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ppt/comments/comment33.xml" ContentType="application/vnd.openxmlformats-officedocument.presentationml.comments+xml"/>
  <Override PartName="/ppt/comments/comment34.xml" ContentType="application/vnd.openxmlformats-officedocument.presentationml.comments+xml"/>
  <Override PartName="/ppt/comments/comment35.xml" ContentType="application/vnd.openxmlformats-officedocument.presentationml.comments+xml"/>
  <Override PartName="/ppt/comments/comment36.xml" ContentType="application/vnd.openxmlformats-officedocument.presentationml.comments+xml"/>
  <Override PartName="/ppt/comments/comment37.xml" ContentType="application/vnd.openxmlformats-officedocument.presentationml.comments+xml"/>
  <Override PartName="/ppt/comments/comment38.xml" ContentType="application/vnd.openxmlformats-officedocument.presentationml.comments+xml"/>
  <Override PartName="/ppt/comments/comment39.xml" ContentType="application/vnd.openxmlformats-officedocument.presentationml.comments+xml"/>
  <Override PartName="/ppt/comments/comment40.xml" ContentType="application/vnd.openxmlformats-officedocument.presentationml.comments+xml"/>
  <Override PartName="/ppt/comments/comment41.xml" ContentType="application/vnd.openxmlformats-officedocument.presentationml.comments+xml"/>
  <Override PartName="/ppt/comments/comment42.xml" ContentType="application/vnd.openxmlformats-officedocument.presentationml.comments+xml"/>
  <Override PartName="/ppt/comments/comment43.xml" ContentType="application/vnd.openxmlformats-officedocument.presentationml.comments+xml"/>
  <Override PartName="/ppt/comments/comment44.xml" ContentType="application/vnd.openxmlformats-officedocument.presentationml.comments+xml"/>
  <Override PartName="/ppt/comments/comment45.xml" ContentType="application/vnd.openxmlformats-officedocument.presentationml.comments+xml"/>
  <Override PartName="/ppt/comments/comment46.xml" ContentType="application/vnd.openxmlformats-officedocument.presentationml.comments+xml"/>
  <Override PartName="/ppt/comments/comment47.xml" ContentType="application/vnd.openxmlformats-officedocument.presentationml.comments+xml"/>
  <Override PartName="/ppt/comments/comment48.xml" ContentType="application/vnd.openxmlformats-officedocument.presentationml.comments+xml"/>
  <Override PartName="/ppt/comments/comment49.xml" ContentType="application/vnd.openxmlformats-officedocument.presentationml.comments+xml"/>
  <Override PartName="/ppt/comments/comment50.xml" ContentType="application/vnd.openxmlformats-officedocument.presentationml.comments+xml"/>
  <Override PartName="/ppt/comments/comment51.xml" ContentType="application/vnd.openxmlformats-officedocument.presentationml.comments+xml"/>
  <Override PartName="/ppt/comments/comment52.xml" ContentType="application/vnd.openxmlformats-officedocument.presentationml.comments+xml"/>
  <Override PartName="/ppt/comments/comment53.xml" ContentType="application/vnd.openxmlformats-officedocument.presentationml.comments+xml"/>
  <Override PartName="/ppt/comments/comment54.xml" ContentType="application/vnd.openxmlformats-officedocument.presentationml.comments+xml"/>
  <Override PartName="/ppt/comments/comment55.xml" ContentType="application/vnd.openxmlformats-officedocument.presentationml.comments+xml"/>
  <Override PartName="/ppt/comments/comment56.xml" ContentType="application/vnd.openxmlformats-officedocument.presentationml.comments+xml"/>
  <Override PartName="/ppt/comments/comment57.xml" ContentType="application/vnd.openxmlformats-officedocument.presentationml.comments+xml"/>
  <Override PartName="/ppt/comments/comment58.xml" ContentType="application/vnd.openxmlformats-officedocument.presentationml.comments+xml"/>
  <Override PartName="/ppt/comments/comment59.xml" ContentType="application/vnd.openxmlformats-officedocument.presentationml.comments+xml"/>
  <Override PartName="/ppt/comments/comment60.xml" ContentType="application/vnd.openxmlformats-officedocument.presentationml.comments+xml"/>
  <Override PartName="/ppt/comments/comment61.xml" ContentType="application/vnd.openxmlformats-officedocument.presentationml.comments+xml"/>
  <Override PartName="/ppt/comments/comment62.xml" ContentType="application/vnd.openxmlformats-officedocument.presentationml.comments+xml"/>
  <Override PartName="/ppt/comments/comment63.xml" ContentType="application/vnd.openxmlformats-officedocument.presentationml.comments+xml"/>
  <Override PartName="/ppt/comments/comment6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406"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407"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yash kumar singh" initials="sks" lastIdx="173" clrIdx="0">
    <p:extLst>
      <p:ext uri="{19B8F6BF-5375-455C-9EA6-DF929625EA0E}">
        <p15:presenceInfo xmlns:p15="http://schemas.microsoft.com/office/powerpoint/2012/main" userId="suyash kumar sing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3"/>
  </p:normalViewPr>
  <p:slideViewPr>
    <p:cSldViewPr>
      <p:cViewPr varScale="1">
        <p:scale>
          <a:sx n="58" d="100"/>
          <a:sy n="58" d="100"/>
        </p:scale>
        <p:origin x="280" y="6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commentAuthors" Target="commentAuthor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14T16:44:39.731" idx="1">
    <p:pos x="10" y="10"/>
    <p:text>Kafka cluster generally consists of multiple brokers.
In order to manage multiple brokers, we need a zookeeper. Basically, Zookeeper keeps track of the health of the brokers and manage the cluster for you.
Number one is the Kafka Connect.
It has two different types of connectors named Source, Connector and Sink Connector.
The source Connector is used to pull the data from an external data source, such as database or file
 system or an Elasticsearch into the Kafka topic. And the opposite of the same is done using the Sink Connector.
 With Kafka Connect, you can perform the data movement in and out of Kafka without writing a single line of code.
 </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4-06-18T13:37:01.389" idx="22">
    <p:pos x="10" y="10"/>
    <p:text>Any message that's produced into the topic will have a unique ID called offset.Consumers have three options when it comes to reading the messages from the topic.  from the beginning he latest meaning read only the messages that's going to come after the consumer is spun up or specific offset meaning Read the messages in the topic by passing a specific offset value from the consumer.</p:text>
    <p:extLst>
      <p:ext uri="{C676402C-5697-4E1C-873F-D02D1690AC5C}">
        <p15:threadingInfo xmlns:p15="http://schemas.microsoft.com/office/powerpoint/2012/main" timeZoneBias="-330"/>
      </p:ext>
    </p:extLst>
  </p:cm>
  <p:cm authorId="1" dt="2024-06-18T13:39:16.811" idx="23">
    <p:pos x="106" y="106"/>
    <p:text>Now the consumer in general polls and retrieves multiple records at the same time as it processes each message, it moves the consumer read offset one by one.Let's say for some reason the consumer is crashed while the consumer was down. The producer of the topic produced some more messages.</p:text>
    <p:extLst>
      <p:ext uri="{C676402C-5697-4E1C-873F-D02D1690AC5C}">
        <p15:threadingInfo xmlns:p15="http://schemas.microsoft.com/office/powerpoint/2012/main" timeZoneBias="-330"/>
      </p:ext>
    </p:extLst>
  </p:cm>
  <p:cm authorId="1" dt="2024-06-18T13:40:29.145" idx="24">
    <p:pos x="106" y="202"/>
    <p:text>How does it know that consumer needs to read from offset for the consumer offset in general are stored in an internal topic called Underscore underscore consumer offset.</p:text>
    <p:extLst>
      <p:ext uri="{C676402C-5697-4E1C-873F-D02D1690AC5C}">
        <p15:threadingInfo xmlns:p15="http://schemas.microsoft.com/office/powerpoint/2012/main" timeZoneBias="-330">
          <p15:parentCm authorId="1" idx="23"/>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4-06-18T13:41:03.465" idx="25">
    <p:pos x="10" y="10"/>
    <p:text>Once all the poll records are read, the consumer commits the offset to the topic called __consumeroffsets topic with a group ID.</p:text>
    <p:extLst>
      <p:ext uri="{C676402C-5697-4E1C-873F-D02D1690AC5C}">
        <p15:threadingInfo xmlns:p15="http://schemas.microsoft.com/office/powerpoint/2012/main" timeZoneBias="-330"/>
      </p:ext>
    </p:extLst>
  </p:cm>
  <p:cm authorId="1" dt="2024-06-18T13:42:37.080" idx="26">
    <p:pos x="10" y="106"/>
    <p:text>Now the consumer goes down and new records are produced to the topic in the meantime.Now the consumer knows where to start reading the messages in the topic, using the information that's available in the consumer offsets topic with a group ID.</p:text>
    <p:extLst>
      <p:ext uri="{C676402C-5697-4E1C-873F-D02D1690AC5C}">
        <p15:threadingInfo xmlns:p15="http://schemas.microsoft.com/office/powerpoint/2012/main" timeZoneBias="-330">
          <p15:parentCm authorId="1" idx="25"/>
        </p15:threadingInfo>
      </p:ext>
    </p:extLst>
  </p:cm>
  <p:cm authorId="1" dt="2024-06-18T13:42:43.490" idx="27">
    <p:pos x="10" y="202"/>
    <p:text>In a nutshell, the consumer offsets behave like a bookmark for the consumers to go and check from which point in the topic it needs to read the messages from.</p:text>
    <p:extLst>
      <p:ext uri="{C676402C-5697-4E1C-873F-D02D1690AC5C}">
        <p15:threadingInfo xmlns:p15="http://schemas.microsoft.com/office/powerpoint/2012/main" timeZoneBias="-330">
          <p15:parentCm authorId="1" idx="25"/>
        </p15:threadingInfo>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4-06-18T14:06:29.846" idx="28">
    <p:pos x="10" y="10"/>
    <p:text>group ID being a mandatory attribute to start up a consumer,</p:text>
    <p:extLst>
      <p:ext uri="{C676402C-5697-4E1C-873F-D02D1690AC5C}">
        <p15:threadingInfo xmlns:p15="http://schemas.microsoft.com/office/powerpoint/2012/main" timeZoneBias="-33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4-06-18T14:07:16.308" idx="29">
    <p:pos x="10" y="10"/>
    <p:text>So in this case, a single thread is going to pull from all the partitions. Let's say the producer of the topic is going to produce messages at a faster rate than the consumer processing rate. Then in that case it will introduce a lag in the consumer and you might end up not processing the events real time. This is where consumer groups come in handy.</p:text>
    <p:extLst>
      <p:ext uri="{C676402C-5697-4E1C-873F-D02D1690AC5C}">
        <p15:threadingInfo xmlns:p15="http://schemas.microsoft.com/office/powerpoint/2012/main" timeZoneBias="-33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4-06-18T14:46:58.150" idx="30">
    <p:pos x="10" y="10"/>
    <p:text>Now the partitions are split between the two instances of the consumer partition zero and partition 1 is taken care by the first instance Basically what this means is that we have scaled our message consumption.</p:text>
    <p:extLst>
      <p:ext uri="{C676402C-5697-4E1C-873F-D02D1690AC5C}">
        <p15:threadingInfo xmlns:p15="http://schemas.microsoft.com/office/powerpoint/2012/main" timeZoneBias="-33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4-06-18T14:47:57.975" idx="31">
    <p:pos x="10" y="10"/>
    <p:text>Now let's say you have five consumer instances, but only four partitions are available for a given topic. one of the instance will be idle. As I have mentioned before, the consumer pool is single threaded, so in this case this will lead to inefficient use of resources.</p:text>
    <p:extLst>
      <p:ext uri="{C676402C-5697-4E1C-873F-D02D1690AC5C}">
        <p15:threadingInfo xmlns:p15="http://schemas.microsoft.com/office/powerpoint/2012/main" timeZoneBias="-33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4-06-18T15:04:59.408" idx="32">
    <p:pos x="10" y="10"/>
    <p:text>Even though we didn't pass the consumer group explicitly, the consumer group gets created automaticallyfor you behind the scenes.</p:text>
    <p:extLst>
      <p:ext uri="{C676402C-5697-4E1C-873F-D02D1690AC5C}">
        <p15:threadingInfo xmlns:p15="http://schemas.microsoft.com/office/powerpoint/2012/main" timeZoneBias="-330"/>
      </p:ext>
    </p:extLst>
  </p:cm>
  <p:cm authorId="1" dt="2024-06-18T16:40:28.245" idx="33">
    <p:pos x="10" y="106"/>
    <p:text>If we run the consumer on 2 console, means running with the same group ID. Means 2 consumer single group So this is one of the approach of applying parallelism where you have multiple instances of the consumer
with the same group ID, and if you have multiple partitions, then in that case, messages are going to be processed in parallel.</p:text>
    <p:extLst>
      <p:ext uri="{C676402C-5697-4E1C-873F-D02D1690AC5C}">
        <p15:threadingInfo xmlns:p15="http://schemas.microsoft.com/office/powerpoint/2012/main" timeZoneBias="-330">
          <p15:parentCm authorId="1" idx="32"/>
        </p15:threadingInfo>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4-06-18T16:51:16.136" idx="34">
    <p:pos x="10" y="10"/>
    <p:text>When the producer sends a message, it first reaches the topic, and then the very next thing that happens is that the record gets written to a file system in the machine. So the file system is where the Kafka broker is installed. The record is always written into the file system as bytes.</p:text>
    <p:extLst>
      <p:ext uri="{C676402C-5697-4E1C-873F-D02D1690AC5C}">
        <p15:threadingInfo xmlns:p15="http://schemas.microsoft.com/office/powerpoint/2012/main" timeZoneBias="-330"/>
      </p:ext>
    </p:extLst>
  </p:cm>
  <p:cm authorId="1" dt="2024-06-18T16:53:14.844" idx="35">
    <p:pos x="10" y="106"/>
    <p:text>.log file ,Each partition will have its own log actually. Meaning if we have four partitions, then you will have four log files in the file system. these log files are otherwise called as partitioned commit log.when the consumer who is continuously pulling for new records can only see the records that are committed to the file system as new records are produced to the topic, then the records get appended to the log file and the process continues.</p:text>
    <p:extLst>
      <p:ext uri="{C676402C-5697-4E1C-873F-D02D1690AC5C}">
        <p15:threadingInfo xmlns:p15="http://schemas.microsoft.com/office/powerpoint/2012/main" timeZoneBias="-330">
          <p15:parentCm authorId="1" idx="34"/>
        </p15:threadingInfo>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4-06-18T17:00:55.331" idx="36">
    <p:pos x="10" y="10"/>
    <p:text>Retention will be found in /etc/kafka/server.properties </p:text>
    <p:extLst>
      <p:ext uri="{C676402C-5697-4E1C-873F-D02D1690AC5C}">
        <p15:threadingInfo xmlns:p15="http://schemas.microsoft.com/office/powerpoint/2012/main" timeZoneBias="-330"/>
      </p:ext>
    </p:extLst>
  </p:cm>
  <p:cm authorId="1" dt="2024-06-18T17:04:34.005" idx="37">
    <p:pos x="10" y="106"/>
    <p:text>So what this means is that anytime you have the log that's getting created, have this data available 7 days. But in our case we are just running it in a Docker container. So any time you restart the container, the data is going to be reset.</p:text>
    <p:extLst>
      <p:ext uri="{C676402C-5697-4E1C-873F-D02D1690AC5C}">
        <p15:threadingInfo xmlns:p15="http://schemas.microsoft.com/office/powerpoint/2012/main" timeZoneBias="-330">
          <p15:parentCm authorId="1" idx="36"/>
        </p15:threadingInfo>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4-06-18T17:06:16.666" idx="38">
    <p:pos x="10" y="10"/>
    <p:text> the systems receive the request from the client
and respond to them. </p:text>
    <p:extLst>
      <p:ext uri="{C676402C-5697-4E1C-873F-D02D1690AC5C}">
        <p15:threadingInfo xmlns:p15="http://schemas.microsoft.com/office/powerpoint/2012/main" timeZoneBias="-330"/>
      </p:ext>
    </p:extLst>
  </p:cm>
  <p:cm authorId="1" dt="2024-06-18T17:06:43.325" idx="39">
    <p:pos x="106" y="106"/>
    <p:text>I would like to highlight some of the key characteristics of the distributed system.</p:text>
    <p:extLst>
      <p:ext uri="{C676402C-5697-4E1C-873F-D02D1690AC5C}">
        <p15:threadingInfo xmlns:p15="http://schemas.microsoft.com/office/powerpoint/2012/main" timeZoneBias="-330"/>
      </p:ext>
    </p:extLst>
  </p:cm>
  <p:cm authorId="1" dt="2024-06-18T17:06:59.710" idx="40">
    <p:pos x="106" y="202"/>
    <p:text>Let's say one of the system is down.
Still, this won't impact the overall availability of the systems. Even in this case, the client request will be handled gracefully.</p:text>
    <p:extLst>
      <p:ext uri="{C676402C-5697-4E1C-873F-D02D1690AC5C}">
        <p15:threadingInfo xmlns:p15="http://schemas.microsoft.com/office/powerpoint/2012/main" timeZoneBias="-330">
          <p15:parentCm authorId="1" idx="39"/>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6-17T02:00:26.892" idx="2">
    <p:pos x="10" y="10"/>
    <p:text>A quick analogy is to think of topic as a table in a database.Kafka clients uses the topic name to produce and consume messages.The behavior of Kafka consumer is to pull continuously for new messages.producer in general produces a message into the topic if something outside invokes a producer.One quick thing to call out here is that even though the record is read by the consumer, the message
is still resides inside the Kafka as per the defined retention time.</p:text>
    <p:extLst>
      <p:ext uri="{C676402C-5697-4E1C-873F-D02D1690AC5C}">
        <p15:threadingInfo xmlns:p15="http://schemas.microsoft.com/office/powerpoint/2012/main" timeZoneBias="-33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4-06-18T17:07:24.596" idx="41">
    <p:pos x="10" y="10"/>
    <p:text>The requests that's received from the clients in general are equally distributed between the available system. It is easily scalable, meaning adding new systems to the existing setup is really easy . Concurrency is another quality which can be handled fairly easy with distributed systems.</p:text>
    <p:extLst>
      <p:ext uri="{C676402C-5697-4E1C-873F-D02D1690AC5C}">
        <p15:threadingInfo xmlns:p15="http://schemas.microsoft.com/office/powerpoint/2012/main" timeZoneBias="-33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4-06-18T17:08:39.013" idx="42">
    <p:pos x="10" y="10"/>
    <p:text>it is pretty common to have a bunch of producers and consumers with one broker in There is a very big possibility the current setup will get overwhelmed with a bunch of requests pretty faster.  it might crash the system or it might make the broker to perform poor.</p:text>
    <p:extLst>
      <p:ext uri="{C676402C-5697-4E1C-873F-D02D1690AC5C}">
        <p15:threadingInfo xmlns:p15="http://schemas.microsoft.com/office/powerpoint/2012/main" timeZoneBias="-330"/>
      </p:ext>
    </p:extLst>
  </p:cm>
  <p:cm authorId="1" dt="2024-06-18T17:46:24.873" idx="43">
    <p:pos x="10" y="106"/>
    <p:text>A cluster normally can have one broker or more.In this example, we have three brokers and the cluster will be managed by Zookeeper.next</p:text>
    <p:extLst>
      <p:ext uri="{C676402C-5697-4E1C-873F-D02D1690AC5C}">
        <p15:threadingInfo xmlns:p15="http://schemas.microsoft.com/office/powerpoint/2012/main" timeZoneBias="-330">
          <p15:parentCm authorId="1" idx="42"/>
        </p15:threadingInfo>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4-06-18T17:46:55.212" idx="44">
    <p:pos x="10" y="10"/>
    <p:text>All the brokers send heartbeats to the zookeeper at regular intervals to ensure that the state of the Kafka broker is healthy and active to serve client request. </p:text>
    <p:extLst>
      <p:ext uri="{C676402C-5697-4E1C-873F-D02D1690AC5C}">
        <p15:threadingInfo xmlns:p15="http://schemas.microsoft.com/office/powerpoint/2012/main" timeZoneBias="-330"/>
      </p:ext>
    </p:extLst>
  </p:cm>
  <p:cm authorId="1" dt="2024-06-18T19:57:58" idx="48">
    <p:pos x="10" y="106"/>
    <p:text>we are going to write across the three Kafka
brokers that we have part of the cluster.</p:text>
    <p:extLst>
      <p:ext uri="{C676402C-5697-4E1C-873F-D02D1690AC5C}">
        <p15:threadingInfo xmlns:p15="http://schemas.microsoft.com/office/powerpoint/2012/main" timeZoneBias="-330">
          <p15:parentCm authorId="1" idx="44"/>
        </p15:threadingInfo>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4-06-18T18:08:44.835" idx="45">
    <p:pos x="10" y="10"/>
    <p:text>Use docker-compose-brokers.yaml,And the container name is Kafka one, and this one is going to be exposed in the port 9093 and the container</p:text>
    <p:extLst>
      <p:ext uri="{C676402C-5697-4E1C-873F-D02D1690AC5C}">
        <p15:threadingInfo xmlns:p15="http://schemas.microsoft.com/office/powerpoint/2012/main" timeZoneBias="-330"/>
      </p:ext>
    </p:extLst>
  </p:cm>
  <p:cm authorId="1" dt="2024-06-18T18:12:04.340" idx="46">
    <p:pos x="106" y="106"/>
    <p:text>docker ps show you how many processes are running right now.,  so do docker-compose down, Then the next step is to validate whether the local Kafka cluster is up and running.</p:text>
    <p:extLst>
      <p:ext uri="{C676402C-5697-4E1C-873F-D02D1690AC5C}">
        <p15:threadingInfo xmlns:p15="http://schemas.microsoft.com/office/powerpoint/2012/main" timeZoneBias="-330"/>
      </p:ext>
    </p:extLst>
  </p:cm>
  <p:cm authorId="1" dt="2024-06-18T18:48:56.224" idx="47">
    <p:pos x="106" y="202"/>
    <p:text>you is that I have a replication factor value as three. So this means you're going to be replicating the data that we are going to write across the three Kafka brokers that we have part of the cluster.</p:text>
    <p:extLst>
      <p:ext uri="{C676402C-5697-4E1C-873F-D02D1690AC5C}">
        <p15:threadingInfo xmlns:p15="http://schemas.microsoft.com/office/powerpoint/2012/main" timeZoneBias="-330">
          <p15:parentCm authorId="1" idx="46"/>
        </p15:threadingInfo>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4-06-18T20:01:45.310" idx="49">
    <p:pos x="10" y="10"/>
    <p:text>In this example, we have a cluster with three brokers.Out of the three brokers, one of the available broker will behave as a controller.Normally, this is the first broker to join the cluster. Think of this as one additional role for the broker. </p:text>
    <p:extLst>
      <p:ext uri="{C676402C-5697-4E1C-873F-D02D1690AC5C}">
        <p15:threadingInfo xmlns:p15="http://schemas.microsoft.com/office/powerpoint/2012/main" timeZoneBias="-330"/>
      </p:ext>
    </p:extLst>
  </p:cm>
  <p:cm authorId="1" dt="2024-06-18T20:05:22.955" idx="50">
    <p:pos x="10" y="106"/>
    <p:text>When the Create Topic command is issued to the zookeeper, the zookeeper takes care of redirecting this request to the controller. The role of this controller is to distribute the ownership of the partitions to the available broker.So in this example we have partition zero sitting in broker one, partition, one sitting in broker two and partition two sitting in broker three.</p:text>
    <p:extLst>
      <p:ext uri="{C676402C-5697-4E1C-873F-D02D1690AC5C}">
        <p15:threadingInfo xmlns:p15="http://schemas.microsoft.com/office/powerpoint/2012/main" timeZoneBias="-330">
          <p15:parentCm authorId="1" idx="49"/>
        </p15:threadingInfo>
      </p:ext>
    </p:extLst>
  </p:cm>
  <p:cm authorId="1" dt="2024-06-18T20:08:54.907" idx="51">
    <p:pos x="10" y="202"/>
    <p:text>This concept of distributing partitions to the brokers is called leader assignment.</p:text>
    <p:extLst>
      <p:ext uri="{C676402C-5697-4E1C-873F-D02D1690AC5C}">
        <p15:threadingInfo xmlns:p15="http://schemas.microsoft.com/office/powerpoint/2012/main" timeZoneBias="-330">
          <p15:parentCm authorId="1" idx="49"/>
        </p15:threadingInfo>
      </p:ext>
    </p:extLst>
  </p:cm>
  <p:cm authorId="1" dt="2024-06-18T20:09:17.035" idx="52">
    <p:pos x="10" y="298"/>
    <p:text>producer has a layer called Partitioner which
takes care of determining which partition the message is going to go.</p:text>
    <p:extLst>
      <p:ext uri="{C676402C-5697-4E1C-873F-D02D1690AC5C}">
        <p15:threadingInfo xmlns:p15="http://schemas.microsoft.com/office/powerpoint/2012/main" timeZoneBias="-330">
          <p15:parentCm authorId="1" idx="49"/>
        </p15:threadingInfo>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4-06-18T20:09:28.734" idx="53">
    <p:pos x="10" y="10"/>
    <p:text>So the producer sends the first message.
It's good it goes to the partitioner before the message is sent to the Kafka topic. The Partitioner determines this message should go to partition zero.
In this case, the leader of Partition zero is broker one, so the message will be sent to broker one. The client will always invoke the leader of the partition.
After that, the message is persisted into the file system of broker one.</p:text>
    <p:extLst>
      <p:ext uri="{C676402C-5697-4E1C-873F-D02D1690AC5C}">
        <p15:threadingInfo xmlns:p15="http://schemas.microsoft.com/office/powerpoint/2012/main" timeZoneBias="-330"/>
      </p:ext>
    </p:extLst>
  </p:cm>
  <p:cm authorId="1" dt="2024-06-18T20:11:49.413" idx="54">
    <p:pos x="10" y="106"/>
    <p:text>DEF will go to partition-1, def will go into partitiion-2 ,  indirectly means that the load is distributed between the brokers.</p:text>
    <p:extLst>
      <p:ext uri="{C676402C-5697-4E1C-873F-D02D1690AC5C}">
        <p15:threadingInfo xmlns:p15="http://schemas.microsoft.com/office/powerpoint/2012/main" timeZoneBias="-330">
          <p15:parentCm authorId="1" idx="53"/>
        </p15:threadingInfo>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4-06-18T20:12:13.456" idx="55">
    <p:pos x="10" y="10"/>
    <p:text>We have the consumer ready to poll the test topic replicated topic.
When the poll loop is executed, the request goes to all the partitions and retrieve the records from them. the poll loop request goes to all the brokers and retrieves the record from them. And the retrieves records are handed over to the Kafka consumer and the consumer process, the records</p:text>
    <p:extLst>
      <p:ext uri="{C676402C-5697-4E1C-873F-D02D1690AC5C}">
        <p15:threadingInfo xmlns:p15="http://schemas.microsoft.com/office/powerpoint/2012/main" timeZoneBias="-33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24-06-18T20:18:08.391" idx="56">
    <p:pos x="10" y="10"/>
    <p:text>Let's say the broker one goes down for some reason right now this is the broker, which is the leader of Partition Zero. </p:text>
    <p:extLst>
      <p:ext uri="{C676402C-5697-4E1C-873F-D02D1690AC5C}">
        <p15:threadingInfo xmlns:p15="http://schemas.microsoft.com/office/powerpoint/2012/main" timeZoneBias="-330"/>
      </p:ext>
    </p:extLst>
  </p:cm>
  <p:cm authorId="1" dt="2024-06-18T20:20:00.822" idx="57">
    <p:pos x="10" y="106"/>
    <p:text>I will explain about the significance of replication factor, and we did provide the value as three.</p:text>
    <p:extLst>
      <p:ext uri="{C676402C-5697-4E1C-873F-D02D1690AC5C}">
        <p15:threadingInfo xmlns:p15="http://schemas.microsoft.com/office/powerpoint/2012/main" timeZoneBias="-330">
          <p15:parentCm authorId="1" idx="56"/>
        </p15:threadingInfo>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24-06-18T20:21:27.625" idx="58">
    <p:pos x="10" y="10"/>
    <p:text>after the message is received by the broker one, the message is persisted into the file system. Now the broker one is the leader replica. Right now we have one copy of the actual message. Since the replication factor is three, we need two more copies of the same message.So replication factor is equal to number of copies of the same message.</p:text>
    <p:extLst>
      <p:ext uri="{C676402C-5697-4E1C-873F-D02D1690AC5C}">
        <p15:threadingInfo xmlns:p15="http://schemas.microsoft.com/office/powerpoint/2012/main" timeZoneBias="-330"/>
      </p:ext>
    </p:extLst>
  </p:cm>
  <p:cm authorId="1" dt="2024-06-18T20:23:01.858" idx="59">
    <p:pos x="10" y="106"/>
    <p:text>So the next step is the same message is copied to broker two and it gets written into the file system.So Broker two is the follower of Partition Zero, which is also known as the follower replica the same step is repeated for Broker three.</p:text>
    <p:extLst>
      <p:ext uri="{C676402C-5697-4E1C-873F-D02D1690AC5C}">
        <p15:threadingInfo xmlns:p15="http://schemas.microsoft.com/office/powerpoint/2012/main" timeZoneBias="-330">
          <p15:parentCm authorId="1" idx="58"/>
        </p15:threadingInfo>
      </p:ext>
    </p:extLst>
  </p:cm>
  <p:cm authorId="1" dt="2024-06-18T20:23:46.891" idx="60">
    <p:pos x="10" y="202"/>
    <p:text>In Kafka terminology, this concept is called replication and the replica of the leader is called the leader replica, and the other two replicas are called follower replicas</p:text>
    <p:extLst>
      <p:ext uri="{C676402C-5697-4E1C-873F-D02D1690AC5C}">
        <p15:threadingInfo xmlns:p15="http://schemas.microsoft.com/office/powerpoint/2012/main" timeZoneBias="-330">
          <p15:parentCm authorId="1" idx="58"/>
        </p15:threadingInfo>
      </p:ext>
    </p:extLst>
  </p:cm>
  <p:cm authorId="1" dt="2024-06-18T20:25:32.195" idx="61">
    <p:pos x="10" y="298"/>
    <p:text>Let's say the broker one is down, but still the data of the partition is available in broker two and broker three. Right.</p:text>
    <p:extLst>
      <p:ext uri="{C676402C-5697-4E1C-873F-D02D1690AC5C}">
        <p15:threadingInfo xmlns:p15="http://schemas.microsoft.com/office/powerpoint/2012/main" timeZoneBias="-330">
          <p15:parentCm authorId="1" idx="58"/>
        </p15:threadingInfo>
      </p:ext>
    </p:extLst>
  </p:cm>
  <p:cm authorId="1" dt="2024-06-18T20:25:33.750" idx="62">
    <p:pos x="10" y="394"/>
    <p:text>Zookeeper gets notified about the failure and it assigns the new leader to the controller.</p:text>
    <p:extLst>
      <p:ext uri="{C676402C-5697-4E1C-873F-D02D1690AC5C}">
        <p15:threadingInfo xmlns:p15="http://schemas.microsoft.com/office/powerpoint/2012/main" timeZoneBias="-330">
          <p15:parentCm authorId="1" idx="58"/>
        </p15:threadingInfo>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24-06-18T20:28:36.311" idx="63">
    <p:pos x="10" y="10"/>
    <p:text>This leader assignment is taken care by the controller node, which is the part of the cluster actually.So now the client's request for producing and consuming the data for Partition zero will go to broker two hereafter.</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6-17T02:04:05.148" idx="3">
    <p:pos x="10" y="10"/>
    <p:text>I have seen scenarios where topics had 100 partitions or more.The partitions have a significant effect on scalable message consumption.</p:text>
    <p:extLst>
      <p:ext uri="{C676402C-5697-4E1C-873F-D02D1690AC5C}">
        <p15:threadingInfo xmlns:p15="http://schemas.microsoft.com/office/powerpoint/2012/main" timeZoneBias="-33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24-06-18T20:46:05.175" idx="64">
    <p:pos x="10" y="10"/>
    <p:text>the other factor is that in sync replica, as you can see, the value is one, two and three. For partition 0 </p:text>
    <p:extLst>
      <p:ext uri="{C676402C-5697-4E1C-873F-D02D1690AC5C}">
        <p15:threadingInfo xmlns:p15="http://schemas.microsoft.com/office/powerpoint/2012/main" timeZoneBias="-330"/>
      </p:ext>
    </p:extLst>
  </p:cm>
  <p:cm authorId="1" dt="2024-06-18T20:49:29.990" idx="65">
    <p:pos x="10" y="106"/>
    <p:text>docker stop kafka_1 , now describe topic, you will see isr for partition 1  is 2,3. , So this is a representation of the current state of the Kafka cluster.And one of the important recommended setting is that it is always recommended to have the sync replica
greater than one.
The reason being you will always have the copy of the data available in multiple brokers that are part of cluster</p:text>
    <p:extLst>
      <p:ext uri="{C676402C-5697-4E1C-873F-D02D1690AC5C}">
        <p15:threadingInfo xmlns:p15="http://schemas.microsoft.com/office/powerpoint/2012/main" timeZoneBias="-330">
          <p15:parentCm authorId="1" idx="64"/>
        </p15:threadingInfo>
      </p:ext>
    </p:extLst>
  </p:cm>
  <p:cm authorId="1" dt="2024-06-18T21:01:06.976" idx="66">
    <p:pos x="10" y="202"/>
    <p:text>So this is to guarantee that you're going to have more than one in-sync replica to make sure there is
a copy of the data that's going to be available in multiple Kafka brokers that are part of the cluster.</p:text>
    <p:extLst>
      <p:ext uri="{C676402C-5697-4E1C-873F-D02D1690AC5C}">
        <p15:threadingInfo xmlns:p15="http://schemas.microsoft.com/office/powerpoint/2012/main" timeZoneBias="-330">
          <p15:parentCm authorId="1" idx="64"/>
        </p15:threadingInfo>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24-06-18T23:15:48.275" idx="67">
    <p:pos x="10" y="10"/>
    <p:text>start.spring.io &gt; add kafka , web, validation for bean validation , Lombok ,  </p:text>
    <p:extLst>
      <p:ext uri="{C676402C-5697-4E1C-873F-D02D1690AC5C}">
        <p15:threadingInfo xmlns:p15="http://schemas.microsoft.com/office/powerpoint/2012/main" timeZoneBias="-330"/>
      </p:ext>
    </p:extLst>
  </p:cm>
  <p:cm authorId="1" dt="2024-06-19T12:36:49.809" idx="68">
    <p:pos x="10" y="106"/>
    <p:text>So for creating Dto's starting from Java 14, the recommended approach is using Java record. use this type for any kind of data container kind of classes.</p:text>
    <p:extLst>
      <p:ext uri="{C676402C-5697-4E1C-873F-D02D1690AC5C}">
        <p15:threadingInfo xmlns:p15="http://schemas.microsoft.com/office/powerpoint/2012/main" timeZoneBias="-330">
          <p15:parentCm authorId="1" idx="67"/>
        </p15:threadingInfo>
      </p:ext>
    </p:extLst>
  </p:cm>
  <p:cm authorId="1" dt="2024-06-19T12:37:10.973" idx="69">
    <p:pos x="10" y="202"/>
    <p:text>@Slf4j : this annotation is going to make sure it's going to inject the logger instance for your class.</p:text>
    <p:extLst>
      <p:ext uri="{C676402C-5697-4E1C-873F-D02D1690AC5C}">
        <p15:threadingInfo xmlns:p15="http://schemas.microsoft.com/office/powerpoint/2012/main" timeZoneBias="-330">
          <p15:parentCm authorId="1" idx="67"/>
        </p15:threadingInfo>
      </p:ext>
    </p:extLst>
  </p:cm>
  <p:cm authorId="1" dt="2024-06-19T13:03:59.062" idx="70">
    <p:pos x="10" y="298"/>
    <p:text>annotation processors enabled : setting&gt; search annotation processor: check enable</p:text>
    <p:extLst>
      <p:ext uri="{C676402C-5697-4E1C-873F-D02D1690AC5C}">
        <p15:threadingInfo xmlns:p15="http://schemas.microsoft.com/office/powerpoint/2012/main" timeZoneBias="-330">
          <p15:parentCm authorId="1" idx="67"/>
        </p15:threadingInfo>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24-06-19T13:11:37.934" idx="71">
    <p:pos x="10" y="10"/>
    <p:text>https://docs.spring.io/spring-kafka/reference/kafka/sending-messages.html</p:text>
    <p:extLst>
      <p:ext uri="{C676402C-5697-4E1C-873F-D02D1690AC5C}">
        <p15:threadingInfo xmlns:p15="http://schemas.microsoft.com/office/powerpoint/2012/main" timeZoneBias="-33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24-06-19T13:13:47.012" idx="72">
    <p:pos x="10" y="10"/>
    <p:text>Any record that's sent to the Kafka needs to be serialized, parsed to bytes.Number one is the key serializer, and the second one is the Value Serializer. This configuration is mandatory for any producer. </p:text>
    <p:extLst>
      <p:ext uri="{C676402C-5697-4E1C-873F-D02D1690AC5C}">
        <p15:threadingInfo xmlns:p15="http://schemas.microsoft.com/office/powerpoint/2012/main" timeZoneBias="-330"/>
      </p:ext>
    </p:extLst>
  </p:cm>
  <p:cm authorId="1" dt="2024-06-19T13:15:15.949" idx="73">
    <p:pos x="10" y="106"/>
    <p:text>Partitioner : This layer determines which partition. The message is going to go into the topic.</p:text>
    <p:extLst>
      <p:ext uri="{C676402C-5697-4E1C-873F-D02D1690AC5C}">
        <p15:threadingInfo xmlns:p15="http://schemas.microsoft.com/office/powerpoint/2012/main" timeZoneBias="-330">
          <p15:parentCm authorId="1" idx="72"/>
        </p15:threadingInfo>
      </p:ext>
    </p:extLst>
  </p:cm>
  <p:cm authorId="1" dt="2024-06-19T13:17:24.917" idx="74">
    <p:pos x="10" y="202"/>
    <p:text>record accumulator. : The record accumulator buffers, the records and the records are sent to the Kafka topic once the buffer is full. The reason for this approach is to limit the number of trips from the application to the Kafka cluster,</p:text>
    <p:extLst>
      <p:ext uri="{C676402C-5697-4E1C-873F-D02D1690AC5C}">
        <p15:threadingInfo xmlns:p15="http://schemas.microsoft.com/office/powerpoint/2012/main" timeZoneBias="-330">
          <p15:parentCm authorId="1" idx="72"/>
        </p15:threadingInfo>
      </p:ext>
    </p:extLst>
  </p:cm>
  <p:cm authorId="1" dt="2024-06-19T13:17:58.647" idx="75">
    <p:pos x="10" y="298"/>
    <p:text>The record batch that you see here is a representation of the topic partition combination. If we have a topic with three partitions, then you will have three record batch as it's shown in the slide. Each and every record batch has a batch size which is represented by the batch dot size property and the value is represented as number of bytes.</p:text>
    <p:extLst>
      <p:ext uri="{C676402C-5697-4E1C-873F-D02D1690AC5C}">
        <p15:threadingInfo xmlns:p15="http://schemas.microsoft.com/office/powerpoint/2012/main" timeZoneBias="-330">
          <p15:parentCm authorId="1" idx="72"/>
        </p15:threadingInfo>
      </p:ext>
    </p:extLst>
  </p:cm>
  <p:cm authorId="1" dt="2024-06-19T13:18:20.518" idx="76">
    <p:pos x="10" y="394"/>
    <p:text>It also has a overall buffer memory which is represented by the property buffer dot memory, and this value is also represented as number of bytes.</p:text>
    <p:extLst>
      <p:ext uri="{C676402C-5697-4E1C-873F-D02D1690AC5C}">
        <p15:threadingInfo xmlns:p15="http://schemas.microsoft.com/office/powerpoint/2012/main" timeZoneBias="-330">
          <p15:parentCm authorId="1" idx="72"/>
        </p15:threadingInfo>
      </p:ext>
    </p:extLst>
  </p:cm>
  <p:cm authorId="1" dt="2024-06-19T13:19:29.500" idx="77">
    <p:pos x="10" y="490"/>
    <p:text>linger.ms :  topic. As the name suggests,  this value is represented in milliseconds.If the batch is not full and the records accumulated meets the linger dot Ms. value, then the records will be sent to Kafka.</p:text>
    <p:extLst>
      <p:ext uri="{C676402C-5697-4E1C-873F-D02D1690AC5C}">
        <p15:threadingInfo xmlns:p15="http://schemas.microsoft.com/office/powerpoint/2012/main" timeZoneBias="-330">
          <p15:parentCm authorId="1" idx="72"/>
        </p15:threadingInfo>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1" dt="2024-06-19T13:22:46.757" idx="78">
    <p:pos x="10" y="10"/>
    <p:text>have provided the integer serializer and this is a very simplistic version. You can write your own key Serializers and value Serializers for complicated examples.</p:text>
    <p:extLst>
      <p:ext uri="{C676402C-5697-4E1C-873F-D02D1690AC5C}">
        <p15:threadingInfo xmlns:p15="http://schemas.microsoft.com/office/powerpoint/2012/main" timeZoneBias="-33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1" dt="2024-06-19T13:23:49.941" idx="79">
    <p:pos x="10" y="10"/>
    <p:text>This is where Spring Boot comes in handy and does the magic of reading these properties and configuring the Kafka template for us.</p:text>
    <p:extLst>
      <p:ext uri="{C676402C-5697-4E1C-873F-D02D1690AC5C}">
        <p15:threadingInfo xmlns:p15="http://schemas.microsoft.com/office/powerpoint/2012/main" timeZoneBias="-330"/>
      </p:ext>
    </p:extLst>
  </p:cm>
  <p:cm authorId="1" dt="2024-06-19T13:35:18.057" idx="80">
    <p:pos x="10" y="106"/>
    <p:text>So now when this profile is active, we need to provide a different set of configuration, spring .profile.active ,activate this config when the profile value is going to be local.</p:text>
    <p:extLst>
      <p:ext uri="{C676402C-5697-4E1C-873F-D02D1690AC5C}">
        <p15:threadingInfo xmlns:p15="http://schemas.microsoft.com/office/powerpoint/2012/main" timeZoneBias="-330">
          <p15:parentCm authorId="1" idx="79"/>
        </p15:threadingInfo>
      </p:ext>
    </p:extLst>
  </p:cm>
  <p:cm authorId="1" dt="2024-06-19T13:39:07.719" idx="81">
    <p:pos x="10" y="202"/>
    <p:text>Bootstrap server check it form docker compose file ,</p:text>
    <p:extLst>
      <p:ext uri="{C676402C-5697-4E1C-873F-D02D1690AC5C}">
        <p15:threadingInfo xmlns:p15="http://schemas.microsoft.com/office/powerpoint/2012/main" timeZoneBias="-330">
          <p15:parentCm authorId="1" idx="79"/>
        </p15:threadingInfo>
      </p:ext>
    </p:extLst>
  </p:cm>
  <p:cm authorId="1" dt="2024-06-19T14:48:51.471" idx="82">
    <p:pos x="10" y="298"/>
    <p:text>We put deviceEventId as integeger so IntegerSerializer, search IntegerSerializer you will get this into kafka client</p:text>
    <p:extLst>
      <p:ext uri="{C676402C-5697-4E1C-873F-D02D1690AC5C}">
        <p15:threadingInfo xmlns:p15="http://schemas.microsoft.com/office/powerpoint/2012/main" timeZoneBias="-330">
          <p15:parentCm authorId="1" idx="79"/>
        </p15:threadingInfo>
      </p:ext>
    </p:extLst>
  </p:cm>
  <p:cm authorId="1" dt="2024-06-19T14:48:55.376" idx="83">
    <p:pos x="10" y="394"/>
    <p:text>if you have like 100 properties for each environment. So in this case what we can do is in the resources directory we can create a file application.</p:text>
    <p:extLst>
      <p:ext uri="{C676402C-5697-4E1C-873F-D02D1690AC5C}">
        <p15:threadingInfo xmlns:p15="http://schemas.microsoft.com/office/powerpoint/2012/main" timeZoneBias="-330">
          <p15:parentCm authorId="1" idx="79"/>
        </p15:threadingInfo>
      </p:ext>
    </p:extLst>
  </p:cm>
  <p:cm authorId="1" dt="2024-06-19T14:49:45.306" idx="84">
    <p:pos x="10" y="490"/>
    <p:text>If you think about a single responsibility principle design principle that actually applies to this one.</p:text>
    <p:extLst>
      <p:ext uri="{C676402C-5697-4E1C-873F-D02D1690AC5C}">
        <p15:threadingInfo xmlns:p15="http://schemas.microsoft.com/office/powerpoint/2012/main" timeZoneBias="-330">
          <p15:parentCm authorId="1" idx="79"/>
        </p15:threadingInfo>
      </p:ext>
    </p:extLst>
  </p:cm>
  <p:cm authorId="1" dt="2024-06-19T15:07:51.160" idx="85">
    <p:pos x="106" y="106"/>
    <p:text>Search jar autoconfiguration &gt; spring.factories or KafkaAutoConfiguration.java</p:text>
    <p:extLst>
      <p:ext uri="{C676402C-5697-4E1C-873F-D02D1690AC5C}">
        <p15:threadingInfo xmlns:p15="http://schemas.microsoft.com/office/powerpoint/2012/main" timeZoneBias="-330"/>
      </p:ext>
    </p:extLst>
  </p:cm>
  <p:cm authorId="1" dt="2024-06-19T15:13:08.826" idx="86">
    <p:pos x="106" y="202"/>
    <p:text>@ConditionalOnClass({KafkaTemplate.class})</p:text>
    <p:extLst>
      <p:ext uri="{C676402C-5697-4E1C-873F-D02D1690AC5C}">
        <p15:threadingInfo xmlns:p15="http://schemas.microsoft.com/office/powerpoint/2012/main" timeZoneBias="-330">
          <p15:parentCm authorId="1" idx="85"/>
        </p15:threadingInfo>
      </p:ext>
    </p:extLst>
  </p:cm>
</p:cmLst>
</file>

<file path=ppt/comments/comment36.xml><?xml version="1.0" encoding="utf-8"?>
<p:cmLst xmlns:a="http://schemas.openxmlformats.org/drawingml/2006/main" xmlns:r="http://schemas.openxmlformats.org/officeDocument/2006/relationships" xmlns:p="http://schemas.openxmlformats.org/presentationml/2006/main">
  <p:cm authorId="1" dt="2024-06-19T15:13:13.829" idx="87">
    <p:pos x="10" y="10"/>
    <p:text>@ConditionalOnClass({KafkaTemplate.class})So it's going to evaluate this condition to true.
@EnableConfigurationProperties({KafkaProperties.class})
The next thing is it's going to enable the Kafka Properties dot class.</p:text>
    <p:extLst>
      <p:ext uri="{C676402C-5697-4E1C-873F-D02D1690AC5C}">
        <p15:threadingInfo xmlns:p15="http://schemas.microsoft.com/office/powerpoint/2012/main" timeZoneBias="-330"/>
      </p:ext>
    </p:extLst>
  </p:cm>
  <p:cm authorId="1" dt="2024-06-19T15:19:53.573" idx="89">
    <p:pos x="10" y="106"/>
    <p:text>@Bean    @ConditionalOnMissingBean({KafkaTemplate.class}) what this is going to check it's going to check do we have a been in the application context? This is going to evaluate to false because we don't have any been right so in that in that case this block is going to get executed and this block takes in two properties. Number one is a producer factory and number two is the Kafka producer listener, and number three is the message converter.</p:text>
    <p:extLst>
      <p:ext uri="{C676402C-5697-4E1C-873F-D02D1690AC5C}">
        <p15:threadingInfo xmlns:p15="http://schemas.microsoft.com/office/powerpoint/2012/main" timeZoneBias="-330">
          <p15:parentCm authorId="1" idx="87"/>
        </p15:threadingInfo>
      </p:ext>
    </p:extLst>
  </p:cm>
  <p:cm authorId="1" dt="2024-06-19T15:26:06.812" idx="90">
    <p:pos x="10" y="202"/>
    <p:text>Parameter takes ProducerFactory&lt;Object, Object&gt; kafkaProducerFactory,kafkaProducerListener,messageConverter</p:text>
    <p:extLst>
      <p:ext uri="{C676402C-5697-4E1C-873F-D02D1690AC5C}">
        <p15:threadingInfo xmlns:p15="http://schemas.microsoft.com/office/powerpoint/2012/main" timeZoneBias="-330">
          <p15:parentCm authorId="1" idx="87"/>
        </p15:threadingInfo>
      </p:ext>
    </p:extLst>
  </p:cm>
  <p:cm authorId="1" dt="2024-06-19T15:19:18.060" idx="88">
    <p:pos x="106" y="106"/>
    <p:text>Kafka has a handy class named Kafka Admin, which we will use to create the Kafka topics programmatically.</p:text>
    <p:extLst>
      <p:ext uri="{C676402C-5697-4E1C-873F-D02D1690AC5C}">
        <p15:threadingInfo xmlns:p15="http://schemas.microsoft.com/office/powerpoint/2012/main" timeZoneBias="-330"/>
      </p:ext>
    </p:extLst>
  </p:cm>
</p:cmLst>
</file>

<file path=ppt/comments/comment37.xml><?xml version="1.0" encoding="utf-8"?>
<p:cmLst xmlns:a="http://schemas.openxmlformats.org/drawingml/2006/main" xmlns:r="http://schemas.openxmlformats.org/officeDocument/2006/relationships" xmlns:p="http://schemas.openxmlformats.org/presentationml/2006/main">
  <p:cm authorId="1" dt="2024-06-19T16:05:07.737" idx="91">
    <p:pos x="10" y="10"/>
    <p:text>In AutoCreateConfig &gt; to create a bean that's going to return a new topic.</p:text>
    <p:extLst>
      <p:ext uri="{C676402C-5697-4E1C-873F-D02D1690AC5C}">
        <p15:threadingInfo xmlns:p15="http://schemas.microsoft.com/office/powerpoint/2012/main" timeZoneBias="-330"/>
      </p:ext>
    </p:extLst>
  </p:cm>
  <p:cm authorId="1" dt="2024-06-19T17:28:52.510" idx="92">
    <p:pos x="10" y="106"/>
    <p:text>So when you call the build function, this is going to make sure it's going to return the new topic instance as a return type.</p:text>
    <p:extLst>
      <p:ext uri="{C676402C-5697-4E1C-873F-D02D1690AC5C}">
        <p15:threadingInfo xmlns:p15="http://schemas.microsoft.com/office/powerpoint/2012/main" timeZoneBias="-330">
          <p15:parentCm authorId="1" idx="91"/>
        </p15:threadingInfo>
      </p:ext>
    </p:extLst>
  </p:cm>
  <p:cm authorId="1" dt="2024-06-19T17:29:32.945" idx="93">
    <p:pos x="10" y="202"/>
    <p:text>how does this application know it needs to create a Kafka topic using this configuration?AutoCreateConfig , add that detail in application.yml     admin:
      properties:
        bootstrap.servers: localhost:9092,localhost:9093,localhost:9094</p:text>
    <p:extLst>
      <p:ext uri="{C676402C-5697-4E1C-873F-D02D1690AC5C}">
        <p15:threadingInfo xmlns:p15="http://schemas.microsoft.com/office/powerpoint/2012/main" timeZoneBias="-330">
          <p15:parentCm authorId="1" idx="91"/>
        </p15:threadingInfo>
      </p:ext>
    </p:extLst>
  </p:cm>
  <p:cm authorId="1" dt="2024-06-19T18:25:11.174" idx="94">
    <p:pos x="10" y="298"/>
    <p:text>AdminClientConfig will have all kafka config detail ,</p:text>
    <p:extLst>
      <p:ext uri="{C676402C-5697-4E1C-873F-D02D1690AC5C}">
        <p15:threadingInfo xmlns:p15="http://schemas.microsoft.com/office/powerpoint/2012/main" timeZoneBias="-330">
          <p15:parentCm authorId="1" idx="91"/>
        </p15:threadingInfo>
      </p:ext>
    </p:extLst>
  </p:cm>
  <p:cm authorId="1" dt="2024-06-19T18:38:01.792" idx="96">
    <p:pos x="10" y="394"/>
    <p:text>So I'm going to use the constructor injection to inject this type into this class. So now the next question is who creates this Kafka template for us? This is going to be created automatically for us based on the configuration that we supplied in application.yml file spring.kafka.producer</p:text>
    <p:extLst>
      <p:ext uri="{C676402C-5697-4E1C-873F-D02D1690AC5C}">
        <p15:threadingInfo xmlns:p15="http://schemas.microsoft.com/office/powerpoint/2012/main" timeZoneBias="-330">
          <p15:parentCm authorId="1" idx="91"/>
        </p15:threadingInfo>
      </p:ext>
    </p:extLst>
  </p:cm>
  <p:cm authorId="1" dt="2024-06-19T18:32:19.167" idx="95">
    <p:pos x="106" y="106"/>
    <p:text>kafkaTemplate.send() return completableFuture: This represents a result that's going to complete in the future.</p:text>
    <p:extLst>
      <p:ext uri="{C676402C-5697-4E1C-873F-D02D1690AC5C}">
        <p15:threadingInfo xmlns:p15="http://schemas.microsoft.com/office/powerpoint/2012/main" timeZoneBias="-33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1" dt="2024-06-20T18:52:49.332" idx="97">
    <p:pos x="225" y="393"/>
    <p:text>Spring security, microseriveices, api gate way, rest api, connection with multiple db, : sql server, micro service spring template, docker , kubernative, rest template , </p:text>
    <p:extLst>
      <p:ext uri="{C676402C-5697-4E1C-873F-D02D1690AC5C}">
        <p15:threadingInfo xmlns:p15="http://schemas.microsoft.com/office/powerpoint/2012/main" timeZoneBias="-330"/>
      </p:ext>
    </p:extLst>
  </p:cm>
  <p:cm authorId="1" dt="2024-06-20T18:57:05.638" idx="98">
    <p:pos x="225" y="489"/>
    <p:text>Ncrb Mahilpur ,  930: 6 pm , CDAC, =&gt; Deloitte</p:text>
    <p:extLst>
      <p:ext uri="{C676402C-5697-4E1C-873F-D02D1690AC5C}">
        <p15:threadingInfo xmlns:p15="http://schemas.microsoft.com/office/powerpoint/2012/main" timeZoneBias="-330">
          <p15:parentCm authorId="1" idx="97"/>
        </p15:threadingInfo>
      </p:ext>
    </p:extLst>
  </p:cm>
  <p:cm authorId="1" dt="2024-06-21T03:49:59.220" idx="99">
    <p:pos x="225" y="585"/>
    <p:text>Collection, exception handling, spring boot : rest api , api gateway, eureka ssl certificate, web token , jwt tokens,</p:text>
    <p:extLst>
      <p:ext uri="{C676402C-5697-4E1C-873F-D02D1690AC5C}">
        <p15:threadingInfo xmlns:p15="http://schemas.microsoft.com/office/powerpoint/2012/main" timeZoneBias="-330">
          <p15:parentCm authorId="1" idx="97"/>
        </p15:threadingInfo>
      </p:ext>
    </p:extLst>
  </p:cm>
</p:cmLst>
</file>

<file path=ppt/comments/comment39.xml><?xml version="1.0" encoding="utf-8"?>
<p:cmLst xmlns:a="http://schemas.openxmlformats.org/drawingml/2006/main" xmlns:r="http://schemas.openxmlformats.org/officeDocument/2006/relationships" xmlns:p="http://schemas.openxmlformats.org/presentationml/2006/main">
  <p:cm authorId="1" dt="2024-06-21T15:26:20.301" idx="100">
    <p:pos x="10" y="10"/>
    <p:text>value is one, that means the producer send call is considered to be successful if the data is successfully produced and persisted into the leader replica.</p:text>
    <p:extLst>
      <p:ext uri="{C676402C-5697-4E1C-873F-D02D1690AC5C}">
        <p15:threadingInfo xmlns:p15="http://schemas.microsoft.com/office/powerpoint/2012/main" timeZoneBias="-330"/>
      </p:ext>
    </p:extLst>
  </p:cm>
  <p:cm authorId="1" dt="2024-06-21T15:27:11.526" idx="101">
    <p:pos x="10" y="106"/>
    <p:text>Asks value is minus one or all, then that means the producer send call is considered to be successful one only when the data is persisted in the leader and the follower replicas.</p:text>
    <p:extLst>
      <p:ext uri="{C676402C-5697-4E1C-873F-D02D1690AC5C}">
        <p15:threadingInfo xmlns:p15="http://schemas.microsoft.com/office/powerpoint/2012/main" timeZoneBias="-330">
          <p15:parentCm authorId="1" idx="100"/>
        </p15:threadingInfo>
      </p:ext>
    </p:extLst>
  </p:cm>
  <p:cm authorId="1" dt="2024-06-21T15:31:36.152" idx="105">
    <p:pos x="106" y="106"/>
    <p:text>producerConfig default acks value is -1, </p:text>
    <p:extLst>
      <p:ext uri="{C676402C-5697-4E1C-873F-D02D1690AC5C}">
        <p15:threadingInfo xmlns:p15="http://schemas.microsoft.com/office/powerpoint/2012/main" timeZoneBias="-330"/>
      </p:ext>
    </p:extLst>
  </p:cm>
  <p:cm authorId="1" dt="2024-06-21T15:59:30.840" idx="106">
    <p:pos x="106" y="202"/>
    <p:text>retries: 10 in yml file</p:text>
    <p:extLst>
      <p:ext uri="{C676402C-5697-4E1C-873F-D02D1690AC5C}">
        <p15:threadingInfo xmlns:p15="http://schemas.microsoft.com/office/powerpoint/2012/main" timeZoneBias="-330">
          <p15:parentCm authorId="1" idx="10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6-17T02:04:52.573" idx="4">
    <p:pos x="10" y="10"/>
    <p:text>Each partition is an ordered, immutable sequence of records. That means once a record is produced, it cannot be changed at all. </p:text>
    <p:extLst>
      <p:ext uri="{C676402C-5697-4E1C-873F-D02D1690AC5C}">
        <p15:threadingInfo xmlns:p15="http://schemas.microsoft.com/office/powerpoint/2012/main" timeZoneBias="-330"/>
      </p:ext>
    </p:extLst>
  </p:cm>
</p:cmLst>
</file>

<file path=ppt/comments/comment40.xml><?xml version="1.0" encoding="utf-8"?>
<p:cmLst xmlns:a="http://schemas.openxmlformats.org/drawingml/2006/main" xmlns:r="http://schemas.openxmlformats.org/officeDocument/2006/relationships" xmlns:p="http://schemas.openxmlformats.org/presentationml/2006/main">
  <p:cm authorId="1" dt="2024-06-21T15:29:00.552" idx="102">
    <p:pos x="10" y="10"/>
    <p:text> config takes care of retrying the record in case of any failure producing the messages to the Kafka.</p:text>
    <p:extLst>
      <p:ext uri="{C676402C-5697-4E1C-873F-D02D1690AC5C}">
        <p15:threadingInfo xmlns:p15="http://schemas.microsoft.com/office/powerpoint/2012/main" timeZoneBias="-330"/>
      </p:ext>
    </p:extLst>
  </p:cm>
  <p:cm authorId="1" dt="2024-06-21T15:29:44.366" idx="103">
    <p:pos x="106" y="106"/>
    <p:text> backoff ms. This configuration represents the value in milliseconds.</p:text>
    <p:extLst>
      <p:ext uri="{C676402C-5697-4E1C-873F-D02D1690AC5C}">
        <p15:threadingInfo xmlns:p15="http://schemas.microsoft.com/office/powerpoint/2012/main" timeZoneBias="-330"/>
      </p:ext>
    </p:extLst>
  </p:cm>
  <p:cm authorId="1" dt="2024-06-21T15:30:10.424" idx="104">
    <p:pos x="202" y="202"/>
    <p:text>Search in browser: kafka producer config, </p:text>
    <p:extLst>
      <p:ext uri="{C676402C-5697-4E1C-873F-D02D1690AC5C}">
        <p15:threadingInfo xmlns:p15="http://schemas.microsoft.com/office/powerpoint/2012/main" timeZoneBias="-330"/>
      </p:ext>
    </p:extLst>
  </p:cm>
</p:cmLst>
</file>

<file path=ppt/comments/comment41.xml><?xml version="1.0" encoding="utf-8"?>
<p:cmLst xmlns:a="http://schemas.openxmlformats.org/drawingml/2006/main" xmlns:r="http://schemas.openxmlformats.org/officeDocument/2006/relationships" xmlns:p="http://schemas.openxmlformats.org/presentationml/2006/main">
  <p:cm authorId="1" dt="2024-06-21T16:05:20.449" idx="107">
    <p:pos x="10" y="10"/>
    <p:text>Add kafka, jpa , h2, validation , web , lombok</p:text>
    <p:extLst>
      <p:ext uri="{C676402C-5697-4E1C-873F-D02D1690AC5C}">
        <p15:threadingInfo xmlns:p15="http://schemas.microsoft.com/office/powerpoint/2012/main" timeZoneBias="-330"/>
      </p:ext>
    </p:extLst>
  </p:cm>
  <p:cm authorId="1" dt="2024-06-21T16:15:02.262" idx="108">
    <p:pos x="10" y="106"/>
    <p:text>Copy the test case in build.gradle  sourceSets {
    test {
		java.srcDirs = ['src/test/java/unit','src/test/java/intg']
    }
}</p:text>
    <p:extLst>
      <p:ext uri="{C676402C-5697-4E1C-873F-D02D1690AC5C}">
        <p15:threadingInfo xmlns:p15="http://schemas.microsoft.com/office/powerpoint/2012/main" timeZoneBias="-330">
          <p15:parentCm authorId="1" idx="107"/>
        </p15:threadingInfo>
      </p:ext>
    </p:extLst>
  </p:cm>
  <p:cm authorId="1" dt="2024-06-21T16:15:12.031" idx="109">
    <p:pos x="10" y="202"/>
    <p:text>Create the same directory in source folder</p:text>
    <p:extLst>
      <p:ext uri="{C676402C-5697-4E1C-873F-D02D1690AC5C}">
        <p15:threadingInfo xmlns:p15="http://schemas.microsoft.com/office/powerpoint/2012/main" timeZoneBias="-330">
          <p15:parentCm authorId="1" idx="107"/>
        </p15:threadingInfo>
      </p:ext>
    </p:extLst>
  </p:cm>
  <p:cm authorId="1" dt="2024-06-21T16:17:12.663" idx="110">
    <p:pos x="10" y="298"/>
    <p:text>test&gt; directory&gt; option will pop up (intg , unit) directory</p:text>
    <p:extLst>
      <p:ext uri="{C676402C-5697-4E1C-873F-D02D1690AC5C}">
        <p15:threadingInfo xmlns:p15="http://schemas.microsoft.com/office/powerpoint/2012/main" timeZoneBias="-330">
          <p15:parentCm authorId="1" idx="107"/>
        </p15:threadingInfo>
      </p:ext>
    </p:extLst>
  </p:cm>
  <p:cm authorId="1" dt="2024-06-21T16:32:50.923" idx="111">
    <p:pos x="106" y="106"/>
    <p:text>In here we have the Kafka topic, and then we have the Kafka consumer.When the poll loop is executed, what it is going to do is it is going to poll for new records from the Kafka topic, and then it is going to retrieve those records.  Kafka consumer also have the option to consume records from multiple topics at same time, </p:text>
    <p:extLst>
      <p:ext uri="{C676402C-5697-4E1C-873F-D02D1690AC5C}">
        <p15:threadingInfo xmlns:p15="http://schemas.microsoft.com/office/powerpoint/2012/main" timeZoneBias="-330"/>
      </p:ext>
    </p:extLst>
  </p:cm>
</p:cmLst>
</file>

<file path=ppt/comments/comment42.xml><?xml version="1.0" encoding="utf-8"?>
<p:cmLst xmlns:a="http://schemas.openxmlformats.org/drawingml/2006/main" xmlns:r="http://schemas.openxmlformats.org/officeDocument/2006/relationships" xmlns:p="http://schemas.openxmlformats.org/presentationml/2006/main">
  <p:cm authorId="1" dt="2024-06-21T16:34:34.757" idx="112">
    <p:pos x="10" y="10"/>
    <p:text> message listener container, which is an interface actually. </p:text>
    <p:extLst>
      <p:ext uri="{C676402C-5697-4E1C-873F-D02D1690AC5C}">
        <p15:threadingInfo xmlns:p15="http://schemas.microsoft.com/office/powerpoint/2012/main" timeZoneBias="-330"/>
      </p:ext>
    </p:extLst>
  </p:cm>
</p:cmLst>
</file>

<file path=ppt/comments/comment43.xml><?xml version="1.0" encoding="utf-8"?>
<p:cmLst xmlns:a="http://schemas.openxmlformats.org/drawingml/2006/main" xmlns:r="http://schemas.openxmlformats.org/officeDocument/2006/relationships" xmlns:p="http://schemas.openxmlformats.org/presentationml/2006/main">
  <p:cm authorId="1" dt="2024-06-21T18:16:32.126" idx="113">
    <p:pos x="10" y="10"/>
    <p:text>multiple Kafka message. Listener container. implementation is going to work.
The similar approach to the Kafka message Listener container. you can poll from the Kafka topic simultaneously using multiple threads.</p:text>
    <p:extLst>
      <p:ext uri="{C676402C-5697-4E1C-873F-D02D1690AC5C}">
        <p15:threadingInfo xmlns:p15="http://schemas.microsoft.com/office/powerpoint/2012/main" timeZoneBias="-330"/>
      </p:ext>
    </p:extLst>
  </p:cm>
</p:cmLst>
</file>

<file path=ppt/comments/comment44.xml><?xml version="1.0" encoding="utf-8"?>
<p:cmLst xmlns:a="http://schemas.openxmlformats.org/drawingml/2006/main" xmlns:r="http://schemas.openxmlformats.org/officeDocument/2006/relationships" xmlns:p="http://schemas.openxmlformats.org/presentationml/2006/main">
  <p:cm authorId="1" dt="2024-06-21T18:34:34.669" idx="114">
    <p:pos x="3821" y="4720"/>
    <p:text>Search spring for kafka, &gt; doc.spring.io &gt; reference&gt; Receving messages&gt; Message listener container&gt; </p:text>
    <p:extLst>
      <p:ext uri="{C676402C-5697-4E1C-873F-D02D1690AC5C}">
        <p15:threadingInfo xmlns:p15="http://schemas.microsoft.com/office/powerpoint/2012/main" timeZoneBias="-330"/>
      </p:ext>
    </p:extLst>
  </p:cm>
</p:cmLst>
</file>

<file path=ppt/comments/comment45.xml><?xml version="1.0" encoding="utf-8"?>
<p:cmLst xmlns:a="http://schemas.openxmlformats.org/drawingml/2006/main" xmlns:r="http://schemas.openxmlformats.org/officeDocument/2006/relationships" xmlns:p="http://schemas.openxmlformats.org/presentationml/2006/main">
  <p:cm authorId="1" dt="2024-06-22T00:27:54.823" idx="115">
    <p:pos x="10" y="10"/>
    <p:text>we have just one instance of the application,
which means as soon as the consumer makes a connection to the library events, Kafka topic, it's going to determine how many partitions that particular topic is going to have.</p:text>
    <p:extLst>
      <p:ext uri="{C676402C-5697-4E1C-873F-D02D1690AC5C}">
        <p15:threadingInfo xmlns:p15="http://schemas.microsoft.com/office/powerpoint/2012/main" timeZoneBias="-330"/>
      </p:ext>
    </p:extLst>
  </p:cm>
  <p:cm authorId="1" dt="2024-06-22T00:29:16.339" idx="116">
    <p:pos x="10" y="106"/>
    <p:text>we have three partitions, and after that all those three partitions will be assigned to this one single instance.Let's say we spin up another instance of the same application with the same group ID.</p:text>
    <p:extLst>
      <p:ext uri="{C676402C-5697-4E1C-873F-D02D1690AC5C}">
        <p15:threadingInfo xmlns:p15="http://schemas.microsoft.com/office/powerpoint/2012/main" timeZoneBias="-330">
          <p15:parentCm authorId="1" idx="115"/>
        </p15:threadingInfo>
      </p:ext>
    </p:extLst>
  </p:cm>
</p:cmLst>
</file>

<file path=ppt/comments/comment46.xml><?xml version="1.0" encoding="utf-8"?>
<p:cmLst xmlns:a="http://schemas.openxmlformats.org/drawingml/2006/main" xmlns:r="http://schemas.openxmlformats.org/officeDocument/2006/relationships" xmlns:p="http://schemas.openxmlformats.org/presentationml/2006/main">
  <p:cm authorId="1" dt="2024-06-22T00:29:27.580" idx="117">
    <p:pos x="10" y="10"/>
    <p:text>In that case, what happens is that there is a group coordinator, which is one of the Kafka broker,is going to receive the signal from the library events, consumer application, and it's going to check whether is it the same group id, if same trigger rebalance, In that case, I'm going to redistribute the partitions.</p:text>
    <p:extLst>
      <p:ext uri="{C676402C-5697-4E1C-873F-D02D1690AC5C}">
        <p15:threadingInfo xmlns:p15="http://schemas.microsoft.com/office/powerpoint/2012/main" timeZoneBias="-330"/>
      </p:ext>
    </p:extLst>
  </p:cm>
  <p:cm authorId="1" dt="2024-06-22T00:32:34.138" idx="118">
    <p:pos x="10" y="106"/>
    <p:text>It's because we have odd number of partitions. So 2 :1 ratio</p:text>
    <p:extLst>
      <p:ext uri="{C676402C-5697-4E1C-873F-D02D1690AC5C}">
        <p15:threadingInfo xmlns:p15="http://schemas.microsoft.com/office/powerpoint/2012/main" timeZoneBias="-330">
          <p15:parentCm authorId="1" idx="117"/>
        </p15:threadingInfo>
      </p:ext>
    </p:extLst>
  </p:cm>
  <p:cm authorId="1" dt="2024-06-22T00:32:35.665" idx="119">
    <p:pos x="106" y="106"/>
    <p:text> ./gradlew build will build the project . </p:text>
    <p:extLst>
      <p:ext uri="{C676402C-5697-4E1C-873F-D02D1690AC5C}">
        <p15:threadingInfo xmlns:p15="http://schemas.microsoft.com/office/powerpoint/2012/main" timeZoneBias="-330"/>
      </p:ext>
    </p:extLst>
  </p:cm>
  <p:cm authorId="1" dt="2024-06-22T00:43:20.417" idx="120">
    <p:pos x="106" y="202"/>
    <p:text>Search for partition assigner , it has strategy mentioned, push message to kafka broker 3 times, restart the consumer application. As you can see, it did not read the records that were already processed.</p:text>
    <p:extLst>
      <p:ext uri="{C676402C-5697-4E1C-873F-D02D1690AC5C}">
        <p15:threadingInfo xmlns:p15="http://schemas.microsoft.com/office/powerpoint/2012/main" timeZoneBias="-330">
          <p15:parentCm authorId="1" idx="119"/>
        </p15:threadingInfo>
      </p:ext>
    </p:extLst>
  </p:cm>
</p:cmLst>
</file>

<file path=ppt/comments/comment47.xml><?xml version="1.0" encoding="utf-8"?>
<p:cmLst xmlns:a="http://schemas.openxmlformats.org/drawingml/2006/main" xmlns:r="http://schemas.openxmlformats.org/officeDocument/2006/relationships" xmlns:p="http://schemas.openxmlformats.org/presentationml/2006/main">
  <p:cm authorId="1" dt="2024-06-22T00:43:49.445" idx="121">
    <p:pos x="10" y="10"/>
    <p:text>Once the records are processed successfully, then there is a activity that happens behind the scenes,after the records are processed, it's going to commit the offsets.  now when the poll loop executes again, it knows from where it needs to read the records from the Kafka topic. This is how the consumer offsets are managed by default in spring. Kafka You can change this behavior to</p:text>
    <p:extLst>
      <p:ext uri="{C676402C-5697-4E1C-873F-D02D1690AC5C}">
        <p15:threadingInfo xmlns:p15="http://schemas.microsoft.com/office/powerpoint/2012/main" timeZoneBias="-330"/>
      </p:ext>
    </p:extLst>
  </p:cm>
  <p:cm authorId="1" dt="2024-06-22T00:46:36.526" idx="122">
    <p:pos x="10" y="106"/>
    <p:text>Go to spring kafka doc&gt; reference &gt; receiving messages &gt; committing offsets inside message listener container&gt;  committing the offsets to the Kafka topic. The default mode is batch.</p:text>
    <p:extLst>
      <p:ext uri="{C676402C-5697-4E1C-873F-D02D1690AC5C}">
        <p15:threadingInfo xmlns:p15="http://schemas.microsoft.com/office/powerpoint/2012/main" timeZoneBias="-330">
          <p15:parentCm authorId="1" idx="121"/>
        </p15:threadingInfo>
      </p:ext>
    </p:extLst>
  </p:cm>
  <p:cm authorId="1" dt="2024-06-22T00:47:19.038" idx="123">
    <p:pos x="10" y="202"/>
    <p:text>Commit the offset when all the records written by the poll method have been processedThe poll method in general is going to retrieve multiple records once all the records have been processed, then commit the offset and you have many different options.</p:text>
    <p:extLst>
      <p:ext uri="{C676402C-5697-4E1C-873F-D02D1690AC5C}">
        <p15:threadingInfo xmlns:p15="http://schemas.microsoft.com/office/powerpoint/2012/main" timeZoneBias="-330">
          <p15:parentCm authorId="1" idx="121"/>
        </p15:threadingInfo>
      </p:ext>
    </p:extLst>
  </p:cm>
  <p:cm authorId="1" dt="2024-06-22T00:50:11.755" idx="124">
    <p:pos x="10" y="298"/>
    <p:text>ackmode : time , when all the record committed has been exceeded commit the offset before,  count: since the last commit if no of records reaches count. Manual when you want to code the commit , </p:text>
    <p:extLst>
      <p:ext uri="{C676402C-5697-4E1C-873F-D02D1690AC5C}">
        <p15:threadingInfo xmlns:p15="http://schemas.microsoft.com/office/powerpoint/2012/main" timeZoneBias="-330">
          <p15:parentCm authorId="1" idx="121"/>
        </p15:threadingInfo>
      </p:ext>
    </p:extLst>
  </p:cm>
</p:cmLst>
</file>

<file path=ppt/comments/comment48.xml><?xml version="1.0" encoding="utf-8"?>
<p:cmLst xmlns:a="http://schemas.openxmlformats.org/drawingml/2006/main" xmlns:r="http://schemas.openxmlformats.org/officeDocument/2006/relationships" xmlns:p="http://schemas.openxmlformats.org/presentationml/2006/main">
  <p:cm authorId="1" dt="2024-06-22T14:41:54.990" idx="125">
    <p:pos x="10" y="10"/>
    <p:text> runtimeOnly 'com.h2database:h2' </p:text>
    <p:extLst>
      <p:ext uri="{C676402C-5697-4E1C-873F-D02D1690AC5C}">
        <p15:threadingInfo xmlns:p15="http://schemas.microsoft.com/office/powerpoint/2012/main" timeZoneBias="-330"/>
      </p:ext>
    </p:extLst>
  </p:cm>
  <p:cm authorId="1" dt="2024-06-22T15:04:00.531" idx="126">
    <p:pos x="10" y="106"/>
    <p:text>Install dev-tools dependency so that console work , pass org.h2.Driver, jdbc:h2:mem:testdb</p:text>
    <p:extLst>
      <p:ext uri="{C676402C-5697-4E1C-873F-D02D1690AC5C}">
        <p15:threadingInfo xmlns:p15="http://schemas.microsoft.com/office/powerpoint/2012/main" timeZoneBias="-330">
          <p15:parentCm authorId="1" idx="125"/>
        </p15:threadingInfo>
      </p:ext>
    </p:extLst>
  </p:cm>
  <p:cm authorId="1" dt="2024-06-22T15:07:12.133" idx="127">
    <p:pos x="10" y="202"/>
    <p:text>We are not going to use record classes for entity because the record classes are only recommended if you are going to use them as a data container. we are going to use regular classes.And another reason why record classes won't be a good fit is because record classes are immutable by nature. So for entity classes you cannot use immutable classes because there are times where you persist an entity and then it needs to update the sequence ID or something to the persiste object and then return that as a response.</p:text>
    <p:extLst>
      <p:ext uri="{C676402C-5697-4E1C-873F-D02D1690AC5C}">
        <p15:threadingInfo xmlns:p15="http://schemas.microsoft.com/office/powerpoint/2012/main" timeZoneBias="-330">
          <p15:parentCm authorId="1" idx="125"/>
        </p15:threadingInfo>
      </p:ext>
    </p:extLst>
  </p:cm>
</p:cmLst>
</file>

<file path=ppt/comments/comment49.xml><?xml version="1.0" encoding="utf-8"?>
<p:cmLst xmlns:a="http://schemas.openxmlformats.org/drawingml/2006/main" xmlns:r="http://schemas.openxmlformats.org/officeDocument/2006/relationships" xmlns:p="http://schemas.openxmlformats.org/presentationml/2006/main">
  <p:cm authorId="1" dt="2024-06-22T21:52:01.290" idx="128">
    <p:pos x="10" y="10"/>
    <p:text> let's say you still want to provide a chance for this failed record to be retried so that it can succeed later. First approach is to reprocess the failed message again. , let's say the consumer invokes another service as part of the consumer logic. If that particular service is temporarily down or under maintenance, then you may have to replay the message again so that it succeeds.</p:text>
    <p:extLst>
      <p:ext uri="{C676402C-5697-4E1C-873F-D02D1690AC5C}">
        <p15:threadingInfo xmlns:p15="http://schemas.microsoft.com/office/powerpoint/2012/main" timeZoneBias="-330"/>
      </p:ext>
    </p:extLst>
  </p:cm>
  <p:cm authorId="1" dt="2024-06-23T00:24:08.890" idx="129">
    <p:pos x="10" y="106"/>
    <p:text>An approach to is to discard the failed message and move on. includes parsing error or an invalid event in our case, publishing an update event for a record that does not even exist is an invalid event and there is no point in retrying the same</p:text>
    <p:extLst>
      <p:ext uri="{C676402C-5697-4E1C-873F-D02D1690AC5C}">
        <p15:threadingInfo xmlns:p15="http://schemas.microsoft.com/office/powerpoint/2012/main" timeZoneBias="-330">
          <p15:parentCm authorId="1" idx="128"/>
        </p15:threadingInfo>
      </p:ext>
    </p:extLst>
  </p:cm>
  <p:cm authorId="1" dt="2024-06-23T00:31:04.858" idx="130">
    <p:pos x="10" y="202"/>
    <p:text>would like to reprocess the message. to publish the message to a retry topic and have a consumer read the message from the retry topic and then invoke the consumer logic again.</p:text>
    <p:extLst>
      <p:ext uri="{C676402C-5697-4E1C-873F-D02D1690AC5C}">
        <p15:threadingInfo xmlns:p15="http://schemas.microsoft.com/office/powerpoint/2012/main" timeZoneBias="-330">
          <p15:parentCm authorId="1" idx="128"/>
        </p15:threadingInfo>
      </p:ext>
    </p:extLst>
  </p:cm>
  <p:cm authorId="1" dt="2024-06-23T00:31:56.999" idx="131">
    <p:pos x="10" y="298"/>
    <p:text>Option two is save the failed message in a DB and retry the same with a scheduler.</p:text>
    <p:extLst>
      <p:ext uri="{C676402C-5697-4E1C-873F-D02D1690AC5C}">
        <p15:threadingInfo xmlns:p15="http://schemas.microsoft.com/office/powerpoint/2012/main" timeZoneBias="-330">
          <p15:parentCm authorId="1" idx="128"/>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4-06-17T02:22:53.691" idx="5">
    <p:pos x="3287" y="3386"/>
    <p:text>So let's say you are sending a new message and it goes to Partition zero. Now, as you can see, the offset is incremented from 3 to 4 and it gets appended to the existing log.</p:text>
    <p:extLst>
      <p:ext uri="{C676402C-5697-4E1C-873F-D02D1690AC5C}">
        <p15:threadingInfo xmlns:p15="http://schemas.microsoft.com/office/powerpoint/2012/main" timeZoneBias="-330"/>
      </p:ext>
    </p:extLst>
  </p:cm>
  <p:cm authorId="1" dt="2024-06-17T02:24:37.383" idx="8">
    <p:pos x="3287" y="3482"/>
    <p:text>Producer has a complete control of which partition. The message is going to go.</p:text>
    <p:extLst>
      <p:ext uri="{C676402C-5697-4E1C-873F-D02D1690AC5C}">
        <p15:threadingInfo xmlns:p15="http://schemas.microsoft.com/office/powerpoint/2012/main" timeZoneBias="-330">
          <p15:parentCm authorId="1" idx="5"/>
        </p15:threadingInfo>
      </p:ext>
    </p:extLst>
  </p:cm>
  <p:cm authorId="1" dt="2024-06-17T02:22:54.040" idx="6">
    <p:pos x="10" y="10"/>
    <p:text/>
    <p:extLst>
      <p:ext uri="{C676402C-5697-4E1C-873F-D02D1690AC5C}">
        <p15:threadingInfo xmlns:p15="http://schemas.microsoft.com/office/powerpoint/2012/main" timeZoneBias="-330"/>
      </p:ext>
    </p:extLst>
  </p:cm>
  <p:cm authorId="1" dt="2024-06-17T02:22:55.116" idx="7">
    <p:pos x="106" y="106"/>
    <p:text/>
    <p:extLst>
      <p:ext uri="{C676402C-5697-4E1C-873F-D02D1690AC5C}">
        <p15:threadingInfo xmlns:p15="http://schemas.microsoft.com/office/powerpoint/2012/main" timeZoneBias="-330"/>
      </p:ext>
    </p:extLst>
  </p:cm>
</p:cmLst>
</file>

<file path=ppt/comments/comment50.xml><?xml version="1.0" encoding="utf-8"?>
<p:cmLst xmlns:a="http://schemas.openxmlformats.org/drawingml/2006/main" xmlns:r="http://schemas.openxmlformats.org/officeDocument/2006/relationships" xmlns:p="http://schemas.openxmlformats.org/presentationml/2006/main">
  <p:cm authorId="1" dt="2024-06-23T00:40:40.915" idx="132">
    <p:pos x="10" y="10"/>
    <p:text/>
    <p:extLst>
      <p:ext uri="{C676402C-5697-4E1C-873F-D02D1690AC5C}">
        <p15:threadingInfo xmlns:p15="http://schemas.microsoft.com/office/powerpoint/2012/main" timeZoneBias="-330"/>
      </p:ext>
    </p:extLst>
  </p:cm>
</p:cmLst>
</file>

<file path=ppt/comments/comment51.xml><?xml version="1.0" encoding="utf-8"?>
<p:cmLst xmlns:a="http://schemas.openxmlformats.org/drawingml/2006/main" xmlns:r="http://schemas.openxmlformats.org/officeDocument/2006/relationships" xmlns:p="http://schemas.openxmlformats.org/presentationml/2006/main">
  <p:cm authorId="1" dt="2024-06-23T00:40:47.340" idx="133">
    <p:pos x="10" y="10"/>
    <p:text>once the retries are exhausted, it's going to publish that message to a Kafka topic with a name as library-events.RETRY. So once you have the error message published into the Kafka topic, we will have the Kafka consumer.
Basically, we will build a new Kafka consumer that's going to invoke the same logic that we have for the original consumer.  pay more caution to what kind of messages you would
like to replay, because if you publish a message that can never recover, then you might end up having the message go in an infinite loop                             
          But there are techniques to avoid it because when the recovery logic publish the message to the Kafkatopic, it adds a lot of additional headers. Using that, we can add some custom logic to avoid the infinite loop.</p:text>
    <p:extLst>
      <p:ext uri="{C676402C-5697-4E1C-873F-D02D1690AC5C}">
        <p15:threadingInfo xmlns:p15="http://schemas.microsoft.com/office/powerpoint/2012/main" timeZoneBias="-330"/>
      </p:ext>
    </p:extLst>
  </p:cm>
  <p:cm authorId="1" dt="2024-06-23T00:44:44.514" idx="134">
    <p:pos x="10" y="106"/>
    <p:text>And the next option is basically saving the failed message in a DB and retry the fail message using a scheduler. So the recovery code is basically going to persist the failed record in a table and then we'll build
a scheduler that's going to take the failed records in a regular interval and reprocess them by publishing the code into the library event. Consumers Service Logic.</p:text>
    <p:extLst>
      <p:ext uri="{C676402C-5697-4E1C-873F-D02D1690AC5C}">
        <p15:threadingInfo xmlns:p15="http://schemas.microsoft.com/office/powerpoint/2012/main" timeZoneBias="-330">
          <p15:parentCm authorId="1" idx="133"/>
        </p15:threadingInfo>
      </p:ext>
    </p:extLst>
  </p:cm>
</p:cmLst>
</file>

<file path=ppt/comments/comment52.xml><?xml version="1.0" encoding="utf-8"?>
<p:cmLst xmlns:a="http://schemas.openxmlformats.org/drawingml/2006/main" xmlns:r="http://schemas.openxmlformats.org/officeDocument/2006/relationships" xmlns:p="http://schemas.openxmlformats.org/presentationml/2006/main">
  <p:cm authorId="1" dt="2024-06-23T00:45:57.117" idx="135">
    <p:pos x="10" y="10"/>
    <p:text>Discard messages: publish the failed we will do is we will publish the failed record in a dead letter topic. This is just for tracking purposes   </p:text>
    <p:extLst>
      <p:ext uri="{C676402C-5697-4E1C-873F-D02D1690AC5C}">
        <p15:threadingInfo xmlns:p15="http://schemas.microsoft.com/office/powerpoint/2012/main" timeZoneBias="-330"/>
      </p:ext>
    </p:extLst>
  </p:cm>
  <p:cm authorId="1" dt="2024-06-23T01:09:10.415" idx="136">
    <p:pos x="10" y="106"/>
    <p:text>an option to save the failed record in a DB. This is again for just tracking purposes. We are not going to do anything with it and then we will move on to processing the next record.</p:text>
    <p:extLst>
      <p:ext uri="{C676402C-5697-4E1C-873F-D02D1690AC5C}">
        <p15:threadingInfo xmlns:p15="http://schemas.microsoft.com/office/powerpoint/2012/main" timeZoneBias="-330">
          <p15:parentCm authorId="1" idx="135"/>
        </p15:threadingInfo>
      </p:ext>
    </p:extLst>
  </p:cm>
  <p:cm authorId="1" dt="2024-06-23T03:14:04.992" idx="137">
    <p:pos x="10" y="202"/>
    <p:text>Go to spring kafka references &gt; publishing dead letter record, need to configure default error handler, default afterrollback processor &gt;</p:text>
    <p:extLst>
      <p:ext uri="{C676402C-5697-4E1C-873F-D02D1690AC5C}">
        <p15:threadingInfo xmlns:p15="http://schemas.microsoft.com/office/powerpoint/2012/main" timeZoneBias="-330">
          <p15:parentCm authorId="1" idx="135"/>
        </p15:threadingInfo>
      </p:ext>
    </p:extLst>
  </p:cm>
</p:cmLst>
</file>

<file path=ppt/comments/comment53.xml><?xml version="1.0" encoding="utf-8"?>
<p:cmLst xmlns:a="http://schemas.openxmlformats.org/drawingml/2006/main" xmlns:r="http://schemas.openxmlformats.org/officeDocument/2006/relationships" xmlns:p="http://schemas.openxmlformats.org/presentationml/2006/main">
  <p:cm authorId="1" dt="2024-06-23T05:06:51.334" idx="138">
    <p:pos x="10" y="10"/>
    <p:text>This will definitely throw some errors back to the library events. Producer Application.</p:text>
    <p:extLst>
      <p:ext uri="{C676402C-5697-4E1C-873F-D02D1690AC5C}">
        <p15:threadingInfo xmlns:p15="http://schemas.microsoft.com/office/powerpoint/2012/main" timeZoneBias="-330"/>
      </p:ext>
    </p:extLst>
  </p:cm>
</p:cmLst>
</file>

<file path=ppt/comments/comment54.xml><?xml version="1.0" encoding="utf-8"?>
<p:cmLst xmlns:a="http://schemas.openxmlformats.org/drawingml/2006/main" xmlns:r="http://schemas.openxmlformats.org/officeDocument/2006/relationships" xmlns:p="http://schemas.openxmlformats.org/presentationml/2006/main">
  <p:cm authorId="1" dt="2024-06-23T05:07:16.028" idx="139">
    <p:pos x="10" y="10"/>
    <p:text>ack=all, If the value is set as all and some of the brokers are not available in the cluster, then the producer will throw some errors back to the application </p:text>
    <p:extLst>
      <p:ext uri="{C676402C-5697-4E1C-873F-D02D1690AC5C}">
        <p15:threadingInfo xmlns:p15="http://schemas.microsoft.com/office/powerpoint/2012/main" timeZoneBias="-330"/>
      </p:ext>
    </p:extLst>
  </p:cm>
  <p:cm authorId="1" dt="2024-06-23T05:08:45.334" idx="140">
    <p:pos x="10" y="106"/>
    <p:text>In our local we have three brokers in the cluster. And min.insync.replicas=2 , 2 brokers are down, If the producer try to produce a message, then you will get an error message stating not enough replicas.</p:text>
    <p:extLst>
      <p:ext uri="{C676402C-5697-4E1C-873F-D02D1690AC5C}">
        <p15:threadingInfo xmlns:p15="http://schemas.microsoft.com/office/powerpoint/2012/main" timeZoneBias="-330">
          <p15:parentCm authorId="1" idx="139"/>
        </p15:threadingInfo>
      </p:ext>
    </p:extLst>
  </p:cm>
  <p:cm authorId="1" dt="2024-06-23T05:10:05.276" idx="141">
    <p:pos x="106" y="106"/>
    <p:text>Run the application, put down 1 container,  and publish a message from curl</p:text>
    <p:extLst>
      <p:ext uri="{C676402C-5697-4E1C-873F-D02D1690AC5C}">
        <p15:threadingInfo xmlns:p15="http://schemas.microsoft.com/office/powerpoint/2012/main" timeZoneBias="-330"/>
      </p:ext>
    </p:extLst>
  </p:cm>
  <p:cm authorId="1" dt="2024-06-23T05:18:37.569" idx="142">
    <p:pos x="106" y="202"/>
    <p:text>So 1st it take out metadata then send data to topic But if you take a look at this call, this call is waiting.So it's waiting on that particular call to take metadata out. So set max.block.ms to set max time That's the timeout setting for getting the metadata. default is 60 sec</p:text>
    <p:extLst>
      <p:ext uri="{C676402C-5697-4E1C-873F-D02D1690AC5C}">
        <p15:threadingInfo xmlns:p15="http://schemas.microsoft.com/office/powerpoint/2012/main" timeZoneBias="-330">
          <p15:parentCm authorId="1" idx="141"/>
        </p15:threadingInfo>
      </p:ext>
    </p:extLst>
  </p:cm>
</p:cmLst>
</file>

<file path=ppt/comments/comment55.xml><?xml version="1.0" encoding="utf-8"?>
<p:cmLst xmlns:a="http://schemas.openxmlformats.org/drawingml/2006/main" xmlns:r="http://schemas.openxmlformats.org/officeDocument/2006/relationships" xmlns:p="http://schemas.openxmlformats.org/presentationml/2006/main">
  <p:cm authorId="1" dt="2024-06-23T05:19:51.105" idx="143">
    <p:pos x="10" y="10"/>
    <p:text>This configuration will allow the producer to send the message to the Kafka topic only if there are at least two of the brokers are always up and running all the time. then you will get an error message stating not enough replicas.</p:text>
    <p:extLst>
      <p:ext uri="{C676402C-5697-4E1C-873F-D02D1690AC5C}">
        <p15:threadingInfo xmlns:p15="http://schemas.microsoft.com/office/powerpoint/2012/main" timeZoneBias="-330"/>
      </p:ext>
    </p:extLst>
  </p:cm>
  <p:cm authorId="1" dt="2024-06-23T05:22:05.263" idx="144">
    <p:pos x="106" y="106"/>
    <p:text>In yml file &gt; kafka.admin.properties.boostrap.server (AdminClientConfig)  So with this change that we have made here, you will be able to see this address against the admin
client config. </p:text>
    <p:extLst>
      <p:ext uri="{C676402C-5697-4E1C-873F-D02D1690AC5C}">
        <p15:threadingInfo xmlns:p15="http://schemas.microsoft.com/office/powerpoint/2012/main" timeZoneBias="-330"/>
      </p:ext>
    </p:extLst>
  </p:cm>
  <p:cm authorId="1" dt="2024-06-23T05:29:30.722" idx="145">
    <p:pos x="106" y="202"/>
    <p:text>Change from cmd min.insysnc.replicas to 2, bring down the 2 container, docker stop &lt;imageid&gt; , so no changes when you hit curl, but on app log you will get exception Error sending the message NOT_ENOUGH_REPLICAS, it is doing 10 times, because we set retires=10 ,blocking call for metadata has no impact, Once this call succeeds, any failure that happens after that, that's when the retry config comes into play. Change the backoff time</p:text>
    <p:extLst>
      <p:ext uri="{C676402C-5697-4E1C-873F-D02D1690AC5C}">
        <p15:threadingInfo xmlns:p15="http://schemas.microsoft.com/office/powerpoint/2012/main" timeZoneBias="-330">
          <p15:parentCm authorId="1" idx="144"/>
        </p15:threadingInfo>
      </p:ext>
    </p:extLst>
  </p:cm>
</p:cmLst>
</file>

<file path=ppt/comments/comment56.xml><?xml version="1.0" encoding="utf-8"?>
<p:cmLst xmlns:a="http://schemas.openxmlformats.org/drawingml/2006/main" xmlns:r="http://schemas.openxmlformats.org/officeDocument/2006/relationships" xmlns:p="http://schemas.openxmlformats.org/presentationml/2006/main">
  <p:cm authorId="1" dt="2024-06-23T05:32:37.370" idx="148">
    <p:pos x="10" y="10"/>
    <p:text>basically the Kafka cluster is having some issues in those kind of scenarios. What we have to do is we have to persist that record in a database that will be the first step</p:text>
    <p:extLst>
      <p:ext uri="{C676402C-5697-4E1C-873F-D02D1690AC5C}">
        <p15:threadingInfo xmlns:p15="http://schemas.microsoft.com/office/powerpoint/2012/main" timeZoneBias="-330"/>
      </p:ext>
    </p:extLst>
  </p:cm>
  <p:cm authorId="1" dt="2024-06-23T05:32:48.056" idx="149">
    <p:pos x="10" y="106"/>
    <p:text>The next step is we need to automatically retry that failed record, which is already persisted in the database, right? So the very next thing is you need to have a scheduler in place so that it can actually pull the data
from the database and then try to produce that message again to the Kafka topic.If the record fails again, then it will be saved in the database with the same state as it was before.</p:text>
    <p:extLst>
      <p:ext uri="{C676402C-5697-4E1C-873F-D02D1690AC5C}">
        <p15:threadingInfo xmlns:p15="http://schemas.microsoft.com/office/powerpoint/2012/main" timeZoneBias="-330">
          <p15:parentCm authorId="1" idx="148"/>
        </p15:threadingInfo>
      </p:ext>
    </p:extLst>
  </p:cm>
</p:cmLst>
</file>

<file path=ppt/comments/comment57.xml><?xml version="1.0" encoding="utf-8"?>
<p:cmLst xmlns:a="http://schemas.openxmlformats.org/drawingml/2006/main" xmlns:r="http://schemas.openxmlformats.org/officeDocument/2006/relationships" xmlns:p="http://schemas.openxmlformats.org/presentationml/2006/main">
  <p:cm authorId="1" dt="2024-06-23T05:33:01.818" idx="150">
    <p:pos x="10" y="10"/>
    <p:text>basically have a recovery topic and publish the failed record to the recovery topic and you will need to have a Kafka consumer to the recovery topic in the same producer application so that you can process this immediately.</p:text>
    <p:extLst>
      <p:ext uri="{C676402C-5697-4E1C-873F-D02D1690AC5C}">
        <p15:threadingInfo xmlns:p15="http://schemas.microsoft.com/office/powerpoint/2012/main" timeZoneBias="-330"/>
      </p:ext>
    </p:extLst>
  </p:cm>
  <p:cm authorId="1" dt="2024-06-23T05:34:25.120" idx="151">
    <p:pos x="10" y="106"/>
    <p:text>Personally, I'm not a big fan of this approach because if the Kafka cluster itself has some issues and there is no way to publish the record into the Kafka topic, and we will end up losing the record, primarily these are the two different options to retain and recover the failed record in Kafka.</p:text>
    <p:extLst>
      <p:ext uri="{C676402C-5697-4E1C-873F-D02D1690AC5C}">
        <p15:threadingInfo xmlns:p15="http://schemas.microsoft.com/office/powerpoint/2012/main" timeZoneBias="-330">
          <p15:parentCm authorId="1" idx="150"/>
        </p15:threadingInfo>
      </p:ext>
    </p:extLst>
  </p:cm>
</p:cmLst>
</file>

<file path=ppt/comments/comment58.xml><?xml version="1.0" encoding="utf-8"?>
<p:cmLst xmlns:a="http://schemas.openxmlformats.org/drawingml/2006/main" xmlns:r="http://schemas.openxmlformats.org/officeDocument/2006/relationships" xmlns:p="http://schemas.openxmlformats.org/presentationml/2006/main">
  <p:cm authorId="1" dt="2024-06-23T05:46:19.090" idx="152">
    <p:pos x="10" y="10"/>
    <p:text>As SSL was deprecated in June 2015.But for some reason the industry still referred to TLS as SSL. </p:text>
    <p:extLst>
      <p:ext uri="{C676402C-5697-4E1C-873F-D02D1690AC5C}">
        <p15:threadingInfo xmlns:p15="http://schemas.microsoft.com/office/powerpoint/2012/main" timeZoneBias="-330"/>
      </p:ext>
    </p:extLst>
  </p:cm>
  <p:cm authorId="1" dt="2024-06-23T05:48:13.507" idx="153">
    <p:pos x="106" y="106"/>
    <p:text>Goto  kafka apache document&gt; security&gt; </p:text>
    <p:extLst>
      <p:ext uri="{C676402C-5697-4E1C-873F-D02D1690AC5C}">
        <p15:threadingInfo xmlns:p15="http://schemas.microsoft.com/office/powerpoint/2012/main" timeZoneBias="-330"/>
      </p:ext>
    </p:extLst>
  </p:cm>
</p:cmLst>
</file>

<file path=ppt/comments/comment59.xml><?xml version="1.0" encoding="utf-8"?>
<p:cmLst xmlns:a="http://schemas.openxmlformats.org/drawingml/2006/main" xmlns:r="http://schemas.openxmlformats.org/officeDocument/2006/relationships" xmlns:p="http://schemas.openxmlformats.org/presentationml/2006/main">
  <p:cm authorId="1" dt="2024-06-23T05:49:41.169" idx="154">
    <p:pos x="10" y="10"/>
    <p:text>Without SSL encryption, the data is sent as plain text, basically.
So it's easy for a hacker to read this data from the public internet.
This technique is popularly called as Man in the middle attack.</p:text>
    <p:extLst>
      <p:ext uri="{C676402C-5697-4E1C-873F-D02D1690AC5C}">
        <p15:threadingInfo xmlns:p15="http://schemas.microsoft.com/office/powerpoint/2012/main" timeZoneBias="-330"/>
      </p:ext>
    </p:extLst>
  </p:cm>
  <p:cm authorId="1" dt="2024-06-23T05:50:19.165" idx="155">
    <p:pos x="10" y="106"/>
    <p:text>With SSL encryption in place, we have a boundary for your connection that's established between the client and the server, which is the SSL layer. And the data that's sent from the client to the server is encrypted.</p:text>
    <p:extLst>
      <p:ext uri="{C676402C-5697-4E1C-873F-D02D1690AC5C}">
        <p15:threadingInfo xmlns:p15="http://schemas.microsoft.com/office/powerpoint/2012/main" timeZoneBias="-330">
          <p15:parentCm authorId="1" idx="154"/>
        </p15:threadingInfo>
      </p:ext>
    </p:extLst>
  </p:cm>
  <p:cm authorId="1" dt="2024-06-23T05:50:57.849" idx="156">
    <p:pos x="10" y="202"/>
    <p:text>As you can see, the data looks garbage for the naked eye, but when the server receives the request, it uses a private key to get the actual data. The private key is never shared to the outside world. So without the private key, there is no way to decrypt the data.</p:text>
    <p:extLst>
      <p:ext uri="{C676402C-5697-4E1C-873F-D02D1690AC5C}">
        <p15:threadingInfo xmlns:p15="http://schemas.microsoft.com/office/powerpoint/2012/main" timeZoneBias="-330">
          <p15:parentCm authorId="1" idx="154"/>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4-06-17T02:24:41.024" idx="9">
    <p:pos x="10" y="10"/>
    <p:text>So any time we spin up a Kafka broker, the broker registers itself with a zookeeper.From that point, the zookeeper will keep track of the health of the Kafka broker.
You can think of a zookeeper as a centralized service for maintaining the configuration information</p:text>
    <p:extLst>
      <p:ext uri="{C676402C-5697-4E1C-873F-D02D1690AC5C}">
        <p15:threadingInfo xmlns:p15="http://schemas.microsoft.com/office/powerpoint/2012/main" timeZoneBias="-330"/>
      </p:ext>
    </p:extLst>
  </p:cm>
</p:cmLst>
</file>

<file path=ppt/comments/comment60.xml><?xml version="1.0" encoding="utf-8"?>
<p:cmLst xmlns:a="http://schemas.openxmlformats.org/drawingml/2006/main" xmlns:r="http://schemas.openxmlformats.org/officeDocument/2006/relationships" xmlns:p="http://schemas.openxmlformats.org/presentationml/2006/main">
  <p:cm authorId="1" dt="2024-06-23T05:53:51.231" idx="157">
    <p:pos x="10" y="10"/>
    <p:text>Basically, the idea is to make sure that no one else intercepted the request and trying to impersonate the actual servers. All the modern browsers today have this capability to check whether they are talking to the right server
or not. But how does the browser handles that?</p:text>
    <p:extLst>
      <p:ext uri="{C676402C-5697-4E1C-873F-D02D1690AC5C}">
        <p15:threadingInfo xmlns:p15="http://schemas.microsoft.com/office/powerpoint/2012/main" timeZoneBias="-330"/>
      </p:ext>
    </p:extLst>
  </p:cm>
  <p:cm authorId="1" dt="2024-06-23T05:54:58.296" idx="158">
    <p:pos x="10" y="106"/>
    <p:text>If you click on the certificate, you will have this whole SSL certificate. This is a certificate that is installed in the actual Amazon server.</p:text>
    <p:extLst>
      <p:ext uri="{C676402C-5697-4E1C-873F-D02D1690AC5C}">
        <p15:threadingInfo xmlns:p15="http://schemas.microsoft.com/office/powerpoint/2012/main" timeZoneBias="-330">
          <p15:parentCm authorId="1" idx="157"/>
        </p15:threadingInfo>
      </p:ext>
    </p:extLst>
  </p:cm>
  <p:cm authorId="1" dt="2024-06-23T05:56:24.236" idx="159">
    <p:pos x="10" y="202"/>
    <p:text>As you can see, the first message that you see here is it is issued by Digicert Global Root G2. Basically this is a certificate authority.</p:text>
    <p:extLst>
      <p:ext uri="{C676402C-5697-4E1C-873F-D02D1690AC5C}">
        <p15:threadingInfo xmlns:p15="http://schemas.microsoft.com/office/powerpoint/2012/main" timeZoneBias="-330">
          <p15:parentCm authorId="1" idx="157"/>
        </p15:threadingInfo>
      </p:ext>
    </p:extLst>
  </p:cm>
</p:cmLst>
</file>

<file path=ppt/comments/comment61.xml><?xml version="1.0" encoding="utf-8"?>
<p:cmLst xmlns:a="http://schemas.openxmlformats.org/drawingml/2006/main" xmlns:r="http://schemas.openxmlformats.org/officeDocument/2006/relationships" xmlns:p="http://schemas.openxmlformats.org/presentationml/2006/main">
  <p:cm authorId="1" dt="2024-06-23T05:56:31.915" idx="160">
    <p:pos x="10" y="10"/>
    <p:text>The client, which is the browser here, makes a call to the server. The very first thing that happens behind the scenes is the server handing over the SSL cert to the client. The cert in here just has information about the organization and the issuer.
I would like to quickly call this out.
The cert does not have the private key in it.</p:text>
    <p:extLst>
      <p:ext uri="{C676402C-5697-4E1C-873F-D02D1690AC5C}">
        <p15:threadingInfo xmlns:p15="http://schemas.microsoft.com/office/powerpoint/2012/main" timeZoneBias="-330"/>
      </p:ext>
    </p:extLst>
  </p:cm>
  <p:cm authorId="1" dt="2024-06-23T05:58:35.536" idx="161">
    <p:pos x="10" y="106"/>
    <p:text>Use to validate the cert by using the trust store.
Any client that you install in your machine comes with a bunch of trust stores.A trust store will have the root cert of the certificate authority. So the browser validates whether the cert has one of the trusted CA in it.</p:text>
    <p:extLst>
      <p:ext uri="{C676402C-5697-4E1C-873F-D02D1690AC5C}">
        <p15:threadingInfo xmlns:p15="http://schemas.microsoft.com/office/powerpoint/2012/main" timeZoneBias="-330">
          <p15:parentCm authorId="1" idx="160"/>
        </p15:threadingInfo>
      </p:ext>
    </p:extLst>
  </p:cm>
  <p:cm authorId="1" dt="2024-06-23T05:58:39.917" idx="162">
    <p:pos x="10" y="202"/>
    <p:text>A quick analogy would be when you travel to different countries, the immigration of the country that
you are entering into trusts the country that issued the passport to you.</p:text>
    <p:extLst>
      <p:ext uri="{C676402C-5697-4E1C-873F-D02D1690AC5C}">
        <p15:threadingInfo xmlns:p15="http://schemas.microsoft.com/office/powerpoint/2012/main" timeZoneBias="-330">
          <p15:parentCm authorId="1" idx="160"/>
        </p15:threadingInfo>
      </p:ext>
    </p:extLst>
  </p:cm>
</p:cmLst>
</file>

<file path=ppt/comments/comment62.xml><?xml version="1.0" encoding="utf-8"?>
<p:cmLst xmlns:a="http://schemas.openxmlformats.org/drawingml/2006/main" xmlns:r="http://schemas.openxmlformats.org/officeDocument/2006/relationships" xmlns:p="http://schemas.openxmlformats.org/presentationml/2006/main">
  <p:cm authorId="1" dt="2024-06-23T13:07:47.796" idx="163">
    <p:pos x="10" y="10"/>
    <p:text>The very first thing that we have to do is to generate a keystore file.The Keystore file will have information about your website address and other relevant data about your enterprise.</p:text>
    <p:extLst>
      <p:ext uri="{C676402C-5697-4E1C-873F-D02D1690AC5C}">
        <p15:threadingInfo xmlns:p15="http://schemas.microsoft.com/office/powerpoint/2012/main" timeZoneBias="-330"/>
      </p:ext>
    </p:extLst>
  </p:cm>
  <p:cm authorId="1" dt="2024-06-23T13:08:45.675" idx="164">
    <p:pos x="10" y="106"/>
    <p:text>Once the Keystore file is ready, then the enterprise will create a CSR, which stands for certificate signing request and send it to the certificate Authority.</p:text>
    <p:extLst>
      <p:ext uri="{C676402C-5697-4E1C-873F-D02D1690AC5C}">
        <p15:threadingInfo xmlns:p15="http://schemas.microsoft.com/office/powerpoint/2012/main" timeZoneBias="-330">
          <p15:parentCm authorId="1" idx="163"/>
        </p15:threadingInfo>
      </p:ext>
    </p:extLst>
  </p:cm>
  <p:cm authorId="1" dt="2024-06-23T13:09:01.144" idx="165">
    <p:pos x="10" y="202"/>
    <p:text>The Certificate Authority validates the data provided by the Enterprise by checking the address domain and more.Once the validation is completed, then the certificate authority would issue a signed SSL certificate to the enterprise.</p:text>
    <p:extLst>
      <p:ext uri="{C676402C-5697-4E1C-873F-D02D1690AC5C}">
        <p15:threadingInfo xmlns:p15="http://schemas.microsoft.com/office/powerpoint/2012/main" timeZoneBias="-330">
          <p15:parentCm authorId="1" idx="163"/>
        </p15:threadingInfo>
      </p:ext>
    </p:extLst>
  </p:cm>
  <p:cm authorId="1" dt="2024-06-23T13:10:26.807" idx="166">
    <p:pos x="10" y="298"/>
    <p:text>Now the server, which is the ABC.com, will install the certificate into the server.</p:text>
    <p:extLst>
      <p:ext uri="{C676402C-5697-4E1C-873F-D02D1690AC5C}">
        <p15:threadingInfo xmlns:p15="http://schemas.microsoft.com/office/powerpoint/2012/main" timeZoneBias="-330">
          <p15:parentCm authorId="1" idx="163"/>
        </p15:threadingInfo>
      </p:ext>
    </p:extLst>
  </p:cm>
  <p:cm authorId="1" dt="2024-06-23T13:10:28.376" idx="167">
    <p:pos x="106" y="106"/>
    <p:text>When any browser is installed in a machine, it comes with a trust store with the root cert. When the connection is initiated from the browser to ABC.com, then the SSL cert is presented to the browser, and it's validated by the browser using the trust store which has a root CA certificate.</p:text>
    <p:extLst>
      <p:ext uri="{C676402C-5697-4E1C-873F-D02D1690AC5C}">
        <p15:threadingInfo xmlns:p15="http://schemas.microsoft.com/office/powerpoint/2012/main" timeZoneBias="-330"/>
      </p:ext>
    </p:extLst>
  </p:cm>
  <p:cm authorId="1" dt="2024-06-23T13:12:16.338" idx="168">
    <p:pos x="106" y="202"/>
    <p:text>Once the handshake is successful, then the secure connection will be established.This authentication mechanism is also called one way authentication, meaning when the client initiates a connection, the server presents a SSL cert and then the client validates the cert using the trust store. So it's just one way authentication.
Basically, the client only validates the server credentials for our local setup.</p:text>
    <p:extLst>
      <p:ext uri="{C676402C-5697-4E1C-873F-D02D1690AC5C}">
        <p15:threadingInfo xmlns:p15="http://schemas.microsoft.com/office/powerpoint/2012/main" timeZoneBias="-330">
          <p15:parentCm authorId="1" idx="167"/>
        </p15:threadingInfo>
      </p:ext>
    </p:extLst>
  </p:cm>
</p:cmLst>
</file>

<file path=ppt/comments/comment63.xml><?xml version="1.0" encoding="utf-8"?>
<p:cmLst xmlns:a="http://schemas.openxmlformats.org/drawingml/2006/main" xmlns:r="http://schemas.openxmlformats.org/officeDocument/2006/relationships" xmlns:p="http://schemas.openxmlformats.org/presentationml/2006/main">
  <p:cm authorId="1" dt="2024-06-23T13:12:35.431" idx="169">
    <p:pos x="10" y="10"/>
    <p:text>So basically the server will validate the client credentials and the client will validate the server</p:text>
    <p:extLst>
      <p:ext uri="{C676402C-5697-4E1C-873F-D02D1690AC5C}">
        <p15:threadingInfo xmlns:p15="http://schemas.microsoft.com/office/powerpoint/2012/main" timeZoneBias="-330"/>
      </p:ext>
    </p:extLst>
  </p:cm>
  <p:cm authorId="1" dt="2024-06-23T13:13:42.230" idx="170">
    <p:pos x="10" y="106"/>
    <p:text>we will need to have the trust store on the server and the keystore in the client so that when the client initiates the connection, the client will send the SSL cert and the server will validate whether the client is legit using the trust store</p:text>
    <p:extLst>
      <p:ext uri="{C676402C-5697-4E1C-873F-D02D1690AC5C}">
        <p15:threadingInfo xmlns:p15="http://schemas.microsoft.com/office/powerpoint/2012/main" timeZoneBias="-330">
          <p15:parentCm authorId="1" idx="169"/>
        </p15:threadingInfo>
      </p:ext>
    </p:extLst>
  </p:cm>
</p:cmLst>
</file>

<file path=ppt/comments/comment64.xml><?xml version="1.0" encoding="utf-8"?>
<p:cmLst xmlns:a="http://schemas.openxmlformats.org/drawingml/2006/main" xmlns:r="http://schemas.openxmlformats.org/officeDocument/2006/relationships" xmlns:p="http://schemas.openxmlformats.org/presentationml/2006/main">
  <p:cm authorId="1" dt="2024-06-23T19:01:16.006" idx="171">
    <p:pos x="10" y="10"/>
    <p:text>you need to generate the server keystore file,</p:text>
    <p:extLst>
      <p:ext uri="{C676402C-5697-4E1C-873F-D02D1690AC5C}">
        <p15:threadingInfo xmlns:p15="http://schemas.microsoft.com/office/powerpoint/2012/main" timeZoneBias="-330"/>
      </p:ext>
    </p:extLst>
  </p:cm>
  <p:cm authorId="1" dt="2024-06-23T19:05:58.790" idx="172">
    <p:pos x="10" y="106"/>
    <p:text>https://github.com/dilipsundarraj1/kafka-cluster-ssl</p:text>
    <p:extLst>
      <p:ext uri="{C676402C-5697-4E1C-873F-D02D1690AC5C}">
        <p15:threadingInfo xmlns:p15="http://schemas.microsoft.com/office/powerpoint/2012/main" timeZoneBias="-330">
          <p15:parentCm authorId="1" idx="171"/>
        </p15:threadingInfo>
      </p:ext>
    </p:extLst>
  </p:cm>
  <p:cm authorId="1" dt="2024-06-23T19:17:41.861" idx="173">
    <p:pos x="10" y="202"/>
    <p:text>KAFKA_ADVERTISED_LISTENERS: SSL://localhost:9092, SSL: this is going to guarantee that your application is going to interact with this Kafka cluster using the SSL protocol. So what this also means is that you're going to be providing the server.keystore   and the client.keystore file as part of the application, KAFKA_SSL_TRUSTSTORE_FILENAME</p:text>
    <p:extLst>
      <p:ext uri="{C676402C-5697-4E1C-873F-D02D1690AC5C}">
        <p15:threadingInfo xmlns:p15="http://schemas.microsoft.com/office/powerpoint/2012/main" timeZoneBias="-330">
          <p15:parentCm authorId="1" idx="171"/>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4-06-17T22:34:51.374" idx="10">
    <p:pos x="10" y="10"/>
    <p:text>And then we are exposing ports like 1992 so that we can use a local host to interact with this port. And then for internal communication, it uses Kafka one, which is basically this containers host name </p:text>
    <p:extLst>
      <p:ext uri="{C676402C-5697-4E1C-873F-D02D1690AC5C}">
        <p15:threadingInfo xmlns:p15="http://schemas.microsoft.com/office/powerpoint/2012/main" timeZoneBias="-330"/>
      </p:ext>
    </p:extLst>
  </p:cm>
  <p:cm authorId="1" dt="2024-06-17T22:39:22.710" idx="12">
    <p:pos x="10" y="106"/>
    <p:text>KAFKA_BROKER_ID =1,</p:text>
    <p:extLst>
      <p:ext uri="{C676402C-5697-4E1C-873F-D02D1690AC5C}">
        <p15:threadingInfo xmlns:p15="http://schemas.microsoft.com/office/powerpoint/2012/main" timeZoneBias="-330">
          <p15:parentCm authorId="1" idx="10"/>
        </p15:threadingInfo>
      </p:ext>
    </p:extLst>
  </p:cm>
  <p:cm authorId="1" dt="2024-06-17T22:34:53.476" idx="11">
    <p:pos x="106" y="106"/>
    <p:text>docker ps , kafka_demo:19092 this is internal server , if I'm doing this from outside, all I got to do is provide localhost:9092  </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4-06-18T12:42:50.320" idx="14">
    <p:pos x="10" y="10"/>
    <p:text>First, let's say I have a use case where I would like to publish all the records, start with the same character, should go to the same partition so that the consumer can read the messages in the order they were published to the topic. ordering is only guaranteed at the partition level.</p:text>
    <p:extLst>
      <p:ext uri="{C676402C-5697-4E1C-873F-D02D1690AC5C}">
        <p15:threadingInfo xmlns:p15="http://schemas.microsoft.com/office/powerpoint/2012/main" timeZoneBias="-330"/>
      </p:ext>
    </p:extLst>
  </p:cm>
  <p:cm authorId="1" dt="2024-06-18T12:56:26.209" idx="15">
    <p:pos x="10" y="106"/>
    <p:text>When the producer is invoked for sending the messages. It goes through a lot of layers behind the scenes before the message is sent to Kafka. One of the layer is Partitioner.</p:text>
    <p:extLst>
      <p:ext uri="{C676402C-5697-4E1C-873F-D02D1690AC5C}">
        <p15:threadingInfo xmlns:p15="http://schemas.microsoft.com/office/powerpoint/2012/main" timeZoneBias="-330">
          <p15:parentCm authorId="1" idx="14"/>
        </p15:threadingInfo>
      </p:ext>
    </p:extLst>
  </p:cm>
  <p:cm authorId="1" dt="2024-06-18T12:57:18.983" idx="16">
    <p:pos x="10" y="202"/>
    <p:text>The Partitioner first checks whether a key is present as part of the message or not.In this example, we are not sending any key.
So in this case, the Partitioner will use the round robin approach to send the message across all the partition.</p:text>
    <p:extLst>
      <p:ext uri="{C676402C-5697-4E1C-873F-D02D1690AC5C}">
        <p15:threadingInfo xmlns:p15="http://schemas.microsoft.com/office/powerpoint/2012/main" timeZoneBias="-330">
          <p15:parentCm authorId="1" idx="14"/>
        </p15:threadingInfo>
      </p:ext>
    </p:extLst>
  </p:cm>
  <p:cm authorId="1" dt="2024-06-18T12:57:22.889" idx="17">
    <p:pos x="10" y="298"/>
    <p:text>So now Apple A goes to partition zero, Adam goes to partition one alpha goes to partition two, and Angel goes to partition three.</p:text>
    <p:extLst>
      <p:ext uri="{C676402C-5697-4E1C-873F-D02D1690AC5C}">
        <p15:threadingInfo xmlns:p15="http://schemas.microsoft.com/office/powerpoint/2012/main" timeZoneBias="-330">
          <p15:parentCm authorId="1" idx="14"/>
        </p15:threadingInfo>
      </p:ext>
    </p:extLst>
  </p:cm>
  <p:cm authorId="1" dt="2024-06-18T12:58:04.526" idx="18">
    <p:pos x="10" y="394"/>
    <p:text>In this approach, there is no guarantee the consumer will be able to read the messages in the same order because consumer pulls the messages from all the partitions at the same time.</p:text>
    <p:extLst>
      <p:ext uri="{C676402C-5697-4E1C-873F-D02D1690AC5C}">
        <p15:threadingInfo xmlns:p15="http://schemas.microsoft.com/office/powerpoint/2012/main" timeZoneBias="-330">
          <p15:parentCm authorId="1" idx="14"/>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4-06-18T12:58:17.747" idx="19">
    <p:pos x="10" y="10"/>
    <p:text>A the key can be of any type. The Kafka Partitioner, which is part of the Kafka producer, is going to apply some hashing technique to determine the partition value.same key is sent, because the key A is the same for both the messages, right? So in that case it is going to resolve to the same partition. But in reality Key A can go to one of the available partitions of the topic based on the hashing technique.</p:text>
    <p:extLst>
      <p:ext uri="{C676402C-5697-4E1C-873F-D02D1690AC5C}">
        <p15:threadingInfo xmlns:p15="http://schemas.microsoft.com/office/powerpoint/2012/main" timeZoneBias="-330"/>
      </p:ext>
    </p:extLst>
  </p:cm>
  <p:cm authorId="1" dt="2024-06-18T13:04:05.031" idx="20">
    <p:pos x="10" y="106"/>
    <p:text>you will notice a key separator, which is going to be the dash in this,So this is to inform the console producer.
Hey, we are passing a key and value separated by a dash or hyphen.</p:text>
    <p:extLst>
      <p:ext uri="{C676402C-5697-4E1C-873F-D02D1690AC5C}">
        <p15:threadingInfo xmlns:p15="http://schemas.microsoft.com/office/powerpoint/2012/main" timeZoneBias="-330">
          <p15:parentCm authorId="1" idx="19"/>
        </p15:threadingInfo>
      </p:ext>
    </p:extLst>
  </p:cm>
  <p:cm authorId="1" dt="2024-06-18T13:04:10.535" idx="21">
    <p:pos x="10" y="202"/>
    <p:text>key separator is a property which is going
to inform the console producer that is going to be a hyphen, which is going to differentiate between
the key and value and make sure you print the key also in the console.</p:text>
    <p:extLst>
      <p:ext uri="{C676402C-5697-4E1C-873F-D02D1690AC5C}">
        <p15:threadingInfo xmlns:p15="http://schemas.microsoft.com/office/powerpoint/2012/main" timeZoneBias="-330">
          <p15:parentCm authorId="1" idx="19"/>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96862" y="494591"/>
            <a:ext cx="9910374" cy="1433195"/>
          </a:xfrm>
          <a:prstGeom prst="rect">
            <a:avLst/>
          </a:prstGeom>
        </p:spPr>
        <p:txBody>
          <a:bodyPr wrap="square" lIns="0" tIns="0" rIns="0" bIns="0">
            <a:spAutoFit/>
          </a:bodyPr>
          <a:lstStyle>
            <a:lvl1pPr>
              <a:defRPr sz="92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0" i="0">
                <a:solidFill>
                  <a:schemeClr val="tx1"/>
                </a:solidFill>
                <a:latin typeface="Arial MT"/>
                <a:cs typeface="Arial MT"/>
              </a:defRPr>
            </a:lvl1pPr>
          </a:lstStyle>
          <a:p>
            <a:endParaRPr/>
          </a:p>
        </p:txBody>
      </p:sp>
      <p:sp>
        <p:nvSpPr>
          <p:cNvPr id="3" name="Holder 3"/>
          <p:cNvSpPr>
            <a:spLocks noGrp="1"/>
          </p:cNvSpPr>
          <p:nvPr>
            <p:ph sz="half" idx="2"/>
          </p:nvPr>
        </p:nvSpPr>
        <p:spPr>
          <a:xfrm>
            <a:off x="1261558" y="2766608"/>
            <a:ext cx="7521575" cy="6088380"/>
          </a:xfrm>
          <a:prstGeom prst="rect">
            <a:avLst/>
          </a:prstGeom>
        </p:spPr>
        <p:txBody>
          <a:bodyPr wrap="square" lIns="0" tIns="0" rIns="0" bIns="0">
            <a:spAutoFit/>
          </a:bodyPr>
          <a:lstStyle>
            <a:lvl1pPr>
              <a:defRPr sz="3950" b="0" i="0">
                <a:solidFill>
                  <a:schemeClr val="tx1"/>
                </a:solidFill>
                <a:latin typeface="Arial MT"/>
                <a:cs typeface="Arial MT"/>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2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96862" y="494591"/>
            <a:ext cx="9910374" cy="1433195"/>
          </a:xfrm>
          <a:prstGeom prst="rect">
            <a:avLst/>
          </a:prstGeom>
        </p:spPr>
        <p:txBody>
          <a:bodyPr wrap="square" lIns="0" tIns="0" rIns="0" bIns="0">
            <a:spAutoFit/>
          </a:bodyPr>
          <a:lstStyle>
            <a:lvl1pPr>
              <a:defRPr sz="9200" b="0" i="0">
                <a:solidFill>
                  <a:schemeClr val="tx1"/>
                </a:solidFill>
                <a:latin typeface="Arial MT"/>
                <a:cs typeface="Arial MT"/>
              </a:defRPr>
            </a:lvl1pPr>
          </a:lstStyle>
          <a:p>
            <a:endParaRPr/>
          </a:p>
        </p:txBody>
      </p:sp>
      <p:sp>
        <p:nvSpPr>
          <p:cNvPr id="3" name="Holder 3"/>
          <p:cNvSpPr>
            <a:spLocks noGrp="1"/>
          </p:cNvSpPr>
          <p:nvPr>
            <p:ph type="body" idx="1"/>
          </p:nvPr>
        </p:nvSpPr>
        <p:spPr>
          <a:xfrm>
            <a:off x="5546869" y="3826307"/>
            <a:ext cx="9010650" cy="493903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comments" Target="../comments/comment3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comments" Target="../comments/comment4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comments" Target="../comments/comment4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comments" Target="../comments/comment4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comments" Target="../comments/comment4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comments" Target="../comments/comment4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comments" Target="../comments/comment4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comments" Target="../comments/comment46.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comments" Target="../comments/comment47.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comments" Target="../comments/comment48.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hyperlink" Target="http://www.testcontainers.org/"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3" Type="http://schemas.openxmlformats.org/officeDocument/2006/relationships/comments" Target="../comments/comment49.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comments" Target="../comments/comment50.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3" Type="http://schemas.openxmlformats.org/officeDocument/2006/relationships/comments" Target="../comments/comment51.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comments" Target="../comments/comment52.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53.xml"/></Relationships>
</file>

<file path=ppt/slides/_rels/slide134.xml.rels><?xml version="1.0" encoding="UTF-8" standalone="yes"?>
<Relationships xmlns="http://schemas.openxmlformats.org/package/2006/relationships"><Relationship Id="rId3" Type="http://schemas.openxmlformats.org/officeDocument/2006/relationships/comments" Target="../comments/comment54.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comments" Target="../comments/comment55.xml"/><Relationship Id="rId4" Type="http://schemas.openxmlformats.org/officeDocument/2006/relationships/image" Target="../media/image8.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3" Type="http://schemas.openxmlformats.org/officeDocument/2006/relationships/comments" Target="../comments/comment56.xm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3" Type="http://schemas.openxmlformats.org/officeDocument/2006/relationships/comments" Target="../comments/comment57.xml"/><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comments" Target="../comments/comment5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comments" Target="../comments/comment59.xm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comments" Target="../comments/comment6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comments" Target="../comments/comment61.xm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comments" Target="../comments/comment62.xm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comments" Target="../comments/comment63.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comments" Target="../comments/comment6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comments" Target="../comments/comment23.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omments" Target="../comments/comment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omments" Target="../comments/comment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comments" Target="../comments/comment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comments" Target="../comments/comment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comments" Target="../comments/comment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comments" Target="../comments/comment31.xml"/></Relationships>
</file>

<file path=ppt/slides/_rels/slide7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comments" Target="../comments/comment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omments" Target="../comments/comment3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comments" Target="../comments/comment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omments" Target="../comments/comment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36.xml"/></Relationships>
</file>

<file path=ppt/slides/_rels/slide83.xml.rels><?xml version="1.0" encoding="UTF-8" standalone="yes"?>
<Relationships xmlns="http://schemas.openxmlformats.org/package/2006/relationships"><Relationship Id="rId2" Type="http://schemas.openxmlformats.org/officeDocument/2006/relationships/comments" Target="../comments/comment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comments" Target="../comments/comment3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95810" y="3350485"/>
            <a:ext cx="10313035" cy="3776979"/>
          </a:xfrm>
          <a:prstGeom prst="rect">
            <a:avLst/>
          </a:prstGeom>
        </p:spPr>
        <p:txBody>
          <a:bodyPr vert="horz" wrap="square" lIns="0" tIns="40005" rIns="0" bIns="0" rtlCol="0">
            <a:spAutoFit/>
          </a:bodyPr>
          <a:lstStyle/>
          <a:p>
            <a:pPr marL="12700" marR="5080" algn="ctr">
              <a:lnSpc>
                <a:spcPts val="9890"/>
              </a:lnSpc>
              <a:spcBef>
                <a:spcPts val="315"/>
              </a:spcBef>
            </a:pPr>
            <a:r>
              <a:rPr sz="8100" spc="160" dirty="0">
                <a:latin typeface="Arial MT"/>
                <a:cs typeface="Arial MT"/>
              </a:rPr>
              <a:t>Kafka</a:t>
            </a:r>
            <a:r>
              <a:rPr sz="8100" spc="-20" dirty="0">
                <a:latin typeface="Arial MT"/>
                <a:cs typeface="Arial MT"/>
              </a:rPr>
              <a:t> </a:t>
            </a:r>
            <a:r>
              <a:rPr sz="8100" spc="114" dirty="0">
                <a:latin typeface="Arial MT"/>
                <a:cs typeface="Arial MT"/>
              </a:rPr>
              <a:t>For</a:t>
            </a:r>
            <a:r>
              <a:rPr sz="8100" spc="-20" dirty="0">
                <a:latin typeface="Arial MT"/>
                <a:cs typeface="Arial MT"/>
              </a:rPr>
              <a:t> </a:t>
            </a:r>
            <a:r>
              <a:rPr sz="8100" spc="145" dirty="0">
                <a:latin typeface="Arial MT"/>
                <a:cs typeface="Arial MT"/>
              </a:rPr>
              <a:t>Developers </a:t>
            </a:r>
            <a:r>
              <a:rPr sz="8100" spc="-2235" dirty="0">
                <a:latin typeface="Arial MT"/>
                <a:cs typeface="Arial MT"/>
              </a:rPr>
              <a:t> </a:t>
            </a:r>
            <a:r>
              <a:rPr sz="8100" spc="160" dirty="0">
                <a:latin typeface="Arial MT"/>
                <a:cs typeface="Arial MT"/>
              </a:rPr>
              <a:t>Using</a:t>
            </a:r>
            <a:endParaRPr sz="8100">
              <a:latin typeface="Arial MT"/>
              <a:cs typeface="Arial MT"/>
            </a:endParaRPr>
          </a:p>
          <a:p>
            <a:pPr algn="ctr">
              <a:lnSpc>
                <a:spcPts val="9540"/>
              </a:lnSpc>
            </a:pPr>
            <a:r>
              <a:rPr sz="8100" spc="185" dirty="0">
                <a:latin typeface="Arial MT"/>
                <a:cs typeface="Arial MT"/>
              </a:rPr>
              <a:t>Spring</a:t>
            </a:r>
            <a:r>
              <a:rPr sz="8100" spc="-40" dirty="0">
                <a:latin typeface="Arial MT"/>
                <a:cs typeface="Arial MT"/>
              </a:rPr>
              <a:t> </a:t>
            </a:r>
            <a:r>
              <a:rPr sz="8100" spc="350" dirty="0">
                <a:latin typeface="Arial MT"/>
                <a:cs typeface="Arial MT"/>
              </a:rPr>
              <a:t>Boot</a:t>
            </a:r>
            <a:endParaRPr sz="8100">
              <a:latin typeface="Arial MT"/>
              <a:cs typeface="Arial MT"/>
            </a:endParaRPr>
          </a:p>
        </p:txBody>
      </p:sp>
      <p:sp>
        <p:nvSpPr>
          <p:cNvPr id="3" name="object 3"/>
          <p:cNvSpPr txBox="1"/>
          <p:nvPr/>
        </p:nvSpPr>
        <p:spPr>
          <a:xfrm>
            <a:off x="14742788" y="8847845"/>
            <a:ext cx="3866515" cy="678815"/>
          </a:xfrm>
          <a:prstGeom prst="rect">
            <a:avLst/>
          </a:prstGeom>
        </p:spPr>
        <p:txBody>
          <a:bodyPr vert="horz" wrap="square" lIns="0" tIns="17145" rIns="0" bIns="0" rtlCol="0">
            <a:spAutoFit/>
          </a:bodyPr>
          <a:lstStyle/>
          <a:p>
            <a:pPr marL="12700">
              <a:lnSpc>
                <a:spcPct val="100000"/>
              </a:lnSpc>
              <a:spcBef>
                <a:spcPts val="135"/>
              </a:spcBef>
            </a:pPr>
            <a:r>
              <a:rPr sz="4250" b="1" spc="-20" dirty="0">
                <a:latin typeface="Arial"/>
                <a:cs typeface="Arial"/>
              </a:rPr>
              <a:t>Dilip</a:t>
            </a:r>
            <a:r>
              <a:rPr sz="4250" b="1" spc="-70" dirty="0">
                <a:latin typeface="Arial"/>
                <a:cs typeface="Arial"/>
              </a:rPr>
              <a:t> </a:t>
            </a:r>
            <a:r>
              <a:rPr sz="4250" b="1" spc="10" dirty="0">
                <a:latin typeface="Arial"/>
                <a:cs typeface="Arial"/>
              </a:rPr>
              <a:t>Sundarraj</a:t>
            </a:r>
            <a:endParaRPr sz="4250">
              <a:latin typeface="Arial"/>
              <a:cs typeface="Arial"/>
            </a:endParaRPr>
          </a:p>
        </p:txBody>
      </p:sp>
      <p:grpSp>
        <p:nvGrpSpPr>
          <p:cNvPr id="4" name="object 4"/>
          <p:cNvGrpSpPr/>
          <p:nvPr/>
        </p:nvGrpSpPr>
        <p:grpSpPr>
          <a:xfrm>
            <a:off x="449900" y="3722681"/>
            <a:ext cx="3103880" cy="3103880"/>
            <a:chOff x="449900" y="3722681"/>
            <a:chExt cx="3103880" cy="3103880"/>
          </a:xfrm>
        </p:grpSpPr>
        <p:pic>
          <p:nvPicPr>
            <p:cNvPr id="5" name="object 5"/>
            <p:cNvPicPr/>
            <p:nvPr/>
          </p:nvPicPr>
          <p:blipFill>
            <a:blip r:embed="rId2" cstate="print"/>
            <a:stretch>
              <a:fillRect/>
            </a:stretch>
          </p:blipFill>
          <p:spPr>
            <a:xfrm>
              <a:off x="449900" y="3722681"/>
              <a:ext cx="3103677" cy="3103677"/>
            </a:xfrm>
            <a:prstGeom prst="rect">
              <a:avLst/>
            </a:prstGeom>
          </p:spPr>
        </p:pic>
        <p:pic>
          <p:nvPicPr>
            <p:cNvPr id="6" name="object 6"/>
            <p:cNvPicPr/>
            <p:nvPr/>
          </p:nvPicPr>
          <p:blipFill>
            <a:blip r:embed="rId3" cstate="print"/>
            <a:stretch>
              <a:fillRect/>
            </a:stretch>
          </p:blipFill>
          <p:spPr>
            <a:xfrm>
              <a:off x="491783" y="3756900"/>
              <a:ext cx="2998968" cy="2998968"/>
            </a:xfrm>
            <a:prstGeom prst="rect">
              <a:avLst/>
            </a:prstGeom>
          </p:spPr>
        </p:pic>
        <p:sp>
          <p:nvSpPr>
            <p:cNvPr id="7" name="object 7"/>
            <p:cNvSpPr/>
            <p:nvPr/>
          </p:nvSpPr>
          <p:spPr>
            <a:xfrm>
              <a:off x="491783" y="3756900"/>
              <a:ext cx="2999105" cy="2999105"/>
            </a:xfrm>
            <a:custGeom>
              <a:avLst/>
              <a:gdLst/>
              <a:ahLst/>
              <a:cxnLst/>
              <a:rect l="l" t="t" r="r" b="b"/>
              <a:pathLst>
                <a:path w="2999104" h="2999104">
                  <a:moveTo>
                    <a:pt x="0" y="0"/>
                  </a:moveTo>
                  <a:lnTo>
                    <a:pt x="2998968" y="0"/>
                  </a:lnTo>
                  <a:lnTo>
                    <a:pt x="2998968" y="2998968"/>
                  </a:lnTo>
                  <a:lnTo>
                    <a:pt x="0" y="2998968"/>
                  </a:lnTo>
                  <a:lnTo>
                    <a:pt x="0" y="0"/>
                  </a:lnTo>
                  <a:close/>
                </a:path>
              </a:pathLst>
            </a:custGeom>
            <a:ln w="20941">
              <a:solidFill>
                <a:srgbClr val="F3F7F5"/>
              </a:solidFill>
            </a:ln>
          </p:spPr>
          <p:txBody>
            <a:bodyPr wrap="square" lIns="0" tIns="0" rIns="0" bIns="0" rtlCol="0"/>
            <a:lstStyle/>
            <a:p>
              <a:endParaRPr/>
            </a:p>
          </p:txBody>
        </p:sp>
      </p:grpSp>
      <p:pic>
        <p:nvPicPr>
          <p:cNvPr id="8" name="object 8"/>
          <p:cNvPicPr/>
          <p:nvPr/>
        </p:nvPicPr>
        <p:blipFill>
          <a:blip r:embed="rId4" cstate="print"/>
          <a:stretch>
            <a:fillRect/>
          </a:stretch>
        </p:blipFill>
        <p:spPr>
          <a:xfrm>
            <a:off x="16424871" y="3882018"/>
            <a:ext cx="3019910" cy="30199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9569" y="494591"/>
            <a:ext cx="12365355" cy="1433195"/>
          </a:xfrm>
          <a:prstGeom prst="rect">
            <a:avLst/>
          </a:prstGeom>
        </p:spPr>
        <p:txBody>
          <a:bodyPr vert="horz" wrap="square" lIns="0" tIns="17145" rIns="0" bIns="0" rtlCol="0">
            <a:spAutoFit/>
          </a:bodyPr>
          <a:lstStyle/>
          <a:p>
            <a:pPr marL="12700">
              <a:lnSpc>
                <a:spcPct val="100000"/>
              </a:lnSpc>
              <a:spcBef>
                <a:spcPts val="135"/>
              </a:spcBef>
            </a:pPr>
            <a:r>
              <a:rPr spc="204" dirty="0"/>
              <a:t>Software</a:t>
            </a:r>
            <a:r>
              <a:rPr spc="-20" dirty="0"/>
              <a:t> </a:t>
            </a:r>
            <a:r>
              <a:rPr spc="215" dirty="0"/>
              <a:t>Development</a:t>
            </a:r>
          </a:p>
        </p:txBody>
      </p:sp>
      <p:sp>
        <p:nvSpPr>
          <p:cNvPr id="3" name="object 3"/>
          <p:cNvSpPr txBox="1"/>
          <p:nvPr/>
        </p:nvSpPr>
        <p:spPr>
          <a:xfrm>
            <a:off x="4515414" y="2791421"/>
            <a:ext cx="1141095" cy="654050"/>
          </a:xfrm>
          <a:prstGeom prst="rect">
            <a:avLst/>
          </a:prstGeom>
        </p:spPr>
        <p:txBody>
          <a:bodyPr vert="horz" wrap="square" lIns="0" tIns="15240" rIns="0" bIns="0" rtlCol="0">
            <a:spAutoFit/>
          </a:bodyPr>
          <a:lstStyle/>
          <a:p>
            <a:pPr marL="12700">
              <a:lnSpc>
                <a:spcPct val="100000"/>
              </a:lnSpc>
              <a:spcBef>
                <a:spcPts val="120"/>
              </a:spcBef>
            </a:pPr>
            <a:r>
              <a:rPr sz="4100" b="1" spc="30" dirty="0">
                <a:latin typeface="Arial"/>
                <a:cs typeface="Arial"/>
              </a:rPr>
              <a:t>Past</a:t>
            </a:r>
            <a:endParaRPr sz="4100">
              <a:latin typeface="Arial"/>
              <a:cs typeface="Arial"/>
            </a:endParaRPr>
          </a:p>
        </p:txBody>
      </p:sp>
      <p:sp>
        <p:nvSpPr>
          <p:cNvPr id="4" name="object 4"/>
          <p:cNvSpPr/>
          <p:nvPr/>
        </p:nvSpPr>
        <p:spPr>
          <a:xfrm>
            <a:off x="2607233" y="4985911"/>
            <a:ext cx="3757295" cy="2802890"/>
          </a:xfrm>
          <a:custGeom>
            <a:avLst/>
            <a:gdLst/>
            <a:ahLst/>
            <a:cxnLst/>
            <a:rect l="l" t="t" r="r" b="b"/>
            <a:pathLst>
              <a:path w="3757295" h="2802890">
                <a:moveTo>
                  <a:pt x="3757056" y="0"/>
                </a:moveTo>
                <a:lnTo>
                  <a:pt x="0" y="0"/>
                </a:lnTo>
                <a:lnTo>
                  <a:pt x="0" y="2802657"/>
                </a:lnTo>
                <a:lnTo>
                  <a:pt x="3757056" y="2802657"/>
                </a:lnTo>
                <a:lnTo>
                  <a:pt x="3757056" y="0"/>
                </a:lnTo>
                <a:close/>
              </a:path>
            </a:pathLst>
          </a:custGeom>
          <a:solidFill>
            <a:srgbClr val="000000"/>
          </a:solidFill>
        </p:spPr>
        <p:txBody>
          <a:bodyPr wrap="square" lIns="0" tIns="0" rIns="0" bIns="0" rtlCol="0"/>
          <a:lstStyle/>
          <a:p>
            <a:endParaRPr/>
          </a:p>
        </p:txBody>
      </p:sp>
      <p:sp>
        <p:nvSpPr>
          <p:cNvPr id="5" name="object 5"/>
          <p:cNvSpPr txBox="1"/>
          <p:nvPr/>
        </p:nvSpPr>
        <p:spPr>
          <a:xfrm>
            <a:off x="3681931" y="6168232"/>
            <a:ext cx="1620520" cy="427990"/>
          </a:xfrm>
          <a:prstGeom prst="rect">
            <a:avLst/>
          </a:prstGeom>
        </p:spPr>
        <p:txBody>
          <a:bodyPr vert="horz" wrap="square" lIns="0" tIns="17145" rIns="0" bIns="0" rtlCol="0">
            <a:spAutoFit/>
          </a:bodyPr>
          <a:lstStyle/>
          <a:p>
            <a:pPr>
              <a:lnSpc>
                <a:spcPct val="100000"/>
              </a:lnSpc>
              <a:spcBef>
                <a:spcPts val="135"/>
              </a:spcBef>
            </a:pPr>
            <a:r>
              <a:rPr sz="2600" spc="45" dirty="0">
                <a:solidFill>
                  <a:srgbClr val="FFFFFF"/>
                </a:solidFill>
                <a:latin typeface="Arial MT"/>
                <a:cs typeface="Arial MT"/>
              </a:rPr>
              <a:t>Retail</a:t>
            </a:r>
            <a:r>
              <a:rPr sz="2600" spc="-50" dirty="0">
                <a:solidFill>
                  <a:srgbClr val="FFFFFF"/>
                </a:solidFill>
                <a:latin typeface="Arial MT"/>
                <a:cs typeface="Arial MT"/>
              </a:rPr>
              <a:t> </a:t>
            </a:r>
            <a:r>
              <a:rPr sz="2600" spc="114" dirty="0">
                <a:solidFill>
                  <a:srgbClr val="FFFFFF"/>
                </a:solidFill>
                <a:latin typeface="Arial MT"/>
                <a:cs typeface="Arial MT"/>
              </a:rPr>
              <a:t>App</a:t>
            </a:r>
            <a:endParaRPr sz="2600">
              <a:latin typeface="Arial MT"/>
              <a:cs typeface="Arial MT"/>
            </a:endParaRPr>
          </a:p>
        </p:txBody>
      </p:sp>
      <p:sp>
        <p:nvSpPr>
          <p:cNvPr id="6" name="object 6"/>
          <p:cNvSpPr/>
          <p:nvPr/>
        </p:nvSpPr>
        <p:spPr>
          <a:xfrm>
            <a:off x="3738410" y="8690629"/>
            <a:ext cx="1045844" cy="1047750"/>
          </a:xfrm>
          <a:custGeom>
            <a:avLst/>
            <a:gdLst/>
            <a:ahLst/>
            <a:cxnLst/>
            <a:rect l="l" t="t" r="r" b="b"/>
            <a:pathLst>
              <a:path w="1045845" h="1047750">
                <a:moveTo>
                  <a:pt x="0" y="815340"/>
                </a:moveTo>
                <a:lnTo>
                  <a:pt x="0" y="862330"/>
                </a:lnTo>
                <a:lnTo>
                  <a:pt x="4073" y="885190"/>
                </a:lnTo>
                <a:lnTo>
                  <a:pt x="35188" y="929640"/>
                </a:lnTo>
                <a:lnTo>
                  <a:pt x="93665" y="969010"/>
                </a:lnTo>
                <a:lnTo>
                  <a:pt x="131939" y="985520"/>
                </a:lnTo>
                <a:lnTo>
                  <a:pt x="175583" y="1000760"/>
                </a:lnTo>
                <a:lnTo>
                  <a:pt x="224108" y="1014730"/>
                </a:lnTo>
                <a:lnTo>
                  <a:pt x="277024" y="1026160"/>
                </a:lnTo>
                <a:lnTo>
                  <a:pt x="333841" y="1036320"/>
                </a:lnTo>
                <a:lnTo>
                  <a:pt x="394069" y="1042670"/>
                </a:lnTo>
                <a:lnTo>
                  <a:pt x="457218" y="1046480"/>
                </a:lnTo>
                <a:lnTo>
                  <a:pt x="522798" y="1047750"/>
                </a:lnTo>
                <a:lnTo>
                  <a:pt x="588377" y="1046480"/>
                </a:lnTo>
                <a:lnTo>
                  <a:pt x="651522" y="1042670"/>
                </a:lnTo>
                <a:lnTo>
                  <a:pt x="711744" y="1036320"/>
                </a:lnTo>
                <a:lnTo>
                  <a:pt x="768554" y="1026160"/>
                </a:lnTo>
                <a:lnTo>
                  <a:pt x="821461" y="1014730"/>
                </a:lnTo>
                <a:lnTo>
                  <a:pt x="869977" y="1000760"/>
                </a:lnTo>
                <a:lnTo>
                  <a:pt x="913612" y="985520"/>
                </a:lnTo>
                <a:lnTo>
                  <a:pt x="951876" y="969010"/>
                </a:lnTo>
                <a:lnTo>
                  <a:pt x="966999" y="960120"/>
                </a:lnTo>
                <a:lnTo>
                  <a:pt x="522798" y="960120"/>
                </a:lnTo>
                <a:lnTo>
                  <a:pt x="469783" y="958850"/>
                </a:lnTo>
                <a:lnTo>
                  <a:pt x="417819" y="956310"/>
                </a:lnTo>
                <a:lnTo>
                  <a:pt x="367197" y="951230"/>
                </a:lnTo>
                <a:lnTo>
                  <a:pt x="318207" y="944880"/>
                </a:lnTo>
                <a:lnTo>
                  <a:pt x="271137" y="937260"/>
                </a:lnTo>
                <a:lnTo>
                  <a:pt x="226279" y="928370"/>
                </a:lnTo>
                <a:lnTo>
                  <a:pt x="183921" y="916940"/>
                </a:lnTo>
                <a:lnTo>
                  <a:pt x="144353" y="904240"/>
                </a:lnTo>
                <a:lnTo>
                  <a:pt x="108130" y="889000"/>
                </a:lnTo>
                <a:lnTo>
                  <a:pt x="48104" y="857250"/>
                </a:lnTo>
                <a:lnTo>
                  <a:pt x="17517" y="834390"/>
                </a:lnTo>
                <a:lnTo>
                  <a:pt x="5370" y="821690"/>
                </a:lnTo>
                <a:lnTo>
                  <a:pt x="0" y="815340"/>
                </a:lnTo>
                <a:close/>
              </a:path>
              <a:path w="1045845" h="1047750">
                <a:moveTo>
                  <a:pt x="1045515" y="815340"/>
                </a:moveTo>
                <a:lnTo>
                  <a:pt x="1040158" y="821690"/>
                </a:lnTo>
                <a:lnTo>
                  <a:pt x="1034360" y="828040"/>
                </a:lnTo>
                <a:lnTo>
                  <a:pt x="1028067" y="834390"/>
                </a:lnTo>
                <a:lnTo>
                  <a:pt x="1021222" y="839470"/>
                </a:lnTo>
                <a:lnTo>
                  <a:pt x="997591" y="857250"/>
                </a:lnTo>
                <a:lnTo>
                  <a:pt x="937434" y="889000"/>
                </a:lnTo>
                <a:lnTo>
                  <a:pt x="901161" y="904240"/>
                </a:lnTo>
                <a:lnTo>
                  <a:pt x="861597" y="916940"/>
                </a:lnTo>
                <a:lnTo>
                  <a:pt x="819248" y="928370"/>
                </a:lnTo>
                <a:lnTo>
                  <a:pt x="774403" y="937260"/>
                </a:lnTo>
                <a:lnTo>
                  <a:pt x="727349" y="944880"/>
                </a:lnTo>
                <a:lnTo>
                  <a:pt x="678373" y="951230"/>
                </a:lnTo>
                <a:lnTo>
                  <a:pt x="627765" y="956310"/>
                </a:lnTo>
                <a:lnTo>
                  <a:pt x="575810" y="958850"/>
                </a:lnTo>
                <a:lnTo>
                  <a:pt x="522798" y="960120"/>
                </a:lnTo>
                <a:lnTo>
                  <a:pt x="966999" y="960120"/>
                </a:lnTo>
                <a:lnTo>
                  <a:pt x="1010337" y="929640"/>
                </a:lnTo>
                <a:lnTo>
                  <a:pt x="1041443" y="885190"/>
                </a:lnTo>
                <a:lnTo>
                  <a:pt x="1045515" y="862330"/>
                </a:lnTo>
                <a:lnTo>
                  <a:pt x="1045515" y="815340"/>
                </a:lnTo>
                <a:close/>
              </a:path>
              <a:path w="1045845" h="1047750">
                <a:moveTo>
                  <a:pt x="0" y="699770"/>
                </a:moveTo>
                <a:lnTo>
                  <a:pt x="0" y="746760"/>
                </a:lnTo>
                <a:lnTo>
                  <a:pt x="4073" y="770890"/>
                </a:lnTo>
                <a:lnTo>
                  <a:pt x="35188" y="814070"/>
                </a:lnTo>
                <a:lnTo>
                  <a:pt x="93665" y="853440"/>
                </a:lnTo>
                <a:lnTo>
                  <a:pt x="131939" y="871220"/>
                </a:lnTo>
                <a:lnTo>
                  <a:pt x="175583" y="886460"/>
                </a:lnTo>
                <a:lnTo>
                  <a:pt x="224108" y="900430"/>
                </a:lnTo>
                <a:lnTo>
                  <a:pt x="277024" y="911860"/>
                </a:lnTo>
                <a:lnTo>
                  <a:pt x="333841" y="920750"/>
                </a:lnTo>
                <a:lnTo>
                  <a:pt x="394069" y="927100"/>
                </a:lnTo>
                <a:lnTo>
                  <a:pt x="457218" y="932180"/>
                </a:lnTo>
                <a:lnTo>
                  <a:pt x="522798" y="933450"/>
                </a:lnTo>
                <a:lnTo>
                  <a:pt x="588377" y="932180"/>
                </a:lnTo>
                <a:lnTo>
                  <a:pt x="651522" y="927100"/>
                </a:lnTo>
                <a:lnTo>
                  <a:pt x="711744" y="920750"/>
                </a:lnTo>
                <a:lnTo>
                  <a:pt x="768554" y="911860"/>
                </a:lnTo>
                <a:lnTo>
                  <a:pt x="821461" y="900430"/>
                </a:lnTo>
                <a:lnTo>
                  <a:pt x="869977" y="886460"/>
                </a:lnTo>
                <a:lnTo>
                  <a:pt x="913612" y="871220"/>
                </a:lnTo>
                <a:lnTo>
                  <a:pt x="951876" y="853440"/>
                </a:lnTo>
                <a:lnTo>
                  <a:pt x="966999" y="844550"/>
                </a:lnTo>
                <a:lnTo>
                  <a:pt x="522798" y="844550"/>
                </a:lnTo>
                <a:lnTo>
                  <a:pt x="469783" y="843280"/>
                </a:lnTo>
                <a:lnTo>
                  <a:pt x="417819" y="840740"/>
                </a:lnTo>
                <a:lnTo>
                  <a:pt x="367197" y="836930"/>
                </a:lnTo>
                <a:lnTo>
                  <a:pt x="318207" y="830580"/>
                </a:lnTo>
                <a:lnTo>
                  <a:pt x="271137" y="822960"/>
                </a:lnTo>
                <a:lnTo>
                  <a:pt x="226279" y="812800"/>
                </a:lnTo>
                <a:lnTo>
                  <a:pt x="183921" y="801370"/>
                </a:lnTo>
                <a:lnTo>
                  <a:pt x="144353" y="788670"/>
                </a:lnTo>
                <a:lnTo>
                  <a:pt x="108130" y="774700"/>
                </a:lnTo>
                <a:lnTo>
                  <a:pt x="48104" y="742950"/>
                </a:lnTo>
                <a:lnTo>
                  <a:pt x="17517" y="718820"/>
                </a:lnTo>
                <a:lnTo>
                  <a:pt x="5370" y="706120"/>
                </a:lnTo>
                <a:lnTo>
                  <a:pt x="0" y="699770"/>
                </a:lnTo>
                <a:close/>
              </a:path>
              <a:path w="1045845" h="1047750">
                <a:moveTo>
                  <a:pt x="1045515" y="699770"/>
                </a:moveTo>
                <a:lnTo>
                  <a:pt x="997591" y="742950"/>
                </a:lnTo>
                <a:lnTo>
                  <a:pt x="937434" y="774700"/>
                </a:lnTo>
                <a:lnTo>
                  <a:pt x="901161" y="788670"/>
                </a:lnTo>
                <a:lnTo>
                  <a:pt x="861597" y="801370"/>
                </a:lnTo>
                <a:lnTo>
                  <a:pt x="819248" y="812800"/>
                </a:lnTo>
                <a:lnTo>
                  <a:pt x="774403" y="822960"/>
                </a:lnTo>
                <a:lnTo>
                  <a:pt x="727349" y="830580"/>
                </a:lnTo>
                <a:lnTo>
                  <a:pt x="678373" y="836930"/>
                </a:lnTo>
                <a:lnTo>
                  <a:pt x="627765" y="840740"/>
                </a:lnTo>
                <a:lnTo>
                  <a:pt x="575810" y="843280"/>
                </a:lnTo>
                <a:lnTo>
                  <a:pt x="522798" y="844550"/>
                </a:lnTo>
                <a:lnTo>
                  <a:pt x="966999" y="844550"/>
                </a:lnTo>
                <a:lnTo>
                  <a:pt x="1010337" y="814070"/>
                </a:lnTo>
                <a:lnTo>
                  <a:pt x="1041443" y="770890"/>
                </a:lnTo>
                <a:lnTo>
                  <a:pt x="1045515" y="746760"/>
                </a:lnTo>
                <a:lnTo>
                  <a:pt x="1045515" y="699770"/>
                </a:lnTo>
                <a:close/>
              </a:path>
              <a:path w="1045845" h="1047750">
                <a:moveTo>
                  <a:pt x="0" y="585470"/>
                </a:moveTo>
                <a:lnTo>
                  <a:pt x="0" y="632460"/>
                </a:lnTo>
                <a:lnTo>
                  <a:pt x="4073" y="655320"/>
                </a:lnTo>
                <a:lnTo>
                  <a:pt x="35188" y="699770"/>
                </a:lnTo>
                <a:lnTo>
                  <a:pt x="93665" y="737870"/>
                </a:lnTo>
                <a:lnTo>
                  <a:pt x="131939" y="755650"/>
                </a:lnTo>
                <a:lnTo>
                  <a:pt x="175583" y="770890"/>
                </a:lnTo>
                <a:lnTo>
                  <a:pt x="224108" y="784860"/>
                </a:lnTo>
                <a:lnTo>
                  <a:pt x="277024" y="796290"/>
                </a:lnTo>
                <a:lnTo>
                  <a:pt x="333841" y="805180"/>
                </a:lnTo>
                <a:lnTo>
                  <a:pt x="394069" y="812800"/>
                </a:lnTo>
                <a:lnTo>
                  <a:pt x="457218" y="816610"/>
                </a:lnTo>
                <a:lnTo>
                  <a:pt x="522798" y="817880"/>
                </a:lnTo>
                <a:lnTo>
                  <a:pt x="588377" y="816610"/>
                </a:lnTo>
                <a:lnTo>
                  <a:pt x="651522" y="812800"/>
                </a:lnTo>
                <a:lnTo>
                  <a:pt x="711744" y="806450"/>
                </a:lnTo>
                <a:lnTo>
                  <a:pt x="768554" y="796290"/>
                </a:lnTo>
                <a:lnTo>
                  <a:pt x="821461" y="784860"/>
                </a:lnTo>
                <a:lnTo>
                  <a:pt x="869977" y="770890"/>
                </a:lnTo>
                <a:lnTo>
                  <a:pt x="913612" y="755650"/>
                </a:lnTo>
                <a:lnTo>
                  <a:pt x="951876" y="739140"/>
                </a:lnTo>
                <a:lnTo>
                  <a:pt x="966999" y="730250"/>
                </a:lnTo>
                <a:lnTo>
                  <a:pt x="522798" y="730250"/>
                </a:lnTo>
                <a:lnTo>
                  <a:pt x="469783" y="728980"/>
                </a:lnTo>
                <a:lnTo>
                  <a:pt x="417819" y="726440"/>
                </a:lnTo>
                <a:lnTo>
                  <a:pt x="367197" y="721360"/>
                </a:lnTo>
                <a:lnTo>
                  <a:pt x="318207" y="715010"/>
                </a:lnTo>
                <a:lnTo>
                  <a:pt x="271137" y="707390"/>
                </a:lnTo>
                <a:lnTo>
                  <a:pt x="226279" y="697230"/>
                </a:lnTo>
                <a:lnTo>
                  <a:pt x="183921" y="687070"/>
                </a:lnTo>
                <a:lnTo>
                  <a:pt x="144353" y="674370"/>
                </a:lnTo>
                <a:lnTo>
                  <a:pt x="108130" y="659130"/>
                </a:lnTo>
                <a:lnTo>
                  <a:pt x="48104" y="627380"/>
                </a:lnTo>
                <a:lnTo>
                  <a:pt x="17517" y="603250"/>
                </a:lnTo>
                <a:lnTo>
                  <a:pt x="11195" y="598170"/>
                </a:lnTo>
                <a:lnTo>
                  <a:pt x="5370" y="591820"/>
                </a:lnTo>
                <a:lnTo>
                  <a:pt x="0" y="585470"/>
                </a:lnTo>
                <a:close/>
              </a:path>
              <a:path w="1045845" h="1047750">
                <a:moveTo>
                  <a:pt x="1045515" y="585470"/>
                </a:moveTo>
                <a:lnTo>
                  <a:pt x="1040158" y="591820"/>
                </a:lnTo>
                <a:lnTo>
                  <a:pt x="1034360" y="598170"/>
                </a:lnTo>
                <a:lnTo>
                  <a:pt x="1028067" y="603250"/>
                </a:lnTo>
                <a:lnTo>
                  <a:pt x="1021222" y="609600"/>
                </a:lnTo>
                <a:lnTo>
                  <a:pt x="969620" y="643890"/>
                </a:lnTo>
                <a:lnTo>
                  <a:pt x="901161" y="674370"/>
                </a:lnTo>
                <a:lnTo>
                  <a:pt x="861597" y="687070"/>
                </a:lnTo>
                <a:lnTo>
                  <a:pt x="819248" y="697230"/>
                </a:lnTo>
                <a:lnTo>
                  <a:pt x="774403" y="707390"/>
                </a:lnTo>
                <a:lnTo>
                  <a:pt x="727349" y="715010"/>
                </a:lnTo>
                <a:lnTo>
                  <a:pt x="678373" y="721360"/>
                </a:lnTo>
                <a:lnTo>
                  <a:pt x="627765" y="726440"/>
                </a:lnTo>
                <a:lnTo>
                  <a:pt x="575810" y="728980"/>
                </a:lnTo>
                <a:lnTo>
                  <a:pt x="522798" y="730250"/>
                </a:lnTo>
                <a:lnTo>
                  <a:pt x="966999" y="730250"/>
                </a:lnTo>
                <a:lnTo>
                  <a:pt x="1010337" y="699770"/>
                </a:lnTo>
                <a:lnTo>
                  <a:pt x="1041443" y="655320"/>
                </a:lnTo>
                <a:lnTo>
                  <a:pt x="1045515" y="632460"/>
                </a:lnTo>
                <a:lnTo>
                  <a:pt x="1045515" y="585470"/>
                </a:lnTo>
                <a:close/>
              </a:path>
              <a:path w="1045845" h="1047750">
                <a:moveTo>
                  <a:pt x="0" y="469900"/>
                </a:moveTo>
                <a:lnTo>
                  <a:pt x="0" y="516890"/>
                </a:lnTo>
                <a:lnTo>
                  <a:pt x="4073" y="539750"/>
                </a:lnTo>
                <a:lnTo>
                  <a:pt x="35188" y="584200"/>
                </a:lnTo>
                <a:lnTo>
                  <a:pt x="93665" y="623570"/>
                </a:lnTo>
                <a:lnTo>
                  <a:pt x="131939" y="640080"/>
                </a:lnTo>
                <a:lnTo>
                  <a:pt x="175583" y="656590"/>
                </a:lnTo>
                <a:lnTo>
                  <a:pt x="224108" y="669290"/>
                </a:lnTo>
                <a:lnTo>
                  <a:pt x="277024" y="681990"/>
                </a:lnTo>
                <a:lnTo>
                  <a:pt x="333841" y="690880"/>
                </a:lnTo>
                <a:lnTo>
                  <a:pt x="394069" y="697230"/>
                </a:lnTo>
                <a:lnTo>
                  <a:pt x="457218" y="702310"/>
                </a:lnTo>
                <a:lnTo>
                  <a:pt x="522798" y="703580"/>
                </a:lnTo>
                <a:lnTo>
                  <a:pt x="588377" y="702310"/>
                </a:lnTo>
                <a:lnTo>
                  <a:pt x="651522" y="697230"/>
                </a:lnTo>
                <a:lnTo>
                  <a:pt x="711744" y="690880"/>
                </a:lnTo>
                <a:lnTo>
                  <a:pt x="768554" y="681990"/>
                </a:lnTo>
                <a:lnTo>
                  <a:pt x="821461" y="670560"/>
                </a:lnTo>
                <a:lnTo>
                  <a:pt x="869977" y="656590"/>
                </a:lnTo>
                <a:lnTo>
                  <a:pt x="913612" y="641350"/>
                </a:lnTo>
                <a:lnTo>
                  <a:pt x="951876" y="623570"/>
                </a:lnTo>
                <a:lnTo>
                  <a:pt x="966999" y="614680"/>
                </a:lnTo>
                <a:lnTo>
                  <a:pt x="522798" y="614680"/>
                </a:lnTo>
                <a:lnTo>
                  <a:pt x="469783" y="613410"/>
                </a:lnTo>
                <a:lnTo>
                  <a:pt x="417819" y="610870"/>
                </a:lnTo>
                <a:lnTo>
                  <a:pt x="367197" y="607060"/>
                </a:lnTo>
                <a:lnTo>
                  <a:pt x="318207" y="600710"/>
                </a:lnTo>
                <a:lnTo>
                  <a:pt x="226279" y="582930"/>
                </a:lnTo>
                <a:lnTo>
                  <a:pt x="183921" y="571500"/>
                </a:lnTo>
                <a:lnTo>
                  <a:pt x="144353" y="558800"/>
                </a:lnTo>
                <a:lnTo>
                  <a:pt x="108130" y="544830"/>
                </a:lnTo>
                <a:lnTo>
                  <a:pt x="48104" y="513080"/>
                </a:lnTo>
                <a:lnTo>
                  <a:pt x="17517" y="488950"/>
                </a:lnTo>
                <a:lnTo>
                  <a:pt x="5370" y="476250"/>
                </a:lnTo>
                <a:lnTo>
                  <a:pt x="0" y="469900"/>
                </a:lnTo>
                <a:close/>
              </a:path>
              <a:path w="1045845" h="1047750">
                <a:moveTo>
                  <a:pt x="1045515" y="469900"/>
                </a:moveTo>
                <a:lnTo>
                  <a:pt x="997591" y="513080"/>
                </a:lnTo>
                <a:lnTo>
                  <a:pt x="937434" y="544830"/>
                </a:lnTo>
                <a:lnTo>
                  <a:pt x="901161" y="558800"/>
                </a:lnTo>
                <a:lnTo>
                  <a:pt x="861597" y="571500"/>
                </a:lnTo>
                <a:lnTo>
                  <a:pt x="819248" y="582930"/>
                </a:lnTo>
                <a:lnTo>
                  <a:pt x="727349" y="600710"/>
                </a:lnTo>
                <a:lnTo>
                  <a:pt x="678373" y="607060"/>
                </a:lnTo>
                <a:lnTo>
                  <a:pt x="627765" y="610870"/>
                </a:lnTo>
                <a:lnTo>
                  <a:pt x="575810" y="613410"/>
                </a:lnTo>
                <a:lnTo>
                  <a:pt x="522798" y="614680"/>
                </a:lnTo>
                <a:lnTo>
                  <a:pt x="966999" y="614680"/>
                </a:lnTo>
                <a:lnTo>
                  <a:pt x="1010337" y="584200"/>
                </a:lnTo>
                <a:lnTo>
                  <a:pt x="1041443" y="539750"/>
                </a:lnTo>
                <a:lnTo>
                  <a:pt x="1045515" y="516890"/>
                </a:lnTo>
                <a:lnTo>
                  <a:pt x="1045515" y="469900"/>
                </a:lnTo>
                <a:close/>
              </a:path>
              <a:path w="1045845" h="1047750">
                <a:moveTo>
                  <a:pt x="0" y="355600"/>
                </a:moveTo>
                <a:lnTo>
                  <a:pt x="0" y="401320"/>
                </a:lnTo>
                <a:lnTo>
                  <a:pt x="4073" y="425450"/>
                </a:lnTo>
                <a:lnTo>
                  <a:pt x="35188" y="468630"/>
                </a:lnTo>
                <a:lnTo>
                  <a:pt x="93665" y="508000"/>
                </a:lnTo>
                <a:lnTo>
                  <a:pt x="131939" y="525780"/>
                </a:lnTo>
                <a:lnTo>
                  <a:pt x="175583" y="541020"/>
                </a:lnTo>
                <a:lnTo>
                  <a:pt x="224108" y="554990"/>
                </a:lnTo>
                <a:lnTo>
                  <a:pt x="277024" y="566420"/>
                </a:lnTo>
                <a:lnTo>
                  <a:pt x="333841" y="575310"/>
                </a:lnTo>
                <a:lnTo>
                  <a:pt x="394069" y="582930"/>
                </a:lnTo>
                <a:lnTo>
                  <a:pt x="457218" y="586740"/>
                </a:lnTo>
                <a:lnTo>
                  <a:pt x="522798" y="588010"/>
                </a:lnTo>
                <a:lnTo>
                  <a:pt x="588377" y="586740"/>
                </a:lnTo>
                <a:lnTo>
                  <a:pt x="651522" y="582930"/>
                </a:lnTo>
                <a:lnTo>
                  <a:pt x="711744" y="575310"/>
                </a:lnTo>
                <a:lnTo>
                  <a:pt x="768554" y="566420"/>
                </a:lnTo>
                <a:lnTo>
                  <a:pt x="821461" y="554990"/>
                </a:lnTo>
                <a:lnTo>
                  <a:pt x="869977" y="541020"/>
                </a:lnTo>
                <a:lnTo>
                  <a:pt x="913612" y="525780"/>
                </a:lnTo>
                <a:lnTo>
                  <a:pt x="951876" y="508000"/>
                </a:lnTo>
                <a:lnTo>
                  <a:pt x="968079" y="499110"/>
                </a:lnTo>
                <a:lnTo>
                  <a:pt x="469783" y="499110"/>
                </a:lnTo>
                <a:lnTo>
                  <a:pt x="417819" y="496570"/>
                </a:lnTo>
                <a:lnTo>
                  <a:pt x="367197" y="491490"/>
                </a:lnTo>
                <a:lnTo>
                  <a:pt x="318207" y="485140"/>
                </a:lnTo>
                <a:lnTo>
                  <a:pt x="271137" y="477520"/>
                </a:lnTo>
                <a:lnTo>
                  <a:pt x="226279" y="467360"/>
                </a:lnTo>
                <a:lnTo>
                  <a:pt x="183921" y="455930"/>
                </a:lnTo>
                <a:lnTo>
                  <a:pt x="144353" y="443230"/>
                </a:lnTo>
                <a:lnTo>
                  <a:pt x="108130" y="429260"/>
                </a:lnTo>
                <a:lnTo>
                  <a:pt x="48104" y="397510"/>
                </a:lnTo>
                <a:lnTo>
                  <a:pt x="17517" y="373380"/>
                </a:lnTo>
                <a:lnTo>
                  <a:pt x="11195" y="367030"/>
                </a:lnTo>
                <a:lnTo>
                  <a:pt x="5370" y="361950"/>
                </a:lnTo>
                <a:lnTo>
                  <a:pt x="0" y="355600"/>
                </a:lnTo>
                <a:close/>
              </a:path>
              <a:path w="1045845" h="1047750">
                <a:moveTo>
                  <a:pt x="1045515" y="355600"/>
                </a:moveTo>
                <a:lnTo>
                  <a:pt x="1040158" y="361950"/>
                </a:lnTo>
                <a:lnTo>
                  <a:pt x="1034360" y="367030"/>
                </a:lnTo>
                <a:lnTo>
                  <a:pt x="1028067" y="373380"/>
                </a:lnTo>
                <a:lnTo>
                  <a:pt x="997591" y="397510"/>
                </a:lnTo>
                <a:lnTo>
                  <a:pt x="937434" y="429260"/>
                </a:lnTo>
                <a:lnTo>
                  <a:pt x="901161" y="443230"/>
                </a:lnTo>
                <a:lnTo>
                  <a:pt x="861597" y="455930"/>
                </a:lnTo>
                <a:lnTo>
                  <a:pt x="819248" y="467360"/>
                </a:lnTo>
                <a:lnTo>
                  <a:pt x="774403" y="477520"/>
                </a:lnTo>
                <a:lnTo>
                  <a:pt x="727349" y="485140"/>
                </a:lnTo>
                <a:lnTo>
                  <a:pt x="678373" y="491490"/>
                </a:lnTo>
                <a:lnTo>
                  <a:pt x="627765" y="496570"/>
                </a:lnTo>
                <a:lnTo>
                  <a:pt x="575810" y="499110"/>
                </a:lnTo>
                <a:lnTo>
                  <a:pt x="968079" y="499110"/>
                </a:lnTo>
                <a:lnTo>
                  <a:pt x="1010337" y="469900"/>
                </a:lnTo>
                <a:lnTo>
                  <a:pt x="1041443" y="425450"/>
                </a:lnTo>
                <a:lnTo>
                  <a:pt x="1045515" y="401320"/>
                </a:lnTo>
                <a:lnTo>
                  <a:pt x="1045515" y="355600"/>
                </a:lnTo>
                <a:close/>
              </a:path>
              <a:path w="1045845" h="1047750">
                <a:moveTo>
                  <a:pt x="577" y="218440"/>
                </a:moveTo>
                <a:lnTo>
                  <a:pt x="577" y="287020"/>
                </a:lnTo>
                <a:lnTo>
                  <a:pt x="4649" y="309880"/>
                </a:lnTo>
                <a:lnTo>
                  <a:pt x="35756" y="354330"/>
                </a:lnTo>
                <a:lnTo>
                  <a:pt x="94216" y="393700"/>
                </a:lnTo>
                <a:lnTo>
                  <a:pt x="132481" y="410210"/>
                </a:lnTo>
                <a:lnTo>
                  <a:pt x="176116" y="426720"/>
                </a:lnTo>
                <a:lnTo>
                  <a:pt x="224632" y="439420"/>
                </a:lnTo>
                <a:lnTo>
                  <a:pt x="277539" y="450850"/>
                </a:lnTo>
                <a:lnTo>
                  <a:pt x="334348" y="461010"/>
                </a:lnTo>
                <a:lnTo>
                  <a:pt x="394570" y="467360"/>
                </a:lnTo>
                <a:lnTo>
                  <a:pt x="457716" y="472440"/>
                </a:lnTo>
                <a:lnTo>
                  <a:pt x="523295" y="473710"/>
                </a:lnTo>
                <a:lnTo>
                  <a:pt x="588865" y="472440"/>
                </a:lnTo>
                <a:lnTo>
                  <a:pt x="651987" y="467360"/>
                </a:lnTo>
                <a:lnTo>
                  <a:pt x="712174" y="461010"/>
                </a:lnTo>
                <a:lnTo>
                  <a:pt x="768938" y="450850"/>
                </a:lnTo>
                <a:lnTo>
                  <a:pt x="821794" y="439420"/>
                </a:lnTo>
                <a:lnTo>
                  <a:pt x="870254" y="426720"/>
                </a:lnTo>
                <a:lnTo>
                  <a:pt x="913831" y="410210"/>
                </a:lnTo>
                <a:lnTo>
                  <a:pt x="952040" y="393700"/>
                </a:lnTo>
                <a:lnTo>
                  <a:pt x="987645" y="372110"/>
                </a:lnTo>
                <a:lnTo>
                  <a:pt x="470616" y="372110"/>
                </a:lnTo>
                <a:lnTo>
                  <a:pt x="419223" y="369570"/>
                </a:lnTo>
                <a:lnTo>
                  <a:pt x="369162" y="364490"/>
                </a:lnTo>
                <a:lnTo>
                  <a:pt x="320727" y="358140"/>
                </a:lnTo>
                <a:lnTo>
                  <a:pt x="274213" y="350520"/>
                </a:lnTo>
                <a:lnTo>
                  <a:pt x="229915" y="340360"/>
                </a:lnTo>
                <a:lnTo>
                  <a:pt x="188128" y="330200"/>
                </a:lnTo>
                <a:lnTo>
                  <a:pt x="149146" y="317500"/>
                </a:lnTo>
                <a:lnTo>
                  <a:pt x="97301" y="295910"/>
                </a:lnTo>
                <a:lnTo>
                  <a:pt x="55030" y="271780"/>
                </a:lnTo>
                <a:lnTo>
                  <a:pt x="22676" y="246380"/>
                </a:lnTo>
                <a:lnTo>
                  <a:pt x="577" y="218440"/>
                </a:lnTo>
                <a:close/>
              </a:path>
              <a:path w="1045845" h="1047750">
                <a:moveTo>
                  <a:pt x="1045515" y="218440"/>
                </a:moveTo>
                <a:lnTo>
                  <a:pt x="991062" y="271780"/>
                </a:lnTo>
                <a:lnTo>
                  <a:pt x="948792" y="295910"/>
                </a:lnTo>
                <a:lnTo>
                  <a:pt x="896947" y="317500"/>
                </a:lnTo>
                <a:lnTo>
                  <a:pt x="857889" y="330200"/>
                </a:lnTo>
                <a:lnTo>
                  <a:pt x="816066" y="340360"/>
                </a:lnTo>
                <a:lnTo>
                  <a:pt x="771763" y="350520"/>
                </a:lnTo>
                <a:lnTo>
                  <a:pt x="725266" y="358140"/>
                </a:lnTo>
                <a:lnTo>
                  <a:pt x="676861" y="364490"/>
                </a:lnTo>
                <a:lnTo>
                  <a:pt x="626832" y="369570"/>
                </a:lnTo>
                <a:lnTo>
                  <a:pt x="575465" y="372110"/>
                </a:lnTo>
                <a:lnTo>
                  <a:pt x="987645" y="372110"/>
                </a:lnTo>
                <a:lnTo>
                  <a:pt x="1010404" y="354330"/>
                </a:lnTo>
                <a:lnTo>
                  <a:pt x="1029586" y="332740"/>
                </a:lnTo>
                <a:lnTo>
                  <a:pt x="1041452" y="309880"/>
                </a:lnTo>
                <a:lnTo>
                  <a:pt x="1045515" y="287020"/>
                </a:lnTo>
                <a:lnTo>
                  <a:pt x="1045515" y="218440"/>
                </a:lnTo>
                <a:close/>
              </a:path>
              <a:path w="1045845" h="1047750">
                <a:moveTo>
                  <a:pt x="522798" y="0"/>
                </a:moveTo>
                <a:lnTo>
                  <a:pt x="464214" y="1270"/>
                </a:lnTo>
                <a:lnTo>
                  <a:pt x="407053" y="3810"/>
                </a:lnTo>
                <a:lnTo>
                  <a:pt x="351743" y="10160"/>
                </a:lnTo>
                <a:lnTo>
                  <a:pt x="298713" y="17780"/>
                </a:lnTo>
                <a:lnTo>
                  <a:pt x="248389" y="27940"/>
                </a:lnTo>
                <a:lnTo>
                  <a:pt x="201200" y="39370"/>
                </a:lnTo>
                <a:lnTo>
                  <a:pt x="157574" y="53340"/>
                </a:lnTo>
                <a:lnTo>
                  <a:pt x="96311" y="80010"/>
                </a:lnTo>
                <a:lnTo>
                  <a:pt x="50990" y="109220"/>
                </a:lnTo>
                <a:lnTo>
                  <a:pt x="22873" y="140970"/>
                </a:lnTo>
                <a:lnTo>
                  <a:pt x="13220" y="172720"/>
                </a:lnTo>
                <a:lnTo>
                  <a:pt x="22873" y="205740"/>
                </a:lnTo>
                <a:lnTo>
                  <a:pt x="50990" y="236220"/>
                </a:lnTo>
                <a:lnTo>
                  <a:pt x="96311" y="266700"/>
                </a:lnTo>
                <a:lnTo>
                  <a:pt x="157574" y="292100"/>
                </a:lnTo>
                <a:lnTo>
                  <a:pt x="201200" y="306070"/>
                </a:lnTo>
                <a:lnTo>
                  <a:pt x="248389" y="318770"/>
                </a:lnTo>
                <a:lnTo>
                  <a:pt x="298712" y="328930"/>
                </a:lnTo>
                <a:lnTo>
                  <a:pt x="351743" y="336550"/>
                </a:lnTo>
                <a:lnTo>
                  <a:pt x="407053" y="341630"/>
                </a:lnTo>
                <a:lnTo>
                  <a:pt x="464214" y="345440"/>
                </a:lnTo>
                <a:lnTo>
                  <a:pt x="522798" y="346710"/>
                </a:lnTo>
                <a:lnTo>
                  <a:pt x="581378" y="345440"/>
                </a:lnTo>
                <a:lnTo>
                  <a:pt x="638527" y="341630"/>
                </a:lnTo>
                <a:lnTo>
                  <a:pt x="693821" y="336550"/>
                </a:lnTo>
                <a:lnTo>
                  <a:pt x="746834" y="328930"/>
                </a:lnTo>
                <a:lnTo>
                  <a:pt x="797142" y="318770"/>
                </a:lnTo>
                <a:lnTo>
                  <a:pt x="844319" y="307340"/>
                </a:lnTo>
                <a:lnTo>
                  <a:pt x="887940" y="292100"/>
                </a:lnTo>
                <a:lnTo>
                  <a:pt x="949203" y="266700"/>
                </a:lnTo>
                <a:lnTo>
                  <a:pt x="994524" y="236220"/>
                </a:lnTo>
                <a:lnTo>
                  <a:pt x="1022642" y="205740"/>
                </a:lnTo>
                <a:lnTo>
                  <a:pt x="1032295" y="172720"/>
                </a:lnTo>
                <a:lnTo>
                  <a:pt x="1022642" y="140970"/>
                </a:lnTo>
                <a:lnTo>
                  <a:pt x="994524" y="109220"/>
                </a:lnTo>
                <a:lnTo>
                  <a:pt x="949203" y="80010"/>
                </a:lnTo>
                <a:lnTo>
                  <a:pt x="887940" y="53340"/>
                </a:lnTo>
                <a:lnTo>
                  <a:pt x="844319" y="39370"/>
                </a:lnTo>
                <a:lnTo>
                  <a:pt x="797142" y="27940"/>
                </a:lnTo>
                <a:lnTo>
                  <a:pt x="746834" y="17780"/>
                </a:lnTo>
                <a:lnTo>
                  <a:pt x="693821" y="10160"/>
                </a:lnTo>
                <a:lnTo>
                  <a:pt x="638527" y="3810"/>
                </a:lnTo>
                <a:lnTo>
                  <a:pt x="581378" y="1270"/>
                </a:lnTo>
                <a:lnTo>
                  <a:pt x="522798" y="0"/>
                </a:lnTo>
                <a:close/>
              </a:path>
            </a:pathLst>
          </a:custGeom>
          <a:solidFill>
            <a:srgbClr val="61D836"/>
          </a:solidFill>
        </p:spPr>
        <p:txBody>
          <a:bodyPr wrap="square" lIns="0" tIns="0" rIns="0" bIns="0" rtlCol="0"/>
          <a:lstStyle/>
          <a:p>
            <a:endParaRPr/>
          </a:p>
        </p:txBody>
      </p:sp>
      <p:sp>
        <p:nvSpPr>
          <p:cNvPr id="7" name="object 7"/>
          <p:cNvSpPr/>
          <p:nvPr/>
        </p:nvSpPr>
        <p:spPr>
          <a:xfrm>
            <a:off x="7656311" y="5307128"/>
            <a:ext cx="1221105" cy="772160"/>
          </a:xfrm>
          <a:custGeom>
            <a:avLst/>
            <a:gdLst/>
            <a:ahLst/>
            <a:cxnLst/>
            <a:rect l="l" t="t" r="r" b="b"/>
            <a:pathLst>
              <a:path w="1221104" h="772160">
                <a:moveTo>
                  <a:pt x="0" y="5597"/>
                </a:moveTo>
                <a:lnTo>
                  <a:pt x="0" y="768967"/>
                </a:lnTo>
                <a:lnTo>
                  <a:pt x="2931" y="771897"/>
                </a:lnTo>
                <a:lnTo>
                  <a:pt x="1218121" y="771897"/>
                </a:lnTo>
                <a:lnTo>
                  <a:pt x="1221052" y="768967"/>
                </a:lnTo>
                <a:lnTo>
                  <a:pt x="1221052" y="474293"/>
                </a:lnTo>
                <a:lnTo>
                  <a:pt x="606790" y="474293"/>
                </a:lnTo>
                <a:lnTo>
                  <a:pt x="603147" y="472909"/>
                </a:lnTo>
                <a:lnTo>
                  <a:pt x="599890" y="470629"/>
                </a:lnTo>
                <a:lnTo>
                  <a:pt x="0" y="5597"/>
                </a:lnTo>
                <a:close/>
              </a:path>
              <a:path w="1221104" h="772160">
                <a:moveTo>
                  <a:pt x="1221052" y="5597"/>
                </a:moveTo>
                <a:lnTo>
                  <a:pt x="617518" y="473316"/>
                </a:lnTo>
                <a:lnTo>
                  <a:pt x="613956" y="474293"/>
                </a:lnTo>
                <a:lnTo>
                  <a:pt x="1221052" y="474293"/>
                </a:lnTo>
                <a:lnTo>
                  <a:pt x="1221052" y="5597"/>
                </a:lnTo>
                <a:close/>
              </a:path>
              <a:path w="1221104" h="772160">
                <a:moveTo>
                  <a:pt x="1179017" y="0"/>
                </a:moveTo>
                <a:lnTo>
                  <a:pt x="42035" y="0"/>
                </a:lnTo>
                <a:lnTo>
                  <a:pt x="610678" y="436431"/>
                </a:lnTo>
                <a:lnTo>
                  <a:pt x="1179017" y="0"/>
                </a:lnTo>
                <a:close/>
              </a:path>
            </a:pathLst>
          </a:custGeom>
          <a:solidFill>
            <a:srgbClr val="F8BA00"/>
          </a:solidFill>
        </p:spPr>
        <p:txBody>
          <a:bodyPr wrap="square" lIns="0" tIns="0" rIns="0" bIns="0" rtlCol="0"/>
          <a:lstStyle/>
          <a:p>
            <a:endParaRPr/>
          </a:p>
        </p:txBody>
      </p:sp>
      <p:grpSp>
        <p:nvGrpSpPr>
          <p:cNvPr id="8" name="object 8"/>
          <p:cNvGrpSpPr/>
          <p:nvPr/>
        </p:nvGrpSpPr>
        <p:grpSpPr>
          <a:xfrm>
            <a:off x="2806197" y="5091934"/>
            <a:ext cx="4782820" cy="2147570"/>
            <a:chOff x="2806197" y="5091934"/>
            <a:chExt cx="4782820" cy="2147570"/>
          </a:xfrm>
        </p:grpSpPr>
        <p:sp>
          <p:nvSpPr>
            <p:cNvPr id="9" name="object 9"/>
            <p:cNvSpPr/>
            <p:nvPr/>
          </p:nvSpPr>
          <p:spPr>
            <a:xfrm>
              <a:off x="6389908" y="5693076"/>
              <a:ext cx="979805" cy="0"/>
            </a:xfrm>
            <a:custGeom>
              <a:avLst/>
              <a:gdLst/>
              <a:ahLst/>
              <a:cxnLst/>
              <a:rect l="l" t="t" r="r" b="b"/>
              <a:pathLst>
                <a:path w="979804">
                  <a:moveTo>
                    <a:pt x="0" y="0"/>
                  </a:moveTo>
                  <a:lnTo>
                    <a:pt x="947795" y="0"/>
                  </a:lnTo>
                  <a:lnTo>
                    <a:pt x="979208" y="0"/>
                  </a:lnTo>
                </a:path>
              </a:pathLst>
            </a:custGeom>
            <a:ln w="62825">
              <a:solidFill>
                <a:srgbClr val="0433FF"/>
              </a:solidFill>
            </a:ln>
          </p:spPr>
          <p:txBody>
            <a:bodyPr wrap="square" lIns="0" tIns="0" rIns="0" bIns="0" rtlCol="0"/>
            <a:lstStyle/>
            <a:p>
              <a:endParaRPr/>
            </a:p>
          </p:txBody>
        </p:sp>
        <p:sp>
          <p:nvSpPr>
            <p:cNvPr id="10" name="object 10"/>
            <p:cNvSpPr/>
            <p:nvPr/>
          </p:nvSpPr>
          <p:spPr>
            <a:xfrm>
              <a:off x="7337703" y="5567426"/>
              <a:ext cx="251460" cy="251460"/>
            </a:xfrm>
            <a:custGeom>
              <a:avLst/>
              <a:gdLst/>
              <a:ahLst/>
              <a:cxnLst/>
              <a:rect l="l" t="t" r="r" b="b"/>
              <a:pathLst>
                <a:path w="251459" h="251460">
                  <a:moveTo>
                    <a:pt x="0" y="0"/>
                  </a:moveTo>
                  <a:lnTo>
                    <a:pt x="0" y="251301"/>
                  </a:lnTo>
                  <a:lnTo>
                    <a:pt x="251301" y="125650"/>
                  </a:lnTo>
                  <a:lnTo>
                    <a:pt x="0" y="0"/>
                  </a:lnTo>
                  <a:close/>
                </a:path>
              </a:pathLst>
            </a:custGeom>
            <a:solidFill>
              <a:srgbClr val="0433FF"/>
            </a:solidFill>
          </p:spPr>
          <p:txBody>
            <a:bodyPr wrap="square" lIns="0" tIns="0" rIns="0" bIns="0" rtlCol="0"/>
            <a:lstStyle/>
            <a:p>
              <a:endParaRPr/>
            </a:p>
          </p:txBody>
        </p:sp>
        <p:sp>
          <p:nvSpPr>
            <p:cNvPr id="11" name="object 11"/>
            <p:cNvSpPr/>
            <p:nvPr/>
          </p:nvSpPr>
          <p:spPr>
            <a:xfrm>
              <a:off x="6389908" y="7113665"/>
              <a:ext cx="979805" cy="0"/>
            </a:xfrm>
            <a:custGeom>
              <a:avLst/>
              <a:gdLst/>
              <a:ahLst/>
              <a:cxnLst/>
              <a:rect l="l" t="t" r="r" b="b"/>
              <a:pathLst>
                <a:path w="979804">
                  <a:moveTo>
                    <a:pt x="0" y="0"/>
                  </a:moveTo>
                  <a:lnTo>
                    <a:pt x="947795" y="0"/>
                  </a:lnTo>
                  <a:lnTo>
                    <a:pt x="979208" y="0"/>
                  </a:lnTo>
                </a:path>
              </a:pathLst>
            </a:custGeom>
            <a:ln w="62825">
              <a:solidFill>
                <a:srgbClr val="0433FF"/>
              </a:solidFill>
            </a:ln>
          </p:spPr>
          <p:txBody>
            <a:bodyPr wrap="square" lIns="0" tIns="0" rIns="0" bIns="0" rtlCol="0"/>
            <a:lstStyle/>
            <a:p>
              <a:endParaRPr/>
            </a:p>
          </p:txBody>
        </p:sp>
        <p:sp>
          <p:nvSpPr>
            <p:cNvPr id="12" name="object 12"/>
            <p:cNvSpPr/>
            <p:nvPr/>
          </p:nvSpPr>
          <p:spPr>
            <a:xfrm>
              <a:off x="7337703" y="6988014"/>
              <a:ext cx="251460" cy="251460"/>
            </a:xfrm>
            <a:custGeom>
              <a:avLst/>
              <a:gdLst/>
              <a:ahLst/>
              <a:cxnLst/>
              <a:rect l="l" t="t" r="r" b="b"/>
              <a:pathLst>
                <a:path w="251459" h="251459">
                  <a:moveTo>
                    <a:pt x="0" y="0"/>
                  </a:moveTo>
                  <a:lnTo>
                    <a:pt x="0" y="251301"/>
                  </a:lnTo>
                  <a:lnTo>
                    <a:pt x="251301" y="125650"/>
                  </a:lnTo>
                  <a:lnTo>
                    <a:pt x="0" y="0"/>
                  </a:lnTo>
                  <a:close/>
                </a:path>
              </a:pathLst>
            </a:custGeom>
            <a:solidFill>
              <a:srgbClr val="0433FF"/>
            </a:solidFill>
          </p:spPr>
          <p:txBody>
            <a:bodyPr wrap="square" lIns="0" tIns="0" rIns="0" bIns="0" rtlCol="0"/>
            <a:lstStyle/>
            <a:p>
              <a:endParaRPr/>
            </a:p>
          </p:txBody>
        </p:sp>
        <p:sp>
          <p:nvSpPr>
            <p:cNvPr id="13" name="object 13"/>
            <p:cNvSpPr/>
            <p:nvPr/>
          </p:nvSpPr>
          <p:spPr>
            <a:xfrm>
              <a:off x="2806197" y="5091934"/>
              <a:ext cx="1199515" cy="1125220"/>
            </a:xfrm>
            <a:custGeom>
              <a:avLst/>
              <a:gdLst/>
              <a:ahLst/>
              <a:cxnLst/>
              <a:rect l="l" t="t" r="r" b="b"/>
              <a:pathLst>
                <a:path w="1199514" h="1125220">
                  <a:moveTo>
                    <a:pt x="599548" y="0"/>
                  </a:moveTo>
                  <a:lnTo>
                    <a:pt x="553553" y="1647"/>
                  </a:lnTo>
                  <a:lnTo>
                    <a:pt x="507776" y="6588"/>
                  </a:lnTo>
                  <a:lnTo>
                    <a:pt x="462436" y="14823"/>
                  </a:lnTo>
                  <a:lnTo>
                    <a:pt x="417750" y="26353"/>
                  </a:lnTo>
                  <a:lnTo>
                    <a:pt x="373937" y="41176"/>
                  </a:lnTo>
                  <a:lnTo>
                    <a:pt x="331216" y="59294"/>
                  </a:lnTo>
                  <a:lnTo>
                    <a:pt x="289803" y="80706"/>
                  </a:lnTo>
                  <a:lnTo>
                    <a:pt x="249918" y="105412"/>
                  </a:lnTo>
                  <a:lnTo>
                    <a:pt x="211779" y="133412"/>
                  </a:lnTo>
                  <a:lnTo>
                    <a:pt x="175603" y="164706"/>
                  </a:lnTo>
                  <a:lnTo>
                    <a:pt x="142239" y="198637"/>
                  </a:lnTo>
                  <a:lnTo>
                    <a:pt x="112386" y="234409"/>
                  </a:lnTo>
                  <a:lnTo>
                    <a:pt x="86045" y="271819"/>
                  </a:lnTo>
                  <a:lnTo>
                    <a:pt x="63217" y="310662"/>
                  </a:lnTo>
                  <a:lnTo>
                    <a:pt x="43900" y="350733"/>
                  </a:lnTo>
                  <a:lnTo>
                    <a:pt x="28096" y="391827"/>
                  </a:lnTo>
                  <a:lnTo>
                    <a:pt x="15804" y="433740"/>
                  </a:lnTo>
                  <a:lnTo>
                    <a:pt x="7024" y="476266"/>
                  </a:lnTo>
                  <a:lnTo>
                    <a:pt x="1756" y="519203"/>
                  </a:lnTo>
                  <a:lnTo>
                    <a:pt x="0" y="562343"/>
                  </a:lnTo>
                  <a:lnTo>
                    <a:pt x="1756" y="605484"/>
                  </a:lnTo>
                  <a:lnTo>
                    <a:pt x="7024" y="648420"/>
                  </a:lnTo>
                  <a:lnTo>
                    <a:pt x="15804" y="690947"/>
                  </a:lnTo>
                  <a:lnTo>
                    <a:pt x="28096" y="732860"/>
                  </a:lnTo>
                  <a:lnTo>
                    <a:pt x="43900" y="773954"/>
                  </a:lnTo>
                  <a:lnTo>
                    <a:pt x="63217" y="814025"/>
                  </a:lnTo>
                  <a:lnTo>
                    <a:pt x="86045" y="852867"/>
                  </a:lnTo>
                  <a:lnTo>
                    <a:pt x="112386" y="890277"/>
                  </a:lnTo>
                  <a:lnTo>
                    <a:pt x="142239" y="926050"/>
                  </a:lnTo>
                  <a:lnTo>
                    <a:pt x="175603" y="959980"/>
                  </a:lnTo>
                  <a:lnTo>
                    <a:pt x="211779" y="991275"/>
                  </a:lnTo>
                  <a:lnTo>
                    <a:pt x="249918" y="1019275"/>
                  </a:lnTo>
                  <a:lnTo>
                    <a:pt x="289803" y="1043981"/>
                  </a:lnTo>
                  <a:lnTo>
                    <a:pt x="331216" y="1065393"/>
                  </a:lnTo>
                  <a:lnTo>
                    <a:pt x="373937" y="1083511"/>
                  </a:lnTo>
                  <a:lnTo>
                    <a:pt x="417750" y="1098334"/>
                  </a:lnTo>
                  <a:lnTo>
                    <a:pt x="462436" y="1109864"/>
                  </a:lnTo>
                  <a:lnTo>
                    <a:pt x="507776" y="1118099"/>
                  </a:lnTo>
                  <a:lnTo>
                    <a:pt x="553553" y="1123040"/>
                  </a:lnTo>
                  <a:lnTo>
                    <a:pt x="599548" y="1124687"/>
                  </a:lnTo>
                  <a:lnTo>
                    <a:pt x="645543" y="1123040"/>
                  </a:lnTo>
                  <a:lnTo>
                    <a:pt x="691320" y="1118099"/>
                  </a:lnTo>
                  <a:lnTo>
                    <a:pt x="736660" y="1109864"/>
                  </a:lnTo>
                  <a:lnTo>
                    <a:pt x="781346" y="1098334"/>
                  </a:lnTo>
                  <a:lnTo>
                    <a:pt x="825159" y="1083511"/>
                  </a:lnTo>
                  <a:lnTo>
                    <a:pt x="867880" y="1065393"/>
                  </a:lnTo>
                  <a:lnTo>
                    <a:pt x="909293" y="1043981"/>
                  </a:lnTo>
                  <a:lnTo>
                    <a:pt x="949178" y="1019275"/>
                  </a:lnTo>
                  <a:lnTo>
                    <a:pt x="987317" y="991275"/>
                  </a:lnTo>
                  <a:lnTo>
                    <a:pt x="1023493" y="959980"/>
                  </a:lnTo>
                  <a:lnTo>
                    <a:pt x="1056857" y="926050"/>
                  </a:lnTo>
                  <a:lnTo>
                    <a:pt x="1086710" y="890277"/>
                  </a:lnTo>
                  <a:lnTo>
                    <a:pt x="1113051" y="852867"/>
                  </a:lnTo>
                  <a:lnTo>
                    <a:pt x="1135879" y="814025"/>
                  </a:lnTo>
                  <a:lnTo>
                    <a:pt x="1155196" y="773954"/>
                  </a:lnTo>
                  <a:lnTo>
                    <a:pt x="1171000" y="732860"/>
                  </a:lnTo>
                  <a:lnTo>
                    <a:pt x="1183292" y="690947"/>
                  </a:lnTo>
                  <a:lnTo>
                    <a:pt x="1192072" y="648420"/>
                  </a:lnTo>
                  <a:lnTo>
                    <a:pt x="1197340" y="605484"/>
                  </a:lnTo>
                  <a:lnTo>
                    <a:pt x="1199096" y="562343"/>
                  </a:lnTo>
                  <a:lnTo>
                    <a:pt x="1197340" y="519203"/>
                  </a:lnTo>
                  <a:lnTo>
                    <a:pt x="1192072" y="476266"/>
                  </a:lnTo>
                  <a:lnTo>
                    <a:pt x="1183292" y="433740"/>
                  </a:lnTo>
                  <a:lnTo>
                    <a:pt x="1171000" y="391827"/>
                  </a:lnTo>
                  <a:lnTo>
                    <a:pt x="1155196" y="350733"/>
                  </a:lnTo>
                  <a:lnTo>
                    <a:pt x="1135879" y="310662"/>
                  </a:lnTo>
                  <a:lnTo>
                    <a:pt x="1113051" y="271819"/>
                  </a:lnTo>
                  <a:lnTo>
                    <a:pt x="1086710" y="234409"/>
                  </a:lnTo>
                  <a:lnTo>
                    <a:pt x="1056857" y="198637"/>
                  </a:lnTo>
                  <a:lnTo>
                    <a:pt x="1023493" y="164706"/>
                  </a:lnTo>
                  <a:lnTo>
                    <a:pt x="987317" y="133412"/>
                  </a:lnTo>
                  <a:lnTo>
                    <a:pt x="949178" y="105412"/>
                  </a:lnTo>
                  <a:lnTo>
                    <a:pt x="909293" y="80706"/>
                  </a:lnTo>
                  <a:lnTo>
                    <a:pt x="867880" y="59294"/>
                  </a:lnTo>
                  <a:lnTo>
                    <a:pt x="825159" y="41176"/>
                  </a:lnTo>
                  <a:lnTo>
                    <a:pt x="781346" y="26353"/>
                  </a:lnTo>
                  <a:lnTo>
                    <a:pt x="736660" y="14823"/>
                  </a:lnTo>
                  <a:lnTo>
                    <a:pt x="691320" y="6588"/>
                  </a:lnTo>
                  <a:lnTo>
                    <a:pt x="645543" y="1647"/>
                  </a:lnTo>
                  <a:lnTo>
                    <a:pt x="599548" y="0"/>
                  </a:lnTo>
                  <a:close/>
                </a:path>
              </a:pathLst>
            </a:custGeom>
            <a:solidFill>
              <a:srgbClr val="00A2FF"/>
            </a:solidFill>
          </p:spPr>
          <p:txBody>
            <a:bodyPr wrap="square" lIns="0" tIns="0" rIns="0" bIns="0" rtlCol="0"/>
            <a:lstStyle/>
            <a:p>
              <a:endParaRPr/>
            </a:p>
          </p:txBody>
        </p:sp>
      </p:grpSp>
      <p:grpSp>
        <p:nvGrpSpPr>
          <p:cNvPr id="14" name="object 14"/>
          <p:cNvGrpSpPr/>
          <p:nvPr/>
        </p:nvGrpSpPr>
        <p:grpSpPr>
          <a:xfrm>
            <a:off x="4135518" y="7908373"/>
            <a:ext cx="251460" cy="661670"/>
            <a:chOff x="4135518" y="7908373"/>
            <a:chExt cx="251460" cy="661670"/>
          </a:xfrm>
        </p:grpSpPr>
        <p:sp>
          <p:nvSpPr>
            <p:cNvPr id="15" name="object 15"/>
            <p:cNvSpPr/>
            <p:nvPr/>
          </p:nvSpPr>
          <p:spPr>
            <a:xfrm>
              <a:off x="4261168" y="7908373"/>
              <a:ext cx="0" cy="441959"/>
            </a:xfrm>
            <a:custGeom>
              <a:avLst/>
              <a:gdLst/>
              <a:ahLst/>
              <a:cxnLst/>
              <a:rect l="l" t="t" r="r" b="b"/>
              <a:pathLst>
                <a:path h="441959">
                  <a:moveTo>
                    <a:pt x="0" y="0"/>
                  </a:moveTo>
                  <a:lnTo>
                    <a:pt x="0" y="441656"/>
                  </a:lnTo>
                </a:path>
              </a:pathLst>
            </a:custGeom>
            <a:ln w="62825">
              <a:solidFill>
                <a:srgbClr val="0433FF"/>
              </a:solidFill>
            </a:ln>
          </p:spPr>
          <p:txBody>
            <a:bodyPr wrap="square" lIns="0" tIns="0" rIns="0" bIns="0" rtlCol="0"/>
            <a:lstStyle/>
            <a:p>
              <a:endParaRPr/>
            </a:p>
          </p:txBody>
        </p:sp>
        <p:sp>
          <p:nvSpPr>
            <p:cNvPr id="16" name="object 16"/>
            <p:cNvSpPr/>
            <p:nvPr/>
          </p:nvSpPr>
          <p:spPr>
            <a:xfrm>
              <a:off x="4135518" y="8318617"/>
              <a:ext cx="251460" cy="251460"/>
            </a:xfrm>
            <a:custGeom>
              <a:avLst/>
              <a:gdLst/>
              <a:ahLst/>
              <a:cxnLst/>
              <a:rect l="l" t="t" r="r" b="b"/>
              <a:pathLst>
                <a:path w="251460" h="251459">
                  <a:moveTo>
                    <a:pt x="251301" y="0"/>
                  </a:moveTo>
                  <a:lnTo>
                    <a:pt x="0" y="0"/>
                  </a:lnTo>
                  <a:lnTo>
                    <a:pt x="125650" y="251301"/>
                  </a:lnTo>
                  <a:lnTo>
                    <a:pt x="251301" y="0"/>
                  </a:lnTo>
                  <a:close/>
                </a:path>
              </a:pathLst>
            </a:custGeom>
            <a:solidFill>
              <a:srgbClr val="0433FF"/>
            </a:solidFill>
          </p:spPr>
          <p:txBody>
            <a:bodyPr wrap="square" lIns="0" tIns="0" rIns="0" bIns="0" rtlCol="0"/>
            <a:lstStyle/>
            <a:p>
              <a:endParaRPr/>
            </a:p>
          </p:txBody>
        </p:sp>
      </p:grpSp>
      <p:sp>
        <p:nvSpPr>
          <p:cNvPr id="17" name="object 17"/>
          <p:cNvSpPr txBox="1"/>
          <p:nvPr/>
        </p:nvSpPr>
        <p:spPr>
          <a:xfrm>
            <a:off x="2975015" y="5321887"/>
            <a:ext cx="874394" cy="631190"/>
          </a:xfrm>
          <a:prstGeom prst="rect">
            <a:avLst/>
          </a:prstGeom>
        </p:spPr>
        <p:txBody>
          <a:bodyPr vert="horz" wrap="square" lIns="0" tIns="9525" rIns="0" bIns="0" rtlCol="0">
            <a:spAutoFit/>
          </a:bodyPr>
          <a:lstStyle/>
          <a:p>
            <a:pPr marR="5080" indent="102235">
              <a:lnSpc>
                <a:spcPct val="102200"/>
              </a:lnSpc>
              <a:spcBef>
                <a:spcPts val="75"/>
              </a:spcBef>
            </a:pPr>
            <a:r>
              <a:rPr sz="1950" spc="35" dirty="0">
                <a:solidFill>
                  <a:srgbClr val="FFFFFF"/>
                </a:solidFill>
                <a:latin typeface="Arial MT"/>
                <a:cs typeface="Arial MT"/>
              </a:rPr>
              <a:t>Order </a:t>
            </a:r>
            <a:r>
              <a:rPr sz="1950" spc="40" dirty="0">
                <a:solidFill>
                  <a:srgbClr val="FFFFFF"/>
                </a:solidFill>
                <a:latin typeface="Arial MT"/>
                <a:cs typeface="Arial MT"/>
              </a:rPr>
              <a:t> Service</a:t>
            </a:r>
            <a:endParaRPr sz="1950">
              <a:latin typeface="Arial MT"/>
              <a:cs typeface="Arial MT"/>
            </a:endParaRPr>
          </a:p>
        </p:txBody>
      </p:sp>
      <p:sp>
        <p:nvSpPr>
          <p:cNvPr id="18" name="object 18"/>
          <p:cNvSpPr/>
          <p:nvPr/>
        </p:nvSpPr>
        <p:spPr>
          <a:xfrm>
            <a:off x="4922649" y="5079252"/>
            <a:ext cx="1226820" cy="1150620"/>
          </a:xfrm>
          <a:custGeom>
            <a:avLst/>
            <a:gdLst/>
            <a:ahLst/>
            <a:cxnLst/>
            <a:rect l="l" t="t" r="r" b="b"/>
            <a:pathLst>
              <a:path w="1226820" h="1150620">
                <a:moveTo>
                  <a:pt x="635531" y="0"/>
                </a:moveTo>
                <a:lnTo>
                  <a:pt x="590707" y="0"/>
                </a:lnTo>
                <a:lnTo>
                  <a:pt x="545980" y="3057"/>
                </a:lnTo>
                <a:lnTo>
                  <a:pt x="501542" y="9171"/>
                </a:lnTo>
                <a:lnTo>
                  <a:pt x="457586" y="18343"/>
                </a:lnTo>
                <a:lnTo>
                  <a:pt x="414304" y="30572"/>
                </a:lnTo>
                <a:lnTo>
                  <a:pt x="371890" y="45859"/>
                </a:lnTo>
                <a:lnTo>
                  <a:pt x="330536" y="64203"/>
                </a:lnTo>
                <a:lnTo>
                  <a:pt x="290436" y="85604"/>
                </a:lnTo>
                <a:lnTo>
                  <a:pt x="251780" y="110062"/>
                </a:lnTo>
                <a:lnTo>
                  <a:pt x="214764" y="137578"/>
                </a:lnTo>
                <a:lnTo>
                  <a:pt x="179579" y="168151"/>
                </a:lnTo>
                <a:lnTo>
                  <a:pt x="145459" y="202870"/>
                </a:lnTo>
                <a:lnTo>
                  <a:pt x="114930" y="239473"/>
                </a:lnTo>
                <a:lnTo>
                  <a:pt x="87993" y="277752"/>
                </a:lnTo>
                <a:lnTo>
                  <a:pt x="64648" y="317497"/>
                </a:lnTo>
                <a:lnTo>
                  <a:pt x="44894" y="358499"/>
                </a:lnTo>
                <a:lnTo>
                  <a:pt x="28732" y="400548"/>
                </a:lnTo>
                <a:lnTo>
                  <a:pt x="16162" y="443434"/>
                </a:lnTo>
                <a:lnTo>
                  <a:pt x="7183" y="486949"/>
                </a:lnTo>
                <a:lnTo>
                  <a:pt x="1795" y="530882"/>
                </a:lnTo>
                <a:lnTo>
                  <a:pt x="0" y="575025"/>
                </a:lnTo>
                <a:lnTo>
                  <a:pt x="1795" y="619168"/>
                </a:lnTo>
                <a:lnTo>
                  <a:pt x="7183" y="663102"/>
                </a:lnTo>
                <a:lnTo>
                  <a:pt x="16162" y="706617"/>
                </a:lnTo>
                <a:lnTo>
                  <a:pt x="28732" y="749503"/>
                </a:lnTo>
                <a:lnTo>
                  <a:pt x="44894" y="791552"/>
                </a:lnTo>
                <a:lnTo>
                  <a:pt x="64648" y="832553"/>
                </a:lnTo>
                <a:lnTo>
                  <a:pt x="87993" y="872299"/>
                </a:lnTo>
                <a:lnTo>
                  <a:pt x="114930" y="910578"/>
                </a:lnTo>
                <a:lnTo>
                  <a:pt x="145459" y="947181"/>
                </a:lnTo>
                <a:lnTo>
                  <a:pt x="179579" y="981900"/>
                </a:lnTo>
                <a:lnTo>
                  <a:pt x="214764" y="1012473"/>
                </a:lnTo>
                <a:lnTo>
                  <a:pt x="251780" y="1039989"/>
                </a:lnTo>
                <a:lnTo>
                  <a:pt x="290436" y="1064447"/>
                </a:lnTo>
                <a:lnTo>
                  <a:pt x="330536" y="1085848"/>
                </a:lnTo>
                <a:lnTo>
                  <a:pt x="371890" y="1104192"/>
                </a:lnTo>
                <a:lnTo>
                  <a:pt x="414304" y="1119478"/>
                </a:lnTo>
                <a:lnTo>
                  <a:pt x="457586" y="1131708"/>
                </a:lnTo>
                <a:lnTo>
                  <a:pt x="501542" y="1140880"/>
                </a:lnTo>
                <a:lnTo>
                  <a:pt x="545980" y="1146994"/>
                </a:lnTo>
                <a:lnTo>
                  <a:pt x="590707" y="1150051"/>
                </a:lnTo>
                <a:lnTo>
                  <a:pt x="635531" y="1150051"/>
                </a:lnTo>
                <a:lnTo>
                  <a:pt x="680258" y="1146994"/>
                </a:lnTo>
                <a:lnTo>
                  <a:pt x="724697" y="1140880"/>
                </a:lnTo>
                <a:lnTo>
                  <a:pt x="768653" y="1131708"/>
                </a:lnTo>
                <a:lnTo>
                  <a:pt x="811934" y="1119478"/>
                </a:lnTo>
                <a:lnTo>
                  <a:pt x="854348" y="1104192"/>
                </a:lnTo>
                <a:lnTo>
                  <a:pt x="895702" y="1085848"/>
                </a:lnTo>
                <a:lnTo>
                  <a:pt x="935803" y="1064447"/>
                </a:lnTo>
                <a:lnTo>
                  <a:pt x="974458" y="1039989"/>
                </a:lnTo>
                <a:lnTo>
                  <a:pt x="1011475" y="1012473"/>
                </a:lnTo>
                <a:lnTo>
                  <a:pt x="1046660" y="981900"/>
                </a:lnTo>
                <a:lnTo>
                  <a:pt x="1080780" y="947181"/>
                </a:lnTo>
                <a:lnTo>
                  <a:pt x="1111308" y="910578"/>
                </a:lnTo>
                <a:lnTo>
                  <a:pt x="1138245" y="872299"/>
                </a:lnTo>
                <a:lnTo>
                  <a:pt x="1161590" y="832553"/>
                </a:lnTo>
                <a:lnTo>
                  <a:pt x="1181344" y="791552"/>
                </a:lnTo>
                <a:lnTo>
                  <a:pt x="1197506" y="749503"/>
                </a:lnTo>
                <a:lnTo>
                  <a:pt x="1210076" y="706617"/>
                </a:lnTo>
                <a:lnTo>
                  <a:pt x="1219055" y="663102"/>
                </a:lnTo>
                <a:lnTo>
                  <a:pt x="1224443" y="619168"/>
                </a:lnTo>
                <a:lnTo>
                  <a:pt x="1226238" y="575025"/>
                </a:lnTo>
                <a:lnTo>
                  <a:pt x="1224443" y="530882"/>
                </a:lnTo>
                <a:lnTo>
                  <a:pt x="1219055" y="486949"/>
                </a:lnTo>
                <a:lnTo>
                  <a:pt x="1210076" y="443434"/>
                </a:lnTo>
                <a:lnTo>
                  <a:pt x="1197506" y="400548"/>
                </a:lnTo>
                <a:lnTo>
                  <a:pt x="1181344" y="358499"/>
                </a:lnTo>
                <a:lnTo>
                  <a:pt x="1161590" y="317497"/>
                </a:lnTo>
                <a:lnTo>
                  <a:pt x="1138245" y="277752"/>
                </a:lnTo>
                <a:lnTo>
                  <a:pt x="1111308" y="239473"/>
                </a:lnTo>
                <a:lnTo>
                  <a:pt x="1080780" y="202870"/>
                </a:lnTo>
                <a:lnTo>
                  <a:pt x="1046660" y="168151"/>
                </a:lnTo>
                <a:lnTo>
                  <a:pt x="1011475" y="137578"/>
                </a:lnTo>
                <a:lnTo>
                  <a:pt x="974458" y="110062"/>
                </a:lnTo>
                <a:lnTo>
                  <a:pt x="935803" y="85604"/>
                </a:lnTo>
                <a:lnTo>
                  <a:pt x="895702" y="64203"/>
                </a:lnTo>
                <a:lnTo>
                  <a:pt x="854348" y="45859"/>
                </a:lnTo>
                <a:lnTo>
                  <a:pt x="811934" y="30572"/>
                </a:lnTo>
                <a:lnTo>
                  <a:pt x="768653" y="18343"/>
                </a:lnTo>
                <a:lnTo>
                  <a:pt x="724697" y="9171"/>
                </a:lnTo>
                <a:lnTo>
                  <a:pt x="680258" y="3057"/>
                </a:lnTo>
                <a:lnTo>
                  <a:pt x="635531" y="0"/>
                </a:lnTo>
                <a:close/>
              </a:path>
            </a:pathLst>
          </a:custGeom>
          <a:solidFill>
            <a:srgbClr val="00A2FF"/>
          </a:solidFill>
        </p:spPr>
        <p:txBody>
          <a:bodyPr wrap="square" lIns="0" tIns="0" rIns="0" bIns="0" rtlCol="0"/>
          <a:lstStyle/>
          <a:p>
            <a:endParaRPr/>
          </a:p>
        </p:txBody>
      </p:sp>
      <p:sp>
        <p:nvSpPr>
          <p:cNvPr id="19" name="object 19"/>
          <p:cNvSpPr txBox="1"/>
          <p:nvPr/>
        </p:nvSpPr>
        <p:spPr>
          <a:xfrm>
            <a:off x="5087746" y="5369018"/>
            <a:ext cx="909319" cy="561975"/>
          </a:xfrm>
          <a:prstGeom prst="rect">
            <a:avLst/>
          </a:prstGeom>
        </p:spPr>
        <p:txBody>
          <a:bodyPr vert="horz" wrap="square" lIns="0" tIns="3175" rIns="0" bIns="0" rtlCol="0">
            <a:spAutoFit/>
          </a:bodyPr>
          <a:lstStyle/>
          <a:p>
            <a:pPr marL="71120" marR="5080" indent="-71755">
              <a:lnSpc>
                <a:spcPct val="105100"/>
              </a:lnSpc>
              <a:spcBef>
                <a:spcPts val="25"/>
              </a:spcBef>
            </a:pPr>
            <a:r>
              <a:rPr sz="1700" spc="40" dirty="0">
                <a:solidFill>
                  <a:srgbClr val="FFFFFF"/>
                </a:solidFill>
                <a:latin typeface="Arial MT"/>
                <a:cs typeface="Arial MT"/>
              </a:rPr>
              <a:t>Payment  </a:t>
            </a:r>
            <a:r>
              <a:rPr sz="1700" spc="35" dirty="0">
                <a:solidFill>
                  <a:srgbClr val="FFFFFF"/>
                </a:solidFill>
                <a:latin typeface="Arial MT"/>
                <a:cs typeface="Arial MT"/>
              </a:rPr>
              <a:t>Service</a:t>
            </a:r>
            <a:endParaRPr sz="1700">
              <a:latin typeface="Arial MT"/>
              <a:cs typeface="Arial MT"/>
            </a:endParaRPr>
          </a:p>
        </p:txBody>
      </p:sp>
      <p:sp>
        <p:nvSpPr>
          <p:cNvPr id="20" name="object 20"/>
          <p:cNvSpPr/>
          <p:nvPr/>
        </p:nvSpPr>
        <p:spPr>
          <a:xfrm>
            <a:off x="2792626" y="6538638"/>
            <a:ext cx="1226820" cy="1150620"/>
          </a:xfrm>
          <a:custGeom>
            <a:avLst/>
            <a:gdLst/>
            <a:ahLst/>
            <a:cxnLst/>
            <a:rect l="l" t="t" r="r" b="b"/>
            <a:pathLst>
              <a:path w="1226820" h="1150620">
                <a:moveTo>
                  <a:pt x="635531" y="0"/>
                </a:moveTo>
                <a:lnTo>
                  <a:pt x="590707" y="0"/>
                </a:lnTo>
                <a:lnTo>
                  <a:pt x="545980" y="3057"/>
                </a:lnTo>
                <a:lnTo>
                  <a:pt x="501541" y="9171"/>
                </a:lnTo>
                <a:lnTo>
                  <a:pt x="457585" y="18343"/>
                </a:lnTo>
                <a:lnTo>
                  <a:pt x="414304" y="30572"/>
                </a:lnTo>
                <a:lnTo>
                  <a:pt x="371890" y="45859"/>
                </a:lnTo>
                <a:lnTo>
                  <a:pt x="330536" y="64202"/>
                </a:lnTo>
                <a:lnTo>
                  <a:pt x="290435" y="85603"/>
                </a:lnTo>
                <a:lnTo>
                  <a:pt x="251780" y="110062"/>
                </a:lnTo>
                <a:lnTo>
                  <a:pt x="214763" y="137577"/>
                </a:lnTo>
                <a:lnTo>
                  <a:pt x="179578" y="168150"/>
                </a:lnTo>
                <a:lnTo>
                  <a:pt x="145458" y="202869"/>
                </a:lnTo>
                <a:lnTo>
                  <a:pt x="114930" y="239473"/>
                </a:lnTo>
                <a:lnTo>
                  <a:pt x="87993" y="277752"/>
                </a:lnTo>
                <a:lnTo>
                  <a:pt x="64648" y="317497"/>
                </a:lnTo>
                <a:lnTo>
                  <a:pt x="44894" y="358499"/>
                </a:lnTo>
                <a:lnTo>
                  <a:pt x="28732" y="400548"/>
                </a:lnTo>
                <a:lnTo>
                  <a:pt x="16162" y="443434"/>
                </a:lnTo>
                <a:lnTo>
                  <a:pt x="7183" y="486949"/>
                </a:lnTo>
                <a:lnTo>
                  <a:pt x="1795" y="530883"/>
                </a:lnTo>
                <a:lnTo>
                  <a:pt x="0" y="575026"/>
                </a:lnTo>
                <a:lnTo>
                  <a:pt x="1795" y="619169"/>
                </a:lnTo>
                <a:lnTo>
                  <a:pt x="7183" y="663102"/>
                </a:lnTo>
                <a:lnTo>
                  <a:pt x="16162" y="706617"/>
                </a:lnTo>
                <a:lnTo>
                  <a:pt x="28732" y="749503"/>
                </a:lnTo>
                <a:lnTo>
                  <a:pt x="44894" y="791552"/>
                </a:lnTo>
                <a:lnTo>
                  <a:pt x="64648" y="832554"/>
                </a:lnTo>
                <a:lnTo>
                  <a:pt x="87993" y="872299"/>
                </a:lnTo>
                <a:lnTo>
                  <a:pt x="114930" y="910578"/>
                </a:lnTo>
                <a:lnTo>
                  <a:pt x="145458" y="947181"/>
                </a:lnTo>
                <a:lnTo>
                  <a:pt x="179578" y="981900"/>
                </a:lnTo>
                <a:lnTo>
                  <a:pt x="214763" y="1012473"/>
                </a:lnTo>
                <a:lnTo>
                  <a:pt x="251780" y="1039989"/>
                </a:lnTo>
                <a:lnTo>
                  <a:pt x="290435" y="1064447"/>
                </a:lnTo>
                <a:lnTo>
                  <a:pt x="330536" y="1085848"/>
                </a:lnTo>
                <a:lnTo>
                  <a:pt x="371890" y="1104192"/>
                </a:lnTo>
                <a:lnTo>
                  <a:pt x="414304" y="1119478"/>
                </a:lnTo>
                <a:lnTo>
                  <a:pt x="457585" y="1131707"/>
                </a:lnTo>
                <a:lnTo>
                  <a:pt x="501541" y="1140879"/>
                </a:lnTo>
                <a:lnTo>
                  <a:pt x="545980" y="1146994"/>
                </a:lnTo>
                <a:lnTo>
                  <a:pt x="590707" y="1150051"/>
                </a:lnTo>
                <a:lnTo>
                  <a:pt x="635531" y="1150051"/>
                </a:lnTo>
                <a:lnTo>
                  <a:pt x="680258" y="1146994"/>
                </a:lnTo>
                <a:lnTo>
                  <a:pt x="724696" y="1140879"/>
                </a:lnTo>
                <a:lnTo>
                  <a:pt x="768652" y="1131707"/>
                </a:lnTo>
                <a:lnTo>
                  <a:pt x="811934" y="1119478"/>
                </a:lnTo>
                <a:lnTo>
                  <a:pt x="854348" y="1104192"/>
                </a:lnTo>
                <a:lnTo>
                  <a:pt x="895702" y="1085848"/>
                </a:lnTo>
                <a:lnTo>
                  <a:pt x="935803" y="1064447"/>
                </a:lnTo>
                <a:lnTo>
                  <a:pt x="974458" y="1039989"/>
                </a:lnTo>
                <a:lnTo>
                  <a:pt x="1011475" y="1012473"/>
                </a:lnTo>
                <a:lnTo>
                  <a:pt x="1046660" y="981900"/>
                </a:lnTo>
                <a:lnTo>
                  <a:pt x="1080780" y="947181"/>
                </a:lnTo>
                <a:lnTo>
                  <a:pt x="1111308" y="910578"/>
                </a:lnTo>
                <a:lnTo>
                  <a:pt x="1138245" y="872299"/>
                </a:lnTo>
                <a:lnTo>
                  <a:pt x="1161590" y="832554"/>
                </a:lnTo>
                <a:lnTo>
                  <a:pt x="1181344" y="791552"/>
                </a:lnTo>
                <a:lnTo>
                  <a:pt x="1197506" y="749503"/>
                </a:lnTo>
                <a:lnTo>
                  <a:pt x="1210077" y="706617"/>
                </a:lnTo>
                <a:lnTo>
                  <a:pt x="1219055" y="663102"/>
                </a:lnTo>
                <a:lnTo>
                  <a:pt x="1224443" y="619169"/>
                </a:lnTo>
                <a:lnTo>
                  <a:pt x="1226239" y="575026"/>
                </a:lnTo>
                <a:lnTo>
                  <a:pt x="1224443" y="530883"/>
                </a:lnTo>
                <a:lnTo>
                  <a:pt x="1219055" y="486949"/>
                </a:lnTo>
                <a:lnTo>
                  <a:pt x="1210077" y="443434"/>
                </a:lnTo>
                <a:lnTo>
                  <a:pt x="1197506" y="400548"/>
                </a:lnTo>
                <a:lnTo>
                  <a:pt x="1181344" y="358499"/>
                </a:lnTo>
                <a:lnTo>
                  <a:pt x="1161590" y="317497"/>
                </a:lnTo>
                <a:lnTo>
                  <a:pt x="1138245" y="277752"/>
                </a:lnTo>
                <a:lnTo>
                  <a:pt x="1111308" y="239473"/>
                </a:lnTo>
                <a:lnTo>
                  <a:pt x="1080780" y="202869"/>
                </a:lnTo>
                <a:lnTo>
                  <a:pt x="1046660" y="168150"/>
                </a:lnTo>
                <a:lnTo>
                  <a:pt x="1011475" y="137577"/>
                </a:lnTo>
                <a:lnTo>
                  <a:pt x="974458" y="110062"/>
                </a:lnTo>
                <a:lnTo>
                  <a:pt x="935803" y="85603"/>
                </a:lnTo>
                <a:lnTo>
                  <a:pt x="895702" y="64202"/>
                </a:lnTo>
                <a:lnTo>
                  <a:pt x="854348" y="45859"/>
                </a:lnTo>
                <a:lnTo>
                  <a:pt x="811934" y="30572"/>
                </a:lnTo>
                <a:lnTo>
                  <a:pt x="768652" y="18343"/>
                </a:lnTo>
                <a:lnTo>
                  <a:pt x="724696" y="9171"/>
                </a:lnTo>
                <a:lnTo>
                  <a:pt x="680258" y="3057"/>
                </a:lnTo>
                <a:lnTo>
                  <a:pt x="635531" y="0"/>
                </a:lnTo>
                <a:close/>
              </a:path>
            </a:pathLst>
          </a:custGeom>
          <a:solidFill>
            <a:srgbClr val="00A2FF"/>
          </a:solidFill>
        </p:spPr>
        <p:txBody>
          <a:bodyPr wrap="square" lIns="0" tIns="0" rIns="0" bIns="0" rtlCol="0"/>
          <a:lstStyle/>
          <a:p>
            <a:endParaRPr/>
          </a:p>
        </p:txBody>
      </p:sp>
      <p:sp>
        <p:nvSpPr>
          <p:cNvPr id="21" name="object 21"/>
          <p:cNvSpPr txBox="1"/>
          <p:nvPr/>
        </p:nvSpPr>
        <p:spPr>
          <a:xfrm>
            <a:off x="2933204" y="6830981"/>
            <a:ext cx="958215" cy="561975"/>
          </a:xfrm>
          <a:prstGeom prst="rect">
            <a:avLst/>
          </a:prstGeom>
        </p:spPr>
        <p:txBody>
          <a:bodyPr vert="horz" wrap="square" lIns="0" tIns="3175" rIns="0" bIns="0" rtlCol="0">
            <a:spAutoFit/>
          </a:bodyPr>
          <a:lstStyle/>
          <a:p>
            <a:pPr marL="95250" marR="5080" indent="-95885">
              <a:lnSpc>
                <a:spcPct val="105100"/>
              </a:lnSpc>
              <a:spcBef>
                <a:spcPts val="25"/>
              </a:spcBef>
            </a:pPr>
            <a:r>
              <a:rPr sz="1700" spc="45" dirty="0">
                <a:solidFill>
                  <a:srgbClr val="FFFFFF"/>
                </a:solidFill>
                <a:latin typeface="Arial MT"/>
                <a:cs typeface="Arial MT"/>
              </a:rPr>
              <a:t>Inventory  </a:t>
            </a:r>
            <a:r>
              <a:rPr sz="1700" spc="35" dirty="0">
                <a:solidFill>
                  <a:srgbClr val="FFFFFF"/>
                </a:solidFill>
                <a:latin typeface="Arial MT"/>
                <a:cs typeface="Arial MT"/>
              </a:rPr>
              <a:t>Service</a:t>
            </a:r>
            <a:endParaRPr sz="1700">
              <a:latin typeface="Arial MT"/>
              <a:cs typeface="Arial MT"/>
            </a:endParaRPr>
          </a:p>
        </p:txBody>
      </p:sp>
      <p:sp>
        <p:nvSpPr>
          <p:cNvPr id="22" name="object 22"/>
          <p:cNvSpPr/>
          <p:nvPr/>
        </p:nvSpPr>
        <p:spPr>
          <a:xfrm>
            <a:off x="4839046" y="6515437"/>
            <a:ext cx="1393825" cy="1196975"/>
          </a:xfrm>
          <a:custGeom>
            <a:avLst/>
            <a:gdLst/>
            <a:ahLst/>
            <a:cxnLst/>
            <a:rect l="l" t="t" r="r" b="b"/>
            <a:pathLst>
              <a:path w="1393825" h="1196975">
                <a:moveTo>
                  <a:pt x="719977" y="0"/>
                </a:moveTo>
                <a:lnTo>
                  <a:pt x="673469" y="0"/>
                </a:lnTo>
                <a:lnTo>
                  <a:pt x="627044" y="2651"/>
                </a:lnTo>
                <a:lnTo>
                  <a:pt x="580870" y="7953"/>
                </a:lnTo>
                <a:lnTo>
                  <a:pt x="535112" y="15907"/>
                </a:lnTo>
                <a:lnTo>
                  <a:pt x="489938" y="26512"/>
                </a:lnTo>
                <a:lnTo>
                  <a:pt x="445514" y="39768"/>
                </a:lnTo>
                <a:lnTo>
                  <a:pt x="402008" y="55676"/>
                </a:lnTo>
                <a:lnTo>
                  <a:pt x="359585" y="74235"/>
                </a:lnTo>
                <a:lnTo>
                  <a:pt x="318412" y="95445"/>
                </a:lnTo>
                <a:lnTo>
                  <a:pt x="278657" y="119306"/>
                </a:lnTo>
                <a:lnTo>
                  <a:pt x="240485" y="145818"/>
                </a:lnTo>
                <a:lnTo>
                  <a:pt x="204065" y="174982"/>
                </a:lnTo>
                <a:lnTo>
                  <a:pt x="168648" y="207730"/>
                </a:lnTo>
                <a:lnTo>
                  <a:pt x="136605" y="242115"/>
                </a:lnTo>
                <a:lnTo>
                  <a:pt x="107935" y="277973"/>
                </a:lnTo>
                <a:lnTo>
                  <a:pt x="82637" y="315140"/>
                </a:lnTo>
                <a:lnTo>
                  <a:pt x="60713" y="353453"/>
                </a:lnTo>
                <a:lnTo>
                  <a:pt x="42162" y="392749"/>
                </a:lnTo>
                <a:lnTo>
                  <a:pt x="26983" y="432862"/>
                </a:lnTo>
                <a:lnTo>
                  <a:pt x="15178" y="473630"/>
                </a:lnTo>
                <a:lnTo>
                  <a:pt x="6745" y="514890"/>
                </a:lnTo>
                <a:lnTo>
                  <a:pt x="1686" y="556476"/>
                </a:lnTo>
                <a:lnTo>
                  <a:pt x="0" y="598226"/>
                </a:lnTo>
                <a:lnTo>
                  <a:pt x="1686" y="639977"/>
                </a:lnTo>
                <a:lnTo>
                  <a:pt x="6745" y="681563"/>
                </a:lnTo>
                <a:lnTo>
                  <a:pt x="15178" y="722823"/>
                </a:lnTo>
                <a:lnTo>
                  <a:pt x="26983" y="763591"/>
                </a:lnTo>
                <a:lnTo>
                  <a:pt x="42162" y="803705"/>
                </a:lnTo>
                <a:lnTo>
                  <a:pt x="60713" y="843000"/>
                </a:lnTo>
                <a:lnTo>
                  <a:pt x="82637" y="881313"/>
                </a:lnTo>
                <a:lnTo>
                  <a:pt x="107935" y="918480"/>
                </a:lnTo>
                <a:lnTo>
                  <a:pt x="136605" y="954338"/>
                </a:lnTo>
                <a:lnTo>
                  <a:pt x="168648" y="988723"/>
                </a:lnTo>
                <a:lnTo>
                  <a:pt x="204065" y="1021472"/>
                </a:lnTo>
                <a:lnTo>
                  <a:pt x="240485" y="1050635"/>
                </a:lnTo>
                <a:lnTo>
                  <a:pt x="278657" y="1077148"/>
                </a:lnTo>
                <a:lnTo>
                  <a:pt x="318412" y="1101009"/>
                </a:lnTo>
                <a:lnTo>
                  <a:pt x="359585" y="1122219"/>
                </a:lnTo>
                <a:lnTo>
                  <a:pt x="402008" y="1140777"/>
                </a:lnTo>
                <a:lnTo>
                  <a:pt x="445514" y="1156685"/>
                </a:lnTo>
                <a:lnTo>
                  <a:pt x="489938" y="1169941"/>
                </a:lnTo>
                <a:lnTo>
                  <a:pt x="535112" y="1180546"/>
                </a:lnTo>
                <a:lnTo>
                  <a:pt x="580870" y="1188500"/>
                </a:lnTo>
                <a:lnTo>
                  <a:pt x="627044" y="1193802"/>
                </a:lnTo>
                <a:lnTo>
                  <a:pt x="673469" y="1196453"/>
                </a:lnTo>
                <a:lnTo>
                  <a:pt x="719977" y="1196453"/>
                </a:lnTo>
                <a:lnTo>
                  <a:pt x="766401" y="1193802"/>
                </a:lnTo>
                <a:lnTo>
                  <a:pt x="812576" y="1188500"/>
                </a:lnTo>
                <a:lnTo>
                  <a:pt x="858333" y="1180546"/>
                </a:lnTo>
                <a:lnTo>
                  <a:pt x="903508" y="1169941"/>
                </a:lnTo>
                <a:lnTo>
                  <a:pt x="947931" y="1156685"/>
                </a:lnTo>
                <a:lnTo>
                  <a:pt x="991438" y="1140777"/>
                </a:lnTo>
                <a:lnTo>
                  <a:pt x="1033861" y="1122219"/>
                </a:lnTo>
                <a:lnTo>
                  <a:pt x="1075033" y="1101009"/>
                </a:lnTo>
                <a:lnTo>
                  <a:pt x="1114789" y="1077148"/>
                </a:lnTo>
                <a:lnTo>
                  <a:pt x="1152960" y="1050635"/>
                </a:lnTo>
                <a:lnTo>
                  <a:pt x="1189380" y="1021472"/>
                </a:lnTo>
                <a:lnTo>
                  <a:pt x="1224797" y="988723"/>
                </a:lnTo>
                <a:lnTo>
                  <a:pt x="1256840" y="954338"/>
                </a:lnTo>
                <a:lnTo>
                  <a:pt x="1285510" y="918480"/>
                </a:lnTo>
                <a:lnTo>
                  <a:pt x="1310808" y="881313"/>
                </a:lnTo>
                <a:lnTo>
                  <a:pt x="1332732" y="843000"/>
                </a:lnTo>
                <a:lnTo>
                  <a:pt x="1351283" y="803705"/>
                </a:lnTo>
                <a:lnTo>
                  <a:pt x="1366462" y="763591"/>
                </a:lnTo>
                <a:lnTo>
                  <a:pt x="1378267" y="722823"/>
                </a:lnTo>
                <a:lnTo>
                  <a:pt x="1386700" y="681563"/>
                </a:lnTo>
                <a:lnTo>
                  <a:pt x="1391759" y="639977"/>
                </a:lnTo>
                <a:lnTo>
                  <a:pt x="1393446" y="598226"/>
                </a:lnTo>
                <a:lnTo>
                  <a:pt x="1391759" y="556476"/>
                </a:lnTo>
                <a:lnTo>
                  <a:pt x="1386700" y="514890"/>
                </a:lnTo>
                <a:lnTo>
                  <a:pt x="1378267" y="473630"/>
                </a:lnTo>
                <a:lnTo>
                  <a:pt x="1366462" y="432862"/>
                </a:lnTo>
                <a:lnTo>
                  <a:pt x="1351283" y="392749"/>
                </a:lnTo>
                <a:lnTo>
                  <a:pt x="1332732" y="353453"/>
                </a:lnTo>
                <a:lnTo>
                  <a:pt x="1310808" y="315140"/>
                </a:lnTo>
                <a:lnTo>
                  <a:pt x="1285510" y="277973"/>
                </a:lnTo>
                <a:lnTo>
                  <a:pt x="1256840" y="242115"/>
                </a:lnTo>
                <a:lnTo>
                  <a:pt x="1224797" y="207730"/>
                </a:lnTo>
                <a:lnTo>
                  <a:pt x="1189380" y="174982"/>
                </a:lnTo>
                <a:lnTo>
                  <a:pt x="1152960" y="145818"/>
                </a:lnTo>
                <a:lnTo>
                  <a:pt x="1114789" y="119306"/>
                </a:lnTo>
                <a:lnTo>
                  <a:pt x="1075033" y="95445"/>
                </a:lnTo>
                <a:lnTo>
                  <a:pt x="1033861" y="74235"/>
                </a:lnTo>
                <a:lnTo>
                  <a:pt x="991438" y="55676"/>
                </a:lnTo>
                <a:lnTo>
                  <a:pt x="947931" y="39768"/>
                </a:lnTo>
                <a:lnTo>
                  <a:pt x="903508" y="26512"/>
                </a:lnTo>
                <a:lnTo>
                  <a:pt x="858333" y="15907"/>
                </a:lnTo>
                <a:lnTo>
                  <a:pt x="812576" y="7953"/>
                </a:lnTo>
                <a:lnTo>
                  <a:pt x="766401" y="2651"/>
                </a:lnTo>
                <a:lnTo>
                  <a:pt x="719977" y="0"/>
                </a:lnTo>
                <a:close/>
              </a:path>
            </a:pathLst>
          </a:custGeom>
          <a:solidFill>
            <a:srgbClr val="00A2FF"/>
          </a:solidFill>
        </p:spPr>
        <p:txBody>
          <a:bodyPr wrap="square" lIns="0" tIns="0" rIns="0" bIns="0" rtlCol="0"/>
          <a:lstStyle/>
          <a:p>
            <a:endParaRPr/>
          </a:p>
        </p:txBody>
      </p:sp>
      <p:sp>
        <p:nvSpPr>
          <p:cNvPr id="23" name="object 23"/>
          <p:cNvSpPr txBox="1"/>
          <p:nvPr/>
        </p:nvSpPr>
        <p:spPr>
          <a:xfrm>
            <a:off x="4953284" y="6825591"/>
            <a:ext cx="1177925" cy="561975"/>
          </a:xfrm>
          <a:prstGeom prst="rect">
            <a:avLst/>
          </a:prstGeom>
        </p:spPr>
        <p:txBody>
          <a:bodyPr vert="horz" wrap="square" lIns="0" tIns="3175" rIns="0" bIns="0" rtlCol="0">
            <a:spAutoFit/>
          </a:bodyPr>
          <a:lstStyle/>
          <a:p>
            <a:pPr marL="205104" marR="5080" indent="-205740">
              <a:lnSpc>
                <a:spcPct val="105100"/>
              </a:lnSpc>
              <a:spcBef>
                <a:spcPts val="25"/>
              </a:spcBef>
            </a:pPr>
            <a:r>
              <a:rPr sz="1700" spc="60" dirty="0">
                <a:solidFill>
                  <a:srgbClr val="FFFFFF"/>
                </a:solidFill>
                <a:latin typeface="Arial MT"/>
                <a:cs typeface="Arial MT"/>
              </a:rPr>
              <a:t>Noti</a:t>
            </a:r>
            <a:r>
              <a:rPr sz="1700" spc="55" dirty="0">
                <a:solidFill>
                  <a:srgbClr val="FFFFFF"/>
                </a:solidFill>
                <a:latin typeface="Arial MT"/>
                <a:cs typeface="Arial MT"/>
              </a:rPr>
              <a:t>fi</a:t>
            </a:r>
            <a:r>
              <a:rPr sz="1700" spc="60" dirty="0">
                <a:solidFill>
                  <a:srgbClr val="FFFFFF"/>
                </a:solidFill>
                <a:latin typeface="Arial MT"/>
                <a:cs typeface="Arial MT"/>
              </a:rPr>
              <a:t>cation  </a:t>
            </a:r>
            <a:r>
              <a:rPr sz="1700" spc="35" dirty="0">
                <a:solidFill>
                  <a:srgbClr val="FFFFFF"/>
                </a:solidFill>
                <a:latin typeface="Arial MT"/>
                <a:cs typeface="Arial MT"/>
              </a:rPr>
              <a:t>Service</a:t>
            </a:r>
            <a:endParaRPr sz="1700">
              <a:latin typeface="Arial MT"/>
              <a:cs typeface="Arial MT"/>
            </a:endParaRPr>
          </a:p>
        </p:txBody>
      </p:sp>
      <p:sp>
        <p:nvSpPr>
          <p:cNvPr id="24" name="object 24"/>
          <p:cNvSpPr/>
          <p:nvPr/>
        </p:nvSpPr>
        <p:spPr>
          <a:xfrm>
            <a:off x="7877754" y="6589004"/>
            <a:ext cx="611505" cy="1259205"/>
          </a:xfrm>
          <a:custGeom>
            <a:avLst/>
            <a:gdLst/>
            <a:ahLst/>
            <a:cxnLst/>
            <a:rect l="l" t="t" r="r" b="b"/>
            <a:pathLst>
              <a:path w="611504" h="1259204">
                <a:moveTo>
                  <a:pt x="552696" y="0"/>
                </a:moveTo>
                <a:lnTo>
                  <a:pt x="58524" y="0"/>
                </a:lnTo>
                <a:lnTo>
                  <a:pt x="35836" y="4629"/>
                </a:lnTo>
                <a:lnTo>
                  <a:pt x="17223" y="17223"/>
                </a:lnTo>
                <a:lnTo>
                  <a:pt x="4629" y="35836"/>
                </a:lnTo>
                <a:lnTo>
                  <a:pt x="0" y="58524"/>
                </a:lnTo>
                <a:lnTo>
                  <a:pt x="0" y="1200212"/>
                </a:lnTo>
                <a:lnTo>
                  <a:pt x="4629" y="1223034"/>
                </a:lnTo>
                <a:lnTo>
                  <a:pt x="17223" y="1241633"/>
                </a:lnTo>
                <a:lnTo>
                  <a:pt x="35836" y="1254153"/>
                </a:lnTo>
                <a:lnTo>
                  <a:pt x="58524" y="1258738"/>
                </a:lnTo>
                <a:lnTo>
                  <a:pt x="552696" y="1258738"/>
                </a:lnTo>
                <a:lnTo>
                  <a:pt x="575384" y="1254108"/>
                </a:lnTo>
                <a:lnTo>
                  <a:pt x="593998" y="1241515"/>
                </a:lnTo>
                <a:lnTo>
                  <a:pt x="606591" y="1222901"/>
                </a:lnTo>
                <a:lnTo>
                  <a:pt x="611221" y="1200212"/>
                </a:lnTo>
                <a:lnTo>
                  <a:pt x="611221" y="1106375"/>
                </a:lnTo>
                <a:lnTo>
                  <a:pt x="41803" y="1106375"/>
                </a:lnTo>
                <a:lnTo>
                  <a:pt x="41803" y="170559"/>
                </a:lnTo>
                <a:lnTo>
                  <a:pt x="611221" y="170559"/>
                </a:lnTo>
                <a:lnTo>
                  <a:pt x="611221" y="108296"/>
                </a:lnTo>
                <a:lnTo>
                  <a:pt x="250508" y="108296"/>
                </a:lnTo>
                <a:lnTo>
                  <a:pt x="243938" y="101627"/>
                </a:lnTo>
                <a:lnTo>
                  <a:pt x="243937" y="85260"/>
                </a:lnTo>
                <a:lnTo>
                  <a:pt x="250508" y="78689"/>
                </a:lnTo>
                <a:lnTo>
                  <a:pt x="611221" y="78689"/>
                </a:lnTo>
                <a:lnTo>
                  <a:pt x="611221" y="58524"/>
                </a:lnTo>
                <a:lnTo>
                  <a:pt x="606635" y="35836"/>
                </a:lnTo>
                <a:lnTo>
                  <a:pt x="594116" y="17223"/>
                </a:lnTo>
                <a:lnTo>
                  <a:pt x="575517" y="4629"/>
                </a:lnTo>
                <a:lnTo>
                  <a:pt x="552696" y="0"/>
                </a:lnTo>
                <a:close/>
              </a:path>
              <a:path w="611504" h="1259204">
                <a:moveTo>
                  <a:pt x="611221" y="170559"/>
                </a:moveTo>
                <a:lnTo>
                  <a:pt x="569417" y="170559"/>
                </a:lnTo>
                <a:lnTo>
                  <a:pt x="569417" y="1106375"/>
                </a:lnTo>
                <a:lnTo>
                  <a:pt x="611221" y="1106375"/>
                </a:lnTo>
                <a:lnTo>
                  <a:pt x="611221" y="170559"/>
                </a:lnTo>
                <a:close/>
              </a:path>
              <a:path w="611504" h="1259204">
                <a:moveTo>
                  <a:pt x="611221" y="78689"/>
                </a:moveTo>
                <a:lnTo>
                  <a:pt x="361007" y="78689"/>
                </a:lnTo>
                <a:lnTo>
                  <a:pt x="367578" y="85260"/>
                </a:lnTo>
                <a:lnTo>
                  <a:pt x="367578" y="101627"/>
                </a:lnTo>
                <a:lnTo>
                  <a:pt x="361007" y="108296"/>
                </a:lnTo>
                <a:lnTo>
                  <a:pt x="611221" y="108296"/>
                </a:lnTo>
                <a:lnTo>
                  <a:pt x="611221" y="78689"/>
                </a:lnTo>
                <a:close/>
              </a:path>
            </a:pathLst>
          </a:custGeom>
          <a:solidFill>
            <a:srgbClr val="EE220C"/>
          </a:solidFill>
        </p:spPr>
        <p:txBody>
          <a:bodyPr wrap="square" lIns="0" tIns="0" rIns="0" bIns="0" rtlCol="0"/>
          <a:lstStyle/>
          <a:p>
            <a:endParaRPr/>
          </a:p>
        </p:txBody>
      </p:sp>
      <p:sp>
        <p:nvSpPr>
          <p:cNvPr id="25" name="object 25"/>
          <p:cNvSpPr txBox="1"/>
          <p:nvPr/>
        </p:nvSpPr>
        <p:spPr>
          <a:xfrm>
            <a:off x="13923283" y="2733463"/>
            <a:ext cx="1917064" cy="654050"/>
          </a:xfrm>
          <a:prstGeom prst="rect">
            <a:avLst/>
          </a:prstGeom>
        </p:spPr>
        <p:txBody>
          <a:bodyPr vert="horz" wrap="square" lIns="0" tIns="15240" rIns="0" bIns="0" rtlCol="0">
            <a:spAutoFit/>
          </a:bodyPr>
          <a:lstStyle/>
          <a:p>
            <a:pPr marL="12700">
              <a:lnSpc>
                <a:spcPct val="100000"/>
              </a:lnSpc>
              <a:spcBef>
                <a:spcPts val="120"/>
              </a:spcBef>
            </a:pPr>
            <a:r>
              <a:rPr sz="4100" b="1" spc="10" dirty="0">
                <a:latin typeface="Arial"/>
                <a:cs typeface="Arial"/>
              </a:rPr>
              <a:t>Cur</a:t>
            </a:r>
            <a:r>
              <a:rPr sz="4100" b="1" spc="-70" dirty="0">
                <a:latin typeface="Arial"/>
                <a:cs typeface="Arial"/>
              </a:rPr>
              <a:t>r</a:t>
            </a:r>
            <a:r>
              <a:rPr sz="4100" b="1" spc="35" dirty="0">
                <a:latin typeface="Arial"/>
                <a:cs typeface="Arial"/>
              </a:rPr>
              <a:t>ent</a:t>
            </a:r>
            <a:endParaRPr sz="4100">
              <a:latin typeface="Arial"/>
              <a:cs typeface="Arial"/>
            </a:endParaRPr>
          </a:p>
        </p:txBody>
      </p:sp>
      <p:grpSp>
        <p:nvGrpSpPr>
          <p:cNvPr id="26" name="object 26"/>
          <p:cNvGrpSpPr/>
          <p:nvPr/>
        </p:nvGrpSpPr>
        <p:grpSpPr>
          <a:xfrm>
            <a:off x="12104343" y="4296456"/>
            <a:ext cx="5062220" cy="6553834"/>
            <a:chOff x="12104343" y="4296456"/>
            <a:chExt cx="5062220" cy="6553834"/>
          </a:xfrm>
        </p:grpSpPr>
        <p:sp>
          <p:nvSpPr>
            <p:cNvPr id="27" name="object 27"/>
            <p:cNvSpPr/>
            <p:nvPr/>
          </p:nvSpPr>
          <p:spPr>
            <a:xfrm>
              <a:off x="16723218" y="9936847"/>
              <a:ext cx="443865" cy="913130"/>
            </a:xfrm>
            <a:custGeom>
              <a:avLst/>
              <a:gdLst/>
              <a:ahLst/>
              <a:cxnLst/>
              <a:rect l="l" t="t" r="r" b="b"/>
              <a:pathLst>
                <a:path w="443865" h="913129">
                  <a:moveTo>
                    <a:pt x="400846" y="0"/>
                  </a:moveTo>
                  <a:lnTo>
                    <a:pt x="42438" y="0"/>
                  </a:lnTo>
                  <a:lnTo>
                    <a:pt x="25987" y="3357"/>
                  </a:lnTo>
                  <a:lnTo>
                    <a:pt x="12490" y="12491"/>
                  </a:lnTo>
                  <a:lnTo>
                    <a:pt x="3357" y="25991"/>
                  </a:lnTo>
                  <a:lnTo>
                    <a:pt x="0" y="42446"/>
                  </a:lnTo>
                  <a:lnTo>
                    <a:pt x="0" y="870474"/>
                  </a:lnTo>
                  <a:lnTo>
                    <a:pt x="3357" y="887026"/>
                  </a:lnTo>
                  <a:lnTo>
                    <a:pt x="12490" y="900515"/>
                  </a:lnTo>
                  <a:lnTo>
                    <a:pt x="25987" y="909595"/>
                  </a:lnTo>
                  <a:lnTo>
                    <a:pt x="42438" y="912921"/>
                  </a:lnTo>
                  <a:lnTo>
                    <a:pt x="400846" y="912921"/>
                  </a:lnTo>
                  <a:lnTo>
                    <a:pt x="417303" y="909563"/>
                  </a:lnTo>
                  <a:lnTo>
                    <a:pt x="430803" y="900429"/>
                  </a:lnTo>
                  <a:lnTo>
                    <a:pt x="439937" y="886930"/>
                  </a:lnTo>
                  <a:lnTo>
                    <a:pt x="443295" y="870474"/>
                  </a:lnTo>
                  <a:lnTo>
                    <a:pt x="443295" y="802417"/>
                  </a:lnTo>
                  <a:lnTo>
                    <a:pt x="30313" y="802417"/>
                  </a:lnTo>
                  <a:lnTo>
                    <a:pt x="30313" y="123700"/>
                  </a:lnTo>
                  <a:lnTo>
                    <a:pt x="443295" y="123700"/>
                  </a:lnTo>
                  <a:lnTo>
                    <a:pt x="443295" y="78544"/>
                  </a:lnTo>
                  <a:lnTo>
                    <a:pt x="181680" y="78544"/>
                  </a:lnTo>
                  <a:lnTo>
                    <a:pt x="176916" y="73707"/>
                  </a:lnTo>
                  <a:lnTo>
                    <a:pt x="176916" y="61836"/>
                  </a:lnTo>
                  <a:lnTo>
                    <a:pt x="181680" y="57070"/>
                  </a:lnTo>
                  <a:lnTo>
                    <a:pt x="443295" y="57070"/>
                  </a:lnTo>
                  <a:lnTo>
                    <a:pt x="443295" y="42446"/>
                  </a:lnTo>
                  <a:lnTo>
                    <a:pt x="439969" y="25991"/>
                  </a:lnTo>
                  <a:lnTo>
                    <a:pt x="430890" y="12491"/>
                  </a:lnTo>
                  <a:lnTo>
                    <a:pt x="417400" y="3357"/>
                  </a:lnTo>
                  <a:lnTo>
                    <a:pt x="400846" y="0"/>
                  </a:lnTo>
                  <a:close/>
                </a:path>
                <a:path w="443865" h="913129">
                  <a:moveTo>
                    <a:pt x="443295" y="123700"/>
                  </a:moveTo>
                  <a:lnTo>
                    <a:pt x="412971" y="123700"/>
                  </a:lnTo>
                  <a:lnTo>
                    <a:pt x="412971" y="802417"/>
                  </a:lnTo>
                  <a:lnTo>
                    <a:pt x="443295" y="802417"/>
                  </a:lnTo>
                  <a:lnTo>
                    <a:pt x="443295" y="123700"/>
                  </a:lnTo>
                  <a:close/>
                </a:path>
                <a:path w="443865" h="913129">
                  <a:moveTo>
                    <a:pt x="443295" y="57070"/>
                  </a:moveTo>
                  <a:lnTo>
                    <a:pt x="261824" y="57070"/>
                  </a:lnTo>
                  <a:lnTo>
                    <a:pt x="266588" y="61836"/>
                  </a:lnTo>
                  <a:lnTo>
                    <a:pt x="266588" y="73707"/>
                  </a:lnTo>
                  <a:lnTo>
                    <a:pt x="261824" y="78544"/>
                  </a:lnTo>
                  <a:lnTo>
                    <a:pt x="443295" y="78544"/>
                  </a:lnTo>
                  <a:lnTo>
                    <a:pt x="443295" y="57070"/>
                  </a:lnTo>
                  <a:close/>
                </a:path>
              </a:pathLst>
            </a:custGeom>
            <a:solidFill>
              <a:srgbClr val="EE220C"/>
            </a:solidFill>
          </p:spPr>
          <p:txBody>
            <a:bodyPr wrap="square" lIns="0" tIns="0" rIns="0" bIns="0" rtlCol="0"/>
            <a:lstStyle/>
            <a:p>
              <a:endParaRPr/>
            </a:p>
          </p:txBody>
        </p:sp>
        <p:pic>
          <p:nvPicPr>
            <p:cNvPr id="28" name="object 28"/>
            <p:cNvPicPr/>
            <p:nvPr/>
          </p:nvPicPr>
          <p:blipFill>
            <a:blip r:embed="rId2" cstate="print"/>
            <a:stretch>
              <a:fillRect/>
            </a:stretch>
          </p:blipFill>
          <p:spPr>
            <a:xfrm>
              <a:off x="12104343" y="4296456"/>
              <a:ext cx="5041228" cy="6025262"/>
            </a:xfrm>
            <a:prstGeom prst="rect">
              <a:avLst/>
            </a:prstGeom>
          </p:spPr>
        </p:pic>
      </p:grpSp>
      <p:sp>
        <p:nvSpPr>
          <p:cNvPr id="29" name="object 29"/>
          <p:cNvSpPr txBox="1"/>
          <p:nvPr/>
        </p:nvSpPr>
        <p:spPr>
          <a:xfrm>
            <a:off x="12447255" y="4737009"/>
            <a:ext cx="887094" cy="631190"/>
          </a:xfrm>
          <a:prstGeom prst="rect">
            <a:avLst/>
          </a:prstGeom>
        </p:spPr>
        <p:txBody>
          <a:bodyPr vert="horz" wrap="square" lIns="0" tIns="9525" rIns="0" bIns="0" rtlCol="0">
            <a:spAutoFit/>
          </a:bodyPr>
          <a:lstStyle/>
          <a:p>
            <a:pPr marL="12700" marR="5080" indent="102235">
              <a:lnSpc>
                <a:spcPct val="102200"/>
              </a:lnSpc>
              <a:spcBef>
                <a:spcPts val="75"/>
              </a:spcBef>
            </a:pPr>
            <a:r>
              <a:rPr sz="1950" spc="35" dirty="0">
                <a:solidFill>
                  <a:srgbClr val="FFFFFF"/>
                </a:solidFill>
                <a:latin typeface="Arial MT"/>
                <a:cs typeface="Arial MT"/>
              </a:rPr>
              <a:t>Order </a:t>
            </a:r>
            <a:r>
              <a:rPr sz="1950" spc="40" dirty="0">
                <a:solidFill>
                  <a:srgbClr val="FFFFFF"/>
                </a:solidFill>
                <a:latin typeface="Arial MT"/>
                <a:cs typeface="Arial MT"/>
              </a:rPr>
              <a:t> Service</a:t>
            </a:r>
            <a:endParaRPr sz="1950">
              <a:latin typeface="Arial MT"/>
              <a:cs typeface="Arial MT"/>
            </a:endParaRPr>
          </a:p>
        </p:txBody>
      </p:sp>
      <p:sp>
        <p:nvSpPr>
          <p:cNvPr id="30" name="object 30"/>
          <p:cNvSpPr txBox="1"/>
          <p:nvPr/>
        </p:nvSpPr>
        <p:spPr>
          <a:xfrm>
            <a:off x="15549108" y="4740230"/>
            <a:ext cx="1049655" cy="631190"/>
          </a:xfrm>
          <a:prstGeom prst="rect">
            <a:avLst/>
          </a:prstGeom>
        </p:spPr>
        <p:txBody>
          <a:bodyPr vert="horz" wrap="square" lIns="0" tIns="9525" rIns="0" bIns="0" rtlCol="0">
            <a:spAutoFit/>
          </a:bodyPr>
          <a:lstStyle/>
          <a:p>
            <a:pPr marL="93980" marR="5080" indent="-81915">
              <a:lnSpc>
                <a:spcPct val="102200"/>
              </a:lnSpc>
              <a:spcBef>
                <a:spcPts val="75"/>
              </a:spcBef>
            </a:pPr>
            <a:r>
              <a:rPr sz="1950" spc="45" dirty="0">
                <a:solidFill>
                  <a:srgbClr val="FFFFFF"/>
                </a:solidFill>
                <a:latin typeface="Arial MT"/>
                <a:cs typeface="Arial MT"/>
              </a:rPr>
              <a:t>Payment  </a:t>
            </a:r>
            <a:r>
              <a:rPr sz="1950" spc="40" dirty="0">
                <a:solidFill>
                  <a:srgbClr val="FFFFFF"/>
                </a:solidFill>
                <a:latin typeface="Arial MT"/>
                <a:cs typeface="Arial MT"/>
              </a:rPr>
              <a:t>Service</a:t>
            </a:r>
            <a:endParaRPr sz="1950">
              <a:latin typeface="Arial MT"/>
              <a:cs typeface="Arial MT"/>
            </a:endParaRPr>
          </a:p>
        </p:txBody>
      </p:sp>
      <p:sp>
        <p:nvSpPr>
          <p:cNvPr id="31" name="object 31"/>
          <p:cNvSpPr txBox="1"/>
          <p:nvPr/>
        </p:nvSpPr>
        <p:spPr>
          <a:xfrm>
            <a:off x="12372033" y="7148200"/>
            <a:ext cx="1105535" cy="631190"/>
          </a:xfrm>
          <a:prstGeom prst="rect">
            <a:avLst/>
          </a:prstGeom>
        </p:spPr>
        <p:txBody>
          <a:bodyPr vert="horz" wrap="square" lIns="0" tIns="9525" rIns="0" bIns="0" rtlCol="0">
            <a:spAutoFit/>
          </a:bodyPr>
          <a:lstStyle/>
          <a:p>
            <a:pPr marL="121920" marR="5080" indent="-109855">
              <a:lnSpc>
                <a:spcPct val="102200"/>
              </a:lnSpc>
              <a:spcBef>
                <a:spcPts val="75"/>
              </a:spcBef>
            </a:pPr>
            <a:r>
              <a:rPr sz="1950" spc="45" dirty="0">
                <a:solidFill>
                  <a:srgbClr val="FFFFFF"/>
                </a:solidFill>
                <a:latin typeface="Arial MT"/>
                <a:cs typeface="Arial MT"/>
              </a:rPr>
              <a:t>Inventory  </a:t>
            </a:r>
            <a:r>
              <a:rPr sz="1950" spc="40" dirty="0">
                <a:solidFill>
                  <a:srgbClr val="FFFFFF"/>
                </a:solidFill>
                <a:latin typeface="Arial MT"/>
                <a:cs typeface="Arial MT"/>
              </a:rPr>
              <a:t>Service</a:t>
            </a:r>
            <a:endParaRPr sz="1950">
              <a:latin typeface="Arial MT"/>
              <a:cs typeface="Arial MT"/>
            </a:endParaRPr>
          </a:p>
        </p:txBody>
      </p:sp>
      <p:sp>
        <p:nvSpPr>
          <p:cNvPr id="32" name="object 32"/>
          <p:cNvSpPr txBox="1"/>
          <p:nvPr/>
        </p:nvSpPr>
        <p:spPr>
          <a:xfrm>
            <a:off x="15595474" y="7149694"/>
            <a:ext cx="956944" cy="631190"/>
          </a:xfrm>
          <a:prstGeom prst="rect">
            <a:avLst/>
          </a:prstGeom>
        </p:spPr>
        <p:txBody>
          <a:bodyPr vert="horz" wrap="square" lIns="0" tIns="9525" rIns="0" bIns="0" rtlCol="0">
            <a:spAutoFit/>
          </a:bodyPr>
          <a:lstStyle/>
          <a:p>
            <a:pPr marL="47625" marR="5080" indent="-34925">
              <a:lnSpc>
                <a:spcPct val="102200"/>
              </a:lnSpc>
              <a:spcBef>
                <a:spcPts val="75"/>
              </a:spcBef>
            </a:pPr>
            <a:r>
              <a:rPr sz="1950" spc="30" dirty="0">
                <a:solidFill>
                  <a:srgbClr val="FFFFFF"/>
                </a:solidFill>
                <a:latin typeface="Arial MT"/>
                <a:cs typeface="Arial MT"/>
              </a:rPr>
              <a:t>Delivery  </a:t>
            </a:r>
            <a:r>
              <a:rPr sz="1950" spc="40" dirty="0">
                <a:solidFill>
                  <a:srgbClr val="FFFFFF"/>
                </a:solidFill>
                <a:latin typeface="Arial MT"/>
                <a:cs typeface="Arial MT"/>
              </a:rPr>
              <a:t>Service</a:t>
            </a:r>
            <a:endParaRPr sz="1950">
              <a:latin typeface="Arial MT"/>
              <a:cs typeface="Arial MT"/>
            </a:endParaRPr>
          </a:p>
        </p:txBody>
      </p:sp>
      <p:sp>
        <p:nvSpPr>
          <p:cNvPr id="33" name="object 33"/>
          <p:cNvSpPr/>
          <p:nvPr/>
        </p:nvSpPr>
        <p:spPr>
          <a:xfrm>
            <a:off x="16659722" y="9112755"/>
            <a:ext cx="863600" cy="546100"/>
          </a:xfrm>
          <a:custGeom>
            <a:avLst/>
            <a:gdLst/>
            <a:ahLst/>
            <a:cxnLst/>
            <a:rect l="l" t="t" r="r" b="b"/>
            <a:pathLst>
              <a:path w="863600" h="546100">
                <a:moveTo>
                  <a:pt x="0" y="3957"/>
                </a:moveTo>
                <a:lnTo>
                  <a:pt x="0" y="543778"/>
                </a:lnTo>
                <a:lnTo>
                  <a:pt x="2073" y="545850"/>
                </a:lnTo>
                <a:lnTo>
                  <a:pt x="861397" y="545850"/>
                </a:lnTo>
                <a:lnTo>
                  <a:pt x="863471" y="543778"/>
                </a:lnTo>
                <a:lnTo>
                  <a:pt x="863471" y="335398"/>
                </a:lnTo>
                <a:lnTo>
                  <a:pt x="429096" y="335398"/>
                </a:lnTo>
                <a:lnTo>
                  <a:pt x="426510" y="334420"/>
                </a:lnTo>
                <a:lnTo>
                  <a:pt x="424217" y="332807"/>
                </a:lnTo>
                <a:lnTo>
                  <a:pt x="0" y="3957"/>
                </a:lnTo>
                <a:close/>
              </a:path>
              <a:path w="863600" h="546100">
                <a:moveTo>
                  <a:pt x="863471" y="3957"/>
                </a:moveTo>
                <a:lnTo>
                  <a:pt x="436677" y="334708"/>
                </a:lnTo>
                <a:lnTo>
                  <a:pt x="434154" y="335398"/>
                </a:lnTo>
                <a:lnTo>
                  <a:pt x="863471" y="335398"/>
                </a:lnTo>
                <a:lnTo>
                  <a:pt x="863471" y="3957"/>
                </a:lnTo>
                <a:close/>
              </a:path>
              <a:path w="863600" h="546100">
                <a:moveTo>
                  <a:pt x="833744" y="0"/>
                </a:moveTo>
                <a:lnTo>
                  <a:pt x="29726" y="0"/>
                </a:lnTo>
                <a:lnTo>
                  <a:pt x="431840" y="308624"/>
                </a:lnTo>
                <a:lnTo>
                  <a:pt x="833744" y="0"/>
                </a:lnTo>
                <a:close/>
              </a:path>
            </a:pathLst>
          </a:custGeom>
          <a:solidFill>
            <a:srgbClr val="F8BA00"/>
          </a:solidFill>
        </p:spPr>
        <p:txBody>
          <a:bodyPr wrap="square" lIns="0" tIns="0" rIns="0" bIns="0" rtlCol="0"/>
          <a:lstStyle/>
          <a:p>
            <a:endParaRPr/>
          </a:p>
        </p:txBody>
      </p:sp>
      <p:sp>
        <p:nvSpPr>
          <p:cNvPr id="34" name="object 34"/>
          <p:cNvSpPr txBox="1"/>
          <p:nvPr/>
        </p:nvSpPr>
        <p:spPr>
          <a:xfrm>
            <a:off x="14203370" y="9134588"/>
            <a:ext cx="1356995" cy="631190"/>
          </a:xfrm>
          <a:prstGeom prst="rect">
            <a:avLst/>
          </a:prstGeom>
        </p:spPr>
        <p:txBody>
          <a:bodyPr vert="horz" wrap="square" lIns="0" tIns="9525" rIns="0" bIns="0" rtlCol="0">
            <a:spAutoFit/>
          </a:bodyPr>
          <a:lstStyle/>
          <a:p>
            <a:pPr marL="247650" marR="5080" indent="-235585">
              <a:lnSpc>
                <a:spcPct val="102200"/>
              </a:lnSpc>
              <a:spcBef>
                <a:spcPts val="75"/>
              </a:spcBef>
            </a:pPr>
            <a:r>
              <a:rPr sz="1950" spc="65" dirty="0">
                <a:solidFill>
                  <a:srgbClr val="FFFFFF"/>
                </a:solidFill>
                <a:latin typeface="Arial MT"/>
                <a:cs typeface="Arial MT"/>
              </a:rPr>
              <a:t>Noti</a:t>
            </a:r>
            <a:r>
              <a:rPr sz="1950" spc="60" dirty="0">
                <a:solidFill>
                  <a:srgbClr val="FFFFFF"/>
                </a:solidFill>
                <a:latin typeface="Arial MT"/>
                <a:cs typeface="Arial MT"/>
              </a:rPr>
              <a:t>fi</a:t>
            </a:r>
            <a:r>
              <a:rPr sz="1950" spc="65" dirty="0">
                <a:solidFill>
                  <a:srgbClr val="FFFFFF"/>
                </a:solidFill>
                <a:latin typeface="Arial MT"/>
                <a:cs typeface="Arial MT"/>
              </a:rPr>
              <a:t>cation  </a:t>
            </a:r>
            <a:r>
              <a:rPr sz="1950" spc="40" dirty="0">
                <a:solidFill>
                  <a:srgbClr val="FFFFFF"/>
                </a:solidFill>
                <a:latin typeface="Arial MT"/>
                <a:cs typeface="Arial MT"/>
              </a:rPr>
              <a:t>Service</a:t>
            </a:r>
            <a:endParaRPr sz="1950">
              <a:latin typeface="Arial MT"/>
              <a:cs typeface="Arial MT"/>
            </a:endParaRPr>
          </a:p>
        </p:txBody>
      </p:sp>
      <p:sp>
        <p:nvSpPr>
          <p:cNvPr id="35" name="object 35"/>
          <p:cNvSpPr/>
          <p:nvPr/>
        </p:nvSpPr>
        <p:spPr>
          <a:xfrm>
            <a:off x="10729484" y="2071517"/>
            <a:ext cx="0" cy="8989695"/>
          </a:xfrm>
          <a:custGeom>
            <a:avLst/>
            <a:gdLst/>
            <a:ahLst/>
            <a:cxnLst/>
            <a:rect l="l" t="t" r="r" b="b"/>
            <a:pathLst>
              <a:path h="8989695">
                <a:moveTo>
                  <a:pt x="0" y="8989522"/>
                </a:moveTo>
                <a:lnTo>
                  <a:pt x="0" y="0"/>
                </a:lnTo>
              </a:path>
            </a:pathLst>
          </a:custGeom>
          <a:ln w="62825">
            <a:solidFill>
              <a:srgbClr val="000000"/>
            </a:solidFill>
          </a:ln>
        </p:spPr>
        <p:txBody>
          <a:bodyPr wrap="square" lIns="0" tIns="0" rIns="0" bIns="0" rtlCol="0"/>
          <a:lstStyle/>
          <a:p>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6939" y="494591"/>
            <a:ext cx="12930505" cy="1433195"/>
          </a:xfrm>
          <a:prstGeom prst="rect">
            <a:avLst/>
          </a:prstGeom>
        </p:spPr>
        <p:txBody>
          <a:bodyPr vert="horz" wrap="square" lIns="0" tIns="17145" rIns="0" bIns="0" rtlCol="0">
            <a:spAutoFit/>
          </a:bodyPr>
          <a:lstStyle/>
          <a:p>
            <a:pPr marL="12700">
              <a:lnSpc>
                <a:spcPct val="100000"/>
              </a:lnSpc>
              <a:spcBef>
                <a:spcPts val="135"/>
              </a:spcBef>
            </a:pPr>
            <a:r>
              <a:rPr spc="-35" dirty="0"/>
              <a:t>PUT</a:t>
            </a:r>
            <a:r>
              <a:rPr spc="-15" dirty="0"/>
              <a:t> </a:t>
            </a:r>
            <a:r>
              <a:rPr spc="525" dirty="0"/>
              <a:t>-</a:t>
            </a:r>
            <a:r>
              <a:rPr spc="-10" dirty="0"/>
              <a:t> </a:t>
            </a:r>
            <a:r>
              <a:rPr spc="335" dirty="0"/>
              <a:t>“/v1/libraryevent”</a:t>
            </a:r>
          </a:p>
        </p:txBody>
      </p:sp>
      <p:sp>
        <p:nvSpPr>
          <p:cNvPr id="3" name="object 3"/>
          <p:cNvSpPr txBox="1"/>
          <p:nvPr/>
        </p:nvSpPr>
        <p:spPr>
          <a:xfrm>
            <a:off x="1421811" y="2599074"/>
            <a:ext cx="12734290" cy="7217409"/>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dirty="0">
                <a:latin typeface="Arial MT"/>
                <a:cs typeface="Arial MT"/>
              </a:rPr>
              <a:t>libraryEventId</a:t>
            </a:r>
            <a:r>
              <a:rPr sz="3950" spc="-10" dirty="0">
                <a:latin typeface="Arial MT"/>
                <a:cs typeface="Arial MT"/>
              </a:rPr>
              <a:t> </a:t>
            </a:r>
            <a:r>
              <a:rPr sz="3950" dirty="0">
                <a:latin typeface="Arial MT"/>
                <a:cs typeface="Arial MT"/>
              </a:rPr>
              <a:t>is</a:t>
            </a:r>
            <a:r>
              <a:rPr sz="3950" spc="-10" dirty="0">
                <a:latin typeface="Arial MT"/>
                <a:cs typeface="Arial MT"/>
              </a:rPr>
              <a:t> </a:t>
            </a:r>
            <a:r>
              <a:rPr sz="3950" spc="-75" dirty="0">
                <a:latin typeface="Arial MT"/>
                <a:cs typeface="Arial MT"/>
              </a:rPr>
              <a:t>a</a:t>
            </a:r>
            <a:r>
              <a:rPr sz="3950" spc="-5" dirty="0">
                <a:latin typeface="Arial MT"/>
                <a:cs typeface="Arial MT"/>
              </a:rPr>
              <a:t> </a:t>
            </a:r>
            <a:r>
              <a:rPr sz="3950" spc="35" dirty="0">
                <a:latin typeface="Arial MT"/>
                <a:cs typeface="Arial MT"/>
              </a:rPr>
              <a:t>mandatory</a:t>
            </a:r>
            <a:r>
              <a:rPr sz="3950" spc="-10" dirty="0">
                <a:latin typeface="Arial MT"/>
                <a:cs typeface="Arial MT"/>
              </a:rPr>
              <a:t> </a:t>
            </a:r>
            <a:r>
              <a:rPr sz="3950" spc="30" dirty="0">
                <a:latin typeface="Arial MT"/>
                <a:cs typeface="Arial MT"/>
              </a:rPr>
              <a:t>field</a:t>
            </a:r>
            <a:endParaRPr sz="3950">
              <a:latin typeface="Arial MT"/>
              <a:cs typeface="Arial MT"/>
            </a:endParaRPr>
          </a:p>
          <a:p>
            <a:pPr>
              <a:lnSpc>
                <a:spcPct val="100000"/>
              </a:lnSpc>
              <a:spcBef>
                <a:spcPts val="30"/>
              </a:spcBef>
            </a:pPr>
            <a:endParaRPr sz="8200">
              <a:latin typeface="Arial MT"/>
              <a:cs typeface="Arial MT"/>
            </a:endParaRPr>
          </a:p>
          <a:p>
            <a:pPr marL="12700">
              <a:lnSpc>
                <a:spcPts val="4645"/>
              </a:lnSpc>
              <a:spcBef>
                <a:spcPts val="5"/>
              </a:spcBef>
            </a:pPr>
            <a:r>
              <a:rPr sz="3950" spc="10" dirty="0">
                <a:latin typeface="Courier New"/>
                <a:cs typeface="Courier New"/>
              </a:rPr>
              <a:t>{</a:t>
            </a:r>
            <a:endParaRPr sz="3950">
              <a:latin typeface="Courier New"/>
              <a:cs typeface="Courier New"/>
            </a:endParaRPr>
          </a:p>
          <a:p>
            <a:pPr marL="617855" marR="4241165" indent="100330">
              <a:lnSpc>
                <a:spcPct val="97700"/>
              </a:lnSpc>
              <a:spcBef>
                <a:spcPts val="30"/>
              </a:spcBef>
            </a:pPr>
            <a:r>
              <a:rPr sz="4600" b="1" spc="15" dirty="0">
                <a:solidFill>
                  <a:srgbClr val="EE220C"/>
                </a:solidFill>
                <a:latin typeface="Courier New"/>
                <a:cs typeface="Courier New"/>
              </a:rPr>
              <a:t>"libraryEventId": 123, </a:t>
            </a:r>
            <a:r>
              <a:rPr sz="4600" b="1" spc="-2755" dirty="0">
                <a:solidFill>
                  <a:srgbClr val="EE220C"/>
                </a:solidFill>
                <a:latin typeface="Courier New"/>
                <a:cs typeface="Courier New"/>
              </a:rPr>
              <a:t> </a:t>
            </a:r>
            <a:r>
              <a:rPr sz="3950" b="1" spc="10" dirty="0">
                <a:solidFill>
                  <a:srgbClr val="66187A"/>
                </a:solidFill>
                <a:latin typeface="Courier New"/>
                <a:cs typeface="Courier New"/>
              </a:rPr>
              <a:t>"eventStatus"</a:t>
            </a:r>
            <a:r>
              <a:rPr sz="3950" spc="10" dirty="0">
                <a:latin typeface="Courier New"/>
                <a:cs typeface="Courier New"/>
              </a:rPr>
              <a:t>: </a:t>
            </a:r>
            <a:r>
              <a:rPr sz="3950" b="1" spc="10" dirty="0">
                <a:solidFill>
                  <a:srgbClr val="011480"/>
                </a:solidFill>
                <a:latin typeface="Courier New"/>
                <a:cs typeface="Courier New"/>
              </a:rPr>
              <a:t>null</a:t>
            </a:r>
            <a:r>
              <a:rPr sz="3950" spc="10" dirty="0">
                <a:latin typeface="Courier New"/>
                <a:cs typeface="Courier New"/>
              </a:rPr>
              <a:t>, </a:t>
            </a:r>
            <a:r>
              <a:rPr sz="3950" spc="15" dirty="0">
                <a:latin typeface="Courier New"/>
                <a:cs typeface="Courier New"/>
              </a:rPr>
              <a:t> </a:t>
            </a:r>
            <a:r>
              <a:rPr sz="3950" b="1" spc="10" dirty="0">
                <a:solidFill>
                  <a:srgbClr val="66187A"/>
                </a:solidFill>
                <a:latin typeface="Courier New"/>
                <a:cs typeface="Courier New"/>
              </a:rPr>
              <a:t>"book"</a:t>
            </a:r>
            <a:r>
              <a:rPr sz="3950" spc="10" dirty="0">
                <a:latin typeface="Courier New"/>
                <a:cs typeface="Courier New"/>
              </a:rPr>
              <a:t>:</a:t>
            </a:r>
            <a:r>
              <a:rPr sz="3950" spc="5" dirty="0">
                <a:latin typeface="Courier New"/>
                <a:cs typeface="Courier New"/>
              </a:rPr>
              <a:t> </a:t>
            </a:r>
            <a:r>
              <a:rPr sz="3950" spc="10" dirty="0">
                <a:latin typeface="Courier New"/>
                <a:cs typeface="Courier New"/>
              </a:rPr>
              <a:t>{</a:t>
            </a:r>
            <a:endParaRPr sz="3950">
              <a:latin typeface="Courier New"/>
              <a:cs typeface="Courier New"/>
            </a:endParaRPr>
          </a:p>
          <a:p>
            <a:pPr marL="1223010">
              <a:lnSpc>
                <a:spcPts val="4555"/>
              </a:lnSpc>
            </a:pPr>
            <a:r>
              <a:rPr sz="3950" b="1" spc="10" dirty="0">
                <a:solidFill>
                  <a:srgbClr val="66187A"/>
                </a:solidFill>
                <a:latin typeface="Courier New"/>
                <a:cs typeface="Courier New"/>
              </a:rPr>
              <a:t>"bookId"</a:t>
            </a:r>
            <a:r>
              <a:rPr sz="3950" spc="10" dirty="0">
                <a:latin typeface="Courier New"/>
                <a:cs typeface="Courier New"/>
              </a:rPr>
              <a:t>:</a:t>
            </a:r>
            <a:r>
              <a:rPr sz="3950" spc="-45" dirty="0">
                <a:latin typeface="Courier New"/>
                <a:cs typeface="Courier New"/>
              </a:rPr>
              <a:t> </a:t>
            </a:r>
            <a:r>
              <a:rPr sz="3950" spc="10" dirty="0">
                <a:solidFill>
                  <a:srgbClr val="0432FF"/>
                </a:solidFill>
                <a:latin typeface="Courier New"/>
                <a:cs typeface="Courier New"/>
              </a:rPr>
              <a:t>456</a:t>
            </a:r>
            <a:r>
              <a:rPr sz="3950" spc="10" dirty="0">
                <a:latin typeface="Courier New"/>
                <a:cs typeface="Courier New"/>
              </a:rPr>
              <a:t>,</a:t>
            </a:r>
            <a:endParaRPr sz="3950">
              <a:latin typeface="Courier New"/>
              <a:cs typeface="Courier New"/>
            </a:endParaRPr>
          </a:p>
          <a:p>
            <a:pPr marL="1223010" marR="5080">
              <a:lnSpc>
                <a:spcPts val="4620"/>
              </a:lnSpc>
              <a:spcBef>
                <a:spcPts val="195"/>
              </a:spcBef>
            </a:pPr>
            <a:r>
              <a:rPr sz="3950" b="1" spc="10" dirty="0">
                <a:solidFill>
                  <a:srgbClr val="66187A"/>
                </a:solidFill>
                <a:latin typeface="Courier New"/>
                <a:cs typeface="Courier New"/>
              </a:rPr>
              <a:t>"bookName"</a:t>
            </a:r>
            <a:r>
              <a:rPr sz="3950" spc="10" dirty="0">
                <a:latin typeface="Courier New"/>
                <a:cs typeface="Courier New"/>
              </a:rPr>
              <a:t>:</a:t>
            </a:r>
            <a:r>
              <a:rPr sz="3950" dirty="0">
                <a:latin typeface="Courier New"/>
                <a:cs typeface="Courier New"/>
              </a:rPr>
              <a:t> </a:t>
            </a:r>
            <a:r>
              <a:rPr sz="3950" b="1" spc="10" dirty="0">
                <a:solidFill>
                  <a:srgbClr val="018001"/>
                </a:solidFill>
                <a:latin typeface="Courier New"/>
                <a:cs typeface="Courier New"/>
              </a:rPr>
              <a:t>"Kafka</a:t>
            </a:r>
            <a:r>
              <a:rPr sz="3950" b="1" dirty="0">
                <a:solidFill>
                  <a:srgbClr val="018001"/>
                </a:solidFill>
                <a:latin typeface="Courier New"/>
                <a:cs typeface="Courier New"/>
              </a:rPr>
              <a:t> </a:t>
            </a:r>
            <a:r>
              <a:rPr sz="3950" b="1" spc="10" dirty="0">
                <a:solidFill>
                  <a:srgbClr val="018001"/>
                </a:solidFill>
                <a:latin typeface="Courier New"/>
                <a:cs typeface="Courier New"/>
              </a:rPr>
              <a:t>Using</a:t>
            </a:r>
            <a:r>
              <a:rPr sz="3950" b="1" dirty="0">
                <a:solidFill>
                  <a:srgbClr val="018001"/>
                </a:solidFill>
                <a:latin typeface="Courier New"/>
                <a:cs typeface="Courier New"/>
              </a:rPr>
              <a:t> </a:t>
            </a:r>
            <a:r>
              <a:rPr sz="3950" b="1" spc="10" dirty="0">
                <a:solidFill>
                  <a:srgbClr val="018001"/>
                </a:solidFill>
                <a:latin typeface="Courier New"/>
                <a:cs typeface="Courier New"/>
              </a:rPr>
              <a:t>Spring</a:t>
            </a:r>
            <a:r>
              <a:rPr sz="3950" b="1" spc="5" dirty="0">
                <a:solidFill>
                  <a:srgbClr val="018001"/>
                </a:solidFill>
                <a:latin typeface="Courier New"/>
                <a:cs typeface="Courier New"/>
              </a:rPr>
              <a:t> </a:t>
            </a:r>
            <a:r>
              <a:rPr sz="3950" b="1" spc="10" dirty="0">
                <a:solidFill>
                  <a:srgbClr val="018001"/>
                </a:solidFill>
                <a:latin typeface="Courier New"/>
                <a:cs typeface="Courier New"/>
              </a:rPr>
              <a:t>Boot"</a:t>
            </a:r>
            <a:r>
              <a:rPr sz="3950" spc="10" dirty="0">
                <a:latin typeface="Courier New"/>
                <a:cs typeface="Courier New"/>
              </a:rPr>
              <a:t>, </a:t>
            </a:r>
            <a:r>
              <a:rPr sz="3950" spc="-2355" dirty="0">
                <a:latin typeface="Courier New"/>
                <a:cs typeface="Courier New"/>
              </a:rPr>
              <a:t> </a:t>
            </a:r>
            <a:r>
              <a:rPr sz="3950" b="1" spc="10" dirty="0">
                <a:solidFill>
                  <a:srgbClr val="66187A"/>
                </a:solidFill>
                <a:latin typeface="Courier New"/>
                <a:cs typeface="Courier New"/>
              </a:rPr>
              <a:t>"bookAuthor"</a:t>
            </a:r>
            <a:r>
              <a:rPr sz="3950" spc="10" dirty="0">
                <a:latin typeface="Courier New"/>
                <a:cs typeface="Courier New"/>
              </a:rPr>
              <a:t>:</a:t>
            </a:r>
            <a:r>
              <a:rPr sz="3950" spc="5" dirty="0">
                <a:latin typeface="Courier New"/>
                <a:cs typeface="Courier New"/>
              </a:rPr>
              <a:t> </a:t>
            </a:r>
            <a:r>
              <a:rPr sz="3950" b="1" spc="10" dirty="0">
                <a:solidFill>
                  <a:srgbClr val="018001"/>
                </a:solidFill>
                <a:latin typeface="Courier New"/>
                <a:cs typeface="Courier New"/>
              </a:rPr>
              <a:t>"Dilip"</a:t>
            </a:r>
            <a:endParaRPr sz="3950">
              <a:latin typeface="Courier New"/>
              <a:cs typeface="Courier New"/>
            </a:endParaRPr>
          </a:p>
          <a:p>
            <a:pPr marL="617855">
              <a:lnSpc>
                <a:spcPts val="4420"/>
              </a:lnSpc>
            </a:pPr>
            <a:r>
              <a:rPr sz="3950" spc="10" dirty="0">
                <a:latin typeface="Courier New"/>
                <a:cs typeface="Courier New"/>
              </a:rPr>
              <a:t>}</a:t>
            </a:r>
            <a:endParaRPr sz="3950">
              <a:latin typeface="Courier New"/>
              <a:cs typeface="Courier New"/>
            </a:endParaRPr>
          </a:p>
          <a:p>
            <a:pPr marL="12700">
              <a:lnSpc>
                <a:spcPts val="4680"/>
              </a:lnSpc>
            </a:pPr>
            <a:r>
              <a:rPr sz="3950" spc="10" dirty="0">
                <a:latin typeface="Courier New"/>
                <a:cs typeface="Courier New"/>
              </a:rPr>
              <a:t>}</a:t>
            </a:r>
            <a:endParaRPr sz="3950">
              <a:latin typeface="Courier New"/>
              <a:cs typeface="Courier New"/>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7694" y="5016974"/>
            <a:ext cx="17529175" cy="1445260"/>
          </a:xfrm>
          <a:prstGeom prst="rect">
            <a:avLst/>
          </a:prstGeom>
        </p:spPr>
        <p:txBody>
          <a:bodyPr vert="horz" wrap="square" lIns="0" tIns="14605" rIns="0" bIns="0" rtlCol="0">
            <a:spAutoFit/>
          </a:bodyPr>
          <a:lstStyle/>
          <a:p>
            <a:pPr marL="12700">
              <a:lnSpc>
                <a:spcPct val="100000"/>
              </a:lnSpc>
              <a:spcBef>
                <a:spcPts val="115"/>
              </a:spcBef>
            </a:pPr>
            <a:r>
              <a:rPr sz="9300" b="1" spc="105" dirty="0">
                <a:latin typeface="Arial"/>
                <a:cs typeface="Arial"/>
              </a:rPr>
              <a:t>Kafka</a:t>
            </a:r>
            <a:r>
              <a:rPr sz="9300" b="1" spc="-10" dirty="0">
                <a:latin typeface="Arial"/>
                <a:cs typeface="Arial"/>
              </a:rPr>
              <a:t> </a:t>
            </a:r>
            <a:r>
              <a:rPr sz="9300" b="1" spc="5" dirty="0">
                <a:latin typeface="Arial"/>
                <a:cs typeface="Arial"/>
              </a:rPr>
              <a:t>Producer</a:t>
            </a:r>
            <a:r>
              <a:rPr sz="9300" b="1" spc="-10" dirty="0">
                <a:latin typeface="Arial"/>
                <a:cs typeface="Arial"/>
              </a:rPr>
              <a:t> </a:t>
            </a:r>
            <a:r>
              <a:rPr sz="9300" b="1" spc="-20" dirty="0">
                <a:latin typeface="Arial"/>
                <a:cs typeface="Arial"/>
              </a:rPr>
              <a:t>Configurations</a:t>
            </a:r>
            <a:endParaRPr sz="9300">
              <a:latin typeface="Arial"/>
              <a:cs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9255" y="508778"/>
            <a:ext cx="17085945" cy="1409065"/>
          </a:xfrm>
          <a:prstGeom prst="rect">
            <a:avLst/>
          </a:prstGeom>
        </p:spPr>
        <p:txBody>
          <a:bodyPr vert="horz" wrap="square" lIns="0" tIns="15875" rIns="0" bIns="0" rtlCol="0">
            <a:spAutoFit/>
          </a:bodyPr>
          <a:lstStyle/>
          <a:p>
            <a:pPr marL="12700">
              <a:lnSpc>
                <a:spcPct val="100000"/>
              </a:lnSpc>
              <a:spcBef>
                <a:spcPts val="125"/>
              </a:spcBef>
            </a:pPr>
            <a:r>
              <a:rPr sz="9050" b="1" spc="110" dirty="0">
                <a:latin typeface="Arial"/>
                <a:cs typeface="Arial"/>
              </a:rPr>
              <a:t>Kafka</a:t>
            </a:r>
            <a:r>
              <a:rPr sz="9050" b="1" spc="-35" dirty="0">
                <a:latin typeface="Arial"/>
                <a:cs typeface="Arial"/>
              </a:rPr>
              <a:t> </a:t>
            </a:r>
            <a:r>
              <a:rPr sz="9050" b="1" spc="15" dirty="0">
                <a:latin typeface="Arial"/>
                <a:cs typeface="Arial"/>
              </a:rPr>
              <a:t>Producer</a:t>
            </a:r>
            <a:r>
              <a:rPr sz="9050" b="1" spc="-30" dirty="0">
                <a:latin typeface="Arial"/>
                <a:cs typeface="Arial"/>
              </a:rPr>
              <a:t> </a:t>
            </a:r>
            <a:r>
              <a:rPr sz="9050" b="1" spc="-10" dirty="0">
                <a:latin typeface="Arial"/>
                <a:cs typeface="Arial"/>
              </a:rPr>
              <a:t>Configurations</a:t>
            </a:r>
            <a:endParaRPr sz="9050">
              <a:latin typeface="Arial"/>
              <a:cs typeface="Arial"/>
            </a:endParaRPr>
          </a:p>
        </p:txBody>
      </p:sp>
      <p:sp>
        <p:nvSpPr>
          <p:cNvPr id="3" name="object 3"/>
          <p:cNvSpPr txBox="1"/>
          <p:nvPr/>
        </p:nvSpPr>
        <p:spPr>
          <a:xfrm>
            <a:off x="1421811" y="2599074"/>
            <a:ext cx="16804640" cy="6109335"/>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40" dirty="0">
                <a:latin typeface="Arial MT"/>
                <a:cs typeface="Arial MT"/>
              </a:rPr>
              <a:t>acks</a:t>
            </a:r>
            <a:endParaRPr sz="3950">
              <a:latin typeface="Arial MT"/>
              <a:cs typeface="Arial MT"/>
            </a:endParaRPr>
          </a:p>
          <a:p>
            <a:pPr marL="1059180" lvl="1" indent="-523875">
              <a:lnSpc>
                <a:spcPct val="100000"/>
              </a:lnSpc>
              <a:spcBef>
                <a:spcPts val="4825"/>
              </a:spcBef>
              <a:buSzPct val="125316"/>
              <a:buFont typeface="SimSun"/>
              <a:buChar char="•"/>
              <a:tabLst>
                <a:tab pos="1059815" algn="l"/>
              </a:tabLst>
            </a:pPr>
            <a:r>
              <a:rPr sz="3950" spc="40" dirty="0">
                <a:latin typeface="Arial MT"/>
                <a:cs typeface="Arial MT"/>
              </a:rPr>
              <a:t>acks</a:t>
            </a:r>
            <a:r>
              <a:rPr sz="3950" spc="-10" dirty="0">
                <a:latin typeface="Arial MT"/>
                <a:cs typeface="Arial MT"/>
              </a:rPr>
              <a:t> </a:t>
            </a:r>
            <a:r>
              <a:rPr sz="3950" spc="65" dirty="0">
                <a:latin typeface="Arial MT"/>
                <a:cs typeface="Arial MT"/>
              </a:rPr>
              <a:t>=</a:t>
            </a:r>
            <a:r>
              <a:rPr sz="3950" spc="-10" dirty="0">
                <a:latin typeface="Arial MT"/>
                <a:cs typeface="Arial MT"/>
              </a:rPr>
              <a:t> </a:t>
            </a:r>
            <a:r>
              <a:rPr sz="3950" dirty="0">
                <a:latin typeface="Arial MT"/>
                <a:cs typeface="Arial MT"/>
              </a:rPr>
              <a:t>0,</a:t>
            </a:r>
            <a:r>
              <a:rPr sz="3950" spc="-5" dirty="0">
                <a:latin typeface="Arial MT"/>
                <a:cs typeface="Arial MT"/>
              </a:rPr>
              <a:t> </a:t>
            </a:r>
            <a:r>
              <a:rPr sz="3950" dirty="0">
                <a:latin typeface="Arial MT"/>
                <a:cs typeface="Arial MT"/>
              </a:rPr>
              <a:t>1</a:t>
            </a:r>
            <a:r>
              <a:rPr sz="3950" spc="-10" dirty="0">
                <a:latin typeface="Arial MT"/>
                <a:cs typeface="Arial MT"/>
              </a:rPr>
              <a:t> </a:t>
            </a:r>
            <a:r>
              <a:rPr sz="3950" spc="25" dirty="0">
                <a:latin typeface="Arial MT"/>
                <a:cs typeface="Arial MT"/>
              </a:rPr>
              <a:t>and</a:t>
            </a:r>
            <a:r>
              <a:rPr sz="3950" spc="-5" dirty="0">
                <a:latin typeface="Arial MT"/>
                <a:cs typeface="Arial MT"/>
              </a:rPr>
              <a:t> </a:t>
            </a:r>
            <a:r>
              <a:rPr sz="3950" spc="-65" dirty="0">
                <a:latin typeface="Arial MT"/>
                <a:cs typeface="Arial MT"/>
              </a:rPr>
              <a:t>-1(all)</a:t>
            </a:r>
            <a:endParaRPr sz="3950">
              <a:latin typeface="Arial MT"/>
              <a:cs typeface="Arial MT"/>
            </a:endParaRPr>
          </a:p>
          <a:p>
            <a:pPr marL="1583055" lvl="2" indent="-524510">
              <a:lnSpc>
                <a:spcPct val="100000"/>
              </a:lnSpc>
              <a:spcBef>
                <a:spcPts val="4825"/>
              </a:spcBef>
              <a:buSzPct val="125316"/>
              <a:buFont typeface="SimSun"/>
              <a:buChar char="•"/>
              <a:tabLst>
                <a:tab pos="1583690" algn="l"/>
              </a:tabLst>
            </a:pPr>
            <a:r>
              <a:rPr sz="3950" spc="40" dirty="0">
                <a:latin typeface="Arial MT"/>
                <a:cs typeface="Arial MT"/>
              </a:rPr>
              <a:t>acks</a:t>
            </a:r>
            <a:r>
              <a:rPr sz="3950" dirty="0">
                <a:latin typeface="Arial MT"/>
                <a:cs typeface="Arial MT"/>
              </a:rPr>
              <a:t> </a:t>
            </a:r>
            <a:r>
              <a:rPr sz="3950" spc="65" dirty="0">
                <a:latin typeface="Arial MT"/>
                <a:cs typeface="Arial MT"/>
              </a:rPr>
              <a:t>=</a:t>
            </a:r>
            <a:r>
              <a:rPr sz="3950" dirty="0">
                <a:latin typeface="Arial MT"/>
                <a:cs typeface="Arial MT"/>
              </a:rPr>
              <a:t> 1 </a:t>
            </a:r>
            <a:r>
              <a:rPr sz="3950" spc="145" dirty="0">
                <a:latin typeface="Arial MT"/>
                <a:cs typeface="Arial MT"/>
              </a:rPr>
              <a:t>-&gt;</a:t>
            </a:r>
            <a:r>
              <a:rPr sz="3950" dirty="0">
                <a:latin typeface="Arial MT"/>
                <a:cs typeface="Arial MT"/>
              </a:rPr>
              <a:t> </a:t>
            </a:r>
            <a:r>
              <a:rPr sz="3950" spc="-5" dirty="0">
                <a:latin typeface="Arial MT"/>
                <a:cs typeface="Arial MT"/>
              </a:rPr>
              <a:t>guarantees</a:t>
            </a:r>
            <a:r>
              <a:rPr sz="3950" dirty="0">
                <a:latin typeface="Arial MT"/>
                <a:cs typeface="Arial MT"/>
              </a:rPr>
              <a:t> </a:t>
            </a:r>
            <a:r>
              <a:rPr sz="3950" spc="-10" dirty="0">
                <a:latin typeface="Arial MT"/>
                <a:cs typeface="Arial MT"/>
              </a:rPr>
              <a:t>message</a:t>
            </a:r>
            <a:r>
              <a:rPr sz="3950" dirty="0">
                <a:latin typeface="Arial MT"/>
                <a:cs typeface="Arial MT"/>
              </a:rPr>
              <a:t> is </a:t>
            </a:r>
            <a:r>
              <a:rPr sz="3950" spc="50" dirty="0">
                <a:latin typeface="Arial MT"/>
                <a:cs typeface="Arial MT"/>
              </a:rPr>
              <a:t>written</a:t>
            </a:r>
            <a:r>
              <a:rPr sz="3950" dirty="0">
                <a:latin typeface="Arial MT"/>
                <a:cs typeface="Arial MT"/>
              </a:rPr>
              <a:t> </a:t>
            </a:r>
            <a:r>
              <a:rPr sz="3950" spc="110" dirty="0">
                <a:latin typeface="Arial MT"/>
                <a:cs typeface="Arial MT"/>
              </a:rPr>
              <a:t>to</a:t>
            </a:r>
            <a:r>
              <a:rPr sz="3950" dirty="0">
                <a:latin typeface="Arial MT"/>
                <a:cs typeface="Arial MT"/>
              </a:rPr>
              <a:t> </a:t>
            </a:r>
            <a:r>
              <a:rPr sz="3950" spc="-75" dirty="0">
                <a:latin typeface="Arial MT"/>
                <a:cs typeface="Arial MT"/>
              </a:rPr>
              <a:t>a</a:t>
            </a:r>
            <a:r>
              <a:rPr sz="3950" dirty="0">
                <a:latin typeface="Arial MT"/>
                <a:cs typeface="Arial MT"/>
              </a:rPr>
              <a:t> </a:t>
            </a:r>
            <a:r>
              <a:rPr sz="3950" spc="-15" dirty="0">
                <a:latin typeface="Arial MT"/>
                <a:cs typeface="Arial MT"/>
              </a:rPr>
              <a:t>leader</a:t>
            </a:r>
            <a:endParaRPr sz="3950">
              <a:latin typeface="Arial MT"/>
              <a:cs typeface="Arial MT"/>
            </a:endParaRPr>
          </a:p>
          <a:p>
            <a:pPr marL="1583055" marR="5080" lvl="2" indent="-523875">
              <a:lnSpc>
                <a:spcPts val="4700"/>
              </a:lnSpc>
              <a:spcBef>
                <a:spcPts val="5015"/>
              </a:spcBef>
              <a:buSzPct val="125316"/>
              <a:buFont typeface="SimSun"/>
              <a:buChar char="•"/>
              <a:tabLst>
                <a:tab pos="1583690" algn="l"/>
              </a:tabLst>
            </a:pPr>
            <a:r>
              <a:rPr sz="3950" spc="40" dirty="0">
                <a:latin typeface="Arial MT"/>
                <a:cs typeface="Arial MT"/>
              </a:rPr>
              <a:t>acks</a:t>
            </a:r>
            <a:r>
              <a:rPr sz="3950" dirty="0">
                <a:latin typeface="Arial MT"/>
                <a:cs typeface="Arial MT"/>
              </a:rPr>
              <a:t> </a:t>
            </a:r>
            <a:r>
              <a:rPr sz="3950" spc="65" dirty="0">
                <a:latin typeface="Arial MT"/>
                <a:cs typeface="Arial MT"/>
              </a:rPr>
              <a:t>=</a:t>
            </a:r>
            <a:r>
              <a:rPr sz="3950" spc="5" dirty="0">
                <a:latin typeface="Arial MT"/>
                <a:cs typeface="Arial MT"/>
              </a:rPr>
              <a:t> </a:t>
            </a:r>
            <a:r>
              <a:rPr sz="3950" spc="-65" dirty="0">
                <a:latin typeface="Arial MT"/>
                <a:cs typeface="Arial MT"/>
              </a:rPr>
              <a:t>-1(all)</a:t>
            </a:r>
            <a:r>
              <a:rPr sz="3950" spc="5" dirty="0">
                <a:latin typeface="Arial MT"/>
                <a:cs typeface="Arial MT"/>
              </a:rPr>
              <a:t> </a:t>
            </a:r>
            <a:r>
              <a:rPr sz="3950" spc="145" dirty="0">
                <a:latin typeface="Arial MT"/>
                <a:cs typeface="Arial MT"/>
              </a:rPr>
              <a:t>-&gt;</a:t>
            </a:r>
            <a:r>
              <a:rPr sz="3950" spc="5" dirty="0">
                <a:latin typeface="Arial MT"/>
                <a:cs typeface="Arial MT"/>
              </a:rPr>
              <a:t> </a:t>
            </a:r>
            <a:r>
              <a:rPr sz="3950" spc="-5" dirty="0">
                <a:latin typeface="Arial MT"/>
                <a:cs typeface="Arial MT"/>
              </a:rPr>
              <a:t>guarantees</a:t>
            </a:r>
            <a:r>
              <a:rPr sz="3950" dirty="0">
                <a:latin typeface="Arial MT"/>
                <a:cs typeface="Arial MT"/>
              </a:rPr>
              <a:t> </a:t>
            </a:r>
            <a:r>
              <a:rPr sz="3950" spc="-10" dirty="0">
                <a:latin typeface="Arial MT"/>
                <a:cs typeface="Arial MT"/>
              </a:rPr>
              <a:t>message</a:t>
            </a:r>
            <a:r>
              <a:rPr sz="3950" spc="5" dirty="0">
                <a:latin typeface="Arial MT"/>
                <a:cs typeface="Arial MT"/>
              </a:rPr>
              <a:t> </a:t>
            </a:r>
            <a:r>
              <a:rPr sz="3950" dirty="0">
                <a:latin typeface="Arial MT"/>
                <a:cs typeface="Arial MT"/>
              </a:rPr>
              <a:t>is</a:t>
            </a:r>
            <a:r>
              <a:rPr sz="3950" spc="5" dirty="0">
                <a:latin typeface="Arial MT"/>
                <a:cs typeface="Arial MT"/>
              </a:rPr>
              <a:t> </a:t>
            </a:r>
            <a:r>
              <a:rPr sz="3950" spc="50" dirty="0">
                <a:latin typeface="Arial MT"/>
                <a:cs typeface="Arial MT"/>
              </a:rPr>
              <a:t>written</a:t>
            </a:r>
            <a:r>
              <a:rPr sz="3950" spc="5" dirty="0">
                <a:latin typeface="Arial MT"/>
                <a:cs typeface="Arial MT"/>
              </a:rPr>
              <a:t> </a:t>
            </a:r>
            <a:r>
              <a:rPr sz="3950" spc="110" dirty="0">
                <a:latin typeface="Arial MT"/>
                <a:cs typeface="Arial MT"/>
              </a:rPr>
              <a:t>to</a:t>
            </a:r>
            <a:r>
              <a:rPr sz="3950" dirty="0">
                <a:latin typeface="Arial MT"/>
                <a:cs typeface="Arial MT"/>
              </a:rPr>
              <a:t> </a:t>
            </a:r>
            <a:r>
              <a:rPr sz="3950" spc="-75" dirty="0">
                <a:latin typeface="Arial MT"/>
                <a:cs typeface="Arial MT"/>
              </a:rPr>
              <a:t>a</a:t>
            </a:r>
            <a:r>
              <a:rPr sz="3950" spc="5" dirty="0">
                <a:latin typeface="Arial MT"/>
                <a:cs typeface="Arial MT"/>
              </a:rPr>
              <a:t> </a:t>
            </a:r>
            <a:r>
              <a:rPr sz="3950" spc="-15" dirty="0">
                <a:latin typeface="Arial MT"/>
                <a:cs typeface="Arial MT"/>
              </a:rPr>
              <a:t>leader</a:t>
            </a:r>
            <a:r>
              <a:rPr sz="3950" spc="5" dirty="0">
                <a:latin typeface="Arial MT"/>
                <a:cs typeface="Arial MT"/>
              </a:rPr>
              <a:t> </a:t>
            </a:r>
            <a:r>
              <a:rPr sz="3950" spc="25" dirty="0">
                <a:latin typeface="Arial MT"/>
                <a:cs typeface="Arial MT"/>
              </a:rPr>
              <a:t>and</a:t>
            </a:r>
            <a:r>
              <a:rPr sz="3950" spc="5" dirty="0">
                <a:latin typeface="Arial MT"/>
                <a:cs typeface="Arial MT"/>
              </a:rPr>
              <a:t> </a:t>
            </a:r>
            <a:r>
              <a:rPr sz="3950" spc="110" dirty="0">
                <a:latin typeface="Arial MT"/>
                <a:cs typeface="Arial MT"/>
              </a:rPr>
              <a:t>to</a:t>
            </a:r>
            <a:r>
              <a:rPr sz="3950" dirty="0">
                <a:latin typeface="Arial MT"/>
                <a:cs typeface="Arial MT"/>
              </a:rPr>
              <a:t> </a:t>
            </a:r>
            <a:r>
              <a:rPr sz="3950" spc="-25" dirty="0">
                <a:latin typeface="Arial MT"/>
                <a:cs typeface="Arial MT"/>
              </a:rPr>
              <a:t>all </a:t>
            </a:r>
            <a:r>
              <a:rPr sz="3950" spc="-1080" dirty="0">
                <a:latin typeface="Arial MT"/>
                <a:cs typeface="Arial MT"/>
              </a:rPr>
              <a:t> </a:t>
            </a:r>
            <a:r>
              <a:rPr sz="3950" spc="25" dirty="0">
                <a:latin typeface="Arial MT"/>
                <a:cs typeface="Arial MT"/>
              </a:rPr>
              <a:t>the</a:t>
            </a:r>
            <a:r>
              <a:rPr sz="3950" dirty="0">
                <a:latin typeface="Arial MT"/>
                <a:cs typeface="Arial MT"/>
              </a:rPr>
              <a:t> </a:t>
            </a:r>
            <a:r>
              <a:rPr sz="3950" spc="-75" dirty="0">
                <a:latin typeface="Arial MT"/>
                <a:cs typeface="Arial MT"/>
              </a:rPr>
              <a:t>r</a:t>
            </a:r>
            <a:r>
              <a:rPr sz="3950" spc="20" dirty="0">
                <a:latin typeface="Arial MT"/>
                <a:cs typeface="Arial MT"/>
              </a:rPr>
              <a:t>eplicas</a:t>
            </a:r>
            <a:r>
              <a:rPr sz="3950" dirty="0">
                <a:latin typeface="Arial MT"/>
                <a:cs typeface="Arial MT"/>
              </a:rPr>
              <a:t> </a:t>
            </a:r>
            <a:r>
              <a:rPr sz="3950" spc="-295" dirty="0">
                <a:latin typeface="Arial MT"/>
                <a:cs typeface="Arial MT"/>
              </a:rPr>
              <a:t>(</a:t>
            </a:r>
            <a:r>
              <a:rPr sz="3950" dirty="0">
                <a:latin typeface="Arial MT"/>
                <a:cs typeface="Arial MT"/>
              </a:rPr>
              <a:t> </a:t>
            </a:r>
            <a:r>
              <a:rPr sz="3950" spc="-35" dirty="0">
                <a:latin typeface="Arial MT"/>
                <a:cs typeface="Arial MT"/>
              </a:rPr>
              <a:t>Default)</a:t>
            </a:r>
            <a:endParaRPr sz="3950">
              <a:latin typeface="Arial MT"/>
              <a:cs typeface="Arial MT"/>
            </a:endParaRPr>
          </a:p>
          <a:p>
            <a:pPr lvl="2">
              <a:lnSpc>
                <a:spcPct val="100000"/>
              </a:lnSpc>
              <a:spcBef>
                <a:spcPts val="15"/>
              </a:spcBef>
              <a:buFont typeface="SimSun"/>
              <a:buChar char="•"/>
            </a:pPr>
            <a:endParaRPr sz="4050">
              <a:latin typeface="Arial MT"/>
              <a:cs typeface="Arial MT"/>
            </a:endParaRPr>
          </a:p>
          <a:p>
            <a:pPr marL="1583055" lvl="2" indent="-524510">
              <a:lnSpc>
                <a:spcPct val="100000"/>
              </a:lnSpc>
              <a:buSzPct val="125316"/>
              <a:buFont typeface="SimSun"/>
              <a:buChar char="•"/>
              <a:tabLst>
                <a:tab pos="1583690" algn="l"/>
              </a:tabLst>
            </a:pPr>
            <a:r>
              <a:rPr sz="3950" spc="35" dirty="0">
                <a:latin typeface="Arial MT"/>
                <a:cs typeface="Arial MT"/>
              </a:rPr>
              <a:t>acks=0</a:t>
            </a:r>
            <a:r>
              <a:rPr sz="3950" spc="5" dirty="0">
                <a:latin typeface="Arial MT"/>
                <a:cs typeface="Arial MT"/>
              </a:rPr>
              <a:t> </a:t>
            </a:r>
            <a:r>
              <a:rPr sz="3950" spc="145" dirty="0">
                <a:latin typeface="Arial MT"/>
                <a:cs typeface="Arial MT"/>
              </a:rPr>
              <a:t>-&gt;</a:t>
            </a:r>
            <a:r>
              <a:rPr sz="3950" spc="5" dirty="0">
                <a:latin typeface="Arial MT"/>
                <a:cs typeface="Arial MT"/>
              </a:rPr>
              <a:t> </a:t>
            </a:r>
            <a:r>
              <a:rPr sz="3950" spc="35" dirty="0">
                <a:latin typeface="Arial MT"/>
                <a:cs typeface="Arial MT"/>
              </a:rPr>
              <a:t>no</a:t>
            </a:r>
            <a:r>
              <a:rPr sz="3950" spc="5" dirty="0">
                <a:latin typeface="Arial MT"/>
                <a:cs typeface="Arial MT"/>
              </a:rPr>
              <a:t> </a:t>
            </a:r>
            <a:r>
              <a:rPr sz="3950" spc="-10" dirty="0">
                <a:latin typeface="Arial MT"/>
                <a:cs typeface="Arial MT"/>
              </a:rPr>
              <a:t>guarantee</a:t>
            </a:r>
            <a:r>
              <a:rPr sz="3950" spc="10" dirty="0">
                <a:latin typeface="Arial MT"/>
                <a:cs typeface="Arial MT"/>
              </a:rPr>
              <a:t> </a:t>
            </a:r>
            <a:r>
              <a:rPr sz="3950" spc="-20" dirty="0">
                <a:latin typeface="Arial MT"/>
                <a:cs typeface="Arial MT"/>
              </a:rPr>
              <a:t>(Not</a:t>
            </a:r>
            <a:r>
              <a:rPr sz="3950" spc="5" dirty="0">
                <a:latin typeface="Arial MT"/>
                <a:cs typeface="Arial MT"/>
              </a:rPr>
              <a:t> </a:t>
            </a:r>
            <a:r>
              <a:rPr sz="3950" dirty="0">
                <a:latin typeface="Arial MT"/>
                <a:cs typeface="Arial MT"/>
              </a:rPr>
              <a:t>Recommended)</a:t>
            </a:r>
            <a:endParaRPr sz="3950">
              <a:latin typeface="Arial MT"/>
              <a:cs typeface="Arial MT"/>
            </a:endParaRPr>
          </a:p>
        </p:txBody>
      </p:sp>
      <p:sp>
        <p:nvSpPr>
          <p:cNvPr id="4" name="object 4"/>
          <p:cNvSpPr/>
          <p:nvPr/>
        </p:nvSpPr>
        <p:spPr>
          <a:xfrm>
            <a:off x="17323099" y="4668063"/>
            <a:ext cx="996950" cy="1093470"/>
          </a:xfrm>
          <a:custGeom>
            <a:avLst/>
            <a:gdLst/>
            <a:ahLst/>
            <a:cxnLst/>
            <a:rect l="l" t="t" r="r" b="b"/>
            <a:pathLst>
              <a:path w="996950" h="1093470">
                <a:moveTo>
                  <a:pt x="996793" y="1029267"/>
                </a:moveTo>
                <a:lnTo>
                  <a:pt x="722037" y="1029267"/>
                </a:lnTo>
                <a:lnTo>
                  <a:pt x="833574" y="1039205"/>
                </a:lnTo>
                <a:lnTo>
                  <a:pt x="920399" y="1061071"/>
                </a:lnTo>
                <a:lnTo>
                  <a:pt x="976731" y="1082936"/>
                </a:lnTo>
                <a:lnTo>
                  <a:pt x="996793" y="1092875"/>
                </a:lnTo>
                <a:lnTo>
                  <a:pt x="996793" y="1029267"/>
                </a:lnTo>
                <a:close/>
              </a:path>
              <a:path w="996950" h="1093470">
                <a:moveTo>
                  <a:pt x="364463" y="411610"/>
                </a:moveTo>
                <a:lnTo>
                  <a:pt x="333625" y="411641"/>
                </a:lnTo>
                <a:lnTo>
                  <a:pt x="282494" y="415568"/>
                </a:lnTo>
                <a:lnTo>
                  <a:pt x="151975" y="435238"/>
                </a:lnTo>
                <a:lnTo>
                  <a:pt x="107366" y="438837"/>
                </a:lnTo>
                <a:lnTo>
                  <a:pt x="72347" y="443108"/>
                </a:lnTo>
                <a:lnTo>
                  <a:pt x="41806" y="453799"/>
                </a:lnTo>
                <a:lnTo>
                  <a:pt x="11036" y="480993"/>
                </a:lnTo>
                <a:lnTo>
                  <a:pt x="0" y="515365"/>
                </a:lnTo>
                <a:lnTo>
                  <a:pt x="6551" y="551491"/>
                </a:lnTo>
                <a:lnTo>
                  <a:pt x="28545" y="583949"/>
                </a:lnTo>
                <a:lnTo>
                  <a:pt x="63837" y="607314"/>
                </a:lnTo>
                <a:lnTo>
                  <a:pt x="34188" y="635160"/>
                </a:lnTo>
                <a:lnTo>
                  <a:pt x="18164" y="670184"/>
                </a:lnTo>
                <a:lnTo>
                  <a:pt x="19448" y="707661"/>
                </a:lnTo>
                <a:lnTo>
                  <a:pt x="41727" y="742866"/>
                </a:lnTo>
                <a:lnTo>
                  <a:pt x="88684" y="771074"/>
                </a:lnTo>
                <a:lnTo>
                  <a:pt x="61778" y="807445"/>
                </a:lnTo>
                <a:lnTo>
                  <a:pt x="49870" y="844505"/>
                </a:lnTo>
                <a:lnTo>
                  <a:pt x="54576" y="879132"/>
                </a:lnTo>
                <a:lnTo>
                  <a:pt x="77506" y="908205"/>
                </a:lnTo>
                <a:lnTo>
                  <a:pt x="120275" y="928603"/>
                </a:lnTo>
                <a:lnTo>
                  <a:pt x="97609" y="966266"/>
                </a:lnTo>
                <a:lnTo>
                  <a:pt x="97070" y="1002776"/>
                </a:lnTo>
                <a:lnTo>
                  <a:pt x="113645" y="1033988"/>
                </a:lnTo>
                <a:lnTo>
                  <a:pt x="142318" y="1055755"/>
                </a:lnTo>
                <a:lnTo>
                  <a:pt x="178074" y="1063932"/>
                </a:lnTo>
                <a:lnTo>
                  <a:pt x="271447" y="1063426"/>
                </a:lnTo>
                <a:lnTo>
                  <a:pt x="349618" y="1062011"/>
                </a:lnTo>
                <a:lnTo>
                  <a:pt x="414290" y="1059838"/>
                </a:lnTo>
                <a:lnTo>
                  <a:pt x="467168" y="1057059"/>
                </a:lnTo>
                <a:lnTo>
                  <a:pt x="509955" y="1053825"/>
                </a:lnTo>
                <a:lnTo>
                  <a:pt x="572070" y="1046599"/>
                </a:lnTo>
                <a:lnTo>
                  <a:pt x="632151" y="1036139"/>
                </a:lnTo>
                <a:lnTo>
                  <a:pt x="650167" y="1033360"/>
                </a:lnTo>
                <a:lnTo>
                  <a:pt x="670018" y="1031187"/>
                </a:lnTo>
                <a:lnTo>
                  <a:pt x="693407" y="1029772"/>
                </a:lnTo>
                <a:lnTo>
                  <a:pt x="722037" y="1029267"/>
                </a:lnTo>
                <a:lnTo>
                  <a:pt x="996793" y="1029267"/>
                </a:lnTo>
                <a:lnTo>
                  <a:pt x="996793" y="598519"/>
                </a:lnTo>
                <a:lnTo>
                  <a:pt x="915879" y="573045"/>
                </a:lnTo>
                <a:lnTo>
                  <a:pt x="840761" y="545439"/>
                </a:lnTo>
                <a:lnTo>
                  <a:pt x="765669" y="511688"/>
                </a:lnTo>
                <a:lnTo>
                  <a:pt x="707340" y="465018"/>
                </a:lnTo>
                <a:lnTo>
                  <a:pt x="677735" y="414935"/>
                </a:lnTo>
                <a:lnTo>
                  <a:pt x="676767" y="412304"/>
                </a:lnTo>
                <a:lnTo>
                  <a:pt x="374791" y="412304"/>
                </a:lnTo>
                <a:lnTo>
                  <a:pt x="364463" y="411610"/>
                </a:lnTo>
                <a:close/>
              </a:path>
              <a:path w="996950" h="1093470">
                <a:moveTo>
                  <a:pt x="404424" y="0"/>
                </a:moveTo>
                <a:lnTo>
                  <a:pt x="363304" y="29841"/>
                </a:lnTo>
                <a:lnTo>
                  <a:pt x="337199" y="93786"/>
                </a:lnTo>
                <a:lnTo>
                  <a:pt x="335860" y="138317"/>
                </a:lnTo>
                <a:lnTo>
                  <a:pt x="344638" y="183082"/>
                </a:lnTo>
                <a:lnTo>
                  <a:pt x="359720" y="221160"/>
                </a:lnTo>
                <a:lnTo>
                  <a:pt x="376679" y="255439"/>
                </a:lnTo>
                <a:lnTo>
                  <a:pt x="391092" y="288805"/>
                </a:lnTo>
                <a:lnTo>
                  <a:pt x="398531" y="324147"/>
                </a:lnTo>
                <a:lnTo>
                  <a:pt x="394573" y="364351"/>
                </a:lnTo>
                <a:lnTo>
                  <a:pt x="374791" y="412304"/>
                </a:lnTo>
                <a:lnTo>
                  <a:pt x="676767" y="412304"/>
                </a:lnTo>
                <a:lnTo>
                  <a:pt x="648186" y="334607"/>
                </a:lnTo>
                <a:lnTo>
                  <a:pt x="621544" y="273722"/>
                </a:lnTo>
                <a:lnTo>
                  <a:pt x="588330" y="231843"/>
                </a:lnTo>
                <a:lnTo>
                  <a:pt x="553451" y="202025"/>
                </a:lnTo>
                <a:lnTo>
                  <a:pt x="521817" y="177320"/>
                </a:lnTo>
                <a:lnTo>
                  <a:pt x="498337" y="150782"/>
                </a:lnTo>
                <a:lnTo>
                  <a:pt x="483402" y="125035"/>
                </a:lnTo>
                <a:lnTo>
                  <a:pt x="467139" y="91410"/>
                </a:lnTo>
                <a:lnTo>
                  <a:pt x="451127" y="55154"/>
                </a:lnTo>
                <a:lnTo>
                  <a:pt x="436946" y="21516"/>
                </a:lnTo>
                <a:lnTo>
                  <a:pt x="431337" y="12337"/>
                </a:lnTo>
                <a:lnTo>
                  <a:pt x="423575" y="5572"/>
                </a:lnTo>
                <a:lnTo>
                  <a:pt x="414367" y="1400"/>
                </a:lnTo>
                <a:lnTo>
                  <a:pt x="404424" y="0"/>
                </a:lnTo>
                <a:close/>
              </a:path>
            </a:pathLst>
          </a:custGeom>
          <a:solidFill>
            <a:srgbClr val="61D836"/>
          </a:solidFill>
        </p:spPr>
        <p:txBody>
          <a:bodyPr wrap="square" lIns="0" tIns="0" rIns="0" bIns="0" rtlCol="0"/>
          <a:lstStyle/>
          <a:p>
            <a:endParaRPr/>
          </a:p>
        </p:txBody>
      </p:sp>
      <p:sp>
        <p:nvSpPr>
          <p:cNvPr id="5" name="object 5"/>
          <p:cNvSpPr/>
          <p:nvPr/>
        </p:nvSpPr>
        <p:spPr>
          <a:xfrm>
            <a:off x="7899305" y="6762239"/>
            <a:ext cx="996950" cy="1093470"/>
          </a:xfrm>
          <a:custGeom>
            <a:avLst/>
            <a:gdLst/>
            <a:ahLst/>
            <a:cxnLst/>
            <a:rect l="l" t="t" r="r" b="b"/>
            <a:pathLst>
              <a:path w="996950" h="1093470">
                <a:moveTo>
                  <a:pt x="996791" y="1029267"/>
                </a:moveTo>
                <a:lnTo>
                  <a:pt x="722035" y="1029267"/>
                </a:lnTo>
                <a:lnTo>
                  <a:pt x="798909" y="1033988"/>
                </a:lnTo>
                <a:lnTo>
                  <a:pt x="865547" y="1045758"/>
                </a:lnTo>
                <a:lnTo>
                  <a:pt x="920398" y="1061071"/>
                </a:lnTo>
                <a:lnTo>
                  <a:pt x="961697" y="1076384"/>
                </a:lnTo>
                <a:lnTo>
                  <a:pt x="987732" y="1088163"/>
                </a:lnTo>
                <a:lnTo>
                  <a:pt x="996791" y="1092875"/>
                </a:lnTo>
                <a:lnTo>
                  <a:pt x="996791" y="1029267"/>
                </a:lnTo>
                <a:close/>
              </a:path>
              <a:path w="996950" h="1093470">
                <a:moveTo>
                  <a:pt x="364463" y="411610"/>
                </a:moveTo>
                <a:lnTo>
                  <a:pt x="333623" y="411641"/>
                </a:lnTo>
                <a:lnTo>
                  <a:pt x="282491" y="415568"/>
                </a:lnTo>
                <a:lnTo>
                  <a:pt x="151973" y="435238"/>
                </a:lnTo>
                <a:lnTo>
                  <a:pt x="107365" y="438837"/>
                </a:lnTo>
                <a:lnTo>
                  <a:pt x="72348" y="443108"/>
                </a:lnTo>
                <a:lnTo>
                  <a:pt x="41806" y="453799"/>
                </a:lnTo>
                <a:lnTo>
                  <a:pt x="11036" y="480993"/>
                </a:lnTo>
                <a:lnTo>
                  <a:pt x="0" y="515365"/>
                </a:lnTo>
                <a:lnTo>
                  <a:pt x="6551" y="551491"/>
                </a:lnTo>
                <a:lnTo>
                  <a:pt x="28544" y="583949"/>
                </a:lnTo>
                <a:lnTo>
                  <a:pt x="63834" y="607314"/>
                </a:lnTo>
                <a:lnTo>
                  <a:pt x="34185" y="635160"/>
                </a:lnTo>
                <a:lnTo>
                  <a:pt x="18160" y="670184"/>
                </a:lnTo>
                <a:lnTo>
                  <a:pt x="19444" y="707661"/>
                </a:lnTo>
                <a:lnTo>
                  <a:pt x="41722" y="742866"/>
                </a:lnTo>
                <a:lnTo>
                  <a:pt x="88680" y="771074"/>
                </a:lnTo>
                <a:lnTo>
                  <a:pt x="61774" y="807445"/>
                </a:lnTo>
                <a:lnTo>
                  <a:pt x="49867" y="844505"/>
                </a:lnTo>
                <a:lnTo>
                  <a:pt x="54572" y="879132"/>
                </a:lnTo>
                <a:lnTo>
                  <a:pt x="77502" y="908205"/>
                </a:lnTo>
                <a:lnTo>
                  <a:pt x="120270" y="928603"/>
                </a:lnTo>
                <a:lnTo>
                  <a:pt x="97607" y="966266"/>
                </a:lnTo>
                <a:lnTo>
                  <a:pt x="97071" y="1002776"/>
                </a:lnTo>
                <a:lnTo>
                  <a:pt x="113647" y="1033988"/>
                </a:lnTo>
                <a:lnTo>
                  <a:pt x="142319" y="1055755"/>
                </a:lnTo>
                <a:lnTo>
                  <a:pt x="178074" y="1063932"/>
                </a:lnTo>
                <a:lnTo>
                  <a:pt x="271446" y="1063426"/>
                </a:lnTo>
                <a:lnTo>
                  <a:pt x="349617" y="1062011"/>
                </a:lnTo>
                <a:lnTo>
                  <a:pt x="414289" y="1059838"/>
                </a:lnTo>
                <a:lnTo>
                  <a:pt x="467167" y="1057059"/>
                </a:lnTo>
                <a:lnTo>
                  <a:pt x="509953" y="1053825"/>
                </a:lnTo>
                <a:lnTo>
                  <a:pt x="572067" y="1046599"/>
                </a:lnTo>
                <a:lnTo>
                  <a:pt x="632147" y="1036139"/>
                </a:lnTo>
                <a:lnTo>
                  <a:pt x="650164" y="1033360"/>
                </a:lnTo>
                <a:lnTo>
                  <a:pt x="670015" y="1031187"/>
                </a:lnTo>
                <a:lnTo>
                  <a:pt x="693404" y="1029772"/>
                </a:lnTo>
                <a:lnTo>
                  <a:pt x="722035" y="1029267"/>
                </a:lnTo>
                <a:lnTo>
                  <a:pt x="996791" y="1029267"/>
                </a:lnTo>
                <a:lnTo>
                  <a:pt x="996791" y="598519"/>
                </a:lnTo>
                <a:lnTo>
                  <a:pt x="915877" y="573045"/>
                </a:lnTo>
                <a:lnTo>
                  <a:pt x="840758" y="545439"/>
                </a:lnTo>
                <a:lnTo>
                  <a:pt x="765664" y="511688"/>
                </a:lnTo>
                <a:lnTo>
                  <a:pt x="707336" y="465018"/>
                </a:lnTo>
                <a:lnTo>
                  <a:pt x="677730" y="414935"/>
                </a:lnTo>
                <a:lnTo>
                  <a:pt x="676763" y="412304"/>
                </a:lnTo>
                <a:lnTo>
                  <a:pt x="374791" y="412304"/>
                </a:lnTo>
                <a:lnTo>
                  <a:pt x="364463" y="411610"/>
                </a:lnTo>
                <a:close/>
              </a:path>
              <a:path w="996950" h="1093470">
                <a:moveTo>
                  <a:pt x="404419" y="0"/>
                </a:moveTo>
                <a:lnTo>
                  <a:pt x="363300" y="29841"/>
                </a:lnTo>
                <a:lnTo>
                  <a:pt x="337198" y="93786"/>
                </a:lnTo>
                <a:lnTo>
                  <a:pt x="335857" y="138317"/>
                </a:lnTo>
                <a:lnTo>
                  <a:pt x="344636" y="183082"/>
                </a:lnTo>
                <a:lnTo>
                  <a:pt x="359718" y="221160"/>
                </a:lnTo>
                <a:lnTo>
                  <a:pt x="376678" y="255439"/>
                </a:lnTo>
                <a:lnTo>
                  <a:pt x="391091" y="288805"/>
                </a:lnTo>
                <a:lnTo>
                  <a:pt x="398531" y="324147"/>
                </a:lnTo>
                <a:lnTo>
                  <a:pt x="394573" y="364351"/>
                </a:lnTo>
                <a:lnTo>
                  <a:pt x="374791" y="412304"/>
                </a:lnTo>
                <a:lnTo>
                  <a:pt x="676763" y="412304"/>
                </a:lnTo>
                <a:lnTo>
                  <a:pt x="648181" y="334607"/>
                </a:lnTo>
                <a:lnTo>
                  <a:pt x="621543" y="273722"/>
                </a:lnTo>
                <a:lnTo>
                  <a:pt x="588330" y="231843"/>
                </a:lnTo>
                <a:lnTo>
                  <a:pt x="553452" y="202025"/>
                </a:lnTo>
                <a:lnTo>
                  <a:pt x="521818" y="177320"/>
                </a:lnTo>
                <a:lnTo>
                  <a:pt x="498337" y="150782"/>
                </a:lnTo>
                <a:lnTo>
                  <a:pt x="483401" y="125035"/>
                </a:lnTo>
                <a:lnTo>
                  <a:pt x="467137" y="91410"/>
                </a:lnTo>
                <a:lnTo>
                  <a:pt x="451126" y="55154"/>
                </a:lnTo>
                <a:lnTo>
                  <a:pt x="436948" y="21516"/>
                </a:lnTo>
                <a:lnTo>
                  <a:pt x="431336" y="12337"/>
                </a:lnTo>
                <a:lnTo>
                  <a:pt x="423572" y="5572"/>
                </a:lnTo>
                <a:lnTo>
                  <a:pt x="414364" y="1400"/>
                </a:lnTo>
                <a:lnTo>
                  <a:pt x="404419" y="0"/>
                </a:lnTo>
                <a:close/>
              </a:path>
            </a:pathLst>
          </a:custGeom>
          <a:solidFill>
            <a:srgbClr val="61D836"/>
          </a:solidFill>
        </p:spPr>
        <p:txBody>
          <a:bodyPr wrap="square" lIns="0" tIns="0" rIns="0" bIns="0" rtlCol="0"/>
          <a:lstStyle/>
          <a:p>
            <a:endParaRPr/>
          </a:p>
        </p:txBody>
      </p:sp>
      <p:sp>
        <p:nvSpPr>
          <p:cNvPr id="6" name="object 6"/>
          <p:cNvSpPr/>
          <p:nvPr/>
        </p:nvSpPr>
        <p:spPr>
          <a:xfrm>
            <a:off x="13617167" y="7834423"/>
            <a:ext cx="953769" cy="1126490"/>
          </a:xfrm>
          <a:custGeom>
            <a:avLst/>
            <a:gdLst/>
            <a:ahLst/>
            <a:cxnLst/>
            <a:rect l="l" t="t" r="r" b="b"/>
            <a:pathLst>
              <a:path w="953769" h="1126490">
                <a:moveTo>
                  <a:pt x="201716" y="1061573"/>
                </a:moveTo>
                <a:lnTo>
                  <a:pt x="99182" y="1061573"/>
                </a:lnTo>
                <a:lnTo>
                  <a:pt x="105017" y="1063937"/>
                </a:lnTo>
                <a:lnTo>
                  <a:pt x="108261" y="1068677"/>
                </a:lnTo>
                <a:lnTo>
                  <a:pt x="107923" y="1075180"/>
                </a:lnTo>
                <a:lnTo>
                  <a:pt x="106274" y="1089079"/>
                </a:lnTo>
                <a:lnTo>
                  <a:pt x="110384" y="1100200"/>
                </a:lnTo>
                <a:lnTo>
                  <a:pt x="117768" y="1109734"/>
                </a:lnTo>
                <a:lnTo>
                  <a:pt x="125943" y="1118873"/>
                </a:lnTo>
                <a:lnTo>
                  <a:pt x="133069" y="1124542"/>
                </a:lnTo>
                <a:lnTo>
                  <a:pt x="141286" y="1126460"/>
                </a:lnTo>
                <a:lnTo>
                  <a:pt x="149703" y="1124730"/>
                </a:lnTo>
                <a:lnTo>
                  <a:pt x="157429" y="1119454"/>
                </a:lnTo>
                <a:lnTo>
                  <a:pt x="160822" y="1116104"/>
                </a:lnTo>
                <a:lnTo>
                  <a:pt x="163220" y="1111848"/>
                </a:lnTo>
                <a:lnTo>
                  <a:pt x="201716" y="1061573"/>
                </a:lnTo>
                <a:close/>
              </a:path>
              <a:path w="953769" h="1126490">
                <a:moveTo>
                  <a:pt x="142896" y="99496"/>
                </a:moveTo>
                <a:lnTo>
                  <a:pt x="123956" y="120081"/>
                </a:lnTo>
                <a:lnTo>
                  <a:pt x="114854" y="129846"/>
                </a:lnTo>
                <a:lnTo>
                  <a:pt x="105693" y="139314"/>
                </a:lnTo>
                <a:lnTo>
                  <a:pt x="99364" y="147666"/>
                </a:lnTo>
                <a:lnTo>
                  <a:pt x="96474" y="156390"/>
                </a:lnTo>
                <a:lnTo>
                  <a:pt x="96524" y="165804"/>
                </a:lnTo>
                <a:lnTo>
                  <a:pt x="99012" y="176225"/>
                </a:lnTo>
                <a:lnTo>
                  <a:pt x="115335" y="225111"/>
                </a:lnTo>
                <a:lnTo>
                  <a:pt x="132774" y="273509"/>
                </a:lnTo>
                <a:lnTo>
                  <a:pt x="151330" y="321420"/>
                </a:lnTo>
                <a:lnTo>
                  <a:pt x="171005" y="368848"/>
                </a:lnTo>
                <a:lnTo>
                  <a:pt x="191798" y="415795"/>
                </a:lnTo>
                <a:lnTo>
                  <a:pt x="213712" y="462262"/>
                </a:lnTo>
                <a:lnTo>
                  <a:pt x="236746" y="508253"/>
                </a:lnTo>
                <a:lnTo>
                  <a:pt x="260903" y="553769"/>
                </a:lnTo>
                <a:lnTo>
                  <a:pt x="264285" y="559969"/>
                </a:lnTo>
                <a:lnTo>
                  <a:pt x="267290" y="566391"/>
                </a:lnTo>
                <a:lnTo>
                  <a:pt x="270400" y="572467"/>
                </a:lnTo>
                <a:lnTo>
                  <a:pt x="0" y="889944"/>
                </a:lnTo>
                <a:lnTo>
                  <a:pt x="5276" y="902633"/>
                </a:lnTo>
                <a:lnTo>
                  <a:pt x="10198" y="914538"/>
                </a:lnTo>
                <a:lnTo>
                  <a:pt x="15010" y="925869"/>
                </a:lnTo>
                <a:lnTo>
                  <a:pt x="19957" y="936835"/>
                </a:lnTo>
                <a:lnTo>
                  <a:pt x="22743" y="944427"/>
                </a:lnTo>
                <a:lnTo>
                  <a:pt x="23741" y="951847"/>
                </a:lnTo>
                <a:lnTo>
                  <a:pt x="22774" y="959221"/>
                </a:lnTo>
                <a:lnTo>
                  <a:pt x="19664" y="966674"/>
                </a:lnTo>
                <a:lnTo>
                  <a:pt x="15748" y="973646"/>
                </a:lnTo>
                <a:lnTo>
                  <a:pt x="12303" y="980894"/>
                </a:lnTo>
                <a:lnTo>
                  <a:pt x="7926" y="992542"/>
                </a:lnTo>
                <a:lnTo>
                  <a:pt x="6177" y="998279"/>
                </a:lnTo>
                <a:lnTo>
                  <a:pt x="7748" y="1001841"/>
                </a:lnTo>
                <a:lnTo>
                  <a:pt x="18366" y="1022674"/>
                </a:lnTo>
                <a:lnTo>
                  <a:pt x="31043" y="1041771"/>
                </a:lnTo>
                <a:lnTo>
                  <a:pt x="45735" y="1059019"/>
                </a:lnTo>
                <a:lnTo>
                  <a:pt x="62396" y="1074308"/>
                </a:lnTo>
                <a:lnTo>
                  <a:pt x="77997" y="1067424"/>
                </a:lnTo>
                <a:lnTo>
                  <a:pt x="84936" y="1064536"/>
                </a:lnTo>
                <a:lnTo>
                  <a:pt x="91745" y="1062199"/>
                </a:lnTo>
                <a:lnTo>
                  <a:pt x="99182" y="1061573"/>
                </a:lnTo>
                <a:lnTo>
                  <a:pt x="201716" y="1061573"/>
                </a:lnTo>
                <a:lnTo>
                  <a:pt x="387422" y="819124"/>
                </a:lnTo>
                <a:lnTo>
                  <a:pt x="391493" y="814037"/>
                </a:lnTo>
                <a:lnTo>
                  <a:pt x="395885" y="808865"/>
                </a:lnTo>
                <a:lnTo>
                  <a:pt x="400698" y="803324"/>
                </a:lnTo>
                <a:lnTo>
                  <a:pt x="406029" y="797133"/>
                </a:lnTo>
                <a:lnTo>
                  <a:pt x="770936" y="797133"/>
                </a:lnTo>
                <a:lnTo>
                  <a:pt x="590484" y="568398"/>
                </a:lnTo>
                <a:lnTo>
                  <a:pt x="605313" y="548796"/>
                </a:lnTo>
                <a:lnTo>
                  <a:pt x="640278" y="504364"/>
                </a:lnTo>
                <a:lnTo>
                  <a:pt x="671700" y="465695"/>
                </a:lnTo>
                <a:lnTo>
                  <a:pt x="703641" y="427484"/>
                </a:lnTo>
                <a:lnTo>
                  <a:pt x="736094" y="389723"/>
                </a:lnTo>
                <a:lnTo>
                  <a:pt x="756176" y="366983"/>
                </a:lnTo>
                <a:lnTo>
                  <a:pt x="455148" y="366983"/>
                </a:lnTo>
                <a:lnTo>
                  <a:pt x="445612" y="353545"/>
                </a:lnTo>
                <a:lnTo>
                  <a:pt x="441348" y="347459"/>
                </a:lnTo>
                <a:lnTo>
                  <a:pt x="437316" y="341503"/>
                </a:lnTo>
                <a:lnTo>
                  <a:pt x="361794" y="226807"/>
                </a:lnTo>
                <a:lnTo>
                  <a:pt x="336487" y="188662"/>
                </a:lnTo>
                <a:lnTo>
                  <a:pt x="310985" y="150648"/>
                </a:lnTo>
                <a:lnTo>
                  <a:pt x="297753" y="132016"/>
                </a:lnTo>
                <a:lnTo>
                  <a:pt x="292326" y="124878"/>
                </a:lnTo>
                <a:lnTo>
                  <a:pt x="176999" y="124878"/>
                </a:lnTo>
                <a:lnTo>
                  <a:pt x="142896" y="99496"/>
                </a:lnTo>
                <a:close/>
              </a:path>
              <a:path w="953769" h="1126490">
                <a:moveTo>
                  <a:pt x="770936" y="797133"/>
                </a:moveTo>
                <a:lnTo>
                  <a:pt x="406029" y="797133"/>
                </a:lnTo>
                <a:lnTo>
                  <a:pt x="420243" y="818579"/>
                </a:lnTo>
                <a:lnTo>
                  <a:pt x="424437" y="825034"/>
                </a:lnTo>
                <a:lnTo>
                  <a:pt x="451160" y="865752"/>
                </a:lnTo>
                <a:lnTo>
                  <a:pt x="478818" y="905787"/>
                </a:lnTo>
                <a:lnTo>
                  <a:pt x="507462" y="945101"/>
                </a:lnTo>
                <a:lnTo>
                  <a:pt x="537145" y="983655"/>
                </a:lnTo>
                <a:lnTo>
                  <a:pt x="567919" y="1021411"/>
                </a:lnTo>
                <a:lnTo>
                  <a:pt x="588259" y="1036097"/>
                </a:lnTo>
                <a:lnTo>
                  <a:pt x="598632" y="1034383"/>
                </a:lnTo>
                <a:lnTo>
                  <a:pt x="610735" y="1026643"/>
                </a:lnTo>
                <a:lnTo>
                  <a:pt x="620679" y="1018090"/>
                </a:lnTo>
                <a:lnTo>
                  <a:pt x="630272" y="1009008"/>
                </a:lnTo>
                <a:lnTo>
                  <a:pt x="639785" y="999636"/>
                </a:lnTo>
                <a:lnTo>
                  <a:pt x="649488" y="990216"/>
                </a:lnTo>
                <a:lnTo>
                  <a:pt x="727954" y="990216"/>
                </a:lnTo>
                <a:lnTo>
                  <a:pt x="730929" y="986821"/>
                </a:lnTo>
                <a:lnTo>
                  <a:pt x="735269" y="978782"/>
                </a:lnTo>
                <a:lnTo>
                  <a:pt x="737652" y="968806"/>
                </a:lnTo>
                <a:lnTo>
                  <a:pt x="740194" y="957891"/>
                </a:lnTo>
                <a:lnTo>
                  <a:pt x="745410" y="948172"/>
                </a:lnTo>
                <a:lnTo>
                  <a:pt x="753554" y="940414"/>
                </a:lnTo>
                <a:lnTo>
                  <a:pt x="764877" y="935381"/>
                </a:lnTo>
                <a:lnTo>
                  <a:pt x="774023" y="931725"/>
                </a:lnTo>
                <a:lnTo>
                  <a:pt x="781761" y="926248"/>
                </a:lnTo>
                <a:lnTo>
                  <a:pt x="808433" y="884237"/>
                </a:lnTo>
                <a:lnTo>
                  <a:pt x="817482" y="856134"/>
                </a:lnTo>
                <a:lnTo>
                  <a:pt x="770936" y="797133"/>
                </a:lnTo>
                <a:close/>
              </a:path>
              <a:path w="953769" h="1126490">
                <a:moveTo>
                  <a:pt x="727954" y="990216"/>
                </a:moveTo>
                <a:lnTo>
                  <a:pt x="649488" y="990216"/>
                </a:lnTo>
                <a:lnTo>
                  <a:pt x="695308" y="1018311"/>
                </a:lnTo>
                <a:lnTo>
                  <a:pt x="712730" y="1003865"/>
                </a:lnTo>
                <a:lnTo>
                  <a:pt x="717970" y="999636"/>
                </a:lnTo>
                <a:lnTo>
                  <a:pt x="725008" y="993579"/>
                </a:lnTo>
                <a:lnTo>
                  <a:pt x="727954" y="990216"/>
                </a:lnTo>
                <a:close/>
              </a:path>
              <a:path w="953769" h="1126490">
                <a:moveTo>
                  <a:pt x="827744" y="0"/>
                </a:moveTo>
                <a:lnTo>
                  <a:pt x="763539" y="51027"/>
                </a:lnTo>
                <a:lnTo>
                  <a:pt x="725945" y="86137"/>
                </a:lnTo>
                <a:lnTo>
                  <a:pt x="688812" y="121706"/>
                </a:lnTo>
                <a:lnTo>
                  <a:pt x="652144" y="157737"/>
                </a:lnTo>
                <a:lnTo>
                  <a:pt x="615948" y="194236"/>
                </a:lnTo>
                <a:lnTo>
                  <a:pt x="580227" y="231207"/>
                </a:lnTo>
                <a:lnTo>
                  <a:pt x="544988" y="268653"/>
                </a:lnTo>
                <a:lnTo>
                  <a:pt x="510235" y="306580"/>
                </a:lnTo>
                <a:lnTo>
                  <a:pt x="475975" y="344991"/>
                </a:lnTo>
                <a:lnTo>
                  <a:pt x="471186" y="350257"/>
                </a:lnTo>
                <a:lnTo>
                  <a:pt x="466150" y="355552"/>
                </a:lnTo>
                <a:lnTo>
                  <a:pt x="455148" y="366983"/>
                </a:lnTo>
                <a:lnTo>
                  <a:pt x="756176" y="366983"/>
                </a:lnTo>
                <a:lnTo>
                  <a:pt x="802501" y="315524"/>
                </a:lnTo>
                <a:lnTo>
                  <a:pt x="836438" y="279071"/>
                </a:lnTo>
                <a:lnTo>
                  <a:pt x="870855" y="243039"/>
                </a:lnTo>
                <a:lnTo>
                  <a:pt x="915277" y="197618"/>
                </a:lnTo>
                <a:lnTo>
                  <a:pt x="924376" y="187479"/>
                </a:lnTo>
                <a:lnTo>
                  <a:pt x="932778" y="176654"/>
                </a:lnTo>
                <a:lnTo>
                  <a:pt x="940222" y="164793"/>
                </a:lnTo>
                <a:lnTo>
                  <a:pt x="950132" y="146128"/>
                </a:lnTo>
                <a:lnTo>
                  <a:pt x="953277" y="133977"/>
                </a:lnTo>
                <a:lnTo>
                  <a:pt x="949216" y="122509"/>
                </a:lnTo>
                <a:lnTo>
                  <a:pt x="917549" y="93316"/>
                </a:lnTo>
                <a:lnTo>
                  <a:pt x="909029" y="92617"/>
                </a:lnTo>
                <a:lnTo>
                  <a:pt x="893918" y="89766"/>
                </a:lnTo>
                <a:lnTo>
                  <a:pt x="883725" y="82231"/>
                </a:lnTo>
                <a:lnTo>
                  <a:pt x="878681" y="70758"/>
                </a:lnTo>
                <a:lnTo>
                  <a:pt x="878668" y="67093"/>
                </a:lnTo>
                <a:lnTo>
                  <a:pt x="878800" y="55608"/>
                </a:lnTo>
                <a:lnTo>
                  <a:pt x="879648" y="50729"/>
                </a:lnTo>
                <a:lnTo>
                  <a:pt x="878737" y="44258"/>
                </a:lnTo>
                <a:lnTo>
                  <a:pt x="853911" y="15112"/>
                </a:lnTo>
                <a:lnTo>
                  <a:pt x="833187" y="816"/>
                </a:lnTo>
                <a:lnTo>
                  <a:pt x="827744" y="0"/>
                </a:lnTo>
                <a:close/>
              </a:path>
              <a:path w="953769" h="1126490">
                <a:moveTo>
                  <a:pt x="232897" y="67093"/>
                </a:moveTo>
                <a:lnTo>
                  <a:pt x="203117" y="95716"/>
                </a:lnTo>
                <a:lnTo>
                  <a:pt x="201615" y="104764"/>
                </a:lnTo>
                <a:lnTo>
                  <a:pt x="196209" y="113800"/>
                </a:lnTo>
                <a:lnTo>
                  <a:pt x="187861" y="120286"/>
                </a:lnTo>
                <a:lnTo>
                  <a:pt x="176999" y="124878"/>
                </a:lnTo>
                <a:lnTo>
                  <a:pt x="292326" y="124878"/>
                </a:lnTo>
                <a:lnTo>
                  <a:pt x="283901" y="113796"/>
                </a:lnTo>
                <a:lnTo>
                  <a:pt x="269834" y="95716"/>
                </a:lnTo>
                <a:lnTo>
                  <a:pt x="255960" y="77504"/>
                </a:lnTo>
                <a:lnTo>
                  <a:pt x="249042" y="70758"/>
                </a:lnTo>
                <a:lnTo>
                  <a:pt x="241334" y="67536"/>
                </a:lnTo>
                <a:lnTo>
                  <a:pt x="232897" y="67093"/>
                </a:lnTo>
                <a:close/>
              </a:path>
            </a:pathLst>
          </a:custGeom>
          <a:solidFill>
            <a:srgbClr val="EE220C"/>
          </a:solidFill>
        </p:spPr>
        <p:txBody>
          <a:bodyPr wrap="square" lIns="0" tIns="0" rIns="0" bIns="0" rtlCol="0"/>
          <a:lstStyle/>
          <a:p>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9255" y="508778"/>
            <a:ext cx="17085945" cy="1409065"/>
          </a:xfrm>
          <a:prstGeom prst="rect">
            <a:avLst/>
          </a:prstGeom>
        </p:spPr>
        <p:txBody>
          <a:bodyPr vert="horz" wrap="square" lIns="0" tIns="15875" rIns="0" bIns="0" rtlCol="0">
            <a:spAutoFit/>
          </a:bodyPr>
          <a:lstStyle/>
          <a:p>
            <a:pPr marL="12700">
              <a:lnSpc>
                <a:spcPct val="100000"/>
              </a:lnSpc>
              <a:spcBef>
                <a:spcPts val="125"/>
              </a:spcBef>
            </a:pPr>
            <a:r>
              <a:rPr sz="9050" b="1" spc="110" dirty="0">
                <a:latin typeface="Arial"/>
                <a:cs typeface="Arial"/>
              </a:rPr>
              <a:t>Kafka</a:t>
            </a:r>
            <a:r>
              <a:rPr sz="9050" b="1" spc="-35" dirty="0">
                <a:latin typeface="Arial"/>
                <a:cs typeface="Arial"/>
              </a:rPr>
              <a:t> </a:t>
            </a:r>
            <a:r>
              <a:rPr sz="9050" b="1" spc="15" dirty="0">
                <a:latin typeface="Arial"/>
                <a:cs typeface="Arial"/>
              </a:rPr>
              <a:t>Producer</a:t>
            </a:r>
            <a:r>
              <a:rPr sz="9050" b="1" spc="-30" dirty="0">
                <a:latin typeface="Arial"/>
                <a:cs typeface="Arial"/>
              </a:rPr>
              <a:t> </a:t>
            </a:r>
            <a:r>
              <a:rPr sz="9050" b="1" spc="-10" dirty="0">
                <a:latin typeface="Arial"/>
                <a:cs typeface="Arial"/>
              </a:rPr>
              <a:t>Configurations</a:t>
            </a:r>
            <a:endParaRPr sz="9050">
              <a:latin typeface="Arial"/>
              <a:cs typeface="Arial"/>
            </a:endParaRPr>
          </a:p>
        </p:txBody>
      </p:sp>
      <p:sp>
        <p:nvSpPr>
          <p:cNvPr id="3" name="object 3"/>
          <p:cNvSpPr txBox="1"/>
          <p:nvPr/>
        </p:nvSpPr>
        <p:spPr>
          <a:xfrm>
            <a:off x="1421811" y="2557191"/>
            <a:ext cx="12584430" cy="67373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10" dirty="0">
                <a:latin typeface="Arial MT"/>
                <a:cs typeface="Arial MT"/>
              </a:rPr>
              <a:t>retries</a:t>
            </a:r>
            <a:endParaRPr sz="3950">
              <a:latin typeface="Arial MT"/>
              <a:cs typeface="Arial MT"/>
            </a:endParaRPr>
          </a:p>
          <a:p>
            <a:pPr marL="1059180" lvl="1" indent="-523875">
              <a:lnSpc>
                <a:spcPct val="100000"/>
              </a:lnSpc>
              <a:spcBef>
                <a:spcPts val="4825"/>
              </a:spcBef>
              <a:buSzPct val="125316"/>
              <a:buFont typeface="SimSun"/>
              <a:buChar char="•"/>
              <a:tabLst>
                <a:tab pos="1059815" algn="l"/>
              </a:tabLst>
            </a:pPr>
            <a:r>
              <a:rPr sz="3950" dirty="0">
                <a:latin typeface="Arial MT"/>
                <a:cs typeface="Arial MT"/>
              </a:rPr>
              <a:t>Integer</a:t>
            </a:r>
            <a:r>
              <a:rPr sz="3950" spc="-10" dirty="0">
                <a:latin typeface="Arial MT"/>
                <a:cs typeface="Arial MT"/>
              </a:rPr>
              <a:t> </a:t>
            </a:r>
            <a:r>
              <a:rPr sz="3950" spc="-30" dirty="0">
                <a:latin typeface="Arial MT"/>
                <a:cs typeface="Arial MT"/>
              </a:rPr>
              <a:t>value</a:t>
            </a:r>
            <a:r>
              <a:rPr sz="3950" spc="-5" dirty="0">
                <a:latin typeface="Arial MT"/>
                <a:cs typeface="Arial MT"/>
              </a:rPr>
              <a:t> </a:t>
            </a:r>
            <a:r>
              <a:rPr sz="3950" spc="65" dirty="0">
                <a:latin typeface="Arial MT"/>
                <a:cs typeface="Arial MT"/>
              </a:rPr>
              <a:t>=</a:t>
            </a:r>
            <a:r>
              <a:rPr sz="3950" spc="-10" dirty="0">
                <a:latin typeface="Arial MT"/>
                <a:cs typeface="Arial MT"/>
              </a:rPr>
              <a:t> </a:t>
            </a:r>
            <a:r>
              <a:rPr sz="3950" spc="-35" dirty="0">
                <a:latin typeface="Arial MT"/>
                <a:cs typeface="Arial MT"/>
              </a:rPr>
              <a:t>[0</a:t>
            </a:r>
            <a:r>
              <a:rPr sz="3950" spc="-5" dirty="0">
                <a:latin typeface="Arial MT"/>
                <a:cs typeface="Arial MT"/>
              </a:rPr>
              <a:t> </a:t>
            </a:r>
            <a:r>
              <a:rPr sz="3950" spc="220" dirty="0">
                <a:latin typeface="Arial MT"/>
                <a:cs typeface="Arial MT"/>
              </a:rPr>
              <a:t>-</a:t>
            </a:r>
            <a:r>
              <a:rPr sz="3950" spc="-10" dirty="0">
                <a:latin typeface="Arial MT"/>
                <a:cs typeface="Arial MT"/>
              </a:rPr>
              <a:t> </a:t>
            </a:r>
            <a:r>
              <a:rPr sz="3950" spc="-5" dirty="0">
                <a:latin typeface="Arial MT"/>
                <a:cs typeface="Arial MT"/>
              </a:rPr>
              <a:t>2147483647]</a:t>
            </a:r>
            <a:endParaRPr sz="3950">
              <a:latin typeface="Arial MT"/>
              <a:cs typeface="Arial MT"/>
            </a:endParaRPr>
          </a:p>
          <a:p>
            <a:pPr marL="1059180" lvl="1" indent="-523875">
              <a:lnSpc>
                <a:spcPct val="100000"/>
              </a:lnSpc>
              <a:spcBef>
                <a:spcPts val="4885"/>
              </a:spcBef>
              <a:buSzPct val="125316"/>
              <a:buFont typeface="SimSun"/>
              <a:buChar char="•"/>
              <a:tabLst>
                <a:tab pos="1059815" algn="l"/>
              </a:tabLst>
            </a:pPr>
            <a:r>
              <a:rPr sz="3950" spc="-35" dirty="0">
                <a:latin typeface="Arial MT"/>
                <a:cs typeface="Arial MT"/>
              </a:rPr>
              <a:t>In</a:t>
            </a:r>
            <a:r>
              <a:rPr sz="3950" dirty="0">
                <a:latin typeface="Arial MT"/>
                <a:cs typeface="Arial MT"/>
              </a:rPr>
              <a:t> </a:t>
            </a:r>
            <a:r>
              <a:rPr sz="3950" spc="25" dirty="0">
                <a:latin typeface="Arial MT"/>
                <a:cs typeface="Arial MT"/>
              </a:rPr>
              <a:t>Spring</a:t>
            </a:r>
            <a:r>
              <a:rPr sz="3950" dirty="0">
                <a:latin typeface="Arial MT"/>
                <a:cs typeface="Arial MT"/>
              </a:rPr>
              <a:t> Kafka,</a:t>
            </a:r>
            <a:r>
              <a:rPr sz="3950" spc="5" dirty="0">
                <a:latin typeface="Arial MT"/>
                <a:cs typeface="Arial MT"/>
              </a:rPr>
              <a:t> </a:t>
            </a:r>
            <a:r>
              <a:rPr sz="3950" spc="25" dirty="0">
                <a:latin typeface="Arial MT"/>
                <a:cs typeface="Arial MT"/>
              </a:rPr>
              <a:t>the</a:t>
            </a:r>
            <a:r>
              <a:rPr sz="3950" dirty="0">
                <a:latin typeface="Arial MT"/>
                <a:cs typeface="Arial MT"/>
              </a:rPr>
              <a:t> </a:t>
            </a:r>
            <a:r>
              <a:rPr sz="3950" spc="30" dirty="0">
                <a:latin typeface="Arial MT"/>
                <a:cs typeface="Arial MT"/>
              </a:rPr>
              <a:t>default</a:t>
            </a:r>
            <a:r>
              <a:rPr sz="3950" spc="5" dirty="0">
                <a:latin typeface="Arial MT"/>
                <a:cs typeface="Arial MT"/>
              </a:rPr>
              <a:t> </a:t>
            </a:r>
            <a:r>
              <a:rPr sz="3950" spc="-30" dirty="0">
                <a:latin typeface="Arial MT"/>
                <a:cs typeface="Arial MT"/>
              </a:rPr>
              <a:t>value</a:t>
            </a:r>
            <a:r>
              <a:rPr sz="3950" dirty="0">
                <a:latin typeface="Arial MT"/>
                <a:cs typeface="Arial MT"/>
              </a:rPr>
              <a:t> is</a:t>
            </a:r>
            <a:r>
              <a:rPr sz="3950" spc="5" dirty="0">
                <a:latin typeface="Arial MT"/>
                <a:cs typeface="Arial MT"/>
              </a:rPr>
              <a:t> </a:t>
            </a:r>
            <a:r>
              <a:rPr sz="3950" b="1" spc="180" dirty="0">
                <a:latin typeface="Arial"/>
                <a:cs typeface="Arial"/>
              </a:rPr>
              <a:t>-&gt;</a:t>
            </a:r>
            <a:r>
              <a:rPr sz="3950" b="1" dirty="0">
                <a:latin typeface="Arial"/>
                <a:cs typeface="Arial"/>
              </a:rPr>
              <a:t> 2147483647</a:t>
            </a:r>
            <a:endParaRPr sz="3950">
              <a:latin typeface="Arial"/>
              <a:cs typeface="Arial"/>
            </a:endParaRPr>
          </a:p>
          <a:p>
            <a:pPr marL="535940" indent="-523875">
              <a:lnSpc>
                <a:spcPct val="100000"/>
              </a:lnSpc>
              <a:spcBef>
                <a:spcPts val="4845"/>
              </a:spcBef>
              <a:buSzPct val="125316"/>
              <a:buFont typeface="SimSun"/>
              <a:buChar char="•"/>
              <a:tabLst>
                <a:tab pos="536575" algn="l"/>
              </a:tabLst>
            </a:pPr>
            <a:r>
              <a:rPr sz="3950" spc="-95" dirty="0">
                <a:latin typeface="Arial MT"/>
                <a:cs typeface="Arial MT"/>
              </a:rPr>
              <a:t>retry.backo</a:t>
            </a:r>
            <a:r>
              <a:rPr sz="3950" spc="-95" dirty="0">
                <a:latin typeface="SimSun"/>
                <a:cs typeface="SimSun"/>
              </a:rPr>
              <a:t>ff</a:t>
            </a:r>
            <a:r>
              <a:rPr sz="3950" spc="-95" dirty="0">
                <a:latin typeface="Arial MT"/>
                <a:cs typeface="Arial MT"/>
              </a:rPr>
              <a:t>.ms</a:t>
            </a:r>
            <a:endParaRPr sz="3950">
              <a:latin typeface="Arial MT"/>
              <a:cs typeface="Arial MT"/>
            </a:endParaRPr>
          </a:p>
          <a:p>
            <a:pPr marL="1059180" lvl="1" indent="-523875">
              <a:lnSpc>
                <a:spcPct val="100000"/>
              </a:lnSpc>
              <a:spcBef>
                <a:spcPts val="4825"/>
              </a:spcBef>
              <a:buSzPct val="125316"/>
              <a:buFont typeface="SimSun"/>
              <a:buChar char="•"/>
              <a:tabLst>
                <a:tab pos="1059815" algn="l"/>
              </a:tabLst>
            </a:pPr>
            <a:r>
              <a:rPr sz="3950" dirty="0">
                <a:latin typeface="Arial MT"/>
                <a:cs typeface="Arial MT"/>
              </a:rPr>
              <a:t>Integer </a:t>
            </a:r>
            <a:r>
              <a:rPr sz="3950" spc="-30" dirty="0">
                <a:latin typeface="Arial MT"/>
                <a:cs typeface="Arial MT"/>
              </a:rPr>
              <a:t>value</a:t>
            </a:r>
            <a:r>
              <a:rPr sz="3950" dirty="0">
                <a:latin typeface="Arial MT"/>
                <a:cs typeface="Arial MT"/>
              </a:rPr>
              <a:t> represented in </a:t>
            </a:r>
            <a:r>
              <a:rPr sz="3950" spc="30" dirty="0">
                <a:latin typeface="Arial MT"/>
                <a:cs typeface="Arial MT"/>
              </a:rPr>
              <a:t>milliseconds</a:t>
            </a:r>
            <a:endParaRPr sz="3950">
              <a:latin typeface="Arial MT"/>
              <a:cs typeface="Arial MT"/>
            </a:endParaRPr>
          </a:p>
          <a:p>
            <a:pPr marL="1059180" lvl="1" indent="-523875">
              <a:lnSpc>
                <a:spcPct val="100000"/>
              </a:lnSpc>
              <a:spcBef>
                <a:spcPts val="4825"/>
              </a:spcBef>
              <a:buSzPct val="125316"/>
              <a:buFont typeface="SimSun"/>
              <a:buChar char="•"/>
              <a:tabLst>
                <a:tab pos="1059815" algn="l"/>
              </a:tabLst>
            </a:pPr>
            <a:r>
              <a:rPr sz="3950" dirty="0">
                <a:latin typeface="Arial MT"/>
                <a:cs typeface="Arial MT"/>
              </a:rPr>
              <a:t>Default</a:t>
            </a:r>
            <a:r>
              <a:rPr sz="3950" spc="-15" dirty="0">
                <a:latin typeface="Arial MT"/>
                <a:cs typeface="Arial MT"/>
              </a:rPr>
              <a:t> </a:t>
            </a:r>
            <a:r>
              <a:rPr sz="3950" spc="-30" dirty="0">
                <a:latin typeface="Arial MT"/>
                <a:cs typeface="Arial MT"/>
              </a:rPr>
              <a:t>value</a:t>
            </a:r>
            <a:r>
              <a:rPr sz="3950" spc="-15" dirty="0">
                <a:latin typeface="Arial MT"/>
                <a:cs typeface="Arial MT"/>
              </a:rPr>
              <a:t> </a:t>
            </a:r>
            <a:r>
              <a:rPr sz="3950" dirty="0">
                <a:latin typeface="Arial MT"/>
                <a:cs typeface="Arial MT"/>
              </a:rPr>
              <a:t>is</a:t>
            </a:r>
            <a:r>
              <a:rPr sz="3950" spc="-15" dirty="0">
                <a:latin typeface="Arial MT"/>
                <a:cs typeface="Arial MT"/>
              </a:rPr>
              <a:t> </a:t>
            </a:r>
            <a:r>
              <a:rPr sz="3950" spc="20" dirty="0">
                <a:latin typeface="Arial MT"/>
                <a:cs typeface="Arial MT"/>
              </a:rPr>
              <a:t>100ms</a:t>
            </a:r>
            <a:endParaRPr sz="3950">
              <a:latin typeface="Arial MT"/>
              <a:cs typeface="Arial M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64186" y="3259113"/>
            <a:ext cx="3439795" cy="2207895"/>
            <a:chOff x="8164186" y="3259113"/>
            <a:chExt cx="3439795" cy="2207895"/>
          </a:xfrm>
        </p:grpSpPr>
        <p:sp>
          <p:nvSpPr>
            <p:cNvPr id="3" name="object 3"/>
            <p:cNvSpPr/>
            <p:nvPr/>
          </p:nvSpPr>
          <p:spPr>
            <a:xfrm>
              <a:off x="8324374" y="3259113"/>
              <a:ext cx="243204" cy="688975"/>
            </a:xfrm>
            <a:custGeom>
              <a:avLst/>
              <a:gdLst/>
              <a:ahLst/>
              <a:cxnLst/>
              <a:rect l="l" t="t" r="r" b="b"/>
              <a:pathLst>
                <a:path w="243204" h="688975">
                  <a:moveTo>
                    <a:pt x="121442" y="0"/>
                  </a:moveTo>
                  <a:lnTo>
                    <a:pt x="74175" y="9545"/>
                  </a:lnTo>
                  <a:lnTo>
                    <a:pt x="35573" y="35574"/>
                  </a:lnTo>
                  <a:lnTo>
                    <a:pt x="9545" y="74177"/>
                  </a:lnTo>
                  <a:lnTo>
                    <a:pt x="0" y="121442"/>
                  </a:lnTo>
                  <a:lnTo>
                    <a:pt x="4474" y="154159"/>
                  </a:lnTo>
                  <a:lnTo>
                    <a:pt x="17080" y="183476"/>
                  </a:lnTo>
                  <a:lnTo>
                    <a:pt x="36595" y="208197"/>
                  </a:lnTo>
                  <a:lnTo>
                    <a:pt x="61797" y="227127"/>
                  </a:lnTo>
                  <a:lnTo>
                    <a:pt x="61797" y="306349"/>
                  </a:lnTo>
                  <a:lnTo>
                    <a:pt x="109551" y="306349"/>
                  </a:lnTo>
                  <a:lnTo>
                    <a:pt x="113374" y="310172"/>
                  </a:lnTo>
                  <a:lnTo>
                    <a:pt x="113374" y="319625"/>
                  </a:lnTo>
                  <a:lnTo>
                    <a:pt x="109551" y="323507"/>
                  </a:lnTo>
                  <a:lnTo>
                    <a:pt x="61797" y="323507"/>
                  </a:lnTo>
                  <a:lnTo>
                    <a:pt x="61797" y="368201"/>
                  </a:lnTo>
                  <a:lnTo>
                    <a:pt x="87715" y="368201"/>
                  </a:lnTo>
                  <a:lnTo>
                    <a:pt x="91538" y="372026"/>
                  </a:lnTo>
                  <a:lnTo>
                    <a:pt x="91538" y="381480"/>
                  </a:lnTo>
                  <a:lnTo>
                    <a:pt x="87714" y="385304"/>
                  </a:lnTo>
                  <a:lnTo>
                    <a:pt x="61797" y="385304"/>
                  </a:lnTo>
                  <a:lnTo>
                    <a:pt x="61797" y="431881"/>
                  </a:lnTo>
                  <a:lnTo>
                    <a:pt x="109551" y="431881"/>
                  </a:lnTo>
                  <a:lnTo>
                    <a:pt x="113374" y="435756"/>
                  </a:lnTo>
                  <a:lnTo>
                    <a:pt x="113374" y="445210"/>
                  </a:lnTo>
                  <a:lnTo>
                    <a:pt x="109551" y="449037"/>
                  </a:lnTo>
                  <a:lnTo>
                    <a:pt x="61797" y="449037"/>
                  </a:lnTo>
                  <a:lnTo>
                    <a:pt x="61797" y="497173"/>
                  </a:lnTo>
                  <a:lnTo>
                    <a:pt x="87715" y="497173"/>
                  </a:lnTo>
                  <a:lnTo>
                    <a:pt x="91538" y="500996"/>
                  </a:lnTo>
                  <a:lnTo>
                    <a:pt x="91538" y="510449"/>
                  </a:lnTo>
                  <a:lnTo>
                    <a:pt x="87714" y="514276"/>
                  </a:lnTo>
                  <a:lnTo>
                    <a:pt x="61797" y="514276"/>
                  </a:lnTo>
                  <a:lnTo>
                    <a:pt x="61797" y="558378"/>
                  </a:lnTo>
                  <a:lnTo>
                    <a:pt x="111165" y="558378"/>
                  </a:lnTo>
                  <a:lnTo>
                    <a:pt x="114988" y="562202"/>
                  </a:lnTo>
                  <a:lnTo>
                    <a:pt x="114988" y="571660"/>
                  </a:lnTo>
                  <a:lnTo>
                    <a:pt x="111165" y="575481"/>
                  </a:lnTo>
                  <a:lnTo>
                    <a:pt x="61797" y="575481"/>
                  </a:lnTo>
                  <a:lnTo>
                    <a:pt x="61797" y="628781"/>
                  </a:lnTo>
                  <a:lnTo>
                    <a:pt x="66483" y="652001"/>
                  </a:lnTo>
                  <a:lnTo>
                    <a:pt x="79264" y="670959"/>
                  </a:lnTo>
                  <a:lnTo>
                    <a:pt x="98223" y="683740"/>
                  </a:lnTo>
                  <a:lnTo>
                    <a:pt x="121442" y="688427"/>
                  </a:lnTo>
                  <a:lnTo>
                    <a:pt x="144662" y="683740"/>
                  </a:lnTo>
                  <a:lnTo>
                    <a:pt x="163621" y="670959"/>
                  </a:lnTo>
                  <a:lnTo>
                    <a:pt x="176402" y="652000"/>
                  </a:lnTo>
                  <a:lnTo>
                    <a:pt x="181088" y="628781"/>
                  </a:lnTo>
                  <a:lnTo>
                    <a:pt x="181088" y="227127"/>
                  </a:lnTo>
                  <a:lnTo>
                    <a:pt x="206289" y="208197"/>
                  </a:lnTo>
                  <a:lnTo>
                    <a:pt x="225805" y="183476"/>
                  </a:lnTo>
                  <a:lnTo>
                    <a:pt x="238411" y="154159"/>
                  </a:lnTo>
                  <a:lnTo>
                    <a:pt x="242885" y="121442"/>
                  </a:lnTo>
                  <a:lnTo>
                    <a:pt x="233340" y="74177"/>
                  </a:lnTo>
                  <a:lnTo>
                    <a:pt x="207311" y="35574"/>
                  </a:lnTo>
                  <a:lnTo>
                    <a:pt x="168708" y="9545"/>
                  </a:lnTo>
                  <a:lnTo>
                    <a:pt x="121442" y="0"/>
                  </a:lnTo>
                  <a:close/>
                </a:path>
              </a:pathLst>
            </a:custGeom>
            <a:solidFill>
              <a:srgbClr val="00A2FF"/>
            </a:solidFill>
          </p:spPr>
          <p:txBody>
            <a:bodyPr wrap="square" lIns="0" tIns="0" rIns="0" bIns="0" rtlCol="0"/>
            <a:lstStyle/>
            <a:p>
              <a:endParaRPr/>
            </a:p>
          </p:txBody>
        </p:sp>
        <p:sp>
          <p:nvSpPr>
            <p:cNvPr id="4" name="object 4"/>
            <p:cNvSpPr/>
            <p:nvPr/>
          </p:nvSpPr>
          <p:spPr>
            <a:xfrm>
              <a:off x="8164186" y="3581786"/>
              <a:ext cx="3439795" cy="1885314"/>
            </a:xfrm>
            <a:custGeom>
              <a:avLst/>
              <a:gdLst/>
              <a:ahLst/>
              <a:cxnLst/>
              <a:rect l="l" t="t" r="r" b="b"/>
              <a:pathLst>
                <a:path w="3439795" h="1885314">
                  <a:moveTo>
                    <a:pt x="3439179" y="0"/>
                  </a:moveTo>
                  <a:lnTo>
                    <a:pt x="0" y="0"/>
                  </a:lnTo>
                  <a:lnTo>
                    <a:pt x="0" y="1884759"/>
                  </a:lnTo>
                  <a:lnTo>
                    <a:pt x="3439179" y="1884759"/>
                  </a:lnTo>
                  <a:lnTo>
                    <a:pt x="3439179"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3206971" y="494591"/>
            <a:ext cx="13690600" cy="1433195"/>
          </a:xfrm>
          <a:prstGeom prst="rect">
            <a:avLst/>
          </a:prstGeom>
        </p:spPr>
        <p:txBody>
          <a:bodyPr vert="horz" wrap="square" lIns="0" tIns="17145" rIns="0" bIns="0" rtlCol="0">
            <a:spAutoFit/>
          </a:bodyPr>
          <a:lstStyle/>
          <a:p>
            <a:pPr marL="12700">
              <a:lnSpc>
                <a:spcPct val="100000"/>
              </a:lnSpc>
              <a:spcBef>
                <a:spcPts val="135"/>
              </a:spcBef>
            </a:pPr>
            <a:r>
              <a:rPr spc="210" dirty="0"/>
              <a:t>Library</a:t>
            </a:r>
            <a:r>
              <a:rPr spc="-20" dirty="0"/>
              <a:t> </a:t>
            </a:r>
            <a:r>
              <a:rPr spc="130" dirty="0"/>
              <a:t>Events</a:t>
            </a:r>
            <a:r>
              <a:rPr spc="-15" dirty="0"/>
              <a:t> </a:t>
            </a:r>
            <a:r>
              <a:rPr spc="185" dirty="0"/>
              <a:t>Consumer</a:t>
            </a:r>
          </a:p>
        </p:txBody>
      </p:sp>
      <p:pic>
        <p:nvPicPr>
          <p:cNvPr id="6" name="object 6"/>
          <p:cNvPicPr/>
          <p:nvPr/>
        </p:nvPicPr>
        <p:blipFill>
          <a:blip r:embed="rId2" cstate="print"/>
          <a:stretch>
            <a:fillRect/>
          </a:stretch>
        </p:blipFill>
        <p:spPr>
          <a:xfrm>
            <a:off x="14899923" y="4510456"/>
            <a:ext cx="1294884" cy="1294884"/>
          </a:xfrm>
          <a:prstGeom prst="rect">
            <a:avLst/>
          </a:prstGeom>
        </p:spPr>
      </p:pic>
      <p:sp>
        <p:nvSpPr>
          <p:cNvPr id="7" name="object 7"/>
          <p:cNvSpPr txBox="1"/>
          <p:nvPr/>
        </p:nvSpPr>
        <p:spPr>
          <a:xfrm>
            <a:off x="16366518" y="4952064"/>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pic>
        <p:nvPicPr>
          <p:cNvPr id="8" name="object 8"/>
          <p:cNvPicPr/>
          <p:nvPr/>
        </p:nvPicPr>
        <p:blipFill>
          <a:blip r:embed="rId3" cstate="print"/>
          <a:stretch>
            <a:fillRect/>
          </a:stretch>
        </p:blipFill>
        <p:spPr>
          <a:xfrm>
            <a:off x="2252171" y="3802091"/>
            <a:ext cx="2166486" cy="2182654"/>
          </a:xfrm>
          <a:prstGeom prst="rect">
            <a:avLst/>
          </a:prstGeom>
        </p:spPr>
      </p:pic>
      <p:sp>
        <p:nvSpPr>
          <p:cNvPr id="9" name="object 9"/>
          <p:cNvSpPr txBox="1"/>
          <p:nvPr/>
        </p:nvSpPr>
        <p:spPr>
          <a:xfrm>
            <a:off x="3144012" y="3300261"/>
            <a:ext cx="869315" cy="264160"/>
          </a:xfrm>
          <a:prstGeom prst="rect">
            <a:avLst/>
          </a:prstGeom>
        </p:spPr>
        <p:txBody>
          <a:bodyPr vert="horz" wrap="square" lIns="0" tIns="14604" rIns="0" bIns="0" rtlCol="0">
            <a:spAutoFit/>
          </a:bodyPr>
          <a:lstStyle/>
          <a:p>
            <a:pPr marL="12700">
              <a:lnSpc>
                <a:spcPct val="100000"/>
              </a:lnSpc>
              <a:spcBef>
                <a:spcPts val="114"/>
              </a:spcBef>
            </a:pPr>
            <a:r>
              <a:rPr sz="1550" b="1" dirty="0">
                <a:latin typeface="Arial"/>
                <a:cs typeface="Arial"/>
              </a:rPr>
              <a:t>Librarian</a:t>
            </a:r>
            <a:endParaRPr sz="1550">
              <a:latin typeface="Arial"/>
              <a:cs typeface="Arial"/>
            </a:endParaRPr>
          </a:p>
        </p:txBody>
      </p:sp>
      <p:sp>
        <p:nvSpPr>
          <p:cNvPr id="10" name="object 10"/>
          <p:cNvSpPr txBox="1"/>
          <p:nvPr/>
        </p:nvSpPr>
        <p:spPr>
          <a:xfrm>
            <a:off x="8336687" y="4048688"/>
            <a:ext cx="1047115" cy="775335"/>
          </a:xfrm>
          <a:prstGeom prst="rect">
            <a:avLst/>
          </a:prstGeom>
          <a:solidFill>
            <a:srgbClr val="00A2FF"/>
          </a:solidFill>
        </p:spPr>
        <p:txBody>
          <a:bodyPr vert="horz" wrap="square" lIns="0" tIns="184150" rIns="0" bIns="0" rtlCol="0">
            <a:spAutoFit/>
          </a:bodyPr>
          <a:lstStyle/>
          <a:p>
            <a:pPr marL="253365">
              <a:lnSpc>
                <a:spcPct val="100000"/>
              </a:lnSpc>
              <a:spcBef>
                <a:spcPts val="1450"/>
              </a:spcBef>
            </a:pPr>
            <a:r>
              <a:rPr sz="2600" spc="20" dirty="0">
                <a:solidFill>
                  <a:srgbClr val="FFFFFF"/>
                </a:solidFill>
                <a:latin typeface="Arial MT"/>
                <a:cs typeface="Arial MT"/>
              </a:rPr>
              <a:t>API</a:t>
            </a:r>
            <a:endParaRPr sz="2600">
              <a:latin typeface="Arial MT"/>
              <a:cs typeface="Arial MT"/>
            </a:endParaRPr>
          </a:p>
        </p:txBody>
      </p:sp>
      <p:sp>
        <p:nvSpPr>
          <p:cNvPr id="11" name="object 11"/>
          <p:cNvSpPr txBox="1"/>
          <p:nvPr/>
        </p:nvSpPr>
        <p:spPr>
          <a:xfrm>
            <a:off x="10202824" y="4043052"/>
            <a:ext cx="1184275" cy="739775"/>
          </a:xfrm>
          <a:prstGeom prst="rect">
            <a:avLst/>
          </a:prstGeom>
          <a:solidFill>
            <a:srgbClr val="00A2FF"/>
          </a:solidFill>
        </p:spPr>
        <p:txBody>
          <a:bodyPr vert="horz" wrap="square" lIns="0" tIns="72390" rIns="0" bIns="0" rtlCol="0">
            <a:spAutoFit/>
          </a:bodyPr>
          <a:lstStyle/>
          <a:p>
            <a:pPr marL="80645" marR="73025" indent="19177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20" dirty="0">
                <a:solidFill>
                  <a:srgbClr val="FFFFFF"/>
                </a:solidFill>
                <a:latin typeface="Arial MT"/>
                <a:cs typeface="Arial MT"/>
              </a:rPr>
              <a:t>P</a:t>
            </a:r>
            <a:r>
              <a:rPr sz="1900" spc="-25" dirty="0">
                <a:solidFill>
                  <a:srgbClr val="FFFFFF"/>
                </a:solidFill>
                <a:latin typeface="Arial MT"/>
                <a:cs typeface="Arial MT"/>
              </a:rPr>
              <a:t>r</a:t>
            </a:r>
            <a:r>
              <a:rPr sz="1900" spc="55" dirty="0">
                <a:solidFill>
                  <a:srgbClr val="FFFFFF"/>
                </a:solidFill>
                <a:latin typeface="Arial MT"/>
                <a:cs typeface="Arial MT"/>
              </a:rPr>
              <a:t>oducer</a:t>
            </a:r>
            <a:endParaRPr sz="1900">
              <a:latin typeface="Arial MT"/>
              <a:cs typeface="Arial MT"/>
            </a:endParaRPr>
          </a:p>
        </p:txBody>
      </p:sp>
      <p:sp>
        <p:nvSpPr>
          <p:cNvPr id="12" name="object 12"/>
          <p:cNvSpPr/>
          <p:nvPr/>
        </p:nvSpPr>
        <p:spPr>
          <a:xfrm>
            <a:off x="13214686" y="7657243"/>
            <a:ext cx="4716145" cy="2584450"/>
          </a:xfrm>
          <a:custGeom>
            <a:avLst/>
            <a:gdLst/>
            <a:ahLst/>
            <a:cxnLst/>
            <a:rect l="l" t="t" r="r" b="b"/>
            <a:pathLst>
              <a:path w="4716144" h="2584450">
                <a:moveTo>
                  <a:pt x="4715741" y="0"/>
                </a:moveTo>
                <a:lnTo>
                  <a:pt x="0" y="0"/>
                </a:lnTo>
                <a:lnTo>
                  <a:pt x="0" y="2584348"/>
                </a:lnTo>
                <a:lnTo>
                  <a:pt x="4715741" y="2584348"/>
                </a:lnTo>
                <a:lnTo>
                  <a:pt x="4715741" y="0"/>
                </a:lnTo>
                <a:close/>
              </a:path>
            </a:pathLst>
          </a:custGeom>
          <a:solidFill>
            <a:srgbClr val="000000"/>
          </a:solidFill>
        </p:spPr>
        <p:txBody>
          <a:bodyPr wrap="square" lIns="0" tIns="0" rIns="0" bIns="0" rtlCol="0"/>
          <a:lstStyle/>
          <a:p>
            <a:endParaRPr/>
          </a:p>
        </p:txBody>
      </p:sp>
      <p:sp>
        <p:nvSpPr>
          <p:cNvPr id="13" name="object 13"/>
          <p:cNvSpPr txBox="1"/>
          <p:nvPr/>
        </p:nvSpPr>
        <p:spPr>
          <a:xfrm>
            <a:off x="13666150" y="10291181"/>
            <a:ext cx="381317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25" dirty="0">
                <a:latin typeface="Arial"/>
                <a:cs typeface="Arial"/>
              </a:rPr>
              <a:t> </a:t>
            </a:r>
            <a:r>
              <a:rPr sz="2450" b="1" spc="-10" dirty="0">
                <a:latin typeface="Arial"/>
                <a:cs typeface="Arial"/>
              </a:rPr>
              <a:t>Events</a:t>
            </a:r>
            <a:r>
              <a:rPr sz="2450" b="1" spc="-20" dirty="0">
                <a:latin typeface="Arial"/>
                <a:cs typeface="Arial"/>
              </a:rPr>
              <a:t> </a:t>
            </a:r>
            <a:r>
              <a:rPr sz="2450" b="1" spc="10" dirty="0">
                <a:latin typeface="Arial"/>
                <a:cs typeface="Arial"/>
              </a:rPr>
              <a:t>Consumer</a:t>
            </a:r>
            <a:endParaRPr sz="2450">
              <a:latin typeface="Arial"/>
              <a:cs typeface="Arial"/>
            </a:endParaRPr>
          </a:p>
        </p:txBody>
      </p:sp>
      <p:sp>
        <p:nvSpPr>
          <p:cNvPr id="14" name="object 14"/>
          <p:cNvSpPr txBox="1"/>
          <p:nvPr/>
        </p:nvSpPr>
        <p:spPr>
          <a:xfrm>
            <a:off x="13494216" y="8461745"/>
            <a:ext cx="1623695" cy="1014730"/>
          </a:xfrm>
          <a:prstGeom prst="rect">
            <a:avLst/>
          </a:prstGeom>
          <a:solidFill>
            <a:srgbClr val="00A2FF"/>
          </a:solidFill>
        </p:spPr>
        <p:txBody>
          <a:bodyPr vert="horz" wrap="square" lIns="0" tIns="208279" rIns="0" bIns="0" rtlCol="0">
            <a:spAutoFit/>
          </a:bodyPr>
          <a:lstStyle/>
          <a:p>
            <a:pPr marL="238125" marR="230504" indent="254000">
              <a:lnSpc>
                <a:spcPct val="101299"/>
              </a:lnSpc>
              <a:spcBef>
                <a:spcPts val="1639"/>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30" dirty="0">
                <a:solidFill>
                  <a:srgbClr val="FFFFFF"/>
                </a:solidFill>
                <a:latin typeface="Arial MT"/>
                <a:cs typeface="Arial MT"/>
              </a:rPr>
              <a:t>Consumer</a:t>
            </a:r>
            <a:endParaRPr sz="1900">
              <a:latin typeface="Arial MT"/>
              <a:cs typeface="Arial MT"/>
            </a:endParaRPr>
          </a:p>
        </p:txBody>
      </p:sp>
      <p:sp>
        <p:nvSpPr>
          <p:cNvPr id="15" name="object 15"/>
          <p:cNvSpPr/>
          <p:nvPr/>
        </p:nvSpPr>
        <p:spPr>
          <a:xfrm>
            <a:off x="16084261" y="7897283"/>
            <a:ext cx="1623695" cy="2143125"/>
          </a:xfrm>
          <a:custGeom>
            <a:avLst/>
            <a:gdLst/>
            <a:ahLst/>
            <a:cxnLst/>
            <a:rect l="l" t="t" r="r" b="b"/>
            <a:pathLst>
              <a:path w="1623694" h="2143125">
                <a:moveTo>
                  <a:pt x="23" y="356512"/>
                </a:moveTo>
                <a:lnTo>
                  <a:pt x="23" y="1884399"/>
                </a:lnTo>
                <a:lnTo>
                  <a:pt x="3002" y="1905645"/>
                </a:lnTo>
                <a:lnTo>
                  <a:pt x="26106" y="1947156"/>
                </a:lnTo>
                <a:lnTo>
                  <a:pt x="70445" y="1986706"/>
                </a:lnTo>
                <a:lnTo>
                  <a:pt x="134070" y="2023516"/>
                </a:lnTo>
                <a:lnTo>
                  <a:pt x="172507" y="2040648"/>
                </a:lnTo>
                <a:lnTo>
                  <a:pt x="215034" y="2056803"/>
                </a:lnTo>
                <a:lnTo>
                  <a:pt x="261408" y="2071883"/>
                </a:lnTo>
                <a:lnTo>
                  <a:pt x="311386" y="2085789"/>
                </a:lnTo>
                <a:lnTo>
                  <a:pt x="364724" y="2098425"/>
                </a:lnTo>
                <a:lnTo>
                  <a:pt x="421178" y="2109692"/>
                </a:lnTo>
                <a:lnTo>
                  <a:pt x="480505" y="2119494"/>
                </a:lnTo>
                <a:lnTo>
                  <a:pt x="542460" y="2127732"/>
                </a:lnTo>
                <a:lnTo>
                  <a:pt x="606802" y="2134310"/>
                </a:lnTo>
                <a:lnTo>
                  <a:pt x="673285" y="2139128"/>
                </a:lnTo>
                <a:lnTo>
                  <a:pt x="741670" y="2142091"/>
                </a:lnTo>
                <a:lnTo>
                  <a:pt x="811695" y="2143101"/>
                </a:lnTo>
                <a:lnTo>
                  <a:pt x="881733" y="2142091"/>
                </a:lnTo>
                <a:lnTo>
                  <a:pt x="950114" y="2139128"/>
                </a:lnTo>
                <a:lnTo>
                  <a:pt x="1016596" y="2134309"/>
                </a:lnTo>
                <a:lnTo>
                  <a:pt x="1080936" y="2127732"/>
                </a:lnTo>
                <a:lnTo>
                  <a:pt x="1142891" y="2119493"/>
                </a:lnTo>
                <a:lnTo>
                  <a:pt x="1202217" y="2109692"/>
                </a:lnTo>
                <a:lnTo>
                  <a:pt x="1258670" y="2098424"/>
                </a:lnTo>
                <a:lnTo>
                  <a:pt x="1312007" y="2085789"/>
                </a:lnTo>
                <a:lnTo>
                  <a:pt x="1361984" y="2071882"/>
                </a:lnTo>
                <a:lnTo>
                  <a:pt x="1408358" y="2056803"/>
                </a:lnTo>
                <a:lnTo>
                  <a:pt x="1450884" y="2040648"/>
                </a:lnTo>
                <a:lnTo>
                  <a:pt x="1489320" y="2023515"/>
                </a:lnTo>
                <a:lnTo>
                  <a:pt x="1523422" y="2005502"/>
                </a:lnTo>
                <a:lnTo>
                  <a:pt x="1577647" y="1967225"/>
                </a:lnTo>
                <a:lnTo>
                  <a:pt x="1611612" y="1926597"/>
                </a:lnTo>
                <a:lnTo>
                  <a:pt x="1623366" y="1884399"/>
                </a:lnTo>
                <a:lnTo>
                  <a:pt x="1623366" y="531496"/>
                </a:lnTo>
                <a:lnTo>
                  <a:pt x="811695" y="531496"/>
                </a:lnTo>
                <a:lnTo>
                  <a:pt x="745897" y="530748"/>
                </a:lnTo>
                <a:lnTo>
                  <a:pt x="681452" y="528538"/>
                </a:lnTo>
                <a:lnTo>
                  <a:pt x="618540" y="524920"/>
                </a:lnTo>
                <a:lnTo>
                  <a:pt x="557342" y="519948"/>
                </a:lnTo>
                <a:lnTo>
                  <a:pt x="498039" y="513675"/>
                </a:lnTo>
                <a:lnTo>
                  <a:pt x="440812" y="506156"/>
                </a:lnTo>
                <a:lnTo>
                  <a:pt x="385842" y="497444"/>
                </a:lnTo>
                <a:lnTo>
                  <a:pt x="333308" y="487592"/>
                </a:lnTo>
                <a:lnTo>
                  <a:pt x="283393" y="476655"/>
                </a:lnTo>
                <a:lnTo>
                  <a:pt x="236277" y="464685"/>
                </a:lnTo>
                <a:lnTo>
                  <a:pt x="192141" y="451738"/>
                </a:lnTo>
                <a:lnTo>
                  <a:pt x="151165" y="437865"/>
                </a:lnTo>
                <a:lnTo>
                  <a:pt x="113531" y="423122"/>
                </a:lnTo>
                <a:lnTo>
                  <a:pt x="49009" y="391237"/>
                </a:lnTo>
                <a:lnTo>
                  <a:pt x="22484" y="374203"/>
                </a:lnTo>
                <a:lnTo>
                  <a:pt x="23" y="356512"/>
                </a:lnTo>
                <a:close/>
              </a:path>
              <a:path w="1623694" h="2143125">
                <a:moveTo>
                  <a:pt x="1623366" y="356512"/>
                </a:moveTo>
                <a:lnTo>
                  <a:pt x="1574380" y="391237"/>
                </a:lnTo>
                <a:lnTo>
                  <a:pt x="1509858" y="423122"/>
                </a:lnTo>
                <a:lnTo>
                  <a:pt x="1472224" y="437865"/>
                </a:lnTo>
                <a:lnTo>
                  <a:pt x="1431248" y="451738"/>
                </a:lnTo>
                <a:lnTo>
                  <a:pt x="1387112" y="464685"/>
                </a:lnTo>
                <a:lnTo>
                  <a:pt x="1339996" y="476655"/>
                </a:lnTo>
                <a:lnTo>
                  <a:pt x="1290081" y="487592"/>
                </a:lnTo>
                <a:lnTo>
                  <a:pt x="1237548" y="497444"/>
                </a:lnTo>
                <a:lnTo>
                  <a:pt x="1182577" y="506156"/>
                </a:lnTo>
                <a:lnTo>
                  <a:pt x="1125350" y="513675"/>
                </a:lnTo>
                <a:lnTo>
                  <a:pt x="1066047" y="519948"/>
                </a:lnTo>
                <a:lnTo>
                  <a:pt x="1004850" y="524920"/>
                </a:lnTo>
                <a:lnTo>
                  <a:pt x="941938" y="528538"/>
                </a:lnTo>
                <a:lnTo>
                  <a:pt x="877492" y="530748"/>
                </a:lnTo>
                <a:lnTo>
                  <a:pt x="811695" y="531496"/>
                </a:lnTo>
                <a:lnTo>
                  <a:pt x="1623366" y="531496"/>
                </a:lnTo>
                <a:lnTo>
                  <a:pt x="1623366" y="356512"/>
                </a:lnTo>
                <a:close/>
              </a:path>
              <a:path w="1623694" h="2143125">
                <a:moveTo>
                  <a:pt x="811695" y="0"/>
                </a:moveTo>
                <a:lnTo>
                  <a:pt x="755076" y="592"/>
                </a:lnTo>
                <a:lnTo>
                  <a:pt x="698680" y="2370"/>
                </a:lnTo>
                <a:lnTo>
                  <a:pt x="642730" y="5335"/>
                </a:lnTo>
                <a:lnTo>
                  <a:pt x="587447" y="9485"/>
                </a:lnTo>
                <a:lnTo>
                  <a:pt x="533053" y="14823"/>
                </a:lnTo>
                <a:lnTo>
                  <a:pt x="479768" y="21348"/>
                </a:lnTo>
                <a:lnTo>
                  <a:pt x="427815" y="29062"/>
                </a:lnTo>
                <a:lnTo>
                  <a:pt x="377416" y="37964"/>
                </a:lnTo>
                <a:lnTo>
                  <a:pt x="328792" y="48055"/>
                </a:lnTo>
                <a:lnTo>
                  <a:pt x="282164" y="59335"/>
                </a:lnTo>
                <a:lnTo>
                  <a:pt x="237754" y="71806"/>
                </a:lnTo>
                <a:lnTo>
                  <a:pt x="182030" y="90439"/>
                </a:lnTo>
                <a:lnTo>
                  <a:pt x="133736" y="110293"/>
                </a:lnTo>
                <a:lnTo>
                  <a:pt x="92872" y="131193"/>
                </a:lnTo>
                <a:lnTo>
                  <a:pt x="59438" y="152964"/>
                </a:lnTo>
                <a:lnTo>
                  <a:pt x="14859" y="198425"/>
                </a:lnTo>
                <a:lnTo>
                  <a:pt x="0" y="245280"/>
                </a:lnTo>
                <a:lnTo>
                  <a:pt x="3714" y="268795"/>
                </a:lnTo>
                <a:lnTo>
                  <a:pt x="33434" y="315127"/>
                </a:lnTo>
                <a:lnTo>
                  <a:pt x="92872" y="359368"/>
                </a:lnTo>
                <a:lnTo>
                  <a:pt x="133736" y="380268"/>
                </a:lnTo>
                <a:lnTo>
                  <a:pt x="182030" y="400122"/>
                </a:lnTo>
                <a:lnTo>
                  <a:pt x="237754" y="418755"/>
                </a:lnTo>
                <a:lnTo>
                  <a:pt x="280187" y="430709"/>
                </a:lnTo>
                <a:lnTo>
                  <a:pt x="324658" y="441577"/>
                </a:lnTo>
                <a:lnTo>
                  <a:pt x="370974" y="451357"/>
                </a:lnTo>
                <a:lnTo>
                  <a:pt x="418940" y="460051"/>
                </a:lnTo>
                <a:lnTo>
                  <a:pt x="468363" y="467658"/>
                </a:lnTo>
                <a:lnTo>
                  <a:pt x="519047" y="474179"/>
                </a:lnTo>
                <a:lnTo>
                  <a:pt x="570800" y="479613"/>
                </a:lnTo>
                <a:lnTo>
                  <a:pt x="623426" y="483959"/>
                </a:lnTo>
                <a:lnTo>
                  <a:pt x="676732" y="487220"/>
                </a:lnTo>
                <a:lnTo>
                  <a:pt x="730523" y="489393"/>
                </a:lnTo>
                <a:lnTo>
                  <a:pt x="784605" y="490480"/>
                </a:lnTo>
                <a:lnTo>
                  <a:pt x="838784" y="490480"/>
                </a:lnTo>
                <a:lnTo>
                  <a:pt x="892867" y="489393"/>
                </a:lnTo>
                <a:lnTo>
                  <a:pt x="946658" y="487220"/>
                </a:lnTo>
                <a:lnTo>
                  <a:pt x="999964" y="483959"/>
                </a:lnTo>
                <a:lnTo>
                  <a:pt x="1052590" y="479613"/>
                </a:lnTo>
                <a:lnTo>
                  <a:pt x="1104342" y="474179"/>
                </a:lnTo>
                <a:lnTo>
                  <a:pt x="1155027" y="467658"/>
                </a:lnTo>
                <a:lnTo>
                  <a:pt x="1204449" y="460051"/>
                </a:lnTo>
                <a:lnTo>
                  <a:pt x="1252415" y="451357"/>
                </a:lnTo>
                <a:lnTo>
                  <a:pt x="1298731" y="441577"/>
                </a:lnTo>
                <a:lnTo>
                  <a:pt x="1343203" y="430709"/>
                </a:lnTo>
                <a:lnTo>
                  <a:pt x="1385635" y="418755"/>
                </a:lnTo>
                <a:lnTo>
                  <a:pt x="1441359" y="400122"/>
                </a:lnTo>
                <a:lnTo>
                  <a:pt x="1489653" y="380268"/>
                </a:lnTo>
                <a:lnTo>
                  <a:pt x="1530517" y="359368"/>
                </a:lnTo>
                <a:lnTo>
                  <a:pt x="1563951" y="337596"/>
                </a:lnTo>
                <a:lnTo>
                  <a:pt x="1608530" y="292136"/>
                </a:lnTo>
                <a:lnTo>
                  <a:pt x="1623390" y="245280"/>
                </a:lnTo>
                <a:lnTo>
                  <a:pt x="1619675" y="221765"/>
                </a:lnTo>
                <a:lnTo>
                  <a:pt x="1589956" y="175433"/>
                </a:lnTo>
                <a:lnTo>
                  <a:pt x="1530517" y="131193"/>
                </a:lnTo>
                <a:lnTo>
                  <a:pt x="1489653" y="110293"/>
                </a:lnTo>
                <a:lnTo>
                  <a:pt x="1441359" y="90439"/>
                </a:lnTo>
                <a:lnTo>
                  <a:pt x="1385635" y="71806"/>
                </a:lnTo>
                <a:lnTo>
                  <a:pt x="1341226" y="59335"/>
                </a:lnTo>
                <a:lnTo>
                  <a:pt x="1294598" y="48055"/>
                </a:lnTo>
                <a:lnTo>
                  <a:pt x="1245973" y="37964"/>
                </a:lnTo>
                <a:lnTo>
                  <a:pt x="1195574" y="29062"/>
                </a:lnTo>
                <a:lnTo>
                  <a:pt x="1143621" y="21348"/>
                </a:lnTo>
                <a:lnTo>
                  <a:pt x="1090337" y="14823"/>
                </a:lnTo>
                <a:lnTo>
                  <a:pt x="1035942" y="9485"/>
                </a:lnTo>
                <a:lnTo>
                  <a:pt x="980659" y="5335"/>
                </a:lnTo>
                <a:lnTo>
                  <a:pt x="924709" y="2370"/>
                </a:lnTo>
                <a:lnTo>
                  <a:pt x="868314" y="592"/>
                </a:lnTo>
                <a:lnTo>
                  <a:pt x="811695" y="0"/>
                </a:lnTo>
                <a:close/>
              </a:path>
            </a:pathLst>
          </a:custGeom>
          <a:solidFill>
            <a:srgbClr val="61D836"/>
          </a:solidFill>
        </p:spPr>
        <p:txBody>
          <a:bodyPr wrap="square" lIns="0" tIns="0" rIns="0" bIns="0" rtlCol="0"/>
          <a:lstStyle/>
          <a:p>
            <a:endParaRPr/>
          </a:p>
        </p:txBody>
      </p:sp>
      <p:sp>
        <p:nvSpPr>
          <p:cNvPr id="16" name="object 16"/>
          <p:cNvSpPr txBox="1"/>
          <p:nvPr/>
        </p:nvSpPr>
        <p:spPr>
          <a:xfrm>
            <a:off x="13214686" y="7657243"/>
            <a:ext cx="4716145" cy="2584450"/>
          </a:xfrm>
          <a:prstGeom prst="rect">
            <a:avLst/>
          </a:prstGeom>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spcBef>
                <a:spcPts val="5"/>
              </a:spcBef>
            </a:pPr>
            <a:endParaRPr sz="3550">
              <a:latin typeface="Times New Roman"/>
              <a:cs typeface="Times New Roman"/>
            </a:endParaRPr>
          </a:p>
          <a:p>
            <a:pPr marL="2646680" algn="ctr">
              <a:lnSpc>
                <a:spcPct val="100000"/>
              </a:lnSpc>
            </a:pPr>
            <a:r>
              <a:rPr sz="2600" spc="20" dirty="0">
                <a:solidFill>
                  <a:srgbClr val="FFFFFF"/>
                </a:solidFill>
                <a:latin typeface="Arial MT"/>
                <a:cs typeface="Arial MT"/>
              </a:rPr>
              <a:t>H2</a:t>
            </a:r>
            <a:endParaRPr sz="2600">
              <a:latin typeface="Arial MT"/>
              <a:cs typeface="Arial MT"/>
            </a:endParaRPr>
          </a:p>
          <a:p>
            <a:pPr marL="2646680" algn="ctr">
              <a:lnSpc>
                <a:spcPct val="100000"/>
              </a:lnSpc>
              <a:spcBef>
                <a:spcPts val="135"/>
              </a:spcBef>
            </a:pPr>
            <a:r>
              <a:rPr sz="1650" spc="15" dirty="0">
                <a:solidFill>
                  <a:srgbClr val="FFFFFF"/>
                </a:solidFill>
                <a:latin typeface="Arial MT"/>
                <a:cs typeface="Arial MT"/>
              </a:rPr>
              <a:t>(In-memory)</a:t>
            </a:r>
            <a:endParaRPr sz="1650">
              <a:latin typeface="Arial MT"/>
              <a:cs typeface="Arial MT"/>
            </a:endParaRPr>
          </a:p>
        </p:txBody>
      </p:sp>
      <p:sp>
        <p:nvSpPr>
          <p:cNvPr id="17" name="object 17"/>
          <p:cNvSpPr txBox="1"/>
          <p:nvPr/>
        </p:nvSpPr>
        <p:spPr>
          <a:xfrm>
            <a:off x="14656821" y="7116007"/>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2</a:t>
            </a:r>
            <a:endParaRPr sz="2450">
              <a:latin typeface="Arial"/>
              <a:cs typeface="Arial"/>
            </a:endParaRPr>
          </a:p>
        </p:txBody>
      </p:sp>
      <p:grpSp>
        <p:nvGrpSpPr>
          <p:cNvPr id="18" name="object 18"/>
          <p:cNvGrpSpPr/>
          <p:nvPr/>
        </p:nvGrpSpPr>
        <p:grpSpPr>
          <a:xfrm>
            <a:off x="11601740" y="4565306"/>
            <a:ext cx="3253104" cy="576580"/>
            <a:chOff x="11601740" y="4565306"/>
            <a:chExt cx="3253104" cy="576580"/>
          </a:xfrm>
        </p:grpSpPr>
        <p:sp>
          <p:nvSpPr>
            <p:cNvPr id="19" name="object 19"/>
            <p:cNvSpPr/>
            <p:nvPr/>
          </p:nvSpPr>
          <p:spPr>
            <a:xfrm>
              <a:off x="11622682" y="4586247"/>
              <a:ext cx="3078480" cy="471805"/>
            </a:xfrm>
            <a:custGeom>
              <a:avLst/>
              <a:gdLst/>
              <a:ahLst/>
              <a:cxnLst/>
              <a:rect l="l" t="t" r="r" b="b"/>
              <a:pathLst>
                <a:path w="3078480" h="471804">
                  <a:moveTo>
                    <a:pt x="0" y="0"/>
                  </a:moveTo>
                  <a:lnTo>
                    <a:pt x="3057696" y="468300"/>
                  </a:lnTo>
                  <a:lnTo>
                    <a:pt x="3078396" y="471471"/>
                  </a:lnTo>
                </a:path>
              </a:pathLst>
            </a:custGeom>
            <a:ln w="41883">
              <a:solidFill>
                <a:srgbClr val="000000"/>
              </a:solidFill>
            </a:ln>
          </p:spPr>
          <p:txBody>
            <a:bodyPr wrap="square" lIns="0" tIns="0" rIns="0" bIns="0" rtlCol="0"/>
            <a:lstStyle/>
            <a:p>
              <a:endParaRPr/>
            </a:p>
          </p:txBody>
        </p:sp>
        <p:sp>
          <p:nvSpPr>
            <p:cNvPr id="20" name="object 20"/>
            <p:cNvSpPr/>
            <p:nvPr/>
          </p:nvSpPr>
          <p:spPr>
            <a:xfrm>
              <a:off x="14667060" y="4967607"/>
              <a:ext cx="187325" cy="173990"/>
            </a:xfrm>
            <a:custGeom>
              <a:avLst/>
              <a:gdLst/>
              <a:ahLst/>
              <a:cxnLst/>
              <a:rect l="l" t="t" r="r" b="b"/>
              <a:pathLst>
                <a:path w="187325" h="173989">
                  <a:moveTo>
                    <a:pt x="26627" y="0"/>
                  </a:moveTo>
                  <a:lnTo>
                    <a:pt x="0" y="173883"/>
                  </a:lnTo>
                  <a:lnTo>
                    <a:pt x="187198" y="113572"/>
                  </a:lnTo>
                  <a:lnTo>
                    <a:pt x="26627" y="0"/>
                  </a:lnTo>
                  <a:close/>
                </a:path>
              </a:pathLst>
            </a:custGeom>
            <a:solidFill>
              <a:srgbClr val="000000"/>
            </a:solidFill>
          </p:spPr>
          <p:txBody>
            <a:bodyPr wrap="square" lIns="0" tIns="0" rIns="0" bIns="0" rtlCol="0"/>
            <a:lstStyle/>
            <a:p>
              <a:endParaRPr/>
            </a:p>
          </p:txBody>
        </p:sp>
      </p:grpSp>
      <p:grpSp>
        <p:nvGrpSpPr>
          <p:cNvPr id="21" name="object 21"/>
          <p:cNvGrpSpPr/>
          <p:nvPr/>
        </p:nvGrpSpPr>
        <p:grpSpPr>
          <a:xfrm>
            <a:off x="15484606" y="5871804"/>
            <a:ext cx="176530" cy="1115060"/>
            <a:chOff x="15484606" y="5871804"/>
            <a:chExt cx="176530" cy="1115060"/>
          </a:xfrm>
        </p:grpSpPr>
        <p:sp>
          <p:nvSpPr>
            <p:cNvPr id="22" name="object 22"/>
            <p:cNvSpPr/>
            <p:nvPr/>
          </p:nvSpPr>
          <p:spPr>
            <a:xfrm>
              <a:off x="15572562" y="5871804"/>
              <a:ext cx="0" cy="960119"/>
            </a:xfrm>
            <a:custGeom>
              <a:avLst/>
              <a:gdLst/>
              <a:ahLst/>
              <a:cxnLst/>
              <a:rect l="l" t="t" r="r" b="b"/>
              <a:pathLst>
                <a:path h="960120">
                  <a:moveTo>
                    <a:pt x="0" y="0"/>
                  </a:moveTo>
                  <a:lnTo>
                    <a:pt x="0" y="959669"/>
                  </a:lnTo>
                </a:path>
              </a:pathLst>
            </a:custGeom>
            <a:ln w="41883">
              <a:solidFill>
                <a:srgbClr val="000000"/>
              </a:solidFill>
            </a:ln>
          </p:spPr>
          <p:txBody>
            <a:bodyPr wrap="square" lIns="0" tIns="0" rIns="0" bIns="0" rtlCol="0"/>
            <a:lstStyle/>
            <a:p>
              <a:endParaRPr/>
            </a:p>
          </p:txBody>
        </p:sp>
        <p:sp>
          <p:nvSpPr>
            <p:cNvPr id="23" name="object 23"/>
            <p:cNvSpPr/>
            <p:nvPr/>
          </p:nvSpPr>
          <p:spPr>
            <a:xfrm>
              <a:off x="15484606" y="6810531"/>
              <a:ext cx="176530" cy="176530"/>
            </a:xfrm>
            <a:custGeom>
              <a:avLst/>
              <a:gdLst/>
              <a:ahLst/>
              <a:cxnLst/>
              <a:rect l="l" t="t" r="r" b="b"/>
              <a:pathLst>
                <a:path w="176530" h="176529">
                  <a:moveTo>
                    <a:pt x="175910" y="0"/>
                  </a:moveTo>
                  <a:lnTo>
                    <a:pt x="0" y="0"/>
                  </a:lnTo>
                  <a:lnTo>
                    <a:pt x="87955" y="175910"/>
                  </a:lnTo>
                  <a:lnTo>
                    <a:pt x="175910" y="0"/>
                  </a:lnTo>
                  <a:close/>
                </a:path>
              </a:pathLst>
            </a:custGeom>
            <a:solidFill>
              <a:srgbClr val="000000"/>
            </a:solidFill>
          </p:spPr>
          <p:txBody>
            <a:bodyPr wrap="square" lIns="0" tIns="0" rIns="0" bIns="0" rtlCol="0"/>
            <a:lstStyle/>
            <a:p>
              <a:endParaRPr/>
            </a:p>
          </p:txBody>
        </p:sp>
      </p:grpSp>
      <p:grpSp>
        <p:nvGrpSpPr>
          <p:cNvPr id="24" name="object 24"/>
          <p:cNvGrpSpPr/>
          <p:nvPr/>
        </p:nvGrpSpPr>
        <p:grpSpPr>
          <a:xfrm>
            <a:off x="5049733" y="4510366"/>
            <a:ext cx="3060700" cy="176530"/>
            <a:chOff x="5049733" y="4510366"/>
            <a:chExt cx="3060700" cy="176530"/>
          </a:xfrm>
        </p:grpSpPr>
        <p:sp>
          <p:nvSpPr>
            <p:cNvPr id="25" name="object 25"/>
            <p:cNvSpPr/>
            <p:nvPr/>
          </p:nvSpPr>
          <p:spPr>
            <a:xfrm>
              <a:off x="5049733" y="4598321"/>
              <a:ext cx="2905760" cy="0"/>
            </a:xfrm>
            <a:custGeom>
              <a:avLst/>
              <a:gdLst/>
              <a:ahLst/>
              <a:cxnLst/>
              <a:rect l="l" t="t" r="r" b="b"/>
              <a:pathLst>
                <a:path w="2905759">
                  <a:moveTo>
                    <a:pt x="0" y="0"/>
                  </a:moveTo>
                  <a:lnTo>
                    <a:pt x="2884711" y="0"/>
                  </a:lnTo>
                  <a:lnTo>
                    <a:pt x="2905652" y="0"/>
                  </a:lnTo>
                </a:path>
              </a:pathLst>
            </a:custGeom>
            <a:ln w="41883">
              <a:solidFill>
                <a:srgbClr val="000000"/>
              </a:solidFill>
            </a:ln>
          </p:spPr>
          <p:txBody>
            <a:bodyPr wrap="square" lIns="0" tIns="0" rIns="0" bIns="0" rtlCol="0"/>
            <a:lstStyle/>
            <a:p>
              <a:endParaRPr/>
            </a:p>
          </p:txBody>
        </p:sp>
        <p:sp>
          <p:nvSpPr>
            <p:cNvPr id="26" name="object 26"/>
            <p:cNvSpPr/>
            <p:nvPr/>
          </p:nvSpPr>
          <p:spPr>
            <a:xfrm>
              <a:off x="7934444" y="4510366"/>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
        <p:nvSpPr>
          <p:cNvPr id="27" name="object 27"/>
          <p:cNvSpPr txBox="1"/>
          <p:nvPr/>
        </p:nvSpPr>
        <p:spPr>
          <a:xfrm>
            <a:off x="4597045" y="2812021"/>
            <a:ext cx="8380095" cy="3843654"/>
          </a:xfrm>
          <a:prstGeom prst="rect">
            <a:avLst/>
          </a:prstGeom>
          <a:ln w="52354">
            <a:solidFill>
              <a:srgbClr val="1DB100"/>
            </a:solidFill>
          </a:ln>
        </p:spPr>
        <p:txBody>
          <a:bodyPr vert="horz" wrap="square" lIns="0" tIns="5080" rIns="0" bIns="0" rtlCol="0">
            <a:spAutoFit/>
          </a:bodyPr>
          <a:lstStyle/>
          <a:p>
            <a:pPr>
              <a:lnSpc>
                <a:spcPct val="100000"/>
              </a:lnSpc>
              <a:spcBef>
                <a:spcPts val="40"/>
              </a:spcBef>
            </a:pPr>
            <a:endParaRPr sz="2350">
              <a:latin typeface="Times New Roman"/>
              <a:cs typeface="Times New Roman"/>
            </a:endParaRPr>
          </a:p>
          <a:p>
            <a:pPr marL="2193290" algn="ctr">
              <a:lnSpc>
                <a:spcPct val="100000"/>
              </a:lnSpc>
            </a:pPr>
            <a:r>
              <a:rPr sz="2450" b="1" spc="15" dirty="0">
                <a:latin typeface="Arial"/>
                <a:cs typeface="Arial"/>
              </a:rPr>
              <a:t>MicroService</a:t>
            </a:r>
            <a:r>
              <a:rPr sz="2450" b="1" spc="-20" dirty="0">
                <a:latin typeface="Arial"/>
                <a:cs typeface="Arial"/>
              </a:rPr>
              <a:t> </a:t>
            </a:r>
            <a:r>
              <a:rPr sz="2450" b="1" spc="10" dirty="0">
                <a:latin typeface="Arial"/>
                <a:cs typeface="Arial"/>
              </a:rPr>
              <a:t>1</a:t>
            </a:r>
            <a:endParaRPr sz="2450">
              <a:latin typeface="Arial"/>
              <a:cs typeface="Arial"/>
            </a:endParaRPr>
          </a:p>
          <a:p>
            <a:pPr>
              <a:lnSpc>
                <a:spcPct val="100000"/>
              </a:lnSpc>
              <a:spcBef>
                <a:spcPts val="40"/>
              </a:spcBef>
            </a:pPr>
            <a:endParaRPr sz="3000">
              <a:latin typeface="Arial"/>
              <a:cs typeface="Arial"/>
            </a:endParaRPr>
          </a:p>
          <a:p>
            <a:pPr marL="914400">
              <a:lnSpc>
                <a:spcPct val="100000"/>
              </a:lnSpc>
            </a:pPr>
            <a:r>
              <a:rPr sz="2450" b="1" spc="-10" dirty="0">
                <a:latin typeface="Arial"/>
                <a:cs typeface="Arial"/>
              </a:rPr>
              <a:t>Library</a:t>
            </a:r>
            <a:r>
              <a:rPr sz="2450" b="1" spc="-30" dirty="0">
                <a:latin typeface="Arial"/>
                <a:cs typeface="Arial"/>
              </a:rPr>
              <a:t> </a:t>
            </a:r>
            <a:r>
              <a:rPr sz="2450" b="1" spc="-10" dirty="0">
                <a:latin typeface="Arial"/>
                <a:cs typeface="Arial"/>
              </a:rPr>
              <a:t>Event</a:t>
            </a:r>
            <a:endParaRPr sz="2450">
              <a:latin typeface="Arial"/>
              <a:cs typeface="Arial"/>
            </a:endParaRPr>
          </a:p>
          <a:p>
            <a:pPr>
              <a:lnSpc>
                <a:spcPct val="100000"/>
              </a:lnSpc>
            </a:pPr>
            <a:endParaRPr sz="2900">
              <a:latin typeface="Arial"/>
              <a:cs typeface="Arial"/>
            </a:endParaRPr>
          </a:p>
          <a:p>
            <a:pPr>
              <a:lnSpc>
                <a:spcPct val="100000"/>
              </a:lnSpc>
            </a:pPr>
            <a:endParaRPr sz="2900">
              <a:latin typeface="Arial"/>
              <a:cs typeface="Arial"/>
            </a:endParaRPr>
          </a:p>
          <a:p>
            <a:pPr marL="2193290" algn="ctr">
              <a:lnSpc>
                <a:spcPct val="100000"/>
              </a:lnSpc>
              <a:spcBef>
                <a:spcPts val="2100"/>
              </a:spcBef>
            </a:pPr>
            <a:r>
              <a:rPr sz="2450" b="1" spc="-10" dirty="0">
                <a:latin typeface="Arial"/>
                <a:cs typeface="Arial"/>
              </a:rPr>
              <a:t>Library</a:t>
            </a:r>
            <a:r>
              <a:rPr sz="2450" b="1" spc="-20" dirty="0">
                <a:latin typeface="Arial"/>
                <a:cs typeface="Arial"/>
              </a:rPr>
              <a:t> </a:t>
            </a:r>
            <a:r>
              <a:rPr sz="2450" b="1" spc="-10" dirty="0">
                <a:latin typeface="Arial"/>
                <a:cs typeface="Arial"/>
              </a:rPr>
              <a:t>Events</a:t>
            </a:r>
            <a:r>
              <a:rPr sz="2450" b="1" spc="-15" dirty="0">
                <a:latin typeface="Arial"/>
                <a:cs typeface="Arial"/>
              </a:rPr>
              <a:t> </a:t>
            </a:r>
            <a:r>
              <a:rPr sz="2450" b="1" spc="10" dirty="0">
                <a:latin typeface="Arial"/>
                <a:cs typeface="Arial"/>
              </a:rPr>
              <a:t>Producer</a:t>
            </a:r>
            <a:endParaRPr sz="2450">
              <a:latin typeface="Arial"/>
              <a:cs typeface="Arial"/>
            </a:endParaRPr>
          </a:p>
        </p:txBody>
      </p:sp>
      <p:sp>
        <p:nvSpPr>
          <p:cNvPr id="28" name="object 28"/>
          <p:cNvSpPr/>
          <p:nvPr/>
        </p:nvSpPr>
        <p:spPr>
          <a:xfrm>
            <a:off x="6499888" y="5144722"/>
            <a:ext cx="1073150" cy="1019810"/>
          </a:xfrm>
          <a:custGeom>
            <a:avLst/>
            <a:gdLst/>
            <a:ahLst/>
            <a:cxnLst/>
            <a:rect l="l" t="t" r="r" b="b"/>
            <a:pathLst>
              <a:path w="1073150" h="1019810">
                <a:moveTo>
                  <a:pt x="388138" y="976439"/>
                </a:moveTo>
                <a:lnTo>
                  <a:pt x="271264" y="976439"/>
                </a:lnTo>
                <a:lnTo>
                  <a:pt x="282824" y="977970"/>
                </a:lnTo>
                <a:lnTo>
                  <a:pt x="305965" y="999070"/>
                </a:lnTo>
                <a:lnTo>
                  <a:pt x="322848" y="1013628"/>
                </a:lnTo>
                <a:lnTo>
                  <a:pt x="337106" y="1019399"/>
                </a:lnTo>
                <a:lnTo>
                  <a:pt x="352376" y="1014135"/>
                </a:lnTo>
                <a:lnTo>
                  <a:pt x="372292" y="995589"/>
                </a:lnTo>
                <a:lnTo>
                  <a:pt x="388138" y="976439"/>
                </a:lnTo>
                <a:close/>
              </a:path>
              <a:path w="1073150" h="1019810">
                <a:moveTo>
                  <a:pt x="118624" y="493305"/>
                </a:moveTo>
                <a:lnTo>
                  <a:pt x="111330" y="493376"/>
                </a:lnTo>
                <a:lnTo>
                  <a:pt x="94965" y="497233"/>
                </a:lnTo>
                <a:lnTo>
                  <a:pt x="85450" y="499166"/>
                </a:lnTo>
                <a:lnTo>
                  <a:pt x="75402" y="502070"/>
                </a:lnTo>
                <a:lnTo>
                  <a:pt x="65196" y="507040"/>
                </a:lnTo>
                <a:lnTo>
                  <a:pt x="63442" y="511737"/>
                </a:lnTo>
                <a:lnTo>
                  <a:pt x="64248" y="517330"/>
                </a:lnTo>
                <a:lnTo>
                  <a:pt x="66095" y="523491"/>
                </a:lnTo>
                <a:lnTo>
                  <a:pt x="67464" y="529893"/>
                </a:lnTo>
                <a:lnTo>
                  <a:pt x="61759" y="535991"/>
                </a:lnTo>
                <a:lnTo>
                  <a:pt x="46702" y="540101"/>
                </a:lnTo>
                <a:lnTo>
                  <a:pt x="27699" y="544756"/>
                </a:lnTo>
                <a:lnTo>
                  <a:pt x="10157" y="552484"/>
                </a:lnTo>
                <a:lnTo>
                  <a:pt x="5557" y="555583"/>
                </a:lnTo>
                <a:lnTo>
                  <a:pt x="14332" y="568175"/>
                </a:lnTo>
                <a:lnTo>
                  <a:pt x="11378" y="571412"/>
                </a:lnTo>
                <a:lnTo>
                  <a:pt x="5468" y="576845"/>
                </a:lnTo>
                <a:lnTo>
                  <a:pt x="1451" y="580235"/>
                </a:lnTo>
                <a:lnTo>
                  <a:pt x="0" y="584033"/>
                </a:lnTo>
                <a:lnTo>
                  <a:pt x="21443" y="635107"/>
                </a:lnTo>
                <a:lnTo>
                  <a:pt x="43114" y="678137"/>
                </a:lnTo>
                <a:lnTo>
                  <a:pt x="66208" y="720371"/>
                </a:lnTo>
                <a:lnTo>
                  <a:pt x="114294" y="804820"/>
                </a:lnTo>
                <a:lnTo>
                  <a:pt x="138104" y="848218"/>
                </a:lnTo>
                <a:lnTo>
                  <a:pt x="160970" y="893187"/>
                </a:lnTo>
                <a:lnTo>
                  <a:pt x="196957" y="957279"/>
                </a:lnTo>
                <a:lnTo>
                  <a:pt x="223901" y="986441"/>
                </a:lnTo>
                <a:lnTo>
                  <a:pt x="243881" y="991884"/>
                </a:lnTo>
                <a:lnTo>
                  <a:pt x="258976" y="984813"/>
                </a:lnTo>
                <a:lnTo>
                  <a:pt x="271264" y="976439"/>
                </a:lnTo>
                <a:lnTo>
                  <a:pt x="388138" y="976439"/>
                </a:lnTo>
                <a:lnTo>
                  <a:pt x="400488" y="961516"/>
                </a:lnTo>
                <a:lnTo>
                  <a:pt x="496264" y="837798"/>
                </a:lnTo>
                <a:lnTo>
                  <a:pt x="512209" y="816004"/>
                </a:lnTo>
                <a:lnTo>
                  <a:pt x="533828" y="787383"/>
                </a:lnTo>
                <a:lnTo>
                  <a:pt x="560380" y="752859"/>
                </a:lnTo>
                <a:lnTo>
                  <a:pt x="587616" y="717864"/>
                </a:lnTo>
                <a:lnTo>
                  <a:pt x="304630" y="717864"/>
                </a:lnTo>
                <a:lnTo>
                  <a:pt x="260440" y="661861"/>
                </a:lnTo>
                <a:lnTo>
                  <a:pt x="210692" y="593786"/>
                </a:lnTo>
                <a:lnTo>
                  <a:pt x="182951" y="557979"/>
                </a:lnTo>
                <a:lnTo>
                  <a:pt x="170583" y="543353"/>
                </a:lnTo>
                <a:lnTo>
                  <a:pt x="157702" y="529114"/>
                </a:lnTo>
                <a:lnTo>
                  <a:pt x="144645" y="515003"/>
                </a:lnTo>
                <a:lnTo>
                  <a:pt x="131749" y="500760"/>
                </a:lnTo>
                <a:lnTo>
                  <a:pt x="125438" y="495566"/>
                </a:lnTo>
                <a:lnTo>
                  <a:pt x="118624" y="493305"/>
                </a:lnTo>
                <a:close/>
              </a:path>
              <a:path w="1073150" h="1019810">
                <a:moveTo>
                  <a:pt x="967456" y="0"/>
                </a:moveTo>
                <a:lnTo>
                  <a:pt x="922971" y="34033"/>
                </a:lnTo>
                <a:lnTo>
                  <a:pt x="895093" y="61266"/>
                </a:lnTo>
                <a:lnTo>
                  <a:pt x="862067" y="94854"/>
                </a:lnTo>
                <a:lnTo>
                  <a:pt x="824717" y="133844"/>
                </a:lnTo>
                <a:lnTo>
                  <a:pt x="783869" y="177283"/>
                </a:lnTo>
                <a:lnTo>
                  <a:pt x="740349" y="224218"/>
                </a:lnTo>
                <a:lnTo>
                  <a:pt x="694981" y="273696"/>
                </a:lnTo>
                <a:lnTo>
                  <a:pt x="602006" y="376464"/>
                </a:lnTo>
                <a:lnTo>
                  <a:pt x="497957" y="493376"/>
                </a:lnTo>
                <a:lnTo>
                  <a:pt x="430204" y="570568"/>
                </a:lnTo>
                <a:lnTo>
                  <a:pt x="395017" y="611151"/>
                </a:lnTo>
                <a:lnTo>
                  <a:pt x="364585" y="646651"/>
                </a:lnTo>
                <a:lnTo>
                  <a:pt x="339734" y="676114"/>
                </a:lnTo>
                <a:lnTo>
                  <a:pt x="321290" y="698587"/>
                </a:lnTo>
                <a:lnTo>
                  <a:pt x="317463" y="703192"/>
                </a:lnTo>
                <a:lnTo>
                  <a:pt x="313444" y="707835"/>
                </a:lnTo>
                <a:lnTo>
                  <a:pt x="304630" y="717864"/>
                </a:lnTo>
                <a:lnTo>
                  <a:pt x="587616" y="717864"/>
                </a:lnTo>
                <a:lnTo>
                  <a:pt x="662244" y="623089"/>
                </a:lnTo>
                <a:lnTo>
                  <a:pt x="765899" y="493305"/>
                </a:lnTo>
                <a:lnTo>
                  <a:pt x="861668" y="374850"/>
                </a:lnTo>
                <a:lnTo>
                  <a:pt x="934560" y="285900"/>
                </a:lnTo>
                <a:lnTo>
                  <a:pt x="966574" y="247333"/>
                </a:lnTo>
                <a:lnTo>
                  <a:pt x="994648" y="213936"/>
                </a:lnTo>
                <a:lnTo>
                  <a:pt x="1036015" y="166338"/>
                </a:lnTo>
                <a:lnTo>
                  <a:pt x="1043702" y="157741"/>
                </a:lnTo>
                <a:lnTo>
                  <a:pt x="1050983" y="148901"/>
                </a:lnTo>
                <a:lnTo>
                  <a:pt x="1057627" y="139534"/>
                </a:lnTo>
                <a:lnTo>
                  <a:pt x="1063404" y="129355"/>
                </a:lnTo>
                <a:lnTo>
                  <a:pt x="1070953" y="113409"/>
                </a:lnTo>
                <a:lnTo>
                  <a:pt x="1073028" y="103191"/>
                </a:lnTo>
                <a:lnTo>
                  <a:pt x="1068939" y="93931"/>
                </a:lnTo>
                <a:lnTo>
                  <a:pt x="1032787" y="71524"/>
                </a:lnTo>
                <a:lnTo>
                  <a:pt x="1019625" y="69999"/>
                </a:lnTo>
                <a:lnTo>
                  <a:pt x="1010443" y="64340"/>
                </a:lnTo>
                <a:lnTo>
                  <a:pt x="1005434" y="55055"/>
                </a:lnTo>
                <a:lnTo>
                  <a:pt x="1004788" y="42653"/>
                </a:lnTo>
                <a:lnTo>
                  <a:pt x="1005260" y="38579"/>
                </a:lnTo>
                <a:lnTo>
                  <a:pt x="1004216" y="33298"/>
                </a:lnTo>
                <a:lnTo>
                  <a:pt x="1001647" y="30267"/>
                </a:lnTo>
                <a:lnTo>
                  <a:pt x="994826" y="23308"/>
                </a:lnTo>
                <a:lnTo>
                  <a:pt x="985137" y="14540"/>
                </a:lnTo>
                <a:lnTo>
                  <a:pt x="975155" y="6068"/>
                </a:lnTo>
                <a:lnTo>
                  <a:pt x="967456" y="0"/>
                </a:lnTo>
                <a:close/>
              </a:path>
            </a:pathLst>
          </a:custGeom>
          <a:solidFill>
            <a:srgbClr val="61D836"/>
          </a:solidFill>
        </p:spPr>
        <p:txBody>
          <a:bodyPr wrap="square" lIns="0" tIns="0" rIns="0" bIns="0" rtlCol="0"/>
          <a:lstStyle/>
          <a:p>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0840" y="4803562"/>
            <a:ext cx="15542894" cy="1660525"/>
          </a:xfrm>
          <a:prstGeom prst="rect">
            <a:avLst/>
          </a:prstGeom>
        </p:spPr>
        <p:txBody>
          <a:bodyPr vert="horz" wrap="square" lIns="0" tIns="15875" rIns="0" bIns="0" rtlCol="0">
            <a:spAutoFit/>
          </a:bodyPr>
          <a:lstStyle/>
          <a:p>
            <a:pPr marL="12700">
              <a:lnSpc>
                <a:spcPct val="100000"/>
              </a:lnSpc>
              <a:spcBef>
                <a:spcPts val="125"/>
              </a:spcBef>
            </a:pPr>
            <a:r>
              <a:rPr sz="10700" b="1" spc="-85" dirty="0">
                <a:latin typeface="Arial"/>
                <a:cs typeface="Arial"/>
              </a:rPr>
              <a:t>Spring</a:t>
            </a:r>
            <a:r>
              <a:rPr sz="10700" b="1" spc="-40" dirty="0">
                <a:latin typeface="Arial"/>
                <a:cs typeface="Arial"/>
              </a:rPr>
              <a:t> </a:t>
            </a:r>
            <a:r>
              <a:rPr sz="10700" b="1" spc="130" dirty="0">
                <a:latin typeface="Arial"/>
                <a:cs typeface="Arial"/>
              </a:rPr>
              <a:t>Kafka</a:t>
            </a:r>
            <a:r>
              <a:rPr sz="10700" b="1" spc="-35" dirty="0">
                <a:latin typeface="Arial"/>
                <a:cs typeface="Arial"/>
              </a:rPr>
              <a:t> </a:t>
            </a:r>
            <a:r>
              <a:rPr sz="10700" b="1" spc="15" dirty="0">
                <a:latin typeface="Arial"/>
                <a:cs typeface="Arial"/>
              </a:rPr>
              <a:t>Consumer</a:t>
            </a:r>
            <a:endParaRPr sz="10700">
              <a:latin typeface="Arial"/>
              <a:cs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31927" y="494591"/>
            <a:ext cx="9040495" cy="1433195"/>
          </a:xfrm>
          <a:prstGeom prst="rect">
            <a:avLst/>
          </a:prstGeom>
        </p:spPr>
        <p:txBody>
          <a:bodyPr vert="horz" wrap="square" lIns="0" tIns="17145" rIns="0" bIns="0" rtlCol="0">
            <a:spAutoFit/>
          </a:bodyPr>
          <a:lstStyle/>
          <a:p>
            <a:pPr marL="12700">
              <a:lnSpc>
                <a:spcPct val="100000"/>
              </a:lnSpc>
              <a:spcBef>
                <a:spcPts val="135"/>
              </a:spcBef>
            </a:pPr>
            <a:r>
              <a:rPr spc="185" dirty="0"/>
              <a:t>Kafka</a:t>
            </a:r>
            <a:r>
              <a:rPr spc="-45" dirty="0"/>
              <a:t> </a:t>
            </a:r>
            <a:r>
              <a:rPr spc="185" dirty="0"/>
              <a:t>Consumer</a:t>
            </a:r>
          </a:p>
        </p:txBody>
      </p:sp>
      <p:sp>
        <p:nvSpPr>
          <p:cNvPr id="3" name="object 3"/>
          <p:cNvSpPr txBox="1"/>
          <p:nvPr/>
        </p:nvSpPr>
        <p:spPr>
          <a:xfrm>
            <a:off x="12385088" y="4303921"/>
            <a:ext cx="3416935" cy="1309370"/>
          </a:xfrm>
          <a:prstGeom prst="rect">
            <a:avLst/>
          </a:prstGeom>
          <a:solidFill>
            <a:srgbClr val="000000"/>
          </a:solidFill>
        </p:spPr>
        <p:txBody>
          <a:bodyPr vert="horz" wrap="square" lIns="0" tIns="0" rIns="0" bIns="0" rtlCol="0">
            <a:spAutoFit/>
          </a:bodyPr>
          <a:lstStyle/>
          <a:p>
            <a:pPr>
              <a:lnSpc>
                <a:spcPct val="100000"/>
              </a:lnSpc>
            </a:pPr>
            <a:endParaRPr sz="3050">
              <a:latin typeface="Times New Roman"/>
              <a:cs typeface="Times New Roman"/>
            </a:endParaRPr>
          </a:p>
          <a:p>
            <a:pPr algn="ctr">
              <a:lnSpc>
                <a:spcPct val="100000"/>
              </a:lnSpc>
              <a:spcBef>
                <a:spcPts val="5"/>
              </a:spcBef>
            </a:pPr>
            <a:r>
              <a:rPr sz="2600" spc="65" dirty="0">
                <a:solidFill>
                  <a:srgbClr val="FFFFFF"/>
                </a:solidFill>
                <a:latin typeface="Arial MT"/>
                <a:cs typeface="Arial MT"/>
              </a:rPr>
              <a:t>Kafka</a:t>
            </a:r>
            <a:r>
              <a:rPr sz="2600" spc="-30" dirty="0">
                <a:solidFill>
                  <a:srgbClr val="FFFFFF"/>
                </a:solidFill>
                <a:latin typeface="Arial MT"/>
                <a:cs typeface="Arial MT"/>
              </a:rPr>
              <a:t> </a:t>
            </a:r>
            <a:r>
              <a:rPr sz="2600" spc="70" dirty="0">
                <a:solidFill>
                  <a:srgbClr val="FFFFFF"/>
                </a:solidFill>
                <a:latin typeface="Arial MT"/>
                <a:cs typeface="Arial MT"/>
              </a:rPr>
              <a:t>Consumer</a:t>
            </a:r>
            <a:endParaRPr sz="2600">
              <a:latin typeface="Arial MT"/>
              <a:cs typeface="Arial MT"/>
            </a:endParaRPr>
          </a:p>
        </p:txBody>
      </p:sp>
      <p:sp>
        <p:nvSpPr>
          <p:cNvPr id="4" name="object 4"/>
          <p:cNvSpPr txBox="1"/>
          <p:nvPr/>
        </p:nvSpPr>
        <p:spPr>
          <a:xfrm>
            <a:off x="10237034" y="4427571"/>
            <a:ext cx="1890395" cy="1078230"/>
          </a:xfrm>
          <a:prstGeom prst="rect">
            <a:avLst/>
          </a:prstGeom>
          <a:solidFill>
            <a:srgbClr val="000000"/>
          </a:solidFill>
        </p:spPr>
        <p:txBody>
          <a:bodyPr vert="horz" wrap="square" lIns="0" tIns="2540" rIns="0" bIns="0" rtlCol="0">
            <a:spAutoFit/>
          </a:bodyPr>
          <a:lstStyle/>
          <a:p>
            <a:pPr>
              <a:lnSpc>
                <a:spcPct val="100000"/>
              </a:lnSpc>
              <a:spcBef>
                <a:spcPts val="20"/>
              </a:spcBef>
            </a:pPr>
            <a:endParaRPr sz="1850">
              <a:latin typeface="Times New Roman"/>
              <a:cs typeface="Times New Roman"/>
            </a:endParaRPr>
          </a:p>
          <a:p>
            <a:pPr marL="283210" marR="275590" indent="478790">
              <a:lnSpc>
                <a:spcPct val="104099"/>
              </a:lnSpc>
            </a:pPr>
            <a:r>
              <a:rPr sz="1650" spc="30" dirty="0">
                <a:solidFill>
                  <a:srgbClr val="FFFFFF"/>
                </a:solidFill>
                <a:latin typeface="Arial MT"/>
                <a:cs typeface="Arial MT"/>
              </a:rPr>
              <a:t>Poll </a:t>
            </a:r>
            <a:r>
              <a:rPr sz="1650" spc="35" dirty="0">
                <a:solidFill>
                  <a:srgbClr val="FFFFFF"/>
                </a:solidFill>
                <a:latin typeface="Arial MT"/>
                <a:cs typeface="Arial MT"/>
              </a:rPr>
              <a:t> library-events</a:t>
            </a:r>
            <a:endParaRPr sz="1650">
              <a:latin typeface="Arial MT"/>
              <a:cs typeface="Arial MT"/>
            </a:endParaRPr>
          </a:p>
        </p:txBody>
      </p:sp>
      <p:sp>
        <p:nvSpPr>
          <p:cNvPr id="5" name="object 5"/>
          <p:cNvSpPr/>
          <p:nvPr/>
        </p:nvSpPr>
        <p:spPr>
          <a:xfrm>
            <a:off x="10281935" y="5619835"/>
            <a:ext cx="1433830" cy="1154430"/>
          </a:xfrm>
          <a:custGeom>
            <a:avLst/>
            <a:gdLst/>
            <a:ahLst/>
            <a:cxnLst/>
            <a:rect l="l" t="t" r="r" b="b"/>
            <a:pathLst>
              <a:path w="1433829" h="1154429">
                <a:moveTo>
                  <a:pt x="349521" y="571857"/>
                </a:moveTo>
                <a:lnTo>
                  <a:pt x="136312" y="571857"/>
                </a:lnTo>
                <a:lnTo>
                  <a:pt x="136312" y="577270"/>
                </a:lnTo>
                <a:lnTo>
                  <a:pt x="138225" y="624611"/>
                </a:lnTo>
                <a:lnTo>
                  <a:pt x="143865" y="670896"/>
                </a:lnTo>
                <a:lnTo>
                  <a:pt x="153083" y="715979"/>
                </a:lnTo>
                <a:lnTo>
                  <a:pt x="165732" y="759710"/>
                </a:lnTo>
                <a:lnTo>
                  <a:pt x="181663" y="801940"/>
                </a:lnTo>
                <a:lnTo>
                  <a:pt x="200727" y="842522"/>
                </a:lnTo>
                <a:lnTo>
                  <a:pt x="222775" y="881307"/>
                </a:lnTo>
                <a:lnTo>
                  <a:pt x="247660" y="918147"/>
                </a:lnTo>
                <a:lnTo>
                  <a:pt x="275233" y="952892"/>
                </a:lnTo>
                <a:lnTo>
                  <a:pt x="305345" y="985395"/>
                </a:lnTo>
                <a:lnTo>
                  <a:pt x="337848" y="1015507"/>
                </a:lnTo>
                <a:lnTo>
                  <a:pt x="372593" y="1043079"/>
                </a:lnTo>
                <a:lnTo>
                  <a:pt x="409433" y="1067964"/>
                </a:lnTo>
                <a:lnTo>
                  <a:pt x="448217" y="1090013"/>
                </a:lnTo>
                <a:lnTo>
                  <a:pt x="488799" y="1109076"/>
                </a:lnTo>
                <a:lnTo>
                  <a:pt x="531030" y="1125007"/>
                </a:lnTo>
                <a:lnTo>
                  <a:pt x="574760" y="1137655"/>
                </a:lnTo>
                <a:lnTo>
                  <a:pt x="619842" y="1146874"/>
                </a:lnTo>
                <a:lnTo>
                  <a:pt x="666128" y="1152514"/>
                </a:lnTo>
                <a:lnTo>
                  <a:pt x="713468" y="1154427"/>
                </a:lnTo>
                <a:lnTo>
                  <a:pt x="764492" y="1152204"/>
                </a:lnTo>
                <a:lnTo>
                  <a:pt x="814276" y="1145659"/>
                </a:lnTo>
                <a:lnTo>
                  <a:pt x="862632" y="1134978"/>
                </a:lnTo>
                <a:lnTo>
                  <a:pt x="909375" y="1120346"/>
                </a:lnTo>
                <a:lnTo>
                  <a:pt x="954318" y="1101950"/>
                </a:lnTo>
                <a:lnTo>
                  <a:pt x="997275" y="1079975"/>
                </a:lnTo>
                <a:lnTo>
                  <a:pt x="1038059" y="1054607"/>
                </a:lnTo>
                <a:lnTo>
                  <a:pt x="1076485" y="1026033"/>
                </a:lnTo>
                <a:lnTo>
                  <a:pt x="1112367" y="994437"/>
                </a:lnTo>
                <a:lnTo>
                  <a:pt x="1072593" y="941220"/>
                </a:lnTo>
                <a:lnTo>
                  <a:pt x="713468" y="941220"/>
                </a:lnTo>
                <a:lnTo>
                  <a:pt x="664074" y="937898"/>
                </a:lnTo>
                <a:lnTo>
                  <a:pt x="616703" y="928222"/>
                </a:lnTo>
                <a:lnTo>
                  <a:pt x="571787" y="912624"/>
                </a:lnTo>
                <a:lnTo>
                  <a:pt x="529760" y="891538"/>
                </a:lnTo>
                <a:lnTo>
                  <a:pt x="491054" y="865398"/>
                </a:lnTo>
                <a:lnTo>
                  <a:pt x="456104" y="834635"/>
                </a:lnTo>
                <a:lnTo>
                  <a:pt x="425342" y="799685"/>
                </a:lnTo>
                <a:lnTo>
                  <a:pt x="399202" y="760979"/>
                </a:lnTo>
                <a:lnTo>
                  <a:pt x="378116" y="718951"/>
                </a:lnTo>
                <a:lnTo>
                  <a:pt x="362519" y="674035"/>
                </a:lnTo>
                <a:lnTo>
                  <a:pt x="352842" y="626664"/>
                </a:lnTo>
                <a:lnTo>
                  <a:pt x="349521" y="577270"/>
                </a:lnTo>
                <a:lnTo>
                  <a:pt x="349521" y="571857"/>
                </a:lnTo>
                <a:close/>
              </a:path>
              <a:path w="1433829" h="1154429">
                <a:moveTo>
                  <a:pt x="983271" y="821707"/>
                </a:moveTo>
                <a:lnTo>
                  <a:pt x="947590" y="856063"/>
                </a:lnTo>
                <a:lnTo>
                  <a:pt x="907493" y="885335"/>
                </a:lnTo>
                <a:lnTo>
                  <a:pt x="863506" y="909006"/>
                </a:lnTo>
                <a:lnTo>
                  <a:pt x="816156" y="926557"/>
                </a:lnTo>
                <a:lnTo>
                  <a:pt x="765968" y="937468"/>
                </a:lnTo>
                <a:lnTo>
                  <a:pt x="713468" y="941220"/>
                </a:lnTo>
                <a:lnTo>
                  <a:pt x="1072593" y="941220"/>
                </a:lnTo>
                <a:lnTo>
                  <a:pt x="983271" y="821707"/>
                </a:lnTo>
                <a:close/>
              </a:path>
              <a:path w="1433829" h="1154429">
                <a:moveTo>
                  <a:pt x="1433708" y="571857"/>
                </a:moveTo>
                <a:lnTo>
                  <a:pt x="946853" y="571857"/>
                </a:lnTo>
                <a:lnTo>
                  <a:pt x="1190281" y="902323"/>
                </a:lnTo>
                <a:lnTo>
                  <a:pt x="1433708" y="571857"/>
                </a:lnTo>
                <a:close/>
              </a:path>
              <a:path w="1433829" h="1154429">
                <a:moveTo>
                  <a:pt x="243419" y="241280"/>
                </a:moveTo>
                <a:lnTo>
                  <a:pt x="0" y="571857"/>
                </a:lnTo>
                <a:lnTo>
                  <a:pt x="486846" y="571857"/>
                </a:lnTo>
                <a:lnTo>
                  <a:pt x="243419" y="241280"/>
                </a:lnTo>
                <a:close/>
              </a:path>
              <a:path w="1433829" h="1154429">
                <a:moveTo>
                  <a:pt x="1160898" y="213207"/>
                </a:moveTo>
                <a:lnTo>
                  <a:pt x="713468" y="213207"/>
                </a:lnTo>
                <a:lnTo>
                  <a:pt x="762428" y="216472"/>
                </a:lnTo>
                <a:lnTo>
                  <a:pt x="809407" y="225985"/>
                </a:lnTo>
                <a:lnTo>
                  <a:pt x="853983" y="241325"/>
                </a:lnTo>
                <a:lnTo>
                  <a:pt x="895733" y="262068"/>
                </a:lnTo>
                <a:lnTo>
                  <a:pt x="934237" y="287793"/>
                </a:lnTo>
                <a:lnTo>
                  <a:pt x="969073" y="318077"/>
                </a:lnTo>
                <a:lnTo>
                  <a:pt x="999817" y="352497"/>
                </a:lnTo>
                <a:lnTo>
                  <a:pt x="1026049" y="390630"/>
                </a:lnTo>
                <a:lnTo>
                  <a:pt x="1047347" y="432056"/>
                </a:lnTo>
                <a:lnTo>
                  <a:pt x="1063288" y="476351"/>
                </a:lnTo>
                <a:lnTo>
                  <a:pt x="1073452" y="523092"/>
                </a:lnTo>
                <a:lnTo>
                  <a:pt x="1077415" y="571857"/>
                </a:lnTo>
                <a:lnTo>
                  <a:pt x="1290623" y="571857"/>
                </a:lnTo>
                <a:lnTo>
                  <a:pt x="1288305" y="524892"/>
                </a:lnTo>
                <a:lnTo>
                  <a:pt x="1282316" y="478984"/>
                </a:lnTo>
                <a:lnTo>
                  <a:pt x="1272805" y="434280"/>
                </a:lnTo>
                <a:lnTo>
                  <a:pt x="1259916" y="390925"/>
                </a:lnTo>
                <a:lnTo>
                  <a:pt x="1243795" y="349065"/>
                </a:lnTo>
                <a:lnTo>
                  <a:pt x="1224589" y="308848"/>
                </a:lnTo>
                <a:lnTo>
                  <a:pt x="1202443" y="270418"/>
                </a:lnTo>
                <a:lnTo>
                  <a:pt x="1177503" y="233922"/>
                </a:lnTo>
                <a:lnTo>
                  <a:pt x="1160898" y="213207"/>
                </a:lnTo>
                <a:close/>
              </a:path>
              <a:path w="1433829" h="1154429">
                <a:moveTo>
                  <a:pt x="713468" y="0"/>
                </a:moveTo>
                <a:lnTo>
                  <a:pt x="663294" y="2153"/>
                </a:lnTo>
                <a:lnTo>
                  <a:pt x="614319" y="8494"/>
                </a:lnTo>
                <a:lnTo>
                  <a:pt x="566720" y="18844"/>
                </a:lnTo>
                <a:lnTo>
                  <a:pt x="520671" y="33025"/>
                </a:lnTo>
                <a:lnTo>
                  <a:pt x="476350" y="50858"/>
                </a:lnTo>
                <a:lnTo>
                  <a:pt x="433932" y="72164"/>
                </a:lnTo>
                <a:lnTo>
                  <a:pt x="393595" y="96766"/>
                </a:lnTo>
                <a:lnTo>
                  <a:pt x="355515" y="124485"/>
                </a:lnTo>
                <a:lnTo>
                  <a:pt x="319867" y="155141"/>
                </a:lnTo>
                <a:lnTo>
                  <a:pt x="447612" y="328548"/>
                </a:lnTo>
                <a:lnTo>
                  <a:pt x="483085" y="295350"/>
                </a:lnTo>
                <a:lnTo>
                  <a:pt x="522748" y="267087"/>
                </a:lnTo>
                <a:lnTo>
                  <a:pt x="566110" y="244251"/>
                </a:lnTo>
                <a:lnTo>
                  <a:pt x="612678" y="227331"/>
                </a:lnTo>
                <a:lnTo>
                  <a:pt x="661961" y="216820"/>
                </a:lnTo>
                <a:lnTo>
                  <a:pt x="713468" y="213207"/>
                </a:lnTo>
                <a:lnTo>
                  <a:pt x="1160898" y="213207"/>
                </a:lnTo>
                <a:lnTo>
                  <a:pt x="1149916" y="199506"/>
                </a:lnTo>
                <a:lnTo>
                  <a:pt x="1119827" y="167316"/>
                </a:lnTo>
                <a:lnTo>
                  <a:pt x="1087383" y="137498"/>
                </a:lnTo>
                <a:lnTo>
                  <a:pt x="1052729" y="110199"/>
                </a:lnTo>
                <a:lnTo>
                  <a:pt x="1016011" y="85564"/>
                </a:lnTo>
                <a:lnTo>
                  <a:pt x="977376" y="63740"/>
                </a:lnTo>
                <a:lnTo>
                  <a:pt x="936969" y="44873"/>
                </a:lnTo>
                <a:lnTo>
                  <a:pt x="894936" y="29108"/>
                </a:lnTo>
                <a:lnTo>
                  <a:pt x="851423" y="16592"/>
                </a:lnTo>
                <a:lnTo>
                  <a:pt x="806577" y="7471"/>
                </a:lnTo>
                <a:lnTo>
                  <a:pt x="760543" y="1892"/>
                </a:lnTo>
                <a:lnTo>
                  <a:pt x="713468" y="0"/>
                </a:lnTo>
                <a:close/>
              </a:path>
            </a:pathLst>
          </a:custGeom>
          <a:solidFill>
            <a:srgbClr val="000000">
              <a:alpha val="79998"/>
            </a:srgbClr>
          </a:solidFill>
        </p:spPr>
        <p:txBody>
          <a:bodyPr wrap="square" lIns="0" tIns="0" rIns="0" bIns="0" rtlCol="0"/>
          <a:lstStyle/>
          <a:p>
            <a:endParaRPr/>
          </a:p>
        </p:txBody>
      </p:sp>
      <p:sp>
        <p:nvSpPr>
          <p:cNvPr id="6" name="object 6"/>
          <p:cNvSpPr txBox="1"/>
          <p:nvPr/>
        </p:nvSpPr>
        <p:spPr>
          <a:xfrm>
            <a:off x="12660851" y="5799907"/>
            <a:ext cx="2760345" cy="779780"/>
          </a:xfrm>
          <a:prstGeom prst="rect">
            <a:avLst/>
          </a:prstGeom>
        </p:spPr>
        <p:txBody>
          <a:bodyPr vert="horz" wrap="square" lIns="0" tIns="12065" rIns="0" bIns="0" rtlCol="0">
            <a:spAutoFit/>
          </a:bodyPr>
          <a:lstStyle/>
          <a:p>
            <a:pPr marL="498475" marR="5080" indent="-486409">
              <a:lnSpc>
                <a:spcPct val="101000"/>
              </a:lnSpc>
              <a:spcBef>
                <a:spcPts val="95"/>
              </a:spcBef>
            </a:pPr>
            <a:r>
              <a:rPr sz="2450" spc="15" dirty="0">
                <a:latin typeface="Arial MT"/>
                <a:cs typeface="Arial MT"/>
              </a:rPr>
              <a:t>Records</a:t>
            </a:r>
            <a:r>
              <a:rPr sz="2450" spc="-55" dirty="0">
                <a:latin typeface="Arial MT"/>
                <a:cs typeface="Arial MT"/>
              </a:rPr>
              <a:t> </a:t>
            </a:r>
            <a:r>
              <a:rPr sz="2450" spc="30" dirty="0">
                <a:latin typeface="Arial MT"/>
                <a:cs typeface="Arial MT"/>
              </a:rPr>
              <a:t>processed </a:t>
            </a:r>
            <a:r>
              <a:rPr sz="2450" spc="-665" dirty="0">
                <a:latin typeface="Arial MT"/>
                <a:cs typeface="Arial MT"/>
              </a:rPr>
              <a:t> </a:t>
            </a:r>
            <a:r>
              <a:rPr sz="2450" spc="20" dirty="0">
                <a:latin typeface="Arial MT"/>
                <a:cs typeface="Arial MT"/>
              </a:rPr>
              <a:t>Successfully</a:t>
            </a:r>
            <a:endParaRPr sz="2450">
              <a:latin typeface="Arial MT"/>
              <a:cs typeface="Arial MT"/>
            </a:endParaRPr>
          </a:p>
        </p:txBody>
      </p:sp>
      <p:pic>
        <p:nvPicPr>
          <p:cNvPr id="7" name="object 7"/>
          <p:cNvPicPr/>
          <p:nvPr/>
        </p:nvPicPr>
        <p:blipFill>
          <a:blip r:embed="rId2" cstate="print"/>
          <a:stretch>
            <a:fillRect/>
          </a:stretch>
        </p:blipFill>
        <p:spPr>
          <a:xfrm>
            <a:off x="4889756" y="4149016"/>
            <a:ext cx="3251439" cy="3251439"/>
          </a:xfrm>
          <a:prstGeom prst="rect">
            <a:avLst/>
          </a:prstGeom>
        </p:spPr>
      </p:pic>
      <p:sp>
        <p:nvSpPr>
          <p:cNvPr id="8" name="object 8"/>
          <p:cNvSpPr txBox="1"/>
          <p:nvPr/>
        </p:nvSpPr>
        <p:spPr>
          <a:xfrm>
            <a:off x="5420609" y="7627280"/>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sp>
        <p:nvSpPr>
          <p:cNvPr id="9" name="object 9"/>
          <p:cNvSpPr/>
          <p:nvPr/>
        </p:nvSpPr>
        <p:spPr>
          <a:xfrm>
            <a:off x="9358351" y="7051706"/>
            <a:ext cx="1433830" cy="1574165"/>
          </a:xfrm>
          <a:custGeom>
            <a:avLst/>
            <a:gdLst/>
            <a:ahLst/>
            <a:cxnLst/>
            <a:rect l="l" t="t" r="r" b="b"/>
            <a:pathLst>
              <a:path w="1433829" h="1574165">
                <a:moveTo>
                  <a:pt x="1044105" y="0"/>
                </a:moveTo>
                <a:lnTo>
                  <a:pt x="37223" y="0"/>
                </a:lnTo>
                <a:lnTo>
                  <a:pt x="540804" y="386499"/>
                </a:lnTo>
                <a:lnTo>
                  <a:pt x="1044105" y="0"/>
                </a:lnTo>
                <a:close/>
              </a:path>
              <a:path w="1433829" h="1574165">
                <a:moveTo>
                  <a:pt x="1433703" y="895146"/>
                </a:moveTo>
                <a:lnTo>
                  <a:pt x="1229702" y="1053249"/>
                </a:lnTo>
                <a:lnTo>
                  <a:pt x="1229702" y="1018260"/>
                </a:lnTo>
                <a:lnTo>
                  <a:pt x="1396479" y="890181"/>
                </a:lnTo>
                <a:lnTo>
                  <a:pt x="1229702" y="890181"/>
                </a:lnTo>
                <a:lnTo>
                  <a:pt x="1229702" y="809485"/>
                </a:lnTo>
                <a:lnTo>
                  <a:pt x="1229702" y="394411"/>
                </a:lnTo>
                <a:lnTo>
                  <a:pt x="1204150" y="414223"/>
                </a:lnTo>
                <a:lnTo>
                  <a:pt x="1204150" y="1073035"/>
                </a:lnTo>
                <a:lnTo>
                  <a:pt x="899223" y="1309344"/>
                </a:lnTo>
                <a:lnTo>
                  <a:pt x="896061" y="1310208"/>
                </a:lnTo>
                <a:lnTo>
                  <a:pt x="889723" y="1310208"/>
                </a:lnTo>
                <a:lnTo>
                  <a:pt x="886498" y="1308989"/>
                </a:lnTo>
                <a:lnTo>
                  <a:pt x="883615" y="1306969"/>
                </a:lnTo>
                <a:lnTo>
                  <a:pt x="581837" y="1073035"/>
                </a:lnTo>
                <a:lnTo>
                  <a:pt x="627824" y="1073035"/>
                </a:lnTo>
                <a:lnTo>
                  <a:pt x="893165" y="1276680"/>
                </a:lnTo>
                <a:lnTo>
                  <a:pt x="1158354" y="1073035"/>
                </a:lnTo>
                <a:lnTo>
                  <a:pt x="1204150" y="1073035"/>
                </a:lnTo>
                <a:lnTo>
                  <a:pt x="1204150" y="414223"/>
                </a:lnTo>
                <a:lnTo>
                  <a:pt x="1081328" y="509397"/>
                </a:lnTo>
                <a:lnTo>
                  <a:pt x="1081328" y="474814"/>
                </a:lnTo>
                <a:lnTo>
                  <a:pt x="1192479" y="389458"/>
                </a:lnTo>
                <a:lnTo>
                  <a:pt x="1081328" y="389458"/>
                </a:lnTo>
                <a:lnTo>
                  <a:pt x="1081328" y="4953"/>
                </a:lnTo>
                <a:lnTo>
                  <a:pt x="856551" y="179158"/>
                </a:lnTo>
                <a:lnTo>
                  <a:pt x="856551" y="683577"/>
                </a:lnTo>
                <a:lnTo>
                  <a:pt x="695223" y="808609"/>
                </a:lnTo>
                <a:lnTo>
                  <a:pt x="692061" y="809485"/>
                </a:lnTo>
                <a:lnTo>
                  <a:pt x="685723" y="809485"/>
                </a:lnTo>
                <a:lnTo>
                  <a:pt x="682498" y="808253"/>
                </a:lnTo>
                <a:lnTo>
                  <a:pt x="679615" y="806234"/>
                </a:lnTo>
                <a:lnTo>
                  <a:pt x="521385" y="683577"/>
                </a:lnTo>
                <a:lnTo>
                  <a:pt x="568807" y="683577"/>
                </a:lnTo>
                <a:lnTo>
                  <a:pt x="689165" y="775944"/>
                </a:lnTo>
                <a:lnTo>
                  <a:pt x="809447" y="683577"/>
                </a:lnTo>
                <a:lnTo>
                  <a:pt x="856551" y="683577"/>
                </a:lnTo>
                <a:lnTo>
                  <a:pt x="856551" y="179158"/>
                </a:lnTo>
                <a:lnTo>
                  <a:pt x="585190" y="389458"/>
                </a:lnTo>
                <a:lnTo>
                  <a:pt x="495998" y="389458"/>
                </a:lnTo>
                <a:lnTo>
                  <a:pt x="0" y="4953"/>
                </a:lnTo>
                <a:lnTo>
                  <a:pt x="0" y="680974"/>
                </a:lnTo>
                <a:lnTo>
                  <a:pt x="2590" y="683577"/>
                </a:lnTo>
                <a:lnTo>
                  <a:pt x="148361" y="683577"/>
                </a:lnTo>
                <a:lnTo>
                  <a:pt x="148361" y="1070432"/>
                </a:lnTo>
                <a:lnTo>
                  <a:pt x="150952" y="1073035"/>
                </a:lnTo>
                <a:lnTo>
                  <a:pt x="352361" y="1073035"/>
                </a:lnTo>
                <a:lnTo>
                  <a:pt x="352361" y="1571167"/>
                </a:lnTo>
                <a:lnTo>
                  <a:pt x="354952" y="1573758"/>
                </a:lnTo>
                <a:lnTo>
                  <a:pt x="1431099" y="1573758"/>
                </a:lnTo>
                <a:lnTo>
                  <a:pt x="1433703" y="1571167"/>
                </a:lnTo>
                <a:lnTo>
                  <a:pt x="1433703" y="1310208"/>
                </a:lnTo>
                <a:lnTo>
                  <a:pt x="1433703" y="895146"/>
                </a:lnTo>
                <a:close/>
              </a:path>
            </a:pathLst>
          </a:custGeom>
          <a:solidFill>
            <a:srgbClr val="61D836"/>
          </a:solidFill>
        </p:spPr>
        <p:txBody>
          <a:bodyPr wrap="square" lIns="0" tIns="0" rIns="0" bIns="0" rtlCol="0"/>
          <a:lstStyle/>
          <a:p>
            <a:endParaRPr/>
          </a:p>
        </p:txBody>
      </p:sp>
      <p:sp>
        <p:nvSpPr>
          <p:cNvPr id="10" name="object 10"/>
          <p:cNvSpPr/>
          <p:nvPr/>
        </p:nvSpPr>
        <p:spPr>
          <a:xfrm>
            <a:off x="9088728" y="4607189"/>
            <a:ext cx="915669" cy="702945"/>
          </a:xfrm>
          <a:custGeom>
            <a:avLst/>
            <a:gdLst/>
            <a:ahLst/>
            <a:cxnLst/>
            <a:rect l="l" t="t" r="r" b="b"/>
            <a:pathLst>
              <a:path w="915670" h="702945">
                <a:moveTo>
                  <a:pt x="585793" y="0"/>
                </a:moveTo>
                <a:lnTo>
                  <a:pt x="0" y="351298"/>
                </a:lnTo>
                <a:lnTo>
                  <a:pt x="585793" y="702595"/>
                </a:lnTo>
                <a:lnTo>
                  <a:pt x="585793" y="463713"/>
                </a:lnTo>
                <a:lnTo>
                  <a:pt x="915303" y="463713"/>
                </a:lnTo>
                <a:lnTo>
                  <a:pt x="915303" y="238882"/>
                </a:lnTo>
                <a:lnTo>
                  <a:pt x="585793" y="238882"/>
                </a:lnTo>
                <a:lnTo>
                  <a:pt x="585793" y="0"/>
                </a:lnTo>
                <a:close/>
              </a:path>
            </a:pathLst>
          </a:custGeom>
          <a:solidFill>
            <a:srgbClr val="00A2FF"/>
          </a:solidFill>
        </p:spPr>
        <p:txBody>
          <a:bodyPr wrap="square" lIns="0" tIns="0" rIns="0" bIns="0" rtlCol="0"/>
          <a:lstStyle/>
          <a:p>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8666" y="494591"/>
            <a:ext cx="12907010" cy="1433195"/>
          </a:xfrm>
          <a:prstGeom prst="rect">
            <a:avLst/>
          </a:prstGeom>
        </p:spPr>
        <p:txBody>
          <a:bodyPr vert="horz" wrap="square" lIns="0" tIns="17145" rIns="0" bIns="0" rtlCol="0">
            <a:spAutoFit/>
          </a:bodyPr>
          <a:lstStyle/>
          <a:p>
            <a:pPr marL="12700">
              <a:lnSpc>
                <a:spcPct val="100000"/>
              </a:lnSpc>
              <a:spcBef>
                <a:spcPts val="135"/>
              </a:spcBef>
            </a:pPr>
            <a:r>
              <a:rPr spc="210" dirty="0"/>
              <a:t>Spring</a:t>
            </a:r>
            <a:r>
              <a:rPr spc="-5" dirty="0"/>
              <a:t> </a:t>
            </a:r>
            <a:r>
              <a:rPr spc="185" dirty="0"/>
              <a:t>Kafka</a:t>
            </a:r>
            <a:r>
              <a:rPr spc="-5" dirty="0"/>
              <a:t> </a:t>
            </a:r>
            <a:r>
              <a:rPr spc="185" dirty="0"/>
              <a:t>Consumer</a:t>
            </a:r>
          </a:p>
        </p:txBody>
      </p:sp>
      <p:sp>
        <p:nvSpPr>
          <p:cNvPr id="3" name="object 3"/>
          <p:cNvSpPr txBox="1"/>
          <p:nvPr/>
        </p:nvSpPr>
        <p:spPr>
          <a:xfrm>
            <a:off x="1421811" y="2599074"/>
            <a:ext cx="15653385" cy="552323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5" dirty="0">
                <a:latin typeface="Arial MT"/>
                <a:cs typeface="Arial MT"/>
              </a:rPr>
              <a:t>MessageListenerContainer</a:t>
            </a:r>
            <a:endParaRPr sz="3950">
              <a:latin typeface="Arial MT"/>
              <a:cs typeface="Arial MT"/>
            </a:endParaRPr>
          </a:p>
          <a:p>
            <a:pPr marL="1583055" lvl="1" indent="-524510">
              <a:lnSpc>
                <a:spcPct val="100000"/>
              </a:lnSpc>
              <a:spcBef>
                <a:spcPts val="4825"/>
              </a:spcBef>
              <a:buSzPct val="125316"/>
              <a:buFont typeface="SimSun"/>
              <a:buChar char="•"/>
              <a:tabLst>
                <a:tab pos="1583690" algn="l"/>
              </a:tabLst>
            </a:pPr>
            <a:r>
              <a:rPr sz="3950" spc="5" dirty="0">
                <a:latin typeface="Arial MT"/>
                <a:cs typeface="Arial MT"/>
              </a:rPr>
              <a:t>KafkaMessageListenerContainer</a:t>
            </a:r>
            <a:endParaRPr sz="3950">
              <a:latin typeface="Arial MT"/>
              <a:cs typeface="Arial MT"/>
            </a:endParaRPr>
          </a:p>
          <a:p>
            <a:pPr marL="1583055" lvl="1" indent="-524510">
              <a:lnSpc>
                <a:spcPct val="100000"/>
              </a:lnSpc>
              <a:spcBef>
                <a:spcPts val="4825"/>
              </a:spcBef>
              <a:buSzPct val="125316"/>
              <a:buFont typeface="SimSun"/>
              <a:buChar char="•"/>
              <a:tabLst>
                <a:tab pos="1583690" algn="l"/>
              </a:tabLst>
            </a:pPr>
            <a:r>
              <a:rPr sz="3950" spc="10" dirty="0">
                <a:latin typeface="Arial MT"/>
                <a:cs typeface="Arial MT"/>
              </a:rPr>
              <a:t>ConcurrentMessageListenerContainer</a:t>
            </a:r>
            <a:endParaRPr sz="3950">
              <a:latin typeface="Arial MT"/>
              <a:cs typeface="Arial MT"/>
            </a:endParaRPr>
          </a:p>
          <a:p>
            <a:pPr marL="535940" indent="-523875">
              <a:lnSpc>
                <a:spcPct val="100000"/>
              </a:lnSpc>
              <a:spcBef>
                <a:spcPts val="4885"/>
              </a:spcBef>
              <a:buSzPct val="125316"/>
              <a:buFont typeface="SimSun"/>
              <a:buChar char="•"/>
              <a:tabLst>
                <a:tab pos="536575" algn="l"/>
              </a:tabLst>
            </a:pPr>
            <a:r>
              <a:rPr sz="3950" b="1" spc="-45" dirty="0">
                <a:latin typeface="Arial"/>
                <a:cs typeface="Arial"/>
              </a:rPr>
              <a:t>@KafkaLisener</a:t>
            </a:r>
            <a:r>
              <a:rPr sz="3950" b="1" spc="-40" dirty="0">
                <a:latin typeface="Arial"/>
                <a:cs typeface="Arial"/>
              </a:rPr>
              <a:t> </a:t>
            </a:r>
            <a:r>
              <a:rPr sz="3950" spc="30" dirty="0">
                <a:latin typeface="Arial MT"/>
                <a:cs typeface="Arial MT"/>
              </a:rPr>
              <a:t>Annotation</a:t>
            </a:r>
            <a:endParaRPr sz="3950">
              <a:latin typeface="Arial MT"/>
              <a:cs typeface="Arial MT"/>
            </a:endParaRPr>
          </a:p>
          <a:p>
            <a:pPr marL="1583055" lvl="1" indent="-524510">
              <a:lnSpc>
                <a:spcPct val="100000"/>
              </a:lnSpc>
              <a:spcBef>
                <a:spcPts val="4845"/>
              </a:spcBef>
              <a:buSzPct val="125316"/>
              <a:buFont typeface="SimSun"/>
              <a:buChar char="•"/>
              <a:tabLst>
                <a:tab pos="1583690" algn="l"/>
              </a:tabLst>
            </a:pPr>
            <a:r>
              <a:rPr sz="3950" spc="-15" dirty="0">
                <a:latin typeface="Arial MT"/>
                <a:cs typeface="Arial MT"/>
              </a:rPr>
              <a:t>Uses</a:t>
            </a:r>
            <a:r>
              <a:rPr sz="3950" spc="-5" dirty="0">
                <a:latin typeface="Arial MT"/>
                <a:cs typeface="Arial MT"/>
              </a:rPr>
              <a:t> </a:t>
            </a:r>
            <a:r>
              <a:rPr sz="3950" spc="10" dirty="0">
                <a:latin typeface="Arial MT"/>
                <a:cs typeface="Arial MT"/>
              </a:rPr>
              <a:t>ConcurrentMessageListenerContainer</a:t>
            </a:r>
            <a:r>
              <a:rPr sz="3950" dirty="0">
                <a:latin typeface="Arial MT"/>
                <a:cs typeface="Arial MT"/>
              </a:rPr>
              <a:t> </a:t>
            </a:r>
            <a:r>
              <a:rPr sz="3950" spc="35" dirty="0">
                <a:latin typeface="Arial MT"/>
                <a:cs typeface="Arial MT"/>
              </a:rPr>
              <a:t>behind</a:t>
            </a:r>
            <a:r>
              <a:rPr sz="3950" dirty="0">
                <a:latin typeface="Arial MT"/>
                <a:cs typeface="Arial MT"/>
              </a:rPr>
              <a:t> </a:t>
            </a:r>
            <a:r>
              <a:rPr sz="3950" spc="25" dirty="0">
                <a:latin typeface="Arial MT"/>
                <a:cs typeface="Arial MT"/>
              </a:rPr>
              <a:t>the</a:t>
            </a:r>
            <a:r>
              <a:rPr sz="3950" dirty="0">
                <a:latin typeface="Arial MT"/>
                <a:cs typeface="Arial MT"/>
              </a:rPr>
              <a:t> scenes</a:t>
            </a:r>
            <a:endParaRPr sz="3950">
              <a:latin typeface="Arial MT"/>
              <a:cs typeface="Arial MT"/>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3214" y="517486"/>
            <a:ext cx="17138015" cy="1390650"/>
          </a:xfrm>
          <a:prstGeom prst="rect">
            <a:avLst/>
          </a:prstGeom>
        </p:spPr>
        <p:txBody>
          <a:bodyPr vert="horz" wrap="square" lIns="0" tIns="13335" rIns="0" bIns="0" rtlCol="0">
            <a:spAutoFit/>
          </a:bodyPr>
          <a:lstStyle/>
          <a:p>
            <a:pPr marL="12700">
              <a:lnSpc>
                <a:spcPct val="100000"/>
              </a:lnSpc>
              <a:spcBef>
                <a:spcPts val="105"/>
              </a:spcBef>
            </a:pPr>
            <a:r>
              <a:rPr sz="8950" spc="165" dirty="0"/>
              <a:t>KafkaMessageListenerContainer</a:t>
            </a:r>
            <a:endParaRPr sz="8950"/>
          </a:p>
        </p:txBody>
      </p:sp>
      <p:sp>
        <p:nvSpPr>
          <p:cNvPr id="3" name="object 3"/>
          <p:cNvSpPr txBox="1"/>
          <p:nvPr/>
        </p:nvSpPr>
        <p:spPr>
          <a:xfrm>
            <a:off x="1421811" y="2599074"/>
            <a:ext cx="10761345" cy="429768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25" dirty="0">
                <a:latin typeface="Arial MT"/>
                <a:cs typeface="Arial MT"/>
              </a:rPr>
              <a:t>Implementation</a:t>
            </a:r>
            <a:r>
              <a:rPr sz="3950" spc="-5" dirty="0">
                <a:latin typeface="Arial MT"/>
                <a:cs typeface="Arial MT"/>
              </a:rPr>
              <a:t> </a:t>
            </a:r>
            <a:r>
              <a:rPr sz="3950" spc="70" dirty="0">
                <a:latin typeface="Arial MT"/>
                <a:cs typeface="Arial MT"/>
              </a:rPr>
              <a:t>of</a:t>
            </a:r>
            <a:r>
              <a:rPr sz="3950" spc="-5" dirty="0">
                <a:latin typeface="Arial MT"/>
                <a:cs typeface="Arial MT"/>
              </a:rPr>
              <a:t> </a:t>
            </a:r>
            <a:r>
              <a:rPr sz="3950" spc="5" dirty="0">
                <a:latin typeface="Arial MT"/>
                <a:cs typeface="Arial MT"/>
              </a:rPr>
              <a:t>MessageListenerContainer</a:t>
            </a:r>
            <a:endParaRPr sz="3950">
              <a:latin typeface="Arial MT"/>
              <a:cs typeface="Arial MT"/>
            </a:endParaRPr>
          </a:p>
          <a:p>
            <a:pPr marL="535940" indent="-523875">
              <a:lnSpc>
                <a:spcPct val="100000"/>
              </a:lnSpc>
              <a:spcBef>
                <a:spcPts val="4825"/>
              </a:spcBef>
              <a:buSzPct val="125316"/>
              <a:buFont typeface="SimSun"/>
              <a:buChar char="•"/>
              <a:tabLst>
                <a:tab pos="536575" algn="l"/>
              </a:tabLst>
            </a:pPr>
            <a:r>
              <a:rPr sz="3950" dirty="0">
                <a:latin typeface="Arial MT"/>
                <a:cs typeface="Arial MT"/>
              </a:rPr>
              <a:t>Polls</a:t>
            </a:r>
            <a:r>
              <a:rPr sz="3950" spc="-20" dirty="0">
                <a:latin typeface="Arial MT"/>
                <a:cs typeface="Arial MT"/>
              </a:rPr>
              <a:t> </a:t>
            </a:r>
            <a:r>
              <a:rPr sz="3950" spc="25" dirty="0">
                <a:latin typeface="Arial MT"/>
                <a:cs typeface="Arial MT"/>
              </a:rPr>
              <a:t>the</a:t>
            </a:r>
            <a:r>
              <a:rPr sz="3950" spc="-20" dirty="0">
                <a:latin typeface="Arial MT"/>
                <a:cs typeface="Arial MT"/>
              </a:rPr>
              <a:t> </a:t>
            </a:r>
            <a:r>
              <a:rPr sz="3950" spc="20" dirty="0">
                <a:latin typeface="Arial MT"/>
                <a:cs typeface="Arial MT"/>
              </a:rPr>
              <a:t>records</a:t>
            </a:r>
            <a:endParaRPr sz="3950">
              <a:latin typeface="Arial MT"/>
              <a:cs typeface="Arial MT"/>
            </a:endParaRPr>
          </a:p>
          <a:p>
            <a:pPr marL="535940" indent="-523875">
              <a:lnSpc>
                <a:spcPct val="100000"/>
              </a:lnSpc>
              <a:spcBef>
                <a:spcPts val="4825"/>
              </a:spcBef>
              <a:buSzPct val="125316"/>
              <a:buFont typeface="SimSun"/>
              <a:buChar char="•"/>
              <a:tabLst>
                <a:tab pos="536575" algn="l"/>
              </a:tabLst>
            </a:pPr>
            <a:r>
              <a:rPr sz="3950" spc="55" dirty="0">
                <a:latin typeface="Arial MT"/>
                <a:cs typeface="Arial MT"/>
              </a:rPr>
              <a:t>Commits</a:t>
            </a:r>
            <a:r>
              <a:rPr sz="3950" spc="-15" dirty="0">
                <a:latin typeface="Arial MT"/>
                <a:cs typeface="Arial MT"/>
              </a:rPr>
              <a:t> </a:t>
            </a:r>
            <a:r>
              <a:rPr sz="3950" spc="25" dirty="0">
                <a:latin typeface="Arial MT"/>
                <a:cs typeface="Arial MT"/>
              </a:rPr>
              <a:t>the</a:t>
            </a:r>
            <a:r>
              <a:rPr sz="3950" spc="-15" dirty="0">
                <a:latin typeface="Arial MT"/>
                <a:cs typeface="Arial MT"/>
              </a:rPr>
              <a:t> </a:t>
            </a:r>
            <a:r>
              <a:rPr sz="3950" spc="-240" dirty="0">
                <a:latin typeface="Arial MT"/>
                <a:cs typeface="Arial MT"/>
              </a:rPr>
              <a:t>O</a:t>
            </a:r>
            <a:r>
              <a:rPr sz="3950" spc="-240" dirty="0">
                <a:latin typeface="SimSun"/>
                <a:cs typeface="SimSun"/>
              </a:rPr>
              <a:t>ff</a:t>
            </a:r>
            <a:r>
              <a:rPr sz="3950" spc="-240" dirty="0">
                <a:latin typeface="Arial MT"/>
                <a:cs typeface="Arial MT"/>
              </a:rPr>
              <a:t>sets</a:t>
            </a:r>
            <a:endParaRPr sz="3950">
              <a:latin typeface="Arial MT"/>
              <a:cs typeface="Arial MT"/>
            </a:endParaRPr>
          </a:p>
          <a:p>
            <a:pPr marL="535940" indent="-523875">
              <a:lnSpc>
                <a:spcPct val="100000"/>
              </a:lnSpc>
              <a:spcBef>
                <a:spcPts val="4825"/>
              </a:spcBef>
              <a:buSzPct val="125316"/>
              <a:buFont typeface="SimSun"/>
              <a:buChar char="•"/>
              <a:tabLst>
                <a:tab pos="536575" algn="l"/>
              </a:tabLst>
            </a:pPr>
            <a:r>
              <a:rPr sz="3950" spc="-15" dirty="0">
                <a:latin typeface="Arial MT"/>
                <a:cs typeface="Arial MT"/>
              </a:rPr>
              <a:t>Single</a:t>
            </a:r>
            <a:r>
              <a:rPr sz="3950" spc="-20" dirty="0">
                <a:latin typeface="Arial MT"/>
                <a:cs typeface="Arial MT"/>
              </a:rPr>
              <a:t> Threaded</a:t>
            </a:r>
            <a:endParaRPr sz="3950">
              <a:latin typeface="Arial MT"/>
              <a:cs typeface="Arial MT"/>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92156" y="617349"/>
            <a:ext cx="17120235" cy="1193800"/>
          </a:xfrm>
          <a:prstGeom prst="rect">
            <a:avLst/>
          </a:prstGeom>
        </p:spPr>
        <p:txBody>
          <a:bodyPr vert="horz" wrap="square" lIns="0" tIns="14605" rIns="0" bIns="0" rtlCol="0">
            <a:spAutoFit/>
          </a:bodyPr>
          <a:lstStyle/>
          <a:p>
            <a:pPr marL="12700">
              <a:lnSpc>
                <a:spcPct val="100000"/>
              </a:lnSpc>
              <a:spcBef>
                <a:spcPts val="115"/>
              </a:spcBef>
            </a:pPr>
            <a:r>
              <a:rPr sz="7650" spc="155" dirty="0">
                <a:latin typeface="Arial MT"/>
                <a:cs typeface="Arial MT"/>
              </a:rPr>
              <a:t>ConcurrentMessageListenerContainer</a:t>
            </a:r>
            <a:endParaRPr sz="7650">
              <a:latin typeface="Arial MT"/>
              <a:cs typeface="Arial MT"/>
            </a:endParaRPr>
          </a:p>
        </p:txBody>
      </p:sp>
      <p:sp>
        <p:nvSpPr>
          <p:cNvPr id="3" name="object 3"/>
          <p:cNvSpPr txBox="1"/>
          <p:nvPr/>
        </p:nvSpPr>
        <p:spPr>
          <a:xfrm>
            <a:off x="1945355" y="5416473"/>
            <a:ext cx="16383635" cy="817244"/>
          </a:xfrm>
          <a:prstGeom prst="rect">
            <a:avLst/>
          </a:prstGeom>
        </p:spPr>
        <p:txBody>
          <a:bodyPr vert="horz" wrap="square" lIns="0" tIns="12065" rIns="0" bIns="0" rtlCol="0">
            <a:spAutoFit/>
          </a:bodyPr>
          <a:lstStyle/>
          <a:p>
            <a:pPr marL="12700">
              <a:lnSpc>
                <a:spcPct val="100000"/>
              </a:lnSpc>
              <a:spcBef>
                <a:spcPts val="95"/>
              </a:spcBef>
            </a:pPr>
            <a:r>
              <a:rPr sz="5200" spc="-25" dirty="0">
                <a:latin typeface="Arial MT"/>
                <a:cs typeface="Arial MT"/>
              </a:rPr>
              <a:t>Represents</a:t>
            </a:r>
            <a:r>
              <a:rPr sz="5200" spc="-15" dirty="0">
                <a:latin typeface="Arial MT"/>
                <a:cs typeface="Arial MT"/>
              </a:rPr>
              <a:t> </a:t>
            </a:r>
            <a:r>
              <a:rPr sz="5200" spc="45" dirty="0">
                <a:latin typeface="Arial MT"/>
                <a:cs typeface="Arial MT"/>
              </a:rPr>
              <a:t>multiple</a:t>
            </a:r>
            <a:r>
              <a:rPr sz="5200" spc="-15" dirty="0">
                <a:latin typeface="Arial MT"/>
                <a:cs typeface="Arial MT"/>
              </a:rPr>
              <a:t> </a:t>
            </a:r>
            <a:r>
              <a:rPr sz="5200" b="1" spc="20" dirty="0">
                <a:latin typeface="Arial"/>
                <a:cs typeface="Arial"/>
              </a:rPr>
              <a:t>KafkaMessageListenerContainer</a:t>
            </a:r>
            <a:endParaRPr sz="52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7875" y="431765"/>
            <a:ext cx="14628494" cy="1433195"/>
          </a:xfrm>
          <a:prstGeom prst="rect">
            <a:avLst/>
          </a:prstGeom>
        </p:spPr>
        <p:txBody>
          <a:bodyPr vert="horz" wrap="square" lIns="0" tIns="17145" rIns="0" bIns="0" rtlCol="0">
            <a:spAutoFit/>
          </a:bodyPr>
          <a:lstStyle/>
          <a:p>
            <a:pPr marL="12700">
              <a:lnSpc>
                <a:spcPct val="100000"/>
              </a:lnSpc>
              <a:spcBef>
                <a:spcPts val="135"/>
              </a:spcBef>
            </a:pPr>
            <a:r>
              <a:rPr spc="215" dirty="0"/>
              <a:t>MicroServices</a:t>
            </a:r>
            <a:r>
              <a:rPr spc="-30" dirty="0"/>
              <a:t> </a:t>
            </a:r>
            <a:r>
              <a:rPr spc="225" dirty="0"/>
              <a:t>Architecture</a:t>
            </a:r>
          </a:p>
        </p:txBody>
      </p:sp>
      <p:sp>
        <p:nvSpPr>
          <p:cNvPr id="3" name="object 3"/>
          <p:cNvSpPr/>
          <p:nvPr/>
        </p:nvSpPr>
        <p:spPr>
          <a:xfrm>
            <a:off x="11307509" y="9409681"/>
            <a:ext cx="480059" cy="987425"/>
          </a:xfrm>
          <a:custGeom>
            <a:avLst/>
            <a:gdLst/>
            <a:ahLst/>
            <a:cxnLst/>
            <a:rect l="l" t="t" r="r" b="b"/>
            <a:pathLst>
              <a:path w="480059" h="987425">
                <a:moveTo>
                  <a:pt x="433567" y="0"/>
                </a:moveTo>
                <a:lnTo>
                  <a:pt x="45914" y="0"/>
                </a:lnTo>
                <a:lnTo>
                  <a:pt x="28112" y="3631"/>
                </a:lnTo>
                <a:lnTo>
                  <a:pt x="13510" y="13510"/>
                </a:lnTo>
                <a:lnTo>
                  <a:pt x="3631" y="28111"/>
                </a:lnTo>
                <a:lnTo>
                  <a:pt x="0" y="45909"/>
                </a:lnTo>
                <a:lnTo>
                  <a:pt x="0" y="941513"/>
                </a:lnTo>
                <a:lnTo>
                  <a:pt x="3631" y="959416"/>
                </a:lnTo>
                <a:lnTo>
                  <a:pt x="13510" y="974005"/>
                </a:lnTo>
                <a:lnTo>
                  <a:pt x="28112" y="983827"/>
                </a:lnTo>
                <a:lnTo>
                  <a:pt x="45914" y="987424"/>
                </a:lnTo>
                <a:lnTo>
                  <a:pt x="433567" y="987424"/>
                </a:lnTo>
                <a:lnTo>
                  <a:pt x="451366" y="983792"/>
                </a:lnTo>
                <a:lnTo>
                  <a:pt x="465968" y="973913"/>
                </a:lnTo>
                <a:lnTo>
                  <a:pt x="475849" y="959312"/>
                </a:lnTo>
                <a:lnTo>
                  <a:pt x="479482" y="941513"/>
                </a:lnTo>
                <a:lnTo>
                  <a:pt x="479482" y="867902"/>
                </a:lnTo>
                <a:lnTo>
                  <a:pt x="32794" y="867902"/>
                </a:lnTo>
                <a:lnTo>
                  <a:pt x="32794" y="133795"/>
                </a:lnTo>
                <a:lnTo>
                  <a:pt x="479482" y="133795"/>
                </a:lnTo>
                <a:lnTo>
                  <a:pt x="479482" y="84953"/>
                </a:lnTo>
                <a:lnTo>
                  <a:pt x="196517" y="84953"/>
                </a:lnTo>
                <a:lnTo>
                  <a:pt x="191355" y="79722"/>
                </a:lnTo>
                <a:lnTo>
                  <a:pt x="191355" y="66882"/>
                </a:lnTo>
                <a:lnTo>
                  <a:pt x="196517" y="61727"/>
                </a:lnTo>
                <a:lnTo>
                  <a:pt x="479482" y="61727"/>
                </a:lnTo>
                <a:lnTo>
                  <a:pt x="479482" y="45909"/>
                </a:lnTo>
                <a:lnTo>
                  <a:pt x="475885" y="28111"/>
                </a:lnTo>
                <a:lnTo>
                  <a:pt x="466063" y="13510"/>
                </a:lnTo>
                <a:lnTo>
                  <a:pt x="451472" y="3631"/>
                </a:lnTo>
                <a:lnTo>
                  <a:pt x="433567" y="0"/>
                </a:lnTo>
                <a:close/>
              </a:path>
              <a:path w="480059" h="987425">
                <a:moveTo>
                  <a:pt x="479482" y="133795"/>
                </a:moveTo>
                <a:lnTo>
                  <a:pt x="446687" y="133795"/>
                </a:lnTo>
                <a:lnTo>
                  <a:pt x="446687" y="867902"/>
                </a:lnTo>
                <a:lnTo>
                  <a:pt x="479482" y="867902"/>
                </a:lnTo>
                <a:lnTo>
                  <a:pt x="479482" y="133795"/>
                </a:lnTo>
                <a:close/>
              </a:path>
              <a:path w="480059" h="987425">
                <a:moveTo>
                  <a:pt x="479482" y="61727"/>
                </a:moveTo>
                <a:lnTo>
                  <a:pt x="283195" y="61727"/>
                </a:lnTo>
                <a:lnTo>
                  <a:pt x="288347" y="66882"/>
                </a:lnTo>
                <a:lnTo>
                  <a:pt x="288347" y="79722"/>
                </a:lnTo>
                <a:lnTo>
                  <a:pt x="283195" y="84953"/>
                </a:lnTo>
                <a:lnTo>
                  <a:pt x="479482" y="84953"/>
                </a:lnTo>
                <a:lnTo>
                  <a:pt x="479482" y="61727"/>
                </a:lnTo>
                <a:close/>
              </a:path>
            </a:pathLst>
          </a:custGeom>
          <a:solidFill>
            <a:srgbClr val="EE220C"/>
          </a:solidFill>
        </p:spPr>
        <p:txBody>
          <a:bodyPr wrap="square" lIns="0" tIns="0" rIns="0" bIns="0" rtlCol="0"/>
          <a:lstStyle/>
          <a:p>
            <a:endParaRPr/>
          </a:p>
        </p:txBody>
      </p:sp>
      <p:sp>
        <p:nvSpPr>
          <p:cNvPr id="4" name="object 4"/>
          <p:cNvSpPr/>
          <p:nvPr/>
        </p:nvSpPr>
        <p:spPr>
          <a:xfrm>
            <a:off x="11080280" y="8271788"/>
            <a:ext cx="934085" cy="590550"/>
          </a:xfrm>
          <a:custGeom>
            <a:avLst/>
            <a:gdLst/>
            <a:ahLst/>
            <a:cxnLst/>
            <a:rect l="l" t="t" r="r" b="b"/>
            <a:pathLst>
              <a:path w="934084" h="590550">
                <a:moveTo>
                  <a:pt x="0" y="4281"/>
                </a:moveTo>
                <a:lnTo>
                  <a:pt x="0" y="588155"/>
                </a:lnTo>
                <a:lnTo>
                  <a:pt x="2240" y="590397"/>
                </a:lnTo>
                <a:lnTo>
                  <a:pt x="931699" y="590397"/>
                </a:lnTo>
                <a:lnTo>
                  <a:pt x="933940" y="588155"/>
                </a:lnTo>
                <a:lnTo>
                  <a:pt x="933940" y="362770"/>
                </a:lnTo>
                <a:lnTo>
                  <a:pt x="464111" y="362770"/>
                </a:lnTo>
                <a:lnTo>
                  <a:pt x="461326" y="361711"/>
                </a:lnTo>
                <a:lnTo>
                  <a:pt x="458834" y="359968"/>
                </a:lnTo>
                <a:lnTo>
                  <a:pt x="0" y="4281"/>
                </a:lnTo>
                <a:close/>
              </a:path>
              <a:path w="934084" h="590550">
                <a:moveTo>
                  <a:pt x="933940" y="4281"/>
                </a:moveTo>
                <a:lnTo>
                  <a:pt x="472320" y="362023"/>
                </a:lnTo>
                <a:lnTo>
                  <a:pt x="469587" y="362770"/>
                </a:lnTo>
                <a:lnTo>
                  <a:pt x="933940" y="362770"/>
                </a:lnTo>
                <a:lnTo>
                  <a:pt x="933940" y="4281"/>
                </a:lnTo>
                <a:close/>
              </a:path>
              <a:path w="934084" h="590550">
                <a:moveTo>
                  <a:pt x="901784" y="0"/>
                </a:moveTo>
                <a:lnTo>
                  <a:pt x="32145" y="0"/>
                </a:lnTo>
                <a:lnTo>
                  <a:pt x="467085" y="333810"/>
                </a:lnTo>
                <a:lnTo>
                  <a:pt x="901784" y="0"/>
                </a:lnTo>
                <a:close/>
              </a:path>
            </a:pathLst>
          </a:custGeom>
          <a:solidFill>
            <a:srgbClr val="F8BA00"/>
          </a:solidFill>
        </p:spPr>
        <p:txBody>
          <a:bodyPr wrap="square" lIns="0" tIns="0" rIns="0" bIns="0" rtlCol="0"/>
          <a:lstStyle/>
          <a:p>
            <a:endParaRPr/>
          </a:p>
        </p:txBody>
      </p:sp>
      <p:grpSp>
        <p:nvGrpSpPr>
          <p:cNvPr id="5" name="object 5"/>
          <p:cNvGrpSpPr/>
          <p:nvPr/>
        </p:nvGrpSpPr>
        <p:grpSpPr>
          <a:xfrm>
            <a:off x="5428598" y="4788575"/>
            <a:ext cx="100965" cy="765175"/>
            <a:chOff x="5428598" y="4788575"/>
            <a:chExt cx="100965" cy="765175"/>
          </a:xfrm>
        </p:grpSpPr>
        <p:sp>
          <p:nvSpPr>
            <p:cNvPr id="6" name="object 6"/>
            <p:cNvSpPr/>
            <p:nvPr/>
          </p:nvSpPr>
          <p:spPr>
            <a:xfrm>
              <a:off x="5478858" y="4878625"/>
              <a:ext cx="0" cy="585470"/>
            </a:xfrm>
            <a:custGeom>
              <a:avLst/>
              <a:gdLst/>
              <a:ahLst/>
              <a:cxnLst/>
              <a:rect l="l" t="t" r="r" b="b"/>
              <a:pathLst>
                <a:path h="585470">
                  <a:moveTo>
                    <a:pt x="0" y="0"/>
                  </a:moveTo>
                  <a:lnTo>
                    <a:pt x="0" y="584928"/>
                  </a:lnTo>
                </a:path>
              </a:pathLst>
            </a:custGeom>
            <a:ln w="20941">
              <a:solidFill>
                <a:srgbClr val="000000"/>
              </a:solidFill>
            </a:ln>
          </p:spPr>
          <p:txBody>
            <a:bodyPr wrap="square" lIns="0" tIns="0" rIns="0" bIns="0" rtlCol="0"/>
            <a:lstStyle/>
            <a:p>
              <a:endParaRPr/>
            </a:p>
          </p:txBody>
        </p:sp>
        <p:sp>
          <p:nvSpPr>
            <p:cNvPr id="7" name="object 7"/>
            <p:cNvSpPr/>
            <p:nvPr/>
          </p:nvSpPr>
          <p:spPr>
            <a:xfrm>
              <a:off x="5428589" y="4788578"/>
              <a:ext cx="100965" cy="765175"/>
            </a:xfrm>
            <a:custGeom>
              <a:avLst/>
              <a:gdLst/>
              <a:ahLst/>
              <a:cxnLst/>
              <a:rect l="l" t="t" r="r" b="b"/>
              <a:pathLst>
                <a:path w="100964" h="765175">
                  <a:moveTo>
                    <a:pt x="100520" y="664514"/>
                  </a:moveTo>
                  <a:lnTo>
                    <a:pt x="0" y="664514"/>
                  </a:lnTo>
                  <a:lnTo>
                    <a:pt x="50266" y="765035"/>
                  </a:lnTo>
                  <a:lnTo>
                    <a:pt x="100520" y="664514"/>
                  </a:lnTo>
                  <a:close/>
                </a:path>
                <a:path w="100964" h="765175">
                  <a:moveTo>
                    <a:pt x="100520" y="100520"/>
                  </a:moveTo>
                  <a:lnTo>
                    <a:pt x="50266" y="0"/>
                  </a:lnTo>
                  <a:lnTo>
                    <a:pt x="0" y="100520"/>
                  </a:lnTo>
                  <a:lnTo>
                    <a:pt x="100520" y="100520"/>
                  </a:lnTo>
                  <a:close/>
                </a:path>
              </a:pathLst>
            </a:custGeom>
            <a:solidFill>
              <a:srgbClr val="000000"/>
            </a:solidFill>
          </p:spPr>
          <p:txBody>
            <a:bodyPr wrap="square" lIns="0" tIns="0" rIns="0" bIns="0" rtlCol="0"/>
            <a:lstStyle/>
            <a:p>
              <a:endParaRPr/>
            </a:p>
          </p:txBody>
        </p:sp>
      </p:grpSp>
      <p:sp>
        <p:nvSpPr>
          <p:cNvPr id="8" name="object 8"/>
          <p:cNvSpPr/>
          <p:nvPr/>
        </p:nvSpPr>
        <p:spPr>
          <a:xfrm>
            <a:off x="10794425" y="9284187"/>
            <a:ext cx="100965" cy="100965"/>
          </a:xfrm>
          <a:custGeom>
            <a:avLst/>
            <a:gdLst/>
            <a:ahLst/>
            <a:cxnLst/>
            <a:rect l="l" t="t" r="r" b="b"/>
            <a:pathLst>
              <a:path w="100965" h="100965">
                <a:moveTo>
                  <a:pt x="0" y="0"/>
                </a:moveTo>
                <a:lnTo>
                  <a:pt x="0" y="100520"/>
                </a:lnTo>
                <a:lnTo>
                  <a:pt x="100520" y="50260"/>
                </a:lnTo>
                <a:lnTo>
                  <a:pt x="0" y="0"/>
                </a:lnTo>
                <a:close/>
              </a:path>
            </a:pathLst>
          </a:custGeom>
          <a:solidFill>
            <a:srgbClr val="000000"/>
          </a:solidFill>
        </p:spPr>
        <p:txBody>
          <a:bodyPr wrap="square" lIns="0" tIns="0" rIns="0" bIns="0" rtlCol="0"/>
          <a:lstStyle/>
          <a:p>
            <a:endParaRPr/>
          </a:p>
        </p:txBody>
      </p:sp>
      <p:grpSp>
        <p:nvGrpSpPr>
          <p:cNvPr id="9" name="object 9"/>
          <p:cNvGrpSpPr/>
          <p:nvPr/>
        </p:nvGrpSpPr>
        <p:grpSpPr>
          <a:xfrm>
            <a:off x="13546456" y="7626829"/>
            <a:ext cx="100965" cy="768350"/>
            <a:chOff x="13546456" y="7626829"/>
            <a:chExt cx="100965" cy="768350"/>
          </a:xfrm>
        </p:grpSpPr>
        <p:sp>
          <p:nvSpPr>
            <p:cNvPr id="10" name="object 10"/>
            <p:cNvSpPr/>
            <p:nvPr/>
          </p:nvSpPr>
          <p:spPr>
            <a:xfrm>
              <a:off x="13596717" y="7716879"/>
              <a:ext cx="0" cy="588010"/>
            </a:xfrm>
            <a:custGeom>
              <a:avLst/>
              <a:gdLst/>
              <a:ahLst/>
              <a:cxnLst/>
              <a:rect l="l" t="t" r="r" b="b"/>
              <a:pathLst>
                <a:path h="588009">
                  <a:moveTo>
                    <a:pt x="0" y="0"/>
                  </a:moveTo>
                  <a:lnTo>
                    <a:pt x="0" y="587835"/>
                  </a:lnTo>
                </a:path>
              </a:pathLst>
            </a:custGeom>
            <a:ln w="20941">
              <a:solidFill>
                <a:srgbClr val="000000"/>
              </a:solidFill>
            </a:ln>
          </p:spPr>
          <p:txBody>
            <a:bodyPr wrap="square" lIns="0" tIns="0" rIns="0" bIns="0" rtlCol="0"/>
            <a:lstStyle/>
            <a:p>
              <a:endParaRPr/>
            </a:p>
          </p:txBody>
        </p:sp>
        <p:sp>
          <p:nvSpPr>
            <p:cNvPr id="11" name="object 11"/>
            <p:cNvSpPr/>
            <p:nvPr/>
          </p:nvSpPr>
          <p:spPr>
            <a:xfrm>
              <a:off x="13546455" y="7626838"/>
              <a:ext cx="100965" cy="768350"/>
            </a:xfrm>
            <a:custGeom>
              <a:avLst/>
              <a:gdLst/>
              <a:ahLst/>
              <a:cxnLst/>
              <a:rect l="l" t="t" r="r" b="b"/>
              <a:pathLst>
                <a:path w="100965" h="768350">
                  <a:moveTo>
                    <a:pt x="100520" y="667410"/>
                  </a:moveTo>
                  <a:lnTo>
                    <a:pt x="0" y="667410"/>
                  </a:lnTo>
                  <a:lnTo>
                    <a:pt x="50253" y="767930"/>
                  </a:lnTo>
                  <a:lnTo>
                    <a:pt x="100520" y="667410"/>
                  </a:lnTo>
                  <a:close/>
                </a:path>
                <a:path w="100965" h="768350">
                  <a:moveTo>
                    <a:pt x="100520" y="100520"/>
                  </a:moveTo>
                  <a:lnTo>
                    <a:pt x="50253" y="0"/>
                  </a:lnTo>
                  <a:lnTo>
                    <a:pt x="0" y="100520"/>
                  </a:lnTo>
                  <a:lnTo>
                    <a:pt x="100520" y="100520"/>
                  </a:lnTo>
                  <a:close/>
                </a:path>
              </a:pathLst>
            </a:custGeom>
            <a:solidFill>
              <a:srgbClr val="000000"/>
            </a:solidFill>
          </p:spPr>
          <p:txBody>
            <a:bodyPr wrap="square" lIns="0" tIns="0" rIns="0" bIns="0" rtlCol="0"/>
            <a:lstStyle/>
            <a:p>
              <a:endParaRPr/>
            </a:p>
          </p:txBody>
        </p:sp>
      </p:grpSp>
      <p:sp>
        <p:nvSpPr>
          <p:cNvPr id="12" name="object 12"/>
          <p:cNvSpPr txBox="1"/>
          <p:nvPr/>
        </p:nvSpPr>
        <p:spPr>
          <a:xfrm>
            <a:off x="3881630" y="5700347"/>
            <a:ext cx="11144250" cy="1771650"/>
          </a:xfrm>
          <a:prstGeom prst="rect">
            <a:avLst/>
          </a:prstGeom>
          <a:solidFill>
            <a:srgbClr val="000000"/>
          </a:solidFill>
        </p:spPr>
        <p:txBody>
          <a:bodyPr vert="horz" wrap="square" lIns="0" tIns="4445" rIns="0" bIns="0" rtlCol="0">
            <a:spAutoFit/>
          </a:bodyPr>
          <a:lstStyle/>
          <a:p>
            <a:pPr>
              <a:lnSpc>
                <a:spcPct val="100000"/>
              </a:lnSpc>
              <a:spcBef>
                <a:spcPts val="35"/>
              </a:spcBef>
            </a:pPr>
            <a:endParaRPr sz="4600">
              <a:latin typeface="Times New Roman"/>
              <a:cs typeface="Times New Roman"/>
            </a:endParaRPr>
          </a:p>
          <a:p>
            <a:pPr algn="ctr">
              <a:lnSpc>
                <a:spcPct val="100000"/>
              </a:lnSpc>
            </a:pPr>
            <a:r>
              <a:rPr sz="2600" spc="45" dirty="0">
                <a:solidFill>
                  <a:srgbClr val="FFFFFF"/>
                </a:solidFill>
                <a:latin typeface="Arial MT"/>
                <a:cs typeface="Arial MT"/>
              </a:rPr>
              <a:t>Event</a:t>
            </a:r>
            <a:r>
              <a:rPr sz="2600" spc="-10" dirty="0">
                <a:solidFill>
                  <a:srgbClr val="FFFFFF"/>
                </a:solidFill>
                <a:latin typeface="Arial MT"/>
                <a:cs typeface="Arial MT"/>
              </a:rPr>
              <a:t> </a:t>
            </a:r>
            <a:r>
              <a:rPr sz="2600" spc="60" dirty="0">
                <a:solidFill>
                  <a:srgbClr val="FFFFFF"/>
                </a:solidFill>
                <a:latin typeface="Arial MT"/>
                <a:cs typeface="Arial MT"/>
              </a:rPr>
              <a:t>Streaming</a:t>
            </a:r>
            <a:r>
              <a:rPr sz="2600" spc="-10" dirty="0">
                <a:solidFill>
                  <a:srgbClr val="FFFFFF"/>
                </a:solidFill>
                <a:latin typeface="Arial MT"/>
                <a:cs typeface="Arial MT"/>
              </a:rPr>
              <a:t> </a:t>
            </a:r>
            <a:r>
              <a:rPr sz="2600" spc="85" dirty="0">
                <a:solidFill>
                  <a:srgbClr val="FFFFFF"/>
                </a:solidFill>
                <a:latin typeface="Arial MT"/>
                <a:cs typeface="Arial MT"/>
              </a:rPr>
              <a:t>Platform</a:t>
            </a:r>
            <a:endParaRPr sz="2600">
              <a:latin typeface="Arial MT"/>
              <a:cs typeface="Arial MT"/>
            </a:endParaRPr>
          </a:p>
        </p:txBody>
      </p:sp>
      <p:grpSp>
        <p:nvGrpSpPr>
          <p:cNvPr id="13" name="object 13"/>
          <p:cNvGrpSpPr/>
          <p:nvPr/>
        </p:nvGrpSpPr>
        <p:grpSpPr>
          <a:xfrm>
            <a:off x="9447521" y="4788575"/>
            <a:ext cx="100965" cy="765175"/>
            <a:chOff x="9447521" y="4788575"/>
            <a:chExt cx="100965" cy="765175"/>
          </a:xfrm>
        </p:grpSpPr>
        <p:sp>
          <p:nvSpPr>
            <p:cNvPr id="14" name="object 14"/>
            <p:cNvSpPr/>
            <p:nvPr/>
          </p:nvSpPr>
          <p:spPr>
            <a:xfrm>
              <a:off x="9497782" y="4878625"/>
              <a:ext cx="0" cy="585470"/>
            </a:xfrm>
            <a:custGeom>
              <a:avLst/>
              <a:gdLst/>
              <a:ahLst/>
              <a:cxnLst/>
              <a:rect l="l" t="t" r="r" b="b"/>
              <a:pathLst>
                <a:path h="585470">
                  <a:moveTo>
                    <a:pt x="0" y="0"/>
                  </a:moveTo>
                  <a:lnTo>
                    <a:pt x="0" y="584928"/>
                  </a:lnTo>
                </a:path>
              </a:pathLst>
            </a:custGeom>
            <a:ln w="20941">
              <a:solidFill>
                <a:srgbClr val="000000"/>
              </a:solidFill>
            </a:ln>
          </p:spPr>
          <p:txBody>
            <a:bodyPr wrap="square" lIns="0" tIns="0" rIns="0" bIns="0" rtlCol="0"/>
            <a:lstStyle/>
            <a:p>
              <a:endParaRPr/>
            </a:p>
          </p:txBody>
        </p:sp>
        <p:sp>
          <p:nvSpPr>
            <p:cNvPr id="15" name="object 15"/>
            <p:cNvSpPr/>
            <p:nvPr/>
          </p:nvSpPr>
          <p:spPr>
            <a:xfrm>
              <a:off x="9447517" y="4788578"/>
              <a:ext cx="100965" cy="765175"/>
            </a:xfrm>
            <a:custGeom>
              <a:avLst/>
              <a:gdLst/>
              <a:ahLst/>
              <a:cxnLst/>
              <a:rect l="l" t="t" r="r" b="b"/>
              <a:pathLst>
                <a:path w="100965" h="765175">
                  <a:moveTo>
                    <a:pt x="100520" y="664514"/>
                  </a:moveTo>
                  <a:lnTo>
                    <a:pt x="0" y="664514"/>
                  </a:lnTo>
                  <a:lnTo>
                    <a:pt x="50253" y="765035"/>
                  </a:lnTo>
                  <a:lnTo>
                    <a:pt x="100520" y="664514"/>
                  </a:lnTo>
                  <a:close/>
                </a:path>
                <a:path w="100965" h="765175">
                  <a:moveTo>
                    <a:pt x="100520" y="100520"/>
                  </a:moveTo>
                  <a:lnTo>
                    <a:pt x="50253" y="0"/>
                  </a:lnTo>
                  <a:lnTo>
                    <a:pt x="0" y="100520"/>
                  </a:lnTo>
                  <a:lnTo>
                    <a:pt x="100520" y="100520"/>
                  </a:lnTo>
                  <a:close/>
                </a:path>
              </a:pathLst>
            </a:custGeom>
            <a:solidFill>
              <a:srgbClr val="000000"/>
            </a:solidFill>
          </p:spPr>
          <p:txBody>
            <a:bodyPr wrap="square" lIns="0" tIns="0" rIns="0" bIns="0" rtlCol="0"/>
            <a:lstStyle/>
            <a:p>
              <a:endParaRPr/>
            </a:p>
          </p:txBody>
        </p:sp>
      </p:grpSp>
      <p:grpSp>
        <p:nvGrpSpPr>
          <p:cNvPr id="16" name="object 16"/>
          <p:cNvGrpSpPr/>
          <p:nvPr/>
        </p:nvGrpSpPr>
        <p:grpSpPr>
          <a:xfrm>
            <a:off x="5428598" y="7618634"/>
            <a:ext cx="100965" cy="765175"/>
            <a:chOff x="5428598" y="7618634"/>
            <a:chExt cx="100965" cy="765175"/>
          </a:xfrm>
        </p:grpSpPr>
        <p:sp>
          <p:nvSpPr>
            <p:cNvPr id="17" name="object 17"/>
            <p:cNvSpPr/>
            <p:nvPr/>
          </p:nvSpPr>
          <p:spPr>
            <a:xfrm>
              <a:off x="5478858" y="7708684"/>
              <a:ext cx="0" cy="585470"/>
            </a:xfrm>
            <a:custGeom>
              <a:avLst/>
              <a:gdLst/>
              <a:ahLst/>
              <a:cxnLst/>
              <a:rect l="l" t="t" r="r" b="b"/>
              <a:pathLst>
                <a:path h="585470">
                  <a:moveTo>
                    <a:pt x="0" y="0"/>
                  </a:moveTo>
                  <a:lnTo>
                    <a:pt x="0" y="584928"/>
                  </a:lnTo>
                </a:path>
              </a:pathLst>
            </a:custGeom>
            <a:ln w="20941">
              <a:solidFill>
                <a:srgbClr val="000000"/>
              </a:solidFill>
            </a:ln>
          </p:spPr>
          <p:txBody>
            <a:bodyPr wrap="square" lIns="0" tIns="0" rIns="0" bIns="0" rtlCol="0"/>
            <a:lstStyle/>
            <a:p>
              <a:endParaRPr/>
            </a:p>
          </p:txBody>
        </p:sp>
        <p:sp>
          <p:nvSpPr>
            <p:cNvPr id="18" name="object 18"/>
            <p:cNvSpPr/>
            <p:nvPr/>
          </p:nvSpPr>
          <p:spPr>
            <a:xfrm>
              <a:off x="5428589" y="7618647"/>
              <a:ext cx="100965" cy="765175"/>
            </a:xfrm>
            <a:custGeom>
              <a:avLst/>
              <a:gdLst/>
              <a:ahLst/>
              <a:cxnLst/>
              <a:rect l="l" t="t" r="r" b="b"/>
              <a:pathLst>
                <a:path w="100964" h="765175">
                  <a:moveTo>
                    <a:pt x="100520" y="664502"/>
                  </a:moveTo>
                  <a:lnTo>
                    <a:pt x="0" y="664502"/>
                  </a:lnTo>
                  <a:lnTo>
                    <a:pt x="50266" y="765022"/>
                  </a:lnTo>
                  <a:lnTo>
                    <a:pt x="100520" y="664502"/>
                  </a:lnTo>
                  <a:close/>
                </a:path>
                <a:path w="100964" h="765175">
                  <a:moveTo>
                    <a:pt x="100520" y="100520"/>
                  </a:moveTo>
                  <a:lnTo>
                    <a:pt x="50266" y="0"/>
                  </a:lnTo>
                  <a:lnTo>
                    <a:pt x="0" y="100520"/>
                  </a:lnTo>
                  <a:lnTo>
                    <a:pt x="100520" y="100520"/>
                  </a:lnTo>
                  <a:close/>
                </a:path>
              </a:pathLst>
            </a:custGeom>
            <a:solidFill>
              <a:srgbClr val="000000"/>
            </a:solidFill>
          </p:spPr>
          <p:txBody>
            <a:bodyPr wrap="square" lIns="0" tIns="0" rIns="0" bIns="0" rtlCol="0"/>
            <a:lstStyle/>
            <a:p>
              <a:endParaRPr/>
            </a:p>
          </p:txBody>
        </p:sp>
      </p:grpSp>
      <p:grpSp>
        <p:nvGrpSpPr>
          <p:cNvPr id="19" name="object 19"/>
          <p:cNvGrpSpPr/>
          <p:nvPr/>
        </p:nvGrpSpPr>
        <p:grpSpPr>
          <a:xfrm>
            <a:off x="8509663" y="7731817"/>
            <a:ext cx="1700530" cy="2462530"/>
            <a:chOff x="8509663" y="7731817"/>
            <a:chExt cx="1700530" cy="2462530"/>
          </a:xfrm>
        </p:grpSpPr>
        <p:sp>
          <p:nvSpPr>
            <p:cNvPr id="20" name="object 20"/>
            <p:cNvSpPr/>
            <p:nvPr/>
          </p:nvSpPr>
          <p:spPr>
            <a:xfrm>
              <a:off x="9497782" y="7821867"/>
              <a:ext cx="0" cy="585470"/>
            </a:xfrm>
            <a:custGeom>
              <a:avLst/>
              <a:gdLst/>
              <a:ahLst/>
              <a:cxnLst/>
              <a:rect l="l" t="t" r="r" b="b"/>
              <a:pathLst>
                <a:path h="585470">
                  <a:moveTo>
                    <a:pt x="0" y="0"/>
                  </a:moveTo>
                  <a:lnTo>
                    <a:pt x="0" y="584928"/>
                  </a:lnTo>
                </a:path>
              </a:pathLst>
            </a:custGeom>
            <a:ln w="20941">
              <a:solidFill>
                <a:srgbClr val="000000"/>
              </a:solidFill>
            </a:ln>
          </p:spPr>
          <p:txBody>
            <a:bodyPr wrap="square" lIns="0" tIns="0" rIns="0" bIns="0" rtlCol="0"/>
            <a:lstStyle/>
            <a:p>
              <a:endParaRPr/>
            </a:p>
          </p:txBody>
        </p:sp>
        <p:sp>
          <p:nvSpPr>
            <p:cNvPr id="21" name="object 21"/>
            <p:cNvSpPr/>
            <p:nvPr/>
          </p:nvSpPr>
          <p:spPr>
            <a:xfrm>
              <a:off x="9447518" y="7731829"/>
              <a:ext cx="100965" cy="765175"/>
            </a:xfrm>
            <a:custGeom>
              <a:avLst/>
              <a:gdLst/>
              <a:ahLst/>
              <a:cxnLst/>
              <a:rect l="l" t="t" r="r" b="b"/>
              <a:pathLst>
                <a:path w="100965" h="765175">
                  <a:moveTo>
                    <a:pt x="100520" y="664502"/>
                  </a:moveTo>
                  <a:lnTo>
                    <a:pt x="0" y="664502"/>
                  </a:lnTo>
                  <a:lnTo>
                    <a:pt x="50253" y="765022"/>
                  </a:lnTo>
                  <a:lnTo>
                    <a:pt x="100520" y="664502"/>
                  </a:lnTo>
                  <a:close/>
                </a:path>
                <a:path w="100965" h="765175">
                  <a:moveTo>
                    <a:pt x="100520" y="100520"/>
                  </a:moveTo>
                  <a:lnTo>
                    <a:pt x="50253" y="0"/>
                  </a:lnTo>
                  <a:lnTo>
                    <a:pt x="0" y="100520"/>
                  </a:lnTo>
                  <a:lnTo>
                    <a:pt x="100520" y="100520"/>
                  </a:lnTo>
                  <a:close/>
                </a:path>
              </a:pathLst>
            </a:custGeom>
            <a:solidFill>
              <a:srgbClr val="000000"/>
            </a:solidFill>
          </p:spPr>
          <p:txBody>
            <a:bodyPr wrap="square" lIns="0" tIns="0" rIns="0" bIns="0" rtlCol="0"/>
            <a:lstStyle/>
            <a:p>
              <a:endParaRPr/>
            </a:p>
          </p:txBody>
        </p:sp>
        <p:sp>
          <p:nvSpPr>
            <p:cNvPr id="22" name="object 22"/>
            <p:cNvSpPr/>
            <p:nvPr/>
          </p:nvSpPr>
          <p:spPr>
            <a:xfrm>
              <a:off x="8509663" y="8531513"/>
              <a:ext cx="1700530" cy="1662430"/>
            </a:xfrm>
            <a:custGeom>
              <a:avLst/>
              <a:gdLst/>
              <a:ahLst/>
              <a:cxnLst/>
              <a:rect l="l" t="t" r="r" b="b"/>
              <a:pathLst>
                <a:path w="1700529" h="1662429">
                  <a:moveTo>
                    <a:pt x="872730" y="0"/>
                  </a:moveTo>
                  <a:lnTo>
                    <a:pt x="827700" y="0"/>
                  </a:lnTo>
                  <a:lnTo>
                    <a:pt x="782721" y="2316"/>
                  </a:lnTo>
                  <a:lnTo>
                    <a:pt x="737894" y="6949"/>
                  </a:lnTo>
                  <a:lnTo>
                    <a:pt x="693321" y="13898"/>
                  </a:lnTo>
                  <a:lnTo>
                    <a:pt x="649103" y="23164"/>
                  </a:lnTo>
                  <a:lnTo>
                    <a:pt x="605343" y="34746"/>
                  </a:lnTo>
                  <a:lnTo>
                    <a:pt x="562141" y="48644"/>
                  </a:lnTo>
                  <a:lnTo>
                    <a:pt x="519598" y="64859"/>
                  </a:lnTo>
                  <a:lnTo>
                    <a:pt x="477818" y="83391"/>
                  </a:lnTo>
                  <a:lnTo>
                    <a:pt x="436900" y="104239"/>
                  </a:lnTo>
                  <a:lnTo>
                    <a:pt x="396947" y="127403"/>
                  </a:lnTo>
                  <a:lnTo>
                    <a:pt x="358060" y="152883"/>
                  </a:lnTo>
                  <a:lnTo>
                    <a:pt x="320341" y="180681"/>
                  </a:lnTo>
                  <a:lnTo>
                    <a:pt x="283891" y="210794"/>
                  </a:lnTo>
                  <a:lnTo>
                    <a:pt x="248812" y="243224"/>
                  </a:lnTo>
                  <a:lnTo>
                    <a:pt x="215637" y="277515"/>
                  </a:lnTo>
                  <a:lnTo>
                    <a:pt x="184832" y="313146"/>
                  </a:lnTo>
                  <a:lnTo>
                    <a:pt x="156396" y="350018"/>
                  </a:lnTo>
                  <a:lnTo>
                    <a:pt x="130330" y="388032"/>
                  </a:lnTo>
                  <a:lnTo>
                    <a:pt x="106633" y="427087"/>
                  </a:lnTo>
                  <a:lnTo>
                    <a:pt x="85307" y="467086"/>
                  </a:lnTo>
                  <a:lnTo>
                    <a:pt x="66349" y="507928"/>
                  </a:lnTo>
                  <a:lnTo>
                    <a:pt x="49762" y="549515"/>
                  </a:lnTo>
                  <a:lnTo>
                    <a:pt x="35544" y="591747"/>
                  </a:lnTo>
                  <a:lnTo>
                    <a:pt x="23696" y="634524"/>
                  </a:lnTo>
                  <a:lnTo>
                    <a:pt x="14217" y="677749"/>
                  </a:lnTo>
                  <a:lnTo>
                    <a:pt x="7108" y="721321"/>
                  </a:lnTo>
                  <a:lnTo>
                    <a:pt x="2369" y="765141"/>
                  </a:lnTo>
                  <a:lnTo>
                    <a:pt x="0" y="809109"/>
                  </a:lnTo>
                  <a:lnTo>
                    <a:pt x="0" y="853128"/>
                  </a:lnTo>
                  <a:lnTo>
                    <a:pt x="2369" y="897097"/>
                  </a:lnTo>
                  <a:lnTo>
                    <a:pt x="7108" y="940917"/>
                  </a:lnTo>
                  <a:lnTo>
                    <a:pt x="14217" y="984489"/>
                  </a:lnTo>
                  <a:lnTo>
                    <a:pt x="23696" y="1027713"/>
                  </a:lnTo>
                  <a:lnTo>
                    <a:pt x="35544" y="1070491"/>
                  </a:lnTo>
                  <a:lnTo>
                    <a:pt x="49762" y="1112723"/>
                  </a:lnTo>
                  <a:lnTo>
                    <a:pt x="66349" y="1154309"/>
                  </a:lnTo>
                  <a:lnTo>
                    <a:pt x="85307" y="1195151"/>
                  </a:lnTo>
                  <a:lnTo>
                    <a:pt x="106633" y="1235150"/>
                  </a:lnTo>
                  <a:lnTo>
                    <a:pt x="130330" y="1274206"/>
                  </a:lnTo>
                  <a:lnTo>
                    <a:pt x="156396" y="1312219"/>
                  </a:lnTo>
                  <a:lnTo>
                    <a:pt x="184832" y="1349091"/>
                  </a:lnTo>
                  <a:lnTo>
                    <a:pt x="215637" y="1384722"/>
                  </a:lnTo>
                  <a:lnTo>
                    <a:pt x="248812" y="1419013"/>
                  </a:lnTo>
                  <a:lnTo>
                    <a:pt x="283891" y="1451443"/>
                  </a:lnTo>
                  <a:lnTo>
                    <a:pt x="320341" y="1481557"/>
                  </a:lnTo>
                  <a:lnTo>
                    <a:pt x="358060" y="1509354"/>
                  </a:lnTo>
                  <a:lnTo>
                    <a:pt x="396947" y="1534834"/>
                  </a:lnTo>
                  <a:lnTo>
                    <a:pt x="436900" y="1557999"/>
                  </a:lnTo>
                  <a:lnTo>
                    <a:pt x="477818" y="1578846"/>
                  </a:lnTo>
                  <a:lnTo>
                    <a:pt x="519598" y="1597378"/>
                  </a:lnTo>
                  <a:lnTo>
                    <a:pt x="562141" y="1613593"/>
                  </a:lnTo>
                  <a:lnTo>
                    <a:pt x="605343" y="1627491"/>
                  </a:lnTo>
                  <a:lnTo>
                    <a:pt x="649103" y="1639073"/>
                  </a:lnTo>
                  <a:lnTo>
                    <a:pt x="693321" y="1648339"/>
                  </a:lnTo>
                  <a:lnTo>
                    <a:pt x="737894" y="1655288"/>
                  </a:lnTo>
                  <a:lnTo>
                    <a:pt x="782721" y="1659921"/>
                  </a:lnTo>
                  <a:lnTo>
                    <a:pt x="827700" y="1662238"/>
                  </a:lnTo>
                  <a:lnTo>
                    <a:pt x="872730" y="1662238"/>
                  </a:lnTo>
                  <a:lnTo>
                    <a:pt x="917709" y="1659921"/>
                  </a:lnTo>
                  <a:lnTo>
                    <a:pt x="962536" y="1655288"/>
                  </a:lnTo>
                  <a:lnTo>
                    <a:pt x="1007109" y="1648339"/>
                  </a:lnTo>
                  <a:lnTo>
                    <a:pt x="1051326" y="1639073"/>
                  </a:lnTo>
                  <a:lnTo>
                    <a:pt x="1095087" y="1627491"/>
                  </a:lnTo>
                  <a:lnTo>
                    <a:pt x="1138289" y="1613593"/>
                  </a:lnTo>
                  <a:lnTo>
                    <a:pt x="1180831" y="1597378"/>
                  </a:lnTo>
                  <a:lnTo>
                    <a:pt x="1222612" y="1578846"/>
                  </a:lnTo>
                  <a:lnTo>
                    <a:pt x="1263530" y="1557999"/>
                  </a:lnTo>
                  <a:lnTo>
                    <a:pt x="1303483" y="1534834"/>
                  </a:lnTo>
                  <a:lnTo>
                    <a:pt x="1342369" y="1509354"/>
                  </a:lnTo>
                  <a:lnTo>
                    <a:pt x="1380088" y="1481557"/>
                  </a:lnTo>
                  <a:lnTo>
                    <a:pt x="1416538" y="1451443"/>
                  </a:lnTo>
                  <a:lnTo>
                    <a:pt x="1451617" y="1419013"/>
                  </a:lnTo>
                  <a:lnTo>
                    <a:pt x="1484792" y="1384722"/>
                  </a:lnTo>
                  <a:lnTo>
                    <a:pt x="1515598" y="1349091"/>
                  </a:lnTo>
                  <a:lnTo>
                    <a:pt x="1544034" y="1312219"/>
                  </a:lnTo>
                  <a:lnTo>
                    <a:pt x="1570100" y="1274206"/>
                  </a:lnTo>
                  <a:lnTo>
                    <a:pt x="1593796" y="1235150"/>
                  </a:lnTo>
                  <a:lnTo>
                    <a:pt x="1615123" y="1195151"/>
                  </a:lnTo>
                  <a:lnTo>
                    <a:pt x="1634080" y="1154309"/>
                  </a:lnTo>
                  <a:lnTo>
                    <a:pt x="1650668" y="1112723"/>
                  </a:lnTo>
                  <a:lnTo>
                    <a:pt x="1664886" y="1070491"/>
                  </a:lnTo>
                  <a:lnTo>
                    <a:pt x="1676734" y="1027713"/>
                  </a:lnTo>
                  <a:lnTo>
                    <a:pt x="1686213" y="984489"/>
                  </a:lnTo>
                  <a:lnTo>
                    <a:pt x="1693321" y="940917"/>
                  </a:lnTo>
                  <a:lnTo>
                    <a:pt x="1698061" y="897097"/>
                  </a:lnTo>
                  <a:lnTo>
                    <a:pt x="1700430" y="853128"/>
                  </a:lnTo>
                  <a:lnTo>
                    <a:pt x="1700430" y="809109"/>
                  </a:lnTo>
                  <a:lnTo>
                    <a:pt x="1698061" y="765141"/>
                  </a:lnTo>
                  <a:lnTo>
                    <a:pt x="1693321" y="721321"/>
                  </a:lnTo>
                  <a:lnTo>
                    <a:pt x="1686213" y="677749"/>
                  </a:lnTo>
                  <a:lnTo>
                    <a:pt x="1676734" y="634524"/>
                  </a:lnTo>
                  <a:lnTo>
                    <a:pt x="1664886" y="591747"/>
                  </a:lnTo>
                  <a:lnTo>
                    <a:pt x="1650668" y="549515"/>
                  </a:lnTo>
                  <a:lnTo>
                    <a:pt x="1634080" y="507928"/>
                  </a:lnTo>
                  <a:lnTo>
                    <a:pt x="1615123" y="467086"/>
                  </a:lnTo>
                  <a:lnTo>
                    <a:pt x="1593796" y="427087"/>
                  </a:lnTo>
                  <a:lnTo>
                    <a:pt x="1570100" y="388032"/>
                  </a:lnTo>
                  <a:lnTo>
                    <a:pt x="1544034" y="350018"/>
                  </a:lnTo>
                  <a:lnTo>
                    <a:pt x="1515598" y="313146"/>
                  </a:lnTo>
                  <a:lnTo>
                    <a:pt x="1484792" y="277515"/>
                  </a:lnTo>
                  <a:lnTo>
                    <a:pt x="1451617" y="243224"/>
                  </a:lnTo>
                  <a:lnTo>
                    <a:pt x="1416538" y="210794"/>
                  </a:lnTo>
                  <a:lnTo>
                    <a:pt x="1380088" y="180681"/>
                  </a:lnTo>
                  <a:lnTo>
                    <a:pt x="1342369" y="152883"/>
                  </a:lnTo>
                  <a:lnTo>
                    <a:pt x="1303483" y="127403"/>
                  </a:lnTo>
                  <a:lnTo>
                    <a:pt x="1263530" y="104239"/>
                  </a:lnTo>
                  <a:lnTo>
                    <a:pt x="1222612" y="83391"/>
                  </a:lnTo>
                  <a:lnTo>
                    <a:pt x="1180831" y="64859"/>
                  </a:lnTo>
                  <a:lnTo>
                    <a:pt x="1138289" y="48644"/>
                  </a:lnTo>
                  <a:lnTo>
                    <a:pt x="1095087" y="34746"/>
                  </a:lnTo>
                  <a:lnTo>
                    <a:pt x="1051326" y="23164"/>
                  </a:lnTo>
                  <a:lnTo>
                    <a:pt x="1007109" y="13898"/>
                  </a:lnTo>
                  <a:lnTo>
                    <a:pt x="962536" y="6949"/>
                  </a:lnTo>
                  <a:lnTo>
                    <a:pt x="917709" y="2316"/>
                  </a:lnTo>
                  <a:lnTo>
                    <a:pt x="872730" y="0"/>
                  </a:lnTo>
                  <a:close/>
                </a:path>
              </a:pathLst>
            </a:custGeom>
            <a:solidFill>
              <a:srgbClr val="00A2FF"/>
            </a:solidFill>
          </p:spPr>
          <p:txBody>
            <a:bodyPr wrap="square" lIns="0" tIns="0" rIns="0" bIns="0" rtlCol="0"/>
            <a:lstStyle/>
            <a:p>
              <a:endParaRPr/>
            </a:p>
          </p:txBody>
        </p:sp>
      </p:grpSp>
      <p:grpSp>
        <p:nvGrpSpPr>
          <p:cNvPr id="23" name="object 23"/>
          <p:cNvGrpSpPr/>
          <p:nvPr/>
        </p:nvGrpSpPr>
        <p:grpSpPr>
          <a:xfrm>
            <a:off x="13546456" y="4788575"/>
            <a:ext cx="100965" cy="765175"/>
            <a:chOff x="13546456" y="4788575"/>
            <a:chExt cx="100965" cy="765175"/>
          </a:xfrm>
        </p:grpSpPr>
        <p:sp>
          <p:nvSpPr>
            <p:cNvPr id="24" name="object 24"/>
            <p:cNvSpPr/>
            <p:nvPr/>
          </p:nvSpPr>
          <p:spPr>
            <a:xfrm>
              <a:off x="13596717" y="4878625"/>
              <a:ext cx="0" cy="585470"/>
            </a:xfrm>
            <a:custGeom>
              <a:avLst/>
              <a:gdLst/>
              <a:ahLst/>
              <a:cxnLst/>
              <a:rect l="l" t="t" r="r" b="b"/>
              <a:pathLst>
                <a:path h="585470">
                  <a:moveTo>
                    <a:pt x="0" y="0"/>
                  </a:moveTo>
                  <a:lnTo>
                    <a:pt x="0" y="584928"/>
                  </a:lnTo>
                </a:path>
              </a:pathLst>
            </a:custGeom>
            <a:ln w="20941">
              <a:solidFill>
                <a:srgbClr val="000000"/>
              </a:solidFill>
            </a:ln>
          </p:spPr>
          <p:txBody>
            <a:bodyPr wrap="square" lIns="0" tIns="0" rIns="0" bIns="0" rtlCol="0"/>
            <a:lstStyle/>
            <a:p>
              <a:endParaRPr/>
            </a:p>
          </p:txBody>
        </p:sp>
        <p:sp>
          <p:nvSpPr>
            <p:cNvPr id="25" name="object 25"/>
            <p:cNvSpPr/>
            <p:nvPr/>
          </p:nvSpPr>
          <p:spPr>
            <a:xfrm>
              <a:off x="13546455" y="4788578"/>
              <a:ext cx="100965" cy="765175"/>
            </a:xfrm>
            <a:custGeom>
              <a:avLst/>
              <a:gdLst/>
              <a:ahLst/>
              <a:cxnLst/>
              <a:rect l="l" t="t" r="r" b="b"/>
              <a:pathLst>
                <a:path w="100965" h="765175">
                  <a:moveTo>
                    <a:pt x="100520" y="664514"/>
                  </a:moveTo>
                  <a:lnTo>
                    <a:pt x="0" y="664514"/>
                  </a:lnTo>
                  <a:lnTo>
                    <a:pt x="50253" y="765035"/>
                  </a:lnTo>
                  <a:lnTo>
                    <a:pt x="100520" y="664514"/>
                  </a:lnTo>
                  <a:close/>
                </a:path>
                <a:path w="100965" h="765175">
                  <a:moveTo>
                    <a:pt x="100520" y="100520"/>
                  </a:moveTo>
                  <a:lnTo>
                    <a:pt x="50253" y="0"/>
                  </a:lnTo>
                  <a:lnTo>
                    <a:pt x="0" y="100520"/>
                  </a:lnTo>
                  <a:lnTo>
                    <a:pt x="100520" y="100520"/>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6575715" y="3614549"/>
            <a:ext cx="1615440" cy="100965"/>
            <a:chOff x="6575715" y="3614549"/>
            <a:chExt cx="1615440" cy="100965"/>
          </a:xfrm>
        </p:grpSpPr>
        <p:sp>
          <p:nvSpPr>
            <p:cNvPr id="27" name="object 27"/>
            <p:cNvSpPr/>
            <p:nvPr/>
          </p:nvSpPr>
          <p:spPr>
            <a:xfrm>
              <a:off x="6665765" y="3664809"/>
              <a:ext cx="1435100" cy="0"/>
            </a:xfrm>
            <a:custGeom>
              <a:avLst/>
              <a:gdLst/>
              <a:ahLst/>
              <a:cxnLst/>
              <a:rect l="l" t="t" r="r" b="b"/>
              <a:pathLst>
                <a:path w="1435100">
                  <a:moveTo>
                    <a:pt x="0" y="0"/>
                  </a:moveTo>
                  <a:lnTo>
                    <a:pt x="10470" y="0"/>
                  </a:lnTo>
                  <a:lnTo>
                    <a:pt x="1424338" y="0"/>
                  </a:lnTo>
                  <a:lnTo>
                    <a:pt x="1434809" y="0"/>
                  </a:lnTo>
                </a:path>
              </a:pathLst>
            </a:custGeom>
            <a:ln w="20941">
              <a:solidFill>
                <a:srgbClr val="000000"/>
              </a:solidFill>
            </a:ln>
          </p:spPr>
          <p:txBody>
            <a:bodyPr wrap="square" lIns="0" tIns="0" rIns="0" bIns="0" rtlCol="0"/>
            <a:lstStyle/>
            <a:p>
              <a:endParaRPr/>
            </a:p>
          </p:txBody>
        </p:sp>
        <p:sp>
          <p:nvSpPr>
            <p:cNvPr id="28" name="object 28"/>
            <p:cNvSpPr/>
            <p:nvPr/>
          </p:nvSpPr>
          <p:spPr>
            <a:xfrm>
              <a:off x="6575704" y="3614552"/>
              <a:ext cx="1615440" cy="100965"/>
            </a:xfrm>
            <a:custGeom>
              <a:avLst/>
              <a:gdLst/>
              <a:ahLst/>
              <a:cxnLst/>
              <a:rect l="l" t="t" r="r" b="b"/>
              <a:pathLst>
                <a:path w="1615440" h="100964">
                  <a:moveTo>
                    <a:pt x="100520" y="0"/>
                  </a:moveTo>
                  <a:lnTo>
                    <a:pt x="0" y="50266"/>
                  </a:lnTo>
                  <a:lnTo>
                    <a:pt x="100520" y="100520"/>
                  </a:lnTo>
                  <a:lnTo>
                    <a:pt x="100520" y="0"/>
                  </a:lnTo>
                  <a:close/>
                </a:path>
                <a:path w="1615440" h="100964">
                  <a:moveTo>
                    <a:pt x="1614919" y="50266"/>
                  </a:moveTo>
                  <a:lnTo>
                    <a:pt x="1514398" y="0"/>
                  </a:lnTo>
                  <a:lnTo>
                    <a:pt x="1514398" y="100520"/>
                  </a:lnTo>
                  <a:lnTo>
                    <a:pt x="1614919" y="50266"/>
                  </a:lnTo>
                  <a:close/>
                </a:path>
              </a:pathLst>
            </a:custGeom>
            <a:solidFill>
              <a:srgbClr val="000000"/>
            </a:solidFill>
          </p:spPr>
          <p:txBody>
            <a:bodyPr wrap="square" lIns="0" tIns="0" rIns="0" bIns="0" rtlCol="0"/>
            <a:lstStyle/>
            <a:p>
              <a:endParaRPr/>
            </a:p>
          </p:txBody>
        </p:sp>
      </p:grpSp>
      <p:sp>
        <p:nvSpPr>
          <p:cNvPr id="29" name="object 29"/>
          <p:cNvSpPr/>
          <p:nvPr/>
        </p:nvSpPr>
        <p:spPr>
          <a:xfrm>
            <a:off x="12254181" y="3614549"/>
            <a:ext cx="100965" cy="100965"/>
          </a:xfrm>
          <a:custGeom>
            <a:avLst/>
            <a:gdLst/>
            <a:ahLst/>
            <a:cxnLst/>
            <a:rect l="l" t="t" r="r" b="b"/>
            <a:pathLst>
              <a:path w="100965" h="100964">
                <a:moveTo>
                  <a:pt x="0" y="0"/>
                </a:moveTo>
                <a:lnTo>
                  <a:pt x="0" y="100520"/>
                </a:lnTo>
                <a:lnTo>
                  <a:pt x="100520" y="50260"/>
                </a:lnTo>
                <a:lnTo>
                  <a:pt x="0" y="0"/>
                </a:lnTo>
                <a:close/>
              </a:path>
            </a:pathLst>
          </a:custGeom>
          <a:solidFill>
            <a:srgbClr val="000000"/>
          </a:solidFill>
        </p:spPr>
        <p:txBody>
          <a:bodyPr wrap="square" lIns="0" tIns="0" rIns="0" bIns="0" rtlCol="0"/>
          <a:lstStyle/>
          <a:p>
            <a:endParaRPr/>
          </a:p>
        </p:txBody>
      </p:sp>
      <p:sp>
        <p:nvSpPr>
          <p:cNvPr id="30" name="object 30"/>
          <p:cNvSpPr/>
          <p:nvPr/>
        </p:nvSpPr>
        <p:spPr>
          <a:xfrm>
            <a:off x="10739798" y="3614549"/>
            <a:ext cx="100965" cy="100965"/>
          </a:xfrm>
          <a:custGeom>
            <a:avLst/>
            <a:gdLst/>
            <a:ahLst/>
            <a:cxnLst/>
            <a:rect l="l" t="t" r="r" b="b"/>
            <a:pathLst>
              <a:path w="100965" h="100964">
                <a:moveTo>
                  <a:pt x="100520" y="0"/>
                </a:moveTo>
                <a:lnTo>
                  <a:pt x="0" y="50260"/>
                </a:lnTo>
                <a:lnTo>
                  <a:pt x="100520" y="100520"/>
                </a:lnTo>
                <a:lnTo>
                  <a:pt x="100520" y="0"/>
                </a:lnTo>
                <a:close/>
              </a:path>
            </a:pathLst>
          </a:custGeom>
          <a:solidFill>
            <a:srgbClr val="000000"/>
          </a:solidFill>
        </p:spPr>
        <p:txBody>
          <a:bodyPr wrap="square" lIns="0" tIns="0" rIns="0" bIns="0" rtlCol="0"/>
          <a:lstStyle/>
          <a:p>
            <a:endParaRPr/>
          </a:p>
        </p:txBody>
      </p:sp>
      <p:sp>
        <p:nvSpPr>
          <p:cNvPr id="31" name="object 31"/>
          <p:cNvSpPr/>
          <p:nvPr/>
        </p:nvSpPr>
        <p:spPr>
          <a:xfrm>
            <a:off x="8090104" y="9284187"/>
            <a:ext cx="100965" cy="100965"/>
          </a:xfrm>
          <a:custGeom>
            <a:avLst/>
            <a:gdLst/>
            <a:ahLst/>
            <a:cxnLst/>
            <a:rect l="l" t="t" r="r" b="b"/>
            <a:pathLst>
              <a:path w="100965" h="100965">
                <a:moveTo>
                  <a:pt x="0" y="0"/>
                </a:moveTo>
                <a:lnTo>
                  <a:pt x="0" y="100520"/>
                </a:lnTo>
                <a:lnTo>
                  <a:pt x="100520" y="50260"/>
                </a:lnTo>
                <a:lnTo>
                  <a:pt x="0" y="0"/>
                </a:lnTo>
                <a:close/>
              </a:path>
            </a:pathLst>
          </a:custGeom>
          <a:solidFill>
            <a:srgbClr val="000000"/>
          </a:solidFill>
        </p:spPr>
        <p:txBody>
          <a:bodyPr wrap="square" lIns="0" tIns="0" rIns="0" bIns="0" rtlCol="0"/>
          <a:lstStyle/>
          <a:p>
            <a:endParaRPr/>
          </a:p>
        </p:txBody>
      </p:sp>
      <p:sp>
        <p:nvSpPr>
          <p:cNvPr id="32" name="object 32"/>
          <p:cNvSpPr/>
          <p:nvPr/>
        </p:nvSpPr>
        <p:spPr>
          <a:xfrm>
            <a:off x="6575715" y="9284187"/>
            <a:ext cx="100965" cy="100965"/>
          </a:xfrm>
          <a:custGeom>
            <a:avLst/>
            <a:gdLst/>
            <a:ahLst/>
            <a:cxnLst/>
            <a:rect l="l" t="t" r="r" b="b"/>
            <a:pathLst>
              <a:path w="100965" h="100965">
                <a:moveTo>
                  <a:pt x="100520" y="0"/>
                </a:moveTo>
                <a:lnTo>
                  <a:pt x="0" y="50260"/>
                </a:lnTo>
                <a:lnTo>
                  <a:pt x="100520" y="100520"/>
                </a:lnTo>
                <a:lnTo>
                  <a:pt x="100520" y="0"/>
                </a:lnTo>
                <a:close/>
              </a:path>
            </a:pathLst>
          </a:custGeom>
          <a:solidFill>
            <a:srgbClr val="000000"/>
          </a:solidFill>
        </p:spPr>
        <p:txBody>
          <a:bodyPr wrap="square" lIns="0" tIns="0" rIns="0" bIns="0" rtlCol="0"/>
          <a:lstStyle/>
          <a:p>
            <a:endParaRPr/>
          </a:p>
        </p:txBody>
      </p:sp>
      <p:sp>
        <p:nvSpPr>
          <p:cNvPr id="33" name="object 33"/>
          <p:cNvSpPr/>
          <p:nvPr/>
        </p:nvSpPr>
        <p:spPr>
          <a:xfrm>
            <a:off x="4730682" y="2856277"/>
            <a:ext cx="1700530" cy="1662430"/>
          </a:xfrm>
          <a:custGeom>
            <a:avLst/>
            <a:gdLst/>
            <a:ahLst/>
            <a:cxnLst/>
            <a:rect l="l" t="t" r="r" b="b"/>
            <a:pathLst>
              <a:path w="1700529" h="1662429">
                <a:moveTo>
                  <a:pt x="872730" y="0"/>
                </a:moveTo>
                <a:lnTo>
                  <a:pt x="827700" y="0"/>
                </a:lnTo>
                <a:lnTo>
                  <a:pt x="782721" y="2316"/>
                </a:lnTo>
                <a:lnTo>
                  <a:pt x="737894" y="6949"/>
                </a:lnTo>
                <a:lnTo>
                  <a:pt x="693321" y="13898"/>
                </a:lnTo>
                <a:lnTo>
                  <a:pt x="649104" y="23164"/>
                </a:lnTo>
                <a:lnTo>
                  <a:pt x="605343" y="34746"/>
                </a:lnTo>
                <a:lnTo>
                  <a:pt x="562141" y="48644"/>
                </a:lnTo>
                <a:lnTo>
                  <a:pt x="519599" y="64859"/>
                </a:lnTo>
                <a:lnTo>
                  <a:pt x="477818" y="83391"/>
                </a:lnTo>
                <a:lnTo>
                  <a:pt x="436900" y="104239"/>
                </a:lnTo>
                <a:lnTo>
                  <a:pt x="396947" y="127403"/>
                </a:lnTo>
                <a:lnTo>
                  <a:pt x="358061" y="152883"/>
                </a:lnTo>
                <a:lnTo>
                  <a:pt x="320342" y="180681"/>
                </a:lnTo>
                <a:lnTo>
                  <a:pt x="283892" y="210794"/>
                </a:lnTo>
                <a:lnTo>
                  <a:pt x="248813" y="243224"/>
                </a:lnTo>
                <a:lnTo>
                  <a:pt x="215638" y="277515"/>
                </a:lnTo>
                <a:lnTo>
                  <a:pt x="184832" y="313146"/>
                </a:lnTo>
                <a:lnTo>
                  <a:pt x="156396" y="350018"/>
                </a:lnTo>
                <a:lnTo>
                  <a:pt x="130330" y="388032"/>
                </a:lnTo>
                <a:lnTo>
                  <a:pt x="106634" y="427087"/>
                </a:lnTo>
                <a:lnTo>
                  <a:pt x="85307" y="467086"/>
                </a:lnTo>
                <a:lnTo>
                  <a:pt x="66350" y="507928"/>
                </a:lnTo>
                <a:lnTo>
                  <a:pt x="49762" y="549515"/>
                </a:lnTo>
                <a:lnTo>
                  <a:pt x="35544" y="591747"/>
                </a:lnTo>
                <a:lnTo>
                  <a:pt x="23696" y="634524"/>
                </a:lnTo>
                <a:lnTo>
                  <a:pt x="14217" y="677749"/>
                </a:lnTo>
                <a:lnTo>
                  <a:pt x="7108" y="721321"/>
                </a:lnTo>
                <a:lnTo>
                  <a:pt x="2369" y="765141"/>
                </a:lnTo>
                <a:lnTo>
                  <a:pt x="0" y="809109"/>
                </a:lnTo>
                <a:lnTo>
                  <a:pt x="0" y="853128"/>
                </a:lnTo>
                <a:lnTo>
                  <a:pt x="2369" y="897097"/>
                </a:lnTo>
                <a:lnTo>
                  <a:pt x="7108" y="940917"/>
                </a:lnTo>
                <a:lnTo>
                  <a:pt x="14217" y="984489"/>
                </a:lnTo>
                <a:lnTo>
                  <a:pt x="23696" y="1027713"/>
                </a:lnTo>
                <a:lnTo>
                  <a:pt x="35544" y="1070491"/>
                </a:lnTo>
                <a:lnTo>
                  <a:pt x="49762" y="1112723"/>
                </a:lnTo>
                <a:lnTo>
                  <a:pt x="66350" y="1154309"/>
                </a:lnTo>
                <a:lnTo>
                  <a:pt x="85307" y="1195151"/>
                </a:lnTo>
                <a:lnTo>
                  <a:pt x="106634" y="1235150"/>
                </a:lnTo>
                <a:lnTo>
                  <a:pt x="130330" y="1274206"/>
                </a:lnTo>
                <a:lnTo>
                  <a:pt x="156396" y="1312219"/>
                </a:lnTo>
                <a:lnTo>
                  <a:pt x="184832" y="1349091"/>
                </a:lnTo>
                <a:lnTo>
                  <a:pt x="215638" y="1384722"/>
                </a:lnTo>
                <a:lnTo>
                  <a:pt x="248813" y="1419013"/>
                </a:lnTo>
                <a:lnTo>
                  <a:pt x="283892" y="1451443"/>
                </a:lnTo>
                <a:lnTo>
                  <a:pt x="320342" y="1481557"/>
                </a:lnTo>
                <a:lnTo>
                  <a:pt x="358061" y="1509354"/>
                </a:lnTo>
                <a:lnTo>
                  <a:pt x="396947" y="1534835"/>
                </a:lnTo>
                <a:lnTo>
                  <a:pt x="436900" y="1557999"/>
                </a:lnTo>
                <a:lnTo>
                  <a:pt x="477818" y="1578847"/>
                </a:lnTo>
                <a:lnTo>
                  <a:pt x="519599" y="1597378"/>
                </a:lnTo>
                <a:lnTo>
                  <a:pt x="562141" y="1613593"/>
                </a:lnTo>
                <a:lnTo>
                  <a:pt x="605343" y="1627491"/>
                </a:lnTo>
                <a:lnTo>
                  <a:pt x="649104" y="1639074"/>
                </a:lnTo>
                <a:lnTo>
                  <a:pt x="693321" y="1648339"/>
                </a:lnTo>
                <a:lnTo>
                  <a:pt x="737894" y="1655289"/>
                </a:lnTo>
                <a:lnTo>
                  <a:pt x="782721" y="1659921"/>
                </a:lnTo>
                <a:lnTo>
                  <a:pt x="827700" y="1662238"/>
                </a:lnTo>
                <a:lnTo>
                  <a:pt x="872730" y="1662238"/>
                </a:lnTo>
                <a:lnTo>
                  <a:pt x="917709" y="1659921"/>
                </a:lnTo>
                <a:lnTo>
                  <a:pt x="962536" y="1655289"/>
                </a:lnTo>
                <a:lnTo>
                  <a:pt x="1007109" y="1648339"/>
                </a:lnTo>
                <a:lnTo>
                  <a:pt x="1051326" y="1639074"/>
                </a:lnTo>
                <a:lnTo>
                  <a:pt x="1095087" y="1627491"/>
                </a:lnTo>
                <a:lnTo>
                  <a:pt x="1138289" y="1613593"/>
                </a:lnTo>
                <a:lnTo>
                  <a:pt x="1180832" y="1597378"/>
                </a:lnTo>
                <a:lnTo>
                  <a:pt x="1222612" y="1578847"/>
                </a:lnTo>
                <a:lnTo>
                  <a:pt x="1263530" y="1557999"/>
                </a:lnTo>
                <a:lnTo>
                  <a:pt x="1303483" y="1534835"/>
                </a:lnTo>
                <a:lnTo>
                  <a:pt x="1342370" y="1509354"/>
                </a:lnTo>
                <a:lnTo>
                  <a:pt x="1380089" y="1481557"/>
                </a:lnTo>
                <a:lnTo>
                  <a:pt x="1416539" y="1451443"/>
                </a:lnTo>
                <a:lnTo>
                  <a:pt x="1451618" y="1419013"/>
                </a:lnTo>
                <a:lnTo>
                  <a:pt x="1484793" y="1384722"/>
                </a:lnTo>
                <a:lnTo>
                  <a:pt x="1515599" y="1349091"/>
                </a:lnTo>
                <a:lnTo>
                  <a:pt x="1544034" y="1312219"/>
                </a:lnTo>
                <a:lnTo>
                  <a:pt x="1570100" y="1274206"/>
                </a:lnTo>
                <a:lnTo>
                  <a:pt x="1593797" y="1235150"/>
                </a:lnTo>
                <a:lnTo>
                  <a:pt x="1615124" y="1195151"/>
                </a:lnTo>
                <a:lnTo>
                  <a:pt x="1634081" y="1154309"/>
                </a:lnTo>
                <a:lnTo>
                  <a:pt x="1650669" y="1112723"/>
                </a:lnTo>
                <a:lnTo>
                  <a:pt x="1664886" y="1070491"/>
                </a:lnTo>
                <a:lnTo>
                  <a:pt x="1676735" y="1027713"/>
                </a:lnTo>
                <a:lnTo>
                  <a:pt x="1686213" y="984489"/>
                </a:lnTo>
                <a:lnTo>
                  <a:pt x="1693322" y="940917"/>
                </a:lnTo>
                <a:lnTo>
                  <a:pt x="1698062" y="897097"/>
                </a:lnTo>
                <a:lnTo>
                  <a:pt x="1700431" y="853128"/>
                </a:lnTo>
                <a:lnTo>
                  <a:pt x="1700431" y="809109"/>
                </a:lnTo>
                <a:lnTo>
                  <a:pt x="1698062" y="765141"/>
                </a:lnTo>
                <a:lnTo>
                  <a:pt x="1693322" y="721321"/>
                </a:lnTo>
                <a:lnTo>
                  <a:pt x="1686213" y="677749"/>
                </a:lnTo>
                <a:lnTo>
                  <a:pt x="1676735" y="634524"/>
                </a:lnTo>
                <a:lnTo>
                  <a:pt x="1664886" y="591747"/>
                </a:lnTo>
                <a:lnTo>
                  <a:pt x="1650669" y="549515"/>
                </a:lnTo>
                <a:lnTo>
                  <a:pt x="1634081" y="507928"/>
                </a:lnTo>
                <a:lnTo>
                  <a:pt x="1615124" y="467086"/>
                </a:lnTo>
                <a:lnTo>
                  <a:pt x="1593797" y="427087"/>
                </a:lnTo>
                <a:lnTo>
                  <a:pt x="1570100" y="388032"/>
                </a:lnTo>
                <a:lnTo>
                  <a:pt x="1544034" y="350018"/>
                </a:lnTo>
                <a:lnTo>
                  <a:pt x="1515599" y="313146"/>
                </a:lnTo>
                <a:lnTo>
                  <a:pt x="1484793" y="277515"/>
                </a:lnTo>
                <a:lnTo>
                  <a:pt x="1451618" y="243224"/>
                </a:lnTo>
                <a:lnTo>
                  <a:pt x="1416539" y="210794"/>
                </a:lnTo>
                <a:lnTo>
                  <a:pt x="1380089" y="180681"/>
                </a:lnTo>
                <a:lnTo>
                  <a:pt x="1342370" y="152883"/>
                </a:lnTo>
                <a:lnTo>
                  <a:pt x="1303483" y="127403"/>
                </a:lnTo>
                <a:lnTo>
                  <a:pt x="1263530" y="104239"/>
                </a:lnTo>
                <a:lnTo>
                  <a:pt x="1222612" y="83391"/>
                </a:lnTo>
                <a:lnTo>
                  <a:pt x="1180832" y="64859"/>
                </a:lnTo>
                <a:lnTo>
                  <a:pt x="1138289" y="48644"/>
                </a:lnTo>
                <a:lnTo>
                  <a:pt x="1095087" y="34746"/>
                </a:lnTo>
                <a:lnTo>
                  <a:pt x="1051326" y="23164"/>
                </a:lnTo>
                <a:lnTo>
                  <a:pt x="1007109" y="13898"/>
                </a:lnTo>
                <a:lnTo>
                  <a:pt x="962536" y="6949"/>
                </a:lnTo>
                <a:lnTo>
                  <a:pt x="917709" y="2316"/>
                </a:lnTo>
                <a:lnTo>
                  <a:pt x="872730" y="0"/>
                </a:lnTo>
                <a:close/>
              </a:path>
            </a:pathLst>
          </a:custGeom>
          <a:solidFill>
            <a:srgbClr val="00A2FF"/>
          </a:solidFill>
        </p:spPr>
        <p:txBody>
          <a:bodyPr wrap="square" lIns="0" tIns="0" rIns="0" bIns="0" rtlCol="0"/>
          <a:lstStyle/>
          <a:p>
            <a:endParaRPr/>
          </a:p>
        </p:txBody>
      </p:sp>
      <p:sp>
        <p:nvSpPr>
          <p:cNvPr id="34" name="object 34"/>
          <p:cNvSpPr txBox="1"/>
          <p:nvPr/>
        </p:nvSpPr>
        <p:spPr>
          <a:xfrm>
            <a:off x="4774211" y="3517160"/>
            <a:ext cx="1613535" cy="327025"/>
          </a:xfrm>
          <a:prstGeom prst="rect">
            <a:avLst/>
          </a:prstGeom>
        </p:spPr>
        <p:txBody>
          <a:bodyPr vert="horz" wrap="square" lIns="0" tIns="15875" rIns="0" bIns="0" rtlCol="0">
            <a:spAutoFit/>
          </a:bodyPr>
          <a:lstStyle/>
          <a:p>
            <a:pPr marL="12700">
              <a:lnSpc>
                <a:spcPct val="100000"/>
              </a:lnSpc>
              <a:spcBef>
                <a:spcPts val="125"/>
              </a:spcBef>
            </a:pPr>
            <a:r>
              <a:rPr sz="1950" spc="35" dirty="0">
                <a:solidFill>
                  <a:srgbClr val="FFFFFF"/>
                </a:solidFill>
                <a:latin typeface="Arial MT"/>
                <a:cs typeface="Arial MT"/>
              </a:rPr>
              <a:t>Order</a:t>
            </a:r>
            <a:r>
              <a:rPr sz="1950" spc="-75" dirty="0">
                <a:solidFill>
                  <a:srgbClr val="FFFFFF"/>
                </a:solidFill>
                <a:latin typeface="Arial MT"/>
                <a:cs typeface="Arial MT"/>
              </a:rPr>
              <a:t> </a:t>
            </a:r>
            <a:r>
              <a:rPr sz="1950" spc="40" dirty="0">
                <a:solidFill>
                  <a:srgbClr val="FFFFFF"/>
                </a:solidFill>
                <a:latin typeface="Arial MT"/>
                <a:cs typeface="Arial MT"/>
              </a:rPr>
              <a:t>Service</a:t>
            </a:r>
            <a:endParaRPr sz="1950">
              <a:latin typeface="Arial MT"/>
              <a:cs typeface="Arial MT"/>
            </a:endParaRPr>
          </a:p>
        </p:txBody>
      </p:sp>
      <p:sp>
        <p:nvSpPr>
          <p:cNvPr id="35" name="object 35"/>
          <p:cNvSpPr/>
          <p:nvPr/>
        </p:nvSpPr>
        <p:spPr>
          <a:xfrm>
            <a:off x="5957045" y="3972612"/>
            <a:ext cx="692785" cy="693420"/>
          </a:xfrm>
          <a:custGeom>
            <a:avLst/>
            <a:gdLst/>
            <a:ahLst/>
            <a:cxnLst/>
            <a:rect l="l" t="t" r="r" b="b"/>
            <a:pathLst>
              <a:path w="692784" h="693420">
                <a:moveTo>
                  <a:pt x="0" y="539750"/>
                </a:moveTo>
                <a:lnTo>
                  <a:pt x="0" y="570230"/>
                </a:lnTo>
                <a:lnTo>
                  <a:pt x="7034" y="595630"/>
                </a:lnTo>
                <a:lnTo>
                  <a:pt x="59133" y="640080"/>
                </a:lnTo>
                <a:lnTo>
                  <a:pt x="101413" y="657860"/>
                </a:lnTo>
                <a:lnTo>
                  <a:pt x="152658" y="673100"/>
                </a:lnTo>
                <a:lnTo>
                  <a:pt x="211474" y="684530"/>
                </a:lnTo>
                <a:lnTo>
                  <a:pt x="276470" y="692150"/>
                </a:lnTo>
                <a:lnTo>
                  <a:pt x="346254" y="693420"/>
                </a:lnTo>
                <a:lnTo>
                  <a:pt x="416036" y="692150"/>
                </a:lnTo>
                <a:lnTo>
                  <a:pt x="481026" y="684530"/>
                </a:lnTo>
                <a:lnTo>
                  <a:pt x="539834" y="673100"/>
                </a:lnTo>
                <a:lnTo>
                  <a:pt x="591068" y="657860"/>
                </a:lnTo>
                <a:lnTo>
                  <a:pt x="633339" y="640080"/>
                </a:lnTo>
                <a:lnTo>
                  <a:pt x="640848" y="635000"/>
                </a:lnTo>
                <a:lnTo>
                  <a:pt x="346254" y="635000"/>
                </a:lnTo>
                <a:lnTo>
                  <a:pt x="290396" y="633730"/>
                </a:lnTo>
                <a:lnTo>
                  <a:pt x="236616" y="628650"/>
                </a:lnTo>
                <a:lnTo>
                  <a:pt x="185700" y="622300"/>
                </a:lnTo>
                <a:lnTo>
                  <a:pt x="138435" y="610870"/>
                </a:lnTo>
                <a:lnTo>
                  <a:pt x="95606" y="598170"/>
                </a:lnTo>
                <a:lnTo>
                  <a:pt x="50358" y="579120"/>
                </a:lnTo>
                <a:lnTo>
                  <a:pt x="16144" y="556260"/>
                </a:lnTo>
                <a:lnTo>
                  <a:pt x="4552" y="544830"/>
                </a:lnTo>
                <a:lnTo>
                  <a:pt x="0" y="539750"/>
                </a:lnTo>
                <a:close/>
              </a:path>
              <a:path w="692784" h="693420">
                <a:moveTo>
                  <a:pt x="692455" y="539750"/>
                </a:moveTo>
                <a:lnTo>
                  <a:pt x="687901" y="544830"/>
                </a:lnTo>
                <a:lnTo>
                  <a:pt x="682670" y="551180"/>
                </a:lnTo>
                <a:lnTo>
                  <a:pt x="676365" y="556260"/>
                </a:lnTo>
                <a:lnTo>
                  <a:pt x="642188" y="579120"/>
                </a:lnTo>
                <a:lnTo>
                  <a:pt x="596847" y="598170"/>
                </a:lnTo>
                <a:lnTo>
                  <a:pt x="554024" y="610870"/>
                </a:lnTo>
                <a:lnTo>
                  <a:pt x="506772" y="622300"/>
                </a:lnTo>
                <a:lnTo>
                  <a:pt x="455873" y="628650"/>
                </a:lnTo>
                <a:lnTo>
                  <a:pt x="402107" y="633730"/>
                </a:lnTo>
                <a:lnTo>
                  <a:pt x="346254" y="635000"/>
                </a:lnTo>
                <a:lnTo>
                  <a:pt x="640848" y="635000"/>
                </a:lnTo>
                <a:lnTo>
                  <a:pt x="665254" y="618490"/>
                </a:lnTo>
                <a:lnTo>
                  <a:pt x="685423" y="595630"/>
                </a:lnTo>
                <a:lnTo>
                  <a:pt x="692455" y="570230"/>
                </a:lnTo>
                <a:lnTo>
                  <a:pt x="692455" y="539750"/>
                </a:lnTo>
                <a:close/>
              </a:path>
              <a:path w="692784" h="693420">
                <a:moveTo>
                  <a:pt x="0" y="463550"/>
                </a:moveTo>
                <a:lnTo>
                  <a:pt x="0" y="494030"/>
                </a:lnTo>
                <a:lnTo>
                  <a:pt x="7034" y="519430"/>
                </a:lnTo>
                <a:lnTo>
                  <a:pt x="59133" y="563880"/>
                </a:lnTo>
                <a:lnTo>
                  <a:pt x="101413" y="581660"/>
                </a:lnTo>
                <a:lnTo>
                  <a:pt x="152658" y="596900"/>
                </a:lnTo>
                <a:lnTo>
                  <a:pt x="211474" y="608330"/>
                </a:lnTo>
                <a:lnTo>
                  <a:pt x="276470" y="615950"/>
                </a:lnTo>
                <a:lnTo>
                  <a:pt x="346254" y="618490"/>
                </a:lnTo>
                <a:lnTo>
                  <a:pt x="416036" y="615950"/>
                </a:lnTo>
                <a:lnTo>
                  <a:pt x="481026" y="608330"/>
                </a:lnTo>
                <a:lnTo>
                  <a:pt x="539834" y="596900"/>
                </a:lnTo>
                <a:lnTo>
                  <a:pt x="591068" y="581660"/>
                </a:lnTo>
                <a:lnTo>
                  <a:pt x="633339" y="563880"/>
                </a:lnTo>
                <a:lnTo>
                  <a:pt x="640848" y="558800"/>
                </a:lnTo>
                <a:lnTo>
                  <a:pt x="346254" y="558800"/>
                </a:lnTo>
                <a:lnTo>
                  <a:pt x="290396" y="557530"/>
                </a:lnTo>
                <a:lnTo>
                  <a:pt x="236616" y="552450"/>
                </a:lnTo>
                <a:lnTo>
                  <a:pt x="185700" y="546100"/>
                </a:lnTo>
                <a:lnTo>
                  <a:pt x="138435" y="534670"/>
                </a:lnTo>
                <a:lnTo>
                  <a:pt x="95606" y="521970"/>
                </a:lnTo>
                <a:lnTo>
                  <a:pt x="50358" y="502920"/>
                </a:lnTo>
                <a:lnTo>
                  <a:pt x="16144" y="480060"/>
                </a:lnTo>
                <a:lnTo>
                  <a:pt x="4552" y="468630"/>
                </a:lnTo>
                <a:lnTo>
                  <a:pt x="0" y="463550"/>
                </a:lnTo>
                <a:close/>
              </a:path>
              <a:path w="692784" h="693420">
                <a:moveTo>
                  <a:pt x="692455" y="463550"/>
                </a:moveTo>
                <a:lnTo>
                  <a:pt x="687901" y="468630"/>
                </a:lnTo>
                <a:lnTo>
                  <a:pt x="682670" y="474980"/>
                </a:lnTo>
                <a:lnTo>
                  <a:pt x="676365" y="480060"/>
                </a:lnTo>
                <a:lnTo>
                  <a:pt x="642188" y="502920"/>
                </a:lnTo>
                <a:lnTo>
                  <a:pt x="596847" y="521970"/>
                </a:lnTo>
                <a:lnTo>
                  <a:pt x="554024" y="534670"/>
                </a:lnTo>
                <a:lnTo>
                  <a:pt x="506772" y="546100"/>
                </a:lnTo>
                <a:lnTo>
                  <a:pt x="455873" y="552450"/>
                </a:lnTo>
                <a:lnTo>
                  <a:pt x="402107" y="557530"/>
                </a:lnTo>
                <a:lnTo>
                  <a:pt x="346254" y="558800"/>
                </a:lnTo>
                <a:lnTo>
                  <a:pt x="640848" y="558800"/>
                </a:lnTo>
                <a:lnTo>
                  <a:pt x="665254" y="542290"/>
                </a:lnTo>
                <a:lnTo>
                  <a:pt x="685423" y="519430"/>
                </a:lnTo>
                <a:lnTo>
                  <a:pt x="692455" y="494030"/>
                </a:lnTo>
                <a:lnTo>
                  <a:pt x="692455" y="463550"/>
                </a:lnTo>
                <a:close/>
              </a:path>
              <a:path w="692784" h="693420">
                <a:moveTo>
                  <a:pt x="0" y="387350"/>
                </a:moveTo>
                <a:lnTo>
                  <a:pt x="0" y="417830"/>
                </a:lnTo>
                <a:lnTo>
                  <a:pt x="7034" y="443230"/>
                </a:lnTo>
                <a:lnTo>
                  <a:pt x="59133" y="487680"/>
                </a:lnTo>
                <a:lnTo>
                  <a:pt x="101413" y="505460"/>
                </a:lnTo>
                <a:lnTo>
                  <a:pt x="152658" y="520700"/>
                </a:lnTo>
                <a:lnTo>
                  <a:pt x="211474" y="532130"/>
                </a:lnTo>
                <a:lnTo>
                  <a:pt x="276470" y="539750"/>
                </a:lnTo>
                <a:lnTo>
                  <a:pt x="346254" y="542290"/>
                </a:lnTo>
                <a:lnTo>
                  <a:pt x="416036" y="539750"/>
                </a:lnTo>
                <a:lnTo>
                  <a:pt x="481026" y="532130"/>
                </a:lnTo>
                <a:lnTo>
                  <a:pt x="539834" y="520700"/>
                </a:lnTo>
                <a:lnTo>
                  <a:pt x="591068" y="505460"/>
                </a:lnTo>
                <a:lnTo>
                  <a:pt x="633339" y="487680"/>
                </a:lnTo>
                <a:lnTo>
                  <a:pt x="640848" y="482600"/>
                </a:lnTo>
                <a:lnTo>
                  <a:pt x="346254" y="482600"/>
                </a:lnTo>
                <a:lnTo>
                  <a:pt x="290396" y="481330"/>
                </a:lnTo>
                <a:lnTo>
                  <a:pt x="236616" y="476250"/>
                </a:lnTo>
                <a:lnTo>
                  <a:pt x="185700" y="469900"/>
                </a:lnTo>
                <a:lnTo>
                  <a:pt x="138435" y="458470"/>
                </a:lnTo>
                <a:lnTo>
                  <a:pt x="95606" y="445770"/>
                </a:lnTo>
                <a:lnTo>
                  <a:pt x="50358" y="426720"/>
                </a:lnTo>
                <a:lnTo>
                  <a:pt x="16144" y="403860"/>
                </a:lnTo>
                <a:lnTo>
                  <a:pt x="4552" y="392430"/>
                </a:lnTo>
                <a:lnTo>
                  <a:pt x="0" y="387350"/>
                </a:lnTo>
                <a:close/>
              </a:path>
              <a:path w="692784" h="693420">
                <a:moveTo>
                  <a:pt x="692455" y="387350"/>
                </a:moveTo>
                <a:lnTo>
                  <a:pt x="687901" y="392430"/>
                </a:lnTo>
                <a:lnTo>
                  <a:pt x="682670" y="398780"/>
                </a:lnTo>
                <a:lnTo>
                  <a:pt x="676365" y="403860"/>
                </a:lnTo>
                <a:lnTo>
                  <a:pt x="642188" y="426720"/>
                </a:lnTo>
                <a:lnTo>
                  <a:pt x="596847" y="445770"/>
                </a:lnTo>
                <a:lnTo>
                  <a:pt x="554024" y="458470"/>
                </a:lnTo>
                <a:lnTo>
                  <a:pt x="506772" y="469900"/>
                </a:lnTo>
                <a:lnTo>
                  <a:pt x="455873" y="476250"/>
                </a:lnTo>
                <a:lnTo>
                  <a:pt x="402107" y="481330"/>
                </a:lnTo>
                <a:lnTo>
                  <a:pt x="346254" y="482600"/>
                </a:lnTo>
                <a:lnTo>
                  <a:pt x="640848" y="482600"/>
                </a:lnTo>
                <a:lnTo>
                  <a:pt x="665254" y="466090"/>
                </a:lnTo>
                <a:lnTo>
                  <a:pt x="685423" y="443230"/>
                </a:lnTo>
                <a:lnTo>
                  <a:pt x="692455" y="417830"/>
                </a:lnTo>
                <a:lnTo>
                  <a:pt x="692455" y="387350"/>
                </a:lnTo>
                <a:close/>
              </a:path>
              <a:path w="692784" h="693420">
                <a:moveTo>
                  <a:pt x="0" y="311150"/>
                </a:moveTo>
                <a:lnTo>
                  <a:pt x="0" y="341630"/>
                </a:lnTo>
                <a:lnTo>
                  <a:pt x="7034" y="367030"/>
                </a:lnTo>
                <a:lnTo>
                  <a:pt x="59133" y="411480"/>
                </a:lnTo>
                <a:lnTo>
                  <a:pt x="101413" y="429260"/>
                </a:lnTo>
                <a:lnTo>
                  <a:pt x="152658" y="444500"/>
                </a:lnTo>
                <a:lnTo>
                  <a:pt x="211474" y="455930"/>
                </a:lnTo>
                <a:lnTo>
                  <a:pt x="276470" y="463550"/>
                </a:lnTo>
                <a:lnTo>
                  <a:pt x="346254" y="466090"/>
                </a:lnTo>
                <a:lnTo>
                  <a:pt x="416036" y="463550"/>
                </a:lnTo>
                <a:lnTo>
                  <a:pt x="481026" y="455930"/>
                </a:lnTo>
                <a:lnTo>
                  <a:pt x="539834" y="444500"/>
                </a:lnTo>
                <a:lnTo>
                  <a:pt x="591068" y="429260"/>
                </a:lnTo>
                <a:lnTo>
                  <a:pt x="633339" y="411480"/>
                </a:lnTo>
                <a:lnTo>
                  <a:pt x="640848" y="406400"/>
                </a:lnTo>
                <a:lnTo>
                  <a:pt x="346254" y="406400"/>
                </a:lnTo>
                <a:lnTo>
                  <a:pt x="290396" y="405130"/>
                </a:lnTo>
                <a:lnTo>
                  <a:pt x="236616" y="401320"/>
                </a:lnTo>
                <a:lnTo>
                  <a:pt x="185700" y="393700"/>
                </a:lnTo>
                <a:lnTo>
                  <a:pt x="138435" y="382270"/>
                </a:lnTo>
                <a:lnTo>
                  <a:pt x="95606" y="369570"/>
                </a:lnTo>
                <a:lnTo>
                  <a:pt x="50358" y="350520"/>
                </a:lnTo>
                <a:lnTo>
                  <a:pt x="16144" y="327660"/>
                </a:lnTo>
                <a:lnTo>
                  <a:pt x="4552" y="316230"/>
                </a:lnTo>
                <a:lnTo>
                  <a:pt x="0" y="311150"/>
                </a:lnTo>
                <a:close/>
              </a:path>
              <a:path w="692784" h="693420">
                <a:moveTo>
                  <a:pt x="692455" y="311150"/>
                </a:moveTo>
                <a:lnTo>
                  <a:pt x="687901" y="316230"/>
                </a:lnTo>
                <a:lnTo>
                  <a:pt x="682670" y="322580"/>
                </a:lnTo>
                <a:lnTo>
                  <a:pt x="676365" y="327660"/>
                </a:lnTo>
                <a:lnTo>
                  <a:pt x="642188" y="350520"/>
                </a:lnTo>
                <a:lnTo>
                  <a:pt x="596847" y="369570"/>
                </a:lnTo>
                <a:lnTo>
                  <a:pt x="554024" y="382270"/>
                </a:lnTo>
                <a:lnTo>
                  <a:pt x="506772" y="393700"/>
                </a:lnTo>
                <a:lnTo>
                  <a:pt x="455873" y="401320"/>
                </a:lnTo>
                <a:lnTo>
                  <a:pt x="402107" y="405130"/>
                </a:lnTo>
                <a:lnTo>
                  <a:pt x="346254" y="406400"/>
                </a:lnTo>
                <a:lnTo>
                  <a:pt x="640848" y="406400"/>
                </a:lnTo>
                <a:lnTo>
                  <a:pt x="665254" y="389890"/>
                </a:lnTo>
                <a:lnTo>
                  <a:pt x="685423" y="367030"/>
                </a:lnTo>
                <a:lnTo>
                  <a:pt x="692455" y="341630"/>
                </a:lnTo>
                <a:lnTo>
                  <a:pt x="692455" y="311150"/>
                </a:lnTo>
                <a:close/>
              </a:path>
              <a:path w="692784" h="693420">
                <a:moveTo>
                  <a:pt x="0" y="234950"/>
                </a:moveTo>
                <a:lnTo>
                  <a:pt x="0" y="265430"/>
                </a:lnTo>
                <a:lnTo>
                  <a:pt x="7034" y="290830"/>
                </a:lnTo>
                <a:lnTo>
                  <a:pt x="59133" y="335280"/>
                </a:lnTo>
                <a:lnTo>
                  <a:pt x="101413" y="353060"/>
                </a:lnTo>
                <a:lnTo>
                  <a:pt x="152658" y="368300"/>
                </a:lnTo>
                <a:lnTo>
                  <a:pt x="211474" y="379730"/>
                </a:lnTo>
                <a:lnTo>
                  <a:pt x="276470" y="387350"/>
                </a:lnTo>
                <a:lnTo>
                  <a:pt x="346254" y="389890"/>
                </a:lnTo>
                <a:lnTo>
                  <a:pt x="416036" y="387350"/>
                </a:lnTo>
                <a:lnTo>
                  <a:pt x="481026" y="379730"/>
                </a:lnTo>
                <a:lnTo>
                  <a:pt x="539834" y="368300"/>
                </a:lnTo>
                <a:lnTo>
                  <a:pt x="591068" y="353060"/>
                </a:lnTo>
                <a:lnTo>
                  <a:pt x="633339" y="335280"/>
                </a:lnTo>
                <a:lnTo>
                  <a:pt x="640848" y="330200"/>
                </a:lnTo>
                <a:lnTo>
                  <a:pt x="346254" y="330200"/>
                </a:lnTo>
                <a:lnTo>
                  <a:pt x="290396" y="328930"/>
                </a:lnTo>
                <a:lnTo>
                  <a:pt x="236616" y="325120"/>
                </a:lnTo>
                <a:lnTo>
                  <a:pt x="185700" y="317500"/>
                </a:lnTo>
                <a:lnTo>
                  <a:pt x="138435" y="306070"/>
                </a:lnTo>
                <a:lnTo>
                  <a:pt x="95606" y="293370"/>
                </a:lnTo>
                <a:lnTo>
                  <a:pt x="50358" y="274320"/>
                </a:lnTo>
                <a:lnTo>
                  <a:pt x="16144" y="251460"/>
                </a:lnTo>
                <a:lnTo>
                  <a:pt x="4552" y="240030"/>
                </a:lnTo>
                <a:lnTo>
                  <a:pt x="0" y="234950"/>
                </a:lnTo>
                <a:close/>
              </a:path>
              <a:path w="692784" h="693420">
                <a:moveTo>
                  <a:pt x="692455" y="234950"/>
                </a:moveTo>
                <a:lnTo>
                  <a:pt x="687901" y="240030"/>
                </a:lnTo>
                <a:lnTo>
                  <a:pt x="682670" y="246380"/>
                </a:lnTo>
                <a:lnTo>
                  <a:pt x="676365" y="251460"/>
                </a:lnTo>
                <a:lnTo>
                  <a:pt x="642188" y="274320"/>
                </a:lnTo>
                <a:lnTo>
                  <a:pt x="596847" y="293370"/>
                </a:lnTo>
                <a:lnTo>
                  <a:pt x="554024" y="306070"/>
                </a:lnTo>
                <a:lnTo>
                  <a:pt x="506772" y="317500"/>
                </a:lnTo>
                <a:lnTo>
                  <a:pt x="455873" y="325120"/>
                </a:lnTo>
                <a:lnTo>
                  <a:pt x="402107" y="328930"/>
                </a:lnTo>
                <a:lnTo>
                  <a:pt x="346254" y="330200"/>
                </a:lnTo>
                <a:lnTo>
                  <a:pt x="640848" y="330200"/>
                </a:lnTo>
                <a:lnTo>
                  <a:pt x="665254" y="313690"/>
                </a:lnTo>
                <a:lnTo>
                  <a:pt x="685423" y="290830"/>
                </a:lnTo>
                <a:lnTo>
                  <a:pt x="692455" y="265430"/>
                </a:lnTo>
                <a:lnTo>
                  <a:pt x="692455" y="234950"/>
                </a:lnTo>
                <a:close/>
              </a:path>
              <a:path w="692784" h="693420">
                <a:moveTo>
                  <a:pt x="382" y="144780"/>
                </a:moveTo>
                <a:lnTo>
                  <a:pt x="382" y="189230"/>
                </a:lnTo>
                <a:lnTo>
                  <a:pt x="7414" y="214630"/>
                </a:lnTo>
                <a:lnTo>
                  <a:pt x="59498" y="259080"/>
                </a:lnTo>
                <a:lnTo>
                  <a:pt x="101768" y="276860"/>
                </a:lnTo>
                <a:lnTo>
                  <a:pt x="153003" y="292100"/>
                </a:lnTo>
                <a:lnTo>
                  <a:pt x="211811" y="303530"/>
                </a:lnTo>
                <a:lnTo>
                  <a:pt x="276801" y="311150"/>
                </a:lnTo>
                <a:lnTo>
                  <a:pt x="346583" y="313690"/>
                </a:lnTo>
                <a:lnTo>
                  <a:pt x="416350" y="311150"/>
                </a:lnTo>
                <a:lnTo>
                  <a:pt x="481303" y="303530"/>
                </a:lnTo>
                <a:lnTo>
                  <a:pt x="540059" y="292100"/>
                </a:lnTo>
                <a:lnTo>
                  <a:pt x="591233" y="276860"/>
                </a:lnTo>
                <a:lnTo>
                  <a:pt x="633443" y="259080"/>
                </a:lnTo>
                <a:lnTo>
                  <a:pt x="652185" y="246380"/>
                </a:lnTo>
                <a:lnTo>
                  <a:pt x="346418" y="246380"/>
                </a:lnTo>
                <a:lnTo>
                  <a:pt x="291176" y="245110"/>
                </a:lnTo>
                <a:lnTo>
                  <a:pt x="237991" y="240030"/>
                </a:lnTo>
                <a:lnTo>
                  <a:pt x="187664" y="232410"/>
                </a:lnTo>
                <a:lnTo>
                  <a:pt x="140994" y="222250"/>
                </a:lnTo>
                <a:lnTo>
                  <a:pt x="98781" y="209550"/>
                </a:lnTo>
                <a:lnTo>
                  <a:pt x="36447" y="180340"/>
                </a:lnTo>
                <a:lnTo>
                  <a:pt x="15018" y="162560"/>
                </a:lnTo>
                <a:lnTo>
                  <a:pt x="382" y="144780"/>
                </a:lnTo>
                <a:close/>
              </a:path>
              <a:path w="692784" h="693420">
                <a:moveTo>
                  <a:pt x="692455" y="144780"/>
                </a:moveTo>
                <a:lnTo>
                  <a:pt x="656390" y="180340"/>
                </a:lnTo>
                <a:lnTo>
                  <a:pt x="594057" y="209550"/>
                </a:lnTo>
                <a:lnTo>
                  <a:pt x="551776" y="222250"/>
                </a:lnTo>
                <a:lnTo>
                  <a:pt x="505097" y="232410"/>
                </a:lnTo>
                <a:lnTo>
                  <a:pt x="454795" y="240030"/>
                </a:lnTo>
                <a:lnTo>
                  <a:pt x="401644" y="245110"/>
                </a:lnTo>
                <a:lnTo>
                  <a:pt x="346418" y="246380"/>
                </a:lnTo>
                <a:lnTo>
                  <a:pt x="652185" y="246380"/>
                </a:lnTo>
                <a:lnTo>
                  <a:pt x="665305" y="237490"/>
                </a:lnTo>
                <a:lnTo>
                  <a:pt x="685437" y="214630"/>
                </a:lnTo>
                <a:lnTo>
                  <a:pt x="692455" y="189230"/>
                </a:lnTo>
                <a:lnTo>
                  <a:pt x="692455" y="144780"/>
                </a:lnTo>
                <a:close/>
              </a:path>
              <a:path w="692784" h="693420">
                <a:moveTo>
                  <a:pt x="346254" y="0"/>
                </a:moveTo>
                <a:lnTo>
                  <a:pt x="292181" y="1270"/>
                </a:lnTo>
                <a:lnTo>
                  <a:pt x="240177" y="5080"/>
                </a:lnTo>
                <a:lnTo>
                  <a:pt x="191022" y="12700"/>
                </a:lnTo>
                <a:lnTo>
                  <a:pt x="145491" y="22860"/>
                </a:lnTo>
                <a:lnTo>
                  <a:pt x="104363" y="35560"/>
                </a:lnTo>
                <a:lnTo>
                  <a:pt x="63787" y="53340"/>
                </a:lnTo>
                <a:lnTo>
                  <a:pt x="15148" y="92710"/>
                </a:lnTo>
                <a:lnTo>
                  <a:pt x="8755" y="114300"/>
                </a:lnTo>
                <a:lnTo>
                  <a:pt x="15148" y="135890"/>
                </a:lnTo>
                <a:lnTo>
                  <a:pt x="63787" y="176530"/>
                </a:lnTo>
                <a:lnTo>
                  <a:pt x="104363" y="193040"/>
                </a:lnTo>
                <a:lnTo>
                  <a:pt x="145491" y="205740"/>
                </a:lnTo>
                <a:lnTo>
                  <a:pt x="191022" y="215900"/>
                </a:lnTo>
                <a:lnTo>
                  <a:pt x="240177" y="223520"/>
                </a:lnTo>
                <a:lnTo>
                  <a:pt x="292181" y="227330"/>
                </a:lnTo>
                <a:lnTo>
                  <a:pt x="346254" y="229870"/>
                </a:lnTo>
                <a:lnTo>
                  <a:pt x="400322" y="227330"/>
                </a:lnTo>
                <a:lnTo>
                  <a:pt x="452312" y="223520"/>
                </a:lnTo>
                <a:lnTo>
                  <a:pt x="501452" y="215900"/>
                </a:lnTo>
                <a:lnTo>
                  <a:pt x="546969" y="205740"/>
                </a:lnTo>
                <a:lnTo>
                  <a:pt x="588092" y="193040"/>
                </a:lnTo>
                <a:lnTo>
                  <a:pt x="628666" y="176530"/>
                </a:lnTo>
                <a:lnTo>
                  <a:pt x="677305" y="135890"/>
                </a:lnTo>
                <a:lnTo>
                  <a:pt x="683699" y="114300"/>
                </a:lnTo>
                <a:lnTo>
                  <a:pt x="677306" y="92710"/>
                </a:lnTo>
                <a:lnTo>
                  <a:pt x="628667" y="53340"/>
                </a:lnTo>
                <a:lnTo>
                  <a:pt x="588092" y="35560"/>
                </a:lnTo>
                <a:lnTo>
                  <a:pt x="546969" y="22860"/>
                </a:lnTo>
                <a:lnTo>
                  <a:pt x="501452" y="12700"/>
                </a:lnTo>
                <a:lnTo>
                  <a:pt x="452312" y="5080"/>
                </a:lnTo>
                <a:lnTo>
                  <a:pt x="400322" y="1270"/>
                </a:lnTo>
                <a:lnTo>
                  <a:pt x="346254" y="0"/>
                </a:lnTo>
                <a:close/>
              </a:path>
            </a:pathLst>
          </a:custGeom>
          <a:solidFill>
            <a:srgbClr val="61D836"/>
          </a:solidFill>
        </p:spPr>
        <p:txBody>
          <a:bodyPr wrap="square" lIns="0" tIns="0" rIns="0" bIns="0" rtlCol="0"/>
          <a:lstStyle/>
          <a:p>
            <a:endParaRPr/>
          </a:p>
        </p:txBody>
      </p:sp>
      <p:sp>
        <p:nvSpPr>
          <p:cNvPr id="36" name="object 36"/>
          <p:cNvSpPr txBox="1"/>
          <p:nvPr/>
        </p:nvSpPr>
        <p:spPr>
          <a:xfrm>
            <a:off x="4513483" y="3022595"/>
            <a:ext cx="692785" cy="372745"/>
          </a:xfrm>
          <a:prstGeom prst="rect">
            <a:avLst/>
          </a:prstGeom>
          <a:solidFill>
            <a:srgbClr val="000000"/>
          </a:solidFill>
        </p:spPr>
        <p:txBody>
          <a:bodyPr vert="horz" wrap="square" lIns="0" tIns="63500" rIns="0" bIns="0" rtlCol="0">
            <a:spAutoFit/>
          </a:bodyPr>
          <a:lstStyle/>
          <a:p>
            <a:pPr marL="177165">
              <a:lnSpc>
                <a:spcPct val="100000"/>
              </a:lnSpc>
              <a:spcBef>
                <a:spcPts val="500"/>
              </a:spcBef>
            </a:pPr>
            <a:r>
              <a:rPr sz="1650" spc="-5" dirty="0">
                <a:solidFill>
                  <a:srgbClr val="FFFFFF"/>
                </a:solidFill>
                <a:latin typeface="Arial MT"/>
                <a:cs typeface="Arial MT"/>
              </a:rPr>
              <a:t>API</a:t>
            </a:r>
            <a:endParaRPr sz="1650">
              <a:latin typeface="Arial MT"/>
              <a:cs typeface="Arial MT"/>
            </a:endParaRPr>
          </a:p>
        </p:txBody>
      </p:sp>
      <p:sp>
        <p:nvSpPr>
          <p:cNvPr id="37" name="object 37"/>
          <p:cNvSpPr txBox="1"/>
          <p:nvPr/>
        </p:nvSpPr>
        <p:spPr>
          <a:xfrm>
            <a:off x="4369732" y="4250023"/>
            <a:ext cx="980440" cy="595630"/>
          </a:xfrm>
          <a:prstGeom prst="rect">
            <a:avLst/>
          </a:prstGeom>
          <a:solidFill>
            <a:srgbClr val="000000"/>
          </a:solidFill>
        </p:spPr>
        <p:txBody>
          <a:bodyPr vert="horz" wrap="square" lIns="0" tIns="32384" rIns="0" bIns="0" rtlCol="0">
            <a:spAutoFit/>
          </a:bodyPr>
          <a:lstStyle/>
          <a:p>
            <a:pPr marL="62865" marR="55244" indent="98425">
              <a:lnSpc>
                <a:spcPct val="104099"/>
              </a:lnSpc>
              <a:spcBef>
                <a:spcPts val="254"/>
              </a:spcBef>
            </a:pPr>
            <a:r>
              <a:rPr sz="1650" spc="15" dirty="0">
                <a:solidFill>
                  <a:srgbClr val="FFFFFF"/>
                </a:solidFill>
                <a:latin typeface="Arial MT"/>
                <a:cs typeface="Arial MT"/>
              </a:rPr>
              <a:t>Events </a:t>
            </a:r>
            <a:r>
              <a:rPr sz="1650" spc="20" dirty="0">
                <a:solidFill>
                  <a:srgbClr val="FFFFFF"/>
                </a:solidFill>
                <a:latin typeface="Arial MT"/>
                <a:cs typeface="Arial MT"/>
              </a:rPr>
              <a:t> </a:t>
            </a:r>
            <a:r>
              <a:rPr sz="1650" spc="30" dirty="0">
                <a:solidFill>
                  <a:srgbClr val="FFFFFF"/>
                </a:solidFill>
                <a:latin typeface="Arial MT"/>
                <a:cs typeface="Arial MT"/>
              </a:rPr>
              <a:t>Interface</a:t>
            </a:r>
            <a:endParaRPr sz="1650">
              <a:latin typeface="Arial MT"/>
              <a:cs typeface="Arial MT"/>
            </a:endParaRPr>
          </a:p>
        </p:txBody>
      </p:sp>
      <p:sp>
        <p:nvSpPr>
          <p:cNvPr id="38" name="object 38"/>
          <p:cNvSpPr/>
          <p:nvPr/>
        </p:nvSpPr>
        <p:spPr>
          <a:xfrm>
            <a:off x="8718846" y="2856277"/>
            <a:ext cx="1700530" cy="1662430"/>
          </a:xfrm>
          <a:custGeom>
            <a:avLst/>
            <a:gdLst/>
            <a:ahLst/>
            <a:cxnLst/>
            <a:rect l="l" t="t" r="r" b="b"/>
            <a:pathLst>
              <a:path w="1700529" h="1662429">
                <a:moveTo>
                  <a:pt x="872730" y="0"/>
                </a:moveTo>
                <a:lnTo>
                  <a:pt x="827700" y="0"/>
                </a:lnTo>
                <a:lnTo>
                  <a:pt x="782721" y="2316"/>
                </a:lnTo>
                <a:lnTo>
                  <a:pt x="737895" y="6949"/>
                </a:lnTo>
                <a:lnTo>
                  <a:pt x="693322" y="13898"/>
                </a:lnTo>
                <a:lnTo>
                  <a:pt x="649104" y="23164"/>
                </a:lnTo>
                <a:lnTo>
                  <a:pt x="605343" y="34746"/>
                </a:lnTo>
                <a:lnTo>
                  <a:pt x="562141" y="48644"/>
                </a:lnTo>
                <a:lnTo>
                  <a:pt x="519599" y="64859"/>
                </a:lnTo>
                <a:lnTo>
                  <a:pt x="477818" y="83391"/>
                </a:lnTo>
                <a:lnTo>
                  <a:pt x="436901" y="104239"/>
                </a:lnTo>
                <a:lnTo>
                  <a:pt x="396948" y="127403"/>
                </a:lnTo>
                <a:lnTo>
                  <a:pt x="358061" y="152883"/>
                </a:lnTo>
                <a:lnTo>
                  <a:pt x="320342" y="180681"/>
                </a:lnTo>
                <a:lnTo>
                  <a:pt x="283892" y="210794"/>
                </a:lnTo>
                <a:lnTo>
                  <a:pt x="248813" y="243224"/>
                </a:lnTo>
                <a:lnTo>
                  <a:pt x="215638" y="277515"/>
                </a:lnTo>
                <a:lnTo>
                  <a:pt x="184832" y="313146"/>
                </a:lnTo>
                <a:lnTo>
                  <a:pt x="156396" y="350018"/>
                </a:lnTo>
                <a:lnTo>
                  <a:pt x="130330" y="388032"/>
                </a:lnTo>
                <a:lnTo>
                  <a:pt x="106634" y="427087"/>
                </a:lnTo>
                <a:lnTo>
                  <a:pt x="85307" y="467086"/>
                </a:lnTo>
                <a:lnTo>
                  <a:pt x="66350" y="507928"/>
                </a:lnTo>
                <a:lnTo>
                  <a:pt x="49762" y="549515"/>
                </a:lnTo>
                <a:lnTo>
                  <a:pt x="35544" y="591747"/>
                </a:lnTo>
                <a:lnTo>
                  <a:pt x="23696" y="634524"/>
                </a:lnTo>
                <a:lnTo>
                  <a:pt x="14217" y="677749"/>
                </a:lnTo>
                <a:lnTo>
                  <a:pt x="7108" y="721321"/>
                </a:lnTo>
                <a:lnTo>
                  <a:pt x="2369" y="765141"/>
                </a:lnTo>
                <a:lnTo>
                  <a:pt x="0" y="809109"/>
                </a:lnTo>
                <a:lnTo>
                  <a:pt x="0" y="853128"/>
                </a:lnTo>
                <a:lnTo>
                  <a:pt x="2369" y="897097"/>
                </a:lnTo>
                <a:lnTo>
                  <a:pt x="7108" y="940917"/>
                </a:lnTo>
                <a:lnTo>
                  <a:pt x="14217" y="984489"/>
                </a:lnTo>
                <a:lnTo>
                  <a:pt x="23696" y="1027713"/>
                </a:lnTo>
                <a:lnTo>
                  <a:pt x="35544" y="1070491"/>
                </a:lnTo>
                <a:lnTo>
                  <a:pt x="49762" y="1112723"/>
                </a:lnTo>
                <a:lnTo>
                  <a:pt x="66350" y="1154309"/>
                </a:lnTo>
                <a:lnTo>
                  <a:pt x="85307" y="1195151"/>
                </a:lnTo>
                <a:lnTo>
                  <a:pt x="106634" y="1235150"/>
                </a:lnTo>
                <a:lnTo>
                  <a:pt x="130330" y="1274206"/>
                </a:lnTo>
                <a:lnTo>
                  <a:pt x="156396" y="1312219"/>
                </a:lnTo>
                <a:lnTo>
                  <a:pt x="184832" y="1349091"/>
                </a:lnTo>
                <a:lnTo>
                  <a:pt x="215638" y="1384722"/>
                </a:lnTo>
                <a:lnTo>
                  <a:pt x="248813" y="1419013"/>
                </a:lnTo>
                <a:lnTo>
                  <a:pt x="283892" y="1451443"/>
                </a:lnTo>
                <a:lnTo>
                  <a:pt x="320342" y="1481557"/>
                </a:lnTo>
                <a:lnTo>
                  <a:pt x="358061" y="1509354"/>
                </a:lnTo>
                <a:lnTo>
                  <a:pt x="396948" y="1534835"/>
                </a:lnTo>
                <a:lnTo>
                  <a:pt x="436901" y="1557999"/>
                </a:lnTo>
                <a:lnTo>
                  <a:pt x="477818" y="1578847"/>
                </a:lnTo>
                <a:lnTo>
                  <a:pt x="519599" y="1597378"/>
                </a:lnTo>
                <a:lnTo>
                  <a:pt x="562141" y="1613593"/>
                </a:lnTo>
                <a:lnTo>
                  <a:pt x="605343" y="1627491"/>
                </a:lnTo>
                <a:lnTo>
                  <a:pt x="649104" y="1639074"/>
                </a:lnTo>
                <a:lnTo>
                  <a:pt x="693322" y="1648339"/>
                </a:lnTo>
                <a:lnTo>
                  <a:pt x="737895" y="1655289"/>
                </a:lnTo>
                <a:lnTo>
                  <a:pt x="782721" y="1659921"/>
                </a:lnTo>
                <a:lnTo>
                  <a:pt x="827700" y="1662238"/>
                </a:lnTo>
                <a:lnTo>
                  <a:pt x="872730" y="1662238"/>
                </a:lnTo>
                <a:lnTo>
                  <a:pt x="917709" y="1659921"/>
                </a:lnTo>
                <a:lnTo>
                  <a:pt x="962536" y="1655289"/>
                </a:lnTo>
                <a:lnTo>
                  <a:pt x="1007109" y="1648339"/>
                </a:lnTo>
                <a:lnTo>
                  <a:pt x="1051327" y="1639074"/>
                </a:lnTo>
                <a:lnTo>
                  <a:pt x="1095087" y="1627491"/>
                </a:lnTo>
                <a:lnTo>
                  <a:pt x="1138290" y="1613593"/>
                </a:lnTo>
                <a:lnTo>
                  <a:pt x="1180832" y="1597378"/>
                </a:lnTo>
                <a:lnTo>
                  <a:pt x="1222612" y="1578847"/>
                </a:lnTo>
                <a:lnTo>
                  <a:pt x="1263530" y="1557999"/>
                </a:lnTo>
                <a:lnTo>
                  <a:pt x="1303483" y="1534835"/>
                </a:lnTo>
                <a:lnTo>
                  <a:pt x="1342370" y="1509354"/>
                </a:lnTo>
                <a:lnTo>
                  <a:pt x="1380089" y="1481557"/>
                </a:lnTo>
                <a:lnTo>
                  <a:pt x="1416539" y="1451443"/>
                </a:lnTo>
                <a:lnTo>
                  <a:pt x="1451618" y="1419013"/>
                </a:lnTo>
                <a:lnTo>
                  <a:pt x="1484793" y="1384722"/>
                </a:lnTo>
                <a:lnTo>
                  <a:pt x="1515599" y="1349091"/>
                </a:lnTo>
                <a:lnTo>
                  <a:pt x="1544035" y="1312219"/>
                </a:lnTo>
                <a:lnTo>
                  <a:pt x="1570101" y="1274206"/>
                </a:lnTo>
                <a:lnTo>
                  <a:pt x="1593797" y="1235150"/>
                </a:lnTo>
                <a:lnTo>
                  <a:pt x="1615124" y="1195151"/>
                </a:lnTo>
                <a:lnTo>
                  <a:pt x="1634082" y="1154309"/>
                </a:lnTo>
                <a:lnTo>
                  <a:pt x="1650669" y="1112723"/>
                </a:lnTo>
                <a:lnTo>
                  <a:pt x="1664887" y="1070491"/>
                </a:lnTo>
                <a:lnTo>
                  <a:pt x="1676735" y="1027713"/>
                </a:lnTo>
                <a:lnTo>
                  <a:pt x="1686214" y="984489"/>
                </a:lnTo>
                <a:lnTo>
                  <a:pt x="1693323" y="940917"/>
                </a:lnTo>
                <a:lnTo>
                  <a:pt x="1698062" y="897097"/>
                </a:lnTo>
                <a:lnTo>
                  <a:pt x="1700432" y="853128"/>
                </a:lnTo>
                <a:lnTo>
                  <a:pt x="1700432" y="809109"/>
                </a:lnTo>
                <a:lnTo>
                  <a:pt x="1698062" y="765141"/>
                </a:lnTo>
                <a:lnTo>
                  <a:pt x="1693323" y="721321"/>
                </a:lnTo>
                <a:lnTo>
                  <a:pt x="1686214" y="677749"/>
                </a:lnTo>
                <a:lnTo>
                  <a:pt x="1676735" y="634524"/>
                </a:lnTo>
                <a:lnTo>
                  <a:pt x="1664887" y="591747"/>
                </a:lnTo>
                <a:lnTo>
                  <a:pt x="1650669" y="549515"/>
                </a:lnTo>
                <a:lnTo>
                  <a:pt x="1634082" y="507928"/>
                </a:lnTo>
                <a:lnTo>
                  <a:pt x="1615124" y="467086"/>
                </a:lnTo>
                <a:lnTo>
                  <a:pt x="1593797" y="427087"/>
                </a:lnTo>
                <a:lnTo>
                  <a:pt x="1570101" y="388032"/>
                </a:lnTo>
                <a:lnTo>
                  <a:pt x="1544035" y="350018"/>
                </a:lnTo>
                <a:lnTo>
                  <a:pt x="1515599" y="313146"/>
                </a:lnTo>
                <a:lnTo>
                  <a:pt x="1484793" y="277515"/>
                </a:lnTo>
                <a:lnTo>
                  <a:pt x="1451618" y="243224"/>
                </a:lnTo>
                <a:lnTo>
                  <a:pt x="1416539" y="210794"/>
                </a:lnTo>
                <a:lnTo>
                  <a:pt x="1380089" y="180681"/>
                </a:lnTo>
                <a:lnTo>
                  <a:pt x="1342370" y="152883"/>
                </a:lnTo>
                <a:lnTo>
                  <a:pt x="1303483" y="127403"/>
                </a:lnTo>
                <a:lnTo>
                  <a:pt x="1263530" y="104239"/>
                </a:lnTo>
                <a:lnTo>
                  <a:pt x="1222612" y="83391"/>
                </a:lnTo>
                <a:lnTo>
                  <a:pt x="1180832" y="64859"/>
                </a:lnTo>
                <a:lnTo>
                  <a:pt x="1138290" y="48644"/>
                </a:lnTo>
                <a:lnTo>
                  <a:pt x="1095087" y="34746"/>
                </a:lnTo>
                <a:lnTo>
                  <a:pt x="1051327" y="23164"/>
                </a:lnTo>
                <a:lnTo>
                  <a:pt x="1007109" y="13898"/>
                </a:lnTo>
                <a:lnTo>
                  <a:pt x="962536" y="6949"/>
                </a:lnTo>
                <a:lnTo>
                  <a:pt x="917709" y="2316"/>
                </a:lnTo>
                <a:lnTo>
                  <a:pt x="872730" y="0"/>
                </a:lnTo>
                <a:close/>
              </a:path>
            </a:pathLst>
          </a:custGeom>
          <a:solidFill>
            <a:srgbClr val="00A2FF"/>
          </a:solidFill>
        </p:spPr>
        <p:txBody>
          <a:bodyPr wrap="square" lIns="0" tIns="0" rIns="0" bIns="0" rtlCol="0"/>
          <a:lstStyle/>
          <a:p>
            <a:endParaRPr/>
          </a:p>
        </p:txBody>
      </p:sp>
      <p:sp>
        <p:nvSpPr>
          <p:cNvPr id="39" name="object 39"/>
          <p:cNvSpPr txBox="1"/>
          <p:nvPr/>
        </p:nvSpPr>
        <p:spPr>
          <a:xfrm>
            <a:off x="9016316" y="3358550"/>
            <a:ext cx="1105535" cy="327025"/>
          </a:xfrm>
          <a:prstGeom prst="rect">
            <a:avLst/>
          </a:prstGeom>
        </p:spPr>
        <p:txBody>
          <a:bodyPr vert="horz" wrap="square" lIns="0" tIns="15875" rIns="0" bIns="0" rtlCol="0">
            <a:spAutoFit/>
          </a:bodyPr>
          <a:lstStyle/>
          <a:p>
            <a:pPr marL="12700">
              <a:lnSpc>
                <a:spcPct val="100000"/>
              </a:lnSpc>
              <a:spcBef>
                <a:spcPts val="125"/>
              </a:spcBef>
            </a:pPr>
            <a:r>
              <a:rPr sz="1950" spc="50" dirty="0">
                <a:solidFill>
                  <a:srgbClr val="FFFFFF"/>
                </a:solidFill>
                <a:latin typeface="Arial MT"/>
                <a:cs typeface="Arial MT"/>
              </a:rPr>
              <a:t>Inventory</a:t>
            </a:r>
            <a:endParaRPr sz="1950">
              <a:latin typeface="Arial MT"/>
              <a:cs typeface="Arial MT"/>
            </a:endParaRPr>
          </a:p>
        </p:txBody>
      </p:sp>
      <p:sp>
        <p:nvSpPr>
          <p:cNvPr id="40" name="object 40"/>
          <p:cNvSpPr txBox="1"/>
          <p:nvPr/>
        </p:nvSpPr>
        <p:spPr>
          <a:xfrm>
            <a:off x="10817148" y="3358550"/>
            <a:ext cx="1460500" cy="327025"/>
          </a:xfrm>
          <a:prstGeom prst="rect">
            <a:avLst/>
          </a:prstGeom>
        </p:spPr>
        <p:txBody>
          <a:bodyPr vert="horz" wrap="square" lIns="0" tIns="15875" rIns="0" bIns="0" rtlCol="0">
            <a:spAutoFit/>
          </a:bodyPr>
          <a:lstStyle/>
          <a:p>
            <a:pPr marL="12700">
              <a:lnSpc>
                <a:spcPct val="100000"/>
              </a:lnSpc>
              <a:spcBef>
                <a:spcPts val="125"/>
              </a:spcBef>
              <a:tabLst>
                <a:tab pos="1447165" algn="l"/>
              </a:tabLst>
            </a:pPr>
            <a:r>
              <a:rPr sz="1950" u="heavy" spc="5" dirty="0">
                <a:solidFill>
                  <a:srgbClr val="FFFFFF"/>
                </a:solidFill>
                <a:uFill>
                  <a:solidFill>
                    <a:srgbClr val="000000"/>
                  </a:solidFill>
                </a:uFill>
                <a:latin typeface="Arial MT"/>
                <a:cs typeface="Arial MT"/>
              </a:rPr>
              <a:t> 	</a:t>
            </a:r>
            <a:endParaRPr sz="1950">
              <a:latin typeface="Arial MT"/>
              <a:cs typeface="Arial MT"/>
            </a:endParaRPr>
          </a:p>
        </p:txBody>
      </p:sp>
      <p:sp>
        <p:nvSpPr>
          <p:cNvPr id="41" name="object 41"/>
          <p:cNvSpPr txBox="1"/>
          <p:nvPr/>
        </p:nvSpPr>
        <p:spPr>
          <a:xfrm>
            <a:off x="9125632" y="3662205"/>
            <a:ext cx="887094" cy="327025"/>
          </a:xfrm>
          <a:prstGeom prst="rect">
            <a:avLst/>
          </a:prstGeom>
        </p:spPr>
        <p:txBody>
          <a:bodyPr vert="horz" wrap="square" lIns="0" tIns="15875" rIns="0" bIns="0" rtlCol="0">
            <a:spAutoFit/>
          </a:bodyPr>
          <a:lstStyle/>
          <a:p>
            <a:pPr marL="12700">
              <a:lnSpc>
                <a:spcPct val="100000"/>
              </a:lnSpc>
              <a:spcBef>
                <a:spcPts val="125"/>
              </a:spcBef>
            </a:pPr>
            <a:r>
              <a:rPr sz="1950" spc="40" dirty="0">
                <a:solidFill>
                  <a:srgbClr val="FFFFFF"/>
                </a:solidFill>
                <a:latin typeface="Arial MT"/>
                <a:cs typeface="Arial MT"/>
              </a:rPr>
              <a:t>Service</a:t>
            </a:r>
            <a:endParaRPr sz="1950">
              <a:latin typeface="Arial MT"/>
              <a:cs typeface="Arial MT"/>
            </a:endParaRPr>
          </a:p>
        </p:txBody>
      </p:sp>
      <p:sp>
        <p:nvSpPr>
          <p:cNvPr id="42" name="object 42"/>
          <p:cNvSpPr/>
          <p:nvPr/>
        </p:nvSpPr>
        <p:spPr>
          <a:xfrm>
            <a:off x="9945210" y="3972612"/>
            <a:ext cx="692785" cy="693420"/>
          </a:xfrm>
          <a:custGeom>
            <a:avLst/>
            <a:gdLst/>
            <a:ahLst/>
            <a:cxnLst/>
            <a:rect l="l" t="t" r="r" b="b"/>
            <a:pathLst>
              <a:path w="692784" h="693420">
                <a:moveTo>
                  <a:pt x="0" y="539750"/>
                </a:moveTo>
                <a:lnTo>
                  <a:pt x="0" y="570230"/>
                </a:lnTo>
                <a:lnTo>
                  <a:pt x="7034" y="595630"/>
                </a:lnTo>
                <a:lnTo>
                  <a:pt x="59133" y="640080"/>
                </a:lnTo>
                <a:lnTo>
                  <a:pt x="101413" y="657860"/>
                </a:lnTo>
                <a:lnTo>
                  <a:pt x="152658" y="673100"/>
                </a:lnTo>
                <a:lnTo>
                  <a:pt x="211474" y="684530"/>
                </a:lnTo>
                <a:lnTo>
                  <a:pt x="276471" y="692150"/>
                </a:lnTo>
                <a:lnTo>
                  <a:pt x="346255" y="693420"/>
                </a:lnTo>
                <a:lnTo>
                  <a:pt x="416038" y="692150"/>
                </a:lnTo>
                <a:lnTo>
                  <a:pt x="481029" y="684530"/>
                </a:lnTo>
                <a:lnTo>
                  <a:pt x="539836" y="673100"/>
                </a:lnTo>
                <a:lnTo>
                  <a:pt x="591070" y="657860"/>
                </a:lnTo>
                <a:lnTo>
                  <a:pt x="633340" y="640080"/>
                </a:lnTo>
                <a:lnTo>
                  <a:pt x="640849" y="635000"/>
                </a:lnTo>
                <a:lnTo>
                  <a:pt x="346255" y="635000"/>
                </a:lnTo>
                <a:lnTo>
                  <a:pt x="290396" y="633730"/>
                </a:lnTo>
                <a:lnTo>
                  <a:pt x="236616" y="628650"/>
                </a:lnTo>
                <a:lnTo>
                  <a:pt x="185701" y="622300"/>
                </a:lnTo>
                <a:lnTo>
                  <a:pt x="138436" y="610870"/>
                </a:lnTo>
                <a:lnTo>
                  <a:pt x="95607" y="598170"/>
                </a:lnTo>
                <a:lnTo>
                  <a:pt x="50359" y="579120"/>
                </a:lnTo>
                <a:lnTo>
                  <a:pt x="16144" y="556260"/>
                </a:lnTo>
                <a:lnTo>
                  <a:pt x="4552" y="544830"/>
                </a:lnTo>
                <a:lnTo>
                  <a:pt x="0" y="539750"/>
                </a:lnTo>
                <a:close/>
              </a:path>
              <a:path w="692784" h="693420">
                <a:moveTo>
                  <a:pt x="692455" y="539750"/>
                </a:moveTo>
                <a:lnTo>
                  <a:pt x="687900" y="544830"/>
                </a:lnTo>
                <a:lnTo>
                  <a:pt x="682675" y="551180"/>
                </a:lnTo>
                <a:lnTo>
                  <a:pt x="676361" y="556260"/>
                </a:lnTo>
                <a:lnTo>
                  <a:pt x="642187" y="579120"/>
                </a:lnTo>
                <a:lnTo>
                  <a:pt x="596845" y="598170"/>
                </a:lnTo>
                <a:lnTo>
                  <a:pt x="554024" y="610870"/>
                </a:lnTo>
                <a:lnTo>
                  <a:pt x="506773" y="622300"/>
                </a:lnTo>
                <a:lnTo>
                  <a:pt x="455874" y="628650"/>
                </a:lnTo>
                <a:lnTo>
                  <a:pt x="402107" y="633730"/>
                </a:lnTo>
                <a:lnTo>
                  <a:pt x="346255" y="635000"/>
                </a:lnTo>
                <a:lnTo>
                  <a:pt x="640849" y="635000"/>
                </a:lnTo>
                <a:lnTo>
                  <a:pt x="665254" y="618490"/>
                </a:lnTo>
                <a:lnTo>
                  <a:pt x="685423" y="595630"/>
                </a:lnTo>
                <a:lnTo>
                  <a:pt x="692455" y="570230"/>
                </a:lnTo>
                <a:lnTo>
                  <a:pt x="692455" y="539750"/>
                </a:lnTo>
                <a:close/>
              </a:path>
              <a:path w="692784" h="693420">
                <a:moveTo>
                  <a:pt x="0" y="463550"/>
                </a:moveTo>
                <a:lnTo>
                  <a:pt x="0" y="494030"/>
                </a:lnTo>
                <a:lnTo>
                  <a:pt x="7034" y="519430"/>
                </a:lnTo>
                <a:lnTo>
                  <a:pt x="59133" y="563880"/>
                </a:lnTo>
                <a:lnTo>
                  <a:pt x="101413" y="581660"/>
                </a:lnTo>
                <a:lnTo>
                  <a:pt x="152658" y="596900"/>
                </a:lnTo>
                <a:lnTo>
                  <a:pt x="211474" y="608330"/>
                </a:lnTo>
                <a:lnTo>
                  <a:pt x="276471" y="615950"/>
                </a:lnTo>
                <a:lnTo>
                  <a:pt x="346255" y="618490"/>
                </a:lnTo>
                <a:lnTo>
                  <a:pt x="416038" y="615950"/>
                </a:lnTo>
                <a:lnTo>
                  <a:pt x="481029" y="608330"/>
                </a:lnTo>
                <a:lnTo>
                  <a:pt x="539836" y="596900"/>
                </a:lnTo>
                <a:lnTo>
                  <a:pt x="591070" y="581660"/>
                </a:lnTo>
                <a:lnTo>
                  <a:pt x="633340" y="563880"/>
                </a:lnTo>
                <a:lnTo>
                  <a:pt x="640849" y="558800"/>
                </a:lnTo>
                <a:lnTo>
                  <a:pt x="346255" y="558800"/>
                </a:lnTo>
                <a:lnTo>
                  <a:pt x="290396" y="557530"/>
                </a:lnTo>
                <a:lnTo>
                  <a:pt x="236616" y="552450"/>
                </a:lnTo>
                <a:lnTo>
                  <a:pt x="185701" y="546100"/>
                </a:lnTo>
                <a:lnTo>
                  <a:pt x="138436" y="534670"/>
                </a:lnTo>
                <a:lnTo>
                  <a:pt x="95607" y="521970"/>
                </a:lnTo>
                <a:lnTo>
                  <a:pt x="50359" y="502920"/>
                </a:lnTo>
                <a:lnTo>
                  <a:pt x="16144" y="480060"/>
                </a:lnTo>
                <a:lnTo>
                  <a:pt x="4552" y="468630"/>
                </a:lnTo>
                <a:lnTo>
                  <a:pt x="0" y="463550"/>
                </a:lnTo>
                <a:close/>
              </a:path>
              <a:path w="692784" h="693420">
                <a:moveTo>
                  <a:pt x="692455" y="463550"/>
                </a:moveTo>
                <a:lnTo>
                  <a:pt x="687900" y="468630"/>
                </a:lnTo>
                <a:lnTo>
                  <a:pt x="682675" y="474980"/>
                </a:lnTo>
                <a:lnTo>
                  <a:pt x="676361" y="480060"/>
                </a:lnTo>
                <a:lnTo>
                  <a:pt x="642187" y="502920"/>
                </a:lnTo>
                <a:lnTo>
                  <a:pt x="596845" y="521970"/>
                </a:lnTo>
                <a:lnTo>
                  <a:pt x="554024" y="534670"/>
                </a:lnTo>
                <a:lnTo>
                  <a:pt x="506773" y="546100"/>
                </a:lnTo>
                <a:lnTo>
                  <a:pt x="455874" y="552450"/>
                </a:lnTo>
                <a:lnTo>
                  <a:pt x="402107" y="557530"/>
                </a:lnTo>
                <a:lnTo>
                  <a:pt x="346255" y="558800"/>
                </a:lnTo>
                <a:lnTo>
                  <a:pt x="640849" y="558800"/>
                </a:lnTo>
                <a:lnTo>
                  <a:pt x="665254" y="542290"/>
                </a:lnTo>
                <a:lnTo>
                  <a:pt x="685423" y="519430"/>
                </a:lnTo>
                <a:lnTo>
                  <a:pt x="692455" y="494030"/>
                </a:lnTo>
                <a:lnTo>
                  <a:pt x="692455" y="463550"/>
                </a:lnTo>
                <a:close/>
              </a:path>
              <a:path w="692784" h="693420">
                <a:moveTo>
                  <a:pt x="0" y="387350"/>
                </a:moveTo>
                <a:lnTo>
                  <a:pt x="0" y="417830"/>
                </a:lnTo>
                <a:lnTo>
                  <a:pt x="7034" y="443230"/>
                </a:lnTo>
                <a:lnTo>
                  <a:pt x="59133" y="487680"/>
                </a:lnTo>
                <a:lnTo>
                  <a:pt x="101413" y="505460"/>
                </a:lnTo>
                <a:lnTo>
                  <a:pt x="152658" y="520700"/>
                </a:lnTo>
                <a:lnTo>
                  <a:pt x="211474" y="532130"/>
                </a:lnTo>
                <a:lnTo>
                  <a:pt x="276471" y="539750"/>
                </a:lnTo>
                <a:lnTo>
                  <a:pt x="346255" y="542290"/>
                </a:lnTo>
                <a:lnTo>
                  <a:pt x="416038" y="539750"/>
                </a:lnTo>
                <a:lnTo>
                  <a:pt x="481029" y="532130"/>
                </a:lnTo>
                <a:lnTo>
                  <a:pt x="539836" y="520700"/>
                </a:lnTo>
                <a:lnTo>
                  <a:pt x="591070" y="505460"/>
                </a:lnTo>
                <a:lnTo>
                  <a:pt x="633340" y="487680"/>
                </a:lnTo>
                <a:lnTo>
                  <a:pt x="640849" y="482600"/>
                </a:lnTo>
                <a:lnTo>
                  <a:pt x="346255" y="482600"/>
                </a:lnTo>
                <a:lnTo>
                  <a:pt x="290396" y="481330"/>
                </a:lnTo>
                <a:lnTo>
                  <a:pt x="236616" y="476250"/>
                </a:lnTo>
                <a:lnTo>
                  <a:pt x="185701" y="469900"/>
                </a:lnTo>
                <a:lnTo>
                  <a:pt x="138436" y="458470"/>
                </a:lnTo>
                <a:lnTo>
                  <a:pt x="95607" y="445770"/>
                </a:lnTo>
                <a:lnTo>
                  <a:pt x="50359" y="426720"/>
                </a:lnTo>
                <a:lnTo>
                  <a:pt x="16144" y="403860"/>
                </a:lnTo>
                <a:lnTo>
                  <a:pt x="4552" y="392430"/>
                </a:lnTo>
                <a:lnTo>
                  <a:pt x="0" y="387350"/>
                </a:lnTo>
                <a:close/>
              </a:path>
              <a:path w="692784" h="693420">
                <a:moveTo>
                  <a:pt x="692455" y="387350"/>
                </a:moveTo>
                <a:lnTo>
                  <a:pt x="687900" y="392430"/>
                </a:lnTo>
                <a:lnTo>
                  <a:pt x="682675" y="398780"/>
                </a:lnTo>
                <a:lnTo>
                  <a:pt x="676361" y="403860"/>
                </a:lnTo>
                <a:lnTo>
                  <a:pt x="642187" y="426720"/>
                </a:lnTo>
                <a:lnTo>
                  <a:pt x="596845" y="445770"/>
                </a:lnTo>
                <a:lnTo>
                  <a:pt x="554024" y="458470"/>
                </a:lnTo>
                <a:lnTo>
                  <a:pt x="506773" y="469900"/>
                </a:lnTo>
                <a:lnTo>
                  <a:pt x="455874" y="476250"/>
                </a:lnTo>
                <a:lnTo>
                  <a:pt x="402107" y="481330"/>
                </a:lnTo>
                <a:lnTo>
                  <a:pt x="346255" y="482600"/>
                </a:lnTo>
                <a:lnTo>
                  <a:pt x="640849" y="482600"/>
                </a:lnTo>
                <a:lnTo>
                  <a:pt x="665254" y="466090"/>
                </a:lnTo>
                <a:lnTo>
                  <a:pt x="685423" y="443230"/>
                </a:lnTo>
                <a:lnTo>
                  <a:pt x="692455" y="417830"/>
                </a:lnTo>
                <a:lnTo>
                  <a:pt x="692455" y="387350"/>
                </a:lnTo>
                <a:close/>
              </a:path>
              <a:path w="692784" h="693420">
                <a:moveTo>
                  <a:pt x="0" y="311150"/>
                </a:moveTo>
                <a:lnTo>
                  <a:pt x="0" y="341630"/>
                </a:lnTo>
                <a:lnTo>
                  <a:pt x="7034" y="367030"/>
                </a:lnTo>
                <a:lnTo>
                  <a:pt x="59133" y="411480"/>
                </a:lnTo>
                <a:lnTo>
                  <a:pt x="101413" y="429260"/>
                </a:lnTo>
                <a:lnTo>
                  <a:pt x="152658" y="444500"/>
                </a:lnTo>
                <a:lnTo>
                  <a:pt x="211474" y="455930"/>
                </a:lnTo>
                <a:lnTo>
                  <a:pt x="276471" y="463550"/>
                </a:lnTo>
                <a:lnTo>
                  <a:pt x="346255" y="466090"/>
                </a:lnTo>
                <a:lnTo>
                  <a:pt x="416038" y="463550"/>
                </a:lnTo>
                <a:lnTo>
                  <a:pt x="481029" y="455930"/>
                </a:lnTo>
                <a:lnTo>
                  <a:pt x="539836" y="444500"/>
                </a:lnTo>
                <a:lnTo>
                  <a:pt x="591070" y="429260"/>
                </a:lnTo>
                <a:lnTo>
                  <a:pt x="633340" y="411480"/>
                </a:lnTo>
                <a:lnTo>
                  <a:pt x="640849" y="406400"/>
                </a:lnTo>
                <a:lnTo>
                  <a:pt x="346255" y="406400"/>
                </a:lnTo>
                <a:lnTo>
                  <a:pt x="290396" y="405130"/>
                </a:lnTo>
                <a:lnTo>
                  <a:pt x="236616" y="401320"/>
                </a:lnTo>
                <a:lnTo>
                  <a:pt x="185701" y="393700"/>
                </a:lnTo>
                <a:lnTo>
                  <a:pt x="138436" y="382270"/>
                </a:lnTo>
                <a:lnTo>
                  <a:pt x="95607" y="369570"/>
                </a:lnTo>
                <a:lnTo>
                  <a:pt x="50359" y="350520"/>
                </a:lnTo>
                <a:lnTo>
                  <a:pt x="16144" y="327660"/>
                </a:lnTo>
                <a:lnTo>
                  <a:pt x="4552" y="316230"/>
                </a:lnTo>
                <a:lnTo>
                  <a:pt x="0" y="311150"/>
                </a:lnTo>
                <a:close/>
              </a:path>
              <a:path w="692784" h="693420">
                <a:moveTo>
                  <a:pt x="692455" y="311150"/>
                </a:moveTo>
                <a:lnTo>
                  <a:pt x="687900" y="316230"/>
                </a:lnTo>
                <a:lnTo>
                  <a:pt x="682675" y="322580"/>
                </a:lnTo>
                <a:lnTo>
                  <a:pt x="676361" y="327660"/>
                </a:lnTo>
                <a:lnTo>
                  <a:pt x="642187" y="350520"/>
                </a:lnTo>
                <a:lnTo>
                  <a:pt x="596845" y="369570"/>
                </a:lnTo>
                <a:lnTo>
                  <a:pt x="554024" y="382270"/>
                </a:lnTo>
                <a:lnTo>
                  <a:pt x="506773" y="393700"/>
                </a:lnTo>
                <a:lnTo>
                  <a:pt x="455874" y="401320"/>
                </a:lnTo>
                <a:lnTo>
                  <a:pt x="402107" y="405130"/>
                </a:lnTo>
                <a:lnTo>
                  <a:pt x="346255" y="406400"/>
                </a:lnTo>
                <a:lnTo>
                  <a:pt x="640849" y="406400"/>
                </a:lnTo>
                <a:lnTo>
                  <a:pt x="665254" y="389890"/>
                </a:lnTo>
                <a:lnTo>
                  <a:pt x="685423" y="367030"/>
                </a:lnTo>
                <a:lnTo>
                  <a:pt x="692455" y="341630"/>
                </a:lnTo>
                <a:lnTo>
                  <a:pt x="692455" y="311150"/>
                </a:lnTo>
                <a:close/>
              </a:path>
              <a:path w="692784" h="693420">
                <a:moveTo>
                  <a:pt x="0" y="234950"/>
                </a:moveTo>
                <a:lnTo>
                  <a:pt x="0" y="265430"/>
                </a:lnTo>
                <a:lnTo>
                  <a:pt x="7034" y="290830"/>
                </a:lnTo>
                <a:lnTo>
                  <a:pt x="59133" y="335280"/>
                </a:lnTo>
                <a:lnTo>
                  <a:pt x="101413" y="353060"/>
                </a:lnTo>
                <a:lnTo>
                  <a:pt x="152658" y="368300"/>
                </a:lnTo>
                <a:lnTo>
                  <a:pt x="211474" y="379730"/>
                </a:lnTo>
                <a:lnTo>
                  <a:pt x="276471" y="387350"/>
                </a:lnTo>
                <a:lnTo>
                  <a:pt x="346255" y="389890"/>
                </a:lnTo>
                <a:lnTo>
                  <a:pt x="416038" y="387350"/>
                </a:lnTo>
                <a:lnTo>
                  <a:pt x="481029" y="379730"/>
                </a:lnTo>
                <a:lnTo>
                  <a:pt x="539836" y="368300"/>
                </a:lnTo>
                <a:lnTo>
                  <a:pt x="591070" y="353060"/>
                </a:lnTo>
                <a:lnTo>
                  <a:pt x="633340" y="335280"/>
                </a:lnTo>
                <a:lnTo>
                  <a:pt x="640849" y="330200"/>
                </a:lnTo>
                <a:lnTo>
                  <a:pt x="346255" y="330200"/>
                </a:lnTo>
                <a:lnTo>
                  <a:pt x="290396" y="328930"/>
                </a:lnTo>
                <a:lnTo>
                  <a:pt x="236616" y="325120"/>
                </a:lnTo>
                <a:lnTo>
                  <a:pt x="185701" y="317500"/>
                </a:lnTo>
                <a:lnTo>
                  <a:pt x="138436" y="306070"/>
                </a:lnTo>
                <a:lnTo>
                  <a:pt x="95607" y="293370"/>
                </a:lnTo>
                <a:lnTo>
                  <a:pt x="50359" y="274320"/>
                </a:lnTo>
                <a:lnTo>
                  <a:pt x="16144" y="251460"/>
                </a:lnTo>
                <a:lnTo>
                  <a:pt x="4552" y="240030"/>
                </a:lnTo>
                <a:lnTo>
                  <a:pt x="0" y="234950"/>
                </a:lnTo>
                <a:close/>
              </a:path>
              <a:path w="692784" h="693420">
                <a:moveTo>
                  <a:pt x="692455" y="234950"/>
                </a:moveTo>
                <a:lnTo>
                  <a:pt x="687900" y="240030"/>
                </a:lnTo>
                <a:lnTo>
                  <a:pt x="682675" y="246380"/>
                </a:lnTo>
                <a:lnTo>
                  <a:pt x="676361" y="251460"/>
                </a:lnTo>
                <a:lnTo>
                  <a:pt x="642187" y="274320"/>
                </a:lnTo>
                <a:lnTo>
                  <a:pt x="596845" y="293370"/>
                </a:lnTo>
                <a:lnTo>
                  <a:pt x="554024" y="306070"/>
                </a:lnTo>
                <a:lnTo>
                  <a:pt x="506773" y="317500"/>
                </a:lnTo>
                <a:lnTo>
                  <a:pt x="455874" y="325120"/>
                </a:lnTo>
                <a:lnTo>
                  <a:pt x="402107" y="328930"/>
                </a:lnTo>
                <a:lnTo>
                  <a:pt x="346255" y="330200"/>
                </a:lnTo>
                <a:lnTo>
                  <a:pt x="640849" y="330200"/>
                </a:lnTo>
                <a:lnTo>
                  <a:pt x="665254" y="313690"/>
                </a:lnTo>
                <a:lnTo>
                  <a:pt x="685423" y="290830"/>
                </a:lnTo>
                <a:lnTo>
                  <a:pt x="692455" y="265430"/>
                </a:lnTo>
                <a:lnTo>
                  <a:pt x="692455" y="234950"/>
                </a:lnTo>
                <a:close/>
              </a:path>
              <a:path w="692784" h="693420">
                <a:moveTo>
                  <a:pt x="383" y="144780"/>
                </a:moveTo>
                <a:lnTo>
                  <a:pt x="383" y="189230"/>
                </a:lnTo>
                <a:lnTo>
                  <a:pt x="7415" y="214630"/>
                </a:lnTo>
                <a:lnTo>
                  <a:pt x="59499" y="259080"/>
                </a:lnTo>
                <a:lnTo>
                  <a:pt x="101769" y="276860"/>
                </a:lnTo>
                <a:lnTo>
                  <a:pt x="153004" y="292100"/>
                </a:lnTo>
                <a:lnTo>
                  <a:pt x="211811" y="303530"/>
                </a:lnTo>
                <a:lnTo>
                  <a:pt x="276801" y="311150"/>
                </a:lnTo>
                <a:lnTo>
                  <a:pt x="346583" y="313690"/>
                </a:lnTo>
                <a:lnTo>
                  <a:pt x="416351" y="311150"/>
                </a:lnTo>
                <a:lnTo>
                  <a:pt x="481304" y="303530"/>
                </a:lnTo>
                <a:lnTo>
                  <a:pt x="540059" y="292100"/>
                </a:lnTo>
                <a:lnTo>
                  <a:pt x="591233" y="276860"/>
                </a:lnTo>
                <a:lnTo>
                  <a:pt x="633443" y="259080"/>
                </a:lnTo>
                <a:lnTo>
                  <a:pt x="652185" y="246380"/>
                </a:lnTo>
                <a:lnTo>
                  <a:pt x="346418" y="246380"/>
                </a:lnTo>
                <a:lnTo>
                  <a:pt x="291176" y="245110"/>
                </a:lnTo>
                <a:lnTo>
                  <a:pt x="237991" y="240030"/>
                </a:lnTo>
                <a:lnTo>
                  <a:pt x="187664" y="232410"/>
                </a:lnTo>
                <a:lnTo>
                  <a:pt x="140994" y="222250"/>
                </a:lnTo>
                <a:lnTo>
                  <a:pt x="98781" y="209550"/>
                </a:lnTo>
                <a:lnTo>
                  <a:pt x="36447" y="180340"/>
                </a:lnTo>
                <a:lnTo>
                  <a:pt x="15019" y="162560"/>
                </a:lnTo>
                <a:lnTo>
                  <a:pt x="383" y="144780"/>
                </a:lnTo>
                <a:close/>
              </a:path>
              <a:path w="692784" h="693420">
                <a:moveTo>
                  <a:pt x="692455" y="144780"/>
                </a:moveTo>
                <a:lnTo>
                  <a:pt x="656388" y="180340"/>
                </a:lnTo>
                <a:lnTo>
                  <a:pt x="594060" y="209550"/>
                </a:lnTo>
                <a:lnTo>
                  <a:pt x="551778" y="222250"/>
                </a:lnTo>
                <a:lnTo>
                  <a:pt x="505098" y="232410"/>
                </a:lnTo>
                <a:lnTo>
                  <a:pt x="454796" y="240030"/>
                </a:lnTo>
                <a:lnTo>
                  <a:pt x="401644" y="245110"/>
                </a:lnTo>
                <a:lnTo>
                  <a:pt x="346418" y="246380"/>
                </a:lnTo>
                <a:lnTo>
                  <a:pt x="652185" y="246380"/>
                </a:lnTo>
                <a:lnTo>
                  <a:pt x="665305" y="237490"/>
                </a:lnTo>
                <a:lnTo>
                  <a:pt x="685437" y="214630"/>
                </a:lnTo>
                <a:lnTo>
                  <a:pt x="692455" y="189230"/>
                </a:lnTo>
                <a:lnTo>
                  <a:pt x="692455" y="144780"/>
                </a:lnTo>
                <a:close/>
              </a:path>
              <a:path w="692784" h="693420">
                <a:moveTo>
                  <a:pt x="346255" y="0"/>
                </a:moveTo>
                <a:lnTo>
                  <a:pt x="292181" y="1270"/>
                </a:lnTo>
                <a:lnTo>
                  <a:pt x="240178" y="5080"/>
                </a:lnTo>
                <a:lnTo>
                  <a:pt x="191022" y="12700"/>
                </a:lnTo>
                <a:lnTo>
                  <a:pt x="145491" y="22860"/>
                </a:lnTo>
                <a:lnTo>
                  <a:pt x="104363" y="35560"/>
                </a:lnTo>
                <a:lnTo>
                  <a:pt x="63787" y="53340"/>
                </a:lnTo>
                <a:lnTo>
                  <a:pt x="15148" y="92710"/>
                </a:lnTo>
                <a:lnTo>
                  <a:pt x="8755" y="114300"/>
                </a:lnTo>
                <a:lnTo>
                  <a:pt x="15148" y="135890"/>
                </a:lnTo>
                <a:lnTo>
                  <a:pt x="63787" y="176530"/>
                </a:lnTo>
                <a:lnTo>
                  <a:pt x="104363" y="193040"/>
                </a:lnTo>
                <a:lnTo>
                  <a:pt x="145491" y="205740"/>
                </a:lnTo>
                <a:lnTo>
                  <a:pt x="191022" y="215900"/>
                </a:lnTo>
                <a:lnTo>
                  <a:pt x="240178" y="223520"/>
                </a:lnTo>
                <a:lnTo>
                  <a:pt x="292181" y="227330"/>
                </a:lnTo>
                <a:lnTo>
                  <a:pt x="346255" y="229870"/>
                </a:lnTo>
                <a:lnTo>
                  <a:pt x="400322" y="227330"/>
                </a:lnTo>
                <a:lnTo>
                  <a:pt x="452312" y="223520"/>
                </a:lnTo>
                <a:lnTo>
                  <a:pt x="501452" y="215900"/>
                </a:lnTo>
                <a:lnTo>
                  <a:pt x="546969" y="205740"/>
                </a:lnTo>
                <a:lnTo>
                  <a:pt x="588092" y="193040"/>
                </a:lnTo>
                <a:lnTo>
                  <a:pt x="628669" y="176530"/>
                </a:lnTo>
                <a:lnTo>
                  <a:pt x="677308" y="135890"/>
                </a:lnTo>
                <a:lnTo>
                  <a:pt x="683701" y="114300"/>
                </a:lnTo>
                <a:lnTo>
                  <a:pt x="677308" y="92710"/>
                </a:lnTo>
                <a:lnTo>
                  <a:pt x="628669" y="53340"/>
                </a:lnTo>
                <a:lnTo>
                  <a:pt x="588092" y="35560"/>
                </a:lnTo>
                <a:lnTo>
                  <a:pt x="546969" y="22860"/>
                </a:lnTo>
                <a:lnTo>
                  <a:pt x="501452" y="12700"/>
                </a:lnTo>
                <a:lnTo>
                  <a:pt x="452312" y="5080"/>
                </a:lnTo>
                <a:lnTo>
                  <a:pt x="400322" y="1270"/>
                </a:lnTo>
                <a:lnTo>
                  <a:pt x="346255" y="0"/>
                </a:lnTo>
                <a:close/>
              </a:path>
            </a:pathLst>
          </a:custGeom>
          <a:solidFill>
            <a:srgbClr val="61D836"/>
          </a:solidFill>
        </p:spPr>
        <p:txBody>
          <a:bodyPr wrap="square" lIns="0" tIns="0" rIns="0" bIns="0" rtlCol="0"/>
          <a:lstStyle/>
          <a:p>
            <a:endParaRPr/>
          </a:p>
        </p:txBody>
      </p:sp>
      <p:sp>
        <p:nvSpPr>
          <p:cNvPr id="43" name="object 43"/>
          <p:cNvSpPr txBox="1"/>
          <p:nvPr/>
        </p:nvSpPr>
        <p:spPr>
          <a:xfrm>
            <a:off x="8501649" y="3022595"/>
            <a:ext cx="692785" cy="372745"/>
          </a:xfrm>
          <a:prstGeom prst="rect">
            <a:avLst/>
          </a:prstGeom>
          <a:solidFill>
            <a:srgbClr val="000000"/>
          </a:solidFill>
        </p:spPr>
        <p:txBody>
          <a:bodyPr vert="horz" wrap="square" lIns="0" tIns="63500" rIns="0" bIns="0" rtlCol="0">
            <a:spAutoFit/>
          </a:bodyPr>
          <a:lstStyle/>
          <a:p>
            <a:pPr marL="177165">
              <a:lnSpc>
                <a:spcPct val="100000"/>
              </a:lnSpc>
              <a:spcBef>
                <a:spcPts val="500"/>
              </a:spcBef>
            </a:pPr>
            <a:r>
              <a:rPr sz="1650" spc="-5" dirty="0">
                <a:solidFill>
                  <a:srgbClr val="FFFFFF"/>
                </a:solidFill>
                <a:latin typeface="Arial MT"/>
                <a:cs typeface="Arial MT"/>
              </a:rPr>
              <a:t>API</a:t>
            </a:r>
            <a:endParaRPr sz="1650">
              <a:latin typeface="Arial MT"/>
              <a:cs typeface="Arial MT"/>
            </a:endParaRPr>
          </a:p>
        </p:txBody>
      </p:sp>
      <p:sp>
        <p:nvSpPr>
          <p:cNvPr id="44" name="object 44"/>
          <p:cNvSpPr txBox="1"/>
          <p:nvPr/>
        </p:nvSpPr>
        <p:spPr>
          <a:xfrm>
            <a:off x="8357898" y="4250023"/>
            <a:ext cx="980440" cy="595630"/>
          </a:xfrm>
          <a:prstGeom prst="rect">
            <a:avLst/>
          </a:prstGeom>
          <a:solidFill>
            <a:srgbClr val="000000"/>
          </a:solidFill>
        </p:spPr>
        <p:txBody>
          <a:bodyPr vert="horz" wrap="square" lIns="0" tIns="32384" rIns="0" bIns="0" rtlCol="0">
            <a:spAutoFit/>
          </a:bodyPr>
          <a:lstStyle/>
          <a:p>
            <a:pPr marL="62865" marR="55244" indent="98425">
              <a:lnSpc>
                <a:spcPct val="104099"/>
              </a:lnSpc>
              <a:spcBef>
                <a:spcPts val="254"/>
              </a:spcBef>
            </a:pPr>
            <a:r>
              <a:rPr sz="1650" spc="15" dirty="0">
                <a:solidFill>
                  <a:srgbClr val="FFFFFF"/>
                </a:solidFill>
                <a:latin typeface="Arial MT"/>
                <a:cs typeface="Arial MT"/>
              </a:rPr>
              <a:t>Events </a:t>
            </a:r>
            <a:r>
              <a:rPr sz="1650" spc="20" dirty="0">
                <a:solidFill>
                  <a:srgbClr val="FFFFFF"/>
                </a:solidFill>
                <a:latin typeface="Arial MT"/>
                <a:cs typeface="Arial MT"/>
              </a:rPr>
              <a:t> </a:t>
            </a:r>
            <a:r>
              <a:rPr sz="1650" spc="30" dirty="0">
                <a:solidFill>
                  <a:srgbClr val="FFFFFF"/>
                </a:solidFill>
                <a:latin typeface="Arial MT"/>
                <a:cs typeface="Arial MT"/>
              </a:rPr>
              <a:t>Interface</a:t>
            </a:r>
            <a:endParaRPr sz="1650">
              <a:latin typeface="Arial MT"/>
              <a:cs typeface="Arial MT"/>
            </a:endParaRPr>
          </a:p>
        </p:txBody>
      </p:sp>
      <p:sp>
        <p:nvSpPr>
          <p:cNvPr id="45" name="object 45"/>
          <p:cNvSpPr/>
          <p:nvPr/>
        </p:nvSpPr>
        <p:spPr>
          <a:xfrm>
            <a:off x="12817782" y="2856277"/>
            <a:ext cx="1700530" cy="1662430"/>
          </a:xfrm>
          <a:custGeom>
            <a:avLst/>
            <a:gdLst/>
            <a:ahLst/>
            <a:cxnLst/>
            <a:rect l="l" t="t" r="r" b="b"/>
            <a:pathLst>
              <a:path w="1700530" h="1662429">
                <a:moveTo>
                  <a:pt x="872729" y="0"/>
                </a:moveTo>
                <a:lnTo>
                  <a:pt x="827699" y="0"/>
                </a:lnTo>
                <a:lnTo>
                  <a:pt x="782720" y="2316"/>
                </a:lnTo>
                <a:lnTo>
                  <a:pt x="737894" y="6949"/>
                </a:lnTo>
                <a:lnTo>
                  <a:pt x="693321" y="13898"/>
                </a:lnTo>
                <a:lnTo>
                  <a:pt x="649104" y="23164"/>
                </a:lnTo>
                <a:lnTo>
                  <a:pt x="605343" y="34746"/>
                </a:lnTo>
                <a:lnTo>
                  <a:pt x="562141" y="48644"/>
                </a:lnTo>
                <a:lnTo>
                  <a:pt x="519599" y="64859"/>
                </a:lnTo>
                <a:lnTo>
                  <a:pt x="477819" y="83391"/>
                </a:lnTo>
                <a:lnTo>
                  <a:pt x="436901" y="104239"/>
                </a:lnTo>
                <a:lnTo>
                  <a:pt x="396949" y="127403"/>
                </a:lnTo>
                <a:lnTo>
                  <a:pt x="358062" y="152883"/>
                </a:lnTo>
                <a:lnTo>
                  <a:pt x="320343" y="180681"/>
                </a:lnTo>
                <a:lnTo>
                  <a:pt x="283893" y="210794"/>
                </a:lnTo>
                <a:lnTo>
                  <a:pt x="248814" y="243224"/>
                </a:lnTo>
                <a:lnTo>
                  <a:pt x="215638" y="277515"/>
                </a:lnTo>
                <a:lnTo>
                  <a:pt x="184833" y="313146"/>
                </a:lnTo>
                <a:lnTo>
                  <a:pt x="156397" y="350018"/>
                </a:lnTo>
                <a:lnTo>
                  <a:pt x="130331" y="388032"/>
                </a:lnTo>
                <a:lnTo>
                  <a:pt x="106634" y="427087"/>
                </a:lnTo>
                <a:lnTo>
                  <a:pt x="85307" y="467086"/>
                </a:lnTo>
                <a:lnTo>
                  <a:pt x="66350" y="507928"/>
                </a:lnTo>
                <a:lnTo>
                  <a:pt x="49762" y="549515"/>
                </a:lnTo>
                <a:lnTo>
                  <a:pt x="35544" y="591747"/>
                </a:lnTo>
                <a:lnTo>
                  <a:pt x="23696" y="634524"/>
                </a:lnTo>
                <a:lnTo>
                  <a:pt x="14217" y="677749"/>
                </a:lnTo>
                <a:lnTo>
                  <a:pt x="7108" y="721321"/>
                </a:lnTo>
                <a:lnTo>
                  <a:pt x="2369" y="765141"/>
                </a:lnTo>
                <a:lnTo>
                  <a:pt x="0" y="809109"/>
                </a:lnTo>
                <a:lnTo>
                  <a:pt x="0" y="853128"/>
                </a:lnTo>
                <a:lnTo>
                  <a:pt x="2369" y="897097"/>
                </a:lnTo>
                <a:lnTo>
                  <a:pt x="7108" y="940917"/>
                </a:lnTo>
                <a:lnTo>
                  <a:pt x="14217" y="984489"/>
                </a:lnTo>
                <a:lnTo>
                  <a:pt x="23696" y="1027713"/>
                </a:lnTo>
                <a:lnTo>
                  <a:pt x="35544" y="1070491"/>
                </a:lnTo>
                <a:lnTo>
                  <a:pt x="49762" y="1112723"/>
                </a:lnTo>
                <a:lnTo>
                  <a:pt x="66350" y="1154309"/>
                </a:lnTo>
                <a:lnTo>
                  <a:pt x="85307" y="1195151"/>
                </a:lnTo>
                <a:lnTo>
                  <a:pt x="106634" y="1235150"/>
                </a:lnTo>
                <a:lnTo>
                  <a:pt x="130331" y="1274206"/>
                </a:lnTo>
                <a:lnTo>
                  <a:pt x="156397" y="1312219"/>
                </a:lnTo>
                <a:lnTo>
                  <a:pt x="184833" y="1349091"/>
                </a:lnTo>
                <a:lnTo>
                  <a:pt x="215638" y="1384722"/>
                </a:lnTo>
                <a:lnTo>
                  <a:pt x="248814" y="1419013"/>
                </a:lnTo>
                <a:lnTo>
                  <a:pt x="283893" y="1451443"/>
                </a:lnTo>
                <a:lnTo>
                  <a:pt x="320343" y="1481557"/>
                </a:lnTo>
                <a:lnTo>
                  <a:pt x="358062" y="1509354"/>
                </a:lnTo>
                <a:lnTo>
                  <a:pt x="396949" y="1534835"/>
                </a:lnTo>
                <a:lnTo>
                  <a:pt x="436901" y="1557999"/>
                </a:lnTo>
                <a:lnTo>
                  <a:pt x="477819" y="1578847"/>
                </a:lnTo>
                <a:lnTo>
                  <a:pt x="519599" y="1597378"/>
                </a:lnTo>
                <a:lnTo>
                  <a:pt x="562141" y="1613593"/>
                </a:lnTo>
                <a:lnTo>
                  <a:pt x="605343" y="1627491"/>
                </a:lnTo>
                <a:lnTo>
                  <a:pt x="649104" y="1639074"/>
                </a:lnTo>
                <a:lnTo>
                  <a:pt x="693321" y="1648339"/>
                </a:lnTo>
                <a:lnTo>
                  <a:pt x="737894" y="1655289"/>
                </a:lnTo>
                <a:lnTo>
                  <a:pt x="782720" y="1659921"/>
                </a:lnTo>
                <a:lnTo>
                  <a:pt x="827699" y="1662238"/>
                </a:lnTo>
                <a:lnTo>
                  <a:pt x="872729" y="1662238"/>
                </a:lnTo>
                <a:lnTo>
                  <a:pt x="917708" y="1659921"/>
                </a:lnTo>
                <a:lnTo>
                  <a:pt x="962534" y="1655289"/>
                </a:lnTo>
                <a:lnTo>
                  <a:pt x="1007107" y="1648339"/>
                </a:lnTo>
                <a:lnTo>
                  <a:pt x="1051324" y="1639074"/>
                </a:lnTo>
                <a:lnTo>
                  <a:pt x="1095085" y="1627491"/>
                </a:lnTo>
                <a:lnTo>
                  <a:pt x="1138287" y="1613593"/>
                </a:lnTo>
                <a:lnTo>
                  <a:pt x="1180829" y="1597378"/>
                </a:lnTo>
                <a:lnTo>
                  <a:pt x="1222609" y="1578847"/>
                </a:lnTo>
                <a:lnTo>
                  <a:pt x="1263527" y="1557999"/>
                </a:lnTo>
                <a:lnTo>
                  <a:pt x="1303480" y="1534835"/>
                </a:lnTo>
                <a:lnTo>
                  <a:pt x="1342366" y="1509354"/>
                </a:lnTo>
                <a:lnTo>
                  <a:pt x="1380085" y="1481557"/>
                </a:lnTo>
                <a:lnTo>
                  <a:pt x="1416535" y="1451443"/>
                </a:lnTo>
                <a:lnTo>
                  <a:pt x="1451615" y="1419013"/>
                </a:lnTo>
                <a:lnTo>
                  <a:pt x="1484790" y="1384722"/>
                </a:lnTo>
                <a:lnTo>
                  <a:pt x="1515595" y="1349091"/>
                </a:lnTo>
                <a:lnTo>
                  <a:pt x="1544031" y="1312219"/>
                </a:lnTo>
                <a:lnTo>
                  <a:pt x="1570097" y="1274206"/>
                </a:lnTo>
                <a:lnTo>
                  <a:pt x="1593794" y="1235150"/>
                </a:lnTo>
                <a:lnTo>
                  <a:pt x="1615121" y="1195151"/>
                </a:lnTo>
                <a:lnTo>
                  <a:pt x="1634078" y="1154309"/>
                </a:lnTo>
                <a:lnTo>
                  <a:pt x="1650666" y="1112723"/>
                </a:lnTo>
                <a:lnTo>
                  <a:pt x="1664884" y="1070491"/>
                </a:lnTo>
                <a:lnTo>
                  <a:pt x="1676732" y="1027713"/>
                </a:lnTo>
                <a:lnTo>
                  <a:pt x="1686211" y="984489"/>
                </a:lnTo>
                <a:lnTo>
                  <a:pt x="1693320" y="940917"/>
                </a:lnTo>
                <a:lnTo>
                  <a:pt x="1698059" y="897097"/>
                </a:lnTo>
                <a:lnTo>
                  <a:pt x="1700429" y="853128"/>
                </a:lnTo>
                <a:lnTo>
                  <a:pt x="1700429" y="809109"/>
                </a:lnTo>
                <a:lnTo>
                  <a:pt x="1698059" y="765141"/>
                </a:lnTo>
                <a:lnTo>
                  <a:pt x="1693320" y="721321"/>
                </a:lnTo>
                <a:lnTo>
                  <a:pt x="1686211" y="677749"/>
                </a:lnTo>
                <a:lnTo>
                  <a:pt x="1676732" y="634524"/>
                </a:lnTo>
                <a:lnTo>
                  <a:pt x="1664884" y="591747"/>
                </a:lnTo>
                <a:lnTo>
                  <a:pt x="1650666" y="549515"/>
                </a:lnTo>
                <a:lnTo>
                  <a:pt x="1634078" y="507928"/>
                </a:lnTo>
                <a:lnTo>
                  <a:pt x="1615121" y="467086"/>
                </a:lnTo>
                <a:lnTo>
                  <a:pt x="1593794" y="427087"/>
                </a:lnTo>
                <a:lnTo>
                  <a:pt x="1570097" y="388032"/>
                </a:lnTo>
                <a:lnTo>
                  <a:pt x="1544031" y="350018"/>
                </a:lnTo>
                <a:lnTo>
                  <a:pt x="1515595" y="313146"/>
                </a:lnTo>
                <a:lnTo>
                  <a:pt x="1484790" y="277515"/>
                </a:lnTo>
                <a:lnTo>
                  <a:pt x="1451615" y="243224"/>
                </a:lnTo>
                <a:lnTo>
                  <a:pt x="1416535" y="210794"/>
                </a:lnTo>
                <a:lnTo>
                  <a:pt x="1380085" y="180681"/>
                </a:lnTo>
                <a:lnTo>
                  <a:pt x="1342366" y="152883"/>
                </a:lnTo>
                <a:lnTo>
                  <a:pt x="1303480" y="127403"/>
                </a:lnTo>
                <a:lnTo>
                  <a:pt x="1263527" y="104239"/>
                </a:lnTo>
                <a:lnTo>
                  <a:pt x="1222609" y="83391"/>
                </a:lnTo>
                <a:lnTo>
                  <a:pt x="1180829" y="64859"/>
                </a:lnTo>
                <a:lnTo>
                  <a:pt x="1138287" y="48644"/>
                </a:lnTo>
                <a:lnTo>
                  <a:pt x="1095085" y="34746"/>
                </a:lnTo>
                <a:lnTo>
                  <a:pt x="1051324" y="23164"/>
                </a:lnTo>
                <a:lnTo>
                  <a:pt x="1007107" y="13898"/>
                </a:lnTo>
                <a:lnTo>
                  <a:pt x="962534" y="6949"/>
                </a:lnTo>
                <a:lnTo>
                  <a:pt x="917708" y="2316"/>
                </a:lnTo>
                <a:lnTo>
                  <a:pt x="872729" y="0"/>
                </a:lnTo>
                <a:close/>
              </a:path>
            </a:pathLst>
          </a:custGeom>
          <a:solidFill>
            <a:srgbClr val="00A2FF"/>
          </a:solidFill>
        </p:spPr>
        <p:txBody>
          <a:bodyPr wrap="square" lIns="0" tIns="0" rIns="0" bIns="0" rtlCol="0"/>
          <a:lstStyle/>
          <a:p>
            <a:endParaRPr/>
          </a:p>
        </p:txBody>
      </p:sp>
      <p:sp>
        <p:nvSpPr>
          <p:cNvPr id="46" name="object 46"/>
          <p:cNvSpPr txBox="1"/>
          <p:nvPr/>
        </p:nvSpPr>
        <p:spPr>
          <a:xfrm>
            <a:off x="13408640" y="3358695"/>
            <a:ext cx="518795" cy="327025"/>
          </a:xfrm>
          <a:prstGeom prst="rect">
            <a:avLst/>
          </a:prstGeom>
        </p:spPr>
        <p:txBody>
          <a:bodyPr vert="horz" wrap="square" lIns="0" tIns="15875" rIns="0" bIns="0" rtlCol="0">
            <a:spAutoFit/>
          </a:bodyPr>
          <a:lstStyle/>
          <a:p>
            <a:pPr marL="12700">
              <a:lnSpc>
                <a:spcPct val="100000"/>
              </a:lnSpc>
              <a:spcBef>
                <a:spcPts val="125"/>
              </a:spcBef>
            </a:pPr>
            <a:r>
              <a:rPr sz="1950" spc="50" dirty="0">
                <a:solidFill>
                  <a:srgbClr val="FFFFFF"/>
                </a:solidFill>
                <a:latin typeface="Arial MT"/>
                <a:cs typeface="Arial MT"/>
              </a:rPr>
              <a:t>Cart</a:t>
            </a:r>
            <a:endParaRPr sz="1950">
              <a:latin typeface="Arial MT"/>
              <a:cs typeface="Arial MT"/>
            </a:endParaRPr>
          </a:p>
        </p:txBody>
      </p:sp>
      <p:sp>
        <p:nvSpPr>
          <p:cNvPr id="47" name="object 47"/>
          <p:cNvSpPr txBox="1"/>
          <p:nvPr/>
        </p:nvSpPr>
        <p:spPr>
          <a:xfrm>
            <a:off x="13259492" y="3662351"/>
            <a:ext cx="887094" cy="327025"/>
          </a:xfrm>
          <a:prstGeom prst="rect">
            <a:avLst/>
          </a:prstGeom>
        </p:spPr>
        <p:txBody>
          <a:bodyPr vert="horz" wrap="square" lIns="0" tIns="15875" rIns="0" bIns="0" rtlCol="0">
            <a:spAutoFit/>
          </a:bodyPr>
          <a:lstStyle/>
          <a:p>
            <a:pPr marL="12700">
              <a:lnSpc>
                <a:spcPct val="100000"/>
              </a:lnSpc>
              <a:spcBef>
                <a:spcPts val="125"/>
              </a:spcBef>
            </a:pPr>
            <a:r>
              <a:rPr sz="1950" spc="40" dirty="0">
                <a:solidFill>
                  <a:srgbClr val="FFFFFF"/>
                </a:solidFill>
                <a:latin typeface="Arial MT"/>
                <a:cs typeface="Arial MT"/>
              </a:rPr>
              <a:t>Service</a:t>
            </a:r>
            <a:endParaRPr sz="1950">
              <a:latin typeface="Arial MT"/>
              <a:cs typeface="Arial MT"/>
            </a:endParaRPr>
          </a:p>
        </p:txBody>
      </p:sp>
      <p:sp>
        <p:nvSpPr>
          <p:cNvPr id="48" name="object 48"/>
          <p:cNvSpPr/>
          <p:nvPr/>
        </p:nvSpPr>
        <p:spPr>
          <a:xfrm>
            <a:off x="14044148" y="3972612"/>
            <a:ext cx="692785" cy="693420"/>
          </a:xfrm>
          <a:custGeom>
            <a:avLst/>
            <a:gdLst/>
            <a:ahLst/>
            <a:cxnLst/>
            <a:rect l="l" t="t" r="r" b="b"/>
            <a:pathLst>
              <a:path w="692784" h="693420">
                <a:moveTo>
                  <a:pt x="0" y="539750"/>
                </a:moveTo>
                <a:lnTo>
                  <a:pt x="0" y="570230"/>
                </a:lnTo>
                <a:lnTo>
                  <a:pt x="7034" y="595630"/>
                </a:lnTo>
                <a:lnTo>
                  <a:pt x="59131" y="640080"/>
                </a:lnTo>
                <a:lnTo>
                  <a:pt x="101410" y="657860"/>
                </a:lnTo>
                <a:lnTo>
                  <a:pt x="152654" y="673100"/>
                </a:lnTo>
                <a:lnTo>
                  <a:pt x="211470" y="684530"/>
                </a:lnTo>
                <a:lnTo>
                  <a:pt x="276466" y="692150"/>
                </a:lnTo>
                <a:lnTo>
                  <a:pt x="346251" y="693420"/>
                </a:lnTo>
                <a:lnTo>
                  <a:pt x="416033" y="692150"/>
                </a:lnTo>
                <a:lnTo>
                  <a:pt x="481024" y="684530"/>
                </a:lnTo>
                <a:lnTo>
                  <a:pt x="539831" y="673100"/>
                </a:lnTo>
                <a:lnTo>
                  <a:pt x="591065" y="657860"/>
                </a:lnTo>
                <a:lnTo>
                  <a:pt x="633335" y="640080"/>
                </a:lnTo>
                <a:lnTo>
                  <a:pt x="640844" y="635000"/>
                </a:lnTo>
                <a:lnTo>
                  <a:pt x="346251" y="635000"/>
                </a:lnTo>
                <a:lnTo>
                  <a:pt x="290392" y="633730"/>
                </a:lnTo>
                <a:lnTo>
                  <a:pt x="236612" y="628650"/>
                </a:lnTo>
                <a:lnTo>
                  <a:pt x="185696" y="622300"/>
                </a:lnTo>
                <a:lnTo>
                  <a:pt x="138430" y="610870"/>
                </a:lnTo>
                <a:lnTo>
                  <a:pt x="95599" y="598170"/>
                </a:lnTo>
                <a:lnTo>
                  <a:pt x="50350" y="579120"/>
                </a:lnTo>
                <a:lnTo>
                  <a:pt x="16135" y="556260"/>
                </a:lnTo>
                <a:lnTo>
                  <a:pt x="4544" y="544830"/>
                </a:lnTo>
                <a:lnTo>
                  <a:pt x="0" y="539750"/>
                </a:lnTo>
                <a:close/>
              </a:path>
              <a:path w="692784" h="693420">
                <a:moveTo>
                  <a:pt x="692450" y="539750"/>
                </a:moveTo>
                <a:lnTo>
                  <a:pt x="687895" y="544830"/>
                </a:lnTo>
                <a:lnTo>
                  <a:pt x="682670" y="551180"/>
                </a:lnTo>
                <a:lnTo>
                  <a:pt x="676366" y="556260"/>
                </a:lnTo>
                <a:lnTo>
                  <a:pt x="642183" y="579120"/>
                </a:lnTo>
                <a:lnTo>
                  <a:pt x="596840" y="598170"/>
                </a:lnTo>
                <a:lnTo>
                  <a:pt x="554019" y="610870"/>
                </a:lnTo>
                <a:lnTo>
                  <a:pt x="506769" y="622300"/>
                </a:lnTo>
                <a:lnTo>
                  <a:pt x="455871" y="628650"/>
                </a:lnTo>
                <a:lnTo>
                  <a:pt x="402104" y="633730"/>
                </a:lnTo>
                <a:lnTo>
                  <a:pt x="346251" y="635000"/>
                </a:lnTo>
                <a:lnTo>
                  <a:pt x="640844" y="635000"/>
                </a:lnTo>
                <a:lnTo>
                  <a:pt x="665249" y="618490"/>
                </a:lnTo>
                <a:lnTo>
                  <a:pt x="685418" y="595630"/>
                </a:lnTo>
                <a:lnTo>
                  <a:pt x="692450" y="570230"/>
                </a:lnTo>
                <a:lnTo>
                  <a:pt x="692450" y="539750"/>
                </a:lnTo>
                <a:close/>
              </a:path>
              <a:path w="692784" h="693420">
                <a:moveTo>
                  <a:pt x="0" y="463550"/>
                </a:moveTo>
                <a:lnTo>
                  <a:pt x="0" y="494030"/>
                </a:lnTo>
                <a:lnTo>
                  <a:pt x="7034" y="519430"/>
                </a:lnTo>
                <a:lnTo>
                  <a:pt x="59131" y="563880"/>
                </a:lnTo>
                <a:lnTo>
                  <a:pt x="101410" y="581660"/>
                </a:lnTo>
                <a:lnTo>
                  <a:pt x="152654" y="596900"/>
                </a:lnTo>
                <a:lnTo>
                  <a:pt x="211470" y="608330"/>
                </a:lnTo>
                <a:lnTo>
                  <a:pt x="276466" y="615950"/>
                </a:lnTo>
                <a:lnTo>
                  <a:pt x="346251" y="618490"/>
                </a:lnTo>
                <a:lnTo>
                  <a:pt x="416033" y="615950"/>
                </a:lnTo>
                <a:lnTo>
                  <a:pt x="481024" y="608330"/>
                </a:lnTo>
                <a:lnTo>
                  <a:pt x="539831" y="596900"/>
                </a:lnTo>
                <a:lnTo>
                  <a:pt x="591065" y="581660"/>
                </a:lnTo>
                <a:lnTo>
                  <a:pt x="633335" y="563880"/>
                </a:lnTo>
                <a:lnTo>
                  <a:pt x="640844" y="558800"/>
                </a:lnTo>
                <a:lnTo>
                  <a:pt x="346251" y="558800"/>
                </a:lnTo>
                <a:lnTo>
                  <a:pt x="290392" y="557530"/>
                </a:lnTo>
                <a:lnTo>
                  <a:pt x="236612" y="552450"/>
                </a:lnTo>
                <a:lnTo>
                  <a:pt x="185696" y="546100"/>
                </a:lnTo>
                <a:lnTo>
                  <a:pt x="138430" y="534670"/>
                </a:lnTo>
                <a:lnTo>
                  <a:pt x="95599" y="521970"/>
                </a:lnTo>
                <a:lnTo>
                  <a:pt x="50350" y="502920"/>
                </a:lnTo>
                <a:lnTo>
                  <a:pt x="16135" y="480060"/>
                </a:lnTo>
                <a:lnTo>
                  <a:pt x="4544" y="468630"/>
                </a:lnTo>
                <a:lnTo>
                  <a:pt x="0" y="463550"/>
                </a:lnTo>
                <a:close/>
              </a:path>
              <a:path w="692784" h="693420">
                <a:moveTo>
                  <a:pt x="692450" y="463550"/>
                </a:moveTo>
                <a:lnTo>
                  <a:pt x="687895" y="468630"/>
                </a:lnTo>
                <a:lnTo>
                  <a:pt x="682670" y="474980"/>
                </a:lnTo>
                <a:lnTo>
                  <a:pt x="676366" y="480060"/>
                </a:lnTo>
                <a:lnTo>
                  <a:pt x="642183" y="502920"/>
                </a:lnTo>
                <a:lnTo>
                  <a:pt x="596840" y="521970"/>
                </a:lnTo>
                <a:lnTo>
                  <a:pt x="554019" y="534670"/>
                </a:lnTo>
                <a:lnTo>
                  <a:pt x="506769" y="546100"/>
                </a:lnTo>
                <a:lnTo>
                  <a:pt x="455871" y="552450"/>
                </a:lnTo>
                <a:lnTo>
                  <a:pt x="402104" y="557530"/>
                </a:lnTo>
                <a:lnTo>
                  <a:pt x="346251" y="558800"/>
                </a:lnTo>
                <a:lnTo>
                  <a:pt x="640844" y="558800"/>
                </a:lnTo>
                <a:lnTo>
                  <a:pt x="665249" y="542290"/>
                </a:lnTo>
                <a:lnTo>
                  <a:pt x="685418" y="519430"/>
                </a:lnTo>
                <a:lnTo>
                  <a:pt x="692450" y="494030"/>
                </a:lnTo>
                <a:lnTo>
                  <a:pt x="692450" y="463550"/>
                </a:lnTo>
                <a:close/>
              </a:path>
              <a:path w="692784" h="693420">
                <a:moveTo>
                  <a:pt x="0" y="387350"/>
                </a:moveTo>
                <a:lnTo>
                  <a:pt x="0" y="417830"/>
                </a:lnTo>
                <a:lnTo>
                  <a:pt x="7034" y="443230"/>
                </a:lnTo>
                <a:lnTo>
                  <a:pt x="59131" y="487680"/>
                </a:lnTo>
                <a:lnTo>
                  <a:pt x="101410" y="505460"/>
                </a:lnTo>
                <a:lnTo>
                  <a:pt x="152654" y="520700"/>
                </a:lnTo>
                <a:lnTo>
                  <a:pt x="211470" y="532130"/>
                </a:lnTo>
                <a:lnTo>
                  <a:pt x="276466" y="539750"/>
                </a:lnTo>
                <a:lnTo>
                  <a:pt x="346251" y="542290"/>
                </a:lnTo>
                <a:lnTo>
                  <a:pt x="416033" y="539750"/>
                </a:lnTo>
                <a:lnTo>
                  <a:pt x="481024" y="532130"/>
                </a:lnTo>
                <a:lnTo>
                  <a:pt x="539831" y="520700"/>
                </a:lnTo>
                <a:lnTo>
                  <a:pt x="591065" y="505460"/>
                </a:lnTo>
                <a:lnTo>
                  <a:pt x="633335" y="487680"/>
                </a:lnTo>
                <a:lnTo>
                  <a:pt x="640844" y="482600"/>
                </a:lnTo>
                <a:lnTo>
                  <a:pt x="346251" y="482600"/>
                </a:lnTo>
                <a:lnTo>
                  <a:pt x="290392" y="481330"/>
                </a:lnTo>
                <a:lnTo>
                  <a:pt x="236612" y="476250"/>
                </a:lnTo>
                <a:lnTo>
                  <a:pt x="185696" y="469900"/>
                </a:lnTo>
                <a:lnTo>
                  <a:pt x="138430" y="458470"/>
                </a:lnTo>
                <a:lnTo>
                  <a:pt x="95599" y="445770"/>
                </a:lnTo>
                <a:lnTo>
                  <a:pt x="50350" y="426720"/>
                </a:lnTo>
                <a:lnTo>
                  <a:pt x="16135" y="403860"/>
                </a:lnTo>
                <a:lnTo>
                  <a:pt x="4544" y="392430"/>
                </a:lnTo>
                <a:lnTo>
                  <a:pt x="0" y="387350"/>
                </a:lnTo>
                <a:close/>
              </a:path>
              <a:path w="692784" h="693420">
                <a:moveTo>
                  <a:pt x="692450" y="387350"/>
                </a:moveTo>
                <a:lnTo>
                  <a:pt x="687895" y="392430"/>
                </a:lnTo>
                <a:lnTo>
                  <a:pt x="682670" y="398780"/>
                </a:lnTo>
                <a:lnTo>
                  <a:pt x="676366" y="403860"/>
                </a:lnTo>
                <a:lnTo>
                  <a:pt x="642183" y="426720"/>
                </a:lnTo>
                <a:lnTo>
                  <a:pt x="596840" y="445770"/>
                </a:lnTo>
                <a:lnTo>
                  <a:pt x="554019" y="458470"/>
                </a:lnTo>
                <a:lnTo>
                  <a:pt x="506769" y="469900"/>
                </a:lnTo>
                <a:lnTo>
                  <a:pt x="455871" y="476250"/>
                </a:lnTo>
                <a:lnTo>
                  <a:pt x="402104" y="481330"/>
                </a:lnTo>
                <a:lnTo>
                  <a:pt x="346251" y="482600"/>
                </a:lnTo>
                <a:lnTo>
                  <a:pt x="640844" y="482600"/>
                </a:lnTo>
                <a:lnTo>
                  <a:pt x="665249" y="466090"/>
                </a:lnTo>
                <a:lnTo>
                  <a:pt x="685418" y="443230"/>
                </a:lnTo>
                <a:lnTo>
                  <a:pt x="692450" y="417830"/>
                </a:lnTo>
                <a:lnTo>
                  <a:pt x="692450" y="387350"/>
                </a:lnTo>
                <a:close/>
              </a:path>
              <a:path w="692784" h="693420">
                <a:moveTo>
                  <a:pt x="0" y="311150"/>
                </a:moveTo>
                <a:lnTo>
                  <a:pt x="0" y="341630"/>
                </a:lnTo>
                <a:lnTo>
                  <a:pt x="7034" y="367030"/>
                </a:lnTo>
                <a:lnTo>
                  <a:pt x="59131" y="411480"/>
                </a:lnTo>
                <a:lnTo>
                  <a:pt x="101410" y="429260"/>
                </a:lnTo>
                <a:lnTo>
                  <a:pt x="152654" y="444500"/>
                </a:lnTo>
                <a:lnTo>
                  <a:pt x="211470" y="455930"/>
                </a:lnTo>
                <a:lnTo>
                  <a:pt x="276466" y="463550"/>
                </a:lnTo>
                <a:lnTo>
                  <a:pt x="346251" y="466090"/>
                </a:lnTo>
                <a:lnTo>
                  <a:pt x="416033" y="463550"/>
                </a:lnTo>
                <a:lnTo>
                  <a:pt x="481024" y="455930"/>
                </a:lnTo>
                <a:lnTo>
                  <a:pt x="539831" y="444500"/>
                </a:lnTo>
                <a:lnTo>
                  <a:pt x="591065" y="429260"/>
                </a:lnTo>
                <a:lnTo>
                  <a:pt x="633335" y="411480"/>
                </a:lnTo>
                <a:lnTo>
                  <a:pt x="640844" y="406400"/>
                </a:lnTo>
                <a:lnTo>
                  <a:pt x="346251" y="406400"/>
                </a:lnTo>
                <a:lnTo>
                  <a:pt x="290392" y="405130"/>
                </a:lnTo>
                <a:lnTo>
                  <a:pt x="236612" y="401320"/>
                </a:lnTo>
                <a:lnTo>
                  <a:pt x="185696" y="393700"/>
                </a:lnTo>
                <a:lnTo>
                  <a:pt x="138430" y="382270"/>
                </a:lnTo>
                <a:lnTo>
                  <a:pt x="95599" y="369570"/>
                </a:lnTo>
                <a:lnTo>
                  <a:pt x="50350" y="350520"/>
                </a:lnTo>
                <a:lnTo>
                  <a:pt x="16135" y="327660"/>
                </a:lnTo>
                <a:lnTo>
                  <a:pt x="4544" y="316230"/>
                </a:lnTo>
                <a:lnTo>
                  <a:pt x="0" y="311150"/>
                </a:lnTo>
                <a:close/>
              </a:path>
              <a:path w="692784" h="693420">
                <a:moveTo>
                  <a:pt x="692450" y="311150"/>
                </a:moveTo>
                <a:lnTo>
                  <a:pt x="687895" y="316230"/>
                </a:lnTo>
                <a:lnTo>
                  <a:pt x="682670" y="322580"/>
                </a:lnTo>
                <a:lnTo>
                  <a:pt x="676366" y="327660"/>
                </a:lnTo>
                <a:lnTo>
                  <a:pt x="642183" y="350520"/>
                </a:lnTo>
                <a:lnTo>
                  <a:pt x="596840" y="369570"/>
                </a:lnTo>
                <a:lnTo>
                  <a:pt x="554019" y="382270"/>
                </a:lnTo>
                <a:lnTo>
                  <a:pt x="506769" y="393700"/>
                </a:lnTo>
                <a:lnTo>
                  <a:pt x="455871" y="401320"/>
                </a:lnTo>
                <a:lnTo>
                  <a:pt x="402104" y="405130"/>
                </a:lnTo>
                <a:lnTo>
                  <a:pt x="346251" y="406400"/>
                </a:lnTo>
                <a:lnTo>
                  <a:pt x="640844" y="406400"/>
                </a:lnTo>
                <a:lnTo>
                  <a:pt x="665249" y="389890"/>
                </a:lnTo>
                <a:lnTo>
                  <a:pt x="685418" y="367030"/>
                </a:lnTo>
                <a:lnTo>
                  <a:pt x="692450" y="341630"/>
                </a:lnTo>
                <a:lnTo>
                  <a:pt x="692450" y="311150"/>
                </a:lnTo>
                <a:close/>
              </a:path>
              <a:path w="692784" h="693420">
                <a:moveTo>
                  <a:pt x="0" y="234950"/>
                </a:moveTo>
                <a:lnTo>
                  <a:pt x="0" y="265430"/>
                </a:lnTo>
                <a:lnTo>
                  <a:pt x="7034" y="290830"/>
                </a:lnTo>
                <a:lnTo>
                  <a:pt x="59131" y="335280"/>
                </a:lnTo>
                <a:lnTo>
                  <a:pt x="101410" y="353060"/>
                </a:lnTo>
                <a:lnTo>
                  <a:pt x="152654" y="368300"/>
                </a:lnTo>
                <a:lnTo>
                  <a:pt x="211470" y="379730"/>
                </a:lnTo>
                <a:lnTo>
                  <a:pt x="276466" y="387350"/>
                </a:lnTo>
                <a:lnTo>
                  <a:pt x="346251" y="389890"/>
                </a:lnTo>
                <a:lnTo>
                  <a:pt x="416033" y="387350"/>
                </a:lnTo>
                <a:lnTo>
                  <a:pt x="481024" y="379730"/>
                </a:lnTo>
                <a:lnTo>
                  <a:pt x="539831" y="368300"/>
                </a:lnTo>
                <a:lnTo>
                  <a:pt x="591065" y="353060"/>
                </a:lnTo>
                <a:lnTo>
                  <a:pt x="633335" y="335280"/>
                </a:lnTo>
                <a:lnTo>
                  <a:pt x="640844" y="330200"/>
                </a:lnTo>
                <a:lnTo>
                  <a:pt x="346251" y="330200"/>
                </a:lnTo>
                <a:lnTo>
                  <a:pt x="290392" y="328930"/>
                </a:lnTo>
                <a:lnTo>
                  <a:pt x="236612" y="325120"/>
                </a:lnTo>
                <a:lnTo>
                  <a:pt x="185696" y="317500"/>
                </a:lnTo>
                <a:lnTo>
                  <a:pt x="138430" y="306070"/>
                </a:lnTo>
                <a:lnTo>
                  <a:pt x="95599" y="293370"/>
                </a:lnTo>
                <a:lnTo>
                  <a:pt x="50350" y="274320"/>
                </a:lnTo>
                <a:lnTo>
                  <a:pt x="16135" y="251460"/>
                </a:lnTo>
                <a:lnTo>
                  <a:pt x="4544" y="240030"/>
                </a:lnTo>
                <a:lnTo>
                  <a:pt x="0" y="234950"/>
                </a:lnTo>
                <a:close/>
              </a:path>
              <a:path w="692784" h="693420">
                <a:moveTo>
                  <a:pt x="692450" y="234950"/>
                </a:moveTo>
                <a:lnTo>
                  <a:pt x="687895" y="240030"/>
                </a:lnTo>
                <a:lnTo>
                  <a:pt x="682670" y="246380"/>
                </a:lnTo>
                <a:lnTo>
                  <a:pt x="676366" y="251460"/>
                </a:lnTo>
                <a:lnTo>
                  <a:pt x="642183" y="274320"/>
                </a:lnTo>
                <a:lnTo>
                  <a:pt x="596840" y="293370"/>
                </a:lnTo>
                <a:lnTo>
                  <a:pt x="554019" y="306070"/>
                </a:lnTo>
                <a:lnTo>
                  <a:pt x="506769" y="317500"/>
                </a:lnTo>
                <a:lnTo>
                  <a:pt x="455871" y="325120"/>
                </a:lnTo>
                <a:lnTo>
                  <a:pt x="402104" y="328930"/>
                </a:lnTo>
                <a:lnTo>
                  <a:pt x="346251" y="330200"/>
                </a:lnTo>
                <a:lnTo>
                  <a:pt x="640844" y="330200"/>
                </a:lnTo>
                <a:lnTo>
                  <a:pt x="665249" y="313690"/>
                </a:lnTo>
                <a:lnTo>
                  <a:pt x="685418" y="290830"/>
                </a:lnTo>
                <a:lnTo>
                  <a:pt x="692450" y="265430"/>
                </a:lnTo>
                <a:lnTo>
                  <a:pt x="692450" y="234950"/>
                </a:lnTo>
                <a:close/>
              </a:path>
              <a:path w="692784" h="693420">
                <a:moveTo>
                  <a:pt x="376" y="144780"/>
                </a:moveTo>
                <a:lnTo>
                  <a:pt x="376" y="189230"/>
                </a:lnTo>
                <a:lnTo>
                  <a:pt x="7409" y="214630"/>
                </a:lnTo>
                <a:lnTo>
                  <a:pt x="59494" y="259080"/>
                </a:lnTo>
                <a:lnTo>
                  <a:pt x="101765" y="276860"/>
                </a:lnTo>
                <a:lnTo>
                  <a:pt x="152999" y="292100"/>
                </a:lnTo>
                <a:lnTo>
                  <a:pt x="211807" y="303530"/>
                </a:lnTo>
                <a:lnTo>
                  <a:pt x="276796" y="311150"/>
                </a:lnTo>
                <a:lnTo>
                  <a:pt x="346575" y="313690"/>
                </a:lnTo>
                <a:lnTo>
                  <a:pt x="416344" y="311150"/>
                </a:lnTo>
                <a:lnTo>
                  <a:pt x="481298" y="303530"/>
                </a:lnTo>
                <a:lnTo>
                  <a:pt x="540053" y="292100"/>
                </a:lnTo>
                <a:lnTo>
                  <a:pt x="591228" y="276860"/>
                </a:lnTo>
                <a:lnTo>
                  <a:pt x="633438" y="259080"/>
                </a:lnTo>
                <a:lnTo>
                  <a:pt x="652180" y="246380"/>
                </a:lnTo>
                <a:lnTo>
                  <a:pt x="346418" y="246380"/>
                </a:lnTo>
                <a:lnTo>
                  <a:pt x="291173" y="245110"/>
                </a:lnTo>
                <a:lnTo>
                  <a:pt x="237989" y="240030"/>
                </a:lnTo>
                <a:lnTo>
                  <a:pt x="187663" y="232410"/>
                </a:lnTo>
                <a:lnTo>
                  <a:pt x="140994" y="222250"/>
                </a:lnTo>
                <a:lnTo>
                  <a:pt x="98782" y="209550"/>
                </a:lnTo>
                <a:lnTo>
                  <a:pt x="36445" y="180340"/>
                </a:lnTo>
                <a:lnTo>
                  <a:pt x="15015" y="162560"/>
                </a:lnTo>
                <a:lnTo>
                  <a:pt x="376" y="144780"/>
                </a:lnTo>
                <a:close/>
              </a:path>
              <a:path w="692784" h="693420">
                <a:moveTo>
                  <a:pt x="692450" y="144780"/>
                </a:moveTo>
                <a:lnTo>
                  <a:pt x="656387" y="180340"/>
                </a:lnTo>
                <a:lnTo>
                  <a:pt x="594055" y="209550"/>
                </a:lnTo>
                <a:lnTo>
                  <a:pt x="551773" y="222250"/>
                </a:lnTo>
                <a:lnTo>
                  <a:pt x="505094" y="232410"/>
                </a:lnTo>
                <a:lnTo>
                  <a:pt x="454792" y="240030"/>
                </a:lnTo>
                <a:lnTo>
                  <a:pt x="401642" y="245110"/>
                </a:lnTo>
                <a:lnTo>
                  <a:pt x="346418" y="246380"/>
                </a:lnTo>
                <a:lnTo>
                  <a:pt x="652180" y="246380"/>
                </a:lnTo>
                <a:lnTo>
                  <a:pt x="665300" y="237490"/>
                </a:lnTo>
                <a:lnTo>
                  <a:pt x="685432" y="214630"/>
                </a:lnTo>
                <a:lnTo>
                  <a:pt x="692450" y="189230"/>
                </a:lnTo>
                <a:lnTo>
                  <a:pt x="692450" y="144780"/>
                </a:lnTo>
                <a:close/>
              </a:path>
              <a:path w="692784" h="693420">
                <a:moveTo>
                  <a:pt x="346251" y="0"/>
                </a:moveTo>
                <a:lnTo>
                  <a:pt x="292179" y="1270"/>
                </a:lnTo>
                <a:lnTo>
                  <a:pt x="240175" y="5080"/>
                </a:lnTo>
                <a:lnTo>
                  <a:pt x="191018" y="12700"/>
                </a:lnTo>
                <a:lnTo>
                  <a:pt x="145488" y="22860"/>
                </a:lnTo>
                <a:lnTo>
                  <a:pt x="104363" y="35560"/>
                </a:lnTo>
                <a:lnTo>
                  <a:pt x="63785" y="53340"/>
                </a:lnTo>
                <a:lnTo>
                  <a:pt x="15146" y="92710"/>
                </a:lnTo>
                <a:lnTo>
                  <a:pt x="8753" y="114300"/>
                </a:lnTo>
                <a:lnTo>
                  <a:pt x="15146" y="135890"/>
                </a:lnTo>
                <a:lnTo>
                  <a:pt x="63785" y="176530"/>
                </a:lnTo>
                <a:lnTo>
                  <a:pt x="104363" y="193040"/>
                </a:lnTo>
                <a:lnTo>
                  <a:pt x="145488" y="205740"/>
                </a:lnTo>
                <a:lnTo>
                  <a:pt x="191018" y="215900"/>
                </a:lnTo>
                <a:lnTo>
                  <a:pt x="240175" y="223520"/>
                </a:lnTo>
                <a:lnTo>
                  <a:pt x="292179" y="227330"/>
                </a:lnTo>
                <a:lnTo>
                  <a:pt x="346251" y="229870"/>
                </a:lnTo>
                <a:lnTo>
                  <a:pt x="400316" y="227330"/>
                </a:lnTo>
                <a:lnTo>
                  <a:pt x="452305" y="223520"/>
                </a:lnTo>
                <a:lnTo>
                  <a:pt x="501445" y="215900"/>
                </a:lnTo>
                <a:lnTo>
                  <a:pt x="546963" y="205740"/>
                </a:lnTo>
                <a:lnTo>
                  <a:pt x="588086" y="193040"/>
                </a:lnTo>
                <a:lnTo>
                  <a:pt x="628664" y="176530"/>
                </a:lnTo>
                <a:lnTo>
                  <a:pt x="677303" y="135890"/>
                </a:lnTo>
                <a:lnTo>
                  <a:pt x="683696" y="114300"/>
                </a:lnTo>
                <a:lnTo>
                  <a:pt x="677303" y="92710"/>
                </a:lnTo>
                <a:lnTo>
                  <a:pt x="628664" y="53340"/>
                </a:lnTo>
                <a:lnTo>
                  <a:pt x="588086" y="35560"/>
                </a:lnTo>
                <a:lnTo>
                  <a:pt x="546963" y="22860"/>
                </a:lnTo>
                <a:lnTo>
                  <a:pt x="501445" y="12700"/>
                </a:lnTo>
                <a:lnTo>
                  <a:pt x="452305" y="5080"/>
                </a:lnTo>
                <a:lnTo>
                  <a:pt x="400316" y="1270"/>
                </a:lnTo>
                <a:lnTo>
                  <a:pt x="346251" y="0"/>
                </a:lnTo>
                <a:close/>
              </a:path>
            </a:pathLst>
          </a:custGeom>
          <a:solidFill>
            <a:srgbClr val="61D836"/>
          </a:solidFill>
        </p:spPr>
        <p:txBody>
          <a:bodyPr wrap="square" lIns="0" tIns="0" rIns="0" bIns="0" rtlCol="0"/>
          <a:lstStyle/>
          <a:p>
            <a:endParaRPr/>
          </a:p>
        </p:txBody>
      </p:sp>
      <p:sp>
        <p:nvSpPr>
          <p:cNvPr id="49" name="object 49"/>
          <p:cNvSpPr txBox="1"/>
          <p:nvPr/>
        </p:nvSpPr>
        <p:spPr>
          <a:xfrm>
            <a:off x="12600579" y="3022595"/>
            <a:ext cx="692785" cy="372745"/>
          </a:xfrm>
          <a:prstGeom prst="rect">
            <a:avLst/>
          </a:prstGeom>
          <a:solidFill>
            <a:srgbClr val="000000"/>
          </a:solidFill>
        </p:spPr>
        <p:txBody>
          <a:bodyPr vert="horz" wrap="square" lIns="0" tIns="63500" rIns="0" bIns="0" rtlCol="0">
            <a:spAutoFit/>
          </a:bodyPr>
          <a:lstStyle/>
          <a:p>
            <a:pPr marL="177165">
              <a:lnSpc>
                <a:spcPct val="100000"/>
              </a:lnSpc>
              <a:spcBef>
                <a:spcPts val="500"/>
              </a:spcBef>
            </a:pPr>
            <a:r>
              <a:rPr sz="1650" spc="-5" dirty="0">
                <a:solidFill>
                  <a:srgbClr val="FFFFFF"/>
                </a:solidFill>
                <a:latin typeface="Arial MT"/>
                <a:cs typeface="Arial MT"/>
              </a:rPr>
              <a:t>API</a:t>
            </a:r>
            <a:endParaRPr sz="1650">
              <a:latin typeface="Arial MT"/>
              <a:cs typeface="Arial MT"/>
            </a:endParaRPr>
          </a:p>
        </p:txBody>
      </p:sp>
      <p:sp>
        <p:nvSpPr>
          <p:cNvPr id="50" name="object 50"/>
          <p:cNvSpPr txBox="1"/>
          <p:nvPr/>
        </p:nvSpPr>
        <p:spPr>
          <a:xfrm>
            <a:off x="12456834" y="4250023"/>
            <a:ext cx="980440" cy="595630"/>
          </a:xfrm>
          <a:prstGeom prst="rect">
            <a:avLst/>
          </a:prstGeom>
          <a:solidFill>
            <a:srgbClr val="000000"/>
          </a:solidFill>
        </p:spPr>
        <p:txBody>
          <a:bodyPr vert="horz" wrap="square" lIns="0" tIns="32384" rIns="0" bIns="0" rtlCol="0">
            <a:spAutoFit/>
          </a:bodyPr>
          <a:lstStyle/>
          <a:p>
            <a:pPr marL="62865" marR="55244" indent="98425">
              <a:lnSpc>
                <a:spcPct val="104099"/>
              </a:lnSpc>
              <a:spcBef>
                <a:spcPts val="254"/>
              </a:spcBef>
            </a:pPr>
            <a:r>
              <a:rPr sz="1650" spc="15" dirty="0">
                <a:solidFill>
                  <a:srgbClr val="FFFFFF"/>
                </a:solidFill>
                <a:latin typeface="Arial MT"/>
                <a:cs typeface="Arial MT"/>
              </a:rPr>
              <a:t>Events </a:t>
            </a:r>
            <a:r>
              <a:rPr sz="1650" spc="20" dirty="0">
                <a:solidFill>
                  <a:srgbClr val="FFFFFF"/>
                </a:solidFill>
                <a:latin typeface="Arial MT"/>
                <a:cs typeface="Arial MT"/>
              </a:rPr>
              <a:t> </a:t>
            </a:r>
            <a:r>
              <a:rPr sz="1650" spc="30" dirty="0">
                <a:solidFill>
                  <a:srgbClr val="FFFFFF"/>
                </a:solidFill>
                <a:latin typeface="Arial MT"/>
                <a:cs typeface="Arial MT"/>
              </a:rPr>
              <a:t>Interface</a:t>
            </a:r>
            <a:endParaRPr sz="1650">
              <a:latin typeface="Arial MT"/>
              <a:cs typeface="Arial MT"/>
            </a:endParaRPr>
          </a:p>
        </p:txBody>
      </p:sp>
      <p:sp>
        <p:nvSpPr>
          <p:cNvPr id="51" name="object 51"/>
          <p:cNvSpPr/>
          <p:nvPr/>
        </p:nvSpPr>
        <p:spPr>
          <a:xfrm>
            <a:off x="4699922" y="8530696"/>
            <a:ext cx="1700530" cy="1662430"/>
          </a:xfrm>
          <a:custGeom>
            <a:avLst/>
            <a:gdLst/>
            <a:ahLst/>
            <a:cxnLst/>
            <a:rect l="l" t="t" r="r" b="b"/>
            <a:pathLst>
              <a:path w="1700529" h="1662429">
                <a:moveTo>
                  <a:pt x="872730" y="0"/>
                </a:moveTo>
                <a:lnTo>
                  <a:pt x="827700" y="0"/>
                </a:lnTo>
                <a:lnTo>
                  <a:pt x="782721" y="2316"/>
                </a:lnTo>
                <a:lnTo>
                  <a:pt x="737894" y="6949"/>
                </a:lnTo>
                <a:lnTo>
                  <a:pt x="693321" y="13898"/>
                </a:lnTo>
                <a:lnTo>
                  <a:pt x="649104" y="23164"/>
                </a:lnTo>
                <a:lnTo>
                  <a:pt x="605343" y="34746"/>
                </a:lnTo>
                <a:lnTo>
                  <a:pt x="562141" y="48644"/>
                </a:lnTo>
                <a:lnTo>
                  <a:pt x="519599" y="64859"/>
                </a:lnTo>
                <a:lnTo>
                  <a:pt x="477818" y="83390"/>
                </a:lnTo>
                <a:lnTo>
                  <a:pt x="436900" y="104238"/>
                </a:lnTo>
                <a:lnTo>
                  <a:pt x="396947" y="127402"/>
                </a:lnTo>
                <a:lnTo>
                  <a:pt x="358061" y="152883"/>
                </a:lnTo>
                <a:lnTo>
                  <a:pt x="320342" y="180680"/>
                </a:lnTo>
                <a:lnTo>
                  <a:pt x="283892" y="210793"/>
                </a:lnTo>
                <a:lnTo>
                  <a:pt x="248813" y="243223"/>
                </a:lnTo>
                <a:lnTo>
                  <a:pt x="215638" y="277514"/>
                </a:lnTo>
                <a:lnTo>
                  <a:pt x="184832" y="313146"/>
                </a:lnTo>
                <a:lnTo>
                  <a:pt x="156396" y="350018"/>
                </a:lnTo>
                <a:lnTo>
                  <a:pt x="130330" y="388031"/>
                </a:lnTo>
                <a:lnTo>
                  <a:pt x="106634" y="427087"/>
                </a:lnTo>
                <a:lnTo>
                  <a:pt x="85307" y="467085"/>
                </a:lnTo>
                <a:lnTo>
                  <a:pt x="66350" y="507927"/>
                </a:lnTo>
                <a:lnTo>
                  <a:pt x="49762" y="549514"/>
                </a:lnTo>
                <a:lnTo>
                  <a:pt x="35544" y="591746"/>
                </a:lnTo>
                <a:lnTo>
                  <a:pt x="23696" y="634524"/>
                </a:lnTo>
                <a:lnTo>
                  <a:pt x="14217" y="677748"/>
                </a:lnTo>
                <a:lnTo>
                  <a:pt x="7108" y="721320"/>
                </a:lnTo>
                <a:lnTo>
                  <a:pt x="2369" y="765140"/>
                </a:lnTo>
                <a:lnTo>
                  <a:pt x="0" y="809109"/>
                </a:lnTo>
                <a:lnTo>
                  <a:pt x="0" y="853127"/>
                </a:lnTo>
                <a:lnTo>
                  <a:pt x="2369" y="897096"/>
                </a:lnTo>
                <a:lnTo>
                  <a:pt x="7108" y="940916"/>
                </a:lnTo>
                <a:lnTo>
                  <a:pt x="14217" y="984488"/>
                </a:lnTo>
                <a:lnTo>
                  <a:pt x="23696" y="1027712"/>
                </a:lnTo>
                <a:lnTo>
                  <a:pt x="35544" y="1070490"/>
                </a:lnTo>
                <a:lnTo>
                  <a:pt x="49762" y="1112722"/>
                </a:lnTo>
                <a:lnTo>
                  <a:pt x="66350" y="1154308"/>
                </a:lnTo>
                <a:lnTo>
                  <a:pt x="85307" y="1195151"/>
                </a:lnTo>
                <a:lnTo>
                  <a:pt x="106634" y="1235149"/>
                </a:lnTo>
                <a:lnTo>
                  <a:pt x="130330" y="1274205"/>
                </a:lnTo>
                <a:lnTo>
                  <a:pt x="156396" y="1312218"/>
                </a:lnTo>
                <a:lnTo>
                  <a:pt x="184832" y="1349090"/>
                </a:lnTo>
                <a:lnTo>
                  <a:pt x="215638" y="1384721"/>
                </a:lnTo>
                <a:lnTo>
                  <a:pt x="248813" y="1419013"/>
                </a:lnTo>
                <a:lnTo>
                  <a:pt x="283892" y="1451442"/>
                </a:lnTo>
                <a:lnTo>
                  <a:pt x="320342" y="1481556"/>
                </a:lnTo>
                <a:lnTo>
                  <a:pt x="358061" y="1509353"/>
                </a:lnTo>
                <a:lnTo>
                  <a:pt x="396947" y="1534834"/>
                </a:lnTo>
                <a:lnTo>
                  <a:pt x="436900" y="1557998"/>
                </a:lnTo>
                <a:lnTo>
                  <a:pt x="477818" y="1578846"/>
                </a:lnTo>
                <a:lnTo>
                  <a:pt x="519599" y="1597377"/>
                </a:lnTo>
                <a:lnTo>
                  <a:pt x="562141" y="1613592"/>
                </a:lnTo>
                <a:lnTo>
                  <a:pt x="605343" y="1627491"/>
                </a:lnTo>
                <a:lnTo>
                  <a:pt x="649104" y="1639073"/>
                </a:lnTo>
                <a:lnTo>
                  <a:pt x="693321" y="1648339"/>
                </a:lnTo>
                <a:lnTo>
                  <a:pt x="737894" y="1655288"/>
                </a:lnTo>
                <a:lnTo>
                  <a:pt x="782721" y="1659921"/>
                </a:lnTo>
                <a:lnTo>
                  <a:pt x="827700" y="1662237"/>
                </a:lnTo>
                <a:lnTo>
                  <a:pt x="872730" y="1662237"/>
                </a:lnTo>
                <a:lnTo>
                  <a:pt x="917709" y="1659921"/>
                </a:lnTo>
                <a:lnTo>
                  <a:pt x="962536" y="1655288"/>
                </a:lnTo>
                <a:lnTo>
                  <a:pt x="1007109" y="1648339"/>
                </a:lnTo>
                <a:lnTo>
                  <a:pt x="1051326" y="1639073"/>
                </a:lnTo>
                <a:lnTo>
                  <a:pt x="1095087" y="1627491"/>
                </a:lnTo>
                <a:lnTo>
                  <a:pt x="1138289" y="1613592"/>
                </a:lnTo>
                <a:lnTo>
                  <a:pt x="1180832" y="1597377"/>
                </a:lnTo>
                <a:lnTo>
                  <a:pt x="1222612" y="1578846"/>
                </a:lnTo>
                <a:lnTo>
                  <a:pt x="1263530" y="1557998"/>
                </a:lnTo>
                <a:lnTo>
                  <a:pt x="1303483" y="1534834"/>
                </a:lnTo>
                <a:lnTo>
                  <a:pt x="1342370" y="1509353"/>
                </a:lnTo>
                <a:lnTo>
                  <a:pt x="1380089" y="1481556"/>
                </a:lnTo>
                <a:lnTo>
                  <a:pt x="1416539" y="1451442"/>
                </a:lnTo>
                <a:lnTo>
                  <a:pt x="1451618" y="1419013"/>
                </a:lnTo>
                <a:lnTo>
                  <a:pt x="1484793" y="1384721"/>
                </a:lnTo>
                <a:lnTo>
                  <a:pt x="1515599" y="1349090"/>
                </a:lnTo>
                <a:lnTo>
                  <a:pt x="1544034" y="1312218"/>
                </a:lnTo>
                <a:lnTo>
                  <a:pt x="1570100" y="1274205"/>
                </a:lnTo>
                <a:lnTo>
                  <a:pt x="1593797" y="1235149"/>
                </a:lnTo>
                <a:lnTo>
                  <a:pt x="1615124" y="1195151"/>
                </a:lnTo>
                <a:lnTo>
                  <a:pt x="1634081" y="1154308"/>
                </a:lnTo>
                <a:lnTo>
                  <a:pt x="1650669" y="1112722"/>
                </a:lnTo>
                <a:lnTo>
                  <a:pt x="1664886" y="1070490"/>
                </a:lnTo>
                <a:lnTo>
                  <a:pt x="1676735" y="1027712"/>
                </a:lnTo>
                <a:lnTo>
                  <a:pt x="1686213" y="984488"/>
                </a:lnTo>
                <a:lnTo>
                  <a:pt x="1693322" y="940916"/>
                </a:lnTo>
                <a:lnTo>
                  <a:pt x="1698062" y="897096"/>
                </a:lnTo>
                <a:lnTo>
                  <a:pt x="1700431" y="853127"/>
                </a:lnTo>
                <a:lnTo>
                  <a:pt x="1700431" y="809109"/>
                </a:lnTo>
                <a:lnTo>
                  <a:pt x="1698062" y="765140"/>
                </a:lnTo>
                <a:lnTo>
                  <a:pt x="1693322" y="721320"/>
                </a:lnTo>
                <a:lnTo>
                  <a:pt x="1686213" y="677748"/>
                </a:lnTo>
                <a:lnTo>
                  <a:pt x="1676735" y="634524"/>
                </a:lnTo>
                <a:lnTo>
                  <a:pt x="1664886" y="591746"/>
                </a:lnTo>
                <a:lnTo>
                  <a:pt x="1650669" y="549514"/>
                </a:lnTo>
                <a:lnTo>
                  <a:pt x="1634081" y="507927"/>
                </a:lnTo>
                <a:lnTo>
                  <a:pt x="1615124" y="467085"/>
                </a:lnTo>
                <a:lnTo>
                  <a:pt x="1593797" y="427087"/>
                </a:lnTo>
                <a:lnTo>
                  <a:pt x="1570100" y="388031"/>
                </a:lnTo>
                <a:lnTo>
                  <a:pt x="1544034" y="350018"/>
                </a:lnTo>
                <a:lnTo>
                  <a:pt x="1515599" y="313146"/>
                </a:lnTo>
                <a:lnTo>
                  <a:pt x="1484793" y="277514"/>
                </a:lnTo>
                <a:lnTo>
                  <a:pt x="1451618" y="243223"/>
                </a:lnTo>
                <a:lnTo>
                  <a:pt x="1416539" y="210793"/>
                </a:lnTo>
                <a:lnTo>
                  <a:pt x="1380089" y="180680"/>
                </a:lnTo>
                <a:lnTo>
                  <a:pt x="1342370" y="152883"/>
                </a:lnTo>
                <a:lnTo>
                  <a:pt x="1303483" y="127402"/>
                </a:lnTo>
                <a:lnTo>
                  <a:pt x="1263530" y="104238"/>
                </a:lnTo>
                <a:lnTo>
                  <a:pt x="1222612" y="83390"/>
                </a:lnTo>
                <a:lnTo>
                  <a:pt x="1180832" y="64859"/>
                </a:lnTo>
                <a:lnTo>
                  <a:pt x="1138289" y="48644"/>
                </a:lnTo>
                <a:lnTo>
                  <a:pt x="1095087" y="34746"/>
                </a:lnTo>
                <a:lnTo>
                  <a:pt x="1051326" y="23164"/>
                </a:lnTo>
                <a:lnTo>
                  <a:pt x="1007109" y="13898"/>
                </a:lnTo>
                <a:lnTo>
                  <a:pt x="962536" y="6949"/>
                </a:lnTo>
                <a:lnTo>
                  <a:pt x="917709" y="2316"/>
                </a:lnTo>
                <a:lnTo>
                  <a:pt x="872730" y="0"/>
                </a:lnTo>
                <a:close/>
              </a:path>
            </a:pathLst>
          </a:custGeom>
          <a:solidFill>
            <a:srgbClr val="00A2FF"/>
          </a:solidFill>
        </p:spPr>
        <p:txBody>
          <a:bodyPr wrap="square" lIns="0" tIns="0" rIns="0" bIns="0" rtlCol="0"/>
          <a:lstStyle/>
          <a:p>
            <a:endParaRPr/>
          </a:p>
        </p:txBody>
      </p:sp>
      <p:sp>
        <p:nvSpPr>
          <p:cNvPr id="52" name="object 52"/>
          <p:cNvSpPr txBox="1"/>
          <p:nvPr/>
        </p:nvSpPr>
        <p:spPr>
          <a:xfrm>
            <a:off x="5025412" y="9033057"/>
            <a:ext cx="3088005" cy="631190"/>
          </a:xfrm>
          <a:prstGeom prst="rect">
            <a:avLst/>
          </a:prstGeom>
        </p:spPr>
        <p:txBody>
          <a:bodyPr vert="horz" wrap="square" lIns="0" tIns="9525" rIns="0" bIns="0" rtlCol="0">
            <a:spAutoFit/>
          </a:bodyPr>
          <a:lstStyle/>
          <a:p>
            <a:pPr marL="128905" marR="5080" indent="-116839">
              <a:lnSpc>
                <a:spcPct val="102200"/>
              </a:lnSpc>
              <a:spcBef>
                <a:spcPts val="75"/>
              </a:spcBef>
              <a:tabLst>
                <a:tab pos="1640205" algn="l"/>
                <a:tab pos="3074670" algn="l"/>
              </a:tabLst>
            </a:pPr>
            <a:r>
              <a:rPr sz="1950" spc="50" dirty="0">
                <a:solidFill>
                  <a:srgbClr val="FFFFFF"/>
                </a:solidFill>
                <a:latin typeface="Arial MT"/>
                <a:cs typeface="Arial MT"/>
              </a:rPr>
              <a:t>Payment 	</a:t>
            </a:r>
            <a:r>
              <a:rPr sz="1950" u="heavy" spc="55" dirty="0">
                <a:solidFill>
                  <a:srgbClr val="FFFFFF"/>
                </a:solidFill>
                <a:uFill>
                  <a:solidFill>
                    <a:srgbClr val="000000"/>
                  </a:solidFill>
                </a:uFill>
                <a:latin typeface="Arial MT"/>
                <a:cs typeface="Arial MT"/>
              </a:rPr>
              <a:t> </a:t>
            </a:r>
            <a:r>
              <a:rPr sz="1950" u="heavy" spc="50" dirty="0">
                <a:solidFill>
                  <a:srgbClr val="FFFFFF"/>
                </a:solidFill>
                <a:uFill>
                  <a:solidFill>
                    <a:srgbClr val="000000"/>
                  </a:solidFill>
                </a:uFill>
                <a:latin typeface="Arial MT"/>
                <a:cs typeface="Arial MT"/>
              </a:rPr>
              <a:t>	</a:t>
            </a:r>
            <a:r>
              <a:rPr sz="1950" spc="50" dirty="0">
                <a:solidFill>
                  <a:srgbClr val="FFFFFF"/>
                </a:solidFill>
                <a:latin typeface="Arial MT"/>
                <a:cs typeface="Arial MT"/>
              </a:rPr>
              <a:t> </a:t>
            </a:r>
            <a:r>
              <a:rPr sz="1950" spc="40" dirty="0">
                <a:solidFill>
                  <a:srgbClr val="FFFFFF"/>
                </a:solidFill>
                <a:latin typeface="Arial MT"/>
                <a:cs typeface="Arial MT"/>
              </a:rPr>
              <a:t>Service</a:t>
            </a:r>
            <a:endParaRPr sz="1950">
              <a:latin typeface="Arial MT"/>
              <a:cs typeface="Arial MT"/>
            </a:endParaRPr>
          </a:p>
        </p:txBody>
      </p:sp>
      <p:sp>
        <p:nvSpPr>
          <p:cNvPr id="53" name="object 53"/>
          <p:cNvSpPr/>
          <p:nvPr/>
        </p:nvSpPr>
        <p:spPr>
          <a:xfrm>
            <a:off x="5926285" y="9647031"/>
            <a:ext cx="692785" cy="693420"/>
          </a:xfrm>
          <a:custGeom>
            <a:avLst/>
            <a:gdLst/>
            <a:ahLst/>
            <a:cxnLst/>
            <a:rect l="l" t="t" r="r" b="b"/>
            <a:pathLst>
              <a:path w="692784" h="693420">
                <a:moveTo>
                  <a:pt x="0" y="539750"/>
                </a:moveTo>
                <a:lnTo>
                  <a:pt x="0" y="570230"/>
                </a:lnTo>
                <a:lnTo>
                  <a:pt x="7034" y="595630"/>
                </a:lnTo>
                <a:lnTo>
                  <a:pt x="59133" y="640080"/>
                </a:lnTo>
                <a:lnTo>
                  <a:pt x="101414" y="657860"/>
                </a:lnTo>
                <a:lnTo>
                  <a:pt x="152658" y="673100"/>
                </a:lnTo>
                <a:lnTo>
                  <a:pt x="211475" y="684530"/>
                </a:lnTo>
                <a:lnTo>
                  <a:pt x="276471" y="692150"/>
                </a:lnTo>
                <a:lnTo>
                  <a:pt x="346255" y="693420"/>
                </a:lnTo>
                <a:lnTo>
                  <a:pt x="416037" y="692150"/>
                </a:lnTo>
                <a:lnTo>
                  <a:pt x="481027" y="684530"/>
                </a:lnTo>
                <a:lnTo>
                  <a:pt x="539835" y="673100"/>
                </a:lnTo>
                <a:lnTo>
                  <a:pt x="591069" y="657860"/>
                </a:lnTo>
                <a:lnTo>
                  <a:pt x="633340" y="640080"/>
                </a:lnTo>
                <a:lnTo>
                  <a:pt x="640849" y="635000"/>
                </a:lnTo>
                <a:lnTo>
                  <a:pt x="346255" y="635000"/>
                </a:lnTo>
                <a:lnTo>
                  <a:pt x="290397" y="633730"/>
                </a:lnTo>
                <a:lnTo>
                  <a:pt x="236617" y="628650"/>
                </a:lnTo>
                <a:lnTo>
                  <a:pt x="185701" y="622300"/>
                </a:lnTo>
                <a:lnTo>
                  <a:pt x="138436" y="610870"/>
                </a:lnTo>
                <a:lnTo>
                  <a:pt x="95607" y="598170"/>
                </a:lnTo>
                <a:lnTo>
                  <a:pt x="50359" y="579120"/>
                </a:lnTo>
                <a:lnTo>
                  <a:pt x="16145" y="556260"/>
                </a:lnTo>
                <a:lnTo>
                  <a:pt x="4553" y="544830"/>
                </a:lnTo>
                <a:lnTo>
                  <a:pt x="0" y="539750"/>
                </a:lnTo>
                <a:close/>
              </a:path>
              <a:path w="692784" h="693420">
                <a:moveTo>
                  <a:pt x="692456" y="539750"/>
                </a:moveTo>
                <a:lnTo>
                  <a:pt x="687902" y="544830"/>
                </a:lnTo>
                <a:lnTo>
                  <a:pt x="682671" y="551180"/>
                </a:lnTo>
                <a:lnTo>
                  <a:pt x="676366" y="556260"/>
                </a:lnTo>
                <a:lnTo>
                  <a:pt x="642189" y="579120"/>
                </a:lnTo>
                <a:lnTo>
                  <a:pt x="596848" y="598170"/>
                </a:lnTo>
                <a:lnTo>
                  <a:pt x="554025" y="610870"/>
                </a:lnTo>
                <a:lnTo>
                  <a:pt x="506773" y="622300"/>
                </a:lnTo>
                <a:lnTo>
                  <a:pt x="455874" y="628650"/>
                </a:lnTo>
                <a:lnTo>
                  <a:pt x="402108" y="633730"/>
                </a:lnTo>
                <a:lnTo>
                  <a:pt x="346255" y="635000"/>
                </a:lnTo>
                <a:lnTo>
                  <a:pt x="640849" y="635000"/>
                </a:lnTo>
                <a:lnTo>
                  <a:pt x="665255" y="618490"/>
                </a:lnTo>
                <a:lnTo>
                  <a:pt x="685424" y="595630"/>
                </a:lnTo>
                <a:lnTo>
                  <a:pt x="692456" y="570230"/>
                </a:lnTo>
                <a:lnTo>
                  <a:pt x="692456" y="539750"/>
                </a:lnTo>
                <a:close/>
              </a:path>
              <a:path w="692784" h="693420">
                <a:moveTo>
                  <a:pt x="0" y="463550"/>
                </a:moveTo>
                <a:lnTo>
                  <a:pt x="0" y="494030"/>
                </a:lnTo>
                <a:lnTo>
                  <a:pt x="7034" y="519430"/>
                </a:lnTo>
                <a:lnTo>
                  <a:pt x="59133" y="563880"/>
                </a:lnTo>
                <a:lnTo>
                  <a:pt x="101414" y="581660"/>
                </a:lnTo>
                <a:lnTo>
                  <a:pt x="152658" y="596900"/>
                </a:lnTo>
                <a:lnTo>
                  <a:pt x="211475" y="608330"/>
                </a:lnTo>
                <a:lnTo>
                  <a:pt x="276471" y="615950"/>
                </a:lnTo>
                <a:lnTo>
                  <a:pt x="346255" y="618490"/>
                </a:lnTo>
                <a:lnTo>
                  <a:pt x="416037" y="615950"/>
                </a:lnTo>
                <a:lnTo>
                  <a:pt x="481027" y="608330"/>
                </a:lnTo>
                <a:lnTo>
                  <a:pt x="539835" y="596900"/>
                </a:lnTo>
                <a:lnTo>
                  <a:pt x="591069" y="581660"/>
                </a:lnTo>
                <a:lnTo>
                  <a:pt x="633340" y="563880"/>
                </a:lnTo>
                <a:lnTo>
                  <a:pt x="640849" y="558800"/>
                </a:lnTo>
                <a:lnTo>
                  <a:pt x="346255" y="558800"/>
                </a:lnTo>
                <a:lnTo>
                  <a:pt x="290397" y="557530"/>
                </a:lnTo>
                <a:lnTo>
                  <a:pt x="236617" y="552450"/>
                </a:lnTo>
                <a:lnTo>
                  <a:pt x="185701" y="546100"/>
                </a:lnTo>
                <a:lnTo>
                  <a:pt x="138436" y="534670"/>
                </a:lnTo>
                <a:lnTo>
                  <a:pt x="95607" y="521970"/>
                </a:lnTo>
                <a:lnTo>
                  <a:pt x="50359" y="502920"/>
                </a:lnTo>
                <a:lnTo>
                  <a:pt x="16145" y="480060"/>
                </a:lnTo>
                <a:lnTo>
                  <a:pt x="4553" y="468630"/>
                </a:lnTo>
                <a:lnTo>
                  <a:pt x="0" y="463550"/>
                </a:lnTo>
                <a:close/>
              </a:path>
              <a:path w="692784" h="693420">
                <a:moveTo>
                  <a:pt x="692456" y="463550"/>
                </a:moveTo>
                <a:lnTo>
                  <a:pt x="687902" y="468630"/>
                </a:lnTo>
                <a:lnTo>
                  <a:pt x="682671" y="474980"/>
                </a:lnTo>
                <a:lnTo>
                  <a:pt x="676366" y="480060"/>
                </a:lnTo>
                <a:lnTo>
                  <a:pt x="642189" y="502920"/>
                </a:lnTo>
                <a:lnTo>
                  <a:pt x="596848" y="521970"/>
                </a:lnTo>
                <a:lnTo>
                  <a:pt x="554025" y="534670"/>
                </a:lnTo>
                <a:lnTo>
                  <a:pt x="506773" y="546100"/>
                </a:lnTo>
                <a:lnTo>
                  <a:pt x="455874" y="552450"/>
                </a:lnTo>
                <a:lnTo>
                  <a:pt x="402108" y="557530"/>
                </a:lnTo>
                <a:lnTo>
                  <a:pt x="346255" y="558800"/>
                </a:lnTo>
                <a:lnTo>
                  <a:pt x="640849" y="558800"/>
                </a:lnTo>
                <a:lnTo>
                  <a:pt x="665255" y="542290"/>
                </a:lnTo>
                <a:lnTo>
                  <a:pt x="685424" y="519430"/>
                </a:lnTo>
                <a:lnTo>
                  <a:pt x="692456" y="494030"/>
                </a:lnTo>
                <a:lnTo>
                  <a:pt x="692456" y="463550"/>
                </a:lnTo>
                <a:close/>
              </a:path>
              <a:path w="692784" h="693420">
                <a:moveTo>
                  <a:pt x="0" y="387350"/>
                </a:moveTo>
                <a:lnTo>
                  <a:pt x="0" y="417830"/>
                </a:lnTo>
                <a:lnTo>
                  <a:pt x="7034" y="443230"/>
                </a:lnTo>
                <a:lnTo>
                  <a:pt x="59133" y="487680"/>
                </a:lnTo>
                <a:lnTo>
                  <a:pt x="101414" y="505460"/>
                </a:lnTo>
                <a:lnTo>
                  <a:pt x="152658" y="520700"/>
                </a:lnTo>
                <a:lnTo>
                  <a:pt x="211475" y="532130"/>
                </a:lnTo>
                <a:lnTo>
                  <a:pt x="276471" y="539750"/>
                </a:lnTo>
                <a:lnTo>
                  <a:pt x="346255" y="542290"/>
                </a:lnTo>
                <a:lnTo>
                  <a:pt x="416037" y="539750"/>
                </a:lnTo>
                <a:lnTo>
                  <a:pt x="481027" y="532130"/>
                </a:lnTo>
                <a:lnTo>
                  <a:pt x="539835" y="520700"/>
                </a:lnTo>
                <a:lnTo>
                  <a:pt x="591069" y="505460"/>
                </a:lnTo>
                <a:lnTo>
                  <a:pt x="633340" y="487680"/>
                </a:lnTo>
                <a:lnTo>
                  <a:pt x="640849" y="482600"/>
                </a:lnTo>
                <a:lnTo>
                  <a:pt x="346255" y="482600"/>
                </a:lnTo>
                <a:lnTo>
                  <a:pt x="290397" y="481330"/>
                </a:lnTo>
                <a:lnTo>
                  <a:pt x="236617" y="476250"/>
                </a:lnTo>
                <a:lnTo>
                  <a:pt x="185701" y="469900"/>
                </a:lnTo>
                <a:lnTo>
                  <a:pt x="138436" y="458470"/>
                </a:lnTo>
                <a:lnTo>
                  <a:pt x="95607" y="445770"/>
                </a:lnTo>
                <a:lnTo>
                  <a:pt x="50359" y="426720"/>
                </a:lnTo>
                <a:lnTo>
                  <a:pt x="16145" y="403860"/>
                </a:lnTo>
                <a:lnTo>
                  <a:pt x="4553" y="392430"/>
                </a:lnTo>
                <a:lnTo>
                  <a:pt x="0" y="387350"/>
                </a:lnTo>
                <a:close/>
              </a:path>
              <a:path w="692784" h="693420">
                <a:moveTo>
                  <a:pt x="692456" y="387350"/>
                </a:moveTo>
                <a:lnTo>
                  <a:pt x="687902" y="392430"/>
                </a:lnTo>
                <a:lnTo>
                  <a:pt x="682671" y="398780"/>
                </a:lnTo>
                <a:lnTo>
                  <a:pt x="676366" y="403860"/>
                </a:lnTo>
                <a:lnTo>
                  <a:pt x="642189" y="426720"/>
                </a:lnTo>
                <a:lnTo>
                  <a:pt x="596848" y="445770"/>
                </a:lnTo>
                <a:lnTo>
                  <a:pt x="554025" y="458470"/>
                </a:lnTo>
                <a:lnTo>
                  <a:pt x="506773" y="469900"/>
                </a:lnTo>
                <a:lnTo>
                  <a:pt x="455874" y="476250"/>
                </a:lnTo>
                <a:lnTo>
                  <a:pt x="402108" y="481330"/>
                </a:lnTo>
                <a:lnTo>
                  <a:pt x="346255" y="482600"/>
                </a:lnTo>
                <a:lnTo>
                  <a:pt x="640849" y="482600"/>
                </a:lnTo>
                <a:lnTo>
                  <a:pt x="665255" y="466090"/>
                </a:lnTo>
                <a:lnTo>
                  <a:pt x="685424" y="443230"/>
                </a:lnTo>
                <a:lnTo>
                  <a:pt x="692456" y="417830"/>
                </a:lnTo>
                <a:lnTo>
                  <a:pt x="692456" y="387350"/>
                </a:lnTo>
                <a:close/>
              </a:path>
              <a:path w="692784" h="693420">
                <a:moveTo>
                  <a:pt x="0" y="311150"/>
                </a:moveTo>
                <a:lnTo>
                  <a:pt x="0" y="341630"/>
                </a:lnTo>
                <a:lnTo>
                  <a:pt x="7034" y="367030"/>
                </a:lnTo>
                <a:lnTo>
                  <a:pt x="59133" y="411480"/>
                </a:lnTo>
                <a:lnTo>
                  <a:pt x="101414" y="429260"/>
                </a:lnTo>
                <a:lnTo>
                  <a:pt x="152658" y="444500"/>
                </a:lnTo>
                <a:lnTo>
                  <a:pt x="211475" y="455930"/>
                </a:lnTo>
                <a:lnTo>
                  <a:pt x="276471" y="463550"/>
                </a:lnTo>
                <a:lnTo>
                  <a:pt x="346255" y="466090"/>
                </a:lnTo>
                <a:lnTo>
                  <a:pt x="416037" y="463550"/>
                </a:lnTo>
                <a:lnTo>
                  <a:pt x="481027" y="455930"/>
                </a:lnTo>
                <a:lnTo>
                  <a:pt x="539835" y="444500"/>
                </a:lnTo>
                <a:lnTo>
                  <a:pt x="591069" y="429260"/>
                </a:lnTo>
                <a:lnTo>
                  <a:pt x="633340" y="411480"/>
                </a:lnTo>
                <a:lnTo>
                  <a:pt x="640849" y="406400"/>
                </a:lnTo>
                <a:lnTo>
                  <a:pt x="346255" y="406400"/>
                </a:lnTo>
                <a:lnTo>
                  <a:pt x="290397" y="405130"/>
                </a:lnTo>
                <a:lnTo>
                  <a:pt x="236617" y="401320"/>
                </a:lnTo>
                <a:lnTo>
                  <a:pt x="185701" y="393700"/>
                </a:lnTo>
                <a:lnTo>
                  <a:pt x="138436" y="382270"/>
                </a:lnTo>
                <a:lnTo>
                  <a:pt x="95607" y="369570"/>
                </a:lnTo>
                <a:lnTo>
                  <a:pt x="50359" y="350520"/>
                </a:lnTo>
                <a:lnTo>
                  <a:pt x="16145" y="327660"/>
                </a:lnTo>
                <a:lnTo>
                  <a:pt x="4553" y="316230"/>
                </a:lnTo>
                <a:lnTo>
                  <a:pt x="0" y="311150"/>
                </a:lnTo>
                <a:close/>
              </a:path>
              <a:path w="692784" h="693420">
                <a:moveTo>
                  <a:pt x="692456" y="311150"/>
                </a:moveTo>
                <a:lnTo>
                  <a:pt x="687902" y="316230"/>
                </a:lnTo>
                <a:lnTo>
                  <a:pt x="682671" y="322580"/>
                </a:lnTo>
                <a:lnTo>
                  <a:pt x="676366" y="327660"/>
                </a:lnTo>
                <a:lnTo>
                  <a:pt x="642189" y="350520"/>
                </a:lnTo>
                <a:lnTo>
                  <a:pt x="596848" y="369570"/>
                </a:lnTo>
                <a:lnTo>
                  <a:pt x="554025" y="382270"/>
                </a:lnTo>
                <a:lnTo>
                  <a:pt x="506773" y="393700"/>
                </a:lnTo>
                <a:lnTo>
                  <a:pt x="455874" y="401320"/>
                </a:lnTo>
                <a:lnTo>
                  <a:pt x="402108" y="405130"/>
                </a:lnTo>
                <a:lnTo>
                  <a:pt x="346255" y="406400"/>
                </a:lnTo>
                <a:lnTo>
                  <a:pt x="640849" y="406400"/>
                </a:lnTo>
                <a:lnTo>
                  <a:pt x="665255" y="389890"/>
                </a:lnTo>
                <a:lnTo>
                  <a:pt x="685424" y="367030"/>
                </a:lnTo>
                <a:lnTo>
                  <a:pt x="692456" y="341630"/>
                </a:lnTo>
                <a:lnTo>
                  <a:pt x="692456" y="311150"/>
                </a:lnTo>
                <a:close/>
              </a:path>
              <a:path w="692784" h="693420">
                <a:moveTo>
                  <a:pt x="0" y="234950"/>
                </a:moveTo>
                <a:lnTo>
                  <a:pt x="0" y="265430"/>
                </a:lnTo>
                <a:lnTo>
                  <a:pt x="7034" y="290830"/>
                </a:lnTo>
                <a:lnTo>
                  <a:pt x="59133" y="335280"/>
                </a:lnTo>
                <a:lnTo>
                  <a:pt x="101414" y="353060"/>
                </a:lnTo>
                <a:lnTo>
                  <a:pt x="152658" y="368300"/>
                </a:lnTo>
                <a:lnTo>
                  <a:pt x="211475" y="379730"/>
                </a:lnTo>
                <a:lnTo>
                  <a:pt x="276471" y="387350"/>
                </a:lnTo>
                <a:lnTo>
                  <a:pt x="346255" y="389890"/>
                </a:lnTo>
                <a:lnTo>
                  <a:pt x="416037" y="387350"/>
                </a:lnTo>
                <a:lnTo>
                  <a:pt x="481027" y="379730"/>
                </a:lnTo>
                <a:lnTo>
                  <a:pt x="539835" y="368300"/>
                </a:lnTo>
                <a:lnTo>
                  <a:pt x="591069" y="353060"/>
                </a:lnTo>
                <a:lnTo>
                  <a:pt x="633340" y="335280"/>
                </a:lnTo>
                <a:lnTo>
                  <a:pt x="640849" y="330200"/>
                </a:lnTo>
                <a:lnTo>
                  <a:pt x="346255" y="330200"/>
                </a:lnTo>
                <a:lnTo>
                  <a:pt x="290397" y="328930"/>
                </a:lnTo>
                <a:lnTo>
                  <a:pt x="236617" y="325120"/>
                </a:lnTo>
                <a:lnTo>
                  <a:pt x="185701" y="317500"/>
                </a:lnTo>
                <a:lnTo>
                  <a:pt x="138436" y="306070"/>
                </a:lnTo>
                <a:lnTo>
                  <a:pt x="95607" y="293370"/>
                </a:lnTo>
                <a:lnTo>
                  <a:pt x="50359" y="274320"/>
                </a:lnTo>
                <a:lnTo>
                  <a:pt x="16145" y="251460"/>
                </a:lnTo>
                <a:lnTo>
                  <a:pt x="4553" y="240030"/>
                </a:lnTo>
                <a:lnTo>
                  <a:pt x="0" y="234950"/>
                </a:lnTo>
                <a:close/>
              </a:path>
              <a:path w="692784" h="693420">
                <a:moveTo>
                  <a:pt x="692456" y="234950"/>
                </a:moveTo>
                <a:lnTo>
                  <a:pt x="687902" y="240030"/>
                </a:lnTo>
                <a:lnTo>
                  <a:pt x="682671" y="246380"/>
                </a:lnTo>
                <a:lnTo>
                  <a:pt x="676366" y="251460"/>
                </a:lnTo>
                <a:lnTo>
                  <a:pt x="642189" y="274320"/>
                </a:lnTo>
                <a:lnTo>
                  <a:pt x="596848" y="293370"/>
                </a:lnTo>
                <a:lnTo>
                  <a:pt x="554025" y="306070"/>
                </a:lnTo>
                <a:lnTo>
                  <a:pt x="506773" y="317500"/>
                </a:lnTo>
                <a:lnTo>
                  <a:pt x="455874" y="325120"/>
                </a:lnTo>
                <a:lnTo>
                  <a:pt x="402108" y="328930"/>
                </a:lnTo>
                <a:lnTo>
                  <a:pt x="346255" y="330200"/>
                </a:lnTo>
                <a:lnTo>
                  <a:pt x="640849" y="330200"/>
                </a:lnTo>
                <a:lnTo>
                  <a:pt x="665255" y="313690"/>
                </a:lnTo>
                <a:lnTo>
                  <a:pt x="685424" y="290830"/>
                </a:lnTo>
                <a:lnTo>
                  <a:pt x="692456" y="265430"/>
                </a:lnTo>
                <a:lnTo>
                  <a:pt x="692456" y="234950"/>
                </a:lnTo>
                <a:close/>
              </a:path>
              <a:path w="692784" h="693420">
                <a:moveTo>
                  <a:pt x="383" y="144780"/>
                </a:moveTo>
                <a:lnTo>
                  <a:pt x="383" y="189230"/>
                </a:lnTo>
                <a:lnTo>
                  <a:pt x="7415" y="214630"/>
                </a:lnTo>
                <a:lnTo>
                  <a:pt x="59499" y="259080"/>
                </a:lnTo>
                <a:lnTo>
                  <a:pt x="101769" y="276860"/>
                </a:lnTo>
                <a:lnTo>
                  <a:pt x="153004" y="292100"/>
                </a:lnTo>
                <a:lnTo>
                  <a:pt x="211812" y="303530"/>
                </a:lnTo>
                <a:lnTo>
                  <a:pt x="276802" y="311150"/>
                </a:lnTo>
                <a:lnTo>
                  <a:pt x="346584" y="313690"/>
                </a:lnTo>
                <a:lnTo>
                  <a:pt x="416351" y="311150"/>
                </a:lnTo>
                <a:lnTo>
                  <a:pt x="481304" y="303530"/>
                </a:lnTo>
                <a:lnTo>
                  <a:pt x="540059" y="292100"/>
                </a:lnTo>
                <a:lnTo>
                  <a:pt x="591233" y="276860"/>
                </a:lnTo>
                <a:lnTo>
                  <a:pt x="633443" y="259080"/>
                </a:lnTo>
                <a:lnTo>
                  <a:pt x="652186" y="246380"/>
                </a:lnTo>
                <a:lnTo>
                  <a:pt x="346419" y="246380"/>
                </a:lnTo>
                <a:lnTo>
                  <a:pt x="291177" y="245110"/>
                </a:lnTo>
                <a:lnTo>
                  <a:pt x="237992" y="240030"/>
                </a:lnTo>
                <a:lnTo>
                  <a:pt x="187665" y="232410"/>
                </a:lnTo>
                <a:lnTo>
                  <a:pt x="140995" y="222250"/>
                </a:lnTo>
                <a:lnTo>
                  <a:pt x="98782" y="209550"/>
                </a:lnTo>
                <a:lnTo>
                  <a:pt x="36447" y="180340"/>
                </a:lnTo>
                <a:lnTo>
                  <a:pt x="15019" y="162560"/>
                </a:lnTo>
                <a:lnTo>
                  <a:pt x="383" y="144780"/>
                </a:lnTo>
                <a:close/>
              </a:path>
              <a:path w="692784" h="693420">
                <a:moveTo>
                  <a:pt x="692456" y="144780"/>
                </a:moveTo>
                <a:lnTo>
                  <a:pt x="656391" y="180340"/>
                </a:lnTo>
                <a:lnTo>
                  <a:pt x="594057" y="209550"/>
                </a:lnTo>
                <a:lnTo>
                  <a:pt x="551777" y="222250"/>
                </a:lnTo>
                <a:lnTo>
                  <a:pt x="505098" y="232410"/>
                </a:lnTo>
                <a:lnTo>
                  <a:pt x="454796" y="240030"/>
                </a:lnTo>
                <a:lnTo>
                  <a:pt x="401645" y="245110"/>
                </a:lnTo>
                <a:lnTo>
                  <a:pt x="346419" y="246380"/>
                </a:lnTo>
                <a:lnTo>
                  <a:pt x="652186" y="246380"/>
                </a:lnTo>
                <a:lnTo>
                  <a:pt x="665306" y="237490"/>
                </a:lnTo>
                <a:lnTo>
                  <a:pt x="685438" y="214630"/>
                </a:lnTo>
                <a:lnTo>
                  <a:pt x="692456" y="189230"/>
                </a:lnTo>
                <a:lnTo>
                  <a:pt x="692456" y="144780"/>
                </a:lnTo>
                <a:close/>
              </a:path>
              <a:path w="692784" h="693420">
                <a:moveTo>
                  <a:pt x="346255" y="0"/>
                </a:moveTo>
                <a:lnTo>
                  <a:pt x="292182" y="1270"/>
                </a:lnTo>
                <a:lnTo>
                  <a:pt x="240178" y="5080"/>
                </a:lnTo>
                <a:lnTo>
                  <a:pt x="191023" y="12700"/>
                </a:lnTo>
                <a:lnTo>
                  <a:pt x="145492" y="22860"/>
                </a:lnTo>
                <a:lnTo>
                  <a:pt x="104364" y="35560"/>
                </a:lnTo>
                <a:lnTo>
                  <a:pt x="63788" y="53340"/>
                </a:lnTo>
                <a:lnTo>
                  <a:pt x="15149" y="92710"/>
                </a:lnTo>
                <a:lnTo>
                  <a:pt x="8756" y="114300"/>
                </a:lnTo>
                <a:lnTo>
                  <a:pt x="15149" y="135890"/>
                </a:lnTo>
                <a:lnTo>
                  <a:pt x="63788" y="176530"/>
                </a:lnTo>
                <a:lnTo>
                  <a:pt x="104364" y="193040"/>
                </a:lnTo>
                <a:lnTo>
                  <a:pt x="145492" y="205740"/>
                </a:lnTo>
                <a:lnTo>
                  <a:pt x="191023" y="215900"/>
                </a:lnTo>
                <a:lnTo>
                  <a:pt x="240178" y="223520"/>
                </a:lnTo>
                <a:lnTo>
                  <a:pt x="292182" y="227330"/>
                </a:lnTo>
                <a:lnTo>
                  <a:pt x="346255" y="229870"/>
                </a:lnTo>
                <a:lnTo>
                  <a:pt x="400323" y="227330"/>
                </a:lnTo>
                <a:lnTo>
                  <a:pt x="452313" y="223520"/>
                </a:lnTo>
                <a:lnTo>
                  <a:pt x="501453" y="215900"/>
                </a:lnTo>
                <a:lnTo>
                  <a:pt x="546970" y="205740"/>
                </a:lnTo>
                <a:lnTo>
                  <a:pt x="588092" y="193040"/>
                </a:lnTo>
                <a:lnTo>
                  <a:pt x="628667" y="176530"/>
                </a:lnTo>
                <a:lnTo>
                  <a:pt x="677306" y="135890"/>
                </a:lnTo>
                <a:lnTo>
                  <a:pt x="683699" y="114300"/>
                </a:lnTo>
                <a:lnTo>
                  <a:pt x="677306" y="92710"/>
                </a:lnTo>
                <a:lnTo>
                  <a:pt x="628667" y="53340"/>
                </a:lnTo>
                <a:lnTo>
                  <a:pt x="588092" y="35560"/>
                </a:lnTo>
                <a:lnTo>
                  <a:pt x="546969" y="22860"/>
                </a:lnTo>
                <a:lnTo>
                  <a:pt x="501452" y="12700"/>
                </a:lnTo>
                <a:lnTo>
                  <a:pt x="452312" y="5080"/>
                </a:lnTo>
                <a:lnTo>
                  <a:pt x="400323" y="1270"/>
                </a:lnTo>
                <a:lnTo>
                  <a:pt x="346255" y="0"/>
                </a:lnTo>
                <a:close/>
              </a:path>
            </a:pathLst>
          </a:custGeom>
          <a:solidFill>
            <a:srgbClr val="61D836"/>
          </a:solidFill>
        </p:spPr>
        <p:txBody>
          <a:bodyPr wrap="square" lIns="0" tIns="0" rIns="0" bIns="0" rtlCol="0"/>
          <a:lstStyle/>
          <a:p>
            <a:endParaRPr/>
          </a:p>
        </p:txBody>
      </p:sp>
      <p:sp>
        <p:nvSpPr>
          <p:cNvPr id="54" name="object 54"/>
          <p:cNvSpPr txBox="1"/>
          <p:nvPr/>
        </p:nvSpPr>
        <p:spPr>
          <a:xfrm>
            <a:off x="4342162" y="9650105"/>
            <a:ext cx="692785" cy="372745"/>
          </a:xfrm>
          <a:prstGeom prst="rect">
            <a:avLst/>
          </a:prstGeom>
          <a:solidFill>
            <a:srgbClr val="000000"/>
          </a:solidFill>
        </p:spPr>
        <p:txBody>
          <a:bodyPr vert="horz" wrap="square" lIns="0" tIns="63500" rIns="0" bIns="0" rtlCol="0">
            <a:spAutoFit/>
          </a:bodyPr>
          <a:lstStyle/>
          <a:p>
            <a:pPr marL="177165">
              <a:lnSpc>
                <a:spcPct val="100000"/>
              </a:lnSpc>
              <a:spcBef>
                <a:spcPts val="500"/>
              </a:spcBef>
            </a:pPr>
            <a:r>
              <a:rPr sz="1650" spc="-5" dirty="0">
                <a:solidFill>
                  <a:srgbClr val="FFFFFF"/>
                </a:solidFill>
                <a:latin typeface="Arial MT"/>
                <a:cs typeface="Arial MT"/>
              </a:rPr>
              <a:t>API</a:t>
            </a:r>
            <a:endParaRPr sz="1650">
              <a:latin typeface="Arial MT"/>
              <a:cs typeface="Arial MT"/>
            </a:endParaRPr>
          </a:p>
        </p:txBody>
      </p:sp>
      <p:sp>
        <p:nvSpPr>
          <p:cNvPr id="55" name="object 55"/>
          <p:cNvSpPr txBox="1"/>
          <p:nvPr/>
        </p:nvSpPr>
        <p:spPr>
          <a:xfrm>
            <a:off x="5930548" y="8326808"/>
            <a:ext cx="980440" cy="595630"/>
          </a:xfrm>
          <a:prstGeom prst="rect">
            <a:avLst/>
          </a:prstGeom>
          <a:solidFill>
            <a:srgbClr val="000000"/>
          </a:solidFill>
        </p:spPr>
        <p:txBody>
          <a:bodyPr vert="horz" wrap="square" lIns="0" tIns="32384" rIns="0" bIns="0" rtlCol="0">
            <a:spAutoFit/>
          </a:bodyPr>
          <a:lstStyle/>
          <a:p>
            <a:pPr marL="62865" marR="55244" indent="98425">
              <a:lnSpc>
                <a:spcPct val="104099"/>
              </a:lnSpc>
              <a:spcBef>
                <a:spcPts val="254"/>
              </a:spcBef>
            </a:pPr>
            <a:r>
              <a:rPr sz="1650" spc="15" dirty="0">
                <a:solidFill>
                  <a:srgbClr val="FFFFFF"/>
                </a:solidFill>
                <a:latin typeface="Arial MT"/>
                <a:cs typeface="Arial MT"/>
              </a:rPr>
              <a:t>Events </a:t>
            </a:r>
            <a:r>
              <a:rPr sz="1650" spc="20" dirty="0">
                <a:solidFill>
                  <a:srgbClr val="FFFFFF"/>
                </a:solidFill>
                <a:latin typeface="Arial MT"/>
                <a:cs typeface="Arial MT"/>
              </a:rPr>
              <a:t> </a:t>
            </a:r>
            <a:r>
              <a:rPr sz="1650" spc="30" dirty="0">
                <a:solidFill>
                  <a:srgbClr val="FFFFFF"/>
                </a:solidFill>
                <a:latin typeface="Arial MT"/>
                <a:cs typeface="Arial MT"/>
              </a:rPr>
              <a:t>Interface</a:t>
            </a:r>
            <a:endParaRPr sz="1650">
              <a:latin typeface="Arial MT"/>
              <a:cs typeface="Arial MT"/>
            </a:endParaRPr>
          </a:p>
        </p:txBody>
      </p:sp>
      <p:sp>
        <p:nvSpPr>
          <p:cNvPr id="56" name="object 56"/>
          <p:cNvSpPr/>
          <p:nvPr/>
        </p:nvSpPr>
        <p:spPr>
          <a:xfrm>
            <a:off x="12734581" y="8515515"/>
            <a:ext cx="1700530" cy="1662430"/>
          </a:xfrm>
          <a:custGeom>
            <a:avLst/>
            <a:gdLst/>
            <a:ahLst/>
            <a:cxnLst/>
            <a:rect l="l" t="t" r="r" b="b"/>
            <a:pathLst>
              <a:path w="1700530" h="1662429">
                <a:moveTo>
                  <a:pt x="872733" y="0"/>
                </a:moveTo>
                <a:lnTo>
                  <a:pt x="827703" y="0"/>
                </a:lnTo>
                <a:lnTo>
                  <a:pt x="782724" y="2316"/>
                </a:lnTo>
                <a:lnTo>
                  <a:pt x="737897" y="6949"/>
                </a:lnTo>
                <a:lnTo>
                  <a:pt x="693324" y="13898"/>
                </a:lnTo>
                <a:lnTo>
                  <a:pt x="649106" y="23164"/>
                </a:lnTo>
                <a:lnTo>
                  <a:pt x="605346" y="34746"/>
                </a:lnTo>
                <a:lnTo>
                  <a:pt x="562143" y="48644"/>
                </a:lnTo>
                <a:lnTo>
                  <a:pt x="519601" y="64859"/>
                </a:lnTo>
                <a:lnTo>
                  <a:pt x="477820" y="83391"/>
                </a:lnTo>
                <a:lnTo>
                  <a:pt x="436902" y="104239"/>
                </a:lnTo>
                <a:lnTo>
                  <a:pt x="396949" y="127403"/>
                </a:lnTo>
                <a:lnTo>
                  <a:pt x="358062" y="152883"/>
                </a:lnTo>
                <a:lnTo>
                  <a:pt x="320343" y="180681"/>
                </a:lnTo>
                <a:lnTo>
                  <a:pt x="283893" y="210794"/>
                </a:lnTo>
                <a:lnTo>
                  <a:pt x="248814" y="243224"/>
                </a:lnTo>
                <a:lnTo>
                  <a:pt x="215638" y="277515"/>
                </a:lnTo>
                <a:lnTo>
                  <a:pt x="184833" y="313146"/>
                </a:lnTo>
                <a:lnTo>
                  <a:pt x="156397" y="350018"/>
                </a:lnTo>
                <a:lnTo>
                  <a:pt x="130331" y="388032"/>
                </a:lnTo>
                <a:lnTo>
                  <a:pt x="106634" y="427087"/>
                </a:lnTo>
                <a:lnTo>
                  <a:pt x="85307" y="467086"/>
                </a:lnTo>
                <a:lnTo>
                  <a:pt x="66350" y="507928"/>
                </a:lnTo>
                <a:lnTo>
                  <a:pt x="49762" y="549515"/>
                </a:lnTo>
                <a:lnTo>
                  <a:pt x="35544" y="591747"/>
                </a:lnTo>
                <a:lnTo>
                  <a:pt x="23696" y="634524"/>
                </a:lnTo>
                <a:lnTo>
                  <a:pt x="14217" y="677749"/>
                </a:lnTo>
                <a:lnTo>
                  <a:pt x="7108" y="721321"/>
                </a:lnTo>
                <a:lnTo>
                  <a:pt x="2369" y="765141"/>
                </a:lnTo>
                <a:lnTo>
                  <a:pt x="0" y="809109"/>
                </a:lnTo>
                <a:lnTo>
                  <a:pt x="0" y="853128"/>
                </a:lnTo>
                <a:lnTo>
                  <a:pt x="2369" y="897097"/>
                </a:lnTo>
                <a:lnTo>
                  <a:pt x="7108" y="940917"/>
                </a:lnTo>
                <a:lnTo>
                  <a:pt x="14217" y="984489"/>
                </a:lnTo>
                <a:lnTo>
                  <a:pt x="23696" y="1027713"/>
                </a:lnTo>
                <a:lnTo>
                  <a:pt x="35544" y="1070491"/>
                </a:lnTo>
                <a:lnTo>
                  <a:pt x="49762" y="1112723"/>
                </a:lnTo>
                <a:lnTo>
                  <a:pt x="66350" y="1154309"/>
                </a:lnTo>
                <a:lnTo>
                  <a:pt x="85307" y="1195151"/>
                </a:lnTo>
                <a:lnTo>
                  <a:pt x="106634" y="1235150"/>
                </a:lnTo>
                <a:lnTo>
                  <a:pt x="130331" y="1274206"/>
                </a:lnTo>
                <a:lnTo>
                  <a:pt x="156397" y="1312219"/>
                </a:lnTo>
                <a:lnTo>
                  <a:pt x="184833" y="1349091"/>
                </a:lnTo>
                <a:lnTo>
                  <a:pt x="215638" y="1384722"/>
                </a:lnTo>
                <a:lnTo>
                  <a:pt x="248814" y="1419013"/>
                </a:lnTo>
                <a:lnTo>
                  <a:pt x="283893" y="1451443"/>
                </a:lnTo>
                <a:lnTo>
                  <a:pt x="320343" y="1481557"/>
                </a:lnTo>
                <a:lnTo>
                  <a:pt x="358062" y="1509354"/>
                </a:lnTo>
                <a:lnTo>
                  <a:pt x="396949" y="1534835"/>
                </a:lnTo>
                <a:lnTo>
                  <a:pt x="436902" y="1557999"/>
                </a:lnTo>
                <a:lnTo>
                  <a:pt x="477820" y="1578847"/>
                </a:lnTo>
                <a:lnTo>
                  <a:pt x="519601" y="1597378"/>
                </a:lnTo>
                <a:lnTo>
                  <a:pt x="562143" y="1613593"/>
                </a:lnTo>
                <a:lnTo>
                  <a:pt x="605346" y="1627491"/>
                </a:lnTo>
                <a:lnTo>
                  <a:pt x="649106" y="1639074"/>
                </a:lnTo>
                <a:lnTo>
                  <a:pt x="693324" y="1648339"/>
                </a:lnTo>
                <a:lnTo>
                  <a:pt x="737897" y="1655289"/>
                </a:lnTo>
                <a:lnTo>
                  <a:pt x="782724" y="1659921"/>
                </a:lnTo>
                <a:lnTo>
                  <a:pt x="827703" y="1662238"/>
                </a:lnTo>
                <a:lnTo>
                  <a:pt x="872733" y="1662238"/>
                </a:lnTo>
                <a:lnTo>
                  <a:pt x="917712" y="1659921"/>
                </a:lnTo>
                <a:lnTo>
                  <a:pt x="962539" y="1655289"/>
                </a:lnTo>
                <a:lnTo>
                  <a:pt x="1007112" y="1648339"/>
                </a:lnTo>
                <a:lnTo>
                  <a:pt x="1051329" y="1639074"/>
                </a:lnTo>
                <a:lnTo>
                  <a:pt x="1095089" y="1627491"/>
                </a:lnTo>
                <a:lnTo>
                  <a:pt x="1138291" y="1613593"/>
                </a:lnTo>
                <a:lnTo>
                  <a:pt x="1180833" y="1597378"/>
                </a:lnTo>
                <a:lnTo>
                  <a:pt x="1222613" y="1578847"/>
                </a:lnTo>
                <a:lnTo>
                  <a:pt x="1263530" y="1557999"/>
                </a:lnTo>
                <a:lnTo>
                  <a:pt x="1303483" y="1534835"/>
                </a:lnTo>
                <a:lnTo>
                  <a:pt x="1342369" y="1509354"/>
                </a:lnTo>
                <a:lnTo>
                  <a:pt x="1380087" y="1481557"/>
                </a:lnTo>
                <a:lnTo>
                  <a:pt x="1416536" y="1451443"/>
                </a:lnTo>
                <a:lnTo>
                  <a:pt x="1451615" y="1419013"/>
                </a:lnTo>
                <a:lnTo>
                  <a:pt x="1484790" y="1384722"/>
                </a:lnTo>
                <a:lnTo>
                  <a:pt x="1515595" y="1349091"/>
                </a:lnTo>
                <a:lnTo>
                  <a:pt x="1544031" y="1312219"/>
                </a:lnTo>
                <a:lnTo>
                  <a:pt x="1570097" y="1274206"/>
                </a:lnTo>
                <a:lnTo>
                  <a:pt x="1593794" y="1235150"/>
                </a:lnTo>
                <a:lnTo>
                  <a:pt x="1615121" y="1195151"/>
                </a:lnTo>
                <a:lnTo>
                  <a:pt x="1634078" y="1154309"/>
                </a:lnTo>
                <a:lnTo>
                  <a:pt x="1650666" y="1112723"/>
                </a:lnTo>
                <a:lnTo>
                  <a:pt x="1664884" y="1070491"/>
                </a:lnTo>
                <a:lnTo>
                  <a:pt x="1676732" y="1027713"/>
                </a:lnTo>
                <a:lnTo>
                  <a:pt x="1686211" y="984489"/>
                </a:lnTo>
                <a:lnTo>
                  <a:pt x="1693320" y="940917"/>
                </a:lnTo>
                <a:lnTo>
                  <a:pt x="1698059" y="897097"/>
                </a:lnTo>
                <a:lnTo>
                  <a:pt x="1700429" y="853128"/>
                </a:lnTo>
                <a:lnTo>
                  <a:pt x="1700429" y="809109"/>
                </a:lnTo>
                <a:lnTo>
                  <a:pt x="1698059" y="765141"/>
                </a:lnTo>
                <a:lnTo>
                  <a:pt x="1693320" y="721321"/>
                </a:lnTo>
                <a:lnTo>
                  <a:pt x="1686211" y="677749"/>
                </a:lnTo>
                <a:lnTo>
                  <a:pt x="1676732" y="634524"/>
                </a:lnTo>
                <a:lnTo>
                  <a:pt x="1664884" y="591747"/>
                </a:lnTo>
                <a:lnTo>
                  <a:pt x="1650666" y="549515"/>
                </a:lnTo>
                <a:lnTo>
                  <a:pt x="1634078" y="507928"/>
                </a:lnTo>
                <a:lnTo>
                  <a:pt x="1615121" y="467086"/>
                </a:lnTo>
                <a:lnTo>
                  <a:pt x="1593794" y="427087"/>
                </a:lnTo>
                <a:lnTo>
                  <a:pt x="1570097" y="388032"/>
                </a:lnTo>
                <a:lnTo>
                  <a:pt x="1544031" y="350018"/>
                </a:lnTo>
                <a:lnTo>
                  <a:pt x="1515595" y="313146"/>
                </a:lnTo>
                <a:lnTo>
                  <a:pt x="1484790" y="277515"/>
                </a:lnTo>
                <a:lnTo>
                  <a:pt x="1451615" y="243224"/>
                </a:lnTo>
                <a:lnTo>
                  <a:pt x="1416536" y="210794"/>
                </a:lnTo>
                <a:lnTo>
                  <a:pt x="1380087" y="180681"/>
                </a:lnTo>
                <a:lnTo>
                  <a:pt x="1342369" y="152883"/>
                </a:lnTo>
                <a:lnTo>
                  <a:pt x="1303483" y="127403"/>
                </a:lnTo>
                <a:lnTo>
                  <a:pt x="1263530" y="104239"/>
                </a:lnTo>
                <a:lnTo>
                  <a:pt x="1222613" y="83391"/>
                </a:lnTo>
                <a:lnTo>
                  <a:pt x="1180833" y="64859"/>
                </a:lnTo>
                <a:lnTo>
                  <a:pt x="1138291" y="48644"/>
                </a:lnTo>
                <a:lnTo>
                  <a:pt x="1095089" y="34746"/>
                </a:lnTo>
                <a:lnTo>
                  <a:pt x="1051329" y="23164"/>
                </a:lnTo>
                <a:lnTo>
                  <a:pt x="1007112" y="13898"/>
                </a:lnTo>
                <a:lnTo>
                  <a:pt x="962539" y="6949"/>
                </a:lnTo>
                <a:lnTo>
                  <a:pt x="917712" y="2316"/>
                </a:lnTo>
                <a:lnTo>
                  <a:pt x="872733" y="0"/>
                </a:lnTo>
                <a:close/>
              </a:path>
            </a:pathLst>
          </a:custGeom>
          <a:solidFill>
            <a:srgbClr val="00A2FF"/>
          </a:solidFill>
        </p:spPr>
        <p:txBody>
          <a:bodyPr wrap="square" lIns="0" tIns="0" rIns="0" bIns="0" rtlCol="0"/>
          <a:lstStyle/>
          <a:p>
            <a:endParaRPr/>
          </a:p>
        </p:txBody>
      </p:sp>
      <p:sp>
        <p:nvSpPr>
          <p:cNvPr id="57" name="object 57"/>
          <p:cNvSpPr txBox="1"/>
          <p:nvPr/>
        </p:nvSpPr>
        <p:spPr>
          <a:xfrm>
            <a:off x="13106440" y="9018547"/>
            <a:ext cx="956944" cy="631190"/>
          </a:xfrm>
          <a:prstGeom prst="rect">
            <a:avLst/>
          </a:prstGeom>
        </p:spPr>
        <p:txBody>
          <a:bodyPr vert="horz" wrap="square" lIns="0" tIns="9525" rIns="0" bIns="0" rtlCol="0">
            <a:spAutoFit/>
          </a:bodyPr>
          <a:lstStyle/>
          <a:p>
            <a:pPr marL="82550" marR="5080" indent="-70485">
              <a:lnSpc>
                <a:spcPct val="102200"/>
              </a:lnSpc>
              <a:spcBef>
                <a:spcPts val="75"/>
              </a:spcBef>
            </a:pPr>
            <a:r>
              <a:rPr sz="1950" spc="30" dirty="0">
                <a:solidFill>
                  <a:srgbClr val="FFFFFF"/>
                </a:solidFill>
                <a:latin typeface="Arial MT"/>
                <a:cs typeface="Arial MT"/>
              </a:rPr>
              <a:t>Delivery  </a:t>
            </a:r>
            <a:r>
              <a:rPr sz="1950" spc="40" dirty="0">
                <a:solidFill>
                  <a:srgbClr val="FFFFFF"/>
                </a:solidFill>
                <a:latin typeface="Arial MT"/>
                <a:cs typeface="Arial MT"/>
              </a:rPr>
              <a:t>Service</a:t>
            </a:r>
            <a:endParaRPr sz="1950">
              <a:latin typeface="Arial MT"/>
              <a:cs typeface="Arial MT"/>
            </a:endParaRPr>
          </a:p>
        </p:txBody>
      </p:sp>
      <p:sp>
        <p:nvSpPr>
          <p:cNvPr id="58" name="object 58"/>
          <p:cNvSpPr/>
          <p:nvPr/>
        </p:nvSpPr>
        <p:spPr>
          <a:xfrm>
            <a:off x="13960946" y="9631849"/>
            <a:ext cx="692785" cy="693420"/>
          </a:xfrm>
          <a:custGeom>
            <a:avLst/>
            <a:gdLst/>
            <a:ahLst/>
            <a:cxnLst/>
            <a:rect l="l" t="t" r="r" b="b"/>
            <a:pathLst>
              <a:path w="692784" h="693420">
                <a:moveTo>
                  <a:pt x="0" y="539750"/>
                </a:moveTo>
                <a:lnTo>
                  <a:pt x="0" y="570230"/>
                </a:lnTo>
                <a:lnTo>
                  <a:pt x="7034" y="595630"/>
                </a:lnTo>
                <a:lnTo>
                  <a:pt x="59134" y="640080"/>
                </a:lnTo>
                <a:lnTo>
                  <a:pt x="101414" y="657860"/>
                </a:lnTo>
                <a:lnTo>
                  <a:pt x="152658" y="673100"/>
                </a:lnTo>
                <a:lnTo>
                  <a:pt x="211474" y="684530"/>
                </a:lnTo>
                <a:lnTo>
                  <a:pt x="276469" y="692150"/>
                </a:lnTo>
                <a:lnTo>
                  <a:pt x="346251" y="693420"/>
                </a:lnTo>
                <a:lnTo>
                  <a:pt x="416033" y="692150"/>
                </a:lnTo>
                <a:lnTo>
                  <a:pt x="481024" y="684530"/>
                </a:lnTo>
                <a:lnTo>
                  <a:pt x="539831" y="673100"/>
                </a:lnTo>
                <a:lnTo>
                  <a:pt x="591065" y="657860"/>
                </a:lnTo>
                <a:lnTo>
                  <a:pt x="633335" y="640080"/>
                </a:lnTo>
                <a:lnTo>
                  <a:pt x="640844" y="635000"/>
                </a:lnTo>
                <a:lnTo>
                  <a:pt x="346251" y="635000"/>
                </a:lnTo>
                <a:lnTo>
                  <a:pt x="290396" y="633730"/>
                </a:lnTo>
                <a:lnTo>
                  <a:pt x="236617" y="628650"/>
                </a:lnTo>
                <a:lnTo>
                  <a:pt x="185702" y="622300"/>
                </a:lnTo>
                <a:lnTo>
                  <a:pt x="138437" y="610870"/>
                </a:lnTo>
                <a:lnTo>
                  <a:pt x="95609" y="598170"/>
                </a:lnTo>
                <a:lnTo>
                  <a:pt x="50361" y="579120"/>
                </a:lnTo>
                <a:lnTo>
                  <a:pt x="16146" y="556260"/>
                </a:lnTo>
                <a:lnTo>
                  <a:pt x="4554" y="544830"/>
                </a:lnTo>
                <a:lnTo>
                  <a:pt x="0" y="539750"/>
                </a:lnTo>
                <a:close/>
              </a:path>
              <a:path w="692784" h="693420">
                <a:moveTo>
                  <a:pt x="692450" y="539750"/>
                </a:moveTo>
                <a:lnTo>
                  <a:pt x="687905" y="544830"/>
                </a:lnTo>
                <a:lnTo>
                  <a:pt x="682670" y="551180"/>
                </a:lnTo>
                <a:lnTo>
                  <a:pt x="676366" y="556260"/>
                </a:lnTo>
                <a:lnTo>
                  <a:pt x="642192" y="579120"/>
                </a:lnTo>
                <a:lnTo>
                  <a:pt x="596850" y="598170"/>
                </a:lnTo>
                <a:lnTo>
                  <a:pt x="554024" y="610870"/>
                </a:lnTo>
                <a:lnTo>
                  <a:pt x="506771" y="622300"/>
                </a:lnTo>
                <a:lnTo>
                  <a:pt x="455871" y="628650"/>
                </a:lnTo>
                <a:lnTo>
                  <a:pt x="402104" y="633730"/>
                </a:lnTo>
                <a:lnTo>
                  <a:pt x="346251" y="635000"/>
                </a:lnTo>
                <a:lnTo>
                  <a:pt x="640844" y="635000"/>
                </a:lnTo>
                <a:lnTo>
                  <a:pt x="665249" y="618490"/>
                </a:lnTo>
                <a:lnTo>
                  <a:pt x="685418" y="595630"/>
                </a:lnTo>
                <a:lnTo>
                  <a:pt x="692450" y="570230"/>
                </a:lnTo>
                <a:lnTo>
                  <a:pt x="692450" y="539750"/>
                </a:lnTo>
                <a:close/>
              </a:path>
              <a:path w="692784" h="693420">
                <a:moveTo>
                  <a:pt x="0" y="463550"/>
                </a:moveTo>
                <a:lnTo>
                  <a:pt x="0" y="494030"/>
                </a:lnTo>
                <a:lnTo>
                  <a:pt x="7034" y="519430"/>
                </a:lnTo>
                <a:lnTo>
                  <a:pt x="59134" y="563880"/>
                </a:lnTo>
                <a:lnTo>
                  <a:pt x="101414" y="581660"/>
                </a:lnTo>
                <a:lnTo>
                  <a:pt x="152658" y="596900"/>
                </a:lnTo>
                <a:lnTo>
                  <a:pt x="211474" y="608330"/>
                </a:lnTo>
                <a:lnTo>
                  <a:pt x="276469" y="615950"/>
                </a:lnTo>
                <a:lnTo>
                  <a:pt x="346251" y="618490"/>
                </a:lnTo>
                <a:lnTo>
                  <a:pt x="416033" y="615950"/>
                </a:lnTo>
                <a:lnTo>
                  <a:pt x="481024" y="608330"/>
                </a:lnTo>
                <a:lnTo>
                  <a:pt x="539831" y="596900"/>
                </a:lnTo>
                <a:lnTo>
                  <a:pt x="591065" y="581660"/>
                </a:lnTo>
                <a:lnTo>
                  <a:pt x="633335" y="563880"/>
                </a:lnTo>
                <a:lnTo>
                  <a:pt x="640844" y="558800"/>
                </a:lnTo>
                <a:lnTo>
                  <a:pt x="346251" y="558800"/>
                </a:lnTo>
                <a:lnTo>
                  <a:pt x="290396" y="557530"/>
                </a:lnTo>
                <a:lnTo>
                  <a:pt x="236617" y="552450"/>
                </a:lnTo>
                <a:lnTo>
                  <a:pt x="185702" y="546100"/>
                </a:lnTo>
                <a:lnTo>
                  <a:pt x="138437" y="534670"/>
                </a:lnTo>
                <a:lnTo>
                  <a:pt x="95609" y="521970"/>
                </a:lnTo>
                <a:lnTo>
                  <a:pt x="50361" y="502920"/>
                </a:lnTo>
                <a:lnTo>
                  <a:pt x="16146" y="480060"/>
                </a:lnTo>
                <a:lnTo>
                  <a:pt x="4554" y="468630"/>
                </a:lnTo>
                <a:lnTo>
                  <a:pt x="0" y="463550"/>
                </a:lnTo>
                <a:close/>
              </a:path>
              <a:path w="692784" h="693420">
                <a:moveTo>
                  <a:pt x="692450" y="463550"/>
                </a:moveTo>
                <a:lnTo>
                  <a:pt x="687905" y="468630"/>
                </a:lnTo>
                <a:lnTo>
                  <a:pt x="682670" y="474980"/>
                </a:lnTo>
                <a:lnTo>
                  <a:pt x="676366" y="480060"/>
                </a:lnTo>
                <a:lnTo>
                  <a:pt x="642192" y="502920"/>
                </a:lnTo>
                <a:lnTo>
                  <a:pt x="596850" y="521970"/>
                </a:lnTo>
                <a:lnTo>
                  <a:pt x="554024" y="534670"/>
                </a:lnTo>
                <a:lnTo>
                  <a:pt x="506771" y="546100"/>
                </a:lnTo>
                <a:lnTo>
                  <a:pt x="455871" y="552450"/>
                </a:lnTo>
                <a:lnTo>
                  <a:pt x="402104" y="557530"/>
                </a:lnTo>
                <a:lnTo>
                  <a:pt x="346251" y="558800"/>
                </a:lnTo>
                <a:lnTo>
                  <a:pt x="640844" y="558800"/>
                </a:lnTo>
                <a:lnTo>
                  <a:pt x="665249" y="542290"/>
                </a:lnTo>
                <a:lnTo>
                  <a:pt x="685418" y="519430"/>
                </a:lnTo>
                <a:lnTo>
                  <a:pt x="692450" y="494030"/>
                </a:lnTo>
                <a:lnTo>
                  <a:pt x="692450" y="463550"/>
                </a:lnTo>
                <a:close/>
              </a:path>
              <a:path w="692784" h="693420">
                <a:moveTo>
                  <a:pt x="0" y="387350"/>
                </a:moveTo>
                <a:lnTo>
                  <a:pt x="0" y="417830"/>
                </a:lnTo>
                <a:lnTo>
                  <a:pt x="7034" y="443230"/>
                </a:lnTo>
                <a:lnTo>
                  <a:pt x="59134" y="487680"/>
                </a:lnTo>
                <a:lnTo>
                  <a:pt x="101414" y="505460"/>
                </a:lnTo>
                <a:lnTo>
                  <a:pt x="152658" y="520700"/>
                </a:lnTo>
                <a:lnTo>
                  <a:pt x="211474" y="532130"/>
                </a:lnTo>
                <a:lnTo>
                  <a:pt x="276469" y="539750"/>
                </a:lnTo>
                <a:lnTo>
                  <a:pt x="346251" y="542290"/>
                </a:lnTo>
                <a:lnTo>
                  <a:pt x="416033" y="539750"/>
                </a:lnTo>
                <a:lnTo>
                  <a:pt x="481024" y="532130"/>
                </a:lnTo>
                <a:lnTo>
                  <a:pt x="539831" y="520700"/>
                </a:lnTo>
                <a:lnTo>
                  <a:pt x="591065" y="505460"/>
                </a:lnTo>
                <a:lnTo>
                  <a:pt x="633335" y="487680"/>
                </a:lnTo>
                <a:lnTo>
                  <a:pt x="640844" y="482600"/>
                </a:lnTo>
                <a:lnTo>
                  <a:pt x="346251" y="482600"/>
                </a:lnTo>
                <a:lnTo>
                  <a:pt x="290396" y="481330"/>
                </a:lnTo>
                <a:lnTo>
                  <a:pt x="236617" y="476250"/>
                </a:lnTo>
                <a:lnTo>
                  <a:pt x="185702" y="469900"/>
                </a:lnTo>
                <a:lnTo>
                  <a:pt x="138437" y="458470"/>
                </a:lnTo>
                <a:lnTo>
                  <a:pt x="95609" y="445770"/>
                </a:lnTo>
                <a:lnTo>
                  <a:pt x="50361" y="426720"/>
                </a:lnTo>
                <a:lnTo>
                  <a:pt x="16146" y="403860"/>
                </a:lnTo>
                <a:lnTo>
                  <a:pt x="4554" y="392430"/>
                </a:lnTo>
                <a:lnTo>
                  <a:pt x="0" y="387350"/>
                </a:lnTo>
                <a:close/>
              </a:path>
              <a:path w="692784" h="693420">
                <a:moveTo>
                  <a:pt x="692450" y="387350"/>
                </a:moveTo>
                <a:lnTo>
                  <a:pt x="687905" y="392430"/>
                </a:lnTo>
                <a:lnTo>
                  <a:pt x="682670" y="398780"/>
                </a:lnTo>
                <a:lnTo>
                  <a:pt x="676366" y="403860"/>
                </a:lnTo>
                <a:lnTo>
                  <a:pt x="642192" y="426720"/>
                </a:lnTo>
                <a:lnTo>
                  <a:pt x="596850" y="445770"/>
                </a:lnTo>
                <a:lnTo>
                  <a:pt x="554024" y="458470"/>
                </a:lnTo>
                <a:lnTo>
                  <a:pt x="506771" y="469900"/>
                </a:lnTo>
                <a:lnTo>
                  <a:pt x="455871" y="476250"/>
                </a:lnTo>
                <a:lnTo>
                  <a:pt x="402104" y="481330"/>
                </a:lnTo>
                <a:lnTo>
                  <a:pt x="346251" y="482600"/>
                </a:lnTo>
                <a:lnTo>
                  <a:pt x="640844" y="482600"/>
                </a:lnTo>
                <a:lnTo>
                  <a:pt x="665249" y="466090"/>
                </a:lnTo>
                <a:lnTo>
                  <a:pt x="685418" y="443230"/>
                </a:lnTo>
                <a:lnTo>
                  <a:pt x="692450" y="417830"/>
                </a:lnTo>
                <a:lnTo>
                  <a:pt x="692450" y="387350"/>
                </a:lnTo>
                <a:close/>
              </a:path>
              <a:path w="692784" h="693420">
                <a:moveTo>
                  <a:pt x="0" y="311150"/>
                </a:moveTo>
                <a:lnTo>
                  <a:pt x="0" y="341630"/>
                </a:lnTo>
                <a:lnTo>
                  <a:pt x="7034" y="367030"/>
                </a:lnTo>
                <a:lnTo>
                  <a:pt x="59134" y="411480"/>
                </a:lnTo>
                <a:lnTo>
                  <a:pt x="101414" y="429260"/>
                </a:lnTo>
                <a:lnTo>
                  <a:pt x="152658" y="444500"/>
                </a:lnTo>
                <a:lnTo>
                  <a:pt x="211474" y="455930"/>
                </a:lnTo>
                <a:lnTo>
                  <a:pt x="276469" y="463550"/>
                </a:lnTo>
                <a:lnTo>
                  <a:pt x="346251" y="466090"/>
                </a:lnTo>
                <a:lnTo>
                  <a:pt x="416033" y="463550"/>
                </a:lnTo>
                <a:lnTo>
                  <a:pt x="481024" y="455930"/>
                </a:lnTo>
                <a:lnTo>
                  <a:pt x="539831" y="444500"/>
                </a:lnTo>
                <a:lnTo>
                  <a:pt x="591065" y="429260"/>
                </a:lnTo>
                <a:lnTo>
                  <a:pt x="633335" y="411480"/>
                </a:lnTo>
                <a:lnTo>
                  <a:pt x="640844" y="406400"/>
                </a:lnTo>
                <a:lnTo>
                  <a:pt x="346251" y="406400"/>
                </a:lnTo>
                <a:lnTo>
                  <a:pt x="290396" y="405130"/>
                </a:lnTo>
                <a:lnTo>
                  <a:pt x="236617" y="401320"/>
                </a:lnTo>
                <a:lnTo>
                  <a:pt x="185702" y="393700"/>
                </a:lnTo>
                <a:lnTo>
                  <a:pt x="138437" y="382270"/>
                </a:lnTo>
                <a:lnTo>
                  <a:pt x="95609" y="369570"/>
                </a:lnTo>
                <a:lnTo>
                  <a:pt x="50361" y="350520"/>
                </a:lnTo>
                <a:lnTo>
                  <a:pt x="16146" y="327660"/>
                </a:lnTo>
                <a:lnTo>
                  <a:pt x="4554" y="316230"/>
                </a:lnTo>
                <a:lnTo>
                  <a:pt x="0" y="311150"/>
                </a:lnTo>
                <a:close/>
              </a:path>
              <a:path w="692784" h="693420">
                <a:moveTo>
                  <a:pt x="692450" y="311150"/>
                </a:moveTo>
                <a:lnTo>
                  <a:pt x="687905" y="316230"/>
                </a:lnTo>
                <a:lnTo>
                  <a:pt x="682670" y="322580"/>
                </a:lnTo>
                <a:lnTo>
                  <a:pt x="676366" y="327660"/>
                </a:lnTo>
                <a:lnTo>
                  <a:pt x="642192" y="350520"/>
                </a:lnTo>
                <a:lnTo>
                  <a:pt x="596850" y="369570"/>
                </a:lnTo>
                <a:lnTo>
                  <a:pt x="554024" y="382270"/>
                </a:lnTo>
                <a:lnTo>
                  <a:pt x="506771" y="393700"/>
                </a:lnTo>
                <a:lnTo>
                  <a:pt x="455871" y="401320"/>
                </a:lnTo>
                <a:lnTo>
                  <a:pt x="402104" y="405130"/>
                </a:lnTo>
                <a:lnTo>
                  <a:pt x="346251" y="406400"/>
                </a:lnTo>
                <a:lnTo>
                  <a:pt x="640844" y="406400"/>
                </a:lnTo>
                <a:lnTo>
                  <a:pt x="665249" y="389890"/>
                </a:lnTo>
                <a:lnTo>
                  <a:pt x="685418" y="367030"/>
                </a:lnTo>
                <a:lnTo>
                  <a:pt x="692450" y="341630"/>
                </a:lnTo>
                <a:lnTo>
                  <a:pt x="692450" y="311150"/>
                </a:lnTo>
                <a:close/>
              </a:path>
              <a:path w="692784" h="693420">
                <a:moveTo>
                  <a:pt x="0" y="234950"/>
                </a:moveTo>
                <a:lnTo>
                  <a:pt x="0" y="265430"/>
                </a:lnTo>
                <a:lnTo>
                  <a:pt x="7034" y="290830"/>
                </a:lnTo>
                <a:lnTo>
                  <a:pt x="59134" y="335280"/>
                </a:lnTo>
                <a:lnTo>
                  <a:pt x="101414" y="353060"/>
                </a:lnTo>
                <a:lnTo>
                  <a:pt x="152658" y="368300"/>
                </a:lnTo>
                <a:lnTo>
                  <a:pt x="211474" y="379730"/>
                </a:lnTo>
                <a:lnTo>
                  <a:pt x="276469" y="387350"/>
                </a:lnTo>
                <a:lnTo>
                  <a:pt x="346251" y="389890"/>
                </a:lnTo>
                <a:lnTo>
                  <a:pt x="416033" y="387350"/>
                </a:lnTo>
                <a:lnTo>
                  <a:pt x="481024" y="379730"/>
                </a:lnTo>
                <a:lnTo>
                  <a:pt x="539831" y="368300"/>
                </a:lnTo>
                <a:lnTo>
                  <a:pt x="591065" y="353060"/>
                </a:lnTo>
                <a:lnTo>
                  <a:pt x="633335" y="335280"/>
                </a:lnTo>
                <a:lnTo>
                  <a:pt x="640844" y="330200"/>
                </a:lnTo>
                <a:lnTo>
                  <a:pt x="346251" y="330200"/>
                </a:lnTo>
                <a:lnTo>
                  <a:pt x="290396" y="328930"/>
                </a:lnTo>
                <a:lnTo>
                  <a:pt x="236617" y="325120"/>
                </a:lnTo>
                <a:lnTo>
                  <a:pt x="185702" y="317500"/>
                </a:lnTo>
                <a:lnTo>
                  <a:pt x="138437" y="306070"/>
                </a:lnTo>
                <a:lnTo>
                  <a:pt x="95609" y="293370"/>
                </a:lnTo>
                <a:lnTo>
                  <a:pt x="50361" y="274320"/>
                </a:lnTo>
                <a:lnTo>
                  <a:pt x="16146" y="251460"/>
                </a:lnTo>
                <a:lnTo>
                  <a:pt x="4554" y="240030"/>
                </a:lnTo>
                <a:lnTo>
                  <a:pt x="0" y="234950"/>
                </a:lnTo>
                <a:close/>
              </a:path>
              <a:path w="692784" h="693420">
                <a:moveTo>
                  <a:pt x="692450" y="234950"/>
                </a:moveTo>
                <a:lnTo>
                  <a:pt x="687905" y="240030"/>
                </a:lnTo>
                <a:lnTo>
                  <a:pt x="682670" y="246380"/>
                </a:lnTo>
                <a:lnTo>
                  <a:pt x="676366" y="251460"/>
                </a:lnTo>
                <a:lnTo>
                  <a:pt x="642192" y="274320"/>
                </a:lnTo>
                <a:lnTo>
                  <a:pt x="596850" y="293370"/>
                </a:lnTo>
                <a:lnTo>
                  <a:pt x="554024" y="306070"/>
                </a:lnTo>
                <a:lnTo>
                  <a:pt x="506771" y="317500"/>
                </a:lnTo>
                <a:lnTo>
                  <a:pt x="455871" y="325120"/>
                </a:lnTo>
                <a:lnTo>
                  <a:pt x="402104" y="328930"/>
                </a:lnTo>
                <a:lnTo>
                  <a:pt x="346251" y="330200"/>
                </a:lnTo>
                <a:lnTo>
                  <a:pt x="640844" y="330200"/>
                </a:lnTo>
                <a:lnTo>
                  <a:pt x="665249" y="313690"/>
                </a:lnTo>
                <a:lnTo>
                  <a:pt x="685418" y="290830"/>
                </a:lnTo>
                <a:lnTo>
                  <a:pt x="692450" y="265430"/>
                </a:lnTo>
                <a:lnTo>
                  <a:pt x="692450" y="234950"/>
                </a:lnTo>
                <a:close/>
              </a:path>
              <a:path w="692784" h="693420">
                <a:moveTo>
                  <a:pt x="376" y="144780"/>
                </a:moveTo>
                <a:lnTo>
                  <a:pt x="376" y="189230"/>
                </a:lnTo>
                <a:lnTo>
                  <a:pt x="7409" y="214630"/>
                </a:lnTo>
                <a:lnTo>
                  <a:pt x="59495" y="259080"/>
                </a:lnTo>
                <a:lnTo>
                  <a:pt x="101766" y="276860"/>
                </a:lnTo>
                <a:lnTo>
                  <a:pt x="153002" y="292100"/>
                </a:lnTo>
                <a:lnTo>
                  <a:pt x="211811" y="303530"/>
                </a:lnTo>
                <a:lnTo>
                  <a:pt x="276803" y="311150"/>
                </a:lnTo>
                <a:lnTo>
                  <a:pt x="346586" y="313690"/>
                </a:lnTo>
                <a:lnTo>
                  <a:pt x="416351" y="311150"/>
                </a:lnTo>
                <a:lnTo>
                  <a:pt x="481302" y="303530"/>
                </a:lnTo>
                <a:lnTo>
                  <a:pt x="540056" y="292100"/>
                </a:lnTo>
                <a:lnTo>
                  <a:pt x="591229" y="276860"/>
                </a:lnTo>
                <a:lnTo>
                  <a:pt x="633438" y="259080"/>
                </a:lnTo>
                <a:lnTo>
                  <a:pt x="652180" y="246380"/>
                </a:lnTo>
                <a:lnTo>
                  <a:pt x="346418" y="246380"/>
                </a:lnTo>
                <a:lnTo>
                  <a:pt x="291177" y="245110"/>
                </a:lnTo>
                <a:lnTo>
                  <a:pt x="237993" y="240030"/>
                </a:lnTo>
                <a:lnTo>
                  <a:pt x="187666" y="232410"/>
                </a:lnTo>
                <a:lnTo>
                  <a:pt x="140995" y="222250"/>
                </a:lnTo>
                <a:lnTo>
                  <a:pt x="98782" y="209550"/>
                </a:lnTo>
                <a:lnTo>
                  <a:pt x="36445" y="180340"/>
                </a:lnTo>
                <a:lnTo>
                  <a:pt x="15015" y="162560"/>
                </a:lnTo>
                <a:lnTo>
                  <a:pt x="376" y="144780"/>
                </a:lnTo>
                <a:close/>
              </a:path>
              <a:path w="692784" h="693420">
                <a:moveTo>
                  <a:pt x="692450" y="144780"/>
                </a:moveTo>
                <a:lnTo>
                  <a:pt x="656391" y="180340"/>
                </a:lnTo>
                <a:lnTo>
                  <a:pt x="594055" y="209550"/>
                </a:lnTo>
                <a:lnTo>
                  <a:pt x="551773" y="222250"/>
                </a:lnTo>
                <a:lnTo>
                  <a:pt x="505094" y="232410"/>
                </a:lnTo>
                <a:lnTo>
                  <a:pt x="454792" y="240030"/>
                </a:lnTo>
                <a:lnTo>
                  <a:pt x="401642" y="245110"/>
                </a:lnTo>
                <a:lnTo>
                  <a:pt x="346418" y="246380"/>
                </a:lnTo>
                <a:lnTo>
                  <a:pt x="652180" y="246380"/>
                </a:lnTo>
                <a:lnTo>
                  <a:pt x="665300" y="237490"/>
                </a:lnTo>
                <a:lnTo>
                  <a:pt x="685432" y="214630"/>
                </a:lnTo>
                <a:lnTo>
                  <a:pt x="692450" y="189230"/>
                </a:lnTo>
                <a:lnTo>
                  <a:pt x="692450" y="144780"/>
                </a:lnTo>
                <a:close/>
              </a:path>
              <a:path w="692784" h="693420">
                <a:moveTo>
                  <a:pt x="346251" y="0"/>
                </a:moveTo>
                <a:lnTo>
                  <a:pt x="292180" y="1270"/>
                </a:lnTo>
                <a:lnTo>
                  <a:pt x="240178" y="5080"/>
                </a:lnTo>
                <a:lnTo>
                  <a:pt x="191023" y="12700"/>
                </a:lnTo>
                <a:lnTo>
                  <a:pt x="145492" y="22860"/>
                </a:lnTo>
                <a:lnTo>
                  <a:pt x="104363" y="35560"/>
                </a:lnTo>
                <a:lnTo>
                  <a:pt x="63785" y="53340"/>
                </a:lnTo>
                <a:lnTo>
                  <a:pt x="15146" y="92710"/>
                </a:lnTo>
                <a:lnTo>
                  <a:pt x="8753" y="114300"/>
                </a:lnTo>
                <a:lnTo>
                  <a:pt x="15146" y="135890"/>
                </a:lnTo>
                <a:lnTo>
                  <a:pt x="63785" y="176530"/>
                </a:lnTo>
                <a:lnTo>
                  <a:pt x="104363" y="193040"/>
                </a:lnTo>
                <a:lnTo>
                  <a:pt x="145492" y="205740"/>
                </a:lnTo>
                <a:lnTo>
                  <a:pt x="191023" y="215900"/>
                </a:lnTo>
                <a:lnTo>
                  <a:pt x="240178" y="223520"/>
                </a:lnTo>
                <a:lnTo>
                  <a:pt x="292180" y="227330"/>
                </a:lnTo>
                <a:lnTo>
                  <a:pt x="346251" y="229870"/>
                </a:lnTo>
                <a:lnTo>
                  <a:pt x="400321" y="227330"/>
                </a:lnTo>
                <a:lnTo>
                  <a:pt x="452313" y="223520"/>
                </a:lnTo>
                <a:lnTo>
                  <a:pt x="501452" y="215900"/>
                </a:lnTo>
                <a:lnTo>
                  <a:pt x="546968" y="205740"/>
                </a:lnTo>
                <a:lnTo>
                  <a:pt x="588086" y="193040"/>
                </a:lnTo>
                <a:lnTo>
                  <a:pt x="628664" y="176530"/>
                </a:lnTo>
                <a:lnTo>
                  <a:pt x="677303" y="135890"/>
                </a:lnTo>
                <a:lnTo>
                  <a:pt x="683696" y="114300"/>
                </a:lnTo>
                <a:lnTo>
                  <a:pt x="677303" y="92710"/>
                </a:lnTo>
                <a:lnTo>
                  <a:pt x="628664" y="53340"/>
                </a:lnTo>
                <a:lnTo>
                  <a:pt x="588086" y="35560"/>
                </a:lnTo>
                <a:lnTo>
                  <a:pt x="546968" y="22860"/>
                </a:lnTo>
                <a:lnTo>
                  <a:pt x="501452" y="12700"/>
                </a:lnTo>
                <a:lnTo>
                  <a:pt x="452313" y="5080"/>
                </a:lnTo>
                <a:lnTo>
                  <a:pt x="400321" y="1270"/>
                </a:lnTo>
                <a:lnTo>
                  <a:pt x="346251" y="0"/>
                </a:lnTo>
                <a:close/>
              </a:path>
            </a:pathLst>
          </a:custGeom>
          <a:solidFill>
            <a:srgbClr val="61D836"/>
          </a:solidFill>
        </p:spPr>
        <p:txBody>
          <a:bodyPr wrap="square" lIns="0" tIns="0" rIns="0" bIns="0" rtlCol="0"/>
          <a:lstStyle/>
          <a:p>
            <a:endParaRPr/>
          </a:p>
        </p:txBody>
      </p:sp>
      <p:sp>
        <p:nvSpPr>
          <p:cNvPr id="59" name="object 59"/>
          <p:cNvSpPr txBox="1"/>
          <p:nvPr/>
        </p:nvSpPr>
        <p:spPr>
          <a:xfrm>
            <a:off x="12374251" y="9650105"/>
            <a:ext cx="692785" cy="372745"/>
          </a:xfrm>
          <a:prstGeom prst="rect">
            <a:avLst/>
          </a:prstGeom>
          <a:solidFill>
            <a:srgbClr val="000000"/>
          </a:solidFill>
        </p:spPr>
        <p:txBody>
          <a:bodyPr vert="horz" wrap="square" lIns="0" tIns="63500" rIns="0" bIns="0" rtlCol="0">
            <a:spAutoFit/>
          </a:bodyPr>
          <a:lstStyle/>
          <a:p>
            <a:pPr marL="177165">
              <a:lnSpc>
                <a:spcPct val="100000"/>
              </a:lnSpc>
              <a:spcBef>
                <a:spcPts val="500"/>
              </a:spcBef>
            </a:pPr>
            <a:r>
              <a:rPr sz="1650" spc="-5" dirty="0">
                <a:solidFill>
                  <a:srgbClr val="FFFFFF"/>
                </a:solidFill>
                <a:latin typeface="Arial MT"/>
                <a:cs typeface="Arial MT"/>
              </a:rPr>
              <a:t>API</a:t>
            </a:r>
            <a:endParaRPr sz="1650">
              <a:latin typeface="Arial MT"/>
              <a:cs typeface="Arial MT"/>
            </a:endParaRPr>
          </a:p>
        </p:txBody>
      </p:sp>
      <p:sp>
        <p:nvSpPr>
          <p:cNvPr id="60" name="object 60"/>
          <p:cNvSpPr txBox="1"/>
          <p:nvPr/>
        </p:nvSpPr>
        <p:spPr>
          <a:xfrm>
            <a:off x="13820385" y="8326808"/>
            <a:ext cx="980440" cy="595630"/>
          </a:xfrm>
          <a:prstGeom prst="rect">
            <a:avLst/>
          </a:prstGeom>
          <a:solidFill>
            <a:srgbClr val="000000"/>
          </a:solidFill>
        </p:spPr>
        <p:txBody>
          <a:bodyPr vert="horz" wrap="square" lIns="0" tIns="32384" rIns="0" bIns="0" rtlCol="0">
            <a:spAutoFit/>
          </a:bodyPr>
          <a:lstStyle/>
          <a:p>
            <a:pPr marL="62865" marR="55244" indent="98425">
              <a:lnSpc>
                <a:spcPct val="104099"/>
              </a:lnSpc>
              <a:spcBef>
                <a:spcPts val="254"/>
              </a:spcBef>
            </a:pPr>
            <a:r>
              <a:rPr sz="1650" spc="15" dirty="0">
                <a:solidFill>
                  <a:srgbClr val="FFFFFF"/>
                </a:solidFill>
                <a:latin typeface="Arial MT"/>
                <a:cs typeface="Arial MT"/>
              </a:rPr>
              <a:t>Events </a:t>
            </a:r>
            <a:r>
              <a:rPr sz="1650" spc="20" dirty="0">
                <a:solidFill>
                  <a:srgbClr val="FFFFFF"/>
                </a:solidFill>
                <a:latin typeface="Arial MT"/>
                <a:cs typeface="Arial MT"/>
              </a:rPr>
              <a:t> </a:t>
            </a:r>
            <a:r>
              <a:rPr sz="1650" spc="30" dirty="0">
                <a:solidFill>
                  <a:srgbClr val="FFFFFF"/>
                </a:solidFill>
                <a:latin typeface="Arial MT"/>
                <a:cs typeface="Arial MT"/>
              </a:rPr>
              <a:t>Interface</a:t>
            </a:r>
            <a:endParaRPr sz="1650">
              <a:latin typeface="Arial MT"/>
              <a:cs typeface="Arial MT"/>
            </a:endParaRPr>
          </a:p>
        </p:txBody>
      </p:sp>
      <p:sp>
        <p:nvSpPr>
          <p:cNvPr id="61" name="object 61"/>
          <p:cNvSpPr txBox="1"/>
          <p:nvPr/>
        </p:nvSpPr>
        <p:spPr>
          <a:xfrm>
            <a:off x="8681481" y="9036681"/>
            <a:ext cx="2136140" cy="327025"/>
          </a:xfrm>
          <a:prstGeom prst="rect">
            <a:avLst/>
          </a:prstGeom>
        </p:spPr>
        <p:txBody>
          <a:bodyPr vert="horz" wrap="square" lIns="0" tIns="15875" rIns="0" bIns="0" rtlCol="0">
            <a:spAutoFit/>
          </a:bodyPr>
          <a:lstStyle/>
          <a:p>
            <a:pPr marL="12700">
              <a:lnSpc>
                <a:spcPct val="100000"/>
              </a:lnSpc>
              <a:spcBef>
                <a:spcPts val="125"/>
              </a:spcBef>
              <a:tabLst>
                <a:tab pos="1825625" algn="l"/>
                <a:tab pos="2122805" algn="l"/>
              </a:tabLst>
            </a:pPr>
            <a:r>
              <a:rPr sz="1950" spc="65" dirty="0">
                <a:solidFill>
                  <a:srgbClr val="FFFFFF"/>
                </a:solidFill>
                <a:latin typeface="Arial MT"/>
                <a:cs typeface="Arial MT"/>
              </a:rPr>
              <a:t>Notification	</a:t>
            </a:r>
            <a:r>
              <a:rPr sz="1950" u="heavy" spc="70" dirty="0">
                <a:solidFill>
                  <a:srgbClr val="FFFFFF"/>
                </a:solidFill>
                <a:uFill>
                  <a:solidFill>
                    <a:srgbClr val="000000"/>
                  </a:solidFill>
                </a:uFill>
                <a:latin typeface="Arial MT"/>
                <a:cs typeface="Arial MT"/>
              </a:rPr>
              <a:t> </a:t>
            </a:r>
            <a:r>
              <a:rPr sz="1950" u="heavy" spc="65" dirty="0">
                <a:solidFill>
                  <a:srgbClr val="FFFFFF"/>
                </a:solidFill>
                <a:uFill>
                  <a:solidFill>
                    <a:srgbClr val="000000"/>
                  </a:solidFill>
                </a:uFill>
                <a:latin typeface="Arial MT"/>
                <a:cs typeface="Arial MT"/>
              </a:rPr>
              <a:t>	</a:t>
            </a:r>
            <a:endParaRPr sz="1950">
              <a:latin typeface="Arial MT"/>
              <a:cs typeface="Arial MT"/>
            </a:endParaRPr>
          </a:p>
        </p:txBody>
      </p:sp>
      <p:sp>
        <p:nvSpPr>
          <p:cNvPr id="62" name="object 62"/>
          <p:cNvSpPr txBox="1"/>
          <p:nvPr/>
        </p:nvSpPr>
        <p:spPr>
          <a:xfrm>
            <a:off x="8951379" y="9340337"/>
            <a:ext cx="887094" cy="327025"/>
          </a:xfrm>
          <a:prstGeom prst="rect">
            <a:avLst/>
          </a:prstGeom>
        </p:spPr>
        <p:txBody>
          <a:bodyPr vert="horz" wrap="square" lIns="0" tIns="15875" rIns="0" bIns="0" rtlCol="0">
            <a:spAutoFit/>
          </a:bodyPr>
          <a:lstStyle/>
          <a:p>
            <a:pPr marL="12700">
              <a:lnSpc>
                <a:spcPct val="100000"/>
              </a:lnSpc>
              <a:spcBef>
                <a:spcPts val="125"/>
              </a:spcBef>
            </a:pPr>
            <a:r>
              <a:rPr sz="1950" spc="40" dirty="0">
                <a:solidFill>
                  <a:srgbClr val="FFFFFF"/>
                </a:solidFill>
                <a:latin typeface="Arial MT"/>
                <a:cs typeface="Arial MT"/>
              </a:rPr>
              <a:t>Service</a:t>
            </a:r>
            <a:endParaRPr sz="1950">
              <a:latin typeface="Arial MT"/>
              <a:cs typeface="Arial MT"/>
            </a:endParaRPr>
          </a:p>
        </p:txBody>
      </p:sp>
      <p:sp>
        <p:nvSpPr>
          <p:cNvPr id="63" name="object 63"/>
          <p:cNvSpPr/>
          <p:nvPr/>
        </p:nvSpPr>
        <p:spPr>
          <a:xfrm>
            <a:off x="9736025" y="9647848"/>
            <a:ext cx="692785" cy="693420"/>
          </a:xfrm>
          <a:custGeom>
            <a:avLst/>
            <a:gdLst/>
            <a:ahLst/>
            <a:cxnLst/>
            <a:rect l="l" t="t" r="r" b="b"/>
            <a:pathLst>
              <a:path w="692784" h="693420">
                <a:moveTo>
                  <a:pt x="0" y="539750"/>
                </a:moveTo>
                <a:lnTo>
                  <a:pt x="0" y="570230"/>
                </a:lnTo>
                <a:lnTo>
                  <a:pt x="7034" y="595630"/>
                </a:lnTo>
                <a:lnTo>
                  <a:pt x="59133" y="640080"/>
                </a:lnTo>
                <a:lnTo>
                  <a:pt x="101413" y="657860"/>
                </a:lnTo>
                <a:lnTo>
                  <a:pt x="152658" y="673100"/>
                </a:lnTo>
                <a:lnTo>
                  <a:pt x="211474" y="684530"/>
                </a:lnTo>
                <a:lnTo>
                  <a:pt x="276471" y="692150"/>
                </a:lnTo>
                <a:lnTo>
                  <a:pt x="346255" y="693420"/>
                </a:lnTo>
                <a:lnTo>
                  <a:pt x="416036" y="692150"/>
                </a:lnTo>
                <a:lnTo>
                  <a:pt x="481026" y="684530"/>
                </a:lnTo>
                <a:lnTo>
                  <a:pt x="539834" y="673100"/>
                </a:lnTo>
                <a:lnTo>
                  <a:pt x="591068" y="657860"/>
                </a:lnTo>
                <a:lnTo>
                  <a:pt x="633339" y="640080"/>
                </a:lnTo>
                <a:lnTo>
                  <a:pt x="640848" y="635000"/>
                </a:lnTo>
                <a:lnTo>
                  <a:pt x="346255" y="635000"/>
                </a:lnTo>
                <a:lnTo>
                  <a:pt x="290396" y="633730"/>
                </a:lnTo>
                <a:lnTo>
                  <a:pt x="236617" y="628650"/>
                </a:lnTo>
                <a:lnTo>
                  <a:pt x="185701" y="622300"/>
                </a:lnTo>
                <a:lnTo>
                  <a:pt x="138436" y="610870"/>
                </a:lnTo>
                <a:lnTo>
                  <a:pt x="95607" y="598170"/>
                </a:lnTo>
                <a:lnTo>
                  <a:pt x="50359" y="579120"/>
                </a:lnTo>
                <a:lnTo>
                  <a:pt x="16144" y="556260"/>
                </a:lnTo>
                <a:lnTo>
                  <a:pt x="4552" y="544830"/>
                </a:lnTo>
                <a:lnTo>
                  <a:pt x="0" y="539750"/>
                </a:lnTo>
                <a:close/>
              </a:path>
              <a:path w="692784" h="693420">
                <a:moveTo>
                  <a:pt x="692455" y="539750"/>
                </a:moveTo>
                <a:lnTo>
                  <a:pt x="687902" y="544830"/>
                </a:lnTo>
                <a:lnTo>
                  <a:pt x="682670" y="551180"/>
                </a:lnTo>
                <a:lnTo>
                  <a:pt x="676365" y="556260"/>
                </a:lnTo>
                <a:lnTo>
                  <a:pt x="642189" y="579120"/>
                </a:lnTo>
                <a:lnTo>
                  <a:pt x="596847" y="598170"/>
                </a:lnTo>
                <a:lnTo>
                  <a:pt x="554024" y="610870"/>
                </a:lnTo>
                <a:lnTo>
                  <a:pt x="506772" y="622300"/>
                </a:lnTo>
                <a:lnTo>
                  <a:pt x="455873" y="628650"/>
                </a:lnTo>
                <a:lnTo>
                  <a:pt x="402107" y="633730"/>
                </a:lnTo>
                <a:lnTo>
                  <a:pt x="346255" y="635000"/>
                </a:lnTo>
                <a:lnTo>
                  <a:pt x="640848" y="635000"/>
                </a:lnTo>
                <a:lnTo>
                  <a:pt x="665254" y="618490"/>
                </a:lnTo>
                <a:lnTo>
                  <a:pt x="685423" y="595630"/>
                </a:lnTo>
                <a:lnTo>
                  <a:pt x="692455" y="570230"/>
                </a:lnTo>
                <a:lnTo>
                  <a:pt x="692455" y="539750"/>
                </a:lnTo>
                <a:close/>
              </a:path>
              <a:path w="692784" h="693420">
                <a:moveTo>
                  <a:pt x="0" y="463550"/>
                </a:moveTo>
                <a:lnTo>
                  <a:pt x="0" y="494030"/>
                </a:lnTo>
                <a:lnTo>
                  <a:pt x="7034" y="519430"/>
                </a:lnTo>
                <a:lnTo>
                  <a:pt x="59133" y="563880"/>
                </a:lnTo>
                <a:lnTo>
                  <a:pt x="101413" y="581660"/>
                </a:lnTo>
                <a:lnTo>
                  <a:pt x="152658" y="596900"/>
                </a:lnTo>
                <a:lnTo>
                  <a:pt x="211474" y="608330"/>
                </a:lnTo>
                <a:lnTo>
                  <a:pt x="276471" y="615950"/>
                </a:lnTo>
                <a:lnTo>
                  <a:pt x="346255" y="618490"/>
                </a:lnTo>
                <a:lnTo>
                  <a:pt x="416036" y="615950"/>
                </a:lnTo>
                <a:lnTo>
                  <a:pt x="481026" y="608330"/>
                </a:lnTo>
                <a:lnTo>
                  <a:pt x="539834" y="596900"/>
                </a:lnTo>
                <a:lnTo>
                  <a:pt x="591068" y="581660"/>
                </a:lnTo>
                <a:lnTo>
                  <a:pt x="633339" y="563880"/>
                </a:lnTo>
                <a:lnTo>
                  <a:pt x="640848" y="558800"/>
                </a:lnTo>
                <a:lnTo>
                  <a:pt x="346255" y="558800"/>
                </a:lnTo>
                <a:lnTo>
                  <a:pt x="290396" y="557530"/>
                </a:lnTo>
                <a:lnTo>
                  <a:pt x="236617" y="552450"/>
                </a:lnTo>
                <a:lnTo>
                  <a:pt x="185701" y="546100"/>
                </a:lnTo>
                <a:lnTo>
                  <a:pt x="138436" y="534670"/>
                </a:lnTo>
                <a:lnTo>
                  <a:pt x="95607" y="521970"/>
                </a:lnTo>
                <a:lnTo>
                  <a:pt x="50359" y="502920"/>
                </a:lnTo>
                <a:lnTo>
                  <a:pt x="16144" y="480060"/>
                </a:lnTo>
                <a:lnTo>
                  <a:pt x="4552" y="468630"/>
                </a:lnTo>
                <a:lnTo>
                  <a:pt x="0" y="463550"/>
                </a:lnTo>
                <a:close/>
              </a:path>
              <a:path w="692784" h="693420">
                <a:moveTo>
                  <a:pt x="692455" y="463550"/>
                </a:moveTo>
                <a:lnTo>
                  <a:pt x="687902" y="468630"/>
                </a:lnTo>
                <a:lnTo>
                  <a:pt x="682670" y="474980"/>
                </a:lnTo>
                <a:lnTo>
                  <a:pt x="676365" y="480060"/>
                </a:lnTo>
                <a:lnTo>
                  <a:pt x="642189" y="502920"/>
                </a:lnTo>
                <a:lnTo>
                  <a:pt x="596847" y="521970"/>
                </a:lnTo>
                <a:lnTo>
                  <a:pt x="554024" y="534670"/>
                </a:lnTo>
                <a:lnTo>
                  <a:pt x="506772" y="546100"/>
                </a:lnTo>
                <a:lnTo>
                  <a:pt x="455873" y="552450"/>
                </a:lnTo>
                <a:lnTo>
                  <a:pt x="402107" y="557530"/>
                </a:lnTo>
                <a:lnTo>
                  <a:pt x="346255" y="558800"/>
                </a:lnTo>
                <a:lnTo>
                  <a:pt x="640848" y="558800"/>
                </a:lnTo>
                <a:lnTo>
                  <a:pt x="665254" y="542290"/>
                </a:lnTo>
                <a:lnTo>
                  <a:pt x="685423" y="519430"/>
                </a:lnTo>
                <a:lnTo>
                  <a:pt x="692455" y="494030"/>
                </a:lnTo>
                <a:lnTo>
                  <a:pt x="692455" y="463550"/>
                </a:lnTo>
                <a:close/>
              </a:path>
              <a:path w="692784" h="693420">
                <a:moveTo>
                  <a:pt x="0" y="387350"/>
                </a:moveTo>
                <a:lnTo>
                  <a:pt x="0" y="417830"/>
                </a:lnTo>
                <a:lnTo>
                  <a:pt x="7034" y="443230"/>
                </a:lnTo>
                <a:lnTo>
                  <a:pt x="59133" y="487680"/>
                </a:lnTo>
                <a:lnTo>
                  <a:pt x="101413" y="505460"/>
                </a:lnTo>
                <a:lnTo>
                  <a:pt x="152658" y="520700"/>
                </a:lnTo>
                <a:lnTo>
                  <a:pt x="211474" y="532130"/>
                </a:lnTo>
                <a:lnTo>
                  <a:pt x="276471" y="539750"/>
                </a:lnTo>
                <a:lnTo>
                  <a:pt x="346255" y="542290"/>
                </a:lnTo>
                <a:lnTo>
                  <a:pt x="416036" y="539750"/>
                </a:lnTo>
                <a:lnTo>
                  <a:pt x="481026" y="532130"/>
                </a:lnTo>
                <a:lnTo>
                  <a:pt x="539834" y="520700"/>
                </a:lnTo>
                <a:lnTo>
                  <a:pt x="591068" y="505460"/>
                </a:lnTo>
                <a:lnTo>
                  <a:pt x="633339" y="487680"/>
                </a:lnTo>
                <a:lnTo>
                  <a:pt x="640848" y="482600"/>
                </a:lnTo>
                <a:lnTo>
                  <a:pt x="346255" y="482600"/>
                </a:lnTo>
                <a:lnTo>
                  <a:pt x="290396" y="481330"/>
                </a:lnTo>
                <a:lnTo>
                  <a:pt x="236617" y="476250"/>
                </a:lnTo>
                <a:lnTo>
                  <a:pt x="185701" y="469900"/>
                </a:lnTo>
                <a:lnTo>
                  <a:pt x="138436" y="458470"/>
                </a:lnTo>
                <a:lnTo>
                  <a:pt x="95607" y="445770"/>
                </a:lnTo>
                <a:lnTo>
                  <a:pt x="50359" y="426720"/>
                </a:lnTo>
                <a:lnTo>
                  <a:pt x="16144" y="403860"/>
                </a:lnTo>
                <a:lnTo>
                  <a:pt x="4552" y="392430"/>
                </a:lnTo>
                <a:lnTo>
                  <a:pt x="0" y="387350"/>
                </a:lnTo>
                <a:close/>
              </a:path>
              <a:path w="692784" h="693420">
                <a:moveTo>
                  <a:pt x="692455" y="387350"/>
                </a:moveTo>
                <a:lnTo>
                  <a:pt x="687902" y="392430"/>
                </a:lnTo>
                <a:lnTo>
                  <a:pt x="682670" y="398780"/>
                </a:lnTo>
                <a:lnTo>
                  <a:pt x="676365" y="403860"/>
                </a:lnTo>
                <a:lnTo>
                  <a:pt x="642189" y="426720"/>
                </a:lnTo>
                <a:lnTo>
                  <a:pt x="596847" y="445770"/>
                </a:lnTo>
                <a:lnTo>
                  <a:pt x="554024" y="458470"/>
                </a:lnTo>
                <a:lnTo>
                  <a:pt x="506772" y="469900"/>
                </a:lnTo>
                <a:lnTo>
                  <a:pt x="455873" y="476250"/>
                </a:lnTo>
                <a:lnTo>
                  <a:pt x="402107" y="481330"/>
                </a:lnTo>
                <a:lnTo>
                  <a:pt x="346255" y="482600"/>
                </a:lnTo>
                <a:lnTo>
                  <a:pt x="640848" y="482600"/>
                </a:lnTo>
                <a:lnTo>
                  <a:pt x="665254" y="466090"/>
                </a:lnTo>
                <a:lnTo>
                  <a:pt x="685423" y="443230"/>
                </a:lnTo>
                <a:lnTo>
                  <a:pt x="692455" y="417830"/>
                </a:lnTo>
                <a:lnTo>
                  <a:pt x="692455" y="387350"/>
                </a:lnTo>
                <a:close/>
              </a:path>
              <a:path w="692784" h="693420">
                <a:moveTo>
                  <a:pt x="0" y="311150"/>
                </a:moveTo>
                <a:lnTo>
                  <a:pt x="0" y="341630"/>
                </a:lnTo>
                <a:lnTo>
                  <a:pt x="7034" y="367030"/>
                </a:lnTo>
                <a:lnTo>
                  <a:pt x="59133" y="411480"/>
                </a:lnTo>
                <a:lnTo>
                  <a:pt x="101413" y="429260"/>
                </a:lnTo>
                <a:lnTo>
                  <a:pt x="152658" y="444500"/>
                </a:lnTo>
                <a:lnTo>
                  <a:pt x="211474" y="455930"/>
                </a:lnTo>
                <a:lnTo>
                  <a:pt x="276471" y="463550"/>
                </a:lnTo>
                <a:lnTo>
                  <a:pt x="346255" y="466090"/>
                </a:lnTo>
                <a:lnTo>
                  <a:pt x="416036" y="463550"/>
                </a:lnTo>
                <a:lnTo>
                  <a:pt x="481026" y="455930"/>
                </a:lnTo>
                <a:lnTo>
                  <a:pt x="539834" y="444500"/>
                </a:lnTo>
                <a:lnTo>
                  <a:pt x="591068" y="429260"/>
                </a:lnTo>
                <a:lnTo>
                  <a:pt x="633339" y="411480"/>
                </a:lnTo>
                <a:lnTo>
                  <a:pt x="640848" y="406400"/>
                </a:lnTo>
                <a:lnTo>
                  <a:pt x="346255" y="406400"/>
                </a:lnTo>
                <a:lnTo>
                  <a:pt x="290396" y="405130"/>
                </a:lnTo>
                <a:lnTo>
                  <a:pt x="236617" y="401320"/>
                </a:lnTo>
                <a:lnTo>
                  <a:pt x="185701" y="393700"/>
                </a:lnTo>
                <a:lnTo>
                  <a:pt x="138436" y="382270"/>
                </a:lnTo>
                <a:lnTo>
                  <a:pt x="95607" y="369570"/>
                </a:lnTo>
                <a:lnTo>
                  <a:pt x="50359" y="350520"/>
                </a:lnTo>
                <a:lnTo>
                  <a:pt x="16144" y="327660"/>
                </a:lnTo>
                <a:lnTo>
                  <a:pt x="4552" y="316230"/>
                </a:lnTo>
                <a:lnTo>
                  <a:pt x="0" y="311150"/>
                </a:lnTo>
                <a:close/>
              </a:path>
              <a:path w="692784" h="693420">
                <a:moveTo>
                  <a:pt x="692455" y="311150"/>
                </a:moveTo>
                <a:lnTo>
                  <a:pt x="687902" y="316230"/>
                </a:lnTo>
                <a:lnTo>
                  <a:pt x="682670" y="322580"/>
                </a:lnTo>
                <a:lnTo>
                  <a:pt x="676365" y="327660"/>
                </a:lnTo>
                <a:lnTo>
                  <a:pt x="642189" y="350520"/>
                </a:lnTo>
                <a:lnTo>
                  <a:pt x="596847" y="369570"/>
                </a:lnTo>
                <a:lnTo>
                  <a:pt x="554024" y="382270"/>
                </a:lnTo>
                <a:lnTo>
                  <a:pt x="506772" y="393700"/>
                </a:lnTo>
                <a:lnTo>
                  <a:pt x="455873" y="401320"/>
                </a:lnTo>
                <a:lnTo>
                  <a:pt x="402107" y="405130"/>
                </a:lnTo>
                <a:lnTo>
                  <a:pt x="346255" y="406400"/>
                </a:lnTo>
                <a:lnTo>
                  <a:pt x="640848" y="406400"/>
                </a:lnTo>
                <a:lnTo>
                  <a:pt x="665254" y="389890"/>
                </a:lnTo>
                <a:lnTo>
                  <a:pt x="685423" y="367030"/>
                </a:lnTo>
                <a:lnTo>
                  <a:pt x="692455" y="341630"/>
                </a:lnTo>
                <a:lnTo>
                  <a:pt x="692455" y="311150"/>
                </a:lnTo>
                <a:close/>
              </a:path>
              <a:path w="692784" h="693420">
                <a:moveTo>
                  <a:pt x="0" y="234950"/>
                </a:moveTo>
                <a:lnTo>
                  <a:pt x="0" y="265430"/>
                </a:lnTo>
                <a:lnTo>
                  <a:pt x="7034" y="290830"/>
                </a:lnTo>
                <a:lnTo>
                  <a:pt x="59133" y="335280"/>
                </a:lnTo>
                <a:lnTo>
                  <a:pt x="101413" y="353060"/>
                </a:lnTo>
                <a:lnTo>
                  <a:pt x="152658" y="368300"/>
                </a:lnTo>
                <a:lnTo>
                  <a:pt x="211474" y="379730"/>
                </a:lnTo>
                <a:lnTo>
                  <a:pt x="276471" y="387350"/>
                </a:lnTo>
                <a:lnTo>
                  <a:pt x="346255" y="389890"/>
                </a:lnTo>
                <a:lnTo>
                  <a:pt x="416036" y="387350"/>
                </a:lnTo>
                <a:lnTo>
                  <a:pt x="481026" y="379730"/>
                </a:lnTo>
                <a:lnTo>
                  <a:pt x="539834" y="368300"/>
                </a:lnTo>
                <a:lnTo>
                  <a:pt x="591068" y="353060"/>
                </a:lnTo>
                <a:lnTo>
                  <a:pt x="633339" y="335280"/>
                </a:lnTo>
                <a:lnTo>
                  <a:pt x="640848" y="330200"/>
                </a:lnTo>
                <a:lnTo>
                  <a:pt x="346255" y="330200"/>
                </a:lnTo>
                <a:lnTo>
                  <a:pt x="290396" y="328930"/>
                </a:lnTo>
                <a:lnTo>
                  <a:pt x="236617" y="325120"/>
                </a:lnTo>
                <a:lnTo>
                  <a:pt x="185701" y="317500"/>
                </a:lnTo>
                <a:lnTo>
                  <a:pt x="138436" y="306070"/>
                </a:lnTo>
                <a:lnTo>
                  <a:pt x="95607" y="293370"/>
                </a:lnTo>
                <a:lnTo>
                  <a:pt x="50359" y="274320"/>
                </a:lnTo>
                <a:lnTo>
                  <a:pt x="16144" y="251460"/>
                </a:lnTo>
                <a:lnTo>
                  <a:pt x="4552" y="240030"/>
                </a:lnTo>
                <a:lnTo>
                  <a:pt x="0" y="234950"/>
                </a:lnTo>
                <a:close/>
              </a:path>
              <a:path w="692784" h="693420">
                <a:moveTo>
                  <a:pt x="692455" y="234950"/>
                </a:moveTo>
                <a:lnTo>
                  <a:pt x="687902" y="240030"/>
                </a:lnTo>
                <a:lnTo>
                  <a:pt x="682670" y="246380"/>
                </a:lnTo>
                <a:lnTo>
                  <a:pt x="676365" y="251460"/>
                </a:lnTo>
                <a:lnTo>
                  <a:pt x="642189" y="274320"/>
                </a:lnTo>
                <a:lnTo>
                  <a:pt x="596847" y="293370"/>
                </a:lnTo>
                <a:lnTo>
                  <a:pt x="554024" y="306070"/>
                </a:lnTo>
                <a:lnTo>
                  <a:pt x="506772" y="317500"/>
                </a:lnTo>
                <a:lnTo>
                  <a:pt x="455873" y="325120"/>
                </a:lnTo>
                <a:lnTo>
                  <a:pt x="402107" y="328930"/>
                </a:lnTo>
                <a:lnTo>
                  <a:pt x="346255" y="330200"/>
                </a:lnTo>
                <a:lnTo>
                  <a:pt x="640848" y="330200"/>
                </a:lnTo>
                <a:lnTo>
                  <a:pt x="665254" y="313690"/>
                </a:lnTo>
                <a:lnTo>
                  <a:pt x="685423" y="290830"/>
                </a:lnTo>
                <a:lnTo>
                  <a:pt x="692455" y="265430"/>
                </a:lnTo>
                <a:lnTo>
                  <a:pt x="692455" y="234950"/>
                </a:lnTo>
                <a:close/>
              </a:path>
              <a:path w="692784" h="693420">
                <a:moveTo>
                  <a:pt x="383" y="144780"/>
                </a:moveTo>
                <a:lnTo>
                  <a:pt x="383" y="189230"/>
                </a:lnTo>
                <a:lnTo>
                  <a:pt x="7415" y="214630"/>
                </a:lnTo>
                <a:lnTo>
                  <a:pt x="59499" y="259080"/>
                </a:lnTo>
                <a:lnTo>
                  <a:pt x="101769" y="276860"/>
                </a:lnTo>
                <a:lnTo>
                  <a:pt x="153004" y="292100"/>
                </a:lnTo>
                <a:lnTo>
                  <a:pt x="211811" y="303530"/>
                </a:lnTo>
                <a:lnTo>
                  <a:pt x="276801" y="311150"/>
                </a:lnTo>
                <a:lnTo>
                  <a:pt x="346583" y="313690"/>
                </a:lnTo>
                <a:lnTo>
                  <a:pt x="416350" y="311150"/>
                </a:lnTo>
                <a:lnTo>
                  <a:pt x="481303" y="303530"/>
                </a:lnTo>
                <a:lnTo>
                  <a:pt x="540059" y="292100"/>
                </a:lnTo>
                <a:lnTo>
                  <a:pt x="591233" y="276860"/>
                </a:lnTo>
                <a:lnTo>
                  <a:pt x="633443" y="259080"/>
                </a:lnTo>
                <a:lnTo>
                  <a:pt x="652185" y="246380"/>
                </a:lnTo>
                <a:lnTo>
                  <a:pt x="346418" y="246380"/>
                </a:lnTo>
                <a:lnTo>
                  <a:pt x="291176" y="245110"/>
                </a:lnTo>
                <a:lnTo>
                  <a:pt x="237991" y="240030"/>
                </a:lnTo>
                <a:lnTo>
                  <a:pt x="187664" y="232410"/>
                </a:lnTo>
                <a:lnTo>
                  <a:pt x="140994" y="222250"/>
                </a:lnTo>
                <a:lnTo>
                  <a:pt x="98781" y="209550"/>
                </a:lnTo>
                <a:lnTo>
                  <a:pt x="36447" y="180340"/>
                </a:lnTo>
                <a:lnTo>
                  <a:pt x="15019" y="162560"/>
                </a:lnTo>
                <a:lnTo>
                  <a:pt x="383" y="144780"/>
                </a:lnTo>
                <a:close/>
              </a:path>
              <a:path w="692784" h="693420">
                <a:moveTo>
                  <a:pt x="692455" y="144780"/>
                </a:moveTo>
                <a:lnTo>
                  <a:pt x="656390" y="180340"/>
                </a:lnTo>
                <a:lnTo>
                  <a:pt x="594057" y="209550"/>
                </a:lnTo>
                <a:lnTo>
                  <a:pt x="551776" y="222250"/>
                </a:lnTo>
                <a:lnTo>
                  <a:pt x="505097" y="232410"/>
                </a:lnTo>
                <a:lnTo>
                  <a:pt x="454795" y="240030"/>
                </a:lnTo>
                <a:lnTo>
                  <a:pt x="401644" y="245110"/>
                </a:lnTo>
                <a:lnTo>
                  <a:pt x="346418" y="246380"/>
                </a:lnTo>
                <a:lnTo>
                  <a:pt x="652185" y="246380"/>
                </a:lnTo>
                <a:lnTo>
                  <a:pt x="665305" y="237490"/>
                </a:lnTo>
                <a:lnTo>
                  <a:pt x="685437" y="214630"/>
                </a:lnTo>
                <a:lnTo>
                  <a:pt x="692455" y="189230"/>
                </a:lnTo>
                <a:lnTo>
                  <a:pt x="692455" y="144780"/>
                </a:lnTo>
                <a:close/>
              </a:path>
              <a:path w="692784" h="693420">
                <a:moveTo>
                  <a:pt x="346255" y="0"/>
                </a:moveTo>
                <a:lnTo>
                  <a:pt x="292181" y="1270"/>
                </a:lnTo>
                <a:lnTo>
                  <a:pt x="240178" y="5080"/>
                </a:lnTo>
                <a:lnTo>
                  <a:pt x="191022" y="12700"/>
                </a:lnTo>
                <a:lnTo>
                  <a:pt x="145491" y="22860"/>
                </a:lnTo>
                <a:lnTo>
                  <a:pt x="104363" y="35560"/>
                </a:lnTo>
                <a:lnTo>
                  <a:pt x="63788" y="53340"/>
                </a:lnTo>
                <a:lnTo>
                  <a:pt x="15148" y="92710"/>
                </a:lnTo>
                <a:lnTo>
                  <a:pt x="8755" y="114300"/>
                </a:lnTo>
                <a:lnTo>
                  <a:pt x="15148" y="135890"/>
                </a:lnTo>
                <a:lnTo>
                  <a:pt x="63788" y="176530"/>
                </a:lnTo>
                <a:lnTo>
                  <a:pt x="104363" y="193040"/>
                </a:lnTo>
                <a:lnTo>
                  <a:pt x="145491" y="205740"/>
                </a:lnTo>
                <a:lnTo>
                  <a:pt x="191022" y="215900"/>
                </a:lnTo>
                <a:lnTo>
                  <a:pt x="240178" y="223520"/>
                </a:lnTo>
                <a:lnTo>
                  <a:pt x="292181" y="227330"/>
                </a:lnTo>
                <a:lnTo>
                  <a:pt x="346255" y="229870"/>
                </a:lnTo>
                <a:lnTo>
                  <a:pt x="400322" y="227330"/>
                </a:lnTo>
                <a:lnTo>
                  <a:pt x="452312" y="223520"/>
                </a:lnTo>
                <a:lnTo>
                  <a:pt x="501452" y="215900"/>
                </a:lnTo>
                <a:lnTo>
                  <a:pt x="546969" y="205740"/>
                </a:lnTo>
                <a:lnTo>
                  <a:pt x="588092" y="193040"/>
                </a:lnTo>
                <a:lnTo>
                  <a:pt x="628667" y="176530"/>
                </a:lnTo>
                <a:lnTo>
                  <a:pt x="677306" y="135890"/>
                </a:lnTo>
                <a:lnTo>
                  <a:pt x="683699" y="114300"/>
                </a:lnTo>
                <a:lnTo>
                  <a:pt x="677306" y="92710"/>
                </a:lnTo>
                <a:lnTo>
                  <a:pt x="628667" y="53340"/>
                </a:lnTo>
                <a:lnTo>
                  <a:pt x="588092" y="35560"/>
                </a:lnTo>
                <a:lnTo>
                  <a:pt x="546969" y="22860"/>
                </a:lnTo>
                <a:lnTo>
                  <a:pt x="501452" y="12700"/>
                </a:lnTo>
                <a:lnTo>
                  <a:pt x="452312" y="5080"/>
                </a:lnTo>
                <a:lnTo>
                  <a:pt x="400322" y="1270"/>
                </a:lnTo>
                <a:lnTo>
                  <a:pt x="346255" y="0"/>
                </a:lnTo>
                <a:close/>
              </a:path>
            </a:pathLst>
          </a:custGeom>
          <a:solidFill>
            <a:srgbClr val="61D836"/>
          </a:solidFill>
        </p:spPr>
        <p:txBody>
          <a:bodyPr wrap="square" lIns="0" tIns="0" rIns="0" bIns="0" rtlCol="0"/>
          <a:lstStyle/>
          <a:p>
            <a:endParaRPr/>
          </a:p>
        </p:txBody>
      </p:sp>
      <p:sp>
        <p:nvSpPr>
          <p:cNvPr id="64" name="object 64"/>
          <p:cNvSpPr txBox="1"/>
          <p:nvPr/>
        </p:nvSpPr>
        <p:spPr>
          <a:xfrm>
            <a:off x="8151901" y="9650922"/>
            <a:ext cx="692785" cy="372745"/>
          </a:xfrm>
          <a:prstGeom prst="rect">
            <a:avLst/>
          </a:prstGeom>
          <a:solidFill>
            <a:srgbClr val="000000"/>
          </a:solidFill>
        </p:spPr>
        <p:txBody>
          <a:bodyPr vert="horz" wrap="square" lIns="0" tIns="63500" rIns="0" bIns="0" rtlCol="0">
            <a:spAutoFit/>
          </a:bodyPr>
          <a:lstStyle/>
          <a:p>
            <a:pPr marL="177165">
              <a:lnSpc>
                <a:spcPct val="100000"/>
              </a:lnSpc>
              <a:spcBef>
                <a:spcPts val="500"/>
              </a:spcBef>
            </a:pPr>
            <a:r>
              <a:rPr sz="1650" spc="-5" dirty="0">
                <a:solidFill>
                  <a:srgbClr val="FFFFFF"/>
                </a:solidFill>
                <a:latin typeface="Arial MT"/>
                <a:cs typeface="Arial MT"/>
              </a:rPr>
              <a:t>API</a:t>
            </a:r>
            <a:endParaRPr sz="1650">
              <a:latin typeface="Arial MT"/>
              <a:cs typeface="Arial MT"/>
            </a:endParaRPr>
          </a:p>
        </p:txBody>
      </p:sp>
      <p:sp>
        <p:nvSpPr>
          <p:cNvPr id="65" name="object 65"/>
          <p:cNvSpPr txBox="1"/>
          <p:nvPr/>
        </p:nvSpPr>
        <p:spPr>
          <a:xfrm>
            <a:off x="9740288" y="8327624"/>
            <a:ext cx="980440" cy="595630"/>
          </a:xfrm>
          <a:prstGeom prst="rect">
            <a:avLst/>
          </a:prstGeom>
          <a:solidFill>
            <a:srgbClr val="000000"/>
          </a:solidFill>
        </p:spPr>
        <p:txBody>
          <a:bodyPr vert="horz" wrap="square" lIns="0" tIns="32384" rIns="0" bIns="0" rtlCol="0">
            <a:spAutoFit/>
          </a:bodyPr>
          <a:lstStyle/>
          <a:p>
            <a:pPr marL="62865" marR="55244" indent="98425">
              <a:lnSpc>
                <a:spcPct val="104099"/>
              </a:lnSpc>
              <a:spcBef>
                <a:spcPts val="254"/>
              </a:spcBef>
            </a:pPr>
            <a:r>
              <a:rPr sz="1650" spc="15" dirty="0">
                <a:solidFill>
                  <a:srgbClr val="FFFFFF"/>
                </a:solidFill>
                <a:latin typeface="Arial MT"/>
                <a:cs typeface="Arial MT"/>
              </a:rPr>
              <a:t>Events </a:t>
            </a:r>
            <a:r>
              <a:rPr sz="1650" spc="20" dirty="0">
                <a:solidFill>
                  <a:srgbClr val="FFFFFF"/>
                </a:solidFill>
                <a:latin typeface="Arial MT"/>
                <a:cs typeface="Arial MT"/>
              </a:rPr>
              <a:t> </a:t>
            </a:r>
            <a:r>
              <a:rPr sz="1650" spc="30" dirty="0">
                <a:solidFill>
                  <a:srgbClr val="FFFFFF"/>
                </a:solidFill>
                <a:latin typeface="Arial MT"/>
                <a:cs typeface="Arial MT"/>
              </a:rPr>
              <a:t>Interface</a:t>
            </a:r>
            <a:endParaRPr sz="1650">
              <a:latin typeface="Arial MT"/>
              <a:cs typeface="Arial MT"/>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4461" y="494591"/>
            <a:ext cx="8415655" cy="1433195"/>
          </a:xfrm>
          <a:prstGeom prst="rect">
            <a:avLst/>
          </a:prstGeom>
        </p:spPr>
        <p:txBody>
          <a:bodyPr vert="horz" wrap="square" lIns="0" tIns="17145" rIns="0" bIns="0" rtlCol="0">
            <a:spAutoFit/>
          </a:bodyPr>
          <a:lstStyle/>
          <a:p>
            <a:pPr marL="12700">
              <a:lnSpc>
                <a:spcPct val="100000"/>
              </a:lnSpc>
              <a:spcBef>
                <a:spcPts val="135"/>
              </a:spcBef>
            </a:pPr>
            <a:r>
              <a:rPr spc="30" dirty="0"/>
              <a:t>@KafkaListener</a:t>
            </a:r>
          </a:p>
        </p:txBody>
      </p:sp>
      <p:sp>
        <p:nvSpPr>
          <p:cNvPr id="3" name="object 3"/>
          <p:cNvSpPr txBox="1"/>
          <p:nvPr/>
        </p:nvSpPr>
        <p:spPr>
          <a:xfrm>
            <a:off x="1421811" y="2608641"/>
            <a:ext cx="16138525" cy="7070090"/>
          </a:xfrm>
          <a:prstGeom prst="rect">
            <a:avLst/>
          </a:prstGeom>
        </p:spPr>
        <p:txBody>
          <a:bodyPr vert="horz" wrap="square" lIns="0" tIns="14604" rIns="0" bIns="0" rtlCol="0">
            <a:spAutoFit/>
          </a:bodyPr>
          <a:lstStyle/>
          <a:p>
            <a:pPr marL="431165" indent="-419100">
              <a:lnSpc>
                <a:spcPct val="100000"/>
              </a:lnSpc>
              <a:spcBef>
                <a:spcPts val="114"/>
              </a:spcBef>
              <a:buSzPct val="125396"/>
              <a:buFont typeface="SimSun"/>
              <a:buChar char="•"/>
              <a:tabLst>
                <a:tab pos="431800" algn="l"/>
              </a:tabLst>
            </a:pPr>
            <a:r>
              <a:rPr sz="3150" spc="-25" dirty="0">
                <a:latin typeface="Arial MT"/>
                <a:cs typeface="Arial MT"/>
              </a:rPr>
              <a:t>This</a:t>
            </a:r>
            <a:r>
              <a:rPr sz="3150" dirty="0">
                <a:latin typeface="Arial MT"/>
                <a:cs typeface="Arial MT"/>
              </a:rPr>
              <a:t> </a:t>
            </a:r>
            <a:r>
              <a:rPr sz="3150" spc="5" dirty="0">
                <a:latin typeface="Arial MT"/>
                <a:cs typeface="Arial MT"/>
              </a:rPr>
              <a:t>is </a:t>
            </a:r>
            <a:r>
              <a:rPr sz="3150" spc="25" dirty="0">
                <a:latin typeface="Arial MT"/>
                <a:cs typeface="Arial MT"/>
              </a:rPr>
              <a:t>the</a:t>
            </a:r>
            <a:r>
              <a:rPr sz="3150" spc="5" dirty="0">
                <a:latin typeface="Arial MT"/>
                <a:cs typeface="Arial MT"/>
              </a:rPr>
              <a:t> </a:t>
            </a:r>
            <a:r>
              <a:rPr sz="3150" spc="-5" dirty="0">
                <a:latin typeface="Arial MT"/>
                <a:cs typeface="Arial MT"/>
              </a:rPr>
              <a:t>easiest</a:t>
            </a:r>
            <a:r>
              <a:rPr sz="3150" spc="5" dirty="0">
                <a:latin typeface="Arial MT"/>
                <a:cs typeface="Arial MT"/>
              </a:rPr>
              <a:t> </a:t>
            </a:r>
            <a:r>
              <a:rPr sz="3150" spc="25" dirty="0">
                <a:latin typeface="Arial MT"/>
                <a:cs typeface="Arial MT"/>
              </a:rPr>
              <a:t>way</a:t>
            </a:r>
            <a:r>
              <a:rPr sz="3150" spc="5" dirty="0">
                <a:latin typeface="Arial MT"/>
                <a:cs typeface="Arial MT"/>
              </a:rPr>
              <a:t> </a:t>
            </a:r>
            <a:r>
              <a:rPr sz="3150" spc="90" dirty="0">
                <a:latin typeface="Arial MT"/>
                <a:cs typeface="Arial MT"/>
              </a:rPr>
              <a:t>to</a:t>
            </a:r>
            <a:r>
              <a:rPr sz="3150" dirty="0">
                <a:latin typeface="Arial MT"/>
                <a:cs typeface="Arial MT"/>
              </a:rPr>
              <a:t> </a:t>
            </a:r>
            <a:r>
              <a:rPr sz="3150" spc="50" dirty="0">
                <a:latin typeface="Arial MT"/>
                <a:cs typeface="Arial MT"/>
              </a:rPr>
              <a:t>build</a:t>
            </a:r>
            <a:r>
              <a:rPr sz="3150" spc="5" dirty="0">
                <a:latin typeface="Arial MT"/>
                <a:cs typeface="Arial MT"/>
              </a:rPr>
              <a:t> Kafka </a:t>
            </a:r>
            <a:r>
              <a:rPr sz="3150" spc="15" dirty="0">
                <a:latin typeface="Arial MT"/>
                <a:cs typeface="Arial MT"/>
              </a:rPr>
              <a:t>Consumer</a:t>
            </a:r>
            <a:endParaRPr sz="3150">
              <a:latin typeface="Arial MT"/>
              <a:cs typeface="Arial MT"/>
            </a:endParaRPr>
          </a:p>
          <a:p>
            <a:pPr marL="431165" indent="-419100">
              <a:lnSpc>
                <a:spcPct val="100000"/>
              </a:lnSpc>
              <a:spcBef>
                <a:spcPts val="3904"/>
              </a:spcBef>
              <a:buSzPct val="125396"/>
              <a:buFont typeface="SimSun"/>
              <a:buChar char="•"/>
              <a:tabLst>
                <a:tab pos="431800" algn="l"/>
              </a:tabLst>
            </a:pPr>
            <a:r>
              <a:rPr sz="3150" spc="5" dirty="0">
                <a:latin typeface="Arial MT"/>
                <a:cs typeface="Arial MT"/>
              </a:rPr>
              <a:t>KafkaListener</a:t>
            </a:r>
            <a:r>
              <a:rPr sz="3150" spc="-10" dirty="0">
                <a:latin typeface="Arial MT"/>
                <a:cs typeface="Arial MT"/>
              </a:rPr>
              <a:t> </a:t>
            </a:r>
            <a:r>
              <a:rPr sz="3150" spc="5" dirty="0">
                <a:latin typeface="Arial MT"/>
                <a:cs typeface="Arial MT"/>
              </a:rPr>
              <a:t>Sample</a:t>
            </a:r>
            <a:r>
              <a:rPr sz="3150" spc="-10" dirty="0">
                <a:latin typeface="Arial MT"/>
                <a:cs typeface="Arial MT"/>
              </a:rPr>
              <a:t> </a:t>
            </a:r>
            <a:r>
              <a:rPr sz="3150" spc="35" dirty="0">
                <a:latin typeface="Arial MT"/>
                <a:cs typeface="Arial MT"/>
              </a:rPr>
              <a:t>Code</a:t>
            </a:r>
            <a:endParaRPr sz="3150">
              <a:latin typeface="Arial MT"/>
              <a:cs typeface="Arial MT"/>
            </a:endParaRPr>
          </a:p>
          <a:p>
            <a:pPr marL="12700">
              <a:lnSpc>
                <a:spcPts val="3460"/>
              </a:lnSpc>
              <a:spcBef>
                <a:spcPts val="2585"/>
              </a:spcBef>
            </a:pPr>
            <a:r>
              <a:rPr sz="2950" b="1" spc="15" dirty="0">
                <a:solidFill>
                  <a:srgbClr val="808002"/>
                </a:solidFill>
                <a:latin typeface="Courier New"/>
                <a:cs typeface="Courier New"/>
              </a:rPr>
              <a:t>@KafkaListener</a:t>
            </a:r>
            <a:r>
              <a:rPr sz="2950" b="1" spc="15" dirty="0">
                <a:latin typeface="Courier New"/>
                <a:cs typeface="Courier New"/>
              </a:rPr>
              <a:t>(topics</a:t>
            </a:r>
            <a:r>
              <a:rPr sz="2950" b="1" dirty="0">
                <a:latin typeface="Courier New"/>
                <a:cs typeface="Courier New"/>
              </a:rPr>
              <a:t> </a:t>
            </a:r>
            <a:r>
              <a:rPr sz="2950" b="1" spc="15" dirty="0">
                <a:latin typeface="Courier New"/>
                <a:cs typeface="Courier New"/>
              </a:rPr>
              <a:t>=</a:t>
            </a:r>
            <a:r>
              <a:rPr sz="2950" b="1" dirty="0">
                <a:latin typeface="Courier New"/>
                <a:cs typeface="Courier New"/>
              </a:rPr>
              <a:t> </a:t>
            </a:r>
            <a:r>
              <a:rPr sz="2950" b="1" spc="15" dirty="0">
                <a:latin typeface="Courier New"/>
                <a:cs typeface="Courier New"/>
              </a:rPr>
              <a:t>{</a:t>
            </a:r>
            <a:r>
              <a:rPr sz="2950" b="1" spc="15" dirty="0">
                <a:solidFill>
                  <a:srgbClr val="018001"/>
                </a:solidFill>
                <a:latin typeface="Courier New"/>
                <a:cs typeface="Courier New"/>
              </a:rPr>
              <a:t>"${spring.kafka.topic}"</a:t>
            </a:r>
            <a:r>
              <a:rPr sz="2950" b="1" spc="15" dirty="0">
                <a:latin typeface="Courier New"/>
                <a:cs typeface="Courier New"/>
              </a:rPr>
              <a:t>})</a:t>
            </a:r>
            <a:endParaRPr sz="2950">
              <a:latin typeface="Courier New"/>
              <a:cs typeface="Courier New"/>
            </a:endParaRPr>
          </a:p>
          <a:p>
            <a:pPr marL="12700">
              <a:lnSpc>
                <a:spcPts val="3379"/>
              </a:lnSpc>
            </a:pPr>
            <a:r>
              <a:rPr sz="2950" b="1" spc="15" dirty="0">
                <a:solidFill>
                  <a:srgbClr val="011480"/>
                </a:solidFill>
                <a:latin typeface="Courier New"/>
                <a:cs typeface="Courier New"/>
              </a:rPr>
              <a:t>public void </a:t>
            </a:r>
            <a:r>
              <a:rPr sz="2950" spc="15" dirty="0">
                <a:latin typeface="Courier New"/>
                <a:cs typeface="Courier New"/>
              </a:rPr>
              <a:t>onMessage(ConsumerRecord&lt;Integer,</a:t>
            </a:r>
            <a:r>
              <a:rPr sz="2950" spc="20" dirty="0">
                <a:latin typeface="Courier New"/>
                <a:cs typeface="Courier New"/>
              </a:rPr>
              <a:t> </a:t>
            </a:r>
            <a:r>
              <a:rPr sz="2950" spc="15" dirty="0">
                <a:latin typeface="Courier New"/>
                <a:cs typeface="Courier New"/>
              </a:rPr>
              <a:t>String&gt; consumerRecord)</a:t>
            </a:r>
            <a:r>
              <a:rPr sz="2950" spc="20" dirty="0">
                <a:latin typeface="Courier New"/>
                <a:cs typeface="Courier New"/>
              </a:rPr>
              <a:t> </a:t>
            </a:r>
            <a:r>
              <a:rPr sz="2950" spc="15" dirty="0">
                <a:latin typeface="Courier New"/>
                <a:cs typeface="Courier New"/>
              </a:rPr>
              <a:t>{</a:t>
            </a:r>
            <a:endParaRPr sz="2950">
              <a:latin typeface="Courier New"/>
              <a:cs typeface="Courier New"/>
            </a:endParaRPr>
          </a:p>
          <a:p>
            <a:pPr marL="920115">
              <a:lnSpc>
                <a:spcPts val="3379"/>
              </a:lnSpc>
            </a:pPr>
            <a:r>
              <a:rPr sz="2950" b="1" i="1" spc="15" dirty="0">
                <a:solidFill>
                  <a:srgbClr val="66187A"/>
                </a:solidFill>
                <a:latin typeface="Courier New"/>
                <a:cs typeface="Courier New"/>
              </a:rPr>
              <a:t>log</a:t>
            </a:r>
            <a:r>
              <a:rPr sz="2950" spc="15" dirty="0">
                <a:latin typeface="Courier New"/>
                <a:cs typeface="Courier New"/>
              </a:rPr>
              <a:t>.info(</a:t>
            </a:r>
            <a:r>
              <a:rPr sz="2950" b="1" spc="15" dirty="0">
                <a:solidFill>
                  <a:srgbClr val="018001"/>
                </a:solidFill>
                <a:latin typeface="Courier New"/>
                <a:cs typeface="Courier New"/>
              </a:rPr>
              <a:t>"OnMessage</a:t>
            </a:r>
            <a:r>
              <a:rPr sz="2950" b="1" spc="10" dirty="0">
                <a:solidFill>
                  <a:srgbClr val="018001"/>
                </a:solidFill>
                <a:latin typeface="Courier New"/>
                <a:cs typeface="Courier New"/>
              </a:rPr>
              <a:t> </a:t>
            </a:r>
            <a:r>
              <a:rPr sz="2950" b="1" spc="15" dirty="0">
                <a:solidFill>
                  <a:srgbClr val="018001"/>
                </a:solidFill>
                <a:latin typeface="Courier New"/>
                <a:cs typeface="Courier New"/>
              </a:rPr>
              <a:t>Record</a:t>
            </a:r>
            <a:r>
              <a:rPr sz="2950" b="1" spc="5" dirty="0">
                <a:solidFill>
                  <a:srgbClr val="018001"/>
                </a:solidFill>
                <a:latin typeface="Courier New"/>
                <a:cs typeface="Courier New"/>
              </a:rPr>
              <a:t> </a:t>
            </a:r>
            <a:r>
              <a:rPr sz="2950" b="1" spc="15" dirty="0">
                <a:solidFill>
                  <a:srgbClr val="018001"/>
                </a:solidFill>
                <a:latin typeface="Courier New"/>
                <a:cs typeface="Courier New"/>
              </a:rPr>
              <a:t>:</a:t>
            </a:r>
            <a:r>
              <a:rPr sz="2950" b="1" spc="10" dirty="0">
                <a:solidFill>
                  <a:srgbClr val="018001"/>
                </a:solidFill>
                <a:latin typeface="Courier New"/>
                <a:cs typeface="Courier New"/>
              </a:rPr>
              <a:t> </a:t>
            </a:r>
            <a:r>
              <a:rPr sz="2950" b="1" spc="15" dirty="0">
                <a:solidFill>
                  <a:srgbClr val="018001"/>
                </a:solidFill>
                <a:latin typeface="Courier New"/>
                <a:cs typeface="Courier New"/>
              </a:rPr>
              <a:t>{}</a:t>
            </a:r>
            <a:r>
              <a:rPr sz="2950" b="1" spc="10" dirty="0">
                <a:solidFill>
                  <a:srgbClr val="018001"/>
                </a:solidFill>
                <a:latin typeface="Courier New"/>
                <a:cs typeface="Courier New"/>
              </a:rPr>
              <a:t> “</a:t>
            </a:r>
            <a:r>
              <a:rPr sz="2950" spc="10" dirty="0">
                <a:latin typeface="Courier New"/>
                <a:cs typeface="Courier New"/>
              </a:rPr>
              <a:t>, </a:t>
            </a:r>
            <a:r>
              <a:rPr sz="2950" spc="15" dirty="0">
                <a:latin typeface="Courier New"/>
                <a:cs typeface="Courier New"/>
              </a:rPr>
              <a:t>consumerRecord);</a:t>
            </a:r>
            <a:endParaRPr sz="2950">
              <a:latin typeface="Courier New"/>
              <a:cs typeface="Courier New"/>
            </a:endParaRPr>
          </a:p>
          <a:p>
            <a:pPr marL="12700">
              <a:lnSpc>
                <a:spcPts val="3460"/>
              </a:lnSpc>
            </a:pPr>
            <a:r>
              <a:rPr sz="2950" spc="15" dirty="0">
                <a:latin typeface="Courier New"/>
                <a:cs typeface="Courier New"/>
              </a:rPr>
              <a:t>}</a:t>
            </a:r>
            <a:endParaRPr sz="2950">
              <a:latin typeface="Courier New"/>
              <a:cs typeface="Courier New"/>
            </a:endParaRPr>
          </a:p>
          <a:p>
            <a:pPr>
              <a:lnSpc>
                <a:spcPct val="100000"/>
              </a:lnSpc>
            </a:pPr>
            <a:endParaRPr sz="3400">
              <a:latin typeface="Courier New"/>
              <a:cs typeface="Courier New"/>
            </a:endParaRPr>
          </a:p>
          <a:p>
            <a:pPr marL="431165" indent="-419100">
              <a:lnSpc>
                <a:spcPct val="100000"/>
              </a:lnSpc>
              <a:spcBef>
                <a:spcPts val="2750"/>
              </a:spcBef>
              <a:buSzPct val="125396"/>
              <a:buFont typeface="SimSun"/>
              <a:buChar char="•"/>
              <a:tabLst>
                <a:tab pos="431800" algn="l"/>
              </a:tabLst>
            </a:pPr>
            <a:r>
              <a:rPr sz="3150" spc="25" dirty="0">
                <a:latin typeface="Arial MT"/>
                <a:cs typeface="Arial MT"/>
              </a:rPr>
              <a:t>Configuration</a:t>
            </a:r>
            <a:r>
              <a:rPr sz="3150" spc="-5" dirty="0">
                <a:latin typeface="Arial MT"/>
                <a:cs typeface="Arial MT"/>
              </a:rPr>
              <a:t> </a:t>
            </a:r>
            <a:r>
              <a:rPr sz="3150" spc="5" dirty="0">
                <a:latin typeface="Arial MT"/>
                <a:cs typeface="Arial MT"/>
              </a:rPr>
              <a:t>Sample</a:t>
            </a:r>
            <a:r>
              <a:rPr sz="3150" dirty="0">
                <a:latin typeface="Arial MT"/>
                <a:cs typeface="Arial MT"/>
              </a:rPr>
              <a:t> </a:t>
            </a:r>
            <a:r>
              <a:rPr sz="3150" spc="35" dirty="0">
                <a:latin typeface="Arial MT"/>
                <a:cs typeface="Arial MT"/>
              </a:rPr>
              <a:t>Code</a:t>
            </a:r>
            <a:endParaRPr sz="3150">
              <a:latin typeface="Arial MT"/>
              <a:cs typeface="Arial MT"/>
            </a:endParaRPr>
          </a:p>
          <a:p>
            <a:pPr marL="12700" marR="12941300">
              <a:lnSpc>
                <a:spcPts val="3379"/>
              </a:lnSpc>
              <a:spcBef>
                <a:spcPts val="3900"/>
              </a:spcBef>
            </a:pPr>
            <a:r>
              <a:rPr sz="2950" spc="15" dirty="0">
                <a:solidFill>
                  <a:srgbClr val="808002"/>
                </a:solidFill>
                <a:latin typeface="Courier New"/>
                <a:cs typeface="Courier New"/>
              </a:rPr>
              <a:t>@Configuration  @EnableKafka </a:t>
            </a:r>
            <a:r>
              <a:rPr sz="2950" spc="20" dirty="0">
                <a:solidFill>
                  <a:srgbClr val="808002"/>
                </a:solidFill>
                <a:latin typeface="Courier New"/>
                <a:cs typeface="Courier New"/>
              </a:rPr>
              <a:t> </a:t>
            </a:r>
            <a:r>
              <a:rPr sz="2950" spc="15" dirty="0">
                <a:solidFill>
                  <a:srgbClr val="808002"/>
                </a:solidFill>
                <a:latin typeface="Courier New"/>
                <a:cs typeface="Courier New"/>
              </a:rPr>
              <a:t>@Slf4j</a:t>
            </a:r>
            <a:endParaRPr sz="2950">
              <a:latin typeface="Courier New"/>
              <a:cs typeface="Courier New"/>
            </a:endParaRPr>
          </a:p>
          <a:p>
            <a:pPr marL="12700">
              <a:lnSpc>
                <a:spcPts val="3295"/>
              </a:lnSpc>
            </a:pPr>
            <a:r>
              <a:rPr sz="2950" b="1" spc="15" dirty="0">
                <a:solidFill>
                  <a:srgbClr val="011480"/>
                </a:solidFill>
                <a:latin typeface="Courier New"/>
                <a:cs typeface="Courier New"/>
              </a:rPr>
              <a:t>public</a:t>
            </a:r>
            <a:r>
              <a:rPr sz="2950" b="1" spc="5" dirty="0">
                <a:solidFill>
                  <a:srgbClr val="011480"/>
                </a:solidFill>
                <a:latin typeface="Courier New"/>
                <a:cs typeface="Courier New"/>
              </a:rPr>
              <a:t> </a:t>
            </a:r>
            <a:r>
              <a:rPr sz="2950" b="1" spc="15" dirty="0">
                <a:solidFill>
                  <a:srgbClr val="011480"/>
                </a:solidFill>
                <a:latin typeface="Courier New"/>
                <a:cs typeface="Courier New"/>
              </a:rPr>
              <a:t>class</a:t>
            </a:r>
            <a:r>
              <a:rPr sz="2950" b="1" spc="5" dirty="0">
                <a:solidFill>
                  <a:srgbClr val="011480"/>
                </a:solidFill>
                <a:latin typeface="Courier New"/>
                <a:cs typeface="Courier New"/>
              </a:rPr>
              <a:t> </a:t>
            </a:r>
            <a:r>
              <a:rPr sz="2950" spc="15" dirty="0">
                <a:latin typeface="Courier New"/>
                <a:cs typeface="Courier New"/>
              </a:rPr>
              <a:t>LibraryEventsConsumerConfig</a:t>
            </a:r>
            <a:r>
              <a:rPr sz="2950" spc="5" dirty="0">
                <a:latin typeface="Courier New"/>
                <a:cs typeface="Courier New"/>
              </a:rPr>
              <a:t> </a:t>
            </a:r>
            <a:r>
              <a:rPr sz="2950" spc="15" dirty="0">
                <a:latin typeface="Courier New"/>
                <a:cs typeface="Courier New"/>
              </a:rPr>
              <a:t>{</a:t>
            </a:r>
            <a:endParaRPr sz="2950">
              <a:latin typeface="Courier New"/>
              <a:cs typeface="Courier New"/>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0536" y="494591"/>
            <a:ext cx="12603480" cy="1433195"/>
          </a:xfrm>
          <a:prstGeom prst="rect">
            <a:avLst/>
          </a:prstGeom>
        </p:spPr>
        <p:txBody>
          <a:bodyPr vert="horz" wrap="square" lIns="0" tIns="17145" rIns="0" bIns="0" rtlCol="0">
            <a:spAutoFit/>
          </a:bodyPr>
          <a:lstStyle/>
          <a:p>
            <a:pPr marL="12700">
              <a:lnSpc>
                <a:spcPct val="100000"/>
              </a:lnSpc>
              <a:spcBef>
                <a:spcPts val="135"/>
              </a:spcBef>
            </a:pPr>
            <a:r>
              <a:rPr spc="185" dirty="0"/>
              <a:t>KafkaConsumer</a:t>
            </a:r>
            <a:r>
              <a:rPr spc="-25" dirty="0"/>
              <a:t> </a:t>
            </a:r>
            <a:r>
              <a:rPr spc="240" dirty="0"/>
              <a:t>Config</a:t>
            </a:r>
          </a:p>
        </p:txBody>
      </p:sp>
      <p:sp>
        <p:nvSpPr>
          <p:cNvPr id="3" name="object 3"/>
          <p:cNvSpPr txBox="1"/>
          <p:nvPr/>
        </p:nvSpPr>
        <p:spPr>
          <a:xfrm>
            <a:off x="1421811" y="4916423"/>
            <a:ext cx="16795115" cy="3510576"/>
          </a:xfrm>
          <a:prstGeom prst="rect">
            <a:avLst/>
          </a:prstGeom>
        </p:spPr>
        <p:txBody>
          <a:bodyPr vert="horz" wrap="square" lIns="0" tIns="17145" rIns="0" bIns="0" rtlCol="0">
            <a:spAutoFit/>
          </a:bodyPr>
          <a:lstStyle/>
          <a:p>
            <a:pPr marL="12700">
              <a:lnSpc>
                <a:spcPct val="100000"/>
              </a:lnSpc>
              <a:spcBef>
                <a:spcPts val="135"/>
              </a:spcBef>
            </a:pPr>
            <a:r>
              <a:rPr sz="2850" b="1" spc="25" dirty="0">
                <a:solidFill>
                  <a:srgbClr val="011480"/>
                </a:solidFill>
                <a:latin typeface="Courier New"/>
                <a:cs typeface="Courier New"/>
              </a:rPr>
              <a:t>key-deserializer</a:t>
            </a:r>
            <a:r>
              <a:rPr sz="2850" spc="25" dirty="0">
                <a:latin typeface="Courier New"/>
                <a:cs typeface="Courier New"/>
              </a:rPr>
              <a:t>:</a:t>
            </a:r>
            <a:r>
              <a:rPr sz="2850" spc="50" dirty="0">
                <a:latin typeface="Courier New"/>
                <a:cs typeface="Courier New"/>
              </a:rPr>
              <a:t> </a:t>
            </a:r>
            <a:r>
              <a:rPr sz="2850" spc="25" dirty="0">
                <a:latin typeface="Courier New"/>
                <a:cs typeface="Courier New"/>
              </a:rPr>
              <a:t>org.apache.kafka.common.serialization.IntegerDeserializer</a:t>
            </a:r>
            <a:endParaRPr sz="2850" dirty="0">
              <a:latin typeface="Courier New"/>
              <a:cs typeface="Courier New"/>
            </a:endParaRPr>
          </a:p>
          <a:p>
            <a:pPr>
              <a:lnSpc>
                <a:spcPct val="100000"/>
              </a:lnSpc>
            </a:pPr>
            <a:endParaRPr sz="2800" dirty="0">
              <a:latin typeface="Courier New"/>
              <a:cs typeface="Courier New"/>
            </a:endParaRPr>
          </a:p>
          <a:p>
            <a:pPr marL="12700">
              <a:lnSpc>
                <a:spcPct val="100000"/>
              </a:lnSpc>
              <a:spcBef>
                <a:spcPts val="5"/>
              </a:spcBef>
            </a:pPr>
            <a:r>
              <a:rPr sz="2850" b="1" spc="25" dirty="0">
                <a:solidFill>
                  <a:srgbClr val="011480"/>
                </a:solidFill>
                <a:latin typeface="Courier New"/>
                <a:cs typeface="Courier New"/>
              </a:rPr>
              <a:t>value-deserializer</a:t>
            </a:r>
            <a:r>
              <a:rPr sz="2850" spc="25" dirty="0">
                <a:latin typeface="Courier New"/>
                <a:cs typeface="Courier New"/>
              </a:rPr>
              <a:t>:</a:t>
            </a:r>
            <a:r>
              <a:rPr sz="2850" spc="70" dirty="0">
                <a:latin typeface="Courier New"/>
                <a:cs typeface="Courier New"/>
              </a:rPr>
              <a:t> </a:t>
            </a:r>
            <a:r>
              <a:rPr sz="2850" spc="25" dirty="0">
                <a:latin typeface="Courier New"/>
                <a:cs typeface="Courier New"/>
              </a:rPr>
              <a:t>org.apache.kafka.common.serialization.StringDeserializer</a:t>
            </a:r>
            <a:endParaRPr sz="2850" dirty="0">
              <a:latin typeface="Courier New"/>
              <a:cs typeface="Courier New"/>
            </a:endParaRPr>
          </a:p>
          <a:p>
            <a:pPr>
              <a:lnSpc>
                <a:spcPct val="100000"/>
              </a:lnSpc>
            </a:pPr>
            <a:endParaRPr sz="2800" dirty="0">
              <a:latin typeface="Courier New"/>
              <a:cs typeface="Courier New"/>
            </a:endParaRPr>
          </a:p>
          <a:p>
            <a:pPr marL="12700">
              <a:lnSpc>
                <a:spcPct val="100000"/>
              </a:lnSpc>
            </a:pPr>
            <a:r>
              <a:rPr sz="2850" b="1" spc="25" dirty="0">
                <a:solidFill>
                  <a:srgbClr val="011480"/>
                </a:solidFill>
                <a:latin typeface="Courier New"/>
                <a:cs typeface="Courier New"/>
              </a:rPr>
              <a:t>group-id</a:t>
            </a:r>
            <a:r>
              <a:rPr sz="2850" spc="25" dirty="0">
                <a:latin typeface="Courier New"/>
                <a:cs typeface="Courier New"/>
              </a:rPr>
              <a:t>:</a:t>
            </a:r>
            <a:r>
              <a:rPr sz="2850" spc="5" dirty="0">
                <a:latin typeface="Courier New"/>
                <a:cs typeface="Courier New"/>
              </a:rPr>
              <a:t> </a:t>
            </a:r>
            <a:r>
              <a:rPr sz="2850" spc="25" dirty="0">
                <a:latin typeface="Courier New"/>
                <a:cs typeface="Courier New"/>
              </a:rPr>
              <a:t>library-events-listener-group</a:t>
            </a:r>
            <a:endParaRPr lang="en-US" sz="2850" spc="25" dirty="0">
              <a:latin typeface="Courier New"/>
              <a:cs typeface="Courier New"/>
            </a:endParaRPr>
          </a:p>
          <a:p>
            <a:pPr marL="12700">
              <a:lnSpc>
                <a:spcPct val="100000"/>
              </a:lnSpc>
            </a:pPr>
            <a:endParaRPr lang="en-US" sz="2850" dirty="0">
              <a:latin typeface="Courier New"/>
              <a:cs typeface="Courier New"/>
            </a:endParaRPr>
          </a:p>
          <a:p>
            <a:pPr marL="12700"/>
            <a:r>
              <a:rPr lang="en-IN" sz="2850" b="1" spc="25" dirty="0" err="1">
                <a:solidFill>
                  <a:srgbClr val="011480"/>
                </a:solidFill>
                <a:latin typeface="Courier New"/>
                <a:cs typeface="Courier New"/>
              </a:rPr>
              <a:t>bootstrap.servers</a:t>
            </a:r>
            <a:r>
              <a:rPr lang="en-IN" sz="2850" spc="25" dirty="0">
                <a:latin typeface="Courier New"/>
                <a:cs typeface="Courier New"/>
              </a:rPr>
              <a:t>:</a:t>
            </a:r>
            <a:r>
              <a:rPr lang="en-IN" sz="2850" spc="5" dirty="0">
                <a:latin typeface="Courier New"/>
                <a:cs typeface="Courier New"/>
              </a:rPr>
              <a:t> </a:t>
            </a:r>
            <a:r>
              <a:rPr lang="en-IN" sz="2850" spc="25" dirty="0">
                <a:latin typeface="Courier New"/>
                <a:cs typeface="Courier New"/>
              </a:rPr>
              <a:t> </a:t>
            </a:r>
          </a:p>
          <a:p>
            <a:pPr marL="12700">
              <a:lnSpc>
                <a:spcPct val="100000"/>
              </a:lnSpc>
            </a:pPr>
            <a:endParaRPr sz="2850" dirty="0">
              <a:latin typeface="Courier New"/>
              <a:cs typeface="Courier New"/>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90458" y="3737908"/>
            <a:ext cx="8723630" cy="3776979"/>
          </a:xfrm>
          <a:prstGeom prst="rect">
            <a:avLst/>
          </a:prstGeom>
        </p:spPr>
        <p:txBody>
          <a:bodyPr vert="horz" wrap="square" lIns="0" tIns="40005" rIns="0" bIns="0" rtlCol="0">
            <a:spAutoFit/>
          </a:bodyPr>
          <a:lstStyle/>
          <a:p>
            <a:pPr marL="12700" marR="5080" algn="ctr">
              <a:lnSpc>
                <a:spcPts val="9890"/>
              </a:lnSpc>
              <a:spcBef>
                <a:spcPts val="315"/>
              </a:spcBef>
            </a:pPr>
            <a:r>
              <a:rPr sz="8100" spc="160" dirty="0"/>
              <a:t>Consumer</a:t>
            </a:r>
            <a:r>
              <a:rPr sz="8100" spc="-40" dirty="0"/>
              <a:t> </a:t>
            </a:r>
            <a:r>
              <a:rPr sz="8100" spc="160" dirty="0"/>
              <a:t>Groups </a:t>
            </a:r>
            <a:r>
              <a:rPr sz="8100" spc="-2235" dirty="0"/>
              <a:t> </a:t>
            </a:r>
            <a:r>
              <a:rPr sz="8100" spc="-140" dirty="0"/>
              <a:t>&amp;</a:t>
            </a:r>
            <a:endParaRPr sz="8100"/>
          </a:p>
          <a:p>
            <a:pPr algn="ctr">
              <a:lnSpc>
                <a:spcPts val="9540"/>
              </a:lnSpc>
            </a:pPr>
            <a:r>
              <a:rPr sz="8100" spc="130" dirty="0"/>
              <a:t>Rebalance</a:t>
            </a:r>
            <a:endParaRPr sz="81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7145" rIns="0" bIns="0" rtlCol="0">
            <a:spAutoFit/>
          </a:bodyPr>
          <a:lstStyle/>
          <a:p>
            <a:pPr marL="12700">
              <a:lnSpc>
                <a:spcPct val="100000"/>
              </a:lnSpc>
              <a:spcBef>
                <a:spcPts val="135"/>
              </a:spcBef>
            </a:pPr>
            <a:r>
              <a:rPr spc="185" dirty="0"/>
              <a:t>Consumer</a:t>
            </a:r>
            <a:r>
              <a:rPr spc="-35" dirty="0"/>
              <a:t> </a:t>
            </a:r>
            <a:r>
              <a:rPr spc="185" dirty="0"/>
              <a:t>Groups</a:t>
            </a:r>
          </a:p>
        </p:txBody>
      </p:sp>
      <p:sp>
        <p:nvSpPr>
          <p:cNvPr id="3" name="object 3"/>
          <p:cNvSpPr txBox="1"/>
          <p:nvPr/>
        </p:nvSpPr>
        <p:spPr>
          <a:xfrm>
            <a:off x="1421811" y="5220073"/>
            <a:ext cx="17061815" cy="716915"/>
          </a:xfrm>
          <a:prstGeom prst="rect">
            <a:avLst/>
          </a:prstGeom>
        </p:spPr>
        <p:txBody>
          <a:bodyPr vert="horz" wrap="square" lIns="0" tIns="17145" rIns="0" bIns="0" rtlCol="0">
            <a:spAutoFit/>
          </a:bodyPr>
          <a:lstStyle/>
          <a:p>
            <a:pPr marL="12700">
              <a:lnSpc>
                <a:spcPct val="100000"/>
              </a:lnSpc>
              <a:spcBef>
                <a:spcPts val="135"/>
              </a:spcBef>
            </a:pPr>
            <a:r>
              <a:rPr sz="4500" spc="65" dirty="0">
                <a:latin typeface="Arial MT"/>
                <a:cs typeface="Arial MT"/>
              </a:rPr>
              <a:t>Multiple</a:t>
            </a:r>
            <a:r>
              <a:rPr sz="4500" spc="10" dirty="0">
                <a:latin typeface="Arial MT"/>
                <a:cs typeface="Arial MT"/>
              </a:rPr>
              <a:t> </a:t>
            </a:r>
            <a:r>
              <a:rPr sz="4500" spc="30" dirty="0">
                <a:latin typeface="Arial MT"/>
                <a:cs typeface="Arial MT"/>
              </a:rPr>
              <a:t>instances</a:t>
            </a:r>
            <a:r>
              <a:rPr sz="4500" spc="15" dirty="0">
                <a:latin typeface="Arial MT"/>
                <a:cs typeface="Arial MT"/>
              </a:rPr>
              <a:t> </a:t>
            </a:r>
            <a:r>
              <a:rPr sz="4500" spc="95" dirty="0">
                <a:latin typeface="Arial MT"/>
                <a:cs typeface="Arial MT"/>
              </a:rPr>
              <a:t>of</a:t>
            </a:r>
            <a:r>
              <a:rPr sz="4500" spc="10" dirty="0">
                <a:latin typeface="Arial MT"/>
                <a:cs typeface="Arial MT"/>
              </a:rPr>
              <a:t> </a:t>
            </a:r>
            <a:r>
              <a:rPr sz="4500" spc="40" dirty="0">
                <a:latin typeface="Arial MT"/>
                <a:cs typeface="Arial MT"/>
              </a:rPr>
              <a:t>the</a:t>
            </a:r>
            <a:r>
              <a:rPr sz="4500" spc="15" dirty="0">
                <a:latin typeface="Arial MT"/>
                <a:cs typeface="Arial MT"/>
              </a:rPr>
              <a:t> </a:t>
            </a:r>
            <a:r>
              <a:rPr sz="4500" dirty="0">
                <a:latin typeface="Arial MT"/>
                <a:cs typeface="Arial MT"/>
              </a:rPr>
              <a:t>same</a:t>
            </a:r>
            <a:r>
              <a:rPr sz="4500" spc="10" dirty="0">
                <a:latin typeface="Arial MT"/>
                <a:cs typeface="Arial MT"/>
              </a:rPr>
              <a:t> </a:t>
            </a:r>
            <a:r>
              <a:rPr sz="4500" spc="65" dirty="0">
                <a:latin typeface="Arial MT"/>
                <a:cs typeface="Arial MT"/>
              </a:rPr>
              <a:t>application</a:t>
            </a:r>
            <a:r>
              <a:rPr sz="4500" spc="15" dirty="0">
                <a:latin typeface="Arial MT"/>
                <a:cs typeface="Arial MT"/>
              </a:rPr>
              <a:t> </a:t>
            </a:r>
            <a:r>
              <a:rPr sz="4500" spc="95" dirty="0">
                <a:latin typeface="Arial MT"/>
                <a:cs typeface="Arial MT"/>
              </a:rPr>
              <a:t>with</a:t>
            </a:r>
            <a:r>
              <a:rPr sz="4500" spc="15" dirty="0">
                <a:latin typeface="Arial MT"/>
                <a:cs typeface="Arial MT"/>
              </a:rPr>
              <a:t> </a:t>
            </a:r>
            <a:r>
              <a:rPr sz="4500" spc="40" dirty="0">
                <a:latin typeface="Arial MT"/>
                <a:cs typeface="Arial MT"/>
              </a:rPr>
              <a:t>the</a:t>
            </a:r>
            <a:r>
              <a:rPr sz="4500" spc="10" dirty="0">
                <a:latin typeface="Arial MT"/>
                <a:cs typeface="Arial MT"/>
              </a:rPr>
              <a:t> </a:t>
            </a:r>
            <a:r>
              <a:rPr sz="4500" dirty="0">
                <a:latin typeface="Arial MT"/>
                <a:cs typeface="Arial MT"/>
              </a:rPr>
              <a:t>same</a:t>
            </a:r>
            <a:r>
              <a:rPr sz="4500" spc="15" dirty="0">
                <a:latin typeface="Arial MT"/>
                <a:cs typeface="Arial MT"/>
              </a:rPr>
              <a:t> </a:t>
            </a:r>
            <a:r>
              <a:rPr sz="4500" spc="65" dirty="0">
                <a:latin typeface="Arial MT"/>
                <a:cs typeface="Arial MT"/>
              </a:rPr>
              <a:t>group</a:t>
            </a:r>
            <a:r>
              <a:rPr sz="4500" spc="10" dirty="0">
                <a:latin typeface="Arial MT"/>
                <a:cs typeface="Arial MT"/>
              </a:rPr>
              <a:t> </a:t>
            </a:r>
            <a:r>
              <a:rPr sz="4500" spc="65" dirty="0">
                <a:latin typeface="Arial MT"/>
                <a:cs typeface="Arial MT"/>
              </a:rPr>
              <a:t>id.</a:t>
            </a:r>
            <a:endParaRPr sz="4500">
              <a:latin typeface="Arial MT"/>
              <a:cs typeface="Arial MT"/>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60275" y="494591"/>
            <a:ext cx="5783580" cy="1433195"/>
          </a:xfrm>
          <a:prstGeom prst="rect">
            <a:avLst/>
          </a:prstGeom>
        </p:spPr>
        <p:txBody>
          <a:bodyPr vert="horz" wrap="square" lIns="0" tIns="17145" rIns="0" bIns="0" rtlCol="0">
            <a:spAutoFit/>
          </a:bodyPr>
          <a:lstStyle/>
          <a:p>
            <a:pPr marL="12700">
              <a:lnSpc>
                <a:spcPct val="100000"/>
              </a:lnSpc>
              <a:spcBef>
                <a:spcPts val="135"/>
              </a:spcBef>
            </a:pPr>
            <a:r>
              <a:rPr spc="150" dirty="0"/>
              <a:t>Rebalance</a:t>
            </a:r>
          </a:p>
        </p:txBody>
      </p:sp>
      <p:sp>
        <p:nvSpPr>
          <p:cNvPr id="3" name="object 3"/>
          <p:cNvSpPr txBox="1"/>
          <p:nvPr/>
        </p:nvSpPr>
        <p:spPr>
          <a:xfrm>
            <a:off x="1421811" y="2599074"/>
            <a:ext cx="14960600" cy="6286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10" dirty="0">
                <a:latin typeface="Arial MT"/>
                <a:cs typeface="Arial MT"/>
              </a:rPr>
              <a:t>Changing</a:t>
            </a:r>
            <a:r>
              <a:rPr sz="3950" spc="-5" dirty="0">
                <a:latin typeface="Arial MT"/>
                <a:cs typeface="Arial MT"/>
              </a:rPr>
              <a:t> </a:t>
            </a:r>
            <a:r>
              <a:rPr sz="3950" spc="25" dirty="0">
                <a:latin typeface="Arial MT"/>
                <a:cs typeface="Arial MT"/>
              </a:rPr>
              <a:t>the</a:t>
            </a:r>
            <a:r>
              <a:rPr sz="3950" spc="-5" dirty="0">
                <a:latin typeface="Arial MT"/>
                <a:cs typeface="Arial MT"/>
              </a:rPr>
              <a:t> </a:t>
            </a:r>
            <a:r>
              <a:rPr sz="3950" spc="50" dirty="0">
                <a:latin typeface="Arial MT"/>
                <a:cs typeface="Arial MT"/>
              </a:rPr>
              <a:t>partition</a:t>
            </a:r>
            <a:r>
              <a:rPr sz="3950" dirty="0">
                <a:latin typeface="Arial MT"/>
                <a:cs typeface="Arial MT"/>
              </a:rPr>
              <a:t> </a:t>
            </a:r>
            <a:r>
              <a:rPr sz="3950" spc="35" dirty="0">
                <a:latin typeface="Arial MT"/>
                <a:cs typeface="Arial MT"/>
              </a:rPr>
              <a:t>ownership</a:t>
            </a:r>
            <a:r>
              <a:rPr sz="3950" spc="-5" dirty="0">
                <a:latin typeface="Arial MT"/>
                <a:cs typeface="Arial MT"/>
              </a:rPr>
              <a:t> </a:t>
            </a:r>
            <a:r>
              <a:rPr sz="3950" spc="40" dirty="0">
                <a:latin typeface="Arial MT"/>
                <a:cs typeface="Arial MT"/>
              </a:rPr>
              <a:t>from</a:t>
            </a:r>
            <a:r>
              <a:rPr sz="3950" spc="-5" dirty="0">
                <a:latin typeface="Arial MT"/>
                <a:cs typeface="Arial MT"/>
              </a:rPr>
              <a:t> </a:t>
            </a:r>
            <a:r>
              <a:rPr sz="3950" dirty="0">
                <a:latin typeface="Arial MT"/>
                <a:cs typeface="Arial MT"/>
              </a:rPr>
              <a:t>one </a:t>
            </a:r>
            <a:r>
              <a:rPr sz="3950" spc="30" dirty="0">
                <a:latin typeface="Arial MT"/>
                <a:cs typeface="Arial MT"/>
              </a:rPr>
              <a:t>consumer</a:t>
            </a:r>
            <a:r>
              <a:rPr sz="3950" spc="-5" dirty="0">
                <a:latin typeface="Arial MT"/>
                <a:cs typeface="Arial MT"/>
              </a:rPr>
              <a:t> </a:t>
            </a:r>
            <a:r>
              <a:rPr sz="3950" spc="110" dirty="0">
                <a:latin typeface="Arial MT"/>
                <a:cs typeface="Arial MT"/>
              </a:rPr>
              <a:t>to</a:t>
            </a:r>
            <a:r>
              <a:rPr sz="3950" spc="-5" dirty="0">
                <a:latin typeface="Arial MT"/>
                <a:cs typeface="Arial MT"/>
              </a:rPr>
              <a:t> </a:t>
            </a:r>
            <a:r>
              <a:rPr sz="3950" spc="10" dirty="0">
                <a:latin typeface="Arial MT"/>
                <a:cs typeface="Arial MT"/>
              </a:rPr>
              <a:t>another</a:t>
            </a:r>
            <a:endParaRPr sz="3950">
              <a:latin typeface="Arial MT"/>
              <a:cs typeface="Arial MT"/>
            </a:endParaRPr>
          </a:p>
        </p:txBody>
      </p:sp>
      <p:sp>
        <p:nvSpPr>
          <p:cNvPr id="4" name="object 4"/>
          <p:cNvSpPr txBox="1"/>
          <p:nvPr/>
        </p:nvSpPr>
        <p:spPr>
          <a:xfrm>
            <a:off x="10023499" y="5277326"/>
            <a:ext cx="4489450" cy="1047115"/>
          </a:xfrm>
          <a:prstGeom prst="rect">
            <a:avLst/>
          </a:prstGeom>
          <a:solidFill>
            <a:srgbClr val="000000"/>
          </a:solidFill>
        </p:spPr>
        <p:txBody>
          <a:bodyPr vert="horz" wrap="square" lIns="0" tIns="320040" rIns="0" bIns="0" rtlCol="0">
            <a:spAutoFit/>
          </a:bodyPr>
          <a:lstStyle/>
          <a:p>
            <a:pPr marL="248285">
              <a:lnSpc>
                <a:spcPct val="100000"/>
              </a:lnSpc>
              <a:spcBef>
                <a:spcPts val="2520"/>
              </a:spcBef>
            </a:pPr>
            <a:r>
              <a:rPr sz="2600" spc="75" dirty="0">
                <a:solidFill>
                  <a:srgbClr val="FFFFFF"/>
                </a:solidFill>
                <a:latin typeface="Arial MT"/>
                <a:cs typeface="Arial MT"/>
              </a:rPr>
              <a:t>Library-events</a:t>
            </a:r>
            <a:r>
              <a:rPr sz="2600" spc="-20" dirty="0">
                <a:solidFill>
                  <a:srgbClr val="FFFFFF"/>
                </a:solidFill>
                <a:latin typeface="Arial MT"/>
                <a:cs typeface="Arial MT"/>
              </a:rPr>
              <a:t> </a:t>
            </a:r>
            <a:r>
              <a:rPr sz="2600" spc="95" dirty="0">
                <a:solidFill>
                  <a:srgbClr val="FFFFFF"/>
                </a:solidFill>
                <a:latin typeface="Arial MT"/>
                <a:cs typeface="Arial MT"/>
              </a:rPr>
              <a:t>-consumer</a:t>
            </a:r>
            <a:endParaRPr sz="2600">
              <a:latin typeface="Arial MT"/>
              <a:cs typeface="Arial MT"/>
            </a:endParaRPr>
          </a:p>
        </p:txBody>
      </p:sp>
      <p:sp>
        <p:nvSpPr>
          <p:cNvPr id="5" name="object 5"/>
          <p:cNvSpPr txBox="1"/>
          <p:nvPr/>
        </p:nvSpPr>
        <p:spPr>
          <a:xfrm>
            <a:off x="9309023" y="6307055"/>
            <a:ext cx="5918200" cy="402590"/>
          </a:xfrm>
          <a:prstGeom prst="rect">
            <a:avLst/>
          </a:prstGeom>
        </p:spPr>
        <p:txBody>
          <a:bodyPr vert="horz" wrap="square" lIns="0" tIns="15240" rIns="0" bIns="0" rtlCol="0">
            <a:spAutoFit/>
          </a:bodyPr>
          <a:lstStyle/>
          <a:p>
            <a:pPr marL="12700">
              <a:lnSpc>
                <a:spcPct val="100000"/>
              </a:lnSpc>
              <a:spcBef>
                <a:spcPts val="120"/>
              </a:spcBef>
            </a:pPr>
            <a:r>
              <a:rPr sz="2450" b="1" u="heavy" spc="-10" dirty="0">
                <a:uFill>
                  <a:solidFill>
                    <a:srgbClr val="000000"/>
                  </a:solidFill>
                </a:uFill>
                <a:latin typeface="Arial"/>
                <a:cs typeface="Arial"/>
              </a:rPr>
              <a:t>group.id</a:t>
            </a:r>
            <a:r>
              <a:rPr sz="2450" b="1" spc="30" dirty="0">
                <a:latin typeface="Arial"/>
                <a:cs typeface="Arial"/>
              </a:rPr>
              <a:t> </a:t>
            </a:r>
            <a:r>
              <a:rPr sz="2450" b="1" spc="-130" dirty="0">
                <a:latin typeface="Arial"/>
                <a:cs typeface="Arial"/>
              </a:rPr>
              <a:t>:</a:t>
            </a:r>
            <a:r>
              <a:rPr sz="2450" b="1" spc="30" dirty="0">
                <a:latin typeface="Arial"/>
                <a:cs typeface="Arial"/>
              </a:rPr>
              <a:t> </a:t>
            </a:r>
            <a:r>
              <a:rPr sz="2450" b="1" spc="10" dirty="0">
                <a:latin typeface="Arial"/>
                <a:cs typeface="Arial"/>
              </a:rPr>
              <a:t>Library-events-listener-group</a:t>
            </a:r>
            <a:endParaRPr sz="2450">
              <a:latin typeface="Arial"/>
              <a:cs typeface="Arial"/>
            </a:endParaRPr>
          </a:p>
        </p:txBody>
      </p:sp>
      <p:graphicFrame>
        <p:nvGraphicFramePr>
          <p:cNvPr id="6" name="object 6"/>
          <p:cNvGraphicFramePr>
            <a:graphicFrameLocks noGrp="1"/>
          </p:cNvGraphicFramePr>
          <p:nvPr/>
        </p:nvGraphicFramePr>
        <p:xfrm>
          <a:off x="11200371" y="7080526"/>
          <a:ext cx="2082799" cy="864666"/>
        </p:xfrm>
        <a:graphic>
          <a:graphicData uri="http://schemas.openxmlformats.org/drawingml/2006/table">
            <a:tbl>
              <a:tblPr firstRow="1" bandRow="1">
                <a:tableStyleId>{2D5ABB26-0587-4C30-8999-92F81FD0307C}</a:tableStyleId>
              </a:tblPr>
              <a:tblGrid>
                <a:gridCol w="695960">
                  <a:extLst>
                    <a:ext uri="{9D8B030D-6E8A-4147-A177-3AD203B41FA5}">
                      <a16:colId xmlns:a16="http://schemas.microsoft.com/office/drawing/2014/main" val="20000"/>
                    </a:ext>
                  </a:extLst>
                </a:gridCol>
                <a:gridCol w="690879">
                  <a:extLst>
                    <a:ext uri="{9D8B030D-6E8A-4147-A177-3AD203B41FA5}">
                      <a16:colId xmlns:a16="http://schemas.microsoft.com/office/drawing/2014/main" val="20001"/>
                    </a:ext>
                  </a:extLst>
                </a:gridCol>
                <a:gridCol w="695960">
                  <a:extLst>
                    <a:ext uri="{9D8B030D-6E8A-4147-A177-3AD203B41FA5}">
                      <a16:colId xmlns:a16="http://schemas.microsoft.com/office/drawing/2014/main" val="20002"/>
                    </a:ext>
                  </a:extLst>
                </a:gridCol>
              </a:tblGrid>
              <a:tr h="864666">
                <a:tc>
                  <a:txBody>
                    <a:bodyPr/>
                    <a:lstStyle/>
                    <a:p>
                      <a:pPr marL="145415">
                        <a:lnSpc>
                          <a:spcPct val="100000"/>
                        </a:lnSpc>
                        <a:spcBef>
                          <a:spcPts val="1780"/>
                        </a:spcBef>
                      </a:pPr>
                      <a:r>
                        <a:rPr sz="2600" spc="20" dirty="0">
                          <a:solidFill>
                            <a:srgbClr val="FFFFFF"/>
                          </a:solidFill>
                          <a:latin typeface="Arial MT"/>
                          <a:cs typeface="Arial MT"/>
                        </a:rPr>
                        <a:t>P0</a:t>
                      </a:r>
                      <a:endParaRPr sz="2600">
                        <a:latin typeface="Arial MT"/>
                        <a:cs typeface="Arial MT"/>
                      </a:endParaRPr>
                    </a:p>
                  </a:txBody>
                  <a:tcPr marL="0" marR="0" marT="226060"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solidFill>
                      <a:srgbClr val="00A2FF"/>
                    </a:solidFill>
                  </a:tcPr>
                </a:tc>
                <a:tc>
                  <a:txBody>
                    <a:bodyPr/>
                    <a:lstStyle/>
                    <a:p>
                      <a:pPr marL="140335">
                        <a:lnSpc>
                          <a:spcPct val="100000"/>
                        </a:lnSpc>
                        <a:spcBef>
                          <a:spcPts val="1780"/>
                        </a:spcBef>
                      </a:pPr>
                      <a:r>
                        <a:rPr sz="2600" b="1" spc="20" dirty="0">
                          <a:solidFill>
                            <a:srgbClr val="FFFFFF"/>
                          </a:solidFill>
                          <a:latin typeface="Arial"/>
                          <a:cs typeface="Arial"/>
                        </a:rPr>
                        <a:t>P1</a:t>
                      </a:r>
                      <a:endParaRPr sz="2600">
                        <a:latin typeface="Arial"/>
                        <a:cs typeface="Arial"/>
                      </a:endParaRPr>
                    </a:p>
                  </a:txBody>
                  <a:tcPr marL="0" marR="0" marT="22606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solidFill>
                      <a:srgbClr val="00A2FF"/>
                    </a:solidFill>
                  </a:tcPr>
                </a:tc>
                <a:tc>
                  <a:txBody>
                    <a:bodyPr/>
                    <a:lstStyle/>
                    <a:p>
                      <a:pPr marL="140335">
                        <a:lnSpc>
                          <a:spcPct val="100000"/>
                        </a:lnSpc>
                        <a:spcBef>
                          <a:spcPts val="1780"/>
                        </a:spcBef>
                      </a:pPr>
                      <a:r>
                        <a:rPr sz="2600" b="1" spc="20" dirty="0">
                          <a:solidFill>
                            <a:srgbClr val="FFFFFF"/>
                          </a:solidFill>
                          <a:latin typeface="Arial"/>
                          <a:cs typeface="Arial"/>
                        </a:rPr>
                        <a:t>P2</a:t>
                      </a:r>
                      <a:endParaRPr sz="2600">
                        <a:latin typeface="Arial"/>
                        <a:cs typeface="Arial"/>
                      </a:endParaRPr>
                    </a:p>
                  </a:txBody>
                  <a:tcPr marL="0" marR="0" marT="22606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solidFill>
                      <a:srgbClr val="00A2FF"/>
                    </a:solidFill>
                  </a:tcPr>
                </a:tc>
                <a:extLst>
                  <a:ext uri="{0D108BD9-81ED-4DB2-BD59-A6C34878D82A}">
                    <a16:rowId xmlns:a16="http://schemas.microsoft.com/office/drawing/2014/main" val="10000"/>
                  </a:ext>
                </a:extLst>
              </a:tr>
            </a:tbl>
          </a:graphicData>
        </a:graphic>
      </p:graphicFrame>
      <p:pic>
        <p:nvPicPr>
          <p:cNvPr id="7" name="object 7"/>
          <p:cNvPicPr/>
          <p:nvPr/>
        </p:nvPicPr>
        <p:blipFill>
          <a:blip r:embed="rId2" cstate="print"/>
          <a:stretch>
            <a:fillRect/>
          </a:stretch>
        </p:blipFill>
        <p:spPr>
          <a:xfrm>
            <a:off x="5510279" y="5124363"/>
            <a:ext cx="1667594" cy="1667594"/>
          </a:xfrm>
          <a:prstGeom prst="rect">
            <a:avLst/>
          </a:prstGeom>
        </p:spPr>
      </p:pic>
      <p:sp>
        <p:nvSpPr>
          <p:cNvPr id="8" name="object 8"/>
          <p:cNvSpPr txBox="1"/>
          <p:nvPr/>
        </p:nvSpPr>
        <p:spPr>
          <a:xfrm>
            <a:off x="5249209" y="6814890"/>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sp>
        <p:nvSpPr>
          <p:cNvPr id="9" name="object 9"/>
          <p:cNvSpPr/>
          <p:nvPr/>
        </p:nvSpPr>
        <p:spPr>
          <a:xfrm>
            <a:off x="8669893" y="5528627"/>
            <a:ext cx="775335" cy="677545"/>
          </a:xfrm>
          <a:custGeom>
            <a:avLst/>
            <a:gdLst/>
            <a:ahLst/>
            <a:cxnLst/>
            <a:rect l="l" t="t" r="r" b="b"/>
            <a:pathLst>
              <a:path w="775334" h="677545">
                <a:moveTo>
                  <a:pt x="496058" y="0"/>
                </a:moveTo>
                <a:lnTo>
                  <a:pt x="0" y="338544"/>
                </a:lnTo>
                <a:lnTo>
                  <a:pt x="496058" y="677090"/>
                </a:lnTo>
                <a:lnTo>
                  <a:pt x="496058" y="446879"/>
                </a:lnTo>
                <a:lnTo>
                  <a:pt x="775090" y="446879"/>
                </a:lnTo>
                <a:lnTo>
                  <a:pt x="775090" y="230210"/>
                </a:lnTo>
                <a:lnTo>
                  <a:pt x="496058" y="230210"/>
                </a:lnTo>
                <a:lnTo>
                  <a:pt x="496058" y="0"/>
                </a:lnTo>
                <a:close/>
              </a:path>
            </a:pathLst>
          </a:custGeom>
          <a:solidFill>
            <a:srgbClr val="00A2FF"/>
          </a:solidFill>
        </p:spPr>
        <p:txBody>
          <a:bodyPr wrap="square" lIns="0" tIns="0" rIns="0" bIns="0" rtlCol="0"/>
          <a:lstStyle/>
          <a:p>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60275" y="494591"/>
            <a:ext cx="5783580" cy="1433195"/>
          </a:xfrm>
          <a:prstGeom prst="rect">
            <a:avLst/>
          </a:prstGeom>
        </p:spPr>
        <p:txBody>
          <a:bodyPr vert="horz" wrap="square" lIns="0" tIns="17145" rIns="0" bIns="0" rtlCol="0">
            <a:spAutoFit/>
          </a:bodyPr>
          <a:lstStyle/>
          <a:p>
            <a:pPr marL="12700">
              <a:lnSpc>
                <a:spcPct val="100000"/>
              </a:lnSpc>
              <a:spcBef>
                <a:spcPts val="135"/>
              </a:spcBef>
            </a:pPr>
            <a:r>
              <a:rPr spc="150" dirty="0"/>
              <a:t>Rebalance</a:t>
            </a:r>
          </a:p>
        </p:txBody>
      </p:sp>
      <p:sp>
        <p:nvSpPr>
          <p:cNvPr id="3" name="object 3"/>
          <p:cNvSpPr txBox="1"/>
          <p:nvPr/>
        </p:nvSpPr>
        <p:spPr>
          <a:xfrm>
            <a:off x="1421811" y="2599074"/>
            <a:ext cx="14960600" cy="6286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10" dirty="0">
                <a:latin typeface="Arial MT"/>
                <a:cs typeface="Arial MT"/>
              </a:rPr>
              <a:t>Changing</a:t>
            </a:r>
            <a:r>
              <a:rPr sz="3950" spc="-5" dirty="0">
                <a:latin typeface="Arial MT"/>
                <a:cs typeface="Arial MT"/>
              </a:rPr>
              <a:t> </a:t>
            </a:r>
            <a:r>
              <a:rPr sz="3950" spc="25" dirty="0">
                <a:latin typeface="Arial MT"/>
                <a:cs typeface="Arial MT"/>
              </a:rPr>
              <a:t>the</a:t>
            </a:r>
            <a:r>
              <a:rPr sz="3950" spc="-5" dirty="0">
                <a:latin typeface="Arial MT"/>
                <a:cs typeface="Arial MT"/>
              </a:rPr>
              <a:t> </a:t>
            </a:r>
            <a:r>
              <a:rPr sz="3950" spc="50" dirty="0">
                <a:latin typeface="Arial MT"/>
                <a:cs typeface="Arial MT"/>
              </a:rPr>
              <a:t>partition</a:t>
            </a:r>
            <a:r>
              <a:rPr sz="3950" dirty="0">
                <a:latin typeface="Arial MT"/>
                <a:cs typeface="Arial MT"/>
              </a:rPr>
              <a:t> </a:t>
            </a:r>
            <a:r>
              <a:rPr sz="3950" spc="35" dirty="0">
                <a:latin typeface="Arial MT"/>
                <a:cs typeface="Arial MT"/>
              </a:rPr>
              <a:t>ownership</a:t>
            </a:r>
            <a:r>
              <a:rPr sz="3950" spc="-5" dirty="0">
                <a:latin typeface="Arial MT"/>
                <a:cs typeface="Arial MT"/>
              </a:rPr>
              <a:t> </a:t>
            </a:r>
            <a:r>
              <a:rPr sz="3950" spc="40" dirty="0">
                <a:latin typeface="Arial MT"/>
                <a:cs typeface="Arial MT"/>
              </a:rPr>
              <a:t>from</a:t>
            </a:r>
            <a:r>
              <a:rPr sz="3950" spc="-5" dirty="0">
                <a:latin typeface="Arial MT"/>
                <a:cs typeface="Arial MT"/>
              </a:rPr>
              <a:t> </a:t>
            </a:r>
            <a:r>
              <a:rPr sz="3950" dirty="0">
                <a:latin typeface="Arial MT"/>
                <a:cs typeface="Arial MT"/>
              </a:rPr>
              <a:t>one </a:t>
            </a:r>
            <a:r>
              <a:rPr sz="3950" spc="30" dirty="0">
                <a:latin typeface="Arial MT"/>
                <a:cs typeface="Arial MT"/>
              </a:rPr>
              <a:t>consumer</a:t>
            </a:r>
            <a:r>
              <a:rPr sz="3950" spc="-5" dirty="0">
                <a:latin typeface="Arial MT"/>
                <a:cs typeface="Arial MT"/>
              </a:rPr>
              <a:t> </a:t>
            </a:r>
            <a:r>
              <a:rPr sz="3950" spc="110" dirty="0">
                <a:latin typeface="Arial MT"/>
                <a:cs typeface="Arial MT"/>
              </a:rPr>
              <a:t>to</a:t>
            </a:r>
            <a:r>
              <a:rPr sz="3950" spc="-5" dirty="0">
                <a:latin typeface="Arial MT"/>
                <a:cs typeface="Arial MT"/>
              </a:rPr>
              <a:t> </a:t>
            </a:r>
            <a:r>
              <a:rPr sz="3950" spc="10" dirty="0">
                <a:latin typeface="Arial MT"/>
                <a:cs typeface="Arial MT"/>
              </a:rPr>
              <a:t>another</a:t>
            </a:r>
            <a:endParaRPr sz="3950">
              <a:latin typeface="Arial MT"/>
              <a:cs typeface="Arial MT"/>
            </a:endParaRPr>
          </a:p>
        </p:txBody>
      </p:sp>
      <p:sp>
        <p:nvSpPr>
          <p:cNvPr id="4" name="object 4"/>
          <p:cNvSpPr txBox="1"/>
          <p:nvPr/>
        </p:nvSpPr>
        <p:spPr>
          <a:xfrm>
            <a:off x="10023499" y="5277326"/>
            <a:ext cx="4489450" cy="1047115"/>
          </a:xfrm>
          <a:prstGeom prst="rect">
            <a:avLst/>
          </a:prstGeom>
          <a:solidFill>
            <a:srgbClr val="000000"/>
          </a:solidFill>
        </p:spPr>
        <p:txBody>
          <a:bodyPr vert="horz" wrap="square" lIns="0" tIns="320040" rIns="0" bIns="0" rtlCol="0">
            <a:spAutoFit/>
          </a:bodyPr>
          <a:lstStyle/>
          <a:p>
            <a:pPr marL="248285">
              <a:lnSpc>
                <a:spcPct val="100000"/>
              </a:lnSpc>
              <a:spcBef>
                <a:spcPts val="2520"/>
              </a:spcBef>
            </a:pPr>
            <a:r>
              <a:rPr sz="2600" spc="75" dirty="0">
                <a:solidFill>
                  <a:srgbClr val="FFFFFF"/>
                </a:solidFill>
                <a:latin typeface="Arial MT"/>
                <a:cs typeface="Arial MT"/>
              </a:rPr>
              <a:t>Library-events</a:t>
            </a:r>
            <a:r>
              <a:rPr sz="2600" spc="-20" dirty="0">
                <a:solidFill>
                  <a:srgbClr val="FFFFFF"/>
                </a:solidFill>
                <a:latin typeface="Arial MT"/>
                <a:cs typeface="Arial MT"/>
              </a:rPr>
              <a:t> </a:t>
            </a:r>
            <a:r>
              <a:rPr sz="2600" spc="95" dirty="0">
                <a:solidFill>
                  <a:srgbClr val="FFFFFF"/>
                </a:solidFill>
                <a:latin typeface="Arial MT"/>
                <a:cs typeface="Arial MT"/>
              </a:rPr>
              <a:t>-consumer</a:t>
            </a:r>
            <a:endParaRPr sz="2600">
              <a:latin typeface="Arial MT"/>
              <a:cs typeface="Arial MT"/>
            </a:endParaRPr>
          </a:p>
        </p:txBody>
      </p:sp>
      <p:sp>
        <p:nvSpPr>
          <p:cNvPr id="5" name="object 5"/>
          <p:cNvSpPr txBox="1"/>
          <p:nvPr/>
        </p:nvSpPr>
        <p:spPr>
          <a:xfrm>
            <a:off x="9309023" y="6307055"/>
            <a:ext cx="5918200" cy="402590"/>
          </a:xfrm>
          <a:prstGeom prst="rect">
            <a:avLst/>
          </a:prstGeom>
        </p:spPr>
        <p:txBody>
          <a:bodyPr vert="horz" wrap="square" lIns="0" tIns="15240" rIns="0" bIns="0" rtlCol="0">
            <a:spAutoFit/>
          </a:bodyPr>
          <a:lstStyle/>
          <a:p>
            <a:pPr marL="12700">
              <a:lnSpc>
                <a:spcPct val="100000"/>
              </a:lnSpc>
              <a:spcBef>
                <a:spcPts val="120"/>
              </a:spcBef>
            </a:pPr>
            <a:r>
              <a:rPr sz="2450" b="1" u="heavy" spc="-10" dirty="0">
                <a:uFill>
                  <a:solidFill>
                    <a:srgbClr val="000000"/>
                  </a:solidFill>
                </a:uFill>
                <a:latin typeface="Arial"/>
                <a:cs typeface="Arial"/>
              </a:rPr>
              <a:t>group.id</a:t>
            </a:r>
            <a:r>
              <a:rPr sz="2450" b="1" spc="30" dirty="0">
                <a:latin typeface="Arial"/>
                <a:cs typeface="Arial"/>
              </a:rPr>
              <a:t> </a:t>
            </a:r>
            <a:r>
              <a:rPr sz="2450" b="1" spc="-130" dirty="0">
                <a:latin typeface="Arial"/>
                <a:cs typeface="Arial"/>
              </a:rPr>
              <a:t>:</a:t>
            </a:r>
            <a:r>
              <a:rPr sz="2450" b="1" spc="30" dirty="0">
                <a:latin typeface="Arial"/>
                <a:cs typeface="Arial"/>
              </a:rPr>
              <a:t> </a:t>
            </a:r>
            <a:r>
              <a:rPr sz="2450" b="1" spc="10" dirty="0">
                <a:latin typeface="Arial"/>
                <a:cs typeface="Arial"/>
              </a:rPr>
              <a:t>Library-events-listener-group</a:t>
            </a:r>
            <a:endParaRPr sz="2450">
              <a:latin typeface="Arial"/>
              <a:cs typeface="Arial"/>
            </a:endParaRPr>
          </a:p>
        </p:txBody>
      </p:sp>
      <p:pic>
        <p:nvPicPr>
          <p:cNvPr id="6" name="object 6"/>
          <p:cNvPicPr/>
          <p:nvPr/>
        </p:nvPicPr>
        <p:blipFill>
          <a:blip r:embed="rId2" cstate="print"/>
          <a:stretch>
            <a:fillRect/>
          </a:stretch>
        </p:blipFill>
        <p:spPr>
          <a:xfrm>
            <a:off x="5510279" y="5124363"/>
            <a:ext cx="1667594" cy="1667594"/>
          </a:xfrm>
          <a:prstGeom prst="rect">
            <a:avLst/>
          </a:prstGeom>
        </p:spPr>
      </p:pic>
      <p:sp>
        <p:nvSpPr>
          <p:cNvPr id="7" name="object 7"/>
          <p:cNvSpPr txBox="1"/>
          <p:nvPr/>
        </p:nvSpPr>
        <p:spPr>
          <a:xfrm>
            <a:off x="5249209" y="6814890"/>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sp>
        <p:nvSpPr>
          <p:cNvPr id="8" name="object 8"/>
          <p:cNvSpPr/>
          <p:nvPr/>
        </p:nvSpPr>
        <p:spPr>
          <a:xfrm>
            <a:off x="10023499" y="8334145"/>
            <a:ext cx="4489450" cy="1047115"/>
          </a:xfrm>
          <a:custGeom>
            <a:avLst/>
            <a:gdLst/>
            <a:ahLst/>
            <a:cxnLst/>
            <a:rect l="l" t="t" r="r" b="b"/>
            <a:pathLst>
              <a:path w="4489450" h="1047115">
                <a:moveTo>
                  <a:pt x="4489147" y="0"/>
                </a:moveTo>
                <a:lnTo>
                  <a:pt x="0" y="0"/>
                </a:lnTo>
                <a:lnTo>
                  <a:pt x="0" y="1047088"/>
                </a:lnTo>
                <a:lnTo>
                  <a:pt x="4489147" y="1047088"/>
                </a:lnTo>
                <a:lnTo>
                  <a:pt x="4489147" y="0"/>
                </a:lnTo>
                <a:close/>
              </a:path>
            </a:pathLst>
          </a:custGeom>
          <a:solidFill>
            <a:srgbClr val="000000"/>
          </a:solidFill>
        </p:spPr>
        <p:txBody>
          <a:bodyPr wrap="square" lIns="0" tIns="0" rIns="0" bIns="0" rtlCol="0"/>
          <a:lstStyle/>
          <a:p>
            <a:endParaRPr/>
          </a:p>
        </p:txBody>
      </p:sp>
      <p:sp>
        <p:nvSpPr>
          <p:cNvPr id="9" name="object 9"/>
          <p:cNvSpPr txBox="1"/>
          <p:nvPr/>
        </p:nvSpPr>
        <p:spPr>
          <a:xfrm>
            <a:off x="10259706" y="8636910"/>
            <a:ext cx="4017010" cy="427990"/>
          </a:xfrm>
          <a:prstGeom prst="rect">
            <a:avLst/>
          </a:prstGeom>
        </p:spPr>
        <p:txBody>
          <a:bodyPr vert="horz" wrap="square" lIns="0" tIns="17145" rIns="0" bIns="0" rtlCol="0">
            <a:spAutoFit/>
          </a:bodyPr>
          <a:lstStyle/>
          <a:p>
            <a:pPr marL="12700">
              <a:lnSpc>
                <a:spcPct val="100000"/>
              </a:lnSpc>
              <a:spcBef>
                <a:spcPts val="135"/>
              </a:spcBef>
            </a:pPr>
            <a:r>
              <a:rPr sz="2600" spc="75" dirty="0">
                <a:solidFill>
                  <a:srgbClr val="FFFFFF"/>
                </a:solidFill>
                <a:latin typeface="Arial MT"/>
                <a:cs typeface="Arial MT"/>
              </a:rPr>
              <a:t>Library-events</a:t>
            </a:r>
            <a:r>
              <a:rPr sz="2600" spc="-50" dirty="0">
                <a:solidFill>
                  <a:srgbClr val="FFFFFF"/>
                </a:solidFill>
                <a:latin typeface="Arial MT"/>
                <a:cs typeface="Arial MT"/>
              </a:rPr>
              <a:t> </a:t>
            </a:r>
            <a:r>
              <a:rPr sz="2600" spc="95" dirty="0">
                <a:solidFill>
                  <a:srgbClr val="FFFFFF"/>
                </a:solidFill>
                <a:latin typeface="Arial MT"/>
                <a:cs typeface="Arial MT"/>
              </a:rPr>
              <a:t>-consumer</a:t>
            </a:r>
            <a:endParaRPr sz="2600">
              <a:latin typeface="Arial MT"/>
              <a:cs typeface="Arial MT"/>
            </a:endParaRPr>
          </a:p>
        </p:txBody>
      </p:sp>
      <p:sp>
        <p:nvSpPr>
          <p:cNvPr id="10" name="object 10"/>
          <p:cNvSpPr txBox="1"/>
          <p:nvPr/>
        </p:nvSpPr>
        <p:spPr>
          <a:xfrm>
            <a:off x="9309023" y="9363874"/>
            <a:ext cx="5918200" cy="402590"/>
          </a:xfrm>
          <a:prstGeom prst="rect">
            <a:avLst/>
          </a:prstGeom>
        </p:spPr>
        <p:txBody>
          <a:bodyPr vert="horz" wrap="square" lIns="0" tIns="15240" rIns="0" bIns="0" rtlCol="0">
            <a:spAutoFit/>
          </a:bodyPr>
          <a:lstStyle/>
          <a:p>
            <a:pPr marL="12700">
              <a:lnSpc>
                <a:spcPct val="100000"/>
              </a:lnSpc>
              <a:spcBef>
                <a:spcPts val="120"/>
              </a:spcBef>
            </a:pPr>
            <a:r>
              <a:rPr sz="2450" b="1" u="heavy" spc="-10" dirty="0">
                <a:uFill>
                  <a:solidFill>
                    <a:srgbClr val="000000"/>
                  </a:solidFill>
                </a:uFill>
                <a:latin typeface="Arial"/>
                <a:cs typeface="Arial"/>
              </a:rPr>
              <a:t>group.id</a:t>
            </a:r>
            <a:r>
              <a:rPr sz="2450" b="1" spc="30" dirty="0">
                <a:latin typeface="Arial"/>
                <a:cs typeface="Arial"/>
              </a:rPr>
              <a:t> </a:t>
            </a:r>
            <a:r>
              <a:rPr sz="2450" b="1" spc="-130" dirty="0">
                <a:latin typeface="Arial"/>
                <a:cs typeface="Arial"/>
              </a:rPr>
              <a:t>:</a:t>
            </a:r>
            <a:r>
              <a:rPr sz="2450" b="1" spc="30" dirty="0">
                <a:latin typeface="Arial"/>
                <a:cs typeface="Arial"/>
              </a:rPr>
              <a:t> </a:t>
            </a:r>
            <a:r>
              <a:rPr sz="2450" b="1" spc="10" dirty="0">
                <a:latin typeface="Arial"/>
                <a:cs typeface="Arial"/>
              </a:rPr>
              <a:t>Library-events-listener-group</a:t>
            </a:r>
            <a:endParaRPr sz="2450">
              <a:latin typeface="Arial"/>
              <a:cs typeface="Arial"/>
            </a:endParaRPr>
          </a:p>
        </p:txBody>
      </p:sp>
      <p:sp>
        <p:nvSpPr>
          <p:cNvPr id="11" name="object 11"/>
          <p:cNvSpPr txBox="1"/>
          <p:nvPr/>
        </p:nvSpPr>
        <p:spPr>
          <a:xfrm>
            <a:off x="4738349" y="7434328"/>
            <a:ext cx="3490595" cy="1047115"/>
          </a:xfrm>
          <a:prstGeom prst="rect">
            <a:avLst/>
          </a:prstGeom>
          <a:solidFill>
            <a:srgbClr val="00A2FF"/>
          </a:solidFill>
        </p:spPr>
        <p:txBody>
          <a:bodyPr vert="horz" wrap="square" lIns="0" tIns="320040" rIns="0" bIns="0" rtlCol="0">
            <a:spAutoFit/>
          </a:bodyPr>
          <a:lstStyle/>
          <a:p>
            <a:pPr marL="212090">
              <a:lnSpc>
                <a:spcPct val="100000"/>
              </a:lnSpc>
              <a:spcBef>
                <a:spcPts val="2520"/>
              </a:spcBef>
            </a:pPr>
            <a:r>
              <a:rPr sz="2600" spc="85" dirty="0">
                <a:solidFill>
                  <a:srgbClr val="FFFFFF"/>
                </a:solidFill>
                <a:latin typeface="Arial MT"/>
                <a:cs typeface="Arial MT"/>
              </a:rPr>
              <a:t>Group-Co-ordinator</a:t>
            </a:r>
            <a:endParaRPr sz="2600">
              <a:latin typeface="Arial MT"/>
              <a:cs typeface="Arial MT"/>
            </a:endParaRPr>
          </a:p>
        </p:txBody>
      </p:sp>
      <p:sp>
        <p:nvSpPr>
          <p:cNvPr id="12" name="object 12"/>
          <p:cNvSpPr txBox="1"/>
          <p:nvPr/>
        </p:nvSpPr>
        <p:spPr>
          <a:xfrm>
            <a:off x="5209580" y="8600695"/>
            <a:ext cx="2083435" cy="1047115"/>
          </a:xfrm>
          <a:prstGeom prst="rect">
            <a:avLst/>
          </a:prstGeom>
          <a:solidFill>
            <a:srgbClr val="EE220C"/>
          </a:solidFill>
        </p:spPr>
        <p:txBody>
          <a:bodyPr vert="horz" wrap="square" lIns="0" tIns="98425" rIns="0" bIns="0" rtlCol="0">
            <a:spAutoFit/>
          </a:bodyPr>
          <a:lstStyle/>
          <a:p>
            <a:pPr marL="218440" marR="210820" indent="201295">
              <a:lnSpc>
                <a:spcPct val="103099"/>
              </a:lnSpc>
              <a:spcBef>
                <a:spcPts val="775"/>
              </a:spcBef>
            </a:pPr>
            <a:r>
              <a:rPr sz="2600" spc="30" dirty="0">
                <a:solidFill>
                  <a:srgbClr val="FFFFFF"/>
                </a:solidFill>
                <a:latin typeface="Arial MT"/>
                <a:cs typeface="Arial MT"/>
              </a:rPr>
              <a:t>Triggers </a:t>
            </a:r>
            <a:r>
              <a:rPr sz="2600" spc="35" dirty="0">
                <a:solidFill>
                  <a:srgbClr val="FFFFFF"/>
                </a:solidFill>
                <a:latin typeface="Arial MT"/>
                <a:cs typeface="Arial MT"/>
              </a:rPr>
              <a:t> </a:t>
            </a:r>
            <a:r>
              <a:rPr sz="2600" spc="55" dirty="0">
                <a:solidFill>
                  <a:srgbClr val="FFFFFF"/>
                </a:solidFill>
                <a:latin typeface="Arial MT"/>
                <a:cs typeface="Arial MT"/>
              </a:rPr>
              <a:t>Rebalance</a:t>
            </a:r>
            <a:endParaRPr sz="2600">
              <a:latin typeface="Arial MT"/>
              <a:cs typeface="Arial MT"/>
            </a:endParaRPr>
          </a:p>
        </p:txBody>
      </p:sp>
      <p:sp>
        <p:nvSpPr>
          <p:cNvPr id="13" name="object 13"/>
          <p:cNvSpPr/>
          <p:nvPr/>
        </p:nvSpPr>
        <p:spPr>
          <a:xfrm>
            <a:off x="11551146" y="7106704"/>
            <a:ext cx="701040" cy="864869"/>
          </a:xfrm>
          <a:custGeom>
            <a:avLst/>
            <a:gdLst/>
            <a:ahLst/>
            <a:cxnLst/>
            <a:rect l="l" t="t" r="r" b="b"/>
            <a:pathLst>
              <a:path w="701040" h="864870">
                <a:moveTo>
                  <a:pt x="0" y="0"/>
                </a:moveTo>
                <a:lnTo>
                  <a:pt x="700894" y="0"/>
                </a:lnTo>
                <a:lnTo>
                  <a:pt x="700894" y="864666"/>
                </a:lnTo>
                <a:lnTo>
                  <a:pt x="0" y="864666"/>
                </a:lnTo>
                <a:lnTo>
                  <a:pt x="0" y="0"/>
                </a:lnTo>
                <a:close/>
              </a:path>
            </a:pathLst>
          </a:custGeom>
          <a:ln w="52354">
            <a:solidFill>
              <a:srgbClr val="000000"/>
            </a:solidFill>
          </a:ln>
        </p:spPr>
        <p:txBody>
          <a:bodyPr wrap="square" lIns="0" tIns="0" rIns="0" bIns="0" rtlCol="0"/>
          <a:lstStyle/>
          <a:p>
            <a:endParaRPr/>
          </a:p>
        </p:txBody>
      </p:sp>
      <p:grpSp>
        <p:nvGrpSpPr>
          <p:cNvPr id="14" name="object 14"/>
          <p:cNvGrpSpPr/>
          <p:nvPr/>
        </p:nvGrpSpPr>
        <p:grpSpPr>
          <a:xfrm>
            <a:off x="8292941" y="7996053"/>
            <a:ext cx="1797050" cy="1199515"/>
            <a:chOff x="8292941" y="7996053"/>
            <a:chExt cx="1797050" cy="1199515"/>
          </a:xfrm>
        </p:grpSpPr>
        <p:sp>
          <p:nvSpPr>
            <p:cNvPr id="15" name="object 15"/>
            <p:cNvSpPr/>
            <p:nvPr/>
          </p:nvSpPr>
          <p:spPr>
            <a:xfrm>
              <a:off x="9423796" y="8502358"/>
              <a:ext cx="666115" cy="692785"/>
            </a:xfrm>
            <a:custGeom>
              <a:avLst/>
              <a:gdLst/>
              <a:ahLst/>
              <a:cxnLst/>
              <a:rect l="l" t="t" r="r" b="b"/>
              <a:pathLst>
                <a:path w="666115" h="692784">
                  <a:moveTo>
                    <a:pt x="443284" y="0"/>
                  </a:moveTo>
                  <a:lnTo>
                    <a:pt x="0" y="346316"/>
                  </a:lnTo>
                  <a:lnTo>
                    <a:pt x="443284" y="692632"/>
                  </a:lnTo>
                  <a:lnTo>
                    <a:pt x="443284" y="457137"/>
                  </a:lnTo>
                  <a:lnTo>
                    <a:pt x="665800" y="457137"/>
                  </a:lnTo>
                  <a:lnTo>
                    <a:pt x="665800" y="235495"/>
                  </a:lnTo>
                  <a:lnTo>
                    <a:pt x="443284" y="235495"/>
                  </a:lnTo>
                  <a:lnTo>
                    <a:pt x="443284" y="0"/>
                  </a:lnTo>
                  <a:close/>
                </a:path>
              </a:pathLst>
            </a:custGeom>
            <a:solidFill>
              <a:srgbClr val="EE220C"/>
            </a:solidFill>
          </p:spPr>
          <p:txBody>
            <a:bodyPr wrap="square" lIns="0" tIns="0" rIns="0" bIns="0" rtlCol="0"/>
            <a:lstStyle/>
            <a:p>
              <a:endParaRPr/>
            </a:p>
          </p:txBody>
        </p:sp>
        <p:sp>
          <p:nvSpPr>
            <p:cNvPr id="16" name="object 16"/>
            <p:cNvSpPr/>
            <p:nvPr/>
          </p:nvSpPr>
          <p:spPr>
            <a:xfrm>
              <a:off x="8313882" y="8016995"/>
              <a:ext cx="1252855" cy="749935"/>
            </a:xfrm>
            <a:custGeom>
              <a:avLst/>
              <a:gdLst/>
              <a:ahLst/>
              <a:cxnLst/>
              <a:rect l="l" t="t" r="r" b="b"/>
              <a:pathLst>
                <a:path w="1252854" h="749934">
                  <a:moveTo>
                    <a:pt x="0" y="0"/>
                  </a:moveTo>
                  <a:lnTo>
                    <a:pt x="1234325" y="738886"/>
                  </a:lnTo>
                  <a:lnTo>
                    <a:pt x="1252293" y="749642"/>
                  </a:lnTo>
                </a:path>
              </a:pathLst>
            </a:custGeom>
            <a:ln w="41883">
              <a:solidFill>
                <a:srgbClr val="000000"/>
              </a:solidFill>
            </a:ln>
          </p:spPr>
          <p:txBody>
            <a:bodyPr wrap="square" lIns="0" tIns="0" rIns="0" bIns="0" rtlCol="0"/>
            <a:lstStyle/>
            <a:p>
              <a:endParaRPr/>
            </a:p>
          </p:txBody>
        </p:sp>
        <p:sp>
          <p:nvSpPr>
            <p:cNvPr id="17" name="object 17"/>
            <p:cNvSpPr/>
            <p:nvPr/>
          </p:nvSpPr>
          <p:spPr>
            <a:xfrm>
              <a:off x="9503033" y="8680415"/>
              <a:ext cx="196215" cy="166370"/>
            </a:xfrm>
            <a:custGeom>
              <a:avLst/>
              <a:gdLst/>
              <a:ahLst/>
              <a:cxnLst/>
              <a:rect l="l" t="t" r="r" b="b"/>
              <a:pathLst>
                <a:path w="196215" h="166370">
                  <a:moveTo>
                    <a:pt x="90352" y="0"/>
                  </a:moveTo>
                  <a:lnTo>
                    <a:pt x="0" y="150934"/>
                  </a:lnTo>
                  <a:lnTo>
                    <a:pt x="196110" y="165819"/>
                  </a:lnTo>
                  <a:lnTo>
                    <a:pt x="90352" y="0"/>
                  </a:lnTo>
                  <a:close/>
                </a:path>
              </a:pathLst>
            </a:custGeom>
            <a:solidFill>
              <a:srgbClr val="000000"/>
            </a:solidFill>
          </p:spPr>
          <p:txBody>
            <a:bodyPr wrap="square" lIns="0" tIns="0" rIns="0" bIns="0" rtlCol="0"/>
            <a:lstStyle/>
            <a:p>
              <a:endParaRPr/>
            </a:p>
          </p:txBody>
        </p:sp>
      </p:grpSp>
      <p:sp>
        <p:nvSpPr>
          <p:cNvPr id="18" name="object 18"/>
          <p:cNvSpPr txBox="1"/>
          <p:nvPr/>
        </p:nvSpPr>
        <p:spPr>
          <a:xfrm>
            <a:off x="11577322" y="7132880"/>
            <a:ext cx="648970" cy="812800"/>
          </a:xfrm>
          <a:prstGeom prst="rect">
            <a:avLst/>
          </a:prstGeom>
          <a:solidFill>
            <a:srgbClr val="00A2FF"/>
          </a:solidFill>
        </p:spPr>
        <p:txBody>
          <a:bodyPr vert="horz" wrap="square" lIns="0" tIns="200025" rIns="0" bIns="0" rtlCol="0">
            <a:spAutoFit/>
          </a:bodyPr>
          <a:lstStyle/>
          <a:p>
            <a:pPr marL="118745">
              <a:lnSpc>
                <a:spcPct val="100000"/>
              </a:lnSpc>
              <a:spcBef>
                <a:spcPts val="1575"/>
              </a:spcBef>
            </a:pPr>
            <a:r>
              <a:rPr sz="2600" spc="20" dirty="0">
                <a:solidFill>
                  <a:srgbClr val="FFFFFF"/>
                </a:solidFill>
                <a:latin typeface="Arial MT"/>
                <a:cs typeface="Arial MT"/>
              </a:rPr>
              <a:t>P0</a:t>
            </a:r>
            <a:endParaRPr sz="2600">
              <a:latin typeface="Arial MT"/>
              <a:cs typeface="Arial MT"/>
            </a:endParaRPr>
          </a:p>
        </p:txBody>
      </p:sp>
      <p:sp>
        <p:nvSpPr>
          <p:cNvPr id="19" name="object 19"/>
          <p:cNvSpPr/>
          <p:nvPr/>
        </p:nvSpPr>
        <p:spPr>
          <a:xfrm>
            <a:off x="12284107" y="7106704"/>
            <a:ext cx="701040" cy="864869"/>
          </a:xfrm>
          <a:custGeom>
            <a:avLst/>
            <a:gdLst/>
            <a:ahLst/>
            <a:cxnLst/>
            <a:rect l="l" t="t" r="r" b="b"/>
            <a:pathLst>
              <a:path w="701040" h="864870">
                <a:moveTo>
                  <a:pt x="0" y="0"/>
                </a:moveTo>
                <a:lnTo>
                  <a:pt x="700894" y="0"/>
                </a:lnTo>
                <a:lnTo>
                  <a:pt x="700894" y="864666"/>
                </a:lnTo>
                <a:lnTo>
                  <a:pt x="0" y="864666"/>
                </a:lnTo>
                <a:lnTo>
                  <a:pt x="0" y="0"/>
                </a:lnTo>
                <a:close/>
              </a:path>
            </a:pathLst>
          </a:custGeom>
          <a:ln w="52354">
            <a:solidFill>
              <a:srgbClr val="000000"/>
            </a:solidFill>
          </a:ln>
        </p:spPr>
        <p:txBody>
          <a:bodyPr wrap="square" lIns="0" tIns="0" rIns="0" bIns="0" rtlCol="0"/>
          <a:lstStyle/>
          <a:p>
            <a:endParaRPr/>
          </a:p>
        </p:txBody>
      </p:sp>
      <p:sp>
        <p:nvSpPr>
          <p:cNvPr id="20" name="object 20"/>
          <p:cNvSpPr txBox="1"/>
          <p:nvPr/>
        </p:nvSpPr>
        <p:spPr>
          <a:xfrm>
            <a:off x="12310285" y="7132880"/>
            <a:ext cx="648970" cy="812800"/>
          </a:xfrm>
          <a:prstGeom prst="rect">
            <a:avLst/>
          </a:prstGeom>
          <a:solidFill>
            <a:srgbClr val="00A2FF"/>
          </a:solidFill>
        </p:spPr>
        <p:txBody>
          <a:bodyPr vert="horz" wrap="square" lIns="0" tIns="200025" rIns="0" bIns="0" rtlCol="0">
            <a:spAutoFit/>
          </a:bodyPr>
          <a:lstStyle/>
          <a:p>
            <a:pPr marL="118745">
              <a:lnSpc>
                <a:spcPct val="100000"/>
              </a:lnSpc>
              <a:spcBef>
                <a:spcPts val="1575"/>
              </a:spcBef>
            </a:pPr>
            <a:r>
              <a:rPr sz="2600" b="1" spc="20" dirty="0">
                <a:solidFill>
                  <a:srgbClr val="FFFFFF"/>
                </a:solidFill>
                <a:latin typeface="Arial"/>
                <a:cs typeface="Arial"/>
              </a:rPr>
              <a:t>P2</a:t>
            </a:r>
            <a:endParaRPr sz="2600">
              <a:latin typeface="Arial"/>
              <a:cs typeface="Arial"/>
            </a:endParaRPr>
          </a:p>
        </p:txBody>
      </p:sp>
      <p:sp>
        <p:nvSpPr>
          <p:cNvPr id="21" name="object 21"/>
          <p:cNvSpPr txBox="1"/>
          <p:nvPr/>
        </p:nvSpPr>
        <p:spPr>
          <a:xfrm>
            <a:off x="11917626" y="9869489"/>
            <a:ext cx="701040" cy="864869"/>
          </a:xfrm>
          <a:prstGeom prst="rect">
            <a:avLst/>
          </a:prstGeom>
          <a:solidFill>
            <a:srgbClr val="00A2FF"/>
          </a:solidFill>
          <a:ln w="52354">
            <a:solidFill>
              <a:srgbClr val="000000"/>
            </a:solidFill>
          </a:ln>
        </p:spPr>
        <p:txBody>
          <a:bodyPr vert="horz" wrap="square" lIns="0" tIns="226060" rIns="0" bIns="0" rtlCol="0">
            <a:spAutoFit/>
          </a:bodyPr>
          <a:lstStyle/>
          <a:p>
            <a:pPr marL="145415">
              <a:lnSpc>
                <a:spcPct val="100000"/>
              </a:lnSpc>
              <a:spcBef>
                <a:spcPts val="1780"/>
              </a:spcBef>
            </a:pPr>
            <a:r>
              <a:rPr sz="2600" b="1" spc="20" dirty="0">
                <a:solidFill>
                  <a:srgbClr val="FFFFFF"/>
                </a:solidFill>
                <a:latin typeface="Arial"/>
                <a:cs typeface="Arial"/>
              </a:rPr>
              <a:t>P1</a:t>
            </a:r>
            <a:endParaRPr sz="2600">
              <a:latin typeface="Arial"/>
              <a:cs typeface="Arial"/>
            </a:endParaRPr>
          </a:p>
        </p:txBody>
      </p:sp>
      <p:grpSp>
        <p:nvGrpSpPr>
          <p:cNvPr id="22" name="object 22"/>
          <p:cNvGrpSpPr/>
          <p:nvPr/>
        </p:nvGrpSpPr>
        <p:grpSpPr>
          <a:xfrm>
            <a:off x="8271999" y="7106387"/>
            <a:ext cx="1447800" cy="680720"/>
            <a:chOff x="8271999" y="7106387"/>
            <a:chExt cx="1447800" cy="680720"/>
          </a:xfrm>
        </p:grpSpPr>
        <p:sp>
          <p:nvSpPr>
            <p:cNvPr id="23" name="object 23"/>
            <p:cNvSpPr/>
            <p:nvPr/>
          </p:nvSpPr>
          <p:spPr>
            <a:xfrm>
              <a:off x="8292941" y="7177663"/>
              <a:ext cx="1285875" cy="588645"/>
            </a:xfrm>
            <a:custGeom>
              <a:avLst/>
              <a:gdLst/>
              <a:ahLst/>
              <a:cxnLst/>
              <a:rect l="l" t="t" r="r" b="b"/>
              <a:pathLst>
                <a:path w="1285875" h="588645">
                  <a:moveTo>
                    <a:pt x="0" y="588032"/>
                  </a:moveTo>
                  <a:lnTo>
                    <a:pt x="1266649" y="8710"/>
                  </a:lnTo>
                  <a:lnTo>
                    <a:pt x="1285694" y="0"/>
                  </a:lnTo>
                </a:path>
              </a:pathLst>
            </a:custGeom>
            <a:ln w="41883">
              <a:solidFill>
                <a:srgbClr val="000000"/>
              </a:solidFill>
            </a:ln>
          </p:spPr>
          <p:txBody>
            <a:bodyPr wrap="square" lIns="0" tIns="0" rIns="0" bIns="0" rtlCol="0"/>
            <a:lstStyle/>
            <a:p>
              <a:endParaRPr/>
            </a:p>
          </p:txBody>
        </p:sp>
        <p:sp>
          <p:nvSpPr>
            <p:cNvPr id="24" name="object 24"/>
            <p:cNvSpPr/>
            <p:nvPr/>
          </p:nvSpPr>
          <p:spPr>
            <a:xfrm>
              <a:off x="9523007" y="7106387"/>
              <a:ext cx="196850" cy="160020"/>
            </a:xfrm>
            <a:custGeom>
              <a:avLst/>
              <a:gdLst/>
              <a:ahLst/>
              <a:cxnLst/>
              <a:rect l="l" t="t" r="r" b="b"/>
              <a:pathLst>
                <a:path w="196850" h="160020">
                  <a:moveTo>
                    <a:pt x="0" y="0"/>
                  </a:moveTo>
                  <a:lnTo>
                    <a:pt x="73166" y="159972"/>
                  </a:lnTo>
                  <a:lnTo>
                    <a:pt x="196556" y="6819"/>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93101" y="494591"/>
            <a:ext cx="10518140" cy="1433195"/>
          </a:xfrm>
          <a:prstGeom prst="rect">
            <a:avLst/>
          </a:prstGeom>
        </p:spPr>
        <p:txBody>
          <a:bodyPr vert="horz" wrap="square" lIns="0" tIns="17145" rIns="0" bIns="0" rtlCol="0">
            <a:spAutoFit/>
          </a:bodyPr>
          <a:lstStyle/>
          <a:p>
            <a:pPr marL="12700">
              <a:lnSpc>
                <a:spcPct val="100000"/>
              </a:lnSpc>
              <a:spcBef>
                <a:spcPts val="135"/>
              </a:spcBef>
            </a:pPr>
            <a:r>
              <a:rPr spc="305" dirty="0"/>
              <a:t>Committing</a:t>
            </a:r>
            <a:r>
              <a:rPr spc="-50" dirty="0"/>
              <a:t> </a:t>
            </a:r>
            <a:r>
              <a:rPr spc="185" dirty="0"/>
              <a:t>Offsets</a:t>
            </a:r>
          </a:p>
        </p:txBody>
      </p:sp>
      <p:sp>
        <p:nvSpPr>
          <p:cNvPr id="3" name="object 3"/>
          <p:cNvSpPr/>
          <p:nvPr/>
        </p:nvSpPr>
        <p:spPr>
          <a:xfrm>
            <a:off x="12385088" y="4303921"/>
            <a:ext cx="3416935" cy="1309370"/>
          </a:xfrm>
          <a:custGeom>
            <a:avLst/>
            <a:gdLst/>
            <a:ahLst/>
            <a:cxnLst/>
            <a:rect l="l" t="t" r="r" b="b"/>
            <a:pathLst>
              <a:path w="3416934" h="1309370">
                <a:moveTo>
                  <a:pt x="3416531" y="0"/>
                </a:moveTo>
                <a:lnTo>
                  <a:pt x="0" y="0"/>
                </a:lnTo>
                <a:lnTo>
                  <a:pt x="0" y="1309132"/>
                </a:lnTo>
                <a:lnTo>
                  <a:pt x="3416531" y="1309132"/>
                </a:lnTo>
                <a:lnTo>
                  <a:pt x="3416531" y="0"/>
                </a:lnTo>
                <a:close/>
              </a:path>
            </a:pathLst>
          </a:custGeom>
          <a:solidFill>
            <a:srgbClr val="000000"/>
          </a:solidFill>
        </p:spPr>
        <p:txBody>
          <a:bodyPr wrap="square" lIns="0" tIns="0" rIns="0" bIns="0" rtlCol="0"/>
          <a:lstStyle/>
          <a:p>
            <a:endParaRPr/>
          </a:p>
        </p:txBody>
      </p:sp>
      <p:sp>
        <p:nvSpPr>
          <p:cNvPr id="4" name="object 4"/>
          <p:cNvSpPr txBox="1"/>
          <p:nvPr/>
        </p:nvSpPr>
        <p:spPr>
          <a:xfrm>
            <a:off x="12792816" y="4732337"/>
            <a:ext cx="2601595" cy="427990"/>
          </a:xfrm>
          <a:prstGeom prst="rect">
            <a:avLst/>
          </a:prstGeom>
        </p:spPr>
        <p:txBody>
          <a:bodyPr vert="horz" wrap="square" lIns="0" tIns="17145" rIns="0" bIns="0" rtlCol="0">
            <a:spAutoFit/>
          </a:bodyPr>
          <a:lstStyle/>
          <a:p>
            <a:pPr marL="12700">
              <a:lnSpc>
                <a:spcPct val="100000"/>
              </a:lnSpc>
              <a:spcBef>
                <a:spcPts val="135"/>
              </a:spcBef>
            </a:pPr>
            <a:r>
              <a:rPr sz="2600" spc="65" dirty="0">
                <a:solidFill>
                  <a:srgbClr val="FFFFFF"/>
                </a:solidFill>
                <a:latin typeface="Arial MT"/>
                <a:cs typeface="Arial MT"/>
              </a:rPr>
              <a:t>Kafka</a:t>
            </a:r>
            <a:r>
              <a:rPr sz="2600" spc="-60" dirty="0">
                <a:solidFill>
                  <a:srgbClr val="FFFFFF"/>
                </a:solidFill>
                <a:latin typeface="Arial MT"/>
                <a:cs typeface="Arial MT"/>
              </a:rPr>
              <a:t> </a:t>
            </a:r>
            <a:r>
              <a:rPr sz="2600" spc="70" dirty="0">
                <a:solidFill>
                  <a:srgbClr val="FFFFFF"/>
                </a:solidFill>
                <a:latin typeface="Arial MT"/>
                <a:cs typeface="Arial MT"/>
              </a:rPr>
              <a:t>Consumer</a:t>
            </a:r>
            <a:endParaRPr sz="2600">
              <a:latin typeface="Arial MT"/>
              <a:cs typeface="Arial MT"/>
            </a:endParaRPr>
          </a:p>
        </p:txBody>
      </p:sp>
      <p:sp>
        <p:nvSpPr>
          <p:cNvPr id="5" name="object 5"/>
          <p:cNvSpPr txBox="1"/>
          <p:nvPr/>
        </p:nvSpPr>
        <p:spPr>
          <a:xfrm>
            <a:off x="10237034" y="4427571"/>
            <a:ext cx="1890395" cy="1078230"/>
          </a:xfrm>
          <a:prstGeom prst="rect">
            <a:avLst/>
          </a:prstGeom>
          <a:solidFill>
            <a:srgbClr val="000000"/>
          </a:solidFill>
        </p:spPr>
        <p:txBody>
          <a:bodyPr vert="horz" wrap="square" lIns="0" tIns="2540" rIns="0" bIns="0" rtlCol="0">
            <a:spAutoFit/>
          </a:bodyPr>
          <a:lstStyle/>
          <a:p>
            <a:pPr>
              <a:lnSpc>
                <a:spcPct val="100000"/>
              </a:lnSpc>
              <a:spcBef>
                <a:spcPts val="20"/>
              </a:spcBef>
            </a:pPr>
            <a:endParaRPr sz="1850">
              <a:latin typeface="Times New Roman"/>
              <a:cs typeface="Times New Roman"/>
            </a:endParaRPr>
          </a:p>
          <a:p>
            <a:pPr marL="283210" marR="275590" indent="478790">
              <a:lnSpc>
                <a:spcPct val="104099"/>
              </a:lnSpc>
            </a:pPr>
            <a:r>
              <a:rPr sz="1650" spc="30" dirty="0">
                <a:solidFill>
                  <a:srgbClr val="FFFFFF"/>
                </a:solidFill>
                <a:latin typeface="Arial MT"/>
                <a:cs typeface="Arial MT"/>
              </a:rPr>
              <a:t>Poll </a:t>
            </a:r>
            <a:r>
              <a:rPr sz="1650" spc="35" dirty="0">
                <a:solidFill>
                  <a:srgbClr val="FFFFFF"/>
                </a:solidFill>
                <a:latin typeface="Arial MT"/>
                <a:cs typeface="Arial MT"/>
              </a:rPr>
              <a:t> library-events</a:t>
            </a:r>
            <a:endParaRPr sz="1650">
              <a:latin typeface="Arial MT"/>
              <a:cs typeface="Arial MT"/>
            </a:endParaRPr>
          </a:p>
        </p:txBody>
      </p:sp>
      <p:sp>
        <p:nvSpPr>
          <p:cNvPr id="6" name="object 6"/>
          <p:cNvSpPr/>
          <p:nvPr/>
        </p:nvSpPr>
        <p:spPr>
          <a:xfrm>
            <a:off x="10617006" y="5619835"/>
            <a:ext cx="1433830" cy="1154430"/>
          </a:xfrm>
          <a:custGeom>
            <a:avLst/>
            <a:gdLst/>
            <a:ahLst/>
            <a:cxnLst/>
            <a:rect l="l" t="t" r="r" b="b"/>
            <a:pathLst>
              <a:path w="1433829" h="1154429">
                <a:moveTo>
                  <a:pt x="349518" y="571857"/>
                </a:moveTo>
                <a:lnTo>
                  <a:pt x="136309" y="571857"/>
                </a:lnTo>
                <a:lnTo>
                  <a:pt x="136309" y="577269"/>
                </a:lnTo>
                <a:lnTo>
                  <a:pt x="138223" y="624609"/>
                </a:lnTo>
                <a:lnTo>
                  <a:pt x="143863" y="670895"/>
                </a:lnTo>
                <a:lnTo>
                  <a:pt x="153081" y="715978"/>
                </a:lnTo>
                <a:lnTo>
                  <a:pt x="165730" y="759709"/>
                </a:lnTo>
                <a:lnTo>
                  <a:pt x="181661" y="801939"/>
                </a:lnTo>
                <a:lnTo>
                  <a:pt x="200724" y="842521"/>
                </a:lnTo>
                <a:lnTo>
                  <a:pt x="222773" y="881306"/>
                </a:lnTo>
                <a:lnTo>
                  <a:pt x="247658" y="918146"/>
                </a:lnTo>
                <a:lnTo>
                  <a:pt x="275230" y="952891"/>
                </a:lnTo>
                <a:lnTo>
                  <a:pt x="305342" y="985394"/>
                </a:lnTo>
                <a:lnTo>
                  <a:pt x="337845" y="1015506"/>
                </a:lnTo>
                <a:lnTo>
                  <a:pt x="372590" y="1043078"/>
                </a:lnTo>
                <a:lnTo>
                  <a:pt x="409430" y="1067963"/>
                </a:lnTo>
                <a:lnTo>
                  <a:pt x="448214" y="1090012"/>
                </a:lnTo>
                <a:lnTo>
                  <a:pt x="488796" y="1109075"/>
                </a:lnTo>
                <a:lnTo>
                  <a:pt x="531027" y="1125006"/>
                </a:lnTo>
                <a:lnTo>
                  <a:pt x="574757" y="1137654"/>
                </a:lnTo>
                <a:lnTo>
                  <a:pt x="619839" y="1146873"/>
                </a:lnTo>
                <a:lnTo>
                  <a:pt x="666125" y="1152513"/>
                </a:lnTo>
                <a:lnTo>
                  <a:pt x="713465" y="1154426"/>
                </a:lnTo>
                <a:lnTo>
                  <a:pt x="764489" y="1152203"/>
                </a:lnTo>
                <a:lnTo>
                  <a:pt x="814273" y="1145658"/>
                </a:lnTo>
                <a:lnTo>
                  <a:pt x="862629" y="1134977"/>
                </a:lnTo>
                <a:lnTo>
                  <a:pt x="909372" y="1120345"/>
                </a:lnTo>
                <a:lnTo>
                  <a:pt x="954315" y="1101949"/>
                </a:lnTo>
                <a:lnTo>
                  <a:pt x="997271" y="1079974"/>
                </a:lnTo>
                <a:lnTo>
                  <a:pt x="1038056" y="1054607"/>
                </a:lnTo>
                <a:lnTo>
                  <a:pt x="1076482" y="1026032"/>
                </a:lnTo>
                <a:lnTo>
                  <a:pt x="1112364" y="994437"/>
                </a:lnTo>
                <a:lnTo>
                  <a:pt x="1072590" y="941220"/>
                </a:lnTo>
                <a:lnTo>
                  <a:pt x="713465" y="941220"/>
                </a:lnTo>
                <a:lnTo>
                  <a:pt x="664071" y="937898"/>
                </a:lnTo>
                <a:lnTo>
                  <a:pt x="616700" y="928222"/>
                </a:lnTo>
                <a:lnTo>
                  <a:pt x="571784" y="912624"/>
                </a:lnTo>
                <a:lnTo>
                  <a:pt x="529756" y="891538"/>
                </a:lnTo>
                <a:lnTo>
                  <a:pt x="491051" y="865398"/>
                </a:lnTo>
                <a:lnTo>
                  <a:pt x="456101" y="834635"/>
                </a:lnTo>
                <a:lnTo>
                  <a:pt x="425339" y="799684"/>
                </a:lnTo>
                <a:lnTo>
                  <a:pt x="399199" y="760979"/>
                </a:lnTo>
                <a:lnTo>
                  <a:pt x="378113" y="718951"/>
                </a:lnTo>
                <a:lnTo>
                  <a:pt x="362516" y="674034"/>
                </a:lnTo>
                <a:lnTo>
                  <a:pt x="352839" y="626663"/>
                </a:lnTo>
                <a:lnTo>
                  <a:pt x="349518" y="577269"/>
                </a:lnTo>
                <a:lnTo>
                  <a:pt x="349518" y="571857"/>
                </a:lnTo>
                <a:close/>
              </a:path>
              <a:path w="1433829" h="1154429">
                <a:moveTo>
                  <a:pt x="983268" y="821706"/>
                </a:moveTo>
                <a:lnTo>
                  <a:pt x="947587" y="856062"/>
                </a:lnTo>
                <a:lnTo>
                  <a:pt x="907490" y="885334"/>
                </a:lnTo>
                <a:lnTo>
                  <a:pt x="863503" y="909005"/>
                </a:lnTo>
                <a:lnTo>
                  <a:pt x="816153" y="926556"/>
                </a:lnTo>
                <a:lnTo>
                  <a:pt x="765964" y="937467"/>
                </a:lnTo>
                <a:lnTo>
                  <a:pt x="713465" y="941220"/>
                </a:lnTo>
                <a:lnTo>
                  <a:pt x="1072590" y="941220"/>
                </a:lnTo>
                <a:lnTo>
                  <a:pt x="983268" y="821706"/>
                </a:lnTo>
                <a:close/>
              </a:path>
              <a:path w="1433829" h="1154429">
                <a:moveTo>
                  <a:pt x="1433705" y="571857"/>
                </a:moveTo>
                <a:lnTo>
                  <a:pt x="946850" y="571857"/>
                </a:lnTo>
                <a:lnTo>
                  <a:pt x="1190277" y="902322"/>
                </a:lnTo>
                <a:lnTo>
                  <a:pt x="1433705" y="571857"/>
                </a:lnTo>
                <a:close/>
              </a:path>
              <a:path w="1433829" h="1154429">
                <a:moveTo>
                  <a:pt x="243416" y="241280"/>
                </a:moveTo>
                <a:lnTo>
                  <a:pt x="0" y="571857"/>
                </a:lnTo>
                <a:lnTo>
                  <a:pt x="486843" y="571857"/>
                </a:lnTo>
                <a:lnTo>
                  <a:pt x="243416" y="241280"/>
                </a:lnTo>
                <a:close/>
              </a:path>
              <a:path w="1433829" h="1154429">
                <a:moveTo>
                  <a:pt x="1160895" y="213206"/>
                </a:moveTo>
                <a:lnTo>
                  <a:pt x="713465" y="213206"/>
                </a:lnTo>
                <a:lnTo>
                  <a:pt x="762425" y="216471"/>
                </a:lnTo>
                <a:lnTo>
                  <a:pt x="809404" y="225984"/>
                </a:lnTo>
                <a:lnTo>
                  <a:pt x="853979" y="241324"/>
                </a:lnTo>
                <a:lnTo>
                  <a:pt x="895730" y="262067"/>
                </a:lnTo>
                <a:lnTo>
                  <a:pt x="934234" y="287792"/>
                </a:lnTo>
                <a:lnTo>
                  <a:pt x="969069" y="318076"/>
                </a:lnTo>
                <a:lnTo>
                  <a:pt x="999814" y="352496"/>
                </a:lnTo>
                <a:lnTo>
                  <a:pt x="1026046" y="390630"/>
                </a:lnTo>
                <a:lnTo>
                  <a:pt x="1047344" y="432055"/>
                </a:lnTo>
                <a:lnTo>
                  <a:pt x="1063285" y="476350"/>
                </a:lnTo>
                <a:lnTo>
                  <a:pt x="1073449" y="523092"/>
                </a:lnTo>
                <a:lnTo>
                  <a:pt x="1077412" y="571857"/>
                </a:lnTo>
                <a:lnTo>
                  <a:pt x="1290620" y="571857"/>
                </a:lnTo>
                <a:lnTo>
                  <a:pt x="1288301" y="524892"/>
                </a:lnTo>
                <a:lnTo>
                  <a:pt x="1282313" y="478984"/>
                </a:lnTo>
                <a:lnTo>
                  <a:pt x="1272802" y="434280"/>
                </a:lnTo>
                <a:lnTo>
                  <a:pt x="1259913" y="390925"/>
                </a:lnTo>
                <a:lnTo>
                  <a:pt x="1243792" y="349065"/>
                </a:lnTo>
                <a:lnTo>
                  <a:pt x="1224585" y="308847"/>
                </a:lnTo>
                <a:lnTo>
                  <a:pt x="1202440" y="270417"/>
                </a:lnTo>
                <a:lnTo>
                  <a:pt x="1177500" y="233921"/>
                </a:lnTo>
                <a:lnTo>
                  <a:pt x="1160895" y="213206"/>
                </a:lnTo>
                <a:close/>
              </a:path>
              <a:path w="1433829" h="1154429">
                <a:moveTo>
                  <a:pt x="713465" y="0"/>
                </a:moveTo>
                <a:lnTo>
                  <a:pt x="663291" y="2153"/>
                </a:lnTo>
                <a:lnTo>
                  <a:pt x="614316" y="8494"/>
                </a:lnTo>
                <a:lnTo>
                  <a:pt x="566716" y="18844"/>
                </a:lnTo>
                <a:lnTo>
                  <a:pt x="520668" y="33025"/>
                </a:lnTo>
                <a:lnTo>
                  <a:pt x="476347" y="50857"/>
                </a:lnTo>
                <a:lnTo>
                  <a:pt x="433929" y="72164"/>
                </a:lnTo>
                <a:lnTo>
                  <a:pt x="393592" y="96766"/>
                </a:lnTo>
                <a:lnTo>
                  <a:pt x="355512" y="124484"/>
                </a:lnTo>
                <a:lnTo>
                  <a:pt x="319864" y="155140"/>
                </a:lnTo>
                <a:lnTo>
                  <a:pt x="447609" y="328547"/>
                </a:lnTo>
                <a:lnTo>
                  <a:pt x="483082" y="295349"/>
                </a:lnTo>
                <a:lnTo>
                  <a:pt x="522745" y="267086"/>
                </a:lnTo>
                <a:lnTo>
                  <a:pt x="566107" y="244250"/>
                </a:lnTo>
                <a:lnTo>
                  <a:pt x="612675" y="227330"/>
                </a:lnTo>
                <a:lnTo>
                  <a:pt x="661958" y="216819"/>
                </a:lnTo>
                <a:lnTo>
                  <a:pt x="713465" y="213206"/>
                </a:lnTo>
                <a:lnTo>
                  <a:pt x="1160895" y="213206"/>
                </a:lnTo>
                <a:lnTo>
                  <a:pt x="1149913" y="199505"/>
                </a:lnTo>
                <a:lnTo>
                  <a:pt x="1119824" y="167315"/>
                </a:lnTo>
                <a:lnTo>
                  <a:pt x="1087380" y="137498"/>
                </a:lnTo>
                <a:lnTo>
                  <a:pt x="1052726" y="110199"/>
                </a:lnTo>
                <a:lnTo>
                  <a:pt x="1016008" y="85564"/>
                </a:lnTo>
                <a:lnTo>
                  <a:pt x="977372" y="63740"/>
                </a:lnTo>
                <a:lnTo>
                  <a:pt x="936965" y="44872"/>
                </a:lnTo>
                <a:lnTo>
                  <a:pt x="894933" y="29108"/>
                </a:lnTo>
                <a:lnTo>
                  <a:pt x="851420" y="16592"/>
                </a:lnTo>
                <a:lnTo>
                  <a:pt x="806574" y="7471"/>
                </a:lnTo>
                <a:lnTo>
                  <a:pt x="760540" y="1892"/>
                </a:lnTo>
                <a:lnTo>
                  <a:pt x="713465" y="0"/>
                </a:lnTo>
                <a:close/>
              </a:path>
            </a:pathLst>
          </a:custGeom>
          <a:solidFill>
            <a:srgbClr val="000000">
              <a:alpha val="79998"/>
            </a:srgbClr>
          </a:solidFill>
        </p:spPr>
        <p:txBody>
          <a:bodyPr wrap="square" lIns="0" tIns="0" rIns="0" bIns="0" rtlCol="0"/>
          <a:lstStyle/>
          <a:p>
            <a:endParaRPr/>
          </a:p>
        </p:txBody>
      </p:sp>
      <p:sp>
        <p:nvSpPr>
          <p:cNvPr id="7" name="object 7"/>
          <p:cNvSpPr txBox="1"/>
          <p:nvPr/>
        </p:nvSpPr>
        <p:spPr>
          <a:xfrm>
            <a:off x="12660851" y="5799907"/>
            <a:ext cx="2760345" cy="779780"/>
          </a:xfrm>
          <a:prstGeom prst="rect">
            <a:avLst/>
          </a:prstGeom>
        </p:spPr>
        <p:txBody>
          <a:bodyPr vert="horz" wrap="square" lIns="0" tIns="12065" rIns="0" bIns="0" rtlCol="0">
            <a:spAutoFit/>
          </a:bodyPr>
          <a:lstStyle/>
          <a:p>
            <a:pPr marL="498475" marR="5080" indent="-486409">
              <a:lnSpc>
                <a:spcPct val="101000"/>
              </a:lnSpc>
              <a:spcBef>
                <a:spcPts val="95"/>
              </a:spcBef>
            </a:pPr>
            <a:r>
              <a:rPr sz="2450" spc="15" dirty="0">
                <a:latin typeface="Arial MT"/>
                <a:cs typeface="Arial MT"/>
              </a:rPr>
              <a:t>Records</a:t>
            </a:r>
            <a:r>
              <a:rPr sz="2450" spc="-55" dirty="0">
                <a:latin typeface="Arial MT"/>
                <a:cs typeface="Arial MT"/>
              </a:rPr>
              <a:t> </a:t>
            </a:r>
            <a:r>
              <a:rPr sz="2450" spc="30" dirty="0">
                <a:latin typeface="Arial MT"/>
                <a:cs typeface="Arial MT"/>
              </a:rPr>
              <a:t>processed </a:t>
            </a:r>
            <a:r>
              <a:rPr sz="2450" spc="-665" dirty="0">
                <a:latin typeface="Arial MT"/>
                <a:cs typeface="Arial MT"/>
              </a:rPr>
              <a:t> </a:t>
            </a:r>
            <a:r>
              <a:rPr sz="2450" spc="20" dirty="0">
                <a:latin typeface="Arial MT"/>
                <a:cs typeface="Arial MT"/>
              </a:rPr>
              <a:t>Successfully</a:t>
            </a:r>
            <a:endParaRPr sz="2450">
              <a:latin typeface="Arial MT"/>
              <a:cs typeface="Arial MT"/>
            </a:endParaRPr>
          </a:p>
        </p:txBody>
      </p:sp>
      <p:pic>
        <p:nvPicPr>
          <p:cNvPr id="8" name="object 8"/>
          <p:cNvPicPr/>
          <p:nvPr/>
        </p:nvPicPr>
        <p:blipFill>
          <a:blip r:embed="rId2" cstate="print"/>
          <a:stretch>
            <a:fillRect/>
          </a:stretch>
        </p:blipFill>
        <p:spPr>
          <a:xfrm>
            <a:off x="4889756" y="4149016"/>
            <a:ext cx="3251439" cy="3251439"/>
          </a:xfrm>
          <a:prstGeom prst="rect">
            <a:avLst/>
          </a:prstGeom>
        </p:spPr>
      </p:pic>
      <p:sp>
        <p:nvSpPr>
          <p:cNvPr id="9" name="object 9"/>
          <p:cNvSpPr txBox="1"/>
          <p:nvPr/>
        </p:nvSpPr>
        <p:spPr>
          <a:xfrm>
            <a:off x="5420609" y="7627280"/>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sp>
        <p:nvSpPr>
          <p:cNvPr id="10" name="object 10"/>
          <p:cNvSpPr/>
          <p:nvPr/>
        </p:nvSpPr>
        <p:spPr>
          <a:xfrm>
            <a:off x="9358351" y="7051706"/>
            <a:ext cx="1433830" cy="1574165"/>
          </a:xfrm>
          <a:custGeom>
            <a:avLst/>
            <a:gdLst/>
            <a:ahLst/>
            <a:cxnLst/>
            <a:rect l="l" t="t" r="r" b="b"/>
            <a:pathLst>
              <a:path w="1433829" h="1574165">
                <a:moveTo>
                  <a:pt x="1044105" y="0"/>
                </a:moveTo>
                <a:lnTo>
                  <a:pt x="37223" y="0"/>
                </a:lnTo>
                <a:lnTo>
                  <a:pt x="540804" y="386499"/>
                </a:lnTo>
                <a:lnTo>
                  <a:pt x="1044105" y="0"/>
                </a:lnTo>
                <a:close/>
              </a:path>
              <a:path w="1433829" h="1574165">
                <a:moveTo>
                  <a:pt x="1433703" y="895146"/>
                </a:moveTo>
                <a:lnTo>
                  <a:pt x="1229702" y="1053249"/>
                </a:lnTo>
                <a:lnTo>
                  <a:pt x="1229702" y="1018260"/>
                </a:lnTo>
                <a:lnTo>
                  <a:pt x="1396479" y="890181"/>
                </a:lnTo>
                <a:lnTo>
                  <a:pt x="1229702" y="890181"/>
                </a:lnTo>
                <a:lnTo>
                  <a:pt x="1229702" y="809485"/>
                </a:lnTo>
                <a:lnTo>
                  <a:pt x="1229702" y="394411"/>
                </a:lnTo>
                <a:lnTo>
                  <a:pt x="1204150" y="414223"/>
                </a:lnTo>
                <a:lnTo>
                  <a:pt x="1204150" y="1073035"/>
                </a:lnTo>
                <a:lnTo>
                  <a:pt x="899223" y="1309344"/>
                </a:lnTo>
                <a:lnTo>
                  <a:pt x="896061" y="1310208"/>
                </a:lnTo>
                <a:lnTo>
                  <a:pt x="889723" y="1310208"/>
                </a:lnTo>
                <a:lnTo>
                  <a:pt x="886498" y="1308989"/>
                </a:lnTo>
                <a:lnTo>
                  <a:pt x="883615" y="1306969"/>
                </a:lnTo>
                <a:lnTo>
                  <a:pt x="581837" y="1073035"/>
                </a:lnTo>
                <a:lnTo>
                  <a:pt x="627824" y="1073035"/>
                </a:lnTo>
                <a:lnTo>
                  <a:pt x="893165" y="1276680"/>
                </a:lnTo>
                <a:lnTo>
                  <a:pt x="1158354" y="1073035"/>
                </a:lnTo>
                <a:lnTo>
                  <a:pt x="1204150" y="1073035"/>
                </a:lnTo>
                <a:lnTo>
                  <a:pt x="1204150" y="414223"/>
                </a:lnTo>
                <a:lnTo>
                  <a:pt x="1081328" y="509397"/>
                </a:lnTo>
                <a:lnTo>
                  <a:pt x="1081328" y="474814"/>
                </a:lnTo>
                <a:lnTo>
                  <a:pt x="1192479" y="389458"/>
                </a:lnTo>
                <a:lnTo>
                  <a:pt x="1081328" y="389458"/>
                </a:lnTo>
                <a:lnTo>
                  <a:pt x="1081328" y="4953"/>
                </a:lnTo>
                <a:lnTo>
                  <a:pt x="856551" y="179158"/>
                </a:lnTo>
                <a:lnTo>
                  <a:pt x="856551" y="683577"/>
                </a:lnTo>
                <a:lnTo>
                  <a:pt x="695223" y="808609"/>
                </a:lnTo>
                <a:lnTo>
                  <a:pt x="692061" y="809485"/>
                </a:lnTo>
                <a:lnTo>
                  <a:pt x="685723" y="809485"/>
                </a:lnTo>
                <a:lnTo>
                  <a:pt x="682498" y="808253"/>
                </a:lnTo>
                <a:lnTo>
                  <a:pt x="679615" y="806234"/>
                </a:lnTo>
                <a:lnTo>
                  <a:pt x="521385" y="683577"/>
                </a:lnTo>
                <a:lnTo>
                  <a:pt x="568807" y="683577"/>
                </a:lnTo>
                <a:lnTo>
                  <a:pt x="689165" y="775944"/>
                </a:lnTo>
                <a:lnTo>
                  <a:pt x="809447" y="683577"/>
                </a:lnTo>
                <a:lnTo>
                  <a:pt x="856551" y="683577"/>
                </a:lnTo>
                <a:lnTo>
                  <a:pt x="856551" y="179158"/>
                </a:lnTo>
                <a:lnTo>
                  <a:pt x="585190" y="389458"/>
                </a:lnTo>
                <a:lnTo>
                  <a:pt x="495998" y="389458"/>
                </a:lnTo>
                <a:lnTo>
                  <a:pt x="0" y="4953"/>
                </a:lnTo>
                <a:lnTo>
                  <a:pt x="0" y="680974"/>
                </a:lnTo>
                <a:lnTo>
                  <a:pt x="2590" y="683577"/>
                </a:lnTo>
                <a:lnTo>
                  <a:pt x="148361" y="683577"/>
                </a:lnTo>
                <a:lnTo>
                  <a:pt x="148361" y="1070432"/>
                </a:lnTo>
                <a:lnTo>
                  <a:pt x="150952" y="1073035"/>
                </a:lnTo>
                <a:lnTo>
                  <a:pt x="352361" y="1073035"/>
                </a:lnTo>
                <a:lnTo>
                  <a:pt x="352361" y="1571167"/>
                </a:lnTo>
                <a:lnTo>
                  <a:pt x="354952" y="1573758"/>
                </a:lnTo>
                <a:lnTo>
                  <a:pt x="1431099" y="1573758"/>
                </a:lnTo>
                <a:lnTo>
                  <a:pt x="1433703" y="1571167"/>
                </a:lnTo>
                <a:lnTo>
                  <a:pt x="1433703" y="1310208"/>
                </a:lnTo>
                <a:lnTo>
                  <a:pt x="1433703" y="895146"/>
                </a:lnTo>
                <a:close/>
              </a:path>
            </a:pathLst>
          </a:custGeom>
          <a:solidFill>
            <a:srgbClr val="61D836"/>
          </a:solidFill>
        </p:spPr>
        <p:txBody>
          <a:bodyPr wrap="square" lIns="0" tIns="0" rIns="0" bIns="0" rtlCol="0"/>
          <a:lstStyle/>
          <a:p>
            <a:endParaRPr/>
          </a:p>
        </p:txBody>
      </p:sp>
      <p:sp>
        <p:nvSpPr>
          <p:cNvPr id="11" name="object 11"/>
          <p:cNvSpPr/>
          <p:nvPr/>
        </p:nvSpPr>
        <p:spPr>
          <a:xfrm>
            <a:off x="9088728" y="4607189"/>
            <a:ext cx="915669" cy="702945"/>
          </a:xfrm>
          <a:custGeom>
            <a:avLst/>
            <a:gdLst/>
            <a:ahLst/>
            <a:cxnLst/>
            <a:rect l="l" t="t" r="r" b="b"/>
            <a:pathLst>
              <a:path w="915670" h="702945">
                <a:moveTo>
                  <a:pt x="585793" y="0"/>
                </a:moveTo>
                <a:lnTo>
                  <a:pt x="0" y="351298"/>
                </a:lnTo>
                <a:lnTo>
                  <a:pt x="585793" y="702595"/>
                </a:lnTo>
                <a:lnTo>
                  <a:pt x="585793" y="463713"/>
                </a:lnTo>
                <a:lnTo>
                  <a:pt x="915303" y="463713"/>
                </a:lnTo>
                <a:lnTo>
                  <a:pt x="915303" y="238882"/>
                </a:lnTo>
                <a:lnTo>
                  <a:pt x="585793" y="238882"/>
                </a:lnTo>
                <a:lnTo>
                  <a:pt x="585793" y="0"/>
                </a:lnTo>
                <a:close/>
              </a:path>
            </a:pathLst>
          </a:custGeom>
          <a:solidFill>
            <a:srgbClr val="00A2FF"/>
          </a:solidFill>
        </p:spPr>
        <p:txBody>
          <a:bodyPr wrap="square" lIns="0" tIns="0" rIns="0" bIns="0" rtlCol="0"/>
          <a:lstStyle/>
          <a:p>
            <a:endParaRPr/>
          </a:p>
        </p:txBody>
      </p:sp>
      <p:sp>
        <p:nvSpPr>
          <p:cNvPr id="12" name="object 12"/>
          <p:cNvSpPr txBox="1"/>
          <p:nvPr/>
        </p:nvSpPr>
        <p:spPr>
          <a:xfrm>
            <a:off x="4732077" y="9113252"/>
            <a:ext cx="3017520" cy="402590"/>
          </a:xfrm>
          <a:prstGeom prst="rect">
            <a:avLst/>
          </a:prstGeom>
        </p:spPr>
        <p:txBody>
          <a:bodyPr vert="horz" wrap="square" lIns="0" tIns="15240" rIns="0" bIns="0" rtlCol="0">
            <a:spAutoFit/>
          </a:bodyPr>
          <a:lstStyle/>
          <a:p>
            <a:pPr marL="12700">
              <a:lnSpc>
                <a:spcPct val="100000"/>
              </a:lnSpc>
              <a:spcBef>
                <a:spcPts val="120"/>
              </a:spcBef>
              <a:tabLst>
                <a:tab pos="326390" algn="l"/>
              </a:tabLst>
            </a:pPr>
            <a:r>
              <a:rPr sz="2450" b="1" u="heavy" spc="5" dirty="0">
                <a:uFill>
                  <a:solidFill>
                    <a:srgbClr val="000000"/>
                  </a:solidFill>
                </a:uFill>
                <a:latin typeface="Arial"/>
                <a:cs typeface="Arial"/>
              </a:rPr>
              <a:t> 	</a:t>
            </a:r>
            <a:r>
              <a:rPr sz="2450" b="1" spc="-5" dirty="0">
                <a:latin typeface="Arial"/>
                <a:cs typeface="Arial"/>
              </a:rPr>
              <a:t>consumer_offsets</a:t>
            </a:r>
            <a:endParaRPr sz="2450">
              <a:latin typeface="Arial"/>
              <a:cs typeface="Arial"/>
            </a:endParaRPr>
          </a:p>
        </p:txBody>
      </p:sp>
      <p:sp>
        <p:nvSpPr>
          <p:cNvPr id="13" name="object 13"/>
          <p:cNvSpPr/>
          <p:nvPr/>
        </p:nvSpPr>
        <p:spPr>
          <a:xfrm>
            <a:off x="12537398" y="4759064"/>
            <a:ext cx="1029335" cy="963930"/>
          </a:xfrm>
          <a:custGeom>
            <a:avLst/>
            <a:gdLst/>
            <a:ahLst/>
            <a:cxnLst/>
            <a:rect l="l" t="t" r="r" b="b"/>
            <a:pathLst>
              <a:path w="1029334" h="963929">
                <a:moveTo>
                  <a:pt x="412301" y="0"/>
                </a:moveTo>
                <a:lnTo>
                  <a:pt x="0" y="743768"/>
                </a:lnTo>
                <a:lnTo>
                  <a:pt x="821430" y="963850"/>
                </a:lnTo>
                <a:lnTo>
                  <a:pt x="682324" y="636140"/>
                </a:lnTo>
                <a:lnTo>
                  <a:pt x="1029308" y="488854"/>
                </a:lnTo>
                <a:lnTo>
                  <a:pt x="898391" y="180422"/>
                </a:lnTo>
                <a:lnTo>
                  <a:pt x="551407" y="327709"/>
                </a:lnTo>
                <a:lnTo>
                  <a:pt x="412301" y="0"/>
                </a:lnTo>
                <a:close/>
              </a:path>
            </a:pathLst>
          </a:custGeom>
          <a:solidFill>
            <a:srgbClr val="EE220C"/>
          </a:solidFill>
        </p:spPr>
        <p:txBody>
          <a:bodyPr wrap="square" lIns="0" tIns="0" rIns="0" bIns="0" rtlCol="0"/>
          <a:lstStyle/>
          <a:p>
            <a:endParaRPr/>
          </a:p>
        </p:txBody>
      </p:sp>
      <p:sp>
        <p:nvSpPr>
          <p:cNvPr id="14" name="object 14"/>
          <p:cNvSpPr txBox="1"/>
          <p:nvPr/>
        </p:nvSpPr>
        <p:spPr>
          <a:xfrm>
            <a:off x="8232251" y="9077882"/>
            <a:ext cx="3011805"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65" dirty="0">
                <a:solidFill>
                  <a:srgbClr val="FFFFFF"/>
                </a:solidFill>
                <a:latin typeface="Arial MT"/>
                <a:cs typeface="Arial MT"/>
              </a:rPr>
              <a:t>Offsets</a:t>
            </a:r>
            <a:r>
              <a:rPr sz="2600" spc="-40" dirty="0">
                <a:solidFill>
                  <a:srgbClr val="FFFFFF"/>
                </a:solidFill>
                <a:latin typeface="Arial MT"/>
                <a:cs typeface="Arial MT"/>
              </a:rPr>
              <a:t> </a:t>
            </a:r>
            <a:r>
              <a:rPr sz="2600" spc="105" dirty="0">
                <a:solidFill>
                  <a:srgbClr val="FFFFFF"/>
                </a:solidFill>
                <a:latin typeface="Arial MT"/>
                <a:cs typeface="Arial MT"/>
              </a:rPr>
              <a:t>Committed</a:t>
            </a:r>
            <a:endParaRPr sz="2600">
              <a:latin typeface="Arial MT"/>
              <a:cs typeface="Arial MT"/>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DD1B191-B0DD-9A89-947F-F1C2463D2B6C}"/>
              </a:ext>
            </a:extLst>
          </p:cNvPr>
          <p:cNvSpPr txBox="1"/>
          <p:nvPr/>
        </p:nvSpPr>
        <p:spPr>
          <a:xfrm>
            <a:off x="356839" y="334537"/>
            <a:ext cx="19627489" cy="2031325"/>
          </a:xfrm>
          <a:prstGeom prst="rect">
            <a:avLst/>
          </a:prstGeom>
          <a:noFill/>
        </p:spPr>
        <p:txBody>
          <a:bodyPr wrap="none" rtlCol="0">
            <a:spAutoFit/>
          </a:bodyPr>
          <a:lstStyle/>
          <a:p>
            <a:pPr algn="l"/>
            <a:r>
              <a:rPr lang="en-IN" b="0" i="0" dirty="0">
                <a:solidFill>
                  <a:srgbClr val="2D2F31"/>
                </a:solidFill>
                <a:effectLst/>
                <a:latin typeface="Udemy Sans"/>
              </a:rPr>
              <a:t>Now the application is going to process the records one by one. The interesting </a:t>
            </a:r>
            <a:r>
              <a:rPr lang="en-IN" b="0" i="0" dirty="0" err="1">
                <a:solidFill>
                  <a:srgbClr val="2D2F31"/>
                </a:solidFill>
                <a:effectLst/>
                <a:latin typeface="Udemy Sans"/>
              </a:rPr>
              <a:t>behavior</a:t>
            </a:r>
            <a:r>
              <a:rPr lang="en-IN" b="0" i="0" dirty="0">
                <a:solidFill>
                  <a:srgbClr val="2D2F31"/>
                </a:solidFill>
                <a:effectLst/>
                <a:latin typeface="Udemy Sans"/>
              </a:rPr>
              <a:t> after processing each record is that the application will need to acknowledge </a:t>
            </a:r>
            <a:r>
              <a:rPr lang="en-IN" b="0" i="0" dirty="0">
                <a:solidFill>
                  <a:srgbClr val="3B198F"/>
                </a:solidFill>
                <a:effectLst/>
                <a:latin typeface="Udemy Sans"/>
              </a:rPr>
              <a:t>after processing each record.</a:t>
            </a:r>
          </a:p>
          <a:p>
            <a:pPr algn="l"/>
            <a:r>
              <a:rPr lang="en-IN" b="0" i="0" dirty="0">
                <a:solidFill>
                  <a:srgbClr val="3B198F"/>
                </a:solidFill>
                <a:effectLst/>
                <a:latin typeface="Udemy Sans"/>
              </a:rPr>
              <a:t>The meaning for this one is to keep track of the number of records and the offsets that had been processed.</a:t>
            </a:r>
            <a:r>
              <a:rPr lang="en-IN" dirty="0">
                <a:solidFill>
                  <a:srgbClr val="3B198F"/>
                </a:solidFill>
                <a:latin typeface="Udemy Sans"/>
              </a:rPr>
              <a:t> </a:t>
            </a:r>
            <a:r>
              <a:rPr lang="en-IN" b="0" i="0" dirty="0">
                <a:solidFill>
                  <a:srgbClr val="3B198F"/>
                </a:solidFill>
                <a:effectLst/>
                <a:latin typeface="Udemy Sans"/>
              </a:rPr>
              <a:t>Once all the records are processed, then only the offset will be committed.  </a:t>
            </a:r>
          </a:p>
          <a:p>
            <a:pPr algn="l"/>
            <a:r>
              <a:rPr lang="en-IN" b="0" i="0" dirty="0">
                <a:solidFill>
                  <a:srgbClr val="2D2F31"/>
                </a:solidFill>
                <a:effectLst/>
                <a:latin typeface="Udemy Sans"/>
              </a:rPr>
              <a:t>Until then, the offset tracking will happen behind the scenes for you. From an application perspective, all you got to do is acknowledge after each and every record, once the records are processed successfully</a:t>
            </a:r>
          </a:p>
          <a:p>
            <a:pPr algn="l"/>
            <a:r>
              <a:rPr lang="en-IN" b="0" i="0" dirty="0">
                <a:solidFill>
                  <a:srgbClr val="2D2F31"/>
                </a:solidFill>
                <a:effectLst/>
                <a:latin typeface="Udemy Sans"/>
              </a:rPr>
              <a:t>then it's going to commit the offsets to the __</a:t>
            </a:r>
            <a:r>
              <a:rPr lang="en-IN" b="0" i="0" dirty="0" err="1">
                <a:solidFill>
                  <a:srgbClr val="2D2F31"/>
                </a:solidFill>
                <a:effectLst/>
                <a:latin typeface="Udemy Sans"/>
              </a:rPr>
              <a:t>consumer_offset</a:t>
            </a:r>
            <a:r>
              <a:rPr lang="en-IN" b="0" i="0" dirty="0">
                <a:solidFill>
                  <a:srgbClr val="2D2F31"/>
                </a:solidFill>
                <a:effectLst/>
                <a:latin typeface="Udemy Sans"/>
              </a:rPr>
              <a:t> topic , </a:t>
            </a:r>
          </a:p>
          <a:p>
            <a:pPr algn="l"/>
            <a:endParaRPr lang="en-IN" b="0" i="0" dirty="0">
              <a:solidFill>
                <a:srgbClr val="2D2F31"/>
              </a:solidFill>
              <a:effectLst/>
              <a:latin typeface="Udemy Sans"/>
            </a:endParaRPr>
          </a:p>
          <a:p>
            <a:pPr algn="l"/>
            <a:endParaRPr lang="en-IN" b="0" i="0" dirty="0">
              <a:solidFill>
                <a:srgbClr val="3B198F"/>
              </a:solidFill>
              <a:effectLst/>
              <a:latin typeface="Udemy Sans"/>
            </a:endParaRP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6971" y="494591"/>
            <a:ext cx="13690600" cy="1433195"/>
          </a:xfrm>
          <a:prstGeom prst="rect">
            <a:avLst/>
          </a:prstGeom>
        </p:spPr>
        <p:txBody>
          <a:bodyPr vert="horz" wrap="square" lIns="0" tIns="17145" rIns="0" bIns="0" rtlCol="0">
            <a:spAutoFit/>
          </a:bodyPr>
          <a:lstStyle/>
          <a:p>
            <a:pPr marL="12700">
              <a:lnSpc>
                <a:spcPct val="100000"/>
              </a:lnSpc>
              <a:spcBef>
                <a:spcPts val="135"/>
              </a:spcBef>
            </a:pPr>
            <a:r>
              <a:rPr spc="210" dirty="0"/>
              <a:t>Library</a:t>
            </a:r>
            <a:r>
              <a:rPr spc="-20" dirty="0"/>
              <a:t> </a:t>
            </a:r>
            <a:r>
              <a:rPr spc="130" dirty="0"/>
              <a:t>Events</a:t>
            </a:r>
            <a:r>
              <a:rPr spc="-15" dirty="0"/>
              <a:t> </a:t>
            </a:r>
            <a:r>
              <a:rPr spc="185" dirty="0"/>
              <a:t>Consumer</a:t>
            </a:r>
          </a:p>
        </p:txBody>
      </p:sp>
      <p:pic>
        <p:nvPicPr>
          <p:cNvPr id="3" name="object 3"/>
          <p:cNvPicPr/>
          <p:nvPr/>
        </p:nvPicPr>
        <p:blipFill>
          <a:blip r:embed="rId2" cstate="print"/>
          <a:stretch>
            <a:fillRect/>
          </a:stretch>
        </p:blipFill>
        <p:spPr>
          <a:xfrm>
            <a:off x="9123292" y="3054380"/>
            <a:ext cx="1435614" cy="1435614"/>
          </a:xfrm>
          <a:prstGeom prst="rect">
            <a:avLst/>
          </a:prstGeom>
        </p:spPr>
      </p:pic>
      <p:sp>
        <p:nvSpPr>
          <p:cNvPr id="4" name="object 4"/>
          <p:cNvSpPr txBox="1"/>
          <p:nvPr/>
        </p:nvSpPr>
        <p:spPr>
          <a:xfrm>
            <a:off x="10868277" y="3562184"/>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grpSp>
        <p:nvGrpSpPr>
          <p:cNvPr id="5" name="object 5"/>
          <p:cNvGrpSpPr/>
          <p:nvPr/>
        </p:nvGrpSpPr>
        <p:grpSpPr>
          <a:xfrm>
            <a:off x="9788426" y="4657181"/>
            <a:ext cx="176530" cy="1115060"/>
            <a:chOff x="9788426" y="4657181"/>
            <a:chExt cx="176530" cy="1115060"/>
          </a:xfrm>
        </p:grpSpPr>
        <p:sp>
          <p:nvSpPr>
            <p:cNvPr id="6" name="object 6"/>
            <p:cNvSpPr/>
            <p:nvPr/>
          </p:nvSpPr>
          <p:spPr>
            <a:xfrm>
              <a:off x="9876382" y="4657181"/>
              <a:ext cx="0" cy="960119"/>
            </a:xfrm>
            <a:custGeom>
              <a:avLst/>
              <a:gdLst/>
              <a:ahLst/>
              <a:cxnLst/>
              <a:rect l="l" t="t" r="r" b="b"/>
              <a:pathLst>
                <a:path h="960120">
                  <a:moveTo>
                    <a:pt x="0" y="0"/>
                  </a:moveTo>
                  <a:lnTo>
                    <a:pt x="0" y="959669"/>
                  </a:lnTo>
                </a:path>
              </a:pathLst>
            </a:custGeom>
            <a:ln w="41883">
              <a:solidFill>
                <a:srgbClr val="000000"/>
              </a:solidFill>
            </a:ln>
          </p:spPr>
          <p:txBody>
            <a:bodyPr wrap="square" lIns="0" tIns="0" rIns="0" bIns="0" rtlCol="0"/>
            <a:lstStyle/>
            <a:p>
              <a:endParaRPr/>
            </a:p>
          </p:txBody>
        </p:sp>
        <p:sp>
          <p:nvSpPr>
            <p:cNvPr id="7" name="object 7"/>
            <p:cNvSpPr/>
            <p:nvPr/>
          </p:nvSpPr>
          <p:spPr>
            <a:xfrm>
              <a:off x="9788426" y="5595909"/>
              <a:ext cx="176530" cy="176530"/>
            </a:xfrm>
            <a:custGeom>
              <a:avLst/>
              <a:gdLst/>
              <a:ahLst/>
              <a:cxnLst/>
              <a:rect l="l" t="t" r="r" b="b"/>
              <a:pathLst>
                <a:path w="176529" h="176529">
                  <a:moveTo>
                    <a:pt x="175910" y="0"/>
                  </a:moveTo>
                  <a:lnTo>
                    <a:pt x="0" y="0"/>
                  </a:lnTo>
                  <a:lnTo>
                    <a:pt x="87955" y="175910"/>
                  </a:lnTo>
                  <a:lnTo>
                    <a:pt x="175910" y="0"/>
                  </a:lnTo>
                  <a:close/>
                </a:path>
              </a:pathLst>
            </a:custGeom>
            <a:solidFill>
              <a:srgbClr val="000000"/>
            </a:solidFill>
          </p:spPr>
          <p:txBody>
            <a:bodyPr wrap="square" lIns="0" tIns="0" rIns="0" bIns="0" rtlCol="0"/>
            <a:lstStyle/>
            <a:p>
              <a:endParaRPr/>
            </a:p>
          </p:txBody>
        </p:sp>
      </p:grpSp>
      <p:sp>
        <p:nvSpPr>
          <p:cNvPr id="8" name="object 8"/>
          <p:cNvSpPr/>
          <p:nvPr/>
        </p:nvSpPr>
        <p:spPr>
          <a:xfrm>
            <a:off x="6817399" y="6549762"/>
            <a:ext cx="6469380" cy="3545840"/>
          </a:xfrm>
          <a:custGeom>
            <a:avLst/>
            <a:gdLst/>
            <a:ahLst/>
            <a:cxnLst/>
            <a:rect l="l" t="t" r="r" b="b"/>
            <a:pathLst>
              <a:path w="6469380" h="3545840">
                <a:moveTo>
                  <a:pt x="6469303" y="0"/>
                </a:moveTo>
                <a:lnTo>
                  <a:pt x="0" y="0"/>
                </a:lnTo>
                <a:lnTo>
                  <a:pt x="0" y="3545345"/>
                </a:lnTo>
                <a:lnTo>
                  <a:pt x="6469303" y="3545345"/>
                </a:lnTo>
                <a:lnTo>
                  <a:pt x="6469303" y="0"/>
                </a:lnTo>
                <a:close/>
              </a:path>
            </a:pathLst>
          </a:custGeom>
          <a:solidFill>
            <a:srgbClr val="000000"/>
          </a:solidFill>
        </p:spPr>
        <p:txBody>
          <a:bodyPr wrap="square" lIns="0" tIns="0" rIns="0" bIns="0" rtlCol="0"/>
          <a:lstStyle/>
          <a:p>
            <a:endParaRPr/>
          </a:p>
        </p:txBody>
      </p:sp>
      <p:sp>
        <p:nvSpPr>
          <p:cNvPr id="9" name="object 9"/>
          <p:cNvSpPr txBox="1"/>
          <p:nvPr/>
        </p:nvSpPr>
        <p:spPr>
          <a:xfrm>
            <a:off x="8145637" y="10237796"/>
            <a:ext cx="381317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25" dirty="0">
                <a:latin typeface="Arial"/>
                <a:cs typeface="Arial"/>
              </a:rPr>
              <a:t> </a:t>
            </a:r>
            <a:r>
              <a:rPr sz="2450" b="1" spc="-10" dirty="0">
                <a:latin typeface="Arial"/>
                <a:cs typeface="Arial"/>
              </a:rPr>
              <a:t>Events</a:t>
            </a:r>
            <a:r>
              <a:rPr sz="2450" b="1" spc="-20" dirty="0">
                <a:latin typeface="Arial"/>
                <a:cs typeface="Arial"/>
              </a:rPr>
              <a:t> </a:t>
            </a:r>
            <a:r>
              <a:rPr sz="2450" b="1" spc="10" dirty="0">
                <a:latin typeface="Arial"/>
                <a:cs typeface="Arial"/>
              </a:rPr>
              <a:t>Consumer</a:t>
            </a:r>
            <a:endParaRPr sz="2450">
              <a:latin typeface="Arial"/>
              <a:cs typeface="Arial"/>
            </a:endParaRPr>
          </a:p>
        </p:txBody>
      </p:sp>
      <p:sp>
        <p:nvSpPr>
          <p:cNvPr id="10" name="object 10"/>
          <p:cNvSpPr txBox="1"/>
          <p:nvPr/>
        </p:nvSpPr>
        <p:spPr>
          <a:xfrm>
            <a:off x="7200879" y="7653419"/>
            <a:ext cx="2227580" cy="1391920"/>
          </a:xfrm>
          <a:prstGeom prst="rect">
            <a:avLst/>
          </a:prstGeom>
          <a:solidFill>
            <a:srgbClr val="00A2FF"/>
          </a:solidFill>
        </p:spPr>
        <p:txBody>
          <a:bodyPr vert="horz" wrap="square" lIns="0" tIns="0" rIns="0" bIns="0" rtlCol="0">
            <a:spAutoFit/>
          </a:bodyPr>
          <a:lstStyle/>
          <a:p>
            <a:pPr>
              <a:lnSpc>
                <a:spcPct val="100000"/>
              </a:lnSpc>
            </a:pPr>
            <a:endParaRPr sz="2200">
              <a:latin typeface="Times New Roman"/>
              <a:cs typeface="Times New Roman"/>
            </a:endParaRPr>
          </a:p>
          <a:p>
            <a:pPr marL="187325">
              <a:lnSpc>
                <a:spcPct val="100000"/>
              </a:lnSpc>
              <a:spcBef>
                <a:spcPts val="1780"/>
              </a:spcBef>
            </a:pPr>
            <a:r>
              <a:rPr sz="1900" spc="30" dirty="0">
                <a:solidFill>
                  <a:srgbClr val="FFFFFF"/>
                </a:solidFill>
                <a:latin typeface="Arial MT"/>
                <a:cs typeface="Arial MT"/>
              </a:rPr>
              <a:t>Kafka</a:t>
            </a:r>
            <a:r>
              <a:rPr sz="1900" spc="-35" dirty="0">
                <a:solidFill>
                  <a:srgbClr val="FFFFFF"/>
                </a:solidFill>
                <a:latin typeface="Arial MT"/>
                <a:cs typeface="Arial MT"/>
              </a:rPr>
              <a:t> </a:t>
            </a:r>
            <a:r>
              <a:rPr sz="1900" spc="30" dirty="0">
                <a:solidFill>
                  <a:srgbClr val="FFFFFF"/>
                </a:solidFill>
                <a:latin typeface="Arial MT"/>
                <a:cs typeface="Arial MT"/>
              </a:rPr>
              <a:t>Consumer</a:t>
            </a:r>
            <a:endParaRPr sz="1900">
              <a:latin typeface="Arial MT"/>
              <a:cs typeface="Arial MT"/>
            </a:endParaRPr>
          </a:p>
        </p:txBody>
      </p:sp>
      <p:sp>
        <p:nvSpPr>
          <p:cNvPr id="11" name="object 11"/>
          <p:cNvSpPr/>
          <p:nvPr/>
        </p:nvSpPr>
        <p:spPr>
          <a:xfrm>
            <a:off x="10754031" y="6879063"/>
            <a:ext cx="2227580" cy="2940050"/>
          </a:xfrm>
          <a:custGeom>
            <a:avLst/>
            <a:gdLst/>
            <a:ahLst/>
            <a:cxnLst/>
            <a:rect l="l" t="t" r="r" b="b"/>
            <a:pathLst>
              <a:path w="2227579" h="2940050">
                <a:moveTo>
                  <a:pt x="28" y="489082"/>
                </a:moveTo>
                <a:lnTo>
                  <a:pt x="28" y="2585118"/>
                </a:lnTo>
                <a:lnTo>
                  <a:pt x="2219" y="2606452"/>
                </a:lnTo>
                <a:lnTo>
                  <a:pt x="19353" y="2648477"/>
                </a:lnTo>
                <a:lnTo>
                  <a:pt x="52621" y="2689298"/>
                </a:lnTo>
                <a:lnTo>
                  <a:pt x="100979" y="2728495"/>
                </a:lnTo>
                <a:lnTo>
                  <a:pt x="163384" y="2765650"/>
                </a:lnTo>
                <a:lnTo>
                  <a:pt x="199528" y="2783332"/>
                </a:lnTo>
                <a:lnTo>
                  <a:pt x="238793" y="2800347"/>
                </a:lnTo>
                <a:lnTo>
                  <a:pt x="281048" y="2816643"/>
                </a:lnTo>
                <a:lnTo>
                  <a:pt x="326162" y="2832168"/>
                </a:lnTo>
                <a:lnTo>
                  <a:pt x="374006" y="2846868"/>
                </a:lnTo>
                <a:lnTo>
                  <a:pt x="424448" y="2860693"/>
                </a:lnTo>
                <a:lnTo>
                  <a:pt x="477359" y="2873590"/>
                </a:lnTo>
                <a:lnTo>
                  <a:pt x="532607" y="2885506"/>
                </a:lnTo>
                <a:lnTo>
                  <a:pt x="590063" y="2896390"/>
                </a:lnTo>
                <a:lnTo>
                  <a:pt x="649596" y="2906189"/>
                </a:lnTo>
                <a:lnTo>
                  <a:pt x="711076" y="2914851"/>
                </a:lnTo>
                <a:lnTo>
                  <a:pt x="774372" y="2922323"/>
                </a:lnTo>
                <a:lnTo>
                  <a:pt x="839354" y="2928555"/>
                </a:lnTo>
                <a:lnTo>
                  <a:pt x="905891" y="2933492"/>
                </a:lnTo>
                <a:lnTo>
                  <a:pt x="973854" y="2937083"/>
                </a:lnTo>
                <a:lnTo>
                  <a:pt x="1043114" y="2939276"/>
                </a:lnTo>
                <a:lnTo>
                  <a:pt x="1113523" y="2940019"/>
                </a:lnTo>
                <a:lnTo>
                  <a:pt x="1183948" y="2939276"/>
                </a:lnTo>
                <a:lnTo>
                  <a:pt x="1253206" y="2937083"/>
                </a:lnTo>
                <a:lnTo>
                  <a:pt x="1321169" y="2933492"/>
                </a:lnTo>
                <a:lnTo>
                  <a:pt x="1387706" y="2928554"/>
                </a:lnTo>
                <a:lnTo>
                  <a:pt x="1452688" y="2922323"/>
                </a:lnTo>
                <a:lnTo>
                  <a:pt x="1515985" y="2914850"/>
                </a:lnTo>
                <a:lnTo>
                  <a:pt x="1577464" y="2906188"/>
                </a:lnTo>
                <a:lnTo>
                  <a:pt x="1636998" y="2896389"/>
                </a:lnTo>
                <a:lnTo>
                  <a:pt x="1694454" y="2885506"/>
                </a:lnTo>
                <a:lnTo>
                  <a:pt x="1749702" y="2873589"/>
                </a:lnTo>
                <a:lnTo>
                  <a:pt x="1802613" y="2860693"/>
                </a:lnTo>
                <a:lnTo>
                  <a:pt x="1853055" y="2846868"/>
                </a:lnTo>
                <a:lnTo>
                  <a:pt x="1900898" y="2832167"/>
                </a:lnTo>
                <a:lnTo>
                  <a:pt x="1946012" y="2816643"/>
                </a:lnTo>
                <a:lnTo>
                  <a:pt x="1988267" y="2800347"/>
                </a:lnTo>
                <a:lnTo>
                  <a:pt x="2027531" y="2783332"/>
                </a:lnTo>
                <a:lnTo>
                  <a:pt x="2063675" y="2765650"/>
                </a:lnTo>
                <a:lnTo>
                  <a:pt x="2126079" y="2728494"/>
                </a:lnTo>
                <a:lnTo>
                  <a:pt x="2174437" y="2689297"/>
                </a:lnTo>
                <a:lnTo>
                  <a:pt x="2207704" y="2648477"/>
                </a:lnTo>
                <a:lnTo>
                  <a:pt x="2224838" y="2606452"/>
                </a:lnTo>
                <a:lnTo>
                  <a:pt x="2227029" y="2585118"/>
                </a:lnTo>
                <a:lnTo>
                  <a:pt x="2227029" y="729135"/>
                </a:lnTo>
                <a:lnTo>
                  <a:pt x="1113523" y="729135"/>
                </a:lnTo>
                <a:lnTo>
                  <a:pt x="1046633" y="728572"/>
                </a:lnTo>
                <a:lnTo>
                  <a:pt x="980726" y="726904"/>
                </a:lnTo>
                <a:lnTo>
                  <a:pt x="915898" y="724159"/>
                </a:lnTo>
                <a:lnTo>
                  <a:pt x="852249" y="720368"/>
                </a:lnTo>
                <a:lnTo>
                  <a:pt x="789878" y="715560"/>
                </a:lnTo>
                <a:lnTo>
                  <a:pt x="728886" y="709765"/>
                </a:lnTo>
                <a:lnTo>
                  <a:pt x="669373" y="703014"/>
                </a:lnTo>
                <a:lnTo>
                  <a:pt x="611439" y="695335"/>
                </a:lnTo>
                <a:lnTo>
                  <a:pt x="555184" y="686758"/>
                </a:lnTo>
                <a:lnTo>
                  <a:pt x="500709" y="677313"/>
                </a:lnTo>
                <a:lnTo>
                  <a:pt x="448113" y="667030"/>
                </a:lnTo>
                <a:lnTo>
                  <a:pt x="397497" y="655939"/>
                </a:lnTo>
                <a:lnTo>
                  <a:pt x="348961" y="644069"/>
                </a:lnTo>
                <a:lnTo>
                  <a:pt x="302605" y="631450"/>
                </a:lnTo>
                <a:lnTo>
                  <a:pt x="258529" y="618112"/>
                </a:lnTo>
                <a:lnTo>
                  <a:pt x="216834" y="604084"/>
                </a:lnTo>
                <a:lnTo>
                  <a:pt x="177619" y="589397"/>
                </a:lnTo>
                <a:lnTo>
                  <a:pt x="140984" y="574079"/>
                </a:lnTo>
                <a:lnTo>
                  <a:pt x="75858" y="541673"/>
                </a:lnTo>
                <a:lnTo>
                  <a:pt x="22257" y="507104"/>
                </a:lnTo>
                <a:lnTo>
                  <a:pt x="28" y="489082"/>
                </a:lnTo>
                <a:close/>
              </a:path>
              <a:path w="2227579" h="2940050">
                <a:moveTo>
                  <a:pt x="2227029" y="489082"/>
                </a:moveTo>
                <a:lnTo>
                  <a:pt x="2179490" y="524644"/>
                </a:lnTo>
                <a:lnTo>
                  <a:pt x="2120025" y="558162"/>
                </a:lnTo>
                <a:lnTo>
                  <a:pt x="2049437" y="589397"/>
                </a:lnTo>
                <a:lnTo>
                  <a:pt x="2010221" y="604084"/>
                </a:lnTo>
                <a:lnTo>
                  <a:pt x="1968525" y="618112"/>
                </a:lnTo>
                <a:lnTo>
                  <a:pt x="1924449" y="631450"/>
                </a:lnTo>
                <a:lnTo>
                  <a:pt x="1878092" y="644069"/>
                </a:lnTo>
                <a:lnTo>
                  <a:pt x="1829555" y="655939"/>
                </a:lnTo>
                <a:lnTo>
                  <a:pt x="1778938" y="667031"/>
                </a:lnTo>
                <a:lnTo>
                  <a:pt x="1726341" y="677314"/>
                </a:lnTo>
                <a:lnTo>
                  <a:pt x="1671865" y="686758"/>
                </a:lnTo>
                <a:lnTo>
                  <a:pt x="1615608" y="695335"/>
                </a:lnTo>
                <a:lnTo>
                  <a:pt x="1557673" y="703014"/>
                </a:lnTo>
                <a:lnTo>
                  <a:pt x="1498158" y="709766"/>
                </a:lnTo>
                <a:lnTo>
                  <a:pt x="1437164" y="715560"/>
                </a:lnTo>
                <a:lnTo>
                  <a:pt x="1374791" y="720368"/>
                </a:lnTo>
                <a:lnTo>
                  <a:pt x="1311139" y="724159"/>
                </a:lnTo>
                <a:lnTo>
                  <a:pt x="1246308" y="726904"/>
                </a:lnTo>
                <a:lnTo>
                  <a:pt x="1180394" y="728573"/>
                </a:lnTo>
                <a:lnTo>
                  <a:pt x="1113523" y="729135"/>
                </a:lnTo>
                <a:lnTo>
                  <a:pt x="2227029" y="729135"/>
                </a:lnTo>
                <a:lnTo>
                  <a:pt x="2227029" y="489082"/>
                </a:lnTo>
                <a:close/>
              </a:path>
              <a:path w="2227579" h="2940050">
                <a:moveTo>
                  <a:pt x="1113523" y="0"/>
                </a:moveTo>
                <a:lnTo>
                  <a:pt x="1060105" y="384"/>
                </a:lnTo>
                <a:lnTo>
                  <a:pt x="1006788" y="1537"/>
                </a:lnTo>
                <a:lnTo>
                  <a:pt x="953669" y="3458"/>
                </a:lnTo>
                <a:lnTo>
                  <a:pt x="900847" y="6149"/>
                </a:lnTo>
                <a:lnTo>
                  <a:pt x="848422" y="9609"/>
                </a:lnTo>
                <a:lnTo>
                  <a:pt x="796492" y="13839"/>
                </a:lnTo>
                <a:lnTo>
                  <a:pt x="745157" y="18838"/>
                </a:lnTo>
                <a:lnTo>
                  <a:pt x="694514" y="24607"/>
                </a:lnTo>
                <a:lnTo>
                  <a:pt x="644662" y="31147"/>
                </a:lnTo>
                <a:lnTo>
                  <a:pt x="595701" y="38457"/>
                </a:lnTo>
                <a:lnTo>
                  <a:pt x="547729" y="46537"/>
                </a:lnTo>
                <a:lnTo>
                  <a:pt x="500845" y="55388"/>
                </a:lnTo>
                <a:lnTo>
                  <a:pt x="455148" y="65011"/>
                </a:lnTo>
                <a:lnTo>
                  <a:pt x="410736" y="75404"/>
                </a:lnTo>
                <a:lnTo>
                  <a:pt x="367709" y="86570"/>
                </a:lnTo>
                <a:lnTo>
                  <a:pt x="326165" y="98506"/>
                </a:lnTo>
                <a:lnTo>
                  <a:pt x="269557" y="116921"/>
                </a:lnTo>
                <a:lnTo>
                  <a:pt x="218341" y="136256"/>
                </a:lnTo>
                <a:lnTo>
                  <a:pt x="172516" y="156419"/>
                </a:lnTo>
                <a:lnTo>
                  <a:pt x="132082" y="177317"/>
                </a:lnTo>
                <a:lnTo>
                  <a:pt x="97040" y="198860"/>
                </a:lnTo>
                <a:lnTo>
                  <a:pt x="43128" y="243509"/>
                </a:lnTo>
                <a:lnTo>
                  <a:pt x="10782" y="289631"/>
                </a:lnTo>
                <a:lnTo>
                  <a:pt x="0" y="336488"/>
                </a:lnTo>
                <a:lnTo>
                  <a:pt x="2695" y="359963"/>
                </a:lnTo>
                <a:lnTo>
                  <a:pt x="24260" y="406544"/>
                </a:lnTo>
                <a:lnTo>
                  <a:pt x="67389" y="452022"/>
                </a:lnTo>
                <a:lnTo>
                  <a:pt x="132083" y="495659"/>
                </a:lnTo>
                <a:lnTo>
                  <a:pt x="172517" y="516558"/>
                </a:lnTo>
                <a:lnTo>
                  <a:pt x="218342" y="536721"/>
                </a:lnTo>
                <a:lnTo>
                  <a:pt x="269558" y="556055"/>
                </a:lnTo>
                <a:lnTo>
                  <a:pt x="326165" y="574470"/>
                </a:lnTo>
                <a:lnTo>
                  <a:pt x="367709" y="586408"/>
                </a:lnTo>
                <a:lnTo>
                  <a:pt x="410738" y="597575"/>
                </a:lnTo>
                <a:lnTo>
                  <a:pt x="455150" y="607973"/>
                </a:lnTo>
                <a:lnTo>
                  <a:pt x="500849" y="617600"/>
                </a:lnTo>
                <a:lnTo>
                  <a:pt x="547735" y="626457"/>
                </a:lnTo>
                <a:lnTo>
                  <a:pt x="595708" y="634544"/>
                </a:lnTo>
                <a:lnTo>
                  <a:pt x="644671" y="641860"/>
                </a:lnTo>
                <a:lnTo>
                  <a:pt x="694524" y="648407"/>
                </a:lnTo>
                <a:lnTo>
                  <a:pt x="745168" y="654183"/>
                </a:lnTo>
                <a:lnTo>
                  <a:pt x="796504" y="659189"/>
                </a:lnTo>
                <a:lnTo>
                  <a:pt x="848434" y="663425"/>
                </a:lnTo>
                <a:lnTo>
                  <a:pt x="900859" y="666891"/>
                </a:lnTo>
                <a:lnTo>
                  <a:pt x="953679" y="669587"/>
                </a:lnTo>
                <a:lnTo>
                  <a:pt x="1006796" y="671512"/>
                </a:lnTo>
                <a:lnTo>
                  <a:pt x="1060111" y="672667"/>
                </a:lnTo>
                <a:lnTo>
                  <a:pt x="1113524" y="673052"/>
                </a:lnTo>
                <a:lnTo>
                  <a:pt x="1166938" y="672667"/>
                </a:lnTo>
                <a:lnTo>
                  <a:pt x="1220253" y="671512"/>
                </a:lnTo>
                <a:lnTo>
                  <a:pt x="1273370" y="669587"/>
                </a:lnTo>
                <a:lnTo>
                  <a:pt x="1326191" y="666891"/>
                </a:lnTo>
                <a:lnTo>
                  <a:pt x="1378615" y="663425"/>
                </a:lnTo>
                <a:lnTo>
                  <a:pt x="1430546" y="659189"/>
                </a:lnTo>
                <a:lnTo>
                  <a:pt x="1481883" y="654183"/>
                </a:lnTo>
                <a:lnTo>
                  <a:pt x="1532527" y="648407"/>
                </a:lnTo>
                <a:lnTo>
                  <a:pt x="1582381" y="641860"/>
                </a:lnTo>
                <a:lnTo>
                  <a:pt x="1631344" y="634544"/>
                </a:lnTo>
                <a:lnTo>
                  <a:pt x="1679318" y="626457"/>
                </a:lnTo>
                <a:lnTo>
                  <a:pt x="1726204" y="617600"/>
                </a:lnTo>
                <a:lnTo>
                  <a:pt x="1771904" y="607973"/>
                </a:lnTo>
                <a:lnTo>
                  <a:pt x="1816317" y="597575"/>
                </a:lnTo>
                <a:lnTo>
                  <a:pt x="1859346" y="586408"/>
                </a:lnTo>
                <a:lnTo>
                  <a:pt x="1900892" y="574470"/>
                </a:lnTo>
                <a:lnTo>
                  <a:pt x="1957499" y="556055"/>
                </a:lnTo>
                <a:lnTo>
                  <a:pt x="2008715" y="536720"/>
                </a:lnTo>
                <a:lnTo>
                  <a:pt x="2054540" y="516558"/>
                </a:lnTo>
                <a:lnTo>
                  <a:pt x="2094974" y="495659"/>
                </a:lnTo>
                <a:lnTo>
                  <a:pt x="2130017" y="474116"/>
                </a:lnTo>
                <a:lnTo>
                  <a:pt x="2183928" y="429467"/>
                </a:lnTo>
                <a:lnTo>
                  <a:pt x="2216275" y="383345"/>
                </a:lnTo>
                <a:lnTo>
                  <a:pt x="2227057" y="336488"/>
                </a:lnTo>
                <a:lnTo>
                  <a:pt x="2224362" y="313013"/>
                </a:lnTo>
                <a:lnTo>
                  <a:pt x="2202797" y="266432"/>
                </a:lnTo>
                <a:lnTo>
                  <a:pt x="2159667" y="220954"/>
                </a:lnTo>
                <a:lnTo>
                  <a:pt x="2094973" y="177317"/>
                </a:lnTo>
                <a:lnTo>
                  <a:pt x="2054539" y="156418"/>
                </a:lnTo>
                <a:lnTo>
                  <a:pt x="2008715" y="136256"/>
                </a:lnTo>
                <a:lnTo>
                  <a:pt x="1957499" y="116921"/>
                </a:lnTo>
                <a:lnTo>
                  <a:pt x="1900892" y="98506"/>
                </a:lnTo>
                <a:lnTo>
                  <a:pt x="1859348" y="86570"/>
                </a:lnTo>
                <a:lnTo>
                  <a:pt x="1816320" y="75404"/>
                </a:lnTo>
                <a:lnTo>
                  <a:pt x="1771909" y="65011"/>
                </a:lnTo>
                <a:lnTo>
                  <a:pt x="1726211" y="55388"/>
                </a:lnTo>
                <a:lnTo>
                  <a:pt x="1679327" y="46537"/>
                </a:lnTo>
                <a:lnTo>
                  <a:pt x="1631355" y="38456"/>
                </a:lnTo>
                <a:lnTo>
                  <a:pt x="1582394" y="31147"/>
                </a:lnTo>
                <a:lnTo>
                  <a:pt x="1532542" y="24607"/>
                </a:lnTo>
                <a:lnTo>
                  <a:pt x="1481898" y="18838"/>
                </a:lnTo>
                <a:lnTo>
                  <a:pt x="1430562" y="13838"/>
                </a:lnTo>
                <a:lnTo>
                  <a:pt x="1378631" y="9609"/>
                </a:lnTo>
                <a:lnTo>
                  <a:pt x="1326205" y="6149"/>
                </a:lnTo>
                <a:lnTo>
                  <a:pt x="1273383" y="3458"/>
                </a:lnTo>
                <a:lnTo>
                  <a:pt x="1220262" y="1536"/>
                </a:lnTo>
                <a:lnTo>
                  <a:pt x="1166943" y="384"/>
                </a:lnTo>
                <a:lnTo>
                  <a:pt x="1113523" y="0"/>
                </a:lnTo>
                <a:close/>
              </a:path>
            </a:pathLst>
          </a:custGeom>
          <a:solidFill>
            <a:srgbClr val="61D836"/>
          </a:solidFill>
        </p:spPr>
        <p:txBody>
          <a:bodyPr wrap="square" lIns="0" tIns="0" rIns="0" bIns="0" rtlCol="0"/>
          <a:lstStyle/>
          <a:p>
            <a:endParaRPr/>
          </a:p>
        </p:txBody>
      </p:sp>
      <p:sp>
        <p:nvSpPr>
          <p:cNvPr id="12" name="object 12"/>
          <p:cNvSpPr txBox="1"/>
          <p:nvPr/>
        </p:nvSpPr>
        <p:spPr>
          <a:xfrm>
            <a:off x="6817399" y="6549762"/>
            <a:ext cx="6469380" cy="3545840"/>
          </a:xfrm>
          <a:prstGeom prst="rect">
            <a:avLst/>
          </a:prstGeom>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pPr>
            <a:endParaRPr sz="3100">
              <a:latin typeface="Times New Roman"/>
              <a:cs typeface="Times New Roman"/>
            </a:endParaRPr>
          </a:p>
          <a:p>
            <a:pPr>
              <a:lnSpc>
                <a:spcPct val="100000"/>
              </a:lnSpc>
              <a:spcBef>
                <a:spcPts val="15"/>
              </a:spcBef>
            </a:pPr>
            <a:endParaRPr sz="3800">
              <a:latin typeface="Times New Roman"/>
              <a:cs typeface="Times New Roman"/>
            </a:endParaRPr>
          </a:p>
          <a:p>
            <a:pPr marL="3630929" algn="ctr">
              <a:lnSpc>
                <a:spcPct val="100000"/>
              </a:lnSpc>
            </a:pPr>
            <a:r>
              <a:rPr sz="2600" spc="20" dirty="0">
                <a:solidFill>
                  <a:srgbClr val="FFFFFF"/>
                </a:solidFill>
                <a:latin typeface="Arial MT"/>
                <a:cs typeface="Arial MT"/>
              </a:rPr>
              <a:t>H2</a:t>
            </a:r>
            <a:endParaRPr sz="2600">
              <a:latin typeface="Arial MT"/>
              <a:cs typeface="Arial MT"/>
            </a:endParaRPr>
          </a:p>
          <a:p>
            <a:pPr marL="3630929" algn="ctr">
              <a:lnSpc>
                <a:spcPct val="100000"/>
              </a:lnSpc>
              <a:spcBef>
                <a:spcPts val="135"/>
              </a:spcBef>
            </a:pPr>
            <a:r>
              <a:rPr sz="1650" spc="15" dirty="0">
                <a:solidFill>
                  <a:srgbClr val="FFFFFF"/>
                </a:solidFill>
                <a:latin typeface="Arial MT"/>
                <a:cs typeface="Arial MT"/>
              </a:rPr>
              <a:t>(In-memory)</a:t>
            </a:r>
            <a:endParaRPr sz="1650">
              <a:latin typeface="Arial MT"/>
              <a:cs typeface="Arial MT"/>
            </a:endParaRPr>
          </a:p>
        </p:txBody>
      </p:sp>
      <p:sp>
        <p:nvSpPr>
          <p:cNvPr id="13" name="object 13"/>
          <p:cNvSpPr txBox="1"/>
          <p:nvPr/>
        </p:nvSpPr>
        <p:spPr>
          <a:xfrm>
            <a:off x="8925300" y="5964210"/>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2</a:t>
            </a:r>
            <a:endParaRPr sz="2450">
              <a:latin typeface="Arial"/>
              <a:cs typeface="Arial"/>
            </a:endParaRPr>
          </a:p>
        </p:txBody>
      </p:sp>
      <p:sp>
        <p:nvSpPr>
          <p:cNvPr id="14" name="object 14"/>
          <p:cNvSpPr/>
          <p:nvPr/>
        </p:nvSpPr>
        <p:spPr>
          <a:xfrm>
            <a:off x="7823685" y="9272309"/>
            <a:ext cx="727075" cy="688340"/>
          </a:xfrm>
          <a:custGeom>
            <a:avLst/>
            <a:gdLst/>
            <a:ahLst/>
            <a:cxnLst/>
            <a:rect l="l" t="t" r="r" b="b"/>
            <a:pathLst>
              <a:path w="727075" h="688340">
                <a:moveTo>
                  <a:pt x="262806" y="660240"/>
                </a:moveTo>
                <a:lnTo>
                  <a:pt x="192997" y="660240"/>
                </a:lnTo>
                <a:lnTo>
                  <a:pt x="215808" y="681009"/>
                </a:lnTo>
                <a:lnTo>
                  <a:pt x="231572" y="688143"/>
                </a:lnTo>
                <a:lnTo>
                  <a:pt x="250340" y="675430"/>
                </a:lnTo>
                <a:lnTo>
                  <a:pt x="262806" y="660240"/>
                </a:lnTo>
                <a:close/>
              </a:path>
              <a:path w="727075" h="688340">
                <a:moveTo>
                  <a:pt x="0" y="390770"/>
                </a:moveTo>
                <a:lnTo>
                  <a:pt x="3263" y="398782"/>
                </a:lnTo>
                <a:lnTo>
                  <a:pt x="22247" y="440479"/>
                </a:lnTo>
                <a:lnTo>
                  <a:pt x="43580" y="480653"/>
                </a:lnTo>
                <a:lnTo>
                  <a:pt x="66170" y="520401"/>
                </a:lnTo>
                <a:lnTo>
                  <a:pt x="88918" y="560819"/>
                </a:lnTo>
                <a:lnTo>
                  <a:pt x="110731" y="603002"/>
                </a:lnTo>
                <a:lnTo>
                  <a:pt x="144797" y="658590"/>
                </a:lnTo>
                <a:lnTo>
                  <a:pt x="166706" y="669634"/>
                </a:lnTo>
                <a:lnTo>
                  <a:pt x="181194" y="661671"/>
                </a:lnTo>
                <a:lnTo>
                  <a:pt x="192997" y="660240"/>
                </a:lnTo>
                <a:lnTo>
                  <a:pt x="262806" y="660240"/>
                </a:lnTo>
                <a:lnTo>
                  <a:pt x="282163" y="636656"/>
                </a:lnTo>
                <a:lnTo>
                  <a:pt x="337093" y="565608"/>
                </a:lnTo>
                <a:lnTo>
                  <a:pt x="355376" y="540887"/>
                </a:lnTo>
                <a:lnTo>
                  <a:pt x="382156" y="505970"/>
                </a:lnTo>
                <a:lnTo>
                  <a:pt x="398814" y="484639"/>
                </a:lnTo>
                <a:lnTo>
                  <a:pt x="207719" y="484639"/>
                </a:lnTo>
                <a:lnTo>
                  <a:pt x="203355" y="479434"/>
                </a:lnTo>
                <a:lnTo>
                  <a:pt x="199747" y="475386"/>
                </a:lnTo>
                <a:lnTo>
                  <a:pt x="196412" y="471154"/>
                </a:lnTo>
                <a:lnTo>
                  <a:pt x="177885" y="446831"/>
                </a:lnTo>
                <a:lnTo>
                  <a:pt x="144299" y="400873"/>
                </a:lnTo>
                <a:lnTo>
                  <a:pt x="137667" y="392312"/>
                </a:lnTo>
                <a:lnTo>
                  <a:pt x="3769" y="392312"/>
                </a:lnTo>
                <a:lnTo>
                  <a:pt x="0" y="390770"/>
                </a:lnTo>
                <a:close/>
              </a:path>
              <a:path w="727075" h="688340">
                <a:moveTo>
                  <a:pt x="655200" y="0"/>
                </a:moveTo>
                <a:lnTo>
                  <a:pt x="598153" y="49610"/>
                </a:lnTo>
                <a:lnTo>
                  <a:pt x="562883" y="86099"/>
                </a:lnTo>
                <a:lnTo>
                  <a:pt x="522385" y="129215"/>
                </a:lnTo>
                <a:lnTo>
                  <a:pt x="478399" y="176949"/>
                </a:lnTo>
                <a:lnTo>
                  <a:pt x="432665" y="227292"/>
                </a:lnTo>
                <a:lnTo>
                  <a:pt x="386922" y="278235"/>
                </a:lnTo>
                <a:lnTo>
                  <a:pt x="342910" y="327768"/>
                </a:lnTo>
                <a:lnTo>
                  <a:pt x="302369" y="373883"/>
                </a:lnTo>
                <a:lnTo>
                  <a:pt x="267038" y="414570"/>
                </a:lnTo>
                <a:lnTo>
                  <a:pt x="238657" y="447821"/>
                </a:lnTo>
                <a:lnTo>
                  <a:pt x="215591" y="475801"/>
                </a:lnTo>
                <a:lnTo>
                  <a:pt x="211964" y="479761"/>
                </a:lnTo>
                <a:lnTo>
                  <a:pt x="207719" y="484639"/>
                </a:lnTo>
                <a:lnTo>
                  <a:pt x="398814" y="484639"/>
                </a:lnTo>
                <a:lnTo>
                  <a:pt x="415591" y="463156"/>
                </a:lnTo>
                <a:lnTo>
                  <a:pt x="453838" y="414744"/>
                </a:lnTo>
                <a:lnTo>
                  <a:pt x="537394" y="310328"/>
                </a:lnTo>
                <a:lnTo>
                  <a:pt x="579018" y="258921"/>
                </a:lnTo>
                <a:lnTo>
                  <a:pt x="618082" y="211116"/>
                </a:lnTo>
                <a:lnTo>
                  <a:pt x="652743" y="169210"/>
                </a:lnTo>
                <a:lnTo>
                  <a:pt x="681159" y="135504"/>
                </a:lnTo>
                <a:lnTo>
                  <a:pt x="706675" y="106493"/>
                </a:lnTo>
                <a:lnTo>
                  <a:pt x="711591" y="100525"/>
                </a:lnTo>
                <a:lnTo>
                  <a:pt x="716077" y="94201"/>
                </a:lnTo>
                <a:lnTo>
                  <a:pt x="719977" y="87329"/>
                </a:lnTo>
                <a:lnTo>
                  <a:pt x="725073" y="76564"/>
                </a:lnTo>
                <a:lnTo>
                  <a:pt x="726474" y="69666"/>
                </a:lnTo>
                <a:lnTo>
                  <a:pt x="723714" y="63414"/>
                </a:lnTo>
                <a:lnTo>
                  <a:pt x="716325" y="54587"/>
                </a:lnTo>
                <a:lnTo>
                  <a:pt x="711471" y="49080"/>
                </a:lnTo>
                <a:lnTo>
                  <a:pt x="707919" y="48287"/>
                </a:lnTo>
                <a:lnTo>
                  <a:pt x="699307" y="48287"/>
                </a:lnTo>
                <a:lnTo>
                  <a:pt x="690421" y="47258"/>
                </a:lnTo>
                <a:lnTo>
                  <a:pt x="684222" y="43437"/>
                </a:lnTo>
                <a:lnTo>
                  <a:pt x="680840" y="37168"/>
                </a:lnTo>
                <a:lnTo>
                  <a:pt x="680404" y="28795"/>
                </a:lnTo>
                <a:lnTo>
                  <a:pt x="680722" y="26046"/>
                </a:lnTo>
                <a:lnTo>
                  <a:pt x="680018" y="22479"/>
                </a:lnTo>
                <a:lnTo>
                  <a:pt x="678285" y="20433"/>
                </a:lnTo>
                <a:lnTo>
                  <a:pt x="673679" y="15736"/>
                </a:lnTo>
                <a:lnTo>
                  <a:pt x="667138" y="9816"/>
                </a:lnTo>
                <a:lnTo>
                  <a:pt x="660399" y="4097"/>
                </a:lnTo>
                <a:lnTo>
                  <a:pt x="655200" y="0"/>
                </a:lnTo>
                <a:close/>
              </a:path>
              <a:path w="727075" h="688340">
                <a:moveTo>
                  <a:pt x="85555" y="331894"/>
                </a:moveTo>
                <a:lnTo>
                  <a:pt x="79166" y="332080"/>
                </a:lnTo>
                <a:lnTo>
                  <a:pt x="71984" y="334300"/>
                </a:lnTo>
                <a:lnTo>
                  <a:pt x="66171" y="335689"/>
                </a:lnTo>
                <a:lnTo>
                  <a:pt x="59747" y="336993"/>
                </a:lnTo>
                <a:lnTo>
                  <a:pt x="52963" y="338954"/>
                </a:lnTo>
                <a:lnTo>
                  <a:pt x="46073" y="342309"/>
                </a:lnTo>
                <a:lnTo>
                  <a:pt x="42885" y="346037"/>
                </a:lnTo>
                <a:lnTo>
                  <a:pt x="47043" y="351964"/>
                </a:lnTo>
                <a:lnTo>
                  <a:pt x="47604" y="357738"/>
                </a:lnTo>
                <a:lnTo>
                  <a:pt x="43753" y="361854"/>
                </a:lnTo>
                <a:lnTo>
                  <a:pt x="33587" y="364629"/>
                </a:lnTo>
                <a:lnTo>
                  <a:pt x="20759" y="367772"/>
                </a:lnTo>
                <a:lnTo>
                  <a:pt x="8915" y="372989"/>
                </a:lnTo>
                <a:lnTo>
                  <a:pt x="5811" y="375081"/>
                </a:lnTo>
                <a:lnTo>
                  <a:pt x="11734" y="383583"/>
                </a:lnTo>
                <a:lnTo>
                  <a:pt x="3769" y="392312"/>
                </a:lnTo>
                <a:lnTo>
                  <a:pt x="137667" y="392312"/>
                </a:lnTo>
                <a:lnTo>
                  <a:pt x="125571" y="376699"/>
                </a:lnTo>
                <a:lnTo>
                  <a:pt x="117221" y="366825"/>
                </a:lnTo>
                <a:lnTo>
                  <a:pt x="108525" y="357212"/>
                </a:lnTo>
                <a:lnTo>
                  <a:pt x="99710" y="347686"/>
                </a:lnTo>
                <a:lnTo>
                  <a:pt x="91004" y="338070"/>
                </a:lnTo>
                <a:lnTo>
                  <a:pt x="85555" y="331894"/>
                </a:lnTo>
                <a:close/>
              </a:path>
              <a:path w="727075" h="688340">
                <a:moveTo>
                  <a:pt x="706413" y="47951"/>
                </a:moveTo>
                <a:lnTo>
                  <a:pt x="699307" y="48287"/>
                </a:lnTo>
                <a:lnTo>
                  <a:pt x="707919" y="48287"/>
                </a:lnTo>
                <a:lnTo>
                  <a:pt x="706413" y="47951"/>
                </a:lnTo>
                <a:close/>
              </a:path>
            </a:pathLst>
          </a:custGeom>
          <a:solidFill>
            <a:srgbClr val="61D836"/>
          </a:solidFill>
        </p:spPr>
        <p:txBody>
          <a:bodyPr wrap="square" lIns="0" tIns="0" rIns="0" bIns="0" rtlCol="0"/>
          <a:lstStyle/>
          <a:p>
            <a:endParaRPr/>
          </a:p>
        </p:txBody>
      </p:sp>
    </p:spTree>
    <p:extLst>
      <p:ext uri="{BB962C8B-B14F-4D97-AF65-F5344CB8AC3E}">
        <p14:creationId xmlns:p14="http://schemas.microsoft.com/office/powerpoint/2010/main" val="39105108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8146" y="3482964"/>
            <a:ext cx="10063480" cy="4281170"/>
          </a:xfrm>
          <a:prstGeom prst="rect">
            <a:avLst/>
          </a:prstGeom>
        </p:spPr>
        <p:txBody>
          <a:bodyPr vert="horz" wrap="square" lIns="0" tIns="46355" rIns="0" bIns="0" rtlCol="0">
            <a:spAutoFit/>
          </a:bodyPr>
          <a:lstStyle/>
          <a:p>
            <a:pPr marL="12700" marR="5080" algn="ctr">
              <a:lnSpc>
                <a:spcPts val="11210"/>
              </a:lnSpc>
              <a:spcBef>
                <a:spcPts val="365"/>
              </a:spcBef>
            </a:pPr>
            <a:r>
              <a:rPr spc="229" dirty="0"/>
              <a:t>Integration</a:t>
            </a:r>
            <a:r>
              <a:rPr spc="-80" dirty="0"/>
              <a:t> </a:t>
            </a:r>
            <a:r>
              <a:rPr spc="40" dirty="0"/>
              <a:t>Testing </a:t>
            </a:r>
            <a:r>
              <a:rPr spc="-2540" dirty="0"/>
              <a:t> </a:t>
            </a:r>
            <a:r>
              <a:rPr spc="130" dirty="0"/>
              <a:t>For</a:t>
            </a:r>
          </a:p>
          <a:p>
            <a:pPr algn="ctr">
              <a:lnSpc>
                <a:spcPts val="10815"/>
              </a:lnSpc>
            </a:pPr>
            <a:r>
              <a:rPr spc="15" dirty="0"/>
              <a:t>Real</a:t>
            </a:r>
            <a:r>
              <a:rPr spc="-25" dirty="0"/>
              <a:t> </a:t>
            </a:r>
            <a:r>
              <a:rPr spc="150" dirty="0"/>
              <a:t>DataBases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6120" y="613208"/>
            <a:ext cx="17252315" cy="1207770"/>
          </a:xfrm>
          <a:prstGeom prst="rect">
            <a:avLst/>
          </a:prstGeom>
        </p:spPr>
        <p:txBody>
          <a:bodyPr vert="horz" wrap="square" lIns="0" tIns="13335" rIns="0" bIns="0" rtlCol="0">
            <a:spAutoFit/>
          </a:bodyPr>
          <a:lstStyle/>
          <a:p>
            <a:pPr marL="12700">
              <a:lnSpc>
                <a:spcPct val="100000"/>
              </a:lnSpc>
              <a:spcBef>
                <a:spcPts val="105"/>
              </a:spcBef>
            </a:pPr>
            <a:r>
              <a:rPr sz="7750" spc="145" dirty="0"/>
              <a:t>What</a:t>
            </a:r>
            <a:r>
              <a:rPr sz="7750" spc="-10" dirty="0"/>
              <a:t> </a:t>
            </a:r>
            <a:r>
              <a:rPr sz="7750" spc="145" dirty="0"/>
              <a:t>is</a:t>
            </a:r>
            <a:r>
              <a:rPr sz="7750" spc="-5" dirty="0"/>
              <a:t> </a:t>
            </a:r>
            <a:r>
              <a:rPr sz="7750" spc="70" dirty="0"/>
              <a:t>an</a:t>
            </a:r>
            <a:r>
              <a:rPr sz="7750" spc="-5" dirty="0"/>
              <a:t> </a:t>
            </a:r>
            <a:r>
              <a:rPr sz="7750" spc="85" dirty="0"/>
              <a:t>Event</a:t>
            </a:r>
            <a:r>
              <a:rPr sz="7750" spc="-5" dirty="0"/>
              <a:t> </a:t>
            </a:r>
            <a:r>
              <a:rPr sz="7750" spc="130" dirty="0"/>
              <a:t>Streaming</a:t>
            </a:r>
            <a:r>
              <a:rPr sz="7750" spc="-5" dirty="0"/>
              <a:t> </a:t>
            </a:r>
            <a:r>
              <a:rPr sz="7750" spc="175" dirty="0"/>
              <a:t>Platform?</a:t>
            </a:r>
            <a:endParaRPr sz="7750"/>
          </a:p>
        </p:txBody>
      </p:sp>
      <p:sp>
        <p:nvSpPr>
          <p:cNvPr id="3" name="object 3"/>
          <p:cNvSpPr txBox="1"/>
          <p:nvPr/>
        </p:nvSpPr>
        <p:spPr>
          <a:xfrm>
            <a:off x="1044859" y="2561198"/>
            <a:ext cx="13425169" cy="604520"/>
          </a:xfrm>
          <a:prstGeom prst="rect">
            <a:avLst/>
          </a:prstGeom>
        </p:spPr>
        <p:txBody>
          <a:bodyPr vert="horz" wrap="square" lIns="0" tIns="12700" rIns="0" bIns="0" rtlCol="0">
            <a:spAutoFit/>
          </a:bodyPr>
          <a:lstStyle/>
          <a:p>
            <a:pPr marL="514984" indent="-502920">
              <a:lnSpc>
                <a:spcPct val="100000"/>
              </a:lnSpc>
              <a:spcBef>
                <a:spcPts val="100"/>
              </a:spcBef>
              <a:buSzPct val="125000"/>
              <a:buFont typeface="SimSun"/>
              <a:buChar char="•"/>
              <a:tabLst>
                <a:tab pos="515620" algn="l"/>
              </a:tabLst>
            </a:pPr>
            <a:r>
              <a:rPr sz="3800" spc="10" dirty="0">
                <a:latin typeface="Arial MT"/>
                <a:cs typeface="Arial MT"/>
              </a:rPr>
              <a:t>Producers</a:t>
            </a:r>
            <a:r>
              <a:rPr sz="3800" spc="5" dirty="0">
                <a:latin typeface="Arial MT"/>
                <a:cs typeface="Arial MT"/>
              </a:rPr>
              <a:t> </a:t>
            </a:r>
            <a:r>
              <a:rPr sz="3800" spc="20" dirty="0">
                <a:latin typeface="Arial MT"/>
                <a:cs typeface="Arial MT"/>
              </a:rPr>
              <a:t>and</a:t>
            </a:r>
            <a:r>
              <a:rPr sz="3800" spc="5" dirty="0">
                <a:latin typeface="Arial MT"/>
                <a:cs typeface="Arial MT"/>
              </a:rPr>
              <a:t> Consumers</a:t>
            </a:r>
            <a:r>
              <a:rPr sz="3800" spc="10" dirty="0">
                <a:latin typeface="Arial MT"/>
                <a:cs typeface="Arial MT"/>
              </a:rPr>
              <a:t> </a:t>
            </a:r>
            <a:r>
              <a:rPr sz="3800" spc="35" dirty="0">
                <a:latin typeface="Arial MT"/>
                <a:cs typeface="Arial MT"/>
              </a:rPr>
              <a:t>subscribe</a:t>
            </a:r>
            <a:r>
              <a:rPr sz="3800" spc="5" dirty="0">
                <a:latin typeface="Arial MT"/>
                <a:cs typeface="Arial MT"/>
              </a:rPr>
              <a:t> </a:t>
            </a:r>
            <a:r>
              <a:rPr sz="3800" spc="100" dirty="0">
                <a:latin typeface="Arial MT"/>
                <a:cs typeface="Arial MT"/>
              </a:rPr>
              <a:t>to</a:t>
            </a:r>
            <a:r>
              <a:rPr sz="3800" spc="10" dirty="0">
                <a:latin typeface="Arial MT"/>
                <a:cs typeface="Arial MT"/>
              </a:rPr>
              <a:t> </a:t>
            </a:r>
            <a:r>
              <a:rPr sz="3800" spc="-75" dirty="0">
                <a:latin typeface="Arial MT"/>
                <a:cs typeface="Arial MT"/>
              </a:rPr>
              <a:t>a</a:t>
            </a:r>
            <a:r>
              <a:rPr sz="3800" spc="5" dirty="0">
                <a:latin typeface="Arial MT"/>
                <a:cs typeface="Arial MT"/>
              </a:rPr>
              <a:t> </a:t>
            </a:r>
            <a:r>
              <a:rPr sz="3800" dirty="0">
                <a:latin typeface="Arial MT"/>
                <a:cs typeface="Arial MT"/>
              </a:rPr>
              <a:t>stream</a:t>
            </a:r>
            <a:r>
              <a:rPr sz="3800" spc="10" dirty="0">
                <a:latin typeface="Arial MT"/>
                <a:cs typeface="Arial MT"/>
              </a:rPr>
              <a:t> </a:t>
            </a:r>
            <a:r>
              <a:rPr sz="3800" spc="65" dirty="0">
                <a:latin typeface="Arial MT"/>
                <a:cs typeface="Arial MT"/>
              </a:rPr>
              <a:t>of</a:t>
            </a:r>
            <a:r>
              <a:rPr sz="3800" spc="5" dirty="0">
                <a:latin typeface="Arial MT"/>
                <a:cs typeface="Arial MT"/>
              </a:rPr>
              <a:t> </a:t>
            </a:r>
            <a:r>
              <a:rPr sz="3800" spc="15" dirty="0">
                <a:latin typeface="Arial MT"/>
                <a:cs typeface="Arial MT"/>
              </a:rPr>
              <a:t>records</a:t>
            </a:r>
            <a:endParaRPr sz="3800">
              <a:latin typeface="Arial MT"/>
              <a:cs typeface="Arial MT"/>
            </a:endParaRPr>
          </a:p>
        </p:txBody>
      </p:sp>
      <p:sp>
        <p:nvSpPr>
          <p:cNvPr id="4" name="object 4"/>
          <p:cNvSpPr txBox="1"/>
          <p:nvPr/>
        </p:nvSpPr>
        <p:spPr>
          <a:xfrm>
            <a:off x="1044859" y="6068107"/>
            <a:ext cx="5434965" cy="604520"/>
          </a:xfrm>
          <a:prstGeom prst="rect">
            <a:avLst/>
          </a:prstGeom>
        </p:spPr>
        <p:txBody>
          <a:bodyPr vert="horz" wrap="square" lIns="0" tIns="12700" rIns="0" bIns="0" rtlCol="0">
            <a:spAutoFit/>
          </a:bodyPr>
          <a:lstStyle/>
          <a:p>
            <a:pPr marL="514984" indent="-502920">
              <a:lnSpc>
                <a:spcPct val="100000"/>
              </a:lnSpc>
              <a:spcBef>
                <a:spcPts val="100"/>
              </a:spcBef>
              <a:buSzPct val="125000"/>
              <a:buFont typeface="SimSun"/>
              <a:buChar char="•"/>
              <a:tabLst>
                <a:tab pos="515620" algn="l"/>
              </a:tabLst>
            </a:pPr>
            <a:r>
              <a:rPr sz="3800" spc="-5" dirty="0">
                <a:latin typeface="Arial MT"/>
                <a:cs typeface="Arial MT"/>
              </a:rPr>
              <a:t>Store</a:t>
            </a:r>
            <a:r>
              <a:rPr sz="3800" spc="-25" dirty="0">
                <a:latin typeface="Arial MT"/>
                <a:cs typeface="Arial MT"/>
              </a:rPr>
              <a:t> </a:t>
            </a:r>
            <a:r>
              <a:rPr sz="3800" dirty="0">
                <a:latin typeface="Arial MT"/>
                <a:cs typeface="Arial MT"/>
              </a:rPr>
              <a:t>stream</a:t>
            </a:r>
            <a:r>
              <a:rPr sz="3800" spc="-20" dirty="0">
                <a:latin typeface="Arial MT"/>
                <a:cs typeface="Arial MT"/>
              </a:rPr>
              <a:t> </a:t>
            </a:r>
            <a:r>
              <a:rPr sz="3800" spc="65" dirty="0">
                <a:latin typeface="Arial MT"/>
                <a:cs typeface="Arial MT"/>
              </a:rPr>
              <a:t>of</a:t>
            </a:r>
            <a:r>
              <a:rPr sz="3800" spc="-25" dirty="0">
                <a:latin typeface="Arial MT"/>
                <a:cs typeface="Arial MT"/>
              </a:rPr>
              <a:t> Events</a:t>
            </a:r>
            <a:endParaRPr sz="3800">
              <a:latin typeface="Arial MT"/>
              <a:cs typeface="Arial MT"/>
            </a:endParaRPr>
          </a:p>
        </p:txBody>
      </p:sp>
      <p:sp>
        <p:nvSpPr>
          <p:cNvPr id="5" name="object 5"/>
          <p:cNvSpPr txBox="1"/>
          <p:nvPr/>
        </p:nvSpPr>
        <p:spPr>
          <a:xfrm>
            <a:off x="1044859" y="9575016"/>
            <a:ext cx="9669780" cy="604520"/>
          </a:xfrm>
          <a:prstGeom prst="rect">
            <a:avLst/>
          </a:prstGeom>
        </p:spPr>
        <p:txBody>
          <a:bodyPr vert="horz" wrap="square" lIns="0" tIns="12700" rIns="0" bIns="0" rtlCol="0">
            <a:spAutoFit/>
          </a:bodyPr>
          <a:lstStyle/>
          <a:p>
            <a:pPr marL="514984" indent="-502920">
              <a:lnSpc>
                <a:spcPct val="100000"/>
              </a:lnSpc>
              <a:spcBef>
                <a:spcPts val="100"/>
              </a:spcBef>
              <a:buSzPct val="125000"/>
              <a:buFont typeface="SimSun"/>
              <a:buChar char="•"/>
              <a:tabLst>
                <a:tab pos="515620" algn="l"/>
              </a:tabLst>
            </a:pPr>
            <a:r>
              <a:rPr sz="3800" spc="-45" dirty="0">
                <a:latin typeface="Arial MT"/>
                <a:cs typeface="Arial MT"/>
              </a:rPr>
              <a:t>Analyze</a:t>
            </a:r>
            <a:r>
              <a:rPr sz="3800" dirty="0">
                <a:latin typeface="Arial MT"/>
                <a:cs typeface="Arial MT"/>
              </a:rPr>
              <a:t> </a:t>
            </a:r>
            <a:r>
              <a:rPr sz="3800" spc="20" dirty="0">
                <a:latin typeface="Arial MT"/>
                <a:cs typeface="Arial MT"/>
              </a:rPr>
              <a:t>and</a:t>
            </a:r>
            <a:r>
              <a:rPr sz="3800" dirty="0">
                <a:latin typeface="Arial MT"/>
                <a:cs typeface="Arial MT"/>
              </a:rPr>
              <a:t> </a:t>
            </a:r>
            <a:r>
              <a:rPr sz="3800" spc="-5" dirty="0">
                <a:latin typeface="Arial MT"/>
                <a:cs typeface="Arial MT"/>
              </a:rPr>
              <a:t>Process</a:t>
            </a:r>
            <a:r>
              <a:rPr sz="3800" dirty="0">
                <a:latin typeface="Arial MT"/>
                <a:cs typeface="Arial MT"/>
              </a:rPr>
              <a:t> </a:t>
            </a:r>
            <a:r>
              <a:rPr sz="3800" spc="-25" dirty="0">
                <a:latin typeface="Arial MT"/>
                <a:cs typeface="Arial MT"/>
              </a:rPr>
              <a:t>Events</a:t>
            </a:r>
            <a:r>
              <a:rPr sz="3800" dirty="0">
                <a:latin typeface="Arial MT"/>
                <a:cs typeface="Arial MT"/>
              </a:rPr>
              <a:t> </a:t>
            </a:r>
            <a:r>
              <a:rPr sz="3800" spc="-40" dirty="0">
                <a:latin typeface="Arial MT"/>
                <a:cs typeface="Arial MT"/>
              </a:rPr>
              <a:t>as</a:t>
            </a:r>
            <a:r>
              <a:rPr sz="3800" dirty="0">
                <a:latin typeface="Arial MT"/>
                <a:cs typeface="Arial MT"/>
              </a:rPr>
              <a:t> </a:t>
            </a:r>
            <a:r>
              <a:rPr sz="3800" spc="15" dirty="0">
                <a:latin typeface="Arial MT"/>
                <a:cs typeface="Arial MT"/>
              </a:rPr>
              <a:t>they</a:t>
            </a:r>
            <a:r>
              <a:rPr sz="3800" dirty="0">
                <a:latin typeface="Arial MT"/>
                <a:cs typeface="Arial MT"/>
              </a:rPr>
              <a:t> </a:t>
            </a:r>
            <a:r>
              <a:rPr sz="3800" spc="65" dirty="0">
                <a:latin typeface="Arial MT"/>
                <a:cs typeface="Arial MT"/>
              </a:rPr>
              <a:t>occur</a:t>
            </a:r>
            <a:endParaRPr sz="3800">
              <a:latin typeface="Arial MT"/>
              <a:cs typeface="Arial MT"/>
            </a:endParaRPr>
          </a:p>
        </p:txBody>
      </p:sp>
      <p:graphicFrame>
        <p:nvGraphicFramePr>
          <p:cNvPr id="6" name="object 6"/>
          <p:cNvGraphicFramePr>
            <a:graphicFrameLocks noGrp="1"/>
          </p:cNvGraphicFramePr>
          <p:nvPr/>
        </p:nvGraphicFramePr>
        <p:xfrm>
          <a:off x="2418774" y="7277265"/>
          <a:ext cx="4229100" cy="1047088"/>
        </p:xfrm>
        <a:graphic>
          <a:graphicData uri="http://schemas.openxmlformats.org/drawingml/2006/table">
            <a:tbl>
              <a:tblPr firstRow="1" bandRow="1">
                <a:tableStyleId>{2D5ABB26-0587-4C30-8999-92F81FD0307C}</a:tableStyleId>
              </a:tblPr>
              <a:tblGrid>
                <a:gridCol w="1057275">
                  <a:extLst>
                    <a:ext uri="{9D8B030D-6E8A-4147-A177-3AD203B41FA5}">
                      <a16:colId xmlns:a16="http://schemas.microsoft.com/office/drawing/2014/main" val="20000"/>
                    </a:ext>
                  </a:extLst>
                </a:gridCol>
                <a:gridCol w="1057275">
                  <a:extLst>
                    <a:ext uri="{9D8B030D-6E8A-4147-A177-3AD203B41FA5}">
                      <a16:colId xmlns:a16="http://schemas.microsoft.com/office/drawing/2014/main" val="20001"/>
                    </a:ext>
                  </a:extLst>
                </a:gridCol>
                <a:gridCol w="1057275">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tblGrid>
              <a:tr h="1047088">
                <a:tc>
                  <a:txBody>
                    <a:bodyPr/>
                    <a:lstStyle/>
                    <a:p>
                      <a:pPr marR="2540" algn="ctr">
                        <a:lnSpc>
                          <a:spcPct val="100000"/>
                        </a:lnSpc>
                        <a:spcBef>
                          <a:spcPts val="2520"/>
                        </a:spcBef>
                      </a:pPr>
                      <a:r>
                        <a:rPr sz="2600" dirty="0">
                          <a:solidFill>
                            <a:srgbClr val="FFFFFF"/>
                          </a:solidFill>
                          <a:latin typeface="Arial MT"/>
                          <a:cs typeface="Arial MT"/>
                        </a:rPr>
                        <a:t>1</a:t>
                      </a:r>
                      <a:endParaRPr sz="2600">
                        <a:latin typeface="Arial MT"/>
                        <a:cs typeface="Arial MT"/>
                      </a:endParaRPr>
                    </a:p>
                  </a:txBody>
                  <a:tcPr marL="0" marR="0" marT="320040" marB="0">
                    <a:lnL w="285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solidFill>
                      <a:srgbClr val="00A2FF"/>
                    </a:solidFill>
                  </a:tcPr>
                </a:tc>
                <a:tc>
                  <a:txBody>
                    <a:bodyPr/>
                    <a:lstStyle/>
                    <a:p>
                      <a:pPr marL="10160" algn="ctr">
                        <a:lnSpc>
                          <a:spcPct val="100000"/>
                        </a:lnSpc>
                        <a:spcBef>
                          <a:spcPts val="2520"/>
                        </a:spcBef>
                      </a:pPr>
                      <a:r>
                        <a:rPr sz="2600" dirty="0">
                          <a:solidFill>
                            <a:srgbClr val="FFFFFF"/>
                          </a:solidFill>
                          <a:latin typeface="Arial MT"/>
                          <a:cs typeface="Arial MT"/>
                        </a:rPr>
                        <a:t>2</a:t>
                      </a:r>
                      <a:endParaRPr sz="2600">
                        <a:latin typeface="Arial MT"/>
                        <a:cs typeface="Arial MT"/>
                      </a:endParaRPr>
                    </a:p>
                  </a:txBody>
                  <a:tcPr marL="0" marR="0" marT="32004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00A2FF"/>
                    </a:solidFill>
                  </a:tcPr>
                </a:tc>
                <a:tc>
                  <a:txBody>
                    <a:bodyPr/>
                    <a:lstStyle/>
                    <a:p>
                      <a:pPr marR="2540" algn="ctr">
                        <a:lnSpc>
                          <a:spcPct val="100000"/>
                        </a:lnSpc>
                        <a:spcBef>
                          <a:spcPts val="2520"/>
                        </a:spcBef>
                      </a:pPr>
                      <a:r>
                        <a:rPr sz="2600" dirty="0">
                          <a:solidFill>
                            <a:srgbClr val="FFFFFF"/>
                          </a:solidFill>
                          <a:latin typeface="Arial MT"/>
                          <a:cs typeface="Arial MT"/>
                        </a:rPr>
                        <a:t>3</a:t>
                      </a:r>
                      <a:endParaRPr sz="2600">
                        <a:latin typeface="Arial MT"/>
                        <a:cs typeface="Arial MT"/>
                      </a:endParaRPr>
                    </a:p>
                  </a:txBody>
                  <a:tcPr marL="0" marR="0" marT="320040" marB="0">
                    <a:lnL w="285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solidFill>
                      <a:srgbClr val="00A2FF"/>
                    </a:solidFill>
                  </a:tcPr>
                </a:tc>
                <a:tc>
                  <a:txBody>
                    <a:bodyPr/>
                    <a:lstStyle/>
                    <a:p>
                      <a:pPr marL="10160" algn="ctr">
                        <a:lnSpc>
                          <a:spcPct val="100000"/>
                        </a:lnSpc>
                        <a:spcBef>
                          <a:spcPts val="2520"/>
                        </a:spcBef>
                      </a:pPr>
                      <a:r>
                        <a:rPr sz="2600" dirty="0">
                          <a:solidFill>
                            <a:srgbClr val="FFFFFF"/>
                          </a:solidFill>
                          <a:latin typeface="Arial MT"/>
                          <a:cs typeface="Arial MT"/>
                        </a:rPr>
                        <a:t>4</a:t>
                      </a:r>
                      <a:endParaRPr sz="2600">
                        <a:latin typeface="Arial MT"/>
                        <a:cs typeface="Arial MT"/>
                      </a:endParaRPr>
                    </a:p>
                  </a:txBody>
                  <a:tcPr marL="0" marR="0" marT="32004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00A2FF"/>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7340090" y="7898241"/>
            <a:ext cx="314325" cy="374650"/>
          </a:xfrm>
          <a:prstGeom prst="rect">
            <a:avLst/>
          </a:prstGeom>
        </p:spPr>
        <p:txBody>
          <a:bodyPr vert="horz" wrap="square" lIns="0" tIns="0" rIns="0" bIns="0" rtlCol="0">
            <a:spAutoFit/>
          </a:bodyPr>
          <a:lstStyle/>
          <a:p>
            <a:pPr>
              <a:lnSpc>
                <a:spcPts val="2900"/>
              </a:lnSpc>
            </a:pPr>
            <a:r>
              <a:rPr sz="2450" b="1" spc="20" dirty="0">
                <a:latin typeface="Arial"/>
                <a:cs typeface="Arial"/>
              </a:rPr>
              <a:t>…</a:t>
            </a:r>
            <a:endParaRPr sz="2450">
              <a:latin typeface="Arial"/>
              <a:cs typeface="Arial"/>
            </a:endParaRPr>
          </a:p>
        </p:txBody>
      </p:sp>
      <p:sp>
        <p:nvSpPr>
          <p:cNvPr id="8" name="object 8"/>
          <p:cNvSpPr txBox="1"/>
          <p:nvPr/>
        </p:nvSpPr>
        <p:spPr>
          <a:xfrm>
            <a:off x="6699137" y="7877688"/>
            <a:ext cx="654050" cy="402590"/>
          </a:xfrm>
          <a:prstGeom prst="rect">
            <a:avLst/>
          </a:prstGeom>
        </p:spPr>
        <p:txBody>
          <a:bodyPr vert="horz" wrap="square" lIns="0" tIns="15240" rIns="0" bIns="0" rtlCol="0">
            <a:spAutoFit/>
          </a:bodyPr>
          <a:lstStyle/>
          <a:p>
            <a:pPr marL="12700">
              <a:lnSpc>
                <a:spcPct val="100000"/>
              </a:lnSpc>
              <a:spcBef>
                <a:spcPts val="120"/>
              </a:spcBef>
            </a:pPr>
            <a:r>
              <a:rPr sz="2450" b="1" spc="20" dirty="0">
                <a:latin typeface="Arial"/>
                <a:cs typeface="Arial"/>
              </a:rPr>
              <a:t>……</a:t>
            </a:r>
            <a:endParaRPr sz="2450">
              <a:latin typeface="Arial"/>
              <a:cs typeface="Arial"/>
            </a:endParaRPr>
          </a:p>
        </p:txBody>
      </p:sp>
      <p:sp>
        <p:nvSpPr>
          <p:cNvPr id="9" name="object 9"/>
          <p:cNvSpPr txBox="1"/>
          <p:nvPr/>
        </p:nvSpPr>
        <p:spPr>
          <a:xfrm>
            <a:off x="7580920" y="7287736"/>
            <a:ext cx="1047115" cy="1047115"/>
          </a:xfrm>
          <a:prstGeom prst="rect">
            <a:avLst/>
          </a:prstGeom>
          <a:solidFill>
            <a:srgbClr val="00A2FF"/>
          </a:solidFill>
          <a:ln w="20941">
            <a:solidFill>
              <a:srgbClr val="000000"/>
            </a:solidFill>
          </a:ln>
        </p:spPr>
        <p:txBody>
          <a:bodyPr vert="horz" wrap="square" lIns="0" tIns="320040" rIns="0" bIns="0" rtlCol="0">
            <a:spAutoFit/>
          </a:bodyPr>
          <a:lstStyle/>
          <a:p>
            <a:pPr algn="ctr">
              <a:lnSpc>
                <a:spcPct val="100000"/>
              </a:lnSpc>
              <a:spcBef>
                <a:spcPts val="2520"/>
              </a:spcBef>
            </a:pPr>
            <a:r>
              <a:rPr sz="2600" spc="25" dirty="0">
                <a:solidFill>
                  <a:srgbClr val="FFFFFF"/>
                </a:solidFill>
                <a:latin typeface="Arial MT"/>
                <a:cs typeface="Arial MT"/>
              </a:rPr>
              <a:t>N</a:t>
            </a:r>
            <a:endParaRPr sz="2600">
              <a:latin typeface="Arial MT"/>
              <a:cs typeface="Arial MT"/>
            </a:endParaRPr>
          </a:p>
        </p:txBody>
      </p:sp>
      <p:sp>
        <p:nvSpPr>
          <p:cNvPr id="10" name="object 10"/>
          <p:cNvSpPr txBox="1"/>
          <p:nvPr/>
        </p:nvSpPr>
        <p:spPr>
          <a:xfrm>
            <a:off x="2527655" y="4209295"/>
            <a:ext cx="1946910" cy="1047115"/>
          </a:xfrm>
          <a:prstGeom prst="rect">
            <a:avLst/>
          </a:prstGeom>
          <a:solidFill>
            <a:srgbClr val="61D836"/>
          </a:solidFill>
        </p:spPr>
        <p:txBody>
          <a:bodyPr vert="horz" wrap="square" lIns="0" tIns="320040" rIns="0" bIns="0" rtlCol="0">
            <a:spAutoFit/>
          </a:bodyPr>
          <a:lstStyle/>
          <a:p>
            <a:pPr marL="262255">
              <a:lnSpc>
                <a:spcPct val="100000"/>
              </a:lnSpc>
              <a:spcBef>
                <a:spcPts val="2520"/>
              </a:spcBef>
            </a:pPr>
            <a:r>
              <a:rPr sz="2600" spc="80" dirty="0">
                <a:solidFill>
                  <a:srgbClr val="FFFFFF"/>
                </a:solidFill>
                <a:latin typeface="Arial MT"/>
                <a:cs typeface="Arial MT"/>
              </a:rPr>
              <a:t>Producer</a:t>
            </a:r>
            <a:endParaRPr sz="2600">
              <a:latin typeface="Arial MT"/>
              <a:cs typeface="Arial MT"/>
            </a:endParaRPr>
          </a:p>
        </p:txBody>
      </p:sp>
      <p:sp>
        <p:nvSpPr>
          <p:cNvPr id="11" name="object 11"/>
          <p:cNvSpPr txBox="1"/>
          <p:nvPr/>
        </p:nvSpPr>
        <p:spPr>
          <a:xfrm>
            <a:off x="9078626" y="4209295"/>
            <a:ext cx="1946910" cy="1047115"/>
          </a:xfrm>
          <a:prstGeom prst="rect">
            <a:avLst/>
          </a:prstGeom>
          <a:solidFill>
            <a:srgbClr val="61D836"/>
          </a:solidFill>
        </p:spPr>
        <p:txBody>
          <a:bodyPr vert="horz" wrap="square" lIns="0" tIns="320040" rIns="0" bIns="0" rtlCol="0">
            <a:spAutoFit/>
          </a:bodyPr>
          <a:lstStyle/>
          <a:p>
            <a:pPr marL="175895">
              <a:lnSpc>
                <a:spcPct val="100000"/>
              </a:lnSpc>
              <a:spcBef>
                <a:spcPts val="2520"/>
              </a:spcBef>
            </a:pPr>
            <a:r>
              <a:rPr sz="2600" spc="70" dirty="0">
                <a:solidFill>
                  <a:srgbClr val="FFFFFF"/>
                </a:solidFill>
                <a:latin typeface="Arial MT"/>
                <a:cs typeface="Arial MT"/>
              </a:rPr>
              <a:t>Consumer</a:t>
            </a:r>
            <a:endParaRPr sz="2600">
              <a:latin typeface="Arial MT"/>
              <a:cs typeface="Arial MT"/>
            </a:endParaRPr>
          </a:p>
        </p:txBody>
      </p:sp>
      <p:sp>
        <p:nvSpPr>
          <p:cNvPr id="12" name="object 12"/>
          <p:cNvSpPr txBox="1"/>
          <p:nvPr/>
        </p:nvSpPr>
        <p:spPr>
          <a:xfrm>
            <a:off x="5584009" y="4209295"/>
            <a:ext cx="1946910" cy="1047115"/>
          </a:xfrm>
          <a:prstGeom prst="rect">
            <a:avLst/>
          </a:prstGeom>
          <a:solidFill>
            <a:srgbClr val="000000"/>
          </a:solidFill>
        </p:spPr>
        <p:txBody>
          <a:bodyPr vert="horz" wrap="square" lIns="0" tIns="98425" rIns="0" bIns="0" rtlCol="0">
            <a:spAutoFit/>
          </a:bodyPr>
          <a:lstStyle/>
          <a:p>
            <a:pPr marL="324485" marR="177165" indent="-140335">
              <a:lnSpc>
                <a:spcPct val="103099"/>
              </a:lnSpc>
              <a:spcBef>
                <a:spcPts val="775"/>
              </a:spcBef>
            </a:pPr>
            <a:r>
              <a:rPr sz="2600" spc="70" dirty="0">
                <a:solidFill>
                  <a:srgbClr val="FFFFFF"/>
                </a:solidFill>
                <a:latin typeface="Arial MT"/>
                <a:cs typeface="Arial MT"/>
              </a:rPr>
              <a:t>St</a:t>
            </a:r>
            <a:r>
              <a:rPr sz="2600" dirty="0">
                <a:solidFill>
                  <a:srgbClr val="FFFFFF"/>
                </a:solidFill>
                <a:latin typeface="Arial MT"/>
                <a:cs typeface="Arial MT"/>
              </a:rPr>
              <a:t>r</a:t>
            </a:r>
            <a:r>
              <a:rPr sz="2600" spc="60" dirty="0">
                <a:solidFill>
                  <a:srgbClr val="FFFFFF"/>
                </a:solidFill>
                <a:latin typeface="Arial MT"/>
                <a:cs typeface="Arial MT"/>
              </a:rPr>
              <a:t>eaming  </a:t>
            </a:r>
            <a:r>
              <a:rPr sz="2600" spc="100" dirty="0">
                <a:solidFill>
                  <a:srgbClr val="FFFFFF"/>
                </a:solidFill>
                <a:latin typeface="Arial MT"/>
                <a:cs typeface="Arial MT"/>
              </a:rPr>
              <a:t>platform</a:t>
            </a:r>
            <a:endParaRPr sz="2600">
              <a:latin typeface="Arial MT"/>
              <a:cs typeface="Arial MT"/>
            </a:endParaRPr>
          </a:p>
        </p:txBody>
      </p:sp>
      <p:sp>
        <p:nvSpPr>
          <p:cNvPr id="13" name="object 13"/>
          <p:cNvSpPr/>
          <p:nvPr/>
        </p:nvSpPr>
        <p:spPr>
          <a:xfrm>
            <a:off x="4652795" y="4489147"/>
            <a:ext cx="753110" cy="487680"/>
          </a:xfrm>
          <a:custGeom>
            <a:avLst/>
            <a:gdLst/>
            <a:ahLst/>
            <a:cxnLst/>
            <a:rect l="l" t="t" r="r" b="b"/>
            <a:pathLst>
              <a:path w="753110" h="487679">
                <a:moveTo>
                  <a:pt x="203849" y="0"/>
                </a:moveTo>
                <a:lnTo>
                  <a:pt x="203849" y="165711"/>
                </a:lnTo>
                <a:lnTo>
                  <a:pt x="0" y="165711"/>
                </a:lnTo>
                <a:lnTo>
                  <a:pt x="0" y="321675"/>
                </a:lnTo>
                <a:lnTo>
                  <a:pt x="203849" y="321675"/>
                </a:lnTo>
                <a:lnTo>
                  <a:pt x="203849" y="487386"/>
                </a:lnTo>
                <a:lnTo>
                  <a:pt x="752921" y="243693"/>
                </a:lnTo>
                <a:lnTo>
                  <a:pt x="203849" y="0"/>
                </a:lnTo>
                <a:close/>
              </a:path>
            </a:pathLst>
          </a:custGeom>
          <a:solidFill>
            <a:srgbClr val="00A2FF"/>
          </a:solidFill>
        </p:spPr>
        <p:txBody>
          <a:bodyPr wrap="square" lIns="0" tIns="0" rIns="0" bIns="0" rtlCol="0"/>
          <a:lstStyle/>
          <a:p>
            <a:endParaRPr/>
          </a:p>
        </p:txBody>
      </p:sp>
      <p:sp>
        <p:nvSpPr>
          <p:cNvPr id="14" name="object 14"/>
          <p:cNvSpPr/>
          <p:nvPr/>
        </p:nvSpPr>
        <p:spPr>
          <a:xfrm>
            <a:off x="7928280" y="4489147"/>
            <a:ext cx="753110" cy="487680"/>
          </a:xfrm>
          <a:custGeom>
            <a:avLst/>
            <a:gdLst/>
            <a:ahLst/>
            <a:cxnLst/>
            <a:rect l="l" t="t" r="r" b="b"/>
            <a:pathLst>
              <a:path w="753109" h="487679">
                <a:moveTo>
                  <a:pt x="203849" y="0"/>
                </a:moveTo>
                <a:lnTo>
                  <a:pt x="203849" y="165711"/>
                </a:lnTo>
                <a:lnTo>
                  <a:pt x="0" y="165711"/>
                </a:lnTo>
                <a:lnTo>
                  <a:pt x="0" y="321675"/>
                </a:lnTo>
                <a:lnTo>
                  <a:pt x="203849" y="321675"/>
                </a:lnTo>
                <a:lnTo>
                  <a:pt x="203849" y="487386"/>
                </a:lnTo>
                <a:lnTo>
                  <a:pt x="752922" y="243693"/>
                </a:lnTo>
                <a:lnTo>
                  <a:pt x="203849" y="0"/>
                </a:lnTo>
                <a:close/>
              </a:path>
            </a:pathLst>
          </a:custGeom>
          <a:solidFill>
            <a:srgbClr val="00A2FF"/>
          </a:solidFill>
        </p:spPr>
        <p:txBody>
          <a:bodyPr wrap="square" lIns="0" tIns="0" rIns="0" bIns="0" rtlCol="0"/>
          <a:lstStyle/>
          <a:p>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5394" y="663140"/>
            <a:ext cx="17073880" cy="1109345"/>
          </a:xfrm>
          <a:prstGeom prst="rect">
            <a:avLst/>
          </a:prstGeom>
        </p:spPr>
        <p:txBody>
          <a:bodyPr vert="horz" wrap="square" lIns="0" tIns="13970" rIns="0" bIns="0" rtlCol="0">
            <a:spAutoFit/>
          </a:bodyPr>
          <a:lstStyle/>
          <a:p>
            <a:pPr marL="12700">
              <a:lnSpc>
                <a:spcPct val="100000"/>
              </a:lnSpc>
              <a:spcBef>
                <a:spcPts val="110"/>
              </a:spcBef>
            </a:pPr>
            <a:r>
              <a:rPr sz="7100" spc="170" dirty="0"/>
              <a:t>Integration</a:t>
            </a:r>
            <a:r>
              <a:rPr sz="7100" spc="-10" dirty="0"/>
              <a:t> </a:t>
            </a:r>
            <a:r>
              <a:rPr sz="7100" spc="20" dirty="0"/>
              <a:t>Testing</a:t>
            </a:r>
            <a:r>
              <a:rPr sz="7100" spc="-10" dirty="0"/>
              <a:t> </a:t>
            </a:r>
            <a:r>
              <a:rPr sz="7100" spc="160" dirty="0"/>
              <a:t>using</a:t>
            </a:r>
            <a:r>
              <a:rPr sz="7100" spc="-10" dirty="0"/>
              <a:t> </a:t>
            </a:r>
            <a:r>
              <a:rPr sz="7100" spc="5" dirty="0"/>
              <a:t>Real</a:t>
            </a:r>
            <a:r>
              <a:rPr sz="7100" spc="-10" dirty="0"/>
              <a:t> </a:t>
            </a:r>
            <a:r>
              <a:rPr sz="7100" spc="120" dirty="0"/>
              <a:t>Databases</a:t>
            </a:r>
            <a:endParaRPr sz="7100"/>
          </a:p>
        </p:txBody>
      </p:sp>
      <p:sp>
        <p:nvSpPr>
          <p:cNvPr id="3" name="object 3"/>
          <p:cNvSpPr txBox="1"/>
          <p:nvPr/>
        </p:nvSpPr>
        <p:spPr>
          <a:xfrm>
            <a:off x="1395634" y="2599074"/>
            <a:ext cx="7468870" cy="1225550"/>
          </a:xfrm>
          <a:prstGeom prst="rect">
            <a:avLst/>
          </a:prstGeom>
        </p:spPr>
        <p:txBody>
          <a:bodyPr vert="horz" wrap="square" lIns="0" tIns="31115" rIns="0" bIns="0" rtlCol="0">
            <a:spAutoFit/>
          </a:bodyPr>
          <a:lstStyle/>
          <a:p>
            <a:pPr marL="473075" marR="5080" indent="-461009">
              <a:lnSpc>
                <a:spcPts val="4700"/>
              </a:lnSpc>
              <a:spcBef>
                <a:spcPts val="245"/>
              </a:spcBef>
              <a:buSzPct val="125316"/>
              <a:buFont typeface="SimSun"/>
              <a:buChar char="•"/>
              <a:tabLst>
                <a:tab pos="473709" algn="l"/>
              </a:tabLst>
            </a:pPr>
            <a:r>
              <a:rPr sz="3950" spc="-200" dirty="0">
                <a:latin typeface="Arial MT"/>
                <a:cs typeface="Arial MT"/>
              </a:rPr>
              <a:t>Di</a:t>
            </a:r>
            <a:r>
              <a:rPr sz="3950" spc="-200" dirty="0">
                <a:latin typeface="SimSun"/>
                <a:cs typeface="SimSun"/>
              </a:rPr>
              <a:t>ff</a:t>
            </a:r>
            <a:r>
              <a:rPr sz="3950" spc="-200" dirty="0">
                <a:latin typeface="Arial MT"/>
                <a:cs typeface="Arial MT"/>
              </a:rPr>
              <a:t>erent</a:t>
            </a:r>
            <a:r>
              <a:rPr sz="3950" spc="-5" dirty="0">
                <a:latin typeface="Arial MT"/>
                <a:cs typeface="Arial MT"/>
              </a:rPr>
              <a:t> </a:t>
            </a:r>
            <a:r>
              <a:rPr sz="3950" spc="40" dirty="0">
                <a:latin typeface="Arial MT"/>
                <a:cs typeface="Arial MT"/>
              </a:rPr>
              <a:t>aspects</a:t>
            </a:r>
            <a:r>
              <a:rPr sz="3950" dirty="0">
                <a:latin typeface="Arial MT"/>
                <a:cs typeface="Arial MT"/>
              </a:rPr>
              <a:t> </a:t>
            </a:r>
            <a:r>
              <a:rPr sz="3950" spc="70" dirty="0">
                <a:latin typeface="Arial MT"/>
                <a:cs typeface="Arial MT"/>
              </a:rPr>
              <a:t>of</a:t>
            </a:r>
            <a:r>
              <a:rPr sz="3950" dirty="0">
                <a:latin typeface="Arial MT"/>
                <a:cs typeface="Arial MT"/>
              </a:rPr>
              <a:t> </a:t>
            </a:r>
            <a:r>
              <a:rPr sz="3950" spc="50" dirty="0">
                <a:latin typeface="Arial MT"/>
                <a:cs typeface="Arial MT"/>
              </a:rPr>
              <a:t>writing</a:t>
            </a:r>
            <a:r>
              <a:rPr sz="3950" spc="-5" dirty="0">
                <a:latin typeface="Arial MT"/>
                <a:cs typeface="Arial MT"/>
              </a:rPr>
              <a:t> </a:t>
            </a:r>
            <a:r>
              <a:rPr sz="3950" spc="35" dirty="0">
                <a:latin typeface="Arial MT"/>
                <a:cs typeface="Arial MT"/>
              </a:rPr>
              <a:t>unit </a:t>
            </a:r>
            <a:r>
              <a:rPr sz="3950" spc="-1080" dirty="0">
                <a:latin typeface="Arial MT"/>
                <a:cs typeface="Arial MT"/>
              </a:rPr>
              <a:t> </a:t>
            </a:r>
            <a:r>
              <a:rPr sz="3950" spc="25" dirty="0">
                <a:latin typeface="Arial MT"/>
                <a:cs typeface="Arial MT"/>
              </a:rPr>
              <a:t>and</a:t>
            </a:r>
            <a:r>
              <a:rPr sz="3950" spc="-5" dirty="0">
                <a:latin typeface="Arial MT"/>
                <a:cs typeface="Arial MT"/>
              </a:rPr>
              <a:t> </a:t>
            </a:r>
            <a:r>
              <a:rPr sz="3950" spc="25" dirty="0">
                <a:latin typeface="Arial MT"/>
                <a:cs typeface="Arial MT"/>
              </a:rPr>
              <a:t>integration</a:t>
            </a:r>
            <a:r>
              <a:rPr sz="3950" dirty="0">
                <a:latin typeface="Arial MT"/>
                <a:cs typeface="Arial MT"/>
              </a:rPr>
              <a:t> </a:t>
            </a:r>
            <a:r>
              <a:rPr sz="3950" spc="40" dirty="0">
                <a:latin typeface="Arial MT"/>
                <a:cs typeface="Arial MT"/>
              </a:rPr>
              <a:t>testing</a:t>
            </a:r>
            <a:endParaRPr sz="3950">
              <a:latin typeface="Arial MT"/>
              <a:cs typeface="Arial MT"/>
            </a:endParaRPr>
          </a:p>
        </p:txBody>
      </p:sp>
      <p:sp>
        <p:nvSpPr>
          <p:cNvPr id="4" name="object 4"/>
          <p:cNvSpPr txBox="1"/>
          <p:nvPr/>
        </p:nvSpPr>
        <p:spPr>
          <a:xfrm>
            <a:off x="1395634" y="6400006"/>
            <a:ext cx="5894705" cy="1233805"/>
          </a:xfrm>
          <a:prstGeom prst="rect">
            <a:avLst/>
          </a:prstGeom>
        </p:spPr>
        <p:txBody>
          <a:bodyPr vert="horz" wrap="square" lIns="0" tIns="13335" rIns="0" bIns="0" rtlCol="0">
            <a:spAutoFit/>
          </a:bodyPr>
          <a:lstStyle/>
          <a:p>
            <a:pPr marL="473075" indent="-461009">
              <a:lnSpc>
                <a:spcPct val="100000"/>
              </a:lnSpc>
              <a:spcBef>
                <a:spcPts val="105"/>
              </a:spcBef>
              <a:buSzPct val="125316"/>
              <a:buFont typeface="SimSun"/>
              <a:buChar char="•"/>
              <a:tabLst>
                <a:tab pos="473709" algn="l"/>
              </a:tabLst>
            </a:pPr>
            <a:r>
              <a:rPr sz="3950" spc="20" dirty="0">
                <a:latin typeface="Arial MT"/>
                <a:cs typeface="Arial MT"/>
              </a:rPr>
              <a:t>Integration</a:t>
            </a:r>
            <a:r>
              <a:rPr sz="3950" spc="-20" dirty="0">
                <a:latin typeface="Arial MT"/>
                <a:cs typeface="Arial MT"/>
              </a:rPr>
              <a:t> </a:t>
            </a:r>
            <a:r>
              <a:rPr sz="3950" spc="40" dirty="0">
                <a:latin typeface="Arial MT"/>
                <a:cs typeface="Arial MT"/>
              </a:rPr>
              <a:t>testing</a:t>
            </a:r>
            <a:r>
              <a:rPr sz="3950" spc="-15" dirty="0">
                <a:latin typeface="Arial MT"/>
                <a:cs typeface="Arial MT"/>
              </a:rPr>
              <a:t> </a:t>
            </a:r>
            <a:r>
              <a:rPr sz="3950" spc="15" dirty="0">
                <a:latin typeface="Arial MT"/>
                <a:cs typeface="Arial MT"/>
              </a:rPr>
              <a:t>using</a:t>
            </a:r>
            <a:endParaRPr sz="3950">
              <a:latin typeface="Arial MT"/>
              <a:cs typeface="Arial MT"/>
            </a:endParaRPr>
          </a:p>
          <a:p>
            <a:pPr marL="473075">
              <a:lnSpc>
                <a:spcPct val="100000"/>
              </a:lnSpc>
              <a:spcBef>
                <a:spcPts val="25"/>
              </a:spcBef>
            </a:pPr>
            <a:r>
              <a:rPr sz="3950" b="1" spc="-25" dirty="0">
                <a:latin typeface="Arial"/>
                <a:cs typeface="Arial"/>
              </a:rPr>
              <a:t>TestContainers</a:t>
            </a:r>
            <a:endParaRPr sz="3950">
              <a:latin typeface="Arial"/>
              <a:cs typeface="Arial"/>
            </a:endParaRPr>
          </a:p>
        </p:txBody>
      </p:sp>
      <p:pic>
        <p:nvPicPr>
          <p:cNvPr id="5" name="object 5"/>
          <p:cNvPicPr/>
          <p:nvPr/>
        </p:nvPicPr>
        <p:blipFill>
          <a:blip r:embed="rId2" cstate="print"/>
          <a:stretch>
            <a:fillRect/>
          </a:stretch>
        </p:blipFill>
        <p:spPr>
          <a:xfrm>
            <a:off x="10090766" y="3607220"/>
            <a:ext cx="9960979" cy="5065047"/>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87536" y="494591"/>
            <a:ext cx="8129270" cy="1433195"/>
          </a:xfrm>
          <a:prstGeom prst="rect">
            <a:avLst/>
          </a:prstGeom>
        </p:spPr>
        <p:txBody>
          <a:bodyPr vert="horz" wrap="square" lIns="0" tIns="17145" rIns="0" bIns="0" rtlCol="0">
            <a:spAutoFit/>
          </a:bodyPr>
          <a:lstStyle/>
          <a:p>
            <a:pPr marL="12700">
              <a:lnSpc>
                <a:spcPct val="100000"/>
              </a:lnSpc>
              <a:spcBef>
                <a:spcPts val="135"/>
              </a:spcBef>
            </a:pPr>
            <a:r>
              <a:rPr spc="-1170" dirty="0"/>
              <a:t>T</a:t>
            </a:r>
            <a:r>
              <a:rPr spc="195" dirty="0"/>
              <a:t>estContainers</a:t>
            </a:r>
          </a:p>
        </p:txBody>
      </p:sp>
      <p:sp>
        <p:nvSpPr>
          <p:cNvPr id="3" name="object 3"/>
          <p:cNvSpPr txBox="1"/>
          <p:nvPr/>
        </p:nvSpPr>
        <p:spPr>
          <a:xfrm>
            <a:off x="1421811" y="2599074"/>
            <a:ext cx="16564610" cy="429514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dirty="0">
                <a:latin typeface="Arial MT"/>
                <a:cs typeface="Arial MT"/>
              </a:rPr>
              <a:t>What</a:t>
            </a:r>
            <a:r>
              <a:rPr sz="3950" spc="-10" dirty="0">
                <a:latin typeface="Arial MT"/>
                <a:cs typeface="Arial MT"/>
              </a:rPr>
              <a:t> </a:t>
            </a:r>
            <a:r>
              <a:rPr sz="3950" spc="-75" dirty="0">
                <a:latin typeface="Arial MT"/>
                <a:cs typeface="Arial MT"/>
              </a:rPr>
              <a:t>are</a:t>
            </a:r>
            <a:r>
              <a:rPr sz="3950" spc="-5" dirty="0">
                <a:latin typeface="Arial MT"/>
                <a:cs typeface="Arial MT"/>
              </a:rPr>
              <a:t> </a:t>
            </a:r>
            <a:r>
              <a:rPr sz="3950" spc="-30" dirty="0">
                <a:latin typeface="Arial MT"/>
                <a:cs typeface="Arial MT"/>
              </a:rPr>
              <a:t>TestContainers?</a:t>
            </a:r>
            <a:endParaRPr sz="3950">
              <a:latin typeface="Arial MT"/>
              <a:cs typeface="Arial MT"/>
            </a:endParaRPr>
          </a:p>
          <a:p>
            <a:pPr marL="1583055" marR="5080" lvl="1" indent="-523875" algn="just">
              <a:lnSpc>
                <a:spcPct val="99800"/>
              </a:lnSpc>
              <a:spcBef>
                <a:spcPts val="4835"/>
              </a:spcBef>
              <a:buSzPct val="125316"/>
              <a:buFont typeface="SimSun"/>
              <a:buChar char="•"/>
              <a:tabLst>
                <a:tab pos="1583690" algn="l"/>
              </a:tabLst>
            </a:pPr>
            <a:r>
              <a:rPr sz="3950" spc="-20" dirty="0">
                <a:latin typeface="Arial MT"/>
                <a:cs typeface="Arial MT"/>
              </a:rPr>
              <a:t>Testcontainers </a:t>
            </a:r>
            <a:r>
              <a:rPr sz="3950" dirty="0">
                <a:latin typeface="Arial MT"/>
                <a:cs typeface="Arial MT"/>
              </a:rPr>
              <a:t>is </a:t>
            </a:r>
            <a:r>
              <a:rPr sz="3950" spc="-75" dirty="0">
                <a:latin typeface="Arial MT"/>
                <a:cs typeface="Arial MT"/>
              </a:rPr>
              <a:t>a </a:t>
            </a:r>
            <a:r>
              <a:rPr sz="3950" spc="-20" dirty="0">
                <a:latin typeface="Arial MT"/>
                <a:cs typeface="Arial MT"/>
              </a:rPr>
              <a:t>Java </a:t>
            </a:r>
            <a:r>
              <a:rPr sz="3950" spc="10" dirty="0">
                <a:latin typeface="Arial MT"/>
                <a:cs typeface="Arial MT"/>
              </a:rPr>
              <a:t>library </a:t>
            </a:r>
            <a:r>
              <a:rPr sz="3950" spc="55" dirty="0">
                <a:latin typeface="Arial MT"/>
                <a:cs typeface="Arial MT"/>
              </a:rPr>
              <a:t>that </a:t>
            </a:r>
            <a:r>
              <a:rPr sz="3950" spc="65" dirty="0">
                <a:latin typeface="Arial MT"/>
                <a:cs typeface="Arial MT"/>
              </a:rPr>
              <a:t>supports </a:t>
            </a:r>
            <a:r>
              <a:rPr sz="3950" spc="45" dirty="0">
                <a:latin typeface="Arial MT"/>
                <a:cs typeface="Arial MT"/>
              </a:rPr>
              <a:t>JUnit </a:t>
            </a:r>
            <a:r>
              <a:rPr sz="3950" spc="35" dirty="0">
                <a:latin typeface="Arial MT"/>
                <a:cs typeface="Arial MT"/>
              </a:rPr>
              <a:t>tests, </a:t>
            </a:r>
            <a:r>
              <a:rPr sz="3950" spc="40" dirty="0">
                <a:latin typeface="Arial MT"/>
                <a:cs typeface="Arial MT"/>
              </a:rPr>
              <a:t>providing </a:t>
            </a:r>
            <a:r>
              <a:rPr sz="3950" spc="-1085" dirty="0">
                <a:latin typeface="Arial MT"/>
                <a:cs typeface="Arial MT"/>
              </a:rPr>
              <a:t> </a:t>
            </a:r>
            <a:r>
              <a:rPr sz="3950" spc="40" dirty="0">
                <a:latin typeface="Arial MT"/>
                <a:cs typeface="Arial MT"/>
              </a:rPr>
              <a:t>lightweight,</a:t>
            </a:r>
            <a:r>
              <a:rPr sz="3950" spc="10" dirty="0">
                <a:latin typeface="Arial MT"/>
                <a:cs typeface="Arial MT"/>
              </a:rPr>
              <a:t> </a:t>
            </a:r>
            <a:r>
              <a:rPr sz="3950" spc="30" dirty="0">
                <a:latin typeface="Arial MT"/>
                <a:cs typeface="Arial MT"/>
              </a:rPr>
              <a:t>throwaway</a:t>
            </a:r>
            <a:r>
              <a:rPr sz="3950" spc="15" dirty="0">
                <a:latin typeface="Arial MT"/>
                <a:cs typeface="Arial MT"/>
              </a:rPr>
              <a:t> instances </a:t>
            </a:r>
            <a:r>
              <a:rPr sz="3950" spc="70" dirty="0">
                <a:latin typeface="Arial MT"/>
                <a:cs typeface="Arial MT"/>
              </a:rPr>
              <a:t>of</a:t>
            </a:r>
            <a:r>
              <a:rPr sz="3950" spc="15" dirty="0">
                <a:latin typeface="Arial MT"/>
                <a:cs typeface="Arial MT"/>
              </a:rPr>
              <a:t> </a:t>
            </a:r>
            <a:r>
              <a:rPr sz="3950" spc="75" dirty="0">
                <a:latin typeface="Arial MT"/>
                <a:cs typeface="Arial MT"/>
              </a:rPr>
              <a:t>common</a:t>
            </a:r>
            <a:r>
              <a:rPr sz="3950" spc="15" dirty="0">
                <a:latin typeface="Arial MT"/>
                <a:cs typeface="Arial MT"/>
              </a:rPr>
              <a:t> databases, </a:t>
            </a:r>
            <a:r>
              <a:rPr sz="3950" spc="-15" dirty="0">
                <a:latin typeface="Arial MT"/>
                <a:cs typeface="Arial MT"/>
              </a:rPr>
              <a:t>Selenium </a:t>
            </a:r>
            <a:r>
              <a:rPr sz="3950" spc="-1085" dirty="0">
                <a:latin typeface="Arial MT"/>
                <a:cs typeface="Arial MT"/>
              </a:rPr>
              <a:t> </a:t>
            </a:r>
            <a:r>
              <a:rPr sz="3950" spc="75" dirty="0">
                <a:latin typeface="Arial MT"/>
                <a:cs typeface="Arial MT"/>
              </a:rPr>
              <a:t>web</a:t>
            </a:r>
            <a:r>
              <a:rPr sz="3950" dirty="0">
                <a:latin typeface="Arial MT"/>
                <a:cs typeface="Arial MT"/>
              </a:rPr>
              <a:t> </a:t>
            </a:r>
            <a:r>
              <a:rPr sz="3950" spc="25" dirty="0">
                <a:latin typeface="Arial MT"/>
                <a:cs typeface="Arial MT"/>
              </a:rPr>
              <a:t>browsers,</a:t>
            </a:r>
            <a:r>
              <a:rPr sz="3950" dirty="0">
                <a:latin typeface="Arial MT"/>
                <a:cs typeface="Arial MT"/>
              </a:rPr>
              <a:t> </a:t>
            </a:r>
            <a:r>
              <a:rPr sz="3950" spc="35" dirty="0">
                <a:latin typeface="Arial MT"/>
                <a:cs typeface="Arial MT"/>
              </a:rPr>
              <a:t>or</a:t>
            </a:r>
            <a:r>
              <a:rPr sz="3950" dirty="0">
                <a:latin typeface="Arial MT"/>
                <a:cs typeface="Arial MT"/>
              </a:rPr>
              <a:t> </a:t>
            </a:r>
            <a:r>
              <a:rPr sz="3950" spc="20" dirty="0">
                <a:latin typeface="Arial MT"/>
                <a:cs typeface="Arial MT"/>
              </a:rPr>
              <a:t>anything</a:t>
            </a:r>
            <a:r>
              <a:rPr sz="3950" dirty="0">
                <a:latin typeface="Arial MT"/>
                <a:cs typeface="Arial MT"/>
              </a:rPr>
              <a:t> </a:t>
            </a:r>
            <a:r>
              <a:rPr sz="3950" spc="-35" dirty="0">
                <a:latin typeface="Arial MT"/>
                <a:cs typeface="Arial MT"/>
              </a:rPr>
              <a:t>else</a:t>
            </a:r>
            <a:r>
              <a:rPr sz="3950" dirty="0">
                <a:latin typeface="Arial MT"/>
                <a:cs typeface="Arial MT"/>
              </a:rPr>
              <a:t> </a:t>
            </a:r>
            <a:r>
              <a:rPr sz="3950" spc="55" dirty="0">
                <a:latin typeface="Arial MT"/>
                <a:cs typeface="Arial MT"/>
              </a:rPr>
              <a:t>that</a:t>
            </a:r>
            <a:r>
              <a:rPr sz="3950" dirty="0">
                <a:latin typeface="Arial MT"/>
                <a:cs typeface="Arial MT"/>
              </a:rPr>
              <a:t> </a:t>
            </a:r>
            <a:r>
              <a:rPr sz="3950" spc="25" dirty="0">
                <a:latin typeface="Arial MT"/>
                <a:cs typeface="Arial MT"/>
              </a:rPr>
              <a:t>can</a:t>
            </a:r>
            <a:r>
              <a:rPr sz="3950" spc="5" dirty="0">
                <a:latin typeface="Arial MT"/>
                <a:cs typeface="Arial MT"/>
              </a:rPr>
              <a:t> </a:t>
            </a:r>
            <a:r>
              <a:rPr sz="3950" dirty="0">
                <a:latin typeface="Arial MT"/>
                <a:cs typeface="Arial MT"/>
              </a:rPr>
              <a:t>run in </a:t>
            </a:r>
            <a:r>
              <a:rPr sz="3950" spc="-75" dirty="0">
                <a:latin typeface="Arial MT"/>
                <a:cs typeface="Arial MT"/>
              </a:rPr>
              <a:t>a</a:t>
            </a:r>
            <a:r>
              <a:rPr sz="3950" dirty="0">
                <a:latin typeface="Arial MT"/>
                <a:cs typeface="Arial MT"/>
              </a:rPr>
              <a:t> </a:t>
            </a:r>
            <a:r>
              <a:rPr sz="3950" b="1" spc="50" dirty="0">
                <a:latin typeface="Arial"/>
                <a:cs typeface="Arial"/>
              </a:rPr>
              <a:t>Docker</a:t>
            </a:r>
            <a:r>
              <a:rPr sz="3950" b="1" dirty="0">
                <a:latin typeface="Arial"/>
                <a:cs typeface="Arial"/>
              </a:rPr>
              <a:t> </a:t>
            </a:r>
            <a:r>
              <a:rPr sz="3950" spc="-15" dirty="0">
                <a:latin typeface="Arial MT"/>
                <a:cs typeface="Arial MT"/>
              </a:rPr>
              <a:t>container.</a:t>
            </a:r>
            <a:endParaRPr sz="3950">
              <a:latin typeface="Arial MT"/>
              <a:cs typeface="Arial MT"/>
            </a:endParaRPr>
          </a:p>
          <a:p>
            <a:pPr lvl="1">
              <a:lnSpc>
                <a:spcPct val="100000"/>
              </a:lnSpc>
              <a:spcBef>
                <a:spcPts val="20"/>
              </a:spcBef>
              <a:buFont typeface="SimSun"/>
              <a:buChar char="•"/>
            </a:pPr>
            <a:endParaRPr sz="4250">
              <a:latin typeface="Arial MT"/>
              <a:cs typeface="Arial MT"/>
            </a:endParaRPr>
          </a:p>
          <a:p>
            <a:pPr marL="535940" indent="-523875">
              <a:lnSpc>
                <a:spcPct val="100000"/>
              </a:lnSpc>
              <a:buSzPct val="125316"/>
              <a:buFont typeface="SimSun"/>
              <a:buChar char="•"/>
              <a:tabLst>
                <a:tab pos="536575" algn="l"/>
              </a:tabLst>
            </a:pPr>
            <a:r>
              <a:rPr sz="3950" spc="20" dirty="0">
                <a:latin typeface="Arial MT"/>
                <a:cs typeface="Arial MT"/>
              </a:rPr>
              <a:t>More</a:t>
            </a:r>
            <a:r>
              <a:rPr sz="3950" spc="10" dirty="0">
                <a:latin typeface="Arial MT"/>
                <a:cs typeface="Arial MT"/>
              </a:rPr>
              <a:t> </a:t>
            </a:r>
            <a:r>
              <a:rPr sz="3950" spc="20" dirty="0">
                <a:latin typeface="Arial MT"/>
                <a:cs typeface="Arial MT"/>
              </a:rPr>
              <a:t>Info</a:t>
            </a:r>
            <a:r>
              <a:rPr sz="3950" spc="15" dirty="0">
                <a:latin typeface="Arial MT"/>
                <a:cs typeface="Arial MT"/>
              </a:rPr>
              <a:t> </a:t>
            </a:r>
            <a:r>
              <a:rPr sz="3950" spc="60" dirty="0">
                <a:latin typeface="Arial MT"/>
                <a:cs typeface="Arial MT"/>
              </a:rPr>
              <a:t>about</a:t>
            </a:r>
            <a:r>
              <a:rPr sz="3950" spc="15" dirty="0">
                <a:latin typeface="Arial MT"/>
                <a:cs typeface="Arial MT"/>
              </a:rPr>
              <a:t> </a:t>
            </a:r>
            <a:r>
              <a:rPr sz="3950" spc="-30" dirty="0">
                <a:latin typeface="Arial MT"/>
                <a:cs typeface="Arial MT"/>
              </a:rPr>
              <a:t>TestContainers</a:t>
            </a:r>
            <a:r>
              <a:rPr sz="3950" spc="15" dirty="0">
                <a:latin typeface="Arial MT"/>
                <a:cs typeface="Arial MT"/>
              </a:rPr>
              <a:t> </a:t>
            </a:r>
            <a:r>
              <a:rPr sz="3950" spc="220" dirty="0">
                <a:latin typeface="Arial MT"/>
                <a:cs typeface="Arial MT"/>
              </a:rPr>
              <a:t>-</a:t>
            </a:r>
            <a:r>
              <a:rPr sz="3950" spc="15" dirty="0">
                <a:latin typeface="Arial MT"/>
                <a:cs typeface="Arial MT"/>
              </a:rPr>
              <a:t> </a:t>
            </a:r>
            <a:r>
              <a:rPr sz="3950" b="1" u="heavy" spc="35" dirty="0">
                <a:uFill>
                  <a:solidFill>
                    <a:srgbClr val="000000"/>
                  </a:solidFill>
                </a:uFill>
                <a:latin typeface="Arial"/>
                <a:cs typeface="Arial"/>
                <a:hlinkClick r:id="rId2"/>
              </a:rPr>
              <a:t>https://ww</a:t>
            </a:r>
            <a:r>
              <a:rPr sz="3950" b="1" u="heavy" spc="35" dirty="0">
                <a:uFill>
                  <a:solidFill>
                    <a:srgbClr val="000000"/>
                  </a:solidFill>
                </a:uFill>
                <a:latin typeface="Arial"/>
                <a:cs typeface="Arial"/>
              </a:rPr>
              <a:t>w</a:t>
            </a:r>
            <a:r>
              <a:rPr sz="3950" b="1" u="heavy" spc="35" dirty="0">
                <a:uFill>
                  <a:solidFill>
                    <a:srgbClr val="000000"/>
                  </a:solidFill>
                </a:uFill>
                <a:latin typeface="Arial"/>
                <a:cs typeface="Arial"/>
                <a:hlinkClick r:id="rId2"/>
              </a:rPr>
              <a:t>.testcontainers.o</a:t>
            </a:r>
            <a:r>
              <a:rPr sz="3950" b="1" u="heavy" spc="35" dirty="0">
                <a:uFill>
                  <a:solidFill>
                    <a:srgbClr val="000000"/>
                  </a:solidFill>
                </a:uFill>
                <a:latin typeface="Arial"/>
                <a:cs typeface="Arial"/>
              </a:rPr>
              <a:t>rg/</a:t>
            </a:r>
            <a:endParaRPr sz="3950">
              <a:latin typeface="Arial"/>
              <a:cs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3199" y="4913304"/>
            <a:ext cx="13538200" cy="1433195"/>
          </a:xfrm>
          <a:prstGeom prst="rect">
            <a:avLst/>
          </a:prstGeom>
        </p:spPr>
        <p:txBody>
          <a:bodyPr vert="horz" wrap="square" lIns="0" tIns="17145" rIns="0" bIns="0" rtlCol="0">
            <a:spAutoFit/>
          </a:bodyPr>
          <a:lstStyle/>
          <a:p>
            <a:pPr marL="12700">
              <a:lnSpc>
                <a:spcPct val="100000"/>
              </a:lnSpc>
              <a:spcBef>
                <a:spcPts val="135"/>
              </a:spcBef>
            </a:pPr>
            <a:r>
              <a:rPr spc="150" dirty="0"/>
              <a:t>Retry</a:t>
            </a:r>
            <a:r>
              <a:rPr dirty="0"/>
              <a:t> </a:t>
            </a:r>
            <a:r>
              <a:rPr spc="180" dirty="0"/>
              <a:t>in</a:t>
            </a:r>
            <a:r>
              <a:rPr dirty="0"/>
              <a:t> </a:t>
            </a:r>
            <a:r>
              <a:rPr spc="185" dirty="0"/>
              <a:t>Kafka</a:t>
            </a:r>
            <a:r>
              <a:rPr spc="5" dirty="0"/>
              <a:t> </a:t>
            </a:r>
            <a:r>
              <a:rPr spc="185" dirty="0"/>
              <a:t>Consumer</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2232" y="494591"/>
            <a:ext cx="13300075" cy="1433195"/>
          </a:xfrm>
          <a:prstGeom prst="rect">
            <a:avLst/>
          </a:prstGeom>
        </p:spPr>
        <p:txBody>
          <a:bodyPr vert="horz" wrap="square" lIns="0" tIns="17145" rIns="0" bIns="0" rtlCol="0">
            <a:spAutoFit/>
          </a:bodyPr>
          <a:lstStyle/>
          <a:p>
            <a:pPr marL="12700">
              <a:lnSpc>
                <a:spcPct val="100000"/>
              </a:lnSpc>
              <a:spcBef>
                <a:spcPts val="135"/>
              </a:spcBef>
            </a:pPr>
            <a:r>
              <a:rPr spc="85" dirty="0"/>
              <a:t>Error</a:t>
            </a:r>
            <a:r>
              <a:rPr spc="-5" dirty="0"/>
              <a:t> </a:t>
            </a:r>
            <a:r>
              <a:rPr spc="180" dirty="0"/>
              <a:t>in</a:t>
            </a:r>
            <a:r>
              <a:rPr spc="-5" dirty="0"/>
              <a:t> </a:t>
            </a:r>
            <a:r>
              <a:rPr spc="185" dirty="0"/>
              <a:t>Kafka</a:t>
            </a:r>
            <a:r>
              <a:rPr spc="-5" dirty="0"/>
              <a:t> </a:t>
            </a:r>
            <a:r>
              <a:rPr spc="185" dirty="0"/>
              <a:t>Consumer</a:t>
            </a:r>
          </a:p>
        </p:txBody>
      </p:sp>
      <p:grpSp>
        <p:nvGrpSpPr>
          <p:cNvPr id="3" name="object 3"/>
          <p:cNvGrpSpPr/>
          <p:nvPr/>
        </p:nvGrpSpPr>
        <p:grpSpPr>
          <a:xfrm>
            <a:off x="2146531" y="2989437"/>
            <a:ext cx="14199235" cy="6871334"/>
            <a:chOff x="2146531" y="2989437"/>
            <a:chExt cx="14199235" cy="6871334"/>
          </a:xfrm>
        </p:grpSpPr>
        <p:pic>
          <p:nvPicPr>
            <p:cNvPr id="4" name="object 4"/>
            <p:cNvPicPr/>
            <p:nvPr/>
          </p:nvPicPr>
          <p:blipFill>
            <a:blip r:embed="rId2" cstate="print"/>
            <a:stretch>
              <a:fillRect/>
            </a:stretch>
          </p:blipFill>
          <p:spPr>
            <a:xfrm>
              <a:off x="2146531" y="2989437"/>
              <a:ext cx="14198709" cy="6870868"/>
            </a:xfrm>
            <a:prstGeom prst="rect">
              <a:avLst/>
            </a:prstGeom>
          </p:spPr>
        </p:pic>
        <p:sp>
          <p:nvSpPr>
            <p:cNvPr id="5" name="object 5"/>
            <p:cNvSpPr/>
            <p:nvPr/>
          </p:nvSpPr>
          <p:spPr>
            <a:xfrm>
              <a:off x="14198520" y="5901327"/>
              <a:ext cx="1047115" cy="1047115"/>
            </a:xfrm>
            <a:custGeom>
              <a:avLst/>
              <a:gdLst/>
              <a:ahLst/>
              <a:cxnLst/>
              <a:rect l="l" t="t" r="r" b="b"/>
              <a:pathLst>
                <a:path w="1047115" h="1047115">
                  <a:moveTo>
                    <a:pt x="523502" y="0"/>
                  </a:moveTo>
                  <a:lnTo>
                    <a:pt x="475918" y="2143"/>
                  </a:lnTo>
                  <a:lnTo>
                    <a:pt x="429518" y="8448"/>
                  </a:lnTo>
                  <a:lnTo>
                    <a:pt x="384487" y="18730"/>
                  </a:lnTo>
                  <a:lnTo>
                    <a:pt x="341012" y="32801"/>
                  </a:lnTo>
                  <a:lnTo>
                    <a:pt x="299280" y="50477"/>
                  </a:lnTo>
                  <a:lnTo>
                    <a:pt x="259476" y="71570"/>
                  </a:lnTo>
                  <a:lnTo>
                    <a:pt x="221786" y="95895"/>
                  </a:lnTo>
                  <a:lnTo>
                    <a:pt x="186397" y="123265"/>
                  </a:lnTo>
                  <a:lnTo>
                    <a:pt x="153495" y="153494"/>
                  </a:lnTo>
                  <a:lnTo>
                    <a:pt x="123266" y="186396"/>
                  </a:lnTo>
                  <a:lnTo>
                    <a:pt x="95895" y="221785"/>
                  </a:lnTo>
                  <a:lnTo>
                    <a:pt x="71571" y="259475"/>
                  </a:lnTo>
                  <a:lnTo>
                    <a:pt x="50477" y="299279"/>
                  </a:lnTo>
                  <a:lnTo>
                    <a:pt x="32802" y="341012"/>
                  </a:lnTo>
                  <a:lnTo>
                    <a:pt x="18730" y="384487"/>
                  </a:lnTo>
                  <a:lnTo>
                    <a:pt x="8448" y="429517"/>
                  </a:lnTo>
                  <a:lnTo>
                    <a:pt x="2143" y="475918"/>
                  </a:lnTo>
                  <a:lnTo>
                    <a:pt x="0" y="523503"/>
                  </a:lnTo>
                  <a:lnTo>
                    <a:pt x="2143" y="571088"/>
                  </a:lnTo>
                  <a:lnTo>
                    <a:pt x="8448" y="617491"/>
                  </a:lnTo>
                  <a:lnTo>
                    <a:pt x="18730" y="662526"/>
                  </a:lnTo>
                  <a:lnTo>
                    <a:pt x="32802" y="706005"/>
                  </a:lnTo>
                  <a:lnTo>
                    <a:pt x="50477" y="747743"/>
                  </a:lnTo>
                  <a:lnTo>
                    <a:pt x="71571" y="787553"/>
                  </a:lnTo>
                  <a:lnTo>
                    <a:pt x="95895" y="825249"/>
                  </a:lnTo>
                  <a:lnTo>
                    <a:pt x="123266" y="860644"/>
                  </a:lnTo>
                  <a:lnTo>
                    <a:pt x="153495" y="893553"/>
                  </a:lnTo>
                  <a:lnTo>
                    <a:pt x="186397" y="923789"/>
                  </a:lnTo>
                  <a:lnTo>
                    <a:pt x="221786" y="951166"/>
                  </a:lnTo>
                  <a:lnTo>
                    <a:pt x="259476" y="975497"/>
                  </a:lnTo>
                  <a:lnTo>
                    <a:pt x="299280" y="996595"/>
                  </a:lnTo>
                  <a:lnTo>
                    <a:pt x="341012" y="1014276"/>
                  </a:lnTo>
                  <a:lnTo>
                    <a:pt x="384487" y="1028352"/>
                  </a:lnTo>
                  <a:lnTo>
                    <a:pt x="429518" y="1038637"/>
                  </a:lnTo>
                  <a:lnTo>
                    <a:pt x="475918" y="1044944"/>
                  </a:lnTo>
                  <a:lnTo>
                    <a:pt x="523502" y="1047088"/>
                  </a:lnTo>
                  <a:lnTo>
                    <a:pt x="571087" y="1044944"/>
                  </a:lnTo>
                  <a:lnTo>
                    <a:pt x="617489" y="1038637"/>
                  </a:lnTo>
                  <a:lnTo>
                    <a:pt x="662523" y="1028352"/>
                  </a:lnTo>
                  <a:lnTo>
                    <a:pt x="706002" y="1014276"/>
                  </a:lnTo>
                  <a:lnTo>
                    <a:pt x="719143" y="1008709"/>
                  </a:lnTo>
                  <a:lnTo>
                    <a:pt x="523502" y="1008709"/>
                  </a:lnTo>
                  <a:lnTo>
                    <a:pt x="470664" y="1005852"/>
                  </a:lnTo>
                  <a:lnTo>
                    <a:pt x="419464" y="997478"/>
                  </a:lnTo>
                  <a:lnTo>
                    <a:pt x="370198" y="983888"/>
                  </a:lnTo>
                  <a:lnTo>
                    <a:pt x="323162" y="965380"/>
                  </a:lnTo>
                  <a:lnTo>
                    <a:pt x="278653" y="942252"/>
                  </a:lnTo>
                  <a:lnTo>
                    <a:pt x="236966" y="914804"/>
                  </a:lnTo>
                  <a:lnTo>
                    <a:pt x="341621" y="810119"/>
                  </a:lnTo>
                  <a:lnTo>
                    <a:pt x="132289" y="810119"/>
                  </a:lnTo>
                  <a:lnTo>
                    <a:pt x="104838" y="768426"/>
                  </a:lnTo>
                  <a:lnTo>
                    <a:pt x="81708" y="723902"/>
                  </a:lnTo>
                  <a:lnTo>
                    <a:pt x="63198" y="676848"/>
                  </a:lnTo>
                  <a:lnTo>
                    <a:pt x="49607" y="627564"/>
                  </a:lnTo>
                  <a:lnTo>
                    <a:pt x="41233" y="576348"/>
                  </a:lnTo>
                  <a:lnTo>
                    <a:pt x="38375" y="523503"/>
                  </a:lnTo>
                  <a:lnTo>
                    <a:pt x="41233" y="470664"/>
                  </a:lnTo>
                  <a:lnTo>
                    <a:pt x="49607" y="419464"/>
                  </a:lnTo>
                  <a:lnTo>
                    <a:pt x="63198" y="370199"/>
                  </a:lnTo>
                  <a:lnTo>
                    <a:pt x="81708" y="323165"/>
                  </a:lnTo>
                  <a:lnTo>
                    <a:pt x="104838" y="278656"/>
                  </a:lnTo>
                  <a:lnTo>
                    <a:pt x="132289" y="236968"/>
                  </a:lnTo>
                  <a:lnTo>
                    <a:pt x="341620" y="236968"/>
                  </a:lnTo>
                  <a:lnTo>
                    <a:pt x="236966" y="132284"/>
                  </a:lnTo>
                  <a:lnTo>
                    <a:pt x="278655" y="104835"/>
                  </a:lnTo>
                  <a:lnTo>
                    <a:pt x="323166" y="81707"/>
                  </a:lnTo>
                  <a:lnTo>
                    <a:pt x="370203" y="63198"/>
                  </a:lnTo>
                  <a:lnTo>
                    <a:pt x="419472" y="49608"/>
                  </a:lnTo>
                  <a:lnTo>
                    <a:pt x="470680" y="41235"/>
                  </a:lnTo>
                  <a:lnTo>
                    <a:pt x="523502" y="38378"/>
                  </a:lnTo>
                  <a:lnTo>
                    <a:pt x="719175" y="38378"/>
                  </a:lnTo>
                  <a:lnTo>
                    <a:pt x="706006" y="32801"/>
                  </a:lnTo>
                  <a:lnTo>
                    <a:pt x="662527" y="18730"/>
                  </a:lnTo>
                  <a:lnTo>
                    <a:pt x="617492" y="8448"/>
                  </a:lnTo>
                  <a:lnTo>
                    <a:pt x="571088" y="2143"/>
                  </a:lnTo>
                  <a:lnTo>
                    <a:pt x="523502" y="0"/>
                  </a:lnTo>
                  <a:close/>
                </a:path>
                <a:path w="1047115" h="1047115">
                  <a:moveTo>
                    <a:pt x="732872" y="628188"/>
                  </a:moveTo>
                  <a:lnTo>
                    <a:pt x="523502" y="628188"/>
                  </a:lnTo>
                  <a:lnTo>
                    <a:pt x="810121" y="914804"/>
                  </a:lnTo>
                  <a:lnTo>
                    <a:pt x="768428" y="942252"/>
                  </a:lnTo>
                  <a:lnTo>
                    <a:pt x="723904" y="965380"/>
                  </a:lnTo>
                  <a:lnTo>
                    <a:pt x="676848" y="983888"/>
                  </a:lnTo>
                  <a:lnTo>
                    <a:pt x="627562" y="997478"/>
                  </a:lnTo>
                  <a:lnTo>
                    <a:pt x="576346" y="1005852"/>
                  </a:lnTo>
                  <a:lnTo>
                    <a:pt x="523502" y="1008709"/>
                  </a:lnTo>
                  <a:lnTo>
                    <a:pt x="719143" y="1008709"/>
                  </a:lnTo>
                  <a:lnTo>
                    <a:pt x="787550" y="975497"/>
                  </a:lnTo>
                  <a:lnTo>
                    <a:pt x="825246" y="951166"/>
                  </a:lnTo>
                  <a:lnTo>
                    <a:pt x="860642" y="923789"/>
                  </a:lnTo>
                  <a:lnTo>
                    <a:pt x="893551" y="893553"/>
                  </a:lnTo>
                  <a:lnTo>
                    <a:pt x="923787" y="860644"/>
                  </a:lnTo>
                  <a:lnTo>
                    <a:pt x="951164" y="825249"/>
                  </a:lnTo>
                  <a:lnTo>
                    <a:pt x="960929" y="810119"/>
                  </a:lnTo>
                  <a:lnTo>
                    <a:pt x="914799" y="810119"/>
                  </a:lnTo>
                  <a:lnTo>
                    <a:pt x="732872" y="628188"/>
                  </a:lnTo>
                  <a:close/>
                </a:path>
                <a:path w="1047115" h="1047115">
                  <a:moveTo>
                    <a:pt x="341620" y="236968"/>
                  </a:moveTo>
                  <a:lnTo>
                    <a:pt x="132289" y="236968"/>
                  </a:lnTo>
                  <a:lnTo>
                    <a:pt x="418898" y="523503"/>
                  </a:lnTo>
                  <a:lnTo>
                    <a:pt x="132289" y="810119"/>
                  </a:lnTo>
                  <a:lnTo>
                    <a:pt x="341621" y="810119"/>
                  </a:lnTo>
                  <a:lnTo>
                    <a:pt x="523502" y="628188"/>
                  </a:lnTo>
                  <a:lnTo>
                    <a:pt x="732872" y="628188"/>
                  </a:lnTo>
                  <a:lnTo>
                    <a:pt x="628190" y="523503"/>
                  </a:lnTo>
                  <a:lnTo>
                    <a:pt x="732819" y="418901"/>
                  </a:lnTo>
                  <a:lnTo>
                    <a:pt x="523502" y="418901"/>
                  </a:lnTo>
                  <a:lnTo>
                    <a:pt x="341620" y="236968"/>
                  </a:lnTo>
                  <a:close/>
                </a:path>
                <a:path w="1047115" h="1047115">
                  <a:moveTo>
                    <a:pt x="960968" y="236968"/>
                  </a:moveTo>
                  <a:lnTo>
                    <a:pt x="914799" y="236968"/>
                  </a:lnTo>
                  <a:lnTo>
                    <a:pt x="942250" y="278656"/>
                  </a:lnTo>
                  <a:lnTo>
                    <a:pt x="965380" y="323165"/>
                  </a:lnTo>
                  <a:lnTo>
                    <a:pt x="983890" y="370199"/>
                  </a:lnTo>
                  <a:lnTo>
                    <a:pt x="997481" y="419464"/>
                  </a:lnTo>
                  <a:lnTo>
                    <a:pt x="1005855" y="470664"/>
                  </a:lnTo>
                  <a:lnTo>
                    <a:pt x="1008712" y="523503"/>
                  </a:lnTo>
                  <a:lnTo>
                    <a:pt x="1005855" y="576348"/>
                  </a:lnTo>
                  <a:lnTo>
                    <a:pt x="997481" y="627564"/>
                  </a:lnTo>
                  <a:lnTo>
                    <a:pt x="983890" y="676848"/>
                  </a:lnTo>
                  <a:lnTo>
                    <a:pt x="965380" y="723902"/>
                  </a:lnTo>
                  <a:lnTo>
                    <a:pt x="942250" y="768426"/>
                  </a:lnTo>
                  <a:lnTo>
                    <a:pt x="914799" y="810119"/>
                  </a:lnTo>
                  <a:lnTo>
                    <a:pt x="960929" y="810119"/>
                  </a:lnTo>
                  <a:lnTo>
                    <a:pt x="996594" y="747743"/>
                  </a:lnTo>
                  <a:lnTo>
                    <a:pt x="1014275" y="706005"/>
                  </a:lnTo>
                  <a:lnTo>
                    <a:pt x="1028351" y="662526"/>
                  </a:lnTo>
                  <a:lnTo>
                    <a:pt x="1038636" y="617491"/>
                  </a:lnTo>
                  <a:lnTo>
                    <a:pt x="1044944" y="571088"/>
                  </a:lnTo>
                  <a:lnTo>
                    <a:pt x="1047088" y="523503"/>
                  </a:lnTo>
                  <a:lnTo>
                    <a:pt x="1044944" y="475918"/>
                  </a:lnTo>
                  <a:lnTo>
                    <a:pt x="1038637" y="429517"/>
                  </a:lnTo>
                  <a:lnTo>
                    <a:pt x="1028352" y="384487"/>
                  </a:lnTo>
                  <a:lnTo>
                    <a:pt x="1014276" y="341012"/>
                  </a:lnTo>
                  <a:lnTo>
                    <a:pt x="996596" y="299279"/>
                  </a:lnTo>
                  <a:lnTo>
                    <a:pt x="975497" y="259475"/>
                  </a:lnTo>
                  <a:lnTo>
                    <a:pt x="960968" y="236968"/>
                  </a:lnTo>
                  <a:close/>
                </a:path>
                <a:path w="1047115" h="1047115">
                  <a:moveTo>
                    <a:pt x="719175" y="38378"/>
                  </a:moveTo>
                  <a:lnTo>
                    <a:pt x="523502" y="38378"/>
                  </a:lnTo>
                  <a:lnTo>
                    <a:pt x="576351" y="41236"/>
                  </a:lnTo>
                  <a:lnTo>
                    <a:pt x="627565" y="49609"/>
                  </a:lnTo>
                  <a:lnTo>
                    <a:pt x="676848" y="63200"/>
                  </a:lnTo>
                  <a:lnTo>
                    <a:pt x="723902" y="81708"/>
                  </a:lnTo>
                  <a:lnTo>
                    <a:pt x="768426" y="104836"/>
                  </a:lnTo>
                  <a:lnTo>
                    <a:pt x="810121" y="132284"/>
                  </a:lnTo>
                  <a:lnTo>
                    <a:pt x="523502" y="418901"/>
                  </a:lnTo>
                  <a:lnTo>
                    <a:pt x="732819" y="418901"/>
                  </a:lnTo>
                  <a:lnTo>
                    <a:pt x="914799" y="236968"/>
                  </a:lnTo>
                  <a:lnTo>
                    <a:pt x="960968" y="236968"/>
                  </a:lnTo>
                  <a:lnTo>
                    <a:pt x="951167" y="221785"/>
                  </a:lnTo>
                  <a:lnTo>
                    <a:pt x="923790" y="186396"/>
                  </a:lnTo>
                  <a:lnTo>
                    <a:pt x="893555" y="153494"/>
                  </a:lnTo>
                  <a:lnTo>
                    <a:pt x="860646" y="123265"/>
                  </a:lnTo>
                  <a:lnTo>
                    <a:pt x="825250" y="95895"/>
                  </a:lnTo>
                  <a:lnTo>
                    <a:pt x="787554" y="71570"/>
                  </a:lnTo>
                  <a:lnTo>
                    <a:pt x="747744" y="50477"/>
                  </a:lnTo>
                  <a:lnTo>
                    <a:pt x="719175" y="38378"/>
                  </a:lnTo>
                  <a:close/>
                </a:path>
              </a:pathLst>
            </a:custGeom>
            <a:solidFill>
              <a:srgbClr val="EE220C"/>
            </a:solidFill>
          </p:spPr>
          <p:txBody>
            <a:bodyPr wrap="square" lIns="0" tIns="0" rIns="0" bIns="0" rtlCol="0"/>
            <a:lstStyle/>
            <a:p>
              <a:endParaRPr/>
            </a:p>
          </p:txBody>
        </p:sp>
      </p:gr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3199" y="494591"/>
            <a:ext cx="13538200" cy="1433195"/>
          </a:xfrm>
          <a:prstGeom prst="rect">
            <a:avLst/>
          </a:prstGeom>
        </p:spPr>
        <p:txBody>
          <a:bodyPr vert="horz" wrap="square" lIns="0" tIns="17145" rIns="0" bIns="0" rtlCol="0">
            <a:spAutoFit/>
          </a:bodyPr>
          <a:lstStyle/>
          <a:p>
            <a:pPr marL="12700">
              <a:lnSpc>
                <a:spcPct val="100000"/>
              </a:lnSpc>
              <a:spcBef>
                <a:spcPts val="135"/>
              </a:spcBef>
            </a:pPr>
            <a:r>
              <a:rPr spc="150" dirty="0"/>
              <a:t>Retry</a:t>
            </a:r>
            <a:r>
              <a:rPr dirty="0"/>
              <a:t> </a:t>
            </a:r>
            <a:r>
              <a:rPr spc="180" dirty="0"/>
              <a:t>in</a:t>
            </a:r>
            <a:r>
              <a:rPr dirty="0"/>
              <a:t> </a:t>
            </a:r>
            <a:r>
              <a:rPr spc="185" dirty="0"/>
              <a:t>Kafka</a:t>
            </a:r>
            <a:r>
              <a:rPr spc="5" dirty="0"/>
              <a:t> </a:t>
            </a:r>
            <a:r>
              <a:rPr spc="185" dirty="0"/>
              <a:t>Consumer</a:t>
            </a:r>
          </a:p>
        </p:txBody>
      </p:sp>
      <p:pic>
        <p:nvPicPr>
          <p:cNvPr id="3" name="object 3"/>
          <p:cNvPicPr/>
          <p:nvPr/>
        </p:nvPicPr>
        <p:blipFill>
          <a:blip r:embed="rId2" cstate="print"/>
          <a:stretch>
            <a:fillRect/>
          </a:stretch>
        </p:blipFill>
        <p:spPr>
          <a:xfrm>
            <a:off x="2793176" y="2298359"/>
            <a:ext cx="14517746" cy="7025254"/>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4374" y="4913304"/>
            <a:ext cx="15755619" cy="1433195"/>
          </a:xfrm>
          <a:prstGeom prst="rect">
            <a:avLst/>
          </a:prstGeom>
        </p:spPr>
        <p:txBody>
          <a:bodyPr vert="horz" wrap="square" lIns="0" tIns="17145" rIns="0" bIns="0" rtlCol="0">
            <a:spAutoFit/>
          </a:bodyPr>
          <a:lstStyle/>
          <a:p>
            <a:pPr marL="12700">
              <a:lnSpc>
                <a:spcPct val="100000"/>
              </a:lnSpc>
              <a:spcBef>
                <a:spcPts val="135"/>
              </a:spcBef>
            </a:pPr>
            <a:r>
              <a:rPr spc="165" dirty="0"/>
              <a:t>Recovery</a:t>
            </a:r>
            <a:r>
              <a:rPr spc="5" dirty="0"/>
              <a:t> </a:t>
            </a:r>
            <a:r>
              <a:rPr spc="180" dirty="0"/>
              <a:t>in</a:t>
            </a:r>
            <a:r>
              <a:rPr spc="5" dirty="0"/>
              <a:t> </a:t>
            </a:r>
            <a:r>
              <a:rPr spc="185" dirty="0"/>
              <a:t>Kafka</a:t>
            </a:r>
            <a:r>
              <a:rPr spc="10" dirty="0"/>
              <a:t> </a:t>
            </a:r>
            <a:r>
              <a:rPr spc="185" dirty="0"/>
              <a:t>Consumer</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4374" y="494591"/>
            <a:ext cx="15755619" cy="1433195"/>
          </a:xfrm>
          <a:prstGeom prst="rect">
            <a:avLst/>
          </a:prstGeom>
        </p:spPr>
        <p:txBody>
          <a:bodyPr vert="horz" wrap="square" lIns="0" tIns="17145" rIns="0" bIns="0" rtlCol="0">
            <a:spAutoFit/>
          </a:bodyPr>
          <a:lstStyle/>
          <a:p>
            <a:pPr marL="12700">
              <a:lnSpc>
                <a:spcPct val="100000"/>
              </a:lnSpc>
              <a:spcBef>
                <a:spcPts val="135"/>
              </a:spcBef>
            </a:pPr>
            <a:r>
              <a:rPr spc="165" dirty="0"/>
              <a:t>Recovery</a:t>
            </a:r>
            <a:r>
              <a:rPr spc="5" dirty="0"/>
              <a:t> </a:t>
            </a:r>
            <a:r>
              <a:rPr spc="180" dirty="0"/>
              <a:t>in</a:t>
            </a:r>
            <a:r>
              <a:rPr spc="5" dirty="0"/>
              <a:t> </a:t>
            </a:r>
            <a:r>
              <a:rPr spc="185" dirty="0"/>
              <a:t>Kafka</a:t>
            </a:r>
            <a:r>
              <a:rPr spc="10" dirty="0"/>
              <a:t> </a:t>
            </a:r>
            <a:r>
              <a:rPr spc="185" dirty="0"/>
              <a:t>Consumer</a:t>
            </a:r>
          </a:p>
        </p:txBody>
      </p:sp>
      <p:pic>
        <p:nvPicPr>
          <p:cNvPr id="3" name="object 3"/>
          <p:cNvPicPr/>
          <p:nvPr/>
        </p:nvPicPr>
        <p:blipFill>
          <a:blip r:embed="rId2" cstate="print"/>
          <a:stretch>
            <a:fillRect/>
          </a:stretch>
        </p:blipFill>
        <p:spPr>
          <a:xfrm>
            <a:off x="2793176" y="2298359"/>
            <a:ext cx="14517746" cy="7025254"/>
          </a:xfrm>
          <a:prstGeom prst="rect">
            <a:avLst/>
          </a:prstGeom>
        </p:spPr>
      </p:pic>
      <p:sp>
        <p:nvSpPr>
          <p:cNvPr id="4" name="object 4"/>
          <p:cNvSpPr txBox="1"/>
          <p:nvPr/>
        </p:nvSpPr>
        <p:spPr>
          <a:xfrm>
            <a:off x="7447522" y="7423481"/>
            <a:ext cx="1732914"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65" dirty="0">
                <a:solidFill>
                  <a:srgbClr val="FFFFFF"/>
                </a:solidFill>
                <a:latin typeface="Arial MT"/>
                <a:cs typeface="Arial MT"/>
              </a:rPr>
              <a:t>Exhausted</a:t>
            </a:r>
            <a:endParaRPr sz="2600">
              <a:latin typeface="Arial MT"/>
              <a:cs typeface="Arial MT"/>
            </a:endParaRPr>
          </a:p>
        </p:txBody>
      </p:sp>
      <p:sp>
        <p:nvSpPr>
          <p:cNvPr id="5" name="object 5"/>
          <p:cNvSpPr txBox="1"/>
          <p:nvPr/>
        </p:nvSpPr>
        <p:spPr>
          <a:xfrm>
            <a:off x="11027161" y="9381203"/>
            <a:ext cx="3364865" cy="482600"/>
          </a:xfrm>
          <a:prstGeom prst="rect">
            <a:avLst/>
          </a:prstGeom>
          <a:solidFill>
            <a:srgbClr val="EE220C"/>
          </a:solidFill>
        </p:spPr>
        <p:txBody>
          <a:bodyPr vert="horz" wrap="square" lIns="0" tIns="37465" rIns="0" bIns="0" rtlCol="0">
            <a:spAutoFit/>
          </a:bodyPr>
          <a:lstStyle/>
          <a:p>
            <a:pPr marL="781685">
              <a:lnSpc>
                <a:spcPct val="100000"/>
              </a:lnSpc>
              <a:spcBef>
                <a:spcPts val="295"/>
              </a:spcBef>
            </a:pPr>
            <a:r>
              <a:rPr sz="2600" spc="-55" dirty="0">
                <a:solidFill>
                  <a:srgbClr val="FFFFFF"/>
                </a:solidFill>
                <a:latin typeface="Arial MT"/>
                <a:cs typeface="Arial MT"/>
              </a:rPr>
              <a:t>RECOVERY</a:t>
            </a:r>
            <a:endParaRPr sz="2600">
              <a:latin typeface="Arial MT"/>
              <a:cs typeface="Arial MT"/>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4004" y="494591"/>
            <a:ext cx="10716260" cy="1433195"/>
          </a:xfrm>
          <a:prstGeom prst="rect">
            <a:avLst/>
          </a:prstGeom>
        </p:spPr>
        <p:txBody>
          <a:bodyPr vert="horz" wrap="square" lIns="0" tIns="17145" rIns="0" bIns="0" rtlCol="0">
            <a:spAutoFit/>
          </a:bodyPr>
          <a:lstStyle/>
          <a:p>
            <a:pPr marL="12700">
              <a:lnSpc>
                <a:spcPct val="100000"/>
              </a:lnSpc>
              <a:spcBef>
                <a:spcPts val="135"/>
              </a:spcBef>
            </a:pPr>
            <a:r>
              <a:rPr spc="150" dirty="0"/>
              <a:t>Retry</a:t>
            </a:r>
            <a:r>
              <a:rPr spc="-10" dirty="0"/>
              <a:t> </a:t>
            </a:r>
            <a:r>
              <a:rPr spc="240" dirty="0"/>
              <a:t>and</a:t>
            </a:r>
            <a:r>
              <a:rPr spc="-5" dirty="0"/>
              <a:t> </a:t>
            </a:r>
            <a:r>
              <a:rPr spc="165" dirty="0"/>
              <a:t>Recovery</a:t>
            </a:r>
          </a:p>
        </p:txBody>
      </p:sp>
      <p:grpSp>
        <p:nvGrpSpPr>
          <p:cNvPr id="3" name="object 3"/>
          <p:cNvGrpSpPr/>
          <p:nvPr/>
        </p:nvGrpSpPr>
        <p:grpSpPr>
          <a:xfrm>
            <a:off x="1153029" y="2018990"/>
            <a:ext cx="17798415" cy="8820785"/>
            <a:chOff x="1153029" y="2018990"/>
            <a:chExt cx="17798415" cy="8820785"/>
          </a:xfrm>
        </p:grpSpPr>
        <p:pic>
          <p:nvPicPr>
            <p:cNvPr id="4" name="object 4"/>
            <p:cNvPicPr/>
            <p:nvPr/>
          </p:nvPicPr>
          <p:blipFill>
            <a:blip r:embed="rId2" cstate="print"/>
            <a:stretch>
              <a:fillRect/>
            </a:stretch>
          </p:blipFill>
          <p:spPr>
            <a:xfrm>
              <a:off x="1153029" y="2018990"/>
              <a:ext cx="17798044" cy="8820266"/>
            </a:xfrm>
            <a:prstGeom prst="rect">
              <a:avLst/>
            </a:prstGeom>
          </p:spPr>
        </p:pic>
        <p:sp>
          <p:nvSpPr>
            <p:cNvPr id="5" name="object 5"/>
            <p:cNvSpPr/>
            <p:nvPr/>
          </p:nvSpPr>
          <p:spPr>
            <a:xfrm>
              <a:off x="2724021" y="5905537"/>
              <a:ext cx="756285" cy="700405"/>
            </a:xfrm>
            <a:custGeom>
              <a:avLst/>
              <a:gdLst/>
              <a:ahLst/>
              <a:cxnLst/>
              <a:rect l="l" t="t" r="r" b="b"/>
              <a:pathLst>
                <a:path w="756285" h="700404">
                  <a:moveTo>
                    <a:pt x="429637" y="188830"/>
                  </a:moveTo>
                  <a:lnTo>
                    <a:pt x="326392" y="188830"/>
                  </a:lnTo>
                  <a:lnTo>
                    <a:pt x="326392" y="699977"/>
                  </a:lnTo>
                  <a:lnTo>
                    <a:pt x="429637" y="699977"/>
                  </a:lnTo>
                  <a:lnTo>
                    <a:pt x="429637" y="188830"/>
                  </a:lnTo>
                  <a:close/>
                </a:path>
                <a:path w="756285" h="700404">
                  <a:moveTo>
                    <a:pt x="0" y="56229"/>
                  </a:moveTo>
                  <a:lnTo>
                    <a:pt x="0" y="560289"/>
                  </a:lnTo>
                  <a:lnTo>
                    <a:pt x="306487" y="680309"/>
                  </a:lnTo>
                  <a:lnTo>
                    <a:pt x="306487" y="176308"/>
                  </a:lnTo>
                  <a:lnTo>
                    <a:pt x="0" y="56229"/>
                  </a:lnTo>
                  <a:close/>
                </a:path>
                <a:path w="756285" h="700404">
                  <a:moveTo>
                    <a:pt x="756029" y="56229"/>
                  </a:moveTo>
                  <a:lnTo>
                    <a:pt x="449542" y="176308"/>
                  </a:lnTo>
                  <a:lnTo>
                    <a:pt x="449542" y="680309"/>
                  </a:lnTo>
                  <a:lnTo>
                    <a:pt x="756029" y="560289"/>
                  </a:lnTo>
                  <a:lnTo>
                    <a:pt x="756029" y="56229"/>
                  </a:lnTo>
                  <a:close/>
                </a:path>
                <a:path w="756285" h="700404">
                  <a:moveTo>
                    <a:pt x="59300" y="33017"/>
                  </a:moveTo>
                  <a:lnTo>
                    <a:pt x="43884" y="40519"/>
                  </a:lnTo>
                  <a:lnTo>
                    <a:pt x="369036" y="166149"/>
                  </a:lnTo>
                  <a:lnTo>
                    <a:pt x="369036" y="156995"/>
                  </a:lnTo>
                  <a:lnTo>
                    <a:pt x="368842" y="151449"/>
                  </a:lnTo>
                  <a:lnTo>
                    <a:pt x="367943" y="143055"/>
                  </a:lnTo>
                  <a:lnTo>
                    <a:pt x="343993" y="143055"/>
                  </a:lnTo>
                  <a:lnTo>
                    <a:pt x="59300" y="33017"/>
                  </a:lnTo>
                  <a:close/>
                </a:path>
                <a:path w="756285" h="700404">
                  <a:moveTo>
                    <a:pt x="629099" y="0"/>
                  </a:moveTo>
                  <a:lnTo>
                    <a:pt x="433358" y="76666"/>
                  </a:lnTo>
                  <a:lnTo>
                    <a:pt x="433063" y="76725"/>
                  </a:lnTo>
                  <a:lnTo>
                    <a:pt x="420701" y="83775"/>
                  </a:lnTo>
                  <a:lnTo>
                    <a:pt x="394553" y="118247"/>
                  </a:lnTo>
                  <a:lnTo>
                    <a:pt x="386933" y="156995"/>
                  </a:lnTo>
                  <a:lnTo>
                    <a:pt x="386933" y="166149"/>
                  </a:lnTo>
                  <a:lnTo>
                    <a:pt x="446688" y="143055"/>
                  </a:lnTo>
                  <a:lnTo>
                    <a:pt x="411976" y="143055"/>
                  </a:lnTo>
                  <a:lnTo>
                    <a:pt x="419038" y="135022"/>
                  </a:lnTo>
                  <a:lnTo>
                    <a:pt x="402290" y="135022"/>
                  </a:lnTo>
                  <a:lnTo>
                    <a:pt x="406401" y="122313"/>
                  </a:lnTo>
                  <a:lnTo>
                    <a:pt x="413259" y="109341"/>
                  </a:lnTo>
                  <a:lnTo>
                    <a:pt x="423566" y="97514"/>
                  </a:lnTo>
                  <a:lnTo>
                    <a:pt x="438024" y="88243"/>
                  </a:lnTo>
                  <a:lnTo>
                    <a:pt x="644397" y="7442"/>
                  </a:lnTo>
                  <a:lnTo>
                    <a:pt x="629099" y="0"/>
                  </a:lnTo>
                  <a:close/>
                </a:path>
                <a:path w="756285" h="700404">
                  <a:moveTo>
                    <a:pt x="93440" y="16420"/>
                  </a:moveTo>
                  <a:lnTo>
                    <a:pt x="78142" y="23862"/>
                  </a:lnTo>
                  <a:lnTo>
                    <a:pt x="301939" y="112400"/>
                  </a:lnTo>
                  <a:lnTo>
                    <a:pt x="315450" y="119175"/>
                  </a:lnTo>
                  <a:lnTo>
                    <a:pt x="326970" y="126552"/>
                  </a:lnTo>
                  <a:lnTo>
                    <a:pt x="336488" y="134517"/>
                  </a:lnTo>
                  <a:lnTo>
                    <a:pt x="343993" y="143055"/>
                  </a:lnTo>
                  <a:lnTo>
                    <a:pt x="367943" y="143055"/>
                  </a:lnTo>
                  <a:lnTo>
                    <a:pt x="367881" y="142470"/>
                  </a:lnTo>
                  <a:lnTo>
                    <a:pt x="366386" y="135022"/>
                  </a:lnTo>
                  <a:lnTo>
                    <a:pt x="353680" y="135022"/>
                  </a:lnTo>
                  <a:lnTo>
                    <a:pt x="345111" y="125391"/>
                  </a:lnTo>
                  <a:lnTo>
                    <a:pt x="334445" y="116481"/>
                  </a:lnTo>
                  <a:lnTo>
                    <a:pt x="321702" y="108307"/>
                  </a:lnTo>
                  <a:lnTo>
                    <a:pt x="306900" y="100882"/>
                  </a:lnTo>
                  <a:lnTo>
                    <a:pt x="93440" y="16420"/>
                  </a:lnTo>
                  <a:close/>
                </a:path>
                <a:path w="756285" h="700404">
                  <a:moveTo>
                    <a:pt x="696788" y="32958"/>
                  </a:moveTo>
                  <a:lnTo>
                    <a:pt x="411976" y="143055"/>
                  </a:lnTo>
                  <a:lnTo>
                    <a:pt x="446688" y="143055"/>
                  </a:lnTo>
                  <a:lnTo>
                    <a:pt x="712144" y="40459"/>
                  </a:lnTo>
                  <a:lnTo>
                    <a:pt x="696788" y="32958"/>
                  </a:lnTo>
                  <a:close/>
                </a:path>
                <a:path w="756285" h="700404">
                  <a:moveTo>
                    <a:pt x="127166" y="59"/>
                  </a:moveTo>
                  <a:lnTo>
                    <a:pt x="111809" y="7501"/>
                  </a:lnTo>
                  <a:lnTo>
                    <a:pt x="317946" y="88243"/>
                  </a:lnTo>
                  <a:lnTo>
                    <a:pt x="332405" y="97515"/>
                  </a:lnTo>
                  <a:lnTo>
                    <a:pt x="342712" y="109341"/>
                  </a:lnTo>
                  <a:lnTo>
                    <a:pt x="349569" y="122314"/>
                  </a:lnTo>
                  <a:lnTo>
                    <a:pt x="353680" y="135022"/>
                  </a:lnTo>
                  <a:lnTo>
                    <a:pt x="366386" y="135022"/>
                  </a:lnTo>
                  <a:lnTo>
                    <a:pt x="345825" y="93076"/>
                  </a:lnTo>
                  <a:lnTo>
                    <a:pt x="322907" y="76725"/>
                  </a:lnTo>
                  <a:lnTo>
                    <a:pt x="127166" y="59"/>
                  </a:lnTo>
                  <a:close/>
                </a:path>
                <a:path w="756285" h="700404">
                  <a:moveTo>
                    <a:pt x="662707" y="16361"/>
                  </a:moveTo>
                  <a:lnTo>
                    <a:pt x="449305" y="100764"/>
                  </a:lnTo>
                  <a:lnTo>
                    <a:pt x="410858" y="125391"/>
                  </a:lnTo>
                  <a:lnTo>
                    <a:pt x="402290" y="135022"/>
                  </a:lnTo>
                  <a:lnTo>
                    <a:pt x="419038" y="135022"/>
                  </a:lnTo>
                  <a:lnTo>
                    <a:pt x="419483" y="134516"/>
                  </a:lnTo>
                  <a:lnTo>
                    <a:pt x="429000" y="126552"/>
                  </a:lnTo>
                  <a:lnTo>
                    <a:pt x="440520" y="119174"/>
                  </a:lnTo>
                  <a:lnTo>
                    <a:pt x="454031" y="112400"/>
                  </a:lnTo>
                  <a:lnTo>
                    <a:pt x="677945" y="23803"/>
                  </a:lnTo>
                  <a:lnTo>
                    <a:pt x="662707" y="16361"/>
                  </a:lnTo>
                  <a:close/>
                </a:path>
              </a:pathLst>
            </a:custGeom>
            <a:solidFill>
              <a:srgbClr val="00A2FF"/>
            </a:solidFill>
          </p:spPr>
          <p:txBody>
            <a:bodyPr wrap="square" lIns="0" tIns="0" rIns="0" bIns="0" rtlCol="0"/>
            <a:lstStyle/>
            <a:p>
              <a:endParaRPr/>
            </a:p>
          </p:txBody>
        </p:sp>
      </p:gr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71309" y="494591"/>
            <a:ext cx="9761855" cy="1433195"/>
          </a:xfrm>
          <a:prstGeom prst="rect">
            <a:avLst/>
          </a:prstGeom>
        </p:spPr>
        <p:txBody>
          <a:bodyPr vert="horz" wrap="square" lIns="0" tIns="17145" rIns="0" bIns="0" rtlCol="0">
            <a:spAutoFit/>
          </a:bodyPr>
          <a:lstStyle/>
          <a:p>
            <a:pPr marL="12700">
              <a:lnSpc>
                <a:spcPct val="100000"/>
              </a:lnSpc>
              <a:spcBef>
                <a:spcPts val="135"/>
              </a:spcBef>
            </a:pPr>
            <a:r>
              <a:rPr spc="165" dirty="0"/>
              <a:t>Recovery</a:t>
            </a:r>
            <a:r>
              <a:rPr spc="-10" dirty="0"/>
              <a:t> </a:t>
            </a:r>
            <a:r>
              <a:rPr spc="525" dirty="0"/>
              <a:t>-</a:t>
            </a:r>
            <a:r>
              <a:rPr spc="-5" dirty="0"/>
              <a:t> </a:t>
            </a:r>
            <a:r>
              <a:rPr spc="-110" dirty="0"/>
              <a:t>Type</a:t>
            </a:r>
            <a:r>
              <a:rPr spc="-5" dirty="0"/>
              <a:t> </a:t>
            </a:r>
            <a:r>
              <a:rPr spc="15" dirty="0"/>
              <a:t>1</a:t>
            </a:r>
          </a:p>
        </p:txBody>
      </p:sp>
      <p:grpSp>
        <p:nvGrpSpPr>
          <p:cNvPr id="3" name="object 3"/>
          <p:cNvGrpSpPr/>
          <p:nvPr/>
        </p:nvGrpSpPr>
        <p:grpSpPr>
          <a:xfrm>
            <a:off x="4135999" y="2010410"/>
            <a:ext cx="11832590" cy="9256395"/>
            <a:chOff x="4135999" y="2010410"/>
            <a:chExt cx="11832590" cy="9256395"/>
          </a:xfrm>
        </p:grpSpPr>
        <p:pic>
          <p:nvPicPr>
            <p:cNvPr id="4" name="object 4"/>
            <p:cNvPicPr/>
            <p:nvPr/>
          </p:nvPicPr>
          <p:blipFill>
            <a:blip r:embed="rId2" cstate="print"/>
            <a:stretch>
              <a:fillRect/>
            </a:stretch>
          </p:blipFill>
          <p:spPr>
            <a:xfrm>
              <a:off x="4135999" y="2052293"/>
              <a:ext cx="11832100" cy="9214379"/>
            </a:xfrm>
            <a:prstGeom prst="rect">
              <a:avLst/>
            </a:prstGeom>
          </p:spPr>
        </p:pic>
        <p:sp>
          <p:nvSpPr>
            <p:cNvPr id="5" name="object 5"/>
            <p:cNvSpPr/>
            <p:nvPr/>
          </p:nvSpPr>
          <p:spPr>
            <a:xfrm>
              <a:off x="9130612" y="2010410"/>
              <a:ext cx="2492375" cy="1047115"/>
            </a:xfrm>
            <a:custGeom>
              <a:avLst/>
              <a:gdLst/>
              <a:ahLst/>
              <a:cxnLst/>
              <a:rect l="l" t="t" r="r" b="b"/>
              <a:pathLst>
                <a:path w="2492375" h="1047114">
                  <a:moveTo>
                    <a:pt x="2491989" y="0"/>
                  </a:moveTo>
                  <a:lnTo>
                    <a:pt x="0" y="0"/>
                  </a:lnTo>
                  <a:lnTo>
                    <a:pt x="0" y="1047088"/>
                  </a:lnTo>
                  <a:lnTo>
                    <a:pt x="2491989" y="1047088"/>
                  </a:lnTo>
                  <a:lnTo>
                    <a:pt x="2491989" y="0"/>
                  </a:lnTo>
                  <a:close/>
                </a:path>
              </a:pathLst>
            </a:custGeom>
            <a:solidFill>
              <a:srgbClr val="FFFFFF"/>
            </a:solidFill>
          </p:spPr>
          <p:txBody>
            <a:bodyPr wrap="square" lIns="0" tIns="0" rIns="0" bIns="0" rtlCol="0"/>
            <a:lstStyle/>
            <a:p>
              <a:endParaRPr/>
            </a:p>
          </p:txBody>
        </p:sp>
      </p:grpSp>
      <p:sp>
        <p:nvSpPr>
          <p:cNvPr id="6" name="object 6"/>
          <p:cNvSpPr txBox="1"/>
          <p:nvPr/>
        </p:nvSpPr>
        <p:spPr>
          <a:xfrm>
            <a:off x="6735502" y="5015178"/>
            <a:ext cx="1732914"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65" dirty="0">
                <a:solidFill>
                  <a:srgbClr val="FFFFFF"/>
                </a:solidFill>
                <a:latin typeface="Arial MT"/>
                <a:cs typeface="Arial MT"/>
              </a:rPr>
              <a:t>Exhausted</a:t>
            </a:r>
            <a:endParaRPr sz="2600">
              <a:latin typeface="Arial MT"/>
              <a:cs typeface="Arial MT"/>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71309" y="494591"/>
            <a:ext cx="9761855" cy="1433195"/>
          </a:xfrm>
          <a:prstGeom prst="rect">
            <a:avLst/>
          </a:prstGeom>
        </p:spPr>
        <p:txBody>
          <a:bodyPr vert="horz" wrap="square" lIns="0" tIns="17145" rIns="0" bIns="0" rtlCol="0">
            <a:spAutoFit/>
          </a:bodyPr>
          <a:lstStyle/>
          <a:p>
            <a:pPr marL="12700">
              <a:lnSpc>
                <a:spcPct val="100000"/>
              </a:lnSpc>
              <a:spcBef>
                <a:spcPts val="135"/>
              </a:spcBef>
            </a:pPr>
            <a:r>
              <a:rPr spc="165" dirty="0"/>
              <a:t>Recovery</a:t>
            </a:r>
            <a:r>
              <a:rPr spc="-10" dirty="0"/>
              <a:t> </a:t>
            </a:r>
            <a:r>
              <a:rPr spc="525" dirty="0"/>
              <a:t>-</a:t>
            </a:r>
            <a:r>
              <a:rPr spc="-5" dirty="0"/>
              <a:t> </a:t>
            </a:r>
            <a:r>
              <a:rPr spc="-110" dirty="0"/>
              <a:t>Type</a:t>
            </a:r>
            <a:r>
              <a:rPr spc="-5" dirty="0"/>
              <a:t> </a:t>
            </a:r>
            <a:r>
              <a:rPr spc="15" dirty="0"/>
              <a:t>2</a:t>
            </a:r>
          </a:p>
        </p:txBody>
      </p:sp>
      <p:grpSp>
        <p:nvGrpSpPr>
          <p:cNvPr id="3" name="object 3"/>
          <p:cNvGrpSpPr/>
          <p:nvPr/>
        </p:nvGrpSpPr>
        <p:grpSpPr>
          <a:xfrm>
            <a:off x="4135999" y="2010410"/>
            <a:ext cx="11832590" cy="9298305"/>
            <a:chOff x="4135999" y="2010410"/>
            <a:chExt cx="11832590" cy="9298305"/>
          </a:xfrm>
        </p:grpSpPr>
        <p:pic>
          <p:nvPicPr>
            <p:cNvPr id="4" name="object 4"/>
            <p:cNvPicPr/>
            <p:nvPr/>
          </p:nvPicPr>
          <p:blipFill>
            <a:blip r:embed="rId2" cstate="print"/>
            <a:stretch>
              <a:fillRect/>
            </a:stretch>
          </p:blipFill>
          <p:spPr>
            <a:xfrm>
              <a:off x="4135999" y="2115118"/>
              <a:ext cx="11832100" cy="9193437"/>
            </a:xfrm>
            <a:prstGeom prst="rect">
              <a:avLst/>
            </a:prstGeom>
          </p:spPr>
        </p:pic>
        <p:sp>
          <p:nvSpPr>
            <p:cNvPr id="5" name="object 5"/>
            <p:cNvSpPr/>
            <p:nvPr/>
          </p:nvSpPr>
          <p:spPr>
            <a:xfrm>
              <a:off x="9130612" y="2010410"/>
              <a:ext cx="2492375" cy="1047115"/>
            </a:xfrm>
            <a:custGeom>
              <a:avLst/>
              <a:gdLst/>
              <a:ahLst/>
              <a:cxnLst/>
              <a:rect l="l" t="t" r="r" b="b"/>
              <a:pathLst>
                <a:path w="2492375" h="1047114">
                  <a:moveTo>
                    <a:pt x="2491989" y="0"/>
                  </a:moveTo>
                  <a:lnTo>
                    <a:pt x="0" y="0"/>
                  </a:lnTo>
                  <a:lnTo>
                    <a:pt x="0" y="1047088"/>
                  </a:lnTo>
                  <a:lnTo>
                    <a:pt x="2491989" y="1047088"/>
                  </a:lnTo>
                  <a:lnTo>
                    <a:pt x="2491989" y="0"/>
                  </a:lnTo>
                  <a:close/>
                </a:path>
              </a:pathLst>
            </a:custGeom>
            <a:solidFill>
              <a:srgbClr val="FFFFFF"/>
            </a:solidFill>
          </p:spPr>
          <p:txBody>
            <a:bodyPr wrap="square" lIns="0" tIns="0" rIns="0" bIns="0" rtlCol="0"/>
            <a:lstStyle/>
            <a:p>
              <a:endParaRPr/>
            </a:p>
          </p:txBody>
        </p:sp>
      </p:grpSp>
      <p:sp>
        <p:nvSpPr>
          <p:cNvPr id="6" name="object 6"/>
          <p:cNvSpPr txBox="1"/>
          <p:nvPr/>
        </p:nvSpPr>
        <p:spPr>
          <a:xfrm>
            <a:off x="10881972" y="5015178"/>
            <a:ext cx="1732914"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65" dirty="0">
                <a:solidFill>
                  <a:srgbClr val="FFFFFF"/>
                </a:solidFill>
                <a:latin typeface="Arial MT"/>
                <a:cs typeface="Arial MT"/>
              </a:rPr>
              <a:t>Exhausted</a:t>
            </a:r>
            <a:endParaRPr sz="26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4191" y="663140"/>
            <a:ext cx="17256125" cy="1109345"/>
          </a:xfrm>
          <a:prstGeom prst="rect">
            <a:avLst/>
          </a:prstGeom>
        </p:spPr>
        <p:txBody>
          <a:bodyPr vert="horz" wrap="square" lIns="0" tIns="13970" rIns="0" bIns="0" rtlCol="0">
            <a:spAutoFit/>
          </a:bodyPr>
          <a:lstStyle/>
          <a:p>
            <a:pPr marL="12700">
              <a:lnSpc>
                <a:spcPct val="100000"/>
              </a:lnSpc>
              <a:spcBef>
                <a:spcPts val="110"/>
              </a:spcBef>
            </a:pPr>
            <a:r>
              <a:rPr sz="7100" spc="155" dirty="0"/>
              <a:t>Apache</a:t>
            </a:r>
            <a:r>
              <a:rPr sz="7100" spc="-5" dirty="0"/>
              <a:t> </a:t>
            </a:r>
            <a:r>
              <a:rPr sz="7100" spc="135" dirty="0"/>
              <a:t>Kafka</a:t>
            </a:r>
            <a:r>
              <a:rPr sz="7100" spc="-5" dirty="0"/>
              <a:t> </a:t>
            </a:r>
            <a:r>
              <a:rPr sz="7100" dirty="0"/>
              <a:t>(Event</a:t>
            </a:r>
            <a:r>
              <a:rPr sz="7100" spc="-5" dirty="0"/>
              <a:t> </a:t>
            </a:r>
            <a:r>
              <a:rPr sz="7100" spc="120" dirty="0"/>
              <a:t>Streaming</a:t>
            </a:r>
            <a:r>
              <a:rPr sz="7100" spc="-5" dirty="0"/>
              <a:t> </a:t>
            </a:r>
            <a:r>
              <a:rPr sz="7100" spc="120" dirty="0"/>
              <a:t>Platform)</a:t>
            </a:r>
            <a:endParaRPr sz="7100"/>
          </a:p>
        </p:txBody>
      </p:sp>
      <p:sp>
        <p:nvSpPr>
          <p:cNvPr id="3" name="object 3"/>
          <p:cNvSpPr/>
          <p:nvPr/>
        </p:nvSpPr>
        <p:spPr>
          <a:xfrm>
            <a:off x="11307509" y="9472506"/>
            <a:ext cx="480059" cy="987425"/>
          </a:xfrm>
          <a:custGeom>
            <a:avLst/>
            <a:gdLst/>
            <a:ahLst/>
            <a:cxnLst/>
            <a:rect l="l" t="t" r="r" b="b"/>
            <a:pathLst>
              <a:path w="480059" h="987425">
                <a:moveTo>
                  <a:pt x="433567" y="0"/>
                </a:moveTo>
                <a:lnTo>
                  <a:pt x="45914" y="0"/>
                </a:lnTo>
                <a:lnTo>
                  <a:pt x="28112" y="3631"/>
                </a:lnTo>
                <a:lnTo>
                  <a:pt x="13510" y="13510"/>
                </a:lnTo>
                <a:lnTo>
                  <a:pt x="3631" y="28111"/>
                </a:lnTo>
                <a:lnTo>
                  <a:pt x="0" y="45909"/>
                </a:lnTo>
                <a:lnTo>
                  <a:pt x="0" y="941513"/>
                </a:lnTo>
                <a:lnTo>
                  <a:pt x="3631" y="959416"/>
                </a:lnTo>
                <a:lnTo>
                  <a:pt x="13510" y="974005"/>
                </a:lnTo>
                <a:lnTo>
                  <a:pt x="28112" y="983827"/>
                </a:lnTo>
                <a:lnTo>
                  <a:pt x="45914" y="987424"/>
                </a:lnTo>
                <a:lnTo>
                  <a:pt x="433567" y="987424"/>
                </a:lnTo>
                <a:lnTo>
                  <a:pt x="451366" y="983792"/>
                </a:lnTo>
                <a:lnTo>
                  <a:pt x="465968" y="973913"/>
                </a:lnTo>
                <a:lnTo>
                  <a:pt x="475849" y="959312"/>
                </a:lnTo>
                <a:lnTo>
                  <a:pt x="479482" y="941513"/>
                </a:lnTo>
                <a:lnTo>
                  <a:pt x="479482" y="867902"/>
                </a:lnTo>
                <a:lnTo>
                  <a:pt x="32794" y="867902"/>
                </a:lnTo>
                <a:lnTo>
                  <a:pt x="32794" y="133795"/>
                </a:lnTo>
                <a:lnTo>
                  <a:pt x="479482" y="133795"/>
                </a:lnTo>
                <a:lnTo>
                  <a:pt x="479482" y="84953"/>
                </a:lnTo>
                <a:lnTo>
                  <a:pt x="196517" y="84953"/>
                </a:lnTo>
                <a:lnTo>
                  <a:pt x="191355" y="79722"/>
                </a:lnTo>
                <a:lnTo>
                  <a:pt x="191355" y="66882"/>
                </a:lnTo>
                <a:lnTo>
                  <a:pt x="196517" y="61727"/>
                </a:lnTo>
                <a:lnTo>
                  <a:pt x="479482" y="61727"/>
                </a:lnTo>
                <a:lnTo>
                  <a:pt x="479482" y="45909"/>
                </a:lnTo>
                <a:lnTo>
                  <a:pt x="475885" y="28111"/>
                </a:lnTo>
                <a:lnTo>
                  <a:pt x="466063" y="13510"/>
                </a:lnTo>
                <a:lnTo>
                  <a:pt x="451472" y="3631"/>
                </a:lnTo>
                <a:lnTo>
                  <a:pt x="433567" y="0"/>
                </a:lnTo>
                <a:close/>
              </a:path>
              <a:path w="480059" h="987425">
                <a:moveTo>
                  <a:pt x="479482" y="133795"/>
                </a:moveTo>
                <a:lnTo>
                  <a:pt x="446687" y="133795"/>
                </a:lnTo>
                <a:lnTo>
                  <a:pt x="446687" y="867902"/>
                </a:lnTo>
                <a:lnTo>
                  <a:pt x="479482" y="867902"/>
                </a:lnTo>
                <a:lnTo>
                  <a:pt x="479482" y="133795"/>
                </a:lnTo>
                <a:close/>
              </a:path>
              <a:path w="480059" h="987425">
                <a:moveTo>
                  <a:pt x="479482" y="61727"/>
                </a:moveTo>
                <a:lnTo>
                  <a:pt x="283195" y="61727"/>
                </a:lnTo>
                <a:lnTo>
                  <a:pt x="288347" y="66882"/>
                </a:lnTo>
                <a:lnTo>
                  <a:pt x="288347" y="79722"/>
                </a:lnTo>
                <a:lnTo>
                  <a:pt x="283195" y="84953"/>
                </a:lnTo>
                <a:lnTo>
                  <a:pt x="479482" y="84953"/>
                </a:lnTo>
                <a:lnTo>
                  <a:pt x="479482" y="61727"/>
                </a:lnTo>
                <a:close/>
              </a:path>
            </a:pathLst>
          </a:custGeom>
          <a:solidFill>
            <a:srgbClr val="EE220C"/>
          </a:solidFill>
        </p:spPr>
        <p:txBody>
          <a:bodyPr wrap="square" lIns="0" tIns="0" rIns="0" bIns="0" rtlCol="0"/>
          <a:lstStyle/>
          <a:p>
            <a:endParaRPr/>
          </a:p>
        </p:txBody>
      </p:sp>
      <p:sp>
        <p:nvSpPr>
          <p:cNvPr id="4" name="object 4"/>
          <p:cNvSpPr/>
          <p:nvPr/>
        </p:nvSpPr>
        <p:spPr>
          <a:xfrm>
            <a:off x="11080280" y="8334614"/>
            <a:ext cx="934085" cy="590550"/>
          </a:xfrm>
          <a:custGeom>
            <a:avLst/>
            <a:gdLst/>
            <a:ahLst/>
            <a:cxnLst/>
            <a:rect l="l" t="t" r="r" b="b"/>
            <a:pathLst>
              <a:path w="934084" h="590550">
                <a:moveTo>
                  <a:pt x="0" y="4281"/>
                </a:moveTo>
                <a:lnTo>
                  <a:pt x="0" y="588155"/>
                </a:lnTo>
                <a:lnTo>
                  <a:pt x="2240" y="590397"/>
                </a:lnTo>
                <a:lnTo>
                  <a:pt x="931699" y="590397"/>
                </a:lnTo>
                <a:lnTo>
                  <a:pt x="933940" y="588155"/>
                </a:lnTo>
                <a:lnTo>
                  <a:pt x="933940" y="362770"/>
                </a:lnTo>
                <a:lnTo>
                  <a:pt x="464111" y="362770"/>
                </a:lnTo>
                <a:lnTo>
                  <a:pt x="461326" y="361711"/>
                </a:lnTo>
                <a:lnTo>
                  <a:pt x="458834" y="359968"/>
                </a:lnTo>
                <a:lnTo>
                  <a:pt x="0" y="4281"/>
                </a:lnTo>
                <a:close/>
              </a:path>
              <a:path w="934084" h="590550">
                <a:moveTo>
                  <a:pt x="933940" y="4281"/>
                </a:moveTo>
                <a:lnTo>
                  <a:pt x="472320" y="362023"/>
                </a:lnTo>
                <a:lnTo>
                  <a:pt x="469587" y="362770"/>
                </a:lnTo>
                <a:lnTo>
                  <a:pt x="933940" y="362770"/>
                </a:lnTo>
                <a:lnTo>
                  <a:pt x="933940" y="4281"/>
                </a:lnTo>
                <a:close/>
              </a:path>
              <a:path w="934084" h="590550">
                <a:moveTo>
                  <a:pt x="901784" y="0"/>
                </a:moveTo>
                <a:lnTo>
                  <a:pt x="32145" y="0"/>
                </a:lnTo>
                <a:lnTo>
                  <a:pt x="467085" y="333810"/>
                </a:lnTo>
                <a:lnTo>
                  <a:pt x="901784" y="0"/>
                </a:lnTo>
                <a:close/>
              </a:path>
            </a:pathLst>
          </a:custGeom>
          <a:solidFill>
            <a:srgbClr val="F8BA00"/>
          </a:solidFill>
        </p:spPr>
        <p:txBody>
          <a:bodyPr wrap="square" lIns="0" tIns="0" rIns="0" bIns="0" rtlCol="0"/>
          <a:lstStyle/>
          <a:p>
            <a:endParaRPr/>
          </a:p>
        </p:txBody>
      </p:sp>
      <p:grpSp>
        <p:nvGrpSpPr>
          <p:cNvPr id="5" name="object 5"/>
          <p:cNvGrpSpPr/>
          <p:nvPr/>
        </p:nvGrpSpPr>
        <p:grpSpPr>
          <a:xfrm>
            <a:off x="5428598" y="4851401"/>
            <a:ext cx="100965" cy="765175"/>
            <a:chOff x="5428598" y="4851401"/>
            <a:chExt cx="100965" cy="765175"/>
          </a:xfrm>
        </p:grpSpPr>
        <p:sp>
          <p:nvSpPr>
            <p:cNvPr id="6" name="object 6"/>
            <p:cNvSpPr/>
            <p:nvPr/>
          </p:nvSpPr>
          <p:spPr>
            <a:xfrm>
              <a:off x="5478858" y="4941450"/>
              <a:ext cx="0" cy="585470"/>
            </a:xfrm>
            <a:custGeom>
              <a:avLst/>
              <a:gdLst/>
              <a:ahLst/>
              <a:cxnLst/>
              <a:rect l="l" t="t" r="r" b="b"/>
              <a:pathLst>
                <a:path h="585470">
                  <a:moveTo>
                    <a:pt x="0" y="0"/>
                  </a:moveTo>
                  <a:lnTo>
                    <a:pt x="0" y="584928"/>
                  </a:lnTo>
                </a:path>
              </a:pathLst>
            </a:custGeom>
            <a:ln w="20941">
              <a:solidFill>
                <a:srgbClr val="000000"/>
              </a:solidFill>
            </a:ln>
          </p:spPr>
          <p:txBody>
            <a:bodyPr wrap="square" lIns="0" tIns="0" rIns="0" bIns="0" rtlCol="0"/>
            <a:lstStyle/>
            <a:p>
              <a:endParaRPr/>
            </a:p>
          </p:txBody>
        </p:sp>
        <p:sp>
          <p:nvSpPr>
            <p:cNvPr id="7" name="object 7"/>
            <p:cNvSpPr/>
            <p:nvPr/>
          </p:nvSpPr>
          <p:spPr>
            <a:xfrm>
              <a:off x="5428589" y="4851406"/>
              <a:ext cx="100965" cy="765175"/>
            </a:xfrm>
            <a:custGeom>
              <a:avLst/>
              <a:gdLst/>
              <a:ahLst/>
              <a:cxnLst/>
              <a:rect l="l" t="t" r="r" b="b"/>
              <a:pathLst>
                <a:path w="100964" h="765175">
                  <a:moveTo>
                    <a:pt x="100520" y="664502"/>
                  </a:moveTo>
                  <a:lnTo>
                    <a:pt x="0" y="664502"/>
                  </a:lnTo>
                  <a:lnTo>
                    <a:pt x="50266" y="765022"/>
                  </a:lnTo>
                  <a:lnTo>
                    <a:pt x="100520" y="664502"/>
                  </a:lnTo>
                  <a:close/>
                </a:path>
                <a:path w="100964" h="765175">
                  <a:moveTo>
                    <a:pt x="100520" y="100520"/>
                  </a:moveTo>
                  <a:lnTo>
                    <a:pt x="50266" y="0"/>
                  </a:lnTo>
                  <a:lnTo>
                    <a:pt x="0" y="100520"/>
                  </a:lnTo>
                  <a:lnTo>
                    <a:pt x="100520" y="100520"/>
                  </a:lnTo>
                  <a:close/>
                </a:path>
              </a:pathLst>
            </a:custGeom>
            <a:solidFill>
              <a:srgbClr val="000000"/>
            </a:solidFill>
          </p:spPr>
          <p:txBody>
            <a:bodyPr wrap="square" lIns="0" tIns="0" rIns="0" bIns="0" rtlCol="0"/>
            <a:lstStyle/>
            <a:p>
              <a:endParaRPr/>
            </a:p>
          </p:txBody>
        </p:sp>
      </p:grpSp>
      <p:sp>
        <p:nvSpPr>
          <p:cNvPr id="8" name="object 8"/>
          <p:cNvSpPr/>
          <p:nvPr/>
        </p:nvSpPr>
        <p:spPr>
          <a:xfrm>
            <a:off x="8647565" y="8730332"/>
            <a:ext cx="1700530" cy="1662430"/>
          </a:xfrm>
          <a:custGeom>
            <a:avLst/>
            <a:gdLst/>
            <a:ahLst/>
            <a:cxnLst/>
            <a:rect l="l" t="t" r="r" b="b"/>
            <a:pathLst>
              <a:path w="1700529" h="1662429">
                <a:moveTo>
                  <a:pt x="872730" y="0"/>
                </a:moveTo>
                <a:lnTo>
                  <a:pt x="827700" y="0"/>
                </a:lnTo>
                <a:lnTo>
                  <a:pt x="782721" y="2316"/>
                </a:lnTo>
                <a:lnTo>
                  <a:pt x="737894" y="6949"/>
                </a:lnTo>
                <a:lnTo>
                  <a:pt x="693321" y="13898"/>
                </a:lnTo>
                <a:lnTo>
                  <a:pt x="649104" y="23164"/>
                </a:lnTo>
                <a:lnTo>
                  <a:pt x="605343" y="34746"/>
                </a:lnTo>
                <a:lnTo>
                  <a:pt x="562141" y="48644"/>
                </a:lnTo>
                <a:lnTo>
                  <a:pt x="519599" y="64859"/>
                </a:lnTo>
                <a:lnTo>
                  <a:pt x="477818" y="83390"/>
                </a:lnTo>
                <a:lnTo>
                  <a:pt x="436900" y="104238"/>
                </a:lnTo>
                <a:lnTo>
                  <a:pt x="396947" y="127402"/>
                </a:lnTo>
                <a:lnTo>
                  <a:pt x="358061" y="152883"/>
                </a:lnTo>
                <a:lnTo>
                  <a:pt x="320342" y="180680"/>
                </a:lnTo>
                <a:lnTo>
                  <a:pt x="283892" y="210793"/>
                </a:lnTo>
                <a:lnTo>
                  <a:pt x="248813" y="243223"/>
                </a:lnTo>
                <a:lnTo>
                  <a:pt x="215638" y="277514"/>
                </a:lnTo>
                <a:lnTo>
                  <a:pt x="184832" y="313146"/>
                </a:lnTo>
                <a:lnTo>
                  <a:pt x="156396" y="350018"/>
                </a:lnTo>
                <a:lnTo>
                  <a:pt x="130330" y="388031"/>
                </a:lnTo>
                <a:lnTo>
                  <a:pt x="106634" y="427087"/>
                </a:lnTo>
                <a:lnTo>
                  <a:pt x="85307" y="467085"/>
                </a:lnTo>
                <a:lnTo>
                  <a:pt x="66350" y="507927"/>
                </a:lnTo>
                <a:lnTo>
                  <a:pt x="49762" y="549514"/>
                </a:lnTo>
                <a:lnTo>
                  <a:pt x="35544" y="591746"/>
                </a:lnTo>
                <a:lnTo>
                  <a:pt x="23696" y="634524"/>
                </a:lnTo>
                <a:lnTo>
                  <a:pt x="14217" y="677748"/>
                </a:lnTo>
                <a:lnTo>
                  <a:pt x="7108" y="721320"/>
                </a:lnTo>
                <a:lnTo>
                  <a:pt x="2369" y="765140"/>
                </a:lnTo>
                <a:lnTo>
                  <a:pt x="0" y="809109"/>
                </a:lnTo>
                <a:lnTo>
                  <a:pt x="0" y="853127"/>
                </a:lnTo>
                <a:lnTo>
                  <a:pt x="2369" y="897096"/>
                </a:lnTo>
                <a:lnTo>
                  <a:pt x="7108" y="940916"/>
                </a:lnTo>
                <a:lnTo>
                  <a:pt x="14217" y="984488"/>
                </a:lnTo>
                <a:lnTo>
                  <a:pt x="23696" y="1027712"/>
                </a:lnTo>
                <a:lnTo>
                  <a:pt x="35544" y="1070490"/>
                </a:lnTo>
                <a:lnTo>
                  <a:pt x="49762" y="1112722"/>
                </a:lnTo>
                <a:lnTo>
                  <a:pt x="66350" y="1154308"/>
                </a:lnTo>
                <a:lnTo>
                  <a:pt x="85307" y="1195151"/>
                </a:lnTo>
                <a:lnTo>
                  <a:pt x="106634" y="1235149"/>
                </a:lnTo>
                <a:lnTo>
                  <a:pt x="130330" y="1274205"/>
                </a:lnTo>
                <a:lnTo>
                  <a:pt x="156396" y="1312218"/>
                </a:lnTo>
                <a:lnTo>
                  <a:pt x="184832" y="1349090"/>
                </a:lnTo>
                <a:lnTo>
                  <a:pt x="215638" y="1384721"/>
                </a:lnTo>
                <a:lnTo>
                  <a:pt x="248813" y="1419013"/>
                </a:lnTo>
                <a:lnTo>
                  <a:pt x="283892" y="1451442"/>
                </a:lnTo>
                <a:lnTo>
                  <a:pt x="320342" y="1481556"/>
                </a:lnTo>
                <a:lnTo>
                  <a:pt x="358061" y="1509353"/>
                </a:lnTo>
                <a:lnTo>
                  <a:pt x="396947" y="1534834"/>
                </a:lnTo>
                <a:lnTo>
                  <a:pt x="436900" y="1557998"/>
                </a:lnTo>
                <a:lnTo>
                  <a:pt x="477818" y="1578846"/>
                </a:lnTo>
                <a:lnTo>
                  <a:pt x="519599" y="1597377"/>
                </a:lnTo>
                <a:lnTo>
                  <a:pt x="562141" y="1613592"/>
                </a:lnTo>
                <a:lnTo>
                  <a:pt x="605343" y="1627491"/>
                </a:lnTo>
                <a:lnTo>
                  <a:pt x="649104" y="1639073"/>
                </a:lnTo>
                <a:lnTo>
                  <a:pt x="693321" y="1648339"/>
                </a:lnTo>
                <a:lnTo>
                  <a:pt x="737894" y="1655288"/>
                </a:lnTo>
                <a:lnTo>
                  <a:pt x="782721" y="1659921"/>
                </a:lnTo>
                <a:lnTo>
                  <a:pt x="827700" y="1662237"/>
                </a:lnTo>
                <a:lnTo>
                  <a:pt x="872730" y="1662237"/>
                </a:lnTo>
                <a:lnTo>
                  <a:pt x="917709" y="1659921"/>
                </a:lnTo>
                <a:lnTo>
                  <a:pt x="962536" y="1655288"/>
                </a:lnTo>
                <a:lnTo>
                  <a:pt x="1007109" y="1648339"/>
                </a:lnTo>
                <a:lnTo>
                  <a:pt x="1051326" y="1639073"/>
                </a:lnTo>
                <a:lnTo>
                  <a:pt x="1095087" y="1627491"/>
                </a:lnTo>
                <a:lnTo>
                  <a:pt x="1138289" y="1613592"/>
                </a:lnTo>
                <a:lnTo>
                  <a:pt x="1180832" y="1597377"/>
                </a:lnTo>
                <a:lnTo>
                  <a:pt x="1222612" y="1578846"/>
                </a:lnTo>
                <a:lnTo>
                  <a:pt x="1263530" y="1557998"/>
                </a:lnTo>
                <a:lnTo>
                  <a:pt x="1303483" y="1534834"/>
                </a:lnTo>
                <a:lnTo>
                  <a:pt x="1342370" y="1509353"/>
                </a:lnTo>
                <a:lnTo>
                  <a:pt x="1380089" y="1481556"/>
                </a:lnTo>
                <a:lnTo>
                  <a:pt x="1416539" y="1451442"/>
                </a:lnTo>
                <a:lnTo>
                  <a:pt x="1451618" y="1419013"/>
                </a:lnTo>
                <a:lnTo>
                  <a:pt x="1484793" y="1384721"/>
                </a:lnTo>
                <a:lnTo>
                  <a:pt x="1515598" y="1349090"/>
                </a:lnTo>
                <a:lnTo>
                  <a:pt x="1544034" y="1312218"/>
                </a:lnTo>
                <a:lnTo>
                  <a:pt x="1570100" y="1274205"/>
                </a:lnTo>
                <a:lnTo>
                  <a:pt x="1593797" y="1235149"/>
                </a:lnTo>
                <a:lnTo>
                  <a:pt x="1615123" y="1195151"/>
                </a:lnTo>
                <a:lnTo>
                  <a:pt x="1634080" y="1154308"/>
                </a:lnTo>
                <a:lnTo>
                  <a:pt x="1650668" y="1112722"/>
                </a:lnTo>
                <a:lnTo>
                  <a:pt x="1664886" y="1070490"/>
                </a:lnTo>
                <a:lnTo>
                  <a:pt x="1676734" y="1027712"/>
                </a:lnTo>
                <a:lnTo>
                  <a:pt x="1686213" y="984488"/>
                </a:lnTo>
                <a:lnTo>
                  <a:pt x="1693321" y="940916"/>
                </a:lnTo>
                <a:lnTo>
                  <a:pt x="1698061" y="897096"/>
                </a:lnTo>
                <a:lnTo>
                  <a:pt x="1700430" y="853127"/>
                </a:lnTo>
                <a:lnTo>
                  <a:pt x="1700430" y="809109"/>
                </a:lnTo>
                <a:lnTo>
                  <a:pt x="1698061" y="765140"/>
                </a:lnTo>
                <a:lnTo>
                  <a:pt x="1693321" y="721320"/>
                </a:lnTo>
                <a:lnTo>
                  <a:pt x="1686213" y="677748"/>
                </a:lnTo>
                <a:lnTo>
                  <a:pt x="1676734" y="634524"/>
                </a:lnTo>
                <a:lnTo>
                  <a:pt x="1664886" y="591746"/>
                </a:lnTo>
                <a:lnTo>
                  <a:pt x="1650668" y="549514"/>
                </a:lnTo>
                <a:lnTo>
                  <a:pt x="1634080" y="507927"/>
                </a:lnTo>
                <a:lnTo>
                  <a:pt x="1615123" y="467085"/>
                </a:lnTo>
                <a:lnTo>
                  <a:pt x="1593797" y="427087"/>
                </a:lnTo>
                <a:lnTo>
                  <a:pt x="1570100" y="388031"/>
                </a:lnTo>
                <a:lnTo>
                  <a:pt x="1544034" y="350018"/>
                </a:lnTo>
                <a:lnTo>
                  <a:pt x="1515598" y="313146"/>
                </a:lnTo>
                <a:lnTo>
                  <a:pt x="1484793" y="277514"/>
                </a:lnTo>
                <a:lnTo>
                  <a:pt x="1451618" y="243223"/>
                </a:lnTo>
                <a:lnTo>
                  <a:pt x="1416539" y="210793"/>
                </a:lnTo>
                <a:lnTo>
                  <a:pt x="1380089" y="180680"/>
                </a:lnTo>
                <a:lnTo>
                  <a:pt x="1342370" y="152883"/>
                </a:lnTo>
                <a:lnTo>
                  <a:pt x="1303483" y="127402"/>
                </a:lnTo>
                <a:lnTo>
                  <a:pt x="1263530" y="104238"/>
                </a:lnTo>
                <a:lnTo>
                  <a:pt x="1222612" y="83390"/>
                </a:lnTo>
                <a:lnTo>
                  <a:pt x="1180832" y="64859"/>
                </a:lnTo>
                <a:lnTo>
                  <a:pt x="1138289" y="48644"/>
                </a:lnTo>
                <a:lnTo>
                  <a:pt x="1095087" y="34746"/>
                </a:lnTo>
                <a:lnTo>
                  <a:pt x="1051326" y="23164"/>
                </a:lnTo>
                <a:lnTo>
                  <a:pt x="1007109" y="13898"/>
                </a:lnTo>
                <a:lnTo>
                  <a:pt x="962536" y="6949"/>
                </a:lnTo>
                <a:lnTo>
                  <a:pt x="917709" y="2316"/>
                </a:lnTo>
                <a:lnTo>
                  <a:pt x="872730" y="0"/>
                </a:lnTo>
                <a:close/>
              </a:path>
            </a:pathLst>
          </a:custGeom>
          <a:solidFill>
            <a:srgbClr val="00A2FF"/>
          </a:solidFill>
        </p:spPr>
        <p:txBody>
          <a:bodyPr wrap="square" lIns="0" tIns="0" rIns="0" bIns="0" rtlCol="0"/>
          <a:lstStyle/>
          <a:p>
            <a:endParaRPr/>
          </a:p>
        </p:txBody>
      </p:sp>
      <p:sp>
        <p:nvSpPr>
          <p:cNvPr id="9" name="object 9"/>
          <p:cNvSpPr txBox="1"/>
          <p:nvPr/>
        </p:nvSpPr>
        <p:spPr>
          <a:xfrm>
            <a:off x="8819384" y="9235501"/>
            <a:ext cx="1356995" cy="631190"/>
          </a:xfrm>
          <a:prstGeom prst="rect">
            <a:avLst/>
          </a:prstGeom>
        </p:spPr>
        <p:txBody>
          <a:bodyPr vert="horz" wrap="square" lIns="0" tIns="9525" rIns="0" bIns="0" rtlCol="0">
            <a:spAutoFit/>
          </a:bodyPr>
          <a:lstStyle/>
          <a:p>
            <a:pPr marL="247650" marR="5080" indent="-235585">
              <a:lnSpc>
                <a:spcPct val="102200"/>
              </a:lnSpc>
              <a:spcBef>
                <a:spcPts val="75"/>
              </a:spcBef>
            </a:pPr>
            <a:r>
              <a:rPr sz="1950" spc="65" dirty="0">
                <a:solidFill>
                  <a:srgbClr val="FFFFFF"/>
                </a:solidFill>
                <a:latin typeface="Arial MT"/>
                <a:cs typeface="Arial MT"/>
              </a:rPr>
              <a:t>Noti</a:t>
            </a:r>
            <a:r>
              <a:rPr sz="1950" spc="60" dirty="0">
                <a:solidFill>
                  <a:srgbClr val="FFFFFF"/>
                </a:solidFill>
                <a:latin typeface="Arial MT"/>
                <a:cs typeface="Arial MT"/>
              </a:rPr>
              <a:t>fi</a:t>
            </a:r>
            <a:r>
              <a:rPr sz="1950" spc="65" dirty="0">
                <a:solidFill>
                  <a:srgbClr val="FFFFFF"/>
                </a:solidFill>
                <a:latin typeface="Arial MT"/>
                <a:cs typeface="Arial MT"/>
              </a:rPr>
              <a:t>cation  </a:t>
            </a:r>
            <a:r>
              <a:rPr sz="1950" spc="40" dirty="0">
                <a:solidFill>
                  <a:srgbClr val="FFFFFF"/>
                </a:solidFill>
                <a:latin typeface="Arial MT"/>
                <a:cs typeface="Arial MT"/>
              </a:rPr>
              <a:t>Service</a:t>
            </a:r>
            <a:endParaRPr sz="1950">
              <a:latin typeface="Arial MT"/>
              <a:cs typeface="Arial MT"/>
            </a:endParaRPr>
          </a:p>
        </p:txBody>
      </p:sp>
      <p:grpSp>
        <p:nvGrpSpPr>
          <p:cNvPr id="10" name="object 10"/>
          <p:cNvGrpSpPr/>
          <p:nvPr/>
        </p:nvGrpSpPr>
        <p:grpSpPr>
          <a:xfrm>
            <a:off x="10507543" y="9347013"/>
            <a:ext cx="387985" cy="100965"/>
            <a:chOff x="10507543" y="9347013"/>
            <a:chExt cx="387985" cy="100965"/>
          </a:xfrm>
        </p:grpSpPr>
        <p:sp>
          <p:nvSpPr>
            <p:cNvPr id="11" name="object 11"/>
            <p:cNvSpPr/>
            <p:nvPr/>
          </p:nvSpPr>
          <p:spPr>
            <a:xfrm>
              <a:off x="10507543" y="9397273"/>
              <a:ext cx="297815" cy="0"/>
            </a:xfrm>
            <a:custGeom>
              <a:avLst/>
              <a:gdLst/>
              <a:ahLst/>
              <a:cxnLst/>
              <a:rect l="l" t="t" r="r" b="b"/>
              <a:pathLst>
                <a:path w="297815">
                  <a:moveTo>
                    <a:pt x="0" y="0"/>
                  </a:moveTo>
                  <a:lnTo>
                    <a:pt x="286880" y="0"/>
                  </a:lnTo>
                  <a:lnTo>
                    <a:pt x="297351" y="0"/>
                  </a:lnTo>
                </a:path>
              </a:pathLst>
            </a:custGeom>
            <a:ln w="20941">
              <a:solidFill>
                <a:srgbClr val="000000"/>
              </a:solidFill>
            </a:ln>
          </p:spPr>
          <p:txBody>
            <a:bodyPr wrap="square" lIns="0" tIns="0" rIns="0" bIns="0" rtlCol="0"/>
            <a:lstStyle/>
            <a:p>
              <a:endParaRPr/>
            </a:p>
          </p:txBody>
        </p:sp>
        <p:sp>
          <p:nvSpPr>
            <p:cNvPr id="12" name="object 12"/>
            <p:cNvSpPr/>
            <p:nvPr/>
          </p:nvSpPr>
          <p:spPr>
            <a:xfrm>
              <a:off x="10794425" y="9347013"/>
              <a:ext cx="100965" cy="100965"/>
            </a:xfrm>
            <a:custGeom>
              <a:avLst/>
              <a:gdLst/>
              <a:ahLst/>
              <a:cxnLst/>
              <a:rect l="l" t="t" r="r" b="b"/>
              <a:pathLst>
                <a:path w="100965" h="100965">
                  <a:moveTo>
                    <a:pt x="0" y="0"/>
                  </a:moveTo>
                  <a:lnTo>
                    <a:pt x="0" y="100520"/>
                  </a:lnTo>
                  <a:lnTo>
                    <a:pt x="100520" y="50260"/>
                  </a:lnTo>
                  <a:lnTo>
                    <a:pt x="0" y="0"/>
                  </a:lnTo>
                  <a:close/>
                </a:path>
              </a:pathLst>
            </a:custGeom>
            <a:solidFill>
              <a:srgbClr val="000000"/>
            </a:solidFill>
          </p:spPr>
          <p:txBody>
            <a:bodyPr wrap="square" lIns="0" tIns="0" rIns="0" bIns="0" rtlCol="0"/>
            <a:lstStyle/>
            <a:p>
              <a:endParaRPr/>
            </a:p>
          </p:txBody>
        </p:sp>
      </p:grpSp>
      <p:grpSp>
        <p:nvGrpSpPr>
          <p:cNvPr id="13" name="object 13"/>
          <p:cNvGrpSpPr/>
          <p:nvPr/>
        </p:nvGrpSpPr>
        <p:grpSpPr>
          <a:xfrm>
            <a:off x="13546456" y="7689654"/>
            <a:ext cx="100965" cy="768350"/>
            <a:chOff x="13546456" y="7689654"/>
            <a:chExt cx="100965" cy="768350"/>
          </a:xfrm>
        </p:grpSpPr>
        <p:sp>
          <p:nvSpPr>
            <p:cNvPr id="14" name="object 14"/>
            <p:cNvSpPr/>
            <p:nvPr/>
          </p:nvSpPr>
          <p:spPr>
            <a:xfrm>
              <a:off x="13596717" y="7779704"/>
              <a:ext cx="0" cy="588010"/>
            </a:xfrm>
            <a:custGeom>
              <a:avLst/>
              <a:gdLst/>
              <a:ahLst/>
              <a:cxnLst/>
              <a:rect l="l" t="t" r="r" b="b"/>
              <a:pathLst>
                <a:path h="588009">
                  <a:moveTo>
                    <a:pt x="0" y="0"/>
                  </a:moveTo>
                  <a:lnTo>
                    <a:pt x="0" y="587835"/>
                  </a:lnTo>
                </a:path>
              </a:pathLst>
            </a:custGeom>
            <a:ln w="20941">
              <a:solidFill>
                <a:srgbClr val="000000"/>
              </a:solidFill>
            </a:ln>
          </p:spPr>
          <p:txBody>
            <a:bodyPr wrap="square" lIns="0" tIns="0" rIns="0" bIns="0" rtlCol="0"/>
            <a:lstStyle/>
            <a:p>
              <a:endParaRPr/>
            </a:p>
          </p:txBody>
        </p:sp>
        <p:sp>
          <p:nvSpPr>
            <p:cNvPr id="15" name="object 15"/>
            <p:cNvSpPr/>
            <p:nvPr/>
          </p:nvSpPr>
          <p:spPr>
            <a:xfrm>
              <a:off x="13546455" y="7689665"/>
              <a:ext cx="100965" cy="768350"/>
            </a:xfrm>
            <a:custGeom>
              <a:avLst/>
              <a:gdLst/>
              <a:ahLst/>
              <a:cxnLst/>
              <a:rect l="l" t="t" r="r" b="b"/>
              <a:pathLst>
                <a:path w="100965" h="768350">
                  <a:moveTo>
                    <a:pt x="100520" y="667410"/>
                  </a:moveTo>
                  <a:lnTo>
                    <a:pt x="0" y="667410"/>
                  </a:lnTo>
                  <a:lnTo>
                    <a:pt x="50253" y="767930"/>
                  </a:lnTo>
                  <a:lnTo>
                    <a:pt x="100520" y="667410"/>
                  </a:lnTo>
                  <a:close/>
                </a:path>
                <a:path w="100965" h="768350">
                  <a:moveTo>
                    <a:pt x="100520" y="100520"/>
                  </a:moveTo>
                  <a:lnTo>
                    <a:pt x="50253" y="0"/>
                  </a:lnTo>
                  <a:lnTo>
                    <a:pt x="0" y="100520"/>
                  </a:lnTo>
                  <a:lnTo>
                    <a:pt x="100520" y="100520"/>
                  </a:lnTo>
                  <a:close/>
                </a:path>
              </a:pathLst>
            </a:custGeom>
            <a:solidFill>
              <a:srgbClr val="000000"/>
            </a:solidFill>
          </p:spPr>
          <p:txBody>
            <a:bodyPr wrap="square" lIns="0" tIns="0" rIns="0" bIns="0" rtlCol="0"/>
            <a:lstStyle/>
            <a:p>
              <a:endParaRPr/>
            </a:p>
          </p:txBody>
        </p:sp>
      </p:grpSp>
      <p:sp>
        <p:nvSpPr>
          <p:cNvPr id="16" name="object 16"/>
          <p:cNvSpPr txBox="1"/>
          <p:nvPr/>
        </p:nvSpPr>
        <p:spPr>
          <a:xfrm>
            <a:off x="3881630" y="5763172"/>
            <a:ext cx="11144250" cy="1771650"/>
          </a:xfrm>
          <a:prstGeom prst="rect">
            <a:avLst/>
          </a:prstGeom>
          <a:solidFill>
            <a:srgbClr val="000000"/>
          </a:solidFill>
        </p:spPr>
        <p:txBody>
          <a:bodyPr vert="horz" wrap="square" lIns="0" tIns="4445" rIns="0" bIns="0" rtlCol="0">
            <a:spAutoFit/>
          </a:bodyPr>
          <a:lstStyle/>
          <a:p>
            <a:pPr>
              <a:lnSpc>
                <a:spcPct val="100000"/>
              </a:lnSpc>
              <a:spcBef>
                <a:spcPts val="35"/>
              </a:spcBef>
            </a:pPr>
            <a:endParaRPr sz="4600">
              <a:latin typeface="Times New Roman"/>
              <a:cs typeface="Times New Roman"/>
            </a:endParaRPr>
          </a:p>
          <a:p>
            <a:pPr algn="ctr">
              <a:lnSpc>
                <a:spcPct val="100000"/>
              </a:lnSpc>
            </a:pPr>
            <a:r>
              <a:rPr sz="2600" spc="75" dirty="0">
                <a:solidFill>
                  <a:srgbClr val="FFFFFF"/>
                </a:solidFill>
                <a:latin typeface="Arial MT"/>
                <a:cs typeface="Arial MT"/>
              </a:rPr>
              <a:t>Apache</a:t>
            </a:r>
            <a:r>
              <a:rPr sz="2600" spc="5" dirty="0">
                <a:solidFill>
                  <a:srgbClr val="FFFFFF"/>
                </a:solidFill>
                <a:latin typeface="Arial MT"/>
                <a:cs typeface="Arial MT"/>
              </a:rPr>
              <a:t> </a:t>
            </a:r>
            <a:r>
              <a:rPr sz="2600" spc="65" dirty="0">
                <a:solidFill>
                  <a:srgbClr val="FFFFFF"/>
                </a:solidFill>
                <a:latin typeface="Arial MT"/>
                <a:cs typeface="Arial MT"/>
              </a:rPr>
              <a:t>Kafka</a:t>
            </a:r>
            <a:r>
              <a:rPr sz="2600" spc="5" dirty="0">
                <a:solidFill>
                  <a:srgbClr val="FFFFFF"/>
                </a:solidFill>
                <a:latin typeface="Arial MT"/>
                <a:cs typeface="Arial MT"/>
              </a:rPr>
              <a:t> </a:t>
            </a:r>
            <a:r>
              <a:rPr sz="2600" spc="15" dirty="0">
                <a:solidFill>
                  <a:srgbClr val="FFFFFF"/>
                </a:solidFill>
                <a:latin typeface="Arial MT"/>
                <a:cs typeface="Arial MT"/>
              </a:rPr>
              <a:t>(Event</a:t>
            </a:r>
            <a:r>
              <a:rPr sz="2600" spc="10" dirty="0">
                <a:solidFill>
                  <a:srgbClr val="FFFFFF"/>
                </a:solidFill>
                <a:latin typeface="Arial MT"/>
                <a:cs typeface="Arial MT"/>
              </a:rPr>
              <a:t> </a:t>
            </a:r>
            <a:r>
              <a:rPr sz="2600" spc="60" dirty="0">
                <a:solidFill>
                  <a:srgbClr val="FFFFFF"/>
                </a:solidFill>
                <a:latin typeface="Arial MT"/>
                <a:cs typeface="Arial MT"/>
              </a:rPr>
              <a:t>Streaming</a:t>
            </a:r>
            <a:r>
              <a:rPr sz="2600" spc="5" dirty="0">
                <a:solidFill>
                  <a:srgbClr val="FFFFFF"/>
                </a:solidFill>
                <a:latin typeface="Arial MT"/>
                <a:cs typeface="Arial MT"/>
              </a:rPr>
              <a:t> </a:t>
            </a:r>
            <a:r>
              <a:rPr sz="2600" spc="60" dirty="0">
                <a:solidFill>
                  <a:srgbClr val="FFFFFF"/>
                </a:solidFill>
                <a:latin typeface="Arial MT"/>
                <a:cs typeface="Arial MT"/>
              </a:rPr>
              <a:t>Platform)</a:t>
            </a:r>
            <a:endParaRPr sz="2600">
              <a:latin typeface="Arial MT"/>
              <a:cs typeface="Arial MT"/>
            </a:endParaRPr>
          </a:p>
        </p:txBody>
      </p:sp>
      <p:grpSp>
        <p:nvGrpSpPr>
          <p:cNvPr id="17" name="object 17"/>
          <p:cNvGrpSpPr/>
          <p:nvPr/>
        </p:nvGrpSpPr>
        <p:grpSpPr>
          <a:xfrm>
            <a:off x="9447521" y="4851401"/>
            <a:ext cx="100965" cy="765175"/>
            <a:chOff x="9447521" y="4851401"/>
            <a:chExt cx="100965" cy="765175"/>
          </a:xfrm>
        </p:grpSpPr>
        <p:sp>
          <p:nvSpPr>
            <p:cNvPr id="18" name="object 18"/>
            <p:cNvSpPr/>
            <p:nvPr/>
          </p:nvSpPr>
          <p:spPr>
            <a:xfrm>
              <a:off x="9497782" y="4941450"/>
              <a:ext cx="0" cy="585470"/>
            </a:xfrm>
            <a:custGeom>
              <a:avLst/>
              <a:gdLst/>
              <a:ahLst/>
              <a:cxnLst/>
              <a:rect l="l" t="t" r="r" b="b"/>
              <a:pathLst>
                <a:path h="585470">
                  <a:moveTo>
                    <a:pt x="0" y="0"/>
                  </a:moveTo>
                  <a:lnTo>
                    <a:pt x="0" y="584928"/>
                  </a:lnTo>
                </a:path>
              </a:pathLst>
            </a:custGeom>
            <a:ln w="20941">
              <a:solidFill>
                <a:srgbClr val="000000"/>
              </a:solidFill>
            </a:ln>
          </p:spPr>
          <p:txBody>
            <a:bodyPr wrap="square" lIns="0" tIns="0" rIns="0" bIns="0" rtlCol="0"/>
            <a:lstStyle/>
            <a:p>
              <a:endParaRPr/>
            </a:p>
          </p:txBody>
        </p:sp>
        <p:sp>
          <p:nvSpPr>
            <p:cNvPr id="19" name="object 19"/>
            <p:cNvSpPr/>
            <p:nvPr/>
          </p:nvSpPr>
          <p:spPr>
            <a:xfrm>
              <a:off x="9447517" y="4851406"/>
              <a:ext cx="100965" cy="765175"/>
            </a:xfrm>
            <a:custGeom>
              <a:avLst/>
              <a:gdLst/>
              <a:ahLst/>
              <a:cxnLst/>
              <a:rect l="l" t="t" r="r" b="b"/>
              <a:pathLst>
                <a:path w="100965" h="765175">
                  <a:moveTo>
                    <a:pt x="100520" y="664502"/>
                  </a:moveTo>
                  <a:lnTo>
                    <a:pt x="0" y="664502"/>
                  </a:lnTo>
                  <a:lnTo>
                    <a:pt x="50253" y="765022"/>
                  </a:lnTo>
                  <a:lnTo>
                    <a:pt x="100520" y="664502"/>
                  </a:lnTo>
                  <a:close/>
                </a:path>
                <a:path w="100965" h="765175">
                  <a:moveTo>
                    <a:pt x="100520" y="100520"/>
                  </a:moveTo>
                  <a:lnTo>
                    <a:pt x="50253" y="0"/>
                  </a:lnTo>
                  <a:lnTo>
                    <a:pt x="0" y="100520"/>
                  </a:lnTo>
                  <a:lnTo>
                    <a:pt x="100520" y="100520"/>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5428598" y="7681460"/>
            <a:ext cx="100965" cy="765175"/>
            <a:chOff x="5428598" y="7681460"/>
            <a:chExt cx="100965" cy="765175"/>
          </a:xfrm>
        </p:grpSpPr>
        <p:sp>
          <p:nvSpPr>
            <p:cNvPr id="21" name="object 21"/>
            <p:cNvSpPr/>
            <p:nvPr/>
          </p:nvSpPr>
          <p:spPr>
            <a:xfrm>
              <a:off x="5478858" y="7771510"/>
              <a:ext cx="0" cy="585470"/>
            </a:xfrm>
            <a:custGeom>
              <a:avLst/>
              <a:gdLst/>
              <a:ahLst/>
              <a:cxnLst/>
              <a:rect l="l" t="t" r="r" b="b"/>
              <a:pathLst>
                <a:path h="585470">
                  <a:moveTo>
                    <a:pt x="0" y="0"/>
                  </a:moveTo>
                  <a:lnTo>
                    <a:pt x="0" y="584928"/>
                  </a:lnTo>
                </a:path>
              </a:pathLst>
            </a:custGeom>
            <a:ln w="20941">
              <a:solidFill>
                <a:srgbClr val="000000"/>
              </a:solidFill>
            </a:ln>
          </p:spPr>
          <p:txBody>
            <a:bodyPr wrap="square" lIns="0" tIns="0" rIns="0" bIns="0" rtlCol="0"/>
            <a:lstStyle/>
            <a:p>
              <a:endParaRPr/>
            </a:p>
          </p:txBody>
        </p:sp>
        <p:sp>
          <p:nvSpPr>
            <p:cNvPr id="22" name="object 22"/>
            <p:cNvSpPr/>
            <p:nvPr/>
          </p:nvSpPr>
          <p:spPr>
            <a:xfrm>
              <a:off x="5428589" y="7681461"/>
              <a:ext cx="100965" cy="765175"/>
            </a:xfrm>
            <a:custGeom>
              <a:avLst/>
              <a:gdLst/>
              <a:ahLst/>
              <a:cxnLst/>
              <a:rect l="l" t="t" r="r" b="b"/>
              <a:pathLst>
                <a:path w="100964" h="765175">
                  <a:moveTo>
                    <a:pt x="100520" y="664514"/>
                  </a:moveTo>
                  <a:lnTo>
                    <a:pt x="0" y="664514"/>
                  </a:lnTo>
                  <a:lnTo>
                    <a:pt x="50266" y="765035"/>
                  </a:lnTo>
                  <a:lnTo>
                    <a:pt x="100520" y="664514"/>
                  </a:lnTo>
                  <a:close/>
                </a:path>
                <a:path w="100964" h="765175">
                  <a:moveTo>
                    <a:pt x="100520" y="100520"/>
                  </a:moveTo>
                  <a:lnTo>
                    <a:pt x="50266" y="0"/>
                  </a:lnTo>
                  <a:lnTo>
                    <a:pt x="0" y="100520"/>
                  </a:lnTo>
                  <a:lnTo>
                    <a:pt x="100520" y="100520"/>
                  </a:lnTo>
                  <a:close/>
                </a:path>
              </a:pathLst>
            </a:custGeom>
            <a:solidFill>
              <a:srgbClr val="000000"/>
            </a:solidFill>
          </p:spPr>
          <p:txBody>
            <a:bodyPr wrap="square" lIns="0" tIns="0" rIns="0" bIns="0" rtlCol="0"/>
            <a:lstStyle/>
            <a:p>
              <a:endParaRPr/>
            </a:p>
          </p:txBody>
        </p:sp>
      </p:grpSp>
      <p:grpSp>
        <p:nvGrpSpPr>
          <p:cNvPr id="23" name="object 23"/>
          <p:cNvGrpSpPr/>
          <p:nvPr/>
        </p:nvGrpSpPr>
        <p:grpSpPr>
          <a:xfrm>
            <a:off x="9447521" y="7794643"/>
            <a:ext cx="100965" cy="765175"/>
            <a:chOff x="9447521" y="7794643"/>
            <a:chExt cx="100965" cy="765175"/>
          </a:xfrm>
        </p:grpSpPr>
        <p:sp>
          <p:nvSpPr>
            <p:cNvPr id="24" name="object 24"/>
            <p:cNvSpPr/>
            <p:nvPr/>
          </p:nvSpPr>
          <p:spPr>
            <a:xfrm>
              <a:off x="9497782" y="7884693"/>
              <a:ext cx="0" cy="585470"/>
            </a:xfrm>
            <a:custGeom>
              <a:avLst/>
              <a:gdLst/>
              <a:ahLst/>
              <a:cxnLst/>
              <a:rect l="l" t="t" r="r" b="b"/>
              <a:pathLst>
                <a:path h="585470">
                  <a:moveTo>
                    <a:pt x="0" y="0"/>
                  </a:moveTo>
                  <a:lnTo>
                    <a:pt x="0" y="584928"/>
                  </a:lnTo>
                </a:path>
              </a:pathLst>
            </a:custGeom>
            <a:ln w="20941">
              <a:solidFill>
                <a:srgbClr val="000000"/>
              </a:solidFill>
            </a:ln>
          </p:spPr>
          <p:txBody>
            <a:bodyPr wrap="square" lIns="0" tIns="0" rIns="0" bIns="0" rtlCol="0"/>
            <a:lstStyle/>
            <a:p>
              <a:endParaRPr/>
            </a:p>
          </p:txBody>
        </p:sp>
        <p:sp>
          <p:nvSpPr>
            <p:cNvPr id="25" name="object 25"/>
            <p:cNvSpPr/>
            <p:nvPr/>
          </p:nvSpPr>
          <p:spPr>
            <a:xfrm>
              <a:off x="9447517" y="7794644"/>
              <a:ext cx="100965" cy="765175"/>
            </a:xfrm>
            <a:custGeom>
              <a:avLst/>
              <a:gdLst/>
              <a:ahLst/>
              <a:cxnLst/>
              <a:rect l="l" t="t" r="r" b="b"/>
              <a:pathLst>
                <a:path w="100965" h="765175">
                  <a:moveTo>
                    <a:pt x="100520" y="664514"/>
                  </a:moveTo>
                  <a:lnTo>
                    <a:pt x="0" y="664514"/>
                  </a:lnTo>
                  <a:lnTo>
                    <a:pt x="50253" y="765035"/>
                  </a:lnTo>
                  <a:lnTo>
                    <a:pt x="100520" y="664514"/>
                  </a:lnTo>
                  <a:close/>
                </a:path>
                <a:path w="100965" h="765175">
                  <a:moveTo>
                    <a:pt x="100520" y="100520"/>
                  </a:moveTo>
                  <a:lnTo>
                    <a:pt x="50253" y="0"/>
                  </a:lnTo>
                  <a:lnTo>
                    <a:pt x="0" y="100520"/>
                  </a:lnTo>
                  <a:lnTo>
                    <a:pt x="100520" y="100520"/>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13546456" y="4851401"/>
            <a:ext cx="100965" cy="765175"/>
            <a:chOff x="13546456" y="4851401"/>
            <a:chExt cx="100965" cy="765175"/>
          </a:xfrm>
        </p:grpSpPr>
        <p:sp>
          <p:nvSpPr>
            <p:cNvPr id="27" name="object 27"/>
            <p:cNvSpPr/>
            <p:nvPr/>
          </p:nvSpPr>
          <p:spPr>
            <a:xfrm>
              <a:off x="13596717" y="4941450"/>
              <a:ext cx="0" cy="585470"/>
            </a:xfrm>
            <a:custGeom>
              <a:avLst/>
              <a:gdLst/>
              <a:ahLst/>
              <a:cxnLst/>
              <a:rect l="l" t="t" r="r" b="b"/>
              <a:pathLst>
                <a:path h="585470">
                  <a:moveTo>
                    <a:pt x="0" y="0"/>
                  </a:moveTo>
                  <a:lnTo>
                    <a:pt x="0" y="584928"/>
                  </a:lnTo>
                </a:path>
              </a:pathLst>
            </a:custGeom>
            <a:ln w="20941">
              <a:solidFill>
                <a:srgbClr val="000000"/>
              </a:solidFill>
            </a:ln>
          </p:spPr>
          <p:txBody>
            <a:bodyPr wrap="square" lIns="0" tIns="0" rIns="0" bIns="0" rtlCol="0"/>
            <a:lstStyle/>
            <a:p>
              <a:endParaRPr/>
            </a:p>
          </p:txBody>
        </p:sp>
        <p:sp>
          <p:nvSpPr>
            <p:cNvPr id="28" name="object 28"/>
            <p:cNvSpPr/>
            <p:nvPr/>
          </p:nvSpPr>
          <p:spPr>
            <a:xfrm>
              <a:off x="13546455" y="4851406"/>
              <a:ext cx="100965" cy="765175"/>
            </a:xfrm>
            <a:custGeom>
              <a:avLst/>
              <a:gdLst/>
              <a:ahLst/>
              <a:cxnLst/>
              <a:rect l="l" t="t" r="r" b="b"/>
              <a:pathLst>
                <a:path w="100965" h="765175">
                  <a:moveTo>
                    <a:pt x="100520" y="664502"/>
                  </a:moveTo>
                  <a:lnTo>
                    <a:pt x="0" y="664502"/>
                  </a:lnTo>
                  <a:lnTo>
                    <a:pt x="50253" y="765022"/>
                  </a:lnTo>
                  <a:lnTo>
                    <a:pt x="100520" y="664502"/>
                  </a:lnTo>
                  <a:close/>
                </a:path>
                <a:path w="100965" h="765175">
                  <a:moveTo>
                    <a:pt x="100520" y="100520"/>
                  </a:moveTo>
                  <a:lnTo>
                    <a:pt x="50253" y="0"/>
                  </a:lnTo>
                  <a:lnTo>
                    <a:pt x="0" y="100520"/>
                  </a:lnTo>
                  <a:lnTo>
                    <a:pt x="100520" y="100520"/>
                  </a:lnTo>
                  <a:close/>
                </a:path>
              </a:pathLst>
            </a:custGeom>
            <a:solidFill>
              <a:srgbClr val="000000"/>
            </a:solidFill>
          </p:spPr>
          <p:txBody>
            <a:bodyPr wrap="square" lIns="0" tIns="0" rIns="0" bIns="0" rtlCol="0"/>
            <a:lstStyle/>
            <a:p>
              <a:endParaRPr/>
            </a:p>
          </p:txBody>
        </p:sp>
      </p:grpSp>
      <p:grpSp>
        <p:nvGrpSpPr>
          <p:cNvPr id="29" name="object 29"/>
          <p:cNvGrpSpPr/>
          <p:nvPr/>
        </p:nvGrpSpPr>
        <p:grpSpPr>
          <a:xfrm>
            <a:off x="6575715" y="3677375"/>
            <a:ext cx="1615440" cy="100965"/>
            <a:chOff x="6575715" y="3677375"/>
            <a:chExt cx="1615440" cy="100965"/>
          </a:xfrm>
        </p:grpSpPr>
        <p:sp>
          <p:nvSpPr>
            <p:cNvPr id="30" name="object 30"/>
            <p:cNvSpPr/>
            <p:nvPr/>
          </p:nvSpPr>
          <p:spPr>
            <a:xfrm>
              <a:off x="6665765" y="3727635"/>
              <a:ext cx="1435100" cy="0"/>
            </a:xfrm>
            <a:custGeom>
              <a:avLst/>
              <a:gdLst/>
              <a:ahLst/>
              <a:cxnLst/>
              <a:rect l="l" t="t" r="r" b="b"/>
              <a:pathLst>
                <a:path w="1435100">
                  <a:moveTo>
                    <a:pt x="0" y="0"/>
                  </a:moveTo>
                  <a:lnTo>
                    <a:pt x="10470" y="0"/>
                  </a:lnTo>
                  <a:lnTo>
                    <a:pt x="1424338" y="0"/>
                  </a:lnTo>
                  <a:lnTo>
                    <a:pt x="1434809" y="0"/>
                  </a:lnTo>
                </a:path>
              </a:pathLst>
            </a:custGeom>
            <a:ln w="20941">
              <a:solidFill>
                <a:srgbClr val="000000"/>
              </a:solidFill>
            </a:ln>
          </p:spPr>
          <p:txBody>
            <a:bodyPr wrap="square" lIns="0" tIns="0" rIns="0" bIns="0" rtlCol="0"/>
            <a:lstStyle/>
            <a:p>
              <a:endParaRPr/>
            </a:p>
          </p:txBody>
        </p:sp>
        <p:sp>
          <p:nvSpPr>
            <p:cNvPr id="31" name="object 31"/>
            <p:cNvSpPr/>
            <p:nvPr/>
          </p:nvSpPr>
          <p:spPr>
            <a:xfrm>
              <a:off x="6575704" y="3677380"/>
              <a:ext cx="1615440" cy="100965"/>
            </a:xfrm>
            <a:custGeom>
              <a:avLst/>
              <a:gdLst/>
              <a:ahLst/>
              <a:cxnLst/>
              <a:rect l="l" t="t" r="r" b="b"/>
              <a:pathLst>
                <a:path w="1615440" h="100964">
                  <a:moveTo>
                    <a:pt x="100520" y="0"/>
                  </a:moveTo>
                  <a:lnTo>
                    <a:pt x="0" y="50266"/>
                  </a:lnTo>
                  <a:lnTo>
                    <a:pt x="100520" y="100520"/>
                  </a:lnTo>
                  <a:lnTo>
                    <a:pt x="100520" y="0"/>
                  </a:lnTo>
                  <a:close/>
                </a:path>
                <a:path w="1615440" h="100964">
                  <a:moveTo>
                    <a:pt x="1614919" y="50266"/>
                  </a:moveTo>
                  <a:lnTo>
                    <a:pt x="1514398" y="0"/>
                  </a:lnTo>
                  <a:lnTo>
                    <a:pt x="1514398" y="100520"/>
                  </a:lnTo>
                  <a:lnTo>
                    <a:pt x="1614919" y="50266"/>
                  </a:lnTo>
                  <a:close/>
                </a:path>
              </a:pathLst>
            </a:custGeom>
            <a:solidFill>
              <a:srgbClr val="000000"/>
            </a:solidFill>
          </p:spPr>
          <p:txBody>
            <a:bodyPr wrap="square" lIns="0" tIns="0" rIns="0" bIns="0" rtlCol="0"/>
            <a:lstStyle/>
            <a:p>
              <a:endParaRPr/>
            </a:p>
          </p:txBody>
        </p:sp>
      </p:grpSp>
      <p:sp>
        <p:nvSpPr>
          <p:cNvPr id="32" name="object 32"/>
          <p:cNvSpPr/>
          <p:nvPr/>
        </p:nvSpPr>
        <p:spPr>
          <a:xfrm>
            <a:off x="12254181" y="3677375"/>
            <a:ext cx="100965" cy="100965"/>
          </a:xfrm>
          <a:custGeom>
            <a:avLst/>
            <a:gdLst/>
            <a:ahLst/>
            <a:cxnLst/>
            <a:rect l="l" t="t" r="r" b="b"/>
            <a:pathLst>
              <a:path w="100965" h="100964">
                <a:moveTo>
                  <a:pt x="0" y="0"/>
                </a:moveTo>
                <a:lnTo>
                  <a:pt x="0" y="100520"/>
                </a:lnTo>
                <a:lnTo>
                  <a:pt x="100520" y="50260"/>
                </a:lnTo>
                <a:lnTo>
                  <a:pt x="0" y="0"/>
                </a:lnTo>
                <a:close/>
              </a:path>
            </a:pathLst>
          </a:custGeom>
          <a:solidFill>
            <a:srgbClr val="000000"/>
          </a:solidFill>
        </p:spPr>
        <p:txBody>
          <a:bodyPr wrap="square" lIns="0" tIns="0" rIns="0" bIns="0" rtlCol="0"/>
          <a:lstStyle/>
          <a:p>
            <a:endParaRPr/>
          </a:p>
        </p:txBody>
      </p:sp>
      <p:sp>
        <p:nvSpPr>
          <p:cNvPr id="33" name="object 33"/>
          <p:cNvSpPr/>
          <p:nvPr/>
        </p:nvSpPr>
        <p:spPr>
          <a:xfrm>
            <a:off x="10739798" y="3677375"/>
            <a:ext cx="100965" cy="100965"/>
          </a:xfrm>
          <a:custGeom>
            <a:avLst/>
            <a:gdLst/>
            <a:ahLst/>
            <a:cxnLst/>
            <a:rect l="l" t="t" r="r" b="b"/>
            <a:pathLst>
              <a:path w="100965" h="100964">
                <a:moveTo>
                  <a:pt x="100520" y="0"/>
                </a:moveTo>
                <a:lnTo>
                  <a:pt x="0" y="50260"/>
                </a:lnTo>
                <a:lnTo>
                  <a:pt x="100520" y="100520"/>
                </a:lnTo>
                <a:lnTo>
                  <a:pt x="100520" y="0"/>
                </a:lnTo>
                <a:close/>
              </a:path>
            </a:pathLst>
          </a:custGeom>
          <a:solidFill>
            <a:srgbClr val="000000"/>
          </a:solidFill>
        </p:spPr>
        <p:txBody>
          <a:bodyPr wrap="square" lIns="0" tIns="0" rIns="0" bIns="0" rtlCol="0"/>
          <a:lstStyle/>
          <a:p>
            <a:endParaRPr/>
          </a:p>
        </p:txBody>
      </p:sp>
      <p:grpSp>
        <p:nvGrpSpPr>
          <p:cNvPr id="34" name="object 34"/>
          <p:cNvGrpSpPr/>
          <p:nvPr/>
        </p:nvGrpSpPr>
        <p:grpSpPr>
          <a:xfrm>
            <a:off x="6575715" y="9347013"/>
            <a:ext cx="1615440" cy="100965"/>
            <a:chOff x="6575715" y="9347013"/>
            <a:chExt cx="1615440" cy="100965"/>
          </a:xfrm>
        </p:grpSpPr>
        <p:sp>
          <p:nvSpPr>
            <p:cNvPr id="35" name="object 35"/>
            <p:cNvSpPr/>
            <p:nvPr/>
          </p:nvSpPr>
          <p:spPr>
            <a:xfrm>
              <a:off x="6665765" y="9397273"/>
              <a:ext cx="1435100" cy="0"/>
            </a:xfrm>
            <a:custGeom>
              <a:avLst/>
              <a:gdLst/>
              <a:ahLst/>
              <a:cxnLst/>
              <a:rect l="l" t="t" r="r" b="b"/>
              <a:pathLst>
                <a:path w="1435100">
                  <a:moveTo>
                    <a:pt x="0" y="0"/>
                  </a:moveTo>
                  <a:lnTo>
                    <a:pt x="10470" y="0"/>
                  </a:lnTo>
                  <a:lnTo>
                    <a:pt x="1424338" y="0"/>
                  </a:lnTo>
                  <a:lnTo>
                    <a:pt x="1434809" y="0"/>
                  </a:lnTo>
                </a:path>
              </a:pathLst>
            </a:custGeom>
            <a:ln w="20941">
              <a:solidFill>
                <a:srgbClr val="000000"/>
              </a:solidFill>
            </a:ln>
          </p:spPr>
          <p:txBody>
            <a:bodyPr wrap="square" lIns="0" tIns="0" rIns="0" bIns="0" rtlCol="0"/>
            <a:lstStyle/>
            <a:p>
              <a:endParaRPr/>
            </a:p>
          </p:txBody>
        </p:sp>
        <p:sp>
          <p:nvSpPr>
            <p:cNvPr id="36" name="object 36"/>
            <p:cNvSpPr/>
            <p:nvPr/>
          </p:nvSpPr>
          <p:spPr>
            <a:xfrm>
              <a:off x="6575704" y="9347016"/>
              <a:ext cx="1615440" cy="100965"/>
            </a:xfrm>
            <a:custGeom>
              <a:avLst/>
              <a:gdLst/>
              <a:ahLst/>
              <a:cxnLst/>
              <a:rect l="l" t="t" r="r" b="b"/>
              <a:pathLst>
                <a:path w="1615440" h="100965">
                  <a:moveTo>
                    <a:pt x="100520" y="0"/>
                  </a:moveTo>
                  <a:lnTo>
                    <a:pt x="0" y="50266"/>
                  </a:lnTo>
                  <a:lnTo>
                    <a:pt x="100520" y="100520"/>
                  </a:lnTo>
                  <a:lnTo>
                    <a:pt x="100520" y="0"/>
                  </a:lnTo>
                  <a:close/>
                </a:path>
                <a:path w="1615440" h="100965">
                  <a:moveTo>
                    <a:pt x="1614919" y="50266"/>
                  </a:moveTo>
                  <a:lnTo>
                    <a:pt x="1514398" y="0"/>
                  </a:lnTo>
                  <a:lnTo>
                    <a:pt x="1514398" y="100520"/>
                  </a:lnTo>
                  <a:lnTo>
                    <a:pt x="1614919" y="50266"/>
                  </a:lnTo>
                  <a:close/>
                </a:path>
              </a:pathLst>
            </a:custGeom>
            <a:solidFill>
              <a:srgbClr val="000000"/>
            </a:solidFill>
          </p:spPr>
          <p:txBody>
            <a:bodyPr wrap="square" lIns="0" tIns="0" rIns="0" bIns="0" rtlCol="0"/>
            <a:lstStyle/>
            <a:p>
              <a:endParaRPr/>
            </a:p>
          </p:txBody>
        </p:sp>
      </p:grpSp>
      <p:sp>
        <p:nvSpPr>
          <p:cNvPr id="37" name="object 37"/>
          <p:cNvSpPr/>
          <p:nvPr/>
        </p:nvSpPr>
        <p:spPr>
          <a:xfrm>
            <a:off x="4730682" y="2919103"/>
            <a:ext cx="1700530" cy="1662430"/>
          </a:xfrm>
          <a:custGeom>
            <a:avLst/>
            <a:gdLst/>
            <a:ahLst/>
            <a:cxnLst/>
            <a:rect l="l" t="t" r="r" b="b"/>
            <a:pathLst>
              <a:path w="1700529" h="1662429">
                <a:moveTo>
                  <a:pt x="872730" y="0"/>
                </a:moveTo>
                <a:lnTo>
                  <a:pt x="827700" y="0"/>
                </a:lnTo>
                <a:lnTo>
                  <a:pt x="782721" y="2316"/>
                </a:lnTo>
                <a:lnTo>
                  <a:pt x="737894" y="6949"/>
                </a:lnTo>
                <a:lnTo>
                  <a:pt x="693321" y="13898"/>
                </a:lnTo>
                <a:lnTo>
                  <a:pt x="649104" y="23164"/>
                </a:lnTo>
                <a:lnTo>
                  <a:pt x="605343" y="34746"/>
                </a:lnTo>
                <a:lnTo>
                  <a:pt x="562141" y="48644"/>
                </a:lnTo>
                <a:lnTo>
                  <a:pt x="519599" y="64859"/>
                </a:lnTo>
                <a:lnTo>
                  <a:pt x="477818" y="83391"/>
                </a:lnTo>
                <a:lnTo>
                  <a:pt x="436900" y="104239"/>
                </a:lnTo>
                <a:lnTo>
                  <a:pt x="396947" y="127403"/>
                </a:lnTo>
                <a:lnTo>
                  <a:pt x="358061" y="152883"/>
                </a:lnTo>
                <a:lnTo>
                  <a:pt x="320342" y="180681"/>
                </a:lnTo>
                <a:lnTo>
                  <a:pt x="283892" y="210794"/>
                </a:lnTo>
                <a:lnTo>
                  <a:pt x="248813" y="243224"/>
                </a:lnTo>
                <a:lnTo>
                  <a:pt x="215638" y="277515"/>
                </a:lnTo>
                <a:lnTo>
                  <a:pt x="184832" y="313146"/>
                </a:lnTo>
                <a:lnTo>
                  <a:pt x="156396" y="350018"/>
                </a:lnTo>
                <a:lnTo>
                  <a:pt x="130330" y="388032"/>
                </a:lnTo>
                <a:lnTo>
                  <a:pt x="106634" y="427087"/>
                </a:lnTo>
                <a:lnTo>
                  <a:pt x="85307" y="467086"/>
                </a:lnTo>
                <a:lnTo>
                  <a:pt x="66350" y="507928"/>
                </a:lnTo>
                <a:lnTo>
                  <a:pt x="49762" y="549515"/>
                </a:lnTo>
                <a:lnTo>
                  <a:pt x="35544" y="591747"/>
                </a:lnTo>
                <a:lnTo>
                  <a:pt x="23696" y="634524"/>
                </a:lnTo>
                <a:lnTo>
                  <a:pt x="14217" y="677749"/>
                </a:lnTo>
                <a:lnTo>
                  <a:pt x="7108" y="721321"/>
                </a:lnTo>
                <a:lnTo>
                  <a:pt x="2369" y="765141"/>
                </a:lnTo>
                <a:lnTo>
                  <a:pt x="0" y="809109"/>
                </a:lnTo>
                <a:lnTo>
                  <a:pt x="0" y="853128"/>
                </a:lnTo>
                <a:lnTo>
                  <a:pt x="2369" y="897097"/>
                </a:lnTo>
                <a:lnTo>
                  <a:pt x="7108" y="940917"/>
                </a:lnTo>
                <a:lnTo>
                  <a:pt x="14217" y="984489"/>
                </a:lnTo>
                <a:lnTo>
                  <a:pt x="23696" y="1027713"/>
                </a:lnTo>
                <a:lnTo>
                  <a:pt x="35544" y="1070491"/>
                </a:lnTo>
                <a:lnTo>
                  <a:pt x="49762" y="1112723"/>
                </a:lnTo>
                <a:lnTo>
                  <a:pt x="66350" y="1154309"/>
                </a:lnTo>
                <a:lnTo>
                  <a:pt x="85307" y="1195151"/>
                </a:lnTo>
                <a:lnTo>
                  <a:pt x="106634" y="1235150"/>
                </a:lnTo>
                <a:lnTo>
                  <a:pt x="130330" y="1274206"/>
                </a:lnTo>
                <a:lnTo>
                  <a:pt x="156396" y="1312219"/>
                </a:lnTo>
                <a:lnTo>
                  <a:pt x="184832" y="1349091"/>
                </a:lnTo>
                <a:lnTo>
                  <a:pt x="215638" y="1384722"/>
                </a:lnTo>
                <a:lnTo>
                  <a:pt x="248813" y="1419013"/>
                </a:lnTo>
                <a:lnTo>
                  <a:pt x="283892" y="1451443"/>
                </a:lnTo>
                <a:lnTo>
                  <a:pt x="320342" y="1481557"/>
                </a:lnTo>
                <a:lnTo>
                  <a:pt x="358061" y="1509354"/>
                </a:lnTo>
                <a:lnTo>
                  <a:pt x="396947" y="1534835"/>
                </a:lnTo>
                <a:lnTo>
                  <a:pt x="436900" y="1557999"/>
                </a:lnTo>
                <a:lnTo>
                  <a:pt x="477818" y="1578847"/>
                </a:lnTo>
                <a:lnTo>
                  <a:pt x="519599" y="1597378"/>
                </a:lnTo>
                <a:lnTo>
                  <a:pt x="562141" y="1613593"/>
                </a:lnTo>
                <a:lnTo>
                  <a:pt x="605343" y="1627491"/>
                </a:lnTo>
                <a:lnTo>
                  <a:pt x="649104" y="1639074"/>
                </a:lnTo>
                <a:lnTo>
                  <a:pt x="693321" y="1648339"/>
                </a:lnTo>
                <a:lnTo>
                  <a:pt x="737894" y="1655289"/>
                </a:lnTo>
                <a:lnTo>
                  <a:pt x="782721" y="1659921"/>
                </a:lnTo>
                <a:lnTo>
                  <a:pt x="827700" y="1662238"/>
                </a:lnTo>
                <a:lnTo>
                  <a:pt x="872730" y="1662238"/>
                </a:lnTo>
                <a:lnTo>
                  <a:pt x="917709" y="1659921"/>
                </a:lnTo>
                <a:lnTo>
                  <a:pt x="962536" y="1655289"/>
                </a:lnTo>
                <a:lnTo>
                  <a:pt x="1007109" y="1648339"/>
                </a:lnTo>
                <a:lnTo>
                  <a:pt x="1051326" y="1639074"/>
                </a:lnTo>
                <a:lnTo>
                  <a:pt x="1095087" y="1627491"/>
                </a:lnTo>
                <a:lnTo>
                  <a:pt x="1138289" y="1613593"/>
                </a:lnTo>
                <a:lnTo>
                  <a:pt x="1180832" y="1597378"/>
                </a:lnTo>
                <a:lnTo>
                  <a:pt x="1222612" y="1578847"/>
                </a:lnTo>
                <a:lnTo>
                  <a:pt x="1263530" y="1557999"/>
                </a:lnTo>
                <a:lnTo>
                  <a:pt x="1303483" y="1534835"/>
                </a:lnTo>
                <a:lnTo>
                  <a:pt x="1342370" y="1509354"/>
                </a:lnTo>
                <a:lnTo>
                  <a:pt x="1380089" y="1481557"/>
                </a:lnTo>
                <a:lnTo>
                  <a:pt x="1416539" y="1451443"/>
                </a:lnTo>
                <a:lnTo>
                  <a:pt x="1451618" y="1419013"/>
                </a:lnTo>
                <a:lnTo>
                  <a:pt x="1484793" y="1384722"/>
                </a:lnTo>
                <a:lnTo>
                  <a:pt x="1515599" y="1349091"/>
                </a:lnTo>
                <a:lnTo>
                  <a:pt x="1544034" y="1312219"/>
                </a:lnTo>
                <a:lnTo>
                  <a:pt x="1570100" y="1274206"/>
                </a:lnTo>
                <a:lnTo>
                  <a:pt x="1593797" y="1235150"/>
                </a:lnTo>
                <a:lnTo>
                  <a:pt x="1615124" y="1195151"/>
                </a:lnTo>
                <a:lnTo>
                  <a:pt x="1634081" y="1154309"/>
                </a:lnTo>
                <a:lnTo>
                  <a:pt x="1650669" y="1112723"/>
                </a:lnTo>
                <a:lnTo>
                  <a:pt x="1664886" y="1070491"/>
                </a:lnTo>
                <a:lnTo>
                  <a:pt x="1676735" y="1027713"/>
                </a:lnTo>
                <a:lnTo>
                  <a:pt x="1686213" y="984489"/>
                </a:lnTo>
                <a:lnTo>
                  <a:pt x="1693322" y="940917"/>
                </a:lnTo>
                <a:lnTo>
                  <a:pt x="1698062" y="897097"/>
                </a:lnTo>
                <a:lnTo>
                  <a:pt x="1700431" y="853128"/>
                </a:lnTo>
                <a:lnTo>
                  <a:pt x="1700431" y="809109"/>
                </a:lnTo>
                <a:lnTo>
                  <a:pt x="1698062" y="765141"/>
                </a:lnTo>
                <a:lnTo>
                  <a:pt x="1693322" y="721321"/>
                </a:lnTo>
                <a:lnTo>
                  <a:pt x="1686213" y="677749"/>
                </a:lnTo>
                <a:lnTo>
                  <a:pt x="1676735" y="634524"/>
                </a:lnTo>
                <a:lnTo>
                  <a:pt x="1664886" y="591747"/>
                </a:lnTo>
                <a:lnTo>
                  <a:pt x="1650669" y="549515"/>
                </a:lnTo>
                <a:lnTo>
                  <a:pt x="1634081" y="507928"/>
                </a:lnTo>
                <a:lnTo>
                  <a:pt x="1615124" y="467086"/>
                </a:lnTo>
                <a:lnTo>
                  <a:pt x="1593797" y="427087"/>
                </a:lnTo>
                <a:lnTo>
                  <a:pt x="1570100" y="388032"/>
                </a:lnTo>
                <a:lnTo>
                  <a:pt x="1544034" y="350018"/>
                </a:lnTo>
                <a:lnTo>
                  <a:pt x="1515599" y="313146"/>
                </a:lnTo>
                <a:lnTo>
                  <a:pt x="1484793" y="277515"/>
                </a:lnTo>
                <a:lnTo>
                  <a:pt x="1451618" y="243224"/>
                </a:lnTo>
                <a:lnTo>
                  <a:pt x="1416539" y="210794"/>
                </a:lnTo>
                <a:lnTo>
                  <a:pt x="1380089" y="180681"/>
                </a:lnTo>
                <a:lnTo>
                  <a:pt x="1342370" y="152883"/>
                </a:lnTo>
                <a:lnTo>
                  <a:pt x="1303483" y="127403"/>
                </a:lnTo>
                <a:lnTo>
                  <a:pt x="1263530" y="104239"/>
                </a:lnTo>
                <a:lnTo>
                  <a:pt x="1222612" y="83391"/>
                </a:lnTo>
                <a:lnTo>
                  <a:pt x="1180832" y="64859"/>
                </a:lnTo>
                <a:lnTo>
                  <a:pt x="1138289" y="48644"/>
                </a:lnTo>
                <a:lnTo>
                  <a:pt x="1095087" y="34746"/>
                </a:lnTo>
                <a:lnTo>
                  <a:pt x="1051326" y="23164"/>
                </a:lnTo>
                <a:lnTo>
                  <a:pt x="1007109" y="13898"/>
                </a:lnTo>
                <a:lnTo>
                  <a:pt x="962536" y="6949"/>
                </a:lnTo>
                <a:lnTo>
                  <a:pt x="917709" y="2316"/>
                </a:lnTo>
                <a:lnTo>
                  <a:pt x="872730" y="0"/>
                </a:lnTo>
                <a:close/>
              </a:path>
            </a:pathLst>
          </a:custGeom>
          <a:solidFill>
            <a:srgbClr val="00A2FF"/>
          </a:solidFill>
        </p:spPr>
        <p:txBody>
          <a:bodyPr wrap="square" lIns="0" tIns="0" rIns="0" bIns="0" rtlCol="0"/>
          <a:lstStyle/>
          <a:p>
            <a:endParaRPr/>
          </a:p>
        </p:txBody>
      </p:sp>
      <p:sp>
        <p:nvSpPr>
          <p:cNvPr id="38" name="object 38"/>
          <p:cNvSpPr txBox="1"/>
          <p:nvPr/>
        </p:nvSpPr>
        <p:spPr>
          <a:xfrm>
            <a:off x="4774211" y="3579986"/>
            <a:ext cx="1613535" cy="327025"/>
          </a:xfrm>
          <a:prstGeom prst="rect">
            <a:avLst/>
          </a:prstGeom>
        </p:spPr>
        <p:txBody>
          <a:bodyPr vert="horz" wrap="square" lIns="0" tIns="15875" rIns="0" bIns="0" rtlCol="0">
            <a:spAutoFit/>
          </a:bodyPr>
          <a:lstStyle/>
          <a:p>
            <a:pPr marL="12700">
              <a:lnSpc>
                <a:spcPct val="100000"/>
              </a:lnSpc>
              <a:spcBef>
                <a:spcPts val="125"/>
              </a:spcBef>
            </a:pPr>
            <a:r>
              <a:rPr sz="1950" spc="35" dirty="0">
                <a:solidFill>
                  <a:srgbClr val="FFFFFF"/>
                </a:solidFill>
                <a:latin typeface="Arial MT"/>
                <a:cs typeface="Arial MT"/>
              </a:rPr>
              <a:t>Order</a:t>
            </a:r>
            <a:r>
              <a:rPr sz="1950" spc="-75" dirty="0">
                <a:solidFill>
                  <a:srgbClr val="FFFFFF"/>
                </a:solidFill>
                <a:latin typeface="Arial MT"/>
                <a:cs typeface="Arial MT"/>
              </a:rPr>
              <a:t> </a:t>
            </a:r>
            <a:r>
              <a:rPr sz="1950" spc="40" dirty="0">
                <a:solidFill>
                  <a:srgbClr val="FFFFFF"/>
                </a:solidFill>
                <a:latin typeface="Arial MT"/>
                <a:cs typeface="Arial MT"/>
              </a:rPr>
              <a:t>Service</a:t>
            </a:r>
            <a:endParaRPr sz="1950">
              <a:latin typeface="Arial MT"/>
              <a:cs typeface="Arial MT"/>
            </a:endParaRPr>
          </a:p>
        </p:txBody>
      </p:sp>
      <p:sp>
        <p:nvSpPr>
          <p:cNvPr id="39" name="object 39"/>
          <p:cNvSpPr/>
          <p:nvPr/>
        </p:nvSpPr>
        <p:spPr>
          <a:xfrm>
            <a:off x="5957045" y="4035438"/>
            <a:ext cx="692785" cy="693420"/>
          </a:xfrm>
          <a:custGeom>
            <a:avLst/>
            <a:gdLst/>
            <a:ahLst/>
            <a:cxnLst/>
            <a:rect l="l" t="t" r="r" b="b"/>
            <a:pathLst>
              <a:path w="692784" h="693420">
                <a:moveTo>
                  <a:pt x="0" y="539750"/>
                </a:moveTo>
                <a:lnTo>
                  <a:pt x="0" y="570230"/>
                </a:lnTo>
                <a:lnTo>
                  <a:pt x="7034" y="595630"/>
                </a:lnTo>
                <a:lnTo>
                  <a:pt x="59133" y="640080"/>
                </a:lnTo>
                <a:lnTo>
                  <a:pt x="101413" y="657860"/>
                </a:lnTo>
                <a:lnTo>
                  <a:pt x="152658" y="673100"/>
                </a:lnTo>
                <a:lnTo>
                  <a:pt x="211474" y="684530"/>
                </a:lnTo>
                <a:lnTo>
                  <a:pt x="276470" y="692150"/>
                </a:lnTo>
                <a:lnTo>
                  <a:pt x="346254" y="693420"/>
                </a:lnTo>
                <a:lnTo>
                  <a:pt x="416036" y="692150"/>
                </a:lnTo>
                <a:lnTo>
                  <a:pt x="481026" y="684530"/>
                </a:lnTo>
                <a:lnTo>
                  <a:pt x="539834" y="673100"/>
                </a:lnTo>
                <a:lnTo>
                  <a:pt x="591068" y="657860"/>
                </a:lnTo>
                <a:lnTo>
                  <a:pt x="633339" y="640080"/>
                </a:lnTo>
                <a:lnTo>
                  <a:pt x="640848" y="635000"/>
                </a:lnTo>
                <a:lnTo>
                  <a:pt x="346254" y="635000"/>
                </a:lnTo>
                <a:lnTo>
                  <a:pt x="290396" y="633730"/>
                </a:lnTo>
                <a:lnTo>
                  <a:pt x="236616" y="628650"/>
                </a:lnTo>
                <a:lnTo>
                  <a:pt x="185700" y="622300"/>
                </a:lnTo>
                <a:lnTo>
                  <a:pt x="138435" y="610870"/>
                </a:lnTo>
                <a:lnTo>
                  <a:pt x="95606" y="598170"/>
                </a:lnTo>
                <a:lnTo>
                  <a:pt x="50358" y="579120"/>
                </a:lnTo>
                <a:lnTo>
                  <a:pt x="16144" y="556260"/>
                </a:lnTo>
                <a:lnTo>
                  <a:pt x="4552" y="544830"/>
                </a:lnTo>
                <a:lnTo>
                  <a:pt x="0" y="539750"/>
                </a:lnTo>
                <a:close/>
              </a:path>
              <a:path w="692784" h="693420">
                <a:moveTo>
                  <a:pt x="692455" y="539750"/>
                </a:moveTo>
                <a:lnTo>
                  <a:pt x="687901" y="544830"/>
                </a:lnTo>
                <a:lnTo>
                  <a:pt x="682670" y="551180"/>
                </a:lnTo>
                <a:lnTo>
                  <a:pt x="676365" y="556260"/>
                </a:lnTo>
                <a:lnTo>
                  <a:pt x="642188" y="579120"/>
                </a:lnTo>
                <a:lnTo>
                  <a:pt x="596847" y="598170"/>
                </a:lnTo>
                <a:lnTo>
                  <a:pt x="554024" y="610870"/>
                </a:lnTo>
                <a:lnTo>
                  <a:pt x="506772" y="622300"/>
                </a:lnTo>
                <a:lnTo>
                  <a:pt x="455873" y="628650"/>
                </a:lnTo>
                <a:lnTo>
                  <a:pt x="402107" y="633730"/>
                </a:lnTo>
                <a:lnTo>
                  <a:pt x="346254" y="635000"/>
                </a:lnTo>
                <a:lnTo>
                  <a:pt x="640848" y="635000"/>
                </a:lnTo>
                <a:lnTo>
                  <a:pt x="665254" y="618490"/>
                </a:lnTo>
                <a:lnTo>
                  <a:pt x="685423" y="595630"/>
                </a:lnTo>
                <a:lnTo>
                  <a:pt x="692455" y="570230"/>
                </a:lnTo>
                <a:lnTo>
                  <a:pt x="692455" y="539750"/>
                </a:lnTo>
                <a:close/>
              </a:path>
              <a:path w="692784" h="693420">
                <a:moveTo>
                  <a:pt x="0" y="463550"/>
                </a:moveTo>
                <a:lnTo>
                  <a:pt x="0" y="494030"/>
                </a:lnTo>
                <a:lnTo>
                  <a:pt x="7034" y="519430"/>
                </a:lnTo>
                <a:lnTo>
                  <a:pt x="59133" y="563880"/>
                </a:lnTo>
                <a:lnTo>
                  <a:pt x="101413" y="581660"/>
                </a:lnTo>
                <a:lnTo>
                  <a:pt x="152658" y="596900"/>
                </a:lnTo>
                <a:lnTo>
                  <a:pt x="211474" y="608330"/>
                </a:lnTo>
                <a:lnTo>
                  <a:pt x="276470" y="615950"/>
                </a:lnTo>
                <a:lnTo>
                  <a:pt x="346254" y="618490"/>
                </a:lnTo>
                <a:lnTo>
                  <a:pt x="416036" y="615950"/>
                </a:lnTo>
                <a:lnTo>
                  <a:pt x="481026" y="608330"/>
                </a:lnTo>
                <a:lnTo>
                  <a:pt x="539834" y="596900"/>
                </a:lnTo>
                <a:lnTo>
                  <a:pt x="591068" y="581660"/>
                </a:lnTo>
                <a:lnTo>
                  <a:pt x="633339" y="563880"/>
                </a:lnTo>
                <a:lnTo>
                  <a:pt x="640848" y="558800"/>
                </a:lnTo>
                <a:lnTo>
                  <a:pt x="346254" y="558800"/>
                </a:lnTo>
                <a:lnTo>
                  <a:pt x="290396" y="557530"/>
                </a:lnTo>
                <a:lnTo>
                  <a:pt x="236616" y="552450"/>
                </a:lnTo>
                <a:lnTo>
                  <a:pt x="185700" y="546100"/>
                </a:lnTo>
                <a:lnTo>
                  <a:pt x="138435" y="534670"/>
                </a:lnTo>
                <a:lnTo>
                  <a:pt x="95606" y="521970"/>
                </a:lnTo>
                <a:lnTo>
                  <a:pt x="50358" y="502920"/>
                </a:lnTo>
                <a:lnTo>
                  <a:pt x="16144" y="480060"/>
                </a:lnTo>
                <a:lnTo>
                  <a:pt x="4552" y="468630"/>
                </a:lnTo>
                <a:lnTo>
                  <a:pt x="0" y="463550"/>
                </a:lnTo>
                <a:close/>
              </a:path>
              <a:path w="692784" h="693420">
                <a:moveTo>
                  <a:pt x="692455" y="463550"/>
                </a:moveTo>
                <a:lnTo>
                  <a:pt x="687901" y="468630"/>
                </a:lnTo>
                <a:lnTo>
                  <a:pt x="682670" y="474980"/>
                </a:lnTo>
                <a:lnTo>
                  <a:pt x="676365" y="480060"/>
                </a:lnTo>
                <a:lnTo>
                  <a:pt x="642188" y="502920"/>
                </a:lnTo>
                <a:lnTo>
                  <a:pt x="596847" y="521970"/>
                </a:lnTo>
                <a:lnTo>
                  <a:pt x="554024" y="534670"/>
                </a:lnTo>
                <a:lnTo>
                  <a:pt x="506772" y="546100"/>
                </a:lnTo>
                <a:lnTo>
                  <a:pt x="455873" y="552450"/>
                </a:lnTo>
                <a:lnTo>
                  <a:pt x="402107" y="557530"/>
                </a:lnTo>
                <a:lnTo>
                  <a:pt x="346254" y="558800"/>
                </a:lnTo>
                <a:lnTo>
                  <a:pt x="640848" y="558800"/>
                </a:lnTo>
                <a:lnTo>
                  <a:pt x="665254" y="542290"/>
                </a:lnTo>
                <a:lnTo>
                  <a:pt x="685423" y="519430"/>
                </a:lnTo>
                <a:lnTo>
                  <a:pt x="692455" y="494030"/>
                </a:lnTo>
                <a:lnTo>
                  <a:pt x="692455" y="463550"/>
                </a:lnTo>
                <a:close/>
              </a:path>
              <a:path w="692784" h="693420">
                <a:moveTo>
                  <a:pt x="0" y="387350"/>
                </a:moveTo>
                <a:lnTo>
                  <a:pt x="0" y="417830"/>
                </a:lnTo>
                <a:lnTo>
                  <a:pt x="7034" y="443230"/>
                </a:lnTo>
                <a:lnTo>
                  <a:pt x="59133" y="487680"/>
                </a:lnTo>
                <a:lnTo>
                  <a:pt x="101413" y="505460"/>
                </a:lnTo>
                <a:lnTo>
                  <a:pt x="152658" y="520700"/>
                </a:lnTo>
                <a:lnTo>
                  <a:pt x="211474" y="532130"/>
                </a:lnTo>
                <a:lnTo>
                  <a:pt x="276470" y="539750"/>
                </a:lnTo>
                <a:lnTo>
                  <a:pt x="346254" y="542290"/>
                </a:lnTo>
                <a:lnTo>
                  <a:pt x="416036" y="539750"/>
                </a:lnTo>
                <a:lnTo>
                  <a:pt x="481026" y="532130"/>
                </a:lnTo>
                <a:lnTo>
                  <a:pt x="539834" y="520700"/>
                </a:lnTo>
                <a:lnTo>
                  <a:pt x="591068" y="505460"/>
                </a:lnTo>
                <a:lnTo>
                  <a:pt x="633339" y="487680"/>
                </a:lnTo>
                <a:lnTo>
                  <a:pt x="640848" y="482600"/>
                </a:lnTo>
                <a:lnTo>
                  <a:pt x="346254" y="482600"/>
                </a:lnTo>
                <a:lnTo>
                  <a:pt x="290396" y="481330"/>
                </a:lnTo>
                <a:lnTo>
                  <a:pt x="236616" y="476250"/>
                </a:lnTo>
                <a:lnTo>
                  <a:pt x="185700" y="469900"/>
                </a:lnTo>
                <a:lnTo>
                  <a:pt x="138435" y="458470"/>
                </a:lnTo>
                <a:lnTo>
                  <a:pt x="95606" y="445770"/>
                </a:lnTo>
                <a:lnTo>
                  <a:pt x="50358" y="426720"/>
                </a:lnTo>
                <a:lnTo>
                  <a:pt x="16144" y="403860"/>
                </a:lnTo>
                <a:lnTo>
                  <a:pt x="4552" y="392430"/>
                </a:lnTo>
                <a:lnTo>
                  <a:pt x="0" y="387350"/>
                </a:lnTo>
                <a:close/>
              </a:path>
              <a:path w="692784" h="693420">
                <a:moveTo>
                  <a:pt x="692455" y="387350"/>
                </a:moveTo>
                <a:lnTo>
                  <a:pt x="687901" y="392430"/>
                </a:lnTo>
                <a:lnTo>
                  <a:pt x="682670" y="398780"/>
                </a:lnTo>
                <a:lnTo>
                  <a:pt x="676365" y="403860"/>
                </a:lnTo>
                <a:lnTo>
                  <a:pt x="642188" y="426720"/>
                </a:lnTo>
                <a:lnTo>
                  <a:pt x="596847" y="445770"/>
                </a:lnTo>
                <a:lnTo>
                  <a:pt x="554024" y="458470"/>
                </a:lnTo>
                <a:lnTo>
                  <a:pt x="506772" y="469900"/>
                </a:lnTo>
                <a:lnTo>
                  <a:pt x="455873" y="476250"/>
                </a:lnTo>
                <a:lnTo>
                  <a:pt x="402107" y="481330"/>
                </a:lnTo>
                <a:lnTo>
                  <a:pt x="346254" y="482600"/>
                </a:lnTo>
                <a:lnTo>
                  <a:pt x="640848" y="482600"/>
                </a:lnTo>
                <a:lnTo>
                  <a:pt x="665254" y="466090"/>
                </a:lnTo>
                <a:lnTo>
                  <a:pt x="685423" y="443230"/>
                </a:lnTo>
                <a:lnTo>
                  <a:pt x="692455" y="417830"/>
                </a:lnTo>
                <a:lnTo>
                  <a:pt x="692455" y="387350"/>
                </a:lnTo>
                <a:close/>
              </a:path>
              <a:path w="692784" h="693420">
                <a:moveTo>
                  <a:pt x="0" y="311150"/>
                </a:moveTo>
                <a:lnTo>
                  <a:pt x="0" y="341630"/>
                </a:lnTo>
                <a:lnTo>
                  <a:pt x="7034" y="367030"/>
                </a:lnTo>
                <a:lnTo>
                  <a:pt x="59133" y="411480"/>
                </a:lnTo>
                <a:lnTo>
                  <a:pt x="101413" y="429260"/>
                </a:lnTo>
                <a:lnTo>
                  <a:pt x="152658" y="444500"/>
                </a:lnTo>
                <a:lnTo>
                  <a:pt x="211474" y="455930"/>
                </a:lnTo>
                <a:lnTo>
                  <a:pt x="276470" y="463550"/>
                </a:lnTo>
                <a:lnTo>
                  <a:pt x="346254" y="466090"/>
                </a:lnTo>
                <a:lnTo>
                  <a:pt x="416036" y="463550"/>
                </a:lnTo>
                <a:lnTo>
                  <a:pt x="481026" y="455930"/>
                </a:lnTo>
                <a:lnTo>
                  <a:pt x="539834" y="444500"/>
                </a:lnTo>
                <a:lnTo>
                  <a:pt x="591068" y="429260"/>
                </a:lnTo>
                <a:lnTo>
                  <a:pt x="633339" y="411480"/>
                </a:lnTo>
                <a:lnTo>
                  <a:pt x="640848" y="406400"/>
                </a:lnTo>
                <a:lnTo>
                  <a:pt x="346254" y="406400"/>
                </a:lnTo>
                <a:lnTo>
                  <a:pt x="290396" y="405130"/>
                </a:lnTo>
                <a:lnTo>
                  <a:pt x="236616" y="401320"/>
                </a:lnTo>
                <a:lnTo>
                  <a:pt x="185700" y="393700"/>
                </a:lnTo>
                <a:lnTo>
                  <a:pt x="138435" y="382270"/>
                </a:lnTo>
                <a:lnTo>
                  <a:pt x="95606" y="369570"/>
                </a:lnTo>
                <a:lnTo>
                  <a:pt x="50358" y="350520"/>
                </a:lnTo>
                <a:lnTo>
                  <a:pt x="16144" y="327660"/>
                </a:lnTo>
                <a:lnTo>
                  <a:pt x="4552" y="316230"/>
                </a:lnTo>
                <a:lnTo>
                  <a:pt x="0" y="311150"/>
                </a:lnTo>
                <a:close/>
              </a:path>
              <a:path w="692784" h="693420">
                <a:moveTo>
                  <a:pt x="692455" y="311150"/>
                </a:moveTo>
                <a:lnTo>
                  <a:pt x="687901" y="316230"/>
                </a:lnTo>
                <a:lnTo>
                  <a:pt x="682670" y="322580"/>
                </a:lnTo>
                <a:lnTo>
                  <a:pt x="676365" y="327660"/>
                </a:lnTo>
                <a:lnTo>
                  <a:pt x="642188" y="350520"/>
                </a:lnTo>
                <a:lnTo>
                  <a:pt x="596847" y="369570"/>
                </a:lnTo>
                <a:lnTo>
                  <a:pt x="554024" y="382270"/>
                </a:lnTo>
                <a:lnTo>
                  <a:pt x="506772" y="393700"/>
                </a:lnTo>
                <a:lnTo>
                  <a:pt x="455873" y="401320"/>
                </a:lnTo>
                <a:lnTo>
                  <a:pt x="402107" y="405130"/>
                </a:lnTo>
                <a:lnTo>
                  <a:pt x="346254" y="406400"/>
                </a:lnTo>
                <a:lnTo>
                  <a:pt x="640848" y="406400"/>
                </a:lnTo>
                <a:lnTo>
                  <a:pt x="665254" y="389890"/>
                </a:lnTo>
                <a:lnTo>
                  <a:pt x="685423" y="367030"/>
                </a:lnTo>
                <a:lnTo>
                  <a:pt x="692455" y="341630"/>
                </a:lnTo>
                <a:lnTo>
                  <a:pt x="692455" y="311150"/>
                </a:lnTo>
                <a:close/>
              </a:path>
              <a:path w="692784" h="693420">
                <a:moveTo>
                  <a:pt x="0" y="234950"/>
                </a:moveTo>
                <a:lnTo>
                  <a:pt x="0" y="265430"/>
                </a:lnTo>
                <a:lnTo>
                  <a:pt x="7034" y="290830"/>
                </a:lnTo>
                <a:lnTo>
                  <a:pt x="59133" y="335280"/>
                </a:lnTo>
                <a:lnTo>
                  <a:pt x="101413" y="353060"/>
                </a:lnTo>
                <a:lnTo>
                  <a:pt x="152658" y="368300"/>
                </a:lnTo>
                <a:lnTo>
                  <a:pt x="211474" y="379730"/>
                </a:lnTo>
                <a:lnTo>
                  <a:pt x="276470" y="387350"/>
                </a:lnTo>
                <a:lnTo>
                  <a:pt x="346254" y="389890"/>
                </a:lnTo>
                <a:lnTo>
                  <a:pt x="416036" y="387350"/>
                </a:lnTo>
                <a:lnTo>
                  <a:pt x="481026" y="379730"/>
                </a:lnTo>
                <a:lnTo>
                  <a:pt x="539834" y="368300"/>
                </a:lnTo>
                <a:lnTo>
                  <a:pt x="591068" y="353060"/>
                </a:lnTo>
                <a:lnTo>
                  <a:pt x="633339" y="335280"/>
                </a:lnTo>
                <a:lnTo>
                  <a:pt x="640848" y="330200"/>
                </a:lnTo>
                <a:lnTo>
                  <a:pt x="346254" y="330200"/>
                </a:lnTo>
                <a:lnTo>
                  <a:pt x="290396" y="328930"/>
                </a:lnTo>
                <a:lnTo>
                  <a:pt x="236616" y="325120"/>
                </a:lnTo>
                <a:lnTo>
                  <a:pt x="185700" y="317500"/>
                </a:lnTo>
                <a:lnTo>
                  <a:pt x="138435" y="306070"/>
                </a:lnTo>
                <a:lnTo>
                  <a:pt x="95606" y="293370"/>
                </a:lnTo>
                <a:lnTo>
                  <a:pt x="50358" y="274320"/>
                </a:lnTo>
                <a:lnTo>
                  <a:pt x="16144" y="251460"/>
                </a:lnTo>
                <a:lnTo>
                  <a:pt x="4552" y="240030"/>
                </a:lnTo>
                <a:lnTo>
                  <a:pt x="0" y="234950"/>
                </a:lnTo>
                <a:close/>
              </a:path>
              <a:path w="692784" h="693420">
                <a:moveTo>
                  <a:pt x="692455" y="234950"/>
                </a:moveTo>
                <a:lnTo>
                  <a:pt x="687901" y="240030"/>
                </a:lnTo>
                <a:lnTo>
                  <a:pt x="682670" y="246380"/>
                </a:lnTo>
                <a:lnTo>
                  <a:pt x="676365" y="251460"/>
                </a:lnTo>
                <a:lnTo>
                  <a:pt x="642188" y="274320"/>
                </a:lnTo>
                <a:lnTo>
                  <a:pt x="596847" y="293370"/>
                </a:lnTo>
                <a:lnTo>
                  <a:pt x="554024" y="306070"/>
                </a:lnTo>
                <a:lnTo>
                  <a:pt x="506772" y="317500"/>
                </a:lnTo>
                <a:lnTo>
                  <a:pt x="455873" y="325120"/>
                </a:lnTo>
                <a:lnTo>
                  <a:pt x="402107" y="328930"/>
                </a:lnTo>
                <a:lnTo>
                  <a:pt x="346254" y="330200"/>
                </a:lnTo>
                <a:lnTo>
                  <a:pt x="640848" y="330200"/>
                </a:lnTo>
                <a:lnTo>
                  <a:pt x="665254" y="313690"/>
                </a:lnTo>
                <a:lnTo>
                  <a:pt x="685423" y="290830"/>
                </a:lnTo>
                <a:lnTo>
                  <a:pt x="692455" y="265430"/>
                </a:lnTo>
                <a:lnTo>
                  <a:pt x="692455" y="234950"/>
                </a:lnTo>
                <a:close/>
              </a:path>
              <a:path w="692784" h="693420">
                <a:moveTo>
                  <a:pt x="382" y="144780"/>
                </a:moveTo>
                <a:lnTo>
                  <a:pt x="382" y="189230"/>
                </a:lnTo>
                <a:lnTo>
                  <a:pt x="7414" y="214630"/>
                </a:lnTo>
                <a:lnTo>
                  <a:pt x="59498" y="259080"/>
                </a:lnTo>
                <a:lnTo>
                  <a:pt x="101768" y="276860"/>
                </a:lnTo>
                <a:lnTo>
                  <a:pt x="153003" y="292100"/>
                </a:lnTo>
                <a:lnTo>
                  <a:pt x="211811" y="303530"/>
                </a:lnTo>
                <a:lnTo>
                  <a:pt x="276801" y="311150"/>
                </a:lnTo>
                <a:lnTo>
                  <a:pt x="346583" y="313690"/>
                </a:lnTo>
                <a:lnTo>
                  <a:pt x="416350" y="311150"/>
                </a:lnTo>
                <a:lnTo>
                  <a:pt x="481303" y="303530"/>
                </a:lnTo>
                <a:lnTo>
                  <a:pt x="540059" y="292100"/>
                </a:lnTo>
                <a:lnTo>
                  <a:pt x="591233" y="276860"/>
                </a:lnTo>
                <a:lnTo>
                  <a:pt x="633443" y="259080"/>
                </a:lnTo>
                <a:lnTo>
                  <a:pt x="652185" y="246380"/>
                </a:lnTo>
                <a:lnTo>
                  <a:pt x="346418" y="246380"/>
                </a:lnTo>
                <a:lnTo>
                  <a:pt x="291176" y="245110"/>
                </a:lnTo>
                <a:lnTo>
                  <a:pt x="237991" y="240030"/>
                </a:lnTo>
                <a:lnTo>
                  <a:pt x="187664" y="232410"/>
                </a:lnTo>
                <a:lnTo>
                  <a:pt x="140994" y="222250"/>
                </a:lnTo>
                <a:lnTo>
                  <a:pt x="98781" y="209550"/>
                </a:lnTo>
                <a:lnTo>
                  <a:pt x="36447" y="180340"/>
                </a:lnTo>
                <a:lnTo>
                  <a:pt x="15018" y="162560"/>
                </a:lnTo>
                <a:lnTo>
                  <a:pt x="382" y="144780"/>
                </a:lnTo>
                <a:close/>
              </a:path>
              <a:path w="692784" h="693420">
                <a:moveTo>
                  <a:pt x="692455" y="144780"/>
                </a:moveTo>
                <a:lnTo>
                  <a:pt x="656390" y="180340"/>
                </a:lnTo>
                <a:lnTo>
                  <a:pt x="594057" y="209550"/>
                </a:lnTo>
                <a:lnTo>
                  <a:pt x="551776" y="222250"/>
                </a:lnTo>
                <a:lnTo>
                  <a:pt x="505097" y="232410"/>
                </a:lnTo>
                <a:lnTo>
                  <a:pt x="454795" y="240030"/>
                </a:lnTo>
                <a:lnTo>
                  <a:pt x="401644" y="245110"/>
                </a:lnTo>
                <a:lnTo>
                  <a:pt x="346418" y="246380"/>
                </a:lnTo>
                <a:lnTo>
                  <a:pt x="652185" y="246380"/>
                </a:lnTo>
                <a:lnTo>
                  <a:pt x="665305" y="237490"/>
                </a:lnTo>
                <a:lnTo>
                  <a:pt x="685437" y="214630"/>
                </a:lnTo>
                <a:lnTo>
                  <a:pt x="692455" y="189230"/>
                </a:lnTo>
                <a:lnTo>
                  <a:pt x="692455" y="144780"/>
                </a:lnTo>
                <a:close/>
              </a:path>
              <a:path w="692784" h="693420">
                <a:moveTo>
                  <a:pt x="346254" y="0"/>
                </a:moveTo>
                <a:lnTo>
                  <a:pt x="292181" y="1270"/>
                </a:lnTo>
                <a:lnTo>
                  <a:pt x="240177" y="5080"/>
                </a:lnTo>
                <a:lnTo>
                  <a:pt x="191022" y="12700"/>
                </a:lnTo>
                <a:lnTo>
                  <a:pt x="145491" y="22860"/>
                </a:lnTo>
                <a:lnTo>
                  <a:pt x="104363" y="35560"/>
                </a:lnTo>
                <a:lnTo>
                  <a:pt x="63787" y="53340"/>
                </a:lnTo>
                <a:lnTo>
                  <a:pt x="15148" y="92710"/>
                </a:lnTo>
                <a:lnTo>
                  <a:pt x="8755" y="114300"/>
                </a:lnTo>
                <a:lnTo>
                  <a:pt x="15148" y="135890"/>
                </a:lnTo>
                <a:lnTo>
                  <a:pt x="63787" y="176530"/>
                </a:lnTo>
                <a:lnTo>
                  <a:pt x="104363" y="193040"/>
                </a:lnTo>
                <a:lnTo>
                  <a:pt x="145491" y="205740"/>
                </a:lnTo>
                <a:lnTo>
                  <a:pt x="191022" y="215900"/>
                </a:lnTo>
                <a:lnTo>
                  <a:pt x="240177" y="223520"/>
                </a:lnTo>
                <a:lnTo>
                  <a:pt x="292181" y="227330"/>
                </a:lnTo>
                <a:lnTo>
                  <a:pt x="346254" y="229870"/>
                </a:lnTo>
                <a:lnTo>
                  <a:pt x="400322" y="227330"/>
                </a:lnTo>
                <a:lnTo>
                  <a:pt x="452312" y="223520"/>
                </a:lnTo>
                <a:lnTo>
                  <a:pt x="501452" y="215900"/>
                </a:lnTo>
                <a:lnTo>
                  <a:pt x="546969" y="205740"/>
                </a:lnTo>
                <a:lnTo>
                  <a:pt x="588092" y="193040"/>
                </a:lnTo>
                <a:lnTo>
                  <a:pt x="628666" y="176530"/>
                </a:lnTo>
                <a:lnTo>
                  <a:pt x="677305" y="135890"/>
                </a:lnTo>
                <a:lnTo>
                  <a:pt x="683699" y="114300"/>
                </a:lnTo>
                <a:lnTo>
                  <a:pt x="677306" y="92710"/>
                </a:lnTo>
                <a:lnTo>
                  <a:pt x="628667" y="53340"/>
                </a:lnTo>
                <a:lnTo>
                  <a:pt x="588092" y="35560"/>
                </a:lnTo>
                <a:lnTo>
                  <a:pt x="546969" y="22860"/>
                </a:lnTo>
                <a:lnTo>
                  <a:pt x="501452" y="12700"/>
                </a:lnTo>
                <a:lnTo>
                  <a:pt x="452312" y="5080"/>
                </a:lnTo>
                <a:lnTo>
                  <a:pt x="400322" y="1270"/>
                </a:lnTo>
                <a:lnTo>
                  <a:pt x="346254" y="0"/>
                </a:lnTo>
                <a:close/>
              </a:path>
            </a:pathLst>
          </a:custGeom>
          <a:solidFill>
            <a:srgbClr val="61D836"/>
          </a:solidFill>
        </p:spPr>
        <p:txBody>
          <a:bodyPr wrap="square" lIns="0" tIns="0" rIns="0" bIns="0" rtlCol="0"/>
          <a:lstStyle/>
          <a:p>
            <a:endParaRPr/>
          </a:p>
        </p:txBody>
      </p:sp>
      <p:sp>
        <p:nvSpPr>
          <p:cNvPr id="40" name="object 40"/>
          <p:cNvSpPr txBox="1"/>
          <p:nvPr/>
        </p:nvSpPr>
        <p:spPr>
          <a:xfrm>
            <a:off x="4513483" y="3085420"/>
            <a:ext cx="692785" cy="372745"/>
          </a:xfrm>
          <a:prstGeom prst="rect">
            <a:avLst/>
          </a:prstGeom>
          <a:solidFill>
            <a:srgbClr val="000000"/>
          </a:solidFill>
        </p:spPr>
        <p:txBody>
          <a:bodyPr vert="horz" wrap="square" lIns="0" tIns="63500" rIns="0" bIns="0" rtlCol="0">
            <a:spAutoFit/>
          </a:bodyPr>
          <a:lstStyle/>
          <a:p>
            <a:pPr marL="177165">
              <a:lnSpc>
                <a:spcPct val="100000"/>
              </a:lnSpc>
              <a:spcBef>
                <a:spcPts val="500"/>
              </a:spcBef>
            </a:pPr>
            <a:r>
              <a:rPr sz="1650" spc="-5" dirty="0">
                <a:solidFill>
                  <a:srgbClr val="FFFFFF"/>
                </a:solidFill>
                <a:latin typeface="Arial MT"/>
                <a:cs typeface="Arial MT"/>
              </a:rPr>
              <a:t>API</a:t>
            </a:r>
            <a:endParaRPr sz="1650">
              <a:latin typeface="Arial MT"/>
              <a:cs typeface="Arial MT"/>
            </a:endParaRPr>
          </a:p>
        </p:txBody>
      </p:sp>
      <p:sp>
        <p:nvSpPr>
          <p:cNvPr id="41" name="object 41"/>
          <p:cNvSpPr txBox="1"/>
          <p:nvPr/>
        </p:nvSpPr>
        <p:spPr>
          <a:xfrm>
            <a:off x="4369732" y="4312848"/>
            <a:ext cx="980440" cy="595630"/>
          </a:xfrm>
          <a:prstGeom prst="rect">
            <a:avLst/>
          </a:prstGeom>
          <a:solidFill>
            <a:srgbClr val="000000"/>
          </a:solidFill>
        </p:spPr>
        <p:txBody>
          <a:bodyPr vert="horz" wrap="square" lIns="0" tIns="32384" rIns="0" bIns="0" rtlCol="0">
            <a:spAutoFit/>
          </a:bodyPr>
          <a:lstStyle/>
          <a:p>
            <a:pPr marL="62865" marR="55244" indent="98425">
              <a:lnSpc>
                <a:spcPct val="104099"/>
              </a:lnSpc>
              <a:spcBef>
                <a:spcPts val="254"/>
              </a:spcBef>
            </a:pPr>
            <a:r>
              <a:rPr sz="1650" spc="15" dirty="0">
                <a:solidFill>
                  <a:srgbClr val="FFFFFF"/>
                </a:solidFill>
                <a:latin typeface="Arial MT"/>
                <a:cs typeface="Arial MT"/>
              </a:rPr>
              <a:t>Events </a:t>
            </a:r>
            <a:r>
              <a:rPr sz="1650" spc="20" dirty="0">
                <a:solidFill>
                  <a:srgbClr val="FFFFFF"/>
                </a:solidFill>
                <a:latin typeface="Arial MT"/>
                <a:cs typeface="Arial MT"/>
              </a:rPr>
              <a:t> </a:t>
            </a:r>
            <a:r>
              <a:rPr sz="1650" spc="30" dirty="0">
                <a:solidFill>
                  <a:srgbClr val="FFFFFF"/>
                </a:solidFill>
                <a:latin typeface="Arial MT"/>
                <a:cs typeface="Arial MT"/>
              </a:rPr>
              <a:t>Interface</a:t>
            </a:r>
            <a:endParaRPr sz="1650">
              <a:latin typeface="Arial MT"/>
              <a:cs typeface="Arial MT"/>
            </a:endParaRPr>
          </a:p>
        </p:txBody>
      </p:sp>
      <p:sp>
        <p:nvSpPr>
          <p:cNvPr id="42" name="object 42"/>
          <p:cNvSpPr/>
          <p:nvPr/>
        </p:nvSpPr>
        <p:spPr>
          <a:xfrm>
            <a:off x="8718846" y="2919103"/>
            <a:ext cx="1700530" cy="1662430"/>
          </a:xfrm>
          <a:custGeom>
            <a:avLst/>
            <a:gdLst/>
            <a:ahLst/>
            <a:cxnLst/>
            <a:rect l="l" t="t" r="r" b="b"/>
            <a:pathLst>
              <a:path w="1700529" h="1662429">
                <a:moveTo>
                  <a:pt x="872730" y="0"/>
                </a:moveTo>
                <a:lnTo>
                  <a:pt x="827700" y="0"/>
                </a:lnTo>
                <a:lnTo>
                  <a:pt x="782721" y="2316"/>
                </a:lnTo>
                <a:lnTo>
                  <a:pt x="737895" y="6949"/>
                </a:lnTo>
                <a:lnTo>
                  <a:pt x="693322" y="13898"/>
                </a:lnTo>
                <a:lnTo>
                  <a:pt x="649104" y="23164"/>
                </a:lnTo>
                <a:lnTo>
                  <a:pt x="605343" y="34746"/>
                </a:lnTo>
                <a:lnTo>
                  <a:pt x="562141" y="48644"/>
                </a:lnTo>
                <a:lnTo>
                  <a:pt x="519599" y="64859"/>
                </a:lnTo>
                <a:lnTo>
                  <a:pt x="477818" y="83391"/>
                </a:lnTo>
                <a:lnTo>
                  <a:pt x="436901" y="104239"/>
                </a:lnTo>
                <a:lnTo>
                  <a:pt x="396948" y="127403"/>
                </a:lnTo>
                <a:lnTo>
                  <a:pt x="358061" y="152883"/>
                </a:lnTo>
                <a:lnTo>
                  <a:pt x="320342" y="180681"/>
                </a:lnTo>
                <a:lnTo>
                  <a:pt x="283892" y="210794"/>
                </a:lnTo>
                <a:lnTo>
                  <a:pt x="248813" y="243224"/>
                </a:lnTo>
                <a:lnTo>
                  <a:pt x="215638" y="277515"/>
                </a:lnTo>
                <a:lnTo>
                  <a:pt x="184832" y="313146"/>
                </a:lnTo>
                <a:lnTo>
                  <a:pt x="156396" y="350018"/>
                </a:lnTo>
                <a:lnTo>
                  <a:pt x="130330" y="388032"/>
                </a:lnTo>
                <a:lnTo>
                  <a:pt x="106634" y="427087"/>
                </a:lnTo>
                <a:lnTo>
                  <a:pt x="85307" y="467086"/>
                </a:lnTo>
                <a:lnTo>
                  <a:pt x="66350" y="507928"/>
                </a:lnTo>
                <a:lnTo>
                  <a:pt x="49762" y="549515"/>
                </a:lnTo>
                <a:lnTo>
                  <a:pt x="35544" y="591747"/>
                </a:lnTo>
                <a:lnTo>
                  <a:pt x="23696" y="634524"/>
                </a:lnTo>
                <a:lnTo>
                  <a:pt x="14217" y="677749"/>
                </a:lnTo>
                <a:lnTo>
                  <a:pt x="7108" y="721321"/>
                </a:lnTo>
                <a:lnTo>
                  <a:pt x="2369" y="765141"/>
                </a:lnTo>
                <a:lnTo>
                  <a:pt x="0" y="809109"/>
                </a:lnTo>
                <a:lnTo>
                  <a:pt x="0" y="853128"/>
                </a:lnTo>
                <a:lnTo>
                  <a:pt x="2369" y="897097"/>
                </a:lnTo>
                <a:lnTo>
                  <a:pt x="7108" y="940917"/>
                </a:lnTo>
                <a:lnTo>
                  <a:pt x="14217" y="984489"/>
                </a:lnTo>
                <a:lnTo>
                  <a:pt x="23696" y="1027713"/>
                </a:lnTo>
                <a:lnTo>
                  <a:pt x="35544" y="1070491"/>
                </a:lnTo>
                <a:lnTo>
                  <a:pt x="49762" y="1112723"/>
                </a:lnTo>
                <a:lnTo>
                  <a:pt x="66350" y="1154309"/>
                </a:lnTo>
                <a:lnTo>
                  <a:pt x="85307" y="1195151"/>
                </a:lnTo>
                <a:lnTo>
                  <a:pt x="106634" y="1235150"/>
                </a:lnTo>
                <a:lnTo>
                  <a:pt x="130330" y="1274206"/>
                </a:lnTo>
                <a:lnTo>
                  <a:pt x="156396" y="1312219"/>
                </a:lnTo>
                <a:lnTo>
                  <a:pt x="184832" y="1349091"/>
                </a:lnTo>
                <a:lnTo>
                  <a:pt x="215638" y="1384722"/>
                </a:lnTo>
                <a:lnTo>
                  <a:pt x="248813" y="1419013"/>
                </a:lnTo>
                <a:lnTo>
                  <a:pt x="283892" y="1451443"/>
                </a:lnTo>
                <a:lnTo>
                  <a:pt x="320342" y="1481557"/>
                </a:lnTo>
                <a:lnTo>
                  <a:pt x="358061" y="1509354"/>
                </a:lnTo>
                <a:lnTo>
                  <a:pt x="396948" y="1534835"/>
                </a:lnTo>
                <a:lnTo>
                  <a:pt x="436901" y="1557999"/>
                </a:lnTo>
                <a:lnTo>
                  <a:pt x="477818" y="1578847"/>
                </a:lnTo>
                <a:lnTo>
                  <a:pt x="519599" y="1597378"/>
                </a:lnTo>
                <a:lnTo>
                  <a:pt x="562141" y="1613593"/>
                </a:lnTo>
                <a:lnTo>
                  <a:pt x="605343" y="1627491"/>
                </a:lnTo>
                <a:lnTo>
                  <a:pt x="649104" y="1639074"/>
                </a:lnTo>
                <a:lnTo>
                  <a:pt x="693322" y="1648339"/>
                </a:lnTo>
                <a:lnTo>
                  <a:pt x="737895" y="1655289"/>
                </a:lnTo>
                <a:lnTo>
                  <a:pt x="782721" y="1659921"/>
                </a:lnTo>
                <a:lnTo>
                  <a:pt x="827700" y="1662238"/>
                </a:lnTo>
                <a:lnTo>
                  <a:pt x="872730" y="1662238"/>
                </a:lnTo>
                <a:lnTo>
                  <a:pt x="917709" y="1659921"/>
                </a:lnTo>
                <a:lnTo>
                  <a:pt x="962536" y="1655289"/>
                </a:lnTo>
                <a:lnTo>
                  <a:pt x="1007109" y="1648339"/>
                </a:lnTo>
                <a:lnTo>
                  <a:pt x="1051327" y="1639074"/>
                </a:lnTo>
                <a:lnTo>
                  <a:pt x="1095087" y="1627491"/>
                </a:lnTo>
                <a:lnTo>
                  <a:pt x="1138290" y="1613593"/>
                </a:lnTo>
                <a:lnTo>
                  <a:pt x="1180832" y="1597378"/>
                </a:lnTo>
                <a:lnTo>
                  <a:pt x="1222612" y="1578847"/>
                </a:lnTo>
                <a:lnTo>
                  <a:pt x="1263530" y="1557999"/>
                </a:lnTo>
                <a:lnTo>
                  <a:pt x="1303483" y="1534835"/>
                </a:lnTo>
                <a:lnTo>
                  <a:pt x="1342370" y="1509354"/>
                </a:lnTo>
                <a:lnTo>
                  <a:pt x="1380089" y="1481557"/>
                </a:lnTo>
                <a:lnTo>
                  <a:pt x="1416539" y="1451443"/>
                </a:lnTo>
                <a:lnTo>
                  <a:pt x="1451618" y="1419013"/>
                </a:lnTo>
                <a:lnTo>
                  <a:pt x="1484793" y="1384722"/>
                </a:lnTo>
                <a:lnTo>
                  <a:pt x="1515599" y="1349091"/>
                </a:lnTo>
                <a:lnTo>
                  <a:pt x="1544035" y="1312219"/>
                </a:lnTo>
                <a:lnTo>
                  <a:pt x="1570101" y="1274206"/>
                </a:lnTo>
                <a:lnTo>
                  <a:pt x="1593797" y="1235150"/>
                </a:lnTo>
                <a:lnTo>
                  <a:pt x="1615124" y="1195151"/>
                </a:lnTo>
                <a:lnTo>
                  <a:pt x="1634082" y="1154309"/>
                </a:lnTo>
                <a:lnTo>
                  <a:pt x="1650669" y="1112723"/>
                </a:lnTo>
                <a:lnTo>
                  <a:pt x="1664887" y="1070491"/>
                </a:lnTo>
                <a:lnTo>
                  <a:pt x="1676735" y="1027713"/>
                </a:lnTo>
                <a:lnTo>
                  <a:pt x="1686214" y="984489"/>
                </a:lnTo>
                <a:lnTo>
                  <a:pt x="1693323" y="940917"/>
                </a:lnTo>
                <a:lnTo>
                  <a:pt x="1698062" y="897097"/>
                </a:lnTo>
                <a:lnTo>
                  <a:pt x="1700432" y="853128"/>
                </a:lnTo>
                <a:lnTo>
                  <a:pt x="1700432" y="809109"/>
                </a:lnTo>
                <a:lnTo>
                  <a:pt x="1698062" y="765141"/>
                </a:lnTo>
                <a:lnTo>
                  <a:pt x="1693323" y="721321"/>
                </a:lnTo>
                <a:lnTo>
                  <a:pt x="1686214" y="677749"/>
                </a:lnTo>
                <a:lnTo>
                  <a:pt x="1676735" y="634524"/>
                </a:lnTo>
                <a:lnTo>
                  <a:pt x="1664887" y="591747"/>
                </a:lnTo>
                <a:lnTo>
                  <a:pt x="1650669" y="549515"/>
                </a:lnTo>
                <a:lnTo>
                  <a:pt x="1634082" y="507928"/>
                </a:lnTo>
                <a:lnTo>
                  <a:pt x="1615124" y="467086"/>
                </a:lnTo>
                <a:lnTo>
                  <a:pt x="1593797" y="427087"/>
                </a:lnTo>
                <a:lnTo>
                  <a:pt x="1570101" y="388032"/>
                </a:lnTo>
                <a:lnTo>
                  <a:pt x="1544035" y="350018"/>
                </a:lnTo>
                <a:lnTo>
                  <a:pt x="1515599" y="313146"/>
                </a:lnTo>
                <a:lnTo>
                  <a:pt x="1484793" y="277515"/>
                </a:lnTo>
                <a:lnTo>
                  <a:pt x="1451618" y="243224"/>
                </a:lnTo>
                <a:lnTo>
                  <a:pt x="1416539" y="210794"/>
                </a:lnTo>
                <a:lnTo>
                  <a:pt x="1380089" y="180681"/>
                </a:lnTo>
                <a:lnTo>
                  <a:pt x="1342370" y="152883"/>
                </a:lnTo>
                <a:lnTo>
                  <a:pt x="1303483" y="127403"/>
                </a:lnTo>
                <a:lnTo>
                  <a:pt x="1263530" y="104239"/>
                </a:lnTo>
                <a:lnTo>
                  <a:pt x="1222612" y="83391"/>
                </a:lnTo>
                <a:lnTo>
                  <a:pt x="1180832" y="64859"/>
                </a:lnTo>
                <a:lnTo>
                  <a:pt x="1138290" y="48644"/>
                </a:lnTo>
                <a:lnTo>
                  <a:pt x="1095087" y="34746"/>
                </a:lnTo>
                <a:lnTo>
                  <a:pt x="1051327" y="23164"/>
                </a:lnTo>
                <a:lnTo>
                  <a:pt x="1007109" y="13898"/>
                </a:lnTo>
                <a:lnTo>
                  <a:pt x="962536" y="6949"/>
                </a:lnTo>
                <a:lnTo>
                  <a:pt x="917709" y="2316"/>
                </a:lnTo>
                <a:lnTo>
                  <a:pt x="872730" y="0"/>
                </a:lnTo>
                <a:close/>
              </a:path>
            </a:pathLst>
          </a:custGeom>
          <a:solidFill>
            <a:srgbClr val="00A2FF"/>
          </a:solidFill>
        </p:spPr>
        <p:txBody>
          <a:bodyPr wrap="square" lIns="0" tIns="0" rIns="0" bIns="0" rtlCol="0"/>
          <a:lstStyle/>
          <a:p>
            <a:endParaRPr/>
          </a:p>
        </p:txBody>
      </p:sp>
      <p:sp>
        <p:nvSpPr>
          <p:cNvPr id="43" name="object 43"/>
          <p:cNvSpPr txBox="1"/>
          <p:nvPr/>
        </p:nvSpPr>
        <p:spPr>
          <a:xfrm>
            <a:off x="9016316" y="3421375"/>
            <a:ext cx="1105535" cy="327025"/>
          </a:xfrm>
          <a:prstGeom prst="rect">
            <a:avLst/>
          </a:prstGeom>
        </p:spPr>
        <p:txBody>
          <a:bodyPr vert="horz" wrap="square" lIns="0" tIns="15875" rIns="0" bIns="0" rtlCol="0">
            <a:spAutoFit/>
          </a:bodyPr>
          <a:lstStyle/>
          <a:p>
            <a:pPr marL="12700">
              <a:lnSpc>
                <a:spcPct val="100000"/>
              </a:lnSpc>
              <a:spcBef>
                <a:spcPts val="125"/>
              </a:spcBef>
            </a:pPr>
            <a:r>
              <a:rPr sz="1950" spc="50" dirty="0">
                <a:solidFill>
                  <a:srgbClr val="FFFFFF"/>
                </a:solidFill>
                <a:latin typeface="Arial MT"/>
                <a:cs typeface="Arial MT"/>
              </a:rPr>
              <a:t>Inventory</a:t>
            </a:r>
            <a:endParaRPr sz="1950">
              <a:latin typeface="Arial MT"/>
              <a:cs typeface="Arial MT"/>
            </a:endParaRPr>
          </a:p>
        </p:txBody>
      </p:sp>
      <p:sp>
        <p:nvSpPr>
          <p:cNvPr id="44" name="object 44"/>
          <p:cNvSpPr txBox="1"/>
          <p:nvPr/>
        </p:nvSpPr>
        <p:spPr>
          <a:xfrm>
            <a:off x="10817148" y="3421375"/>
            <a:ext cx="1460500" cy="327025"/>
          </a:xfrm>
          <a:prstGeom prst="rect">
            <a:avLst/>
          </a:prstGeom>
        </p:spPr>
        <p:txBody>
          <a:bodyPr vert="horz" wrap="square" lIns="0" tIns="15875" rIns="0" bIns="0" rtlCol="0">
            <a:spAutoFit/>
          </a:bodyPr>
          <a:lstStyle/>
          <a:p>
            <a:pPr marL="12700">
              <a:lnSpc>
                <a:spcPct val="100000"/>
              </a:lnSpc>
              <a:spcBef>
                <a:spcPts val="125"/>
              </a:spcBef>
              <a:tabLst>
                <a:tab pos="1447165" algn="l"/>
              </a:tabLst>
            </a:pPr>
            <a:r>
              <a:rPr sz="1950" u="heavy" spc="5" dirty="0">
                <a:solidFill>
                  <a:srgbClr val="FFFFFF"/>
                </a:solidFill>
                <a:uFill>
                  <a:solidFill>
                    <a:srgbClr val="000000"/>
                  </a:solidFill>
                </a:uFill>
                <a:latin typeface="Arial MT"/>
                <a:cs typeface="Arial MT"/>
              </a:rPr>
              <a:t> 	</a:t>
            </a:r>
            <a:endParaRPr sz="1950">
              <a:latin typeface="Arial MT"/>
              <a:cs typeface="Arial MT"/>
            </a:endParaRPr>
          </a:p>
        </p:txBody>
      </p:sp>
      <p:sp>
        <p:nvSpPr>
          <p:cNvPr id="45" name="object 45"/>
          <p:cNvSpPr txBox="1"/>
          <p:nvPr/>
        </p:nvSpPr>
        <p:spPr>
          <a:xfrm>
            <a:off x="9125632" y="3725031"/>
            <a:ext cx="887094" cy="327025"/>
          </a:xfrm>
          <a:prstGeom prst="rect">
            <a:avLst/>
          </a:prstGeom>
        </p:spPr>
        <p:txBody>
          <a:bodyPr vert="horz" wrap="square" lIns="0" tIns="15875" rIns="0" bIns="0" rtlCol="0">
            <a:spAutoFit/>
          </a:bodyPr>
          <a:lstStyle/>
          <a:p>
            <a:pPr marL="12700">
              <a:lnSpc>
                <a:spcPct val="100000"/>
              </a:lnSpc>
              <a:spcBef>
                <a:spcPts val="125"/>
              </a:spcBef>
            </a:pPr>
            <a:r>
              <a:rPr sz="1950" spc="40" dirty="0">
                <a:solidFill>
                  <a:srgbClr val="FFFFFF"/>
                </a:solidFill>
                <a:latin typeface="Arial MT"/>
                <a:cs typeface="Arial MT"/>
              </a:rPr>
              <a:t>Service</a:t>
            </a:r>
            <a:endParaRPr sz="1950">
              <a:latin typeface="Arial MT"/>
              <a:cs typeface="Arial MT"/>
            </a:endParaRPr>
          </a:p>
        </p:txBody>
      </p:sp>
      <p:sp>
        <p:nvSpPr>
          <p:cNvPr id="46" name="object 46"/>
          <p:cNvSpPr/>
          <p:nvPr/>
        </p:nvSpPr>
        <p:spPr>
          <a:xfrm>
            <a:off x="9945210" y="4035438"/>
            <a:ext cx="692785" cy="693420"/>
          </a:xfrm>
          <a:custGeom>
            <a:avLst/>
            <a:gdLst/>
            <a:ahLst/>
            <a:cxnLst/>
            <a:rect l="l" t="t" r="r" b="b"/>
            <a:pathLst>
              <a:path w="692784" h="693420">
                <a:moveTo>
                  <a:pt x="0" y="539750"/>
                </a:moveTo>
                <a:lnTo>
                  <a:pt x="0" y="570230"/>
                </a:lnTo>
                <a:lnTo>
                  <a:pt x="7034" y="595630"/>
                </a:lnTo>
                <a:lnTo>
                  <a:pt x="59133" y="640080"/>
                </a:lnTo>
                <a:lnTo>
                  <a:pt x="101413" y="657860"/>
                </a:lnTo>
                <a:lnTo>
                  <a:pt x="152658" y="673100"/>
                </a:lnTo>
                <a:lnTo>
                  <a:pt x="211474" y="684530"/>
                </a:lnTo>
                <a:lnTo>
                  <a:pt x="276471" y="692150"/>
                </a:lnTo>
                <a:lnTo>
                  <a:pt x="346255" y="693420"/>
                </a:lnTo>
                <a:lnTo>
                  <a:pt x="416038" y="692150"/>
                </a:lnTo>
                <a:lnTo>
                  <a:pt x="481029" y="684530"/>
                </a:lnTo>
                <a:lnTo>
                  <a:pt x="539836" y="673100"/>
                </a:lnTo>
                <a:lnTo>
                  <a:pt x="591070" y="657860"/>
                </a:lnTo>
                <a:lnTo>
                  <a:pt x="633340" y="640080"/>
                </a:lnTo>
                <a:lnTo>
                  <a:pt x="640849" y="635000"/>
                </a:lnTo>
                <a:lnTo>
                  <a:pt x="346255" y="635000"/>
                </a:lnTo>
                <a:lnTo>
                  <a:pt x="290396" y="633730"/>
                </a:lnTo>
                <a:lnTo>
                  <a:pt x="236616" y="628650"/>
                </a:lnTo>
                <a:lnTo>
                  <a:pt x="185701" y="622300"/>
                </a:lnTo>
                <a:lnTo>
                  <a:pt x="138436" y="610870"/>
                </a:lnTo>
                <a:lnTo>
                  <a:pt x="95607" y="598170"/>
                </a:lnTo>
                <a:lnTo>
                  <a:pt x="50359" y="579120"/>
                </a:lnTo>
                <a:lnTo>
                  <a:pt x="16144" y="556260"/>
                </a:lnTo>
                <a:lnTo>
                  <a:pt x="4552" y="544830"/>
                </a:lnTo>
                <a:lnTo>
                  <a:pt x="0" y="539750"/>
                </a:lnTo>
                <a:close/>
              </a:path>
              <a:path w="692784" h="693420">
                <a:moveTo>
                  <a:pt x="692455" y="539750"/>
                </a:moveTo>
                <a:lnTo>
                  <a:pt x="687900" y="544830"/>
                </a:lnTo>
                <a:lnTo>
                  <a:pt x="682675" y="551180"/>
                </a:lnTo>
                <a:lnTo>
                  <a:pt x="676361" y="556260"/>
                </a:lnTo>
                <a:lnTo>
                  <a:pt x="642187" y="579120"/>
                </a:lnTo>
                <a:lnTo>
                  <a:pt x="596845" y="598170"/>
                </a:lnTo>
                <a:lnTo>
                  <a:pt x="554024" y="610870"/>
                </a:lnTo>
                <a:lnTo>
                  <a:pt x="506773" y="622300"/>
                </a:lnTo>
                <a:lnTo>
                  <a:pt x="455874" y="628650"/>
                </a:lnTo>
                <a:lnTo>
                  <a:pt x="402107" y="633730"/>
                </a:lnTo>
                <a:lnTo>
                  <a:pt x="346255" y="635000"/>
                </a:lnTo>
                <a:lnTo>
                  <a:pt x="640849" y="635000"/>
                </a:lnTo>
                <a:lnTo>
                  <a:pt x="665254" y="618490"/>
                </a:lnTo>
                <a:lnTo>
                  <a:pt x="685423" y="595630"/>
                </a:lnTo>
                <a:lnTo>
                  <a:pt x="692455" y="570230"/>
                </a:lnTo>
                <a:lnTo>
                  <a:pt x="692455" y="539750"/>
                </a:lnTo>
                <a:close/>
              </a:path>
              <a:path w="692784" h="693420">
                <a:moveTo>
                  <a:pt x="0" y="463550"/>
                </a:moveTo>
                <a:lnTo>
                  <a:pt x="0" y="494030"/>
                </a:lnTo>
                <a:lnTo>
                  <a:pt x="7034" y="519430"/>
                </a:lnTo>
                <a:lnTo>
                  <a:pt x="59133" y="563880"/>
                </a:lnTo>
                <a:lnTo>
                  <a:pt x="101413" y="581660"/>
                </a:lnTo>
                <a:lnTo>
                  <a:pt x="152658" y="596900"/>
                </a:lnTo>
                <a:lnTo>
                  <a:pt x="211474" y="608330"/>
                </a:lnTo>
                <a:lnTo>
                  <a:pt x="276471" y="615950"/>
                </a:lnTo>
                <a:lnTo>
                  <a:pt x="346255" y="618490"/>
                </a:lnTo>
                <a:lnTo>
                  <a:pt x="416038" y="615950"/>
                </a:lnTo>
                <a:lnTo>
                  <a:pt x="481029" y="608330"/>
                </a:lnTo>
                <a:lnTo>
                  <a:pt x="539836" y="596900"/>
                </a:lnTo>
                <a:lnTo>
                  <a:pt x="591070" y="581660"/>
                </a:lnTo>
                <a:lnTo>
                  <a:pt x="633340" y="563880"/>
                </a:lnTo>
                <a:lnTo>
                  <a:pt x="640849" y="558800"/>
                </a:lnTo>
                <a:lnTo>
                  <a:pt x="346255" y="558800"/>
                </a:lnTo>
                <a:lnTo>
                  <a:pt x="290396" y="557530"/>
                </a:lnTo>
                <a:lnTo>
                  <a:pt x="236616" y="552450"/>
                </a:lnTo>
                <a:lnTo>
                  <a:pt x="185701" y="546100"/>
                </a:lnTo>
                <a:lnTo>
                  <a:pt x="138436" y="534670"/>
                </a:lnTo>
                <a:lnTo>
                  <a:pt x="95607" y="521970"/>
                </a:lnTo>
                <a:lnTo>
                  <a:pt x="50359" y="502920"/>
                </a:lnTo>
                <a:lnTo>
                  <a:pt x="16144" y="480060"/>
                </a:lnTo>
                <a:lnTo>
                  <a:pt x="4552" y="468630"/>
                </a:lnTo>
                <a:lnTo>
                  <a:pt x="0" y="463550"/>
                </a:lnTo>
                <a:close/>
              </a:path>
              <a:path w="692784" h="693420">
                <a:moveTo>
                  <a:pt x="692455" y="463550"/>
                </a:moveTo>
                <a:lnTo>
                  <a:pt x="687900" y="468630"/>
                </a:lnTo>
                <a:lnTo>
                  <a:pt x="682675" y="474980"/>
                </a:lnTo>
                <a:lnTo>
                  <a:pt x="676361" y="480060"/>
                </a:lnTo>
                <a:lnTo>
                  <a:pt x="642187" y="502920"/>
                </a:lnTo>
                <a:lnTo>
                  <a:pt x="596845" y="521970"/>
                </a:lnTo>
                <a:lnTo>
                  <a:pt x="554024" y="534670"/>
                </a:lnTo>
                <a:lnTo>
                  <a:pt x="506773" y="546100"/>
                </a:lnTo>
                <a:lnTo>
                  <a:pt x="455874" y="552450"/>
                </a:lnTo>
                <a:lnTo>
                  <a:pt x="402107" y="557530"/>
                </a:lnTo>
                <a:lnTo>
                  <a:pt x="346255" y="558800"/>
                </a:lnTo>
                <a:lnTo>
                  <a:pt x="640849" y="558800"/>
                </a:lnTo>
                <a:lnTo>
                  <a:pt x="665254" y="542290"/>
                </a:lnTo>
                <a:lnTo>
                  <a:pt x="685423" y="519430"/>
                </a:lnTo>
                <a:lnTo>
                  <a:pt x="692455" y="494030"/>
                </a:lnTo>
                <a:lnTo>
                  <a:pt x="692455" y="463550"/>
                </a:lnTo>
                <a:close/>
              </a:path>
              <a:path w="692784" h="693420">
                <a:moveTo>
                  <a:pt x="0" y="387350"/>
                </a:moveTo>
                <a:lnTo>
                  <a:pt x="0" y="417830"/>
                </a:lnTo>
                <a:lnTo>
                  <a:pt x="7034" y="443230"/>
                </a:lnTo>
                <a:lnTo>
                  <a:pt x="59133" y="487680"/>
                </a:lnTo>
                <a:lnTo>
                  <a:pt x="101413" y="505460"/>
                </a:lnTo>
                <a:lnTo>
                  <a:pt x="152658" y="520700"/>
                </a:lnTo>
                <a:lnTo>
                  <a:pt x="211474" y="532130"/>
                </a:lnTo>
                <a:lnTo>
                  <a:pt x="276471" y="539750"/>
                </a:lnTo>
                <a:lnTo>
                  <a:pt x="346255" y="542290"/>
                </a:lnTo>
                <a:lnTo>
                  <a:pt x="416038" y="539750"/>
                </a:lnTo>
                <a:lnTo>
                  <a:pt x="481029" y="532130"/>
                </a:lnTo>
                <a:lnTo>
                  <a:pt x="539836" y="520700"/>
                </a:lnTo>
                <a:lnTo>
                  <a:pt x="591070" y="505460"/>
                </a:lnTo>
                <a:lnTo>
                  <a:pt x="633340" y="487680"/>
                </a:lnTo>
                <a:lnTo>
                  <a:pt x="640849" y="482600"/>
                </a:lnTo>
                <a:lnTo>
                  <a:pt x="346255" y="482600"/>
                </a:lnTo>
                <a:lnTo>
                  <a:pt x="290396" y="481330"/>
                </a:lnTo>
                <a:lnTo>
                  <a:pt x="236616" y="476250"/>
                </a:lnTo>
                <a:lnTo>
                  <a:pt x="185701" y="469900"/>
                </a:lnTo>
                <a:lnTo>
                  <a:pt x="138436" y="458470"/>
                </a:lnTo>
                <a:lnTo>
                  <a:pt x="95607" y="445770"/>
                </a:lnTo>
                <a:lnTo>
                  <a:pt x="50359" y="426720"/>
                </a:lnTo>
                <a:lnTo>
                  <a:pt x="16144" y="403860"/>
                </a:lnTo>
                <a:lnTo>
                  <a:pt x="4552" y="392430"/>
                </a:lnTo>
                <a:lnTo>
                  <a:pt x="0" y="387350"/>
                </a:lnTo>
                <a:close/>
              </a:path>
              <a:path w="692784" h="693420">
                <a:moveTo>
                  <a:pt x="692455" y="387350"/>
                </a:moveTo>
                <a:lnTo>
                  <a:pt x="687900" y="392430"/>
                </a:lnTo>
                <a:lnTo>
                  <a:pt x="682675" y="398780"/>
                </a:lnTo>
                <a:lnTo>
                  <a:pt x="676361" y="403860"/>
                </a:lnTo>
                <a:lnTo>
                  <a:pt x="642187" y="426720"/>
                </a:lnTo>
                <a:lnTo>
                  <a:pt x="596845" y="445770"/>
                </a:lnTo>
                <a:lnTo>
                  <a:pt x="554024" y="458470"/>
                </a:lnTo>
                <a:lnTo>
                  <a:pt x="506773" y="469900"/>
                </a:lnTo>
                <a:lnTo>
                  <a:pt x="455874" y="476250"/>
                </a:lnTo>
                <a:lnTo>
                  <a:pt x="402107" y="481330"/>
                </a:lnTo>
                <a:lnTo>
                  <a:pt x="346255" y="482600"/>
                </a:lnTo>
                <a:lnTo>
                  <a:pt x="640849" y="482600"/>
                </a:lnTo>
                <a:lnTo>
                  <a:pt x="665254" y="466090"/>
                </a:lnTo>
                <a:lnTo>
                  <a:pt x="685423" y="443230"/>
                </a:lnTo>
                <a:lnTo>
                  <a:pt x="692455" y="417830"/>
                </a:lnTo>
                <a:lnTo>
                  <a:pt x="692455" y="387350"/>
                </a:lnTo>
                <a:close/>
              </a:path>
              <a:path w="692784" h="693420">
                <a:moveTo>
                  <a:pt x="0" y="311150"/>
                </a:moveTo>
                <a:lnTo>
                  <a:pt x="0" y="341630"/>
                </a:lnTo>
                <a:lnTo>
                  <a:pt x="7034" y="367030"/>
                </a:lnTo>
                <a:lnTo>
                  <a:pt x="59133" y="411480"/>
                </a:lnTo>
                <a:lnTo>
                  <a:pt x="101413" y="429260"/>
                </a:lnTo>
                <a:lnTo>
                  <a:pt x="152658" y="444500"/>
                </a:lnTo>
                <a:lnTo>
                  <a:pt x="211474" y="455930"/>
                </a:lnTo>
                <a:lnTo>
                  <a:pt x="276471" y="463550"/>
                </a:lnTo>
                <a:lnTo>
                  <a:pt x="346255" y="466090"/>
                </a:lnTo>
                <a:lnTo>
                  <a:pt x="416038" y="463550"/>
                </a:lnTo>
                <a:lnTo>
                  <a:pt x="481029" y="455930"/>
                </a:lnTo>
                <a:lnTo>
                  <a:pt x="539836" y="444500"/>
                </a:lnTo>
                <a:lnTo>
                  <a:pt x="591070" y="429260"/>
                </a:lnTo>
                <a:lnTo>
                  <a:pt x="633340" y="411480"/>
                </a:lnTo>
                <a:lnTo>
                  <a:pt x="640849" y="406400"/>
                </a:lnTo>
                <a:lnTo>
                  <a:pt x="346255" y="406400"/>
                </a:lnTo>
                <a:lnTo>
                  <a:pt x="290396" y="405130"/>
                </a:lnTo>
                <a:lnTo>
                  <a:pt x="236616" y="401320"/>
                </a:lnTo>
                <a:lnTo>
                  <a:pt x="185701" y="393700"/>
                </a:lnTo>
                <a:lnTo>
                  <a:pt x="138436" y="382270"/>
                </a:lnTo>
                <a:lnTo>
                  <a:pt x="95607" y="369570"/>
                </a:lnTo>
                <a:lnTo>
                  <a:pt x="50359" y="350520"/>
                </a:lnTo>
                <a:lnTo>
                  <a:pt x="16144" y="327660"/>
                </a:lnTo>
                <a:lnTo>
                  <a:pt x="4552" y="316230"/>
                </a:lnTo>
                <a:lnTo>
                  <a:pt x="0" y="311150"/>
                </a:lnTo>
                <a:close/>
              </a:path>
              <a:path w="692784" h="693420">
                <a:moveTo>
                  <a:pt x="692455" y="311150"/>
                </a:moveTo>
                <a:lnTo>
                  <a:pt x="687900" y="316230"/>
                </a:lnTo>
                <a:lnTo>
                  <a:pt x="682675" y="322580"/>
                </a:lnTo>
                <a:lnTo>
                  <a:pt x="676361" y="327660"/>
                </a:lnTo>
                <a:lnTo>
                  <a:pt x="642187" y="350520"/>
                </a:lnTo>
                <a:lnTo>
                  <a:pt x="596845" y="369570"/>
                </a:lnTo>
                <a:lnTo>
                  <a:pt x="554024" y="382270"/>
                </a:lnTo>
                <a:lnTo>
                  <a:pt x="506773" y="393700"/>
                </a:lnTo>
                <a:lnTo>
                  <a:pt x="455874" y="401320"/>
                </a:lnTo>
                <a:lnTo>
                  <a:pt x="402107" y="405130"/>
                </a:lnTo>
                <a:lnTo>
                  <a:pt x="346255" y="406400"/>
                </a:lnTo>
                <a:lnTo>
                  <a:pt x="640849" y="406400"/>
                </a:lnTo>
                <a:lnTo>
                  <a:pt x="665254" y="389890"/>
                </a:lnTo>
                <a:lnTo>
                  <a:pt x="685423" y="367030"/>
                </a:lnTo>
                <a:lnTo>
                  <a:pt x="692455" y="341630"/>
                </a:lnTo>
                <a:lnTo>
                  <a:pt x="692455" y="311150"/>
                </a:lnTo>
                <a:close/>
              </a:path>
              <a:path w="692784" h="693420">
                <a:moveTo>
                  <a:pt x="0" y="234950"/>
                </a:moveTo>
                <a:lnTo>
                  <a:pt x="0" y="265430"/>
                </a:lnTo>
                <a:lnTo>
                  <a:pt x="7034" y="290830"/>
                </a:lnTo>
                <a:lnTo>
                  <a:pt x="59133" y="335280"/>
                </a:lnTo>
                <a:lnTo>
                  <a:pt x="101413" y="353060"/>
                </a:lnTo>
                <a:lnTo>
                  <a:pt x="152658" y="368300"/>
                </a:lnTo>
                <a:lnTo>
                  <a:pt x="211474" y="379730"/>
                </a:lnTo>
                <a:lnTo>
                  <a:pt x="276471" y="387350"/>
                </a:lnTo>
                <a:lnTo>
                  <a:pt x="346255" y="389890"/>
                </a:lnTo>
                <a:lnTo>
                  <a:pt x="416038" y="387350"/>
                </a:lnTo>
                <a:lnTo>
                  <a:pt x="481029" y="379730"/>
                </a:lnTo>
                <a:lnTo>
                  <a:pt x="539836" y="368300"/>
                </a:lnTo>
                <a:lnTo>
                  <a:pt x="591070" y="353060"/>
                </a:lnTo>
                <a:lnTo>
                  <a:pt x="633340" y="335280"/>
                </a:lnTo>
                <a:lnTo>
                  <a:pt x="640849" y="330200"/>
                </a:lnTo>
                <a:lnTo>
                  <a:pt x="346255" y="330200"/>
                </a:lnTo>
                <a:lnTo>
                  <a:pt x="290396" y="328930"/>
                </a:lnTo>
                <a:lnTo>
                  <a:pt x="236616" y="325120"/>
                </a:lnTo>
                <a:lnTo>
                  <a:pt x="185701" y="317500"/>
                </a:lnTo>
                <a:lnTo>
                  <a:pt x="138436" y="306070"/>
                </a:lnTo>
                <a:lnTo>
                  <a:pt x="95607" y="293370"/>
                </a:lnTo>
                <a:lnTo>
                  <a:pt x="50359" y="274320"/>
                </a:lnTo>
                <a:lnTo>
                  <a:pt x="16144" y="251460"/>
                </a:lnTo>
                <a:lnTo>
                  <a:pt x="4552" y="240030"/>
                </a:lnTo>
                <a:lnTo>
                  <a:pt x="0" y="234950"/>
                </a:lnTo>
                <a:close/>
              </a:path>
              <a:path w="692784" h="693420">
                <a:moveTo>
                  <a:pt x="692455" y="234950"/>
                </a:moveTo>
                <a:lnTo>
                  <a:pt x="687900" y="240030"/>
                </a:lnTo>
                <a:lnTo>
                  <a:pt x="682675" y="246380"/>
                </a:lnTo>
                <a:lnTo>
                  <a:pt x="676361" y="251460"/>
                </a:lnTo>
                <a:lnTo>
                  <a:pt x="642187" y="274320"/>
                </a:lnTo>
                <a:lnTo>
                  <a:pt x="596845" y="293370"/>
                </a:lnTo>
                <a:lnTo>
                  <a:pt x="554024" y="306070"/>
                </a:lnTo>
                <a:lnTo>
                  <a:pt x="506773" y="317500"/>
                </a:lnTo>
                <a:lnTo>
                  <a:pt x="455874" y="325120"/>
                </a:lnTo>
                <a:lnTo>
                  <a:pt x="402107" y="328930"/>
                </a:lnTo>
                <a:lnTo>
                  <a:pt x="346255" y="330200"/>
                </a:lnTo>
                <a:lnTo>
                  <a:pt x="640849" y="330200"/>
                </a:lnTo>
                <a:lnTo>
                  <a:pt x="665254" y="313690"/>
                </a:lnTo>
                <a:lnTo>
                  <a:pt x="685423" y="290830"/>
                </a:lnTo>
                <a:lnTo>
                  <a:pt x="692455" y="265430"/>
                </a:lnTo>
                <a:lnTo>
                  <a:pt x="692455" y="234950"/>
                </a:lnTo>
                <a:close/>
              </a:path>
              <a:path w="692784" h="693420">
                <a:moveTo>
                  <a:pt x="383" y="144780"/>
                </a:moveTo>
                <a:lnTo>
                  <a:pt x="383" y="189230"/>
                </a:lnTo>
                <a:lnTo>
                  <a:pt x="7415" y="214630"/>
                </a:lnTo>
                <a:lnTo>
                  <a:pt x="59499" y="259080"/>
                </a:lnTo>
                <a:lnTo>
                  <a:pt x="101769" y="276860"/>
                </a:lnTo>
                <a:lnTo>
                  <a:pt x="153004" y="292100"/>
                </a:lnTo>
                <a:lnTo>
                  <a:pt x="211811" y="303530"/>
                </a:lnTo>
                <a:lnTo>
                  <a:pt x="276801" y="311150"/>
                </a:lnTo>
                <a:lnTo>
                  <a:pt x="346583" y="313690"/>
                </a:lnTo>
                <a:lnTo>
                  <a:pt x="416351" y="311150"/>
                </a:lnTo>
                <a:lnTo>
                  <a:pt x="481304" y="303530"/>
                </a:lnTo>
                <a:lnTo>
                  <a:pt x="540059" y="292100"/>
                </a:lnTo>
                <a:lnTo>
                  <a:pt x="591233" y="276860"/>
                </a:lnTo>
                <a:lnTo>
                  <a:pt x="633443" y="259080"/>
                </a:lnTo>
                <a:lnTo>
                  <a:pt x="652185" y="246380"/>
                </a:lnTo>
                <a:lnTo>
                  <a:pt x="346418" y="246380"/>
                </a:lnTo>
                <a:lnTo>
                  <a:pt x="291176" y="245110"/>
                </a:lnTo>
                <a:lnTo>
                  <a:pt x="237991" y="240030"/>
                </a:lnTo>
                <a:lnTo>
                  <a:pt x="187664" y="232410"/>
                </a:lnTo>
                <a:lnTo>
                  <a:pt x="140994" y="222250"/>
                </a:lnTo>
                <a:lnTo>
                  <a:pt x="98781" y="209550"/>
                </a:lnTo>
                <a:lnTo>
                  <a:pt x="36447" y="180340"/>
                </a:lnTo>
                <a:lnTo>
                  <a:pt x="15019" y="162560"/>
                </a:lnTo>
                <a:lnTo>
                  <a:pt x="383" y="144780"/>
                </a:lnTo>
                <a:close/>
              </a:path>
              <a:path w="692784" h="693420">
                <a:moveTo>
                  <a:pt x="692455" y="144780"/>
                </a:moveTo>
                <a:lnTo>
                  <a:pt x="656388" y="180340"/>
                </a:lnTo>
                <a:lnTo>
                  <a:pt x="594060" y="209550"/>
                </a:lnTo>
                <a:lnTo>
                  <a:pt x="551778" y="222250"/>
                </a:lnTo>
                <a:lnTo>
                  <a:pt x="505098" y="232410"/>
                </a:lnTo>
                <a:lnTo>
                  <a:pt x="454796" y="240030"/>
                </a:lnTo>
                <a:lnTo>
                  <a:pt x="401644" y="245110"/>
                </a:lnTo>
                <a:lnTo>
                  <a:pt x="346418" y="246380"/>
                </a:lnTo>
                <a:lnTo>
                  <a:pt x="652185" y="246380"/>
                </a:lnTo>
                <a:lnTo>
                  <a:pt x="665305" y="237490"/>
                </a:lnTo>
                <a:lnTo>
                  <a:pt x="685437" y="214630"/>
                </a:lnTo>
                <a:lnTo>
                  <a:pt x="692455" y="189230"/>
                </a:lnTo>
                <a:lnTo>
                  <a:pt x="692455" y="144780"/>
                </a:lnTo>
                <a:close/>
              </a:path>
              <a:path w="692784" h="693420">
                <a:moveTo>
                  <a:pt x="346255" y="0"/>
                </a:moveTo>
                <a:lnTo>
                  <a:pt x="292181" y="1270"/>
                </a:lnTo>
                <a:lnTo>
                  <a:pt x="240178" y="5080"/>
                </a:lnTo>
                <a:lnTo>
                  <a:pt x="191022" y="12700"/>
                </a:lnTo>
                <a:lnTo>
                  <a:pt x="145491" y="22860"/>
                </a:lnTo>
                <a:lnTo>
                  <a:pt x="104363" y="35560"/>
                </a:lnTo>
                <a:lnTo>
                  <a:pt x="63787" y="53340"/>
                </a:lnTo>
                <a:lnTo>
                  <a:pt x="15148" y="92710"/>
                </a:lnTo>
                <a:lnTo>
                  <a:pt x="8755" y="114300"/>
                </a:lnTo>
                <a:lnTo>
                  <a:pt x="15148" y="135890"/>
                </a:lnTo>
                <a:lnTo>
                  <a:pt x="63787" y="176530"/>
                </a:lnTo>
                <a:lnTo>
                  <a:pt x="104363" y="193040"/>
                </a:lnTo>
                <a:lnTo>
                  <a:pt x="145491" y="205740"/>
                </a:lnTo>
                <a:lnTo>
                  <a:pt x="191022" y="215900"/>
                </a:lnTo>
                <a:lnTo>
                  <a:pt x="240178" y="223520"/>
                </a:lnTo>
                <a:lnTo>
                  <a:pt x="292181" y="227330"/>
                </a:lnTo>
                <a:lnTo>
                  <a:pt x="346255" y="229870"/>
                </a:lnTo>
                <a:lnTo>
                  <a:pt x="400322" y="227330"/>
                </a:lnTo>
                <a:lnTo>
                  <a:pt x="452312" y="223520"/>
                </a:lnTo>
                <a:lnTo>
                  <a:pt x="501452" y="215900"/>
                </a:lnTo>
                <a:lnTo>
                  <a:pt x="546969" y="205740"/>
                </a:lnTo>
                <a:lnTo>
                  <a:pt x="588092" y="193040"/>
                </a:lnTo>
                <a:lnTo>
                  <a:pt x="628669" y="176530"/>
                </a:lnTo>
                <a:lnTo>
                  <a:pt x="677308" y="135890"/>
                </a:lnTo>
                <a:lnTo>
                  <a:pt x="683701" y="114300"/>
                </a:lnTo>
                <a:lnTo>
                  <a:pt x="677308" y="92710"/>
                </a:lnTo>
                <a:lnTo>
                  <a:pt x="628669" y="53340"/>
                </a:lnTo>
                <a:lnTo>
                  <a:pt x="588092" y="35560"/>
                </a:lnTo>
                <a:lnTo>
                  <a:pt x="546969" y="22860"/>
                </a:lnTo>
                <a:lnTo>
                  <a:pt x="501452" y="12700"/>
                </a:lnTo>
                <a:lnTo>
                  <a:pt x="452312" y="5080"/>
                </a:lnTo>
                <a:lnTo>
                  <a:pt x="400322" y="1270"/>
                </a:lnTo>
                <a:lnTo>
                  <a:pt x="346255" y="0"/>
                </a:lnTo>
                <a:close/>
              </a:path>
            </a:pathLst>
          </a:custGeom>
          <a:solidFill>
            <a:srgbClr val="61D836"/>
          </a:solidFill>
        </p:spPr>
        <p:txBody>
          <a:bodyPr wrap="square" lIns="0" tIns="0" rIns="0" bIns="0" rtlCol="0"/>
          <a:lstStyle/>
          <a:p>
            <a:endParaRPr/>
          </a:p>
        </p:txBody>
      </p:sp>
      <p:sp>
        <p:nvSpPr>
          <p:cNvPr id="47" name="object 47"/>
          <p:cNvSpPr txBox="1"/>
          <p:nvPr/>
        </p:nvSpPr>
        <p:spPr>
          <a:xfrm>
            <a:off x="8501649" y="3085420"/>
            <a:ext cx="692785" cy="372745"/>
          </a:xfrm>
          <a:prstGeom prst="rect">
            <a:avLst/>
          </a:prstGeom>
          <a:solidFill>
            <a:srgbClr val="000000"/>
          </a:solidFill>
        </p:spPr>
        <p:txBody>
          <a:bodyPr vert="horz" wrap="square" lIns="0" tIns="63500" rIns="0" bIns="0" rtlCol="0">
            <a:spAutoFit/>
          </a:bodyPr>
          <a:lstStyle/>
          <a:p>
            <a:pPr marL="177165">
              <a:lnSpc>
                <a:spcPct val="100000"/>
              </a:lnSpc>
              <a:spcBef>
                <a:spcPts val="500"/>
              </a:spcBef>
            </a:pPr>
            <a:r>
              <a:rPr sz="1650" spc="-5" dirty="0">
                <a:solidFill>
                  <a:srgbClr val="FFFFFF"/>
                </a:solidFill>
                <a:latin typeface="Arial MT"/>
                <a:cs typeface="Arial MT"/>
              </a:rPr>
              <a:t>API</a:t>
            </a:r>
            <a:endParaRPr sz="1650">
              <a:latin typeface="Arial MT"/>
              <a:cs typeface="Arial MT"/>
            </a:endParaRPr>
          </a:p>
        </p:txBody>
      </p:sp>
      <p:sp>
        <p:nvSpPr>
          <p:cNvPr id="48" name="object 48"/>
          <p:cNvSpPr txBox="1"/>
          <p:nvPr/>
        </p:nvSpPr>
        <p:spPr>
          <a:xfrm>
            <a:off x="8357898" y="4312848"/>
            <a:ext cx="980440" cy="595630"/>
          </a:xfrm>
          <a:prstGeom prst="rect">
            <a:avLst/>
          </a:prstGeom>
          <a:solidFill>
            <a:srgbClr val="000000"/>
          </a:solidFill>
        </p:spPr>
        <p:txBody>
          <a:bodyPr vert="horz" wrap="square" lIns="0" tIns="32384" rIns="0" bIns="0" rtlCol="0">
            <a:spAutoFit/>
          </a:bodyPr>
          <a:lstStyle/>
          <a:p>
            <a:pPr marL="62865" marR="55244" indent="98425">
              <a:lnSpc>
                <a:spcPct val="104099"/>
              </a:lnSpc>
              <a:spcBef>
                <a:spcPts val="254"/>
              </a:spcBef>
            </a:pPr>
            <a:r>
              <a:rPr sz="1650" spc="15" dirty="0">
                <a:solidFill>
                  <a:srgbClr val="FFFFFF"/>
                </a:solidFill>
                <a:latin typeface="Arial MT"/>
                <a:cs typeface="Arial MT"/>
              </a:rPr>
              <a:t>Events </a:t>
            </a:r>
            <a:r>
              <a:rPr sz="1650" spc="20" dirty="0">
                <a:solidFill>
                  <a:srgbClr val="FFFFFF"/>
                </a:solidFill>
                <a:latin typeface="Arial MT"/>
                <a:cs typeface="Arial MT"/>
              </a:rPr>
              <a:t> </a:t>
            </a:r>
            <a:r>
              <a:rPr sz="1650" spc="30" dirty="0">
                <a:solidFill>
                  <a:srgbClr val="FFFFFF"/>
                </a:solidFill>
                <a:latin typeface="Arial MT"/>
                <a:cs typeface="Arial MT"/>
              </a:rPr>
              <a:t>Interface</a:t>
            </a:r>
            <a:endParaRPr sz="1650">
              <a:latin typeface="Arial MT"/>
              <a:cs typeface="Arial MT"/>
            </a:endParaRPr>
          </a:p>
        </p:txBody>
      </p:sp>
      <p:sp>
        <p:nvSpPr>
          <p:cNvPr id="49" name="object 49"/>
          <p:cNvSpPr/>
          <p:nvPr/>
        </p:nvSpPr>
        <p:spPr>
          <a:xfrm>
            <a:off x="12817782" y="2919103"/>
            <a:ext cx="1700530" cy="1662430"/>
          </a:xfrm>
          <a:custGeom>
            <a:avLst/>
            <a:gdLst/>
            <a:ahLst/>
            <a:cxnLst/>
            <a:rect l="l" t="t" r="r" b="b"/>
            <a:pathLst>
              <a:path w="1700530" h="1662429">
                <a:moveTo>
                  <a:pt x="872729" y="0"/>
                </a:moveTo>
                <a:lnTo>
                  <a:pt x="827699" y="0"/>
                </a:lnTo>
                <a:lnTo>
                  <a:pt x="782720" y="2316"/>
                </a:lnTo>
                <a:lnTo>
                  <a:pt x="737894" y="6949"/>
                </a:lnTo>
                <a:lnTo>
                  <a:pt x="693321" y="13898"/>
                </a:lnTo>
                <a:lnTo>
                  <a:pt x="649104" y="23164"/>
                </a:lnTo>
                <a:lnTo>
                  <a:pt x="605343" y="34746"/>
                </a:lnTo>
                <a:lnTo>
                  <a:pt x="562141" y="48644"/>
                </a:lnTo>
                <a:lnTo>
                  <a:pt x="519599" y="64859"/>
                </a:lnTo>
                <a:lnTo>
                  <a:pt x="477819" y="83391"/>
                </a:lnTo>
                <a:lnTo>
                  <a:pt x="436901" y="104239"/>
                </a:lnTo>
                <a:lnTo>
                  <a:pt x="396949" y="127403"/>
                </a:lnTo>
                <a:lnTo>
                  <a:pt x="358062" y="152883"/>
                </a:lnTo>
                <a:lnTo>
                  <a:pt x="320343" y="180681"/>
                </a:lnTo>
                <a:lnTo>
                  <a:pt x="283893" y="210794"/>
                </a:lnTo>
                <a:lnTo>
                  <a:pt x="248814" y="243224"/>
                </a:lnTo>
                <a:lnTo>
                  <a:pt x="215638" y="277515"/>
                </a:lnTo>
                <a:lnTo>
                  <a:pt x="184833" y="313146"/>
                </a:lnTo>
                <a:lnTo>
                  <a:pt x="156397" y="350018"/>
                </a:lnTo>
                <a:lnTo>
                  <a:pt x="130331" y="388032"/>
                </a:lnTo>
                <a:lnTo>
                  <a:pt x="106634" y="427087"/>
                </a:lnTo>
                <a:lnTo>
                  <a:pt x="85307" y="467086"/>
                </a:lnTo>
                <a:lnTo>
                  <a:pt x="66350" y="507928"/>
                </a:lnTo>
                <a:lnTo>
                  <a:pt x="49762" y="549515"/>
                </a:lnTo>
                <a:lnTo>
                  <a:pt x="35544" y="591747"/>
                </a:lnTo>
                <a:lnTo>
                  <a:pt x="23696" y="634524"/>
                </a:lnTo>
                <a:lnTo>
                  <a:pt x="14217" y="677749"/>
                </a:lnTo>
                <a:lnTo>
                  <a:pt x="7108" y="721321"/>
                </a:lnTo>
                <a:lnTo>
                  <a:pt x="2369" y="765141"/>
                </a:lnTo>
                <a:lnTo>
                  <a:pt x="0" y="809109"/>
                </a:lnTo>
                <a:lnTo>
                  <a:pt x="0" y="853128"/>
                </a:lnTo>
                <a:lnTo>
                  <a:pt x="2369" y="897097"/>
                </a:lnTo>
                <a:lnTo>
                  <a:pt x="7108" y="940917"/>
                </a:lnTo>
                <a:lnTo>
                  <a:pt x="14217" y="984489"/>
                </a:lnTo>
                <a:lnTo>
                  <a:pt x="23696" y="1027713"/>
                </a:lnTo>
                <a:lnTo>
                  <a:pt x="35544" y="1070491"/>
                </a:lnTo>
                <a:lnTo>
                  <a:pt x="49762" y="1112723"/>
                </a:lnTo>
                <a:lnTo>
                  <a:pt x="66350" y="1154309"/>
                </a:lnTo>
                <a:lnTo>
                  <a:pt x="85307" y="1195151"/>
                </a:lnTo>
                <a:lnTo>
                  <a:pt x="106634" y="1235150"/>
                </a:lnTo>
                <a:lnTo>
                  <a:pt x="130331" y="1274206"/>
                </a:lnTo>
                <a:lnTo>
                  <a:pt x="156397" y="1312219"/>
                </a:lnTo>
                <a:lnTo>
                  <a:pt x="184833" y="1349091"/>
                </a:lnTo>
                <a:lnTo>
                  <a:pt x="215638" y="1384722"/>
                </a:lnTo>
                <a:lnTo>
                  <a:pt x="248814" y="1419013"/>
                </a:lnTo>
                <a:lnTo>
                  <a:pt x="283893" y="1451443"/>
                </a:lnTo>
                <a:lnTo>
                  <a:pt x="320343" y="1481557"/>
                </a:lnTo>
                <a:lnTo>
                  <a:pt x="358062" y="1509354"/>
                </a:lnTo>
                <a:lnTo>
                  <a:pt x="396949" y="1534835"/>
                </a:lnTo>
                <a:lnTo>
                  <a:pt x="436901" y="1557999"/>
                </a:lnTo>
                <a:lnTo>
                  <a:pt x="477819" y="1578847"/>
                </a:lnTo>
                <a:lnTo>
                  <a:pt x="519599" y="1597378"/>
                </a:lnTo>
                <a:lnTo>
                  <a:pt x="562141" y="1613593"/>
                </a:lnTo>
                <a:lnTo>
                  <a:pt x="605343" y="1627491"/>
                </a:lnTo>
                <a:lnTo>
                  <a:pt x="649104" y="1639074"/>
                </a:lnTo>
                <a:lnTo>
                  <a:pt x="693321" y="1648339"/>
                </a:lnTo>
                <a:lnTo>
                  <a:pt x="737894" y="1655289"/>
                </a:lnTo>
                <a:lnTo>
                  <a:pt x="782720" y="1659921"/>
                </a:lnTo>
                <a:lnTo>
                  <a:pt x="827699" y="1662238"/>
                </a:lnTo>
                <a:lnTo>
                  <a:pt x="872729" y="1662238"/>
                </a:lnTo>
                <a:lnTo>
                  <a:pt x="917708" y="1659921"/>
                </a:lnTo>
                <a:lnTo>
                  <a:pt x="962534" y="1655289"/>
                </a:lnTo>
                <a:lnTo>
                  <a:pt x="1007107" y="1648339"/>
                </a:lnTo>
                <a:lnTo>
                  <a:pt x="1051324" y="1639074"/>
                </a:lnTo>
                <a:lnTo>
                  <a:pt x="1095085" y="1627491"/>
                </a:lnTo>
                <a:lnTo>
                  <a:pt x="1138287" y="1613593"/>
                </a:lnTo>
                <a:lnTo>
                  <a:pt x="1180829" y="1597378"/>
                </a:lnTo>
                <a:lnTo>
                  <a:pt x="1222609" y="1578847"/>
                </a:lnTo>
                <a:lnTo>
                  <a:pt x="1263527" y="1557999"/>
                </a:lnTo>
                <a:lnTo>
                  <a:pt x="1303480" y="1534835"/>
                </a:lnTo>
                <a:lnTo>
                  <a:pt x="1342366" y="1509354"/>
                </a:lnTo>
                <a:lnTo>
                  <a:pt x="1380085" y="1481557"/>
                </a:lnTo>
                <a:lnTo>
                  <a:pt x="1416535" y="1451443"/>
                </a:lnTo>
                <a:lnTo>
                  <a:pt x="1451615" y="1419013"/>
                </a:lnTo>
                <a:lnTo>
                  <a:pt x="1484790" y="1384722"/>
                </a:lnTo>
                <a:lnTo>
                  <a:pt x="1515595" y="1349091"/>
                </a:lnTo>
                <a:lnTo>
                  <a:pt x="1544031" y="1312219"/>
                </a:lnTo>
                <a:lnTo>
                  <a:pt x="1570097" y="1274206"/>
                </a:lnTo>
                <a:lnTo>
                  <a:pt x="1593794" y="1235150"/>
                </a:lnTo>
                <a:lnTo>
                  <a:pt x="1615121" y="1195151"/>
                </a:lnTo>
                <a:lnTo>
                  <a:pt x="1634078" y="1154309"/>
                </a:lnTo>
                <a:lnTo>
                  <a:pt x="1650666" y="1112723"/>
                </a:lnTo>
                <a:lnTo>
                  <a:pt x="1664884" y="1070491"/>
                </a:lnTo>
                <a:lnTo>
                  <a:pt x="1676732" y="1027713"/>
                </a:lnTo>
                <a:lnTo>
                  <a:pt x="1686211" y="984489"/>
                </a:lnTo>
                <a:lnTo>
                  <a:pt x="1693320" y="940917"/>
                </a:lnTo>
                <a:lnTo>
                  <a:pt x="1698059" y="897097"/>
                </a:lnTo>
                <a:lnTo>
                  <a:pt x="1700429" y="853128"/>
                </a:lnTo>
                <a:lnTo>
                  <a:pt x="1700429" y="809109"/>
                </a:lnTo>
                <a:lnTo>
                  <a:pt x="1698059" y="765141"/>
                </a:lnTo>
                <a:lnTo>
                  <a:pt x="1693320" y="721321"/>
                </a:lnTo>
                <a:lnTo>
                  <a:pt x="1686211" y="677749"/>
                </a:lnTo>
                <a:lnTo>
                  <a:pt x="1676732" y="634524"/>
                </a:lnTo>
                <a:lnTo>
                  <a:pt x="1664884" y="591747"/>
                </a:lnTo>
                <a:lnTo>
                  <a:pt x="1650666" y="549515"/>
                </a:lnTo>
                <a:lnTo>
                  <a:pt x="1634078" y="507928"/>
                </a:lnTo>
                <a:lnTo>
                  <a:pt x="1615121" y="467086"/>
                </a:lnTo>
                <a:lnTo>
                  <a:pt x="1593794" y="427087"/>
                </a:lnTo>
                <a:lnTo>
                  <a:pt x="1570097" y="388032"/>
                </a:lnTo>
                <a:lnTo>
                  <a:pt x="1544031" y="350018"/>
                </a:lnTo>
                <a:lnTo>
                  <a:pt x="1515595" y="313146"/>
                </a:lnTo>
                <a:lnTo>
                  <a:pt x="1484790" y="277515"/>
                </a:lnTo>
                <a:lnTo>
                  <a:pt x="1451615" y="243224"/>
                </a:lnTo>
                <a:lnTo>
                  <a:pt x="1416535" y="210794"/>
                </a:lnTo>
                <a:lnTo>
                  <a:pt x="1380085" y="180681"/>
                </a:lnTo>
                <a:lnTo>
                  <a:pt x="1342366" y="152883"/>
                </a:lnTo>
                <a:lnTo>
                  <a:pt x="1303480" y="127403"/>
                </a:lnTo>
                <a:lnTo>
                  <a:pt x="1263527" y="104239"/>
                </a:lnTo>
                <a:lnTo>
                  <a:pt x="1222609" y="83391"/>
                </a:lnTo>
                <a:lnTo>
                  <a:pt x="1180829" y="64859"/>
                </a:lnTo>
                <a:lnTo>
                  <a:pt x="1138287" y="48644"/>
                </a:lnTo>
                <a:lnTo>
                  <a:pt x="1095085" y="34746"/>
                </a:lnTo>
                <a:lnTo>
                  <a:pt x="1051324" y="23164"/>
                </a:lnTo>
                <a:lnTo>
                  <a:pt x="1007107" y="13898"/>
                </a:lnTo>
                <a:lnTo>
                  <a:pt x="962534" y="6949"/>
                </a:lnTo>
                <a:lnTo>
                  <a:pt x="917708" y="2316"/>
                </a:lnTo>
                <a:lnTo>
                  <a:pt x="872729" y="0"/>
                </a:lnTo>
                <a:close/>
              </a:path>
            </a:pathLst>
          </a:custGeom>
          <a:solidFill>
            <a:srgbClr val="00A2FF"/>
          </a:solidFill>
        </p:spPr>
        <p:txBody>
          <a:bodyPr wrap="square" lIns="0" tIns="0" rIns="0" bIns="0" rtlCol="0"/>
          <a:lstStyle/>
          <a:p>
            <a:endParaRPr/>
          </a:p>
        </p:txBody>
      </p:sp>
      <p:sp>
        <p:nvSpPr>
          <p:cNvPr id="50" name="object 50"/>
          <p:cNvSpPr txBox="1"/>
          <p:nvPr/>
        </p:nvSpPr>
        <p:spPr>
          <a:xfrm>
            <a:off x="13408640" y="3421520"/>
            <a:ext cx="518795" cy="327025"/>
          </a:xfrm>
          <a:prstGeom prst="rect">
            <a:avLst/>
          </a:prstGeom>
        </p:spPr>
        <p:txBody>
          <a:bodyPr vert="horz" wrap="square" lIns="0" tIns="15875" rIns="0" bIns="0" rtlCol="0">
            <a:spAutoFit/>
          </a:bodyPr>
          <a:lstStyle/>
          <a:p>
            <a:pPr marL="12700">
              <a:lnSpc>
                <a:spcPct val="100000"/>
              </a:lnSpc>
              <a:spcBef>
                <a:spcPts val="125"/>
              </a:spcBef>
            </a:pPr>
            <a:r>
              <a:rPr sz="1950" spc="50" dirty="0">
                <a:solidFill>
                  <a:srgbClr val="FFFFFF"/>
                </a:solidFill>
                <a:latin typeface="Arial MT"/>
                <a:cs typeface="Arial MT"/>
              </a:rPr>
              <a:t>Cart</a:t>
            </a:r>
            <a:endParaRPr sz="1950">
              <a:latin typeface="Arial MT"/>
              <a:cs typeface="Arial MT"/>
            </a:endParaRPr>
          </a:p>
        </p:txBody>
      </p:sp>
      <p:sp>
        <p:nvSpPr>
          <p:cNvPr id="51" name="object 51"/>
          <p:cNvSpPr txBox="1"/>
          <p:nvPr/>
        </p:nvSpPr>
        <p:spPr>
          <a:xfrm>
            <a:off x="13259492" y="3725176"/>
            <a:ext cx="887094" cy="327025"/>
          </a:xfrm>
          <a:prstGeom prst="rect">
            <a:avLst/>
          </a:prstGeom>
        </p:spPr>
        <p:txBody>
          <a:bodyPr vert="horz" wrap="square" lIns="0" tIns="15875" rIns="0" bIns="0" rtlCol="0">
            <a:spAutoFit/>
          </a:bodyPr>
          <a:lstStyle/>
          <a:p>
            <a:pPr marL="12700">
              <a:lnSpc>
                <a:spcPct val="100000"/>
              </a:lnSpc>
              <a:spcBef>
                <a:spcPts val="125"/>
              </a:spcBef>
            </a:pPr>
            <a:r>
              <a:rPr sz="1950" spc="40" dirty="0">
                <a:solidFill>
                  <a:srgbClr val="FFFFFF"/>
                </a:solidFill>
                <a:latin typeface="Arial MT"/>
                <a:cs typeface="Arial MT"/>
              </a:rPr>
              <a:t>Service</a:t>
            </a:r>
            <a:endParaRPr sz="1950">
              <a:latin typeface="Arial MT"/>
              <a:cs typeface="Arial MT"/>
            </a:endParaRPr>
          </a:p>
        </p:txBody>
      </p:sp>
      <p:sp>
        <p:nvSpPr>
          <p:cNvPr id="52" name="object 52"/>
          <p:cNvSpPr/>
          <p:nvPr/>
        </p:nvSpPr>
        <p:spPr>
          <a:xfrm>
            <a:off x="14044148" y="4035438"/>
            <a:ext cx="692785" cy="693420"/>
          </a:xfrm>
          <a:custGeom>
            <a:avLst/>
            <a:gdLst/>
            <a:ahLst/>
            <a:cxnLst/>
            <a:rect l="l" t="t" r="r" b="b"/>
            <a:pathLst>
              <a:path w="692784" h="693420">
                <a:moveTo>
                  <a:pt x="0" y="539750"/>
                </a:moveTo>
                <a:lnTo>
                  <a:pt x="0" y="570230"/>
                </a:lnTo>
                <a:lnTo>
                  <a:pt x="7034" y="595630"/>
                </a:lnTo>
                <a:lnTo>
                  <a:pt x="59131" y="640080"/>
                </a:lnTo>
                <a:lnTo>
                  <a:pt x="101410" y="657860"/>
                </a:lnTo>
                <a:lnTo>
                  <a:pt x="152654" y="673100"/>
                </a:lnTo>
                <a:lnTo>
                  <a:pt x="211470" y="684530"/>
                </a:lnTo>
                <a:lnTo>
                  <a:pt x="276466" y="692150"/>
                </a:lnTo>
                <a:lnTo>
                  <a:pt x="346251" y="693420"/>
                </a:lnTo>
                <a:lnTo>
                  <a:pt x="416033" y="692150"/>
                </a:lnTo>
                <a:lnTo>
                  <a:pt x="481024" y="684530"/>
                </a:lnTo>
                <a:lnTo>
                  <a:pt x="539831" y="673100"/>
                </a:lnTo>
                <a:lnTo>
                  <a:pt x="591065" y="657860"/>
                </a:lnTo>
                <a:lnTo>
                  <a:pt x="633335" y="640080"/>
                </a:lnTo>
                <a:lnTo>
                  <a:pt x="640844" y="635000"/>
                </a:lnTo>
                <a:lnTo>
                  <a:pt x="346251" y="635000"/>
                </a:lnTo>
                <a:lnTo>
                  <a:pt x="290392" y="633730"/>
                </a:lnTo>
                <a:lnTo>
                  <a:pt x="236612" y="628650"/>
                </a:lnTo>
                <a:lnTo>
                  <a:pt x="185696" y="622300"/>
                </a:lnTo>
                <a:lnTo>
                  <a:pt x="138430" y="610870"/>
                </a:lnTo>
                <a:lnTo>
                  <a:pt x="95599" y="598170"/>
                </a:lnTo>
                <a:lnTo>
                  <a:pt x="50350" y="579120"/>
                </a:lnTo>
                <a:lnTo>
                  <a:pt x="16135" y="556260"/>
                </a:lnTo>
                <a:lnTo>
                  <a:pt x="4544" y="544830"/>
                </a:lnTo>
                <a:lnTo>
                  <a:pt x="0" y="539750"/>
                </a:lnTo>
                <a:close/>
              </a:path>
              <a:path w="692784" h="693420">
                <a:moveTo>
                  <a:pt x="692450" y="539750"/>
                </a:moveTo>
                <a:lnTo>
                  <a:pt x="687895" y="544830"/>
                </a:lnTo>
                <a:lnTo>
                  <a:pt x="682670" y="551180"/>
                </a:lnTo>
                <a:lnTo>
                  <a:pt x="676366" y="556260"/>
                </a:lnTo>
                <a:lnTo>
                  <a:pt x="642183" y="579120"/>
                </a:lnTo>
                <a:lnTo>
                  <a:pt x="596840" y="598170"/>
                </a:lnTo>
                <a:lnTo>
                  <a:pt x="554019" y="610870"/>
                </a:lnTo>
                <a:lnTo>
                  <a:pt x="506769" y="622300"/>
                </a:lnTo>
                <a:lnTo>
                  <a:pt x="455871" y="628650"/>
                </a:lnTo>
                <a:lnTo>
                  <a:pt x="402104" y="633730"/>
                </a:lnTo>
                <a:lnTo>
                  <a:pt x="346251" y="635000"/>
                </a:lnTo>
                <a:lnTo>
                  <a:pt x="640844" y="635000"/>
                </a:lnTo>
                <a:lnTo>
                  <a:pt x="665249" y="618490"/>
                </a:lnTo>
                <a:lnTo>
                  <a:pt x="685418" y="595630"/>
                </a:lnTo>
                <a:lnTo>
                  <a:pt x="692450" y="570230"/>
                </a:lnTo>
                <a:lnTo>
                  <a:pt x="692450" y="539750"/>
                </a:lnTo>
                <a:close/>
              </a:path>
              <a:path w="692784" h="693420">
                <a:moveTo>
                  <a:pt x="0" y="463550"/>
                </a:moveTo>
                <a:lnTo>
                  <a:pt x="0" y="494030"/>
                </a:lnTo>
                <a:lnTo>
                  <a:pt x="7034" y="519430"/>
                </a:lnTo>
                <a:lnTo>
                  <a:pt x="59131" y="563880"/>
                </a:lnTo>
                <a:lnTo>
                  <a:pt x="101410" y="581660"/>
                </a:lnTo>
                <a:lnTo>
                  <a:pt x="152654" y="596900"/>
                </a:lnTo>
                <a:lnTo>
                  <a:pt x="211470" y="608330"/>
                </a:lnTo>
                <a:lnTo>
                  <a:pt x="276466" y="615950"/>
                </a:lnTo>
                <a:lnTo>
                  <a:pt x="346251" y="618490"/>
                </a:lnTo>
                <a:lnTo>
                  <a:pt x="416033" y="615950"/>
                </a:lnTo>
                <a:lnTo>
                  <a:pt x="481024" y="608330"/>
                </a:lnTo>
                <a:lnTo>
                  <a:pt x="539831" y="596900"/>
                </a:lnTo>
                <a:lnTo>
                  <a:pt x="591065" y="581660"/>
                </a:lnTo>
                <a:lnTo>
                  <a:pt x="633335" y="563880"/>
                </a:lnTo>
                <a:lnTo>
                  <a:pt x="640844" y="558800"/>
                </a:lnTo>
                <a:lnTo>
                  <a:pt x="346251" y="558800"/>
                </a:lnTo>
                <a:lnTo>
                  <a:pt x="290392" y="557530"/>
                </a:lnTo>
                <a:lnTo>
                  <a:pt x="236612" y="552450"/>
                </a:lnTo>
                <a:lnTo>
                  <a:pt x="185696" y="546100"/>
                </a:lnTo>
                <a:lnTo>
                  <a:pt x="138430" y="534670"/>
                </a:lnTo>
                <a:lnTo>
                  <a:pt x="95599" y="521970"/>
                </a:lnTo>
                <a:lnTo>
                  <a:pt x="50350" y="502920"/>
                </a:lnTo>
                <a:lnTo>
                  <a:pt x="16135" y="480060"/>
                </a:lnTo>
                <a:lnTo>
                  <a:pt x="4544" y="468630"/>
                </a:lnTo>
                <a:lnTo>
                  <a:pt x="0" y="463550"/>
                </a:lnTo>
                <a:close/>
              </a:path>
              <a:path w="692784" h="693420">
                <a:moveTo>
                  <a:pt x="692450" y="463550"/>
                </a:moveTo>
                <a:lnTo>
                  <a:pt x="687895" y="468630"/>
                </a:lnTo>
                <a:lnTo>
                  <a:pt x="682670" y="474980"/>
                </a:lnTo>
                <a:lnTo>
                  <a:pt x="676366" y="480060"/>
                </a:lnTo>
                <a:lnTo>
                  <a:pt x="642183" y="502920"/>
                </a:lnTo>
                <a:lnTo>
                  <a:pt x="596840" y="521970"/>
                </a:lnTo>
                <a:lnTo>
                  <a:pt x="554019" y="534670"/>
                </a:lnTo>
                <a:lnTo>
                  <a:pt x="506769" y="546100"/>
                </a:lnTo>
                <a:lnTo>
                  <a:pt x="455871" y="552450"/>
                </a:lnTo>
                <a:lnTo>
                  <a:pt x="402104" y="557530"/>
                </a:lnTo>
                <a:lnTo>
                  <a:pt x="346251" y="558800"/>
                </a:lnTo>
                <a:lnTo>
                  <a:pt x="640844" y="558800"/>
                </a:lnTo>
                <a:lnTo>
                  <a:pt x="665249" y="542290"/>
                </a:lnTo>
                <a:lnTo>
                  <a:pt x="685418" y="519430"/>
                </a:lnTo>
                <a:lnTo>
                  <a:pt x="692450" y="494030"/>
                </a:lnTo>
                <a:lnTo>
                  <a:pt x="692450" y="463550"/>
                </a:lnTo>
                <a:close/>
              </a:path>
              <a:path w="692784" h="693420">
                <a:moveTo>
                  <a:pt x="0" y="387350"/>
                </a:moveTo>
                <a:lnTo>
                  <a:pt x="0" y="417830"/>
                </a:lnTo>
                <a:lnTo>
                  <a:pt x="7034" y="443230"/>
                </a:lnTo>
                <a:lnTo>
                  <a:pt x="59131" y="487680"/>
                </a:lnTo>
                <a:lnTo>
                  <a:pt x="101410" y="505460"/>
                </a:lnTo>
                <a:lnTo>
                  <a:pt x="152654" y="520700"/>
                </a:lnTo>
                <a:lnTo>
                  <a:pt x="211470" y="532130"/>
                </a:lnTo>
                <a:lnTo>
                  <a:pt x="276466" y="539750"/>
                </a:lnTo>
                <a:lnTo>
                  <a:pt x="346251" y="542290"/>
                </a:lnTo>
                <a:lnTo>
                  <a:pt x="416033" y="539750"/>
                </a:lnTo>
                <a:lnTo>
                  <a:pt x="481024" y="532130"/>
                </a:lnTo>
                <a:lnTo>
                  <a:pt x="539831" y="520700"/>
                </a:lnTo>
                <a:lnTo>
                  <a:pt x="591065" y="505460"/>
                </a:lnTo>
                <a:lnTo>
                  <a:pt x="633335" y="487680"/>
                </a:lnTo>
                <a:lnTo>
                  <a:pt x="640844" y="482600"/>
                </a:lnTo>
                <a:lnTo>
                  <a:pt x="346251" y="482600"/>
                </a:lnTo>
                <a:lnTo>
                  <a:pt x="290392" y="481330"/>
                </a:lnTo>
                <a:lnTo>
                  <a:pt x="236612" y="476250"/>
                </a:lnTo>
                <a:lnTo>
                  <a:pt x="185696" y="469900"/>
                </a:lnTo>
                <a:lnTo>
                  <a:pt x="138430" y="458470"/>
                </a:lnTo>
                <a:lnTo>
                  <a:pt x="95599" y="445770"/>
                </a:lnTo>
                <a:lnTo>
                  <a:pt x="50350" y="426720"/>
                </a:lnTo>
                <a:lnTo>
                  <a:pt x="16135" y="403860"/>
                </a:lnTo>
                <a:lnTo>
                  <a:pt x="4544" y="392430"/>
                </a:lnTo>
                <a:lnTo>
                  <a:pt x="0" y="387350"/>
                </a:lnTo>
                <a:close/>
              </a:path>
              <a:path w="692784" h="693420">
                <a:moveTo>
                  <a:pt x="692450" y="387350"/>
                </a:moveTo>
                <a:lnTo>
                  <a:pt x="687895" y="392430"/>
                </a:lnTo>
                <a:lnTo>
                  <a:pt x="682670" y="398780"/>
                </a:lnTo>
                <a:lnTo>
                  <a:pt x="676366" y="403860"/>
                </a:lnTo>
                <a:lnTo>
                  <a:pt x="642183" y="426720"/>
                </a:lnTo>
                <a:lnTo>
                  <a:pt x="596840" y="445770"/>
                </a:lnTo>
                <a:lnTo>
                  <a:pt x="554019" y="458470"/>
                </a:lnTo>
                <a:lnTo>
                  <a:pt x="506769" y="469900"/>
                </a:lnTo>
                <a:lnTo>
                  <a:pt x="455871" y="476250"/>
                </a:lnTo>
                <a:lnTo>
                  <a:pt x="402104" y="481330"/>
                </a:lnTo>
                <a:lnTo>
                  <a:pt x="346251" y="482600"/>
                </a:lnTo>
                <a:lnTo>
                  <a:pt x="640844" y="482600"/>
                </a:lnTo>
                <a:lnTo>
                  <a:pt x="665249" y="466090"/>
                </a:lnTo>
                <a:lnTo>
                  <a:pt x="685418" y="443230"/>
                </a:lnTo>
                <a:lnTo>
                  <a:pt x="692450" y="417830"/>
                </a:lnTo>
                <a:lnTo>
                  <a:pt x="692450" y="387350"/>
                </a:lnTo>
                <a:close/>
              </a:path>
              <a:path w="692784" h="693420">
                <a:moveTo>
                  <a:pt x="0" y="311150"/>
                </a:moveTo>
                <a:lnTo>
                  <a:pt x="0" y="341630"/>
                </a:lnTo>
                <a:lnTo>
                  <a:pt x="7034" y="367030"/>
                </a:lnTo>
                <a:lnTo>
                  <a:pt x="59131" y="411480"/>
                </a:lnTo>
                <a:lnTo>
                  <a:pt x="101410" y="429260"/>
                </a:lnTo>
                <a:lnTo>
                  <a:pt x="152654" y="444500"/>
                </a:lnTo>
                <a:lnTo>
                  <a:pt x="211470" y="455930"/>
                </a:lnTo>
                <a:lnTo>
                  <a:pt x="276466" y="463550"/>
                </a:lnTo>
                <a:lnTo>
                  <a:pt x="346251" y="466090"/>
                </a:lnTo>
                <a:lnTo>
                  <a:pt x="416033" y="463550"/>
                </a:lnTo>
                <a:lnTo>
                  <a:pt x="481024" y="455930"/>
                </a:lnTo>
                <a:lnTo>
                  <a:pt x="539831" y="444500"/>
                </a:lnTo>
                <a:lnTo>
                  <a:pt x="591065" y="429260"/>
                </a:lnTo>
                <a:lnTo>
                  <a:pt x="633335" y="411480"/>
                </a:lnTo>
                <a:lnTo>
                  <a:pt x="640844" y="406400"/>
                </a:lnTo>
                <a:lnTo>
                  <a:pt x="346251" y="406400"/>
                </a:lnTo>
                <a:lnTo>
                  <a:pt x="290392" y="405130"/>
                </a:lnTo>
                <a:lnTo>
                  <a:pt x="236612" y="401320"/>
                </a:lnTo>
                <a:lnTo>
                  <a:pt x="185696" y="393700"/>
                </a:lnTo>
                <a:lnTo>
                  <a:pt x="138430" y="382270"/>
                </a:lnTo>
                <a:lnTo>
                  <a:pt x="95599" y="369570"/>
                </a:lnTo>
                <a:lnTo>
                  <a:pt x="50350" y="350520"/>
                </a:lnTo>
                <a:lnTo>
                  <a:pt x="16135" y="327660"/>
                </a:lnTo>
                <a:lnTo>
                  <a:pt x="4544" y="316230"/>
                </a:lnTo>
                <a:lnTo>
                  <a:pt x="0" y="311150"/>
                </a:lnTo>
                <a:close/>
              </a:path>
              <a:path w="692784" h="693420">
                <a:moveTo>
                  <a:pt x="692450" y="311150"/>
                </a:moveTo>
                <a:lnTo>
                  <a:pt x="687895" y="316230"/>
                </a:lnTo>
                <a:lnTo>
                  <a:pt x="682670" y="322580"/>
                </a:lnTo>
                <a:lnTo>
                  <a:pt x="676366" y="327660"/>
                </a:lnTo>
                <a:lnTo>
                  <a:pt x="642183" y="350520"/>
                </a:lnTo>
                <a:lnTo>
                  <a:pt x="596840" y="369570"/>
                </a:lnTo>
                <a:lnTo>
                  <a:pt x="554019" y="382270"/>
                </a:lnTo>
                <a:lnTo>
                  <a:pt x="506769" y="393700"/>
                </a:lnTo>
                <a:lnTo>
                  <a:pt x="455871" y="401320"/>
                </a:lnTo>
                <a:lnTo>
                  <a:pt x="402104" y="405130"/>
                </a:lnTo>
                <a:lnTo>
                  <a:pt x="346251" y="406400"/>
                </a:lnTo>
                <a:lnTo>
                  <a:pt x="640844" y="406400"/>
                </a:lnTo>
                <a:lnTo>
                  <a:pt x="665249" y="389890"/>
                </a:lnTo>
                <a:lnTo>
                  <a:pt x="685418" y="367030"/>
                </a:lnTo>
                <a:lnTo>
                  <a:pt x="692450" y="341630"/>
                </a:lnTo>
                <a:lnTo>
                  <a:pt x="692450" y="311150"/>
                </a:lnTo>
                <a:close/>
              </a:path>
              <a:path w="692784" h="693420">
                <a:moveTo>
                  <a:pt x="0" y="234950"/>
                </a:moveTo>
                <a:lnTo>
                  <a:pt x="0" y="265430"/>
                </a:lnTo>
                <a:lnTo>
                  <a:pt x="7034" y="290830"/>
                </a:lnTo>
                <a:lnTo>
                  <a:pt x="59131" y="335280"/>
                </a:lnTo>
                <a:lnTo>
                  <a:pt x="101410" y="353060"/>
                </a:lnTo>
                <a:lnTo>
                  <a:pt x="152654" y="368300"/>
                </a:lnTo>
                <a:lnTo>
                  <a:pt x="211470" y="379730"/>
                </a:lnTo>
                <a:lnTo>
                  <a:pt x="276466" y="387350"/>
                </a:lnTo>
                <a:lnTo>
                  <a:pt x="346251" y="389890"/>
                </a:lnTo>
                <a:lnTo>
                  <a:pt x="416033" y="387350"/>
                </a:lnTo>
                <a:lnTo>
                  <a:pt x="481024" y="379730"/>
                </a:lnTo>
                <a:lnTo>
                  <a:pt x="539831" y="368300"/>
                </a:lnTo>
                <a:lnTo>
                  <a:pt x="591065" y="353060"/>
                </a:lnTo>
                <a:lnTo>
                  <a:pt x="633335" y="335280"/>
                </a:lnTo>
                <a:lnTo>
                  <a:pt x="640844" y="330200"/>
                </a:lnTo>
                <a:lnTo>
                  <a:pt x="346251" y="330200"/>
                </a:lnTo>
                <a:lnTo>
                  <a:pt x="290392" y="328930"/>
                </a:lnTo>
                <a:lnTo>
                  <a:pt x="236612" y="325120"/>
                </a:lnTo>
                <a:lnTo>
                  <a:pt x="185696" y="317500"/>
                </a:lnTo>
                <a:lnTo>
                  <a:pt x="138430" y="306070"/>
                </a:lnTo>
                <a:lnTo>
                  <a:pt x="95599" y="293370"/>
                </a:lnTo>
                <a:lnTo>
                  <a:pt x="50350" y="274320"/>
                </a:lnTo>
                <a:lnTo>
                  <a:pt x="16135" y="251460"/>
                </a:lnTo>
                <a:lnTo>
                  <a:pt x="4544" y="240030"/>
                </a:lnTo>
                <a:lnTo>
                  <a:pt x="0" y="234950"/>
                </a:lnTo>
                <a:close/>
              </a:path>
              <a:path w="692784" h="693420">
                <a:moveTo>
                  <a:pt x="692450" y="234950"/>
                </a:moveTo>
                <a:lnTo>
                  <a:pt x="687895" y="240030"/>
                </a:lnTo>
                <a:lnTo>
                  <a:pt x="682670" y="246380"/>
                </a:lnTo>
                <a:lnTo>
                  <a:pt x="676366" y="251460"/>
                </a:lnTo>
                <a:lnTo>
                  <a:pt x="642183" y="274320"/>
                </a:lnTo>
                <a:lnTo>
                  <a:pt x="596840" y="293370"/>
                </a:lnTo>
                <a:lnTo>
                  <a:pt x="554019" y="306070"/>
                </a:lnTo>
                <a:lnTo>
                  <a:pt x="506769" y="317500"/>
                </a:lnTo>
                <a:lnTo>
                  <a:pt x="455871" y="325120"/>
                </a:lnTo>
                <a:lnTo>
                  <a:pt x="402104" y="328930"/>
                </a:lnTo>
                <a:lnTo>
                  <a:pt x="346251" y="330200"/>
                </a:lnTo>
                <a:lnTo>
                  <a:pt x="640844" y="330200"/>
                </a:lnTo>
                <a:lnTo>
                  <a:pt x="665249" y="313690"/>
                </a:lnTo>
                <a:lnTo>
                  <a:pt x="685418" y="290830"/>
                </a:lnTo>
                <a:lnTo>
                  <a:pt x="692450" y="265430"/>
                </a:lnTo>
                <a:lnTo>
                  <a:pt x="692450" y="234950"/>
                </a:lnTo>
                <a:close/>
              </a:path>
              <a:path w="692784" h="693420">
                <a:moveTo>
                  <a:pt x="376" y="144780"/>
                </a:moveTo>
                <a:lnTo>
                  <a:pt x="376" y="189230"/>
                </a:lnTo>
                <a:lnTo>
                  <a:pt x="7409" y="214630"/>
                </a:lnTo>
                <a:lnTo>
                  <a:pt x="59494" y="259080"/>
                </a:lnTo>
                <a:lnTo>
                  <a:pt x="101765" y="276860"/>
                </a:lnTo>
                <a:lnTo>
                  <a:pt x="152999" y="292100"/>
                </a:lnTo>
                <a:lnTo>
                  <a:pt x="211807" y="303530"/>
                </a:lnTo>
                <a:lnTo>
                  <a:pt x="276796" y="311150"/>
                </a:lnTo>
                <a:lnTo>
                  <a:pt x="346575" y="313690"/>
                </a:lnTo>
                <a:lnTo>
                  <a:pt x="416344" y="311150"/>
                </a:lnTo>
                <a:lnTo>
                  <a:pt x="481298" y="303530"/>
                </a:lnTo>
                <a:lnTo>
                  <a:pt x="540053" y="292100"/>
                </a:lnTo>
                <a:lnTo>
                  <a:pt x="591228" y="276860"/>
                </a:lnTo>
                <a:lnTo>
                  <a:pt x="633438" y="259080"/>
                </a:lnTo>
                <a:lnTo>
                  <a:pt x="652180" y="246380"/>
                </a:lnTo>
                <a:lnTo>
                  <a:pt x="346418" y="246380"/>
                </a:lnTo>
                <a:lnTo>
                  <a:pt x="291173" y="245110"/>
                </a:lnTo>
                <a:lnTo>
                  <a:pt x="237989" y="240030"/>
                </a:lnTo>
                <a:lnTo>
                  <a:pt x="187663" y="232410"/>
                </a:lnTo>
                <a:lnTo>
                  <a:pt x="140994" y="222250"/>
                </a:lnTo>
                <a:lnTo>
                  <a:pt x="98782" y="209550"/>
                </a:lnTo>
                <a:lnTo>
                  <a:pt x="36445" y="180340"/>
                </a:lnTo>
                <a:lnTo>
                  <a:pt x="15015" y="162560"/>
                </a:lnTo>
                <a:lnTo>
                  <a:pt x="376" y="144780"/>
                </a:lnTo>
                <a:close/>
              </a:path>
              <a:path w="692784" h="693420">
                <a:moveTo>
                  <a:pt x="692450" y="144780"/>
                </a:moveTo>
                <a:lnTo>
                  <a:pt x="656387" y="180340"/>
                </a:lnTo>
                <a:lnTo>
                  <a:pt x="594055" y="209550"/>
                </a:lnTo>
                <a:lnTo>
                  <a:pt x="551773" y="222250"/>
                </a:lnTo>
                <a:lnTo>
                  <a:pt x="505094" y="232410"/>
                </a:lnTo>
                <a:lnTo>
                  <a:pt x="454792" y="240030"/>
                </a:lnTo>
                <a:lnTo>
                  <a:pt x="401642" y="245110"/>
                </a:lnTo>
                <a:lnTo>
                  <a:pt x="346418" y="246380"/>
                </a:lnTo>
                <a:lnTo>
                  <a:pt x="652180" y="246380"/>
                </a:lnTo>
                <a:lnTo>
                  <a:pt x="665300" y="237490"/>
                </a:lnTo>
                <a:lnTo>
                  <a:pt x="685432" y="214630"/>
                </a:lnTo>
                <a:lnTo>
                  <a:pt x="692450" y="189230"/>
                </a:lnTo>
                <a:lnTo>
                  <a:pt x="692450" y="144780"/>
                </a:lnTo>
                <a:close/>
              </a:path>
              <a:path w="692784" h="693420">
                <a:moveTo>
                  <a:pt x="346251" y="0"/>
                </a:moveTo>
                <a:lnTo>
                  <a:pt x="292179" y="1270"/>
                </a:lnTo>
                <a:lnTo>
                  <a:pt x="240175" y="5080"/>
                </a:lnTo>
                <a:lnTo>
                  <a:pt x="191018" y="12700"/>
                </a:lnTo>
                <a:lnTo>
                  <a:pt x="145488" y="22860"/>
                </a:lnTo>
                <a:lnTo>
                  <a:pt x="104363" y="35560"/>
                </a:lnTo>
                <a:lnTo>
                  <a:pt x="63785" y="53340"/>
                </a:lnTo>
                <a:lnTo>
                  <a:pt x="15146" y="92710"/>
                </a:lnTo>
                <a:lnTo>
                  <a:pt x="8753" y="114300"/>
                </a:lnTo>
                <a:lnTo>
                  <a:pt x="15146" y="135890"/>
                </a:lnTo>
                <a:lnTo>
                  <a:pt x="63785" y="176530"/>
                </a:lnTo>
                <a:lnTo>
                  <a:pt x="104363" y="193040"/>
                </a:lnTo>
                <a:lnTo>
                  <a:pt x="145488" y="205740"/>
                </a:lnTo>
                <a:lnTo>
                  <a:pt x="191018" y="215900"/>
                </a:lnTo>
                <a:lnTo>
                  <a:pt x="240175" y="223520"/>
                </a:lnTo>
                <a:lnTo>
                  <a:pt x="292179" y="227330"/>
                </a:lnTo>
                <a:lnTo>
                  <a:pt x="346251" y="229870"/>
                </a:lnTo>
                <a:lnTo>
                  <a:pt x="400316" y="227330"/>
                </a:lnTo>
                <a:lnTo>
                  <a:pt x="452305" y="223520"/>
                </a:lnTo>
                <a:lnTo>
                  <a:pt x="501445" y="215900"/>
                </a:lnTo>
                <a:lnTo>
                  <a:pt x="546963" y="205740"/>
                </a:lnTo>
                <a:lnTo>
                  <a:pt x="588086" y="193040"/>
                </a:lnTo>
                <a:lnTo>
                  <a:pt x="628664" y="176530"/>
                </a:lnTo>
                <a:lnTo>
                  <a:pt x="677303" y="135890"/>
                </a:lnTo>
                <a:lnTo>
                  <a:pt x="683696" y="114300"/>
                </a:lnTo>
                <a:lnTo>
                  <a:pt x="677303" y="92710"/>
                </a:lnTo>
                <a:lnTo>
                  <a:pt x="628664" y="53340"/>
                </a:lnTo>
                <a:lnTo>
                  <a:pt x="588086" y="35560"/>
                </a:lnTo>
                <a:lnTo>
                  <a:pt x="546963" y="22860"/>
                </a:lnTo>
                <a:lnTo>
                  <a:pt x="501445" y="12700"/>
                </a:lnTo>
                <a:lnTo>
                  <a:pt x="452305" y="5080"/>
                </a:lnTo>
                <a:lnTo>
                  <a:pt x="400316" y="1270"/>
                </a:lnTo>
                <a:lnTo>
                  <a:pt x="346251" y="0"/>
                </a:lnTo>
                <a:close/>
              </a:path>
            </a:pathLst>
          </a:custGeom>
          <a:solidFill>
            <a:srgbClr val="61D836"/>
          </a:solidFill>
        </p:spPr>
        <p:txBody>
          <a:bodyPr wrap="square" lIns="0" tIns="0" rIns="0" bIns="0" rtlCol="0"/>
          <a:lstStyle/>
          <a:p>
            <a:endParaRPr/>
          </a:p>
        </p:txBody>
      </p:sp>
      <p:sp>
        <p:nvSpPr>
          <p:cNvPr id="53" name="object 53"/>
          <p:cNvSpPr txBox="1"/>
          <p:nvPr/>
        </p:nvSpPr>
        <p:spPr>
          <a:xfrm>
            <a:off x="12600579" y="3085420"/>
            <a:ext cx="692785" cy="372745"/>
          </a:xfrm>
          <a:prstGeom prst="rect">
            <a:avLst/>
          </a:prstGeom>
          <a:solidFill>
            <a:srgbClr val="000000"/>
          </a:solidFill>
        </p:spPr>
        <p:txBody>
          <a:bodyPr vert="horz" wrap="square" lIns="0" tIns="63500" rIns="0" bIns="0" rtlCol="0">
            <a:spAutoFit/>
          </a:bodyPr>
          <a:lstStyle/>
          <a:p>
            <a:pPr marL="177165">
              <a:lnSpc>
                <a:spcPct val="100000"/>
              </a:lnSpc>
              <a:spcBef>
                <a:spcPts val="500"/>
              </a:spcBef>
            </a:pPr>
            <a:r>
              <a:rPr sz="1650" spc="-5" dirty="0">
                <a:solidFill>
                  <a:srgbClr val="FFFFFF"/>
                </a:solidFill>
                <a:latin typeface="Arial MT"/>
                <a:cs typeface="Arial MT"/>
              </a:rPr>
              <a:t>API</a:t>
            </a:r>
            <a:endParaRPr sz="1650">
              <a:latin typeface="Arial MT"/>
              <a:cs typeface="Arial MT"/>
            </a:endParaRPr>
          </a:p>
        </p:txBody>
      </p:sp>
      <p:sp>
        <p:nvSpPr>
          <p:cNvPr id="54" name="object 54"/>
          <p:cNvSpPr txBox="1"/>
          <p:nvPr/>
        </p:nvSpPr>
        <p:spPr>
          <a:xfrm>
            <a:off x="12456834" y="4312848"/>
            <a:ext cx="980440" cy="595630"/>
          </a:xfrm>
          <a:prstGeom prst="rect">
            <a:avLst/>
          </a:prstGeom>
          <a:solidFill>
            <a:srgbClr val="000000"/>
          </a:solidFill>
        </p:spPr>
        <p:txBody>
          <a:bodyPr vert="horz" wrap="square" lIns="0" tIns="32384" rIns="0" bIns="0" rtlCol="0">
            <a:spAutoFit/>
          </a:bodyPr>
          <a:lstStyle/>
          <a:p>
            <a:pPr marL="62865" marR="55244" indent="98425">
              <a:lnSpc>
                <a:spcPct val="104099"/>
              </a:lnSpc>
              <a:spcBef>
                <a:spcPts val="254"/>
              </a:spcBef>
            </a:pPr>
            <a:r>
              <a:rPr sz="1650" spc="15" dirty="0">
                <a:solidFill>
                  <a:srgbClr val="FFFFFF"/>
                </a:solidFill>
                <a:latin typeface="Arial MT"/>
                <a:cs typeface="Arial MT"/>
              </a:rPr>
              <a:t>Events </a:t>
            </a:r>
            <a:r>
              <a:rPr sz="1650" spc="20" dirty="0">
                <a:solidFill>
                  <a:srgbClr val="FFFFFF"/>
                </a:solidFill>
                <a:latin typeface="Arial MT"/>
                <a:cs typeface="Arial MT"/>
              </a:rPr>
              <a:t> </a:t>
            </a:r>
            <a:r>
              <a:rPr sz="1650" spc="30" dirty="0">
                <a:solidFill>
                  <a:srgbClr val="FFFFFF"/>
                </a:solidFill>
                <a:latin typeface="Arial MT"/>
                <a:cs typeface="Arial MT"/>
              </a:rPr>
              <a:t>Interface</a:t>
            </a:r>
            <a:endParaRPr sz="1650">
              <a:latin typeface="Arial MT"/>
              <a:cs typeface="Arial MT"/>
            </a:endParaRPr>
          </a:p>
        </p:txBody>
      </p:sp>
      <p:sp>
        <p:nvSpPr>
          <p:cNvPr id="55" name="object 55"/>
          <p:cNvSpPr/>
          <p:nvPr/>
        </p:nvSpPr>
        <p:spPr>
          <a:xfrm>
            <a:off x="4720864" y="8493773"/>
            <a:ext cx="1700530" cy="1662430"/>
          </a:xfrm>
          <a:custGeom>
            <a:avLst/>
            <a:gdLst/>
            <a:ahLst/>
            <a:cxnLst/>
            <a:rect l="l" t="t" r="r" b="b"/>
            <a:pathLst>
              <a:path w="1700529" h="1662429">
                <a:moveTo>
                  <a:pt x="872730" y="0"/>
                </a:moveTo>
                <a:lnTo>
                  <a:pt x="827700" y="0"/>
                </a:lnTo>
                <a:lnTo>
                  <a:pt x="782721" y="2316"/>
                </a:lnTo>
                <a:lnTo>
                  <a:pt x="737894" y="6949"/>
                </a:lnTo>
                <a:lnTo>
                  <a:pt x="693321" y="13898"/>
                </a:lnTo>
                <a:lnTo>
                  <a:pt x="649104" y="23164"/>
                </a:lnTo>
                <a:lnTo>
                  <a:pt x="605343" y="34746"/>
                </a:lnTo>
                <a:lnTo>
                  <a:pt x="562141" y="48644"/>
                </a:lnTo>
                <a:lnTo>
                  <a:pt x="519599" y="64859"/>
                </a:lnTo>
                <a:lnTo>
                  <a:pt x="477818" y="83391"/>
                </a:lnTo>
                <a:lnTo>
                  <a:pt x="436900" y="104239"/>
                </a:lnTo>
                <a:lnTo>
                  <a:pt x="396947" y="127403"/>
                </a:lnTo>
                <a:lnTo>
                  <a:pt x="358061" y="152883"/>
                </a:lnTo>
                <a:lnTo>
                  <a:pt x="320342" y="180681"/>
                </a:lnTo>
                <a:lnTo>
                  <a:pt x="283892" y="210794"/>
                </a:lnTo>
                <a:lnTo>
                  <a:pt x="248813" y="243224"/>
                </a:lnTo>
                <a:lnTo>
                  <a:pt x="215638" y="277515"/>
                </a:lnTo>
                <a:lnTo>
                  <a:pt x="184832" y="313146"/>
                </a:lnTo>
                <a:lnTo>
                  <a:pt x="156396" y="350018"/>
                </a:lnTo>
                <a:lnTo>
                  <a:pt x="130330" y="388032"/>
                </a:lnTo>
                <a:lnTo>
                  <a:pt x="106634" y="427087"/>
                </a:lnTo>
                <a:lnTo>
                  <a:pt x="85307" y="467086"/>
                </a:lnTo>
                <a:lnTo>
                  <a:pt x="66350" y="507928"/>
                </a:lnTo>
                <a:lnTo>
                  <a:pt x="49762" y="549515"/>
                </a:lnTo>
                <a:lnTo>
                  <a:pt x="35544" y="591747"/>
                </a:lnTo>
                <a:lnTo>
                  <a:pt x="23696" y="634524"/>
                </a:lnTo>
                <a:lnTo>
                  <a:pt x="14217" y="677749"/>
                </a:lnTo>
                <a:lnTo>
                  <a:pt x="7108" y="721321"/>
                </a:lnTo>
                <a:lnTo>
                  <a:pt x="2369" y="765141"/>
                </a:lnTo>
                <a:lnTo>
                  <a:pt x="0" y="809109"/>
                </a:lnTo>
                <a:lnTo>
                  <a:pt x="0" y="853128"/>
                </a:lnTo>
                <a:lnTo>
                  <a:pt x="2369" y="897097"/>
                </a:lnTo>
                <a:lnTo>
                  <a:pt x="7108" y="940917"/>
                </a:lnTo>
                <a:lnTo>
                  <a:pt x="14217" y="984489"/>
                </a:lnTo>
                <a:lnTo>
                  <a:pt x="23696" y="1027713"/>
                </a:lnTo>
                <a:lnTo>
                  <a:pt x="35544" y="1070491"/>
                </a:lnTo>
                <a:lnTo>
                  <a:pt x="49762" y="1112723"/>
                </a:lnTo>
                <a:lnTo>
                  <a:pt x="66350" y="1154309"/>
                </a:lnTo>
                <a:lnTo>
                  <a:pt x="85307" y="1195151"/>
                </a:lnTo>
                <a:lnTo>
                  <a:pt x="106634" y="1235150"/>
                </a:lnTo>
                <a:lnTo>
                  <a:pt x="130330" y="1274206"/>
                </a:lnTo>
                <a:lnTo>
                  <a:pt x="156396" y="1312219"/>
                </a:lnTo>
                <a:lnTo>
                  <a:pt x="184832" y="1349091"/>
                </a:lnTo>
                <a:lnTo>
                  <a:pt x="215638" y="1384722"/>
                </a:lnTo>
                <a:lnTo>
                  <a:pt x="248813" y="1419013"/>
                </a:lnTo>
                <a:lnTo>
                  <a:pt x="283892" y="1451443"/>
                </a:lnTo>
                <a:lnTo>
                  <a:pt x="320342" y="1481557"/>
                </a:lnTo>
                <a:lnTo>
                  <a:pt x="358061" y="1509354"/>
                </a:lnTo>
                <a:lnTo>
                  <a:pt x="396947" y="1534835"/>
                </a:lnTo>
                <a:lnTo>
                  <a:pt x="436900" y="1557999"/>
                </a:lnTo>
                <a:lnTo>
                  <a:pt x="477818" y="1578847"/>
                </a:lnTo>
                <a:lnTo>
                  <a:pt x="519599" y="1597378"/>
                </a:lnTo>
                <a:lnTo>
                  <a:pt x="562141" y="1613593"/>
                </a:lnTo>
                <a:lnTo>
                  <a:pt x="605343" y="1627491"/>
                </a:lnTo>
                <a:lnTo>
                  <a:pt x="649104" y="1639074"/>
                </a:lnTo>
                <a:lnTo>
                  <a:pt x="693321" y="1648339"/>
                </a:lnTo>
                <a:lnTo>
                  <a:pt x="737894" y="1655289"/>
                </a:lnTo>
                <a:lnTo>
                  <a:pt x="782721" y="1659921"/>
                </a:lnTo>
                <a:lnTo>
                  <a:pt x="827700" y="1662238"/>
                </a:lnTo>
                <a:lnTo>
                  <a:pt x="872730" y="1662238"/>
                </a:lnTo>
                <a:lnTo>
                  <a:pt x="917709" y="1659921"/>
                </a:lnTo>
                <a:lnTo>
                  <a:pt x="962536" y="1655289"/>
                </a:lnTo>
                <a:lnTo>
                  <a:pt x="1007109" y="1648339"/>
                </a:lnTo>
                <a:lnTo>
                  <a:pt x="1051326" y="1639074"/>
                </a:lnTo>
                <a:lnTo>
                  <a:pt x="1095087" y="1627491"/>
                </a:lnTo>
                <a:lnTo>
                  <a:pt x="1138289" y="1613593"/>
                </a:lnTo>
                <a:lnTo>
                  <a:pt x="1180832" y="1597378"/>
                </a:lnTo>
                <a:lnTo>
                  <a:pt x="1222612" y="1578847"/>
                </a:lnTo>
                <a:lnTo>
                  <a:pt x="1263530" y="1557999"/>
                </a:lnTo>
                <a:lnTo>
                  <a:pt x="1303483" y="1534835"/>
                </a:lnTo>
                <a:lnTo>
                  <a:pt x="1342370" y="1509354"/>
                </a:lnTo>
                <a:lnTo>
                  <a:pt x="1380089" y="1481557"/>
                </a:lnTo>
                <a:lnTo>
                  <a:pt x="1416539" y="1451443"/>
                </a:lnTo>
                <a:lnTo>
                  <a:pt x="1451618" y="1419013"/>
                </a:lnTo>
                <a:lnTo>
                  <a:pt x="1484793" y="1384722"/>
                </a:lnTo>
                <a:lnTo>
                  <a:pt x="1515599" y="1349091"/>
                </a:lnTo>
                <a:lnTo>
                  <a:pt x="1544034" y="1312219"/>
                </a:lnTo>
                <a:lnTo>
                  <a:pt x="1570100" y="1274206"/>
                </a:lnTo>
                <a:lnTo>
                  <a:pt x="1593797" y="1235150"/>
                </a:lnTo>
                <a:lnTo>
                  <a:pt x="1615124" y="1195151"/>
                </a:lnTo>
                <a:lnTo>
                  <a:pt x="1634081" y="1154309"/>
                </a:lnTo>
                <a:lnTo>
                  <a:pt x="1650669" y="1112723"/>
                </a:lnTo>
                <a:lnTo>
                  <a:pt x="1664886" y="1070491"/>
                </a:lnTo>
                <a:lnTo>
                  <a:pt x="1676735" y="1027713"/>
                </a:lnTo>
                <a:lnTo>
                  <a:pt x="1686213" y="984489"/>
                </a:lnTo>
                <a:lnTo>
                  <a:pt x="1693322" y="940917"/>
                </a:lnTo>
                <a:lnTo>
                  <a:pt x="1698062" y="897097"/>
                </a:lnTo>
                <a:lnTo>
                  <a:pt x="1700431" y="853128"/>
                </a:lnTo>
                <a:lnTo>
                  <a:pt x="1700431" y="809109"/>
                </a:lnTo>
                <a:lnTo>
                  <a:pt x="1698062" y="765141"/>
                </a:lnTo>
                <a:lnTo>
                  <a:pt x="1693322" y="721321"/>
                </a:lnTo>
                <a:lnTo>
                  <a:pt x="1686213" y="677749"/>
                </a:lnTo>
                <a:lnTo>
                  <a:pt x="1676735" y="634524"/>
                </a:lnTo>
                <a:lnTo>
                  <a:pt x="1664886" y="591747"/>
                </a:lnTo>
                <a:lnTo>
                  <a:pt x="1650669" y="549515"/>
                </a:lnTo>
                <a:lnTo>
                  <a:pt x="1634081" y="507928"/>
                </a:lnTo>
                <a:lnTo>
                  <a:pt x="1615124" y="467086"/>
                </a:lnTo>
                <a:lnTo>
                  <a:pt x="1593797" y="427087"/>
                </a:lnTo>
                <a:lnTo>
                  <a:pt x="1570100" y="388032"/>
                </a:lnTo>
                <a:lnTo>
                  <a:pt x="1544034" y="350018"/>
                </a:lnTo>
                <a:lnTo>
                  <a:pt x="1515599" y="313146"/>
                </a:lnTo>
                <a:lnTo>
                  <a:pt x="1484793" y="277515"/>
                </a:lnTo>
                <a:lnTo>
                  <a:pt x="1451618" y="243224"/>
                </a:lnTo>
                <a:lnTo>
                  <a:pt x="1416539" y="210794"/>
                </a:lnTo>
                <a:lnTo>
                  <a:pt x="1380089" y="180681"/>
                </a:lnTo>
                <a:lnTo>
                  <a:pt x="1342370" y="152883"/>
                </a:lnTo>
                <a:lnTo>
                  <a:pt x="1303483" y="127403"/>
                </a:lnTo>
                <a:lnTo>
                  <a:pt x="1263530" y="104239"/>
                </a:lnTo>
                <a:lnTo>
                  <a:pt x="1222612" y="83391"/>
                </a:lnTo>
                <a:lnTo>
                  <a:pt x="1180832" y="64859"/>
                </a:lnTo>
                <a:lnTo>
                  <a:pt x="1138289" y="48644"/>
                </a:lnTo>
                <a:lnTo>
                  <a:pt x="1095087" y="34746"/>
                </a:lnTo>
                <a:lnTo>
                  <a:pt x="1051326" y="23164"/>
                </a:lnTo>
                <a:lnTo>
                  <a:pt x="1007109" y="13898"/>
                </a:lnTo>
                <a:lnTo>
                  <a:pt x="962536" y="6949"/>
                </a:lnTo>
                <a:lnTo>
                  <a:pt x="917709" y="2316"/>
                </a:lnTo>
                <a:lnTo>
                  <a:pt x="872730" y="0"/>
                </a:lnTo>
                <a:close/>
              </a:path>
            </a:pathLst>
          </a:custGeom>
          <a:solidFill>
            <a:srgbClr val="00A2FF"/>
          </a:solidFill>
        </p:spPr>
        <p:txBody>
          <a:bodyPr wrap="square" lIns="0" tIns="0" rIns="0" bIns="0" rtlCol="0"/>
          <a:lstStyle/>
          <a:p>
            <a:endParaRPr/>
          </a:p>
        </p:txBody>
      </p:sp>
      <p:sp>
        <p:nvSpPr>
          <p:cNvPr id="56" name="object 56"/>
          <p:cNvSpPr txBox="1"/>
          <p:nvPr/>
        </p:nvSpPr>
        <p:spPr>
          <a:xfrm>
            <a:off x="5046354" y="8996135"/>
            <a:ext cx="1049655" cy="631190"/>
          </a:xfrm>
          <a:prstGeom prst="rect">
            <a:avLst/>
          </a:prstGeom>
        </p:spPr>
        <p:txBody>
          <a:bodyPr vert="horz" wrap="square" lIns="0" tIns="9525" rIns="0" bIns="0" rtlCol="0">
            <a:spAutoFit/>
          </a:bodyPr>
          <a:lstStyle/>
          <a:p>
            <a:pPr marL="128905" marR="5080" indent="-116839">
              <a:lnSpc>
                <a:spcPct val="102200"/>
              </a:lnSpc>
              <a:spcBef>
                <a:spcPts val="75"/>
              </a:spcBef>
            </a:pPr>
            <a:r>
              <a:rPr sz="1950" spc="45" dirty="0">
                <a:solidFill>
                  <a:srgbClr val="FFFFFF"/>
                </a:solidFill>
                <a:latin typeface="Arial MT"/>
                <a:cs typeface="Arial MT"/>
              </a:rPr>
              <a:t>Payment  </a:t>
            </a:r>
            <a:r>
              <a:rPr sz="1950" spc="40" dirty="0">
                <a:solidFill>
                  <a:srgbClr val="FFFFFF"/>
                </a:solidFill>
                <a:latin typeface="Arial MT"/>
                <a:cs typeface="Arial MT"/>
              </a:rPr>
              <a:t>Service</a:t>
            </a:r>
            <a:endParaRPr sz="1950">
              <a:latin typeface="Arial MT"/>
              <a:cs typeface="Arial MT"/>
            </a:endParaRPr>
          </a:p>
        </p:txBody>
      </p:sp>
      <p:sp>
        <p:nvSpPr>
          <p:cNvPr id="57" name="object 57"/>
          <p:cNvSpPr/>
          <p:nvPr/>
        </p:nvSpPr>
        <p:spPr>
          <a:xfrm>
            <a:off x="5947227" y="9610108"/>
            <a:ext cx="692785" cy="693420"/>
          </a:xfrm>
          <a:custGeom>
            <a:avLst/>
            <a:gdLst/>
            <a:ahLst/>
            <a:cxnLst/>
            <a:rect l="l" t="t" r="r" b="b"/>
            <a:pathLst>
              <a:path w="692784" h="693420">
                <a:moveTo>
                  <a:pt x="0" y="539750"/>
                </a:moveTo>
                <a:lnTo>
                  <a:pt x="0" y="570230"/>
                </a:lnTo>
                <a:lnTo>
                  <a:pt x="7034" y="595630"/>
                </a:lnTo>
                <a:lnTo>
                  <a:pt x="59133" y="640080"/>
                </a:lnTo>
                <a:lnTo>
                  <a:pt x="101414" y="657860"/>
                </a:lnTo>
                <a:lnTo>
                  <a:pt x="152658" y="673100"/>
                </a:lnTo>
                <a:lnTo>
                  <a:pt x="211475" y="684530"/>
                </a:lnTo>
                <a:lnTo>
                  <a:pt x="276471" y="692150"/>
                </a:lnTo>
                <a:lnTo>
                  <a:pt x="346255" y="693420"/>
                </a:lnTo>
                <a:lnTo>
                  <a:pt x="416037" y="692150"/>
                </a:lnTo>
                <a:lnTo>
                  <a:pt x="481027" y="684530"/>
                </a:lnTo>
                <a:lnTo>
                  <a:pt x="539835" y="673100"/>
                </a:lnTo>
                <a:lnTo>
                  <a:pt x="591069" y="657860"/>
                </a:lnTo>
                <a:lnTo>
                  <a:pt x="633340" y="640080"/>
                </a:lnTo>
                <a:lnTo>
                  <a:pt x="640849" y="635000"/>
                </a:lnTo>
                <a:lnTo>
                  <a:pt x="346255" y="635000"/>
                </a:lnTo>
                <a:lnTo>
                  <a:pt x="290397" y="633730"/>
                </a:lnTo>
                <a:lnTo>
                  <a:pt x="236617" y="628650"/>
                </a:lnTo>
                <a:lnTo>
                  <a:pt x="185701" y="622300"/>
                </a:lnTo>
                <a:lnTo>
                  <a:pt x="138436" y="610870"/>
                </a:lnTo>
                <a:lnTo>
                  <a:pt x="95607" y="598170"/>
                </a:lnTo>
                <a:lnTo>
                  <a:pt x="50359" y="579120"/>
                </a:lnTo>
                <a:lnTo>
                  <a:pt x="16145" y="556260"/>
                </a:lnTo>
                <a:lnTo>
                  <a:pt x="4553" y="544830"/>
                </a:lnTo>
                <a:lnTo>
                  <a:pt x="0" y="539750"/>
                </a:lnTo>
                <a:close/>
              </a:path>
              <a:path w="692784" h="693420">
                <a:moveTo>
                  <a:pt x="692456" y="539750"/>
                </a:moveTo>
                <a:lnTo>
                  <a:pt x="687902" y="544830"/>
                </a:lnTo>
                <a:lnTo>
                  <a:pt x="682671" y="551180"/>
                </a:lnTo>
                <a:lnTo>
                  <a:pt x="676366" y="556260"/>
                </a:lnTo>
                <a:lnTo>
                  <a:pt x="642189" y="579120"/>
                </a:lnTo>
                <a:lnTo>
                  <a:pt x="596848" y="598170"/>
                </a:lnTo>
                <a:lnTo>
                  <a:pt x="554025" y="610870"/>
                </a:lnTo>
                <a:lnTo>
                  <a:pt x="506773" y="622300"/>
                </a:lnTo>
                <a:lnTo>
                  <a:pt x="455874" y="628650"/>
                </a:lnTo>
                <a:lnTo>
                  <a:pt x="402108" y="633730"/>
                </a:lnTo>
                <a:lnTo>
                  <a:pt x="346255" y="635000"/>
                </a:lnTo>
                <a:lnTo>
                  <a:pt x="640849" y="635000"/>
                </a:lnTo>
                <a:lnTo>
                  <a:pt x="665255" y="618490"/>
                </a:lnTo>
                <a:lnTo>
                  <a:pt x="685424" y="595630"/>
                </a:lnTo>
                <a:lnTo>
                  <a:pt x="692456" y="570230"/>
                </a:lnTo>
                <a:lnTo>
                  <a:pt x="692456" y="539750"/>
                </a:lnTo>
                <a:close/>
              </a:path>
              <a:path w="692784" h="693420">
                <a:moveTo>
                  <a:pt x="0" y="463550"/>
                </a:moveTo>
                <a:lnTo>
                  <a:pt x="0" y="494030"/>
                </a:lnTo>
                <a:lnTo>
                  <a:pt x="7034" y="519430"/>
                </a:lnTo>
                <a:lnTo>
                  <a:pt x="59133" y="563880"/>
                </a:lnTo>
                <a:lnTo>
                  <a:pt x="101414" y="581660"/>
                </a:lnTo>
                <a:lnTo>
                  <a:pt x="152658" y="596900"/>
                </a:lnTo>
                <a:lnTo>
                  <a:pt x="211475" y="608330"/>
                </a:lnTo>
                <a:lnTo>
                  <a:pt x="276471" y="615950"/>
                </a:lnTo>
                <a:lnTo>
                  <a:pt x="346255" y="618490"/>
                </a:lnTo>
                <a:lnTo>
                  <a:pt x="416037" y="615950"/>
                </a:lnTo>
                <a:lnTo>
                  <a:pt x="481027" y="608330"/>
                </a:lnTo>
                <a:lnTo>
                  <a:pt x="539835" y="596900"/>
                </a:lnTo>
                <a:lnTo>
                  <a:pt x="591069" y="581660"/>
                </a:lnTo>
                <a:lnTo>
                  <a:pt x="633340" y="563880"/>
                </a:lnTo>
                <a:lnTo>
                  <a:pt x="640849" y="558800"/>
                </a:lnTo>
                <a:lnTo>
                  <a:pt x="346255" y="558800"/>
                </a:lnTo>
                <a:lnTo>
                  <a:pt x="290397" y="557530"/>
                </a:lnTo>
                <a:lnTo>
                  <a:pt x="236617" y="552450"/>
                </a:lnTo>
                <a:lnTo>
                  <a:pt x="185701" y="546100"/>
                </a:lnTo>
                <a:lnTo>
                  <a:pt x="138436" y="534670"/>
                </a:lnTo>
                <a:lnTo>
                  <a:pt x="95607" y="521970"/>
                </a:lnTo>
                <a:lnTo>
                  <a:pt x="50359" y="502920"/>
                </a:lnTo>
                <a:lnTo>
                  <a:pt x="16145" y="480060"/>
                </a:lnTo>
                <a:lnTo>
                  <a:pt x="4553" y="468630"/>
                </a:lnTo>
                <a:lnTo>
                  <a:pt x="0" y="463550"/>
                </a:lnTo>
                <a:close/>
              </a:path>
              <a:path w="692784" h="693420">
                <a:moveTo>
                  <a:pt x="692456" y="463550"/>
                </a:moveTo>
                <a:lnTo>
                  <a:pt x="687902" y="468630"/>
                </a:lnTo>
                <a:lnTo>
                  <a:pt x="682671" y="474980"/>
                </a:lnTo>
                <a:lnTo>
                  <a:pt x="676366" y="480060"/>
                </a:lnTo>
                <a:lnTo>
                  <a:pt x="642189" y="502920"/>
                </a:lnTo>
                <a:lnTo>
                  <a:pt x="596848" y="521970"/>
                </a:lnTo>
                <a:lnTo>
                  <a:pt x="554025" y="534670"/>
                </a:lnTo>
                <a:lnTo>
                  <a:pt x="506773" y="546100"/>
                </a:lnTo>
                <a:lnTo>
                  <a:pt x="455874" y="552450"/>
                </a:lnTo>
                <a:lnTo>
                  <a:pt x="402108" y="557530"/>
                </a:lnTo>
                <a:lnTo>
                  <a:pt x="346255" y="558800"/>
                </a:lnTo>
                <a:lnTo>
                  <a:pt x="640849" y="558800"/>
                </a:lnTo>
                <a:lnTo>
                  <a:pt x="665255" y="542290"/>
                </a:lnTo>
                <a:lnTo>
                  <a:pt x="685424" y="519430"/>
                </a:lnTo>
                <a:lnTo>
                  <a:pt x="692456" y="494030"/>
                </a:lnTo>
                <a:lnTo>
                  <a:pt x="692456" y="463550"/>
                </a:lnTo>
                <a:close/>
              </a:path>
              <a:path w="692784" h="693420">
                <a:moveTo>
                  <a:pt x="0" y="387350"/>
                </a:moveTo>
                <a:lnTo>
                  <a:pt x="0" y="417830"/>
                </a:lnTo>
                <a:lnTo>
                  <a:pt x="7034" y="443230"/>
                </a:lnTo>
                <a:lnTo>
                  <a:pt x="59133" y="487680"/>
                </a:lnTo>
                <a:lnTo>
                  <a:pt x="101414" y="505460"/>
                </a:lnTo>
                <a:lnTo>
                  <a:pt x="152658" y="520700"/>
                </a:lnTo>
                <a:lnTo>
                  <a:pt x="211475" y="532130"/>
                </a:lnTo>
                <a:lnTo>
                  <a:pt x="276471" y="539750"/>
                </a:lnTo>
                <a:lnTo>
                  <a:pt x="346255" y="542290"/>
                </a:lnTo>
                <a:lnTo>
                  <a:pt x="416037" y="539750"/>
                </a:lnTo>
                <a:lnTo>
                  <a:pt x="481027" y="532130"/>
                </a:lnTo>
                <a:lnTo>
                  <a:pt x="539835" y="520700"/>
                </a:lnTo>
                <a:lnTo>
                  <a:pt x="591069" y="505460"/>
                </a:lnTo>
                <a:lnTo>
                  <a:pt x="633340" y="487680"/>
                </a:lnTo>
                <a:lnTo>
                  <a:pt x="640849" y="482600"/>
                </a:lnTo>
                <a:lnTo>
                  <a:pt x="346255" y="482600"/>
                </a:lnTo>
                <a:lnTo>
                  <a:pt x="290397" y="481330"/>
                </a:lnTo>
                <a:lnTo>
                  <a:pt x="236617" y="476250"/>
                </a:lnTo>
                <a:lnTo>
                  <a:pt x="185701" y="469900"/>
                </a:lnTo>
                <a:lnTo>
                  <a:pt x="138436" y="458470"/>
                </a:lnTo>
                <a:lnTo>
                  <a:pt x="95607" y="445770"/>
                </a:lnTo>
                <a:lnTo>
                  <a:pt x="50359" y="426720"/>
                </a:lnTo>
                <a:lnTo>
                  <a:pt x="16145" y="403860"/>
                </a:lnTo>
                <a:lnTo>
                  <a:pt x="4553" y="392430"/>
                </a:lnTo>
                <a:lnTo>
                  <a:pt x="0" y="387350"/>
                </a:lnTo>
                <a:close/>
              </a:path>
              <a:path w="692784" h="693420">
                <a:moveTo>
                  <a:pt x="692456" y="387350"/>
                </a:moveTo>
                <a:lnTo>
                  <a:pt x="687902" y="392430"/>
                </a:lnTo>
                <a:lnTo>
                  <a:pt x="682671" y="398780"/>
                </a:lnTo>
                <a:lnTo>
                  <a:pt x="676366" y="403860"/>
                </a:lnTo>
                <a:lnTo>
                  <a:pt x="642189" y="426720"/>
                </a:lnTo>
                <a:lnTo>
                  <a:pt x="596848" y="445770"/>
                </a:lnTo>
                <a:lnTo>
                  <a:pt x="554025" y="458470"/>
                </a:lnTo>
                <a:lnTo>
                  <a:pt x="506773" y="469900"/>
                </a:lnTo>
                <a:lnTo>
                  <a:pt x="455874" y="476250"/>
                </a:lnTo>
                <a:lnTo>
                  <a:pt x="402108" y="481330"/>
                </a:lnTo>
                <a:lnTo>
                  <a:pt x="346255" y="482600"/>
                </a:lnTo>
                <a:lnTo>
                  <a:pt x="640849" y="482600"/>
                </a:lnTo>
                <a:lnTo>
                  <a:pt x="665255" y="466090"/>
                </a:lnTo>
                <a:lnTo>
                  <a:pt x="685424" y="443230"/>
                </a:lnTo>
                <a:lnTo>
                  <a:pt x="692456" y="417830"/>
                </a:lnTo>
                <a:lnTo>
                  <a:pt x="692456" y="387350"/>
                </a:lnTo>
                <a:close/>
              </a:path>
              <a:path w="692784" h="693420">
                <a:moveTo>
                  <a:pt x="0" y="311150"/>
                </a:moveTo>
                <a:lnTo>
                  <a:pt x="0" y="341630"/>
                </a:lnTo>
                <a:lnTo>
                  <a:pt x="7034" y="367030"/>
                </a:lnTo>
                <a:lnTo>
                  <a:pt x="59133" y="411480"/>
                </a:lnTo>
                <a:lnTo>
                  <a:pt x="101414" y="429260"/>
                </a:lnTo>
                <a:lnTo>
                  <a:pt x="152658" y="444500"/>
                </a:lnTo>
                <a:lnTo>
                  <a:pt x="211475" y="455930"/>
                </a:lnTo>
                <a:lnTo>
                  <a:pt x="276471" y="463550"/>
                </a:lnTo>
                <a:lnTo>
                  <a:pt x="346255" y="466090"/>
                </a:lnTo>
                <a:lnTo>
                  <a:pt x="416037" y="463550"/>
                </a:lnTo>
                <a:lnTo>
                  <a:pt x="481027" y="455930"/>
                </a:lnTo>
                <a:lnTo>
                  <a:pt x="539835" y="444500"/>
                </a:lnTo>
                <a:lnTo>
                  <a:pt x="591069" y="429260"/>
                </a:lnTo>
                <a:lnTo>
                  <a:pt x="633340" y="411480"/>
                </a:lnTo>
                <a:lnTo>
                  <a:pt x="640849" y="406400"/>
                </a:lnTo>
                <a:lnTo>
                  <a:pt x="346255" y="406400"/>
                </a:lnTo>
                <a:lnTo>
                  <a:pt x="290397" y="405130"/>
                </a:lnTo>
                <a:lnTo>
                  <a:pt x="236617" y="401320"/>
                </a:lnTo>
                <a:lnTo>
                  <a:pt x="185701" y="393700"/>
                </a:lnTo>
                <a:lnTo>
                  <a:pt x="138436" y="382270"/>
                </a:lnTo>
                <a:lnTo>
                  <a:pt x="95607" y="369570"/>
                </a:lnTo>
                <a:lnTo>
                  <a:pt x="50359" y="350520"/>
                </a:lnTo>
                <a:lnTo>
                  <a:pt x="16145" y="327660"/>
                </a:lnTo>
                <a:lnTo>
                  <a:pt x="4553" y="316230"/>
                </a:lnTo>
                <a:lnTo>
                  <a:pt x="0" y="311150"/>
                </a:lnTo>
                <a:close/>
              </a:path>
              <a:path w="692784" h="693420">
                <a:moveTo>
                  <a:pt x="692456" y="311150"/>
                </a:moveTo>
                <a:lnTo>
                  <a:pt x="687902" y="316230"/>
                </a:lnTo>
                <a:lnTo>
                  <a:pt x="682671" y="322580"/>
                </a:lnTo>
                <a:lnTo>
                  <a:pt x="676366" y="327660"/>
                </a:lnTo>
                <a:lnTo>
                  <a:pt x="642189" y="350520"/>
                </a:lnTo>
                <a:lnTo>
                  <a:pt x="596848" y="369570"/>
                </a:lnTo>
                <a:lnTo>
                  <a:pt x="554025" y="382270"/>
                </a:lnTo>
                <a:lnTo>
                  <a:pt x="506773" y="393700"/>
                </a:lnTo>
                <a:lnTo>
                  <a:pt x="455874" y="401320"/>
                </a:lnTo>
                <a:lnTo>
                  <a:pt x="402108" y="405130"/>
                </a:lnTo>
                <a:lnTo>
                  <a:pt x="346255" y="406400"/>
                </a:lnTo>
                <a:lnTo>
                  <a:pt x="640849" y="406400"/>
                </a:lnTo>
                <a:lnTo>
                  <a:pt x="665255" y="389890"/>
                </a:lnTo>
                <a:lnTo>
                  <a:pt x="685424" y="367030"/>
                </a:lnTo>
                <a:lnTo>
                  <a:pt x="692456" y="341630"/>
                </a:lnTo>
                <a:lnTo>
                  <a:pt x="692456" y="311150"/>
                </a:lnTo>
                <a:close/>
              </a:path>
              <a:path w="692784" h="693420">
                <a:moveTo>
                  <a:pt x="0" y="234950"/>
                </a:moveTo>
                <a:lnTo>
                  <a:pt x="0" y="265430"/>
                </a:lnTo>
                <a:lnTo>
                  <a:pt x="7034" y="290830"/>
                </a:lnTo>
                <a:lnTo>
                  <a:pt x="59133" y="335280"/>
                </a:lnTo>
                <a:lnTo>
                  <a:pt x="101414" y="353060"/>
                </a:lnTo>
                <a:lnTo>
                  <a:pt x="152658" y="368300"/>
                </a:lnTo>
                <a:lnTo>
                  <a:pt x="211475" y="379730"/>
                </a:lnTo>
                <a:lnTo>
                  <a:pt x="276471" y="387350"/>
                </a:lnTo>
                <a:lnTo>
                  <a:pt x="346255" y="389890"/>
                </a:lnTo>
                <a:lnTo>
                  <a:pt x="416037" y="387350"/>
                </a:lnTo>
                <a:lnTo>
                  <a:pt x="481027" y="379730"/>
                </a:lnTo>
                <a:lnTo>
                  <a:pt x="539835" y="368300"/>
                </a:lnTo>
                <a:lnTo>
                  <a:pt x="591069" y="353060"/>
                </a:lnTo>
                <a:lnTo>
                  <a:pt x="633340" y="335280"/>
                </a:lnTo>
                <a:lnTo>
                  <a:pt x="640849" y="330200"/>
                </a:lnTo>
                <a:lnTo>
                  <a:pt x="346255" y="330200"/>
                </a:lnTo>
                <a:lnTo>
                  <a:pt x="290397" y="328930"/>
                </a:lnTo>
                <a:lnTo>
                  <a:pt x="236617" y="325120"/>
                </a:lnTo>
                <a:lnTo>
                  <a:pt x="185701" y="317500"/>
                </a:lnTo>
                <a:lnTo>
                  <a:pt x="138436" y="306070"/>
                </a:lnTo>
                <a:lnTo>
                  <a:pt x="95607" y="293370"/>
                </a:lnTo>
                <a:lnTo>
                  <a:pt x="50359" y="274320"/>
                </a:lnTo>
                <a:lnTo>
                  <a:pt x="16145" y="251460"/>
                </a:lnTo>
                <a:lnTo>
                  <a:pt x="4553" y="240030"/>
                </a:lnTo>
                <a:lnTo>
                  <a:pt x="0" y="234950"/>
                </a:lnTo>
                <a:close/>
              </a:path>
              <a:path w="692784" h="693420">
                <a:moveTo>
                  <a:pt x="692456" y="234950"/>
                </a:moveTo>
                <a:lnTo>
                  <a:pt x="687902" y="240030"/>
                </a:lnTo>
                <a:lnTo>
                  <a:pt x="682671" y="246380"/>
                </a:lnTo>
                <a:lnTo>
                  <a:pt x="676366" y="251460"/>
                </a:lnTo>
                <a:lnTo>
                  <a:pt x="642189" y="274320"/>
                </a:lnTo>
                <a:lnTo>
                  <a:pt x="596848" y="293370"/>
                </a:lnTo>
                <a:lnTo>
                  <a:pt x="554025" y="306070"/>
                </a:lnTo>
                <a:lnTo>
                  <a:pt x="506773" y="317500"/>
                </a:lnTo>
                <a:lnTo>
                  <a:pt x="455874" y="325120"/>
                </a:lnTo>
                <a:lnTo>
                  <a:pt x="402108" y="328930"/>
                </a:lnTo>
                <a:lnTo>
                  <a:pt x="346255" y="330200"/>
                </a:lnTo>
                <a:lnTo>
                  <a:pt x="640849" y="330200"/>
                </a:lnTo>
                <a:lnTo>
                  <a:pt x="665255" y="313690"/>
                </a:lnTo>
                <a:lnTo>
                  <a:pt x="685424" y="290830"/>
                </a:lnTo>
                <a:lnTo>
                  <a:pt x="692456" y="265430"/>
                </a:lnTo>
                <a:lnTo>
                  <a:pt x="692456" y="234950"/>
                </a:lnTo>
                <a:close/>
              </a:path>
              <a:path w="692784" h="693420">
                <a:moveTo>
                  <a:pt x="383" y="144780"/>
                </a:moveTo>
                <a:lnTo>
                  <a:pt x="383" y="189230"/>
                </a:lnTo>
                <a:lnTo>
                  <a:pt x="7415" y="214630"/>
                </a:lnTo>
                <a:lnTo>
                  <a:pt x="59499" y="259080"/>
                </a:lnTo>
                <a:lnTo>
                  <a:pt x="101769" y="276860"/>
                </a:lnTo>
                <a:lnTo>
                  <a:pt x="153004" y="292100"/>
                </a:lnTo>
                <a:lnTo>
                  <a:pt x="211812" y="303530"/>
                </a:lnTo>
                <a:lnTo>
                  <a:pt x="276802" y="311150"/>
                </a:lnTo>
                <a:lnTo>
                  <a:pt x="346584" y="313690"/>
                </a:lnTo>
                <a:lnTo>
                  <a:pt x="416351" y="311150"/>
                </a:lnTo>
                <a:lnTo>
                  <a:pt x="481304" y="303530"/>
                </a:lnTo>
                <a:lnTo>
                  <a:pt x="540059" y="292100"/>
                </a:lnTo>
                <a:lnTo>
                  <a:pt x="591233" y="276860"/>
                </a:lnTo>
                <a:lnTo>
                  <a:pt x="633443" y="259080"/>
                </a:lnTo>
                <a:lnTo>
                  <a:pt x="652186" y="246380"/>
                </a:lnTo>
                <a:lnTo>
                  <a:pt x="346419" y="246380"/>
                </a:lnTo>
                <a:lnTo>
                  <a:pt x="291177" y="245110"/>
                </a:lnTo>
                <a:lnTo>
                  <a:pt x="237992" y="240030"/>
                </a:lnTo>
                <a:lnTo>
                  <a:pt x="187665" y="232410"/>
                </a:lnTo>
                <a:lnTo>
                  <a:pt x="140995" y="222250"/>
                </a:lnTo>
                <a:lnTo>
                  <a:pt x="98782" y="209550"/>
                </a:lnTo>
                <a:lnTo>
                  <a:pt x="36447" y="180340"/>
                </a:lnTo>
                <a:lnTo>
                  <a:pt x="15019" y="162560"/>
                </a:lnTo>
                <a:lnTo>
                  <a:pt x="383" y="144780"/>
                </a:lnTo>
                <a:close/>
              </a:path>
              <a:path w="692784" h="693420">
                <a:moveTo>
                  <a:pt x="692456" y="144780"/>
                </a:moveTo>
                <a:lnTo>
                  <a:pt x="656391" y="180340"/>
                </a:lnTo>
                <a:lnTo>
                  <a:pt x="594057" y="209550"/>
                </a:lnTo>
                <a:lnTo>
                  <a:pt x="551777" y="222250"/>
                </a:lnTo>
                <a:lnTo>
                  <a:pt x="505098" y="232410"/>
                </a:lnTo>
                <a:lnTo>
                  <a:pt x="454796" y="240030"/>
                </a:lnTo>
                <a:lnTo>
                  <a:pt x="401645" y="245110"/>
                </a:lnTo>
                <a:lnTo>
                  <a:pt x="346419" y="246380"/>
                </a:lnTo>
                <a:lnTo>
                  <a:pt x="652186" y="246380"/>
                </a:lnTo>
                <a:lnTo>
                  <a:pt x="665306" y="237490"/>
                </a:lnTo>
                <a:lnTo>
                  <a:pt x="685438" y="214630"/>
                </a:lnTo>
                <a:lnTo>
                  <a:pt x="692456" y="189230"/>
                </a:lnTo>
                <a:lnTo>
                  <a:pt x="692456" y="144780"/>
                </a:lnTo>
                <a:close/>
              </a:path>
              <a:path w="692784" h="693420">
                <a:moveTo>
                  <a:pt x="346255" y="0"/>
                </a:moveTo>
                <a:lnTo>
                  <a:pt x="292182" y="1270"/>
                </a:lnTo>
                <a:lnTo>
                  <a:pt x="240178" y="5080"/>
                </a:lnTo>
                <a:lnTo>
                  <a:pt x="191023" y="12700"/>
                </a:lnTo>
                <a:lnTo>
                  <a:pt x="145492" y="22860"/>
                </a:lnTo>
                <a:lnTo>
                  <a:pt x="104364" y="35560"/>
                </a:lnTo>
                <a:lnTo>
                  <a:pt x="63788" y="53340"/>
                </a:lnTo>
                <a:lnTo>
                  <a:pt x="15149" y="92710"/>
                </a:lnTo>
                <a:lnTo>
                  <a:pt x="8756" y="114300"/>
                </a:lnTo>
                <a:lnTo>
                  <a:pt x="15149" y="135890"/>
                </a:lnTo>
                <a:lnTo>
                  <a:pt x="63788" y="176530"/>
                </a:lnTo>
                <a:lnTo>
                  <a:pt x="104364" y="193040"/>
                </a:lnTo>
                <a:lnTo>
                  <a:pt x="145492" y="205740"/>
                </a:lnTo>
                <a:lnTo>
                  <a:pt x="191023" y="215900"/>
                </a:lnTo>
                <a:lnTo>
                  <a:pt x="240178" y="223520"/>
                </a:lnTo>
                <a:lnTo>
                  <a:pt x="292182" y="227330"/>
                </a:lnTo>
                <a:lnTo>
                  <a:pt x="346255" y="229870"/>
                </a:lnTo>
                <a:lnTo>
                  <a:pt x="400323" y="227330"/>
                </a:lnTo>
                <a:lnTo>
                  <a:pt x="452313" y="223520"/>
                </a:lnTo>
                <a:lnTo>
                  <a:pt x="501453" y="215900"/>
                </a:lnTo>
                <a:lnTo>
                  <a:pt x="546970" y="205740"/>
                </a:lnTo>
                <a:lnTo>
                  <a:pt x="588092" y="193040"/>
                </a:lnTo>
                <a:lnTo>
                  <a:pt x="628667" y="176530"/>
                </a:lnTo>
                <a:lnTo>
                  <a:pt x="677306" y="135890"/>
                </a:lnTo>
                <a:lnTo>
                  <a:pt x="683699" y="114300"/>
                </a:lnTo>
                <a:lnTo>
                  <a:pt x="677306" y="92710"/>
                </a:lnTo>
                <a:lnTo>
                  <a:pt x="628667" y="53340"/>
                </a:lnTo>
                <a:lnTo>
                  <a:pt x="588092" y="35560"/>
                </a:lnTo>
                <a:lnTo>
                  <a:pt x="546969" y="22860"/>
                </a:lnTo>
                <a:lnTo>
                  <a:pt x="501452" y="12700"/>
                </a:lnTo>
                <a:lnTo>
                  <a:pt x="452312" y="5080"/>
                </a:lnTo>
                <a:lnTo>
                  <a:pt x="400323" y="1270"/>
                </a:lnTo>
                <a:lnTo>
                  <a:pt x="346255" y="0"/>
                </a:lnTo>
                <a:close/>
              </a:path>
            </a:pathLst>
          </a:custGeom>
          <a:solidFill>
            <a:srgbClr val="61D836"/>
          </a:solidFill>
        </p:spPr>
        <p:txBody>
          <a:bodyPr wrap="square" lIns="0" tIns="0" rIns="0" bIns="0" rtlCol="0"/>
          <a:lstStyle/>
          <a:p>
            <a:endParaRPr/>
          </a:p>
        </p:txBody>
      </p:sp>
      <p:sp>
        <p:nvSpPr>
          <p:cNvPr id="58" name="object 58"/>
          <p:cNvSpPr txBox="1"/>
          <p:nvPr/>
        </p:nvSpPr>
        <p:spPr>
          <a:xfrm>
            <a:off x="4363103" y="9613182"/>
            <a:ext cx="692785" cy="372745"/>
          </a:xfrm>
          <a:prstGeom prst="rect">
            <a:avLst/>
          </a:prstGeom>
          <a:solidFill>
            <a:srgbClr val="000000"/>
          </a:solidFill>
        </p:spPr>
        <p:txBody>
          <a:bodyPr vert="horz" wrap="square" lIns="0" tIns="63500" rIns="0" bIns="0" rtlCol="0">
            <a:spAutoFit/>
          </a:bodyPr>
          <a:lstStyle/>
          <a:p>
            <a:pPr marL="177165">
              <a:lnSpc>
                <a:spcPct val="100000"/>
              </a:lnSpc>
              <a:spcBef>
                <a:spcPts val="500"/>
              </a:spcBef>
            </a:pPr>
            <a:r>
              <a:rPr sz="1650" spc="-5" dirty="0">
                <a:solidFill>
                  <a:srgbClr val="FFFFFF"/>
                </a:solidFill>
                <a:latin typeface="Arial MT"/>
                <a:cs typeface="Arial MT"/>
              </a:rPr>
              <a:t>API</a:t>
            </a:r>
            <a:endParaRPr sz="1650">
              <a:latin typeface="Arial MT"/>
              <a:cs typeface="Arial MT"/>
            </a:endParaRPr>
          </a:p>
        </p:txBody>
      </p:sp>
      <p:sp>
        <p:nvSpPr>
          <p:cNvPr id="59" name="object 59"/>
          <p:cNvSpPr txBox="1"/>
          <p:nvPr/>
        </p:nvSpPr>
        <p:spPr>
          <a:xfrm>
            <a:off x="5951489" y="8289884"/>
            <a:ext cx="980440" cy="595630"/>
          </a:xfrm>
          <a:prstGeom prst="rect">
            <a:avLst/>
          </a:prstGeom>
          <a:solidFill>
            <a:srgbClr val="000000"/>
          </a:solidFill>
        </p:spPr>
        <p:txBody>
          <a:bodyPr vert="horz" wrap="square" lIns="0" tIns="32384" rIns="0" bIns="0" rtlCol="0">
            <a:spAutoFit/>
          </a:bodyPr>
          <a:lstStyle/>
          <a:p>
            <a:pPr marL="62865" marR="55244" indent="98425">
              <a:lnSpc>
                <a:spcPct val="104099"/>
              </a:lnSpc>
              <a:spcBef>
                <a:spcPts val="254"/>
              </a:spcBef>
            </a:pPr>
            <a:r>
              <a:rPr sz="1650" spc="15" dirty="0">
                <a:solidFill>
                  <a:srgbClr val="FFFFFF"/>
                </a:solidFill>
                <a:latin typeface="Arial MT"/>
                <a:cs typeface="Arial MT"/>
              </a:rPr>
              <a:t>Events </a:t>
            </a:r>
            <a:r>
              <a:rPr sz="1650" spc="20" dirty="0">
                <a:solidFill>
                  <a:srgbClr val="FFFFFF"/>
                </a:solidFill>
                <a:latin typeface="Arial MT"/>
                <a:cs typeface="Arial MT"/>
              </a:rPr>
              <a:t> </a:t>
            </a:r>
            <a:r>
              <a:rPr sz="1650" spc="30" dirty="0">
                <a:solidFill>
                  <a:srgbClr val="FFFFFF"/>
                </a:solidFill>
                <a:latin typeface="Arial MT"/>
                <a:cs typeface="Arial MT"/>
              </a:rPr>
              <a:t>Interface</a:t>
            </a:r>
            <a:endParaRPr sz="1650">
              <a:latin typeface="Arial MT"/>
              <a:cs typeface="Arial MT"/>
            </a:endParaRPr>
          </a:p>
        </p:txBody>
      </p:sp>
      <p:sp>
        <p:nvSpPr>
          <p:cNvPr id="60" name="object 60"/>
          <p:cNvSpPr/>
          <p:nvPr/>
        </p:nvSpPr>
        <p:spPr>
          <a:xfrm>
            <a:off x="12744005" y="8750927"/>
            <a:ext cx="1700530" cy="1662430"/>
          </a:xfrm>
          <a:custGeom>
            <a:avLst/>
            <a:gdLst/>
            <a:ahLst/>
            <a:cxnLst/>
            <a:rect l="l" t="t" r="r" b="b"/>
            <a:pathLst>
              <a:path w="1700530" h="1662429">
                <a:moveTo>
                  <a:pt x="872729" y="0"/>
                </a:moveTo>
                <a:lnTo>
                  <a:pt x="827699" y="0"/>
                </a:lnTo>
                <a:lnTo>
                  <a:pt x="782720" y="2316"/>
                </a:lnTo>
                <a:lnTo>
                  <a:pt x="737894" y="6949"/>
                </a:lnTo>
                <a:lnTo>
                  <a:pt x="693321" y="13898"/>
                </a:lnTo>
                <a:lnTo>
                  <a:pt x="649104" y="23164"/>
                </a:lnTo>
                <a:lnTo>
                  <a:pt x="605343" y="34746"/>
                </a:lnTo>
                <a:lnTo>
                  <a:pt x="562141" y="48644"/>
                </a:lnTo>
                <a:lnTo>
                  <a:pt x="519599" y="64859"/>
                </a:lnTo>
                <a:lnTo>
                  <a:pt x="477819" y="83391"/>
                </a:lnTo>
                <a:lnTo>
                  <a:pt x="436901" y="104239"/>
                </a:lnTo>
                <a:lnTo>
                  <a:pt x="396949" y="127403"/>
                </a:lnTo>
                <a:lnTo>
                  <a:pt x="358062" y="152883"/>
                </a:lnTo>
                <a:lnTo>
                  <a:pt x="320343" y="180681"/>
                </a:lnTo>
                <a:lnTo>
                  <a:pt x="283893" y="210794"/>
                </a:lnTo>
                <a:lnTo>
                  <a:pt x="248814" y="243224"/>
                </a:lnTo>
                <a:lnTo>
                  <a:pt x="215638" y="277515"/>
                </a:lnTo>
                <a:lnTo>
                  <a:pt x="184833" y="313146"/>
                </a:lnTo>
                <a:lnTo>
                  <a:pt x="156397" y="350018"/>
                </a:lnTo>
                <a:lnTo>
                  <a:pt x="130331" y="388032"/>
                </a:lnTo>
                <a:lnTo>
                  <a:pt x="106634" y="427087"/>
                </a:lnTo>
                <a:lnTo>
                  <a:pt x="85307" y="467086"/>
                </a:lnTo>
                <a:lnTo>
                  <a:pt x="66350" y="507928"/>
                </a:lnTo>
                <a:lnTo>
                  <a:pt x="49762" y="549515"/>
                </a:lnTo>
                <a:lnTo>
                  <a:pt x="35544" y="591747"/>
                </a:lnTo>
                <a:lnTo>
                  <a:pt x="23696" y="634524"/>
                </a:lnTo>
                <a:lnTo>
                  <a:pt x="14217" y="677749"/>
                </a:lnTo>
                <a:lnTo>
                  <a:pt x="7108" y="721321"/>
                </a:lnTo>
                <a:lnTo>
                  <a:pt x="2369" y="765141"/>
                </a:lnTo>
                <a:lnTo>
                  <a:pt x="0" y="809109"/>
                </a:lnTo>
                <a:lnTo>
                  <a:pt x="0" y="853128"/>
                </a:lnTo>
                <a:lnTo>
                  <a:pt x="2369" y="897097"/>
                </a:lnTo>
                <a:lnTo>
                  <a:pt x="7108" y="940917"/>
                </a:lnTo>
                <a:lnTo>
                  <a:pt x="14217" y="984489"/>
                </a:lnTo>
                <a:lnTo>
                  <a:pt x="23696" y="1027713"/>
                </a:lnTo>
                <a:lnTo>
                  <a:pt x="35544" y="1070491"/>
                </a:lnTo>
                <a:lnTo>
                  <a:pt x="49762" y="1112723"/>
                </a:lnTo>
                <a:lnTo>
                  <a:pt x="66350" y="1154309"/>
                </a:lnTo>
                <a:lnTo>
                  <a:pt x="85307" y="1195151"/>
                </a:lnTo>
                <a:lnTo>
                  <a:pt x="106634" y="1235150"/>
                </a:lnTo>
                <a:lnTo>
                  <a:pt x="130331" y="1274206"/>
                </a:lnTo>
                <a:lnTo>
                  <a:pt x="156397" y="1312219"/>
                </a:lnTo>
                <a:lnTo>
                  <a:pt x="184833" y="1349091"/>
                </a:lnTo>
                <a:lnTo>
                  <a:pt x="215638" y="1384722"/>
                </a:lnTo>
                <a:lnTo>
                  <a:pt x="248814" y="1419013"/>
                </a:lnTo>
                <a:lnTo>
                  <a:pt x="283893" y="1451443"/>
                </a:lnTo>
                <a:lnTo>
                  <a:pt x="320343" y="1481557"/>
                </a:lnTo>
                <a:lnTo>
                  <a:pt x="358062" y="1509354"/>
                </a:lnTo>
                <a:lnTo>
                  <a:pt x="396949" y="1534834"/>
                </a:lnTo>
                <a:lnTo>
                  <a:pt x="436901" y="1557999"/>
                </a:lnTo>
                <a:lnTo>
                  <a:pt x="477819" y="1578847"/>
                </a:lnTo>
                <a:lnTo>
                  <a:pt x="519599" y="1597378"/>
                </a:lnTo>
                <a:lnTo>
                  <a:pt x="562141" y="1613593"/>
                </a:lnTo>
                <a:lnTo>
                  <a:pt x="605343" y="1627491"/>
                </a:lnTo>
                <a:lnTo>
                  <a:pt x="649104" y="1639074"/>
                </a:lnTo>
                <a:lnTo>
                  <a:pt x="693321" y="1648339"/>
                </a:lnTo>
                <a:lnTo>
                  <a:pt x="737894" y="1655288"/>
                </a:lnTo>
                <a:lnTo>
                  <a:pt x="782720" y="1659921"/>
                </a:lnTo>
                <a:lnTo>
                  <a:pt x="827699" y="1662238"/>
                </a:lnTo>
                <a:lnTo>
                  <a:pt x="872729" y="1662238"/>
                </a:lnTo>
                <a:lnTo>
                  <a:pt x="917708" y="1659921"/>
                </a:lnTo>
                <a:lnTo>
                  <a:pt x="962534" y="1655288"/>
                </a:lnTo>
                <a:lnTo>
                  <a:pt x="1007107" y="1648339"/>
                </a:lnTo>
                <a:lnTo>
                  <a:pt x="1051324" y="1639074"/>
                </a:lnTo>
                <a:lnTo>
                  <a:pt x="1095085" y="1627491"/>
                </a:lnTo>
                <a:lnTo>
                  <a:pt x="1138287" y="1613593"/>
                </a:lnTo>
                <a:lnTo>
                  <a:pt x="1180829" y="1597378"/>
                </a:lnTo>
                <a:lnTo>
                  <a:pt x="1222609" y="1578847"/>
                </a:lnTo>
                <a:lnTo>
                  <a:pt x="1263527" y="1557999"/>
                </a:lnTo>
                <a:lnTo>
                  <a:pt x="1303480" y="1534834"/>
                </a:lnTo>
                <a:lnTo>
                  <a:pt x="1342366" y="1509354"/>
                </a:lnTo>
                <a:lnTo>
                  <a:pt x="1380085" y="1481557"/>
                </a:lnTo>
                <a:lnTo>
                  <a:pt x="1416535" y="1451443"/>
                </a:lnTo>
                <a:lnTo>
                  <a:pt x="1451615" y="1419013"/>
                </a:lnTo>
                <a:lnTo>
                  <a:pt x="1484790" y="1384722"/>
                </a:lnTo>
                <a:lnTo>
                  <a:pt x="1515595" y="1349091"/>
                </a:lnTo>
                <a:lnTo>
                  <a:pt x="1544031" y="1312219"/>
                </a:lnTo>
                <a:lnTo>
                  <a:pt x="1570097" y="1274206"/>
                </a:lnTo>
                <a:lnTo>
                  <a:pt x="1593794" y="1235150"/>
                </a:lnTo>
                <a:lnTo>
                  <a:pt x="1615121" y="1195151"/>
                </a:lnTo>
                <a:lnTo>
                  <a:pt x="1634078" y="1154309"/>
                </a:lnTo>
                <a:lnTo>
                  <a:pt x="1650666" y="1112723"/>
                </a:lnTo>
                <a:lnTo>
                  <a:pt x="1664884" y="1070491"/>
                </a:lnTo>
                <a:lnTo>
                  <a:pt x="1676732" y="1027713"/>
                </a:lnTo>
                <a:lnTo>
                  <a:pt x="1686211" y="984489"/>
                </a:lnTo>
                <a:lnTo>
                  <a:pt x="1693320" y="940917"/>
                </a:lnTo>
                <a:lnTo>
                  <a:pt x="1698059" y="897097"/>
                </a:lnTo>
                <a:lnTo>
                  <a:pt x="1700429" y="853128"/>
                </a:lnTo>
                <a:lnTo>
                  <a:pt x="1700429" y="809109"/>
                </a:lnTo>
                <a:lnTo>
                  <a:pt x="1698059" y="765141"/>
                </a:lnTo>
                <a:lnTo>
                  <a:pt x="1693320" y="721321"/>
                </a:lnTo>
                <a:lnTo>
                  <a:pt x="1686211" y="677749"/>
                </a:lnTo>
                <a:lnTo>
                  <a:pt x="1676732" y="634524"/>
                </a:lnTo>
                <a:lnTo>
                  <a:pt x="1664884" y="591747"/>
                </a:lnTo>
                <a:lnTo>
                  <a:pt x="1650666" y="549515"/>
                </a:lnTo>
                <a:lnTo>
                  <a:pt x="1634078" y="507928"/>
                </a:lnTo>
                <a:lnTo>
                  <a:pt x="1615121" y="467086"/>
                </a:lnTo>
                <a:lnTo>
                  <a:pt x="1593794" y="427087"/>
                </a:lnTo>
                <a:lnTo>
                  <a:pt x="1570097" y="388032"/>
                </a:lnTo>
                <a:lnTo>
                  <a:pt x="1544031" y="350018"/>
                </a:lnTo>
                <a:lnTo>
                  <a:pt x="1515595" y="313146"/>
                </a:lnTo>
                <a:lnTo>
                  <a:pt x="1484790" y="277515"/>
                </a:lnTo>
                <a:lnTo>
                  <a:pt x="1451615" y="243224"/>
                </a:lnTo>
                <a:lnTo>
                  <a:pt x="1416535" y="210794"/>
                </a:lnTo>
                <a:lnTo>
                  <a:pt x="1380085" y="180681"/>
                </a:lnTo>
                <a:lnTo>
                  <a:pt x="1342366" y="152883"/>
                </a:lnTo>
                <a:lnTo>
                  <a:pt x="1303480" y="127403"/>
                </a:lnTo>
                <a:lnTo>
                  <a:pt x="1263527" y="104239"/>
                </a:lnTo>
                <a:lnTo>
                  <a:pt x="1222609" y="83391"/>
                </a:lnTo>
                <a:lnTo>
                  <a:pt x="1180829" y="64859"/>
                </a:lnTo>
                <a:lnTo>
                  <a:pt x="1138287" y="48644"/>
                </a:lnTo>
                <a:lnTo>
                  <a:pt x="1095085" y="34746"/>
                </a:lnTo>
                <a:lnTo>
                  <a:pt x="1051324" y="23164"/>
                </a:lnTo>
                <a:lnTo>
                  <a:pt x="1007107" y="13898"/>
                </a:lnTo>
                <a:lnTo>
                  <a:pt x="962534" y="6949"/>
                </a:lnTo>
                <a:lnTo>
                  <a:pt x="917708" y="2316"/>
                </a:lnTo>
                <a:lnTo>
                  <a:pt x="872729" y="0"/>
                </a:lnTo>
                <a:close/>
              </a:path>
            </a:pathLst>
          </a:custGeom>
          <a:solidFill>
            <a:srgbClr val="00A2FF"/>
          </a:solidFill>
        </p:spPr>
        <p:txBody>
          <a:bodyPr wrap="square" lIns="0" tIns="0" rIns="0" bIns="0" rtlCol="0"/>
          <a:lstStyle/>
          <a:p>
            <a:endParaRPr/>
          </a:p>
        </p:txBody>
      </p:sp>
      <p:sp>
        <p:nvSpPr>
          <p:cNvPr id="61" name="object 61"/>
          <p:cNvSpPr txBox="1"/>
          <p:nvPr/>
        </p:nvSpPr>
        <p:spPr>
          <a:xfrm>
            <a:off x="13115853" y="9253959"/>
            <a:ext cx="956944" cy="631190"/>
          </a:xfrm>
          <a:prstGeom prst="rect">
            <a:avLst/>
          </a:prstGeom>
        </p:spPr>
        <p:txBody>
          <a:bodyPr vert="horz" wrap="square" lIns="0" tIns="9525" rIns="0" bIns="0" rtlCol="0">
            <a:spAutoFit/>
          </a:bodyPr>
          <a:lstStyle/>
          <a:p>
            <a:pPr marL="82550" marR="5080" indent="-70485">
              <a:lnSpc>
                <a:spcPct val="102200"/>
              </a:lnSpc>
              <a:spcBef>
                <a:spcPts val="75"/>
              </a:spcBef>
            </a:pPr>
            <a:r>
              <a:rPr sz="1950" spc="30" dirty="0">
                <a:solidFill>
                  <a:srgbClr val="FFFFFF"/>
                </a:solidFill>
                <a:latin typeface="Arial MT"/>
                <a:cs typeface="Arial MT"/>
              </a:rPr>
              <a:t>Delivery  </a:t>
            </a:r>
            <a:r>
              <a:rPr sz="1950" spc="40" dirty="0">
                <a:solidFill>
                  <a:srgbClr val="FFFFFF"/>
                </a:solidFill>
                <a:latin typeface="Arial MT"/>
                <a:cs typeface="Arial MT"/>
              </a:rPr>
              <a:t>Service</a:t>
            </a:r>
            <a:endParaRPr sz="1950">
              <a:latin typeface="Arial MT"/>
              <a:cs typeface="Arial MT"/>
            </a:endParaRPr>
          </a:p>
        </p:txBody>
      </p:sp>
      <p:sp>
        <p:nvSpPr>
          <p:cNvPr id="62" name="object 62"/>
          <p:cNvSpPr/>
          <p:nvPr/>
        </p:nvSpPr>
        <p:spPr>
          <a:xfrm>
            <a:off x="13970370" y="9867262"/>
            <a:ext cx="692785" cy="693420"/>
          </a:xfrm>
          <a:custGeom>
            <a:avLst/>
            <a:gdLst/>
            <a:ahLst/>
            <a:cxnLst/>
            <a:rect l="l" t="t" r="r" b="b"/>
            <a:pathLst>
              <a:path w="692784" h="693420">
                <a:moveTo>
                  <a:pt x="0" y="539750"/>
                </a:moveTo>
                <a:lnTo>
                  <a:pt x="0" y="570230"/>
                </a:lnTo>
                <a:lnTo>
                  <a:pt x="7034" y="595630"/>
                </a:lnTo>
                <a:lnTo>
                  <a:pt x="59131" y="640080"/>
                </a:lnTo>
                <a:lnTo>
                  <a:pt x="101410" y="657860"/>
                </a:lnTo>
                <a:lnTo>
                  <a:pt x="152654" y="673100"/>
                </a:lnTo>
                <a:lnTo>
                  <a:pt x="211470" y="684530"/>
                </a:lnTo>
                <a:lnTo>
                  <a:pt x="276466" y="692150"/>
                </a:lnTo>
                <a:lnTo>
                  <a:pt x="346251" y="693420"/>
                </a:lnTo>
                <a:lnTo>
                  <a:pt x="416033" y="692150"/>
                </a:lnTo>
                <a:lnTo>
                  <a:pt x="481024" y="684530"/>
                </a:lnTo>
                <a:lnTo>
                  <a:pt x="539831" y="673100"/>
                </a:lnTo>
                <a:lnTo>
                  <a:pt x="591065" y="657860"/>
                </a:lnTo>
                <a:lnTo>
                  <a:pt x="633335" y="640080"/>
                </a:lnTo>
                <a:lnTo>
                  <a:pt x="640844" y="635000"/>
                </a:lnTo>
                <a:lnTo>
                  <a:pt x="346251" y="635000"/>
                </a:lnTo>
                <a:lnTo>
                  <a:pt x="290392" y="633730"/>
                </a:lnTo>
                <a:lnTo>
                  <a:pt x="236612" y="628650"/>
                </a:lnTo>
                <a:lnTo>
                  <a:pt x="185696" y="622300"/>
                </a:lnTo>
                <a:lnTo>
                  <a:pt x="138430" y="610870"/>
                </a:lnTo>
                <a:lnTo>
                  <a:pt x="95599" y="598170"/>
                </a:lnTo>
                <a:lnTo>
                  <a:pt x="50350" y="579120"/>
                </a:lnTo>
                <a:lnTo>
                  <a:pt x="16135" y="556260"/>
                </a:lnTo>
                <a:lnTo>
                  <a:pt x="4544" y="544830"/>
                </a:lnTo>
                <a:lnTo>
                  <a:pt x="0" y="539750"/>
                </a:lnTo>
                <a:close/>
              </a:path>
              <a:path w="692784" h="693420">
                <a:moveTo>
                  <a:pt x="692450" y="539750"/>
                </a:moveTo>
                <a:lnTo>
                  <a:pt x="687895" y="544830"/>
                </a:lnTo>
                <a:lnTo>
                  <a:pt x="682670" y="551180"/>
                </a:lnTo>
                <a:lnTo>
                  <a:pt x="676366" y="556260"/>
                </a:lnTo>
                <a:lnTo>
                  <a:pt x="642183" y="579120"/>
                </a:lnTo>
                <a:lnTo>
                  <a:pt x="596840" y="598170"/>
                </a:lnTo>
                <a:lnTo>
                  <a:pt x="554019" y="610870"/>
                </a:lnTo>
                <a:lnTo>
                  <a:pt x="506769" y="622300"/>
                </a:lnTo>
                <a:lnTo>
                  <a:pt x="455871" y="628650"/>
                </a:lnTo>
                <a:lnTo>
                  <a:pt x="402104" y="633730"/>
                </a:lnTo>
                <a:lnTo>
                  <a:pt x="346251" y="635000"/>
                </a:lnTo>
                <a:lnTo>
                  <a:pt x="640844" y="635000"/>
                </a:lnTo>
                <a:lnTo>
                  <a:pt x="665249" y="618490"/>
                </a:lnTo>
                <a:lnTo>
                  <a:pt x="685418" y="595630"/>
                </a:lnTo>
                <a:lnTo>
                  <a:pt x="692450" y="570230"/>
                </a:lnTo>
                <a:lnTo>
                  <a:pt x="692450" y="539750"/>
                </a:lnTo>
                <a:close/>
              </a:path>
              <a:path w="692784" h="693420">
                <a:moveTo>
                  <a:pt x="0" y="463550"/>
                </a:moveTo>
                <a:lnTo>
                  <a:pt x="0" y="494030"/>
                </a:lnTo>
                <a:lnTo>
                  <a:pt x="7034" y="519430"/>
                </a:lnTo>
                <a:lnTo>
                  <a:pt x="59131" y="563880"/>
                </a:lnTo>
                <a:lnTo>
                  <a:pt x="101410" y="581660"/>
                </a:lnTo>
                <a:lnTo>
                  <a:pt x="152654" y="596900"/>
                </a:lnTo>
                <a:lnTo>
                  <a:pt x="211470" y="608330"/>
                </a:lnTo>
                <a:lnTo>
                  <a:pt x="276466" y="615950"/>
                </a:lnTo>
                <a:lnTo>
                  <a:pt x="346251" y="618490"/>
                </a:lnTo>
                <a:lnTo>
                  <a:pt x="416033" y="615950"/>
                </a:lnTo>
                <a:lnTo>
                  <a:pt x="481024" y="608330"/>
                </a:lnTo>
                <a:lnTo>
                  <a:pt x="539831" y="596900"/>
                </a:lnTo>
                <a:lnTo>
                  <a:pt x="591065" y="581660"/>
                </a:lnTo>
                <a:lnTo>
                  <a:pt x="633335" y="563880"/>
                </a:lnTo>
                <a:lnTo>
                  <a:pt x="640844" y="558800"/>
                </a:lnTo>
                <a:lnTo>
                  <a:pt x="346251" y="558800"/>
                </a:lnTo>
                <a:lnTo>
                  <a:pt x="290392" y="557530"/>
                </a:lnTo>
                <a:lnTo>
                  <a:pt x="236612" y="552450"/>
                </a:lnTo>
                <a:lnTo>
                  <a:pt x="185696" y="546100"/>
                </a:lnTo>
                <a:lnTo>
                  <a:pt x="138430" y="534670"/>
                </a:lnTo>
                <a:lnTo>
                  <a:pt x="95599" y="521970"/>
                </a:lnTo>
                <a:lnTo>
                  <a:pt x="50350" y="502920"/>
                </a:lnTo>
                <a:lnTo>
                  <a:pt x="16135" y="480060"/>
                </a:lnTo>
                <a:lnTo>
                  <a:pt x="4544" y="468630"/>
                </a:lnTo>
                <a:lnTo>
                  <a:pt x="0" y="463550"/>
                </a:lnTo>
                <a:close/>
              </a:path>
              <a:path w="692784" h="693420">
                <a:moveTo>
                  <a:pt x="692450" y="463550"/>
                </a:moveTo>
                <a:lnTo>
                  <a:pt x="687895" y="468630"/>
                </a:lnTo>
                <a:lnTo>
                  <a:pt x="682670" y="474980"/>
                </a:lnTo>
                <a:lnTo>
                  <a:pt x="676366" y="480060"/>
                </a:lnTo>
                <a:lnTo>
                  <a:pt x="642183" y="502920"/>
                </a:lnTo>
                <a:lnTo>
                  <a:pt x="596840" y="521970"/>
                </a:lnTo>
                <a:lnTo>
                  <a:pt x="554019" y="534670"/>
                </a:lnTo>
                <a:lnTo>
                  <a:pt x="506769" y="546100"/>
                </a:lnTo>
                <a:lnTo>
                  <a:pt x="455871" y="552450"/>
                </a:lnTo>
                <a:lnTo>
                  <a:pt x="402104" y="557530"/>
                </a:lnTo>
                <a:lnTo>
                  <a:pt x="346251" y="558800"/>
                </a:lnTo>
                <a:lnTo>
                  <a:pt x="640844" y="558800"/>
                </a:lnTo>
                <a:lnTo>
                  <a:pt x="665249" y="542290"/>
                </a:lnTo>
                <a:lnTo>
                  <a:pt x="685418" y="519430"/>
                </a:lnTo>
                <a:lnTo>
                  <a:pt x="692450" y="494030"/>
                </a:lnTo>
                <a:lnTo>
                  <a:pt x="692450" y="463550"/>
                </a:lnTo>
                <a:close/>
              </a:path>
              <a:path w="692784" h="693420">
                <a:moveTo>
                  <a:pt x="0" y="387350"/>
                </a:moveTo>
                <a:lnTo>
                  <a:pt x="0" y="417830"/>
                </a:lnTo>
                <a:lnTo>
                  <a:pt x="7034" y="443230"/>
                </a:lnTo>
                <a:lnTo>
                  <a:pt x="59131" y="487680"/>
                </a:lnTo>
                <a:lnTo>
                  <a:pt x="101410" y="505460"/>
                </a:lnTo>
                <a:lnTo>
                  <a:pt x="152654" y="520700"/>
                </a:lnTo>
                <a:lnTo>
                  <a:pt x="211470" y="532130"/>
                </a:lnTo>
                <a:lnTo>
                  <a:pt x="276466" y="539750"/>
                </a:lnTo>
                <a:lnTo>
                  <a:pt x="346251" y="542290"/>
                </a:lnTo>
                <a:lnTo>
                  <a:pt x="416033" y="539750"/>
                </a:lnTo>
                <a:lnTo>
                  <a:pt x="481024" y="532130"/>
                </a:lnTo>
                <a:lnTo>
                  <a:pt x="539831" y="520700"/>
                </a:lnTo>
                <a:lnTo>
                  <a:pt x="591065" y="505460"/>
                </a:lnTo>
                <a:lnTo>
                  <a:pt x="633335" y="487680"/>
                </a:lnTo>
                <a:lnTo>
                  <a:pt x="640844" y="482600"/>
                </a:lnTo>
                <a:lnTo>
                  <a:pt x="346251" y="482600"/>
                </a:lnTo>
                <a:lnTo>
                  <a:pt x="290392" y="481330"/>
                </a:lnTo>
                <a:lnTo>
                  <a:pt x="236612" y="476250"/>
                </a:lnTo>
                <a:lnTo>
                  <a:pt x="185696" y="469900"/>
                </a:lnTo>
                <a:lnTo>
                  <a:pt x="138430" y="458470"/>
                </a:lnTo>
                <a:lnTo>
                  <a:pt x="95599" y="445770"/>
                </a:lnTo>
                <a:lnTo>
                  <a:pt x="50350" y="426720"/>
                </a:lnTo>
                <a:lnTo>
                  <a:pt x="16135" y="403860"/>
                </a:lnTo>
                <a:lnTo>
                  <a:pt x="4544" y="392430"/>
                </a:lnTo>
                <a:lnTo>
                  <a:pt x="0" y="387350"/>
                </a:lnTo>
                <a:close/>
              </a:path>
              <a:path w="692784" h="693420">
                <a:moveTo>
                  <a:pt x="692450" y="387350"/>
                </a:moveTo>
                <a:lnTo>
                  <a:pt x="687895" y="392430"/>
                </a:lnTo>
                <a:lnTo>
                  <a:pt x="682670" y="398780"/>
                </a:lnTo>
                <a:lnTo>
                  <a:pt x="676366" y="403860"/>
                </a:lnTo>
                <a:lnTo>
                  <a:pt x="642183" y="426720"/>
                </a:lnTo>
                <a:lnTo>
                  <a:pt x="596840" y="445770"/>
                </a:lnTo>
                <a:lnTo>
                  <a:pt x="554019" y="458470"/>
                </a:lnTo>
                <a:lnTo>
                  <a:pt x="506769" y="469900"/>
                </a:lnTo>
                <a:lnTo>
                  <a:pt x="455871" y="476250"/>
                </a:lnTo>
                <a:lnTo>
                  <a:pt x="402104" y="481330"/>
                </a:lnTo>
                <a:lnTo>
                  <a:pt x="346251" y="482600"/>
                </a:lnTo>
                <a:lnTo>
                  <a:pt x="640844" y="482600"/>
                </a:lnTo>
                <a:lnTo>
                  <a:pt x="665249" y="466090"/>
                </a:lnTo>
                <a:lnTo>
                  <a:pt x="685418" y="443230"/>
                </a:lnTo>
                <a:lnTo>
                  <a:pt x="692450" y="417830"/>
                </a:lnTo>
                <a:lnTo>
                  <a:pt x="692450" y="387350"/>
                </a:lnTo>
                <a:close/>
              </a:path>
              <a:path w="692784" h="693420">
                <a:moveTo>
                  <a:pt x="0" y="311150"/>
                </a:moveTo>
                <a:lnTo>
                  <a:pt x="0" y="341630"/>
                </a:lnTo>
                <a:lnTo>
                  <a:pt x="7034" y="367030"/>
                </a:lnTo>
                <a:lnTo>
                  <a:pt x="59131" y="411480"/>
                </a:lnTo>
                <a:lnTo>
                  <a:pt x="101410" y="429260"/>
                </a:lnTo>
                <a:lnTo>
                  <a:pt x="152654" y="444500"/>
                </a:lnTo>
                <a:lnTo>
                  <a:pt x="211470" y="455930"/>
                </a:lnTo>
                <a:lnTo>
                  <a:pt x="276466" y="463550"/>
                </a:lnTo>
                <a:lnTo>
                  <a:pt x="346251" y="466090"/>
                </a:lnTo>
                <a:lnTo>
                  <a:pt x="416033" y="463550"/>
                </a:lnTo>
                <a:lnTo>
                  <a:pt x="481024" y="455930"/>
                </a:lnTo>
                <a:lnTo>
                  <a:pt x="539831" y="444500"/>
                </a:lnTo>
                <a:lnTo>
                  <a:pt x="591065" y="429260"/>
                </a:lnTo>
                <a:lnTo>
                  <a:pt x="633335" y="411480"/>
                </a:lnTo>
                <a:lnTo>
                  <a:pt x="640844" y="406400"/>
                </a:lnTo>
                <a:lnTo>
                  <a:pt x="346251" y="406400"/>
                </a:lnTo>
                <a:lnTo>
                  <a:pt x="290392" y="405130"/>
                </a:lnTo>
                <a:lnTo>
                  <a:pt x="236612" y="401320"/>
                </a:lnTo>
                <a:lnTo>
                  <a:pt x="185696" y="393700"/>
                </a:lnTo>
                <a:lnTo>
                  <a:pt x="138430" y="382270"/>
                </a:lnTo>
                <a:lnTo>
                  <a:pt x="95599" y="369570"/>
                </a:lnTo>
                <a:lnTo>
                  <a:pt x="50350" y="350520"/>
                </a:lnTo>
                <a:lnTo>
                  <a:pt x="16135" y="327660"/>
                </a:lnTo>
                <a:lnTo>
                  <a:pt x="4544" y="316230"/>
                </a:lnTo>
                <a:lnTo>
                  <a:pt x="0" y="311150"/>
                </a:lnTo>
                <a:close/>
              </a:path>
              <a:path w="692784" h="693420">
                <a:moveTo>
                  <a:pt x="692450" y="311150"/>
                </a:moveTo>
                <a:lnTo>
                  <a:pt x="687895" y="316230"/>
                </a:lnTo>
                <a:lnTo>
                  <a:pt x="682670" y="322580"/>
                </a:lnTo>
                <a:lnTo>
                  <a:pt x="676366" y="327660"/>
                </a:lnTo>
                <a:lnTo>
                  <a:pt x="642183" y="350520"/>
                </a:lnTo>
                <a:lnTo>
                  <a:pt x="596840" y="369570"/>
                </a:lnTo>
                <a:lnTo>
                  <a:pt x="554019" y="382270"/>
                </a:lnTo>
                <a:lnTo>
                  <a:pt x="506769" y="393700"/>
                </a:lnTo>
                <a:lnTo>
                  <a:pt x="455871" y="401320"/>
                </a:lnTo>
                <a:lnTo>
                  <a:pt x="402104" y="405130"/>
                </a:lnTo>
                <a:lnTo>
                  <a:pt x="346251" y="406400"/>
                </a:lnTo>
                <a:lnTo>
                  <a:pt x="640844" y="406400"/>
                </a:lnTo>
                <a:lnTo>
                  <a:pt x="665249" y="389890"/>
                </a:lnTo>
                <a:lnTo>
                  <a:pt x="685418" y="367030"/>
                </a:lnTo>
                <a:lnTo>
                  <a:pt x="692450" y="341630"/>
                </a:lnTo>
                <a:lnTo>
                  <a:pt x="692450" y="311150"/>
                </a:lnTo>
                <a:close/>
              </a:path>
              <a:path w="692784" h="693420">
                <a:moveTo>
                  <a:pt x="0" y="234950"/>
                </a:moveTo>
                <a:lnTo>
                  <a:pt x="0" y="265430"/>
                </a:lnTo>
                <a:lnTo>
                  <a:pt x="7034" y="290830"/>
                </a:lnTo>
                <a:lnTo>
                  <a:pt x="59131" y="335280"/>
                </a:lnTo>
                <a:lnTo>
                  <a:pt x="101410" y="353060"/>
                </a:lnTo>
                <a:lnTo>
                  <a:pt x="152654" y="368300"/>
                </a:lnTo>
                <a:lnTo>
                  <a:pt x="211470" y="379730"/>
                </a:lnTo>
                <a:lnTo>
                  <a:pt x="276466" y="387350"/>
                </a:lnTo>
                <a:lnTo>
                  <a:pt x="346251" y="389890"/>
                </a:lnTo>
                <a:lnTo>
                  <a:pt x="416033" y="387350"/>
                </a:lnTo>
                <a:lnTo>
                  <a:pt x="481024" y="379730"/>
                </a:lnTo>
                <a:lnTo>
                  <a:pt x="539831" y="368300"/>
                </a:lnTo>
                <a:lnTo>
                  <a:pt x="591065" y="353060"/>
                </a:lnTo>
                <a:lnTo>
                  <a:pt x="633335" y="335280"/>
                </a:lnTo>
                <a:lnTo>
                  <a:pt x="640844" y="330200"/>
                </a:lnTo>
                <a:lnTo>
                  <a:pt x="346251" y="330200"/>
                </a:lnTo>
                <a:lnTo>
                  <a:pt x="290392" y="328930"/>
                </a:lnTo>
                <a:lnTo>
                  <a:pt x="236612" y="325120"/>
                </a:lnTo>
                <a:lnTo>
                  <a:pt x="185696" y="317500"/>
                </a:lnTo>
                <a:lnTo>
                  <a:pt x="138430" y="306070"/>
                </a:lnTo>
                <a:lnTo>
                  <a:pt x="95599" y="293370"/>
                </a:lnTo>
                <a:lnTo>
                  <a:pt x="50350" y="274320"/>
                </a:lnTo>
                <a:lnTo>
                  <a:pt x="16135" y="251460"/>
                </a:lnTo>
                <a:lnTo>
                  <a:pt x="4544" y="240030"/>
                </a:lnTo>
                <a:lnTo>
                  <a:pt x="0" y="234950"/>
                </a:lnTo>
                <a:close/>
              </a:path>
              <a:path w="692784" h="693420">
                <a:moveTo>
                  <a:pt x="692450" y="234950"/>
                </a:moveTo>
                <a:lnTo>
                  <a:pt x="687895" y="240030"/>
                </a:lnTo>
                <a:lnTo>
                  <a:pt x="682670" y="246380"/>
                </a:lnTo>
                <a:lnTo>
                  <a:pt x="676366" y="251460"/>
                </a:lnTo>
                <a:lnTo>
                  <a:pt x="642183" y="274320"/>
                </a:lnTo>
                <a:lnTo>
                  <a:pt x="596840" y="293370"/>
                </a:lnTo>
                <a:lnTo>
                  <a:pt x="554019" y="306070"/>
                </a:lnTo>
                <a:lnTo>
                  <a:pt x="506769" y="317500"/>
                </a:lnTo>
                <a:lnTo>
                  <a:pt x="455871" y="325120"/>
                </a:lnTo>
                <a:lnTo>
                  <a:pt x="402104" y="328930"/>
                </a:lnTo>
                <a:lnTo>
                  <a:pt x="346251" y="330200"/>
                </a:lnTo>
                <a:lnTo>
                  <a:pt x="640844" y="330200"/>
                </a:lnTo>
                <a:lnTo>
                  <a:pt x="665249" y="313690"/>
                </a:lnTo>
                <a:lnTo>
                  <a:pt x="685418" y="290830"/>
                </a:lnTo>
                <a:lnTo>
                  <a:pt x="692450" y="265430"/>
                </a:lnTo>
                <a:lnTo>
                  <a:pt x="692450" y="234950"/>
                </a:lnTo>
                <a:close/>
              </a:path>
              <a:path w="692784" h="693420">
                <a:moveTo>
                  <a:pt x="376" y="144780"/>
                </a:moveTo>
                <a:lnTo>
                  <a:pt x="376" y="189230"/>
                </a:lnTo>
                <a:lnTo>
                  <a:pt x="7409" y="214630"/>
                </a:lnTo>
                <a:lnTo>
                  <a:pt x="59494" y="259080"/>
                </a:lnTo>
                <a:lnTo>
                  <a:pt x="101765" y="276860"/>
                </a:lnTo>
                <a:lnTo>
                  <a:pt x="152999" y="292100"/>
                </a:lnTo>
                <a:lnTo>
                  <a:pt x="211807" y="303530"/>
                </a:lnTo>
                <a:lnTo>
                  <a:pt x="276796" y="311150"/>
                </a:lnTo>
                <a:lnTo>
                  <a:pt x="346575" y="313690"/>
                </a:lnTo>
                <a:lnTo>
                  <a:pt x="416344" y="311150"/>
                </a:lnTo>
                <a:lnTo>
                  <a:pt x="481298" y="303530"/>
                </a:lnTo>
                <a:lnTo>
                  <a:pt x="540053" y="292100"/>
                </a:lnTo>
                <a:lnTo>
                  <a:pt x="591228" y="276860"/>
                </a:lnTo>
                <a:lnTo>
                  <a:pt x="633438" y="259080"/>
                </a:lnTo>
                <a:lnTo>
                  <a:pt x="652180" y="246380"/>
                </a:lnTo>
                <a:lnTo>
                  <a:pt x="346418" y="246380"/>
                </a:lnTo>
                <a:lnTo>
                  <a:pt x="291173" y="245110"/>
                </a:lnTo>
                <a:lnTo>
                  <a:pt x="237988" y="240030"/>
                </a:lnTo>
                <a:lnTo>
                  <a:pt x="187660" y="232410"/>
                </a:lnTo>
                <a:lnTo>
                  <a:pt x="140989" y="222250"/>
                </a:lnTo>
                <a:lnTo>
                  <a:pt x="98771" y="209550"/>
                </a:lnTo>
                <a:lnTo>
                  <a:pt x="36443" y="180340"/>
                </a:lnTo>
                <a:lnTo>
                  <a:pt x="15014" y="162560"/>
                </a:lnTo>
                <a:lnTo>
                  <a:pt x="376" y="144780"/>
                </a:lnTo>
                <a:close/>
              </a:path>
              <a:path w="692784" h="693420">
                <a:moveTo>
                  <a:pt x="692450" y="144780"/>
                </a:moveTo>
                <a:lnTo>
                  <a:pt x="656383" y="180340"/>
                </a:lnTo>
                <a:lnTo>
                  <a:pt x="594055" y="209550"/>
                </a:lnTo>
                <a:lnTo>
                  <a:pt x="551773" y="222250"/>
                </a:lnTo>
                <a:lnTo>
                  <a:pt x="505094" y="232410"/>
                </a:lnTo>
                <a:lnTo>
                  <a:pt x="454792" y="240030"/>
                </a:lnTo>
                <a:lnTo>
                  <a:pt x="401642" y="245110"/>
                </a:lnTo>
                <a:lnTo>
                  <a:pt x="346418" y="246380"/>
                </a:lnTo>
                <a:lnTo>
                  <a:pt x="652180" y="246380"/>
                </a:lnTo>
                <a:lnTo>
                  <a:pt x="665300" y="237490"/>
                </a:lnTo>
                <a:lnTo>
                  <a:pt x="685432" y="214630"/>
                </a:lnTo>
                <a:lnTo>
                  <a:pt x="692450" y="189230"/>
                </a:lnTo>
                <a:lnTo>
                  <a:pt x="692450" y="144780"/>
                </a:lnTo>
                <a:close/>
              </a:path>
              <a:path w="692784" h="693420">
                <a:moveTo>
                  <a:pt x="346251" y="0"/>
                </a:moveTo>
                <a:lnTo>
                  <a:pt x="292179" y="1270"/>
                </a:lnTo>
                <a:lnTo>
                  <a:pt x="240175" y="5080"/>
                </a:lnTo>
                <a:lnTo>
                  <a:pt x="191018" y="12700"/>
                </a:lnTo>
                <a:lnTo>
                  <a:pt x="145488" y="22860"/>
                </a:lnTo>
                <a:lnTo>
                  <a:pt x="104363" y="35560"/>
                </a:lnTo>
                <a:lnTo>
                  <a:pt x="63785" y="53340"/>
                </a:lnTo>
                <a:lnTo>
                  <a:pt x="15146" y="92710"/>
                </a:lnTo>
                <a:lnTo>
                  <a:pt x="8753" y="114300"/>
                </a:lnTo>
                <a:lnTo>
                  <a:pt x="15146" y="135890"/>
                </a:lnTo>
                <a:lnTo>
                  <a:pt x="63785" y="176530"/>
                </a:lnTo>
                <a:lnTo>
                  <a:pt x="104363" y="193040"/>
                </a:lnTo>
                <a:lnTo>
                  <a:pt x="145488" y="205740"/>
                </a:lnTo>
                <a:lnTo>
                  <a:pt x="191018" y="215900"/>
                </a:lnTo>
                <a:lnTo>
                  <a:pt x="240175" y="223520"/>
                </a:lnTo>
                <a:lnTo>
                  <a:pt x="292179" y="227330"/>
                </a:lnTo>
                <a:lnTo>
                  <a:pt x="346251" y="229870"/>
                </a:lnTo>
                <a:lnTo>
                  <a:pt x="400316" y="227330"/>
                </a:lnTo>
                <a:lnTo>
                  <a:pt x="452305" y="223520"/>
                </a:lnTo>
                <a:lnTo>
                  <a:pt x="501445" y="215900"/>
                </a:lnTo>
                <a:lnTo>
                  <a:pt x="546963" y="205740"/>
                </a:lnTo>
                <a:lnTo>
                  <a:pt x="588086" y="193040"/>
                </a:lnTo>
                <a:lnTo>
                  <a:pt x="628664" y="176530"/>
                </a:lnTo>
                <a:lnTo>
                  <a:pt x="677303" y="135890"/>
                </a:lnTo>
                <a:lnTo>
                  <a:pt x="683696" y="114300"/>
                </a:lnTo>
                <a:lnTo>
                  <a:pt x="677303" y="92710"/>
                </a:lnTo>
                <a:lnTo>
                  <a:pt x="628664" y="53340"/>
                </a:lnTo>
                <a:lnTo>
                  <a:pt x="588086" y="35560"/>
                </a:lnTo>
                <a:lnTo>
                  <a:pt x="546963" y="22860"/>
                </a:lnTo>
                <a:lnTo>
                  <a:pt x="501445" y="12700"/>
                </a:lnTo>
                <a:lnTo>
                  <a:pt x="452305" y="5080"/>
                </a:lnTo>
                <a:lnTo>
                  <a:pt x="400316" y="1270"/>
                </a:lnTo>
                <a:lnTo>
                  <a:pt x="346251" y="0"/>
                </a:lnTo>
                <a:close/>
              </a:path>
            </a:pathLst>
          </a:custGeom>
          <a:solidFill>
            <a:srgbClr val="61D836"/>
          </a:solidFill>
        </p:spPr>
        <p:txBody>
          <a:bodyPr wrap="square" lIns="0" tIns="0" rIns="0" bIns="0" rtlCol="0"/>
          <a:lstStyle/>
          <a:p>
            <a:endParaRPr/>
          </a:p>
        </p:txBody>
      </p:sp>
      <p:sp>
        <p:nvSpPr>
          <p:cNvPr id="63" name="object 63"/>
          <p:cNvSpPr txBox="1"/>
          <p:nvPr/>
        </p:nvSpPr>
        <p:spPr>
          <a:xfrm>
            <a:off x="12383675" y="9885518"/>
            <a:ext cx="692785" cy="372745"/>
          </a:xfrm>
          <a:prstGeom prst="rect">
            <a:avLst/>
          </a:prstGeom>
          <a:solidFill>
            <a:srgbClr val="000000"/>
          </a:solidFill>
        </p:spPr>
        <p:txBody>
          <a:bodyPr vert="horz" wrap="square" lIns="0" tIns="63500" rIns="0" bIns="0" rtlCol="0">
            <a:spAutoFit/>
          </a:bodyPr>
          <a:lstStyle/>
          <a:p>
            <a:pPr marL="177165">
              <a:lnSpc>
                <a:spcPct val="100000"/>
              </a:lnSpc>
              <a:spcBef>
                <a:spcPts val="500"/>
              </a:spcBef>
            </a:pPr>
            <a:r>
              <a:rPr sz="1650" spc="-5" dirty="0">
                <a:solidFill>
                  <a:srgbClr val="FFFFFF"/>
                </a:solidFill>
                <a:latin typeface="Arial MT"/>
                <a:cs typeface="Arial MT"/>
              </a:rPr>
              <a:t>API</a:t>
            </a:r>
            <a:endParaRPr sz="1650">
              <a:latin typeface="Arial MT"/>
              <a:cs typeface="Arial MT"/>
            </a:endParaRPr>
          </a:p>
        </p:txBody>
      </p:sp>
      <p:sp>
        <p:nvSpPr>
          <p:cNvPr id="64" name="object 64"/>
          <p:cNvSpPr txBox="1"/>
          <p:nvPr/>
        </p:nvSpPr>
        <p:spPr>
          <a:xfrm>
            <a:off x="13829799" y="8562220"/>
            <a:ext cx="980440" cy="595630"/>
          </a:xfrm>
          <a:prstGeom prst="rect">
            <a:avLst/>
          </a:prstGeom>
          <a:solidFill>
            <a:srgbClr val="000000"/>
          </a:solidFill>
        </p:spPr>
        <p:txBody>
          <a:bodyPr vert="horz" wrap="square" lIns="0" tIns="32384" rIns="0" bIns="0" rtlCol="0">
            <a:spAutoFit/>
          </a:bodyPr>
          <a:lstStyle/>
          <a:p>
            <a:pPr marL="62865" marR="55244" indent="98425">
              <a:lnSpc>
                <a:spcPct val="104099"/>
              </a:lnSpc>
              <a:spcBef>
                <a:spcPts val="254"/>
              </a:spcBef>
            </a:pPr>
            <a:r>
              <a:rPr sz="1650" spc="15" dirty="0">
                <a:solidFill>
                  <a:srgbClr val="FFFFFF"/>
                </a:solidFill>
                <a:latin typeface="Arial MT"/>
                <a:cs typeface="Arial MT"/>
              </a:rPr>
              <a:t>Events </a:t>
            </a:r>
            <a:r>
              <a:rPr sz="1650" spc="20" dirty="0">
                <a:solidFill>
                  <a:srgbClr val="FFFFFF"/>
                </a:solidFill>
                <a:latin typeface="Arial MT"/>
                <a:cs typeface="Arial MT"/>
              </a:rPr>
              <a:t> </a:t>
            </a:r>
            <a:r>
              <a:rPr sz="1650" spc="30" dirty="0">
                <a:solidFill>
                  <a:srgbClr val="FFFFFF"/>
                </a:solidFill>
                <a:latin typeface="Arial MT"/>
                <a:cs typeface="Arial MT"/>
              </a:rPr>
              <a:t>Interface</a:t>
            </a:r>
            <a:endParaRPr sz="1650">
              <a:latin typeface="Arial MT"/>
              <a:cs typeface="Arial MT"/>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2722" y="494591"/>
            <a:ext cx="12498705" cy="1433195"/>
          </a:xfrm>
          <a:prstGeom prst="rect">
            <a:avLst/>
          </a:prstGeom>
        </p:spPr>
        <p:txBody>
          <a:bodyPr vert="horz" wrap="square" lIns="0" tIns="17145" rIns="0" bIns="0" rtlCol="0">
            <a:spAutoFit/>
          </a:bodyPr>
          <a:lstStyle/>
          <a:p>
            <a:pPr marL="12700">
              <a:lnSpc>
                <a:spcPct val="100000"/>
              </a:lnSpc>
              <a:spcBef>
                <a:spcPts val="135"/>
              </a:spcBef>
            </a:pPr>
            <a:r>
              <a:rPr spc="130" dirty="0"/>
              <a:t>Issues</a:t>
            </a:r>
            <a:r>
              <a:rPr spc="-5" dirty="0"/>
              <a:t> </a:t>
            </a:r>
            <a:r>
              <a:rPr spc="355" dirty="0"/>
              <a:t>with</a:t>
            </a:r>
            <a:r>
              <a:rPr spc="-5" dirty="0"/>
              <a:t> </a:t>
            </a:r>
            <a:r>
              <a:rPr spc="165" dirty="0"/>
              <a:t>Recovery</a:t>
            </a:r>
            <a:r>
              <a:rPr spc="-5" dirty="0"/>
              <a:t> </a:t>
            </a:r>
            <a:r>
              <a:rPr spc="15" dirty="0"/>
              <a:t>?</a:t>
            </a:r>
          </a:p>
        </p:txBody>
      </p:sp>
      <p:sp>
        <p:nvSpPr>
          <p:cNvPr id="3" name="object 3"/>
          <p:cNvSpPr txBox="1"/>
          <p:nvPr/>
        </p:nvSpPr>
        <p:spPr>
          <a:xfrm>
            <a:off x="1421811" y="6222001"/>
            <a:ext cx="9103360" cy="6286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10" dirty="0">
                <a:latin typeface="Arial MT"/>
                <a:cs typeface="Arial MT"/>
              </a:rPr>
              <a:t>Recovery</a:t>
            </a:r>
            <a:r>
              <a:rPr sz="3950" spc="-5" dirty="0">
                <a:latin typeface="Arial MT"/>
                <a:cs typeface="Arial MT"/>
              </a:rPr>
              <a:t> </a:t>
            </a:r>
            <a:r>
              <a:rPr sz="3950" spc="25" dirty="0">
                <a:latin typeface="Arial MT"/>
                <a:cs typeface="Arial MT"/>
              </a:rPr>
              <a:t>can</a:t>
            </a:r>
            <a:r>
              <a:rPr sz="3950" dirty="0">
                <a:latin typeface="Arial MT"/>
                <a:cs typeface="Arial MT"/>
              </a:rPr>
              <a:t> alter</a:t>
            </a:r>
            <a:r>
              <a:rPr sz="3950" spc="-5" dirty="0">
                <a:latin typeface="Arial MT"/>
                <a:cs typeface="Arial MT"/>
              </a:rPr>
              <a:t> </a:t>
            </a:r>
            <a:r>
              <a:rPr sz="3950" spc="25" dirty="0">
                <a:latin typeface="Arial MT"/>
                <a:cs typeface="Arial MT"/>
              </a:rPr>
              <a:t>the</a:t>
            </a:r>
            <a:r>
              <a:rPr sz="3950" dirty="0">
                <a:latin typeface="Arial MT"/>
                <a:cs typeface="Arial MT"/>
              </a:rPr>
              <a:t> </a:t>
            </a:r>
            <a:r>
              <a:rPr sz="3950" spc="15" dirty="0">
                <a:latin typeface="Arial MT"/>
                <a:cs typeface="Arial MT"/>
              </a:rPr>
              <a:t>order</a:t>
            </a:r>
            <a:r>
              <a:rPr sz="3950" spc="-5" dirty="0">
                <a:latin typeface="Arial MT"/>
                <a:cs typeface="Arial MT"/>
              </a:rPr>
              <a:t> </a:t>
            </a:r>
            <a:r>
              <a:rPr sz="3950" spc="70" dirty="0">
                <a:latin typeface="Arial MT"/>
                <a:cs typeface="Arial MT"/>
              </a:rPr>
              <a:t>of</a:t>
            </a:r>
            <a:r>
              <a:rPr sz="3950" dirty="0">
                <a:latin typeface="Arial MT"/>
                <a:cs typeface="Arial MT"/>
              </a:rPr>
              <a:t> events</a:t>
            </a:r>
            <a:endParaRPr sz="3950">
              <a:latin typeface="Arial MT"/>
              <a:cs typeface="Arial MT"/>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71309" y="494591"/>
            <a:ext cx="9761855" cy="1433195"/>
          </a:xfrm>
          <a:prstGeom prst="rect">
            <a:avLst/>
          </a:prstGeom>
        </p:spPr>
        <p:txBody>
          <a:bodyPr vert="horz" wrap="square" lIns="0" tIns="17145" rIns="0" bIns="0" rtlCol="0">
            <a:spAutoFit/>
          </a:bodyPr>
          <a:lstStyle/>
          <a:p>
            <a:pPr marL="12700">
              <a:lnSpc>
                <a:spcPct val="100000"/>
              </a:lnSpc>
              <a:spcBef>
                <a:spcPts val="135"/>
              </a:spcBef>
            </a:pPr>
            <a:r>
              <a:rPr spc="165" dirty="0"/>
              <a:t>Recovery</a:t>
            </a:r>
            <a:r>
              <a:rPr spc="-10" dirty="0"/>
              <a:t> </a:t>
            </a:r>
            <a:r>
              <a:rPr spc="525" dirty="0"/>
              <a:t>-</a:t>
            </a:r>
            <a:r>
              <a:rPr spc="-5" dirty="0"/>
              <a:t> </a:t>
            </a:r>
            <a:r>
              <a:rPr spc="-110" dirty="0"/>
              <a:t>Type</a:t>
            </a:r>
            <a:r>
              <a:rPr spc="-5" dirty="0"/>
              <a:t> </a:t>
            </a:r>
            <a:r>
              <a:rPr spc="15" dirty="0"/>
              <a:t>1</a:t>
            </a:r>
          </a:p>
        </p:txBody>
      </p:sp>
      <p:grpSp>
        <p:nvGrpSpPr>
          <p:cNvPr id="3" name="object 3"/>
          <p:cNvGrpSpPr/>
          <p:nvPr/>
        </p:nvGrpSpPr>
        <p:grpSpPr>
          <a:xfrm>
            <a:off x="2142359" y="2010410"/>
            <a:ext cx="13825855" cy="9256395"/>
            <a:chOff x="2142359" y="2010410"/>
            <a:chExt cx="13825855" cy="9256395"/>
          </a:xfrm>
        </p:grpSpPr>
        <p:pic>
          <p:nvPicPr>
            <p:cNvPr id="4" name="object 4"/>
            <p:cNvPicPr/>
            <p:nvPr/>
          </p:nvPicPr>
          <p:blipFill>
            <a:blip r:embed="rId2" cstate="print"/>
            <a:stretch>
              <a:fillRect/>
            </a:stretch>
          </p:blipFill>
          <p:spPr>
            <a:xfrm>
              <a:off x="4135999" y="2052293"/>
              <a:ext cx="11832100" cy="9214379"/>
            </a:xfrm>
            <a:prstGeom prst="rect">
              <a:avLst/>
            </a:prstGeom>
          </p:spPr>
        </p:pic>
        <p:sp>
          <p:nvSpPr>
            <p:cNvPr id="5" name="object 5"/>
            <p:cNvSpPr/>
            <p:nvPr/>
          </p:nvSpPr>
          <p:spPr>
            <a:xfrm>
              <a:off x="9130612" y="2010410"/>
              <a:ext cx="2492375" cy="1047115"/>
            </a:xfrm>
            <a:custGeom>
              <a:avLst/>
              <a:gdLst/>
              <a:ahLst/>
              <a:cxnLst/>
              <a:rect l="l" t="t" r="r" b="b"/>
              <a:pathLst>
                <a:path w="2492375" h="1047114">
                  <a:moveTo>
                    <a:pt x="2491989" y="0"/>
                  </a:moveTo>
                  <a:lnTo>
                    <a:pt x="0" y="0"/>
                  </a:lnTo>
                  <a:lnTo>
                    <a:pt x="0" y="1047088"/>
                  </a:lnTo>
                  <a:lnTo>
                    <a:pt x="2491989" y="1047088"/>
                  </a:lnTo>
                  <a:lnTo>
                    <a:pt x="2491989" y="0"/>
                  </a:lnTo>
                  <a:close/>
                </a:path>
              </a:pathLst>
            </a:custGeom>
            <a:solidFill>
              <a:srgbClr val="FFFFFF"/>
            </a:solidFill>
          </p:spPr>
          <p:txBody>
            <a:bodyPr wrap="square" lIns="0" tIns="0" rIns="0" bIns="0" rtlCol="0"/>
            <a:lstStyle/>
            <a:p>
              <a:endParaRPr/>
            </a:p>
          </p:txBody>
        </p:sp>
        <p:sp>
          <p:nvSpPr>
            <p:cNvPr id="6" name="object 6"/>
            <p:cNvSpPr/>
            <p:nvPr/>
          </p:nvSpPr>
          <p:spPr>
            <a:xfrm>
              <a:off x="2142359" y="4136834"/>
              <a:ext cx="1732280" cy="1047115"/>
            </a:xfrm>
            <a:custGeom>
              <a:avLst/>
              <a:gdLst/>
              <a:ahLst/>
              <a:cxnLst/>
              <a:rect l="l" t="t" r="r" b="b"/>
              <a:pathLst>
                <a:path w="1732279" h="1047114">
                  <a:moveTo>
                    <a:pt x="1731867" y="0"/>
                  </a:moveTo>
                  <a:lnTo>
                    <a:pt x="0" y="0"/>
                  </a:lnTo>
                  <a:lnTo>
                    <a:pt x="0" y="1047088"/>
                  </a:lnTo>
                  <a:lnTo>
                    <a:pt x="1731867" y="1047088"/>
                  </a:lnTo>
                  <a:lnTo>
                    <a:pt x="1731867" y="0"/>
                  </a:lnTo>
                  <a:close/>
                </a:path>
              </a:pathLst>
            </a:custGeom>
            <a:solidFill>
              <a:srgbClr val="000000"/>
            </a:solidFill>
          </p:spPr>
          <p:txBody>
            <a:bodyPr wrap="square" lIns="0" tIns="0" rIns="0" bIns="0" rtlCol="0"/>
            <a:lstStyle/>
            <a:p>
              <a:endParaRPr/>
            </a:p>
          </p:txBody>
        </p:sp>
      </p:grpSp>
      <p:sp>
        <p:nvSpPr>
          <p:cNvPr id="7" name="object 7"/>
          <p:cNvSpPr txBox="1"/>
          <p:nvPr/>
        </p:nvSpPr>
        <p:spPr>
          <a:xfrm>
            <a:off x="2484672" y="4494196"/>
            <a:ext cx="1047750" cy="314960"/>
          </a:xfrm>
          <a:prstGeom prst="rect">
            <a:avLst/>
          </a:prstGeom>
        </p:spPr>
        <p:txBody>
          <a:bodyPr vert="horz" wrap="square" lIns="0" tIns="12065" rIns="0" bIns="0" rtlCol="0">
            <a:spAutoFit/>
          </a:bodyPr>
          <a:lstStyle/>
          <a:p>
            <a:pPr marL="12700">
              <a:lnSpc>
                <a:spcPct val="100000"/>
              </a:lnSpc>
              <a:spcBef>
                <a:spcPts val="95"/>
              </a:spcBef>
            </a:pPr>
            <a:r>
              <a:rPr sz="1900" spc="20" dirty="0">
                <a:solidFill>
                  <a:srgbClr val="FFFFFF"/>
                </a:solidFill>
                <a:latin typeface="Arial MT"/>
                <a:cs typeface="Arial MT"/>
              </a:rPr>
              <a:t>P</a:t>
            </a:r>
            <a:r>
              <a:rPr sz="1900" spc="-25" dirty="0">
                <a:solidFill>
                  <a:srgbClr val="FFFFFF"/>
                </a:solidFill>
                <a:latin typeface="Arial MT"/>
                <a:cs typeface="Arial MT"/>
              </a:rPr>
              <a:t>r</a:t>
            </a:r>
            <a:r>
              <a:rPr sz="1900" spc="55" dirty="0">
                <a:solidFill>
                  <a:srgbClr val="FFFFFF"/>
                </a:solidFill>
                <a:latin typeface="Arial MT"/>
                <a:cs typeface="Arial MT"/>
              </a:rPr>
              <a:t>oducer</a:t>
            </a:r>
            <a:endParaRPr sz="1900">
              <a:latin typeface="Arial MT"/>
              <a:cs typeface="Arial MT"/>
            </a:endParaRPr>
          </a:p>
        </p:txBody>
      </p:sp>
      <p:grpSp>
        <p:nvGrpSpPr>
          <p:cNvPr id="8" name="object 8"/>
          <p:cNvGrpSpPr/>
          <p:nvPr/>
        </p:nvGrpSpPr>
        <p:grpSpPr>
          <a:xfrm>
            <a:off x="3769197" y="4610118"/>
            <a:ext cx="1047115" cy="100965"/>
            <a:chOff x="3769197" y="4610118"/>
            <a:chExt cx="1047115" cy="100965"/>
          </a:xfrm>
        </p:grpSpPr>
        <p:sp>
          <p:nvSpPr>
            <p:cNvPr id="9" name="object 9"/>
            <p:cNvSpPr/>
            <p:nvPr/>
          </p:nvSpPr>
          <p:spPr>
            <a:xfrm>
              <a:off x="3769197" y="4660378"/>
              <a:ext cx="957580" cy="0"/>
            </a:xfrm>
            <a:custGeom>
              <a:avLst/>
              <a:gdLst/>
              <a:ahLst/>
              <a:cxnLst/>
              <a:rect l="l" t="t" r="r" b="b"/>
              <a:pathLst>
                <a:path w="957579">
                  <a:moveTo>
                    <a:pt x="0" y="0"/>
                  </a:moveTo>
                  <a:lnTo>
                    <a:pt x="946568" y="0"/>
                  </a:lnTo>
                  <a:lnTo>
                    <a:pt x="957038" y="0"/>
                  </a:lnTo>
                </a:path>
              </a:pathLst>
            </a:custGeom>
            <a:ln w="20941">
              <a:solidFill>
                <a:srgbClr val="000000"/>
              </a:solidFill>
            </a:ln>
          </p:spPr>
          <p:txBody>
            <a:bodyPr wrap="square" lIns="0" tIns="0" rIns="0" bIns="0" rtlCol="0"/>
            <a:lstStyle/>
            <a:p>
              <a:endParaRPr/>
            </a:p>
          </p:txBody>
        </p:sp>
        <p:sp>
          <p:nvSpPr>
            <p:cNvPr id="10" name="object 10"/>
            <p:cNvSpPr/>
            <p:nvPr/>
          </p:nvSpPr>
          <p:spPr>
            <a:xfrm>
              <a:off x="4715765" y="4610118"/>
              <a:ext cx="100965" cy="100965"/>
            </a:xfrm>
            <a:custGeom>
              <a:avLst/>
              <a:gdLst/>
              <a:ahLst/>
              <a:cxnLst/>
              <a:rect l="l" t="t" r="r" b="b"/>
              <a:pathLst>
                <a:path w="100964" h="100964">
                  <a:moveTo>
                    <a:pt x="0" y="0"/>
                  </a:moveTo>
                  <a:lnTo>
                    <a:pt x="0" y="100520"/>
                  </a:lnTo>
                  <a:lnTo>
                    <a:pt x="100520" y="50260"/>
                  </a:lnTo>
                  <a:lnTo>
                    <a:pt x="0" y="0"/>
                  </a:lnTo>
                  <a:close/>
                </a:path>
              </a:pathLst>
            </a:custGeom>
            <a:solidFill>
              <a:srgbClr val="000000"/>
            </a:solidFill>
          </p:spPr>
          <p:txBody>
            <a:bodyPr wrap="square" lIns="0" tIns="0" rIns="0" bIns="0" rtlCol="0"/>
            <a:lstStyle/>
            <a:p>
              <a:endParaRPr/>
            </a:p>
          </p:txBody>
        </p:sp>
      </p:grpSp>
      <p:sp>
        <p:nvSpPr>
          <p:cNvPr id="11" name="object 11"/>
          <p:cNvSpPr txBox="1"/>
          <p:nvPr/>
        </p:nvSpPr>
        <p:spPr>
          <a:xfrm>
            <a:off x="6735502" y="5015178"/>
            <a:ext cx="1732914"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65" dirty="0">
                <a:solidFill>
                  <a:srgbClr val="FFFFFF"/>
                </a:solidFill>
                <a:latin typeface="Arial MT"/>
                <a:cs typeface="Arial MT"/>
              </a:rPr>
              <a:t>Exhausted</a:t>
            </a:r>
            <a:endParaRPr sz="2600">
              <a:latin typeface="Arial MT"/>
              <a:cs typeface="Arial MT"/>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39592" y="3737908"/>
            <a:ext cx="7425055" cy="3776979"/>
          </a:xfrm>
          <a:prstGeom prst="rect">
            <a:avLst/>
          </a:prstGeom>
        </p:spPr>
        <p:txBody>
          <a:bodyPr vert="horz" wrap="square" lIns="0" tIns="15875" rIns="0" bIns="0" rtlCol="0">
            <a:spAutoFit/>
          </a:bodyPr>
          <a:lstStyle/>
          <a:p>
            <a:pPr algn="ctr">
              <a:lnSpc>
                <a:spcPct val="100000"/>
              </a:lnSpc>
              <a:spcBef>
                <a:spcPts val="125"/>
              </a:spcBef>
            </a:pPr>
            <a:r>
              <a:rPr sz="8100" spc="70" dirty="0">
                <a:latin typeface="Arial MT"/>
                <a:cs typeface="Arial MT"/>
              </a:rPr>
              <a:t>Error</a:t>
            </a:r>
            <a:r>
              <a:rPr sz="8100" spc="-35" dirty="0">
                <a:latin typeface="Arial MT"/>
                <a:cs typeface="Arial MT"/>
              </a:rPr>
              <a:t> </a:t>
            </a:r>
            <a:r>
              <a:rPr sz="8100" spc="180" dirty="0">
                <a:latin typeface="Arial MT"/>
                <a:cs typeface="Arial MT"/>
              </a:rPr>
              <a:t>Handling</a:t>
            </a:r>
            <a:endParaRPr sz="8100">
              <a:latin typeface="Arial MT"/>
              <a:cs typeface="Arial MT"/>
            </a:endParaRPr>
          </a:p>
          <a:p>
            <a:pPr marL="286385" algn="ctr">
              <a:lnSpc>
                <a:spcPct val="100000"/>
              </a:lnSpc>
              <a:spcBef>
                <a:spcPts val="175"/>
              </a:spcBef>
            </a:pPr>
            <a:r>
              <a:rPr sz="8100" spc="155" dirty="0">
                <a:latin typeface="Arial MT"/>
                <a:cs typeface="Arial MT"/>
              </a:rPr>
              <a:t>in</a:t>
            </a:r>
            <a:endParaRPr sz="8100">
              <a:latin typeface="Arial MT"/>
              <a:cs typeface="Arial MT"/>
            </a:endParaRPr>
          </a:p>
          <a:p>
            <a:pPr algn="ctr">
              <a:lnSpc>
                <a:spcPct val="100000"/>
              </a:lnSpc>
              <a:spcBef>
                <a:spcPts val="170"/>
              </a:spcBef>
            </a:pPr>
            <a:r>
              <a:rPr sz="8100" spc="160" dirty="0">
                <a:latin typeface="Arial MT"/>
                <a:cs typeface="Arial MT"/>
              </a:rPr>
              <a:t>Kafka</a:t>
            </a:r>
            <a:r>
              <a:rPr sz="8100" spc="-70" dirty="0">
                <a:latin typeface="Arial MT"/>
                <a:cs typeface="Arial MT"/>
              </a:rPr>
              <a:t> </a:t>
            </a:r>
            <a:r>
              <a:rPr sz="8100" spc="200" dirty="0">
                <a:latin typeface="Arial MT"/>
                <a:cs typeface="Arial MT"/>
              </a:rPr>
              <a:t>Producer</a:t>
            </a:r>
            <a:endParaRPr sz="8100">
              <a:latin typeface="Arial MT"/>
              <a:cs typeface="Arial MT"/>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87965" y="4548247"/>
            <a:ext cx="243204" cy="688975"/>
          </a:xfrm>
          <a:custGeom>
            <a:avLst/>
            <a:gdLst/>
            <a:ahLst/>
            <a:cxnLst/>
            <a:rect l="l" t="t" r="r" b="b"/>
            <a:pathLst>
              <a:path w="243204" h="688975">
                <a:moveTo>
                  <a:pt x="121442" y="0"/>
                </a:moveTo>
                <a:lnTo>
                  <a:pt x="74175" y="9545"/>
                </a:lnTo>
                <a:lnTo>
                  <a:pt x="35573" y="35575"/>
                </a:lnTo>
                <a:lnTo>
                  <a:pt x="9545" y="74177"/>
                </a:lnTo>
                <a:lnTo>
                  <a:pt x="0" y="121443"/>
                </a:lnTo>
                <a:lnTo>
                  <a:pt x="4474" y="154159"/>
                </a:lnTo>
                <a:lnTo>
                  <a:pt x="17080" y="183476"/>
                </a:lnTo>
                <a:lnTo>
                  <a:pt x="36595" y="208198"/>
                </a:lnTo>
                <a:lnTo>
                  <a:pt x="61797" y="227128"/>
                </a:lnTo>
                <a:lnTo>
                  <a:pt x="61797" y="306350"/>
                </a:lnTo>
                <a:lnTo>
                  <a:pt x="109551" y="306350"/>
                </a:lnTo>
                <a:lnTo>
                  <a:pt x="113374" y="310172"/>
                </a:lnTo>
                <a:lnTo>
                  <a:pt x="113374" y="319626"/>
                </a:lnTo>
                <a:lnTo>
                  <a:pt x="109551" y="323507"/>
                </a:lnTo>
                <a:lnTo>
                  <a:pt x="61797" y="323507"/>
                </a:lnTo>
                <a:lnTo>
                  <a:pt x="61797" y="368201"/>
                </a:lnTo>
                <a:lnTo>
                  <a:pt x="87715" y="368201"/>
                </a:lnTo>
                <a:lnTo>
                  <a:pt x="91538" y="372027"/>
                </a:lnTo>
                <a:lnTo>
                  <a:pt x="91538" y="381480"/>
                </a:lnTo>
                <a:lnTo>
                  <a:pt x="87714" y="385304"/>
                </a:lnTo>
                <a:lnTo>
                  <a:pt x="61797" y="385304"/>
                </a:lnTo>
                <a:lnTo>
                  <a:pt x="61797" y="431881"/>
                </a:lnTo>
                <a:lnTo>
                  <a:pt x="109551" y="431881"/>
                </a:lnTo>
                <a:lnTo>
                  <a:pt x="113374" y="435757"/>
                </a:lnTo>
                <a:lnTo>
                  <a:pt x="113374" y="445210"/>
                </a:lnTo>
                <a:lnTo>
                  <a:pt x="109551" y="449038"/>
                </a:lnTo>
                <a:lnTo>
                  <a:pt x="61797" y="449038"/>
                </a:lnTo>
                <a:lnTo>
                  <a:pt x="61797" y="497174"/>
                </a:lnTo>
                <a:lnTo>
                  <a:pt x="87715" y="497174"/>
                </a:lnTo>
                <a:lnTo>
                  <a:pt x="91538" y="500996"/>
                </a:lnTo>
                <a:lnTo>
                  <a:pt x="91538" y="510450"/>
                </a:lnTo>
                <a:lnTo>
                  <a:pt x="87714" y="514277"/>
                </a:lnTo>
                <a:lnTo>
                  <a:pt x="61797" y="514277"/>
                </a:lnTo>
                <a:lnTo>
                  <a:pt x="61797" y="558379"/>
                </a:lnTo>
                <a:lnTo>
                  <a:pt x="111165" y="558379"/>
                </a:lnTo>
                <a:lnTo>
                  <a:pt x="114988" y="562203"/>
                </a:lnTo>
                <a:lnTo>
                  <a:pt x="114988" y="571661"/>
                </a:lnTo>
                <a:lnTo>
                  <a:pt x="111165" y="575483"/>
                </a:lnTo>
                <a:lnTo>
                  <a:pt x="61797" y="575483"/>
                </a:lnTo>
                <a:lnTo>
                  <a:pt x="61797" y="628781"/>
                </a:lnTo>
                <a:lnTo>
                  <a:pt x="66483" y="652001"/>
                </a:lnTo>
                <a:lnTo>
                  <a:pt x="79265" y="670960"/>
                </a:lnTo>
                <a:lnTo>
                  <a:pt x="98224" y="683741"/>
                </a:lnTo>
                <a:lnTo>
                  <a:pt x="121442" y="688428"/>
                </a:lnTo>
                <a:lnTo>
                  <a:pt x="144662" y="683741"/>
                </a:lnTo>
                <a:lnTo>
                  <a:pt x="163621" y="670960"/>
                </a:lnTo>
                <a:lnTo>
                  <a:pt x="176402" y="652001"/>
                </a:lnTo>
                <a:lnTo>
                  <a:pt x="181088" y="628781"/>
                </a:lnTo>
                <a:lnTo>
                  <a:pt x="181088" y="227128"/>
                </a:lnTo>
                <a:lnTo>
                  <a:pt x="206289" y="208198"/>
                </a:lnTo>
                <a:lnTo>
                  <a:pt x="225805" y="183476"/>
                </a:lnTo>
                <a:lnTo>
                  <a:pt x="238411" y="154159"/>
                </a:lnTo>
                <a:lnTo>
                  <a:pt x="242885" y="121443"/>
                </a:lnTo>
                <a:lnTo>
                  <a:pt x="233340" y="74177"/>
                </a:lnTo>
                <a:lnTo>
                  <a:pt x="207311" y="35575"/>
                </a:lnTo>
                <a:lnTo>
                  <a:pt x="168708" y="9545"/>
                </a:lnTo>
                <a:lnTo>
                  <a:pt x="121442" y="0"/>
                </a:lnTo>
                <a:close/>
              </a:path>
            </a:pathLst>
          </a:custGeom>
          <a:solidFill>
            <a:srgbClr val="00A2FF"/>
          </a:solidFill>
        </p:spPr>
        <p:txBody>
          <a:bodyPr wrap="square" lIns="0" tIns="0" rIns="0" bIns="0" rtlCol="0"/>
          <a:lstStyle/>
          <a:p>
            <a:endParaRPr/>
          </a:p>
        </p:txBody>
      </p:sp>
      <p:sp>
        <p:nvSpPr>
          <p:cNvPr id="3" name="object 3"/>
          <p:cNvSpPr txBox="1">
            <a:spLocks noGrp="1"/>
          </p:cNvSpPr>
          <p:nvPr>
            <p:ph type="title"/>
          </p:nvPr>
        </p:nvSpPr>
        <p:spPr>
          <a:xfrm>
            <a:off x="2401886" y="557416"/>
            <a:ext cx="15300325" cy="1433195"/>
          </a:xfrm>
          <a:prstGeom prst="rect">
            <a:avLst/>
          </a:prstGeom>
        </p:spPr>
        <p:txBody>
          <a:bodyPr vert="horz" wrap="square" lIns="0" tIns="17145" rIns="0" bIns="0" rtlCol="0">
            <a:spAutoFit/>
          </a:bodyPr>
          <a:lstStyle/>
          <a:p>
            <a:pPr marL="12700">
              <a:lnSpc>
                <a:spcPct val="100000"/>
              </a:lnSpc>
              <a:spcBef>
                <a:spcPts val="135"/>
              </a:spcBef>
            </a:pPr>
            <a:r>
              <a:rPr spc="210" dirty="0"/>
              <a:t>Library</a:t>
            </a:r>
            <a:r>
              <a:rPr spc="-15" dirty="0"/>
              <a:t> </a:t>
            </a:r>
            <a:r>
              <a:rPr spc="130" dirty="0"/>
              <a:t>Events</a:t>
            </a:r>
            <a:r>
              <a:rPr spc="-15" dirty="0"/>
              <a:t> </a:t>
            </a:r>
            <a:r>
              <a:rPr spc="229" dirty="0"/>
              <a:t>Producer</a:t>
            </a:r>
            <a:r>
              <a:rPr spc="-10" dirty="0"/>
              <a:t> </a:t>
            </a:r>
            <a:r>
              <a:rPr spc="15" dirty="0"/>
              <a:t>API</a:t>
            </a:r>
          </a:p>
        </p:txBody>
      </p:sp>
      <p:pic>
        <p:nvPicPr>
          <p:cNvPr id="4" name="object 4"/>
          <p:cNvPicPr/>
          <p:nvPr/>
        </p:nvPicPr>
        <p:blipFill>
          <a:blip r:embed="rId2" cstate="print"/>
          <a:stretch>
            <a:fillRect/>
          </a:stretch>
        </p:blipFill>
        <p:spPr>
          <a:xfrm>
            <a:off x="14860751" y="5739798"/>
            <a:ext cx="1294884" cy="1294884"/>
          </a:xfrm>
          <a:prstGeom prst="rect">
            <a:avLst/>
          </a:prstGeom>
        </p:spPr>
      </p:pic>
      <p:sp>
        <p:nvSpPr>
          <p:cNvPr id="5" name="object 5"/>
          <p:cNvSpPr txBox="1"/>
          <p:nvPr/>
        </p:nvSpPr>
        <p:spPr>
          <a:xfrm>
            <a:off x="16327347" y="6181405"/>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pic>
        <p:nvPicPr>
          <p:cNvPr id="6" name="object 6"/>
          <p:cNvPicPr/>
          <p:nvPr/>
        </p:nvPicPr>
        <p:blipFill>
          <a:blip r:embed="rId3" cstate="print"/>
          <a:stretch>
            <a:fillRect/>
          </a:stretch>
        </p:blipFill>
        <p:spPr>
          <a:xfrm>
            <a:off x="2615762" y="5091227"/>
            <a:ext cx="2166486" cy="2182654"/>
          </a:xfrm>
          <a:prstGeom prst="rect">
            <a:avLst/>
          </a:prstGeom>
        </p:spPr>
      </p:pic>
      <p:sp>
        <p:nvSpPr>
          <p:cNvPr id="7" name="object 7"/>
          <p:cNvSpPr txBox="1"/>
          <p:nvPr/>
        </p:nvSpPr>
        <p:spPr>
          <a:xfrm>
            <a:off x="3507603" y="4589396"/>
            <a:ext cx="869315" cy="264160"/>
          </a:xfrm>
          <a:prstGeom prst="rect">
            <a:avLst/>
          </a:prstGeom>
        </p:spPr>
        <p:txBody>
          <a:bodyPr vert="horz" wrap="square" lIns="0" tIns="14604" rIns="0" bIns="0" rtlCol="0">
            <a:spAutoFit/>
          </a:bodyPr>
          <a:lstStyle/>
          <a:p>
            <a:pPr marL="12700">
              <a:lnSpc>
                <a:spcPct val="100000"/>
              </a:lnSpc>
              <a:spcBef>
                <a:spcPts val="114"/>
              </a:spcBef>
            </a:pPr>
            <a:r>
              <a:rPr sz="1550" b="1" dirty="0">
                <a:latin typeface="Arial"/>
                <a:cs typeface="Arial"/>
              </a:rPr>
              <a:t>Librarian</a:t>
            </a:r>
            <a:endParaRPr sz="1550">
              <a:latin typeface="Arial"/>
              <a:cs typeface="Arial"/>
            </a:endParaRPr>
          </a:p>
        </p:txBody>
      </p:sp>
      <p:sp>
        <p:nvSpPr>
          <p:cNvPr id="8" name="object 8"/>
          <p:cNvSpPr txBox="1"/>
          <p:nvPr/>
        </p:nvSpPr>
        <p:spPr>
          <a:xfrm>
            <a:off x="9120617" y="4433983"/>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1</a:t>
            </a:r>
            <a:endParaRPr sz="2450">
              <a:latin typeface="Arial"/>
              <a:cs typeface="Arial"/>
            </a:endParaRPr>
          </a:p>
        </p:txBody>
      </p:sp>
      <p:grpSp>
        <p:nvGrpSpPr>
          <p:cNvPr id="9" name="object 9"/>
          <p:cNvGrpSpPr/>
          <p:nvPr/>
        </p:nvGrpSpPr>
        <p:grpSpPr>
          <a:xfrm>
            <a:off x="13117129" y="6299284"/>
            <a:ext cx="1638300" cy="176530"/>
            <a:chOff x="13117129" y="6299284"/>
            <a:chExt cx="1638300" cy="176530"/>
          </a:xfrm>
        </p:grpSpPr>
        <p:sp>
          <p:nvSpPr>
            <p:cNvPr id="10" name="object 10"/>
            <p:cNvSpPr/>
            <p:nvPr/>
          </p:nvSpPr>
          <p:spPr>
            <a:xfrm>
              <a:off x="13117129" y="6387240"/>
              <a:ext cx="1483360" cy="0"/>
            </a:xfrm>
            <a:custGeom>
              <a:avLst/>
              <a:gdLst/>
              <a:ahLst/>
              <a:cxnLst/>
              <a:rect l="l" t="t" r="r" b="b"/>
              <a:pathLst>
                <a:path w="1483359">
                  <a:moveTo>
                    <a:pt x="0" y="0"/>
                  </a:moveTo>
                  <a:lnTo>
                    <a:pt x="1462310" y="0"/>
                  </a:lnTo>
                  <a:lnTo>
                    <a:pt x="1483252" y="0"/>
                  </a:lnTo>
                </a:path>
              </a:pathLst>
            </a:custGeom>
            <a:ln w="41883">
              <a:solidFill>
                <a:srgbClr val="000000"/>
              </a:solidFill>
            </a:ln>
          </p:spPr>
          <p:txBody>
            <a:bodyPr wrap="square" lIns="0" tIns="0" rIns="0" bIns="0" rtlCol="0"/>
            <a:lstStyle/>
            <a:p>
              <a:endParaRPr/>
            </a:p>
          </p:txBody>
        </p:sp>
        <p:sp>
          <p:nvSpPr>
            <p:cNvPr id="11" name="object 11"/>
            <p:cNvSpPr/>
            <p:nvPr/>
          </p:nvSpPr>
          <p:spPr>
            <a:xfrm>
              <a:off x="14579440" y="6299284"/>
              <a:ext cx="176530" cy="176530"/>
            </a:xfrm>
            <a:custGeom>
              <a:avLst/>
              <a:gdLst/>
              <a:ahLst/>
              <a:cxnLst/>
              <a:rect l="l" t="t" r="r" b="b"/>
              <a:pathLst>
                <a:path w="176530"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grpSp>
        <p:nvGrpSpPr>
          <p:cNvPr id="12" name="object 12"/>
          <p:cNvGrpSpPr/>
          <p:nvPr/>
        </p:nvGrpSpPr>
        <p:grpSpPr>
          <a:xfrm>
            <a:off x="6083460" y="6967111"/>
            <a:ext cx="2425700" cy="176530"/>
            <a:chOff x="6083460" y="6967111"/>
            <a:chExt cx="2425700" cy="176530"/>
          </a:xfrm>
        </p:grpSpPr>
        <p:sp>
          <p:nvSpPr>
            <p:cNvPr id="13" name="object 13"/>
            <p:cNvSpPr/>
            <p:nvPr/>
          </p:nvSpPr>
          <p:spPr>
            <a:xfrm>
              <a:off x="6083460" y="7055066"/>
              <a:ext cx="2270760" cy="0"/>
            </a:xfrm>
            <a:custGeom>
              <a:avLst/>
              <a:gdLst/>
              <a:ahLst/>
              <a:cxnLst/>
              <a:rect l="l" t="t" r="r" b="b"/>
              <a:pathLst>
                <a:path w="2270759">
                  <a:moveTo>
                    <a:pt x="0" y="0"/>
                  </a:moveTo>
                  <a:lnTo>
                    <a:pt x="2249260" y="0"/>
                  </a:lnTo>
                  <a:lnTo>
                    <a:pt x="2270202" y="0"/>
                  </a:lnTo>
                </a:path>
              </a:pathLst>
            </a:custGeom>
            <a:ln w="41883">
              <a:solidFill>
                <a:srgbClr val="000000"/>
              </a:solidFill>
            </a:ln>
          </p:spPr>
          <p:txBody>
            <a:bodyPr wrap="square" lIns="0" tIns="0" rIns="0" bIns="0" rtlCol="0"/>
            <a:lstStyle/>
            <a:p>
              <a:endParaRPr/>
            </a:p>
          </p:txBody>
        </p:sp>
        <p:sp>
          <p:nvSpPr>
            <p:cNvPr id="14" name="object 14"/>
            <p:cNvSpPr/>
            <p:nvPr/>
          </p:nvSpPr>
          <p:spPr>
            <a:xfrm>
              <a:off x="8332721" y="6967111"/>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
        <p:nvSpPr>
          <p:cNvPr id="15" name="object 15"/>
          <p:cNvSpPr/>
          <p:nvPr/>
        </p:nvSpPr>
        <p:spPr>
          <a:xfrm>
            <a:off x="8568825" y="4870922"/>
            <a:ext cx="4491355" cy="2901950"/>
          </a:xfrm>
          <a:custGeom>
            <a:avLst/>
            <a:gdLst/>
            <a:ahLst/>
            <a:cxnLst/>
            <a:rect l="l" t="t" r="r" b="b"/>
            <a:pathLst>
              <a:path w="4491355" h="2901950">
                <a:moveTo>
                  <a:pt x="4490885" y="0"/>
                </a:moveTo>
                <a:lnTo>
                  <a:pt x="0" y="0"/>
                </a:lnTo>
                <a:lnTo>
                  <a:pt x="0" y="2901711"/>
                </a:lnTo>
                <a:lnTo>
                  <a:pt x="4490885" y="2901711"/>
                </a:lnTo>
                <a:lnTo>
                  <a:pt x="4490885" y="0"/>
                </a:lnTo>
                <a:close/>
              </a:path>
            </a:pathLst>
          </a:custGeom>
          <a:solidFill>
            <a:srgbClr val="000000"/>
          </a:solidFill>
        </p:spPr>
        <p:txBody>
          <a:bodyPr wrap="square" lIns="0" tIns="0" rIns="0" bIns="0" rtlCol="0"/>
          <a:lstStyle/>
          <a:p>
            <a:endParaRPr/>
          </a:p>
        </p:txBody>
      </p:sp>
      <p:sp>
        <p:nvSpPr>
          <p:cNvPr id="16" name="object 16"/>
          <p:cNvSpPr txBox="1"/>
          <p:nvPr/>
        </p:nvSpPr>
        <p:spPr>
          <a:xfrm>
            <a:off x="8994869" y="7856815"/>
            <a:ext cx="363918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30" dirty="0">
                <a:latin typeface="Arial"/>
                <a:cs typeface="Arial"/>
              </a:rPr>
              <a:t> </a:t>
            </a:r>
            <a:r>
              <a:rPr sz="2450" b="1" spc="-10" dirty="0">
                <a:latin typeface="Arial"/>
                <a:cs typeface="Arial"/>
              </a:rPr>
              <a:t>Events</a:t>
            </a:r>
            <a:r>
              <a:rPr sz="2450" b="1" spc="-25" dirty="0">
                <a:latin typeface="Arial"/>
                <a:cs typeface="Arial"/>
              </a:rPr>
              <a:t> </a:t>
            </a:r>
            <a:r>
              <a:rPr sz="2450" b="1" spc="10" dirty="0">
                <a:latin typeface="Arial"/>
                <a:cs typeface="Arial"/>
              </a:rPr>
              <a:t>Producer</a:t>
            </a:r>
            <a:endParaRPr sz="2450">
              <a:latin typeface="Arial"/>
              <a:cs typeface="Arial"/>
            </a:endParaRPr>
          </a:p>
        </p:txBody>
      </p:sp>
      <p:sp>
        <p:nvSpPr>
          <p:cNvPr id="17" name="object 17"/>
          <p:cNvSpPr txBox="1"/>
          <p:nvPr/>
        </p:nvSpPr>
        <p:spPr>
          <a:xfrm>
            <a:off x="8700278" y="5337823"/>
            <a:ext cx="2322830" cy="2099310"/>
          </a:xfrm>
          <a:prstGeom prst="rect">
            <a:avLst/>
          </a:prstGeom>
          <a:solidFill>
            <a:srgbClr val="00A2FF"/>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spcBef>
                <a:spcPts val="30"/>
              </a:spcBef>
            </a:pPr>
            <a:endParaRPr sz="2650">
              <a:latin typeface="Times New Roman"/>
              <a:cs typeface="Times New Roman"/>
            </a:endParaRPr>
          </a:p>
          <a:p>
            <a:pPr algn="ctr">
              <a:lnSpc>
                <a:spcPct val="100000"/>
              </a:lnSpc>
            </a:pPr>
            <a:r>
              <a:rPr sz="2600" spc="20" dirty="0">
                <a:solidFill>
                  <a:srgbClr val="FFFFFF"/>
                </a:solidFill>
                <a:latin typeface="Arial MT"/>
                <a:cs typeface="Arial MT"/>
              </a:rPr>
              <a:t>API</a:t>
            </a:r>
            <a:endParaRPr sz="2600">
              <a:latin typeface="Arial MT"/>
              <a:cs typeface="Arial MT"/>
            </a:endParaRPr>
          </a:p>
        </p:txBody>
      </p:sp>
      <p:sp>
        <p:nvSpPr>
          <p:cNvPr id="18" name="object 18"/>
          <p:cNvSpPr txBox="1"/>
          <p:nvPr/>
        </p:nvSpPr>
        <p:spPr>
          <a:xfrm>
            <a:off x="11592558" y="5540285"/>
            <a:ext cx="1184275" cy="739775"/>
          </a:xfrm>
          <a:prstGeom prst="rect">
            <a:avLst/>
          </a:prstGeom>
          <a:solidFill>
            <a:srgbClr val="00A2FF"/>
          </a:solidFill>
        </p:spPr>
        <p:txBody>
          <a:bodyPr vert="horz" wrap="square" lIns="0" tIns="72390" rIns="0" bIns="0" rtlCol="0">
            <a:spAutoFit/>
          </a:bodyPr>
          <a:lstStyle/>
          <a:p>
            <a:pPr marL="80645" marR="73025" indent="19177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20" dirty="0">
                <a:solidFill>
                  <a:srgbClr val="FFFFFF"/>
                </a:solidFill>
                <a:latin typeface="Arial MT"/>
                <a:cs typeface="Arial MT"/>
              </a:rPr>
              <a:t>P</a:t>
            </a:r>
            <a:r>
              <a:rPr sz="1900" spc="-25" dirty="0">
                <a:solidFill>
                  <a:srgbClr val="FFFFFF"/>
                </a:solidFill>
                <a:latin typeface="Arial MT"/>
                <a:cs typeface="Arial MT"/>
              </a:rPr>
              <a:t>r</a:t>
            </a:r>
            <a:r>
              <a:rPr sz="1900" spc="55" dirty="0">
                <a:solidFill>
                  <a:srgbClr val="FFFFFF"/>
                </a:solidFill>
                <a:latin typeface="Arial MT"/>
                <a:cs typeface="Arial MT"/>
              </a:rPr>
              <a:t>oducer</a:t>
            </a:r>
            <a:endParaRPr sz="1900">
              <a:latin typeface="Arial MT"/>
              <a:cs typeface="Arial MT"/>
            </a:endParaRPr>
          </a:p>
        </p:txBody>
      </p:sp>
      <p:sp>
        <p:nvSpPr>
          <p:cNvPr id="19" name="object 19"/>
          <p:cNvSpPr txBox="1"/>
          <p:nvPr/>
        </p:nvSpPr>
        <p:spPr>
          <a:xfrm>
            <a:off x="8846335" y="5506251"/>
            <a:ext cx="994410" cy="608965"/>
          </a:xfrm>
          <a:prstGeom prst="rect">
            <a:avLst/>
          </a:prstGeom>
          <a:solidFill>
            <a:srgbClr val="EE220C"/>
          </a:solidFill>
        </p:spPr>
        <p:txBody>
          <a:bodyPr vert="horz" wrap="square" lIns="0" tIns="100330" rIns="0" bIns="0" rtlCol="0">
            <a:spAutoFit/>
          </a:bodyPr>
          <a:lstStyle/>
          <a:p>
            <a:pPr marL="49530">
              <a:lnSpc>
                <a:spcPct val="100000"/>
              </a:lnSpc>
              <a:spcBef>
                <a:spcPts val="790"/>
              </a:spcBef>
            </a:pPr>
            <a:r>
              <a:rPr sz="2600" spc="-10" dirty="0">
                <a:solidFill>
                  <a:srgbClr val="FFFFFF"/>
                </a:solidFill>
                <a:latin typeface="Arial MT"/>
                <a:cs typeface="Arial MT"/>
              </a:rPr>
              <a:t>POST</a:t>
            </a:r>
            <a:endParaRPr sz="2600">
              <a:latin typeface="Arial MT"/>
              <a:cs typeface="Arial MT"/>
            </a:endParaRPr>
          </a:p>
        </p:txBody>
      </p:sp>
      <p:sp>
        <p:nvSpPr>
          <p:cNvPr id="20" name="object 20"/>
          <p:cNvSpPr txBox="1"/>
          <p:nvPr/>
        </p:nvSpPr>
        <p:spPr>
          <a:xfrm>
            <a:off x="8846335" y="6750592"/>
            <a:ext cx="868680" cy="608965"/>
          </a:xfrm>
          <a:prstGeom prst="rect">
            <a:avLst/>
          </a:prstGeom>
          <a:solidFill>
            <a:srgbClr val="EE220C"/>
          </a:solidFill>
        </p:spPr>
        <p:txBody>
          <a:bodyPr vert="horz" wrap="square" lIns="0" tIns="100330" rIns="0" bIns="0" rtlCol="0">
            <a:spAutoFit/>
          </a:bodyPr>
          <a:lstStyle/>
          <a:p>
            <a:pPr marL="101600">
              <a:lnSpc>
                <a:spcPct val="100000"/>
              </a:lnSpc>
              <a:spcBef>
                <a:spcPts val="790"/>
              </a:spcBef>
            </a:pPr>
            <a:r>
              <a:rPr sz="2600" spc="5" dirty="0">
                <a:solidFill>
                  <a:srgbClr val="FFFFFF"/>
                </a:solidFill>
                <a:latin typeface="Arial MT"/>
                <a:cs typeface="Arial MT"/>
              </a:rPr>
              <a:t>PUT</a:t>
            </a:r>
            <a:endParaRPr sz="2600">
              <a:latin typeface="Arial MT"/>
              <a:cs typeface="Arial MT"/>
            </a:endParaRPr>
          </a:p>
        </p:txBody>
      </p:sp>
      <p:sp>
        <p:nvSpPr>
          <p:cNvPr id="21" name="object 21"/>
          <p:cNvSpPr/>
          <p:nvPr/>
        </p:nvSpPr>
        <p:spPr>
          <a:xfrm>
            <a:off x="5116708" y="5408541"/>
            <a:ext cx="868680" cy="803910"/>
          </a:xfrm>
          <a:custGeom>
            <a:avLst/>
            <a:gdLst/>
            <a:ahLst/>
            <a:cxnLst/>
            <a:rect l="l" t="t" r="r" b="b"/>
            <a:pathLst>
              <a:path w="868679" h="803910">
                <a:moveTo>
                  <a:pt x="493319" y="216818"/>
                </a:moveTo>
                <a:lnTo>
                  <a:pt x="374769" y="216818"/>
                </a:lnTo>
                <a:lnTo>
                  <a:pt x="374769" y="803728"/>
                </a:lnTo>
                <a:lnTo>
                  <a:pt x="493319" y="803728"/>
                </a:lnTo>
                <a:lnTo>
                  <a:pt x="493319" y="216818"/>
                </a:lnTo>
                <a:close/>
              </a:path>
              <a:path w="868679" h="803910">
                <a:moveTo>
                  <a:pt x="0" y="64563"/>
                </a:moveTo>
                <a:lnTo>
                  <a:pt x="0" y="643335"/>
                </a:lnTo>
                <a:lnTo>
                  <a:pt x="351914" y="781143"/>
                </a:lnTo>
                <a:lnTo>
                  <a:pt x="351914" y="202440"/>
                </a:lnTo>
                <a:lnTo>
                  <a:pt x="0" y="64563"/>
                </a:lnTo>
                <a:close/>
              </a:path>
              <a:path w="868679" h="803910">
                <a:moveTo>
                  <a:pt x="868088" y="64563"/>
                </a:moveTo>
                <a:lnTo>
                  <a:pt x="516173" y="202440"/>
                </a:lnTo>
                <a:lnTo>
                  <a:pt x="516173" y="781143"/>
                </a:lnTo>
                <a:lnTo>
                  <a:pt x="868088" y="643335"/>
                </a:lnTo>
                <a:lnTo>
                  <a:pt x="868088" y="64563"/>
                </a:lnTo>
                <a:close/>
              </a:path>
              <a:path w="868679" h="803910">
                <a:moveTo>
                  <a:pt x="68090" y="37910"/>
                </a:moveTo>
                <a:lnTo>
                  <a:pt x="50390" y="46524"/>
                </a:lnTo>
                <a:lnTo>
                  <a:pt x="423735" y="190775"/>
                </a:lnTo>
                <a:lnTo>
                  <a:pt x="423735" y="180263"/>
                </a:lnTo>
                <a:lnTo>
                  <a:pt x="423512" y="173896"/>
                </a:lnTo>
                <a:lnTo>
                  <a:pt x="422480" y="164258"/>
                </a:lnTo>
                <a:lnTo>
                  <a:pt x="394980" y="164258"/>
                </a:lnTo>
                <a:lnTo>
                  <a:pt x="68090" y="37910"/>
                </a:lnTo>
                <a:close/>
              </a:path>
              <a:path w="868679" h="803910">
                <a:moveTo>
                  <a:pt x="722344" y="0"/>
                </a:moveTo>
                <a:lnTo>
                  <a:pt x="497591" y="88029"/>
                </a:lnTo>
                <a:lnTo>
                  <a:pt x="497251" y="88096"/>
                </a:lnTo>
                <a:lnTo>
                  <a:pt x="483058" y="96191"/>
                </a:lnTo>
                <a:lnTo>
                  <a:pt x="453033" y="135773"/>
                </a:lnTo>
                <a:lnTo>
                  <a:pt x="444508" y="173896"/>
                </a:lnTo>
                <a:lnTo>
                  <a:pt x="444284" y="180263"/>
                </a:lnTo>
                <a:lnTo>
                  <a:pt x="444284" y="190775"/>
                </a:lnTo>
                <a:lnTo>
                  <a:pt x="512894" y="164258"/>
                </a:lnTo>
                <a:lnTo>
                  <a:pt x="473040" y="164258"/>
                </a:lnTo>
                <a:lnTo>
                  <a:pt x="481148" y="155035"/>
                </a:lnTo>
                <a:lnTo>
                  <a:pt x="461917" y="155035"/>
                </a:lnTo>
                <a:lnTo>
                  <a:pt x="466637" y="140443"/>
                </a:lnTo>
                <a:lnTo>
                  <a:pt x="474512" y="125547"/>
                </a:lnTo>
                <a:lnTo>
                  <a:pt x="486347" y="111967"/>
                </a:lnTo>
                <a:lnTo>
                  <a:pt x="502949" y="101321"/>
                </a:lnTo>
                <a:lnTo>
                  <a:pt x="739910" y="8545"/>
                </a:lnTo>
                <a:lnTo>
                  <a:pt x="722344" y="0"/>
                </a:lnTo>
                <a:close/>
              </a:path>
              <a:path w="868679" h="803910">
                <a:moveTo>
                  <a:pt x="107289" y="18853"/>
                </a:moveTo>
                <a:lnTo>
                  <a:pt x="89725" y="27399"/>
                </a:lnTo>
                <a:lnTo>
                  <a:pt x="346693" y="129059"/>
                </a:lnTo>
                <a:lnTo>
                  <a:pt x="362206" y="136839"/>
                </a:lnTo>
                <a:lnTo>
                  <a:pt x="375434" y="145309"/>
                </a:lnTo>
                <a:lnTo>
                  <a:pt x="386363" y="154454"/>
                </a:lnTo>
                <a:lnTo>
                  <a:pt x="394980" y="164258"/>
                </a:lnTo>
                <a:lnTo>
                  <a:pt x="422480" y="164258"/>
                </a:lnTo>
                <a:lnTo>
                  <a:pt x="422408" y="163586"/>
                </a:lnTo>
                <a:lnTo>
                  <a:pt x="420693" y="155035"/>
                </a:lnTo>
                <a:lnTo>
                  <a:pt x="406102" y="155035"/>
                </a:lnTo>
                <a:lnTo>
                  <a:pt x="396264" y="143976"/>
                </a:lnTo>
                <a:lnTo>
                  <a:pt x="384017" y="133745"/>
                </a:lnTo>
                <a:lnTo>
                  <a:pt x="369385" y="124359"/>
                </a:lnTo>
                <a:lnTo>
                  <a:pt x="352389" y="115835"/>
                </a:lnTo>
                <a:lnTo>
                  <a:pt x="107289" y="18853"/>
                </a:lnTo>
                <a:close/>
              </a:path>
              <a:path w="868679" h="803910">
                <a:moveTo>
                  <a:pt x="800065" y="37842"/>
                </a:moveTo>
                <a:lnTo>
                  <a:pt x="473040" y="164258"/>
                </a:lnTo>
                <a:lnTo>
                  <a:pt x="512894" y="164258"/>
                </a:lnTo>
                <a:lnTo>
                  <a:pt x="817698" y="46456"/>
                </a:lnTo>
                <a:lnTo>
                  <a:pt x="800065" y="37842"/>
                </a:lnTo>
                <a:close/>
              </a:path>
              <a:path w="868679" h="803910">
                <a:moveTo>
                  <a:pt x="146015" y="67"/>
                </a:moveTo>
                <a:lnTo>
                  <a:pt x="128382" y="8612"/>
                </a:lnTo>
                <a:lnTo>
                  <a:pt x="365071" y="101321"/>
                </a:lnTo>
                <a:lnTo>
                  <a:pt x="381675" y="111968"/>
                </a:lnTo>
                <a:lnTo>
                  <a:pt x="393510" y="125548"/>
                </a:lnTo>
                <a:lnTo>
                  <a:pt x="401383" y="140443"/>
                </a:lnTo>
                <a:lnTo>
                  <a:pt x="406102" y="155035"/>
                </a:lnTo>
                <a:lnTo>
                  <a:pt x="420693" y="155035"/>
                </a:lnTo>
                <a:lnTo>
                  <a:pt x="397084" y="106871"/>
                </a:lnTo>
                <a:lnTo>
                  <a:pt x="370768" y="88096"/>
                </a:lnTo>
                <a:lnTo>
                  <a:pt x="146015" y="67"/>
                </a:lnTo>
                <a:close/>
              </a:path>
              <a:path w="868679" h="803910">
                <a:moveTo>
                  <a:pt x="760933" y="18785"/>
                </a:moveTo>
                <a:lnTo>
                  <a:pt x="515902" y="115700"/>
                </a:lnTo>
                <a:lnTo>
                  <a:pt x="471756" y="143976"/>
                </a:lnTo>
                <a:lnTo>
                  <a:pt x="461917" y="155035"/>
                </a:lnTo>
                <a:lnTo>
                  <a:pt x="481148" y="155035"/>
                </a:lnTo>
                <a:lnTo>
                  <a:pt x="481659" y="154453"/>
                </a:lnTo>
                <a:lnTo>
                  <a:pt x="492587" y="145309"/>
                </a:lnTo>
                <a:lnTo>
                  <a:pt x="505814" y="136838"/>
                </a:lnTo>
                <a:lnTo>
                  <a:pt x="521327" y="129059"/>
                </a:lnTo>
                <a:lnTo>
                  <a:pt x="778431" y="27331"/>
                </a:lnTo>
                <a:lnTo>
                  <a:pt x="760933" y="18785"/>
                </a:lnTo>
                <a:close/>
              </a:path>
            </a:pathLst>
          </a:custGeom>
          <a:solidFill>
            <a:srgbClr val="00A2FF"/>
          </a:solidFill>
        </p:spPr>
        <p:txBody>
          <a:bodyPr wrap="square" lIns="0" tIns="0" rIns="0" bIns="0" rtlCol="0"/>
          <a:lstStyle/>
          <a:p>
            <a:endParaRPr/>
          </a:p>
        </p:txBody>
      </p:sp>
      <p:sp>
        <p:nvSpPr>
          <p:cNvPr id="22" name="object 22"/>
          <p:cNvSpPr txBox="1"/>
          <p:nvPr/>
        </p:nvSpPr>
        <p:spPr>
          <a:xfrm>
            <a:off x="4998556" y="6268774"/>
            <a:ext cx="1104900" cy="289560"/>
          </a:xfrm>
          <a:prstGeom prst="rect">
            <a:avLst/>
          </a:prstGeom>
        </p:spPr>
        <p:txBody>
          <a:bodyPr vert="horz" wrap="square" lIns="0" tIns="16510" rIns="0" bIns="0" rtlCol="0">
            <a:spAutoFit/>
          </a:bodyPr>
          <a:lstStyle/>
          <a:p>
            <a:pPr marL="12700">
              <a:lnSpc>
                <a:spcPct val="100000"/>
              </a:lnSpc>
              <a:spcBef>
                <a:spcPts val="130"/>
              </a:spcBef>
            </a:pPr>
            <a:r>
              <a:rPr sz="1700" b="1" spc="60" dirty="0">
                <a:latin typeface="Arial"/>
                <a:cs typeface="Arial"/>
              </a:rPr>
              <a:t>New</a:t>
            </a:r>
            <a:r>
              <a:rPr sz="1700" b="1" spc="-55" dirty="0">
                <a:latin typeface="Arial"/>
                <a:cs typeface="Arial"/>
              </a:rPr>
              <a:t> </a:t>
            </a:r>
            <a:r>
              <a:rPr sz="1700" b="1" spc="15" dirty="0">
                <a:latin typeface="Arial"/>
                <a:cs typeface="Arial"/>
              </a:rPr>
              <a:t>Book</a:t>
            </a:r>
            <a:endParaRPr sz="1700">
              <a:latin typeface="Arial"/>
              <a:cs typeface="Arial"/>
            </a:endParaRPr>
          </a:p>
        </p:txBody>
      </p:sp>
      <p:sp>
        <p:nvSpPr>
          <p:cNvPr id="23" name="object 23"/>
          <p:cNvSpPr/>
          <p:nvPr/>
        </p:nvSpPr>
        <p:spPr>
          <a:xfrm>
            <a:off x="5067810" y="6644105"/>
            <a:ext cx="848360" cy="785495"/>
          </a:xfrm>
          <a:custGeom>
            <a:avLst/>
            <a:gdLst/>
            <a:ahLst/>
            <a:cxnLst/>
            <a:rect l="l" t="t" r="r" b="b"/>
            <a:pathLst>
              <a:path w="848360" h="785495">
                <a:moveTo>
                  <a:pt x="481932" y="211814"/>
                </a:moveTo>
                <a:lnTo>
                  <a:pt x="366120" y="211814"/>
                </a:lnTo>
                <a:lnTo>
                  <a:pt x="366120" y="785179"/>
                </a:lnTo>
                <a:lnTo>
                  <a:pt x="481932" y="785179"/>
                </a:lnTo>
                <a:lnTo>
                  <a:pt x="481932" y="211814"/>
                </a:lnTo>
                <a:close/>
              </a:path>
              <a:path w="848360" h="785495">
                <a:moveTo>
                  <a:pt x="0" y="63073"/>
                </a:moveTo>
                <a:lnTo>
                  <a:pt x="0" y="628487"/>
                </a:lnTo>
                <a:lnTo>
                  <a:pt x="343792" y="763117"/>
                </a:lnTo>
                <a:lnTo>
                  <a:pt x="343792" y="197768"/>
                </a:lnTo>
                <a:lnTo>
                  <a:pt x="0" y="63073"/>
                </a:lnTo>
                <a:close/>
              </a:path>
              <a:path w="848360" h="785495">
                <a:moveTo>
                  <a:pt x="848054" y="63073"/>
                </a:moveTo>
                <a:lnTo>
                  <a:pt x="504261" y="197768"/>
                </a:lnTo>
                <a:lnTo>
                  <a:pt x="504261" y="763117"/>
                </a:lnTo>
                <a:lnTo>
                  <a:pt x="848054" y="628487"/>
                </a:lnTo>
                <a:lnTo>
                  <a:pt x="848054" y="63073"/>
                </a:lnTo>
                <a:close/>
              </a:path>
              <a:path w="848360" h="785495">
                <a:moveTo>
                  <a:pt x="66518" y="37035"/>
                </a:moveTo>
                <a:lnTo>
                  <a:pt x="49226" y="45449"/>
                </a:lnTo>
                <a:lnTo>
                  <a:pt x="413955" y="186373"/>
                </a:lnTo>
                <a:lnTo>
                  <a:pt x="413955" y="176103"/>
                </a:lnTo>
                <a:lnTo>
                  <a:pt x="413738" y="169883"/>
                </a:lnTo>
                <a:lnTo>
                  <a:pt x="412730" y="160467"/>
                </a:lnTo>
                <a:lnTo>
                  <a:pt x="385864" y="160467"/>
                </a:lnTo>
                <a:lnTo>
                  <a:pt x="66518" y="37035"/>
                </a:lnTo>
                <a:close/>
              </a:path>
              <a:path w="848360" h="785495">
                <a:moveTo>
                  <a:pt x="705673" y="0"/>
                </a:moveTo>
                <a:lnTo>
                  <a:pt x="486107" y="85997"/>
                </a:lnTo>
                <a:lnTo>
                  <a:pt x="485775" y="86064"/>
                </a:lnTo>
                <a:lnTo>
                  <a:pt x="471910" y="93971"/>
                </a:lnTo>
                <a:lnTo>
                  <a:pt x="442578" y="132640"/>
                </a:lnTo>
                <a:lnTo>
                  <a:pt x="434250" y="169883"/>
                </a:lnTo>
                <a:lnTo>
                  <a:pt x="434031" y="176103"/>
                </a:lnTo>
                <a:lnTo>
                  <a:pt x="434031" y="186373"/>
                </a:lnTo>
                <a:lnTo>
                  <a:pt x="501061" y="160467"/>
                </a:lnTo>
                <a:lnTo>
                  <a:pt x="462123" y="160467"/>
                </a:lnTo>
                <a:lnTo>
                  <a:pt x="470043" y="151457"/>
                </a:lnTo>
                <a:lnTo>
                  <a:pt x="451257" y="151457"/>
                </a:lnTo>
                <a:lnTo>
                  <a:pt x="455868" y="137201"/>
                </a:lnTo>
                <a:lnTo>
                  <a:pt x="463561" y="122649"/>
                </a:lnTo>
                <a:lnTo>
                  <a:pt x="475122" y="109383"/>
                </a:lnTo>
                <a:lnTo>
                  <a:pt x="491341" y="98983"/>
                </a:lnTo>
                <a:lnTo>
                  <a:pt x="722834" y="8347"/>
                </a:lnTo>
                <a:lnTo>
                  <a:pt x="705673" y="0"/>
                </a:lnTo>
                <a:close/>
              </a:path>
              <a:path w="848360" h="785495">
                <a:moveTo>
                  <a:pt x="104813" y="18418"/>
                </a:moveTo>
                <a:lnTo>
                  <a:pt x="87653" y="26766"/>
                </a:lnTo>
                <a:lnTo>
                  <a:pt x="338691" y="126082"/>
                </a:lnTo>
                <a:lnTo>
                  <a:pt x="353847" y="133681"/>
                </a:lnTo>
                <a:lnTo>
                  <a:pt x="366769" y="141955"/>
                </a:lnTo>
                <a:lnTo>
                  <a:pt x="377446" y="150890"/>
                </a:lnTo>
                <a:lnTo>
                  <a:pt x="385864" y="160467"/>
                </a:lnTo>
                <a:lnTo>
                  <a:pt x="412730" y="160467"/>
                </a:lnTo>
                <a:lnTo>
                  <a:pt x="412660" y="159811"/>
                </a:lnTo>
                <a:lnTo>
                  <a:pt x="410984" y="151457"/>
                </a:lnTo>
                <a:lnTo>
                  <a:pt x="396730" y="151457"/>
                </a:lnTo>
                <a:lnTo>
                  <a:pt x="387119" y="140653"/>
                </a:lnTo>
                <a:lnTo>
                  <a:pt x="375155" y="130658"/>
                </a:lnTo>
                <a:lnTo>
                  <a:pt x="360860" y="121489"/>
                </a:lnTo>
                <a:lnTo>
                  <a:pt x="344256" y="113161"/>
                </a:lnTo>
                <a:lnTo>
                  <a:pt x="104813" y="18418"/>
                </a:lnTo>
                <a:close/>
              </a:path>
              <a:path w="848360" h="785495">
                <a:moveTo>
                  <a:pt x="781601" y="36969"/>
                </a:moveTo>
                <a:lnTo>
                  <a:pt x="462123" y="160467"/>
                </a:lnTo>
                <a:lnTo>
                  <a:pt x="501061" y="160467"/>
                </a:lnTo>
                <a:lnTo>
                  <a:pt x="798828" y="45383"/>
                </a:lnTo>
                <a:lnTo>
                  <a:pt x="781601" y="36969"/>
                </a:lnTo>
                <a:close/>
              </a:path>
              <a:path w="848360" h="785495">
                <a:moveTo>
                  <a:pt x="142644" y="65"/>
                </a:moveTo>
                <a:lnTo>
                  <a:pt x="125419" y="8414"/>
                </a:lnTo>
                <a:lnTo>
                  <a:pt x="356646" y="98983"/>
                </a:lnTo>
                <a:lnTo>
                  <a:pt x="372866" y="109384"/>
                </a:lnTo>
                <a:lnTo>
                  <a:pt x="384428" y="122650"/>
                </a:lnTo>
                <a:lnTo>
                  <a:pt x="392119" y="137202"/>
                </a:lnTo>
                <a:lnTo>
                  <a:pt x="396730" y="151457"/>
                </a:lnTo>
                <a:lnTo>
                  <a:pt x="410984" y="151457"/>
                </a:lnTo>
                <a:lnTo>
                  <a:pt x="387919" y="104404"/>
                </a:lnTo>
                <a:lnTo>
                  <a:pt x="362212" y="86064"/>
                </a:lnTo>
                <a:lnTo>
                  <a:pt x="142644" y="65"/>
                </a:lnTo>
                <a:close/>
              </a:path>
              <a:path w="848360" h="785495">
                <a:moveTo>
                  <a:pt x="743373" y="18352"/>
                </a:moveTo>
                <a:lnTo>
                  <a:pt x="503996" y="113030"/>
                </a:lnTo>
                <a:lnTo>
                  <a:pt x="460868" y="140653"/>
                </a:lnTo>
                <a:lnTo>
                  <a:pt x="451257" y="151457"/>
                </a:lnTo>
                <a:lnTo>
                  <a:pt x="470043" y="151457"/>
                </a:lnTo>
                <a:lnTo>
                  <a:pt x="470543" y="150889"/>
                </a:lnTo>
                <a:lnTo>
                  <a:pt x="481219" y="141955"/>
                </a:lnTo>
                <a:lnTo>
                  <a:pt x="494141" y="133680"/>
                </a:lnTo>
                <a:lnTo>
                  <a:pt x="509296" y="126082"/>
                </a:lnTo>
                <a:lnTo>
                  <a:pt x="760466" y="26699"/>
                </a:lnTo>
                <a:lnTo>
                  <a:pt x="743373" y="18352"/>
                </a:lnTo>
                <a:close/>
              </a:path>
            </a:pathLst>
          </a:custGeom>
          <a:solidFill>
            <a:srgbClr val="00A2FF"/>
          </a:solidFill>
        </p:spPr>
        <p:txBody>
          <a:bodyPr wrap="square" lIns="0" tIns="0" rIns="0" bIns="0" rtlCol="0"/>
          <a:lstStyle/>
          <a:p>
            <a:endParaRPr/>
          </a:p>
        </p:txBody>
      </p:sp>
      <p:sp>
        <p:nvSpPr>
          <p:cNvPr id="24" name="object 24"/>
          <p:cNvSpPr txBox="1"/>
          <p:nvPr/>
        </p:nvSpPr>
        <p:spPr>
          <a:xfrm>
            <a:off x="4917239" y="7632632"/>
            <a:ext cx="1267460" cy="264160"/>
          </a:xfrm>
          <a:prstGeom prst="rect">
            <a:avLst/>
          </a:prstGeom>
        </p:spPr>
        <p:txBody>
          <a:bodyPr vert="horz" wrap="square" lIns="0" tIns="14604" rIns="0" bIns="0" rtlCol="0">
            <a:spAutoFit/>
          </a:bodyPr>
          <a:lstStyle/>
          <a:p>
            <a:pPr marL="12700">
              <a:lnSpc>
                <a:spcPct val="100000"/>
              </a:lnSpc>
              <a:spcBef>
                <a:spcPts val="114"/>
              </a:spcBef>
            </a:pPr>
            <a:r>
              <a:rPr sz="1550" b="1" spc="25" dirty="0">
                <a:latin typeface="Arial"/>
                <a:cs typeface="Arial"/>
              </a:rPr>
              <a:t>Update</a:t>
            </a:r>
            <a:r>
              <a:rPr sz="1550" b="1" spc="-65" dirty="0">
                <a:latin typeface="Arial"/>
                <a:cs typeface="Arial"/>
              </a:rPr>
              <a:t> </a:t>
            </a:r>
            <a:r>
              <a:rPr sz="1550" b="1" spc="10" dirty="0">
                <a:latin typeface="Arial"/>
                <a:cs typeface="Arial"/>
              </a:rPr>
              <a:t>Book</a:t>
            </a:r>
            <a:endParaRPr sz="1550">
              <a:latin typeface="Arial"/>
              <a:cs typeface="Arial"/>
            </a:endParaRPr>
          </a:p>
        </p:txBody>
      </p:sp>
      <p:grpSp>
        <p:nvGrpSpPr>
          <p:cNvPr id="25" name="object 25"/>
          <p:cNvGrpSpPr/>
          <p:nvPr/>
        </p:nvGrpSpPr>
        <p:grpSpPr>
          <a:xfrm>
            <a:off x="6083460" y="5827479"/>
            <a:ext cx="2425700" cy="176530"/>
            <a:chOff x="6083460" y="5827479"/>
            <a:chExt cx="2425700" cy="176530"/>
          </a:xfrm>
        </p:grpSpPr>
        <p:sp>
          <p:nvSpPr>
            <p:cNvPr id="26" name="object 26"/>
            <p:cNvSpPr/>
            <p:nvPr/>
          </p:nvSpPr>
          <p:spPr>
            <a:xfrm>
              <a:off x="6083460" y="5915434"/>
              <a:ext cx="2270760" cy="0"/>
            </a:xfrm>
            <a:custGeom>
              <a:avLst/>
              <a:gdLst/>
              <a:ahLst/>
              <a:cxnLst/>
              <a:rect l="l" t="t" r="r" b="b"/>
              <a:pathLst>
                <a:path w="2270759">
                  <a:moveTo>
                    <a:pt x="0" y="0"/>
                  </a:moveTo>
                  <a:lnTo>
                    <a:pt x="2249260" y="0"/>
                  </a:lnTo>
                  <a:lnTo>
                    <a:pt x="2270202" y="0"/>
                  </a:lnTo>
                </a:path>
              </a:pathLst>
            </a:custGeom>
            <a:ln w="41883">
              <a:solidFill>
                <a:srgbClr val="000000"/>
              </a:solidFill>
            </a:ln>
          </p:spPr>
          <p:txBody>
            <a:bodyPr wrap="square" lIns="0" tIns="0" rIns="0" bIns="0" rtlCol="0"/>
            <a:lstStyle/>
            <a:p>
              <a:endParaRPr/>
            </a:p>
          </p:txBody>
        </p:sp>
        <p:sp>
          <p:nvSpPr>
            <p:cNvPr id="27" name="object 27"/>
            <p:cNvSpPr/>
            <p:nvPr/>
          </p:nvSpPr>
          <p:spPr>
            <a:xfrm>
              <a:off x="8332721" y="5827479"/>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41961" y="494591"/>
            <a:ext cx="12020550" cy="1433195"/>
          </a:xfrm>
          <a:prstGeom prst="rect">
            <a:avLst/>
          </a:prstGeom>
        </p:spPr>
        <p:txBody>
          <a:bodyPr vert="horz" wrap="square" lIns="0" tIns="17145" rIns="0" bIns="0" rtlCol="0">
            <a:spAutoFit/>
          </a:bodyPr>
          <a:lstStyle/>
          <a:p>
            <a:pPr marL="12700">
              <a:lnSpc>
                <a:spcPct val="100000"/>
              </a:lnSpc>
              <a:spcBef>
                <a:spcPts val="135"/>
              </a:spcBef>
            </a:pPr>
            <a:r>
              <a:rPr spc="185" dirty="0"/>
              <a:t>Kafka</a:t>
            </a:r>
            <a:r>
              <a:rPr spc="-20" dirty="0"/>
              <a:t> </a:t>
            </a:r>
            <a:r>
              <a:rPr spc="229" dirty="0"/>
              <a:t>Producer</a:t>
            </a:r>
            <a:r>
              <a:rPr spc="-20" dirty="0"/>
              <a:t> </a:t>
            </a:r>
            <a:r>
              <a:rPr spc="100" dirty="0"/>
              <a:t>Errors</a:t>
            </a:r>
          </a:p>
        </p:txBody>
      </p:sp>
      <p:sp>
        <p:nvSpPr>
          <p:cNvPr id="3" name="object 3"/>
          <p:cNvSpPr txBox="1"/>
          <p:nvPr/>
        </p:nvSpPr>
        <p:spPr>
          <a:xfrm>
            <a:off x="1421811" y="2188329"/>
            <a:ext cx="200025" cy="2873375"/>
          </a:xfrm>
          <a:prstGeom prst="rect">
            <a:avLst/>
          </a:prstGeom>
        </p:spPr>
        <p:txBody>
          <a:bodyPr vert="horz" wrap="square" lIns="0" tIns="365125" rIns="0" bIns="0" rtlCol="0">
            <a:spAutoFit/>
          </a:bodyPr>
          <a:lstStyle/>
          <a:p>
            <a:pPr marL="12700">
              <a:lnSpc>
                <a:spcPct val="100000"/>
              </a:lnSpc>
              <a:spcBef>
                <a:spcPts val="2875"/>
              </a:spcBef>
            </a:pPr>
            <a:r>
              <a:rPr sz="3900" spc="-580" dirty="0">
                <a:latin typeface="SimSun"/>
                <a:cs typeface="SimSun"/>
              </a:rPr>
              <a:t>•</a:t>
            </a:r>
            <a:endParaRPr sz="3900">
              <a:latin typeface="SimSun"/>
              <a:cs typeface="SimSun"/>
            </a:endParaRPr>
          </a:p>
          <a:p>
            <a:pPr marL="12700">
              <a:lnSpc>
                <a:spcPct val="100000"/>
              </a:lnSpc>
              <a:spcBef>
                <a:spcPts val="2780"/>
              </a:spcBef>
            </a:pPr>
            <a:r>
              <a:rPr sz="3900" spc="-580" dirty="0">
                <a:latin typeface="SimSun"/>
                <a:cs typeface="SimSun"/>
              </a:rPr>
              <a:t>•</a:t>
            </a:r>
            <a:endParaRPr sz="3900">
              <a:latin typeface="SimSun"/>
              <a:cs typeface="SimSun"/>
            </a:endParaRPr>
          </a:p>
          <a:p>
            <a:pPr marL="12700">
              <a:lnSpc>
                <a:spcPct val="100000"/>
              </a:lnSpc>
              <a:spcBef>
                <a:spcPts val="2825"/>
              </a:spcBef>
            </a:pPr>
            <a:r>
              <a:rPr sz="3900" spc="-580" dirty="0">
                <a:latin typeface="SimSun"/>
                <a:cs typeface="SimSun"/>
              </a:rPr>
              <a:t>•</a:t>
            </a:r>
            <a:endParaRPr sz="3900">
              <a:latin typeface="SimSun"/>
              <a:cs typeface="SimSun"/>
            </a:endParaRPr>
          </a:p>
        </p:txBody>
      </p:sp>
      <p:sp>
        <p:nvSpPr>
          <p:cNvPr id="4" name="object 4"/>
          <p:cNvSpPr txBox="1"/>
          <p:nvPr/>
        </p:nvSpPr>
        <p:spPr>
          <a:xfrm>
            <a:off x="1882530" y="2603368"/>
            <a:ext cx="5169535" cy="502920"/>
          </a:xfrm>
          <a:prstGeom prst="rect">
            <a:avLst/>
          </a:prstGeom>
        </p:spPr>
        <p:txBody>
          <a:bodyPr vert="horz" wrap="square" lIns="0" tIns="16510" rIns="0" bIns="0" rtlCol="0">
            <a:spAutoFit/>
          </a:bodyPr>
          <a:lstStyle/>
          <a:p>
            <a:pPr marL="12700">
              <a:lnSpc>
                <a:spcPct val="100000"/>
              </a:lnSpc>
              <a:spcBef>
                <a:spcPts val="130"/>
              </a:spcBef>
            </a:pPr>
            <a:r>
              <a:rPr sz="3100" spc="15" dirty="0">
                <a:latin typeface="Arial MT"/>
                <a:cs typeface="Arial MT"/>
              </a:rPr>
              <a:t>Kafka</a:t>
            </a:r>
            <a:r>
              <a:rPr sz="3100" spc="-10" dirty="0">
                <a:latin typeface="Arial MT"/>
                <a:cs typeface="Arial MT"/>
              </a:rPr>
              <a:t> </a:t>
            </a:r>
            <a:r>
              <a:rPr sz="3100" spc="20" dirty="0">
                <a:latin typeface="Arial MT"/>
                <a:cs typeface="Arial MT"/>
              </a:rPr>
              <a:t>Cluster</a:t>
            </a:r>
            <a:r>
              <a:rPr sz="3100" spc="-10" dirty="0">
                <a:latin typeface="Arial MT"/>
                <a:cs typeface="Arial MT"/>
              </a:rPr>
              <a:t> </a:t>
            </a:r>
            <a:r>
              <a:rPr sz="3100" spc="10" dirty="0">
                <a:latin typeface="Arial MT"/>
                <a:cs typeface="Arial MT"/>
              </a:rPr>
              <a:t>is</a:t>
            </a:r>
            <a:r>
              <a:rPr sz="3100" spc="-10" dirty="0">
                <a:latin typeface="Arial MT"/>
                <a:cs typeface="Arial MT"/>
              </a:rPr>
              <a:t> </a:t>
            </a:r>
            <a:r>
              <a:rPr sz="3100" spc="70" dirty="0">
                <a:latin typeface="Arial MT"/>
                <a:cs typeface="Arial MT"/>
              </a:rPr>
              <a:t>not</a:t>
            </a:r>
            <a:r>
              <a:rPr sz="3100" spc="-10" dirty="0">
                <a:latin typeface="Arial MT"/>
                <a:cs typeface="Arial MT"/>
              </a:rPr>
              <a:t> </a:t>
            </a:r>
            <a:r>
              <a:rPr sz="3100" dirty="0">
                <a:latin typeface="Arial MT"/>
                <a:cs typeface="Arial MT"/>
              </a:rPr>
              <a:t>available</a:t>
            </a:r>
            <a:endParaRPr sz="3100">
              <a:latin typeface="Arial MT"/>
              <a:cs typeface="Arial MT"/>
            </a:endParaRPr>
          </a:p>
        </p:txBody>
      </p:sp>
      <p:sp>
        <p:nvSpPr>
          <p:cNvPr id="5" name="object 5"/>
          <p:cNvSpPr txBox="1"/>
          <p:nvPr/>
        </p:nvSpPr>
        <p:spPr>
          <a:xfrm>
            <a:off x="1882530" y="3554227"/>
            <a:ext cx="7817484" cy="502920"/>
          </a:xfrm>
          <a:prstGeom prst="rect">
            <a:avLst/>
          </a:prstGeom>
        </p:spPr>
        <p:txBody>
          <a:bodyPr vert="horz" wrap="square" lIns="0" tIns="16510" rIns="0" bIns="0" rtlCol="0">
            <a:spAutoFit/>
          </a:bodyPr>
          <a:lstStyle/>
          <a:p>
            <a:pPr marL="12700">
              <a:lnSpc>
                <a:spcPct val="100000"/>
              </a:lnSpc>
              <a:spcBef>
                <a:spcPts val="130"/>
              </a:spcBef>
            </a:pPr>
            <a:r>
              <a:rPr sz="3100" spc="5" dirty="0">
                <a:latin typeface="Arial MT"/>
                <a:cs typeface="Arial MT"/>
              </a:rPr>
              <a:t>If</a:t>
            </a:r>
            <a:r>
              <a:rPr sz="3100" dirty="0">
                <a:latin typeface="Arial MT"/>
                <a:cs typeface="Arial MT"/>
              </a:rPr>
              <a:t> </a:t>
            </a:r>
            <a:r>
              <a:rPr sz="3100" b="1" spc="50" dirty="0">
                <a:latin typeface="Arial"/>
                <a:cs typeface="Arial"/>
              </a:rPr>
              <a:t>acks=</a:t>
            </a:r>
            <a:r>
              <a:rPr sz="3100" b="1" dirty="0">
                <a:latin typeface="Arial"/>
                <a:cs typeface="Arial"/>
              </a:rPr>
              <a:t> </a:t>
            </a:r>
            <a:r>
              <a:rPr sz="3100" b="1" spc="-15" dirty="0">
                <a:latin typeface="Arial"/>
                <a:cs typeface="Arial"/>
              </a:rPr>
              <a:t>all</a:t>
            </a:r>
            <a:r>
              <a:rPr sz="3100" b="1" dirty="0">
                <a:latin typeface="Arial"/>
                <a:cs typeface="Arial"/>
              </a:rPr>
              <a:t> </a:t>
            </a:r>
            <a:r>
              <a:rPr sz="3100" b="1" spc="5" dirty="0">
                <a:latin typeface="Arial"/>
                <a:cs typeface="Arial"/>
              </a:rPr>
              <a:t>, </a:t>
            </a:r>
            <a:r>
              <a:rPr sz="3100" spc="30" dirty="0">
                <a:latin typeface="Arial MT"/>
                <a:cs typeface="Arial MT"/>
              </a:rPr>
              <a:t>some</a:t>
            </a:r>
            <a:r>
              <a:rPr sz="3100" dirty="0">
                <a:latin typeface="Arial MT"/>
                <a:cs typeface="Arial MT"/>
              </a:rPr>
              <a:t> </a:t>
            </a:r>
            <a:r>
              <a:rPr sz="3100" spc="30" dirty="0">
                <a:latin typeface="Arial MT"/>
                <a:cs typeface="Arial MT"/>
              </a:rPr>
              <a:t>brokers</a:t>
            </a:r>
            <a:r>
              <a:rPr sz="3100" dirty="0">
                <a:latin typeface="Arial MT"/>
                <a:cs typeface="Arial MT"/>
              </a:rPr>
              <a:t> </a:t>
            </a:r>
            <a:r>
              <a:rPr sz="3100" spc="-45" dirty="0">
                <a:latin typeface="Arial MT"/>
                <a:cs typeface="Arial MT"/>
              </a:rPr>
              <a:t>are</a:t>
            </a:r>
            <a:r>
              <a:rPr sz="3100" dirty="0">
                <a:latin typeface="Arial MT"/>
                <a:cs typeface="Arial MT"/>
              </a:rPr>
              <a:t> </a:t>
            </a:r>
            <a:r>
              <a:rPr sz="3100" spc="70" dirty="0">
                <a:latin typeface="Arial MT"/>
                <a:cs typeface="Arial MT"/>
              </a:rPr>
              <a:t>not</a:t>
            </a:r>
            <a:r>
              <a:rPr sz="3100" spc="5" dirty="0">
                <a:latin typeface="Arial MT"/>
                <a:cs typeface="Arial MT"/>
              </a:rPr>
              <a:t> </a:t>
            </a:r>
            <a:r>
              <a:rPr sz="3100" dirty="0">
                <a:latin typeface="Arial MT"/>
                <a:cs typeface="Arial MT"/>
              </a:rPr>
              <a:t>available</a:t>
            </a:r>
            <a:endParaRPr sz="3100">
              <a:latin typeface="Arial MT"/>
              <a:cs typeface="Arial MT"/>
            </a:endParaRPr>
          </a:p>
        </p:txBody>
      </p:sp>
      <p:sp>
        <p:nvSpPr>
          <p:cNvPr id="6" name="object 6"/>
          <p:cNvSpPr txBox="1"/>
          <p:nvPr/>
        </p:nvSpPr>
        <p:spPr>
          <a:xfrm>
            <a:off x="1882530" y="4507077"/>
            <a:ext cx="7613015" cy="1929130"/>
          </a:xfrm>
          <a:prstGeom prst="rect">
            <a:avLst/>
          </a:prstGeom>
        </p:spPr>
        <p:txBody>
          <a:bodyPr vert="horz" wrap="square" lIns="0" tIns="16510" rIns="0" bIns="0" rtlCol="0">
            <a:spAutoFit/>
          </a:bodyPr>
          <a:lstStyle/>
          <a:p>
            <a:pPr marL="12700">
              <a:lnSpc>
                <a:spcPct val="100000"/>
              </a:lnSpc>
              <a:spcBef>
                <a:spcPts val="130"/>
              </a:spcBef>
            </a:pPr>
            <a:r>
              <a:rPr sz="3100" b="1" spc="-10" dirty="0">
                <a:latin typeface="Arial"/>
                <a:cs typeface="Arial"/>
              </a:rPr>
              <a:t>min.insync.replicas </a:t>
            </a:r>
            <a:r>
              <a:rPr sz="3100" spc="60" dirty="0">
                <a:latin typeface="Arial MT"/>
                <a:cs typeface="Arial MT"/>
              </a:rPr>
              <a:t>config</a:t>
            </a:r>
            <a:endParaRPr sz="3100">
              <a:latin typeface="Arial MT"/>
              <a:cs typeface="Arial MT"/>
            </a:endParaRPr>
          </a:p>
          <a:p>
            <a:pPr>
              <a:lnSpc>
                <a:spcPct val="100000"/>
              </a:lnSpc>
              <a:spcBef>
                <a:spcPts val="45"/>
              </a:spcBef>
            </a:pPr>
            <a:endParaRPr sz="3250">
              <a:latin typeface="Arial MT"/>
              <a:cs typeface="Arial MT"/>
            </a:endParaRPr>
          </a:p>
          <a:p>
            <a:pPr marL="473075" marR="5080" indent="-461009">
              <a:lnSpc>
                <a:spcPct val="100000"/>
              </a:lnSpc>
              <a:buSzPct val="125806"/>
              <a:buFont typeface="SimSun"/>
              <a:buChar char="•"/>
              <a:tabLst>
                <a:tab pos="473709" algn="l"/>
              </a:tabLst>
            </a:pPr>
            <a:r>
              <a:rPr sz="3100" b="1" spc="15" dirty="0">
                <a:latin typeface="Arial"/>
                <a:cs typeface="Arial"/>
              </a:rPr>
              <a:t>Example</a:t>
            </a:r>
            <a:r>
              <a:rPr sz="3100" b="1" spc="5" dirty="0">
                <a:latin typeface="Arial"/>
                <a:cs typeface="Arial"/>
              </a:rPr>
              <a:t> </a:t>
            </a:r>
            <a:r>
              <a:rPr sz="3100" b="1" spc="-165" dirty="0">
                <a:latin typeface="Arial"/>
                <a:cs typeface="Arial"/>
              </a:rPr>
              <a:t>:</a:t>
            </a:r>
            <a:r>
              <a:rPr sz="3100" b="1" spc="5" dirty="0">
                <a:latin typeface="Arial"/>
                <a:cs typeface="Arial"/>
              </a:rPr>
              <a:t> </a:t>
            </a:r>
            <a:r>
              <a:rPr sz="3100" b="1" spc="-10" dirty="0">
                <a:latin typeface="Arial"/>
                <a:cs typeface="Arial"/>
              </a:rPr>
              <a:t>min.insync.replicas</a:t>
            </a:r>
            <a:r>
              <a:rPr sz="3100" b="1" spc="5" dirty="0">
                <a:latin typeface="Arial"/>
                <a:cs typeface="Arial"/>
              </a:rPr>
              <a:t> </a:t>
            </a:r>
            <a:r>
              <a:rPr sz="3100" b="1" spc="65" dirty="0">
                <a:latin typeface="Arial"/>
                <a:cs typeface="Arial"/>
              </a:rPr>
              <a:t>=</a:t>
            </a:r>
            <a:r>
              <a:rPr sz="3100" b="1" spc="5" dirty="0">
                <a:latin typeface="Arial"/>
                <a:cs typeface="Arial"/>
              </a:rPr>
              <a:t> </a:t>
            </a:r>
            <a:r>
              <a:rPr sz="3100" b="1" spc="10" dirty="0">
                <a:latin typeface="Arial"/>
                <a:cs typeface="Arial"/>
              </a:rPr>
              <a:t>2</a:t>
            </a:r>
            <a:r>
              <a:rPr sz="3100" spc="10" dirty="0">
                <a:latin typeface="Arial MT"/>
                <a:cs typeface="Arial MT"/>
              </a:rPr>
              <a:t>,</a:t>
            </a:r>
            <a:r>
              <a:rPr sz="3100" spc="5" dirty="0">
                <a:latin typeface="Arial MT"/>
                <a:cs typeface="Arial MT"/>
              </a:rPr>
              <a:t> </a:t>
            </a:r>
            <a:r>
              <a:rPr sz="3100" spc="70" dirty="0">
                <a:latin typeface="Arial MT"/>
                <a:cs typeface="Arial MT"/>
              </a:rPr>
              <a:t>But </a:t>
            </a:r>
            <a:r>
              <a:rPr sz="3100" spc="-844" dirty="0">
                <a:latin typeface="Arial MT"/>
                <a:cs typeface="Arial MT"/>
              </a:rPr>
              <a:t> </a:t>
            </a:r>
            <a:r>
              <a:rPr sz="3100" spc="25" dirty="0">
                <a:latin typeface="Arial MT"/>
                <a:cs typeface="Arial MT"/>
              </a:rPr>
              <a:t>only</a:t>
            </a:r>
            <a:r>
              <a:rPr sz="3100" dirty="0">
                <a:latin typeface="Arial MT"/>
                <a:cs typeface="Arial MT"/>
              </a:rPr>
              <a:t> </a:t>
            </a:r>
            <a:r>
              <a:rPr sz="3100" spc="15" dirty="0">
                <a:latin typeface="Arial MT"/>
                <a:cs typeface="Arial MT"/>
              </a:rPr>
              <a:t>one</a:t>
            </a:r>
            <a:r>
              <a:rPr sz="3100" spc="5" dirty="0">
                <a:latin typeface="Arial MT"/>
                <a:cs typeface="Arial MT"/>
              </a:rPr>
              <a:t> </a:t>
            </a:r>
            <a:r>
              <a:rPr sz="3100" spc="30" dirty="0">
                <a:latin typeface="Arial MT"/>
                <a:cs typeface="Arial MT"/>
              </a:rPr>
              <a:t>broker</a:t>
            </a:r>
            <a:r>
              <a:rPr sz="3100" dirty="0">
                <a:latin typeface="Arial MT"/>
                <a:cs typeface="Arial MT"/>
              </a:rPr>
              <a:t> </a:t>
            </a:r>
            <a:r>
              <a:rPr sz="3100" spc="10" dirty="0">
                <a:latin typeface="Arial MT"/>
                <a:cs typeface="Arial MT"/>
              </a:rPr>
              <a:t>is</a:t>
            </a:r>
            <a:r>
              <a:rPr sz="3100" spc="5" dirty="0">
                <a:latin typeface="Arial MT"/>
                <a:cs typeface="Arial MT"/>
              </a:rPr>
              <a:t> </a:t>
            </a:r>
            <a:r>
              <a:rPr sz="3100" dirty="0">
                <a:latin typeface="Arial MT"/>
                <a:cs typeface="Arial MT"/>
              </a:rPr>
              <a:t>available</a:t>
            </a:r>
            <a:endParaRPr sz="3100">
              <a:latin typeface="Arial MT"/>
              <a:cs typeface="Arial MT"/>
            </a:endParaRPr>
          </a:p>
        </p:txBody>
      </p:sp>
      <p:pic>
        <p:nvPicPr>
          <p:cNvPr id="7" name="object 7"/>
          <p:cNvPicPr/>
          <p:nvPr/>
        </p:nvPicPr>
        <p:blipFill>
          <a:blip r:embed="rId2" cstate="print"/>
          <a:stretch>
            <a:fillRect/>
          </a:stretch>
        </p:blipFill>
        <p:spPr>
          <a:xfrm>
            <a:off x="17258301" y="5464176"/>
            <a:ext cx="1423402" cy="1423402"/>
          </a:xfrm>
          <a:prstGeom prst="rect">
            <a:avLst/>
          </a:prstGeom>
        </p:spPr>
      </p:pic>
      <p:sp>
        <p:nvSpPr>
          <p:cNvPr id="8" name="object 8"/>
          <p:cNvSpPr txBox="1"/>
          <p:nvPr/>
        </p:nvSpPr>
        <p:spPr>
          <a:xfrm>
            <a:off x="17310070" y="6952461"/>
            <a:ext cx="1612900" cy="302260"/>
          </a:xfrm>
          <a:prstGeom prst="rect">
            <a:avLst/>
          </a:prstGeom>
        </p:spPr>
        <p:txBody>
          <a:bodyPr vert="horz" wrap="square" lIns="0" tIns="13970" rIns="0" bIns="0" rtlCol="0">
            <a:spAutoFit/>
          </a:bodyPr>
          <a:lstStyle/>
          <a:p>
            <a:pPr marL="12700">
              <a:lnSpc>
                <a:spcPct val="100000"/>
              </a:lnSpc>
              <a:spcBef>
                <a:spcPts val="110"/>
              </a:spcBef>
            </a:pPr>
            <a:r>
              <a:rPr sz="1800" b="1" spc="5" dirty="0">
                <a:latin typeface="Arial"/>
                <a:cs typeface="Arial"/>
              </a:rPr>
              <a:t>Library-events</a:t>
            </a:r>
            <a:endParaRPr sz="1800">
              <a:latin typeface="Arial"/>
              <a:cs typeface="Arial"/>
            </a:endParaRPr>
          </a:p>
        </p:txBody>
      </p:sp>
      <p:sp>
        <p:nvSpPr>
          <p:cNvPr id="9" name="object 9"/>
          <p:cNvSpPr txBox="1"/>
          <p:nvPr/>
        </p:nvSpPr>
        <p:spPr>
          <a:xfrm>
            <a:off x="11060282" y="4047198"/>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1</a:t>
            </a:r>
            <a:endParaRPr sz="2450">
              <a:latin typeface="Arial"/>
              <a:cs typeface="Arial"/>
            </a:endParaRPr>
          </a:p>
        </p:txBody>
      </p:sp>
      <p:grpSp>
        <p:nvGrpSpPr>
          <p:cNvPr id="10" name="object 10"/>
          <p:cNvGrpSpPr/>
          <p:nvPr/>
        </p:nvGrpSpPr>
        <p:grpSpPr>
          <a:xfrm>
            <a:off x="15341627" y="6087921"/>
            <a:ext cx="1800860" cy="176530"/>
            <a:chOff x="15341627" y="6087921"/>
            <a:chExt cx="1800860" cy="176530"/>
          </a:xfrm>
        </p:grpSpPr>
        <p:sp>
          <p:nvSpPr>
            <p:cNvPr id="11" name="object 11"/>
            <p:cNvSpPr/>
            <p:nvPr/>
          </p:nvSpPr>
          <p:spPr>
            <a:xfrm>
              <a:off x="15341627" y="6175876"/>
              <a:ext cx="1645920" cy="0"/>
            </a:xfrm>
            <a:custGeom>
              <a:avLst/>
              <a:gdLst/>
              <a:ahLst/>
              <a:cxnLst/>
              <a:rect l="l" t="t" r="r" b="b"/>
              <a:pathLst>
                <a:path w="1645919">
                  <a:moveTo>
                    <a:pt x="0" y="0"/>
                  </a:moveTo>
                  <a:lnTo>
                    <a:pt x="1624905" y="0"/>
                  </a:lnTo>
                  <a:lnTo>
                    <a:pt x="1645847" y="0"/>
                  </a:lnTo>
                </a:path>
              </a:pathLst>
            </a:custGeom>
            <a:ln w="41883">
              <a:solidFill>
                <a:srgbClr val="000000"/>
              </a:solidFill>
            </a:ln>
          </p:spPr>
          <p:txBody>
            <a:bodyPr wrap="square" lIns="0" tIns="0" rIns="0" bIns="0" rtlCol="0"/>
            <a:lstStyle/>
            <a:p>
              <a:endParaRPr/>
            </a:p>
          </p:txBody>
        </p:sp>
        <p:sp>
          <p:nvSpPr>
            <p:cNvPr id="12" name="object 12"/>
            <p:cNvSpPr/>
            <p:nvPr/>
          </p:nvSpPr>
          <p:spPr>
            <a:xfrm>
              <a:off x="16966531" y="6087921"/>
              <a:ext cx="176530" cy="176530"/>
            </a:xfrm>
            <a:custGeom>
              <a:avLst/>
              <a:gdLst/>
              <a:ahLst/>
              <a:cxnLst/>
              <a:rect l="l" t="t" r="r" b="b"/>
              <a:pathLst>
                <a:path w="176530"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
        <p:nvSpPr>
          <p:cNvPr id="13" name="object 13"/>
          <p:cNvSpPr/>
          <p:nvPr/>
        </p:nvSpPr>
        <p:spPr>
          <a:xfrm>
            <a:off x="10341897" y="4509061"/>
            <a:ext cx="4937125" cy="3190240"/>
          </a:xfrm>
          <a:custGeom>
            <a:avLst/>
            <a:gdLst/>
            <a:ahLst/>
            <a:cxnLst/>
            <a:rect l="l" t="t" r="r" b="b"/>
            <a:pathLst>
              <a:path w="4937125" h="3190240">
                <a:moveTo>
                  <a:pt x="4936610" y="0"/>
                </a:moveTo>
                <a:lnTo>
                  <a:pt x="0" y="0"/>
                </a:lnTo>
                <a:lnTo>
                  <a:pt x="0" y="3189710"/>
                </a:lnTo>
                <a:lnTo>
                  <a:pt x="4936610" y="3189710"/>
                </a:lnTo>
                <a:lnTo>
                  <a:pt x="4936610" y="0"/>
                </a:lnTo>
                <a:close/>
              </a:path>
            </a:pathLst>
          </a:custGeom>
          <a:solidFill>
            <a:srgbClr val="000000"/>
          </a:solidFill>
        </p:spPr>
        <p:txBody>
          <a:bodyPr wrap="square" lIns="0" tIns="0" rIns="0" bIns="0" rtlCol="0"/>
          <a:lstStyle/>
          <a:p>
            <a:endParaRPr/>
          </a:p>
        </p:txBody>
      </p:sp>
      <p:sp>
        <p:nvSpPr>
          <p:cNvPr id="14" name="object 14"/>
          <p:cNvSpPr txBox="1"/>
          <p:nvPr/>
        </p:nvSpPr>
        <p:spPr>
          <a:xfrm>
            <a:off x="10990808" y="7807749"/>
            <a:ext cx="363918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30" dirty="0">
                <a:latin typeface="Arial"/>
                <a:cs typeface="Arial"/>
              </a:rPr>
              <a:t> </a:t>
            </a:r>
            <a:r>
              <a:rPr sz="2450" b="1" spc="-10" dirty="0">
                <a:latin typeface="Arial"/>
                <a:cs typeface="Arial"/>
              </a:rPr>
              <a:t>Events</a:t>
            </a:r>
            <a:r>
              <a:rPr sz="2450" b="1" spc="-25" dirty="0">
                <a:latin typeface="Arial"/>
                <a:cs typeface="Arial"/>
              </a:rPr>
              <a:t> </a:t>
            </a:r>
            <a:r>
              <a:rPr sz="2450" b="1" spc="10" dirty="0">
                <a:latin typeface="Arial"/>
                <a:cs typeface="Arial"/>
              </a:rPr>
              <a:t>Producer</a:t>
            </a:r>
            <a:endParaRPr sz="2450">
              <a:latin typeface="Arial"/>
              <a:cs typeface="Arial"/>
            </a:endParaRPr>
          </a:p>
        </p:txBody>
      </p:sp>
      <p:sp>
        <p:nvSpPr>
          <p:cNvPr id="15" name="object 15"/>
          <p:cNvSpPr txBox="1"/>
          <p:nvPr/>
        </p:nvSpPr>
        <p:spPr>
          <a:xfrm>
            <a:off x="10486392" y="5022304"/>
            <a:ext cx="2553335" cy="2307590"/>
          </a:xfrm>
          <a:prstGeom prst="rect">
            <a:avLst/>
          </a:prstGeom>
          <a:solidFill>
            <a:srgbClr val="00A2FF"/>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spcBef>
                <a:spcPts val="50"/>
              </a:spcBef>
            </a:pPr>
            <a:endParaRPr sz="3350">
              <a:latin typeface="Times New Roman"/>
              <a:cs typeface="Times New Roman"/>
            </a:endParaRPr>
          </a:p>
          <a:p>
            <a:pPr algn="ctr">
              <a:lnSpc>
                <a:spcPct val="100000"/>
              </a:lnSpc>
            </a:pPr>
            <a:r>
              <a:rPr sz="2600" spc="20" dirty="0">
                <a:solidFill>
                  <a:srgbClr val="FFFFFF"/>
                </a:solidFill>
                <a:latin typeface="Arial MT"/>
                <a:cs typeface="Arial MT"/>
              </a:rPr>
              <a:t>API</a:t>
            </a:r>
            <a:endParaRPr sz="2600">
              <a:latin typeface="Arial MT"/>
              <a:cs typeface="Arial MT"/>
            </a:endParaRPr>
          </a:p>
        </p:txBody>
      </p:sp>
      <p:sp>
        <p:nvSpPr>
          <p:cNvPr id="16" name="object 16"/>
          <p:cNvSpPr txBox="1"/>
          <p:nvPr/>
        </p:nvSpPr>
        <p:spPr>
          <a:xfrm>
            <a:off x="13665741" y="5244860"/>
            <a:ext cx="1301750" cy="813435"/>
          </a:xfrm>
          <a:prstGeom prst="rect">
            <a:avLst/>
          </a:prstGeom>
          <a:solidFill>
            <a:srgbClr val="00A2FF"/>
          </a:solidFill>
        </p:spPr>
        <p:txBody>
          <a:bodyPr vert="horz" wrap="square" lIns="0" tIns="104140" rIns="0" bIns="0" rtlCol="0">
            <a:spAutoFit/>
          </a:bodyPr>
          <a:lstStyle/>
          <a:p>
            <a:pPr marL="139700" marR="132080" indent="191770">
              <a:lnSpc>
                <a:spcPct val="101299"/>
              </a:lnSpc>
              <a:spcBef>
                <a:spcPts val="82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20" dirty="0">
                <a:solidFill>
                  <a:srgbClr val="FFFFFF"/>
                </a:solidFill>
                <a:latin typeface="Arial MT"/>
                <a:cs typeface="Arial MT"/>
              </a:rPr>
              <a:t>P</a:t>
            </a:r>
            <a:r>
              <a:rPr sz="1900" spc="-25" dirty="0">
                <a:solidFill>
                  <a:srgbClr val="FFFFFF"/>
                </a:solidFill>
                <a:latin typeface="Arial MT"/>
                <a:cs typeface="Arial MT"/>
              </a:rPr>
              <a:t>r</a:t>
            </a:r>
            <a:r>
              <a:rPr sz="1900" spc="55" dirty="0">
                <a:solidFill>
                  <a:srgbClr val="FFFFFF"/>
                </a:solidFill>
                <a:latin typeface="Arial MT"/>
                <a:cs typeface="Arial MT"/>
              </a:rPr>
              <a:t>oducer</a:t>
            </a:r>
            <a:endParaRPr sz="1900">
              <a:latin typeface="Arial MT"/>
              <a:cs typeface="Arial MT"/>
            </a:endParaRPr>
          </a:p>
        </p:txBody>
      </p:sp>
      <p:sp>
        <p:nvSpPr>
          <p:cNvPr id="17" name="object 17"/>
          <p:cNvSpPr txBox="1"/>
          <p:nvPr/>
        </p:nvSpPr>
        <p:spPr>
          <a:xfrm>
            <a:off x="10646953" y="5207449"/>
            <a:ext cx="1092835" cy="669925"/>
          </a:xfrm>
          <a:prstGeom prst="rect">
            <a:avLst/>
          </a:prstGeom>
          <a:solidFill>
            <a:srgbClr val="EE220C"/>
          </a:solidFill>
        </p:spPr>
        <p:txBody>
          <a:bodyPr vert="horz" wrap="square" lIns="0" tIns="131445" rIns="0" bIns="0" rtlCol="0">
            <a:spAutoFit/>
          </a:bodyPr>
          <a:lstStyle/>
          <a:p>
            <a:pPr marL="99060">
              <a:lnSpc>
                <a:spcPct val="100000"/>
              </a:lnSpc>
              <a:spcBef>
                <a:spcPts val="1035"/>
              </a:spcBef>
            </a:pPr>
            <a:r>
              <a:rPr sz="2600" spc="-10" dirty="0">
                <a:solidFill>
                  <a:srgbClr val="FFFFFF"/>
                </a:solidFill>
                <a:latin typeface="Arial MT"/>
                <a:cs typeface="Arial MT"/>
              </a:rPr>
              <a:t>POST</a:t>
            </a:r>
            <a:endParaRPr sz="2600">
              <a:latin typeface="Arial MT"/>
              <a:cs typeface="Arial MT"/>
            </a:endParaRPr>
          </a:p>
        </p:txBody>
      </p:sp>
      <p:sp>
        <p:nvSpPr>
          <p:cNvPr id="18" name="object 18"/>
          <p:cNvSpPr txBox="1"/>
          <p:nvPr/>
        </p:nvSpPr>
        <p:spPr>
          <a:xfrm>
            <a:off x="10646953" y="6575294"/>
            <a:ext cx="955040" cy="669925"/>
          </a:xfrm>
          <a:prstGeom prst="rect">
            <a:avLst/>
          </a:prstGeom>
          <a:solidFill>
            <a:srgbClr val="EE220C"/>
          </a:solidFill>
        </p:spPr>
        <p:txBody>
          <a:bodyPr vert="horz" wrap="square" lIns="0" tIns="131445" rIns="0" bIns="0" rtlCol="0">
            <a:spAutoFit/>
          </a:bodyPr>
          <a:lstStyle/>
          <a:p>
            <a:pPr marL="144780">
              <a:lnSpc>
                <a:spcPct val="100000"/>
              </a:lnSpc>
              <a:spcBef>
                <a:spcPts val="1035"/>
              </a:spcBef>
            </a:pPr>
            <a:r>
              <a:rPr sz="2600" spc="5" dirty="0">
                <a:solidFill>
                  <a:srgbClr val="FFFFFF"/>
                </a:solidFill>
                <a:latin typeface="Arial MT"/>
                <a:cs typeface="Arial MT"/>
              </a:rPr>
              <a:t>PUT</a:t>
            </a:r>
            <a:endParaRPr sz="2600">
              <a:latin typeface="Arial MT"/>
              <a:cs typeface="Arial MT"/>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57015" y="494591"/>
            <a:ext cx="10390505" cy="1433195"/>
          </a:xfrm>
          <a:prstGeom prst="rect">
            <a:avLst/>
          </a:prstGeom>
        </p:spPr>
        <p:txBody>
          <a:bodyPr vert="horz" wrap="square" lIns="0" tIns="17145" rIns="0" bIns="0" rtlCol="0">
            <a:spAutoFit/>
          </a:bodyPr>
          <a:lstStyle/>
          <a:p>
            <a:pPr marL="12700">
              <a:lnSpc>
                <a:spcPct val="100000"/>
              </a:lnSpc>
              <a:spcBef>
                <a:spcPts val="135"/>
              </a:spcBef>
            </a:pPr>
            <a:r>
              <a:rPr spc="200" dirty="0"/>
              <a:t>min.insync.replicas</a:t>
            </a:r>
          </a:p>
        </p:txBody>
      </p:sp>
      <p:grpSp>
        <p:nvGrpSpPr>
          <p:cNvPr id="3" name="object 3"/>
          <p:cNvGrpSpPr/>
          <p:nvPr/>
        </p:nvGrpSpPr>
        <p:grpSpPr>
          <a:xfrm>
            <a:off x="5559692" y="6518178"/>
            <a:ext cx="2444115" cy="2444115"/>
            <a:chOff x="5559692" y="6518178"/>
            <a:chExt cx="2444115" cy="2444115"/>
          </a:xfrm>
        </p:grpSpPr>
        <p:pic>
          <p:nvPicPr>
            <p:cNvPr id="4" name="object 4"/>
            <p:cNvPicPr/>
            <p:nvPr/>
          </p:nvPicPr>
          <p:blipFill>
            <a:blip r:embed="rId2" cstate="print"/>
            <a:stretch>
              <a:fillRect/>
            </a:stretch>
          </p:blipFill>
          <p:spPr>
            <a:xfrm>
              <a:off x="5559692" y="6518178"/>
              <a:ext cx="2443887" cy="2443887"/>
            </a:xfrm>
            <a:prstGeom prst="rect">
              <a:avLst/>
            </a:prstGeom>
          </p:spPr>
        </p:pic>
        <p:pic>
          <p:nvPicPr>
            <p:cNvPr id="5" name="object 5"/>
            <p:cNvPicPr/>
            <p:nvPr/>
          </p:nvPicPr>
          <p:blipFill>
            <a:blip r:embed="rId3" cstate="print"/>
            <a:stretch>
              <a:fillRect/>
            </a:stretch>
          </p:blipFill>
          <p:spPr>
            <a:xfrm>
              <a:off x="5601575" y="6552396"/>
              <a:ext cx="2339179" cy="2339179"/>
            </a:xfrm>
            <a:prstGeom prst="rect">
              <a:avLst/>
            </a:prstGeom>
          </p:spPr>
        </p:pic>
        <p:sp>
          <p:nvSpPr>
            <p:cNvPr id="6" name="object 6"/>
            <p:cNvSpPr/>
            <p:nvPr/>
          </p:nvSpPr>
          <p:spPr>
            <a:xfrm>
              <a:off x="5601575" y="6552396"/>
              <a:ext cx="2339340" cy="2339340"/>
            </a:xfrm>
            <a:custGeom>
              <a:avLst/>
              <a:gdLst/>
              <a:ahLst/>
              <a:cxnLst/>
              <a:rect l="l" t="t" r="r" b="b"/>
              <a:pathLst>
                <a:path w="2339340" h="2339340">
                  <a:moveTo>
                    <a:pt x="0" y="0"/>
                  </a:moveTo>
                  <a:lnTo>
                    <a:pt x="2339179" y="0"/>
                  </a:lnTo>
                  <a:lnTo>
                    <a:pt x="2339179" y="2339179"/>
                  </a:lnTo>
                  <a:lnTo>
                    <a:pt x="0" y="2339179"/>
                  </a:lnTo>
                  <a:lnTo>
                    <a:pt x="0" y="0"/>
                  </a:lnTo>
                  <a:close/>
                </a:path>
              </a:pathLst>
            </a:custGeom>
            <a:ln w="20941">
              <a:solidFill>
                <a:srgbClr val="F3F7F5"/>
              </a:solidFill>
            </a:ln>
          </p:spPr>
          <p:txBody>
            <a:bodyPr wrap="square" lIns="0" tIns="0" rIns="0" bIns="0" rtlCol="0"/>
            <a:lstStyle/>
            <a:p>
              <a:endParaRPr/>
            </a:p>
          </p:txBody>
        </p:sp>
      </p:grpSp>
      <p:grpSp>
        <p:nvGrpSpPr>
          <p:cNvPr id="7" name="object 7"/>
          <p:cNvGrpSpPr/>
          <p:nvPr/>
        </p:nvGrpSpPr>
        <p:grpSpPr>
          <a:xfrm>
            <a:off x="8840576" y="6518178"/>
            <a:ext cx="2444115" cy="2444115"/>
            <a:chOff x="8840576" y="6518178"/>
            <a:chExt cx="2444115" cy="2444115"/>
          </a:xfrm>
        </p:grpSpPr>
        <p:pic>
          <p:nvPicPr>
            <p:cNvPr id="8" name="object 8"/>
            <p:cNvPicPr/>
            <p:nvPr/>
          </p:nvPicPr>
          <p:blipFill>
            <a:blip r:embed="rId2" cstate="print"/>
            <a:stretch>
              <a:fillRect/>
            </a:stretch>
          </p:blipFill>
          <p:spPr>
            <a:xfrm>
              <a:off x="8840576" y="6518178"/>
              <a:ext cx="2443887" cy="2443887"/>
            </a:xfrm>
            <a:prstGeom prst="rect">
              <a:avLst/>
            </a:prstGeom>
          </p:spPr>
        </p:pic>
        <p:pic>
          <p:nvPicPr>
            <p:cNvPr id="9" name="object 9"/>
            <p:cNvPicPr/>
            <p:nvPr/>
          </p:nvPicPr>
          <p:blipFill>
            <a:blip r:embed="rId3" cstate="print"/>
            <a:stretch>
              <a:fillRect/>
            </a:stretch>
          </p:blipFill>
          <p:spPr>
            <a:xfrm>
              <a:off x="8882460" y="6552396"/>
              <a:ext cx="2339179" cy="2339179"/>
            </a:xfrm>
            <a:prstGeom prst="rect">
              <a:avLst/>
            </a:prstGeom>
          </p:spPr>
        </p:pic>
        <p:sp>
          <p:nvSpPr>
            <p:cNvPr id="10" name="object 10"/>
            <p:cNvSpPr/>
            <p:nvPr/>
          </p:nvSpPr>
          <p:spPr>
            <a:xfrm>
              <a:off x="8882460" y="6552396"/>
              <a:ext cx="2339340" cy="2339340"/>
            </a:xfrm>
            <a:custGeom>
              <a:avLst/>
              <a:gdLst/>
              <a:ahLst/>
              <a:cxnLst/>
              <a:rect l="l" t="t" r="r" b="b"/>
              <a:pathLst>
                <a:path w="2339340" h="2339340">
                  <a:moveTo>
                    <a:pt x="0" y="0"/>
                  </a:moveTo>
                  <a:lnTo>
                    <a:pt x="2339179" y="0"/>
                  </a:lnTo>
                  <a:lnTo>
                    <a:pt x="2339179" y="2339179"/>
                  </a:lnTo>
                  <a:lnTo>
                    <a:pt x="0" y="2339179"/>
                  </a:lnTo>
                  <a:lnTo>
                    <a:pt x="0" y="0"/>
                  </a:lnTo>
                  <a:close/>
                </a:path>
              </a:pathLst>
            </a:custGeom>
            <a:ln w="20941">
              <a:solidFill>
                <a:srgbClr val="F3F7F5"/>
              </a:solidFill>
            </a:ln>
          </p:spPr>
          <p:txBody>
            <a:bodyPr wrap="square" lIns="0" tIns="0" rIns="0" bIns="0" rtlCol="0"/>
            <a:lstStyle/>
            <a:p>
              <a:endParaRPr/>
            </a:p>
          </p:txBody>
        </p:sp>
        <p:sp>
          <p:nvSpPr>
            <p:cNvPr id="11" name="object 11"/>
            <p:cNvSpPr/>
            <p:nvPr/>
          </p:nvSpPr>
          <p:spPr>
            <a:xfrm>
              <a:off x="9270741" y="6940678"/>
              <a:ext cx="1562735" cy="1562735"/>
            </a:xfrm>
            <a:custGeom>
              <a:avLst/>
              <a:gdLst/>
              <a:ahLst/>
              <a:cxnLst/>
              <a:rect l="l" t="t" r="r" b="b"/>
              <a:pathLst>
                <a:path w="1562734" h="1562734">
                  <a:moveTo>
                    <a:pt x="781247" y="0"/>
                  </a:moveTo>
                  <a:lnTo>
                    <a:pt x="733723" y="1428"/>
                  </a:lnTo>
                  <a:lnTo>
                    <a:pt x="686942" y="5658"/>
                  </a:lnTo>
                  <a:lnTo>
                    <a:pt x="640988" y="12608"/>
                  </a:lnTo>
                  <a:lnTo>
                    <a:pt x="595943" y="22195"/>
                  </a:lnTo>
                  <a:lnTo>
                    <a:pt x="551888" y="34337"/>
                  </a:lnTo>
                  <a:lnTo>
                    <a:pt x="508907" y="48951"/>
                  </a:lnTo>
                  <a:lnTo>
                    <a:pt x="467081" y="65956"/>
                  </a:lnTo>
                  <a:lnTo>
                    <a:pt x="426493" y="85269"/>
                  </a:lnTo>
                  <a:lnTo>
                    <a:pt x="387226" y="106807"/>
                  </a:lnTo>
                  <a:lnTo>
                    <a:pt x="349360" y="130489"/>
                  </a:lnTo>
                  <a:lnTo>
                    <a:pt x="312980" y="156232"/>
                  </a:lnTo>
                  <a:lnTo>
                    <a:pt x="278167" y="183953"/>
                  </a:lnTo>
                  <a:lnTo>
                    <a:pt x="245003" y="213571"/>
                  </a:lnTo>
                  <a:lnTo>
                    <a:pt x="213571" y="245003"/>
                  </a:lnTo>
                  <a:lnTo>
                    <a:pt x="183953" y="278167"/>
                  </a:lnTo>
                  <a:lnTo>
                    <a:pt x="156232" y="312980"/>
                  </a:lnTo>
                  <a:lnTo>
                    <a:pt x="130489" y="349360"/>
                  </a:lnTo>
                  <a:lnTo>
                    <a:pt x="106807" y="387226"/>
                  </a:lnTo>
                  <a:lnTo>
                    <a:pt x="85269" y="426493"/>
                  </a:lnTo>
                  <a:lnTo>
                    <a:pt x="65956" y="467081"/>
                  </a:lnTo>
                  <a:lnTo>
                    <a:pt x="48951" y="508907"/>
                  </a:lnTo>
                  <a:lnTo>
                    <a:pt x="34337" y="551888"/>
                  </a:lnTo>
                  <a:lnTo>
                    <a:pt x="22195" y="595943"/>
                  </a:lnTo>
                  <a:lnTo>
                    <a:pt x="12608" y="640988"/>
                  </a:lnTo>
                  <a:lnTo>
                    <a:pt x="5658" y="686942"/>
                  </a:lnTo>
                  <a:lnTo>
                    <a:pt x="1428" y="733723"/>
                  </a:lnTo>
                  <a:lnTo>
                    <a:pt x="0" y="781247"/>
                  </a:lnTo>
                  <a:lnTo>
                    <a:pt x="1428" y="828772"/>
                  </a:lnTo>
                  <a:lnTo>
                    <a:pt x="5658" y="875554"/>
                  </a:lnTo>
                  <a:lnTo>
                    <a:pt x="12608" y="921510"/>
                  </a:lnTo>
                  <a:lnTo>
                    <a:pt x="22195" y="966558"/>
                  </a:lnTo>
                  <a:lnTo>
                    <a:pt x="34337" y="1010617"/>
                  </a:lnTo>
                  <a:lnTo>
                    <a:pt x="48951" y="1053602"/>
                  </a:lnTo>
                  <a:lnTo>
                    <a:pt x="65956" y="1095433"/>
                  </a:lnTo>
                  <a:lnTo>
                    <a:pt x="85269" y="1136026"/>
                  </a:lnTo>
                  <a:lnTo>
                    <a:pt x="106807" y="1175300"/>
                  </a:lnTo>
                  <a:lnTo>
                    <a:pt x="130489" y="1213171"/>
                  </a:lnTo>
                  <a:lnTo>
                    <a:pt x="156232" y="1249558"/>
                  </a:lnTo>
                  <a:lnTo>
                    <a:pt x="183953" y="1284378"/>
                  </a:lnTo>
                  <a:lnTo>
                    <a:pt x="213571" y="1317548"/>
                  </a:lnTo>
                  <a:lnTo>
                    <a:pt x="245003" y="1348987"/>
                  </a:lnTo>
                  <a:lnTo>
                    <a:pt x="278167" y="1378611"/>
                  </a:lnTo>
                  <a:lnTo>
                    <a:pt x="312980" y="1406339"/>
                  </a:lnTo>
                  <a:lnTo>
                    <a:pt x="349360" y="1432089"/>
                  </a:lnTo>
                  <a:lnTo>
                    <a:pt x="387226" y="1455777"/>
                  </a:lnTo>
                  <a:lnTo>
                    <a:pt x="426493" y="1477321"/>
                  </a:lnTo>
                  <a:lnTo>
                    <a:pt x="467081" y="1496639"/>
                  </a:lnTo>
                  <a:lnTo>
                    <a:pt x="508907" y="1513649"/>
                  </a:lnTo>
                  <a:lnTo>
                    <a:pt x="551888" y="1528268"/>
                  </a:lnTo>
                  <a:lnTo>
                    <a:pt x="595943" y="1540413"/>
                  </a:lnTo>
                  <a:lnTo>
                    <a:pt x="640988" y="1550003"/>
                  </a:lnTo>
                  <a:lnTo>
                    <a:pt x="686942" y="1556955"/>
                  </a:lnTo>
                  <a:lnTo>
                    <a:pt x="733723" y="1561187"/>
                  </a:lnTo>
                  <a:lnTo>
                    <a:pt x="781247" y="1562616"/>
                  </a:lnTo>
                  <a:lnTo>
                    <a:pt x="828771" y="1561187"/>
                  </a:lnTo>
                  <a:lnTo>
                    <a:pt x="875552" y="1556955"/>
                  </a:lnTo>
                  <a:lnTo>
                    <a:pt x="921508" y="1550003"/>
                  </a:lnTo>
                  <a:lnTo>
                    <a:pt x="966556" y="1540413"/>
                  </a:lnTo>
                  <a:lnTo>
                    <a:pt x="1010613" y="1528268"/>
                  </a:lnTo>
                  <a:lnTo>
                    <a:pt x="1053599" y="1513649"/>
                  </a:lnTo>
                  <a:lnTo>
                    <a:pt x="1074029" y="1505341"/>
                  </a:lnTo>
                  <a:lnTo>
                    <a:pt x="781247" y="1505341"/>
                  </a:lnTo>
                  <a:lnTo>
                    <a:pt x="728427" y="1503435"/>
                  </a:lnTo>
                  <a:lnTo>
                    <a:pt x="676630" y="1497804"/>
                  </a:lnTo>
                  <a:lnTo>
                    <a:pt x="625985" y="1488581"/>
                  </a:lnTo>
                  <a:lnTo>
                    <a:pt x="576623" y="1475898"/>
                  </a:lnTo>
                  <a:lnTo>
                    <a:pt x="528675" y="1459886"/>
                  </a:lnTo>
                  <a:lnTo>
                    <a:pt x="482272" y="1440679"/>
                  </a:lnTo>
                  <a:lnTo>
                    <a:pt x="437545" y="1418407"/>
                  </a:lnTo>
                  <a:lnTo>
                    <a:pt x="394624" y="1393204"/>
                  </a:lnTo>
                  <a:lnTo>
                    <a:pt x="353639" y="1365202"/>
                  </a:lnTo>
                  <a:lnTo>
                    <a:pt x="509819" y="1208977"/>
                  </a:lnTo>
                  <a:lnTo>
                    <a:pt x="197413" y="1208977"/>
                  </a:lnTo>
                  <a:lnTo>
                    <a:pt x="169411" y="1167988"/>
                  </a:lnTo>
                  <a:lnTo>
                    <a:pt x="144208" y="1125056"/>
                  </a:lnTo>
                  <a:lnTo>
                    <a:pt x="121937" y="1080312"/>
                  </a:lnTo>
                  <a:lnTo>
                    <a:pt x="102729" y="1033889"/>
                  </a:lnTo>
                  <a:lnTo>
                    <a:pt x="86718" y="985922"/>
                  </a:lnTo>
                  <a:lnTo>
                    <a:pt x="74034" y="936541"/>
                  </a:lnTo>
                  <a:lnTo>
                    <a:pt x="64811" y="885880"/>
                  </a:lnTo>
                  <a:lnTo>
                    <a:pt x="59180" y="834071"/>
                  </a:lnTo>
                  <a:lnTo>
                    <a:pt x="57274" y="781247"/>
                  </a:lnTo>
                  <a:lnTo>
                    <a:pt x="59180" y="728427"/>
                  </a:lnTo>
                  <a:lnTo>
                    <a:pt x="64811" y="676630"/>
                  </a:lnTo>
                  <a:lnTo>
                    <a:pt x="74034" y="625985"/>
                  </a:lnTo>
                  <a:lnTo>
                    <a:pt x="86718" y="576623"/>
                  </a:lnTo>
                  <a:lnTo>
                    <a:pt x="102729" y="528675"/>
                  </a:lnTo>
                  <a:lnTo>
                    <a:pt x="121937" y="482272"/>
                  </a:lnTo>
                  <a:lnTo>
                    <a:pt x="144208" y="437545"/>
                  </a:lnTo>
                  <a:lnTo>
                    <a:pt x="169411" y="394624"/>
                  </a:lnTo>
                  <a:lnTo>
                    <a:pt x="197413" y="353639"/>
                  </a:lnTo>
                  <a:lnTo>
                    <a:pt x="509820" y="353639"/>
                  </a:lnTo>
                  <a:lnTo>
                    <a:pt x="353639" y="197413"/>
                  </a:lnTo>
                  <a:lnTo>
                    <a:pt x="394626" y="169410"/>
                  </a:lnTo>
                  <a:lnTo>
                    <a:pt x="437550" y="144206"/>
                  </a:lnTo>
                  <a:lnTo>
                    <a:pt x="482280" y="121934"/>
                  </a:lnTo>
                  <a:lnTo>
                    <a:pt x="528686" y="102726"/>
                  </a:lnTo>
                  <a:lnTo>
                    <a:pt x="576636" y="86715"/>
                  </a:lnTo>
                  <a:lnTo>
                    <a:pt x="626001" y="74032"/>
                  </a:lnTo>
                  <a:lnTo>
                    <a:pt x="676651" y="64809"/>
                  </a:lnTo>
                  <a:lnTo>
                    <a:pt x="728463" y="59179"/>
                  </a:lnTo>
                  <a:lnTo>
                    <a:pt x="781247" y="57274"/>
                  </a:lnTo>
                  <a:lnTo>
                    <a:pt x="1074077" y="57274"/>
                  </a:lnTo>
                  <a:lnTo>
                    <a:pt x="1053603" y="48951"/>
                  </a:lnTo>
                  <a:lnTo>
                    <a:pt x="1010617" y="34337"/>
                  </a:lnTo>
                  <a:lnTo>
                    <a:pt x="966559" y="22195"/>
                  </a:lnTo>
                  <a:lnTo>
                    <a:pt x="921510" y="12608"/>
                  </a:lnTo>
                  <a:lnTo>
                    <a:pt x="875554" y="5658"/>
                  </a:lnTo>
                  <a:lnTo>
                    <a:pt x="828772" y="1428"/>
                  </a:lnTo>
                  <a:lnTo>
                    <a:pt x="781247" y="0"/>
                  </a:lnTo>
                  <a:close/>
                </a:path>
                <a:path w="1562734" h="1562734">
                  <a:moveTo>
                    <a:pt x="1093698" y="937471"/>
                  </a:moveTo>
                  <a:lnTo>
                    <a:pt x="781247" y="937471"/>
                  </a:lnTo>
                  <a:lnTo>
                    <a:pt x="1208980" y="1365202"/>
                  </a:lnTo>
                  <a:lnTo>
                    <a:pt x="1167991" y="1393204"/>
                  </a:lnTo>
                  <a:lnTo>
                    <a:pt x="1125057" y="1418407"/>
                  </a:lnTo>
                  <a:lnTo>
                    <a:pt x="1080313" y="1440679"/>
                  </a:lnTo>
                  <a:lnTo>
                    <a:pt x="1033890" y="1459886"/>
                  </a:lnTo>
                  <a:lnTo>
                    <a:pt x="985922" y="1475898"/>
                  </a:lnTo>
                  <a:lnTo>
                    <a:pt x="936541" y="1488581"/>
                  </a:lnTo>
                  <a:lnTo>
                    <a:pt x="885880" y="1497804"/>
                  </a:lnTo>
                  <a:lnTo>
                    <a:pt x="834071" y="1503435"/>
                  </a:lnTo>
                  <a:lnTo>
                    <a:pt x="781247" y="1505341"/>
                  </a:lnTo>
                  <a:lnTo>
                    <a:pt x="1074029" y="1505341"/>
                  </a:lnTo>
                  <a:lnTo>
                    <a:pt x="1136022" y="1477321"/>
                  </a:lnTo>
                  <a:lnTo>
                    <a:pt x="1175295" y="1455777"/>
                  </a:lnTo>
                  <a:lnTo>
                    <a:pt x="1213167" y="1432089"/>
                  </a:lnTo>
                  <a:lnTo>
                    <a:pt x="1249553" y="1406339"/>
                  </a:lnTo>
                  <a:lnTo>
                    <a:pt x="1284373" y="1378611"/>
                  </a:lnTo>
                  <a:lnTo>
                    <a:pt x="1317544" y="1348987"/>
                  </a:lnTo>
                  <a:lnTo>
                    <a:pt x="1348983" y="1317548"/>
                  </a:lnTo>
                  <a:lnTo>
                    <a:pt x="1378607" y="1284378"/>
                  </a:lnTo>
                  <a:lnTo>
                    <a:pt x="1406336" y="1249558"/>
                  </a:lnTo>
                  <a:lnTo>
                    <a:pt x="1432085" y="1213171"/>
                  </a:lnTo>
                  <a:lnTo>
                    <a:pt x="1434708" y="1208977"/>
                  </a:lnTo>
                  <a:lnTo>
                    <a:pt x="1365206" y="1208977"/>
                  </a:lnTo>
                  <a:lnTo>
                    <a:pt x="1093698" y="937471"/>
                  </a:lnTo>
                  <a:close/>
                </a:path>
                <a:path w="1562734" h="1562734">
                  <a:moveTo>
                    <a:pt x="509820" y="353639"/>
                  </a:moveTo>
                  <a:lnTo>
                    <a:pt x="197413" y="353639"/>
                  </a:lnTo>
                  <a:lnTo>
                    <a:pt x="625144" y="781247"/>
                  </a:lnTo>
                  <a:lnTo>
                    <a:pt x="197413" y="1208977"/>
                  </a:lnTo>
                  <a:lnTo>
                    <a:pt x="509819" y="1208977"/>
                  </a:lnTo>
                  <a:lnTo>
                    <a:pt x="781247" y="937471"/>
                  </a:lnTo>
                  <a:lnTo>
                    <a:pt x="1093698" y="937471"/>
                  </a:lnTo>
                  <a:lnTo>
                    <a:pt x="937471" y="781247"/>
                  </a:lnTo>
                  <a:lnTo>
                    <a:pt x="1093621" y="625144"/>
                  </a:lnTo>
                  <a:lnTo>
                    <a:pt x="781247" y="625144"/>
                  </a:lnTo>
                  <a:lnTo>
                    <a:pt x="509820" y="353639"/>
                  </a:lnTo>
                  <a:close/>
                </a:path>
                <a:path w="1562734" h="1562734">
                  <a:moveTo>
                    <a:pt x="1434764" y="353639"/>
                  </a:moveTo>
                  <a:lnTo>
                    <a:pt x="1365206" y="353639"/>
                  </a:lnTo>
                  <a:lnTo>
                    <a:pt x="1393207" y="394624"/>
                  </a:lnTo>
                  <a:lnTo>
                    <a:pt x="1418409" y="437545"/>
                  </a:lnTo>
                  <a:lnTo>
                    <a:pt x="1440679" y="482272"/>
                  </a:lnTo>
                  <a:lnTo>
                    <a:pt x="1459885" y="528675"/>
                  </a:lnTo>
                  <a:lnTo>
                    <a:pt x="1475896" y="576623"/>
                  </a:lnTo>
                  <a:lnTo>
                    <a:pt x="1488579" y="625985"/>
                  </a:lnTo>
                  <a:lnTo>
                    <a:pt x="1497801" y="676630"/>
                  </a:lnTo>
                  <a:lnTo>
                    <a:pt x="1503432" y="728427"/>
                  </a:lnTo>
                  <a:lnTo>
                    <a:pt x="1505338" y="781247"/>
                  </a:lnTo>
                  <a:lnTo>
                    <a:pt x="1503432" y="834071"/>
                  </a:lnTo>
                  <a:lnTo>
                    <a:pt x="1497801" y="885880"/>
                  </a:lnTo>
                  <a:lnTo>
                    <a:pt x="1488579" y="936541"/>
                  </a:lnTo>
                  <a:lnTo>
                    <a:pt x="1475896" y="985922"/>
                  </a:lnTo>
                  <a:lnTo>
                    <a:pt x="1459885" y="1033889"/>
                  </a:lnTo>
                  <a:lnTo>
                    <a:pt x="1440679" y="1080312"/>
                  </a:lnTo>
                  <a:lnTo>
                    <a:pt x="1418409" y="1125056"/>
                  </a:lnTo>
                  <a:lnTo>
                    <a:pt x="1393207" y="1167988"/>
                  </a:lnTo>
                  <a:lnTo>
                    <a:pt x="1365206" y="1208977"/>
                  </a:lnTo>
                  <a:lnTo>
                    <a:pt x="1434708" y="1208977"/>
                  </a:lnTo>
                  <a:lnTo>
                    <a:pt x="1455773" y="1175300"/>
                  </a:lnTo>
                  <a:lnTo>
                    <a:pt x="1477318" y="1136026"/>
                  </a:lnTo>
                  <a:lnTo>
                    <a:pt x="1496636" y="1095433"/>
                  </a:lnTo>
                  <a:lnTo>
                    <a:pt x="1513646" y="1053602"/>
                  </a:lnTo>
                  <a:lnTo>
                    <a:pt x="1528265" y="1010617"/>
                  </a:lnTo>
                  <a:lnTo>
                    <a:pt x="1540411" y="966558"/>
                  </a:lnTo>
                  <a:lnTo>
                    <a:pt x="1550001" y="921510"/>
                  </a:lnTo>
                  <a:lnTo>
                    <a:pt x="1556953" y="875554"/>
                  </a:lnTo>
                  <a:lnTo>
                    <a:pt x="1561185" y="828772"/>
                  </a:lnTo>
                  <a:lnTo>
                    <a:pt x="1562614" y="781247"/>
                  </a:lnTo>
                  <a:lnTo>
                    <a:pt x="1561185" y="733723"/>
                  </a:lnTo>
                  <a:lnTo>
                    <a:pt x="1556953" y="686942"/>
                  </a:lnTo>
                  <a:lnTo>
                    <a:pt x="1550001" y="640988"/>
                  </a:lnTo>
                  <a:lnTo>
                    <a:pt x="1540411" y="595943"/>
                  </a:lnTo>
                  <a:lnTo>
                    <a:pt x="1528266" y="551888"/>
                  </a:lnTo>
                  <a:lnTo>
                    <a:pt x="1513647" y="508907"/>
                  </a:lnTo>
                  <a:lnTo>
                    <a:pt x="1496638" y="467081"/>
                  </a:lnTo>
                  <a:lnTo>
                    <a:pt x="1477320" y="426493"/>
                  </a:lnTo>
                  <a:lnTo>
                    <a:pt x="1455775" y="387226"/>
                  </a:lnTo>
                  <a:lnTo>
                    <a:pt x="1434764" y="353639"/>
                  </a:lnTo>
                  <a:close/>
                </a:path>
                <a:path w="1562734" h="1562734">
                  <a:moveTo>
                    <a:pt x="1074077" y="57274"/>
                  </a:moveTo>
                  <a:lnTo>
                    <a:pt x="781247" y="57274"/>
                  </a:lnTo>
                  <a:lnTo>
                    <a:pt x="834081" y="59180"/>
                  </a:lnTo>
                  <a:lnTo>
                    <a:pt x="885889" y="64811"/>
                  </a:lnTo>
                  <a:lnTo>
                    <a:pt x="936549" y="74034"/>
                  </a:lnTo>
                  <a:lnTo>
                    <a:pt x="985928" y="86718"/>
                  </a:lnTo>
                  <a:lnTo>
                    <a:pt x="1033894" y="102729"/>
                  </a:lnTo>
                  <a:lnTo>
                    <a:pt x="1080315" y="121937"/>
                  </a:lnTo>
                  <a:lnTo>
                    <a:pt x="1125059" y="144208"/>
                  </a:lnTo>
                  <a:lnTo>
                    <a:pt x="1167991" y="169411"/>
                  </a:lnTo>
                  <a:lnTo>
                    <a:pt x="1208980" y="197413"/>
                  </a:lnTo>
                  <a:lnTo>
                    <a:pt x="781247" y="625144"/>
                  </a:lnTo>
                  <a:lnTo>
                    <a:pt x="1093621" y="625144"/>
                  </a:lnTo>
                  <a:lnTo>
                    <a:pt x="1365206" y="353639"/>
                  </a:lnTo>
                  <a:lnTo>
                    <a:pt x="1434764" y="353639"/>
                  </a:lnTo>
                  <a:lnTo>
                    <a:pt x="1432088" y="349360"/>
                  </a:lnTo>
                  <a:lnTo>
                    <a:pt x="1406339" y="312980"/>
                  </a:lnTo>
                  <a:lnTo>
                    <a:pt x="1378611" y="278167"/>
                  </a:lnTo>
                  <a:lnTo>
                    <a:pt x="1348986" y="245003"/>
                  </a:lnTo>
                  <a:lnTo>
                    <a:pt x="1317548" y="213571"/>
                  </a:lnTo>
                  <a:lnTo>
                    <a:pt x="1284378" y="183953"/>
                  </a:lnTo>
                  <a:lnTo>
                    <a:pt x="1249558" y="156232"/>
                  </a:lnTo>
                  <a:lnTo>
                    <a:pt x="1213171" y="130489"/>
                  </a:lnTo>
                  <a:lnTo>
                    <a:pt x="1175300" y="106807"/>
                  </a:lnTo>
                  <a:lnTo>
                    <a:pt x="1136027" y="85269"/>
                  </a:lnTo>
                  <a:lnTo>
                    <a:pt x="1095434" y="65956"/>
                  </a:lnTo>
                  <a:lnTo>
                    <a:pt x="1074077" y="57274"/>
                  </a:lnTo>
                  <a:close/>
                </a:path>
              </a:pathLst>
            </a:custGeom>
            <a:solidFill>
              <a:srgbClr val="EE220C"/>
            </a:solidFill>
          </p:spPr>
          <p:txBody>
            <a:bodyPr wrap="square" lIns="0" tIns="0" rIns="0" bIns="0" rtlCol="0"/>
            <a:lstStyle/>
            <a:p>
              <a:endParaRPr/>
            </a:p>
          </p:txBody>
        </p:sp>
      </p:grpSp>
      <p:grpSp>
        <p:nvGrpSpPr>
          <p:cNvPr id="12" name="object 12"/>
          <p:cNvGrpSpPr/>
          <p:nvPr/>
        </p:nvGrpSpPr>
        <p:grpSpPr>
          <a:xfrm>
            <a:off x="12323886" y="6518178"/>
            <a:ext cx="2444115" cy="2444115"/>
            <a:chOff x="12323886" y="6518178"/>
            <a:chExt cx="2444115" cy="2444115"/>
          </a:xfrm>
        </p:grpSpPr>
        <p:pic>
          <p:nvPicPr>
            <p:cNvPr id="13" name="object 13"/>
            <p:cNvPicPr/>
            <p:nvPr/>
          </p:nvPicPr>
          <p:blipFill>
            <a:blip r:embed="rId2" cstate="print"/>
            <a:stretch>
              <a:fillRect/>
            </a:stretch>
          </p:blipFill>
          <p:spPr>
            <a:xfrm>
              <a:off x="12323886" y="6518178"/>
              <a:ext cx="2443887" cy="2443887"/>
            </a:xfrm>
            <a:prstGeom prst="rect">
              <a:avLst/>
            </a:prstGeom>
          </p:spPr>
        </p:pic>
        <p:pic>
          <p:nvPicPr>
            <p:cNvPr id="14" name="object 14"/>
            <p:cNvPicPr/>
            <p:nvPr/>
          </p:nvPicPr>
          <p:blipFill>
            <a:blip r:embed="rId3" cstate="print"/>
            <a:stretch>
              <a:fillRect/>
            </a:stretch>
          </p:blipFill>
          <p:spPr>
            <a:xfrm>
              <a:off x="12365770" y="6552396"/>
              <a:ext cx="2339179" cy="2339179"/>
            </a:xfrm>
            <a:prstGeom prst="rect">
              <a:avLst/>
            </a:prstGeom>
          </p:spPr>
        </p:pic>
        <p:sp>
          <p:nvSpPr>
            <p:cNvPr id="15" name="object 15"/>
            <p:cNvSpPr/>
            <p:nvPr/>
          </p:nvSpPr>
          <p:spPr>
            <a:xfrm>
              <a:off x="12365770" y="6552396"/>
              <a:ext cx="2339340" cy="2339340"/>
            </a:xfrm>
            <a:custGeom>
              <a:avLst/>
              <a:gdLst/>
              <a:ahLst/>
              <a:cxnLst/>
              <a:rect l="l" t="t" r="r" b="b"/>
              <a:pathLst>
                <a:path w="2339340" h="2339340">
                  <a:moveTo>
                    <a:pt x="0" y="0"/>
                  </a:moveTo>
                  <a:lnTo>
                    <a:pt x="2339179" y="0"/>
                  </a:lnTo>
                  <a:lnTo>
                    <a:pt x="2339179" y="2339179"/>
                  </a:lnTo>
                  <a:lnTo>
                    <a:pt x="0" y="2339179"/>
                  </a:lnTo>
                  <a:lnTo>
                    <a:pt x="0" y="0"/>
                  </a:lnTo>
                  <a:close/>
                </a:path>
              </a:pathLst>
            </a:custGeom>
            <a:ln w="20941">
              <a:solidFill>
                <a:srgbClr val="F3F7F5"/>
              </a:solidFill>
            </a:ln>
          </p:spPr>
          <p:txBody>
            <a:bodyPr wrap="square" lIns="0" tIns="0" rIns="0" bIns="0" rtlCol="0"/>
            <a:lstStyle/>
            <a:p>
              <a:endParaRPr/>
            </a:p>
          </p:txBody>
        </p:sp>
        <p:sp>
          <p:nvSpPr>
            <p:cNvPr id="16" name="object 16"/>
            <p:cNvSpPr/>
            <p:nvPr/>
          </p:nvSpPr>
          <p:spPr>
            <a:xfrm>
              <a:off x="12754051" y="6940678"/>
              <a:ext cx="1562735" cy="1562735"/>
            </a:xfrm>
            <a:custGeom>
              <a:avLst/>
              <a:gdLst/>
              <a:ahLst/>
              <a:cxnLst/>
              <a:rect l="l" t="t" r="r" b="b"/>
              <a:pathLst>
                <a:path w="1562734" h="1562734">
                  <a:moveTo>
                    <a:pt x="781243" y="0"/>
                  </a:moveTo>
                  <a:lnTo>
                    <a:pt x="733719" y="1428"/>
                  </a:lnTo>
                  <a:lnTo>
                    <a:pt x="686939" y="5658"/>
                  </a:lnTo>
                  <a:lnTo>
                    <a:pt x="640986" y="12608"/>
                  </a:lnTo>
                  <a:lnTo>
                    <a:pt x="595941" y="22195"/>
                  </a:lnTo>
                  <a:lnTo>
                    <a:pt x="551887" y="34337"/>
                  </a:lnTo>
                  <a:lnTo>
                    <a:pt x="508906" y="48951"/>
                  </a:lnTo>
                  <a:lnTo>
                    <a:pt x="467080" y="65956"/>
                  </a:lnTo>
                  <a:lnTo>
                    <a:pt x="426493" y="85269"/>
                  </a:lnTo>
                  <a:lnTo>
                    <a:pt x="387225" y="106807"/>
                  </a:lnTo>
                  <a:lnTo>
                    <a:pt x="349360" y="130489"/>
                  </a:lnTo>
                  <a:lnTo>
                    <a:pt x="312980" y="156232"/>
                  </a:lnTo>
                  <a:lnTo>
                    <a:pt x="278167" y="183953"/>
                  </a:lnTo>
                  <a:lnTo>
                    <a:pt x="245003" y="213571"/>
                  </a:lnTo>
                  <a:lnTo>
                    <a:pt x="213571" y="245003"/>
                  </a:lnTo>
                  <a:lnTo>
                    <a:pt x="183954" y="278167"/>
                  </a:lnTo>
                  <a:lnTo>
                    <a:pt x="156232" y="312980"/>
                  </a:lnTo>
                  <a:lnTo>
                    <a:pt x="130489" y="349360"/>
                  </a:lnTo>
                  <a:lnTo>
                    <a:pt x="106808" y="387226"/>
                  </a:lnTo>
                  <a:lnTo>
                    <a:pt x="85269" y="426493"/>
                  </a:lnTo>
                  <a:lnTo>
                    <a:pt x="65956" y="467081"/>
                  </a:lnTo>
                  <a:lnTo>
                    <a:pt x="48951" y="508907"/>
                  </a:lnTo>
                  <a:lnTo>
                    <a:pt x="34337" y="551888"/>
                  </a:lnTo>
                  <a:lnTo>
                    <a:pt x="22195" y="595943"/>
                  </a:lnTo>
                  <a:lnTo>
                    <a:pt x="12608" y="640988"/>
                  </a:lnTo>
                  <a:lnTo>
                    <a:pt x="5658" y="686942"/>
                  </a:lnTo>
                  <a:lnTo>
                    <a:pt x="1428" y="733723"/>
                  </a:lnTo>
                  <a:lnTo>
                    <a:pt x="0" y="781247"/>
                  </a:lnTo>
                  <a:lnTo>
                    <a:pt x="1428" y="828772"/>
                  </a:lnTo>
                  <a:lnTo>
                    <a:pt x="5658" y="875554"/>
                  </a:lnTo>
                  <a:lnTo>
                    <a:pt x="12608" y="921510"/>
                  </a:lnTo>
                  <a:lnTo>
                    <a:pt x="22195" y="966558"/>
                  </a:lnTo>
                  <a:lnTo>
                    <a:pt x="34337" y="1010617"/>
                  </a:lnTo>
                  <a:lnTo>
                    <a:pt x="48951" y="1053602"/>
                  </a:lnTo>
                  <a:lnTo>
                    <a:pt x="65956" y="1095433"/>
                  </a:lnTo>
                  <a:lnTo>
                    <a:pt x="85269" y="1136026"/>
                  </a:lnTo>
                  <a:lnTo>
                    <a:pt x="106808" y="1175300"/>
                  </a:lnTo>
                  <a:lnTo>
                    <a:pt x="130489" y="1213171"/>
                  </a:lnTo>
                  <a:lnTo>
                    <a:pt x="156232" y="1249558"/>
                  </a:lnTo>
                  <a:lnTo>
                    <a:pt x="183954" y="1284378"/>
                  </a:lnTo>
                  <a:lnTo>
                    <a:pt x="213571" y="1317548"/>
                  </a:lnTo>
                  <a:lnTo>
                    <a:pt x="245003" y="1348987"/>
                  </a:lnTo>
                  <a:lnTo>
                    <a:pt x="278167" y="1378611"/>
                  </a:lnTo>
                  <a:lnTo>
                    <a:pt x="312980" y="1406339"/>
                  </a:lnTo>
                  <a:lnTo>
                    <a:pt x="349360" y="1432089"/>
                  </a:lnTo>
                  <a:lnTo>
                    <a:pt x="387225" y="1455777"/>
                  </a:lnTo>
                  <a:lnTo>
                    <a:pt x="426493" y="1477321"/>
                  </a:lnTo>
                  <a:lnTo>
                    <a:pt x="467080" y="1496639"/>
                  </a:lnTo>
                  <a:lnTo>
                    <a:pt x="508906" y="1513649"/>
                  </a:lnTo>
                  <a:lnTo>
                    <a:pt x="551887" y="1528268"/>
                  </a:lnTo>
                  <a:lnTo>
                    <a:pt x="595941" y="1540413"/>
                  </a:lnTo>
                  <a:lnTo>
                    <a:pt x="640986" y="1550003"/>
                  </a:lnTo>
                  <a:lnTo>
                    <a:pt x="686939" y="1556955"/>
                  </a:lnTo>
                  <a:lnTo>
                    <a:pt x="733719" y="1561187"/>
                  </a:lnTo>
                  <a:lnTo>
                    <a:pt x="781243" y="1562616"/>
                  </a:lnTo>
                  <a:lnTo>
                    <a:pt x="828767" y="1561187"/>
                  </a:lnTo>
                  <a:lnTo>
                    <a:pt x="875548" y="1556955"/>
                  </a:lnTo>
                  <a:lnTo>
                    <a:pt x="921504" y="1550003"/>
                  </a:lnTo>
                  <a:lnTo>
                    <a:pt x="966552" y="1540413"/>
                  </a:lnTo>
                  <a:lnTo>
                    <a:pt x="1010610" y="1528268"/>
                  </a:lnTo>
                  <a:lnTo>
                    <a:pt x="1053596" y="1513649"/>
                  </a:lnTo>
                  <a:lnTo>
                    <a:pt x="1074026" y="1505341"/>
                  </a:lnTo>
                  <a:lnTo>
                    <a:pt x="781243" y="1505341"/>
                  </a:lnTo>
                  <a:lnTo>
                    <a:pt x="728424" y="1503435"/>
                  </a:lnTo>
                  <a:lnTo>
                    <a:pt x="676627" y="1497804"/>
                  </a:lnTo>
                  <a:lnTo>
                    <a:pt x="625982" y="1488581"/>
                  </a:lnTo>
                  <a:lnTo>
                    <a:pt x="576620" y="1475898"/>
                  </a:lnTo>
                  <a:lnTo>
                    <a:pt x="528673" y="1459886"/>
                  </a:lnTo>
                  <a:lnTo>
                    <a:pt x="482269" y="1440679"/>
                  </a:lnTo>
                  <a:lnTo>
                    <a:pt x="437541" y="1418407"/>
                  </a:lnTo>
                  <a:lnTo>
                    <a:pt x="394619" y="1393204"/>
                  </a:lnTo>
                  <a:lnTo>
                    <a:pt x="353633" y="1365202"/>
                  </a:lnTo>
                  <a:lnTo>
                    <a:pt x="509813" y="1208977"/>
                  </a:lnTo>
                  <a:lnTo>
                    <a:pt x="197407" y="1208977"/>
                  </a:lnTo>
                  <a:lnTo>
                    <a:pt x="169406" y="1167988"/>
                  </a:lnTo>
                  <a:lnTo>
                    <a:pt x="144204" y="1125056"/>
                  </a:lnTo>
                  <a:lnTo>
                    <a:pt x="121934" y="1080312"/>
                  </a:lnTo>
                  <a:lnTo>
                    <a:pt x="102728" y="1033889"/>
                  </a:lnTo>
                  <a:lnTo>
                    <a:pt x="86717" y="985922"/>
                  </a:lnTo>
                  <a:lnTo>
                    <a:pt x="74034" y="936541"/>
                  </a:lnTo>
                  <a:lnTo>
                    <a:pt x="64812" y="885880"/>
                  </a:lnTo>
                  <a:lnTo>
                    <a:pt x="59181" y="834071"/>
                  </a:lnTo>
                  <a:lnTo>
                    <a:pt x="57275" y="781247"/>
                  </a:lnTo>
                  <a:lnTo>
                    <a:pt x="59181" y="728427"/>
                  </a:lnTo>
                  <a:lnTo>
                    <a:pt x="64812" y="676630"/>
                  </a:lnTo>
                  <a:lnTo>
                    <a:pt x="74034" y="625985"/>
                  </a:lnTo>
                  <a:lnTo>
                    <a:pt x="86717" y="576623"/>
                  </a:lnTo>
                  <a:lnTo>
                    <a:pt x="102728" y="528675"/>
                  </a:lnTo>
                  <a:lnTo>
                    <a:pt x="121934" y="482272"/>
                  </a:lnTo>
                  <a:lnTo>
                    <a:pt x="144204" y="437545"/>
                  </a:lnTo>
                  <a:lnTo>
                    <a:pt x="169406" y="394624"/>
                  </a:lnTo>
                  <a:lnTo>
                    <a:pt x="197407" y="353639"/>
                  </a:lnTo>
                  <a:lnTo>
                    <a:pt x="509814" y="353639"/>
                  </a:lnTo>
                  <a:lnTo>
                    <a:pt x="353633" y="197413"/>
                  </a:lnTo>
                  <a:lnTo>
                    <a:pt x="394621" y="169410"/>
                  </a:lnTo>
                  <a:lnTo>
                    <a:pt x="437546" y="144206"/>
                  </a:lnTo>
                  <a:lnTo>
                    <a:pt x="482276" y="121934"/>
                  </a:lnTo>
                  <a:lnTo>
                    <a:pt x="528682" y="102726"/>
                  </a:lnTo>
                  <a:lnTo>
                    <a:pt x="576633" y="86715"/>
                  </a:lnTo>
                  <a:lnTo>
                    <a:pt x="625997" y="74032"/>
                  </a:lnTo>
                  <a:lnTo>
                    <a:pt x="676647" y="64809"/>
                  </a:lnTo>
                  <a:lnTo>
                    <a:pt x="728458" y="59179"/>
                  </a:lnTo>
                  <a:lnTo>
                    <a:pt x="781243" y="57274"/>
                  </a:lnTo>
                  <a:lnTo>
                    <a:pt x="1074074" y="57274"/>
                  </a:lnTo>
                  <a:lnTo>
                    <a:pt x="1053600" y="48951"/>
                  </a:lnTo>
                  <a:lnTo>
                    <a:pt x="1010614" y="34337"/>
                  </a:lnTo>
                  <a:lnTo>
                    <a:pt x="966556" y="22195"/>
                  </a:lnTo>
                  <a:lnTo>
                    <a:pt x="921507" y="12608"/>
                  </a:lnTo>
                  <a:lnTo>
                    <a:pt x="875550" y="5658"/>
                  </a:lnTo>
                  <a:lnTo>
                    <a:pt x="828768" y="1428"/>
                  </a:lnTo>
                  <a:lnTo>
                    <a:pt x="781243" y="0"/>
                  </a:lnTo>
                  <a:close/>
                </a:path>
                <a:path w="1562734" h="1562734">
                  <a:moveTo>
                    <a:pt x="1093695" y="937471"/>
                  </a:moveTo>
                  <a:lnTo>
                    <a:pt x="781243" y="937471"/>
                  </a:lnTo>
                  <a:lnTo>
                    <a:pt x="1208978" y="1365202"/>
                  </a:lnTo>
                  <a:lnTo>
                    <a:pt x="1167988" y="1393204"/>
                  </a:lnTo>
                  <a:lnTo>
                    <a:pt x="1125054" y="1418407"/>
                  </a:lnTo>
                  <a:lnTo>
                    <a:pt x="1080309" y="1440679"/>
                  </a:lnTo>
                  <a:lnTo>
                    <a:pt x="1033886" y="1459886"/>
                  </a:lnTo>
                  <a:lnTo>
                    <a:pt x="985917" y="1475898"/>
                  </a:lnTo>
                  <a:lnTo>
                    <a:pt x="936536" y="1488581"/>
                  </a:lnTo>
                  <a:lnTo>
                    <a:pt x="885875" y="1497804"/>
                  </a:lnTo>
                  <a:lnTo>
                    <a:pt x="834066" y="1503435"/>
                  </a:lnTo>
                  <a:lnTo>
                    <a:pt x="781243" y="1505341"/>
                  </a:lnTo>
                  <a:lnTo>
                    <a:pt x="1074026" y="1505341"/>
                  </a:lnTo>
                  <a:lnTo>
                    <a:pt x="1136019" y="1477321"/>
                  </a:lnTo>
                  <a:lnTo>
                    <a:pt x="1175293" y="1455777"/>
                  </a:lnTo>
                  <a:lnTo>
                    <a:pt x="1213164" y="1432089"/>
                  </a:lnTo>
                  <a:lnTo>
                    <a:pt x="1249551" y="1406339"/>
                  </a:lnTo>
                  <a:lnTo>
                    <a:pt x="1284371" y="1378611"/>
                  </a:lnTo>
                  <a:lnTo>
                    <a:pt x="1317541" y="1348987"/>
                  </a:lnTo>
                  <a:lnTo>
                    <a:pt x="1348980" y="1317548"/>
                  </a:lnTo>
                  <a:lnTo>
                    <a:pt x="1378605" y="1284378"/>
                  </a:lnTo>
                  <a:lnTo>
                    <a:pt x="1406333" y="1249558"/>
                  </a:lnTo>
                  <a:lnTo>
                    <a:pt x="1432083" y="1213171"/>
                  </a:lnTo>
                  <a:lnTo>
                    <a:pt x="1434706" y="1208977"/>
                  </a:lnTo>
                  <a:lnTo>
                    <a:pt x="1365204" y="1208977"/>
                  </a:lnTo>
                  <a:lnTo>
                    <a:pt x="1093695" y="937471"/>
                  </a:lnTo>
                  <a:close/>
                </a:path>
                <a:path w="1562734" h="1562734">
                  <a:moveTo>
                    <a:pt x="509814" y="353639"/>
                  </a:moveTo>
                  <a:lnTo>
                    <a:pt x="197407" y="353639"/>
                  </a:lnTo>
                  <a:lnTo>
                    <a:pt x="625143" y="781247"/>
                  </a:lnTo>
                  <a:lnTo>
                    <a:pt x="197407" y="1208977"/>
                  </a:lnTo>
                  <a:lnTo>
                    <a:pt x="509813" y="1208977"/>
                  </a:lnTo>
                  <a:lnTo>
                    <a:pt x="781243" y="937471"/>
                  </a:lnTo>
                  <a:lnTo>
                    <a:pt x="1093695" y="937471"/>
                  </a:lnTo>
                  <a:lnTo>
                    <a:pt x="937468" y="781247"/>
                  </a:lnTo>
                  <a:lnTo>
                    <a:pt x="1093618" y="625144"/>
                  </a:lnTo>
                  <a:lnTo>
                    <a:pt x="781243" y="625144"/>
                  </a:lnTo>
                  <a:lnTo>
                    <a:pt x="509814" y="353639"/>
                  </a:lnTo>
                  <a:close/>
                </a:path>
                <a:path w="1562734" h="1562734">
                  <a:moveTo>
                    <a:pt x="1434762" y="353639"/>
                  </a:moveTo>
                  <a:lnTo>
                    <a:pt x="1365204" y="353639"/>
                  </a:lnTo>
                  <a:lnTo>
                    <a:pt x="1393205" y="394624"/>
                  </a:lnTo>
                  <a:lnTo>
                    <a:pt x="1418407" y="437545"/>
                  </a:lnTo>
                  <a:lnTo>
                    <a:pt x="1440677" y="482272"/>
                  </a:lnTo>
                  <a:lnTo>
                    <a:pt x="1459883" y="528675"/>
                  </a:lnTo>
                  <a:lnTo>
                    <a:pt x="1475894" y="576623"/>
                  </a:lnTo>
                  <a:lnTo>
                    <a:pt x="1488577" y="625985"/>
                  </a:lnTo>
                  <a:lnTo>
                    <a:pt x="1497799" y="676630"/>
                  </a:lnTo>
                  <a:lnTo>
                    <a:pt x="1503430" y="728427"/>
                  </a:lnTo>
                  <a:lnTo>
                    <a:pt x="1505336" y="781247"/>
                  </a:lnTo>
                  <a:lnTo>
                    <a:pt x="1503430" y="834071"/>
                  </a:lnTo>
                  <a:lnTo>
                    <a:pt x="1497799" y="885880"/>
                  </a:lnTo>
                  <a:lnTo>
                    <a:pt x="1488577" y="936541"/>
                  </a:lnTo>
                  <a:lnTo>
                    <a:pt x="1475894" y="985922"/>
                  </a:lnTo>
                  <a:lnTo>
                    <a:pt x="1459883" y="1033889"/>
                  </a:lnTo>
                  <a:lnTo>
                    <a:pt x="1440677" y="1080312"/>
                  </a:lnTo>
                  <a:lnTo>
                    <a:pt x="1418407" y="1125056"/>
                  </a:lnTo>
                  <a:lnTo>
                    <a:pt x="1393205" y="1167988"/>
                  </a:lnTo>
                  <a:lnTo>
                    <a:pt x="1365204" y="1208977"/>
                  </a:lnTo>
                  <a:lnTo>
                    <a:pt x="1434706" y="1208977"/>
                  </a:lnTo>
                  <a:lnTo>
                    <a:pt x="1455771" y="1175300"/>
                  </a:lnTo>
                  <a:lnTo>
                    <a:pt x="1477315" y="1136026"/>
                  </a:lnTo>
                  <a:lnTo>
                    <a:pt x="1496634" y="1095433"/>
                  </a:lnTo>
                  <a:lnTo>
                    <a:pt x="1513644" y="1053602"/>
                  </a:lnTo>
                  <a:lnTo>
                    <a:pt x="1528263" y="1010617"/>
                  </a:lnTo>
                  <a:lnTo>
                    <a:pt x="1540409" y="966558"/>
                  </a:lnTo>
                  <a:lnTo>
                    <a:pt x="1549999" y="921510"/>
                  </a:lnTo>
                  <a:lnTo>
                    <a:pt x="1556951" y="875554"/>
                  </a:lnTo>
                  <a:lnTo>
                    <a:pt x="1561183" y="828772"/>
                  </a:lnTo>
                  <a:lnTo>
                    <a:pt x="1562612" y="781247"/>
                  </a:lnTo>
                  <a:lnTo>
                    <a:pt x="1561183" y="733723"/>
                  </a:lnTo>
                  <a:lnTo>
                    <a:pt x="1556951" y="686942"/>
                  </a:lnTo>
                  <a:lnTo>
                    <a:pt x="1549999" y="640988"/>
                  </a:lnTo>
                  <a:lnTo>
                    <a:pt x="1540409" y="595943"/>
                  </a:lnTo>
                  <a:lnTo>
                    <a:pt x="1528264" y="551888"/>
                  </a:lnTo>
                  <a:lnTo>
                    <a:pt x="1513645" y="508907"/>
                  </a:lnTo>
                  <a:lnTo>
                    <a:pt x="1496635" y="467081"/>
                  </a:lnTo>
                  <a:lnTo>
                    <a:pt x="1477317" y="426493"/>
                  </a:lnTo>
                  <a:lnTo>
                    <a:pt x="1455773" y="387226"/>
                  </a:lnTo>
                  <a:lnTo>
                    <a:pt x="1434762" y="353639"/>
                  </a:lnTo>
                  <a:close/>
                </a:path>
                <a:path w="1562734" h="1562734">
                  <a:moveTo>
                    <a:pt x="1074074" y="57274"/>
                  </a:moveTo>
                  <a:lnTo>
                    <a:pt x="781243" y="57274"/>
                  </a:lnTo>
                  <a:lnTo>
                    <a:pt x="834077" y="59180"/>
                  </a:lnTo>
                  <a:lnTo>
                    <a:pt x="885887" y="64811"/>
                  </a:lnTo>
                  <a:lnTo>
                    <a:pt x="936547" y="74034"/>
                  </a:lnTo>
                  <a:lnTo>
                    <a:pt x="985927" y="86718"/>
                  </a:lnTo>
                  <a:lnTo>
                    <a:pt x="1033893" y="102729"/>
                  </a:lnTo>
                  <a:lnTo>
                    <a:pt x="1080315" y="121937"/>
                  </a:lnTo>
                  <a:lnTo>
                    <a:pt x="1125058" y="144208"/>
                  </a:lnTo>
                  <a:lnTo>
                    <a:pt x="1167990" y="169411"/>
                  </a:lnTo>
                  <a:lnTo>
                    <a:pt x="1208978" y="197413"/>
                  </a:lnTo>
                  <a:lnTo>
                    <a:pt x="781243" y="625144"/>
                  </a:lnTo>
                  <a:lnTo>
                    <a:pt x="1093618" y="625144"/>
                  </a:lnTo>
                  <a:lnTo>
                    <a:pt x="1365204" y="353639"/>
                  </a:lnTo>
                  <a:lnTo>
                    <a:pt x="1434762" y="353639"/>
                  </a:lnTo>
                  <a:lnTo>
                    <a:pt x="1432086" y="349360"/>
                  </a:lnTo>
                  <a:lnTo>
                    <a:pt x="1406336" y="312980"/>
                  </a:lnTo>
                  <a:lnTo>
                    <a:pt x="1378609" y="278167"/>
                  </a:lnTo>
                  <a:lnTo>
                    <a:pt x="1348984" y="245003"/>
                  </a:lnTo>
                  <a:lnTo>
                    <a:pt x="1317545" y="213571"/>
                  </a:lnTo>
                  <a:lnTo>
                    <a:pt x="1284375" y="183953"/>
                  </a:lnTo>
                  <a:lnTo>
                    <a:pt x="1249555" y="156232"/>
                  </a:lnTo>
                  <a:lnTo>
                    <a:pt x="1213169" y="130489"/>
                  </a:lnTo>
                  <a:lnTo>
                    <a:pt x="1175297" y="106807"/>
                  </a:lnTo>
                  <a:lnTo>
                    <a:pt x="1136024" y="85269"/>
                  </a:lnTo>
                  <a:lnTo>
                    <a:pt x="1095431" y="65956"/>
                  </a:lnTo>
                  <a:lnTo>
                    <a:pt x="1074074" y="57274"/>
                  </a:lnTo>
                  <a:close/>
                </a:path>
              </a:pathLst>
            </a:custGeom>
            <a:solidFill>
              <a:srgbClr val="EE220C"/>
            </a:solidFill>
          </p:spPr>
          <p:txBody>
            <a:bodyPr wrap="square" lIns="0" tIns="0" rIns="0" bIns="0" rtlCol="0"/>
            <a:lstStyle/>
            <a:p>
              <a:endParaRPr/>
            </a:p>
          </p:txBody>
        </p:sp>
      </p:grpSp>
      <p:sp>
        <p:nvSpPr>
          <p:cNvPr id="17" name="object 17"/>
          <p:cNvSpPr txBox="1"/>
          <p:nvPr/>
        </p:nvSpPr>
        <p:spPr>
          <a:xfrm>
            <a:off x="6121259" y="9301728"/>
            <a:ext cx="129984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Broker</a:t>
            </a:r>
            <a:r>
              <a:rPr sz="2450" b="1" spc="-70" dirty="0">
                <a:latin typeface="Arial"/>
                <a:cs typeface="Arial"/>
              </a:rPr>
              <a:t> </a:t>
            </a:r>
            <a:r>
              <a:rPr sz="2450" b="1" spc="10" dirty="0">
                <a:latin typeface="Arial"/>
                <a:cs typeface="Arial"/>
              </a:rPr>
              <a:t>1</a:t>
            </a:r>
            <a:endParaRPr sz="2450">
              <a:latin typeface="Arial"/>
              <a:cs typeface="Arial"/>
            </a:endParaRPr>
          </a:p>
        </p:txBody>
      </p:sp>
      <p:sp>
        <p:nvSpPr>
          <p:cNvPr id="18" name="object 18"/>
          <p:cNvSpPr txBox="1"/>
          <p:nvPr/>
        </p:nvSpPr>
        <p:spPr>
          <a:xfrm>
            <a:off x="9402143" y="9301728"/>
            <a:ext cx="129984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Broker</a:t>
            </a:r>
            <a:r>
              <a:rPr sz="2450" b="1" spc="-70" dirty="0">
                <a:latin typeface="Arial"/>
                <a:cs typeface="Arial"/>
              </a:rPr>
              <a:t> </a:t>
            </a:r>
            <a:r>
              <a:rPr sz="2450" b="1" spc="10" dirty="0">
                <a:latin typeface="Arial"/>
                <a:cs typeface="Arial"/>
              </a:rPr>
              <a:t>2</a:t>
            </a:r>
            <a:endParaRPr sz="2450">
              <a:latin typeface="Arial"/>
              <a:cs typeface="Arial"/>
            </a:endParaRPr>
          </a:p>
        </p:txBody>
      </p:sp>
      <p:sp>
        <p:nvSpPr>
          <p:cNvPr id="19" name="object 19"/>
          <p:cNvSpPr txBox="1"/>
          <p:nvPr/>
        </p:nvSpPr>
        <p:spPr>
          <a:xfrm>
            <a:off x="12885451" y="9301728"/>
            <a:ext cx="129984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Broker</a:t>
            </a:r>
            <a:r>
              <a:rPr sz="2450" b="1" spc="-70" dirty="0">
                <a:latin typeface="Arial"/>
                <a:cs typeface="Arial"/>
              </a:rPr>
              <a:t> </a:t>
            </a:r>
            <a:r>
              <a:rPr sz="2450" b="1" spc="10" dirty="0">
                <a:latin typeface="Arial"/>
                <a:cs typeface="Arial"/>
              </a:rPr>
              <a:t>2</a:t>
            </a:r>
            <a:endParaRPr sz="2450">
              <a:latin typeface="Arial"/>
              <a:cs typeface="Arial"/>
            </a:endParaRPr>
          </a:p>
        </p:txBody>
      </p:sp>
      <p:sp>
        <p:nvSpPr>
          <p:cNvPr id="20" name="object 20"/>
          <p:cNvSpPr txBox="1"/>
          <p:nvPr/>
        </p:nvSpPr>
        <p:spPr>
          <a:xfrm>
            <a:off x="2952562" y="7516150"/>
            <a:ext cx="2066925" cy="402590"/>
          </a:xfrm>
          <a:prstGeom prst="rect">
            <a:avLst/>
          </a:prstGeom>
        </p:spPr>
        <p:txBody>
          <a:bodyPr vert="horz" wrap="square" lIns="0" tIns="15240" rIns="0" bIns="0" rtlCol="0">
            <a:spAutoFit/>
          </a:bodyPr>
          <a:lstStyle/>
          <a:p>
            <a:pPr marL="12700">
              <a:lnSpc>
                <a:spcPct val="100000"/>
              </a:lnSpc>
              <a:spcBef>
                <a:spcPts val="120"/>
              </a:spcBef>
            </a:pPr>
            <a:r>
              <a:rPr sz="2450" b="1" spc="35" dirty="0">
                <a:latin typeface="Arial"/>
                <a:cs typeface="Arial"/>
              </a:rPr>
              <a:t>Kafka</a:t>
            </a:r>
            <a:r>
              <a:rPr sz="2450" b="1" spc="-60" dirty="0">
                <a:latin typeface="Arial"/>
                <a:cs typeface="Arial"/>
              </a:rPr>
              <a:t> </a:t>
            </a:r>
            <a:r>
              <a:rPr sz="2450" b="1" spc="10" dirty="0">
                <a:latin typeface="Arial"/>
                <a:cs typeface="Arial"/>
              </a:rPr>
              <a:t>Cluster</a:t>
            </a:r>
            <a:endParaRPr sz="2450">
              <a:latin typeface="Arial"/>
              <a:cs typeface="Arial"/>
            </a:endParaRPr>
          </a:p>
        </p:txBody>
      </p:sp>
      <p:pic>
        <p:nvPicPr>
          <p:cNvPr id="21" name="object 21"/>
          <p:cNvPicPr/>
          <p:nvPr/>
        </p:nvPicPr>
        <p:blipFill>
          <a:blip r:embed="rId4" cstate="print"/>
          <a:stretch>
            <a:fillRect/>
          </a:stretch>
        </p:blipFill>
        <p:spPr>
          <a:xfrm>
            <a:off x="8530171" y="3536825"/>
            <a:ext cx="3043841" cy="1646210"/>
          </a:xfrm>
          <a:prstGeom prst="rect">
            <a:avLst/>
          </a:prstGeom>
        </p:spPr>
      </p:pic>
      <p:sp>
        <p:nvSpPr>
          <p:cNvPr id="22" name="object 22"/>
          <p:cNvSpPr txBox="1"/>
          <p:nvPr/>
        </p:nvSpPr>
        <p:spPr>
          <a:xfrm>
            <a:off x="13635732" y="5413071"/>
            <a:ext cx="3722370" cy="482600"/>
          </a:xfrm>
          <a:prstGeom prst="rect">
            <a:avLst/>
          </a:prstGeom>
          <a:solidFill>
            <a:srgbClr val="EE220C"/>
          </a:solidFill>
        </p:spPr>
        <p:txBody>
          <a:bodyPr vert="horz" wrap="square" lIns="0" tIns="37465" rIns="0" bIns="0" rtlCol="0">
            <a:spAutoFit/>
          </a:bodyPr>
          <a:lstStyle/>
          <a:p>
            <a:pPr marL="93345">
              <a:lnSpc>
                <a:spcPct val="100000"/>
              </a:lnSpc>
              <a:spcBef>
                <a:spcPts val="295"/>
              </a:spcBef>
            </a:pPr>
            <a:r>
              <a:rPr sz="2600" spc="70" dirty="0">
                <a:solidFill>
                  <a:srgbClr val="FFFFFF"/>
                </a:solidFill>
                <a:latin typeface="Arial MT"/>
                <a:cs typeface="Arial MT"/>
              </a:rPr>
              <a:t>min.insync.replicas</a:t>
            </a:r>
            <a:r>
              <a:rPr sz="2600" spc="-15" dirty="0">
                <a:solidFill>
                  <a:srgbClr val="FFFFFF"/>
                </a:solidFill>
                <a:latin typeface="Arial MT"/>
                <a:cs typeface="Arial MT"/>
              </a:rPr>
              <a:t> </a:t>
            </a:r>
            <a:r>
              <a:rPr sz="2600" spc="60" dirty="0">
                <a:solidFill>
                  <a:srgbClr val="FFFFFF"/>
                </a:solidFill>
                <a:latin typeface="Arial MT"/>
                <a:cs typeface="Arial MT"/>
              </a:rPr>
              <a:t>=</a:t>
            </a:r>
            <a:r>
              <a:rPr sz="2600" spc="-15" dirty="0">
                <a:solidFill>
                  <a:srgbClr val="FFFFFF"/>
                </a:solidFill>
                <a:latin typeface="Arial MT"/>
                <a:cs typeface="Arial MT"/>
              </a:rPr>
              <a:t> </a:t>
            </a:r>
            <a:r>
              <a:rPr sz="2600" spc="20" dirty="0">
                <a:solidFill>
                  <a:srgbClr val="FFFFFF"/>
                </a:solidFill>
                <a:latin typeface="Arial MT"/>
                <a:cs typeface="Arial MT"/>
              </a:rPr>
              <a:t>2</a:t>
            </a:r>
            <a:endParaRPr sz="2600">
              <a:latin typeface="Arial MT"/>
              <a:cs typeface="Arial MT"/>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48880" y="3737908"/>
            <a:ext cx="7406640" cy="3776979"/>
          </a:xfrm>
          <a:prstGeom prst="rect">
            <a:avLst/>
          </a:prstGeom>
        </p:spPr>
        <p:txBody>
          <a:bodyPr vert="horz" wrap="square" lIns="0" tIns="40005" rIns="0" bIns="0" rtlCol="0">
            <a:spAutoFit/>
          </a:bodyPr>
          <a:lstStyle/>
          <a:p>
            <a:pPr marL="12065" marR="5080" algn="ctr">
              <a:lnSpc>
                <a:spcPts val="9890"/>
              </a:lnSpc>
              <a:spcBef>
                <a:spcPts val="315"/>
              </a:spcBef>
            </a:pPr>
            <a:r>
              <a:rPr sz="8100" spc="150" dirty="0"/>
              <a:t>Retain/Recover  </a:t>
            </a:r>
            <a:r>
              <a:rPr sz="8100" spc="110" dirty="0"/>
              <a:t>Failed</a:t>
            </a:r>
            <a:endParaRPr sz="8100"/>
          </a:p>
          <a:p>
            <a:pPr algn="ctr">
              <a:lnSpc>
                <a:spcPts val="9540"/>
              </a:lnSpc>
            </a:pPr>
            <a:r>
              <a:rPr sz="8100" spc="185" dirty="0"/>
              <a:t>Records</a:t>
            </a:r>
            <a:endParaRPr sz="810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7941" y="494591"/>
            <a:ext cx="16888460" cy="1433195"/>
          </a:xfrm>
          <a:prstGeom prst="rect">
            <a:avLst/>
          </a:prstGeom>
        </p:spPr>
        <p:txBody>
          <a:bodyPr vert="horz" wrap="square" lIns="0" tIns="17145" rIns="0" bIns="0" rtlCol="0">
            <a:spAutoFit/>
          </a:bodyPr>
          <a:lstStyle/>
          <a:p>
            <a:pPr marL="12700">
              <a:lnSpc>
                <a:spcPct val="100000"/>
              </a:lnSpc>
              <a:spcBef>
                <a:spcPts val="135"/>
              </a:spcBef>
            </a:pPr>
            <a:r>
              <a:rPr spc="185" dirty="0"/>
              <a:t>Retain/Recover</a:t>
            </a:r>
            <a:r>
              <a:rPr spc="-5" dirty="0"/>
              <a:t> </a:t>
            </a:r>
            <a:r>
              <a:rPr spc="130" dirty="0"/>
              <a:t>Failed</a:t>
            </a:r>
            <a:r>
              <a:rPr dirty="0"/>
              <a:t> </a:t>
            </a:r>
            <a:r>
              <a:rPr spc="210" dirty="0"/>
              <a:t>Records</a:t>
            </a:r>
          </a:p>
        </p:txBody>
      </p:sp>
      <p:pic>
        <p:nvPicPr>
          <p:cNvPr id="3" name="object 3"/>
          <p:cNvPicPr/>
          <p:nvPr/>
        </p:nvPicPr>
        <p:blipFill>
          <a:blip r:embed="rId2" cstate="print"/>
          <a:stretch>
            <a:fillRect/>
          </a:stretch>
        </p:blipFill>
        <p:spPr>
          <a:xfrm>
            <a:off x="3367878" y="2629347"/>
            <a:ext cx="14003322" cy="7599553"/>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7941" y="494591"/>
            <a:ext cx="16888460" cy="1433195"/>
          </a:xfrm>
          <a:prstGeom prst="rect">
            <a:avLst/>
          </a:prstGeom>
        </p:spPr>
        <p:txBody>
          <a:bodyPr vert="horz" wrap="square" lIns="0" tIns="17145" rIns="0" bIns="0" rtlCol="0">
            <a:spAutoFit/>
          </a:bodyPr>
          <a:lstStyle/>
          <a:p>
            <a:pPr marL="12700">
              <a:lnSpc>
                <a:spcPct val="100000"/>
              </a:lnSpc>
              <a:spcBef>
                <a:spcPts val="135"/>
              </a:spcBef>
            </a:pPr>
            <a:r>
              <a:rPr spc="185" dirty="0"/>
              <a:t>Retain/Recover</a:t>
            </a:r>
            <a:r>
              <a:rPr spc="-5" dirty="0"/>
              <a:t> </a:t>
            </a:r>
            <a:r>
              <a:rPr spc="130" dirty="0"/>
              <a:t>Failed</a:t>
            </a:r>
            <a:r>
              <a:rPr dirty="0"/>
              <a:t> </a:t>
            </a:r>
            <a:r>
              <a:rPr spc="210" dirty="0"/>
              <a:t>Records</a:t>
            </a:r>
          </a:p>
        </p:txBody>
      </p:sp>
      <p:pic>
        <p:nvPicPr>
          <p:cNvPr id="3" name="object 3"/>
          <p:cNvPicPr/>
          <p:nvPr/>
        </p:nvPicPr>
        <p:blipFill>
          <a:blip r:embed="rId2" cstate="print"/>
          <a:stretch>
            <a:fillRect/>
          </a:stretch>
        </p:blipFill>
        <p:spPr>
          <a:xfrm>
            <a:off x="3387475" y="2125803"/>
            <a:ext cx="12475913" cy="8522873"/>
          </a:xfrm>
          <a:prstGeom prst="rect">
            <a:avLst/>
          </a:prstGeom>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7155" y="4913304"/>
            <a:ext cx="7889875" cy="1433195"/>
          </a:xfrm>
          <a:prstGeom prst="rect">
            <a:avLst/>
          </a:prstGeom>
        </p:spPr>
        <p:txBody>
          <a:bodyPr vert="horz" wrap="square" lIns="0" tIns="17145" rIns="0" bIns="0" rtlCol="0">
            <a:spAutoFit/>
          </a:bodyPr>
          <a:lstStyle/>
          <a:p>
            <a:pPr marL="12700">
              <a:lnSpc>
                <a:spcPct val="100000"/>
              </a:lnSpc>
              <a:spcBef>
                <a:spcPts val="135"/>
              </a:spcBef>
            </a:pPr>
            <a:r>
              <a:rPr spc="185" dirty="0"/>
              <a:t>Kafka</a:t>
            </a:r>
            <a:r>
              <a:rPr spc="-55" dirty="0"/>
              <a:t> </a:t>
            </a:r>
            <a:r>
              <a:rPr spc="204" dirty="0"/>
              <a:t>Security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2564" y="501232"/>
            <a:ext cx="6499860" cy="1812925"/>
          </a:xfrm>
          <a:prstGeom prst="rect">
            <a:avLst/>
          </a:prstGeom>
        </p:spPr>
        <p:txBody>
          <a:bodyPr vert="horz" wrap="square" lIns="0" tIns="11430" rIns="0" bIns="0" rtlCol="0">
            <a:spAutoFit/>
          </a:bodyPr>
          <a:lstStyle/>
          <a:p>
            <a:pPr marL="12700" marR="5080" indent="1361440">
              <a:lnSpc>
                <a:spcPts val="7090"/>
              </a:lnSpc>
              <a:spcBef>
                <a:spcPts val="90"/>
              </a:spcBef>
            </a:pPr>
            <a:r>
              <a:rPr sz="5800" spc="75" dirty="0"/>
              <a:t>Traditional </a:t>
            </a:r>
            <a:r>
              <a:rPr sz="5800" spc="80" dirty="0"/>
              <a:t> </a:t>
            </a:r>
            <a:r>
              <a:rPr sz="5800" spc="140" dirty="0"/>
              <a:t>Messaging</a:t>
            </a:r>
            <a:r>
              <a:rPr sz="5800" spc="-70" dirty="0"/>
              <a:t> </a:t>
            </a:r>
            <a:r>
              <a:rPr sz="5800" spc="114" dirty="0"/>
              <a:t>System</a:t>
            </a:r>
            <a:endParaRPr sz="5800"/>
          </a:p>
        </p:txBody>
      </p:sp>
      <p:sp>
        <p:nvSpPr>
          <p:cNvPr id="3" name="object 3"/>
          <p:cNvSpPr txBox="1">
            <a:spLocks noGrp="1"/>
          </p:cNvSpPr>
          <p:nvPr>
            <p:ph sz="half" idx="2"/>
          </p:nvPr>
        </p:nvSpPr>
        <p:spPr>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55" dirty="0"/>
              <a:t>Transient</a:t>
            </a:r>
            <a:r>
              <a:rPr sz="3950" spc="-20" dirty="0"/>
              <a:t> </a:t>
            </a:r>
            <a:r>
              <a:rPr sz="3950" dirty="0"/>
              <a:t>Message</a:t>
            </a:r>
            <a:r>
              <a:rPr sz="3950" spc="-20" dirty="0"/>
              <a:t> </a:t>
            </a:r>
            <a:r>
              <a:rPr sz="3950" dirty="0"/>
              <a:t>Persistance</a:t>
            </a:r>
            <a:endParaRPr sz="3950"/>
          </a:p>
          <a:p>
            <a:pPr>
              <a:lnSpc>
                <a:spcPct val="100000"/>
              </a:lnSpc>
              <a:spcBef>
                <a:spcPts val="55"/>
              </a:spcBef>
              <a:buFont typeface="SimSun"/>
              <a:buChar char="•"/>
            </a:pPr>
            <a:endParaRPr sz="8400"/>
          </a:p>
          <a:p>
            <a:pPr marL="535940" marR="320675" indent="-523875">
              <a:lnSpc>
                <a:spcPts val="4700"/>
              </a:lnSpc>
              <a:buSzPct val="125316"/>
              <a:buFont typeface="SimSun"/>
              <a:buChar char="•"/>
              <a:tabLst>
                <a:tab pos="536575" algn="l"/>
              </a:tabLst>
            </a:pPr>
            <a:r>
              <a:rPr sz="3950" spc="10" dirty="0"/>
              <a:t>Brokers</a:t>
            </a:r>
            <a:r>
              <a:rPr sz="3950" spc="-10" dirty="0"/>
              <a:t> </a:t>
            </a:r>
            <a:r>
              <a:rPr sz="3950" spc="25" dirty="0"/>
              <a:t>responsibility</a:t>
            </a:r>
            <a:r>
              <a:rPr sz="3950" spc="-5" dirty="0"/>
              <a:t> </a:t>
            </a:r>
            <a:r>
              <a:rPr sz="3950" spc="110" dirty="0"/>
              <a:t>to</a:t>
            </a:r>
            <a:r>
              <a:rPr sz="3950" spc="-5" dirty="0"/>
              <a:t> </a:t>
            </a:r>
            <a:r>
              <a:rPr sz="3950" spc="20" dirty="0"/>
              <a:t>keep </a:t>
            </a:r>
            <a:r>
              <a:rPr sz="3950" spc="-1085" dirty="0"/>
              <a:t> </a:t>
            </a:r>
            <a:r>
              <a:rPr sz="3950" spc="60" dirty="0"/>
              <a:t>track</a:t>
            </a:r>
            <a:r>
              <a:rPr sz="3950" spc="-15" dirty="0"/>
              <a:t> </a:t>
            </a:r>
            <a:r>
              <a:rPr sz="3950" spc="70" dirty="0"/>
              <a:t>of</a:t>
            </a:r>
            <a:r>
              <a:rPr sz="3950" spc="-15" dirty="0"/>
              <a:t> </a:t>
            </a:r>
            <a:r>
              <a:rPr sz="3950" spc="50" dirty="0"/>
              <a:t>consumed</a:t>
            </a:r>
            <a:r>
              <a:rPr sz="3950" spc="-15" dirty="0"/>
              <a:t> </a:t>
            </a:r>
            <a:r>
              <a:rPr sz="3950" spc="-10" dirty="0"/>
              <a:t>messages</a:t>
            </a:r>
            <a:endParaRPr sz="3950"/>
          </a:p>
          <a:p>
            <a:pPr>
              <a:lnSpc>
                <a:spcPct val="100000"/>
              </a:lnSpc>
              <a:spcBef>
                <a:spcPts val="15"/>
              </a:spcBef>
              <a:buFont typeface="SimSun"/>
              <a:buChar char="•"/>
            </a:pPr>
            <a:endParaRPr sz="4050"/>
          </a:p>
          <a:p>
            <a:pPr marL="535940" indent="-523875">
              <a:lnSpc>
                <a:spcPct val="100000"/>
              </a:lnSpc>
              <a:buSzPct val="125316"/>
              <a:buFont typeface="SimSun"/>
              <a:buChar char="•"/>
              <a:tabLst>
                <a:tab pos="536575" algn="l"/>
              </a:tabLst>
            </a:pPr>
            <a:r>
              <a:rPr sz="3950" spc="-105" dirty="0"/>
              <a:t>Target</a:t>
            </a:r>
            <a:r>
              <a:rPr sz="3950" spc="-10" dirty="0"/>
              <a:t> </a:t>
            </a:r>
            <a:r>
              <a:rPr sz="3950" spc="-75" dirty="0"/>
              <a:t>a</a:t>
            </a:r>
            <a:r>
              <a:rPr sz="3950" spc="-10" dirty="0"/>
              <a:t> </a:t>
            </a:r>
            <a:r>
              <a:rPr sz="3950" spc="55" dirty="0"/>
              <a:t>specific</a:t>
            </a:r>
            <a:r>
              <a:rPr sz="3950" spc="-5" dirty="0"/>
              <a:t> </a:t>
            </a:r>
            <a:r>
              <a:rPr sz="3950" spc="10" dirty="0"/>
              <a:t>Consumer</a:t>
            </a:r>
            <a:endParaRPr sz="3950"/>
          </a:p>
          <a:p>
            <a:pPr>
              <a:lnSpc>
                <a:spcPct val="100000"/>
              </a:lnSpc>
              <a:spcBef>
                <a:spcPts val="40"/>
              </a:spcBef>
              <a:buFont typeface="SimSun"/>
              <a:buChar char="•"/>
            </a:pPr>
            <a:endParaRPr sz="8250"/>
          </a:p>
          <a:p>
            <a:pPr marL="535940" indent="-523875">
              <a:lnSpc>
                <a:spcPct val="100000"/>
              </a:lnSpc>
              <a:buSzPct val="125316"/>
              <a:buFont typeface="SimSun"/>
              <a:buChar char="•"/>
              <a:tabLst>
                <a:tab pos="536575" algn="l"/>
              </a:tabLst>
            </a:pPr>
            <a:r>
              <a:rPr sz="3950" spc="75" dirty="0"/>
              <a:t>Not</a:t>
            </a:r>
            <a:r>
              <a:rPr sz="3950" spc="-10" dirty="0"/>
              <a:t> </a:t>
            </a:r>
            <a:r>
              <a:rPr sz="3950" spc="-75" dirty="0"/>
              <a:t>a</a:t>
            </a:r>
            <a:r>
              <a:rPr sz="3950" spc="-10" dirty="0"/>
              <a:t> </a:t>
            </a:r>
            <a:r>
              <a:rPr sz="3950" spc="60" dirty="0"/>
              <a:t>distributed</a:t>
            </a:r>
            <a:r>
              <a:rPr sz="3950" spc="-10" dirty="0"/>
              <a:t> </a:t>
            </a:r>
            <a:r>
              <a:rPr sz="3950" spc="25" dirty="0"/>
              <a:t>system</a:t>
            </a:r>
            <a:endParaRPr sz="3950"/>
          </a:p>
        </p:txBody>
      </p:sp>
      <p:sp>
        <p:nvSpPr>
          <p:cNvPr id="4" name="object 4"/>
          <p:cNvSpPr txBox="1"/>
          <p:nvPr/>
        </p:nvSpPr>
        <p:spPr>
          <a:xfrm>
            <a:off x="10091704" y="501232"/>
            <a:ext cx="8128000" cy="3449954"/>
          </a:xfrm>
          <a:prstGeom prst="rect">
            <a:avLst/>
          </a:prstGeom>
        </p:spPr>
        <p:txBody>
          <a:bodyPr vert="horz" wrap="square" lIns="0" tIns="31115" rIns="0" bIns="0" rtlCol="0">
            <a:spAutoFit/>
          </a:bodyPr>
          <a:lstStyle/>
          <a:p>
            <a:pPr marL="815975" marR="720725" indent="2312670">
              <a:lnSpc>
                <a:spcPts val="7090"/>
              </a:lnSpc>
              <a:spcBef>
                <a:spcPts val="245"/>
              </a:spcBef>
            </a:pPr>
            <a:r>
              <a:rPr sz="5800" spc="114" dirty="0">
                <a:latin typeface="Arial MT"/>
                <a:cs typeface="Arial MT"/>
              </a:rPr>
              <a:t>Kafka </a:t>
            </a:r>
            <a:r>
              <a:rPr sz="5800" spc="120" dirty="0">
                <a:latin typeface="Arial MT"/>
                <a:cs typeface="Arial MT"/>
              </a:rPr>
              <a:t> </a:t>
            </a:r>
            <a:r>
              <a:rPr sz="5800" spc="100" dirty="0">
                <a:latin typeface="Arial MT"/>
                <a:cs typeface="Arial MT"/>
              </a:rPr>
              <a:t>Streaming</a:t>
            </a:r>
            <a:r>
              <a:rPr sz="5800" spc="-50" dirty="0">
                <a:latin typeface="Arial MT"/>
                <a:cs typeface="Arial MT"/>
              </a:rPr>
              <a:t> </a:t>
            </a:r>
            <a:r>
              <a:rPr sz="5800" spc="155" dirty="0">
                <a:latin typeface="Arial MT"/>
                <a:cs typeface="Arial MT"/>
              </a:rPr>
              <a:t>Platform</a:t>
            </a:r>
            <a:endParaRPr sz="5800">
              <a:latin typeface="Arial MT"/>
              <a:cs typeface="Arial MT"/>
            </a:endParaRPr>
          </a:p>
          <a:p>
            <a:pPr marL="520065" marR="5080" indent="-508000">
              <a:lnSpc>
                <a:spcPts val="4530"/>
              </a:lnSpc>
              <a:spcBef>
                <a:spcPts val="3675"/>
              </a:spcBef>
              <a:buSzPct val="126315"/>
              <a:buFont typeface="SimSun"/>
              <a:buChar char="•"/>
              <a:tabLst>
                <a:tab pos="520700" algn="l"/>
              </a:tabLst>
            </a:pPr>
            <a:r>
              <a:rPr sz="3800" spc="15" dirty="0">
                <a:latin typeface="Arial MT"/>
                <a:cs typeface="Arial MT"/>
              </a:rPr>
              <a:t>Stores</a:t>
            </a:r>
            <a:r>
              <a:rPr sz="3800" dirty="0">
                <a:latin typeface="Arial MT"/>
                <a:cs typeface="Arial MT"/>
              </a:rPr>
              <a:t> </a:t>
            </a:r>
            <a:r>
              <a:rPr sz="3800" spc="15" dirty="0">
                <a:latin typeface="Arial MT"/>
                <a:cs typeface="Arial MT"/>
              </a:rPr>
              <a:t>events</a:t>
            </a:r>
            <a:r>
              <a:rPr sz="3800" spc="5" dirty="0">
                <a:latin typeface="Arial MT"/>
                <a:cs typeface="Arial MT"/>
              </a:rPr>
              <a:t> </a:t>
            </a:r>
            <a:r>
              <a:rPr sz="3800" spc="45" dirty="0">
                <a:latin typeface="Arial MT"/>
                <a:cs typeface="Arial MT"/>
              </a:rPr>
              <a:t>based</a:t>
            </a:r>
            <a:r>
              <a:rPr sz="3800" spc="5" dirty="0">
                <a:latin typeface="Arial MT"/>
                <a:cs typeface="Arial MT"/>
              </a:rPr>
              <a:t> </a:t>
            </a:r>
            <a:r>
              <a:rPr sz="3800" spc="55" dirty="0">
                <a:latin typeface="Arial MT"/>
                <a:cs typeface="Arial MT"/>
              </a:rPr>
              <a:t>on</a:t>
            </a:r>
            <a:r>
              <a:rPr sz="3800" spc="5" dirty="0">
                <a:latin typeface="Arial MT"/>
                <a:cs typeface="Arial MT"/>
              </a:rPr>
              <a:t> </a:t>
            </a:r>
            <a:r>
              <a:rPr sz="3800" spc="-55" dirty="0">
                <a:latin typeface="Arial MT"/>
                <a:cs typeface="Arial MT"/>
              </a:rPr>
              <a:t>a</a:t>
            </a:r>
            <a:r>
              <a:rPr sz="3800" spc="5" dirty="0">
                <a:latin typeface="Arial MT"/>
                <a:cs typeface="Arial MT"/>
              </a:rPr>
              <a:t> </a:t>
            </a:r>
            <a:r>
              <a:rPr sz="3800" spc="30" dirty="0">
                <a:latin typeface="Arial MT"/>
                <a:cs typeface="Arial MT"/>
              </a:rPr>
              <a:t>retention </a:t>
            </a:r>
            <a:r>
              <a:rPr sz="3800" spc="-1040" dirty="0">
                <a:latin typeface="Arial MT"/>
                <a:cs typeface="Arial MT"/>
              </a:rPr>
              <a:t> </a:t>
            </a:r>
            <a:r>
              <a:rPr sz="3800" spc="45" dirty="0">
                <a:latin typeface="Arial MT"/>
                <a:cs typeface="Arial MT"/>
              </a:rPr>
              <a:t>time.</a:t>
            </a:r>
            <a:r>
              <a:rPr sz="3800" spc="5" dirty="0">
                <a:latin typeface="Arial MT"/>
                <a:cs typeface="Arial MT"/>
              </a:rPr>
              <a:t> </a:t>
            </a:r>
            <a:r>
              <a:rPr sz="3800" spc="-5" dirty="0">
                <a:latin typeface="Arial MT"/>
                <a:cs typeface="Arial MT"/>
              </a:rPr>
              <a:t>Events</a:t>
            </a:r>
            <a:r>
              <a:rPr sz="3800" spc="5" dirty="0">
                <a:latin typeface="Arial MT"/>
                <a:cs typeface="Arial MT"/>
              </a:rPr>
              <a:t> </a:t>
            </a:r>
            <a:r>
              <a:rPr sz="3800" spc="-55" dirty="0">
                <a:latin typeface="Arial MT"/>
                <a:cs typeface="Arial MT"/>
              </a:rPr>
              <a:t>are</a:t>
            </a:r>
            <a:r>
              <a:rPr sz="3800" spc="10" dirty="0">
                <a:latin typeface="Arial MT"/>
                <a:cs typeface="Arial MT"/>
              </a:rPr>
              <a:t> </a:t>
            </a:r>
            <a:r>
              <a:rPr sz="3800" spc="40" dirty="0">
                <a:latin typeface="Arial MT"/>
                <a:cs typeface="Arial MT"/>
              </a:rPr>
              <a:t>Immutable</a:t>
            </a:r>
            <a:endParaRPr sz="3800">
              <a:latin typeface="Arial MT"/>
              <a:cs typeface="Arial MT"/>
            </a:endParaRPr>
          </a:p>
        </p:txBody>
      </p:sp>
      <p:sp>
        <p:nvSpPr>
          <p:cNvPr id="5" name="object 5"/>
          <p:cNvSpPr/>
          <p:nvPr/>
        </p:nvSpPr>
        <p:spPr>
          <a:xfrm>
            <a:off x="9831180" y="352655"/>
            <a:ext cx="67310" cy="10603865"/>
          </a:xfrm>
          <a:custGeom>
            <a:avLst/>
            <a:gdLst/>
            <a:ahLst/>
            <a:cxnLst/>
            <a:rect l="l" t="t" r="r" b="b"/>
            <a:pathLst>
              <a:path w="67309" h="10603865">
                <a:moveTo>
                  <a:pt x="0" y="10603244"/>
                </a:moveTo>
                <a:lnTo>
                  <a:pt x="66997" y="0"/>
                </a:lnTo>
              </a:path>
            </a:pathLst>
          </a:custGeom>
          <a:ln w="62825">
            <a:solidFill>
              <a:srgbClr val="000000"/>
            </a:solidFill>
          </a:ln>
        </p:spPr>
        <p:txBody>
          <a:bodyPr wrap="square" lIns="0" tIns="0" rIns="0" bIns="0" rtlCol="0"/>
          <a:lstStyle/>
          <a:p>
            <a:endParaRPr/>
          </a:p>
        </p:txBody>
      </p:sp>
      <p:sp>
        <p:nvSpPr>
          <p:cNvPr id="6" name="object 6"/>
          <p:cNvSpPr txBox="1"/>
          <p:nvPr/>
        </p:nvSpPr>
        <p:spPr>
          <a:xfrm>
            <a:off x="10091704" y="4515425"/>
            <a:ext cx="7983220" cy="4688840"/>
          </a:xfrm>
          <a:prstGeom prst="rect">
            <a:avLst/>
          </a:prstGeom>
        </p:spPr>
        <p:txBody>
          <a:bodyPr vert="horz" wrap="square" lIns="0" tIns="40005" rIns="0" bIns="0" rtlCol="0">
            <a:spAutoFit/>
          </a:bodyPr>
          <a:lstStyle/>
          <a:p>
            <a:pPr marL="520065" marR="5080" indent="-508000">
              <a:lnSpc>
                <a:spcPts val="4530"/>
              </a:lnSpc>
              <a:spcBef>
                <a:spcPts val="315"/>
              </a:spcBef>
              <a:buSzPct val="126315"/>
              <a:buFont typeface="SimSun"/>
              <a:buChar char="•"/>
              <a:tabLst>
                <a:tab pos="520700" algn="l"/>
              </a:tabLst>
            </a:pPr>
            <a:r>
              <a:rPr sz="3800" spc="25" dirty="0">
                <a:latin typeface="Arial MT"/>
                <a:cs typeface="Arial MT"/>
              </a:rPr>
              <a:t>Consumers</a:t>
            </a:r>
            <a:r>
              <a:rPr sz="3800" dirty="0">
                <a:latin typeface="Arial MT"/>
                <a:cs typeface="Arial MT"/>
              </a:rPr>
              <a:t> </a:t>
            </a:r>
            <a:r>
              <a:rPr sz="3800" spc="35" dirty="0">
                <a:latin typeface="Arial MT"/>
                <a:cs typeface="Arial MT"/>
              </a:rPr>
              <a:t>Responsibility</a:t>
            </a:r>
            <a:r>
              <a:rPr sz="3800" spc="5" dirty="0">
                <a:latin typeface="Arial MT"/>
                <a:cs typeface="Arial MT"/>
              </a:rPr>
              <a:t> </a:t>
            </a:r>
            <a:r>
              <a:rPr sz="3800" spc="120" dirty="0">
                <a:latin typeface="Arial MT"/>
                <a:cs typeface="Arial MT"/>
              </a:rPr>
              <a:t>to</a:t>
            </a:r>
            <a:r>
              <a:rPr sz="3800" spc="5" dirty="0">
                <a:latin typeface="Arial MT"/>
                <a:cs typeface="Arial MT"/>
              </a:rPr>
              <a:t> </a:t>
            </a:r>
            <a:r>
              <a:rPr sz="3800" spc="35" dirty="0">
                <a:latin typeface="Arial MT"/>
                <a:cs typeface="Arial MT"/>
              </a:rPr>
              <a:t>keep </a:t>
            </a:r>
            <a:r>
              <a:rPr sz="3800" spc="-1040" dirty="0">
                <a:latin typeface="Arial MT"/>
                <a:cs typeface="Arial MT"/>
              </a:rPr>
              <a:t> </a:t>
            </a:r>
            <a:r>
              <a:rPr sz="3800" spc="70" dirty="0">
                <a:latin typeface="Arial MT"/>
                <a:cs typeface="Arial MT"/>
              </a:rPr>
              <a:t>track</a:t>
            </a:r>
            <a:r>
              <a:rPr sz="3800" spc="5" dirty="0">
                <a:latin typeface="Arial MT"/>
                <a:cs typeface="Arial MT"/>
              </a:rPr>
              <a:t> </a:t>
            </a:r>
            <a:r>
              <a:rPr sz="3800" spc="85" dirty="0">
                <a:latin typeface="Arial MT"/>
                <a:cs typeface="Arial MT"/>
              </a:rPr>
              <a:t>of</a:t>
            </a:r>
            <a:r>
              <a:rPr sz="3800" spc="5" dirty="0">
                <a:latin typeface="Arial MT"/>
                <a:cs typeface="Arial MT"/>
              </a:rPr>
              <a:t> </a:t>
            </a:r>
            <a:r>
              <a:rPr sz="3800" spc="65" dirty="0">
                <a:latin typeface="Arial MT"/>
                <a:cs typeface="Arial MT"/>
              </a:rPr>
              <a:t>consumed</a:t>
            </a:r>
            <a:r>
              <a:rPr sz="3800" spc="5" dirty="0">
                <a:latin typeface="Arial MT"/>
                <a:cs typeface="Arial MT"/>
              </a:rPr>
              <a:t> </a:t>
            </a:r>
            <a:r>
              <a:rPr sz="3800" spc="10" dirty="0">
                <a:latin typeface="Arial MT"/>
                <a:cs typeface="Arial MT"/>
              </a:rPr>
              <a:t>messages</a:t>
            </a:r>
            <a:endParaRPr sz="3800">
              <a:latin typeface="Arial MT"/>
              <a:cs typeface="Arial MT"/>
            </a:endParaRPr>
          </a:p>
          <a:p>
            <a:pPr>
              <a:lnSpc>
                <a:spcPct val="100000"/>
              </a:lnSpc>
              <a:spcBef>
                <a:spcPts val="10"/>
              </a:spcBef>
              <a:buFont typeface="SimSun"/>
              <a:buChar char="•"/>
            </a:pPr>
            <a:endParaRPr sz="4100">
              <a:latin typeface="Arial MT"/>
              <a:cs typeface="Arial MT"/>
            </a:endParaRPr>
          </a:p>
          <a:p>
            <a:pPr marL="520065" marR="1232535" indent="-508000">
              <a:lnSpc>
                <a:spcPts val="4530"/>
              </a:lnSpc>
              <a:buSzPct val="126315"/>
              <a:buFont typeface="SimSun"/>
              <a:buChar char="•"/>
              <a:tabLst>
                <a:tab pos="520700" algn="l"/>
              </a:tabLst>
            </a:pPr>
            <a:r>
              <a:rPr sz="3800" spc="-5" dirty="0">
                <a:latin typeface="Arial MT"/>
                <a:cs typeface="Arial MT"/>
              </a:rPr>
              <a:t>Any </a:t>
            </a:r>
            <a:r>
              <a:rPr sz="3800" spc="30" dirty="0">
                <a:latin typeface="Arial MT"/>
                <a:cs typeface="Arial MT"/>
              </a:rPr>
              <a:t>Consumer</a:t>
            </a:r>
            <a:r>
              <a:rPr sz="3800" spc="-5" dirty="0">
                <a:latin typeface="Arial MT"/>
                <a:cs typeface="Arial MT"/>
              </a:rPr>
              <a:t> </a:t>
            </a:r>
            <a:r>
              <a:rPr sz="3800" spc="40" dirty="0">
                <a:latin typeface="Arial MT"/>
                <a:cs typeface="Arial MT"/>
              </a:rPr>
              <a:t>can</a:t>
            </a:r>
            <a:r>
              <a:rPr sz="3800" dirty="0">
                <a:latin typeface="Arial MT"/>
                <a:cs typeface="Arial MT"/>
              </a:rPr>
              <a:t> </a:t>
            </a:r>
            <a:r>
              <a:rPr sz="3800" spc="40" dirty="0">
                <a:latin typeface="Arial MT"/>
                <a:cs typeface="Arial MT"/>
              </a:rPr>
              <a:t>access</a:t>
            </a:r>
            <a:r>
              <a:rPr sz="3800" spc="-5" dirty="0">
                <a:latin typeface="Arial MT"/>
                <a:cs typeface="Arial MT"/>
              </a:rPr>
              <a:t> </a:t>
            </a:r>
            <a:r>
              <a:rPr sz="3800" spc="-55" dirty="0">
                <a:latin typeface="Arial MT"/>
                <a:cs typeface="Arial MT"/>
              </a:rPr>
              <a:t>a </a:t>
            </a:r>
            <a:r>
              <a:rPr sz="3800" spc="-1040" dirty="0">
                <a:latin typeface="Arial MT"/>
                <a:cs typeface="Arial MT"/>
              </a:rPr>
              <a:t> </a:t>
            </a:r>
            <a:r>
              <a:rPr sz="3800" spc="10" dirty="0">
                <a:latin typeface="Arial MT"/>
                <a:cs typeface="Arial MT"/>
              </a:rPr>
              <a:t>message</a:t>
            </a:r>
            <a:r>
              <a:rPr sz="3800" dirty="0">
                <a:latin typeface="Arial MT"/>
                <a:cs typeface="Arial MT"/>
              </a:rPr>
              <a:t> </a:t>
            </a:r>
            <a:r>
              <a:rPr sz="3800" spc="55" dirty="0">
                <a:latin typeface="Arial MT"/>
                <a:cs typeface="Arial MT"/>
              </a:rPr>
              <a:t>from</a:t>
            </a:r>
            <a:r>
              <a:rPr sz="3800" dirty="0">
                <a:latin typeface="Arial MT"/>
                <a:cs typeface="Arial MT"/>
              </a:rPr>
              <a:t> </a:t>
            </a:r>
            <a:r>
              <a:rPr sz="3800" spc="40" dirty="0">
                <a:latin typeface="Arial MT"/>
                <a:cs typeface="Arial MT"/>
              </a:rPr>
              <a:t>the</a:t>
            </a:r>
            <a:r>
              <a:rPr sz="3800" dirty="0">
                <a:latin typeface="Arial MT"/>
                <a:cs typeface="Arial MT"/>
              </a:rPr>
              <a:t> </a:t>
            </a:r>
            <a:r>
              <a:rPr sz="3800" spc="40" dirty="0">
                <a:latin typeface="Arial MT"/>
                <a:cs typeface="Arial MT"/>
              </a:rPr>
              <a:t>broker</a:t>
            </a:r>
            <a:endParaRPr sz="3800">
              <a:latin typeface="Arial MT"/>
              <a:cs typeface="Arial MT"/>
            </a:endParaRPr>
          </a:p>
          <a:p>
            <a:pPr>
              <a:lnSpc>
                <a:spcPct val="100000"/>
              </a:lnSpc>
              <a:spcBef>
                <a:spcPts val="40"/>
              </a:spcBef>
              <a:buFont typeface="SimSun"/>
              <a:buChar char="•"/>
            </a:pPr>
            <a:endParaRPr sz="4050">
              <a:latin typeface="Arial MT"/>
              <a:cs typeface="Arial MT"/>
            </a:endParaRPr>
          </a:p>
          <a:p>
            <a:pPr marL="520065" marR="1684020" indent="-508000">
              <a:lnSpc>
                <a:spcPts val="4530"/>
              </a:lnSpc>
              <a:buSzPct val="126315"/>
              <a:buFont typeface="SimSun"/>
              <a:buChar char="•"/>
              <a:tabLst>
                <a:tab pos="520700" algn="l"/>
              </a:tabLst>
            </a:pPr>
            <a:r>
              <a:rPr sz="3800" spc="10" dirty="0">
                <a:latin typeface="Arial MT"/>
                <a:cs typeface="Arial MT"/>
              </a:rPr>
              <a:t>It’s</a:t>
            </a:r>
            <a:r>
              <a:rPr sz="3800" dirty="0">
                <a:latin typeface="Arial MT"/>
                <a:cs typeface="Arial MT"/>
              </a:rPr>
              <a:t> </a:t>
            </a:r>
            <a:r>
              <a:rPr sz="3800" spc="-55" dirty="0">
                <a:latin typeface="Arial MT"/>
                <a:cs typeface="Arial MT"/>
              </a:rPr>
              <a:t>a</a:t>
            </a:r>
            <a:r>
              <a:rPr sz="3800" dirty="0">
                <a:latin typeface="Arial MT"/>
                <a:cs typeface="Arial MT"/>
              </a:rPr>
              <a:t> </a:t>
            </a:r>
            <a:r>
              <a:rPr sz="3800" spc="70" dirty="0">
                <a:latin typeface="Arial MT"/>
                <a:cs typeface="Arial MT"/>
              </a:rPr>
              <a:t>distributed</a:t>
            </a:r>
            <a:r>
              <a:rPr sz="3800" dirty="0">
                <a:latin typeface="Arial MT"/>
                <a:cs typeface="Arial MT"/>
              </a:rPr>
              <a:t> </a:t>
            </a:r>
            <a:r>
              <a:rPr sz="3800" spc="25" dirty="0">
                <a:latin typeface="Arial MT"/>
                <a:cs typeface="Arial MT"/>
              </a:rPr>
              <a:t>streaming </a:t>
            </a:r>
            <a:r>
              <a:rPr sz="3800" spc="-1045" dirty="0">
                <a:latin typeface="Arial MT"/>
                <a:cs typeface="Arial MT"/>
              </a:rPr>
              <a:t> </a:t>
            </a:r>
            <a:r>
              <a:rPr sz="3800" spc="40" dirty="0">
                <a:latin typeface="Arial MT"/>
                <a:cs typeface="Arial MT"/>
              </a:rPr>
              <a:t>system</a:t>
            </a:r>
            <a:endParaRPr sz="3800">
              <a:latin typeface="Arial MT"/>
              <a:cs typeface="Arial MT"/>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7155" y="494591"/>
            <a:ext cx="7889875" cy="1433195"/>
          </a:xfrm>
          <a:prstGeom prst="rect">
            <a:avLst/>
          </a:prstGeom>
        </p:spPr>
        <p:txBody>
          <a:bodyPr vert="horz" wrap="square" lIns="0" tIns="17145" rIns="0" bIns="0" rtlCol="0">
            <a:spAutoFit/>
          </a:bodyPr>
          <a:lstStyle/>
          <a:p>
            <a:pPr marL="12700">
              <a:lnSpc>
                <a:spcPct val="100000"/>
              </a:lnSpc>
              <a:spcBef>
                <a:spcPts val="135"/>
              </a:spcBef>
            </a:pPr>
            <a:r>
              <a:rPr spc="185" dirty="0"/>
              <a:t>Kafka</a:t>
            </a:r>
            <a:r>
              <a:rPr spc="-55" dirty="0"/>
              <a:t> </a:t>
            </a:r>
            <a:r>
              <a:rPr spc="204" dirty="0"/>
              <a:t>Security</a:t>
            </a:r>
          </a:p>
        </p:txBody>
      </p:sp>
      <p:sp>
        <p:nvSpPr>
          <p:cNvPr id="3" name="object 3"/>
          <p:cNvSpPr txBox="1"/>
          <p:nvPr/>
        </p:nvSpPr>
        <p:spPr>
          <a:xfrm>
            <a:off x="1421811" y="2603082"/>
            <a:ext cx="8232140" cy="7642859"/>
          </a:xfrm>
          <a:prstGeom prst="rect">
            <a:avLst/>
          </a:prstGeom>
        </p:spPr>
        <p:txBody>
          <a:bodyPr vert="horz" wrap="square" lIns="0" tIns="12700" rIns="0" bIns="0" rtlCol="0">
            <a:spAutoFit/>
          </a:bodyPr>
          <a:lstStyle/>
          <a:p>
            <a:pPr marL="514984" indent="-502920">
              <a:lnSpc>
                <a:spcPct val="100000"/>
              </a:lnSpc>
              <a:spcBef>
                <a:spcPts val="100"/>
              </a:spcBef>
              <a:buSzPct val="125000"/>
              <a:buFont typeface="SimSun"/>
              <a:buChar char="•"/>
              <a:tabLst>
                <a:tab pos="515620" algn="l"/>
              </a:tabLst>
            </a:pPr>
            <a:r>
              <a:rPr sz="3800" spc="-5" dirty="0">
                <a:latin typeface="Arial MT"/>
                <a:cs typeface="Arial MT"/>
              </a:rPr>
              <a:t>Kafka</a:t>
            </a:r>
            <a:r>
              <a:rPr sz="3800" dirty="0">
                <a:latin typeface="Arial MT"/>
                <a:cs typeface="Arial MT"/>
              </a:rPr>
              <a:t> </a:t>
            </a:r>
            <a:r>
              <a:rPr sz="3800" spc="-5" dirty="0">
                <a:latin typeface="Arial MT"/>
                <a:cs typeface="Arial MT"/>
              </a:rPr>
              <a:t>is</a:t>
            </a:r>
            <a:r>
              <a:rPr sz="3800" dirty="0">
                <a:latin typeface="Arial MT"/>
                <a:cs typeface="Arial MT"/>
              </a:rPr>
              <a:t> </a:t>
            </a:r>
            <a:r>
              <a:rPr sz="3800" spc="15" dirty="0">
                <a:latin typeface="Arial MT"/>
                <a:cs typeface="Arial MT"/>
              </a:rPr>
              <a:t>used</a:t>
            </a:r>
            <a:r>
              <a:rPr sz="3800" dirty="0">
                <a:latin typeface="Arial MT"/>
                <a:cs typeface="Arial MT"/>
              </a:rPr>
              <a:t> </a:t>
            </a:r>
            <a:r>
              <a:rPr sz="3800" spc="-5" dirty="0">
                <a:latin typeface="Arial MT"/>
                <a:cs typeface="Arial MT"/>
              </a:rPr>
              <a:t>in</a:t>
            </a:r>
            <a:r>
              <a:rPr sz="3800" dirty="0">
                <a:latin typeface="Arial MT"/>
                <a:cs typeface="Arial MT"/>
              </a:rPr>
              <a:t> </a:t>
            </a:r>
            <a:r>
              <a:rPr sz="3800" spc="-5" dirty="0">
                <a:latin typeface="Arial MT"/>
                <a:cs typeface="Arial MT"/>
              </a:rPr>
              <a:t>variety</a:t>
            </a:r>
            <a:r>
              <a:rPr sz="3800" dirty="0">
                <a:latin typeface="Arial MT"/>
                <a:cs typeface="Arial MT"/>
              </a:rPr>
              <a:t> </a:t>
            </a:r>
            <a:r>
              <a:rPr sz="3800" spc="65" dirty="0">
                <a:latin typeface="Arial MT"/>
                <a:cs typeface="Arial MT"/>
              </a:rPr>
              <a:t>of</a:t>
            </a:r>
            <a:r>
              <a:rPr sz="3800" spc="5" dirty="0">
                <a:latin typeface="Arial MT"/>
                <a:cs typeface="Arial MT"/>
              </a:rPr>
              <a:t> business:</a:t>
            </a:r>
            <a:endParaRPr sz="3800">
              <a:latin typeface="Arial MT"/>
              <a:cs typeface="Arial MT"/>
            </a:endParaRPr>
          </a:p>
          <a:p>
            <a:pPr marL="1038225" lvl="1" indent="-502920">
              <a:lnSpc>
                <a:spcPct val="100000"/>
              </a:lnSpc>
              <a:spcBef>
                <a:spcPts val="4640"/>
              </a:spcBef>
              <a:buSzPct val="125000"/>
              <a:buFont typeface="SimSun"/>
              <a:buChar char="•"/>
              <a:tabLst>
                <a:tab pos="1038860" algn="l"/>
              </a:tabLst>
            </a:pPr>
            <a:r>
              <a:rPr sz="3800" spc="15" dirty="0">
                <a:latin typeface="Arial MT"/>
                <a:cs typeface="Arial MT"/>
              </a:rPr>
              <a:t>Banking</a:t>
            </a:r>
            <a:endParaRPr sz="3800">
              <a:latin typeface="Arial MT"/>
              <a:cs typeface="Arial MT"/>
            </a:endParaRPr>
          </a:p>
          <a:p>
            <a:pPr marL="1038225" lvl="1" indent="-502920">
              <a:lnSpc>
                <a:spcPct val="100000"/>
              </a:lnSpc>
              <a:spcBef>
                <a:spcPts val="4645"/>
              </a:spcBef>
              <a:buSzPct val="125000"/>
              <a:buFont typeface="SimSun"/>
              <a:buChar char="•"/>
              <a:tabLst>
                <a:tab pos="1038860" algn="l"/>
              </a:tabLst>
            </a:pPr>
            <a:r>
              <a:rPr sz="3800" spc="-25" dirty="0">
                <a:latin typeface="Arial MT"/>
                <a:cs typeface="Arial MT"/>
              </a:rPr>
              <a:t>Retail</a:t>
            </a:r>
            <a:endParaRPr sz="3800">
              <a:latin typeface="Arial MT"/>
              <a:cs typeface="Arial MT"/>
            </a:endParaRPr>
          </a:p>
          <a:p>
            <a:pPr marL="1038225" lvl="1" indent="-502920">
              <a:lnSpc>
                <a:spcPct val="100000"/>
              </a:lnSpc>
              <a:spcBef>
                <a:spcPts val="4645"/>
              </a:spcBef>
              <a:buSzPct val="125000"/>
              <a:buFont typeface="SimSun"/>
              <a:buChar char="•"/>
              <a:tabLst>
                <a:tab pos="1038860" algn="l"/>
              </a:tabLst>
            </a:pPr>
            <a:r>
              <a:rPr sz="3800" spc="-10" dirty="0">
                <a:latin typeface="Arial MT"/>
                <a:cs typeface="Arial MT"/>
              </a:rPr>
              <a:t>Insurance</a:t>
            </a:r>
            <a:endParaRPr sz="3800">
              <a:latin typeface="Arial MT"/>
              <a:cs typeface="Arial MT"/>
            </a:endParaRPr>
          </a:p>
          <a:p>
            <a:pPr marL="514984" indent="-502920">
              <a:lnSpc>
                <a:spcPct val="100000"/>
              </a:lnSpc>
              <a:spcBef>
                <a:spcPts val="4645"/>
              </a:spcBef>
              <a:buSzPct val="125000"/>
              <a:buFont typeface="SimSun"/>
              <a:buChar char="•"/>
              <a:tabLst>
                <a:tab pos="515620" algn="l"/>
              </a:tabLst>
            </a:pPr>
            <a:r>
              <a:rPr sz="3800" spc="20" dirty="0">
                <a:latin typeface="Arial MT"/>
                <a:cs typeface="Arial MT"/>
              </a:rPr>
              <a:t>Confidential</a:t>
            </a:r>
            <a:r>
              <a:rPr sz="3800" spc="-20" dirty="0">
                <a:latin typeface="Arial MT"/>
                <a:cs typeface="Arial MT"/>
              </a:rPr>
              <a:t> </a:t>
            </a:r>
            <a:r>
              <a:rPr sz="3800" spc="20" dirty="0">
                <a:latin typeface="Arial MT"/>
                <a:cs typeface="Arial MT"/>
              </a:rPr>
              <a:t>Information:</a:t>
            </a:r>
            <a:endParaRPr sz="3800">
              <a:latin typeface="Arial MT"/>
              <a:cs typeface="Arial MT"/>
            </a:endParaRPr>
          </a:p>
          <a:p>
            <a:pPr marL="1038225" lvl="1" indent="-502920">
              <a:lnSpc>
                <a:spcPct val="100000"/>
              </a:lnSpc>
              <a:spcBef>
                <a:spcPts val="4645"/>
              </a:spcBef>
              <a:buSzPct val="125000"/>
              <a:buFont typeface="SimSun"/>
              <a:buChar char="•"/>
              <a:tabLst>
                <a:tab pos="1038860" algn="l"/>
              </a:tabLst>
            </a:pPr>
            <a:r>
              <a:rPr sz="3800" spc="20" dirty="0">
                <a:latin typeface="Arial MT"/>
                <a:cs typeface="Arial MT"/>
              </a:rPr>
              <a:t>Credit</a:t>
            </a:r>
            <a:r>
              <a:rPr sz="3800" spc="-15" dirty="0">
                <a:latin typeface="Arial MT"/>
                <a:cs typeface="Arial MT"/>
              </a:rPr>
              <a:t> </a:t>
            </a:r>
            <a:r>
              <a:rPr sz="3800" spc="-5" dirty="0">
                <a:latin typeface="Arial MT"/>
                <a:cs typeface="Arial MT"/>
              </a:rPr>
              <a:t>Card</a:t>
            </a:r>
            <a:r>
              <a:rPr sz="3800" spc="-10" dirty="0">
                <a:latin typeface="Arial MT"/>
                <a:cs typeface="Arial MT"/>
              </a:rPr>
              <a:t> </a:t>
            </a:r>
            <a:r>
              <a:rPr sz="3800" spc="-15" dirty="0">
                <a:latin typeface="Arial MT"/>
                <a:cs typeface="Arial MT"/>
              </a:rPr>
              <a:t>Details</a:t>
            </a:r>
            <a:endParaRPr sz="3800">
              <a:latin typeface="Arial MT"/>
              <a:cs typeface="Arial MT"/>
            </a:endParaRPr>
          </a:p>
          <a:p>
            <a:pPr marL="1038225" lvl="1" indent="-502920">
              <a:lnSpc>
                <a:spcPct val="100000"/>
              </a:lnSpc>
              <a:spcBef>
                <a:spcPts val="4645"/>
              </a:spcBef>
              <a:buSzPct val="125000"/>
              <a:buFont typeface="SimSun"/>
              <a:buChar char="•"/>
              <a:tabLst>
                <a:tab pos="1038860" algn="l"/>
              </a:tabLst>
            </a:pPr>
            <a:r>
              <a:rPr sz="3800" spc="25" dirty="0">
                <a:latin typeface="Arial MT"/>
                <a:cs typeface="Arial MT"/>
              </a:rPr>
              <a:t>Customer</a:t>
            </a:r>
            <a:r>
              <a:rPr sz="3800" spc="-20" dirty="0">
                <a:latin typeface="Arial MT"/>
                <a:cs typeface="Arial MT"/>
              </a:rPr>
              <a:t> </a:t>
            </a:r>
            <a:r>
              <a:rPr sz="3800" spc="25" dirty="0">
                <a:latin typeface="Arial MT"/>
                <a:cs typeface="Arial MT"/>
              </a:rPr>
              <a:t>Information</a:t>
            </a:r>
            <a:r>
              <a:rPr sz="3800" spc="-15" dirty="0">
                <a:latin typeface="Arial MT"/>
                <a:cs typeface="Arial MT"/>
              </a:rPr>
              <a:t> </a:t>
            </a:r>
            <a:r>
              <a:rPr sz="3800" spc="20" dirty="0">
                <a:latin typeface="Arial MT"/>
                <a:cs typeface="Arial MT"/>
              </a:rPr>
              <a:t>and</a:t>
            </a:r>
            <a:r>
              <a:rPr sz="3800" spc="-20" dirty="0">
                <a:latin typeface="Arial MT"/>
                <a:cs typeface="Arial MT"/>
              </a:rPr>
              <a:t> </a:t>
            </a:r>
            <a:r>
              <a:rPr sz="3800" spc="40" dirty="0">
                <a:latin typeface="Arial MT"/>
                <a:cs typeface="Arial MT"/>
              </a:rPr>
              <a:t>etc.,</a:t>
            </a:r>
            <a:endParaRPr sz="3800">
              <a:latin typeface="Arial MT"/>
              <a:cs typeface="Arial MT"/>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2472" y="494591"/>
            <a:ext cx="15299690" cy="1433195"/>
          </a:xfrm>
          <a:prstGeom prst="rect">
            <a:avLst/>
          </a:prstGeom>
        </p:spPr>
        <p:txBody>
          <a:bodyPr vert="horz" wrap="square" lIns="0" tIns="17145" rIns="0" bIns="0" rtlCol="0">
            <a:spAutoFit/>
          </a:bodyPr>
          <a:lstStyle/>
          <a:p>
            <a:pPr marL="12700">
              <a:lnSpc>
                <a:spcPct val="100000"/>
              </a:lnSpc>
              <a:spcBef>
                <a:spcPts val="135"/>
              </a:spcBef>
            </a:pPr>
            <a:r>
              <a:rPr spc="185" dirty="0"/>
              <a:t>What</a:t>
            </a:r>
            <a:r>
              <a:rPr spc="-10" dirty="0"/>
              <a:t> </a:t>
            </a:r>
            <a:r>
              <a:rPr spc="185" dirty="0"/>
              <a:t>Kafka</a:t>
            </a:r>
            <a:r>
              <a:rPr spc="-5" dirty="0"/>
              <a:t> </a:t>
            </a:r>
            <a:r>
              <a:rPr spc="204" dirty="0"/>
              <a:t>Security</a:t>
            </a:r>
            <a:r>
              <a:rPr spc="-5" dirty="0"/>
              <a:t> </a:t>
            </a:r>
            <a:r>
              <a:rPr spc="114" dirty="0"/>
              <a:t>Offers?</a:t>
            </a:r>
          </a:p>
        </p:txBody>
      </p:sp>
      <p:sp>
        <p:nvSpPr>
          <p:cNvPr id="3" name="object 3"/>
          <p:cNvSpPr txBox="1"/>
          <p:nvPr/>
        </p:nvSpPr>
        <p:spPr>
          <a:xfrm>
            <a:off x="1421811" y="2599074"/>
            <a:ext cx="16683990" cy="369824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dirty="0">
                <a:latin typeface="Arial MT"/>
                <a:cs typeface="Arial MT"/>
              </a:rPr>
              <a:t>Kafka</a:t>
            </a:r>
            <a:r>
              <a:rPr sz="3950" spc="-5" dirty="0">
                <a:latin typeface="Arial MT"/>
                <a:cs typeface="Arial MT"/>
              </a:rPr>
              <a:t> </a:t>
            </a:r>
            <a:r>
              <a:rPr sz="3950" spc="65" dirty="0">
                <a:latin typeface="Arial MT"/>
                <a:cs typeface="Arial MT"/>
              </a:rPr>
              <a:t>supports</a:t>
            </a:r>
            <a:r>
              <a:rPr sz="3950" spc="-5" dirty="0">
                <a:latin typeface="Arial MT"/>
                <a:cs typeface="Arial MT"/>
              </a:rPr>
              <a:t> </a:t>
            </a:r>
            <a:r>
              <a:rPr sz="3950" spc="120" dirty="0">
                <a:latin typeface="Arial MT"/>
                <a:cs typeface="Arial MT"/>
              </a:rPr>
              <a:t>two</a:t>
            </a:r>
            <a:r>
              <a:rPr sz="3950" spc="-5" dirty="0">
                <a:latin typeface="Arial MT"/>
                <a:cs typeface="Arial MT"/>
              </a:rPr>
              <a:t> </a:t>
            </a:r>
            <a:r>
              <a:rPr sz="3950" spc="40" dirty="0">
                <a:latin typeface="Arial MT"/>
                <a:cs typeface="Arial MT"/>
              </a:rPr>
              <a:t>popular</a:t>
            </a:r>
            <a:r>
              <a:rPr sz="3950" dirty="0">
                <a:latin typeface="Arial MT"/>
                <a:cs typeface="Arial MT"/>
              </a:rPr>
              <a:t> </a:t>
            </a:r>
            <a:r>
              <a:rPr sz="3950" spc="60" dirty="0">
                <a:latin typeface="Arial MT"/>
                <a:cs typeface="Arial MT"/>
              </a:rPr>
              <a:t>protocols:</a:t>
            </a:r>
            <a:endParaRPr sz="3950">
              <a:latin typeface="Arial MT"/>
              <a:cs typeface="Arial MT"/>
            </a:endParaRPr>
          </a:p>
          <a:p>
            <a:pPr marL="1059180" marR="5080" lvl="1" indent="-523875">
              <a:lnSpc>
                <a:spcPts val="4720"/>
              </a:lnSpc>
              <a:spcBef>
                <a:spcPts val="5060"/>
              </a:spcBef>
              <a:buSzPct val="125316"/>
              <a:buFont typeface="SimSun"/>
              <a:buChar char="•"/>
              <a:tabLst>
                <a:tab pos="1059815" algn="l"/>
              </a:tabLst>
            </a:pPr>
            <a:r>
              <a:rPr sz="3950" b="1" spc="-70" dirty="0">
                <a:latin typeface="Arial"/>
                <a:cs typeface="Arial"/>
              </a:rPr>
              <a:t>SSL</a:t>
            </a:r>
            <a:r>
              <a:rPr sz="3950" b="1" dirty="0">
                <a:latin typeface="Arial"/>
                <a:cs typeface="Arial"/>
              </a:rPr>
              <a:t> </a:t>
            </a:r>
            <a:r>
              <a:rPr sz="3950" spc="-35" dirty="0">
                <a:latin typeface="Arial MT"/>
                <a:cs typeface="Arial MT"/>
              </a:rPr>
              <a:t>(Secured</a:t>
            </a:r>
            <a:r>
              <a:rPr sz="3950" dirty="0">
                <a:latin typeface="Arial MT"/>
                <a:cs typeface="Arial MT"/>
              </a:rPr>
              <a:t> </a:t>
            </a:r>
            <a:r>
              <a:rPr sz="3950" spc="45" dirty="0">
                <a:latin typeface="Arial MT"/>
                <a:cs typeface="Arial MT"/>
              </a:rPr>
              <a:t>Sockets</a:t>
            </a:r>
            <a:r>
              <a:rPr sz="3950" spc="5" dirty="0">
                <a:latin typeface="Arial MT"/>
                <a:cs typeface="Arial MT"/>
              </a:rPr>
              <a:t> </a:t>
            </a:r>
            <a:r>
              <a:rPr sz="3950" spc="-65" dirty="0">
                <a:latin typeface="Arial MT"/>
                <a:cs typeface="Arial MT"/>
              </a:rPr>
              <a:t>Layer),</a:t>
            </a:r>
            <a:r>
              <a:rPr sz="3950" dirty="0">
                <a:latin typeface="Arial MT"/>
                <a:cs typeface="Arial MT"/>
              </a:rPr>
              <a:t> </a:t>
            </a:r>
            <a:r>
              <a:rPr sz="3950" spc="60" dirty="0">
                <a:latin typeface="Arial MT"/>
                <a:cs typeface="Arial MT"/>
              </a:rPr>
              <a:t>which</a:t>
            </a:r>
            <a:r>
              <a:rPr sz="3950" spc="5" dirty="0">
                <a:latin typeface="Arial MT"/>
                <a:cs typeface="Arial MT"/>
              </a:rPr>
              <a:t> </a:t>
            </a:r>
            <a:r>
              <a:rPr sz="3950" dirty="0">
                <a:latin typeface="Arial MT"/>
                <a:cs typeface="Arial MT"/>
              </a:rPr>
              <a:t>is </a:t>
            </a:r>
            <a:r>
              <a:rPr sz="3950" b="1" spc="-45" dirty="0">
                <a:latin typeface="Arial"/>
                <a:cs typeface="Arial"/>
              </a:rPr>
              <a:t>TLS</a:t>
            </a:r>
            <a:r>
              <a:rPr sz="3950" b="1" dirty="0">
                <a:latin typeface="Arial"/>
                <a:cs typeface="Arial"/>
              </a:rPr>
              <a:t> </a:t>
            </a:r>
            <a:r>
              <a:rPr sz="3950" spc="-50" dirty="0">
                <a:latin typeface="Arial MT"/>
                <a:cs typeface="Arial MT"/>
              </a:rPr>
              <a:t>(Transport</a:t>
            </a:r>
            <a:r>
              <a:rPr sz="3950" spc="5" dirty="0">
                <a:latin typeface="Arial MT"/>
                <a:cs typeface="Arial MT"/>
              </a:rPr>
              <a:t> </a:t>
            </a:r>
            <a:r>
              <a:rPr sz="3950" spc="-30" dirty="0">
                <a:latin typeface="Arial MT"/>
                <a:cs typeface="Arial MT"/>
              </a:rPr>
              <a:t>Layer</a:t>
            </a:r>
            <a:r>
              <a:rPr sz="3950" dirty="0">
                <a:latin typeface="Arial MT"/>
                <a:cs typeface="Arial MT"/>
              </a:rPr>
              <a:t> </a:t>
            </a:r>
            <a:r>
              <a:rPr sz="3950" spc="-15" dirty="0">
                <a:latin typeface="Arial MT"/>
                <a:cs typeface="Arial MT"/>
              </a:rPr>
              <a:t>Security) </a:t>
            </a:r>
            <a:r>
              <a:rPr sz="3950" spc="-1080" dirty="0">
                <a:latin typeface="Arial MT"/>
                <a:cs typeface="Arial MT"/>
              </a:rPr>
              <a:t> </a:t>
            </a:r>
            <a:r>
              <a:rPr sz="3950" spc="75" dirty="0">
                <a:latin typeface="Arial MT"/>
                <a:cs typeface="Arial MT"/>
              </a:rPr>
              <a:t>now</a:t>
            </a:r>
            <a:endParaRPr sz="3950">
              <a:latin typeface="Arial MT"/>
              <a:cs typeface="Arial MT"/>
            </a:endParaRPr>
          </a:p>
          <a:p>
            <a:pPr lvl="1">
              <a:lnSpc>
                <a:spcPct val="100000"/>
              </a:lnSpc>
              <a:spcBef>
                <a:spcPts val="20"/>
              </a:spcBef>
              <a:buFont typeface="SimSun"/>
              <a:buChar char="•"/>
            </a:pPr>
            <a:endParaRPr sz="4100">
              <a:latin typeface="Arial MT"/>
              <a:cs typeface="Arial MT"/>
            </a:endParaRPr>
          </a:p>
          <a:p>
            <a:pPr marL="1059180" lvl="1" indent="-523875">
              <a:lnSpc>
                <a:spcPct val="100000"/>
              </a:lnSpc>
              <a:buSzPct val="125316"/>
              <a:buFont typeface="SimSun"/>
              <a:buChar char="•"/>
              <a:tabLst>
                <a:tab pos="1059815" algn="l"/>
              </a:tabLst>
            </a:pPr>
            <a:r>
              <a:rPr sz="3950" b="1" spc="-85" dirty="0">
                <a:latin typeface="Arial"/>
                <a:cs typeface="Arial"/>
              </a:rPr>
              <a:t>SASL</a:t>
            </a:r>
            <a:r>
              <a:rPr sz="3950" b="1" dirty="0">
                <a:latin typeface="Arial"/>
                <a:cs typeface="Arial"/>
              </a:rPr>
              <a:t> </a:t>
            </a:r>
            <a:r>
              <a:rPr sz="3950" spc="-30" dirty="0">
                <a:latin typeface="Arial MT"/>
                <a:cs typeface="Arial MT"/>
              </a:rPr>
              <a:t>(Simple</a:t>
            </a:r>
            <a:r>
              <a:rPr sz="3950" dirty="0">
                <a:latin typeface="Arial MT"/>
                <a:cs typeface="Arial MT"/>
              </a:rPr>
              <a:t> </a:t>
            </a:r>
            <a:r>
              <a:rPr sz="3950" spc="30" dirty="0">
                <a:latin typeface="Arial MT"/>
                <a:cs typeface="Arial MT"/>
              </a:rPr>
              <a:t>Authentication</a:t>
            </a:r>
            <a:r>
              <a:rPr sz="3950" spc="5" dirty="0">
                <a:latin typeface="Arial MT"/>
                <a:cs typeface="Arial MT"/>
              </a:rPr>
              <a:t> </a:t>
            </a:r>
            <a:r>
              <a:rPr sz="3950" spc="25" dirty="0">
                <a:latin typeface="Arial MT"/>
                <a:cs typeface="Arial MT"/>
              </a:rPr>
              <a:t>and</a:t>
            </a:r>
            <a:r>
              <a:rPr sz="3950" dirty="0">
                <a:latin typeface="Arial MT"/>
                <a:cs typeface="Arial MT"/>
              </a:rPr>
              <a:t> </a:t>
            </a:r>
            <a:r>
              <a:rPr sz="3950" spc="20" dirty="0">
                <a:latin typeface="Arial MT"/>
                <a:cs typeface="Arial MT"/>
              </a:rPr>
              <a:t>Security</a:t>
            </a:r>
            <a:r>
              <a:rPr sz="3950" dirty="0">
                <a:latin typeface="Arial MT"/>
                <a:cs typeface="Arial MT"/>
              </a:rPr>
              <a:t> </a:t>
            </a:r>
            <a:r>
              <a:rPr sz="3950" spc="-75" dirty="0">
                <a:latin typeface="Arial MT"/>
                <a:cs typeface="Arial MT"/>
              </a:rPr>
              <a:t>Layer)</a:t>
            </a:r>
            <a:endParaRPr sz="3950">
              <a:latin typeface="Arial MT"/>
              <a:cs typeface="Arial MT"/>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4003" y="494591"/>
            <a:ext cx="9236710" cy="1433195"/>
          </a:xfrm>
          <a:prstGeom prst="rect">
            <a:avLst/>
          </a:prstGeom>
        </p:spPr>
        <p:txBody>
          <a:bodyPr vert="horz" wrap="square" lIns="0" tIns="17145" rIns="0" bIns="0" rtlCol="0">
            <a:spAutoFit/>
          </a:bodyPr>
          <a:lstStyle/>
          <a:p>
            <a:pPr marL="12700">
              <a:lnSpc>
                <a:spcPct val="100000"/>
              </a:lnSpc>
              <a:spcBef>
                <a:spcPts val="135"/>
              </a:spcBef>
            </a:pPr>
            <a:r>
              <a:rPr spc="305" dirty="0"/>
              <a:t>How</a:t>
            </a:r>
            <a:r>
              <a:rPr spc="-30" dirty="0"/>
              <a:t> </a:t>
            </a:r>
            <a:r>
              <a:rPr spc="-45" dirty="0"/>
              <a:t>SSL</a:t>
            </a:r>
            <a:r>
              <a:rPr spc="-25" dirty="0"/>
              <a:t> </a:t>
            </a:r>
            <a:r>
              <a:rPr spc="275" dirty="0"/>
              <a:t>works?</a:t>
            </a:r>
          </a:p>
        </p:txBody>
      </p:sp>
      <p:sp>
        <p:nvSpPr>
          <p:cNvPr id="3" name="object 3"/>
          <p:cNvSpPr txBox="1"/>
          <p:nvPr/>
        </p:nvSpPr>
        <p:spPr>
          <a:xfrm>
            <a:off x="1421811" y="2599074"/>
            <a:ext cx="6078220" cy="3082925"/>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50" dirty="0">
                <a:latin typeface="Arial MT"/>
                <a:cs typeface="Arial MT"/>
              </a:rPr>
              <a:t>SSL</a:t>
            </a:r>
            <a:r>
              <a:rPr sz="3950" spc="-10" dirty="0">
                <a:latin typeface="Arial MT"/>
                <a:cs typeface="Arial MT"/>
              </a:rPr>
              <a:t> </a:t>
            </a:r>
            <a:r>
              <a:rPr sz="3950" spc="20" dirty="0">
                <a:latin typeface="Arial MT"/>
                <a:cs typeface="Arial MT"/>
              </a:rPr>
              <a:t>used</a:t>
            </a:r>
            <a:r>
              <a:rPr sz="3950" spc="-10" dirty="0">
                <a:latin typeface="Arial MT"/>
                <a:cs typeface="Arial MT"/>
              </a:rPr>
              <a:t> </a:t>
            </a:r>
            <a:r>
              <a:rPr sz="3950" spc="50" dirty="0">
                <a:latin typeface="Arial MT"/>
                <a:cs typeface="Arial MT"/>
              </a:rPr>
              <a:t>for</a:t>
            </a:r>
            <a:r>
              <a:rPr sz="3950" spc="-10" dirty="0">
                <a:latin typeface="Arial MT"/>
                <a:cs typeface="Arial MT"/>
              </a:rPr>
              <a:t> </a:t>
            </a:r>
            <a:r>
              <a:rPr sz="3950" spc="120" dirty="0">
                <a:latin typeface="Arial MT"/>
                <a:cs typeface="Arial MT"/>
              </a:rPr>
              <a:t>two</a:t>
            </a:r>
            <a:r>
              <a:rPr sz="3950" spc="-10" dirty="0">
                <a:latin typeface="Arial MT"/>
                <a:cs typeface="Arial MT"/>
              </a:rPr>
              <a:t> </a:t>
            </a:r>
            <a:r>
              <a:rPr sz="3950" spc="30" dirty="0">
                <a:latin typeface="Arial MT"/>
                <a:cs typeface="Arial MT"/>
              </a:rPr>
              <a:t>things:</a:t>
            </a:r>
            <a:endParaRPr sz="3950">
              <a:latin typeface="Arial MT"/>
              <a:cs typeface="Arial MT"/>
            </a:endParaRPr>
          </a:p>
          <a:p>
            <a:pPr marL="1059180" lvl="1" indent="-523875">
              <a:lnSpc>
                <a:spcPct val="100000"/>
              </a:lnSpc>
              <a:spcBef>
                <a:spcPts val="4825"/>
              </a:spcBef>
              <a:buSzPct val="125316"/>
              <a:buFont typeface="SimSun"/>
              <a:buChar char="•"/>
              <a:tabLst>
                <a:tab pos="1059815" algn="l"/>
              </a:tabLst>
            </a:pPr>
            <a:r>
              <a:rPr sz="3950" spc="30" dirty="0">
                <a:latin typeface="Arial MT"/>
                <a:cs typeface="Arial MT"/>
              </a:rPr>
              <a:t>Encryption</a:t>
            </a:r>
            <a:endParaRPr sz="3950">
              <a:latin typeface="Arial MT"/>
              <a:cs typeface="Arial MT"/>
            </a:endParaRPr>
          </a:p>
          <a:p>
            <a:pPr marL="1059180" lvl="1" indent="-523875">
              <a:lnSpc>
                <a:spcPct val="100000"/>
              </a:lnSpc>
              <a:spcBef>
                <a:spcPts val="4825"/>
              </a:spcBef>
              <a:buSzPct val="125316"/>
              <a:buFont typeface="SimSun"/>
              <a:buChar char="•"/>
              <a:tabLst>
                <a:tab pos="1059815" algn="l"/>
              </a:tabLst>
            </a:pPr>
            <a:r>
              <a:rPr sz="3950" spc="30" dirty="0">
                <a:latin typeface="Arial MT"/>
                <a:cs typeface="Arial MT"/>
              </a:rPr>
              <a:t>Authentication</a:t>
            </a:r>
            <a:endParaRPr sz="3950">
              <a:latin typeface="Arial MT"/>
              <a:cs typeface="Arial MT"/>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8698" y="494591"/>
            <a:ext cx="12927330" cy="1433195"/>
          </a:xfrm>
          <a:prstGeom prst="rect">
            <a:avLst/>
          </a:prstGeom>
        </p:spPr>
        <p:txBody>
          <a:bodyPr vert="horz" wrap="square" lIns="0" tIns="17145" rIns="0" bIns="0" rtlCol="0">
            <a:spAutoFit/>
          </a:bodyPr>
          <a:lstStyle/>
          <a:p>
            <a:pPr marL="12700">
              <a:lnSpc>
                <a:spcPct val="100000"/>
              </a:lnSpc>
              <a:spcBef>
                <a:spcPts val="135"/>
              </a:spcBef>
            </a:pPr>
            <a:r>
              <a:rPr spc="280" dirty="0"/>
              <a:t>Without</a:t>
            </a:r>
            <a:r>
              <a:rPr dirty="0"/>
              <a:t> </a:t>
            </a:r>
            <a:r>
              <a:rPr spc="-45" dirty="0"/>
              <a:t>SSL</a:t>
            </a:r>
            <a:r>
              <a:rPr dirty="0"/>
              <a:t> </a:t>
            </a:r>
            <a:r>
              <a:rPr spc="250" dirty="0"/>
              <a:t>Encryption</a:t>
            </a:r>
          </a:p>
        </p:txBody>
      </p:sp>
      <p:sp>
        <p:nvSpPr>
          <p:cNvPr id="3" name="object 3"/>
          <p:cNvSpPr txBox="1"/>
          <p:nvPr/>
        </p:nvSpPr>
        <p:spPr>
          <a:xfrm>
            <a:off x="14659240" y="4539988"/>
            <a:ext cx="2750820" cy="222885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marL="285750" marR="278130" indent="589280">
              <a:lnSpc>
                <a:spcPct val="103099"/>
              </a:lnSpc>
              <a:spcBef>
                <a:spcPts val="1910"/>
              </a:spcBef>
            </a:pPr>
            <a:r>
              <a:rPr sz="2600" spc="35" dirty="0">
                <a:solidFill>
                  <a:srgbClr val="FFFFFF"/>
                </a:solidFill>
                <a:latin typeface="Arial MT"/>
                <a:cs typeface="Arial MT"/>
              </a:rPr>
              <a:t>Server </a:t>
            </a:r>
            <a:r>
              <a:rPr sz="2600" spc="40" dirty="0">
                <a:solidFill>
                  <a:srgbClr val="FFFFFF"/>
                </a:solidFill>
                <a:latin typeface="Arial MT"/>
                <a:cs typeface="Arial MT"/>
              </a:rPr>
              <a:t> </a:t>
            </a:r>
            <a:r>
              <a:rPr sz="2600" spc="-135" dirty="0">
                <a:solidFill>
                  <a:srgbClr val="FFFFFF"/>
                </a:solidFill>
                <a:latin typeface="Arial MT"/>
                <a:cs typeface="Arial MT"/>
              </a:rPr>
              <a:t>(</a:t>
            </a:r>
            <a:r>
              <a:rPr sz="2600" u="heavy" spc="80" dirty="0">
                <a:solidFill>
                  <a:srgbClr val="FFFFFF"/>
                </a:solidFill>
                <a:uFill>
                  <a:solidFill>
                    <a:srgbClr val="FFFFFF"/>
                  </a:solidFill>
                </a:uFill>
                <a:latin typeface="Arial MT"/>
                <a:cs typeface="Arial MT"/>
              </a:rPr>
              <a:t>amazon.com</a:t>
            </a:r>
            <a:r>
              <a:rPr sz="2600" spc="-135" dirty="0">
                <a:solidFill>
                  <a:srgbClr val="FFFFFF"/>
                </a:solidFill>
                <a:latin typeface="Arial MT"/>
                <a:cs typeface="Arial MT"/>
              </a:rPr>
              <a:t>)</a:t>
            </a:r>
            <a:endParaRPr sz="2600">
              <a:latin typeface="Arial MT"/>
              <a:cs typeface="Arial MT"/>
            </a:endParaRPr>
          </a:p>
        </p:txBody>
      </p:sp>
      <p:grpSp>
        <p:nvGrpSpPr>
          <p:cNvPr id="4" name="object 4"/>
          <p:cNvGrpSpPr/>
          <p:nvPr/>
        </p:nvGrpSpPr>
        <p:grpSpPr>
          <a:xfrm>
            <a:off x="3552411" y="4308656"/>
            <a:ext cx="3714115" cy="2063114"/>
            <a:chOff x="3552411" y="4308656"/>
            <a:chExt cx="3714115" cy="2063114"/>
          </a:xfrm>
        </p:grpSpPr>
        <p:pic>
          <p:nvPicPr>
            <p:cNvPr id="5" name="object 5"/>
            <p:cNvPicPr/>
            <p:nvPr/>
          </p:nvPicPr>
          <p:blipFill>
            <a:blip r:embed="rId2" cstate="print"/>
            <a:stretch>
              <a:fillRect/>
            </a:stretch>
          </p:blipFill>
          <p:spPr>
            <a:xfrm>
              <a:off x="3552411" y="4308656"/>
              <a:ext cx="2750652" cy="2062989"/>
            </a:xfrm>
            <a:prstGeom prst="rect">
              <a:avLst/>
            </a:prstGeom>
          </p:spPr>
        </p:pic>
        <p:sp>
          <p:nvSpPr>
            <p:cNvPr id="6" name="object 6"/>
            <p:cNvSpPr/>
            <p:nvPr/>
          </p:nvSpPr>
          <p:spPr>
            <a:xfrm>
              <a:off x="6178235" y="5153409"/>
              <a:ext cx="1088390" cy="1002030"/>
            </a:xfrm>
            <a:custGeom>
              <a:avLst/>
              <a:gdLst/>
              <a:ahLst/>
              <a:cxnLst/>
              <a:rect l="l" t="t" r="r" b="b"/>
              <a:pathLst>
                <a:path w="1088390" h="1002029">
                  <a:moveTo>
                    <a:pt x="1002856" y="805180"/>
                  </a:moveTo>
                  <a:lnTo>
                    <a:pt x="215360" y="805180"/>
                  </a:lnTo>
                  <a:lnTo>
                    <a:pt x="208276" y="812800"/>
                  </a:lnTo>
                  <a:lnTo>
                    <a:pt x="208276" y="847090"/>
                  </a:lnTo>
                  <a:lnTo>
                    <a:pt x="207496" y="847090"/>
                  </a:lnTo>
                  <a:lnTo>
                    <a:pt x="177452" y="853440"/>
                  </a:lnTo>
                  <a:lnTo>
                    <a:pt x="152895" y="869950"/>
                  </a:lnTo>
                  <a:lnTo>
                    <a:pt x="136327" y="894080"/>
                  </a:lnTo>
                  <a:lnTo>
                    <a:pt x="130248" y="924560"/>
                  </a:lnTo>
                  <a:lnTo>
                    <a:pt x="136327" y="953770"/>
                  </a:lnTo>
                  <a:lnTo>
                    <a:pt x="152895" y="979170"/>
                  </a:lnTo>
                  <a:lnTo>
                    <a:pt x="177452" y="995680"/>
                  </a:lnTo>
                  <a:lnTo>
                    <a:pt x="207496" y="1002030"/>
                  </a:lnTo>
                  <a:lnTo>
                    <a:pt x="237539" y="995680"/>
                  </a:lnTo>
                  <a:lnTo>
                    <a:pt x="262096" y="979170"/>
                  </a:lnTo>
                  <a:lnTo>
                    <a:pt x="267896" y="970280"/>
                  </a:lnTo>
                  <a:lnTo>
                    <a:pt x="207496" y="970280"/>
                  </a:lnTo>
                  <a:lnTo>
                    <a:pt x="189685" y="966470"/>
                  </a:lnTo>
                  <a:lnTo>
                    <a:pt x="175120" y="956310"/>
                  </a:lnTo>
                  <a:lnTo>
                    <a:pt x="165291" y="942340"/>
                  </a:lnTo>
                  <a:lnTo>
                    <a:pt x="161684" y="924560"/>
                  </a:lnTo>
                  <a:lnTo>
                    <a:pt x="165291" y="906780"/>
                  </a:lnTo>
                  <a:lnTo>
                    <a:pt x="175120" y="891540"/>
                  </a:lnTo>
                  <a:lnTo>
                    <a:pt x="189685" y="881380"/>
                  </a:lnTo>
                  <a:lnTo>
                    <a:pt x="207496" y="878840"/>
                  </a:lnTo>
                  <a:lnTo>
                    <a:pt x="286390" y="878840"/>
                  </a:lnTo>
                  <a:lnTo>
                    <a:pt x="286390" y="836930"/>
                  </a:lnTo>
                  <a:lnTo>
                    <a:pt x="1009944" y="836930"/>
                  </a:lnTo>
                  <a:lnTo>
                    <a:pt x="1009944" y="812800"/>
                  </a:lnTo>
                  <a:lnTo>
                    <a:pt x="1002856" y="805180"/>
                  </a:lnTo>
                  <a:close/>
                </a:path>
                <a:path w="1088390" h="1002029">
                  <a:moveTo>
                    <a:pt x="1009944" y="836930"/>
                  </a:moveTo>
                  <a:lnTo>
                    <a:pt x="931222" y="836930"/>
                  </a:lnTo>
                  <a:lnTo>
                    <a:pt x="931222" y="886460"/>
                  </a:lnTo>
                  <a:lnTo>
                    <a:pt x="940576" y="894080"/>
                  </a:lnTo>
                  <a:lnTo>
                    <a:pt x="937554" y="901700"/>
                  </a:lnTo>
                  <a:lnTo>
                    <a:pt x="935388" y="909320"/>
                  </a:lnTo>
                  <a:lnTo>
                    <a:pt x="934084" y="916940"/>
                  </a:lnTo>
                  <a:lnTo>
                    <a:pt x="933648" y="925830"/>
                  </a:lnTo>
                  <a:lnTo>
                    <a:pt x="939740" y="955040"/>
                  </a:lnTo>
                  <a:lnTo>
                    <a:pt x="956339" y="980440"/>
                  </a:lnTo>
                  <a:lnTo>
                    <a:pt x="980926" y="996950"/>
                  </a:lnTo>
                  <a:lnTo>
                    <a:pt x="1010982" y="1002030"/>
                  </a:lnTo>
                  <a:lnTo>
                    <a:pt x="1041026" y="996950"/>
                  </a:lnTo>
                  <a:lnTo>
                    <a:pt x="1065584" y="980440"/>
                  </a:lnTo>
                  <a:lnTo>
                    <a:pt x="1071383" y="971550"/>
                  </a:lnTo>
                  <a:lnTo>
                    <a:pt x="1010982" y="971550"/>
                  </a:lnTo>
                  <a:lnTo>
                    <a:pt x="993172" y="967740"/>
                  </a:lnTo>
                  <a:lnTo>
                    <a:pt x="978608" y="957580"/>
                  </a:lnTo>
                  <a:lnTo>
                    <a:pt x="968778" y="943610"/>
                  </a:lnTo>
                  <a:lnTo>
                    <a:pt x="965170" y="925830"/>
                  </a:lnTo>
                  <a:lnTo>
                    <a:pt x="965170" y="920750"/>
                  </a:lnTo>
                  <a:lnTo>
                    <a:pt x="965682" y="916940"/>
                  </a:lnTo>
                  <a:lnTo>
                    <a:pt x="966816" y="913130"/>
                  </a:lnTo>
                  <a:lnTo>
                    <a:pt x="1028656" y="913130"/>
                  </a:lnTo>
                  <a:lnTo>
                    <a:pt x="1027957" y="911860"/>
                  </a:lnTo>
                  <a:lnTo>
                    <a:pt x="1009944" y="889000"/>
                  </a:lnTo>
                  <a:lnTo>
                    <a:pt x="1009944" y="880110"/>
                  </a:lnTo>
                  <a:lnTo>
                    <a:pt x="1071688" y="880110"/>
                  </a:lnTo>
                  <a:lnTo>
                    <a:pt x="1065583" y="871220"/>
                  </a:lnTo>
                  <a:lnTo>
                    <a:pt x="1041026" y="854710"/>
                  </a:lnTo>
                  <a:lnTo>
                    <a:pt x="1010982" y="848360"/>
                  </a:lnTo>
                  <a:lnTo>
                    <a:pt x="1009944" y="848360"/>
                  </a:lnTo>
                  <a:lnTo>
                    <a:pt x="1009944" y="836930"/>
                  </a:lnTo>
                  <a:close/>
                </a:path>
                <a:path w="1088390" h="1002029">
                  <a:moveTo>
                    <a:pt x="1071688" y="880110"/>
                  </a:moveTo>
                  <a:lnTo>
                    <a:pt x="1010982" y="880110"/>
                  </a:lnTo>
                  <a:lnTo>
                    <a:pt x="1028780" y="882650"/>
                  </a:lnTo>
                  <a:lnTo>
                    <a:pt x="1043314" y="892810"/>
                  </a:lnTo>
                  <a:lnTo>
                    <a:pt x="1053114" y="908050"/>
                  </a:lnTo>
                  <a:lnTo>
                    <a:pt x="1056708" y="925830"/>
                  </a:lnTo>
                  <a:lnTo>
                    <a:pt x="1053114" y="943610"/>
                  </a:lnTo>
                  <a:lnTo>
                    <a:pt x="1043314" y="957580"/>
                  </a:lnTo>
                  <a:lnTo>
                    <a:pt x="1028780" y="967740"/>
                  </a:lnTo>
                  <a:lnTo>
                    <a:pt x="1010982" y="971550"/>
                  </a:lnTo>
                  <a:lnTo>
                    <a:pt x="1071383" y="971550"/>
                  </a:lnTo>
                  <a:lnTo>
                    <a:pt x="1082152" y="955040"/>
                  </a:lnTo>
                  <a:lnTo>
                    <a:pt x="1088231" y="925830"/>
                  </a:lnTo>
                  <a:lnTo>
                    <a:pt x="1082152" y="895350"/>
                  </a:lnTo>
                  <a:lnTo>
                    <a:pt x="1071688" y="880110"/>
                  </a:lnTo>
                  <a:close/>
                </a:path>
                <a:path w="1088390" h="1002029">
                  <a:moveTo>
                    <a:pt x="283679" y="911860"/>
                  </a:moveTo>
                  <a:lnTo>
                    <a:pt x="251749" y="911860"/>
                  </a:lnTo>
                  <a:lnTo>
                    <a:pt x="252794" y="915670"/>
                  </a:lnTo>
                  <a:lnTo>
                    <a:pt x="253308" y="920750"/>
                  </a:lnTo>
                  <a:lnTo>
                    <a:pt x="253308" y="924560"/>
                  </a:lnTo>
                  <a:lnTo>
                    <a:pt x="249701" y="942340"/>
                  </a:lnTo>
                  <a:lnTo>
                    <a:pt x="239871" y="956310"/>
                  </a:lnTo>
                  <a:lnTo>
                    <a:pt x="225307" y="966470"/>
                  </a:lnTo>
                  <a:lnTo>
                    <a:pt x="207496" y="970280"/>
                  </a:lnTo>
                  <a:lnTo>
                    <a:pt x="267896" y="970280"/>
                  </a:lnTo>
                  <a:lnTo>
                    <a:pt x="278666" y="953770"/>
                  </a:lnTo>
                  <a:lnTo>
                    <a:pt x="284745" y="924560"/>
                  </a:lnTo>
                  <a:lnTo>
                    <a:pt x="284317" y="915670"/>
                  </a:lnTo>
                  <a:lnTo>
                    <a:pt x="283679" y="911860"/>
                  </a:lnTo>
                  <a:close/>
                </a:path>
                <a:path w="1088390" h="1002029">
                  <a:moveTo>
                    <a:pt x="286390" y="878840"/>
                  </a:moveTo>
                  <a:lnTo>
                    <a:pt x="208276" y="878840"/>
                  </a:lnTo>
                  <a:lnTo>
                    <a:pt x="208276" y="889000"/>
                  </a:lnTo>
                  <a:lnTo>
                    <a:pt x="189657" y="911860"/>
                  </a:lnTo>
                  <a:lnTo>
                    <a:pt x="186165" y="918210"/>
                  </a:lnTo>
                  <a:lnTo>
                    <a:pt x="185462" y="925830"/>
                  </a:lnTo>
                  <a:lnTo>
                    <a:pt x="187483" y="933450"/>
                  </a:lnTo>
                  <a:lnTo>
                    <a:pt x="192167" y="939800"/>
                  </a:lnTo>
                  <a:lnTo>
                    <a:pt x="195463" y="942340"/>
                  </a:lnTo>
                  <a:lnTo>
                    <a:pt x="199493" y="943610"/>
                  </a:lnTo>
                  <a:lnTo>
                    <a:pt x="208108" y="943610"/>
                  </a:lnTo>
                  <a:lnTo>
                    <a:pt x="212541" y="942340"/>
                  </a:lnTo>
                  <a:lnTo>
                    <a:pt x="216589" y="938530"/>
                  </a:lnTo>
                  <a:lnTo>
                    <a:pt x="251749" y="911860"/>
                  </a:lnTo>
                  <a:lnTo>
                    <a:pt x="283679" y="911860"/>
                  </a:lnTo>
                  <a:lnTo>
                    <a:pt x="283041" y="908050"/>
                  </a:lnTo>
                  <a:lnTo>
                    <a:pt x="280928" y="900430"/>
                  </a:lnTo>
                  <a:lnTo>
                    <a:pt x="277989" y="892810"/>
                  </a:lnTo>
                  <a:lnTo>
                    <a:pt x="286390" y="886460"/>
                  </a:lnTo>
                  <a:lnTo>
                    <a:pt x="286390" y="878840"/>
                  </a:lnTo>
                  <a:close/>
                </a:path>
                <a:path w="1088390" h="1002029">
                  <a:moveTo>
                    <a:pt x="1028656" y="913130"/>
                  </a:moveTo>
                  <a:lnTo>
                    <a:pt x="966816" y="913130"/>
                  </a:lnTo>
                  <a:lnTo>
                    <a:pt x="1000937" y="938530"/>
                  </a:lnTo>
                  <a:lnTo>
                    <a:pt x="1005013" y="942340"/>
                  </a:lnTo>
                  <a:lnTo>
                    <a:pt x="1009504" y="943610"/>
                  </a:lnTo>
                  <a:lnTo>
                    <a:pt x="1018119" y="943610"/>
                  </a:lnTo>
                  <a:lnTo>
                    <a:pt x="1022066" y="942340"/>
                  </a:lnTo>
                  <a:lnTo>
                    <a:pt x="1025358" y="939800"/>
                  </a:lnTo>
                  <a:lnTo>
                    <a:pt x="1030061" y="933450"/>
                  </a:lnTo>
                  <a:lnTo>
                    <a:pt x="1032122" y="925830"/>
                  </a:lnTo>
                  <a:lnTo>
                    <a:pt x="1031451" y="918210"/>
                  </a:lnTo>
                  <a:lnTo>
                    <a:pt x="1028656" y="913130"/>
                  </a:lnTo>
                  <a:close/>
                </a:path>
                <a:path w="1088390" h="1002029">
                  <a:moveTo>
                    <a:pt x="39938" y="0"/>
                  </a:moveTo>
                  <a:lnTo>
                    <a:pt x="38623" y="0"/>
                  </a:lnTo>
                  <a:lnTo>
                    <a:pt x="25347" y="2540"/>
                  </a:lnTo>
                  <a:lnTo>
                    <a:pt x="0" y="36830"/>
                  </a:lnTo>
                  <a:lnTo>
                    <a:pt x="1927" y="52070"/>
                  </a:lnTo>
                  <a:lnTo>
                    <a:pt x="9079" y="64770"/>
                  </a:lnTo>
                  <a:lnTo>
                    <a:pt x="20416" y="73660"/>
                  </a:lnTo>
                  <a:lnTo>
                    <a:pt x="34900" y="77470"/>
                  </a:lnTo>
                  <a:lnTo>
                    <a:pt x="171383" y="91440"/>
                  </a:lnTo>
                  <a:lnTo>
                    <a:pt x="325188" y="599440"/>
                  </a:lnTo>
                  <a:lnTo>
                    <a:pt x="250623" y="805180"/>
                  </a:lnTo>
                  <a:lnTo>
                    <a:pt x="284052" y="805180"/>
                  </a:lnTo>
                  <a:lnTo>
                    <a:pt x="352986" y="615950"/>
                  </a:lnTo>
                  <a:lnTo>
                    <a:pt x="450239" y="600710"/>
                  </a:lnTo>
                  <a:lnTo>
                    <a:pt x="481676" y="600710"/>
                  </a:lnTo>
                  <a:lnTo>
                    <a:pt x="481676" y="595630"/>
                  </a:lnTo>
                  <a:lnTo>
                    <a:pt x="553712" y="584200"/>
                  </a:lnTo>
                  <a:lnTo>
                    <a:pt x="353073" y="584200"/>
                  </a:lnTo>
                  <a:lnTo>
                    <a:pt x="309166" y="438150"/>
                  </a:lnTo>
                  <a:lnTo>
                    <a:pt x="355238" y="435610"/>
                  </a:lnTo>
                  <a:lnTo>
                    <a:pt x="372268" y="435610"/>
                  </a:lnTo>
                  <a:lnTo>
                    <a:pt x="371952" y="434340"/>
                  </a:lnTo>
                  <a:lnTo>
                    <a:pt x="425905" y="429260"/>
                  </a:lnTo>
                  <a:lnTo>
                    <a:pt x="442811" y="429260"/>
                  </a:lnTo>
                  <a:lnTo>
                    <a:pt x="442532" y="427990"/>
                  </a:lnTo>
                  <a:lnTo>
                    <a:pt x="496051" y="424180"/>
                  </a:lnTo>
                  <a:lnTo>
                    <a:pt x="512839" y="424180"/>
                  </a:lnTo>
                  <a:lnTo>
                    <a:pt x="512592" y="422910"/>
                  </a:lnTo>
                  <a:lnTo>
                    <a:pt x="304316" y="422910"/>
                  </a:lnTo>
                  <a:lnTo>
                    <a:pt x="254953" y="259080"/>
                  </a:lnTo>
                  <a:lnTo>
                    <a:pt x="1009944" y="259080"/>
                  </a:lnTo>
                  <a:lnTo>
                    <a:pt x="1009944" y="257810"/>
                  </a:lnTo>
                  <a:lnTo>
                    <a:pt x="978507" y="257810"/>
                  </a:lnTo>
                  <a:lnTo>
                    <a:pt x="933561" y="256540"/>
                  </a:lnTo>
                  <a:lnTo>
                    <a:pt x="917020" y="256540"/>
                  </a:lnTo>
                  <a:lnTo>
                    <a:pt x="855273" y="255270"/>
                  </a:lnTo>
                  <a:lnTo>
                    <a:pt x="838732" y="255270"/>
                  </a:lnTo>
                  <a:lnTo>
                    <a:pt x="782009" y="254000"/>
                  </a:lnTo>
                  <a:lnTo>
                    <a:pt x="765468" y="254000"/>
                  </a:lnTo>
                  <a:lnTo>
                    <a:pt x="704673" y="252730"/>
                  </a:lnTo>
                  <a:lnTo>
                    <a:pt x="704532" y="251460"/>
                  </a:lnTo>
                  <a:lnTo>
                    <a:pt x="688047" y="251460"/>
                  </a:lnTo>
                  <a:lnTo>
                    <a:pt x="630889" y="250190"/>
                  </a:lnTo>
                  <a:lnTo>
                    <a:pt x="614176" y="250190"/>
                  </a:lnTo>
                  <a:lnTo>
                    <a:pt x="554941" y="248920"/>
                  </a:lnTo>
                  <a:lnTo>
                    <a:pt x="538226" y="248920"/>
                  </a:lnTo>
                  <a:lnTo>
                    <a:pt x="478471" y="247650"/>
                  </a:lnTo>
                  <a:lnTo>
                    <a:pt x="461584" y="247650"/>
                  </a:lnTo>
                  <a:lnTo>
                    <a:pt x="402349" y="246380"/>
                  </a:lnTo>
                  <a:lnTo>
                    <a:pt x="402071" y="245110"/>
                  </a:lnTo>
                  <a:lnTo>
                    <a:pt x="385375" y="245110"/>
                  </a:lnTo>
                  <a:lnTo>
                    <a:pt x="324841" y="243840"/>
                  </a:lnTo>
                  <a:lnTo>
                    <a:pt x="307694" y="243840"/>
                  </a:lnTo>
                  <a:lnTo>
                    <a:pt x="249930" y="242570"/>
                  </a:lnTo>
                  <a:lnTo>
                    <a:pt x="205245" y="95250"/>
                  </a:lnTo>
                  <a:lnTo>
                    <a:pt x="521200" y="95250"/>
                  </a:lnTo>
                  <a:lnTo>
                    <a:pt x="195372" y="62230"/>
                  </a:lnTo>
                  <a:lnTo>
                    <a:pt x="194644" y="59690"/>
                  </a:lnTo>
                  <a:lnTo>
                    <a:pt x="160732" y="59690"/>
                  </a:lnTo>
                  <a:lnTo>
                    <a:pt x="33949" y="45720"/>
                  </a:lnTo>
                  <a:lnTo>
                    <a:pt x="31028" y="41910"/>
                  </a:lnTo>
                  <a:lnTo>
                    <a:pt x="31818" y="34290"/>
                  </a:lnTo>
                  <a:lnTo>
                    <a:pt x="34984" y="31750"/>
                  </a:lnTo>
                  <a:lnTo>
                    <a:pt x="178412" y="31750"/>
                  </a:lnTo>
                  <a:lnTo>
                    <a:pt x="172662" y="25400"/>
                  </a:lnTo>
                  <a:lnTo>
                    <a:pt x="156537" y="15240"/>
                  </a:lnTo>
                  <a:lnTo>
                    <a:pt x="137869" y="10160"/>
                  </a:lnTo>
                  <a:lnTo>
                    <a:pt x="117977" y="7620"/>
                  </a:lnTo>
                  <a:lnTo>
                    <a:pt x="39938" y="0"/>
                  </a:lnTo>
                  <a:close/>
                </a:path>
                <a:path w="1088390" h="1002029">
                  <a:moveTo>
                    <a:pt x="481676" y="600710"/>
                  </a:moveTo>
                  <a:lnTo>
                    <a:pt x="450239" y="600710"/>
                  </a:lnTo>
                  <a:lnTo>
                    <a:pt x="450239" y="722630"/>
                  </a:lnTo>
                  <a:lnTo>
                    <a:pt x="452581" y="746760"/>
                  </a:lnTo>
                  <a:lnTo>
                    <a:pt x="459422" y="768350"/>
                  </a:lnTo>
                  <a:lnTo>
                    <a:pt x="470483" y="787400"/>
                  </a:lnTo>
                  <a:lnTo>
                    <a:pt x="485486" y="805180"/>
                  </a:lnTo>
                  <a:lnTo>
                    <a:pt x="563860" y="805180"/>
                  </a:lnTo>
                  <a:lnTo>
                    <a:pt x="531913" y="798830"/>
                  </a:lnTo>
                  <a:lnTo>
                    <a:pt x="505785" y="781050"/>
                  </a:lnTo>
                  <a:lnTo>
                    <a:pt x="488149" y="755650"/>
                  </a:lnTo>
                  <a:lnTo>
                    <a:pt x="481676" y="722630"/>
                  </a:lnTo>
                  <a:lnTo>
                    <a:pt x="481676" y="600710"/>
                  </a:lnTo>
                  <a:close/>
                </a:path>
                <a:path w="1088390" h="1002029">
                  <a:moveTo>
                    <a:pt x="372268" y="435610"/>
                  </a:moveTo>
                  <a:lnTo>
                    <a:pt x="355238" y="435610"/>
                  </a:lnTo>
                  <a:lnTo>
                    <a:pt x="390745" y="577850"/>
                  </a:lnTo>
                  <a:lnTo>
                    <a:pt x="353073" y="584200"/>
                  </a:lnTo>
                  <a:lnTo>
                    <a:pt x="553712" y="584200"/>
                  </a:lnTo>
                  <a:lnTo>
                    <a:pt x="609741" y="575310"/>
                  </a:lnTo>
                  <a:lnTo>
                    <a:pt x="407112" y="575310"/>
                  </a:lnTo>
                  <a:lnTo>
                    <a:pt x="372268" y="435610"/>
                  </a:lnTo>
                  <a:close/>
                </a:path>
                <a:path w="1088390" h="1002029">
                  <a:moveTo>
                    <a:pt x="442811" y="429260"/>
                  </a:moveTo>
                  <a:lnTo>
                    <a:pt x="425905" y="429260"/>
                  </a:lnTo>
                  <a:lnTo>
                    <a:pt x="456302" y="567690"/>
                  </a:lnTo>
                  <a:lnTo>
                    <a:pt x="407112" y="575310"/>
                  </a:lnTo>
                  <a:lnTo>
                    <a:pt x="609741" y="575310"/>
                  </a:lnTo>
                  <a:lnTo>
                    <a:pt x="673773" y="565150"/>
                  </a:lnTo>
                  <a:lnTo>
                    <a:pt x="472669" y="565150"/>
                  </a:lnTo>
                  <a:lnTo>
                    <a:pt x="442811" y="429260"/>
                  </a:lnTo>
                  <a:close/>
                </a:path>
                <a:path w="1088390" h="1002029">
                  <a:moveTo>
                    <a:pt x="512839" y="424180"/>
                  </a:moveTo>
                  <a:lnTo>
                    <a:pt x="496051" y="424180"/>
                  </a:lnTo>
                  <a:lnTo>
                    <a:pt x="521945" y="557530"/>
                  </a:lnTo>
                  <a:lnTo>
                    <a:pt x="472669" y="565150"/>
                  </a:lnTo>
                  <a:lnTo>
                    <a:pt x="673773" y="565150"/>
                  </a:lnTo>
                  <a:lnTo>
                    <a:pt x="737806" y="554990"/>
                  </a:lnTo>
                  <a:lnTo>
                    <a:pt x="538226" y="554990"/>
                  </a:lnTo>
                  <a:lnTo>
                    <a:pt x="512839" y="424180"/>
                  </a:lnTo>
                  <a:close/>
                </a:path>
                <a:path w="1088390" h="1002029">
                  <a:moveTo>
                    <a:pt x="583036" y="419100"/>
                  </a:moveTo>
                  <a:lnTo>
                    <a:pt x="566285" y="419100"/>
                  </a:lnTo>
                  <a:lnTo>
                    <a:pt x="587502" y="547370"/>
                  </a:lnTo>
                  <a:lnTo>
                    <a:pt x="538226" y="554990"/>
                  </a:lnTo>
                  <a:lnTo>
                    <a:pt x="737806" y="554990"/>
                  </a:lnTo>
                  <a:lnTo>
                    <a:pt x="801838" y="544830"/>
                  </a:lnTo>
                  <a:lnTo>
                    <a:pt x="603870" y="544830"/>
                  </a:lnTo>
                  <a:lnTo>
                    <a:pt x="583036" y="419100"/>
                  </a:lnTo>
                  <a:close/>
                </a:path>
                <a:path w="1088390" h="1002029">
                  <a:moveTo>
                    <a:pt x="653060" y="412750"/>
                  </a:moveTo>
                  <a:lnTo>
                    <a:pt x="636432" y="412750"/>
                  </a:lnTo>
                  <a:lnTo>
                    <a:pt x="653233" y="535940"/>
                  </a:lnTo>
                  <a:lnTo>
                    <a:pt x="603870" y="544830"/>
                  </a:lnTo>
                  <a:lnTo>
                    <a:pt x="801838" y="544830"/>
                  </a:lnTo>
                  <a:lnTo>
                    <a:pt x="873875" y="533400"/>
                  </a:lnTo>
                  <a:lnTo>
                    <a:pt x="669514" y="533400"/>
                  </a:lnTo>
                  <a:lnTo>
                    <a:pt x="653060" y="412750"/>
                  </a:lnTo>
                  <a:close/>
                </a:path>
                <a:path w="1088390" h="1002029">
                  <a:moveTo>
                    <a:pt x="722137" y="407670"/>
                  </a:moveTo>
                  <a:lnTo>
                    <a:pt x="705540" y="407670"/>
                  </a:lnTo>
                  <a:lnTo>
                    <a:pt x="718790" y="525780"/>
                  </a:lnTo>
                  <a:lnTo>
                    <a:pt x="669514" y="533400"/>
                  </a:lnTo>
                  <a:lnTo>
                    <a:pt x="873875" y="533400"/>
                  </a:lnTo>
                  <a:lnTo>
                    <a:pt x="937907" y="523240"/>
                  </a:lnTo>
                  <a:lnTo>
                    <a:pt x="735157" y="523240"/>
                  </a:lnTo>
                  <a:lnTo>
                    <a:pt x="722137" y="407670"/>
                  </a:lnTo>
                  <a:close/>
                </a:path>
                <a:path w="1088390" h="1002029">
                  <a:moveTo>
                    <a:pt x="792927" y="402590"/>
                  </a:moveTo>
                  <a:lnTo>
                    <a:pt x="776380" y="402590"/>
                  </a:lnTo>
                  <a:lnTo>
                    <a:pt x="784693" y="515620"/>
                  </a:lnTo>
                  <a:lnTo>
                    <a:pt x="735157" y="523240"/>
                  </a:lnTo>
                  <a:lnTo>
                    <a:pt x="937907" y="523240"/>
                  </a:lnTo>
                  <a:lnTo>
                    <a:pt x="1001940" y="513080"/>
                  </a:lnTo>
                  <a:lnTo>
                    <a:pt x="801061" y="513080"/>
                  </a:lnTo>
                  <a:lnTo>
                    <a:pt x="792927" y="402590"/>
                  </a:lnTo>
                  <a:close/>
                </a:path>
                <a:path w="1088390" h="1002029">
                  <a:moveTo>
                    <a:pt x="861914" y="397510"/>
                  </a:moveTo>
                  <a:lnTo>
                    <a:pt x="845401" y="397510"/>
                  </a:lnTo>
                  <a:lnTo>
                    <a:pt x="850424" y="505460"/>
                  </a:lnTo>
                  <a:lnTo>
                    <a:pt x="801061" y="513080"/>
                  </a:lnTo>
                  <a:lnTo>
                    <a:pt x="1001940" y="513080"/>
                  </a:lnTo>
                  <a:lnTo>
                    <a:pt x="1009944" y="511810"/>
                  </a:lnTo>
                  <a:lnTo>
                    <a:pt x="1009944" y="502920"/>
                  </a:lnTo>
                  <a:lnTo>
                    <a:pt x="866791" y="502920"/>
                  </a:lnTo>
                  <a:lnTo>
                    <a:pt x="861914" y="397510"/>
                  </a:lnTo>
                  <a:close/>
                </a:path>
                <a:path w="1088390" h="1002029">
                  <a:moveTo>
                    <a:pt x="933211" y="391160"/>
                  </a:moveTo>
                  <a:lnTo>
                    <a:pt x="916760" y="391160"/>
                  </a:lnTo>
                  <a:lnTo>
                    <a:pt x="916500" y="495300"/>
                  </a:lnTo>
                  <a:lnTo>
                    <a:pt x="866791" y="502920"/>
                  </a:lnTo>
                  <a:lnTo>
                    <a:pt x="1009944" y="502920"/>
                  </a:lnTo>
                  <a:lnTo>
                    <a:pt x="1009944" y="492760"/>
                  </a:lnTo>
                  <a:lnTo>
                    <a:pt x="932954" y="492760"/>
                  </a:lnTo>
                  <a:lnTo>
                    <a:pt x="933211" y="391160"/>
                  </a:lnTo>
                  <a:close/>
                </a:path>
                <a:path w="1088390" h="1002029">
                  <a:moveTo>
                    <a:pt x="1009944" y="386080"/>
                  </a:moveTo>
                  <a:lnTo>
                    <a:pt x="978507" y="386080"/>
                  </a:lnTo>
                  <a:lnTo>
                    <a:pt x="978507" y="485140"/>
                  </a:lnTo>
                  <a:lnTo>
                    <a:pt x="932954" y="492760"/>
                  </a:lnTo>
                  <a:lnTo>
                    <a:pt x="1009944" y="492760"/>
                  </a:lnTo>
                  <a:lnTo>
                    <a:pt x="1009944" y="386080"/>
                  </a:lnTo>
                  <a:close/>
                </a:path>
                <a:path w="1088390" h="1002029">
                  <a:moveTo>
                    <a:pt x="1009944" y="259080"/>
                  </a:moveTo>
                  <a:lnTo>
                    <a:pt x="254953" y="259080"/>
                  </a:lnTo>
                  <a:lnTo>
                    <a:pt x="311851" y="260350"/>
                  </a:lnTo>
                  <a:lnTo>
                    <a:pt x="351254" y="419100"/>
                  </a:lnTo>
                  <a:lnTo>
                    <a:pt x="304316" y="422910"/>
                  </a:lnTo>
                  <a:lnTo>
                    <a:pt x="512592" y="422910"/>
                  </a:lnTo>
                  <a:lnTo>
                    <a:pt x="566285" y="419100"/>
                  </a:lnTo>
                  <a:lnTo>
                    <a:pt x="583036" y="419100"/>
                  </a:lnTo>
                  <a:lnTo>
                    <a:pt x="582826" y="417830"/>
                  </a:lnTo>
                  <a:lnTo>
                    <a:pt x="367881" y="417830"/>
                  </a:lnTo>
                  <a:lnTo>
                    <a:pt x="328911" y="260350"/>
                  </a:lnTo>
                  <a:lnTo>
                    <a:pt x="1009944" y="260350"/>
                  </a:lnTo>
                  <a:lnTo>
                    <a:pt x="1009944" y="259080"/>
                  </a:lnTo>
                  <a:close/>
                </a:path>
                <a:path w="1088390" h="1002029">
                  <a:moveTo>
                    <a:pt x="1009944" y="260350"/>
                  </a:moveTo>
                  <a:lnTo>
                    <a:pt x="328911" y="260350"/>
                  </a:lnTo>
                  <a:lnTo>
                    <a:pt x="389012" y="261620"/>
                  </a:lnTo>
                  <a:lnTo>
                    <a:pt x="422354" y="412750"/>
                  </a:lnTo>
                  <a:lnTo>
                    <a:pt x="367881" y="417830"/>
                  </a:lnTo>
                  <a:lnTo>
                    <a:pt x="582826" y="417830"/>
                  </a:lnTo>
                  <a:lnTo>
                    <a:pt x="636432" y="412750"/>
                  </a:lnTo>
                  <a:lnTo>
                    <a:pt x="653060" y="412750"/>
                  </a:lnTo>
                  <a:lnTo>
                    <a:pt x="652886" y="411480"/>
                  </a:lnTo>
                  <a:lnTo>
                    <a:pt x="438981" y="411480"/>
                  </a:lnTo>
                  <a:lnTo>
                    <a:pt x="405986" y="262890"/>
                  </a:lnTo>
                  <a:lnTo>
                    <a:pt x="1009944" y="262890"/>
                  </a:lnTo>
                  <a:lnTo>
                    <a:pt x="1009944" y="260350"/>
                  </a:lnTo>
                  <a:close/>
                </a:path>
                <a:path w="1088390" h="1002029">
                  <a:moveTo>
                    <a:pt x="1009944" y="262890"/>
                  </a:moveTo>
                  <a:lnTo>
                    <a:pt x="405986" y="262890"/>
                  </a:lnTo>
                  <a:lnTo>
                    <a:pt x="464875" y="264160"/>
                  </a:lnTo>
                  <a:lnTo>
                    <a:pt x="492847" y="407670"/>
                  </a:lnTo>
                  <a:lnTo>
                    <a:pt x="438981" y="411480"/>
                  </a:lnTo>
                  <a:lnTo>
                    <a:pt x="652886" y="411480"/>
                  </a:lnTo>
                  <a:lnTo>
                    <a:pt x="705540" y="407670"/>
                  </a:lnTo>
                  <a:lnTo>
                    <a:pt x="722137" y="407670"/>
                  </a:lnTo>
                  <a:lnTo>
                    <a:pt x="721994" y="406400"/>
                  </a:lnTo>
                  <a:lnTo>
                    <a:pt x="509388" y="406400"/>
                  </a:lnTo>
                  <a:lnTo>
                    <a:pt x="481762" y="264160"/>
                  </a:lnTo>
                  <a:lnTo>
                    <a:pt x="1009944" y="264160"/>
                  </a:lnTo>
                  <a:lnTo>
                    <a:pt x="1009944" y="262890"/>
                  </a:lnTo>
                  <a:close/>
                </a:path>
                <a:path w="1088390" h="1002029">
                  <a:moveTo>
                    <a:pt x="1009944" y="264160"/>
                  </a:moveTo>
                  <a:lnTo>
                    <a:pt x="481762" y="264160"/>
                  </a:lnTo>
                  <a:lnTo>
                    <a:pt x="540911" y="265430"/>
                  </a:lnTo>
                  <a:lnTo>
                    <a:pt x="563600" y="402590"/>
                  </a:lnTo>
                  <a:lnTo>
                    <a:pt x="509388" y="406400"/>
                  </a:lnTo>
                  <a:lnTo>
                    <a:pt x="721994" y="406400"/>
                  </a:lnTo>
                  <a:lnTo>
                    <a:pt x="776380" y="402590"/>
                  </a:lnTo>
                  <a:lnTo>
                    <a:pt x="792927" y="402590"/>
                  </a:lnTo>
                  <a:lnTo>
                    <a:pt x="792834" y="401320"/>
                  </a:lnTo>
                  <a:lnTo>
                    <a:pt x="580141" y="401320"/>
                  </a:lnTo>
                  <a:lnTo>
                    <a:pt x="557711" y="265430"/>
                  </a:lnTo>
                  <a:lnTo>
                    <a:pt x="1009944" y="265430"/>
                  </a:lnTo>
                  <a:lnTo>
                    <a:pt x="1009944" y="264160"/>
                  </a:lnTo>
                  <a:close/>
                </a:path>
                <a:path w="1088390" h="1002029">
                  <a:moveTo>
                    <a:pt x="1009944" y="265430"/>
                  </a:moveTo>
                  <a:lnTo>
                    <a:pt x="557711" y="265430"/>
                  </a:lnTo>
                  <a:lnTo>
                    <a:pt x="616427" y="266700"/>
                  </a:lnTo>
                  <a:lnTo>
                    <a:pt x="634180" y="396240"/>
                  </a:lnTo>
                  <a:lnTo>
                    <a:pt x="580141" y="401320"/>
                  </a:lnTo>
                  <a:lnTo>
                    <a:pt x="792834" y="401320"/>
                  </a:lnTo>
                  <a:lnTo>
                    <a:pt x="845401" y="397510"/>
                  </a:lnTo>
                  <a:lnTo>
                    <a:pt x="861914" y="397510"/>
                  </a:lnTo>
                  <a:lnTo>
                    <a:pt x="861855" y="396240"/>
                  </a:lnTo>
                  <a:lnTo>
                    <a:pt x="875581" y="394970"/>
                  </a:lnTo>
                  <a:lnTo>
                    <a:pt x="650634" y="394970"/>
                  </a:lnTo>
                  <a:lnTo>
                    <a:pt x="633141" y="266700"/>
                  </a:lnTo>
                  <a:lnTo>
                    <a:pt x="1009944" y="266700"/>
                  </a:lnTo>
                  <a:lnTo>
                    <a:pt x="1009944" y="265430"/>
                  </a:lnTo>
                  <a:close/>
                </a:path>
                <a:path w="1088390" h="1002029">
                  <a:moveTo>
                    <a:pt x="1009944" y="266700"/>
                  </a:moveTo>
                  <a:lnTo>
                    <a:pt x="633141" y="266700"/>
                  </a:lnTo>
                  <a:lnTo>
                    <a:pt x="689951" y="267970"/>
                  </a:lnTo>
                  <a:lnTo>
                    <a:pt x="703722" y="391160"/>
                  </a:lnTo>
                  <a:lnTo>
                    <a:pt x="650634" y="394970"/>
                  </a:lnTo>
                  <a:lnTo>
                    <a:pt x="875581" y="394970"/>
                  </a:lnTo>
                  <a:lnTo>
                    <a:pt x="916760" y="391160"/>
                  </a:lnTo>
                  <a:lnTo>
                    <a:pt x="933211" y="391160"/>
                  </a:lnTo>
                  <a:lnTo>
                    <a:pt x="933214" y="389890"/>
                  </a:lnTo>
                  <a:lnTo>
                    <a:pt x="720175" y="389890"/>
                  </a:lnTo>
                  <a:lnTo>
                    <a:pt x="706579" y="269240"/>
                  </a:lnTo>
                  <a:lnTo>
                    <a:pt x="1009944" y="269240"/>
                  </a:lnTo>
                  <a:lnTo>
                    <a:pt x="1009944" y="266700"/>
                  </a:lnTo>
                  <a:close/>
                </a:path>
                <a:path w="1088390" h="1002029">
                  <a:moveTo>
                    <a:pt x="1009944" y="269240"/>
                  </a:moveTo>
                  <a:lnTo>
                    <a:pt x="706579" y="269240"/>
                  </a:lnTo>
                  <a:lnTo>
                    <a:pt x="766680" y="270510"/>
                  </a:lnTo>
                  <a:lnTo>
                    <a:pt x="775168" y="386080"/>
                  </a:lnTo>
                  <a:lnTo>
                    <a:pt x="720175" y="389890"/>
                  </a:lnTo>
                  <a:lnTo>
                    <a:pt x="933214" y="389890"/>
                  </a:lnTo>
                  <a:lnTo>
                    <a:pt x="978507" y="386080"/>
                  </a:lnTo>
                  <a:lnTo>
                    <a:pt x="1009944" y="386080"/>
                  </a:lnTo>
                  <a:lnTo>
                    <a:pt x="1009944" y="384810"/>
                  </a:lnTo>
                  <a:lnTo>
                    <a:pt x="791621" y="384810"/>
                  </a:lnTo>
                  <a:lnTo>
                    <a:pt x="783221" y="270510"/>
                  </a:lnTo>
                  <a:lnTo>
                    <a:pt x="1009944" y="270510"/>
                  </a:lnTo>
                  <a:lnTo>
                    <a:pt x="1009944" y="269240"/>
                  </a:lnTo>
                  <a:close/>
                </a:path>
                <a:path w="1088390" h="1002029">
                  <a:moveTo>
                    <a:pt x="1009944" y="270510"/>
                  </a:moveTo>
                  <a:lnTo>
                    <a:pt x="783221" y="270510"/>
                  </a:lnTo>
                  <a:lnTo>
                    <a:pt x="839512" y="271780"/>
                  </a:lnTo>
                  <a:lnTo>
                    <a:pt x="844622" y="381000"/>
                  </a:lnTo>
                  <a:lnTo>
                    <a:pt x="791621" y="384810"/>
                  </a:lnTo>
                  <a:lnTo>
                    <a:pt x="1009944" y="384810"/>
                  </a:lnTo>
                  <a:lnTo>
                    <a:pt x="1009944" y="379730"/>
                  </a:lnTo>
                  <a:lnTo>
                    <a:pt x="861076" y="379730"/>
                  </a:lnTo>
                  <a:lnTo>
                    <a:pt x="856053" y="271780"/>
                  </a:lnTo>
                  <a:lnTo>
                    <a:pt x="1009944" y="271780"/>
                  </a:lnTo>
                  <a:lnTo>
                    <a:pt x="1009944" y="270510"/>
                  </a:lnTo>
                  <a:close/>
                </a:path>
                <a:path w="1088390" h="1002029">
                  <a:moveTo>
                    <a:pt x="1009944" y="271780"/>
                  </a:moveTo>
                  <a:lnTo>
                    <a:pt x="856053" y="271780"/>
                  </a:lnTo>
                  <a:lnTo>
                    <a:pt x="917020" y="273050"/>
                  </a:lnTo>
                  <a:lnTo>
                    <a:pt x="916760" y="374650"/>
                  </a:lnTo>
                  <a:lnTo>
                    <a:pt x="861076" y="379730"/>
                  </a:lnTo>
                  <a:lnTo>
                    <a:pt x="1009944" y="379730"/>
                  </a:lnTo>
                  <a:lnTo>
                    <a:pt x="1009944" y="373380"/>
                  </a:lnTo>
                  <a:lnTo>
                    <a:pt x="933301" y="373380"/>
                  </a:lnTo>
                  <a:lnTo>
                    <a:pt x="933475" y="273050"/>
                  </a:lnTo>
                  <a:lnTo>
                    <a:pt x="1009944" y="273050"/>
                  </a:lnTo>
                  <a:lnTo>
                    <a:pt x="1009944" y="271780"/>
                  </a:lnTo>
                  <a:close/>
                </a:path>
                <a:path w="1088390" h="1002029">
                  <a:moveTo>
                    <a:pt x="1009944" y="273050"/>
                  </a:moveTo>
                  <a:lnTo>
                    <a:pt x="933475" y="273050"/>
                  </a:lnTo>
                  <a:lnTo>
                    <a:pt x="978507" y="274320"/>
                  </a:lnTo>
                  <a:lnTo>
                    <a:pt x="978507" y="369570"/>
                  </a:lnTo>
                  <a:lnTo>
                    <a:pt x="933301" y="373380"/>
                  </a:lnTo>
                  <a:lnTo>
                    <a:pt x="1009944" y="373380"/>
                  </a:lnTo>
                  <a:lnTo>
                    <a:pt x="1009944" y="273050"/>
                  </a:lnTo>
                  <a:close/>
                </a:path>
                <a:path w="1088390" h="1002029">
                  <a:moveTo>
                    <a:pt x="1009944" y="168910"/>
                  </a:moveTo>
                  <a:lnTo>
                    <a:pt x="933734" y="168910"/>
                  </a:lnTo>
                  <a:lnTo>
                    <a:pt x="978507" y="173990"/>
                  </a:lnTo>
                  <a:lnTo>
                    <a:pt x="978507" y="257810"/>
                  </a:lnTo>
                  <a:lnTo>
                    <a:pt x="1009944" y="257810"/>
                  </a:lnTo>
                  <a:lnTo>
                    <a:pt x="1009944" y="168910"/>
                  </a:lnTo>
                  <a:close/>
                </a:path>
                <a:path w="1088390" h="1002029">
                  <a:moveTo>
                    <a:pt x="1009944" y="160020"/>
                  </a:moveTo>
                  <a:lnTo>
                    <a:pt x="850856" y="160020"/>
                  </a:lnTo>
                  <a:lnTo>
                    <a:pt x="917194" y="167640"/>
                  </a:lnTo>
                  <a:lnTo>
                    <a:pt x="917020" y="256540"/>
                  </a:lnTo>
                  <a:lnTo>
                    <a:pt x="933561" y="256540"/>
                  </a:lnTo>
                  <a:lnTo>
                    <a:pt x="933734" y="168910"/>
                  </a:lnTo>
                  <a:lnTo>
                    <a:pt x="1009944" y="168910"/>
                  </a:lnTo>
                  <a:lnTo>
                    <a:pt x="1009944" y="160020"/>
                  </a:lnTo>
                  <a:close/>
                </a:path>
                <a:path w="1088390" h="1002029">
                  <a:moveTo>
                    <a:pt x="1009944" y="152400"/>
                  </a:moveTo>
                  <a:lnTo>
                    <a:pt x="774648" y="152400"/>
                  </a:lnTo>
                  <a:lnTo>
                    <a:pt x="834315" y="158750"/>
                  </a:lnTo>
                  <a:lnTo>
                    <a:pt x="838732" y="255270"/>
                  </a:lnTo>
                  <a:lnTo>
                    <a:pt x="855273" y="255270"/>
                  </a:lnTo>
                  <a:lnTo>
                    <a:pt x="850856" y="160020"/>
                  </a:lnTo>
                  <a:lnTo>
                    <a:pt x="1009944" y="160020"/>
                  </a:lnTo>
                  <a:lnTo>
                    <a:pt x="1009944" y="152400"/>
                  </a:lnTo>
                  <a:close/>
                </a:path>
                <a:path w="1088390" h="1002029">
                  <a:moveTo>
                    <a:pt x="1009944" y="144780"/>
                  </a:moveTo>
                  <a:lnTo>
                    <a:pt x="692636" y="144780"/>
                  </a:lnTo>
                  <a:lnTo>
                    <a:pt x="757933" y="151130"/>
                  </a:lnTo>
                  <a:lnTo>
                    <a:pt x="765468" y="254000"/>
                  </a:lnTo>
                  <a:lnTo>
                    <a:pt x="782009" y="254000"/>
                  </a:lnTo>
                  <a:lnTo>
                    <a:pt x="774648" y="152400"/>
                  </a:lnTo>
                  <a:lnTo>
                    <a:pt x="1009944" y="152400"/>
                  </a:lnTo>
                  <a:lnTo>
                    <a:pt x="1009944" y="144780"/>
                  </a:lnTo>
                  <a:close/>
                </a:path>
                <a:path w="1088390" h="1002029">
                  <a:moveTo>
                    <a:pt x="934752" y="137160"/>
                  </a:moveTo>
                  <a:lnTo>
                    <a:pt x="615388" y="137160"/>
                  </a:lnTo>
                  <a:lnTo>
                    <a:pt x="675835" y="143510"/>
                  </a:lnTo>
                  <a:lnTo>
                    <a:pt x="688047" y="251460"/>
                  </a:lnTo>
                  <a:lnTo>
                    <a:pt x="704532" y="251460"/>
                  </a:lnTo>
                  <a:lnTo>
                    <a:pt x="692636" y="144780"/>
                  </a:lnTo>
                  <a:lnTo>
                    <a:pt x="1009944" y="144780"/>
                  </a:lnTo>
                  <a:lnTo>
                    <a:pt x="934752" y="137160"/>
                  </a:lnTo>
                  <a:close/>
                </a:path>
                <a:path w="1088390" h="1002029">
                  <a:moveTo>
                    <a:pt x="847029" y="128270"/>
                  </a:moveTo>
                  <a:lnTo>
                    <a:pt x="535022" y="128270"/>
                  </a:lnTo>
                  <a:lnTo>
                    <a:pt x="598501" y="134620"/>
                  </a:lnTo>
                  <a:lnTo>
                    <a:pt x="614176" y="250190"/>
                  </a:lnTo>
                  <a:lnTo>
                    <a:pt x="630889" y="250190"/>
                  </a:lnTo>
                  <a:lnTo>
                    <a:pt x="615388" y="137160"/>
                  </a:lnTo>
                  <a:lnTo>
                    <a:pt x="934752" y="137160"/>
                  </a:lnTo>
                  <a:lnTo>
                    <a:pt x="847029" y="128270"/>
                  </a:lnTo>
                  <a:close/>
                </a:path>
                <a:path w="1088390" h="1002029">
                  <a:moveTo>
                    <a:pt x="771838" y="120650"/>
                  </a:moveTo>
                  <a:lnTo>
                    <a:pt x="453790" y="120650"/>
                  </a:lnTo>
                  <a:lnTo>
                    <a:pt x="517962" y="127000"/>
                  </a:lnTo>
                  <a:lnTo>
                    <a:pt x="538226" y="248920"/>
                  </a:lnTo>
                  <a:lnTo>
                    <a:pt x="554941" y="248920"/>
                  </a:lnTo>
                  <a:lnTo>
                    <a:pt x="535022" y="128270"/>
                  </a:lnTo>
                  <a:lnTo>
                    <a:pt x="847029" y="128270"/>
                  </a:lnTo>
                  <a:lnTo>
                    <a:pt x="771838" y="120650"/>
                  </a:lnTo>
                  <a:close/>
                </a:path>
                <a:path w="1088390" h="1002029">
                  <a:moveTo>
                    <a:pt x="684115" y="111760"/>
                  </a:moveTo>
                  <a:lnTo>
                    <a:pt x="372904" y="111760"/>
                  </a:lnTo>
                  <a:lnTo>
                    <a:pt x="436643" y="118110"/>
                  </a:lnTo>
                  <a:lnTo>
                    <a:pt x="461584" y="247650"/>
                  </a:lnTo>
                  <a:lnTo>
                    <a:pt x="478471" y="247650"/>
                  </a:lnTo>
                  <a:lnTo>
                    <a:pt x="453790" y="120650"/>
                  </a:lnTo>
                  <a:lnTo>
                    <a:pt x="771838" y="120650"/>
                  </a:lnTo>
                  <a:lnTo>
                    <a:pt x="684115" y="111760"/>
                  </a:lnTo>
                  <a:close/>
                </a:path>
                <a:path w="1088390" h="1002029">
                  <a:moveTo>
                    <a:pt x="608924" y="104140"/>
                  </a:moveTo>
                  <a:lnTo>
                    <a:pt x="289854" y="104140"/>
                  </a:lnTo>
                  <a:lnTo>
                    <a:pt x="355584" y="110490"/>
                  </a:lnTo>
                  <a:lnTo>
                    <a:pt x="385375" y="245110"/>
                  </a:lnTo>
                  <a:lnTo>
                    <a:pt x="402071" y="245110"/>
                  </a:lnTo>
                  <a:lnTo>
                    <a:pt x="372904" y="111760"/>
                  </a:lnTo>
                  <a:lnTo>
                    <a:pt x="684115" y="111760"/>
                  </a:lnTo>
                  <a:lnTo>
                    <a:pt x="608924" y="104140"/>
                  </a:lnTo>
                  <a:close/>
                </a:path>
                <a:path w="1088390" h="1002029">
                  <a:moveTo>
                    <a:pt x="521200" y="95250"/>
                  </a:moveTo>
                  <a:lnTo>
                    <a:pt x="205245" y="95250"/>
                  </a:lnTo>
                  <a:lnTo>
                    <a:pt x="272447" y="101600"/>
                  </a:lnTo>
                  <a:lnTo>
                    <a:pt x="307694" y="243840"/>
                  </a:lnTo>
                  <a:lnTo>
                    <a:pt x="324841" y="243840"/>
                  </a:lnTo>
                  <a:lnTo>
                    <a:pt x="289854" y="104140"/>
                  </a:lnTo>
                  <a:lnTo>
                    <a:pt x="608924" y="104140"/>
                  </a:lnTo>
                  <a:lnTo>
                    <a:pt x="521200" y="95250"/>
                  </a:lnTo>
                  <a:close/>
                </a:path>
                <a:path w="1088390" h="1002029">
                  <a:moveTo>
                    <a:pt x="178412" y="31750"/>
                  </a:moveTo>
                  <a:lnTo>
                    <a:pt x="39237" y="31750"/>
                  </a:lnTo>
                  <a:lnTo>
                    <a:pt x="115828" y="39370"/>
                  </a:lnTo>
                  <a:lnTo>
                    <a:pt x="134491" y="41910"/>
                  </a:lnTo>
                  <a:lnTo>
                    <a:pt x="142591" y="43180"/>
                  </a:lnTo>
                  <a:lnTo>
                    <a:pt x="149849" y="46990"/>
                  </a:lnTo>
                  <a:lnTo>
                    <a:pt x="155988" y="52070"/>
                  </a:lnTo>
                  <a:lnTo>
                    <a:pt x="160732" y="59690"/>
                  </a:lnTo>
                  <a:lnTo>
                    <a:pt x="194644" y="59690"/>
                  </a:lnTo>
                  <a:lnTo>
                    <a:pt x="193553" y="55880"/>
                  </a:lnTo>
                  <a:lnTo>
                    <a:pt x="185312" y="39370"/>
                  </a:lnTo>
                  <a:lnTo>
                    <a:pt x="178412" y="31750"/>
                  </a:lnTo>
                  <a:close/>
                </a:path>
              </a:pathLst>
            </a:custGeom>
            <a:solidFill>
              <a:srgbClr val="000000"/>
            </a:solidFill>
          </p:spPr>
          <p:txBody>
            <a:bodyPr wrap="square" lIns="0" tIns="0" rIns="0" bIns="0" rtlCol="0"/>
            <a:lstStyle/>
            <a:p>
              <a:endParaRPr/>
            </a:p>
          </p:txBody>
        </p:sp>
      </p:grpSp>
      <p:sp>
        <p:nvSpPr>
          <p:cNvPr id="7" name="object 7"/>
          <p:cNvSpPr/>
          <p:nvPr/>
        </p:nvSpPr>
        <p:spPr>
          <a:xfrm>
            <a:off x="1682603" y="4856569"/>
            <a:ext cx="1116330" cy="967740"/>
          </a:xfrm>
          <a:custGeom>
            <a:avLst/>
            <a:gdLst/>
            <a:ahLst/>
            <a:cxnLst/>
            <a:rect l="l" t="t" r="r" b="b"/>
            <a:pathLst>
              <a:path w="1116330" h="967739">
                <a:moveTo>
                  <a:pt x="770043" y="449015"/>
                </a:moveTo>
                <a:lnTo>
                  <a:pt x="346288" y="449015"/>
                </a:lnTo>
                <a:lnTo>
                  <a:pt x="354974" y="506900"/>
                </a:lnTo>
                <a:lnTo>
                  <a:pt x="366807" y="547947"/>
                </a:lnTo>
                <a:lnTo>
                  <a:pt x="383426" y="579369"/>
                </a:lnTo>
                <a:lnTo>
                  <a:pt x="406470" y="608377"/>
                </a:lnTo>
                <a:lnTo>
                  <a:pt x="405850" y="652073"/>
                </a:lnTo>
                <a:lnTo>
                  <a:pt x="399169" y="694712"/>
                </a:lnTo>
                <a:lnTo>
                  <a:pt x="381130" y="732827"/>
                </a:lnTo>
                <a:lnTo>
                  <a:pt x="352828" y="765730"/>
                </a:lnTo>
                <a:lnTo>
                  <a:pt x="315355" y="792733"/>
                </a:lnTo>
                <a:lnTo>
                  <a:pt x="261023" y="814378"/>
                </a:lnTo>
                <a:lnTo>
                  <a:pt x="218125" y="820210"/>
                </a:lnTo>
                <a:lnTo>
                  <a:pt x="158281" y="827727"/>
                </a:lnTo>
                <a:lnTo>
                  <a:pt x="111025" y="843371"/>
                </a:lnTo>
                <a:lnTo>
                  <a:pt x="73963" y="866140"/>
                </a:lnTo>
                <a:lnTo>
                  <a:pt x="44701" y="895029"/>
                </a:lnTo>
                <a:lnTo>
                  <a:pt x="20844" y="929038"/>
                </a:lnTo>
                <a:lnTo>
                  <a:pt x="0" y="967164"/>
                </a:lnTo>
                <a:lnTo>
                  <a:pt x="1116332" y="967164"/>
                </a:lnTo>
                <a:lnTo>
                  <a:pt x="1095487" y="929038"/>
                </a:lnTo>
                <a:lnTo>
                  <a:pt x="1071631" y="895029"/>
                </a:lnTo>
                <a:lnTo>
                  <a:pt x="1042368" y="866140"/>
                </a:lnTo>
                <a:lnTo>
                  <a:pt x="1005306" y="843371"/>
                </a:lnTo>
                <a:lnTo>
                  <a:pt x="958050" y="827727"/>
                </a:lnTo>
                <a:lnTo>
                  <a:pt x="898207" y="820210"/>
                </a:lnTo>
                <a:lnTo>
                  <a:pt x="876558" y="818222"/>
                </a:lnTo>
                <a:lnTo>
                  <a:pt x="855202" y="814272"/>
                </a:lnTo>
                <a:lnTo>
                  <a:pt x="834431" y="808195"/>
                </a:lnTo>
                <a:lnTo>
                  <a:pt x="814537" y="799824"/>
                </a:lnTo>
                <a:lnTo>
                  <a:pt x="810283" y="797555"/>
                </a:lnTo>
                <a:lnTo>
                  <a:pt x="805798" y="795286"/>
                </a:lnTo>
                <a:lnTo>
                  <a:pt x="763464" y="765730"/>
                </a:lnTo>
                <a:lnTo>
                  <a:pt x="735095" y="732827"/>
                </a:lnTo>
                <a:lnTo>
                  <a:pt x="717043" y="694712"/>
                </a:lnTo>
                <a:lnTo>
                  <a:pt x="710482" y="652073"/>
                </a:lnTo>
                <a:lnTo>
                  <a:pt x="709950" y="608377"/>
                </a:lnTo>
                <a:lnTo>
                  <a:pt x="732940" y="579369"/>
                </a:lnTo>
                <a:lnTo>
                  <a:pt x="749463" y="547947"/>
                </a:lnTo>
                <a:lnTo>
                  <a:pt x="761252" y="506900"/>
                </a:lnTo>
                <a:lnTo>
                  <a:pt x="770043" y="449015"/>
                </a:lnTo>
                <a:close/>
              </a:path>
              <a:path w="1116330" h="967739">
                <a:moveTo>
                  <a:pt x="784812" y="449015"/>
                </a:moveTo>
                <a:lnTo>
                  <a:pt x="770043" y="449015"/>
                </a:lnTo>
                <a:lnTo>
                  <a:pt x="774825" y="450220"/>
                </a:lnTo>
                <a:lnTo>
                  <a:pt x="781069" y="450362"/>
                </a:lnTo>
                <a:lnTo>
                  <a:pt x="784812" y="449015"/>
                </a:lnTo>
                <a:close/>
              </a:path>
              <a:path w="1116330" h="967739">
                <a:moveTo>
                  <a:pt x="323084" y="293269"/>
                </a:moveTo>
                <a:lnTo>
                  <a:pt x="315427" y="293269"/>
                </a:lnTo>
                <a:lnTo>
                  <a:pt x="307202" y="293553"/>
                </a:lnTo>
                <a:lnTo>
                  <a:pt x="289103" y="309955"/>
                </a:lnTo>
                <a:lnTo>
                  <a:pt x="290299" y="348168"/>
                </a:lnTo>
                <a:lnTo>
                  <a:pt x="304045" y="396167"/>
                </a:lnTo>
                <a:lnTo>
                  <a:pt x="323598" y="441924"/>
                </a:lnTo>
                <a:lnTo>
                  <a:pt x="328819" y="447898"/>
                </a:lnTo>
                <a:lnTo>
                  <a:pt x="335156" y="450149"/>
                </a:lnTo>
                <a:lnTo>
                  <a:pt x="341387" y="450061"/>
                </a:lnTo>
                <a:lnTo>
                  <a:pt x="346288" y="449015"/>
                </a:lnTo>
                <a:lnTo>
                  <a:pt x="784812" y="449015"/>
                </a:lnTo>
                <a:lnTo>
                  <a:pt x="812420" y="396167"/>
                </a:lnTo>
                <a:lnTo>
                  <a:pt x="826183" y="348168"/>
                </a:lnTo>
                <a:lnTo>
                  <a:pt x="827343" y="309955"/>
                </a:lnTo>
                <a:lnTo>
                  <a:pt x="809219" y="293553"/>
                </a:lnTo>
                <a:lnTo>
                  <a:pt x="329891" y="293553"/>
                </a:lnTo>
                <a:lnTo>
                  <a:pt x="323084" y="293269"/>
                </a:lnTo>
                <a:close/>
              </a:path>
              <a:path w="1116330" h="967739">
                <a:moveTo>
                  <a:pt x="558210" y="0"/>
                </a:moveTo>
                <a:lnTo>
                  <a:pt x="500959" y="4963"/>
                </a:lnTo>
                <a:lnTo>
                  <a:pt x="452192" y="19203"/>
                </a:lnTo>
                <a:lnTo>
                  <a:pt x="411744" y="41746"/>
                </a:lnTo>
                <a:lnTo>
                  <a:pt x="379450" y="71615"/>
                </a:lnTo>
                <a:lnTo>
                  <a:pt x="355145" y="107836"/>
                </a:lnTo>
                <a:lnTo>
                  <a:pt x="338666" y="149435"/>
                </a:lnTo>
                <a:lnTo>
                  <a:pt x="328428" y="217239"/>
                </a:lnTo>
                <a:lnTo>
                  <a:pt x="328037" y="254522"/>
                </a:lnTo>
                <a:lnTo>
                  <a:pt x="329891" y="293553"/>
                </a:lnTo>
                <a:lnTo>
                  <a:pt x="786528" y="293553"/>
                </a:lnTo>
                <a:lnTo>
                  <a:pt x="788413" y="254402"/>
                </a:lnTo>
                <a:lnTo>
                  <a:pt x="784706" y="182044"/>
                </a:lnTo>
                <a:lnTo>
                  <a:pt x="761193" y="107836"/>
                </a:lnTo>
                <a:lnTo>
                  <a:pt x="736905" y="71615"/>
                </a:lnTo>
                <a:lnTo>
                  <a:pt x="704632" y="41746"/>
                </a:lnTo>
                <a:lnTo>
                  <a:pt x="664205" y="19203"/>
                </a:lnTo>
                <a:lnTo>
                  <a:pt x="615454" y="4963"/>
                </a:lnTo>
                <a:lnTo>
                  <a:pt x="558210" y="0"/>
                </a:lnTo>
                <a:close/>
              </a:path>
              <a:path w="1116330" h="967739">
                <a:moveTo>
                  <a:pt x="793336" y="292985"/>
                </a:moveTo>
                <a:lnTo>
                  <a:pt x="786528" y="293553"/>
                </a:lnTo>
                <a:lnTo>
                  <a:pt x="809219" y="293553"/>
                </a:lnTo>
                <a:lnTo>
                  <a:pt x="793336" y="292985"/>
                </a:lnTo>
                <a:close/>
              </a:path>
            </a:pathLst>
          </a:custGeom>
          <a:solidFill>
            <a:srgbClr val="000000"/>
          </a:solidFill>
        </p:spPr>
        <p:txBody>
          <a:bodyPr wrap="square" lIns="0" tIns="0" rIns="0" bIns="0" rtlCol="0"/>
          <a:lstStyle/>
          <a:p>
            <a:endParaRPr/>
          </a:p>
        </p:txBody>
      </p:sp>
      <p:sp>
        <p:nvSpPr>
          <p:cNvPr id="8" name="object 8"/>
          <p:cNvSpPr/>
          <p:nvPr/>
        </p:nvSpPr>
        <p:spPr>
          <a:xfrm>
            <a:off x="3248143" y="6744813"/>
            <a:ext cx="2086610" cy="1346200"/>
          </a:xfrm>
          <a:custGeom>
            <a:avLst/>
            <a:gdLst/>
            <a:ahLst/>
            <a:cxnLst/>
            <a:rect l="l" t="t" r="r" b="b"/>
            <a:pathLst>
              <a:path w="2086610" h="1346200">
                <a:moveTo>
                  <a:pt x="1986402" y="0"/>
                </a:moveTo>
                <a:lnTo>
                  <a:pt x="100081" y="0"/>
                </a:lnTo>
                <a:lnTo>
                  <a:pt x="59907" y="25400"/>
                </a:lnTo>
                <a:lnTo>
                  <a:pt x="28231" y="50800"/>
                </a:lnTo>
                <a:lnTo>
                  <a:pt x="7459" y="88900"/>
                </a:lnTo>
                <a:lnTo>
                  <a:pt x="0" y="139700"/>
                </a:lnTo>
                <a:lnTo>
                  <a:pt x="0" y="1206500"/>
                </a:lnTo>
                <a:lnTo>
                  <a:pt x="7459" y="1257300"/>
                </a:lnTo>
                <a:lnTo>
                  <a:pt x="28231" y="1295400"/>
                </a:lnTo>
                <a:lnTo>
                  <a:pt x="59907" y="1320800"/>
                </a:lnTo>
                <a:lnTo>
                  <a:pt x="100081" y="1346200"/>
                </a:lnTo>
                <a:lnTo>
                  <a:pt x="1986402" y="1346200"/>
                </a:lnTo>
                <a:lnTo>
                  <a:pt x="2026574" y="1320800"/>
                </a:lnTo>
                <a:lnTo>
                  <a:pt x="2058252" y="1295400"/>
                </a:lnTo>
                <a:lnTo>
                  <a:pt x="2079025" y="1257300"/>
                </a:lnTo>
                <a:lnTo>
                  <a:pt x="2086486" y="1206500"/>
                </a:lnTo>
                <a:lnTo>
                  <a:pt x="2086486" y="1130300"/>
                </a:lnTo>
                <a:lnTo>
                  <a:pt x="147157" y="1130300"/>
                </a:lnTo>
                <a:lnTo>
                  <a:pt x="147157" y="1028700"/>
                </a:lnTo>
                <a:lnTo>
                  <a:pt x="2086486" y="1028700"/>
                </a:lnTo>
                <a:lnTo>
                  <a:pt x="2086486" y="825500"/>
                </a:lnTo>
                <a:lnTo>
                  <a:pt x="248798" y="825500"/>
                </a:lnTo>
                <a:lnTo>
                  <a:pt x="206528" y="812800"/>
                </a:lnTo>
                <a:lnTo>
                  <a:pt x="171988" y="787400"/>
                </a:lnTo>
                <a:lnTo>
                  <a:pt x="148689" y="749300"/>
                </a:lnTo>
                <a:lnTo>
                  <a:pt x="140143" y="711200"/>
                </a:lnTo>
                <a:lnTo>
                  <a:pt x="2086486" y="711200"/>
                </a:lnTo>
                <a:lnTo>
                  <a:pt x="2086486" y="673100"/>
                </a:lnTo>
                <a:lnTo>
                  <a:pt x="140143" y="673100"/>
                </a:lnTo>
                <a:lnTo>
                  <a:pt x="140143" y="584200"/>
                </a:lnTo>
                <a:lnTo>
                  <a:pt x="2086486" y="584200"/>
                </a:lnTo>
                <a:lnTo>
                  <a:pt x="2086486" y="546100"/>
                </a:lnTo>
                <a:lnTo>
                  <a:pt x="140143" y="546100"/>
                </a:lnTo>
                <a:lnTo>
                  <a:pt x="148690" y="508000"/>
                </a:lnTo>
                <a:lnTo>
                  <a:pt x="171989" y="469900"/>
                </a:lnTo>
                <a:lnTo>
                  <a:pt x="206529" y="444500"/>
                </a:lnTo>
                <a:lnTo>
                  <a:pt x="2086486" y="444500"/>
                </a:lnTo>
                <a:lnTo>
                  <a:pt x="2086486" y="139700"/>
                </a:lnTo>
                <a:lnTo>
                  <a:pt x="2079026" y="88900"/>
                </a:lnTo>
                <a:lnTo>
                  <a:pt x="2058253" y="50800"/>
                </a:lnTo>
                <a:lnTo>
                  <a:pt x="2026575" y="25400"/>
                </a:lnTo>
                <a:lnTo>
                  <a:pt x="1986402" y="0"/>
                </a:lnTo>
                <a:close/>
              </a:path>
              <a:path w="2086610" h="1346200">
                <a:moveTo>
                  <a:pt x="244720" y="1028700"/>
                </a:moveTo>
                <a:lnTo>
                  <a:pt x="214863" y="1028700"/>
                </a:lnTo>
                <a:lnTo>
                  <a:pt x="214864" y="1130300"/>
                </a:lnTo>
                <a:lnTo>
                  <a:pt x="244720" y="1130300"/>
                </a:lnTo>
                <a:lnTo>
                  <a:pt x="244720" y="1117600"/>
                </a:lnTo>
                <a:lnTo>
                  <a:pt x="271638" y="1117600"/>
                </a:lnTo>
                <a:lnTo>
                  <a:pt x="271638" y="1041400"/>
                </a:lnTo>
                <a:lnTo>
                  <a:pt x="244720" y="1041400"/>
                </a:lnTo>
                <a:lnTo>
                  <a:pt x="244720" y="1028700"/>
                </a:lnTo>
                <a:close/>
              </a:path>
              <a:path w="2086610" h="1346200">
                <a:moveTo>
                  <a:pt x="341956" y="1079500"/>
                </a:moveTo>
                <a:lnTo>
                  <a:pt x="309714" y="1079500"/>
                </a:lnTo>
                <a:lnTo>
                  <a:pt x="312426" y="1092200"/>
                </a:lnTo>
                <a:lnTo>
                  <a:pt x="312426" y="1130300"/>
                </a:lnTo>
                <a:lnTo>
                  <a:pt x="341956" y="1130300"/>
                </a:lnTo>
                <a:lnTo>
                  <a:pt x="341956" y="1079500"/>
                </a:lnTo>
                <a:close/>
              </a:path>
              <a:path w="2086610" h="1346200">
                <a:moveTo>
                  <a:pt x="439354" y="1117600"/>
                </a:moveTo>
                <a:lnTo>
                  <a:pt x="409825" y="1117600"/>
                </a:lnTo>
                <a:lnTo>
                  <a:pt x="409825" y="1130300"/>
                </a:lnTo>
                <a:lnTo>
                  <a:pt x="439354" y="1130300"/>
                </a:lnTo>
                <a:lnTo>
                  <a:pt x="439354" y="1117600"/>
                </a:lnTo>
                <a:close/>
              </a:path>
              <a:path w="2086610" h="1346200">
                <a:moveTo>
                  <a:pt x="635293" y="1028700"/>
                </a:moveTo>
                <a:lnTo>
                  <a:pt x="506734" y="1028700"/>
                </a:lnTo>
                <a:lnTo>
                  <a:pt x="506734" y="1066800"/>
                </a:lnTo>
                <a:lnTo>
                  <a:pt x="505374" y="1079500"/>
                </a:lnTo>
                <a:lnTo>
                  <a:pt x="505839" y="1079500"/>
                </a:lnTo>
                <a:lnTo>
                  <a:pt x="507059" y="1092200"/>
                </a:lnTo>
                <a:lnTo>
                  <a:pt x="507059" y="1130300"/>
                </a:lnTo>
                <a:lnTo>
                  <a:pt x="675754" y="1130300"/>
                </a:lnTo>
                <a:lnTo>
                  <a:pt x="675754" y="1092200"/>
                </a:lnTo>
                <a:lnTo>
                  <a:pt x="635293" y="1092200"/>
                </a:lnTo>
                <a:lnTo>
                  <a:pt x="635293" y="1028700"/>
                </a:lnTo>
                <a:close/>
              </a:path>
              <a:path w="2086610" h="1346200">
                <a:moveTo>
                  <a:pt x="779678" y="1092200"/>
                </a:moveTo>
                <a:lnTo>
                  <a:pt x="689458" y="1092200"/>
                </a:lnTo>
                <a:lnTo>
                  <a:pt x="689458" y="1130300"/>
                </a:lnTo>
                <a:lnTo>
                  <a:pt x="725677" y="1130300"/>
                </a:lnTo>
                <a:lnTo>
                  <a:pt x="725677" y="1117600"/>
                </a:lnTo>
                <a:lnTo>
                  <a:pt x="779678" y="1117600"/>
                </a:lnTo>
                <a:lnTo>
                  <a:pt x="779678" y="1092200"/>
                </a:lnTo>
                <a:close/>
              </a:path>
              <a:path w="2086610" h="1346200">
                <a:moveTo>
                  <a:pt x="823238" y="1028700"/>
                </a:moveTo>
                <a:lnTo>
                  <a:pt x="793383" y="1028700"/>
                </a:lnTo>
                <a:lnTo>
                  <a:pt x="793383" y="1041400"/>
                </a:lnTo>
                <a:lnTo>
                  <a:pt x="753085" y="1041400"/>
                </a:lnTo>
                <a:lnTo>
                  <a:pt x="752922" y="1079500"/>
                </a:lnTo>
                <a:lnTo>
                  <a:pt x="793219" y="1079500"/>
                </a:lnTo>
                <a:lnTo>
                  <a:pt x="793219" y="1130300"/>
                </a:lnTo>
                <a:lnTo>
                  <a:pt x="823238" y="1130300"/>
                </a:lnTo>
                <a:lnTo>
                  <a:pt x="823238" y="1028700"/>
                </a:lnTo>
                <a:close/>
              </a:path>
              <a:path w="2086610" h="1346200">
                <a:moveTo>
                  <a:pt x="948209" y="1092200"/>
                </a:moveTo>
                <a:lnTo>
                  <a:pt x="890945" y="1092200"/>
                </a:lnTo>
                <a:lnTo>
                  <a:pt x="890945" y="1130300"/>
                </a:lnTo>
                <a:lnTo>
                  <a:pt x="948209" y="1130300"/>
                </a:lnTo>
                <a:lnTo>
                  <a:pt x="948209" y="1092200"/>
                </a:lnTo>
                <a:close/>
              </a:path>
              <a:path w="2086610" h="1346200">
                <a:moveTo>
                  <a:pt x="1122940" y="1028700"/>
                </a:moveTo>
                <a:lnTo>
                  <a:pt x="988507" y="1028700"/>
                </a:lnTo>
                <a:lnTo>
                  <a:pt x="988675" y="1066800"/>
                </a:lnTo>
                <a:lnTo>
                  <a:pt x="987976" y="1066800"/>
                </a:lnTo>
                <a:lnTo>
                  <a:pt x="986060" y="1079500"/>
                </a:lnTo>
                <a:lnTo>
                  <a:pt x="964361" y="1092200"/>
                </a:lnTo>
                <a:lnTo>
                  <a:pt x="961750" y="1092200"/>
                </a:lnTo>
                <a:lnTo>
                  <a:pt x="961750" y="1130300"/>
                </a:lnTo>
                <a:lnTo>
                  <a:pt x="1109562" y="1130300"/>
                </a:lnTo>
                <a:lnTo>
                  <a:pt x="1109562" y="1079500"/>
                </a:lnTo>
                <a:lnTo>
                  <a:pt x="1122940" y="1079500"/>
                </a:lnTo>
                <a:lnTo>
                  <a:pt x="1122940" y="1028700"/>
                </a:lnTo>
                <a:close/>
              </a:path>
              <a:path w="2086610" h="1346200">
                <a:moveTo>
                  <a:pt x="1261125" y="1079500"/>
                </a:moveTo>
                <a:lnTo>
                  <a:pt x="1177267" y="1079500"/>
                </a:lnTo>
                <a:lnTo>
                  <a:pt x="1177267" y="1130300"/>
                </a:lnTo>
                <a:lnTo>
                  <a:pt x="1254110" y="1130300"/>
                </a:lnTo>
                <a:lnTo>
                  <a:pt x="1254110" y="1117600"/>
                </a:lnTo>
                <a:lnTo>
                  <a:pt x="1261125" y="1117600"/>
                </a:lnTo>
                <a:lnTo>
                  <a:pt x="1261125" y="1079500"/>
                </a:lnTo>
                <a:close/>
              </a:path>
              <a:path w="2086610" h="1346200">
                <a:moveTo>
                  <a:pt x="1304522" y="1028700"/>
                </a:moveTo>
                <a:lnTo>
                  <a:pt x="1274666" y="1028700"/>
                </a:lnTo>
                <a:lnTo>
                  <a:pt x="1274666" y="1130300"/>
                </a:lnTo>
                <a:lnTo>
                  <a:pt x="1304522" y="1130300"/>
                </a:lnTo>
                <a:lnTo>
                  <a:pt x="1304522" y="1028700"/>
                </a:lnTo>
                <a:close/>
              </a:path>
              <a:path w="2086610" h="1346200">
                <a:moveTo>
                  <a:pt x="1402085" y="1028700"/>
                </a:moveTo>
                <a:lnTo>
                  <a:pt x="1372228" y="1028700"/>
                </a:lnTo>
                <a:lnTo>
                  <a:pt x="1372228" y="1130300"/>
                </a:lnTo>
                <a:lnTo>
                  <a:pt x="1402085" y="1130300"/>
                </a:lnTo>
                <a:lnTo>
                  <a:pt x="1402085" y="1117600"/>
                </a:lnTo>
                <a:lnTo>
                  <a:pt x="1429003" y="1117600"/>
                </a:lnTo>
                <a:lnTo>
                  <a:pt x="1429003" y="1041400"/>
                </a:lnTo>
                <a:lnTo>
                  <a:pt x="1402084" y="1041400"/>
                </a:lnTo>
                <a:lnTo>
                  <a:pt x="1402085" y="1028700"/>
                </a:lnTo>
                <a:close/>
              </a:path>
              <a:path w="2086610" h="1346200">
                <a:moveTo>
                  <a:pt x="1590519" y="1079500"/>
                </a:moveTo>
                <a:lnTo>
                  <a:pt x="1467078" y="1079500"/>
                </a:lnTo>
                <a:lnTo>
                  <a:pt x="1469791" y="1092200"/>
                </a:lnTo>
                <a:lnTo>
                  <a:pt x="1469790" y="1130300"/>
                </a:lnTo>
                <a:lnTo>
                  <a:pt x="1590519" y="1130300"/>
                </a:lnTo>
                <a:lnTo>
                  <a:pt x="1590519" y="1079500"/>
                </a:lnTo>
                <a:close/>
              </a:path>
              <a:path w="2086610" h="1346200">
                <a:moveTo>
                  <a:pt x="1687918" y="1117600"/>
                </a:moveTo>
                <a:lnTo>
                  <a:pt x="1658389" y="1117600"/>
                </a:lnTo>
                <a:lnTo>
                  <a:pt x="1658388" y="1130300"/>
                </a:lnTo>
                <a:lnTo>
                  <a:pt x="1687918" y="1130300"/>
                </a:lnTo>
                <a:lnTo>
                  <a:pt x="1687918" y="1117600"/>
                </a:lnTo>
                <a:close/>
              </a:path>
              <a:path w="2086610" h="1346200">
                <a:moveTo>
                  <a:pt x="1833282" y="1092200"/>
                </a:moveTo>
                <a:lnTo>
                  <a:pt x="1755624" y="1092200"/>
                </a:lnTo>
                <a:lnTo>
                  <a:pt x="1755624" y="1130300"/>
                </a:lnTo>
                <a:lnTo>
                  <a:pt x="1833282" y="1130300"/>
                </a:lnTo>
                <a:lnTo>
                  <a:pt x="1833282" y="1092200"/>
                </a:lnTo>
                <a:close/>
              </a:path>
              <a:path w="2086610" h="1346200">
                <a:moveTo>
                  <a:pt x="1937043" y="1092200"/>
                </a:moveTo>
                <a:lnTo>
                  <a:pt x="1846986" y="1092200"/>
                </a:lnTo>
                <a:lnTo>
                  <a:pt x="1846986" y="1130300"/>
                </a:lnTo>
                <a:lnTo>
                  <a:pt x="1883042" y="1130300"/>
                </a:lnTo>
                <a:lnTo>
                  <a:pt x="1883042" y="1117600"/>
                </a:lnTo>
                <a:lnTo>
                  <a:pt x="1937043" y="1117600"/>
                </a:lnTo>
                <a:lnTo>
                  <a:pt x="1937043" y="1092200"/>
                </a:lnTo>
                <a:close/>
              </a:path>
              <a:path w="2086610" h="1346200">
                <a:moveTo>
                  <a:pt x="2086486" y="1028700"/>
                </a:moveTo>
                <a:lnTo>
                  <a:pt x="1950911" y="1028700"/>
                </a:lnTo>
                <a:lnTo>
                  <a:pt x="1950911" y="1041400"/>
                </a:lnTo>
                <a:lnTo>
                  <a:pt x="1910450" y="1041400"/>
                </a:lnTo>
                <a:lnTo>
                  <a:pt x="1910287" y="1079500"/>
                </a:lnTo>
                <a:lnTo>
                  <a:pt x="1950747" y="1079500"/>
                </a:lnTo>
                <a:lnTo>
                  <a:pt x="1950747" y="1130300"/>
                </a:lnTo>
                <a:lnTo>
                  <a:pt x="2086486" y="1130300"/>
                </a:lnTo>
                <a:lnTo>
                  <a:pt x="2086486" y="1028700"/>
                </a:lnTo>
                <a:close/>
              </a:path>
              <a:path w="2086610" h="1346200">
                <a:moveTo>
                  <a:pt x="201159" y="1041400"/>
                </a:moveTo>
                <a:lnTo>
                  <a:pt x="160536" y="1041400"/>
                </a:lnTo>
                <a:lnTo>
                  <a:pt x="160536" y="1117600"/>
                </a:lnTo>
                <a:lnTo>
                  <a:pt x="201159" y="1117600"/>
                </a:lnTo>
                <a:lnTo>
                  <a:pt x="201159" y="1041400"/>
                </a:lnTo>
                <a:close/>
              </a:path>
              <a:path w="2086610" h="1346200">
                <a:moveTo>
                  <a:pt x="341956" y="1028700"/>
                </a:moveTo>
                <a:lnTo>
                  <a:pt x="285180" y="1028700"/>
                </a:lnTo>
                <a:lnTo>
                  <a:pt x="285180" y="1117600"/>
                </a:lnTo>
                <a:lnTo>
                  <a:pt x="298721" y="1117600"/>
                </a:lnTo>
                <a:lnTo>
                  <a:pt x="298721" y="1092200"/>
                </a:lnTo>
                <a:lnTo>
                  <a:pt x="298884" y="1092200"/>
                </a:lnTo>
                <a:lnTo>
                  <a:pt x="301574" y="1079500"/>
                </a:lnTo>
                <a:lnTo>
                  <a:pt x="395957" y="1079500"/>
                </a:lnTo>
                <a:lnTo>
                  <a:pt x="395957" y="1041400"/>
                </a:lnTo>
                <a:lnTo>
                  <a:pt x="341956" y="1041400"/>
                </a:lnTo>
                <a:lnTo>
                  <a:pt x="341956" y="1028700"/>
                </a:lnTo>
                <a:close/>
              </a:path>
              <a:path w="2086610" h="1346200">
                <a:moveTo>
                  <a:pt x="493355" y="1092200"/>
                </a:moveTo>
                <a:lnTo>
                  <a:pt x="355986" y="1092200"/>
                </a:lnTo>
                <a:lnTo>
                  <a:pt x="355986" y="1117600"/>
                </a:lnTo>
                <a:lnTo>
                  <a:pt x="493355" y="1117600"/>
                </a:lnTo>
                <a:lnTo>
                  <a:pt x="493355" y="1092200"/>
                </a:lnTo>
                <a:close/>
              </a:path>
              <a:path w="2086610" h="1346200">
                <a:moveTo>
                  <a:pt x="877403" y="1092200"/>
                </a:moveTo>
                <a:lnTo>
                  <a:pt x="836943" y="1092200"/>
                </a:lnTo>
                <a:lnTo>
                  <a:pt x="836943" y="1117600"/>
                </a:lnTo>
                <a:lnTo>
                  <a:pt x="877403" y="1117600"/>
                </a:lnTo>
                <a:lnTo>
                  <a:pt x="877403" y="1092200"/>
                </a:lnTo>
                <a:close/>
              </a:path>
              <a:path w="2086610" h="1346200">
                <a:moveTo>
                  <a:pt x="1163563" y="1092200"/>
                </a:moveTo>
                <a:lnTo>
                  <a:pt x="1122940" y="1092200"/>
                </a:lnTo>
                <a:lnTo>
                  <a:pt x="1122940" y="1117600"/>
                </a:lnTo>
                <a:lnTo>
                  <a:pt x="1163563" y="1117600"/>
                </a:lnTo>
                <a:lnTo>
                  <a:pt x="1163563" y="1092200"/>
                </a:lnTo>
                <a:close/>
              </a:path>
              <a:path w="2086610" h="1346200">
                <a:moveTo>
                  <a:pt x="1358524" y="1041400"/>
                </a:moveTo>
                <a:lnTo>
                  <a:pt x="1318063" y="1041400"/>
                </a:lnTo>
                <a:lnTo>
                  <a:pt x="1318063" y="1117600"/>
                </a:lnTo>
                <a:lnTo>
                  <a:pt x="1358524" y="1117600"/>
                </a:lnTo>
                <a:lnTo>
                  <a:pt x="1358524" y="1041400"/>
                </a:lnTo>
                <a:close/>
              </a:path>
              <a:path w="2086610" h="1346200">
                <a:moveTo>
                  <a:pt x="1590519" y="1028700"/>
                </a:moveTo>
                <a:lnTo>
                  <a:pt x="1442707" y="1028700"/>
                </a:lnTo>
                <a:lnTo>
                  <a:pt x="1442707" y="1117600"/>
                </a:lnTo>
                <a:lnTo>
                  <a:pt x="1456086" y="1117600"/>
                </a:lnTo>
                <a:lnTo>
                  <a:pt x="1456086" y="1092200"/>
                </a:lnTo>
                <a:lnTo>
                  <a:pt x="1456247" y="1092200"/>
                </a:lnTo>
                <a:lnTo>
                  <a:pt x="1458938" y="1079500"/>
                </a:lnTo>
                <a:lnTo>
                  <a:pt x="1644521" y="1079500"/>
                </a:lnTo>
                <a:lnTo>
                  <a:pt x="1644521" y="1041400"/>
                </a:lnTo>
                <a:lnTo>
                  <a:pt x="1590519" y="1041400"/>
                </a:lnTo>
                <a:lnTo>
                  <a:pt x="1590519" y="1028700"/>
                </a:lnTo>
                <a:close/>
              </a:path>
              <a:path w="2086610" h="1346200">
                <a:moveTo>
                  <a:pt x="1741919" y="1092200"/>
                </a:moveTo>
                <a:lnTo>
                  <a:pt x="1604386" y="1092200"/>
                </a:lnTo>
                <a:lnTo>
                  <a:pt x="1604386" y="1117600"/>
                </a:lnTo>
                <a:lnTo>
                  <a:pt x="1741919" y="1117600"/>
                </a:lnTo>
                <a:lnTo>
                  <a:pt x="1741919" y="1092200"/>
                </a:lnTo>
                <a:close/>
              </a:path>
              <a:path w="2086610" h="1346200">
                <a:moveTo>
                  <a:pt x="439354" y="1028700"/>
                </a:moveTo>
                <a:lnTo>
                  <a:pt x="409988" y="1028700"/>
                </a:lnTo>
                <a:lnTo>
                  <a:pt x="409879" y="1066800"/>
                </a:lnTo>
                <a:lnTo>
                  <a:pt x="409825" y="1079500"/>
                </a:lnTo>
                <a:lnTo>
                  <a:pt x="403956" y="1092200"/>
                </a:lnTo>
                <a:lnTo>
                  <a:pt x="456096" y="1092200"/>
                </a:lnTo>
                <a:lnTo>
                  <a:pt x="453058" y="1079500"/>
                </a:lnTo>
                <a:lnTo>
                  <a:pt x="490808" y="1079500"/>
                </a:lnTo>
                <a:lnTo>
                  <a:pt x="493193" y="1066800"/>
                </a:lnTo>
                <a:lnTo>
                  <a:pt x="493193" y="1041400"/>
                </a:lnTo>
                <a:lnTo>
                  <a:pt x="439354" y="1041400"/>
                </a:lnTo>
                <a:lnTo>
                  <a:pt x="439354" y="1028700"/>
                </a:lnTo>
                <a:close/>
              </a:path>
              <a:path w="2086610" h="1346200">
                <a:moveTo>
                  <a:pt x="739218" y="1041400"/>
                </a:moveTo>
                <a:lnTo>
                  <a:pt x="689295" y="1041400"/>
                </a:lnTo>
                <a:lnTo>
                  <a:pt x="689295" y="1079500"/>
                </a:lnTo>
                <a:lnTo>
                  <a:pt x="694087" y="1079500"/>
                </a:lnTo>
                <a:lnTo>
                  <a:pt x="696310" y="1092200"/>
                </a:lnTo>
                <a:lnTo>
                  <a:pt x="739218" y="1092200"/>
                </a:lnTo>
                <a:lnTo>
                  <a:pt x="739218" y="1041400"/>
                </a:lnTo>
                <a:close/>
              </a:path>
              <a:path w="2086610" h="1346200">
                <a:moveTo>
                  <a:pt x="975129" y="1041400"/>
                </a:moveTo>
                <a:lnTo>
                  <a:pt x="836943" y="1041400"/>
                </a:lnTo>
                <a:lnTo>
                  <a:pt x="836943" y="1079500"/>
                </a:lnTo>
                <a:lnTo>
                  <a:pt x="888417" y="1079500"/>
                </a:lnTo>
                <a:lnTo>
                  <a:pt x="890944" y="1092200"/>
                </a:lnTo>
                <a:lnTo>
                  <a:pt x="950493" y="1092200"/>
                </a:lnTo>
                <a:lnTo>
                  <a:pt x="971865" y="1066800"/>
                </a:lnTo>
                <a:lnTo>
                  <a:pt x="975129" y="1066800"/>
                </a:lnTo>
                <a:lnTo>
                  <a:pt x="975129" y="1041400"/>
                </a:lnTo>
                <a:close/>
              </a:path>
              <a:path w="2086610" h="1346200">
                <a:moveTo>
                  <a:pt x="1687918" y="1028700"/>
                </a:moveTo>
                <a:lnTo>
                  <a:pt x="1658388" y="1028700"/>
                </a:lnTo>
                <a:lnTo>
                  <a:pt x="1658388" y="1079500"/>
                </a:lnTo>
                <a:lnTo>
                  <a:pt x="1652520" y="1092200"/>
                </a:lnTo>
                <a:lnTo>
                  <a:pt x="1704659" y="1092200"/>
                </a:lnTo>
                <a:lnTo>
                  <a:pt x="1701622" y="1079500"/>
                </a:lnTo>
                <a:lnTo>
                  <a:pt x="1739377" y="1079500"/>
                </a:lnTo>
                <a:lnTo>
                  <a:pt x="1741756" y="1066800"/>
                </a:lnTo>
                <a:lnTo>
                  <a:pt x="1741756" y="1041400"/>
                </a:lnTo>
                <a:lnTo>
                  <a:pt x="1687918" y="1041400"/>
                </a:lnTo>
                <a:lnTo>
                  <a:pt x="1687918" y="1028700"/>
                </a:lnTo>
                <a:close/>
              </a:path>
              <a:path w="2086610" h="1346200">
                <a:moveTo>
                  <a:pt x="1792658" y="1028700"/>
                </a:moveTo>
                <a:lnTo>
                  <a:pt x="1755297" y="1028700"/>
                </a:lnTo>
                <a:lnTo>
                  <a:pt x="1755298" y="1066800"/>
                </a:lnTo>
                <a:lnTo>
                  <a:pt x="1753932" y="1079500"/>
                </a:lnTo>
                <a:lnTo>
                  <a:pt x="1754402" y="1079500"/>
                </a:lnTo>
                <a:lnTo>
                  <a:pt x="1755622" y="1092200"/>
                </a:lnTo>
                <a:lnTo>
                  <a:pt x="1792658" y="1092200"/>
                </a:lnTo>
                <a:lnTo>
                  <a:pt x="1792658" y="1028700"/>
                </a:lnTo>
                <a:close/>
              </a:path>
              <a:path w="2086610" h="1346200">
                <a:moveTo>
                  <a:pt x="1896746" y="1041400"/>
                </a:moveTo>
                <a:lnTo>
                  <a:pt x="1846823" y="1041400"/>
                </a:lnTo>
                <a:lnTo>
                  <a:pt x="1846823" y="1079500"/>
                </a:lnTo>
                <a:lnTo>
                  <a:pt x="1851615" y="1079500"/>
                </a:lnTo>
                <a:lnTo>
                  <a:pt x="1853676" y="1092200"/>
                </a:lnTo>
                <a:lnTo>
                  <a:pt x="1896746" y="1092200"/>
                </a:lnTo>
                <a:lnTo>
                  <a:pt x="1896746" y="1041400"/>
                </a:lnTo>
                <a:close/>
              </a:path>
              <a:path w="2086610" h="1346200">
                <a:moveTo>
                  <a:pt x="739218" y="1028700"/>
                </a:moveTo>
                <a:lnTo>
                  <a:pt x="648834" y="1028700"/>
                </a:lnTo>
                <a:lnTo>
                  <a:pt x="648834" y="1079500"/>
                </a:lnTo>
                <a:lnTo>
                  <a:pt x="675590" y="1079500"/>
                </a:lnTo>
                <a:lnTo>
                  <a:pt x="675590" y="1041400"/>
                </a:lnTo>
                <a:lnTo>
                  <a:pt x="739218" y="1041400"/>
                </a:lnTo>
                <a:lnTo>
                  <a:pt x="739218" y="1028700"/>
                </a:lnTo>
                <a:close/>
              </a:path>
              <a:path w="2086610" h="1346200">
                <a:moveTo>
                  <a:pt x="1150022" y="1041400"/>
                </a:moveTo>
                <a:lnTo>
                  <a:pt x="1136644" y="1041400"/>
                </a:lnTo>
                <a:lnTo>
                  <a:pt x="1136644" y="1079500"/>
                </a:lnTo>
                <a:lnTo>
                  <a:pt x="1150022" y="1079500"/>
                </a:lnTo>
                <a:lnTo>
                  <a:pt x="1150022" y="1041400"/>
                </a:lnTo>
                <a:close/>
              </a:path>
              <a:path w="2086610" h="1346200">
                <a:moveTo>
                  <a:pt x="1206961" y="1028700"/>
                </a:moveTo>
                <a:lnTo>
                  <a:pt x="1163726" y="1028700"/>
                </a:lnTo>
                <a:lnTo>
                  <a:pt x="1163726" y="1079500"/>
                </a:lnTo>
                <a:lnTo>
                  <a:pt x="1209651" y="1079500"/>
                </a:lnTo>
                <a:lnTo>
                  <a:pt x="1206962" y="1066800"/>
                </a:lnTo>
                <a:lnTo>
                  <a:pt x="1206961" y="1028700"/>
                </a:lnTo>
                <a:close/>
              </a:path>
              <a:path w="2086610" h="1346200">
                <a:moveTo>
                  <a:pt x="1896746" y="1028700"/>
                </a:moveTo>
                <a:lnTo>
                  <a:pt x="1806199" y="1028700"/>
                </a:lnTo>
                <a:lnTo>
                  <a:pt x="1806199" y="1079500"/>
                </a:lnTo>
                <a:lnTo>
                  <a:pt x="1833119" y="1079500"/>
                </a:lnTo>
                <a:lnTo>
                  <a:pt x="1833119" y="1041400"/>
                </a:lnTo>
                <a:lnTo>
                  <a:pt x="1896746" y="1041400"/>
                </a:lnTo>
                <a:lnTo>
                  <a:pt x="1896746" y="1028700"/>
                </a:lnTo>
                <a:close/>
              </a:path>
              <a:path w="2086610" h="1346200">
                <a:moveTo>
                  <a:pt x="1260962" y="1041400"/>
                </a:moveTo>
                <a:lnTo>
                  <a:pt x="1220665" y="1041400"/>
                </a:lnTo>
                <a:lnTo>
                  <a:pt x="1220665" y="1066800"/>
                </a:lnTo>
                <a:lnTo>
                  <a:pt x="1260962" y="1066800"/>
                </a:lnTo>
                <a:lnTo>
                  <a:pt x="1260962" y="1041400"/>
                </a:lnTo>
                <a:close/>
              </a:path>
              <a:path w="2086610" h="1346200">
                <a:moveTo>
                  <a:pt x="920964" y="1028700"/>
                </a:moveTo>
                <a:lnTo>
                  <a:pt x="843795" y="1028700"/>
                </a:lnTo>
                <a:lnTo>
                  <a:pt x="843795" y="1041400"/>
                </a:lnTo>
                <a:lnTo>
                  <a:pt x="920964" y="1041400"/>
                </a:lnTo>
                <a:lnTo>
                  <a:pt x="920964" y="1028700"/>
                </a:lnTo>
                <a:close/>
              </a:path>
              <a:path w="2086610" h="1346200">
                <a:moveTo>
                  <a:pt x="296600" y="711200"/>
                </a:moveTo>
                <a:lnTo>
                  <a:pt x="266255" y="711200"/>
                </a:lnTo>
                <a:lnTo>
                  <a:pt x="266255" y="825500"/>
                </a:lnTo>
                <a:lnTo>
                  <a:pt x="296600" y="825500"/>
                </a:lnTo>
                <a:lnTo>
                  <a:pt x="296600" y="711200"/>
                </a:lnTo>
                <a:close/>
              </a:path>
              <a:path w="2086610" h="1346200">
                <a:moveTo>
                  <a:pt x="439517" y="711200"/>
                </a:moveTo>
                <a:lnTo>
                  <a:pt x="409171" y="711200"/>
                </a:lnTo>
                <a:lnTo>
                  <a:pt x="409171" y="825500"/>
                </a:lnTo>
                <a:lnTo>
                  <a:pt x="439517" y="825500"/>
                </a:lnTo>
                <a:lnTo>
                  <a:pt x="439517" y="711200"/>
                </a:lnTo>
                <a:close/>
              </a:path>
              <a:path w="2086610" h="1346200">
                <a:moveTo>
                  <a:pt x="2086486" y="711200"/>
                </a:moveTo>
                <a:lnTo>
                  <a:pt x="568892" y="711200"/>
                </a:lnTo>
                <a:lnTo>
                  <a:pt x="560345" y="749300"/>
                </a:lnTo>
                <a:lnTo>
                  <a:pt x="537045" y="787400"/>
                </a:lnTo>
                <a:lnTo>
                  <a:pt x="502505" y="812800"/>
                </a:lnTo>
                <a:lnTo>
                  <a:pt x="460237" y="825500"/>
                </a:lnTo>
                <a:lnTo>
                  <a:pt x="2086486" y="825500"/>
                </a:lnTo>
                <a:lnTo>
                  <a:pt x="2086486" y="711200"/>
                </a:lnTo>
                <a:close/>
              </a:path>
              <a:path w="2086610" h="1346200">
                <a:moveTo>
                  <a:pt x="296600" y="584200"/>
                </a:moveTo>
                <a:lnTo>
                  <a:pt x="266255" y="584200"/>
                </a:lnTo>
                <a:lnTo>
                  <a:pt x="266255" y="673100"/>
                </a:lnTo>
                <a:lnTo>
                  <a:pt x="296600" y="673100"/>
                </a:lnTo>
                <a:lnTo>
                  <a:pt x="296600" y="584200"/>
                </a:lnTo>
                <a:close/>
              </a:path>
              <a:path w="2086610" h="1346200">
                <a:moveTo>
                  <a:pt x="439517" y="584200"/>
                </a:moveTo>
                <a:lnTo>
                  <a:pt x="409171" y="584200"/>
                </a:lnTo>
                <a:lnTo>
                  <a:pt x="409171" y="673100"/>
                </a:lnTo>
                <a:lnTo>
                  <a:pt x="439517" y="673100"/>
                </a:lnTo>
                <a:lnTo>
                  <a:pt x="439517" y="584200"/>
                </a:lnTo>
                <a:close/>
              </a:path>
              <a:path w="2086610" h="1346200">
                <a:moveTo>
                  <a:pt x="2086486" y="584200"/>
                </a:moveTo>
                <a:lnTo>
                  <a:pt x="568892" y="584200"/>
                </a:lnTo>
                <a:lnTo>
                  <a:pt x="568892" y="673100"/>
                </a:lnTo>
                <a:lnTo>
                  <a:pt x="2086486" y="673100"/>
                </a:lnTo>
                <a:lnTo>
                  <a:pt x="2086486" y="584200"/>
                </a:lnTo>
                <a:close/>
              </a:path>
              <a:path w="2086610" h="1346200">
                <a:moveTo>
                  <a:pt x="296600" y="444500"/>
                </a:moveTo>
                <a:lnTo>
                  <a:pt x="266255" y="444500"/>
                </a:lnTo>
                <a:lnTo>
                  <a:pt x="266255" y="546100"/>
                </a:lnTo>
                <a:lnTo>
                  <a:pt x="296600" y="546100"/>
                </a:lnTo>
                <a:lnTo>
                  <a:pt x="296600" y="444500"/>
                </a:lnTo>
                <a:close/>
              </a:path>
              <a:path w="2086610" h="1346200">
                <a:moveTo>
                  <a:pt x="2086486" y="444500"/>
                </a:moveTo>
                <a:lnTo>
                  <a:pt x="502507" y="444500"/>
                </a:lnTo>
                <a:lnTo>
                  <a:pt x="537047" y="469900"/>
                </a:lnTo>
                <a:lnTo>
                  <a:pt x="560346" y="508000"/>
                </a:lnTo>
                <a:lnTo>
                  <a:pt x="568892" y="546100"/>
                </a:lnTo>
                <a:lnTo>
                  <a:pt x="2086486" y="546100"/>
                </a:lnTo>
                <a:lnTo>
                  <a:pt x="2086486" y="444500"/>
                </a:lnTo>
                <a:close/>
              </a:path>
            </a:pathLst>
          </a:custGeom>
          <a:solidFill>
            <a:srgbClr val="61D836"/>
          </a:solidFill>
        </p:spPr>
        <p:txBody>
          <a:bodyPr wrap="square" lIns="0" tIns="0" rIns="0" bIns="0" rtlCol="0"/>
          <a:lstStyle/>
          <a:p>
            <a:endParaRPr/>
          </a:p>
        </p:txBody>
      </p:sp>
      <p:grpSp>
        <p:nvGrpSpPr>
          <p:cNvPr id="9" name="object 9"/>
          <p:cNvGrpSpPr/>
          <p:nvPr/>
        </p:nvGrpSpPr>
        <p:grpSpPr>
          <a:xfrm>
            <a:off x="5426086" y="6510060"/>
            <a:ext cx="9650730" cy="3663315"/>
            <a:chOff x="5426086" y="6510060"/>
            <a:chExt cx="9650730" cy="3663315"/>
          </a:xfrm>
        </p:grpSpPr>
        <p:sp>
          <p:nvSpPr>
            <p:cNvPr id="10" name="object 10"/>
            <p:cNvSpPr/>
            <p:nvPr/>
          </p:nvSpPr>
          <p:spPr>
            <a:xfrm>
              <a:off x="5426086" y="6744813"/>
              <a:ext cx="2086610" cy="1346200"/>
            </a:xfrm>
            <a:custGeom>
              <a:avLst/>
              <a:gdLst/>
              <a:ahLst/>
              <a:cxnLst/>
              <a:rect l="l" t="t" r="r" b="b"/>
              <a:pathLst>
                <a:path w="2086609" h="1346200">
                  <a:moveTo>
                    <a:pt x="1986403" y="0"/>
                  </a:moveTo>
                  <a:lnTo>
                    <a:pt x="100081" y="0"/>
                  </a:lnTo>
                  <a:lnTo>
                    <a:pt x="59908" y="25400"/>
                  </a:lnTo>
                  <a:lnTo>
                    <a:pt x="28231" y="50800"/>
                  </a:lnTo>
                  <a:lnTo>
                    <a:pt x="7459" y="88900"/>
                  </a:lnTo>
                  <a:lnTo>
                    <a:pt x="0" y="139700"/>
                  </a:lnTo>
                  <a:lnTo>
                    <a:pt x="0" y="1206500"/>
                  </a:lnTo>
                  <a:lnTo>
                    <a:pt x="7459" y="1257300"/>
                  </a:lnTo>
                  <a:lnTo>
                    <a:pt x="28231" y="1295400"/>
                  </a:lnTo>
                  <a:lnTo>
                    <a:pt x="59908" y="1320800"/>
                  </a:lnTo>
                  <a:lnTo>
                    <a:pt x="100081" y="1346200"/>
                  </a:lnTo>
                  <a:lnTo>
                    <a:pt x="1986403" y="1346200"/>
                  </a:lnTo>
                  <a:lnTo>
                    <a:pt x="2026576" y="1320800"/>
                  </a:lnTo>
                  <a:lnTo>
                    <a:pt x="2058253" y="1295400"/>
                  </a:lnTo>
                  <a:lnTo>
                    <a:pt x="2079027" y="1257300"/>
                  </a:lnTo>
                  <a:lnTo>
                    <a:pt x="2086487" y="1206500"/>
                  </a:lnTo>
                  <a:lnTo>
                    <a:pt x="2086487" y="1130300"/>
                  </a:lnTo>
                  <a:lnTo>
                    <a:pt x="147158" y="1130300"/>
                  </a:lnTo>
                  <a:lnTo>
                    <a:pt x="147158" y="1028700"/>
                  </a:lnTo>
                  <a:lnTo>
                    <a:pt x="2086487" y="1028700"/>
                  </a:lnTo>
                  <a:lnTo>
                    <a:pt x="2086487" y="825500"/>
                  </a:lnTo>
                  <a:lnTo>
                    <a:pt x="248799" y="825500"/>
                  </a:lnTo>
                  <a:lnTo>
                    <a:pt x="206528" y="812800"/>
                  </a:lnTo>
                  <a:lnTo>
                    <a:pt x="171988" y="787400"/>
                  </a:lnTo>
                  <a:lnTo>
                    <a:pt x="148689" y="749300"/>
                  </a:lnTo>
                  <a:lnTo>
                    <a:pt x="140143" y="711200"/>
                  </a:lnTo>
                  <a:lnTo>
                    <a:pt x="2086487" y="711200"/>
                  </a:lnTo>
                  <a:lnTo>
                    <a:pt x="2086487" y="673100"/>
                  </a:lnTo>
                  <a:lnTo>
                    <a:pt x="140143" y="673100"/>
                  </a:lnTo>
                  <a:lnTo>
                    <a:pt x="140143" y="584200"/>
                  </a:lnTo>
                  <a:lnTo>
                    <a:pt x="2086487" y="584200"/>
                  </a:lnTo>
                  <a:lnTo>
                    <a:pt x="2086487" y="546100"/>
                  </a:lnTo>
                  <a:lnTo>
                    <a:pt x="140143" y="546100"/>
                  </a:lnTo>
                  <a:lnTo>
                    <a:pt x="148690" y="508000"/>
                  </a:lnTo>
                  <a:lnTo>
                    <a:pt x="171990" y="469900"/>
                  </a:lnTo>
                  <a:lnTo>
                    <a:pt x="206530" y="444500"/>
                  </a:lnTo>
                  <a:lnTo>
                    <a:pt x="2086487" y="444500"/>
                  </a:lnTo>
                  <a:lnTo>
                    <a:pt x="2086487" y="139700"/>
                  </a:lnTo>
                  <a:lnTo>
                    <a:pt x="2079027" y="88900"/>
                  </a:lnTo>
                  <a:lnTo>
                    <a:pt x="2058254" y="50800"/>
                  </a:lnTo>
                  <a:lnTo>
                    <a:pt x="2026576" y="25400"/>
                  </a:lnTo>
                  <a:lnTo>
                    <a:pt x="1986403" y="0"/>
                  </a:lnTo>
                  <a:close/>
                </a:path>
                <a:path w="2086609" h="1346200">
                  <a:moveTo>
                    <a:pt x="244720" y="1028700"/>
                  </a:moveTo>
                  <a:lnTo>
                    <a:pt x="214864" y="1028700"/>
                  </a:lnTo>
                  <a:lnTo>
                    <a:pt x="214864" y="1130300"/>
                  </a:lnTo>
                  <a:lnTo>
                    <a:pt x="244720" y="1130300"/>
                  </a:lnTo>
                  <a:lnTo>
                    <a:pt x="244720" y="1117600"/>
                  </a:lnTo>
                  <a:lnTo>
                    <a:pt x="271639" y="1117600"/>
                  </a:lnTo>
                  <a:lnTo>
                    <a:pt x="271639" y="1041400"/>
                  </a:lnTo>
                  <a:lnTo>
                    <a:pt x="244720" y="1041400"/>
                  </a:lnTo>
                  <a:lnTo>
                    <a:pt x="244720" y="1028700"/>
                  </a:lnTo>
                  <a:close/>
                </a:path>
                <a:path w="2086609" h="1346200">
                  <a:moveTo>
                    <a:pt x="341956" y="1079500"/>
                  </a:moveTo>
                  <a:lnTo>
                    <a:pt x="309714" y="1079500"/>
                  </a:lnTo>
                  <a:lnTo>
                    <a:pt x="312427" y="1092200"/>
                  </a:lnTo>
                  <a:lnTo>
                    <a:pt x="312427" y="1130300"/>
                  </a:lnTo>
                  <a:lnTo>
                    <a:pt x="341956" y="1130300"/>
                  </a:lnTo>
                  <a:lnTo>
                    <a:pt x="341956" y="1079500"/>
                  </a:lnTo>
                  <a:close/>
                </a:path>
                <a:path w="2086609" h="1346200">
                  <a:moveTo>
                    <a:pt x="439355" y="1117600"/>
                  </a:moveTo>
                  <a:lnTo>
                    <a:pt x="409825" y="1117600"/>
                  </a:lnTo>
                  <a:lnTo>
                    <a:pt x="409825" y="1130300"/>
                  </a:lnTo>
                  <a:lnTo>
                    <a:pt x="439355" y="1130300"/>
                  </a:lnTo>
                  <a:lnTo>
                    <a:pt x="439355" y="1117600"/>
                  </a:lnTo>
                  <a:close/>
                </a:path>
                <a:path w="2086609" h="1346200">
                  <a:moveTo>
                    <a:pt x="635294" y="1028700"/>
                  </a:moveTo>
                  <a:lnTo>
                    <a:pt x="506734" y="1028700"/>
                  </a:lnTo>
                  <a:lnTo>
                    <a:pt x="506735" y="1066800"/>
                  </a:lnTo>
                  <a:lnTo>
                    <a:pt x="505375" y="1079500"/>
                  </a:lnTo>
                  <a:lnTo>
                    <a:pt x="505839" y="1079500"/>
                  </a:lnTo>
                  <a:lnTo>
                    <a:pt x="507061" y="1092200"/>
                  </a:lnTo>
                  <a:lnTo>
                    <a:pt x="507061" y="1130300"/>
                  </a:lnTo>
                  <a:lnTo>
                    <a:pt x="675755" y="1130300"/>
                  </a:lnTo>
                  <a:lnTo>
                    <a:pt x="675755" y="1092200"/>
                  </a:lnTo>
                  <a:lnTo>
                    <a:pt x="635294" y="1092200"/>
                  </a:lnTo>
                  <a:lnTo>
                    <a:pt x="635294" y="1028700"/>
                  </a:lnTo>
                  <a:close/>
                </a:path>
                <a:path w="2086609" h="1346200">
                  <a:moveTo>
                    <a:pt x="779679" y="1092200"/>
                  </a:moveTo>
                  <a:lnTo>
                    <a:pt x="689459" y="1092200"/>
                  </a:lnTo>
                  <a:lnTo>
                    <a:pt x="689459" y="1130300"/>
                  </a:lnTo>
                  <a:lnTo>
                    <a:pt x="725678" y="1130300"/>
                  </a:lnTo>
                  <a:lnTo>
                    <a:pt x="725678" y="1117600"/>
                  </a:lnTo>
                  <a:lnTo>
                    <a:pt x="779679" y="1117600"/>
                  </a:lnTo>
                  <a:lnTo>
                    <a:pt x="779679" y="1092200"/>
                  </a:lnTo>
                  <a:close/>
                </a:path>
                <a:path w="2086609" h="1346200">
                  <a:moveTo>
                    <a:pt x="823239" y="1028700"/>
                  </a:moveTo>
                  <a:lnTo>
                    <a:pt x="793384" y="1028700"/>
                  </a:lnTo>
                  <a:lnTo>
                    <a:pt x="793384" y="1041400"/>
                  </a:lnTo>
                  <a:lnTo>
                    <a:pt x="753087" y="1041400"/>
                  </a:lnTo>
                  <a:lnTo>
                    <a:pt x="752923" y="1079500"/>
                  </a:lnTo>
                  <a:lnTo>
                    <a:pt x="793220" y="1079500"/>
                  </a:lnTo>
                  <a:lnTo>
                    <a:pt x="793220" y="1130300"/>
                  </a:lnTo>
                  <a:lnTo>
                    <a:pt x="823239" y="1130300"/>
                  </a:lnTo>
                  <a:lnTo>
                    <a:pt x="823239" y="1028700"/>
                  </a:lnTo>
                  <a:close/>
                </a:path>
                <a:path w="2086609" h="1346200">
                  <a:moveTo>
                    <a:pt x="975129" y="1041400"/>
                  </a:moveTo>
                  <a:lnTo>
                    <a:pt x="836944" y="1041400"/>
                  </a:lnTo>
                  <a:lnTo>
                    <a:pt x="836944" y="1079500"/>
                  </a:lnTo>
                  <a:lnTo>
                    <a:pt x="888419" y="1079500"/>
                  </a:lnTo>
                  <a:lnTo>
                    <a:pt x="890945" y="1092200"/>
                  </a:lnTo>
                  <a:lnTo>
                    <a:pt x="890945" y="1130300"/>
                  </a:lnTo>
                  <a:lnTo>
                    <a:pt x="948210" y="1130300"/>
                  </a:lnTo>
                  <a:lnTo>
                    <a:pt x="948210" y="1092200"/>
                  </a:lnTo>
                  <a:lnTo>
                    <a:pt x="950494" y="1092200"/>
                  </a:lnTo>
                  <a:lnTo>
                    <a:pt x="971866" y="1066800"/>
                  </a:lnTo>
                  <a:lnTo>
                    <a:pt x="975129" y="1066800"/>
                  </a:lnTo>
                  <a:lnTo>
                    <a:pt x="975129" y="1041400"/>
                  </a:lnTo>
                  <a:close/>
                </a:path>
                <a:path w="2086609" h="1346200">
                  <a:moveTo>
                    <a:pt x="1122940" y="1028700"/>
                  </a:moveTo>
                  <a:lnTo>
                    <a:pt x="988508" y="1028700"/>
                  </a:lnTo>
                  <a:lnTo>
                    <a:pt x="988676" y="1066800"/>
                  </a:lnTo>
                  <a:lnTo>
                    <a:pt x="987976" y="1066800"/>
                  </a:lnTo>
                  <a:lnTo>
                    <a:pt x="986061" y="1079500"/>
                  </a:lnTo>
                  <a:lnTo>
                    <a:pt x="964362" y="1092200"/>
                  </a:lnTo>
                  <a:lnTo>
                    <a:pt x="961751" y="1092200"/>
                  </a:lnTo>
                  <a:lnTo>
                    <a:pt x="961751" y="1130300"/>
                  </a:lnTo>
                  <a:lnTo>
                    <a:pt x="1109563" y="1130300"/>
                  </a:lnTo>
                  <a:lnTo>
                    <a:pt x="1109563" y="1079500"/>
                  </a:lnTo>
                  <a:lnTo>
                    <a:pt x="1122940" y="1079500"/>
                  </a:lnTo>
                  <a:lnTo>
                    <a:pt x="1122940" y="1028700"/>
                  </a:lnTo>
                  <a:close/>
                </a:path>
                <a:path w="2086609" h="1346200">
                  <a:moveTo>
                    <a:pt x="1261125" y="1079500"/>
                  </a:moveTo>
                  <a:lnTo>
                    <a:pt x="1177268" y="1079500"/>
                  </a:lnTo>
                  <a:lnTo>
                    <a:pt x="1177268" y="1130300"/>
                  </a:lnTo>
                  <a:lnTo>
                    <a:pt x="1254111" y="1130300"/>
                  </a:lnTo>
                  <a:lnTo>
                    <a:pt x="1254111" y="1117600"/>
                  </a:lnTo>
                  <a:lnTo>
                    <a:pt x="1261125" y="1117600"/>
                  </a:lnTo>
                  <a:lnTo>
                    <a:pt x="1261125" y="1079500"/>
                  </a:lnTo>
                  <a:close/>
                </a:path>
                <a:path w="2086609" h="1346200">
                  <a:moveTo>
                    <a:pt x="1304523" y="1028700"/>
                  </a:moveTo>
                  <a:lnTo>
                    <a:pt x="1274667" y="1028700"/>
                  </a:lnTo>
                  <a:lnTo>
                    <a:pt x="1274667" y="1130300"/>
                  </a:lnTo>
                  <a:lnTo>
                    <a:pt x="1304523" y="1130300"/>
                  </a:lnTo>
                  <a:lnTo>
                    <a:pt x="1304523" y="1028700"/>
                  </a:lnTo>
                  <a:close/>
                </a:path>
                <a:path w="2086609" h="1346200">
                  <a:moveTo>
                    <a:pt x="1402085" y="1028700"/>
                  </a:moveTo>
                  <a:lnTo>
                    <a:pt x="1372229" y="1028700"/>
                  </a:lnTo>
                  <a:lnTo>
                    <a:pt x="1372229" y="1130300"/>
                  </a:lnTo>
                  <a:lnTo>
                    <a:pt x="1402085" y="1130300"/>
                  </a:lnTo>
                  <a:lnTo>
                    <a:pt x="1402085" y="1117600"/>
                  </a:lnTo>
                  <a:lnTo>
                    <a:pt x="1429004" y="1117600"/>
                  </a:lnTo>
                  <a:lnTo>
                    <a:pt x="1429004" y="1041400"/>
                  </a:lnTo>
                  <a:lnTo>
                    <a:pt x="1402085" y="1041400"/>
                  </a:lnTo>
                  <a:lnTo>
                    <a:pt x="1402085" y="1028700"/>
                  </a:lnTo>
                  <a:close/>
                </a:path>
                <a:path w="2086609" h="1346200">
                  <a:moveTo>
                    <a:pt x="1590520" y="1079500"/>
                  </a:moveTo>
                  <a:lnTo>
                    <a:pt x="1467078" y="1079500"/>
                  </a:lnTo>
                  <a:lnTo>
                    <a:pt x="1469791" y="1092200"/>
                  </a:lnTo>
                  <a:lnTo>
                    <a:pt x="1469791" y="1130300"/>
                  </a:lnTo>
                  <a:lnTo>
                    <a:pt x="1590520" y="1130300"/>
                  </a:lnTo>
                  <a:lnTo>
                    <a:pt x="1590520" y="1079500"/>
                  </a:lnTo>
                  <a:close/>
                </a:path>
                <a:path w="2086609" h="1346200">
                  <a:moveTo>
                    <a:pt x="1687919" y="1117600"/>
                  </a:moveTo>
                  <a:lnTo>
                    <a:pt x="1658390" y="1117600"/>
                  </a:lnTo>
                  <a:lnTo>
                    <a:pt x="1658389" y="1130300"/>
                  </a:lnTo>
                  <a:lnTo>
                    <a:pt x="1687919" y="1130300"/>
                  </a:lnTo>
                  <a:lnTo>
                    <a:pt x="1687919" y="1117600"/>
                  </a:lnTo>
                  <a:close/>
                </a:path>
                <a:path w="2086609" h="1346200">
                  <a:moveTo>
                    <a:pt x="1833283" y="1092200"/>
                  </a:moveTo>
                  <a:lnTo>
                    <a:pt x="1755625" y="1092200"/>
                  </a:lnTo>
                  <a:lnTo>
                    <a:pt x="1755625" y="1130300"/>
                  </a:lnTo>
                  <a:lnTo>
                    <a:pt x="1833283" y="1130300"/>
                  </a:lnTo>
                  <a:lnTo>
                    <a:pt x="1833283" y="1092200"/>
                  </a:lnTo>
                  <a:close/>
                </a:path>
                <a:path w="2086609" h="1346200">
                  <a:moveTo>
                    <a:pt x="1937044" y="1092200"/>
                  </a:moveTo>
                  <a:lnTo>
                    <a:pt x="1846987" y="1092200"/>
                  </a:lnTo>
                  <a:lnTo>
                    <a:pt x="1846987" y="1130300"/>
                  </a:lnTo>
                  <a:lnTo>
                    <a:pt x="1883043" y="1130300"/>
                  </a:lnTo>
                  <a:lnTo>
                    <a:pt x="1883043" y="1117600"/>
                  </a:lnTo>
                  <a:lnTo>
                    <a:pt x="1937044" y="1117600"/>
                  </a:lnTo>
                  <a:lnTo>
                    <a:pt x="1937044" y="1092200"/>
                  </a:lnTo>
                  <a:close/>
                </a:path>
                <a:path w="2086609" h="1346200">
                  <a:moveTo>
                    <a:pt x="2086487" y="1028700"/>
                  </a:moveTo>
                  <a:lnTo>
                    <a:pt x="1950912" y="1028700"/>
                  </a:lnTo>
                  <a:lnTo>
                    <a:pt x="1950912" y="1041400"/>
                  </a:lnTo>
                  <a:lnTo>
                    <a:pt x="1910451" y="1041400"/>
                  </a:lnTo>
                  <a:lnTo>
                    <a:pt x="1910288" y="1079500"/>
                  </a:lnTo>
                  <a:lnTo>
                    <a:pt x="1950748" y="1079500"/>
                  </a:lnTo>
                  <a:lnTo>
                    <a:pt x="1950748" y="1130300"/>
                  </a:lnTo>
                  <a:lnTo>
                    <a:pt x="2086487" y="1130300"/>
                  </a:lnTo>
                  <a:lnTo>
                    <a:pt x="2086487" y="1028700"/>
                  </a:lnTo>
                  <a:close/>
                </a:path>
                <a:path w="2086609" h="1346200">
                  <a:moveTo>
                    <a:pt x="201160" y="1041400"/>
                  </a:moveTo>
                  <a:lnTo>
                    <a:pt x="160536" y="1041400"/>
                  </a:lnTo>
                  <a:lnTo>
                    <a:pt x="160536" y="1117600"/>
                  </a:lnTo>
                  <a:lnTo>
                    <a:pt x="201160" y="1117600"/>
                  </a:lnTo>
                  <a:lnTo>
                    <a:pt x="201160" y="1041400"/>
                  </a:lnTo>
                  <a:close/>
                </a:path>
                <a:path w="2086609" h="1346200">
                  <a:moveTo>
                    <a:pt x="341956" y="1028700"/>
                  </a:moveTo>
                  <a:lnTo>
                    <a:pt x="285180" y="1028700"/>
                  </a:lnTo>
                  <a:lnTo>
                    <a:pt x="285180" y="1117600"/>
                  </a:lnTo>
                  <a:lnTo>
                    <a:pt x="298722" y="1117600"/>
                  </a:lnTo>
                  <a:lnTo>
                    <a:pt x="298722" y="1092200"/>
                  </a:lnTo>
                  <a:lnTo>
                    <a:pt x="298884" y="1092200"/>
                  </a:lnTo>
                  <a:lnTo>
                    <a:pt x="301575" y="1079500"/>
                  </a:lnTo>
                  <a:lnTo>
                    <a:pt x="395957" y="1079500"/>
                  </a:lnTo>
                  <a:lnTo>
                    <a:pt x="395957" y="1041400"/>
                  </a:lnTo>
                  <a:lnTo>
                    <a:pt x="341956" y="1041400"/>
                  </a:lnTo>
                  <a:lnTo>
                    <a:pt x="341956" y="1028700"/>
                  </a:lnTo>
                  <a:close/>
                </a:path>
                <a:path w="2086609" h="1346200">
                  <a:moveTo>
                    <a:pt x="493356" y="1092200"/>
                  </a:moveTo>
                  <a:lnTo>
                    <a:pt x="355987" y="1092200"/>
                  </a:lnTo>
                  <a:lnTo>
                    <a:pt x="355987" y="1117600"/>
                  </a:lnTo>
                  <a:lnTo>
                    <a:pt x="493356" y="1117600"/>
                  </a:lnTo>
                  <a:lnTo>
                    <a:pt x="493356" y="1092200"/>
                  </a:lnTo>
                  <a:close/>
                </a:path>
                <a:path w="2086609" h="1346200">
                  <a:moveTo>
                    <a:pt x="877404" y="1092200"/>
                  </a:moveTo>
                  <a:lnTo>
                    <a:pt x="836944" y="1092200"/>
                  </a:lnTo>
                  <a:lnTo>
                    <a:pt x="836944" y="1117600"/>
                  </a:lnTo>
                  <a:lnTo>
                    <a:pt x="877404" y="1117600"/>
                  </a:lnTo>
                  <a:lnTo>
                    <a:pt x="877404" y="1092200"/>
                  </a:lnTo>
                  <a:close/>
                </a:path>
                <a:path w="2086609" h="1346200">
                  <a:moveTo>
                    <a:pt x="1163564" y="1092200"/>
                  </a:moveTo>
                  <a:lnTo>
                    <a:pt x="1122940" y="1092200"/>
                  </a:lnTo>
                  <a:lnTo>
                    <a:pt x="1122940" y="1117600"/>
                  </a:lnTo>
                  <a:lnTo>
                    <a:pt x="1163564" y="1117600"/>
                  </a:lnTo>
                  <a:lnTo>
                    <a:pt x="1163564" y="1092200"/>
                  </a:lnTo>
                  <a:close/>
                </a:path>
                <a:path w="2086609" h="1346200">
                  <a:moveTo>
                    <a:pt x="1358525" y="1041400"/>
                  </a:moveTo>
                  <a:lnTo>
                    <a:pt x="1318064" y="1041400"/>
                  </a:lnTo>
                  <a:lnTo>
                    <a:pt x="1318064" y="1117600"/>
                  </a:lnTo>
                  <a:lnTo>
                    <a:pt x="1358525" y="1117600"/>
                  </a:lnTo>
                  <a:lnTo>
                    <a:pt x="1358525" y="1041400"/>
                  </a:lnTo>
                  <a:close/>
                </a:path>
                <a:path w="2086609" h="1346200">
                  <a:moveTo>
                    <a:pt x="1590520" y="1028700"/>
                  </a:moveTo>
                  <a:lnTo>
                    <a:pt x="1442708" y="1028700"/>
                  </a:lnTo>
                  <a:lnTo>
                    <a:pt x="1442708" y="1117600"/>
                  </a:lnTo>
                  <a:lnTo>
                    <a:pt x="1456087" y="1117600"/>
                  </a:lnTo>
                  <a:lnTo>
                    <a:pt x="1456087" y="1092200"/>
                  </a:lnTo>
                  <a:lnTo>
                    <a:pt x="1456248" y="1092200"/>
                  </a:lnTo>
                  <a:lnTo>
                    <a:pt x="1458939" y="1079500"/>
                  </a:lnTo>
                  <a:lnTo>
                    <a:pt x="1644521" y="1079500"/>
                  </a:lnTo>
                  <a:lnTo>
                    <a:pt x="1644521" y="1041400"/>
                  </a:lnTo>
                  <a:lnTo>
                    <a:pt x="1590520" y="1041400"/>
                  </a:lnTo>
                  <a:lnTo>
                    <a:pt x="1590520" y="1028700"/>
                  </a:lnTo>
                  <a:close/>
                </a:path>
                <a:path w="2086609" h="1346200">
                  <a:moveTo>
                    <a:pt x="1741920" y="1092200"/>
                  </a:moveTo>
                  <a:lnTo>
                    <a:pt x="1604387" y="1092200"/>
                  </a:lnTo>
                  <a:lnTo>
                    <a:pt x="1604387" y="1117600"/>
                  </a:lnTo>
                  <a:lnTo>
                    <a:pt x="1741920" y="1117600"/>
                  </a:lnTo>
                  <a:lnTo>
                    <a:pt x="1741920" y="1092200"/>
                  </a:lnTo>
                  <a:close/>
                </a:path>
                <a:path w="2086609" h="1346200">
                  <a:moveTo>
                    <a:pt x="439355" y="1028700"/>
                  </a:moveTo>
                  <a:lnTo>
                    <a:pt x="409988" y="1028700"/>
                  </a:lnTo>
                  <a:lnTo>
                    <a:pt x="409879" y="1066800"/>
                  </a:lnTo>
                  <a:lnTo>
                    <a:pt x="409825" y="1079500"/>
                  </a:lnTo>
                  <a:lnTo>
                    <a:pt x="403957" y="1092200"/>
                  </a:lnTo>
                  <a:lnTo>
                    <a:pt x="456097" y="1092200"/>
                  </a:lnTo>
                  <a:lnTo>
                    <a:pt x="453059" y="1079500"/>
                  </a:lnTo>
                  <a:lnTo>
                    <a:pt x="490809" y="1079500"/>
                  </a:lnTo>
                  <a:lnTo>
                    <a:pt x="493194" y="1066800"/>
                  </a:lnTo>
                  <a:lnTo>
                    <a:pt x="493193" y="1041400"/>
                  </a:lnTo>
                  <a:lnTo>
                    <a:pt x="439355" y="1041400"/>
                  </a:lnTo>
                  <a:lnTo>
                    <a:pt x="439355" y="1028700"/>
                  </a:lnTo>
                  <a:close/>
                </a:path>
                <a:path w="2086609" h="1346200">
                  <a:moveTo>
                    <a:pt x="739219" y="1041400"/>
                  </a:moveTo>
                  <a:lnTo>
                    <a:pt x="689296" y="1041400"/>
                  </a:lnTo>
                  <a:lnTo>
                    <a:pt x="689296" y="1079500"/>
                  </a:lnTo>
                  <a:lnTo>
                    <a:pt x="694088" y="1079500"/>
                  </a:lnTo>
                  <a:lnTo>
                    <a:pt x="696311" y="1092200"/>
                  </a:lnTo>
                  <a:lnTo>
                    <a:pt x="739219" y="1092200"/>
                  </a:lnTo>
                  <a:lnTo>
                    <a:pt x="739219" y="1041400"/>
                  </a:lnTo>
                  <a:close/>
                </a:path>
                <a:path w="2086609" h="1346200">
                  <a:moveTo>
                    <a:pt x="1687919" y="1028700"/>
                  </a:moveTo>
                  <a:lnTo>
                    <a:pt x="1658389" y="1028700"/>
                  </a:lnTo>
                  <a:lnTo>
                    <a:pt x="1658389" y="1079500"/>
                  </a:lnTo>
                  <a:lnTo>
                    <a:pt x="1652521" y="1092200"/>
                  </a:lnTo>
                  <a:lnTo>
                    <a:pt x="1704660" y="1092200"/>
                  </a:lnTo>
                  <a:lnTo>
                    <a:pt x="1701623" y="1079500"/>
                  </a:lnTo>
                  <a:lnTo>
                    <a:pt x="1739378" y="1079500"/>
                  </a:lnTo>
                  <a:lnTo>
                    <a:pt x="1741757" y="1066800"/>
                  </a:lnTo>
                  <a:lnTo>
                    <a:pt x="1741757" y="1041400"/>
                  </a:lnTo>
                  <a:lnTo>
                    <a:pt x="1687919" y="1041400"/>
                  </a:lnTo>
                  <a:lnTo>
                    <a:pt x="1687919" y="1028700"/>
                  </a:lnTo>
                  <a:close/>
                </a:path>
                <a:path w="2086609" h="1346200">
                  <a:moveTo>
                    <a:pt x="1792659" y="1028700"/>
                  </a:moveTo>
                  <a:lnTo>
                    <a:pt x="1755297" y="1028700"/>
                  </a:lnTo>
                  <a:lnTo>
                    <a:pt x="1755298" y="1066800"/>
                  </a:lnTo>
                  <a:lnTo>
                    <a:pt x="1753932" y="1079500"/>
                  </a:lnTo>
                  <a:lnTo>
                    <a:pt x="1754403" y="1079500"/>
                  </a:lnTo>
                  <a:lnTo>
                    <a:pt x="1755624" y="1092200"/>
                  </a:lnTo>
                  <a:lnTo>
                    <a:pt x="1792659" y="1092200"/>
                  </a:lnTo>
                  <a:lnTo>
                    <a:pt x="1792659" y="1028700"/>
                  </a:lnTo>
                  <a:close/>
                </a:path>
                <a:path w="2086609" h="1346200">
                  <a:moveTo>
                    <a:pt x="1896747" y="1041400"/>
                  </a:moveTo>
                  <a:lnTo>
                    <a:pt x="1846824" y="1041400"/>
                  </a:lnTo>
                  <a:lnTo>
                    <a:pt x="1846824" y="1079500"/>
                  </a:lnTo>
                  <a:lnTo>
                    <a:pt x="1851616" y="1079500"/>
                  </a:lnTo>
                  <a:lnTo>
                    <a:pt x="1853677" y="1092200"/>
                  </a:lnTo>
                  <a:lnTo>
                    <a:pt x="1896747" y="1092200"/>
                  </a:lnTo>
                  <a:lnTo>
                    <a:pt x="1896747" y="1041400"/>
                  </a:lnTo>
                  <a:close/>
                </a:path>
                <a:path w="2086609" h="1346200">
                  <a:moveTo>
                    <a:pt x="739219" y="1028700"/>
                  </a:moveTo>
                  <a:lnTo>
                    <a:pt x="648835" y="1028700"/>
                  </a:lnTo>
                  <a:lnTo>
                    <a:pt x="648835" y="1079500"/>
                  </a:lnTo>
                  <a:lnTo>
                    <a:pt x="675591" y="1079500"/>
                  </a:lnTo>
                  <a:lnTo>
                    <a:pt x="675591" y="1041400"/>
                  </a:lnTo>
                  <a:lnTo>
                    <a:pt x="739219" y="1041400"/>
                  </a:lnTo>
                  <a:lnTo>
                    <a:pt x="739219" y="1028700"/>
                  </a:lnTo>
                  <a:close/>
                </a:path>
                <a:path w="2086609" h="1346200">
                  <a:moveTo>
                    <a:pt x="1150023" y="1041400"/>
                  </a:moveTo>
                  <a:lnTo>
                    <a:pt x="1136644" y="1041400"/>
                  </a:lnTo>
                  <a:lnTo>
                    <a:pt x="1136644" y="1079500"/>
                  </a:lnTo>
                  <a:lnTo>
                    <a:pt x="1150023" y="1079500"/>
                  </a:lnTo>
                  <a:lnTo>
                    <a:pt x="1150023" y="1041400"/>
                  </a:lnTo>
                  <a:close/>
                </a:path>
                <a:path w="2086609" h="1346200">
                  <a:moveTo>
                    <a:pt x="1206961" y="1028700"/>
                  </a:moveTo>
                  <a:lnTo>
                    <a:pt x="1163727" y="1028700"/>
                  </a:lnTo>
                  <a:lnTo>
                    <a:pt x="1163727" y="1079500"/>
                  </a:lnTo>
                  <a:lnTo>
                    <a:pt x="1209652" y="1079500"/>
                  </a:lnTo>
                  <a:lnTo>
                    <a:pt x="1206962" y="1066800"/>
                  </a:lnTo>
                  <a:lnTo>
                    <a:pt x="1206961" y="1028700"/>
                  </a:lnTo>
                  <a:close/>
                </a:path>
                <a:path w="2086609" h="1346200">
                  <a:moveTo>
                    <a:pt x="1896747" y="1028700"/>
                  </a:moveTo>
                  <a:lnTo>
                    <a:pt x="1806200" y="1028700"/>
                  </a:lnTo>
                  <a:lnTo>
                    <a:pt x="1806200" y="1079500"/>
                  </a:lnTo>
                  <a:lnTo>
                    <a:pt x="1833120" y="1079500"/>
                  </a:lnTo>
                  <a:lnTo>
                    <a:pt x="1833120" y="1041400"/>
                  </a:lnTo>
                  <a:lnTo>
                    <a:pt x="1896747" y="1041400"/>
                  </a:lnTo>
                  <a:lnTo>
                    <a:pt x="1896747" y="1028700"/>
                  </a:lnTo>
                  <a:close/>
                </a:path>
                <a:path w="2086609" h="1346200">
                  <a:moveTo>
                    <a:pt x="1260963" y="1041400"/>
                  </a:moveTo>
                  <a:lnTo>
                    <a:pt x="1220666" y="1041400"/>
                  </a:lnTo>
                  <a:lnTo>
                    <a:pt x="1220666" y="1066800"/>
                  </a:lnTo>
                  <a:lnTo>
                    <a:pt x="1260963" y="1066800"/>
                  </a:lnTo>
                  <a:lnTo>
                    <a:pt x="1260963" y="1041400"/>
                  </a:lnTo>
                  <a:close/>
                </a:path>
                <a:path w="2086609" h="1346200">
                  <a:moveTo>
                    <a:pt x="920964" y="1028700"/>
                  </a:moveTo>
                  <a:lnTo>
                    <a:pt x="843796" y="1028700"/>
                  </a:lnTo>
                  <a:lnTo>
                    <a:pt x="843796" y="1041400"/>
                  </a:lnTo>
                  <a:lnTo>
                    <a:pt x="920964" y="1041400"/>
                  </a:lnTo>
                  <a:lnTo>
                    <a:pt x="920964" y="1028700"/>
                  </a:lnTo>
                  <a:close/>
                </a:path>
                <a:path w="2086609" h="1346200">
                  <a:moveTo>
                    <a:pt x="296601" y="711200"/>
                  </a:moveTo>
                  <a:lnTo>
                    <a:pt x="266255" y="711200"/>
                  </a:lnTo>
                  <a:lnTo>
                    <a:pt x="266255" y="825500"/>
                  </a:lnTo>
                  <a:lnTo>
                    <a:pt x="296601" y="825500"/>
                  </a:lnTo>
                  <a:lnTo>
                    <a:pt x="296601" y="711200"/>
                  </a:lnTo>
                  <a:close/>
                </a:path>
                <a:path w="2086609" h="1346200">
                  <a:moveTo>
                    <a:pt x="439518" y="711200"/>
                  </a:moveTo>
                  <a:lnTo>
                    <a:pt x="409172" y="711200"/>
                  </a:lnTo>
                  <a:lnTo>
                    <a:pt x="409172" y="825500"/>
                  </a:lnTo>
                  <a:lnTo>
                    <a:pt x="439518" y="825500"/>
                  </a:lnTo>
                  <a:lnTo>
                    <a:pt x="439518" y="711200"/>
                  </a:lnTo>
                  <a:close/>
                </a:path>
                <a:path w="2086609" h="1346200">
                  <a:moveTo>
                    <a:pt x="2086487" y="711200"/>
                  </a:moveTo>
                  <a:lnTo>
                    <a:pt x="568893" y="711200"/>
                  </a:lnTo>
                  <a:lnTo>
                    <a:pt x="560346" y="749300"/>
                  </a:lnTo>
                  <a:lnTo>
                    <a:pt x="537046" y="787400"/>
                  </a:lnTo>
                  <a:lnTo>
                    <a:pt x="502506" y="812800"/>
                  </a:lnTo>
                  <a:lnTo>
                    <a:pt x="460238" y="825500"/>
                  </a:lnTo>
                  <a:lnTo>
                    <a:pt x="2086487" y="825500"/>
                  </a:lnTo>
                  <a:lnTo>
                    <a:pt x="2086487" y="711200"/>
                  </a:lnTo>
                  <a:close/>
                </a:path>
                <a:path w="2086609" h="1346200">
                  <a:moveTo>
                    <a:pt x="296601" y="584200"/>
                  </a:moveTo>
                  <a:lnTo>
                    <a:pt x="266255" y="584200"/>
                  </a:lnTo>
                  <a:lnTo>
                    <a:pt x="266255" y="673100"/>
                  </a:lnTo>
                  <a:lnTo>
                    <a:pt x="296601" y="673100"/>
                  </a:lnTo>
                  <a:lnTo>
                    <a:pt x="296601" y="584200"/>
                  </a:lnTo>
                  <a:close/>
                </a:path>
                <a:path w="2086609" h="1346200">
                  <a:moveTo>
                    <a:pt x="439518" y="584200"/>
                  </a:moveTo>
                  <a:lnTo>
                    <a:pt x="409172" y="584200"/>
                  </a:lnTo>
                  <a:lnTo>
                    <a:pt x="409172" y="673100"/>
                  </a:lnTo>
                  <a:lnTo>
                    <a:pt x="439518" y="673100"/>
                  </a:lnTo>
                  <a:lnTo>
                    <a:pt x="439518" y="584200"/>
                  </a:lnTo>
                  <a:close/>
                </a:path>
                <a:path w="2086609" h="1346200">
                  <a:moveTo>
                    <a:pt x="2086487" y="584200"/>
                  </a:moveTo>
                  <a:lnTo>
                    <a:pt x="568893" y="584200"/>
                  </a:lnTo>
                  <a:lnTo>
                    <a:pt x="568893" y="673100"/>
                  </a:lnTo>
                  <a:lnTo>
                    <a:pt x="2086487" y="673100"/>
                  </a:lnTo>
                  <a:lnTo>
                    <a:pt x="2086487" y="584200"/>
                  </a:lnTo>
                  <a:close/>
                </a:path>
                <a:path w="2086609" h="1346200">
                  <a:moveTo>
                    <a:pt x="296601" y="444500"/>
                  </a:moveTo>
                  <a:lnTo>
                    <a:pt x="266255" y="444500"/>
                  </a:lnTo>
                  <a:lnTo>
                    <a:pt x="266255" y="546100"/>
                  </a:lnTo>
                  <a:lnTo>
                    <a:pt x="296601" y="546100"/>
                  </a:lnTo>
                  <a:lnTo>
                    <a:pt x="296601" y="444500"/>
                  </a:lnTo>
                  <a:close/>
                </a:path>
                <a:path w="2086609" h="1346200">
                  <a:moveTo>
                    <a:pt x="2086487" y="444500"/>
                  </a:moveTo>
                  <a:lnTo>
                    <a:pt x="502508" y="444500"/>
                  </a:lnTo>
                  <a:lnTo>
                    <a:pt x="537048" y="469900"/>
                  </a:lnTo>
                  <a:lnTo>
                    <a:pt x="560347" y="508000"/>
                  </a:lnTo>
                  <a:lnTo>
                    <a:pt x="568893" y="546100"/>
                  </a:lnTo>
                  <a:lnTo>
                    <a:pt x="2086487" y="546100"/>
                  </a:lnTo>
                  <a:lnTo>
                    <a:pt x="2086487" y="444500"/>
                  </a:lnTo>
                  <a:close/>
                </a:path>
              </a:pathLst>
            </a:custGeom>
            <a:solidFill>
              <a:srgbClr val="61D836"/>
            </a:solidFill>
          </p:spPr>
          <p:txBody>
            <a:bodyPr wrap="square" lIns="0" tIns="0" rIns="0" bIns="0" rtlCol="0"/>
            <a:lstStyle/>
            <a:p>
              <a:endParaRPr/>
            </a:p>
          </p:txBody>
        </p:sp>
        <p:sp>
          <p:nvSpPr>
            <p:cNvPr id="11" name="object 11"/>
            <p:cNvSpPr/>
            <p:nvPr/>
          </p:nvSpPr>
          <p:spPr>
            <a:xfrm>
              <a:off x="7496679" y="7444009"/>
              <a:ext cx="480695" cy="0"/>
            </a:xfrm>
            <a:custGeom>
              <a:avLst/>
              <a:gdLst/>
              <a:ahLst/>
              <a:cxnLst/>
              <a:rect l="l" t="t" r="r" b="b"/>
              <a:pathLst>
                <a:path w="480695">
                  <a:moveTo>
                    <a:pt x="0" y="0"/>
                  </a:moveTo>
                  <a:lnTo>
                    <a:pt x="480450" y="0"/>
                  </a:lnTo>
                </a:path>
              </a:pathLst>
            </a:custGeom>
            <a:ln w="73296">
              <a:solidFill>
                <a:srgbClr val="000000"/>
              </a:solidFill>
            </a:ln>
          </p:spPr>
          <p:txBody>
            <a:bodyPr wrap="square" lIns="0" tIns="0" rIns="0" bIns="0" rtlCol="0"/>
            <a:lstStyle/>
            <a:p>
              <a:endParaRPr/>
            </a:p>
          </p:txBody>
        </p:sp>
        <p:sp>
          <p:nvSpPr>
            <p:cNvPr id="12" name="object 12"/>
            <p:cNvSpPr/>
            <p:nvPr/>
          </p:nvSpPr>
          <p:spPr>
            <a:xfrm>
              <a:off x="9951870" y="8812878"/>
              <a:ext cx="1088390" cy="1360805"/>
            </a:xfrm>
            <a:custGeom>
              <a:avLst/>
              <a:gdLst/>
              <a:ahLst/>
              <a:cxnLst/>
              <a:rect l="l" t="t" r="r" b="b"/>
              <a:pathLst>
                <a:path w="1088390" h="1360804">
                  <a:moveTo>
                    <a:pt x="544156" y="0"/>
                  </a:moveTo>
                  <a:lnTo>
                    <a:pt x="497204" y="1997"/>
                  </a:lnTo>
                  <a:lnTo>
                    <a:pt x="451361" y="7880"/>
                  </a:lnTo>
                  <a:lnTo>
                    <a:pt x="406790" y="17486"/>
                  </a:lnTo>
                  <a:lnTo>
                    <a:pt x="363656" y="30651"/>
                  </a:lnTo>
                  <a:lnTo>
                    <a:pt x="322120" y="47212"/>
                  </a:lnTo>
                  <a:lnTo>
                    <a:pt x="282347" y="67005"/>
                  </a:lnTo>
                  <a:lnTo>
                    <a:pt x="244500" y="89867"/>
                  </a:lnTo>
                  <a:lnTo>
                    <a:pt x="208742" y="115636"/>
                  </a:lnTo>
                  <a:lnTo>
                    <a:pt x="175236" y="144147"/>
                  </a:lnTo>
                  <a:lnTo>
                    <a:pt x="144146" y="175237"/>
                  </a:lnTo>
                  <a:lnTo>
                    <a:pt x="115635" y="208742"/>
                  </a:lnTo>
                  <a:lnTo>
                    <a:pt x="89867" y="244501"/>
                  </a:lnTo>
                  <a:lnTo>
                    <a:pt x="67005" y="282348"/>
                  </a:lnTo>
                  <a:lnTo>
                    <a:pt x="47211" y="322121"/>
                  </a:lnTo>
                  <a:lnTo>
                    <a:pt x="30651" y="363657"/>
                  </a:lnTo>
                  <a:lnTo>
                    <a:pt x="17486" y="406792"/>
                  </a:lnTo>
                  <a:lnTo>
                    <a:pt x="7880" y="451363"/>
                  </a:lnTo>
                  <a:lnTo>
                    <a:pt x="1997" y="497206"/>
                  </a:lnTo>
                  <a:lnTo>
                    <a:pt x="0" y="544158"/>
                  </a:lnTo>
                  <a:lnTo>
                    <a:pt x="1503" y="584517"/>
                  </a:lnTo>
                  <a:lnTo>
                    <a:pt x="5926" y="626957"/>
                  </a:lnTo>
                  <a:lnTo>
                    <a:pt x="13140" y="671117"/>
                  </a:lnTo>
                  <a:lnTo>
                    <a:pt x="23016" y="716636"/>
                  </a:lnTo>
                  <a:lnTo>
                    <a:pt x="35423" y="763154"/>
                  </a:lnTo>
                  <a:lnTo>
                    <a:pt x="50233" y="810310"/>
                  </a:lnTo>
                  <a:lnTo>
                    <a:pt x="67316" y="857744"/>
                  </a:lnTo>
                  <a:lnTo>
                    <a:pt x="86543" y="905096"/>
                  </a:lnTo>
                  <a:lnTo>
                    <a:pt x="107783" y="952005"/>
                  </a:lnTo>
                  <a:lnTo>
                    <a:pt x="130909" y="998111"/>
                  </a:lnTo>
                  <a:lnTo>
                    <a:pt x="155789" y="1043053"/>
                  </a:lnTo>
                  <a:lnTo>
                    <a:pt x="182296" y="1086471"/>
                  </a:lnTo>
                  <a:lnTo>
                    <a:pt x="210299" y="1128005"/>
                  </a:lnTo>
                  <a:lnTo>
                    <a:pt x="239669" y="1167293"/>
                  </a:lnTo>
                  <a:lnTo>
                    <a:pt x="270276" y="1203976"/>
                  </a:lnTo>
                  <a:lnTo>
                    <a:pt x="301992" y="1237694"/>
                  </a:lnTo>
                  <a:lnTo>
                    <a:pt x="334686" y="1268085"/>
                  </a:lnTo>
                  <a:lnTo>
                    <a:pt x="368229" y="1294789"/>
                  </a:lnTo>
                  <a:lnTo>
                    <a:pt x="402493" y="1317446"/>
                  </a:lnTo>
                  <a:lnTo>
                    <a:pt x="437347" y="1335696"/>
                  </a:lnTo>
                  <a:lnTo>
                    <a:pt x="508307" y="1357531"/>
                  </a:lnTo>
                  <a:lnTo>
                    <a:pt x="544156" y="1360396"/>
                  </a:lnTo>
                  <a:lnTo>
                    <a:pt x="580005" y="1357531"/>
                  </a:lnTo>
                  <a:lnTo>
                    <a:pt x="650968" y="1335696"/>
                  </a:lnTo>
                  <a:lnTo>
                    <a:pt x="685822" y="1317446"/>
                  </a:lnTo>
                  <a:lnTo>
                    <a:pt x="720086" y="1294789"/>
                  </a:lnTo>
                  <a:lnTo>
                    <a:pt x="753630" y="1268085"/>
                  </a:lnTo>
                  <a:lnTo>
                    <a:pt x="786325" y="1237694"/>
                  </a:lnTo>
                  <a:lnTo>
                    <a:pt x="818041" y="1203976"/>
                  </a:lnTo>
                  <a:lnTo>
                    <a:pt x="848649" y="1167293"/>
                  </a:lnTo>
                  <a:lnTo>
                    <a:pt x="878019" y="1128005"/>
                  </a:lnTo>
                  <a:lnTo>
                    <a:pt x="906022" y="1086471"/>
                  </a:lnTo>
                  <a:lnTo>
                    <a:pt x="932528" y="1043053"/>
                  </a:lnTo>
                  <a:lnTo>
                    <a:pt x="957409" y="998111"/>
                  </a:lnTo>
                  <a:lnTo>
                    <a:pt x="980398" y="952277"/>
                  </a:lnTo>
                  <a:lnTo>
                    <a:pt x="488466" y="952277"/>
                  </a:lnTo>
                  <a:lnTo>
                    <a:pt x="439241" y="948966"/>
                  </a:lnTo>
                  <a:lnTo>
                    <a:pt x="392029" y="939321"/>
                  </a:lnTo>
                  <a:lnTo>
                    <a:pt x="347264" y="923775"/>
                  </a:lnTo>
                  <a:lnTo>
                    <a:pt x="305377" y="902758"/>
                  </a:lnTo>
                  <a:lnTo>
                    <a:pt x="266800" y="876703"/>
                  </a:lnTo>
                  <a:lnTo>
                    <a:pt x="231965" y="846042"/>
                  </a:lnTo>
                  <a:lnTo>
                    <a:pt x="201304" y="811207"/>
                  </a:lnTo>
                  <a:lnTo>
                    <a:pt x="175249" y="772630"/>
                  </a:lnTo>
                  <a:lnTo>
                    <a:pt x="154232" y="730743"/>
                  </a:lnTo>
                  <a:lnTo>
                    <a:pt x="138686" y="685977"/>
                  </a:lnTo>
                  <a:lnTo>
                    <a:pt x="129041" y="638766"/>
                  </a:lnTo>
                  <a:lnTo>
                    <a:pt x="125730" y="589540"/>
                  </a:lnTo>
                  <a:lnTo>
                    <a:pt x="1086290" y="589540"/>
                  </a:lnTo>
                  <a:lnTo>
                    <a:pt x="1086814" y="584517"/>
                  </a:lnTo>
                  <a:lnTo>
                    <a:pt x="1088317" y="544158"/>
                  </a:lnTo>
                  <a:lnTo>
                    <a:pt x="1086320" y="497206"/>
                  </a:lnTo>
                  <a:lnTo>
                    <a:pt x="1080437" y="451363"/>
                  </a:lnTo>
                  <a:lnTo>
                    <a:pt x="1070831" y="406792"/>
                  </a:lnTo>
                  <a:lnTo>
                    <a:pt x="1057666" y="363657"/>
                  </a:lnTo>
                  <a:lnTo>
                    <a:pt x="1041105" y="322121"/>
                  </a:lnTo>
                  <a:lnTo>
                    <a:pt x="1021312" y="282348"/>
                  </a:lnTo>
                  <a:lnTo>
                    <a:pt x="998449" y="244501"/>
                  </a:lnTo>
                  <a:lnTo>
                    <a:pt x="972681" y="208742"/>
                  </a:lnTo>
                  <a:lnTo>
                    <a:pt x="944170" y="175237"/>
                  </a:lnTo>
                  <a:lnTo>
                    <a:pt x="913080" y="144147"/>
                  </a:lnTo>
                  <a:lnTo>
                    <a:pt x="879574" y="115636"/>
                  </a:lnTo>
                  <a:lnTo>
                    <a:pt x="843816" y="89867"/>
                  </a:lnTo>
                  <a:lnTo>
                    <a:pt x="805968" y="67005"/>
                  </a:lnTo>
                  <a:lnTo>
                    <a:pt x="766194" y="47212"/>
                  </a:lnTo>
                  <a:lnTo>
                    <a:pt x="724658" y="30651"/>
                  </a:lnTo>
                  <a:lnTo>
                    <a:pt x="681523" y="17486"/>
                  </a:lnTo>
                  <a:lnTo>
                    <a:pt x="636952" y="7880"/>
                  </a:lnTo>
                  <a:lnTo>
                    <a:pt x="591109" y="1997"/>
                  </a:lnTo>
                  <a:lnTo>
                    <a:pt x="544156" y="0"/>
                  </a:lnTo>
                  <a:close/>
                </a:path>
                <a:path w="1088390" h="1360804">
                  <a:moveTo>
                    <a:pt x="962478" y="589540"/>
                  </a:moveTo>
                  <a:lnTo>
                    <a:pt x="125730" y="589540"/>
                  </a:lnTo>
                  <a:lnTo>
                    <a:pt x="174957" y="592851"/>
                  </a:lnTo>
                  <a:lnTo>
                    <a:pt x="222169" y="602496"/>
                  </a:lnTo>
                  <a:lnTo>
                    <a:pt x="266934" y="618043"/>
                  </a:lnTo>
                  <a:lnTo>
                    <a:pt x="308821" y="639060"/>
                  </a:lnTo>
                  <a:lnTo>
                    <a:pt x="347398" y="665115"/>
                  </a:lnTo>
                  <a:lnTo>
                    <a:pt x="382233" y="695776"/>
                  </a:lnTo>
                  <a:lnTo>
                    <a:pt x="412892" y="730610"/>
                  </a:lnTo>
                  <a:lnTo>
                    <a:pt x="438948" y="769189"/>
                  </a:lnTo>
                  <a:lnTo>
                    <a:pt x="459964" y="811074"/>
                  </a:lnTo>
                  <a:lnTo>
                    <a:pt x="475511" y="855841"/>
                  </a:lnTo>
                  <a:lnTo>
                    <a:pt x="485155" y="903052"/>
                  </a:lnTo>
                  <a:lnTo>
                    <a:pt x="488466" y="952277"/>
                  </a:lnTo>
                  <a:lnTo>
                    <a:pt x="599746" y="952277"/>
                  </a:lnTo>
                  <a:lnTo>
                    <a:pt x="603057" y="903052"/>
                  </a:lnTo>
                  <a:lnTo>
                    <a:pt x="612702" y="855840"/>
                  </a:lnTo>
                  <a:lnTo>
                    <a:pt x="628249" y="811074"/>
                  </a:lnTo>
                  <a:lnTo>
                    <a:pt x="649266" y="769187"/>
                  </a:lnTo>
                  <a:lnTo>
                    <a:pt x="675321" y="730610"/>
                  </a:lnTo>
                  <a:lnTo>
                    <a:pt x="705982" y="695775"/>
                  </a:lnTo>
                  <a:lnTo>
                    <a:pt x="740817" y="665114"/>
                  </a:lnTo>
                  <a:lnTo>
                    <a:pt x="779394" y="639059"/>
                  </a:lnTo>
                  <a:lnTo>
                    <a:pt x="821281" y="618042"/>
                  </a:lnTo>
                  <a:lnTo>
                    <a:pt x="866046" y="602495"/>
                  </a:lnTo>
                  <a:lnTo>
                    <a:pt x="913258" y="592851"/>
                  </a:lnTo>
                  <a:lnTo>
                    <a:pt x="962478" y="589540"/>
                  </a:lnTo>
                  <a:close/>
                </a:path>
                <a:path w="1088390" h="1360804">
                  <a:moveTo>
                    <a:pt x="1086290" y="589540"/>
                  </a:moveTo>
                  <a:lnTo>
                    <a:pt x="962478" y="589540"/>
                  </a:lnTo>
                  <a:lnTo>
                    <a:pt x="959167" y="638766"/>
                  </a:lnTo>
                  <a:lnTo>
                    <a:pt x="949522" y="685977"/>
                  </a:lnTo>
                  <a:lnTo>
                    <a:pt x="933975" y="730743"/>
                  </a:lnTo>
                  <a:lnTo>
                    <a:pt x="912959" y="772630"/>
                  </a:lnTo>
                  <a:lnTo>
                    <a:pt x="886904" y="811207"/>
                  </a:lnTo>
                  <a:lnTo>
                    <a:pt x="856243" y="846042"/>
                  </a:lnTo>
                  <a:lnTo>
                    <a:pt x="821408" y="876703"/>
                  </a:lnTo>
                  <a:lnTo>
                    <a:pt x="782832" y="902758"/>
                  </a:lnTo>
                  <a:lnTo>
                    <a:pt x="740945" y="923775"/>
                  </a:lnTo>
                  <a:lnTo>
                    <a:pt x="696181" y="939321"/>
                  </a:lnTo>
                  <a:lnTo>
                    <a:pt x="648970" y="948966"/>
                  </a:lnTo>
                  <a:lnTo>
                    <a:pt x="599746" y="952277"/>
                  </a:lnTo>
                  <a:lnTo>
                    <a:pt x="980398" y="952277"/>
                  </a:lnTo>
                  <a:lnTo>
                    <a:pt x="1001775" y="905096"/>
                  </a:lnTo>
                  <a:lnTo>
                    <a:pt x="1021001" y="857744"/>
                  </a:lnTo>
                  <a:lnTo>
                    <a:pt x="1038084" y="810310"/>
                  </a:lnTo>
                  <a:lnTo>
                    <a:pt x="1052894" y="763154"/>
                  </a:lnTo>
                  <a:lnTo>
                    <a:pt x="1065301" y="716636"/>
                  </a:lnTo>
                  <a:lnTo>
                    <a:pt x="1075176" y="671117"/>
                  </a:lnTo>
                  <a:lnTo>
                    <a:pt x="1082391" y="626957"/>
                  </a:lnTo>
                  <a:lnTo>
                    <a:pt x="1086290" y="589540"/>
                  </a:lnTo>
                  <a:close/>
                </a:path>
              </a:pathLst>
            </a:custGeom>
            <a:solidFill>
              <a:srgbClr val="EE220C"/>
            </a:solidFill>
          </p:spPr>
          <p:txBody>
            <a:bodyPr wrap="square" lIns="0" tIns="0" rIns="0" bIns="0" rtlCol="0"/>
            <a:lstStyle/>
            <a:p>
              <a:endParaRPr/>
            </a:p>
          </p:txBody>
        </p:sp>
        <p:sp>
          <p:nvSpPr>
            <p:cNvPr id="13" name="object 13"/>
            <p:cNvSpPr/>
            <p:nvPr/>
          </p:nvSpPr>
          <p:spPr>
            <a:xfrm>
              <a:off x="9424373" y="7444009"/>
              <a:ext cx="5400040" cy="0"/>
            </a:xfrm>
            <a:custGeom>
              <a:avLst/>
              <a:gdLst/>
              <a:ahLst/>
              <a:cxnLst/>
              <a:rect l="l" t="t" r="r" b="b"/>
              <a:pathLst>
                <a:path w="5400040">
                  <a:moveTo>
                    <a:pt x="0" y="0"/>
                  </a:moveTo>
                  <a:lnTo>
                    <a:pt x="5399917" y="0"/>
                  </a:lnTo>
                </a:path>
              </a:pathLst>
            </a:custGeom>
            <a:ln w="73296">
              <a:solidFill>
                <a:srgbClr val="000000"/>
              </a:solidFill>
            </a:ln>
          </p:spPr>
          <p:txBody>
            <a:bodyPr wrap="square" lIns="0" tIns="0" rIns="0" bIns="0" rtlCol="0"/>
            <a:lstStyle/>
            <a:p>
              <a:endParaRPr/>
            </a:p>
          </p:txBody>
        </p:sp>
        <p:sp>
          <p:nvSpPr>
            <p:cNvPr id="14" name="object 14"/>
            <p:cNvSpPr/>
            <p:nvPr/>
          </p:nvSpPr>
          <p:spPr>
            <a:xfrm>
              <a:off x="14787644" y="7299511"/>
              <a:ext cx="289560" cy="289560"/>
            </a:xfrm>
            <a:custGeom>
              <a:avLst/>
              <a:gdLst/>
              <a:ahLst/>
              <a:cxnLst/>
              <a:rect l="l" t="t" r="r" b="b"/>
              <a:pathLst>
                <a:path w="289559" h="289559">
                  <a:moveTo>
                    <a:pt x="0" y="0"/>
                  </a:moveTo>
                  <a:lnTo>
                    <a:pt x="0" y="288996"/>
                  </a:lnTo>
                  <a:lnTo>
                    <a:pt x="288996" y="144498"/>
                  </a:lnTo>
                  <a:lnTo>
                    <a:pt x="0" y="0"/>
                  </a:lnTo>
                  <a:close/>
                </a:path>
              </a:pathLst>
            </a:custGeom>
            <a:solidFill>
              <a:srgbClr val="000000"/>
            </a:solidFill>
          </p:spPr>
          <p:txBody>
            <a:bodyPr wrap="square" lIns="0" tIns="0" rIns="0" bIns="0" rtlCol="0"/>
            <a:lstStyle/>
            <a:p>
              <a:endParaRPr/>
            </a:p>
          </p:txBody>
        </p:sp>
        <p:sp>
          <p:nvSpPr>
            <p:cNvPr id="15" name="object 15"/>
            <p:cNvSpPr/>
            <p:nvPr/>
          </p:nvSpPr>
          <p:spPr>
            <a:xfrm>
              <a:off x="10496026" y="7535466"/>
              <a:ext cx="0" cy="1325880"/>
            </a:xfrm>
            <a:custGeom>
              <a:avLst/>
              <a:gdLst/>
              <a:ahLst/>
              <a:cxnLst/>
              <a:rect l="l" t="t" r="r" b="b"/>
              <a:pathLst>
                <a:path h="1325879">
                  <a:moveTo>
                    <a:pt x="0" y="0"/>
                  </a:moveTo>
                  <a:lnTo>
                    <a:pt x="0" y="1325838"/>
                  </a:lnTo>
                </a:path>
              </a:pathLst>
            </a:custGeom>
            <a:ln w="41883">
              <a:solidFill>
                <a:srgbClr val="000000"/>
              </a:solidFill>
            </a:ln>
          </p:spPr>
          <p:txBody>
            <a:bodyPr wrap="square" lIns="0" tIns="0" rIns="0" bIns="0" rtlCol="0"/>
            <a:lstStyle/>
            <a:p>
              <a:endParaRPr/>
            </a:p>
          </p:txBody>
        </p:sp>
        <p:sp>
          <p:nvSpPr>
            <p:cNvPr id="16" name="object 16"/>
            <p:cNvSpPr/>
            <p:nvPr/>
          </p:nvSpPr>
          <p:spPr>
            <a:xfrm>
              <a:off x="10408072" y="7380497"/>
              <a:ext cx="176530" cy="176530"/>
            </a:xfrm>
            <a:custGeom>
              <a:avLst/>
              <a:gdLst/>
              <a:ahLst/>
              <a:cxnLst/>
              <a:rect l="l" t="t" r="r" b="b"/>
              <a:pathLst>
                <a:path w="176529" h="176529">
                  <a:moveTo>
                    <a:pt x="87953" y="0"/>
                  </a:moveTo>
                  <a:lnTo>
                    <a:pt x="0" y="175910"/>
                  </a:lnTo>
                  <a:lnTo>
                    <a:pt x="175908" y="175910"/>
                  </a:lnTo>
                  <a:lnTo>
                    <a:pt x="87953" y="0"/>
                  </a:lnTo>
                  <a:close/>
                </a:path>
              </a:pathLst>
            </a:custGeom>
            <a:solidFill>
              <a:srgbClr val="000000"/>
            </a:solidFill>
          </p:spPr>
          <p:txBody>
            <a:bodyPr wrap="square" lIns="0" tIns="0" rIns="0" bIns="0" rtlCol="0"/>
            <a:lstStyle/>
            <a:p>
              <a:endParaRPr/>
            </a:p>
          </p:txBody>
        </p:sp>
        <p:sp>
          <p:nvSpPr>
            <p:cNvPr id="17" name="object 17"/>
            <p:cNvSpPr/>
            <p:nvPr/>
          </p:nvSpPr>
          <p:spPr>
            <a:xfrm>
              <a:off x="9888931" y="6510060"/>
              <a:ext cx="1214755" cy="789940"/>
            </a:xfrm>
            <a:custGeom>
              <a:avLst/>
              <a:gdLst/>
              <a:ahLst/>
              <a:cxnLst/>
              <a:rect l="l" t="t" r="r" b="b"/>
              <a:pathLst>
                <a:path w="1214754" h="789940">
                  <a:moveTo>
                    <a:pt x="1129036" y="0"/>
                  </a:moveTo>
                  <a:lnTo>
                    <a:pt x="85161" y="0"/>
                  </a:lnTo>
                  <a:lnTo>
                    <a:pt x="52009" y="6350"/>
                  </a:lnTo>
                  <a:lnTo>
                    <a:pt x="24939" y="25400"/>
                  </a:lnTo>
                  <a:lnTo>
                    <a:pt x="6691" y="52070"/>
                  </a:lnTo>
                  <a:lnTo>
                    <a:pt x="0" y="85090"/>
                  </a:lnTo>
                  <a:lnTo>
                    <a:pt x="0" y="704850"/>
                  </a:lnTo>
                  <a:lnTo>
                    <a:pt x="6691" y="739140"/>
                  </a:lnTo>
                  <a:lnTo>
                    <a:pt x="24939" y="765810"/>
                  </a:lnTo>
                  <a:lnTo>
                    <a:pt x="52009" y="783590"/>
                  </a:lnTo>
                  <a:lnTo>
                    <a:pt x="85161" y="789940"/>
                  </a:lnTo>
                  <a:lnTo>
                    <a:pt x="1129036" y="789940"/>
                  </a:lnTo>
                  <a:lnTo>
                    <a:pt x="1162186" y="783590"/>
                  </a:lnTo>
                  <a:lnTo>
                    <a:pt x="1189254" y="765810"/>
                  </a:lnTo>
                  <a:lnTo>
                    <a:pt x="1207504" y="739140"/>
                  </a:lnTo>
                  <a:lnTo>
                    <a:pt x="1214196" y="704850"/>
                  </a:lnTo>
                  <a:lnTo>
                    <a:pt x="1214196" y="662940"/>
                  </a:lnTo>
                  <a:lnTo>
                    <a:pt x="89148" y="662940"/>
                  </a:lnTo>
                  <a:lnTo>
                    <a:pt x="85636" y="659130"/>
                  </a:lnTo>
                  <a:lnTo>
                    <a:pt x="85636" y="604520"/>
                  </a:lnTo>
                  <a:lnTo>
                    <a:pt x="89150" y="600710"/>
                  </a:lnTo>
                  <a:lnTo>
                    <a:pt x="1214196" y="600710"/>
                  </a:lnTo>
                  <a:lnTo>
                    <a:pt x="1214196" y="480060"/>
                  </a:lnTo>
                  <a:lnTo>
                    <a:pt x="144784" y="480060"/>
                  </a:lnTo>
                  <a:lnTo>
                    <a:pt x="120185" y="474980"/>
                  </a:lnTo>
                  <a:lnTo>
                    <a:pt x="100085" y="462280"/>
                  </a:lnTo>
                  <a:lnTo>
                    <a:pt x="86527" y="441960"/>
                  </a:lnTo>
                  <a:lnTo>
                    <a:pt x="81553" y="416560"/>
                  </a:lnTo>
                  <a:lnTo>
                    <a:pt x="1214196" y="416560"/>
                  </a:lnTo>
                  <a:lnTo>
                    <a:pt x="1214196" y="398780"/>
                  </a:lnTo>
                  <a:lnTo>
                    <a:pt x="81553" y="398780"/>
                  </a:lnTo>
                  <a:lnTo>
                    <a:pt x="81553" y="342900"/>
                  </a:lnTo>
                  <a:lnTo>
                    <a:pt x="1214196" y="342900"/>
                  </a:lnTo>
                  <a:lnTo>
                    <a:pt x="1214196" y="325120"/>
                  </a:lnTo>
                  <a:lnTo>
                    <a:pt x="81553" y="325120"/>
                  </a:lnTo>
                  <a:lnTo>
                    <a:pt x="81553" y="323850"/>
                  </a:lnTo>
                  <a:lnTo>
                    <a:pt x="86527" y="298450"/>
                  </a:lnTo>
                  <a:lnTo>
                    <a:pt x="100086" y="278130"/>
                  </a:lnTo>
                  <a:lnTo>
                    <a:pt x="120186" y="265430"/>
                  </a:lnTo>
                  <a:lnTo>
                    <a:pt x="144784" y="260350"/>
                  </a:lnTo>
                  <a:lnTo>
                    <a:pt x="1214196" y="260350"/>
                  </a:lnTo>
                  <a:lnTo>
                    <a:pt x="1214196" y="85090"/>
                  </a:lnTo>
                  <a:lnTo>
                    <a:pt x="1207504" y="52070"/>
                  </a:lnTo>
                  <a:lnTo>
                    <a:pt x="1189254" y="25400"/>
                  </a:lnTo>
                  <a:lnTo>
                    <a:pt x="1162186" y="6350"/>
                  </a:lnTo>
                  <a:lnTo>
                    <a:pt x="1129036" y="0"/>
                  </a:lnTo>
                  <a:close/>
                </a:path>
                <a:path w="1214754" h="789940">
                  <a:moveTo>
                    <a:pt x="144177" y="600710"/>
                  </a:moveTo>
                  <a:lnTo>
                    <a:pt x="121527" y="600710"/>
                  </a:lnTo>
                  <a:lnTo>
                    <a:pt x="125035" y="604520"/>
                  </a:lnTo>
                  <a:lnTo>
                    <a:pt x="125035" y="659130"/>
                  </a:lnTo>
                  <a:lnTo>
                    <a:pt x="121239" y="662940"/>
                  </a:lnTo>
                  <a:lnTo>
                    <a:pt x="144177" y="662940"/>
                  </a:lnTo>
                  <a:lnTo>
                    <a:pt x="142410" y="661670"/>
                  </a:lnTo>
                  <a:lnTo>
                    <a:pt x="142410" y="656590"/>
                  </a:lnTo>
                  <a:lnTo>
                    <a:pt x="144177" y="655320"/>
                  </a:lnTo>
                  <a:lnTo>
                    <a:pt x="158075" y="655320"/>
                  </a:lnTo>
                  <a:lnTo>
                    <a:pt x="158075" y="609600"/>
                  </a:lnTo>
                  <a:lnTo>
                    <a:pt x="146873" y="609600"/>
                  </a:lnTo>
                  <a:lnTo>
                    <a:pt x="144177" y="608330"/>
                  </a:lnTo>
                  <a:lnTo>
                    <a:pt x="142410" y="607060"/>
                  </a:lnTo>
                  <a:lnTo>
                    <a:pt x="142410" y="603250"/>
                  </a:lnTo>
                  <a:lnTo>
                    <a:pt x="144177" y="600710"/>
                  </a:lnTo>
                  <a:close/>
                </a:path>
                <a:path w="1214754" h="789940">
                  <a:moveTo>
                    <a:pt x="198994" y="635000"/>
                  </a:moveTo>
                  <a:lnTo>
                    <a:pt x="180232" y="635000"/>
                  </a:lnTo>
                  <a:lnTo>
                    <a:pt x="181811" y="636270"/>
                  </a:lnTo>
                  <a:lnTo>
                    <a:pt x="181811" y="661670"/>
                  </a:lnTo>
                  <a:lnTo>
                    <a:pt x="180243" y="662940"/>
                  </a:lnTo>
                  <a:lnTo>
                    <a:pt x="198994" y="662940"/>
                  </a:lnTo>
                  <a:lnTo>
                    <a:pt x="198994" y="635000"/>
                  </a:lnTo>
                  <a:close/>
                </a:path>
                <a:path w="1214754" h="789940">
                  <a:moveTo>
                    <a:pt x="257538" y="655320"/>
                  </a:moveTo>
                  <a:lnTo>
                    <a:pt x="236816" y="655320"/>
                  </a:lnTo>
                  <a:lnTo>
                    <a:pt x="238490" y="656590"/>
                  </a:lnTo>
                  <a:lnTo>
                    <a:pt x="238490" y="661670"/>
                  </a:lnTo>
                  <a:lnTo>
                    <a:pt x="236817" y="662940"/>
                  </a:lnTo>
                  <a:lnTo>
                    <a:pt x="257536" y="662940"/>
                  </a:lnTo>
                  <a:lnTo>
                    <a:pt x="255674" y="661670"/>
                  </a:lnTo>
                  <a:lnTo>
                    <a:pt x="255674" y="656590"/>
                  </a:lnTo>
                  <a:lnTo>
                    <a:pt x="257538" y="655320"/>
                  </a:lnTo>
                  <a:close/>
                </a:path>
                <a:path w="1214754" h="789940">
                  <a:moveTo>
                    <a:pt x="371276" y="600710"/>
                  </a:moveTo>
                  <a:lnTo>
                    <a:pt x="291386" y="600710"/>
                  </a:lnTo>
                  <a:lnTo>
                    <a:pt x="294885" y="604520"/>
                  </a:lnTo>
                  <a:lnTo>
                    <a:pt x="294885" y="627380"/>
                  </a:lnTo>
                  <a:lnTo>
                    <a:pt x="294093" y="629920"/>
                  </a:lnTo>
                  <a:lnTo>
                    <a:pt x="292037" y="632460"/>
                  </a:lnTo>
                  <a:lnTo>
                    <a:pt x="294363" y="635000"/>
                  </a:lnTo>
                  <a:lnTo>
                    <a:pt x="295074" y="636270"/>
                  </a:lnTo>
                  <a:lnTo>
                    <a:pt x="295074" y="659130"/>
                  </a:lnTo>
                  <a:lnTo>
                    <a:pt x="291661" y="662940"/>
                  </a:lnTo>
                  <a:lnTo>
                    <a:pt x="394808" y="662940"/>
                  </a:lnTo>
                  <a:lnTo>
                    <a:pt x="393243" y="661670"/>
                  </a:lnTo>
                  <a:lnTo>
                    <a:pt x="393243" y="642620"/>
                  </a:lnTo>
                  <a:lnTo>
                    <a:pt x="369697" y="642620"/>
                  </a:lnTo>
                  <a:lnTo>
                    <a:pt x="369697" y="603250"/>
                  </a:lnTo>
                  <a:lnTo>
                    <a:pt x="371276" y="600710"/>
                  </a:lnTo>
                  <a:close/>
                </a:path>
                <a:path w="1214754" h="789940">
                  <a:moveTo>
                    <a:pt x="430175" y="608330"/>
                  </a:moveTo>
                  <a:lnTo>
                    <a:pt x="399545" y="608330"/>
                  </a:lnTo>
                  <a:lnTo>
                    <a:pt x="401123" y="609600"/>
                  </a:lnTo>
                  <a:lnTo>
                    <a:pt x="401122" y="635000"/>
                  </a:lnTo>
                  <a:lnTo>
                    <a:pt x="403912" y="635000"/>
                  </a:lnTo>
                  <a:lnTo>
                    <a:pt x="405205" y="636270"/>
                  </a:lnTo>
                  <a:lnTo>
                    <a:pt x="405205" y="640080"/>
                  </a:lnTo>
                  <a:lnTo>
                    <a:pt x="403357" y="642620"/>
                  </a:lnTo>
                  <a:lnTo>
                    <a:pt x="401218" y="642620"/>
                  </a:lnTo>
                  <a:lnTo>
                    <a:pt x="401123" y="661670"/>
                  </a:lnTo>
                  <a:lnTo>
                    <a:pt x="399545" y="662940"/>
                  </a:lnTo>
                  <a:lnTo>
                    <a:pt x="431944" y="662940"/>
                  </a:lnTo>
                  <a:lnTo>
                    <a:pt x="430744" y="661670"/>
                  </a:lnTo>
                  <a:lnTo>
                    <a:pt x="425903" y="660400"/>
                  </a:lnTo>
                  <a:lnTo>
                    <a:pt x="423208" y="659130"/>
                  </a:lnTo>
                  <a:lnTo>
                    <a:pt x="422294" y="657860"/>
                  </a:lnTo>
                  <a:lnTo>
                    <a:pt x="422294" y="654050"/>
                  </a:lnTo>
                  <a:lnTo>
                    <a:pt x="424054" y="651510"/>
                  </a:lnTo>
                  <a:lnTo>
                    <a:pt x="453720" y="651510"/>
                  </a:lnTo>
                  <a:lnTo>
                    <a:pt x="453720" y="636270"/>
                  </a:lnTo>
                  <a:lnTo>
                    <a:pt x="430175" y="636270"/>
                  </a:lnTo>
                  <a:lnTo>
                    <a:pt x="430175" y="608330"/>
                  </a:lnTo>
                  <a:close/>
                </a:path>
                <a:path w="1214754" h="789940">
                  <a:moveTo>
                    <a:pt x="480826" y="600710"/>
                  </a:moveTo>
                  <a:lnTo>
                    <a:pt x="459927" y="600710"/>
                  </a:lnTo>
                  <a:lnTo>
                    <a:pt x="461695" y="603250"/>
                  </a:lnTo>
                  <a:lnTo>
                    <a:pt x="461694" y="607060"/>
                  </a:lnTo>
                  <a:lnTo>
                    <a:pt x="459925" y="608330"/>
                  </a:lnTo>
                  <a:lnTo>
                    <a:pt x="438245" y="608330"/>
                  </a:lnTo>
                  <a:lnTo>
                    <a:pt x="438150" y="628650"/>
                  </a:lnTo>
                  <a:lnTo>
                    <a:pt x="458280" y="628650"/>
                  </a:lnTo>
                  <a:lnTo>
                    <a:pt x="461600" y="631190"/>
                  </a:lnTo>
                  <a:lnTo>
                    <a:pt x="461600" y="659130"/>
                  </a:lnTo>
                  <a:lnTo>
                    <a:pt x="458088" y="662940"/>
                  </a:lnTo>
                  <a:lnTo>
                    <a:pt x="480919" y="662940"/>
                  </a:lnTo>
                  <a:lnTo>
                    <a:pt x="479070" y="661670"/>
                  </a:lnTo>
                  <a:lnTo>
                    <a:pt x="479069" y="603250"/>
                  </a:lnTo>
                  <a:lnTo>
                    <a:pt x="480826" y="600710"/>
                  </a:lnTo>
                  <a:close/>
                </a:path>
                <a:path w="1214754" h="789940">
                  <a:moveTo>
                    <a:pt x="537421" y="600710"/>
                  </a:moveTo>
                  <a:lnTo>
                    <a:pt x="489264" y="600710"/>
                  </a:lnTo>
                  <a:lnTo>
                    <a:pt x="491032" y="603250"/>
                  </a:lnTo>
                  <a:lnTo>
                    <a:pt x="491032" y="607060"/>
                  </a:lnTo>
                  <a:lnTo>
                    <a:pt x="489641" y="608330"/>
                  </a:lnTo>
                  <a:lnTo>
                    <a:pt x="487044" y="608330"/>
                  </a:lnTo>
                  <a:lnTo>
                    <a:pt x="487044" y="635000"/>
                  </a:lnTo>
                  <a:lnTo>
                    <a:pt x="516998" y="635000"/>
                  </a:lnTo>
                  <a:lnTo>
                    <a:pt x="518469" y="636270"/>
                  </a:lnTo>
                  <a:lnTo>
                    <a:pt x="518470" y="661670"/>
                  </a:lnTo>
                  <a:lnTo>
                    <a:pt x="516810" y="662940"/>
                  </a:lnTo>
                  <a:lnTo>
                    <a:pt x="553359" y="662940"/>
                  </a:lnTo>
                  <a:lnTo>
                    <a:pt x="551793" y="661670"/>
                  </a:lnTo>
                  <a:lnTo>
                    <a:pt x="551793" y="637540"/>
                  </a:lnTo>
                  <a:lnTo>
                    <a:pt x="552102" y="636270"/>
                  </a:lnTo>
                  <a:lnTo>
                    <a:pt x="553123" y="636270"/>
                  </a:lnTo>
                  <a:lnTo>
                    <a:pt x="565559" y="624840"/>
                  </a:lnTo>
                  <a:lnTo>
                    <a:pt x="567234" y="623570"/>
                  </a:lnTo>
                  <a:lnTo>
                    <a:pt x="567459" y="623570"/>
                  </a:lnTo>
                  <a:lnTo>
                    <a:pt x="567459" y="612140"/>
                  </a:lnTo>
                  <a:lnTo>
                    <a:pt x="537599" y="612140"/>
                  </a:lnTo>
                  <a:lnTo>
                    <a:pt x="535939" y="610870"/>
                  </a:lnTo>
                  <a:lnTo>
                    <a:pt x="535938" y="603250"/>
                  </a:lnTo>
                  <a:lnTo>
                    <a:pt x="537421" y="600710"/>
                  </a:lnTo>
                  <a:close/>
                </a:path>
                <a:path w="1214754" h="789940">
                  <a:moveTo>
                    <a:pt x="655145" y="600710"/>
                  </a:moveTo>
                  <a:lnTo>
                    <a:pt x="575244" y="600710"/>
                  </a:lnTo>
                  <a:lnTo>
                    <a:pt x="575341" y="626110"/>
                  </a:lnTo>
                  <a:lnTo>
                    <a:pt x="574935" y="627380"/>
                  </a:lnTo>
                  <a:lnTo>
                    <a:pt x="573820" y="628650"/>
                  </a:lnTo>
                  <a:lnTo>
                    <a:pt x="561193" y="638810"/>
                  </a:lnTo>
                  <a:lnTo>
                    <a:pt x="560078" y="640080"/>
                  </a:lnTo>
                  <a:lnTo>
                    <a:pt x="559673" y="641350"/>
                  </a:lnTo>
                  <a:lnTo>
                    <a:pt x="559674" y="661670"/>
                  </a:lnTo>
                  <a:lnTo>
                    <a:pt x="558001" y="662940"/>
                  </a:lnTo>
                  <a:lnTo>
                    <a:pt x="649198" y="662940"/>
                  </a:lnTo>
                  <a:lnTo>
                    <a:pt x="645690" y="659130"/>
                  </a:lnTo>
                  <a:lnTo>
                    <a:pt x="645690" y="631190"/>
                  </a:lnTo>
                  <a:lnTo>
                    <a:pt x="648915" y="628650"/>
                  </a:lnTo>
                  <a:lnTo>
                    <a:pt x="653470" y="628650"/>
                  </a:lnTo>
                  <a:lnTo>
                    <a:pt x="653470" y="603250"/>
                  </a:lnTo>
                  <a:lnTo>
                    <a:pt x="655145" y="600710"/>
                  </a:lnTo>
                  <a:close/>
                </a:path>
                <a:path w="1214754" h="789940">
                  <a:moveTo>
                    <a:pt x="704128" y="600710"/>
                  </a:moveTo>
                  <a:lnTo>
                    <a:pt x="675459" y="600710"/>
                  </a:lnTo>
                  <a:lnTo>
                    <a:pt x="677207" y="603250"/>
                  </a:lnTo>
                  <a:lnTo>
                    <a:pt x="677207" y="628650"/>
                  </a:lnTo>
                  <a:lnTo>
                    <a:pt x="682233" y="628650"/>
                  </a:lnTo>
                  <a:lnTo>
                    <a:pt x="685092" y="631190"/>
                  </a:lnTo>
                  <a:lnTo>
                    <a:pt x="685092" y="659130"/>
                  </a:lnTo>
                  <a:lnTo>
                    <a:pt x="681479" y="662940"/>
                  </a:lnTo>
                  <a:lnTo>
                    <a:pt x="731656" y="662940"/>
                  </a:lnTo>
                  <a:lnTo>
                    <a:pt x="729802" y="661670"/>
                  </a:lnTo>
                  <a:lnTo>
                    <a:pt x="729802" y="656590"/>
                  </a:lnTo>
                  <a:lnTo>
                    <a:pt x="731289" y="655320"/>
                  </a:lnTo>
                  <a:lnTo>
                    <a:pt x="733886" y="655320"/>
                  </a:lnTo>
                  <a:lnTo>
                    <a:pt x="733886" y="629920"/>
                  </a:lnTo>
                  <a:lnTo>
                    <a:pt x="703939" y="629920"/>
                  </a:lnTo>
                  <a:lnTo>
                    <a:pt x="702369" y="627380"/>
                  </a:lnTo>
                  <a:lnTo>
                    <a:pt x="702369" y="603250"/>
                  </a:lnTo>
                  <a:lnTo>
                    <a:pt x="704128" y="600710"/>
                  </a:lnTo>
                  <a:close/>
                </a:path>
                <a:path w="1214754" h="789940">
                  <a:moveTo>
                    <a:pt x="762744" y="600710"/>
                  </a:moveTo>
                  <a:lnTo>
                    <a:pt x="740012" y="600710"/>
                  </a:lnTo>
                  <a:lnTo>
                    <a:pt x="741771" y="603250"/>
                  </a:lnTo>
                  <a:lnTo>
                    <a:pt x="741771" y="661670"/>
                  </a:lnTo>
                  <a:lnTo>
                    <a:pt x="740116" y="662940"/>
                  </a:lnTo>
                  <a:lnTo>
                    <a:pt x="762754" y="662940"/>
                  </a:lnTo>
                  <a:lnTo>
                    <a:pt x="759142" y="659130"/>
                  </a:lnTo>
                  <a:lnTo>
                    <a:pt x="759142" y="604520"/>
                  </a:lnTo>
                  <a:lnTo>
                    <a:pt x="762744" y="600710"/>
                  </a:lnTo>
                  <a:close/>
                </a:path>
                <a:path w="1214754" h="789940">
                  <a:moveTo>
                    <a:pt x="817685" y="600710"/>
                  </a:moveTo>
                  <a:lnTo>
                    <a:pt x="795036" y="600710"/>
                  </a:lnTo>
                  <a:lnTo>
                    <a:pt x="798544" y="604520"/>
                  </a:lnTo>
                  <a:lnTo>
                    <a:pt x="798544" y="659130"/>
                  </a:lnTo>
                  <a:lnTo>
                    <a:pt x="794753" y="662940"/>
                  </a:lnTo>
                  <a:lnTo>
                    <a:pt x="817685" y="662940"/>
                  </a:lnTo>
                  <a:lnTo>
                    <a:pt x="815915" y="661670"/>
                  </a:lnTo>
                  <a:lnTo>
                    <a:pt x="815915" y="656590"/>
                  </a:lnTo>
                  <a:lnTo>
                    <a:pt x="817685" y="655320"/>
                  </a:lnTo>
                  <a:lnTo>
                    <a:pt x="831579" y="655320"/>
                  </a:lnTo>
                  <a:lnTo>
                    <a:pt x="831579" y="609600"/>
                  </a:lnTo>
                  <a:lnTo>
                    <a:pt x="820376" y="609600"/>
                  </a:lnTo>
                  <a:lnTo>
                    <a:pt x="817685" y="608330"/>
                  </a:lnTo>
                  <a:lnTo>
                    <a:pt x="815915" y="607060"/>
                  </a:lnTo>
                  <a:lnTo>
                    <a:pt x="815915" y="603250"/>
                  </a:lnTo>
                  <a:lnTo>
                    <a:pt x="817685" y="600710"/>
                  </a:lnTo>
                  <a:close/>
                </a:path>
                <a:path w="1214754" h="789940">
                  <a:moveTo>
                    <a:pt x="925577" y="635000"/>
                  </a:moveTo>
                  <a:lnTo>
                    <a:pt x="853736" y="635000"/>
                  </a:lnTo>
                  <a:lnTo>
                    <a:pt x="855317" y="636270"/>
                  </a:lnTo>
                  <a:lnTo>
                    <a:pt x="855317" y="661670"/>
                  </a:lnTo>
                  <a:lnTo>
                    <a:pt x="853746" y="662940"/>
                  </a:lnTo>
                  <a:lnTo>
                    <a:pt x="925577" y="662940"/>
                  </a:lnTo>
                  <a:lnTo>
                    <a:pt x="925577" y="635000"/>
                  </a:lnTo>
                  <a:close/>
                </a:path>
                <a:path w="1214754" h="789940">
                  <a:moveTo>
                    <a:pt x="984119" y="655320"/>
                  </a:moveTo>
                  <a:lnTo>
                    <a:pt x="963303" y="655320"/>
                  </a:lnTo>
                  <a:lnTo>
                    <a:pt x="965073" y="656590"/>
                  </a:lnTo>
                  <a:lnTo>
                    <a:pt x="965073" y="661670"/>
                  </a:lnTo>
                  <a:lnTo>
                    <a:pt x="963303" y="662940"/>
                  </a:lnTo>
                  <a:lnTo>
                    <a:pt x="984119" y="662940"/>
                  </a:lnTo>
                  <a:lnTo>
                    <a:pt x="982255" y="661670"/>
                  </a:lnTo>
                  <a:lnTo>
                    <a:pt x="982255" y="656590"/>
                  </a:lnTo>
                  <a:lnTo>
                    <a:pt x="984119" y="655320"/>
                  </a:lnTo>
                  <a:close/>
                </a:path>
                <a:path w="1214754" h="789940">
                  <a:moveTo>
                    <a:pt x="1044788" y="600710"/>
                  </a:moveTo>
                  <a:lnTo>
                    <a:pt x="1017961" y="600710"/>
                  </a:lnTo>
                  <a:lnTo>
                    <a:pt x="1021458" y="604520"/>
                  </a:lnTo>
                  <a:lnTo>
                    <a:pt x="1021469" y="627380"/>
                  </a:lnTo>
                  <a:lnTo>
                    <a:pt x="1020673" y="629920"/>
                  </a:lnTo>
                  <a:lnTo>
                    <a:pt x="1018610" y="632460"/>
                  </a:lnTo>
                  <a:lnTo>
                    <a:pt x="1020945" y="635000"/>
                  </a:lnTo>
                  <a:lnTo>
                    <a:pt x="1021657" y="636270"/>
                  </a:lnTo>
                  <a:lnTo>
                    <a:pt x="1021657" y="659130"/>
                  </a:lnTo>
                  <a:lnTo>
                    <a:pt x="1018244" y="662940"/>
                  </a:lnTo>
                  <a:lnTo>
                    <a:pt x="1068410" y="662940"/>
                  </a:lnTo>
                  <a:lnTo>
                    <a:pt x="1066850" y="661670"/>
                  </a:lnTo>
                  <a:lnTo>
                    <a:pt x="1066850" y="642620"/>
                  </a:lnTo>
                  <a:lnTo>
                    <a:pt x="1043206" y="642620"/>
                  </a:lnTo>
                  <a:lnTo>
                    <a:pt x="1043206" y="603250"/>
                  </a:lnTo>
                  <a:lnTo>
                    <a:pt x="1044788" y="600710"/>
                  </a:lnTo>
                  <a:close/>
                </a:path>
                <a:path w="1214754" h="789940">
                  <a:moveTo>
                    <a:pt x="1103781" y="608330"/>
                  </a:moveTo>
                  <a:lnTo>
                    <a:pt x="1073143" y="608330"/>
                  </a:lnTo>
                  <a:lnTo>
                    <a:pt x="1074724" y="609600"/>
                  </a:lnTo>
                  <a:lnTo>
                    <a:pt x="1074724" y="635000"/>
                  </a:lnTo>
                  <a:lnTo>
                    <a:pt x="1077520" y="635000"/>
                  </a:lnTo>
                  <a:lnTo>
                    <a:pt x="1078713" y="636270"/>
                  </a:lnTo>
                  <a:lnTo>
                    <a:pt x="1078713" y="640080"/>
                  </a:lnTo>
                  <a:lnTo>
                    <a:pt x="1076954" y="642620"/>
                  </a:lnTo>
                  <a:lnTo>
                    <a:pt x="1074818" y="642620"/>
                  </a:lnTo>
                  <a:lnTo>
                    <a:pt x="1074724" y="661670"/>
                  </a:lnTo>
                  <a:lnTo>
                    <a:pt x="1073143" y="662940"/>
                  </a:lnTo>
                  <a:lnTo>
                    <a:pt x="1105540" y="662940"/>
                  </a:lnTo>
                  <a:lnTo>
                    <a:pt x="1104346" y="661670"/>
                  </a:lnTo>
                  <a:lnTo>
                    <a:pt x="1099508" y="660400"/>
                  </a:lnTo>
                  <a:lnTo>
                    <a:pt x="1096807" y="659130"/>
                  </a:lnTo>
                  <a:lnTo>
                    <a:pt x="1095802" y="657860"/>
                  </a:lnTo>
                  <a:lnTo>
                    <a:pt x="1095802" y="654050"/>
                  </a:lnTo>
                  <a:lnTo>
                    <a:pt x="1097655" y="651510"/>
                  </a:lnTo>
                  <a:lnTo>
                    <a:pt x="1127225" y="651510"/>
                  </a:lnTo>
                  <a:lnTo>
                    <a:pt x="1127225" y="636270"/>
                  </a:lnTo>
                  <a:lnTo>
                    <a:pt x="1103781" y="636270"/>
                  </a:lnTo>
                  <a:lnTo>
                    <a:pt x="1103781" y="608330"/>
                  </a:lnTo>
                  <a:close/>
                </a:path>
                <a:path w="1214754" h="789940">
                  <a:moveTo>
                    <a:pt x="1214196" y="600710"/>
                  </a:moveTo>
                  <a:lnTo>
                    <a:pt x="1133528" y="600710"/>
                  </a:lnTo>
                  <a:lnTo>
                    <a:pt x="1135298" y="603250"/>
                  </a:lnTo>
                  <a:lnTo>
                    <a:pt x="1135298" y="607060"/>
                  </a:lnTo>
                  <a:lnTo>
                    <a:pt x="1133528" y="608330"/>
                  </a:lnTo>
                  <a:lnTo>
                    <a:pt x="1111749" y="608330"/>
                  </a:lnTo>
                  <a:lnTo>
                    <a:pt x="1111655" y="628650"/>
                  </a:lnTo>
                  <a:lnTo>
                    <a:pt x="1131790" y="628650"/>
                  </a:lnTo>
                  <a:lnTo>
                    <a:pt x="1135204" y="631190"/>
                  </a:lnTo>
                  <a:lnTo>
                    <a:pt x="1135204" y="659130"/>
                  </a:lnTo>
                  <a:lnTo>
                    <a:pt x="1131591" y="662940"/>
                  </a:lnTo>
                  <a:lnTo>
                    <a:pt x="1214196" y="662940"/>
                  </a:lnTo>
                  <a:lnTo>
                    <a:pt x="1214196" y="600710"/>
                  </a:lnTo>
                  <a:close/>
                </a:path>
                <a:path w="1214754" h="789940">
                  <a:moveTo>
                    <a:pt x="117061" y="609600"/>
                  </a:moveTo>
                  <a:lnTo>
                    <a:pt x="93421" y="609600"/>
                  </a:lnTo>
                  <a:lnTo>
                    <a:pt x="93421" y="655320"/>
                  </a:lnTo>
                  <a:lnTo>
                    <a:pt x="117061" y="655320"/>
                  </a:lnTo>
                  <a:lnTo>
                    <a:pt x="117061" y="609600"/>
                  </a:lnTo>
                  <a:close/>
                </a:path>
                <a:path w="1214754" h="789940">
                  <a:moveTo>
                    <a:pt x="200762" y="600710"/>
                  </a:moveTo>
                  <a:lnTo>
                    <a:pt x="165956" y="600710"/>
                  </a:lnTo>
                  <a:lnTo>
                    <a:pt x="165956" y="655320"/>
                  </a:lnTo>
                  <a:lnTo>
                    <a:pt x="173835" y="655320"/>
                  </a:lnTo>
                  <a:lnTo>
                    <a:pt x="173929" y="636270"/>
                  </a:lnTo>
                  <a:lnTo>
                    <a:pt x="175495" y="635000"/>
                  </a:lnTo>
                  <a:lnTo>
                    <a:pt x="198994" y="635000"/>
                  </a:lnTo>
                  <a:lnTo>
                    <a:pt x="198994" y="631190"/>
                  </a:lnTo>
                  <a:lnTo>
                    <a:pt x="202517" y="628650"/>
                  </a:lnTo>
                  <a:lnTo>
                    <a:pt x="230420" y="628650"/>
                  </a:lnTo>
                  <a:lnTo>
                    <a:pt x="230420" y="608330"/>
                  </a:lnTo>
                  <a:lnTo>
                    <a:pt x="200856" y="608330"/>
                  </a:lnTo>
                  <a:lnTo>
                    <a:pt x="198994" y="607060"/>
                  </a:lnTo>
                  <a:lnTo>
                    <a:pt x="198994" y="603250"/>
                  </a:lnTo>
                  <a:lnTo>
                    <a:pt x="200762" y="600710"/>
                  </a:lnTo>
                  <a:close/>
                </a:path>
                <a:path w="1214754" h="789940">
                  <a:moveTo>
                    <a:pt x="285711" y="636270"/>
                  </a:moveTo>
                  <a:lnTo>
                    <a:pt x="207160" y="636270"/>
                  </a:lnTo>
                  <a:lnTo>
                    <a:pt x="207160" y="655320"/>
                  </a:lnTo>
                  <a:lnTo>
                    <a:pt x="287100" y="655320"/>
                  </a:lnTo>
                  <a:lnTo>
                    <a:pt x="287194" y="637540"/>
                  </a:lnTo>
                  <a:lnTo>
                    <a:pt x="285711" y="636270"/>
                  </a:lnTo>
                  <a:close/>
                </a:path>
                <a:path w="1214754" h="789940">
                  <a:moveTo>
                    <a:pt x="453720" y="651510"/>
                  </a:moveTo>
                  <a:lnTo>
                    <a:pt x="427537" y="651510"/>
                  </a:lnTo>
                  <a:lnTo>
                    <a:pt x="428275" y="652780"/>
                  </a:lnTo>
                  <a:lnTo>
                    <a:pt x="433590" y="654050"/>
                  </a:lnTo>
                  <a:lnTo>
                    <a:pt x="434162" y="655320"/>
                  </a:lnTo>
                  <a:lnTo>
                    <a:pt x="453720" y="655320"/>
                  </a:lnTo>
                  <a:lnTo>
                    <a:pt x="453720" y="651510"/>
                  </a:lnTo>
                  <a:close/>
                </a:path>
                <a:path w="1214754" h="789940">
                  <a:moveTo>
                    <a:pt x="510589" y="642620"/>
                  </a:moveTo>
                  <a:lnTo>
                    <a:pt x="487044" y="642620"/>
                  </a:lnTo>
                  <a:lnTo>
                    <a:pt x="487044" y="655320"/>
                  </a:lnTo>
                  <a:lnTo>
                    <a:pt x="510589" y="655320"/>
                  </a:lnTo>
                  <a:lnTo>
                    <a:pt x="510589" y="642620"/>
                  </a:lnTo>
                  <a:close/>
                </a:path>
                <a:path w="1214754" h="789940">
                  <a:moveTo>
                    <a:pt x="677113" y="636270"/>
                  </a:moveTo>
                  <a:lnTo>
                    <a:pt x="653470" y="636270"/>
                  </a:lnTo>
                  <a:lnTo>
                    <a:pt x="653470" y="655320"/>
                  </a:lnTo>
                  <a:lnTo>
                    <a:pt x="677113" y="655320"/>
                  </a:lnTo>
                  <a:lnTo>
                    <a:pt x="677113" y="636270"/>
                  </a:lnTo>
                  <a:close/>
                </a:path>
                <a:path w="1214754" h="789940">
                  <a:moveTo>
                    <a:pt x="790565" y="609600"/>
                  </a:moveTo>
                  <a:lnTo>
                    <a:pt x="767026" y="609600"/>
                  </a:lnTo>
                  <a:lnTo>
                    <a:pt x="767026" y="655320"/>
                  </a:lnTo>
                  <a:lnTo>
                    <a:pt x="790565" y="655320"/>
                  </a:lnTo>
                  <a:lnTo>
                    <a:pt x="790565" y="609600"/>
                  </a:lnTo>
                  <a:close/>
                </a:path>
                <a:path w="1214754" h="789940">
                  <a:moveTo>
                    <a:pt x="927346" y="600710"/>
                  </a:moveTo>
                  <a:lnTo>
                    <a:pt x="839558" y="600710"/>
                  </a:lnTo>
                  <a:lnTo>
                    <a:pt x="839558" y="655320"/>
                  </a:lnTo>
                  <a:lnTo>
                    <a:pt x="847338" y="655320"/>
                  </a:lnTo>
                  <a:lnTo>
                    <a:pt x="847432" y="636270"/>
                  </a:lnTo>
                  <a:lnTo>
                    <a:pt x="849003" y="635000"/>
                  </a:lnTo>
                  <a:lnTo>
                    <a:pt x="925577" y="635000"/>
                  </a:lnTo>
                  <a:lnTo>
                    <a:pt x="925577" y="631190"/>
                  </a:lnTo>
                  <a:lnTo>
                    <a:pt x="929001" y="628650"/>
                  </a:lnTo>
                  <a:lnTo>
                    <a:pt x="957000" y="628650"/>
                  </a:lnTo>
                  <a:lnTo>
                    <a:pt x="957000" y="608330"/>
                  </a:lnTo>
                  <a:lnTo>
                    <a:pt x="927440" y="608330"/>
                  </a:lnTo>
                  <a:lnTo>
                    <a:pt x="925577" y="607060"/>
                  </a:lnTo>
                  <a:lnTo>
                    <a:pt x="925577" y="603250"/>
                  </a:lnTo>
                  <a:lnTo>
                    <a:pt x="927346" y="600710"/>
                  </a:lnTo>
                  <a:close/>
                </a:path>
                <a:path w="1214754" h="789940">
                  <a:moveTo>
                    <a:pt x="1012296" y="636270"/>
                  </a:moveTo>
                  <a:lnTo>
                    <a:pt x="933639" y="636270"/>
                  </a:lnTo>
                  <a:lnTo>
                    <a:pt x="933639" y="655320"/>
                  </a:lnTo>
                  <a:lnTo>
                    <a:pt x="1013679" y="655320"/>
                  </a:lnTo>
                  <a:lnTo>
                    <a:pt x="1013773" y="637540"/>
                  </a:lnTo>
                  <a:lnTo>
                    <a:pt x="1012296" y="636270"/>
                  </a:lnTo>
                  <a:close/>
                </a:path>
                <a:path w="1214754" h="789940">
                  <a:moveTo>
                    <a:pt x="1127225" y="651510"/>
                  </a:moveTo>
                  <a:lnTo>
                    <a:pt x="1101048" y="651510"/>
                  </a:lnTo>
                  <a:lnTo>
                    <a:pt x="1101781" y="652780"/>
                  </a:lnTo>
                  <a:lnTo>
                    <a:pt x="1107100" y="654050"/>
                  </a:lnTo>
                  <a:lnTo>
                    <a:pt x="1107665" y="655320"/>
                  </a:lnTo>
                  <a:lnTo>
                    <a:pt x="1127225" y="655320"/>
                  </a:lnTo>
                  <a:lnTo>
                    <a:pt x="1127225" y="651510"/>
                  </a:lnTo>
                  <a:close/>
                </a:path>
                <a:path w="1214754" h="789940">
                  <a:moveTo>
                    <a:pt x="257538" y="600710"/>
                  </a:moveTo>
                  <a:lnTo>
                    <a:pt x="235074" y="600710"/>
                  </a:lnTo>
                  <a:lnTo>
                    <a:pt x="238585" y="604520"/>
                  </a:lnTo>
                  <a:lnTo>
                    <a:pt x="238490" y="632460"/>
                  </a:lnTo>
                  <a:lnTo>
                    <a:pt x="235075" y="636270"/>
                  </a:lnTo>
                  <a:lnTo>
                    <a:pt x="265417" y="636270"/>
                  </a:lnTo>
                  <a:lnTo>
                    <a:pt x="263649" y="635000"/>
                  </a:lnTo>
                  <a:lnTo>
                    <a:pt x="263649" y="629920"/>
                  </a:lnTo>
                  <a:lnTo>
                    <a:pt x="265498" y="628650"/>
                  </a:lnTo>
                  <a:lnTo>
                    <a:pt x="285617" y="628650"/>
                  </a:lnTo>
                  <a:lnTo>
                    <a:pt x="287004" y="626110"/>
                  </a:lnTo>
                  <a:lnTo>
                    <a:pt x="287004" y="608330"/>
                  </a:lnTo>
                  <a:lnTo>
                    <a:pt x="257536" y="608330"/>
                  </a:lnTo>
                  <a:lnTo>
                    <a:pt x="255674" y="607060"/>
                  </a:lnTo>
                  <a:lnTo>
                    <a:pt x="255674" y="603250"/>
                  </a:lnTo>
                  <a:lnTo>
                    <a:pt x="257538" y="600710"/>
                  </a:lnTo>
                  <a:close/>
                </a:path>
                <a:path w="1214754" h="789940">
                  <a:moveTo>
                    <a:pt x="984119" y="600710"/>
                  </a:moveTo>
                  <a:lnTo>
                    <a:pt x="961649" y="600710"/>
                  </a:lnTo>
                  <a:lnTo>
                    <a:pt x="965073" y="604520"/>
                  </a:lnTo>
                  <a:lnTo>
                    <a:pt x="965073" y="632460"/>
                  </a:lnTo>
                  <a:lnTo>
                    <a:pt x="961659" y="636270"/>
                  </a:lnTo>
                  <a:lnTo>
                    <a:pt x="991993" y="636270"/>
                  </a:lnTo>
                  <a:lnTo>
                    <a:pt x="990224" y="635000"/>
                  </a:lnTo>
                  <a:lnTo>
                    <a:pt x="990224" y="629920"/>
                  </a:lnTo>
                  <a:lnTo>
                    <a:pt x="991983" y="628650"/>
                  </a:lnTo>
                  <a:lnTo>
                    <a:pt x="1012202" y="628650"/>
                  </a:lnTo>
                  <a:lnTo>
                    <a:pt x="1013584" y="626110"/>
                  </a:lnTo>
                  <a:lnTo>
                    <a:pt x="1013584" y="608330"/>
                  </a:lnTo>
                  <a:lnTo>
                    <a:pt x="984119" y="608330"/>
                  </a:lnTo>
                  <a:lnTo>
                    <a:pt x="982255" y="607060"/>
                  </a:lnTo>
                  <a:lnTo>
                    <a:pt x="982255" y="603250"/>
                  </a:lnTo>
                  <a:lnTo>
                    <a:pt x="984119" y="600710"/>
                  </a:lnTo>
                  <a:close/>
                </a:path>
                <a:path w="1214754" h="789940">
                  <a:moveTo>
                    <a:pt x="430175" y="600710"/>
                  </a:moveTo>
                  <a:lnTo>
                    <a:pt x="376012" y="600710"/>
                  </a:lnTo>
                  <a:lnTo>
                    <a:pt x="377578" y="603250"/>
                  </a:lnTo>
                  <a:lnTo>
                    <a:pt x="377578" y="635000"/>
                  </a:lnTo>
                  <a:lnTo>
                    <a:pt x="393148" y="635000"/>
                  </a:lnTo>
                  <a:lnTo>
                    <a:pt x="393242" y="609600"/>
                  </a:lnTo>
                  <a:lnTo>
                    <a:pt x="394805" y="608330"/>
                  </a:lnTo>
                  <a:lnTo>
                    <a:pt x="430175" y="608330"/>
                  </a:lnTo>
                  <a:lnTo>
                    <a:pt x="430175" y="600710"/>
                  </a:lnTo>
                  <a:close/>
                </a:path>
                <a:path w="1214754" h="789940">
                  <a:moveTo>
                    <a:pt x="1103781" y="600710"/>
                  </a:moveTo>
                  <a:lnTo>
                    <a:pt x="1049520" y="600710"/>
                  </a:lnTo>
                  <a:lnTo>
                    <a:pt x="1051081" y="603250"/>
                  </a:lnTo>
                  <a:lnTo>
                    <a:pt x="1051081" y="635000"/>
                  </a:lnTo>
                  <a:lnTo>
                    <a:pt x="1066756" y="635000"/>
                  </a:lnTo>
                  <a:lnTo>
                    <a:pt x="1066850" y="609600"/>
                  </a:lnTo>
                  <a:lnTo>
                    <a:pt x="1068410" y="608330"/>
                  </a:lnTo>
                  <a:lnTo>
                    <a:pt x="1103781" y="608330"/>
                  </a:lnTo>
                  <a:lnTo>
                    <a:pt x="1103781" y="600710"/>
                  </a:lnTo>
                  <a:close/>
                </a:path>
                <a:path w="1214754" h="789940">
                  <a:moveTo>
                    <a:pt x="669239" y="608330"/>
                  </a:moveTo>
                  <a:lnTo>
                    <a:pt x="661448" y="608330"/>
                  </a:lnTo>
                  <a:lnTo>
                    <a:pt x="661448" y="628650"/>
                  </a:lnTo>
                  <a:lnTo>
                    <a:pt x="669239" y="628650"/>
                  </a:lnTo>
                  <a:lnTo>
                    <a:pt x="669239" y="608330"/>
                  </a:lnTo>
                  <a:close/>
                </a:path>
                <a:path w="1214754" h="789940">
                  <a:moveTo>
                    <a:pt x="733792" y="609600"/>
                  </a:moveTo>
                  <a:lnTo>
                    <a:pt x="710348" y="609600"/>
                  </a:lnTo>
                  <a:lnTo>
                    <a:pt x="710348" y="621030"/>
                  </a:lnTo>
                  <a:lnTo>
                    <a:pt x="733792" y="621030"/>
                  </a:lnTo>
                  <a:lnTo>
                    <a:pt x="733792" y="609600"/>
                  </a:lnTo>
                  <a:close/>
                </a:path>
                <a:path w="1214754" h="789940">
                  <a:moveTo>
                    <a:pt x="567459" y="608330"/>
                  </a:moveTo>
                  <a:lnTo>
                    <a:pt x="543723" y="608330"/>
                  </a:lnTo>
                  <a:lnTo>
                    <a:pt x="543343" y="610870"/>
                  </a:lnTo>
                  <a:lnTo>
                    <a:pt x="542065" y="612140"/>
                  </a:lnTo>
                  <a:lnTo>
                    <a:pt x="567459" y="612140"/>
                  </a:lnTo>
                  <a:lnTo>
                    <a:pt x="567459" y="608330"/>
                  </a:lnTo>
                  <a:close/>
                </a:path>
                <a:path w="1214754" h="789940">
                  <a:moveTo>
                    <a:pt x="172602" y="416560"/>
                  </a:moveTo>
                  <a:lnTo>
                    <a:pt x="154942" y="416560"/>
                  </a:lnTo>
                  <a:lnTo>
                    <a:pt x="154942" y="480060"/>
                  </a:lnTo>
                  <a:lnTo>
                    <a:pt x="172602" y="480060"/>
                  </a:lnTo>
                  <a:lnTo>
                    <a:pt x="172602" y="416560"/>
                  </a:lnTo>
                  <a:close/>
                </a:path>
                <a:path w="1214754" h="789940">
                  <a:moveTo>
                    <a:pt x="255769" y="416560"/>
                  </a:moveTo>
                  <a:lnTo>
                    <a:pt x="238111" y="416560"/>
                  </a:lnTo>
                  <a:lnTo>
                    <a:pt x="238111" y="480060"/>
                  </a:lnTo>
                  <a:lnTo>
                    <a:pt x="255769" y="480060"/>
                  </a:lnTo>
                  <a:lnTo>
                    <a:pt x="255769" y="416560"/>
                  </a:lnTo>
                  <a:close/>
                </a:path>
                <a:path w="1214754" h="789940">
                  <a:moveTo>
                    <a:pt x="1214196" y="416560"/>
                  </a:moveTo>
                  <a:lnTo>
                    <a:pt x="331056" y="416560"/>
                  </a:lnTo>
                  <a:lnTo>
                    <a:pt x="326083" y="441960"/>
                  </a:lnTo>
                  <a:lnTo>
                    <a:pt x="312524" y="462280"/>
                  </a:lnTo>
                  <a:lnTo>
                    <a:pt x="292424" y="474980"/>
                  </a:lnTo>
                  <a:lnTo>
                    <a:pt x="267827" y="480060"/>
                  </a:lnTo>
                  <a:lnTo>
                    <a:pt x="1214196" y="480060"/>
                  </a:lnTo>
                  <a:lnTo>
                    <a:pt x="1214196" y="416560"/>
                  </a:lnTo>
                  <a:close/>
                </a:path>
                <a:path w="1214754" h="789940">
                  <a:moveTo>
                    <a:pt x="172602" y="342900"/>
                  </a:moveTo>
                  <a:lnTo>
                    <a:pt x="154942" y="342900"/>
                  </a:lnTo>
                  <a:lnTo>
                    <a:pt x="154942" y="398780"/>
                  </a:lnTo>
                  <a:lnTo>
                    <a:pt x="172602" y="398780"/>
                  </a:lnTo>
                  <a:lnTo>
                    <a:pt x="172602" y="342900"/>
                  </a:lnTo>
                  <a:close/>
                </a:path>
                <a:path w="1214754" h="789940">
                  <a:moveTo>
                    <a:pt x="255769" y="342900"/>
                  </a:moveTo>
                  <a:lnTo>
                    <a:pt x="238111" y="342900"/>
                  </a:lnTo>
                  <a:lnTo>
                    <a:pt x="238111" y="398780"/>
                  </a:lnTo>
                  <a:lnTo>
                    <a:pt x="255769" y="398780"/>
                  </a:lnTo>
                  <a:lnTo>
                    <a:pt x="255769" y="342900"/>
                  </a:lnTo>
                  <a:close/>
                </a:path>
                <a:path w="1214754" h="789940">
                  <a:moveTo>
                    <a:pt x="1214196" y="342900"/>
                  </a:moveTo>
                  <a:lnTo>
                    <a:pt x="331056" y="342900"/>
                  </a:lnTo>
                  <a:lnTo>
                    <a:pt x="331056" y="398780"/>
                  </a:lnTo>
                  <a:lnTo>
                    <a:pt x="1214196" y="398780"/>
                  </a:lnTo>
                  <a:lnTo>
                    <a:pt x="1214196" y="342900"/>
                  </a:lnTo>
                  <a:close/>
                </a:path>
                <a:path w="1214754" h="789940">
                  <a:moveTo>
                    <a:pt x="172602" y="260350"/>
                  </a:moveTo>
                  <a:lnTo>
                    <a:pt x="154942" y="260350"/>
                  </a:lnTo>
                  <a:lnTo>
                    <a:pt x="154942" y="325120"/>
                  </a:lnTo>
                  <a:lnTo>
                    <a:pt x="172602" y="325120"/>
                  </a:lnTo>
                  <a:lnTo>
                    <a:pt x="172602" y="260350"/>
                  </a:lnTo>
                  <a:close/>
                </a:path>
                <a:path w="1214754" h="789940">
                  <a:moveTo>
                    <a:pt x="1214196" y="260350"/>
                  </a:moveTo>
                  <a:lnTo>
                    <a:pt x="267827" y="260350"/>
                  </a:lnTo>
                  <a:lnTo>
                    <a:pt x="292425" y="265430"/>
                  </a:lnTo>
                  <a:lnTo>
                    <a:pt x="312525" y="278130"/>
                  </a:lnTo>
                  <a:lnTo>
                    <a:pt x="326083" y="298450"/>
                  </a:lnTo>
                  <a:lnTo>
                    <a:pt x="331056" y="323850"/>
                  </a:lnTo>
                  <a:lnTo>
                    <a:pt x="331056" y="325120"/>
                  </a:lnTo>
                  <a:lnTo>
                    <a:pt x="1214196" y="325120"/>
                  </a:lnTo>
                  <a:lnTo>
                    <a:pt x="1214196" y="260350"/>
                  </a:lnTo>
                  <a:close/>
                </a:path>
              </a:pathLst>
            </a:custGeom>
            <a:solidFill>
              <a:srgbClr val="61D836"/>
            </a:solidFill>
          </p:spPr>
          <p:txBody>
            <a:bodyPr wrap="square" lIns="0" tIns="0" rIns="0" bIns="0" rtlCol="0"/>
            <a:lstStyle/>
            <a:p>
              <a:endParaRPr/>
            </a:p>
          </p:txBody>
        </p:sp>
        <p:sp>
          <p:nvSpPr>
            <p:cNvPr id="18" name="object 18"/>
            <p:cNvSpPr/>
            <p:nvPr/>
          </p:nvSpPr>
          <p:spPr>
            <a:xfrm>
              <a:off x="7977129" y="7170708"/>
              <a:ext cx="1447800" cy="482600"/>
            </a:xfrm>
            <a:custGeom>
              <a:avLst/>
              <a:gdLst/>
              <a:ahLst/>
              <a:cxnLst/>
              <a:rect l="l" t="t" r="r" b="b"/>
              <a:pathLst>
                <a:path w="1447800" h="482600">
                  <a:moveTo>
                    <a:pt x="1447243" y="0"/>
                  </a:moveTo>
                  <a:lnTo>
                    <a:pt x="0" y="0"/>
                  </a:lnTo>
                  <a:lnTo>
                    <a:pt x="0" y="482412"/>
                  </a:lnTo>
                  <a:lnTo>
                    <a:pt x="1447243" y="482412"/>
                  </a:lnTo>
                  <a:lnTo>
                    <a:pt x="1447243" y="0"/>
                  </a:lnTo>
                  <a:close/>
                </a:path>
              </a:pathLst>
            </a:custGeom>
            <a:solidFill>
              <a:srgbClr val="EE220C"/>
            </a:solidFill>
          </p:spPr>
          <p:txBody>
            <a:bodyPr wrap="square" lIns="0" tIns="0" rIns="0" bIns="0" rtlCol="0"/>
            <a:lstStyle/>
            <a:p>
              <a:endParaRPr/>
            </a:p>
          </p:txBody>
        </p:sp>
      </p:grpSp>
      <p:sp>
        <p:nvSpPr>
          <p:cNvPr id="19" name="object 19"/>
          <p:cNvSpPr txBox="1"/>
          <p:nvPr/>
        </p:nvSpPr>
        <p:spPr>
          <a:xfrm>
            <a:off x="11277352" y="9251870"/>
            <a:ext cx="286893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85" dirty="0">
                <a:solidFill>
                  <a:srgbClr val="FFFFFF"/>
                </a:solidFill>
                <a:latin typeface="Arial MT"/>
                <a:cs typeface="Arial MT"/>
              </a:rPr>
              <a:t>Man</a:t>
            </a:r>
            <a:r>
              <a:rPr sz="2600" spc="-10" dirty="0">
                <a:solidFill>
                  <a:srgbClr val="FFFFFF"/>
                </a:solidFill>
                <a:latin typeface="Arial MT"/>
                <a:cs typeface="Arial MT"/>
              </a:rPr>
              <a:t> </a:t>
            </a:r>
            <a:r>
              <a:rPr sz="2600" spc="60" dirty="0">
                <a:solidFill>
                  <a:srgbClr val="FFFFFF"/>
                </a:solidFill>
                <a:latin typeface="Arial MT"/>
                <a:cs typeface="Arial MT"/>
              </a:rPr>
              <a:t>in</a:t>
            </a:r>
            <a:r>
              <a:rPr sz="2600" spc="-5" dirty="0">
                <a:solidFill>
                  <a:srgbClr val="FFFFFF"/>
                </a:solidFill>
                <a:latin typeface="Arial MT"/>
                <a:cs typeface="Arial MT"/>
              </a:rPr>
              <a:t> </a:t>
            </a:r>
            <a:r>
              <a:rPr sz="2600" spc="80" dirty="0">
                <a:solidFill>
                  <a:srgbClr val="FFFFFF"/>
                </a:solidFill>
                <a:latin typeface="Arial MT"/>
                <a:cs typeface="Arial MT"/>
              </a:rPr>
              <a:t>the</a:t>
            </a:r>
            <a:r>
              <a:rPr sz="2600" spc="-5" dirty="0">
                <a:solidFill>
                  <a:srgbClr val="FFFFFF"/>
                </a:solidFill>
                <a:latin typeface="Arial MT"/>
                <a:cs typeface="Arial MT"/>
              </a:rPr>
              <a:t> </a:t>
            </a:r>
            <a:r>
              <a:rPr sz="2600" spc="105" dirty="0">
                <a:solidFill>
                  <a:srgbClr val="FFFFFF"/>
                </a:solidFill>
                <a:latin typeface="Arial MT"/>
                <a:cs typeface="Arial MT"/>
              </a:rPr>
              <a:t>Middle</a:t>
            </a:r>
            <a:endParaRPr sz="2600">
              <a:latin typeface="Arial MT"/>
              <a:cs typeface="Arial MT"/>
            </a:endParaRPr>
          </a:p>
        </p:txBody>
      </p:sp>
      <p:sp>
        <p:nvSpPr>
          <p:cNvPr id="20" name="object 20"/>
          <p:cNvSpPr txBox="1"/>
          <p:nvPr/>
        </p:nvSpPr>
        <p:spPr>
          <a:xfrm>
            <a:off x="3544125" y="3510613"/>
            <a:ext cx="897890"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Client</a:t>
            </a:r>
            <a:endParaRPr sz="2450">
              <a:latin typeface="Arial"/>
              <a:cs typeface="Arial"/>
            </a:endParaRPr>
          </a:p>
        </p:txBody>
      </p:sp>
      <p:sp>
        <p:nvSpPr>
          <p:cNvPr id="21" name="object 21"/>
          <p:cNvSpPr txBox="1"/>
          <p:nvPr/>
        </p:nvSpPr>
        <p:spPr>
          <a:xfrm>
            <a:off x="8011548" y="7190760"/>
            <a:ext cx="1378585" cy="427990"/>
          </a:xfrm>
          <a:prstGeom prst="rect">
            <a:avLst/>
          </a:prstGeom>
        </p:spPr>
        <p:txBody>
          <a:bodyPr vert="horz" wrap="square" lIns="0" tIns="17145" rIns="0" bIns="0" rtlCol="0">
            <a:spAutoFit/>
          </a:bodyPr>
          <a:lstStyle/>
          <a:p>
            <a:pPr marL="12700">
              <a:lnSpc>
                <a:spcPct val="100000"/>
              </a:lnSpc>
              <a:spcBef>
                <a:spcPts val="135"/>
              </a:spcBef>
            </a:pPr>
            <a:r>
              <a:rPr sz="2600" spc="75" dirty="0">
                <a:solidFill>
                  <a:srgbClr val="FFFFFF"/>
                </a:solidFill>
                <a:latin typeface="Arial MT"/>
                <a:cs typeface="Arial MT"/>
              </a:rPr>
              <a:t>Plaintext</a:t>
            </a:r>
            <a:endParaRPr sz="2600">
              <a:latin typeface="Arial MT"/>
              <a:cs typeface="Arial MT"/>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8252" y="494591"/>
            <a:ext cx="11167745" cy="1433195"/>
          </a:xfrm>
          <a:prstGeom prst="rect">
            <a:avLst/>
          </a:prstGeom>
        </p:spPr>
        <p:txBody>
          <a:bodyPr vert="horz" wrap="square" lIns="0" tIns="17145" rIns="0" bIns="0" rtlCol="0">
            <a:spAutoFit/>
          </a:bodyPr>
          <a:lstStyle/>
          <a:p>
            <a:pPr marL="12700">
              <a:lnSpc>
                <a:spcPct val="100000"/>
              </a:lnSpc>
              <a:spcBef>
                <a:spcPts val="135"/>
              </a:spcBef>
            </a:pPr>
            <a:r>
              <a:rPr spc="225" dirty="0"/>
              <a:t>With</a:t>
            </a:r>
            <a:r>
              <a:rPr spc="-5" dirty="0"/>
              <a:t> </a:t>
            </a:r>
            <a:r>
              <a:rPr spc="-45" dirty="0"/>
              <a:t>SSL</a:t>
            </a:r>
            <a:r>
              <a:rPr dirty="0"/>
              <a:t> </a:t>
            </a:r>
            <a:r>
              <a:rPr spc="250" dirty="0"/>
              <a:t>Encryption</a:t>
            </a:r>
          </a:p>
        </p:txBody>
      </p:sp>
      <p:sp>
        <p:nvSpPr>
          <p:cNvPr id="3" name="object 3"/>
          <p:cNvSpPr txBox="1"/>
          <p:nvPr/>
        </p:nvSpPr>
        <p:spPr>
          <a:xfrm>
            <a:off x="14659240" y="4539988"/>
            <a:ext cx="2750820" cy="222885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marL="285750" marR="278130" indent="589280">
              <a:lnSpc>
                <a:spcPct val="103099"/>
              </a:lnSpc>
              <a:spcBef>
                <a:spcPts val="1910"/>
              </a:spcBef>
            </a:pPr>
            <a:r>
              <a:rPr sz="2600" spc="35" dirty="0">
                <a:solidFill>
                  <a:srgbClr val="FFFFFF"/>
                </a:solidFill>
                <a:latin typeface="Arial MT"/>
                <a:cs typeface="Arial MT"/>
              </a:rPr>
              <a:t>Server </a:t>
            </a:r>
            <a:r>
              <a:rPr sz="2600" spc="40" dirty="0">
                <a:solidFill>
                  <a:srgbClr val="FFFFFF"/>
                </a:solidFill>
                <a:latin typeface="Arial MT"/>
                <a:cs typeface="Arial MT"/>
              </a:rPr>
              <a:t> </a:t>
            </a:r>
            <a:r>
              <a:rPr sz="2600" spc="-135" dirty="0">
                <a:solidFill>
                  <a:srgbClr val="FFFFFF"/>
                </a:solidFill>
                <a:latin typeface="Arial MT"/>
                <a:cs typeface="Arial MT"/>
              </a:rPr>
              <a:t>(</a:t>
            </a:r>
            <a:r>
              <a:rPr sz="2600" u="heavy" spc="80" dirty="0">
                <a:solidFill>
                  <a:srgbClr val="FFFFFF"/>
                </a:solidFill>
                <a:uFill>
                  <a:solidFill>
                    <a:srgbClr val="FFFFFF"/>
                  </a:solidFill>
                </a:uFill>
                <a:latin typeface="Arial MT"/>
                <a:cs typeface="Arial MT"/>
              </a:rPr>
              <a:t>amazon.com</a:t>
            </a:r>
            <a:r>
              <a:rPr sz="2600" spc="-135" dirty="0">
                <a:solidFill>
                  <a:srgbClr val="FFFFFF"/>
                </a:solidFill>
                <a:latin typeface="Arial MT"/>
                <a:cs typeface="Arial MT"/>
              </a:rPr>
              <a:t>)</a:t>
            </a:r>
            <a:endParaRPr sz="2600">
              <a:latin typeface="Arial MT"/>
              <a:cs typeface="Arial MT"/>
            </a:endParaRPr>
          </a:p>
        </p:txBody>
      </p:sp>
      <p:pic>
        <p:nvPicPr>
          <p:cNvPr id="4" name="object 4"/>
          <p:cNvPicPr/>
          <p:nvPr/>
        </p:nvPicPr>
        <p:blipFill>
          <a:blip r:embed="rId2" cstate="print"/>
          <a:stretch>
            <a:fillRect/>
          </a:stretch>
        </p:blipFill>
        <p:spPr>
          <a:xfrm>
            <a:off x="3657120" y="4643724"/>
            <a:ext cx="2750652" cy="2062989"/>
          </a:xfrm>
          <a:prstGeom prst="rect">
            <a:avLst/>
          </a:prstGeom>
        </p:spPr>
      </p:pic>
      <p:sp>
        <p:nvSpPr>
          <p:cNvPr id="5" name="object 5"/>
          <p:cNvSpPr/>
          <p:nvPr/>
        </p:nvSpPr>
        <p:spPr>
          <a:xfrm>
            <a:off x="1787312" y="5191637"/>
            <a:ext cx="1116330" cy="967740"/>
          </a:xfrm>
          <a:custGeom>
            <a:avLst/>
            <a:gdLst/>
            <a:ahLst/>
            <a:cxnLst/>
            <a:rect l="l" t="t" r="r" b="b"/>
            <a:pathLst>
              <a:path w="1116330" h="967739">
                <a:moveTo>
                  <a:pt x="770043" y="449015"/>
                </a:moveTo>
                <a:lnTo>
                  <a:pt x="346288" y="449015"/>
                </a:lnTo>
                <a:lnTo>
                  <a:pt x="354974" y="506900"/>
                </a:lnTo>
                <a:lnTo>
                  <a:pt x="366807" y="547947"/>
                </a:lnTo>
                <a:lnTo>
                  <a:pt x="383426" y="579369"/>
                </a:lnTo>
                <a:lnTo>
                  <a:pt x="406470" y="608377"/>
                </a:lnTo>
                <a:lnTo>
                  <a:pt x="405850" y="652073"/>
                </a:lnTo>
                <a:lnTo>
                  <a:pt x="399169" y="694712"/>
                </a:lnTo>
                <a:lnTo>
                  <a:pt x="381130" y="732827"/>
                </a:lnTo>
                <a:lnTo>
                  <a:pt x="352828" y="765730"/>
                </a:lnTo>
                <a:lnTo>
                  <a:pt x="315355" y="792733"/>
                </a:lnTo>
                <a:lnTo>
                  <a:pt x="261023" y="814378"/>
                </a:lnTo>
                <a:lnTo>
                  <a:pt x="218125" y="820210"/>
                </a:lnTo>
                <a:lnTo>
                  <a:pt x="158281" y="827727"/>
                </a:lnTo>
                <a:lnTo>
                  <a:pt x="111025" y="843371"/>
                </a:lnTo>
                <a:lnTo>
                  <a:pt x="73963" y="866140"/>
                </a:lnTo>
                <a:lnTo>
                  <a:pt x="44701" y="895029"/>
                </a:lnTo>
                <a:lnTo>
                  <a:pt x="20844" y="929038"/>
                </a:lnTo>
                <a:lnTo>
                  <a:pt x="0" y="967164"/>
                </a:lnTo>
                <a:lnTo>
                  <a:pt x="1116332" y="967164"/>
                </a:lnTo>
                <a:lnTo>
                  <a:pt x="1095487" y="929038"/>
                </a:lnTo>
                <a:lnTo>
                  <a:pt x="1071631" y="895029"/>
                </a:lnTo>
                <a:lnTo>
                  <a:pt x="1042368" y="866140"/>
                </a:lnTo>
                <a:lnTo>
                  <a:pt x="1005306" y="843371"/>
                </a:lnTo>
                <a:lnTo>
                  <a:pt x="958050" y="827727"/>
                </a:lnTo>
                <a:lnTo>
                  <a:pt x="898207" y="820210"/>
                </a:lnTo>
                <a:lnTo>
                  <a:pt x="876558" y="818222"/>
                </a:lnTo>
                <a:lnTo>
                  <a:pt x="855202" y="814272"/>
                </a:lnTo>
                <a:lnTo>
                  <a:pt x="834431" y="808195"/>
                </a:lnTo>
                <a:lnTo>
                  <a:pt x="814537" y="799824"/>
                </a:lnTo>
                <a:lnTo>
                  <a:pt x="810283" y="797555"/>
                </a:lnTo>
                <a:lnTo>
                  <a:pt x="805798" y="795286"/>
                </a:lnTo>
                <a:lnTo>
                  <a:pt x="763464" y="765730"/>
                </a:lnTo>
                <a:lnTo>
                  <a:pt x="735095" y="732827"/>
                </a:lnTo>
                <a:lnTo>
                  <a:pt x="717043" y="694712"/>
                </a:lnTo>
                <a:lnTo>
                  <a:pt x="710482" y="652073"/>
                </a:lnTo>
                <a:lnTo>
                  <a:pt x="709950" y="608377"/>
                </a:lnTo>
                <a:lnTo>
                  <a:pt x="732940" y="579369"/>
                </a:lnTo>
                <a:lnTo>
                  <a:pt x="749463" y="547947"/>
                </a:lnTo>
                <a:lnTo>
                  <a:pt x="761252" y="506900"/>
                </a:lnTo>
                <a:lnTo>
                  <a:pt x="770043" y="449015"/>
                </a:lnTo>
                <a:close/>
              </a:path>
              <a:path w="1116330" h="967739">
                <a:moveTo>
                  <a:pt x="784812" y="449015"/>
                </a:moveTo>
                <a:lnTo>
                  <a:pt x="770043" y="449015"/>
                </a:lnTo>
                <a:lnTo>
                  <a:pt x="774825" y="450220"/>
                </a:lnTo>
                <a:lnTo>
                  <a:pt x="781069" y="450362"/>
                </a:lnTo>
                <a:lnTo>
                  <a:pt x="784812" y="449015"/>
                </a:lnTo>
                <a:close/>
              </a:path>
              <a:path w="1116330" h="967739">
                <a:moveTo>
                  <a:pt x="323084" y="293269"/>
                </a:moveTo>
                <a:lnTo>
                  <a:pt x="315427" y="293269"/>
                </a:lnTo>
                <a:lnTo>
                  <a:pt x="307202" y="293553"/>
                </a:lnTo>
                <a:lnTo>
                  <a:pt x="289103" y="309955"/>
                </a:lnTo>
                <a:lnTo>
                  <a:pt x="290299" y="348168"/>
                </a:lnTo>
                <a:lnTo>
                  <a:pt x="304045" y="396167"/>
                </a:lnTo>
                <a:lnTo>
                  <a:pt x="323598" y="441924"/>
                </a:lnTo>
                <a:lnTo>
                  <a:pt x="328819" y="447898"/>
                </a:lnTo>
                <a:lnTo>
                  <a:pt x="335156" y="450149"/>
                </a:lnTo>
                <a:lnTo>
                  <a:pt x="341387" y="450061"/>
                </a:lnTo>
                <a:lnTo>
                  <a:pt x="346288" y="449015"/>
                </a:lnTo>
                <a:lnTo>
                  <a:pt x="784812" y="449015"/>
                </a:lnTo>
                <a:lnTo>
                  <a:pt x="812420" y="396167"/>
                </a:lnTo>
                <a:lnTo>
                  <a:pt x="826183" y="348168"/>
                </a:lnTo>
                <a:lnTo>
                  <a:pt x="827343" y="309955"/>
                </a:lnTo>
                <a:lnTo>
                  <a:pt x="809219" y="293553"/>
                </a:lnTo>
                <a:lnTo>
                  <a:pt x="329891" y="293553"/>
                </a:lnTo>
                <a:lnTo>
                  <a:pt x="323084" y="293269"/>
                </a:lnTo>
                <a:close/>
              </a:path>
              <a:path w="1116330" h="967739">
                <a:moveTo>
                  <a:pt x="558210" y="0"/>
                </a:moveTo>
                <a:lnTo>
                  <a:pt x="500959" y="4963"/>
                </a:lnTo>
                <a:lnTo>
                  <a:pt x="452192" y="19203"/>
                </a:lnTo>
                <a:lnTo>
                  <a:pt x="411744" y="41746"/>
                </a:lnTo>
                <a:lnTo>
                  <a:pt x="379450" y="71615"/>
                </a:lnTo>
                <a:lnTo>
                  <a:pt x="355145" y="107836"/>
                </a:lnTo>
                <a:lnTo>
                  <a:pt x="338666" y="149435"/>
                </a:lnTo>
                <a:lnTo>
                  <a:pt x="328428" y="217239"/>
                </a:lnTo>
                <a:lnTo>
                  <a:pt x="328037" y="254522"/>
                </a:lnTo>
                <a:lnTo>
                  <a:pt x="329891" y="293553"/>
                </a:lnTo>
                <a:lnTo>
                  <a:pt x="786528" y="293553"/>
                </a:lnTo>
                <a:lnTo>
                  <a:pt x="788413" y="254402"/>
                </a:lnTo>
                <a:lnTo>
                  <a:pt x="784706" y="182044"/>
                </a:lnTo>
                <a:lnTo>
                  <a:pt x="761193" y="107836"/>
                </a:lnTo>
                <a:lnTo>
                  <a:pt x="736905" y="71615"/>
                </a:lnTo>
                <a:lnTo>
                  <a:pt x="704632" y="41746"/>
                </a:lnTo>
                <a:lnTo>
                  <a:pt x="664205" y="19203"/>
                </a:lnTo>
                <a:lnTo>
                  <a:pt x="615454" y="4963"/>
                </a:lnTo>
                <a:lnTo>
                  <a:pt x="558210" y="0"/>
                </a:lnTo>
                <a:close/>
              </a:path>
              <a:path w="1116330" h="967739">
                <a:moveTo>
                  <a:pt x="793336" y="292985"/>
                </a:moveTo>
                <a:lnTo>
                  <a:pt x="786528" y="293553"/>
                </a:lnTo>
                <a:lnTo>
                  <a:pt x="809219" y="293553"/>
                </a:lnTo>
                <a:lnTo>
                  <a:pt x="793336" y="292985"/>
                </a:lnTo>
                <a:close/>
              </a:path>
            </a:pathLst>
          </a:custGeom>
          <a:solidFill>
            <a:srgbClr val="000000"/>
          </a:solidFill>
        </p:spPr>
        <p:txBody>
          <a:bodyPr wrap="square" lIns="0" tIns="0" rIns="0" bIns="0" rtlCol="0"/>
          <a:lstStyle/>
          <a:p>
            <a:endParaRPr/>
          </a:p>
        </p:txBody>
      </p:sp>
      <p:sp>
        <p:nvSpPr>
          <p:cNvPr id="6" name="object 6"/>
          <p:cNvSpPr/>
          <p:nvPr/>
        </p:nvSpPr>
        <p:spPr>
          <a:xfrm>
            <a:off x="7497154" y="4921316"/>
            <a:ext cx="6493510" cy="0"/>
          </a:xfrm>
          <a:custGeom>
            <a:avLst/>
            <a:gdLst/>
            <a:ahLst/>
            <a:cxnLst/>
            <a:rect l="l" t="t" r="r" b="b"/>
            <a:pathLst>
              <a:path w="6493509">
                <a:moveTo>
                  <a:pt x="0" y="0"/>
                </a:moveTo>
                <a:lnTo>
                  <a:pt x="6492979" y="0"/>
                </a:lnTo>
              </a:path>
            </a:pathLst>
          </a:custGeom>
          <a:ln w="20941">
            <a:solidFill>
              <a:srgbClr val="000000"/>
            </a:solidFill>
          </a:ln>
        </p:spPr>
        <p:txBody>
          <a:bodyPr wrap="square" lIns="0" tIns="0" rIns="0" bIns="0" rtlCol="0"/>
          <a:lstStyle/>
          <a:p>
            <a:endParaRPr/>
          </a:p>
        </p:txBody>
      </p:sp>
      <p:sp>
        <p:nvSpPr>
          <p:cNvPr id="7" name="object 7"/>
          <p:cNvSpPr/>
          <p:nvPr/>
        </p:nvSpPr>
        <p:spPr>
          <a:xfrm>
            <a:off x="7497154" y="6429123"/>
            <a:ext cx="6493510" cy="0"/>
          </a:xfrm>
          <a:custGeom>
            <a:avLst/>
            <a:gdLst/>
            <a:ahLst/>
            <a:cxnLst/>
            <a:rect l="l" t="t" r="r" b="b"/>
            <a:pathLst>
              <a:path w="6493509">
                <a:moveTo>
                  <a:pt x="0" y="0"/>
                </a:moveTo>
                <a:lnTo>
                  <a:pt x="6492979" y="0"/>
                </a:lnTo>
              </a:path>
            </a:pathLst>
          </a:custGeom>
          <a:ln w="20941">
            <a:solidFill>
              <a:srgbClr val="000000"/>
            </a:solidFill>
          </a:ln>
        </p:spPr>
        <p:txBody>
          <a:bodyPr wrap="square" lIns="0" tIns="0" rIns="0" bIns="0" rtlCol="0"/>
          <a:lstStyle/>
          <a:p>
            <a:endParaRPr/>
          </a:p>
        </p:txBody>
      </p:sp>
      <p:sp>
        <p:nvSpPr>
          <p:cNvPr id="8" name="object 8"/>
          <p:cNvSpPr/>
          <p:nvPr/>
        </p:nvSpPr>
        <p:spPr>
          <a:xfrm>
            <a:off x="7520263" y="5234400"/>
            <a:ext cx="1293495" cy="840740"/>
          </a:xfrm>
          <a:custGeom>
            <a:avLst/>
            <a:gdLst/>
            <a:ahLst/>
            <a:cxnLst/>
            <a:rect l="l" t="t" r="r" b="b"/>
            <a:pathLst>
              <a:path w="1293495" h="840739">
                <a:moveTo>
                  <a:pt x="1202379" y="0"/>
                </a:moveTo>
                <a:lnTo>
                  <a:pt x="90694" y="0"/>
                </a:lnTo>
                <a:lnTo>
                  <a:pt x="55388" y="6350"/>
                </a:lnTo>
                <a:lnTo>
                  <a:pt x="26560" y="26670"/>
                </a:lnTo>
                <a:lnTo>
                  <a:pt x="7126" y="54610"/>
                </a:lnTo>
                <a:lnTo>
                  <a:pt x="0" y="90170"/>
                </a:lnTo>
                <a:lnTo>
                  <a:pt x="0" y="750570"/>
                </a:lnTo>
                <a:lnTo>
                  <a:pt x="7126" y="786130"/>
                </a:lnTo>
                <a:lnTo>
                  <a:pt x="26560" y="815340"/>
                </a:lnTo>
                <a:lnTo>
                  <a:pt x="55388" y="834390"/>
                </a:lnTo>
                <a:lnTo>
                  <a:pt x="90694" y="840740"/>
                </a:lnTo>
                <a:lnTo>
                  <a:pt x="1202379" y="840740"/>
                </a:lnTo>
                <a:lnTo>
                  <a:pt x="1237683" y="834390"/>
                </a:lnTo>
                <a:lnTo>
                  <a:pt x="1266510" y="815340"/>
                </a:lnTo>
                <a:lnTo>
                  <a:pt x="1285945" y="786130"/>
                </a:lnTo>
                <a:lnTo>
                  <a:pt x="1293072" y="750570"/>
                </a:lnTo>
                <a:lnTo>
                  <a:pt x="1293072" y="706120"/>
                </a:lnTo>
                <a:lnTo>
                  <a:pt x="94940" y="706120"/>
                </a:lnTo>
                <a:lnTo>
                  <a:pt x="91199" y="701040"/>
                </a:lnTo>
                <a:lnTo>
                  <a:pt x="91200" y="643890"/>
                </a:lnTo>
                <a:lnTo>
                  <a:pt x="94941" y="640080"/>
                </a:lnTo>
                <a:lnTo>
                  <a:pt x="1293072" y="640080"/>
                </a:lnTo>
                <a:lnTo>
                  <a:pt x="1293072" y="510540"/>
                </a:lnTo>
                <a:lnTo>
                  <a:pt x="154190" y="510540"/>
                </a:lnTo>
                <a:lnTo>
                  <a:pt x="127993" y="505460"/>
                </a:lnTo>
                <a:lnTo>
                  <a:pt x="106587" y="491490"/>
                </a:lnTo>
                <a:lnTo>
                  <a:pt x="92148" y="469900"/>
                </a:lnTo>
                <a:lnTo>
                  <a:pt x="86851" y="443230"/>
                </a:lnTo>
                <a:lnTo>
                  <a:pt x="86851" y="441960"/>
                </a:lnTo>
                <a:lnTo>
                  <a:pt x="1293072" y="441960"/>
                </a:lnTo>
                <a:lnTo>
                  <a:pt x="1293072" y="424180"/>
                </a:lnTo>
                <a:lnTo>
                  <a:pt x="86851" y="424180"/>
                </a:lnTo>
                <a:lnTo>
                  <a:pt x="86851" y="364490"/>
                </a:lnTo>
                <a:lnTo>
                  <a:pt x="1293072" y="364490"/>
                </a:lnTo>
                <a:lnTo>
                  <a:pt x="1293072" y="345440"/>
                </a:lnTo>
                <a:lnTo>
                  <a:pt x="86851" y="345440"/>
                </a:lnTo>
                <a:lnTo>
                  <a:pt x="86851" y="344170"/>
                </a:lnTo>
                <a:lnTo>
                  <a:pt x="92148" y="317500"/>
                </a:lnTo>
                <a:lnTo>
                  <a:pt x="106588" y="295910"/>
                </a:lnTo>
                <a:lnTo>
                  <a:pt x="127994" y="281940"/>
                </a:lnTo>
                <a:lnTo>
                  <a:pt x="154190" y="276860"/>
                </a:lnTo>
                <a:lnTo>
                  <a:pt x="1293072" y="276860"/>
                </a:lnTo>
                <a:lnTo>
                  <a:pt x="1293072" y="90170"/>
                </a:lnTo>
                <a:lnTo>
                  <a:pt x="1285946" y="54610"/>
                </a:lnTo>
                <a:lnTo>
                  <a:pt x="1266511" y="26670"/>
                </a:lnTo>
                <a:lnTo>
                  <a:pt x="1237683" y="6350"/>
                </a:lnTo>
                <a:lnTo>
                  <a:pt x="1202379" y="0"/>
                </a:lnTo>
                <a:close/>
              </a:path>
              <a:path w="1293495" h="840739">
                <a:moveTo>
                  <a:pt x="153545" y="640080"/>
                </a:moveTo>
                <a:lnTo>
                  <a:pt x="129423" y="640080"/>
                </a:lnTo>
                <a:lnTo>
                  <a:pt x="133159" y="643890"/>
                </a:lnTo>
                <a:lnTo>
                  <a:pt x="133159" y="701040"/>
                </a:lnTo>
                <a:lnTo>
                  <a:pt x="129116" y="704850"/>
                </a:lnTo>
                <a:lnTo>
                  <a:pt x="124767" y="706120"/>
                </a:lnTo>
                <a:lnTo>
                  <a:pt x="153545" y="706120"/>
                </a:lnTo>
                <a:lnTo>
                  <a:pt x="151662" y="703580"/>
                </a:lnTo>
                <a:lnTo>
                  <a:pt x="151662" y="698500"/>
                </a:lnTo>
                <a:lnTo>
                  <a:pt x="153545" y="697230"/>
                </a:lnTo>
                <a:lnTo>
                  <a:pt x="168345" y="697230"/>
                </a:lnTo>
                <a:lnTo>
                  <a:pt x="168345" y="647700"/>
                </a:lnTo>
                <a:lnTo>
                  <a:pt x="153545" y="647700"/>
                </a:lnTo>
                <a:lnTo>
                  <a:pt x="151662" y="646430"/>
                </a:lnTo>
                <a:lnTo>
                  <a:pt x="151662" y="641350"/>
                </a:lnTo>
                <a:lnTo>
                  <a:pt x="153545" y="640080"/>
                </a:lnTo>
                <a:close/>
              </a:path>
              <a:path w="1293495" h="840739">
                <a:moveTo>
                  <a:pt x="211923" y="675640"/>
                </a:moveTo>
                <a:lnTo>
                  <a:pt x="191941" y="675640"/>
                </a:lnTo>
                <a:lnTo>
                  <a:pt x="193622" y="676910"/>
                </a:lnTo>
                <a:lnTo>
                  <a:pt x="193622" y="703580"/>
                </a:lnTo>
                <a:lnTo>
                  <a:pt x="191953" y="704850"/>
                </a:lnTo>
                <a:lnTo>
                  <a:pt x="189679" y="706120"/>
                </a:lnTo>
                <a:lnTo>
                  <a:pt x="211923" y="706120"/>
                </a:lnTo>
                <a:lnTo>
                  <a:pt x="211923" y="675640"/>
                </a:lnTo>
                <a:close/>
              </a:path>
              <a:path w="1293495" h="840739">
                <a:moveTo>
                  <a:pt x="274270" y="697230"/>
                </a:moveTo>
                <a:lnTo>
                  <a:pt x="252201" y="697230"/>
                </a:lnTo>
                <a:lnTo>
                  <a:pt x="253983" y="698500"/>
                </a:lnTo>
                <a:lnTo>
                  <a:pt x="253983" y="703580"/>
                </a:lnTo>
                <a:lnTo>
                  <a:pt x="252202" y="704850"/>
                </a:lnTo>
                <a:lnTo>
                  <a:pt x="249332" y="706120"/>
                </a:lnTo>
                <a:lnTo>
                  <a:pt x="274268" y="706120"/>
                </a:lnTo>
                <a:lnTo>
                  <a:pt x="272284" y="703580"/>
                </a:lnTo>
                <a:lnTo>
                  <a:pt x="272284" y="698500"/>
                </a:lnTo>
                <a:lnTo>
                  <a:pt x="274270" y="697230"/>
                </a:lnTo>
                <a:close/>
              </a:path>
              <a:path w="1293495" h="840739">
                <a:moveTo>
                  <a:pt x="395396" y="640080"/>
                </a:moveTo>
                <a:lnTo>
                  <a:pt x="310316" y="640080"/>
                </a:lnTo>
                <a:lnTo>
                  <a:pt x="314041" y="642620"/>
                </a:lnTo>
                <a:lnTo>
                  <a:pt x="314042" y="668020"/>
                </a:lnTo>
                <a:lnTo>
                  <a:pt x="313199" y="670560"/>
                </a:lnTo>
                <a:lnTo>
                  <a:pt x="311009" y="673100"/>
                </a:lnTo>
                <a:lnTo>
                  <a:pt x="313487" y="675640"/>
                </a:lnTo>
                <a:lnTo>
                  <a:pt x="314244" y="676910"/>
                </a:lnTo>
                <a:lnTo>
                  <a:pt x="314244" y="702310"/>
                </a:lnTo>
                <a:lnTo>
                  <a:pt x="310608" y="706120"/>
                </a:lnTo>
                <a:lnTo>
                  <a:pt x="420458" y="706120"/>
                </a:lnTo>
                <a:lnTo>
                  <a:pt x="418790" y="703580"/>
                </a:lnTo>
                <a:lnTo>
                  <a:pt x="418790" y="684530"/>
                </a:lnTo>
                <a:lnTo>
                  <a:pt x="393715" y="684530"/>
                </a:lnTo>
                <a:lnTo>
                  <a:pt x="393715" y="641350"/>
                </a:lnTo>
                <a:lnTo>
                  <a:pt x="395396" y="640080"/>
                </a:lnTo>
                <a:close/>
              </a:path>
              <a:path w="1293495" h="840739">
                <a:moveTo>
                  <a:pt x="458121" y="646430"/>
                </a:moveTo>
                <a:lnTo>
                  <a:pt x="425502" y="646430"/>
                </a:lnTo>
                <a:lnTo>
                  <a:pt x="427182" y="648970"/>
                </a:lnTo>
                <a:lnTo>
                  <a:pt x="427182" y="675640"/>
                </a:lnTo>
                <a:lnTo>
                  <a:pt x="430152" y="675640"/>
                </a:lnTo>
                <a:lnTo>
                  <a:pt x="431530" y="676910"/>
                </a:lnTo>
                <a:lnTo>
                  <a:pt x="431530" y="681990"/>
                </a:lnTo>
                <a:lnTo>
                  <a:pt x="429560" y="683260"/>
                </a:lnTo>
                <a:lnTo>
                  <a:pt x="427283" y="683260"/>
                </a:lnTo>
                <a:lnTo>
                  <a:pt x="427182" y="703580"/>
                </a:lnTo>
                <a:lnTo>
                  <a:pt x="425502" y="706120"/>
                </a:lnTo>
                <a:lnTo>
                  <a:pt x="462493" y="706120"/>
                </a:lnTo>
                <a:lnTo>
                  <a:pt x="460005" y="704850"/>
                </a:lnTo>
                <a:lnTo>
                  <a:pt x="458728" y="704850"/>
                </a:lnTo>
                <a:lnTo>
                  <a:pt x="453571" y="702310"/>
                </a:lnTo>
                <a:lnTo>
                  <a:pt x="450701" y="701040"/>
                </a:lnTo>
                <a:lnTo>
                  <a:pt x="449729" y="699770"/>
                </a:lnTo>
                <a:lnTo>
                  <a:pt x="449729" y="695960"/>
                </a:lnTo>
                <a:lnTo>
                  <a:pt x="451603" y="693420"/>
                </a:lnTo>
                <a:lnTo>
                  <a:pt x="483195" y="693420"/>
                </a:lnTo>
                <a:lnTo>
                  <a:pt x="483195" y="676910"/>
                </a:lnTo>
                <a:lnTo>
                  <a:pt x="458121" y="676910"/>
                </a:lnTo>
                <a:lnTo>
                  <a:pt x="458121" y="646430"/>
                </a:lnTo>
                <a:close/>
              </a:path>
              <a:path w="1293495" h="840739">
                <a:moveTo>
                  <a:pt x="512062" y="640080"/>
                </a:moveTo>
                <a:lnTo>
                  <a:pt x="489806" y="640080"/>
                </a:lnTo>
                <a:lnTo>
                  <a:pt x="491689" y="641350"/>
                </a:lnTo>
                <a:lnTo>
                  <a:pt x="491689" y="646430"/>
                </a:lnTo>
                <a:lnTo>
                  <a:pt x="489803" y="647700"/>
                </a:lnTo>
                <a:lnTo>
                  <a:pt x="466715" y="647700"/>
                </a:lnTo>
                <a:lnTo>
                  <a:pt x="466614" y="668020"/>
                </a:lnTo>
                <a:lnTo>
                  <a:pt x="488053" y="668020"/>
                </a:lnTo>
                <a:lnTo>
                  <a:pt x="491588" y="671830"/>
                </a:lnTo>
                <a:lnTo>
                  <a:pt x="491588" y="702310"/>
                </a:lnTo>
                <a:lnTo>
                  <a:pt x="487849" y="704850"/>
                </a:lnTo>
                <a:lnTo>
                  <a:pt x="483195" y="706120"/>
                </a:lnTo>
                <a:lnTo>
                  <a:pt x="512162" y="706120"/>
                </a:lnTo>
                <a:lnTo>
                  <a:pt x="510192" y="703580"/>
                </a:lnTo>
                <a:lnTo>
                  <a:pt x="510191" y="641350"/>
                </a:lnTo>
                <a:lnTo>
                  <a:pt x="512062" y="640080"/>
                </a:lnTo>
                <a:close/>
              </a:path>
              <a:path w="1293495" h="840739">
                <a:moveTo>
                  <a:pt x="572334" y="640080"/>
                </a:moveTo>
                <a:lnTo>
                  <a:pt x="521049" y="640080"/>
                </a:lnTo>
                <a:lnTo>
                  <a:pt x="522931" y="641350"/>
                </a:lnTo>
                <a:lnTo>
                  <a:pt x="522931" y="646430"/>
                </a:lnTo>
                <a:lnTo>
                  <a:pt x="521451" y="647700"/>
                </a:lnTo>
                <a:lnTo>
                  <a:pt x="518684" y="647700"/>
                </a:lnTo>
                <a:lnTo>
                  <a:pt x="518684" y="675640"/>
                </a:lnTo>
                <a:lnTo>
                  <a:pt x="550586" y="675640"/>
                </a:lnTo>
                <a:lnTo>
                  <a:pt x="552151" y="676910"/>
                </a:lnTo>
                <a:lnTo>
                  <a:pt x="552151" y="703580"/>
                </a:lnTo>
                <a:lnTo>
                  <a:pt x="550385" y="706120"/>
                </a:lnTo>
                <a:lnTo>
                  <a:pt x="589307" y="706120"/>
                </a:lnTo>
                <a:lnTo>
                  <a:pt x="587640" y="703580"/>
                </a:lnTo>
                <a:lnTo>
                  <a:pt x="587640" y="678180"/>
                </a:lnTo>
                <a:lnTo>
                  <a:pt x="587969" y="678180"/>
                </a:lnTo>
                <a:lnTo>
                  <a:pt x="589056" y="676910"/>
                </a:lnTo>
                <a:lnTo>
                  <a:pt x="602302" y="665480"/>
                </a:lnTo>
                <a:lnTo>
                  <a:pt x="604084" y="664210"/>
                </a:lnTo>
                <a:lnTo>
                  <a:pt x="604324" y="662940"/>
                </a:lnTo>
                <a:lnTo>
                  <a:pt x="604324" y="651510"/>
                </a:lnTo>
                <a:lnTo>
                  <a:pt x="572523" y="651510"/>
                </a:lnTo>
                <a:lnTo>
                  <a:pt x="570756" y="650240"/>
                </a:lnTo>
                <a:lnTo>
                  <a:pt x="570756" y="641350"/>
                </a:lnTo>
                <a:lnTo>
                  <a:pt x="572334" y="640080"/>
                </a:lnTo>
                <a:close/>
              </a:path>
              <a:path w="1293495" h="840739">
                <a:moveTo>
                  <a:pt x="697706" y="640080"/>
                </a:moveTo>
                <a:lnTo>
                  <a:pt x="612614" y="640080"/>
                </a:lnTo>
                <a:lnTo>
                  <a:pt x="612719" y="666750"/>
                </a:lnTo>
                <a:lnTo>
                  <a:pt x="612285" y="668020"/>
                </a:lnTo>
                <a:lnTo>
                  <a:pt x="611097" y="669290"/>
                </a:lnTo>
                <a:lnTo>
                  <a:pt x="597650" y="680720"/>
                </a:lnTo>
                <a:lnTo>
                  <a:pt x="596463" y="681990"/>
                </a:lnTo>
                <a:lnTo>
                  <a:pt x="596032" y="681990"/>
                </a:lnTo>
                <a:lnTo>
                  <a:pt x="596033" y="703580"/>
                </a:lnTo>
                <a:lnTo>
                  <a:pt x="594252" y="706120"/>
                </a:lnTo>
                <a:lnTo>
                  <a:pt x="691376" y="706120"/>
                </a:lnTo>
                <a:lnTo>
                  <a:pt x="687636" y="701040"/>
                </a:lnTo>
                <a:lnTo>
                  <a:pt x="687636" y="671830"/>
                </a:lnTo>
                <a:lnTo>
                  <a:pt x="691072" y="669290"/>
                </a:lnTo>
                <a:lnTo>
                  <a:pt x="695927" y="668020"/>
                </a:lnTo>
                <a:lnTo>
                  <a:pt x="695927" y="641350"/>
                </a:lnTo>
                <a:lnTo>
                  <a:pt x="697706" y="640080"/>
                </a:lnTo>
                <a:close/>
              </a:path>
              <a:path w="1293495" h="840739">
                <a:moveTo>
                  <a:pt x="749868" y="640080"/>
                </a:moveTo>
                <a:lnTo>
                  <a:pt x="719335" y="640080"/>
                </a:lnTo>
                <a:lnTo>
                  <a:pt x="721204" y="641350"/>
                </a:lnTo>
                <a:lnTo>
                  <a:pt x="721205" y="668020"/>
                </a:lnTo>
                <a:lnTo>
                  <a:pt x="726552" y="669290"/>
                </a:lnTo>
                <a:lnTo>
                  <a:pt x="729596" y="671830"/>
                </a:lnTo>
                <a:lnTo>
                  <a:pt x="729596" y="702310"/>
                </a:lnTo>
                <a:lnTo>
                  <a:pt x="725756" y="704850"/>
                </a:lnTo>
                <a:lnTo>
                  <a:pt x="721205" y="706120"/>
                </a:lnTo>
                <a:lnTo>
                  <a:pt x="779188" y="706120"/>
                </a:lnTo>
                <a:lnTo>
                  <a:pt x="777219" y="703580"/>
                </a:lnTo>
                <a:lnTo>
                  <a:pt x="777219" y="698500"/>
                </a:lnTo>
                <a:lnTo>
                  <a:pt x="778797" y="697230"/>
                </a:lnTo>
                <a:lnTo>
                  <a:pt x="781566" y="697230"/>
                </a:lnTo>
                <a:lnTo>
                  <a:pt x="781566" y="669290"/>
                </a:lnTo>
                <a:lnTo>
                  <a:pt x="749665" y="669290"/>
                </a:lnTo>
                <a:lnTo>
                  <a:pt x="747999" y="668020"/>
                </a:lnTo>
                <a:lnTo>
                  <a:pt x="747998" y="641350"/>
                </a:lnTo>
                <a:lnTo>
                  <a:pt x="749868" y="640080"/>
                </a:lnTo>
                <a:close/>
              </a:path>
              <a:path w="1293495" h="840739">
                <a:moveTo>
                  <a:pt x="812300" y="640080"/>
                </a:moveTo>
                <a:lnTo>
                  <a:pt x="788088" y="640080"/>
                </a:lnTo>
                <a:lnTo>
                  <a:pt x="789958" y="641350"/>
                </a:lnTo>
                <a:lnTo>
                  <a:pt x="789958" y="703580"/>
                </a:lnTo>
                <a:lnTo>
                  <a:pt x="788202" y="706120"/>
                </a:lnTo>
                <a:lnTo>
                  <a:pt x="812303" y="706120"/>
                </a:lnTo>
                <a:lnTo>
                  <a:pt x="808461" y="701040"/>
                </a:lnTo>
                <a:lnTo>
                  <a:pt x="808461" y="643890"/>
                </a:lnTo>
                <a:lnTo>
                  <a:pt x="812300" y="640080"/>
                </a:lnTo>
                <a:close/>
              </a:path>
              <a:path w="1293495" h="840739">
                <a:moveTo>
                  <a:pt x="870805" y="640080"/>
                </a:moveTo>
                <a:lnTo>
                  <a:pt x="846681" y="640080"/>
                </a:lnTo>
                <a:lnTo>
                  <a:pt x="850421" y="643890"/>
                </a:lnTo>
                <a:lnTo>
                  <a:pt x="850421" y="701040"/>
                </a:lnTo>
                <a:lnTo>
                  <a:pt x="846380" y="704850"/>
                </a:lnTo>
                <a:lnTo>
                  <a:pt x="842028" y="706120"/>
                </a:lnTo>
                <a:lnTo>
                  <a:pt x="870805" y="706120"/>
                </a:lnTo>
                <a:lnTo>
                  <a:pt x="868923" y="703580"/>
                </a:lnTo>
                <a:lnTo>
                  <a:pt x="868924" y="698500"/>
                </a:lnTo>
                <a:lnTo>
                  <a:pt x="870805" y="697230"/>
                </a:lnTo>
                <a:lnTo>
                  <a:pt x="885606" y="697230"/>
                </a:lnTo>
                <a:lnTo>
                  <a:pt x="885606" y="647700"/>
                </a:lnTo>
                <a:lnTo>
                  <a:pt x="870805" y="647700"/>
                </a:lnTo>
                <a:lnTo>
                  <a:pt x="868923" y="646430"/>
                </a:lnTo>
                <a:lnTo>
                  <a:pt x="868924" y="641350"/>
                </a:lnTo>
                <a:lnTo>
                  <a:pt x="870805" y="640080"/>
                </a:lnTo>
                <a:close/>
              </a:path>
              <a:path w="1293495" h="840739">
                <a:moveTo>
                  <a:pt x="985704" y="675640"/>
                </a:moveTo>
                <a:lnTo>
                  <a:pt x="909202" y="675640"/>
                </a:lnTo>
                <a:lnTo>
                  <a:pt x="910884" y="676910"/>
                </a:lnTo>
                <a:lnTo>
                  <a:pt x="910884" y="703580"/>
                </a:lnTo>
                <a:lnTo>
                  <a:pt x="909215" y="704850"/>
                </a:lnTo>
                <a:lnTo>
                  <a:pt x="906940" y="706120"/>
                </a:lnTo>
                <a:lnTo>
                  <a:pt x="985704" y="706120"/>
                </a:lnTo>
                <a:lnTo>
                  <a:pt x="985704" y="675640"/>
                </a:lnTo>
                <a:close/>
              </a:path>
              <a:path w="1293495" h="840739">
                <a:moveTo>
                  <a:pt x="1048047" y="697230"/>
                </a:moveTo>
                <a:lnTo>
                  <a:pt x="1025881" y="697230"/>
                </a:lnTo>
                <a:lnTo>
                  <a:pt x="1027765" y="698500"/>
                </a:lnTo>
                <a:lnTo>
                  <a:pt x="1027764" y="703580"/>
                </a:lnTo>
                <a:lnTo>
                  <a:pt x="1025882" y="704850"/>
                </a:lnTo>
                <a:lnTo>
                  <a:pt x="1023012" y="706120"/>
                </a:lnTo>
                <a:lnTo>
                  <a:pt x="1048048" y="706120"/>
                </a:lnTo>
                <a:lnTo>
                  <a:pt x="1046065" y="703580"/>
                </a:lnTo>
                <a:lnTo>
                  <a:pt x="1046065" y="698500"/>
                </a:lnTo>
                <a:lnTo>
                  <a:pt x="1048047" y="697230"/>
                </a:lnTo>
                <a:close/>
              </a:path>
              <a:path w="1293495" h="840739">
                <a:moveTo>
                  <a:pt x="1112657" y="640080"/>
                </a:moveTo>
                <a:lnTo>
                  <a:pt x="1084097" y="640080"/>
                </a:lnTo>
                <a:lnTo>
                  <a:pt x="1087822" y="642620"/>
                </a:lnTo>
                <a:lnTo>
                  <a:pt x="1087823" y="668020"/>
                </a:lnTo>
                <a:lnTo>
                  <a:pt x="1086977" y="670560"/>
                </a:lnTo>
                <a:lnTo>
                  <a:pt x="1084790" y="673100"/>
                </a:lnTo>
                <a:lnTo>
                  <a:pt x="1087268" y="675640"/>
                </a:lnTo>
                <a:lnTo>
                  <a:pt x="1088024" y="676910"/>
                </a:lnTo>
                <a:lnTo>
                  <a:pt x="1088025" y="702310"/>
                </a:lnTo>
                <a:lnTo>
                  <a:pt x="1084388" y="706120"/>
                </a:lnTo>
                <a:lnTo>
                  <a:pt x="1137820" y="706120"/>
                </a:lnTo>
                <a:lnTo>
                  <a:pt x="1136152" y="703580"/>
                </a:lnTo>
                <a:lnTo>
                  <a:pt x="1136152" y="684530"/>
                </a:lnTo>
                <a:lnTo>
                  <a:pt x="1110976" y="684530"/>
                </a:lnTo>
                <a:lnTo>
                  <a:pt x="1110976" y="641350"/>
                </a:lnTo>
                <a:lnTo>
                  <a:pt x="1112657" y="640080"/>
                </a:lnTo>
                <a:close/>
              </a:path>
              <a:path w="1293495" h="840739">
                <a:moveTo>
                  <a:pt x="1175483" y="646430"/>
                </a:moveTo>
                <a:lnTo>
                  <a:pt x="1142864" y="646430"/>
                </a:lnTo>
                <a:lnTo>
                  <a:pt x="1144545" y="648970"/>
                </a:lnTo>
                <a:lnTo>
                  <a:pt x="1144545" y="675640"/>
                </a:lnTo>
                <a:lnTo>
                  <a:pt x="1147514" y="675640"/>
                </a:lnTo>
                <a:lnTo>
                  <a:pt x="1148792" y="676910"/>
                </a:lnTo>
                <a:lnTo>
                  <a:pt x="1148791" y="681990"/>
                </a:lnTo>
                <a:lnTo>
                  <a:pt x="1146920" y="683260"/>
                </a:lnTo>
                <a:lnTo>
                  <a:pt x="1144645" y="683260"/>
                </a:lnTo>
                <a:lnTo>
                  <a:pt x="1144545" y="703580"/>
                </a:lnTo>
                <a:lnTo>
                  <a:pt x="1142864" y="706120"/>
                </a:lnTo>
                <a:lnTo>
                  <a:pt x="1179856" y="706120"/>
                </a:lnTo>
                <a:lnTo>
                  <a:pt x="1177366" y="704850"/>
                </a:lnTo>
                <a:lnTo>
                  <a:pt x="1176090" y="704850"/>
                </a:lnTo>
                <a:lnTo>
                  <a:pt x="1170933" y="702310"/>
                </a:lnTo>
                <a:lnTo>
                  <a:pt x="1168063" y="701040"/>
                </a:lnTo>
                <a:lnTo>
                  <a:pt x="1166990" y="699770"/>
                </a:lnTo>
                <a:lnTo>
                  <a:pt x="1166990" y="695960"/>
                </a:lnTo>
                <a:lnTo>
                  <a:pt x="1168962" y="693420"/>
                </a:lnTo>
                <a:lnTo>
                  <a:pt x="1200457" y="693420"/>
                </a:lnTo>
                <a:lnTo>
                  <a:pt x="1200457" y="676910"/>
                </a:lnTo>
                <a:lnTo>
                  <a:pt x="1175483" y="676910"/>
                </a:lnTo>
                <a:lnTo>
                  <a:pt x="1175483" y="646430"/>
                </a:lnTo>
                <a:close/>
              </a:path>
              <a:path w="1293495" h="840739">
                <a:moveTo>
                  <a:pt x="1293072" y="640080"/>
                </a:moveTo>
                <a:lnTo>
                  <a:pt x="1207168" y="640080"/>
                </a:lnTo>
                <a:lnTo>
                  <a:pt x="1209052" y="641350"/>
                </a:lnTo>
                <a:lnTo>
                  <a:pt x="1209052" y="646430"/>
                </a:lnTo>
                <a:lnTo>
                  <a:pt x="1207169" y="647700"/>
                </a:lnTo>
                <a:lnTo>
                  <a:pt x="1183976" y="647700"/>
                </a:lnTo>
                <a:lnTo>
                  <a:pt x="1183875" y="668020"/>
                </a:lnTo>
                <a:lnTo>
                  <a:pt x="1205314" y="668020"/>
                </a:lnTo>
                <a:lnTo>
                  <a:pt x="1208950" y="671830"/>
                </a:lnTo>
                <a:lnTo>
                  <a:pt x="1208950" y="702310"/>
                </a:lnTo>
                <a:lnTo>
                  <a:pt x="1205109" y="704850"/>
                </a:lnTo>
                <a:lnTo>
                  <a:pt x="1200457" y="706120"/>
                </a:lnTo>
                <a:lnTo>
                  <a:pt x="1293072" y="706120"/>
                </a:lnTo>
                <a:lnTo>
                  <a:pt x="1293072" y="640080"/>
                </a:lnTo>
                <a:close/>
              </a:path>
              <a:path w="1293495" h="840739">
                <a:moveTo>
                  <a:pt x="124666" y="647700"/>
                </a:moveTo>
                <a:lnTo>
                  <a:pt x="99491" y="647700"/>
                </a:lnTo>
                <a:lnTo>
                  <a:pt x="99491" y="697230"/>
                </a:lnTo>
                <a:lnTo>
                  <a:pt x="124666" y="697230"/>
                </a:lnTo>
                <a:lnTo>
                  <a:pt x="124666" y="647700"/>
                </a:lnTo>
                <a:close/>
              </a:path>
              <a:path w="1293495" h="840739">
                <a:moveTo>
                  <a:pt x="213805" y="640080"/>
                </a:moveTo>
                <a:lnTo>
                  <a:pt x="176737" y="640080"/>
                </a:lnTo>
                <a:lnTo>
                  <a:pt x="176737" y="697230"/>
                </a:lnTo>
                <a:lnTo>
                  <a:pt x="185129" y="697230"/>
                </a:lnTo>
                <a:lnTo>
                  <a:pt x="185229" y="676910"/>
                </a:lnTo>
                <a:lnTo>
                  <a:pt x="186896" y="675640"/>
                </a:lnTo>
                <a:lnTo>
                  <a:pt x="211923" y="675640"/>
                </a:lnTo>
                <a:lnTo>
                  <a:pt x="211923" y="671830"/>
                </a:lnTo>
                <a:lnTo>
                  <a:pt x="215675" y="668020"/>
                </a:lnTo>
                <a:lnTo>
                  <a:pt x="245389" y="668020"/>
                </a:lnTo>
                <a:lnTo>
                  <a:pt x="245389" y="647700"/>
                </a:lnTo>
                <a:lnTo>
                  <a:pt x="213905" y="647700"/>
                </a:lnTo>
                <a:lnTo>
                  <a:pt x="211923" y="646430"/>
                </a:lnTo>
                <a:lnTo>
                  <a:pt x="211923" y="641350"/>
                </a:lnTo>
                <a:lnTo>
                  <a:pt x="213805" y="640080"/>
                </a:lnTo>
                <a:close/>
              </a:path>
              <a:path w="1293495" h="840739">
                <a:moveTo>
                  <a:pt x="304272" y="676910"/>
                </a:moveTo>
                <a:lnTo>
                  <a:pt x="220618" y="676910"/>
                </a:lnTo>
                <a:lnTo>
                  <a:pt x="220618" y="697230"/>
                </a:lnTo>
                <a:lnTo>
                  <a:pt x="305750" y="697230"/>
                </a:lnTo>
                <a:lnTo>
                  <a:pt x="305851" y="678180"/>
                </a:lnTo>
                <a:lnTo>
                  <a:pt x="304272" y="676910"/>
                </a:lnTo>
                <a:close/>
              </a:path>
              <a:path w="1293495" h="840739">
                <a:moveTo>
                  <a:pt x="483195" y="693420"/>
                </a:moveTo>
                <a:lnTo>
                  <a:pt x="455312" y="693420"/>
                </a:lnTo>
                <a:lnTo>
                  <a:pt x="456099" y="694690"/>
                </a:lnTo>
                <a:lnTo>
                  <a:pt x="461759" y="695960"/>
                </a:lnTo>
                <a:lnTo>
                  <a:pt x="462368" y="697230"/>
                </a:lnTo>
                <a:lnTo>
                  <a:pt x="483195" y="697230"/>
                </a:lnTo>
                <a:lnTo>
                  <a:pt x="483195" y="693420"/>
                </a:lnTo>
                <a:close/>
              </a:path>
              <a:path w="1293495" h="840739">
                <a:moveTo>
                  <a:pt x="543760" y="683260"/>
                </a:moveTo>
                <a:lnTo>
                  <a:pt x="518684" y="683260"/>
                </a:lnTo>
                <a:lnTo>
                  <a:pt x="518684" y="697230"/>
                </a:lnTo>
                <a:lnTo>
                  <a:pt x="543760" y="697230"/>
                </a:lnTo>
                <a:lnTo>
                  <a:pt x="543760" y="683260"/>
                </a:lnTo>
                <a:close/>
              </a:path>
              <a:path w="1293495" h="840739">
                <a:moveTo>
                  <a:pt x="721103" y="676910"/>
                </a:moveTo>
                <a:lnTo>
                  <a:pt x="695927" y="676910"/>
                </a:lnTo>
                <a:lnTo>
                  <a:pt x="695927" y="697230"/>
                </a:lnTo>
                <a:lnTo>
                  <a:pt x="721103" y="697230"/>
                </a:lnTo>
                <a:lnTo>
                  <a:pt x="721103" y="676910"/>
                </a:lnTo>
                <a:close/>
              </a:path>
              <a:path w="1293495" h="840739">
                <a:moveTo>
                  <a:pt x="841928" y="647700"/>
                </a:moveTo>
                <a:lnTo>
                  <a:pt x="816853" y="647700"/>
                </a:lnTo>
                <a:lnTo>
                  <a:pt x="816853" y="697230"/>
                </a:lnTo>
                <a:lnTo>
                  <a:pt x="841928" y="697230"/>
                </a:lnTo>
                <a:lnTo>
                  <a:pt x="841928" y="647700"/>
                </a:lnTo>
                <a:close/>
              </a:path>
              <a:path w="1293495" h="840739">
                <a:moveTo>
                  <a:pt x="987585" y="640080"/>
                </a:moveTo>
                <a:lnTo>
                  <a:pt x="894099" y="640080"/>
                </a:lnTo>
                <a:lnTo>
                  <a:pt x="894099" y="697230"/>
                </a:lnTo>
                <a:lnTo>
                  <a:pt x="902390" y="697230"/>
                </a:lnTo>
                <a:lnTo>
                  <a:pt x="902490" y="676910"/>
                </a:lnTo>
                <a:lnTo>
                  <a:pt x="904158" y="675640"/>
                </a:lnTo>
                <a:lnTo>
                  <a:pt x="985704" y="675640"/>
                </a:lnTo>
                <a:lnTo>
                  <a:pt x="985704" y="671830"/>
                </a:lnTo>
                <a:lnTo>
                  <a:pt x="989354" y="668020"/>
                </a:lnTo>
                <a:lnTo>
                  <a:pt x="1019171" y="668020"/>
                </a:lnTo>
                <a:lnTo>
                  <a:pt x="1019171" y="647700"/>
                </a:lnTo>
                <a:lnTo>
                  <a:pt x="987686" y="647700"/>
                </a:lnTo>
                <a:lnTo>
                  <a:pt x="985704" y="646430"/>
                </a:lnTo>
                <a:lnTo>
                  <a:pt x="985704" y="641350"/>
                </a:lnTo>
                <a:lnTo>
                  <a:pt x="987585" y="640080"/>
                </a:lnTo>
                <a:close/>
              </a:path>
              <a:path w="1293495" h="840739">
                <a:moveTo>
                  <a:pt x="1078057" y="676910"/>
                </a:moveTo>
                <a:lnTo>
                  <a:pt x="994298" y="676910"/>
                </a:lnTo>
                <a:lnTo>
                  <a:pt x="994298" y="697230"/>
                </a:lnTo>
                <a:lnTo>
                  <a:pt x="1079532" y="697230"/>
                </a:lnTo>
                <a:lnTo>
                  <a:pt x="1079632" y="678180"/>
                </a:lnTo>
                <a:lnTo>
                  <a:pt x="1078057" y="676910"/>
                </a:lnTo>
                <a:close/>
              </a:path>
              <a:path w="1293495" h="840739">
                <a:moveTo>
                  <a:pt x="1200457" y="693420"/>
                </a:moveTo>
                <a:lnTo>
                  <a:pt x="1172573" y="693420"/>
                </a:lnTo>
                <a:lnTo>
                  <a:pt x="1173360" y="694690"/>
                </a:lnTo>
                <a:lnTo>
                  <a:pt x="1179020" y="695960"/>
                </a:lnTo>
                <a:lnTo>
                  <a:pt x="1179629" y="697230"/>
                </a:lnTo>
                <a:lnTo>
                  <a:pt x="1200457" y="697230"/>
                </a:lnTo>
                <a:lnTo>
                  <a:pt x="1200457" y="693420"/>
                </a:lnTo>
                <a:close/>
              </a:path>
              <a:path w="1293495" h="840739">
                <a:moveTo>
                  <a:pt x="274270" y="640080"/>
                </a:moveTo>
                <a:lnTo>
                  <a:pt x="250346" y="640080"/>
                </a:lnTo>
                <a:lnTo>
                  <a:pt x="254085" y="643890"/>
                </a:lnTo>
                <a:lnTo>
                  <a:pt x="253983" y="673100"/>
                </a:lnTo>
                <a:lnTo>
                  <a:pt x="250347" y="676910"/>
                </a:lnTo>
                <a:lnTo>
                  <a:pt x="282659" y="676910"/>
                </a:lnTo>
                <a:lnTo>
                  <a:pt x="280777" y="675640"/>
                </a:lnTo>
                <a:lnTo>
                  <a:pt x="280777" y="670560"/>
                </a:lnTo>
                <a:lnTo>
                  <a:pt x="282747" y="668020"/>
                </a:lnTo>
                <a:lnTo>
                  <a:pt x="304172" y="668020"/>
                </a:lnTo>
                <a:lnTo>
                  <a:pt x="305650" y="666750"/>
                </a:lnTo>
                <a:lnTo>
                  <a:pt x="305650" y="647700"/>
                </a:lnTo>
                <a:lnTo>
                  <a:pt x="274268" y="647700"/>
                </a:lnTo>
                <a:lnTo>
                  <a:pt x="272284" y="646430"/>
                </a:lnTo>
                <a:lnTo>
                  <a:pt x="272284" y="641350"/>
                </a:lnTo>
                <a:lnTo>
                  <a:pt x="274270" y="640080"/>
                </a:lnTo>
                <a:close/>
              </a:path>
              <a:path w="1293495" h="840739">
                <a:moveTo>
                  <a:pt x="1048047" y="640080"/>
                </a:moveTo>
                <a:lnTo>
                  <a:pt x="1024126" y="640080"/>
                </a:lnTo>
                <a:lnTo>
                  <a:pt x="1027764" y="643890"/>
                </a:lnTo>
                <a:lnTo>
                  <a:pt x="1027764" y="673100"/>
                </a:lnTo>
                <a:lnTo>
                  <a:pt x="1024127" y="676910"/>
                </a:lnTo>
                <a:lnTo>
                  <a:pt x="1056441" y="676910"/>
                </a:lnTo>
                <a:lnTo>
                  <a:pt x="1054558" y="675640"/>
                </a:lnTo>
                <a:lnTo>
                  <a:pt x="1054558" y="670560"/>
                </a:lnTo>
                <a:lnTo>
                  <a:pt x="1056427" y="668020"/>
                </a:lnTo>
                <a:lnTo>
                  <a:pt x="1077956" y="668020"/>
                </a:lnTo>
                <a:lnTo>
                  <a:pt x="1079431" y="666750"/>
                </a:lnTo>
                <a:lnTo>
                  <a:pt x="1079431" y="647700"/>
                </a:lnTo>
                <a:lnTo>
                  <a:pt x="1048048" y="647700"/>
                </a:lnTo>
                <a:lnTo>
                  <a:pt x="1046065" y="646430"/>
                </a:lnTo>
                <a:lnTo>
                  <a:pt x="1046065" y="641350"/>
                </a:lnTo>
                <a:lnTo>
                  <a:pt x="1048047" y="640080"/>
                </a:lnTo>
                <a:close/>
              </a:path>
              <a:path w="1293495" h="840739">
                <a:moveTo>
                  <a:pt x="458121" y="640080"/>
                </a:moveTo>
                <a:lnTo>
                  <a:pt x="400440" y="640080"/>
                </a:lnTo>
                <a:lnTo>
                  <a:pt x="402107" y="641350"/>
                </a:lnTo>
                <a:lnTo>
                  <a:pt x="402107" y="675640"/>
                </a:lnTo>
                <a:lnTo>
                  <a:pt x="418688" y="675640"/>
                </a:lnTo>
                <a:lnTo>
                  <a:pt x="418789" y="648970"/>
                </a:lnTo>
                <a:lnTo>
                  <a:pt x="420455" y="646430"/>
                </a:lnTo>
                <a:lnTo>
                  <a:pt x="458121" y="646430"/>
                </a:lnTo>
                <a:lnTo>
                  <a:pt x="458121" y="640080"/>
                </a:lnTo>
                <a:close/>
              </a:path>
              <a:path w="1293495" h="840739">
                <a:moveTo>
                  <a:pt x="1175483" y="640080"/>
                </a:moveTo>
                <a:lnTo>
                  <a:pt x="1117702" y="640080"/>
                </a:lnTo>
                <a:lnTo>
                  <a:pt x="1119368" y="641350"/>
                </a:lnTo>
                <a:lnTo>
                  <a:pt x="1119369" y="675640"/>
                </a:lnTo>
                <a:lnTo>
                  <a:pt x="1136051" y="675640"/>
                </a:lnTo>
                <a:lnTo>
                  <a:pt x="1136151" y="648970"/>
                </a:lnTo>
                <a:lnTo>
                  <a:pt x="1137817" y="646430"/>
                </a:lnTo>
                <a:lnTo>
                  <a:pt x="1175483" y="646430"/>
                </a:lnTo>
                <a:lnTo>
                  <a:pt x="1175483" y="640080"/>
                </a:lnTo>
                <a:close/>
              </a:path>
              <a:path w="1293495" h="840739">
                <a:moveTo>
                  <a:pt x="712711" y="647700"/>
                </a:moveTo>
                <a:lnTo>
                  <a:pt x="704420" y="647700"/>
                </a:lnTo>
                <a:lnTo>
                  <a:pt x="704420" y="668020"/>
                </a:lnTo>
                <a:lnTo>
                  <a:pt x="712711" y="668020"/>
                </a:lnTo>
                <a:lnTo>
                  <a:pt x="712711" y="647700"/>
                </a:lnTo>
                <a:close/>
              </a:path>
              <a:path w="1293495" h="840739">
                <a:moveTo>
                  <a:pt x="781465" y="647700"/>
                </a:moveTo>
                <a:lnTo>
                  <a:pt x="756491" y="647700"/>
                </a:lnTo>
                <a:lnTo>
                  <a:pt x="756491" y="661670"/>
                </a:lnTo>
                <a:lnTo>
                  <a:pt x="781465" y="661670"/>
                </a:lnTo>
                <a:lnTo>
                  <a:pt x="781465" y="647700"/>
                </a:lnTo>
                <a:close/>
              </a:path>
              <a:path w="1293495" h="840739">
                <a:moveTo>
                  <a:pt x="604324" y="647700"/>
                </a:moveTo>
                <a:lnTo>
                  <a:pt x="579047" y="647700"/>
                </a:lnTo>
                <a:lnTo>
                  <a:pt x="578642" y="650240"/>
                </a:lnTo>
                <a:lnTo>
                  <a:pt x="577279" y="651510"/>
                </a:lnTo>
                <a:lnTo>
                  <a:pt x="604324" y="651510"/>
                </a:lnTo>
                <a:lnTo>
                  <a:pt x="604324" y="647700"/>
                </a:lnTo>
                <a:close/>
              </a:path>
              <a:path w="1293495" h="840739">
                <a:moveTo>
                  <a:pt x="183815" y="441960"/>
                </a:moveTo>
                <a:lnTo>
                  <a:pt x="165008" y="441960"/>
                </a:lnTo>
                <a:lnTo>
                  <a:pt x="165008" y="510540"/>
                </a:lnTo>
                <a:lnTo>
                  <a:pt x="183815" y="510540"/>
                </a:lnTo>
                <a:lnTo>
                  <a:pt x="183815" y="441960"/>
                </a:lnTo>
                <a:close/>
              </a:path>
              <a:path w="1293495" h="840739">
                <a:moveTo>
                  <a:pt x="272385" y="441960"/>
                </a:moveTo>
                <a:lnTo>
                  <a:pt x="253579" y="441960"/>
                </a:lnTo>
                <a:lnTo>
                  <a:pt x="253579" y="510540"/>
                </a:lnTo>
                <a:lnTo>
                  <a:pt x="272385" y="510540"/>
                </a:lnTo>
                <a:lnTo>
                  <a:pt x="272385" y="441960"/>
                </a:lnTo>
                <a:close/>
              </a:path>
              <a:path w="1293495" h="840739">
                <a:moveTo>
                  <a:pt x="1293072" y="441960"/>
                </a:moveTo>
                <a:lnTo>
                  <a:pt x="352564" y="441960"/>
                </a:lnTo>
                <a:lnTo>
                  <a:pt x="352564" y="443230"/>
                </a:lnTo>
                <a:lnTo>
                  <a:pt x="347267" y="469900"/>
                </a:lnTo>
                <a:lnTo>
                  <a:pt x="332827" y="491490"/>
                </a:lnTo>
                <a:lnTo>
                  <a:pt x="311422" y="505460"/>
                </a:lnTo>
                <a:lnTo>
                  <a:pt x="285226" y="510540"/>
                </a:lnTo>
                <a:lnTo>
                  <a:pt x="1293072" y="510540"/>
                </a:lnTo>
                <a:lnTo>
                  <a:pt x="1293072" y="441960"/>
                </a:lnTo>
                <a:close/>
              </a:path>
              <a:path w="1293495" h="840739">
                <a:moveTo>
                  <a:pt x="183815" y="364490"/>
                </a:moveTo>
                <a:lnTo>
                  <a:pt x="165008" y="364490"/>
                </a:lnTo>
                <a:lnTo>
                  <a:pt x="165008" y="424180"/>
                </a:lnTo>
                <a:lnTo>
                  <a:pt x="183815" y="424180"/>
                </a:lnTo>
                <a:lnTo>
                  <a:pt x="183815" y="364490"/>
                </a:lnTo>
                <a:close/>
              </a:path>
              <a:path w="1293495" h="840739">
                <a:moveTo>
                  <a:pt x="272385" y="364490"/>
                </a:moveTo>
                <a:lnTo>
                  <a:pt x="253579" y="364490"/>
                </a:lnTo>
                <a:lnTo>
                  <a:pt x="253579" y="424180"/>
                </a:lnTo>
                <a:lnTo>
                  <a:pt x="272385" y="424180"/>
                </a:lnTo>
                <a:lnTo>
                  <a:pt x="272385" y="364490"/>
                </a:lnTo>
                <a:close/>
              </a:path>
              <a:path w="1293495" h="840739">
                <a:moveTo>
                  <a:pt x="1293072" y="364490"/>
                </a:moveTo>
                <a:lnTo>
                  <a:pt x="352564" y="364490"/>
                </a:lnTo>
                <a:lnTo>
                  <a:pt x="352564" y="424180"/>
                </a:lnTo>
                <a:lnTo>
                  <a:pt x="1293072" y="424180"/>
                </a:lnTo>
                <a:lnTo>
                  <a:pt x="1293072" y="364490"/>
                </a:lnTo>
                <a:close/>
              </a:path>
              <a:path w="1293495" h="840739">
                <a:moveTo>
                  <a:pt x="183815" y="276860"/>
                </a:moveTo>
                <a:lnTo>
                  <a:pt x="165008" y="276860"/>
                </a:lnTo>
                <a:lnTo>
                  <a:pt x="165008" y="345440"/>
                </a:lnTo>
                <a:lnTo>
                  <a:pt x="183815" y="345440"/>
                </a:lnTo>
                <a:lnTo>
                  <a:pt x="183815" y="276860"/>
                </a:lnTo>
                <a:close/>
              </a:path>
              <a:path w="1293495" h="840739">
                <a:moveTo>
                  <a:pt x="1293072" y="276860"/>
                </a:moveTo>
                <a:lnTo>
                  <a:pt x="285226" y="276860"/>
                </a:lnTo>
                <a:lnTo>
                  <a:pt x="311423" y="281940"/>
                </a:lnTo>
                <a:lnTo>
                  <a:pt x="332829" y="295910"/>
                </a:lnTo>
                <a:lnTo>
                  <a:pt x="347267" y="317500"/>
                </a:lnTo>
                <a:lnTo>
                  <a:pt x="352564" y="344170"/>
                </a:lnTo>
                <a:lnTo>
                  <a:pt x="352564" y="345440"/>
                </a:lnTo>
                <a:lnTo>
                  <a:pt x="1293072" y="345440"/>
                </a:lnTo>
                <a:lnTo>
                  <a:pt x="1293072" y="276860"/>
                </a:lnTo>
                <a:close/>
              </a:path>
            </a:pathLst>
          </a:custGeom>
          <a:solidFill>
            <a:srgbClr val="61D836"/>
          </a:solidFill>
        </p:spPr>
        <p:txBody>
          <a:bodyPr wrap="square" lIns="0" tIns="0" rIns="0" bIns="0" rtlCol="0"/>
          <a:lstStyle/>
          <a:p>
            <a:endParaRPr/>
          </a:p>
        </p:txBody>
      </p:sp>
      <p:sp>
        <p:nvSpPr>
          <p:cNvPr id="9" name="object 9"/>
          <p:cNvSpPr/>
          <p:nvPr/>
        </p:nvSpPr>
        <p:spPr>
          <a:xfrm>
            <a:off x="10199485" y="7933324"/>
            <a:ext cx="1088390" cy="1360805"/>
          </a:xfrm>
          <a:custGeom>
            <a:avLst/>
            <a:gdLst/>
            <a:ahLst/>
            <a:cxnLst/>
            <a:rect l="l" t="t" r="r" b="b"/>
            <a:pathLst>
              <a:path w="1088390" h="1360804">
                <a:moveTo>
                  <a:pt x="544156" y="0"/>
                </a:moveTo>
                <a:lnTo>
                  <a:pt x="497204" y="1997"/>
                </a:lnTo>
                <a:lnTo>
                  <a:pt x="451361" y="7880"/>
                </a:lnTo>
                <a:lnTo>
                  <a:pt x="406791" y="17486"/>
                </a:lnTo>
                <a:lnTo>
                  <a:pt x="363656" y="30651"/>
                </a:lnTo>
                <a:lnTo>
                  <a:pt x="322121" y="47212"/>
                </a:lnTo>
                <a:lnTo>
                  <a:pt x="282348" y="67005"/>
                </a:lnTo>
                <a:lnTo>
                  <a:pt x="244500" y="89867"/>
                </a:lnTo>
                <a:lnTo>
                  <a:pt x="208742" y="115636"/>
                </a:lnTo>
                <a:lnTo>
                  <a:pt x="175236" y="144147"/>
                </a:lnTo>
                <a:lnTo>
                  <a:pt x="144146" y="175237"/>
                </a:lnTo>
                <a:lnTo>
                  <a:pt x="115636" y="208742"/>
                </a:lnTo>
                <a:lnTo>
                  <a:pt x="89867" y="244501"/>
                </a:lnTo>
                <a:lnTo>
                  <a:pt x="67005" y="282348"/>
                </a:lnTo>
                <a:lnTo>
                  <a:pt x="47212" y="322121"/>
                </a:lnTo>
                <a:lnTo>
                  <a:pt x="30651" y="363657"/>
                </a:lnTo>
                <a:lnTo>
                  <a:pt x="17486" y="406792"/>
                </a:lnTo>
                <a:lnTo>
                  <a:pt x="7880" y="451363"/>
                </a:lnTo>
                <a:lnTo>
                  <a:pt x="1997" y="497206"/>
                </a:lnTo>
                <a:lnTo>
                  <a:pt x="0" y="544158"/>
                </a:lnTo>
                <a:lnTo>
                  <a:pt x="1503" y="584517"/>
                </a:lnTo>
                <a:lnTo>
                  <a:pt x="5926" y="626957"/>
                </a:lnTo>
                <a:lnTo>
                  <a:pt x="13140" y="671117"/>
                </a:lnTo>
                <a:lnTo>
                  <a:pt x="23016" y="716636"/>
                </a:lnTo>
                <a:lnTo>
                  <a:pt x="35423" y="763154"/>
                </a:lnTo>
                <a:lnTo>
                  <a:pt x="50233" y="810310"/>
                </a:lnTo>
                <a:lnTo>
                  <a:pt x="67316" y="857744"/>
                </a:lnTo>
                <a:lnTo>
                  <a:pt x="86543" y="905096"/>
                </a:lnTo>
                <a:lnTo>
                  <a:pt x="107783" y="952005"/>
                </a:lnTo>
                <a:lnTo>
                  <a:pt x="130909" y="998111"/>
                </a:lnTo>
                <a:lnTo>
                  <a:pt x="155789" y="1043053"/>
                </a:lnTo>
                <a:lnTo>
                  <a:pt x="182296" y="1086471"/>
                </a:lnTo>
                <a:lnTo>
                  <a:pt x="210299" y="1128005"/>
                </a:lnTo>
                <a:lnTo>
                  <a:pt x="239669" y="1167293"/>
                </a:lnTo>
                <a:lnTo>
                  <a:pt x="270276" y="1203976"/>
                </a:lnTo>
                <a:lnTo>
                  <a:pt x="301992" y="1237694"/>
                </a:lnTo>
                <a:lnTo>
                  <a:pt x="334686" y="1268085"/>
                </a:lnTo>
                <a:lnTo>
                  <a:pt x="368229" y="1294789"/>
                </a:lnTo>
                <a:lnTo>
                  <a:pt x="402493" y="1317446"/>
                </a:lnTo>
                <a:lnTo>
                  <a:pt x="437347" y="1335696"/>
                </a:lnTo>
                <a:lnTo>
                  <a:pt x="508307" y="1357531"/>
                </a:lnTo>
                <a:lnTo>
                  <a:pt x="544156" y="1360396"/>
                </a:lnTo>
                <a:lnTo>
                  <a:pt x="580005" y="1357531"/>
                </a:lnTo>
                <a:lnTo>
                  <a:pt x="650968" y="1335696"/>
                </a:lnTo>
                <a:lnTo>
                  <a:pt x="685822" y="1317446"/>
                </a:lnTo>
                <a:lnTo>
                  <a:pt x="720086" y="1294789"/>
                </a:lnTo>
                <a:lnTo>
                  <a:pt x="753630" y="1268085"/>
                </a:lnTo>
                <a:lnTo>
                  <a:pt x="786325" y="1237694"/>
                </a:lnTo>
                <a:lnTo>
                  <a:pt x="818041" y="1203976"/>
                </a:lnTo>
                <a:lnTo>
                  <a:pt x="848649" y="1167293"/>
                </a:lnTo>
                <a:lnTo>
                  <a:pt x="878019" y="1128005"/>
                </a:lnTo>
                <a:lnTo>
                  <a:pt x="906022" y="1086471"/>
                </a:lnTo>
                <a:lnTo>
                  <a:pt x="932528" y="1043053"/>
                </a:lnTo>
                <a:lnTo>
                  <a:pt x="957409" y="998111"/>
                </a:lnTo>
                <a:lnTo>
                  <a:pt x="980398" y="952277"/>
                </a:lnTo>
                <a:lnTo>
                  <a:pt x="488472" y="952277"/>
                </a:lnTo>
                <a:lnTo>
                  <a:pt x="439245" y="948966"/>
                </a:lnTo>
                <a:lnTo>
                  <a:pt x="392032" y="939321"/>
                </a:lnTo>
                <a:lnTo>
                  <a:pt x="347266" y="923775"/>
                </a:lnTo>
                <a:lnTo>
                  <a:pt x="305378" y="902758"/>
                </a:lnTo>
                <a:lnTo>
                  <a:pt x="266801" y="876703"/>
                </a:lnTo>
                <a:lnTo>
                  <a:pt x="231965" y="846042"/>
                </a:lnTo>
                <a:lnTo>
                  <a:pt x="201304" y="811207"/>
                </a:lnTo>
                <a:lnTo>
                  <a:pt x="175249" y="772630"/>
                </a:lnTo>
                <a:lnTo>
                  <a:pt x="154232" y="730743"/>
                </a:lnTo>
                <a:lnTo>
                  <a:pt x="138686" y="685977"/>
                </a:lnTo>
                <a:lnTo>
                  <a:pt x="129041" y="638766"/>
                </a:lnTo>
                <a:lnTo>
                  <a:pt x="125730" y="589540"/>
                </a:lnTo>
                <a:lnTo>
                  <a:pt x="1086290" y="589540"/>
                </a:lnTo>
                <a:lnTo>
                  <a:pt x="1086814" y="584517"/>
                </a:lnTo>
                <a:lnTo>
                  <a:pt x="1088317" y="544158"/>
                </a:lnTo>
                <a:lnTo>
                  <a:pt x="1086320" y="497206"/>
                </a:lnTo>
                <a:lnTo>
                  <a:pt x="1080437" y="451363"/>
                </a:lnTo>
                <a:lnTo>
                  <a:pt x="1070831" y="406792"/>
                </a:lnTo>
                <a:lnTo>
                  <a:pt x="1057666" y="363657"/>
                </a:lnTo>
                <a:lnTo>
                  <a:pt x="1041105" y="322121"/>
                </a:lnTo>
                <a:lnTo>
                  <a:pt x="1021312" y="282348"/>
                </a:lnTo>
                <a:lnTo>
                  <a:pt x="998449" y="244501"/>
                </a:lnTo>
                <a:lnTo>
                  <a:pt x="972681" y="208742"/>
                </a:lnTo>
                <a:lnTo>
                  <a:pt x="944170" y="175237"/>
                </a:lnTo>
                <a:lnTo>
                  <a:pt x="913080" y="144147"/>
                </a:lnTo>
                <a:lnTo>
                  <a:pt x="879574" y="115636"/>
                </a:lnTo>
                <a:lnTo>
                  <a:pt x="843816" y="89867"/>
                </a:lnTo>
                <a:lnTo>
                  <a:pt x="805968" y="67005"/>
                </a:lnTo>
                <a:lnTo>
                  <a:pt x="766194" y="47212"/>
                </a:lnTo>
                <a:lnTo>
                  <a:pt x="724658" y="30651"/>
                </a:lnTo>
                <a:lnTo>
                  <a:pt x="681523" y="17486"/>
                </a:lnTo>
                <a:lnTo>
                  <a:pt x="636952" y="7880"/>
                </a:lnTo>
                <a:lnTo>
                  <a:pt x="591109" y="1997"/>
                </a:lnTo>
                <a:lnTo>
                  <a:pt x="544156" y="0"/>
                </a:lnTo>
                <a:close/>
              </a:path>
              <a:path w="1088390" h="1360804">
                <a:moveTo>
                  <a:pt x="962478" y="589540"/>
                </a:moveTo>
                <a:lnTo>
                  <a:pt x="125730" y="589540"/>
                </a:lnTo>
                <a:lnTo>
                  <a:pt x="174958" y="592851"/>
                </a:lnTo>
                <a:lnTo>
                  <a:pt x="222170" y="602496"/>
                </a:lnTo>
                <a:lnTo>
                  <a:pt x="266936" y="618043"/>
                </a:lnTo>
                <a:lnTo>
                  <a:pt x="308824" y="639060"/>
                </a:lnTo>
                <a:lnTo>
                  <a:pt x="347402" y="665115"/>
                </a:lnTo>
                <a:lnTo>
                  <a:pt x="382237" y="695776"/>
                </a:lnTo>
                <a:lnTo>
                  <a:pt x="412897" y="730610"/>
                </a:lnTo>
                <a:lnTo>
                  <a:pt x="438952" y="769189"/>
                </a:lnTo>
                <a:lnTo>
                  <a:pt x="459969" y="811074"/>
                </a:lnTo>
                <a:lnTo>
                  <a:pt x="475516" y="855841"/>
                </a:lnTo>
                <a:lnTo>
                  <a:pt x="485161" y="903052"/>
                </a:lnTo>
                <a:lnTo>
                  <a:pt x="488472" y="952277"/>
                </a:lnTo>
                <a:lnTo>
                  <a:pt x="599746" y="952277"/>
                </a:lnTo>
                <a:lnTo>
                  <a:pt x="603057" y="903052"/>
                </a:lnTo>
                <a:lnTo>
                  <a:pt x="612702" y="855840"/>
                </a:lnTo>
                <a:lnTo>
                  <a:pt x="628249" y="811074"/>
                </a:lnTo>
                <a:lnTo>
                  <a:pt x="649266" y="769187"/>
                </a:lnTo>
                <a:lnTo>
                  <a:pt x="675321" y="730610"/>
                </a:lnTo>
                <a:lnTo>
                  <a:pt x="705982" y="695775"/>
                </a:lnTo>
                <a:lnTo>
                  <a:pt x="740817" y="665114"/>
                </a:lnTo>
                <a:lnTo>
                  <a:pt x="779394" y="639059"/>
                </a:lnTo>
                <a:lnTo>
                  <a:pt x="821281" y="618042"/>
                </a:lnTo>
                <a:lnTo>
                  <a:pt x="866046" y="602495"/>
                </a:lnTo>
                <a:lnTo>
                  <a:pt x="913258" y="592851"/>
                </a:lnTo>
                <a:lnTo>
                  <a:pt x="962478" y="589540"/>
                </a:lnTo>
                <a:close/>
              </a:path>
              <a:path w="1088390" h="1360804">
                <a:moveTo>
                  <a:pt x="1086290" y="589540"/>
                </a:moveTo>
                <a:lnTo>
                  <a:pt x="962478" y="589540"/>
                </a:lnTo>
                <a:lnTo>
                  <a:pt x="959167" y="638766"/>
                </a:lnTo>
                <a:lnTo>
                  <a:pt x="949522" y="685977"/>
                </a:lnTo>
                <a:lnTo>
                  <a:pt x="933975" y="730743"/>
                </a:lnTo>
                <a:lnTo>
                  <a:pt x="912959" y="772630"/>
                </a:lnTo>
                <a:lnTo>
                  <a:pt x="886904" y="811207"/>
                </a:lnTo>
                <a:lnTo>
                  <a:pt x="856243" y="846042"/>
                </a:lnTo>
                <a:lnTo>
                  <a:pt x="821408" y="876703"/>
                </a:lnTo>
                <a:lnTo>
                  <a:pt x="782832" y="902758"/>
                </a:lnTo>
                <a:lnTo>
                  <a:pt x="740945" y="923775"/>
                </a:lnTo>
                <a:lnTo>
                  <a:pt x="696181" y="939321"/>
                </a:lnTo>
                <a:lnTo>
                  <a:pt x="648970" y="948966"/>
                </a:lnTo>
                <a:lnTo>
                  <a:pt x="599746" y="952277"/>
                </a:lnTo>
                <a:lnTo>
                  <a:pt x="980398" y="952277"/>
                </a:lnTo>
                <a:lnTo>
                  <a:pt x="1001775" y="905096"/>
                </a:lnTo>
                <a:lnTo>
                  <a:pt x="1021001" y="857744"/>
                </a:lnTo>
                <a:lnTo>
                  <a:pt x="1038084" y="810310"/>
                </a:lnTo>
                <a:lnTo>
                  <a:pt x="1052894" y="763154"/>
                </a:lnTo>
                <a:lnTo>
                  <a:pt x="1065301" y="716636"/>
                </a:lnTo>
                <a:lnTo>
                  <a:pt x="1075176" y="671117"/>
                </a:lnTo>
                <a:lnTo>
                  <a:pt x="1082391" y="626957"/>
                </a:lnTo>
                <a:lnTo>
                  <a:pt x="1086290" y="589540"/>
                </a:lnTo>
                <a:close/>
              </a:path>
            </a:pathLst>
          </a:custGeom>
          <a:solidFill>
            <a:srgbClr val="EE220C"/>
          </a:solidFill>
        </p:spPr>
        <p:txBody>
          <a:bodyPr wrap="square" lIns="0" tIns="0" rIns="0" bIns="0" rtlCol="0"/>
          <a:lstStyle/>
          <a:p>
            <a:endParaRPr/>
          </a:p>
        </p:txBody>
      </p:sp>
      <p:sp>
        <p:nvSpPr>
          <p:cNvPr id="10" name="object 10"/>
          <p:cNvSpPr txBox="1"/>
          <p:nvPr/>
        </p:nvSpPr>
        <p:spPr>
          <a:xfrm>
            <a:off x="8837427" y="5209896"/>
            <a:ext cx="1199515" cy="889000"/>
          </a:xfrm>
          <a:prstGeom prst="rect">
            <a:avLst/>
          </a:prstGeom>
          <a:solidFill>
            <a:srgbClr val="61D836"/>
          </a:solidFill>
        </p:spPr>
        <p:txBody>
          <a:bodyPr vert="horz" wrap="square" lIns="0" tIns="140335" rIns="0" bIns="0" rtlCol="0">
            <a:spAutoFit/>
          </a:bodyPr>
          <a:lstStyle/>
          <a:p>
            <a:pPr algn="ctr">
              <a:lnSpc>
                <a:spcPct val="100000"/>
              </a:lnSpc>
              <a:spcBef>
                <a:spcPts val="1105"/>
              </a:spcBef>
            </a:pPr>
            <a:r>
              <a:rPr sz="1950" spc="80" dirty="0">
                <a:solidFill>
                  <a:srgbClr val="FFFFFF"/>
                </a:solidFill>
                <a:latin typeface="Arial MT"/>
                <a:cs typeface="Arial MT"/>
              </a:rPr>
              <a:t>##dkjjh^</a:t>
            </a:r>
            <a:endParaRPr sz="1950">
              <a:latin typeface="Arial MT"/>
              <a:cs typeface="Arial MT"/>
            </a:endParaRPr>
          </a:p>
          <a:p>
            <a:pPr algn="ctr">
              <a:lnSpc>
                <a:spcPct val="100000"/>
              </a:lnSpc>
              <a:spcBef>
                <a:spcPts val="55"/>
              </a:spcBef>
            </a:pPr>
            <a:r>
              <a:rPr sz="1950" spc="155" dirty="0">
                <a:solidFill>
                  <a:srgbClr val="FFFFFF"/>
                </a:solidFill>
                <a:latin typeface="Arial MT"/>
                <a:cs typeface="Arial MT"/>
              </a:rPr>
              <a:t>%%&amp;</a:t>
            </a:r>
            <a:endParaRPr sz="1950">
              <a:latin typeface="Arial MT"/>
              <a:cs typeface="Arial MT"/>
            </a:endParaRPr>
          </a:p>
        </p:txBody>
      </p:sp>
      <p:sp>
        <p:nvSpPr>
          <p:cNvPr id="11" name="object 11"/>
          <p:cNvSpPr/>
          <p:nvPr/>
        </p:nvSpPr>
        <p:spPr>
          <a:xfrm>
            <a:off x="15624728" y="6951626"/>
            <a:ext cx="1293495" cy="840740"/>
          </a:xfrm>
          <a:custGeom>
            <a:avLst/>
            <a:gdLst/>
            <a:ahLst/>
            <a:cxnLst/>
            <a:rect l="l" t="t" r="r" b="b"/>
            <a:pathLst>
              <a:path w="1293494" h="840740">
                <a:moveTo>
                  <a:pt x="1202382" y="0"/>
                </a:moveTo>
                <a:lnTo>
                  <a:pt x="90698" y="0"/>
                </a:lnTo>
                <a:lnTo>
                  <a:pt x="55389" y="6350"/>
                </a:lnTo>
                <a:lnTo>
                  <a:pt x="26560" y="26670"/>
                </a:lnTo>
                <a:lnTo>
                  <a:pt x="7125" y="54610"/>
                </a:lnTo>
                <a:lnTo>
                  <a:pt x="0" y="90170"/>
                </a:lnTo>
                <a:lnTo>
                  <a:pt x="0" y="750570"/>
                </a:lnTo>
                <a:lnTo>
                  <a:pt x="7125" y="786130"/>
                </a:lnTo>
                <a:lnTo>
                  <a:pt x="26560" y="815340"/>
                </a:lnTo>
                <a:lnTo>
                  <a:pt x="55389" y="834390"/>
                </a:lnTo>
                <a:lnTo>
                  <a:pt x="90698" y="840740"/>
                </a:lnTo>
                <a:lnTo>
                  <a:pt x="1202382" y="840740"/>
                </a:lnTo>
                <a:lnTo>
                  <a:pt x="1237685" y="834390"/>
                </a:lnTo>
                <a:lnTo>
                  <a:pt x="1266511" y="815340"/>
                </a:lnTo>
                <a:lnTo>
                  <a:pt x="1285944" y="786130"/>
                </a:lnTo>
                <a:lnTo>
                  <a:pt x="1293070" y="750570"/>
                </a:lnTo>
                <a:lnTo>
                  <a:pt x="1293070" y="706120"/>
                </a:lnTo>
                <a:lnTo>
                  <a:pt x="94939" y="706120"/>
                </a:lnTo>
                <a:lnTo>
                  <a:pt x="91201" y="701040"/>
                </a:lnTo>
                <a:lnTo>
                  <a:pt x="91201" y="643890"/>
                </a:lnTo>
                <a:lnTo>
                  <a:pt x="94939" y="640080"/>
                </a:lnTo>
                <a:lnTo>
                  <a:pt x="1293070" y="640080"/>
                </a:lnTo>
                <a:lnTo>
                  <a:pt x="1293070" y="510540"/>
                </a:lnTo>
                <a:lnTo>
                  <a:pt x="154194" y="510540"/>
                </a:lnTo>
                <a:lnTo>
                  <a:pt x="127995" y="505460"/>
                </a:lnTo>
                <a:lnTo>
                  <a:pt x="106589" y="491490"/>
                </a:lnTo>
                <a:lnTo>
                  <a:pt x="92151" y="469900"/>
                </a:lnTo>
                <a:lnTo>
                  <a:pt x="86855" y="443230"/>
                </a:lnTo>
                <a:lnTo>
                  <a:pt x="86855" y="441960"/>
                </a:lnTo>
                <a:lnTo>
                  <a:pt x="1293070" y="441960"/>
                </a:lnTo>
                <a:lnTo>
                  <a:pt x="1293070" y="424180"/>
                </a:lnTo>
                <a:lnTo>
                  <a:pt x="86855" y="424180"/>
                </a:lnTo>
                <a:lnTo>
                  <a:pt x="86855" y="364490"/>
                </a:lnTo>
                <a:lnTo>
                  <a:pt x="1293070" y="364490"/>
                </a:lnTo>
                <a:lnTo>
                  <a:pt x="1293070" y="345440"/>
                </a:lnTo>
                <a:lnTo>
                  <a:pt x="86855" y="345440"/>
                </a:lnTo>
                <a:lnTo>
                  <a:pt x="86855" y="344170"/>
                </a:lnTo>
                <a:lnTo>
                  <a:pt x="92151" y="317500"/>
                </a:lnTo>
                <a:lnTo>
                  <a:pt x="106589" y="295910"/>
                </a:lnTo>
                <a:lnTo>
                  <a:pt x="127995" y="281940"/>
                </a:lnTo>
                <a:lnTo>
                  <a:pt x="154194" y="276860"/>
                </a:lnTo>
                <a:lnTo>
                  <a:pt x="1293070" y="276860"/>
                </a:lnTo>
                <a:lnTo>
                  <a:pt x="1293070" y="90170"/>
                </a:lnTo>
                <a:lnTo>
                  <a:pt x="1285944" y="54610"/>
                </a:lnTo>
                <a:lnTo>
                  <a:pt x="1266511" y="26670"/>
                </a:lnTo>
                <a:lnTo>
                  <a:pt x="1237685" y="6350"/>
                </a:lnTo>
                <a:lnTo>
                  <a:pt x="1202382" y="0"/>
                </a:lnTo>
                <a:close/>
              </a:path>
              <a:path w="1293494" h="840740">
                <a:moveTo>
                  <a:pt x="153545" y="640080"/>
                </a:moveTo>
                <a:lnTo>
                  <a:pt x="129420" y="640080"/>
                </a:lnTo>
                <a:lnTo>
                  <a:pt x="133158" y="643890"/>
                </a:lnTo>
                <a:lnTo>
                  <a:pt x="133158" y="701040"/>
                </a:lnTo>
                <a:lnTo>
                  <a:pt x="129116" y="704850"/>
                </a:lnTo>
                <a:lnTo>
                  <a:pt x="124771" y="706120"/>
                </a:lnTo>
                <a:lnTo>
                  <a:pt x="153545" y="706120"/>
                </a:lnTo>
                <a:lnTo>
                  <a:pt x="151660" y="703580"/>
                </a:lnTo>
                <a:lnTo>
                  <a:pt x="151660" y="698500"/>
                </a:lnTo>
                <a:lnTo>
                  <a:pt x="153545" y="697230"/>
                </a:lnTo>
                <a:lnTo>
                  <a:pt x="168340" y="697230"/>
                </a:lnTo>
                <a:lnTo>
                  <a:pt x="168340" y="647700"/>
                </a:lnTo>
                <a:lnTo>
                  <a:pt x="153545" y="647700"/>
                </a:lnTo>
                <a:lnTo>
                  <a:pt x="151660" y="646430"/>
                </a:lnTo>
                <a:lnTo>
                  <a:pt x="151660" y="641350"/>
                </a:lnTo>
                <a:lnTo>
                  <a:pt x="153545" y="640080"/>
                </a:lnTo>
                <a:close/>
              </a:path>
              <a:path w="1293494" h="840740">
                <a:moveTo>
                  <a:pt x="211920" y="675640"/>
                </a:moveTo>
                <a:lnTo>
                  <a:pt x="191941" y="675640"/>
                </a:lnTo>
                <a:lnTo>
                  <a:pt x="193627" y="676910"/>
                </a:lnTo>
                <a:lnTo>
                  <a:pt x="193627" y="703580"/>
                </a:lnTo>
                <a:lnTo>
                  <a:pt x="191952" y="704850"/>
                </a:lnTo>
                <a:lnTo>
                  <a:pt x="189680" y="706120"/>
                </a:lnTo>
                <a:lnTo>
                  <a:pt x="211920" y="706120"/>
                </a:lnTo>
                <a:lnTo>
                  <a:pt x="211920" y="675640"/>
                </a:lnTo>
                <a:close/>
              </a:path>
              <a:path w="1293494" h="840740">
                <a:moveTo>
                  <a:pt x="274274" y="697230"/>
                </a:moveTo>
                <a:lnTo>
                  <a:pt x="252201" y="697230"/>
                </a:lnTo>
                <a:lnTo>
                  <a:pt x="253981" y="698500"/>
                </a:lnTo>
                <a:lnTo>
                  <a:pt x="253981" y="703580"/>
                </a:lnTo>
                <a:lnTo>
                  <a:pt x="252201" y="704850"/>
                </a:lnTo>
                <a:lnTo>
                  <a:pt x="249332" y="706120"/>
                </a:lnTo>
                <a:lnTo>
                  <a:pt x="274263" y="706120"/>
                </a:lnTo>
                <a:lnTo>
                  <a:pt x="272284" y="703580"/>
                </a:lnTo>
                <a:lnTo>
                  <a:pt x="272284" y="698500"/>
                </a:lnTo>
                <a:lnTo>
                  <a:pt x="274274" y="697230"/>
                </a:lnTo>
                <a:close/>
              </a:path>
              <a:path w="1293494" h="840740">
                <a:moveTo>
                  <a:pt x="395401" y="640080"/>
                </a:moveTo>
                <a:lnTo>
                  <a:pt x="310315" y="640080"/>
                </a:lnTo>
                <a:lnTo>
                  <a:pt x="314042" y="642620"/>
                </a:lnTo>
                <a:lnTo>
                  <a:pt x="314042" y="668020"/>
                </a:lnTo>
                <a:lnTo>
                  <a:pt x="313194" y="670560"/>
                </a:lnTo>
                <a:lnTo>
                  <a:pt x="311006" y="673100"/>
                </a:lnTo>
                <a:lnTo>
                  <a:pt x="313487" y="675640"/>
                </a:lnTo>
                <a:lnTo>
                  <a:pt x="314241" y="676910"/>
                </a:lnTo>
                <a:lnTo>
                  <a:pt x="314241" y="702310"/>
                </a:lnTo>
                <a:lnTo>
                  <a:pt x="310608" y="706120"/>
                </a:lnTo>
                <a:lnTo>
                  <a:pt x="420458" y="706120"/>
                </a:lnTo>
                <a:lnTo>
                  <a:pt x="418793" y="703580"/>
                </a:lnTo>
                <a:lnTo>
                  <a:pt x="418793" y="684530"/>
                </a:lnTo>
                <a:lnTo>
                  <a:pt x="393715" y="684530"/>
                </a:lnTo>
                <a:lnTo>
                  <a:pt x="393715" y="641350"/>
                </a:lnTo>
                <a:lnTo>
                  <a:pt x="395401" y="640080"/>
                </a:lnTo>
                <a:close/>
              </a:path>
              <a:path w="1293494" h="840740">
                <a:moveTo>
                  <a:pt x="458122" y="646430"/>
                </a:moveTo>
                <a:lnTo>
                  <a:pt x="425505" y="646430"/>
                </a:lnTo>
                <a:lnTo>
                  <a:pt x="427180" y="648970"/>
                </a:lnTo>
                <a:lnTo>
                  <a:pt x="427180" y="675640"/>
                </a:lnTo>
                <a:lnTo>
                  <a:pt x="430154" y="675640"/>
                </a:lnTo>
                <a:lnTo>
                  <a:pt x="431526" y="676910"/>
                </a:lnTo>
                <a:lnTo>
                  <a:pt x="431526" y="681990"/>
                </a:lnTo>
                <a:lnTo>
                  <a:pt x="429557" y="683260"/>
                </a:lnTo>
                <a:lnTo>
                  <a:pt x="427285" y="683260"/>
                </a:lnTo>
                <a:lnTo>
                  <a:pt x="427180" y="703580"/>
                </a:lnTo>
                <a:lnTo>
                  <a:pt x="425505" y="706120"/>
                </a:lnTo>
                <a:lnTo>
                  <a:pt x="462488" y="706120"/>
                </a:lnTo>
                <a:lnTo>
                  <a:pt x="460006" y="704850"/>
                </a:lnTo>
                <a:lnTo>
                  <a:pt x="458729" y="704850"/>
                </a:lnTo>
                <a:lnTo>
                  <a:pt x="453567" y="702310"/>
                </a:lnTo>
                <a:lnTo>
                  <a:pt x="450698" y="701040"/>
                </a:lnTo>
                <a:lnTo>
                  <a:pt x="449724" y="699770"/>
                </a:lnTo>
                <a:lnTo>
                  <a:pt x="449724" y="695960"/>
                </a:lnTo>
                <a:lnTo>
                  <a:pt x="451598" y="693420"/>
                </a:lnTo>
                <a:lnTo>
                  <a:pt x="483199" y="693420"/>
                </a:lnTo>
                <a:lnTo>
                  <a:pt x="483199" y="676910"/>
                </a:lnTo>
                <a:lnTo>
                  <a:pt x="458122" y="676910"/>
                </a:lnTo>
                <a:lnTo>
                  <a:pt x="458122" y="646430"/>
                </a:lnTo>
                <a:close/>
              </a:path>
              <a:path w="1293494" h="840740">
                <a:moveTo>
                  <a:pt x="512068" y="640080"/>
                </a:moveTo>
                <a:lnTo>
                  <a:pt x="489807" y="640080"/>
                </a:lnTo>
                <a:lnTo>
                  <a:pt x="491691" y="641350"/>
                </a:lnTo>
                <a:lnTo>
                  <a:pt x="491691" y="646430"/>
                </a:lnTo>
                <a:lnTo>
                  <a:pt x="489807" y="647700"/>
                </a:lnTo>
                <a:lnTo>
                  <a:pt x="466718" y="647700"/>
                </a:lnTo>
                <a:lnTo>
                  <a:pt x="466614" y="668020"/>
                </a:lnTo>
                <a:lnTo>
                  <a:pt x="488047" y="668020"/>
                </a:lnTo>
                <a:lnTo>
                  <a:pt x="491587" y="671830"/>
                </a:lnTo>
                <a:lnTo>
                  <a:pt x="491587" y="702310"/>
                </a:lnTo>
                <a:lnTo>
                  <a:pt x="487849" y="704850"/>
                </a:lnTo>
                <a:lnTo>
                  <a:pt x="483199" y="706120"/>
                </a:lnTo>
                <a:lnTo>
                  <a:pt x="512162" y="706120"/>
                </a:lnTo>
                <a:lnTo>
                  <a:pt x="510193" y="703580"/>
                </a:lnTo>
                <a:lnTo>
                  <a:pt x="510193" y="641350"/>
                </a:lnTo>
                <a:lnTo>
                  <a:pt x="512068" y="640080"/>
                </a:lnTo>
                <a:close/>
              </a:path>
              <a:path w="1293494" h="840740">
                <a:moveTo>
                  <a:pt x="572338" y="640080"/>
                </a:moveTo>
                <a:lnTo>
                  <a:pt x="521052" y="640080"/>
                </a:lnTo>
                <a:lnTo>
                  <a:pt x="522936" y="641350"/>
                </a:lnTo>
                <a:lnTo>
                  <a:pt x="522936" y="646430"/>
                </a:lnTo>
                <a:lnTo>
                  <a:pt x="521450" y="647700"/>
                </a:lnTo>
                <a:lnTo>
                  <a:pt x="518685" y="647700"/>
                </a:lnTo>
                <a:lnTo>
                  <a:pt x="518685" y="675640"/>
                </a:lnTo>
                <a:lnTo>
                  <a:pt x="550590" y="675640"/>
                </a:lnTo>
                <a:lnTo>
                  <a:pt x="552150" y="676910"/>
                </a:lnTo>
                <a:lnTo>
                  <a:pt x="552150" y="703580"/>
                </a:lnTo>
                <a:lnTo>
                  <a:pt x="550381" y="706120"/>
                </a:lnTo>
                <a:lnTo>
                  <a:pt x="589311" y="706120"/>
                </a:lnTo>
                <a:lnTo>
                  <a:pt x="587636" y="703580"/>
                </a:lnTo>
                <a:lnTo>
                  <a:pt x="587636" y="678180"/>
                </a:lnTo>
                <a:lnTo>
                  <a:pt x="587971" y="678180"/>
                </a:lnTo>
                <a:lnTo>
                  <a:pt x="589060" y="676910"/>
                </a:lnTo>
                <a:lnTo>
                  <a:pt x="602306" y="665480"/>
                </a:lnTo>
                <a:lnTo>
                  <a:pt x="604086" y="664210"/>
                </a:lnTo>
                <a:lnTo>
                  <a:pt x="604327" y="662940"/>
                </a:lnTo>
                <a:lnTo>
                  <a:pt x="604327" y="651510"/>
                </a:lnTo>
                <a:lnTo>
                  <a:pt x="572527" y="651510"/>
                </a:lnTo>
                <a:lnTo>
                  <a:pt x="570757" y="650240"/>
                </a:lnTo>
                <a:lnTo>
                  <a:pt x="570757" y="641350"/>
                </a:lnTo>
                <a:lnTo>
                  <a:pt x="572338" y="640080"/>
                </a:lnTo>
                <a:close/>
              </a:path>
              <a:path w="1293494" h="840740">
                <a:moveTo>
                  <a:pt x="697706" y="640080"/>
                </a:moveTo>
                <a:lnTo>
                  <a:pt x="612609" y="640080"/>
                </a:lnTo>
                <a:lnTo>
                  <a:pt x="612714" y="666750"/>
                </a:lnTo>
                <a:lnTo>
                  <a:pt x="612285" y="668020"/>
                </a:lnTo>
                <a:lnTo>
                  <a:pt x="611101" y="669290"/>
                </a:lnTo>
                <a:lnTo>
                  <a:pt x="597646" y="680720"/>
                </a:lnTo>
                <a:lnTo>
                  <a:pt x="596463" y="681990"/>
                </a:lnTo>
                <a:lnTo>
                  <a:pt x="596034" y="681990"/>
                </a:lnTo>
                <a:lnTo>
                  <a:pt x="596034" y="703580"/>
                </a:lnTo>
                <a:lnTo>
                  <a:pt x="594254" y="706120"/>
                </a:lnTo>
                <a:lnTo>
                  <a:pt x="691382" y="706120"/>
                </a:lnTo>
                <a:lnTo>
                  <a:pt x="687633" y="701040"/>
                </a:lnTo>
                <a:lnTo>
                  <a:pt x="687633" y="671830"/>
                </a:lnTo>
                <a:lnTo>
                  <a:pt x="691067" y="669290"/>
                </a:lnTo>
                <a:lnTo>
                  <a:pt x="695926" y="668020"/>
                </a:lnTo>
                <a:lnTo>
                  <a:pt x="695926" y="641350"/>
                </a:lnTo>
                <a:lnTo>
                  <a:pt x="697706" y="640080"/>
                </a:lnTo>
                <a:close/>
              </a:path>
              <a:path w="1293494" h="840740">
                <a:moveTo>
                  <a:pt x="749872" y="640080"/>
                </a:moveTo>
                <a:lnTo>
                  <a:pt x="719339" y="640080"/>
                </a:lnTo>
                <a:lnTo>
                  <a:pt x="721203" y="641350"/>
                </a:lnTo>
                <a:lnTo>
                  <a:pt x="721203" y="668020"/>
                </a:lnTo>
                <a:lnTo>
                  <a:pt x="726553" y="669290"/>
                </a:lnTo>
                <a:lnTo>
                  <a:pt x="729600" y="671830"/>
                </a:lnTo>
                <a:lnTo>
                  <a:pt x="729600" y="702310"/>
                </a:lnTo>
                <a:lnTo>
                  <a:pt x="725758" y="704850"/>
                </a:lnTo>
                <a:lnTo>
                  <a:pt x="721203" y="706120"/>
                </a:lnTo>
                <a:lnTo>
                  <a:pt x="779190" y="706120"/>
                </a:lnTo>
                <a:lnTo>
                  <a:pt x="777222" y="703580"/>
                </a:lnTo>
                <a:lnTo>
                  <a:pt x="777222" y="698500"/>
                </a:lnTo>
                <a:lnTo>
                  <a:pt x="778793" y="697230"/>
                </a:lnTo>
                <a:lnTo>
                  <a:pt x="781567" y="697230"/>
                </a:lnTo>
                <a:lnTo>
                  <a:pt x="781567" y="669290"/>
                </a:lnTo>
                <a:lnTo>
                  <a:pt x="749663" y="669290"/>
                </a:lnTo>
                <a:lnTo>
                  <a:pt x="747998" y="668020"/>
                </a:lnTo>
                <a:lnTo>
                  <a:pt x="747998" y="641350"/>
                </a:lnTo>
                <a:lnTo>
                  <a:pt x="749872" y="640080"/>
                </a:lnTo>
                <a:close/>
              </a:path>
              <a:path w="1293494" h="840740">
                <a:moveTo>
                  <a:pt x="812299" y="640080"/>
                </a:moveTo>
                <a:lnTo>
                  <a:pt x="788091" y="640080"/>
                </a:lnTo>
                <a:lnTo>
                  <a:pt x="789955" y="641350"/>
                </a:lnTo>
                <a:lnTo>
                  <a:pt x="789955" y="703580"/>
                </a:lnTo>
                <a:lnTo>
                  <a:pt x="788206" y="706120"/>
                </a:lnTo>
                <a:lnTo>
                  <a:pt x="812299" y="706120"/>
                </a:lnTo>
                <a:lnTo>
                  <a:pt x="808457" y="701040"/>
                </a:lnTo>
                <a:lnTo>
                  <a:pt x="808457" y="643890"/>
                </a:lnTo>
                <a:lnTo>
                  <a:pt x="812299" y="640080"/>
                </a:lnTo>
                <a:close/>
              </a:path>
              <a:path w="1293494" h="840740">
                <a:moveTo>
                  <a:pt x="870811" y="640080"/>
                </a:moveTo>
                <a:lnTo>
                  <a:pt x="846675" y="640080"/>
                </a:lnTo>
                <a:lnTo>
                  <a:pt x="850424" y="643890"/>
                </a:lnTo>
                <a:lnTo>
                  <a:pt x="850424" y="701040"/>
                </a:lnTo>
                <a:lnTo>
                  <a:pt x="846382" y="704850"/>
                </a:lnTo>
                <a:lnTo>
                  <a:pt x="842026" y="706120"/>
                </a:lnTo>
                <a:lnTo>
                  <a:pt x="870811" y="706120"/>
                </a:lnTo>
                <a:lnTo>
                  <a:pt x="868926" y="703580"/>
                </a:lnTo>
                <a:lnTo>
                  <a:pt x="868926" y="698500"/>
                </a:lnTo>
                <a:lnTo>
                  <a:pt x="870811" y="697230"/>
                </a:lnTo>
                <a:lnTo>
                  <a:pt x="885606" y="697230"/>
                </a:lnTo>
                <a:lnTo>
                  <a:pt x="885606" y="647700"/>
                </a:lnTo>
                <a:lnTo>
                  <a:pt x="870811" y="647700"/>
                </a:lnTo>
                <a:lnTo>
                  <a:pt x="868926" y="646430"/>
                </a:lnTo>
                <a:lnTo>
                  <a:pt x="868926" y="641350"/>
                </a:lnTo>
                <a:lnTo>
                  <a:pt x="870811" y="640080"/>
                </a:lnTo>
                <a:close/>
              </a:path>
              <a:path w="1293494" h="840740">
                <a:moveTo>
                  <a:pt x="985708" y="675640"/>
                </a:moveTo>
                <a:lnTo>
                  <a:pt x="909207" y="675640"/>
                </a:lnTo>
                <a:lnTo>
                  <a:pt x="910883" y="676910"/>
                </a:lnTo>
                <a:lnTo>
                  <a:pt x="910883" y="703580"/>
                </a:lnTo>
                <a:lnTo>
                  <a:pt x="909218" y="704850"/>
                </a:lnTo>
                <a:lnTo>
                  <a:pt x="906935" y="706120"/>
                </a:lnTo>
                <a:lnTo>
                  <a:pt x="985708" y="706120"/>
                </a:lnTo>
                <a:lnTo>
                  <a:pt x="985708" y="675640"/>
                </a:lnTo>
                <a:close/>
              </a:path>
              <a:path w="1293494" h="840740">
                <a:moveTo>
                  <a:pt x="1048051" y="697230"/>
                </a:moveTo>
                <a:lnTo>
                  <a:pt x="1025884" y="697230"/>
                </a:lnTo>
                <a:lnTo>
                  <a:pt x="1027769" y="698500"/>
                </a:lnTo>
                <a:lnTo>
                  <a:pt x="1027769" y="703580"/>
                </a:lnTo>
                <a:lnTo>
                  <a:pt x="1025884" y="704850"/>
                </a:lnTo>
                <a:lnTo>
                  <a:pt x="1023015" y="706120"/>
                </a:lnTo>
                <a:lnTo>
                  <a:pt x="1048051" y="706120"/>
                </a:lnTo>
                <a:lnTo>
                  <a:pt x="1046062" y="703580"/>
                </a:lnTo>
                <a:lnTo>
                  <a:pt x="1046062" y="698500"/>
                </a:lnTo>
                <a:lnTo>
                  <a:pt x="1048051" y="697230"/>
                </a:lnTo>
                <a:close/>
              </a:path>
              <a:path w="1293494" h="840740">
                <a:moveTo>
                  <a:pt x="1112657" y="640080"/>
                </a:moveTo>
                <a:lnTo>
                  <a:pt x="1084092" y="640080"/>
                </a:lnTo>
                <a:lnTo>
                  <a:pt x="1087820" y="642620"/>
                </a:lnTo>
                <a:lnTo>
                  <a:pt x="1087820" y="668020"/>
                </a:lnTo>
                <a:lnTo>
                  <a:pt x="1086972" y="670560"/>
                </a:lnTo>
                <a:lnTo>
                  <a:pt x="1084794" y="673100"/>
                </a:lnTo>
                <a:lnTo>
                  <a:pt x="1087265" y="675640"/>
                </a:lnTo>
                <a:lnTo>
                  <a:pt x="1088029" y="676910"/>
                </a:lnTo>
                <a:lnTo>
                  <a:pt x="1088029" y="702310"/>
                </a:lnTo>
                <a:lnTo>
                  <a:pt x="1084385" y="706120"/>
                </a:lnTo>
                <a:lnTo>
                  <a:pt x="1137818" y="706120"/>
                </a:lnTo>
                <a:lnTo>
                  <a:pt x="1136153" y="703580"/>
                </a:lnTo>
                <a:lnTo>
                  <a:pt x="1136153" y="684530"/>
                </a:lnTo>
                <a:lnTo>
                  <a:pt x="1110981" y="684530"/>
                </a:lnTo>
                <a:lnTo>
                  <a:pt x="1110981" y="641350"/>
                </a:lnTo>
                <a:lnTo>
                  <a:pt x="1112657" y="640080"/>
                </a:lnTo>
                <a:close/>
              </a:path>
              <a:path w="1293494" h="840740">
                <a:moveTo>
                  <a:pt x="1175482" y="646430"/>
                </a:moveTo>
                <a:lnTo>
                  <a:pt x="1142865" y="646430"/>
                </a:lnTo>
                <a:lnTo>
                  <a:pt x="1144541" y="648970"/>
                </a:lnTo>
                <a:lnTo>
                  <a:pt x="1144541" y="675640"/>
                </a:lnTo>
                <a:lnTo>
                  <a:pt x="1147514" y="675640"/>
                </a:lnTo>
                <a:lnTo>
                  <a:pt x="1148792" y="676910"/>
                </a:lnTo>
                <a:lnTo>
                  <a:pt x="1148792" y="681990"/>
                </a:lnTo>
                <a:lnTo>
                  <a:pt x="1146917" y="683260"/>
                </a:lnTo>
                <a:lnTo>
                  <a:pt x="1144645" y="683260"/>
                </a:lnTo>
                <a:lnTo>
                  <a:pt x="1144541" y="703580"/>
                </a:lnTo>
                <a:lnTo>
                  <a:pt x="1142865" y="706120"/>
                </a:lnTo>
                <a:lnTo>
                  <a:pt x="1179859" y="706120"/>
                </a:lnTo>
                <a:lnTo>
                  <a:pt x="1177367" y="704850"/>
                </a:lnTo>
                <a:lnTo>
                  <a:pt x="1176089" y="704850"/>
                </a:lnTo>
                <a:lnTo>
                  <a:pt x="1170938" y="702310"/>
                </a:lnTo>
                <a:lnTo>
                  <a:pt x="1168069" y="701040"/>
                </a:lnTo>
                <a:lnTo>
                  <a:pt x="1166990" y="699770"/>
                </a:lnTo>
                <a:lnTo>
                  <a:pt x="1166990" y="695960"/>
                </a:lnTo>
                <a:lnTo>
                  <a:pt x="1168959" y="693420"/>
                </a:lnTo>
                <a:lnTo>
                  <a:pt x="1200455" y="693420"/>
                </a:lnTo>
                <a:lnTo>
                  <a:pt x="1200455" y="676910"/>
                </a:lnTo>
                <a:lnTo>
                  <a:pt x="1175482" y="676910"/>
                </a:lnTo>
                <a:lnTo>
                  <a:pt x="1175482" y="646430"/>
                </a:lnTo>
                <a:close/>
              </a:path>
              <a:path w="1293494" h="840740">
                <a:moveTo>
                  <a:pt x="1293070" y="640080"/>
                </a:moveTo>
                <a:lnTo>
                  <a:pt x="1207167" y="640080"/>
                </a:lnTo>
                <a:lnTo>
                  <a:pt x="1209052" y="641350"/>
                </a:lnTo>
                <a:lnTo>
                  <a:pt x="1209052" y="646430"/>
                </a:lnTo>
                <a:lnTo>
                  <a:pt x="1207167" y="647700"/>
                </a:lnTo>
                <a:lnTo>
                  <a:pt x="1183974" y="647700"/>
                </a:lnTo>
                <a:lnTo>
                  <a:pt x="1183880" y="668020"/>
                </a:lnTo>
                <a:lnTo>
                  <a:pt x="1205314" y="668020"/>
                </a:lnTo>
                <a:lnTo>
                  <a:pt x="1208947" y="671830"/>
                </a:lnTo>
                <a:lnTo>
                  <a:pt x="1208947" y="702310"/>
                </a:lnTo>
                <a:lnTo>
                  <a:pt x="1205115" y="704850"/>
                </a:lnTo>
                <a:lnTo>
                  <a:pt x="1200455" y="706120"/>
                </a:lnTo>
                <a:lnTo>
                  <a:pt x="1293070" y="706120"/>
                </a:lnTo>
                <a:lnTo>
                  <a:pt x="1293070" y="640080"/>
                </a:lnTo>
                <a:close/>
              </a:path>
              <a:path w="1293494" h="840740">
                <a:moveTo>
                  <a:pt x="124666" y="647700"/>
                </a:moveTo>
                <a:lnTo>
                  <a:pt x="99494" y="647700"/>
                </a:lnTo>
                <a:lnTo>
                  <a:pt x="99494" y="697230"/>
                </a:lnTo>
                <a:lnTo>
                  <a:pt x="124666" y="697230"/>
                </a:lnTo>
                <a:lnTo>
                  <a:pt x="124666" y="647700"/>
                </a:lnTo>
                <a:close/>
              </a:path>
              <a:path w="1293494" h="840740">
                <a:moveTo>
                  <a:pt x="213805" y="640080"/>
                </a:moveTo>
                <a:lnTo>
                  <a:pt x="176738" y="640080"/>
                </a:lnTo>
                <a:lnTo>
                  <a:pt x="176738" y="697230"/>
                </a:lnTo>
                <a:lnTo>
                  <a:pt x="185125" y="697230"/>
                </a:lnTo>
                <a:lnTo>
                  <a:pt x="185229" y="676910"/>
                </a:lnTo>
                <a:lnTo>
                  <a:pt x="186894" y="675640"/>
                </a:lnTo>
                <a:lnTo>
                  <a:pt x="211920" y="675640"/>
                </a:lnTo>
                <a:lnTo>
                  <a:pt x="211920" y="671830"/>
                </a:lnTo>
                <a:lnTo>
                  <a:pt x="215679" y="668020"/>
                </a:lnTo>
                <a:lnTo>
                  <a:pt x="245385" y="668020"/>
                </a:lnTo>
                <a:lnTo>
                  <a:pt x="245385" y="647700"/>
                </a:lnTo>
                <a:lnTo>
                  <a:pt x="213909" y="647700"/>
                </a:lnTo>
                <a:lnTo>
                  <a:pt x="211920" y="646430"/>
                </a:lnTo>
                <a:lnTo>
                  <a:pt x="211920" y="641350"/>
                </a:lnTo>
                <a:lnTo>
                  <a:pt x="213805" y="640080"/>
                </a:lnTo>
                <a:close/>
              </a:path>
              <a:path w="1293494" h="840740">
                <a:moveTo>
                  <a:pt x="304273" y="676910"/>
                </a:moveTo>
                <a:lnTo>
                  <a:pt x="220621" y="676910"/>
                </a:lnTo>
                <a:lnTo>
                  <a:pt x="220621" y="697230"/>
                </a:lnTo>
                <a:lnTo>
                  <a:pt x="305749" y="697230"/>
                </a:lnTo>
                <a:lnTo>
                  <a:pt x="305854" y="678180"/>
                </a:lnTo>
                <a:lnTo>
                  <a:pt x="304273" y="676910"/>
                </a:lnTo>
                <a:close/>
              </a:path>
              <a:path w="1293494" h="840740">
                <a:moveTo>
                  <a:pt x="483199" y="693420"/>
                </a:moveTo>
                <a:lnTo>
                  <a:pt x="455315" y="693420"/>
                </a:lnTo>
                <a:lnTo>
                  <a:pt x="456101" y="694690"/>
                </a:lnTo>
                <a:lnTo>
                  <a:pt x="461755" y="695960"/>
                </a:lnTo>
                <a:lnTo>
                  <a:pt x="462362" y="697230"/>
                </a:lnTo>
                <a:lnTo>
                  <a:pt x="483199" y="697230"/>
                </a:lnTo>
                <a:lnTo>
                  <a:pt x="483199" y="693420"/>
                </a:lnTo>
                <a:close/>
              </a:path>
              <a:path w="1293494" h="840740">
                <a:moveTo>
                  <a:pt x="543763" y="683260"/>
                </a:moveTo>
                <a:lnTo>
                  <a:pt x="518685" y="683260"/>
                </a:lnTo>
                <a:lnTo>
                  <a:pt x="518685" y="697230"/>
                </a:lnTo>
                <a:lnTo>
                  <a:pt x="543763" y="697230"/>
                </a:lnTo>
                <a:lnTo>
                  <a:pt x="543763" y="683260"/>
                </a:lnTo>
                <a:close/>
              </a:path>
              <a:path w="1293494" h="840740">
                <a:moveTo>
                  <a:pt x="721108" y="676910"/>
                </a:moveTo>
                <a:lnTo>
                  <a:pt x="695926" y="676910"/>
                </a:lnTo>
                <a:lnTo>
                  <a:pt x="695926" y="697230"/>
                </a:lnTo>
                <a:lnTo>
                  <a:pt x="721108" y="697230"/>
                </a:lnTo>
                <a:lnTo>
                  <a:pt x="721108" y="676910"/>
                </a:lnTo>
                <a:close/>
              </a:path>
              <a:path w="1293494" h="840740">
                <a:moveTo>
                  <a:pt x="841932" y="647700"/>
                </a:moveTo>
                <a:lnTo>
                  <a:pt x="816854" y="647700"/>
                </a:lnTo>
                <a:lnTo>
                  <a:pt x="816854" y="697230"/>
                </a:lnTo>
                <a:lnTo>
                  <a:pt x="841932" y="697230"/>
                </a:lnTo>
                <a:lnTo>
                  <a:pt x="841932" y="647700"/>
                </a:lnTo>
                <a:close/>
              </a:path>
              <a:path w="1293494" h="840740">
                <a:moveTo>
                  <a:pt x="987582" y="640080"/>
                </a:moveTo>
                <a:lnTo>
                  <a:pt x="894098" y="640080"/>
                </a:lnTo>
                <a:lnTo>
                  <a:pt x="894098" y="697230"/>
                </a:lnTo>
                <a:lnTo>
                  <a:pt x="902391" y="697230"/>
                </a:lnTo>
                <a:lnTo>
                  <a:pt x="902496" y="676910"/>
                </a:lnTo>
                <a:lnTo>
                  <a:pt x="904160" y="675640"/>
                </a:lnTo>
                <a:lnTo>
                  <a:pt x="985708" y="675640"/>
                </a:lnTo>
                <a:lnTo>
                  <a:pt x="985708" y="671830"/>
                </a:lnTo>
                <a:lnTo>
                  <a:pt x="989352" y="668020"/>
                </a:lnTo>
                <a:lnTo>
                  <a:pt x="1019173" y="668020"/>
                </a:lnTo>
                <a:lnTo>
                  <a:pt x="1019173" y="647700"/>
                </a:lnTo>
                <a:lnTo>
                  <a:pt x="987687" y="647700"/>
                </a:lnTo>
                <a:lnTo>
                  <a:pt x="985708" y="646430"/>
                </a:lnTo>
                <a:lnTo>
                  <a:pt x="985708" y="641350"/>
                </a:lnTo>
                <a:lnTo>
                  <a:pt x="987582" y="640080"/>
                </a:lnTo>
                <a:close/>
              </a:path>
              <a:path w="1293494" h="840740">
                <a:moveTo>
                  <a:pt x="1078061" y="676910"/>
                </a:moveTo>
                <a:lnTo>
                  <a:pt x="994294" y="676910"/>
                </a:lnTo>
                <a:lnTo>
                  <a:pt x="994294" y="697230"/>
                </a:lnTo>
                <a:lnTo>
                  <a:pt x="1079527" y="697230"/>
                </a:lnTo>
                <a:lnTo>
                  <a:pt x="1079632" y="678180"/>
                </a:lnTo>
                <a:lnTo>
                  <a:pt x="1078061" y="676910"/>
                </a:lnTo>
                <a:close/>
              </a:path>
              <a:path w="1293494" h="840740">
                <a:moveTo>
                  <a:pt x="1200455" y="693420"/>
                </a:moveTo>
                <a:lnTo>
                  <a:pt x="1172571" y="693420"/>
                </a:lnTo>
                <a:lnTo>
                  <a:pt x="1173356" y="694690"/>
                </a:lnTo>
                <a:lnTo>
                  <a:pt x="1179021" y="695960"/>
                </a:lnTo>
                <a:lnTo>
                  <a:pt x="1179629" y="697230"/>
                </a:lnTo>
                <a:lnTo>
                  <a:pt x="1200455" y="697230"/>
                </a:lnTo>
                <a:lnTo>
                  <a:pt x="1200455" y="693420"/>
                </a:lnTo>
                <a:close/>
              </a:path>
              <a:path w="1293494" h="840740">
                <a:moveTo>
                  <a:pt x="274274" y="640080"/>
                </a:moveTo>
                <a:lnTo>
                  <a:pt x="250348" y="640080"/>
                </a:lnTo>
                <a:lnTo>
                  <a:pt x="254086" y="643890"/>
                </a:lnTo>
                <a:lnTo>
                  <a:pt x="253981" y="673100"/>
                </a:lnTo>
                <a:lnTo>
                  <a:pt x="250348" y="676910"/>
                </a:lnTo>
                <a:lnTo>
                  <a:pt x="282661" y="676910"/>
                </a:lnTo>
                <a:lnTo>
                  <a:pt x="280776" y="675640"/>
                </a:lnTo>
                <a:lnTo>
                  <a:pt x="280776" y="670560"/>
                </a:lnTo>
                <a:lnTo>
                  <a:pt x="282745" y="668020"/>
                </a:lnTo>
                <a:lnTo>
                  <a:pt x="304168" y="668020"/>
                </a:lnTo>
                <a:lnTo>
                  <a:pt x="305655" y="666750"/>
                </a:lnTo>
                <a:lnTo>
                  <a:pt x="305645" y="647700"/>
                </a:lnTo>
                <a:lnTo>
                  <a:pt x="274263" y="647700"/>
                </a:lnTo>
                <a:lnTo>
                  <a:pt x="272284" y="646430"/>
                </a:lnTo>
                <a:lnTo>
                  <a:pt x="272284" y="641350"/>
                </a:lnTo>
                <a:lnTo>
                  <a:pt x="274274" y="640080"/>
                </a:lnTo>
                <a:close/>
              </a:path>
              <a:path w="1293494" h="840740">
                <a:moveTo>
                  <a:pt x="1048051" y="640080"/>
                </a:moveTo>
                <a:lnTo>
                  <a:pt x="1024125" y="640080"/>
                </a:lnTo>
                <a:lnTo>
                  <a:pt x="1027769" y="643890"/>
                </a:lnTo>
                <a:lnTo>
                  <a:pt x="1027769" y="673100"/>
                </a:lnTo>
                <a:lnTo>
                  <a:pt x="1024125" y="676910"/>
                </a:lnTo>
                <a:lnTo>
                  <a:pt x="1056439" y="676910"/>
                </a:lnTo>
                <a:lnTo>
                  <a:pt x="1054554" y="675640"/>
                </a:lnTo>
                <a:lnTo>
                  <a:pt x="1054554" y="670560"/>
                </a:lnTo>
                <a:lnTo>
                  <a:pt x="1056428" y="668020"/>
                </a:lnTo>
                <a:lnTo>
                  <a:pt x="1077956" y="668020"/>
                </a:lnTo>
                <a:lnTo>
                  <a:pt x="1079433" y="666750"/>
                </a:lnTo>
                <a:lnTo>
                  <a:pt x="1079433" y="647700"/>
                </a:lnTo>
                <a:lnTo>
                  <a:pt x="1048051" y="647700"/>
                </a:lnTo>
                <a:lnTo>
                  <a:pt x="1046062" y="646430"/>
                </a:lnTo>
                <a:lnTo>
                  <a:pt x="1046062" y="641350"/>
                </a:lnTo>
                <a:lnTo>
                  <a:pt x="1048051" y="640080"/>
                </a:lnTo>
                <a:close/>
              </a:path>
              <a:path w="1293494" h="840740">
                <a:moveTo>
                  <a:pt x="458122" y="640080"/>
                </a:moveTo>
                <a:lnTo>
                  <a:pt x="400438" y="640080"/>
                </a:lnTo>
                <a:lnTo>
                  <a:pt x="402102" y="641350"/>
                </a:lnTo>
                <a:lnTo>
                  <a:pt x="402102" y="675640"/>
                </a:lnTo>
                <a:lnTo>
                  <a:pt x="418688" y="675640"/>
                </a:lnTo>
                <a:lnTo>
                  <a:pt x="418793" y="648970"/>
                </a:lnTo>
                <a:lnTo>
                  <a:pt x="420458" y="646430"/>
                </a:lnTo>
                <a:lnTo>
                  <a:pt x="458122" y="646430"/>
                </a:lnTo>
                <a:lnTo>
                  <a:pt x="458122" y="640080"/>
                </a:lnTo>
                <a:close/>
              </a:path>
              <a:path w="1293494" h="840740">
                <a:moveTo>
                  <a:pt x="1175482" y="640080"/>
                </a:moveTo>
                <a:lnTo>
                  <a:pt x="1117704" y="640080"/>
                </a:lnTo>
                <a:lnTo>
                  <a:pt x="1119369" y="641350"/>
                </a:lnTo>
                <a:lnTo>
                  <a:pt x="1119369" y="675640"/>
                </a:lnTo>
                <a:lnTo>
                  <a:pt x="1136049" y="675640"/>
                </a:lnTo>
                <a:lnTo>
                  <a:pt x="1136153" y="648970"/>
                </a:lnTo>
                <a:lnTo>
                  <a:pt x="1137818" y="646430"/>
                </a:lnTo>
                <a:lnTo>
                  <a:pt x="1175482" y="646430"/>
                </a:lnTo>
                <a:lnTo>
                  <a:pt x="1175482" y="640080"/>
                </a:lnTo>
                <a:close/>
              </a:path>
              <a:path w="1293494" h="840740">
                <a:moveTo>
                  <a:pt x="712711" y="647700"/>
                </a:moveTo>
                <a:lnTo>
                  <a:pt x="704418" y="647700"/>
                </a:lnTo>
                <a:lnTo>
                  <a:pt x="704418" y="668020"/>
                </a:lnTo>
                <a:lnTo>
                  <a:pt x="712711" y="668020"/>
                </a:lnTo>
                <a:lnTo>
                  <a:pt x="712711" y="647700"/>
                </a:lnTo>
                <a:close/>
              </a:path>
              <a:path w="1293494" h="840740">
                <a:moveTo>
                  <a:pt x="781463" y="647700"/>
                </a:moveTo>
                <a:lnTo>
                  <a:pt x="756490" y="647700"/>
                </a:lnTo>
                <a:lnTo>
                  <a:pt x="756490" y="661670"/>
                </a:lnTo>
                <a:lnTo>
                  <a:pt x="781463" y="661670"/>
                </a:lnTo>
                <a:lnTo>
                  <a:pt x="781463" y="647700"/>
                </a:lnTo>
                <a:close/>
              </a:path>
              <a:path w="1293494" h="840740">
                <a:moveTo>
                  <a:pt x="604327" y="647700"/>
                </a:moveTo>
                <a:lnTo>
                  <a:pt x="579050" y="647700"/>
                </a:lnTo>
                <a:lnTo>
                  <a:pt x="578642" y="650240"/>
                </a:lnTo>
                <a:lnTo>
                  <a:pt x="577280" y="651510"/>
                </a:lnTo>
                <a:lnTo>
                  <a:pt x="604327" y="651510"/>
                </a:lnTo>
                <a:lnTo>
                  <a:pt x="604327" y="647700"/>
                </a:lnTo>
                <a:close/>
              </a:path>
              <a:path w="1293494" h="840740">
                <a:moveTo>
                  <a:pt x="183816" y="441960"/>
                </a:moveTo>
                <a:lnTo>
                  <a:pt x="165010" y="441960"/>
                </a:lnTo>
                <a:lnTo>
                  <a:pt x="165010" y="510540"/>
                </a:lnTo>
                <a:lnTo>
                  <a:pt x="183816" y="510540"/>
                </a:lnTo>
                <a:lnTo>
                  <a:pt x="183816" y="441960"/>
                </a:lnTo>
                <a:close/>
              </a:path>
              <a:path w="1293494" h="840740">
                <a:moveTo>
                  <a:pt x="272389" y="441960"/>
                </a:moveTo>
                <a:lnTo>
                  <a:pt x="253583" y="441960"/>
                </a:lnTo>
                <a:lnTo>
                  <a:pt x="253583" y="510540"/>
                </a:lnTo>
                <a:lnTo>
                  <a:pt x="272389" y="510540"/>
                </a:lnTo>
                <a:lnTo>
                  <a:pt x="272389" y="441960"/>
                </a:lnTo>
                <a:close/>
              </a:path>
              <a:path w="1293494" h="840740">
                <a:moveTo>
                  <a:pt x="1293070" y="441960"/>
                </a:moveTo>
                <a:lnTo>
                  <a:pt x="352565" y="441960"/>
                </a:lnTo>
                <a:lnTo>
                  <a:pt x="352565" y="443230"/>
                </a:lnTo>
                <a:lnTo>
                  <a:pt x="347267" y="469900"/>
                </a:lnTo>
                <a:lnTo>
                  <a:pt x="332827" y="491490"/>
                </a:lnTo>
                <a:lnTo>
                  <a:pt x="311421" y="505460"/>
                </a:lnTo>
                <a:lnTo>
                  <a:pt x="285226" y="510540"/>
                </a:lnTo>
                <a:lnTo>
                  <a:pt x="1293070" y="510540"/>
                </a:lnTo>
                <a:lnTo>
                  <a:pt x="1293070" y="441960"/>
                </a:lnTo>
                <a:close/>
              </a:path>
              <a:path w="1293494" h="840740">
                <a:moveTo>
                  <a:pt x="183816" y="364490"/>
                </a:moveTo>
                <a:lnTo>
                  <a:pt x="165010" y="364490"/>
                </a:lnTo>
                <a:lnTo>
                  <a:pt x="165010" y="424180"/>
                </a:lnTo>
                <a:lnTo>
                  <a:pt x="183816" y="424180"/>
                </a:lnTo>
                <a:lnTo>
                  <a:pt x="183816" y="364490"/>
                </a:lnTo>
                <a:close/>
              </a:path>
              <a:path w="1293494" h="840740">
                <a:moveTo>
                  <a:pt x="272389" y="364490"/>
                </a:moveTo>
                <a:lnTo>
                  <a:pt x="253583" y="364490"/>
                </a:lnTo>
                <a:lnTo>
                  <a:pt x="253583" y="424180"/>
                </a:lnTo>
                <a:lnTo>
                  <a:pt x="272389" y="424180"/>
                </a:lnTo>
                <a:lnTo>
                  <a:pt x="272389" y="364490"/>
                </a:lnTo>
                <a:close/>
              </a:path>
              <a:path w="1293494" h="840740">
                <a:moveTo>
                  <a:pt x="1293070" y="364490"/>
                </a:moveTo>
                <a:lnTo>
                  <a:pt x="352565" y="364490"/>
                </a:lnTo>
                <a:lnTo>
                  <a:pt x="352565" y="424180"/>
                </a:lnTo>
                <a:lnTo>
                  <a:pt x="1293070" y="424180"/>
                </a:lnTo>
                <a:lnTo>
                  <a:pt x="1293070" y="364490"/>
                </a:lnTo>
                <a:close/>
              </a:path>
              <a:path w="1293494" h="840740">
                <a:moveTo>
                  <a:pt x="183816" y="276860"/>
                </a:moveTo>
                <a:lnTo>
                  <a:pt x="165010" y="276860"/>
                </a:lnTo>
                <a:lnTo>
                  <a:pt x="165010" y="345440"/>
                </a:lnTo>
                <a:lnTo>
                  <a:pt x="183816" y="345440"/>
                </a:lnTo>
                <a:lnTo>
                  <a:pt x="183816" y="276860"/>
                </a:lnTo>
                <a:close/>
              </a:path>
              <a:path w="1293494" h="840740">
                <a:moveTo>
                  <a:pt x="1293070" y="276860"/>
                </a:moveTo>
                <a:lnTo>
                  <a:pt x="285226" y="276860"/>
                </a:lnTo>
                <a:lnTo>
                  <a:pt x="311421" y="281940"/>
                </a:lnTo>
                <a:lnTo>
                  <a:pt x="332827" y="295910"/>
                </a:lnTo>
                <a:lnTo>
                  <a:pt x="347267" y="317500"/>
                </a:lnTo>
                <a:lnTo>
                  <a:pt x="352565" y="344170"/>
                </a:lnTo>
                <a:lnTo>
                  <a:pt x="352565" y="345440"/>
                </a:lnTo>
                <a:lnTo>
                  <a:pt x="1293070" y="345440"/>
                </a:lnTo>
                <a:lnTo>
                  <a:pt x="1293070" y="276860"/>
                </a:lnTo>
                <a:close/>
              </a:path>
            </a:pathLst>
          </a:custGeom>
          <a:solidFill>
            <a:srgbClr val="61D836"/>
          </a:solidFill>
        </p:spPr>
        <p:txBody>
          <a:bodyPr wrap="square" lIns="0" tIns="0" rIns="0" bIns="0" rtlCol="0"/>
          <a:lstStyle/>
          <a:p>
            <a:endParaRPr/>
          </a:p>
        </p:txBody>
      </p:sp>
      <p:sp>
        <p:nvSpPr>
          <p:cNvPr id="12" name="object 12"/>
          <p:cNvSpPr txBox="1"/>
          <p:nvPr/>
        </p:nvSpPr>
        <p:spPr>
          <a:xfrm>
            <a:off x="3648834" y="3877809"/>
            <a:ext cx="897890"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Client</a:t>
            </a:r>
            <a:endParaRPr sz="2450">
              <a:latin typeface="Arial"/>
              <a:cs typeface="Arial"/>
            </a:endParaRPr>
          </a:p>
        </p:txBody>
      </p:sp>
      <p:sp>
        <p:nvSpPr>
          <p:cNvPr id="13" name="object 13"/>
          <p:cNvSpPr txBox="1"/>
          <p:nvPr/>
        </p:nvSpPr>
        <p:spPr>
          <a:xfrm>
            <a:off x="14290633" y="8638922"/>
            <a:ext cx="3961765"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90" dirty="0">
                <a:solidFill>
                  <a:srgbClr val="FFFFFF"/>
                </a:solidFill>
                <a:latin typeface="Arial MT"/>
                <a:cs typeface="Arial MT"/>
              </a:rPr>
              <a:t>Public</a:t>
            </a:r>
            <a:r>
              <a:rPr sz="2600" spc="-15" dirty="0">
                <a:solidFill>
                  <a:srgbClr val="FFFFFF"/>
                </a:solidFill>
                <a:latin typeface="Arial MT"/>
                <a:cs typeface="Arial MT"/>
              </a:rPr>
              <a:t> </a:t>
            </a:r>
            <a:r>
              <a:rPr sz="2600" spc="50" dirty="0">
                <a:solidFill>
                  <a:srgbClr val="FFFFFF"/>
                </a:solidFill>
                <a:latin typeface="Arial MT"/>
                <a:cs typeface="Arial MT"/>
              </a:rPr>
              <a:t>Key</a:t>
            </a:r>
            <a:r>
              <a:rPr sz="2600" spc="-15" dirty="0">
                <a:solidFill>
                  <a:srgbClr val="FFFFFF"/>
                </a:solidFill>
                <a:latin typeface="Arial MT"/>
                <a:cs typeface="Arial MT"/>
              </a:rPr>
              <a:t> </a:t>
            </a:r>
            <a:r>
              <a:rPr sz="2600" spc="90" dirty="0">
                <a:solidFill>
                  <a:srgbClr val="FFFFFF"/>
                </a:solidFill>
                <a:latin typeface="Arial MT"/>
                <a:cs typeface="Arial MT"/>
              </a:rPr>
              <a:t>Cryptography</a:t>
            </a:r>
            <a:endParaRPr sz="2600">
              <a:latin typeface="Arial MT"/>
              <a:cs typeface="Arial MT"/>
            </a:endParaRPr>
          </a:p>
        </p:txBody>
      </p:sp>
      <p:grpSp>
        <p:nvGrpSpPr>
          <p:cNvPr id="14" name="object 14"/>
          <p:cNvGrpSpPr/>
          <p:nvPr/>
        </p:nvGrpSpPr>
        <p:grpSpPr>
          <a:xfrm>
            <a:off x="10655686" y="6501026"/>
            <a:ext cx="176530" cy="1360805"/>
            <a:chOff x="10655686" y="6501026"/>
            <a:chExt cx="176530" cy="1360805"/>
          </a:xfrm>
        </p:grpSpPr>
        <p:sp>
          <p:nvSpPr>
            <p:cNvPr id="15" name="object 15"/>
            <p:cNvSpPr/>
            <p:nvPr/>
          </p:nvSpPr>
          <p:spPr>
            <a:xfrm>
              <a:off x="10743641" y="6655995"/>
              <a:ext cx="0" cy="1205865"/>
            </a:xfrm>
            <a:custGeom>
              <a:avLst/>
              <a:gdLst/>
              <a:ahLst/>
              <a:cxnLst/>
              <a:rect l="l" t="t" r="r" b="b"/>
              <a:pathLst>
                <a:path h="1205865">
                  <a:moveTo>
                    <a:pt x="0" y="0"/>
                  </a:moveTo>
                  <a:lnTo>
                    <a:pt x="0" y="1205427"/>
                  </a:lnTo>
                </a:path>
              </a:pathLst>
            </a:custGeom>
            <a:ln w="41883">
              <a:solidFill>
                <a:srgbClr val="000000"/>
              </a:solidFill>
            </a:ln>
          </p:spPr>
          <p:txBody>
            <a:bodyPr wrap="square" lIns="0" tIns="0" rIns="0" bIns="0" rtlCol="0"/>
            <a:lstStyle/>
            <a:p>
              <a:endParaRPr/>
            </a:p>
          </p:txBody>
        </p:sp>
        <p:sp>
          <p:nvSpPr>
            <p:cNvPr id="16" name="object 16"/>
            <p:cNvSpPr/>
            <p:nvPr/>
          </p:nvSpPr>
          <p:spPr>
            <a:xfrm>
              <a:off x="10655686" y="6501026"/>
              <a:ext cx="176530" cy="176530"/>
            </a:xfrm>
            <a:custGeom>
              <a:avLst/>
              <a:gdLst/>
              <a:ahLst/>
              <a:cxnLst/>
              <a:rect l="l" t="t" r="r" b="b"/>
              <a:pathLst>
                <a:path w="176529" h="176529">
                  <a:moveTo>
                    <a:pt x="87955" y="0"/>
                  </a:moveTo>
                  <a:lnTo>
                    <a:pt x="0" y="175910"/>
                  </a:lnTo>
                  <a:lnTo>
                    <a:pt x="175910" y="175910"/>
                  </a:lnTo>
                  <a:lnTo>
                    <a:pt x="87955" y="0"/>
                  </a:lnTo>
                  <a:close/>
                </a:path>
              </a:pathLst>
            </a:custGeom>
            <a:solidFill>
              <a:srgbClr val="000000"/>
            </a:solidFill>
          </p:spPr>
          <p:txBody>
            <a:bodyPr wrap="square" lIns="0" tIns="0" rIns="0" bIns="0" rtlCol="0"/>
            <a:lstStyle/>
            <a:p>
              <a:endParaRPr/>
            </a:p>
          </p:txBody>
        </p:sp>
      </p:grpSp>
      <p:sp>
        <p:nvSpPr>
          <p:cNvPr id="17" name="object 17"/>
          <p:cNvSpPr txBox="1"/>
          <p:nvPr/>
        </p:nvSpPr>
        <p:spPr>
          <a:xfrm>
            <a:off x="11293938" y="7486987"/>
            <a:ext cx="280670" cy="482600"/>
          </a:xfrm>
          <a:prstGeom prst="rect">
            <a:avLst/>
          </a:prstGeom>
          <a:solidFill>
            <a:srgbClr val="000000"/>
          </a:solidFill>
        </p:spPr>
        <p:txBody>
          <a:bodyPr vert="horz" wrap="square" lIns="0" tIns="37465" rIns="0" bIns="0" rtlCol="0">
            <a:spAutoFit/>
          </a:bodyPr>
          <a:lstStyle/>
          <a:p>
            <a:pPr marL="46990">
              <a:lnSpc>
                <a:spcPct val="100000"/>
              </a:lnSpc>
              <a:spcBef>
                <a:spcPts val="295"/>
              </a:spcBef>
            </a:pPr>
            <a:r>
              <a:rPr sz="2600" spc="20" dirty="0">
                <a:solidFill>
                  <a:srgbClr val="FFFFFF"/>
                </a:solidFill>
                <a:latin typeface="Arial MT"/>
                <a:cs typeface="Arial MT"/>
              </a:rPr>
              <a:t>?</a:t>
            </a:r>
            <a:endParaRPr sz="2600">
              <a:latin typeface="Arial MT"/>
              <a:cs typeface="Arial MT"/>
            </a:endParaRPr>
          </a:p>
        </p:txBody>
      </p:sp>
      <p:sp>
        <p:nvSpPr>
          <p:cNvPr id="18" name="object 18"/>
          <p:cNvSpPr txBox="1"/>
          <p:nvPr/>
        </p:nvSpPr>
        <p:spPr>
          <a:xfrm>
            <a:off x="10251595" y="5374246"/>
            <a:ext cx="984250" cy="603250"/>
          </a:xfrm>
          <a:prstGeom prst="rect">
            <a:avLst/>
          </a:prstGeom>
        </p:spPr>
        <p:txBody>
          <a:bodyPr vert="horz" wrap="square" lIns="0" tIns="0" rIns="0" bIns="0" rtlCol="0">
            <a:spAutoFit/>
          </a:bodyPr>
          <a:lstStyle/>
          <a:p>
            <a:pPr algn="ctr">
              <a:lnSpc>
                <a:spcPts val="2320"/>
              </a:lnSpc>
            </a:pPr>
            <a:r>
              <a:rPr sz="1950" spc="80" dirty="0">
                <a:solidFill>
                  <a:srgbClr val="FFFFFF"/>
                </a:solidFill>
                <a:latin typeface="Arial MT"/>
                <a:cs typeface="Arial MT"/>
              </a:rPr>
              <a:t>##dkjjh^</a:t>
            </a:r>
            <a:endParaRPr sz="1950">
              <a:latin typeface="Arial MT"/>
              <a:cs typeface="Arial MT"/>
            </a:endParaRPr>
          </a:p>
          <a:p>
            <a:pPr algn="ctr">
              <a:lnSpc>
                <a:spcPct val="100000"/>
              </a:lnSpc>
              <a:spcBef>
                <a:spcPts val="50"/>
              </a:spcBef>
            </a:pPr>
            <a:r>
              <a:rPr sz="1950" spc="155" dirty="0">
                <a:solidFill>
                  <a:srgbClr val="FFFFFF"/>
                </a:solidFill>
                <a:latin typeface="Arial MT"/>
                <a:cs typeface="Arial MT"/>
              </a:rPr>
              <a:t>%%&amp;</a:t>
            </a:r>
            <a:endParaRPr sz="1950">
              <a:latin typeface="Arial MT"/>
              <a:cs typeface="Arial MT"/>
            </a:endParaRPr>
          </a:p>
        </p:txBody>
      </p:sp>
      <p:sp>
        <p:nvSpPr>
          <p:cNvPr id="19" name="object 19"/>
          <p:cNvSpPr txBox="1"/>
          <p:nvPr/>
        </p:nvSpPr>
        <p:spPr>
          <a:xfrm>
            <a:off x="10144104" y="5209896"/>
            <a:ext cx="1199515" cy="909955"/>
          </a:xfrm>
          <a:prstGeom prst="rect">
            <a:avLst/>
          </a:prstGeom>
          <a:solidFill>
            <a:srgbClr val="61D836"/>
          </a:solidFill>
        </p:spPr>
        <p:txBody>
          <a:bodyPr vert="horz" wrap="square" lIns="0" tIns="140335" rIns="0" bIns="0" rtlCol="0">
            <a:spAutoFit/>
          </a:bodyPr>
          <a:lstStyle/>
          <a:p>
            <a:pPr algn="ctr">
              <a:lnSpc>
                <a:spcPct val="100000"/>
              </a:lnSpc>
              <a:spcBef>
                <a:spcPts val="1105"/>
              </a:spcBef>
            </a:pPr>
            <a:r>
              <a:rPr sz="1950" spc="80" dirty="0">
                <a:solidFill>
                  <a:srgbClr val="FFFFFF"/>
                </a:solidFill>
                <a:latin typeface="Arial MT"/>
                <a:cs typeface="Arial MT"/>
              </a:rPr>
              <a:t>##dkjjh^</a:t>
            </a:r>
            <a:endParaRPr sz="1950">
              <a:latin typeface="Arial MT"/>
              <a:cs typeface="Arial MT"/>
            </a:endParaRPr>
          </a:p>
          <a:p>
            <a:pPr algn="ctr">
              <a:lnSpc>
                <a:spcPct val="100000"/>
              </a:lnSpc>
              <a:spcBef>
                <a:spcPts val="55"/>
              </a:spcBef>
            </a:pPr>
            <a:r>
              <a:rPr sz="1950" spc="155" dirty="0">
                <a:solidFill>
                  <a:srgbClr val="FFFFFF"/>
                </a:solidFill>
                <a:latin typeface="Arial MT"/>
                <a:cs typeface="Arial MT"/>
              </a:rPr>
              <a:t>%%&amp;</a:t>
            </a:r>
            <a:endParaRPr sz="1950">
              <a:latin typeface="Arial MT"/>
              <a:cs typeface="Arial MT"/>
            </a:endParaRPr>
          </a:p>
        </p:txBody>
      </p:sp>
      <p:sp>
        <p:nvSpPr>
          <p:cNvPr id="20" name="object 20"/>
          <p:cNvSpPr txBox="1"/>
          <p:nvPr/>
        </p:nvSpPr>
        <p:spPr>
          <a:xfrm>
            <a:off x="15376757" y="7974438"/>
            <a:ext cx="178943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75" dirty="0">
                <a:solidFill>
                  <a:srgbClr val="FFFFFF"/>
                </a:solidFill>
                <a:latin typeface="Arial MT"/>
                <a:cs typeface="Arial MT"/>
              </a:rPr>
              <a:t>private</a:t>
            </a:r>
            <a:r>
              <a:rPr sz="2600" spc="-30" dirty="0">
                <a:solidFill>
                  <a:srgbClr val="FFFFFF"/>
                </a:solidFill>
                <a:latin typeface="Arial MT"/>
                <a:cs typeface="Arial MT"/>
              </a:rPr>
              <a:t> </a:t>
            </a:r>
            <a:r>
              <a:rPr sz="2600" spc="65" dirty="0">
                <a:solidFill>
                  <a:srgbClr val="FFFFFF"/>
                </a:solidFill>
                <a:latin typeface="Arial MT"/>
                <a:cs typeface="Arial MT"/>
              </a:rPr>
              <a:t>key</a:t>
            </a:r>
            <a:endParaRPr sz="2600">
              <a:latin typeface="Arial MT"/>
              <a:cs typeface="Arial MT"/>
            </a:endParaRPr>
          </a:p>
        </p:txBody>
      </p:sp>
      <p:grpSp>
        <p:nvGrpSpPr>
          <p:cNvPr id="21" name="object 21"/>
          <p:cNvGrpSpPr/>
          <p:nvPr/>
        </p:nvGrpSpPr>
        <p:grpSpPr>
          <a:xfrm>
            <a:off x="10299678" y="4174206"/>
            <a:ext cx="176530" cy="675640"/>
            <a:chOff x="10299678" y="4174206"/>
            <a:chExt cx="176530" cy="675640"/>
          </a:xfrm>
        </p:grpSpPr>
        <p:sp>
          <p:nvSpPr>
            <p:cNvPr id="22" name="object 22"/>
            <p:cNvSpPr/>
            <p:nvPr/>
          </p:nvSpPr>
          <p:spPr>
            <a:xfrm>
              <a:off x="10387633" y="4174206"/>
              <a:ext cx="0" cy="520700"/>
            </a:xfrm>
            <a:custGeom>
              <a:avLst/>
              <a:gdLst/>
              <a:ahLst/>
              <a:cxnLst/>
              <a:rect l="l" t="t" r="r" b="b"/>
              <a:pathLst>
                <a:path h="520700">
                  <a:moveTo>
                    <a:pt x="0" y="0"/>
                  </a:moveTo>
                  <a:lnTo>
                    <a:pt x="0" y="520238"/>
                  </a:lnTo>
                </a:path>
              </a:pathLst>
            </a:custGeom>
            <a:ln w="41883">
              <a:solidFill>
                <a:srgbClr val="000000"/>
              </a:solidFill>
            </a:ln>
          </p:spPr>
          <p:txBody>
            <a:bodyPr wrap="square" lIns="0" tIns="0" rIns="0" bIns="0" rtlCol="0"/>
            <a:lstStyle/>
            <a:p>
              <a:endParaRPr/>
            </a:p>
          </p:txBody>
        </p:sp>
        <p:sp>
          <p:nvSpPr>
            <p:cNvPr id="23" name="object 23"/>
            <p:cNvSpPr/>
            <p:nvPr/>
          </p:nvSpPr>
          <p:spPr>
            <a:xfrm>
              <a:off x="10299678" y="4673502"/>
              <a:ext cx="176530" cy="176530"/>
            </a:xfrm>
            <a:custGeom>
              <a:avLst/>
              <a:gdLst/>
              <a:ahLst/>
              <a:cxnLst/>
              <a:rect l="l" t="t" r="r" b="b"/>
              <a:pathLst>
                <a:path w="176529" h="176529">
                  <a:moveTo>
                    <a:pt x="175908" y="0"/>
                  </a:moveTo>
                  <a:lnTo>
                    <a:pt x="0" y="0"/>
                  </a:lnTo>
                  <a:lnTo>
                    <a:pt x="87955" y="175910"/>
                  </a:lnTo>
                  <a:lnTo>
                    <a:pt x="175908" y="0"/>
                  </a:lnTo>
                  <a:close/>
                </a:path>
              </a:pathLst>
            </a:custGeom>
            <a:solidFill>
              <a:srgbClr val="000000"/>
            </a:solidFill>
          </p:spPr>
          <p:txBody>
            <a:bodyPr wrap="square" lIns="0" tIns="0" rIns="0" bIns="0" rtlCol="0"/>
            <a:lstStyle/>
            <a:p>
              <a:endParaRPr/>
            </a:p>
          </p:txBody>
        </p:sp>
      </p:grpSp>
      <p:sp>
        <p:nvSpPr>
          <p:cNvPr id="24" name="object 24"/>
          <p:cNvSpPr txBox="1"/>
          <p:nvPr/>
        </p:nvSpPr>
        <p:spPr>
          <a:xfrm>
            <a:off x="9552266" y="3619892"/>
            <a:ext cx="167132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5" dirty="0">
                <a:solidFill>
                  <a:srgbClr val="FFFFFF"/>
                </a:solidFill>
                <a:latin typeface="Arial MT"/>
                <a:cs typeface="Arial MT"/>
              </a:rPr>
              <a:t>SSL</a:t>
            </a:r>
            <a:r>
              <a:rPr sz="2600" spc="-45" dirty="0">
                <a:solidFill>
                  <a:srgbClr val="FFFFFF"/>
                </a:solidFill>
                <a:latin typeface="Arial MT"/>
                <a:cs typeface="Arial MT"/>
              </a:rPr>
              <a:t> </a:t>
            </a:r>
            <a:r>
              <a:rPr sz="2600" spc="45" dirty="0">
                <a:solidFill>
                  <a:srgbClr val="FFFFFF"/>
                </a:solidFill>
                <a:latin typeface="Arial MT"/>
                <a:cs typeface="Arial MT"/>
              </a:rPr>
              <a:t>Layer</a:t>
            </a:r>
            <a:endParaRPr sz="2600">
              <a:latin typeface="Arial MT"/>
              <a:cs typeface="Arial MT"/>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8219" y="494591"/>
            <a:ext cx="10408285" cy="1433195"/>
          </a:xfrm>
          <a:prstGeom prst="rect">
            <a:avLst/>
          </a:prstGeom>
        </p:spPr>
        <p:txBody>
          <a:bodyPr vert="horz" wrap="square" lIns="0" tIns="17145" rIns="0" bIns="0" rtlCol="0">
            <a:spAutoFit/>
          </a:bodyPr>
          <a:lstStyle/>
          <a:p>
            <a:pPr marL="12700">
              <a:lnSpc>
                <a:spcPct val="100000"/>
              </a:lnSpc>
              <a:spcBef>
                <a:spcPts val="135"/>
              </a:spcBef>
            </a:pPr>
            <a:r>
              <a:rPr spc="-45" dirty="0"/>
              <a:t>SSL</a:t>
            </a:r>
            <a:r>
              <a:rPr spc="-40" dirty="0"/>
              <a:t> </a:t>
            </a:r>
            <a:r>
              <a:rPr spc="254" dirty="0"/>
              <a:t>Authentication</a:t>
            </a:r>
          </a:p>
        </p:txBody>
      </p:sp>
      <p:sp>
        <p:nvSpPr>
          <p:cNvPr id="3" name="object 3"/>
          <p:cNvSpPr txBox="1"/>
          <p:nvPr/>
        </p:nvSpPr>
        <p:spPr>
          <a:xfrm>
            <a:off x="1421811" y="2557191"/>
            <a:ext cx="16506190" cy="6286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50" dirty="0">
                <a:latin typeface="Arial MT"/>
                <a:cs typeface="Arial MT"/>
              </a:rPr>
              <a:t>SSL</a:t>
            </a:r>
            <a:r>
              <a:rPr sz="3950" spc="5" dirty="0">
                <a:latin typeface="Arial MT"/>
                <a:cs typeface="Arial MT"/>
              </a:rPr>
              <a:t> </a:t>
            </a:r>
            <a:r>
              <a:rPr sz="3950" spc="30" dirty="0">
                <a:latin typeface="Arial MT"/>
                <a:cs typeface="Arial MT"/>
              </a:rPr>
              <a:t>Authentication</a:t>
            </a:r>
            <a:r>
              <a:rPr sz="3950" spc="5" dirty="0">
                <a:latin typeface="Arial MT"/>
                <a:cs typeface="Arial MT"/>
              </a:rPr>
              <a:t> </a:t>
            </a:r>
            <a:r>
              <a:rPr sz="3950" dirty="0">
                <a:latin typeface="Arial MT"/>
                <a:cs typeface="Arial MT"/>
              </a:rPr>
              <a:t>is</a:t>
            </a:r>
            <a:r>
              <a:rPr sz="3950" spc="10" dirty="0">
                <a:latin typeface="Arial MT"/>
                <a:cs typeface="Arial MT"/>
              </a:rPr>
              <a:t> </a:t>
            </a:r>
            <a:r>
              <a:rPr sz="3950" spc="110" dirty="0">
                <a:latin typeface="Arial MT"/>
                <a:cs typeface="Arial MT"/>
              </a:rPr>
              <a:t>to</a:t>
            </a:r>
            <a:r>
              <a:rPr sz="3950" spc="5" dirty="0">
                <a:latin typeface="Arial MT"/>
                <a:cs typeface="Arial MT"/>
              </a:rPr>
              <a:t> make</a:t>
            </a:r>
            <a:r>
              <a:rPr sz="3950" spc="10" dirty="0">
                <a:latin typeface="Arial MT"/>
                <a:cs typeface="Arial MT"/>
              </a:rPr>
              <a:t> </a:t>
            </a:r>
            <a:r>
              <a:rPr sz="3950" spc="-35" dirty="0">
                <a:latin typeface="Arial MT"/>
                <a:cs typeface="Arial MT"/>
              </a:rPr>
              <a:t>sure</a:t>
            </a:r>
            <a:r>
              <a:rPr sz="3950" spc="5" dirty="0">
                <a:latin typeface="Arial MT"/>
                <a:cs typeface="Arial MT"/>
              </a:rPr>
              <a:t> </a:t>
            </a:r>
            <a:r>
              <a:rPr sz="3950" spc="25" dirty="0">
                <a:latin typeface="Arial MT"/>
                <a:cs typeface="Arial MT"/>
              </a:rPr>
              <a:t>you</a:t>
            </a:r>
            <a:r>
              <a:rPr sz="3950" spc="10" dirty="0">
                <a:latin typeface="Arial MT"/>
                <a:cs typeface="Arial MT"/>
              </a:rPr>
              <a:t> </a:t>
            </a:r>
            <a:r>
              <a:rPr sz="3950" spc="-75" dirty="0">
                <a:latin typeface="Arial MT"/>
                <a:cs typeface="Arial MT"/>
              </a:rPr>
              <a:t>are</a:t>
            </a:r>
            <a:r>
              <a:rPr sz="3950" spc="5" dirty="0">
                <a:latin typeface="Arial MT"/>
                <a:cs typeface="Arial MT"/>
              </a:rPr>
              <a:t> </a:t>
            </a:r>
            <a:r>
              <a:rPr sz="3950" spc="30" dirty="0">
                <a:latin typeface="Arial MT"/>
                <a:cs typeface="Arial MT"/>
              </a:rPr>
              <a:t>talking</a:t>
            </a:r>
            <a:r>
              <a:rPr sz="3950" spc="5" dirty="0">
                <a:latin typeface="Arial MT"/>
                <a:cs typeface="Arial MT"/>
              </a:rPr>
              <a:t> </a:t>
            </a:r>
            <a:r>
              <a:rPr sz="3950" spc="110" dirty="0">
                <a:latin typeface="Arial MT"/>
                <a:cs typeface="Arial MT"/>
              </a:rPr>
              <a:t>to</a:t>
            </a:r>
            <a:r>
              <a:rPr sz="3950" spc="10" dirty="0">
                <a:latin typeface="Arial MT"/>
                <a:cs typeface="Arial MT"/>
              </a:rPr>
              <a:t> </a:t>
            </a:r>
            <a:r>
              <a:rPr sz="3950" spc="25" dirty="0">
                <a:latin typeface="Arial MT"/>
                <a:cs typeface="Arial MT"/>
              </a:rPr>
              <a:t>the</a:t>
            </a:r>
            <a:r>
              <a:rPr sz="3950" spc="5" dirty="0">
                <a:latin typeface="Arial MT"/>
                <a:cs typeface="Arial MT"/>
              </a:rPr>
              <a:t> </a:t>
            </a:r>
            <a:r>
              <a:rPr sz="3950" spc="50" dirty="0">
                <a:latin typeface="Arial MT"/>
                <a:cs typeface="Arial MT"/>
              </a:rPr>
              <a:t>correct</a:t>
            </a:r>
            <a:r>
              <a:rPr sz="3950" spc="10" dirty="0">
                <a:latin typeface="Arial MT"/>
                <a:cs typeface="Arial MT"/>
              </a:rPr>
              <a:t> </a:t>
            </a:r>
            <a:r>
              <a:rPr sz="3950" spc="-25" dirty="0">
                <a:latin typeface="Arial MT"/>
                <a:cs typeface="Arial MT"/>
              </a:rPr>
              <a:t>server</a:t>
            </a:r>
            <a:endParaRPr sz="3950">
              <a:latin typeface="Arial MT"/>
              <a:cs typeface="Arial MT"/>
            </a:endParaRPr>
          </a:p>
        </p:txBody>
      </p:sp>
      <p:sp>
        <p:nvSpPr>
          <p:cNvPr id="4" name="object 4"/>
          <p:cNvSpPr txBox="1"/>
          <p:nvPr/>
        </p:nvSpPr>
        <p:spPr>
          <a:xfrm>
            <a:off x="12690712" y="5272950"/>
            <a:ext cx="2750820" cy="222885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marL="285750" marR="278130" indent="589280">
              <a:lnSpc>
                <a:spcPct val="103099"/>
              </a:lnSpc>
              <a:spcBef>
                <a:spcPts val="1910"/>
              </a:spcBef>
            </a:pPr>
            <a:r>
              <a:rPr sz="2600" spc="35" dirty="0">
                <a:solidFill>
                  <a:srgbClr val="FFFFFF"/>
                </a:solidFill>
                <a:latin typeface="Arial MT"/>
                <a:cs typeface="Arial MT"/>
              </a:rPr>
              <a:t>Server </a:t>
            </a:r>
            <a:r>
              <a:rPr sz="2600" spc="40" dirty="0">
                <a:solidFill>
                  <a:srgbClr val="FFFFFF"/>
                </a:solidFill>
                <a:latin typeface="Arial MT"/>
                <a:cs typeface="Arial MT"/>
              </a:rPr>
              <a:t> </a:t>
            </a:r>
            <a:r>
              <a:rPr sz="2600" spc="-135" dirty="0">
                <a:solidFill>
                  <a:srgbClr val="FFFFFF"/>
                </a:solidFill>
                <a:latin typeface="Arial MT"/>
                <a:cs typeface="Arial MT"/>
              </a:rPr>
              <a:t>(</a:t>
            </a:r>
            <a:r>
              <a:rPr sz="2600" u="heavy" spc="80" dirty="0">
                <a:solidFill>
                  <a:srgbClr val="FFFFFF"/>
                </a:solidFill>
                <a:uFill>
                  <a:solidFill>
                    <a:srgbClr val="FFFFFF"/>
                  </a:solidFill>
                </a:uFill>
                <a:latin typeface="Arial MT"/>
                <a:cs typeface="Arial MT"/>
              </a:rPr>
              <a:t>amazon.com</a:t>
            </a:r>
            <a:r>
              <a:rPr sz="2600" spc="-135" dirty="0">
                <a:solidFill>
                  <a:srgbClr val="FFFFFF"/>
                </a:solidFill>
                <a:latin typeface="Arial MT"/>
                <a:cs typeface="Arial MT"/>
              </a:rPr>
              <a:t>)</a:t>
            </a:r>
            <a:endParaRPr sz="2600">
              <a:latin typeface="Arial MT"/>
              <a:cs typeface="Arial MT"/>
            </a:endParaRPr>
          </a:p>
        </p:txBody>
      </p:sp>
      <p:sp>
        <p:nvSpPr>
          <p:cNvPr id="5" name="object 5"/>
          <p:cNvSpPr/>
          <p:nvPr/>
        </p:nvSpPr>
        <p:spPr>
          <a:xfrm>
            <a:off x="5214501" y="5272950"/>
            <a:ext cx="2750820" cy="2228850"/>
          </a:xfrm>
          <a:custGeom>
            <a:avLst/>
            <a:gdLst/>
            <a:ahLst/>
            <a:cxnLst/>
            <a:rect l="l" t="t" r="r" b="b"/>
            <a:pathLst>
              <a:path w="2750820" h="2228850">
                <a:moveTo>
                  <a:pt x="2750652" y="0"/>
                </a:moveTo>
                <a:lnTo>
                  <a:pt x="0" y="0"/>
                </a:lnTo>
                <a:lnTo>
                  <a:pt x="0" y="2228580"/>
                </a:lnTo>
                <a:lnTo>
                  <a:pt x="2750652" y="2228580"/>
                </a:lnTo>
                <a:lnTo>
                  <a:pt x="2750652" y="0"/>
                </a:lnTo>
                <a:close/>
              </a:path>
            </a:pathLst>
          </a:custGeom>
          <a:solidFill>
            <a:srgbClr val="000000"/>
          </a:solidFill>
        </p:spPr>
        <p:txBody>
          <a:bodyPr wrap="square" lIns="0" tIns="0" rIns="0" bIns="0" rtlCol="0"/>
          <a:lstStyle/>
          <a:p>
            <a:endParaRPr/>
          </a:p>
        </p:txBody>
      </p:sp>
      <p:sp>
        <p:nvSpPr>
          <p:cNvPr id="6" name="object 6"/>
          <p:cNvSpPr txBox="1"/>
          <p:nvPr/>
        </p:nvSpPr>
        <p:spPr>
          <a:xfrm>
            <a:off x="5214501" y="5272950"/>
            <a:ext cx="2750820" cy="2228850"/>
          </a:xfrm>
          <a:prstGeom prst="rect">
            <a:avLst/>
          </a:prstGeom>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spcBef>
                <a:spcPts val="10"/>
              </a:spcBef>
            </a:pPr>
            <a:endParaRPr sz="3100">
              <a:latin typeface="Times New Roman"/>
              <a:cs typeface="Times New Roman"/>
            </a:endParaRPr>
          </a:p>
          <a:p>
            <a:pPr algn="ctr">
              <a:lnSpc>
                <a:spcPct val="100000"/>
              </a:lnSpc>
            </a:pPr>
            <a:r>
              <a:rPr sz="2600" spc="60" dirty="0">
                <a:solidFill>
                  <a:srgbClr val="FFFFFF"/>
                </a:solidFill>
                <a:latin typeface="Arial MT"/>
                <a:cs typeface="Arial MT"/>
              </a:rPr>
              <a:t>Client</a:t>
            </a:r>
            <a:endParaRPr sz="2600">
              <a:latin typeface="Arial MT"/>
              <a:cs typeface="Arial MT"/>
            </a:endParaRPr>
          </a:p>
        </p:txBody>
      </p:sp>
      <p:grpSp>
        <p:nvGrpSpPr>
          <p:cNvPr id="7" name="object 7"/>
          <p:cNvGrpSpPr/>
          <p:nvPr/>
        </p:nvGrpSpPr>
        <p:grpSpPr>
          <a:xfrm>
            <a:off x="7910578" y="6322320"/>
            <a:ext cx="7531100" cy="4383405"/>
            <a:chOff x="7910578" y="6322320"/>
            <a:chExt cx="7531100" cy="4383405"/>
          </a:xfrm>
        </p:grpSpPr>
        <p:sp>
          <p:nvSpPr>
            <p:cNvPr id="8" name="object 8"/>
            <p:cNvSpPr/>
            <p:nvPr/>
          </p:nvSpPr>
          <p:spPr>
            <a:xfrm>
              <a:off x="7936930" y="6429123"/>
              <a:ext cx="4594860" cy="0"/>
            </a:xfrm>
            <a:custGeom>
              <a:avLst/>
              <a:gdLst/>
              <a:ahLst/>
              <a:cxnLst/>
              <a:rect l="l" t="t" r="r" b="b"/>
              <a:pathLst>
                <a:path w="4594859">
                  <a:moveTo>
                    <a:pt x="0" y="0"/>
                  </a:moveTo>
                  <a:lnTo>
                    <a:pt x="4568398" y="0"/>
                  </a:lnTo>
                  <a:lnTo>
                    <a:pt x="4594575" y="0"/>
                  </a:lnTo>
                </a:path>
              </a:pathLst>
            </a:custGeom>
            <a:ln w="52354">
              <a:solidFill>
                <a:srgbClr val="EE220C"/>
              </a:solidFill>
            </a:ln>
          </p:spPr>
          <p:txBody>
            <a:bodyPr wrap="square" lIns="0" tIns="0" rIns="0" bIns="0" rtlCol="0"/>
            <a:lstStyle/>
            <a:p>
              <a:endParaRPr/>
            </a:p>
          </p:txBody>
        </p:sp>
        <p:sp>
          <p:nvSpPr>
            <p:cNvPr id="9" name="object 9"/>
            <p:cNvSpPr/>
            <p:nvPr/>
          </p:nvSpPr>
          <p:spPr>
            <a:xfrm>
              <a:off x="12505325" y="6322320"/>
              <a:ext cx="213995" cy="213995"/>
            </a:xfrm>
            <a:custGeom>
              <a:avLst/>
              <a:gdLst/>
              <a:ahLst/>
              <a:cxnLst/>
              <a:rect l="l" t="t" r="r" b="b"/>
              <a:pathLst>
                <a:path w="213995" h="213995">
                  <a:moveTo>
                    <a:pt x="0" y="0"/>
                  </a:moveTo>
                  <a:lnTo>
                    <a:pt x="0" y="213606"/>
                  </a:lnTo>
                  <a:lnTo>
                    <a:pt x="213606" y="106803"/>
                  </a:lnTo>
                  <a:lnTo>
                    <a:pt x="0" y="0"/>
                  </a:lnTo>
                  <a:close/>
                </a:path>
              </a:pathLst>
            </a:custGeom>
            <a:solidFill>
              <a:srgbClr val="EE220C"/>
            </a:solidFill>
          </p:spPr>
          <p:txBody>
            <a:bodyPr wrap="square" lIns="0" tIns="0" rIns="0" bIns="0" rtlCol="0"/>
            <a:lstStyle/>
            <a:p>
              <a:endParaRPr/>
            </a:p>
          </p:txBody>
        </p:sp>
        <p:sp>
          <p:nvSpPr>
            <p:cNvPr id="10" name="object 10"/>
            <p:cNvSpPr/>
            <p:nvPr/>
          </p:nvSpPr>
          <p:spPr>
            <a:xfrm>
              <a:off x="12690712" y="8477041"/>
              <a:ext cx="2750820" cy="2228850"/>
            </a:xfrm>
            <a:custGeom>
              <a:avLst/>
              <a:gdLst/>
              <a:ahLst/>
              <a:cxnLst/>
              <a:rect l="l" t="t" r="r" b="b"/>
              <a:pathLst>
                <a:path w="2750819" h="2228850">
                  <a:moveTo>
                    <a:pt x="2750652" y="0"/>
                  </a:moveTo>
                  <a:lnTo>
                    <a:pt x="0" y="0"/>
                  </a:lnTo>
                  <a:lnTo>
                    <a:pt x="0" y="2228580"/>
                  </a:lnTo>
                  <a:lnTo>
                    <a:pt x="2750652" y="2228580"/>
                  </a:lnTo>
                  <a:lnTo>
                    <a:pt x="2750652" y="0"/>
                  </a:lnTo>
                  <a:close/>
                </a:path>
              </a:pathLst>
            </a:custGeom>
            <a:solidFill>
              <a:srgbClr val="000000"/>
            </a:solidFill>
          </p:spPr>
          <p:txBody>
            <a:bodyPr wrap="square" lIns="0" tIns="0" rIns="0" bIns="0" rtlCol="0"/>
            <a:lstStyle/>
            <a:p>
              <a:endParaRPr/>
            </a:p>
          </p:txBody>
        </p:sp>
      </p:grpSp>
      <p:sp>
        <p:nvSpPr>
          <p:cNvPr id="11" name="object 11"/>
          <p:cNvSpPr txBox="1"/>
          <p:nvPr/>
        </p:nvSpPr>
        <p:spPr>
          <a:xfrm>
            <a:off x="12690712" y="8477041"/>
            <a:ext cx="2750820" cy="2228850"/>
          </a:xfrm>
          <a:prstGeom prst="rect">
            <a:avLst/>
          </a:prstGeom>
        </p:spPr>
        <p:txBody>
          <a:bodyPr vert="horz" wrap="square" lIns="0" tIns="0" rIns="0" bIns="0" rtlCol="0">
            <a:spAutoFit/>
          </a:bodyPr>
          <a:lstStyle/>
          <a:p>
            <a:pPr>
              <a:lnSpc>
                <a:spcPct val="100000"/>
              </a:lnSpc>
            </a:pPr>
            <a:endParaRPr sz="3100">
              <a:latin typeface="Times New Roman"/>
              <a:cs typeface="Times New Roman"/>
            </a:endParaRPr>
          </a:p>
          <a:p>
            <a:pPr marL="285750" marR="278130" indent="539750">
              <a:lnSpc>
                <a:spcPct val="103099"/>
              </a:lnSpc>
              <a:spcBef>
                <a:spcPts val="1910"/>
              </a:spcBef>
            </a:pPr>
            <a:r>
              <a:rPr sz="2600" spc="65" dirty="0">
                <a:solidFill>
                  <a:srgbClr val="FFFFFF"/>
                </a:solidFill>
                <a:latin typeface="Arial MT"/>
                <a:cs typeface="Arial MT"/>
              </a:rPr>
              <a:t>Hacker </a:t>
            </a:r>
            <a:r>
              <a:rPr sz="2600" spc="70" dirty="0">
                <a:solidFill>
                  <a:srgbClr val="FFFFFF"/>
                </a:solidFill>
                <a:latin typeface="Arial MT"/>
                <a:cs typeface="Arial MT"/>
              </a:rPr>
              <a:t> </a:t>
            </a:r>
            <a:r>
              <a:rPr sz="2600" spc="-135" dirty="0">
                <a:solidFill>
                  <a:srgbClr val="FFFFFF"/>
                </a:solidFill>
                <a:latin typeface="Arial MT"/>
                <a:cs typeface="Arial MT"/>
              </a:rPr>
              <a:t>(</a:t>
            </a:r>
            <a:r>
              <a:rPr sz="2600" u="heavy" spc="80" dirty="0">
                <a:solidFill>
                  <a:srgbClr val="FFFFFF"/>
                </a:solidFill>
                <a:uFill>
                  <a:solidFill>
                    <a:srgbClr val="FFFFFF"/>
                  </a:solidFill>
                </a:uFill>
                <a:latin typeface="Arial MT"/>
                <a:cs typeface="Arial MT"/>
              </a:rPr>
              <a:t>amazon.com</a:t>
            </a:r>
            <a:r>
              <a:rPr sz="2600" spc="-135" dirty="0">
                <a:solidFill>
                  <a:srgbClr val="FFFFFF"/>
                </a:solidFill>
                <a:latin typeface="Arial MT"/>
                <a:cs typeface="Arial MT"/>
              </a:rPr>
              <a:t>)</a:t>
            </a:r>
            <a:endParaRPr sz="2600">
              <a:latin typeface="Arial MT"/>
              <a:cs typeface="Arial MT"/>
            </a:endParaRPr>
          </a:p>
        </p:txBody>
      </p:sp>
      <p:grpSp>
        <p:nvGrpSpPr>
          <p:cNvPr id="12" name="object 12"/>
          <p:cNvGrpSpPr/>
          <p:nvPr/>
        </p:nvGrpSpPr>
        <p:grpSpPr>
          <a:xfrm>
            <a:off x="7910753" y="6402946"/>
            <a:ext cx="4822825" cy="3105150"/>
            <a:chOff x="7910753" y="6402946"/>
            <a:chExt cx="4822825" cy="3105150"/>
          </a:xfrm>
        </p:grpSpPr>
        <p:sp>
          <p:nvSpPr>
            <p:cNvPr id="13" name="object 13"/>
            <p:cNvSpPr/>
            <p:nvPr/>
          </p:nvSpPr>
          <p:spPr>
            <a:xfrm>
              <a:off x="7936930" y="6429123"/>
              <a:ext cx="4639310" cy="2978150"/>
            </a:xfrm>
            <a:custGeom>
              <a:avLst/>
              <a:gdLst/>
              <a:ahLst/>
              <a:cxnLst/>
              <a:rect l="l" t="t" r="r" b="b"/>
              <a:pathLst>
                <a:path w="4639309" h="2978150">
                  <a:moveTo>
                    <a:pt x="0" y="0"/>
                  </a:moveTo>
                  <a:lnTo>
                    <a:pt x="4616874" y="2963384"/>
                  </a:lnTo>
                  <a:lnTo>
                    <a:pt x="4638904" y="2977524"/>
                  </a:lnTo>
                </a:path>
              </a:pathLst>
            </a:custGeom>
            <a:ln w="52354">
              <a:solidFill>
                <a:srgbClr val="EE220C"/>
              </a:solidFill>
            </a:ln>
          </p:spPr>
          <p:txBody>
            <a:bodyPr wrap="square" lIns="0" tIns="0" rIns="0" bIns="0" rtlCol="0"/>
            <a:lstStyle/>
            <a:p>
              <a:endParaRPr/>
            </a:p>
          </p:txBody>
        </p:sp>
        <p:sp>
          <p:nvSpPr>
            <p:cNvPr id="14" name="object 14"/>
            <p:cNvSpPr/>
            <p:nvPr/>
          </p:nvSpPr>
          <p:spPr>
            <a:xfrm>
              <a:off x="12496111" y="9302627"/>
              <a:ext cx="237490" cy="205740"/>
            </a:xfrm>
            <a:custGeom>
              <a:avLst/>
              <a:gdLst/>
              <a:ahLst/>
              <a:cxnLst/>
              <a:rect l="l" t="t" r="r" b="b"/>
              <a:pathLst>
                <a:path w="237490" h="205740">
                  <a:moveTo>
                    <a:pt x="115389" y="0"/>
                  </a:moveTo>
                  <a:lnTo>
                    <a:pt x="0" y="179762"/>
                  </a:lnTo>
                  <a:lnTo>
                    <a:pt x="237458" y="205262"/>
                  </a:lnTo>
                  <a:lnTo>
                    <a:pt x="115389" y="0"/>
                  </a:lnTo>
                  <a:close/>
                </a:path>
              </a:pathLst>
            </a:custGeom>
            <a:solidFill>
              <a:srgbClr val="EE220C"/>
            </a:solidFill>
          </p:spPr>
          <p:txBody>
            <a:bodyPr wrap="square" lIns="0" tIns="0" rIns="0" bIns="0" rtlCol="0"/>
            <a:lstStyle/>
            <a:p>
              <a:endParaRPr/>
            </a:p>
          </p:txBody>
        </p:sp>
      </p:gr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2263" y="517486"/>
            <a:ext cx="17219930" cy="1390650"/>
          </a:xfrm>
          <a:prstGeom prst="rect">
            <a:avLst/>
          </a:prstGeom>
        </p:spPr>
        <p:txBody>
          <a:bodyPr vert="horz" wrap="square" lIns="0" tIns="13335" rIns="0" bIns="0" rtlCol="0">
            <a:spAutoFit/>
          </a:bodyPr>
          <a:lstStyle/>
          <a:p>
            <a:pPr marL="12700">
              <a:lnSpc>
                <a:spcPct val="100000"/>
              </a:lnSpc>
              <a:spcBef>
                <a:spcPts val="105"/>
              </a:spcBef>
            </a:pPr>
            <a:r>
              <a:rPr sz="8950" spc="280" dirty="0"/>
              <a:t>How</a:t>
            </a:r>
            <a:r>
              <a:rPr sz="8950" spc="-5" dirty="0"/>
              <a:t> </a:t>
            </a:r>
            <a:r>
              <a:rPr sz="8950" spc="-60" dirty="0"/>
              <a:t>SSL</a:t>
            </a:r>
            <a:r>
              <a:rPr sz="8950" spc="-5" dirty="0"/>
              <a:t> </a:t>
            </a:r>
            <a:r>
              <a:rPr sz="8950" spc="235" dirty="0"/>
              <a:t>Authentication</a:t>
            </a:r>
            <a:r>
              <a:rPr sz="8950" spc="-5" dirty="0"/>
              <a:t> </a:t>
            </a:r>
            <a:r>
              <a:rPr sz="8950" spc="300" dirty="0"/>
              <a:t>works</a:t>
            </a:r>
            <a:r>
              <a:rPr sz="8950" spc="-5" dirty="0"/>
              <a:t> </a:t>
            </a:r>
            <a:r>
              <a:rPr sz="8950" dirty="0"/>
              <a:t>?</a:t>
            </a:r>
            <a:endParaRPr sz="8950"/>
          </a:p>
        </p:txBody>
      </p:sp>
      <p:sp>
        <p:nvSpPr>
          <p:cNvPr id="3" name="object 3"/>
          <p:cNvSpPr txBox="1"/>
          <p:nvPr/>
        </p:nvSpPr>
        <p:spPr>
          <a:xfrm>
            <a:off x="12648829" y="4539988"/>
            <a:ext cx="2750820" cy="222885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marL="285750" marR="278130" indent="589280">
              <a:lnSpc>
                <a:spcPct val="103099"/>
              </a:lnSpc>
              <a:spcBef>
                <a:spcPts val="1910"/>
              </a:spcBef>
            </a:pPr>
            <a:r>
              <a:rPr sz="2600" spc="35" dirty="0">
                <a:solidFill>
                  <a:srgbClr val="FFFFFF"/>
                </a:solidFill>
                <a:latin typeface="Arial MT"/>
                <a:cs typeface="Arial MT"/>
              </a:rPr>
              <a:t>Server </a:t>
            </a:r>
            <a:r>
              <a:rPr sz="2600" spc="40" dirty="0">
                <a:solidFill>
                  <a:srgbClr val="FFFFFF"/>
                </a:solidFill>
                <a:latin typeface="Arial MT"/>
                <a:cs typeface="Arial MT"/>
              </a:rPr>
              <a:t> </a:t>
            </a:r>
            <a:r>
              <a:rPr sz="2600" spc="-135" dirty="0">
                <a:solidFill>
                  <a:srgbClr val="FFFFFF"/>
                </a:solidFill>
                <a:latin typeface="Arial MT"/>
                <a:cs typeface="Arial MT"/>
              </a:rPr>
              <a:t>(</a:t>
            </a:r>
            <a:r>
              <a:rPr sz="2600" u="heavy" spc="80" dirty="0">
                <a:solidFill>
                  <a:srgbClr val="FFFFFF"/>
                </a:solidFill>
                <a:uFill>
                  <a:solidFill>
                    <a:srgbClr val="FFFFFF"/>
                  </a:solidFill>
                </a:uFill>
                <a:latin typeface="Arial MT"/>
                <a:cs typeface="Arial MT"/>
              </a:rPr>
              <a:t>amazon.com</a:t>
            </a:r>
            <a:r>
              <a:rPr sz="2600" spc="-135" dirty="0">
                <a:solidFill>
                  <a:srgbClr val="FFFFFF"/>
                </a:solidFill>
                <a:latin typeface="Arial MT"/>
                <a:cs typeface="Arial MT"/>
              </a:rPr>
              <a:t>)</a:t>
            </a:r>
            <a:endParaRPr sz="2600">
              <a:latin typeface="Arial MT"/>
              <a:cs typeface="Arial MT"/>
            </a:endParaRPr>
          </a:p>
        </p:txBody>
      </p:sp>
      <p:grpSp>
        <p:nvGrpSpPr>
          <p:cNvPr id="4" name="object 4"/>
          <p:cNvGrpSpPr/>
          <p:nvPr/>
        </p:nvGrpSpPr>
        <p:grpSpPr>
          <a:xfrm>
            <a:off x="5227752" y="4622782"/>
            <a:ext cx="7449820" cy="2063114"/>
            <a:chOff x="5227752" y="4622782"/>
            <a:chExt cx="7449820" cy="2063114"/>
          </a:xfrm>
        </p:grpSpPr>
        <p:sp>
          <p:nvSpPr>
            <p:cNvPr id="5" name="object 5"/>
            <p:cNvSpPr/>
            <p:nvPr/>
          </p:nvSpPr>
          <p:spPr>
            <a:xfrm>
              <a:off x="7895047" y="5696161"/>
              <a:ext cx="4594860" cy="0"/>
            </a:xfrm>
            <a:custGeom>
              <a:avLst/>
              <a:gdLst/>
              <a:ahLst/>
              <a:cxnLst/>
              <a:rect l="l" t="t" r="r" b="b"/>
              <a:pathLst>
                <a:path w="4594859">
                  <a:moveTo>
                    <a:pt x="0" y="0"/>
                  </a:moveTo>
                  <a:lnTo>
                    <a:pt x="4568398" y="0"/>
                  </a:lnTo>
                  <a:lnTo>
                    <a:pt x="4594575" y="0"/>
                  </a:lnTo>
                </a:path>
              </a:pathLst>
            </a:custGeom>
            <a:ln w="52354">
              <a:solidFill>
                <a:srgbClr val="EE220C"/>
              </a:solidFill>
            </a:ln>
          </p:spPr>
          <p:txBody>
            <a:bodyPr wrap="square" lIns="0" tIns="0" rIns="0" bIns="0" rtlCol="0"/>
            <a:lstStyle/>
            <a:p>
              <a:endParaRPr/>
            </a:p>
          </p:txBody>
        </p:sp>
        <p:sp>
          <p:nvSpPr>
            <p:cNvPr id="6" name="object 6"/>
            <p:cNvSpPr/>
            <p:nvPr/>
          </p:nvSpPr>
          <p:spPr>
            <a:xfrm>
              <a:off x="12463442" y="5589358"/>
              <a:ext cx="213995" cy="213995"/>
            </a:xfrm>
            <a:custGeom>
              <a:avLst/>
              <a:gdLst/>
              <a:ahLst/>
              <a:cxnLst/>
              <a:rect l="l" t="t" r="r" b="b"/>
              <a:pathLst>
                <a:path w="213995" h="213995">
                  <a:moveTo>
                    <a:pt x="0" y="0"/>
                  </a:moveTo>
                  <a:lnTo>
                    <a:pt x="0" y="213606"/>
                  </a:lnTo>
                  <a:lnTo>
                    <a:pt x="213606" y="106803"/>
                  </a:lnTo>
                  <a:lnTo>
                    <a:pt x="0" y="0"/>
                  </a:lnTo>
                  <a:close/>
                </a:path>
              </a:pathLst>
            </a:custGeom>
            <a:solidFill>
              <a:srgbClr val="EE220C"/>
            </a:solidFill>
          </p:spPr>
          <p:txBody>
            <a:bodyPr wrap="square" lIns="0" tIns="0" rIns="0" bIns="0" rtlCol="0"/>
            <a:lstStyle/>
            <a:p>
              <a:endParaRPr/>
            </a:p>
          </p:txBody>
        </p:sp>
        <p:pic>
          <p:nvPicPr>
            <p:cNvPr id="7" name="object 7"/>
            <p:cNvPicPr/>
            <p:nvPr/>
          </p:nvPicPr>
          <p:blipFill>
            <a:blip r:embed="rId2" cstate="print"/>
            <a:stretch>
              <a:fillRect/>
            </a:stretch>
          </p:blipFill>
          <p:spPr>
            <a:xfrm>
              <a:off x="5227752" y="4622782"/>
              <a:ext cx="2750652" cy="2062989"/>
            </a:xfrm>
            <a:prstGeom prst="rect">
              <a:avLst/>
            </a:prstGeom>
          </p:spPr>
        </p:pic>
        <p:sp>
          <p:nvSpPr>
            <p:cNvPr id="8" name="object 8"/>
            <p:cNvSpPr/>
            <p:nvPr/>
          </p:nvSpPr>
          <p:spPr>
            <a:xfrm>
              <a:off x="9653042" y="5048680"/>
              <a:ext cx="798195" cy="1211580"/>
            </a:xfrm>
            <a:custGeom>
              <a:avLst/>
              <a:gdLst/>
              <a:ahLst/>
              <a:cxnLst/>
              <a:rect l="l" t="t" r="r" b="b"/>
              <a:pathLst>
                <a:path w="798195" h="1211579">
                  <a:moveTo>
                    <a:pt x="399007" y="0"/>
                  </a:moveTo>
                  <a:lnTo>
                    <a:pt x="350078" y="3956"/>
                  </a:lnTo>
                  <a:lnTo>
                    <a:pt x="303642" y="15408"/>
                  </a:lnTo>
                  <a:lnTo>
                    <a:pt x="260325" y="33731"/>
                  </a:lnTo>
                  <a:lnTo>
                    <a:pt x="220753" y="58301"/>
                  </a:lnTo>
                  <a:lnTo>
                    <a:pt x="185551" y="88492"/>
                  </a:lnTo>
                  <a:lnTo>
                    <a:pt x="155346" y="123680"/>
                  </a:lnTo>
                  <a:lnTo>
                    <a:pt x="130764" y="163239"/>
                  </a:lnTo>
                  <a:lnTo>
                    <a:pt x="112430" y="206546"/>
                  </a:lnTo>
                  <a:lnTo>
                    <a:pt x="100970" y="252975"/>
                  </a:lnTo>
                  <a:lnTo>
                    <a:pt x="97011" y="301901"/>
                  </a:lnTo>
                  <a:lnTo>
                    <a:pt x="97011" y="551281"/>
                  </a:lnTo>
                  <a:lnTo>
                    <a:pt x="68834" y="588030"/>
                  </a:lnTo>
                  <a:lnTo>
                    <a:pt x="44991" y="627924"/>
                  </a:lnTo>
                  <a:lnTo>
                    <a:pt x="25834" y="670624"/>
                  </a:lnTo>
                  <a:lnTo>
                    <a:pt x="11716" y="715793"/>
                  </a:lnTo>
                  <a:lnTo>
                    <a:pt x="2987" y="763093"/>
                  </a:lnTo>
                  <a:lnTo>
                    <a:pt x="0" y="812186"/>
                  </a:lnTo>
                  <a:lnTo>
                    <a:pt x="2684" y="858717"/>
                  </a:lnTo>
                  <a:lnTo>
                    <a:pt x="10538" y="903673"/>
                  </a:lnTo>
                  <a:lnTo>
                    <a:pt x="23262" y="946753"/>
                  </a:lnTo>
                  <a:lnTo>
                    <a:pt x="40556" y="987657"/>
                  </a:lnTo>
                  <a:lnTo>
                    <a:pt x="62121" y="1026087"/>
                  </a:lnTo>
                  <a:lnTo>
                    <a:pt x="87659" y="1061743"/>
                  </a:lnTo>
                  <a:lnTo>
                    <a:pt x="116868" y="1094325"/>
                  </a:lnTo>
                  <a:lnTo>
                    <a:pt x="149450" y="1123535"/>
                  </a:lnTo>
                  <a:lnTo>
                    <a:pt x="185106" y="1149072"/>
                  </a:lnTo>
                  <a:lnTo>
                    <a:pt x="223536" y="1170638"/>
                  </a:lnTo>
                  <a:lnTo>
                    <a:pt x="264440" y="1187932"/>
                  </a:lnTo>
                  <a:lnTo>
                    <a:pt x="307520" y="1200656"/>
                  </a:lnTo>
                  <a:lnTo>
                    <a:pt x="352475" y="1208510"/>
                  </a:lnTo>
                  <a:lnTo>
                    <a:pt x="399007" y="1211194"/>
                  </a:lnTo>
                  <a:lnTo>
                    <a:pt x="445539" y="1208510"/>
                  </a:lnTo>
                  <a:lnTo>
                    <a:pt x="490495" y="1200656"/>
                  </a:lnTo>
                  <a:lnTo>
                    <a:pt x="533574" y="1187932"/>
                  </a:lnTo>
                  <a:lnTo>
                    <a:pt x="574479" y="1170638"/>
                  </a:lnTo>
                  <a:lnTo>
                    <a:pt x="612909" y="1149072"/>
                  </a:lnTo>
                  <a:lnTo>
                    <a:pt x="648565" y="1123535"/>
                  </a:lnTo>
                  <a:lnTo>
                    <a:pt x="681147" y="1094325"/>
                  </a:lnTo>
                  <a:lnTo>
                    <a:pt x="710356" y="1061743"/>
                  </a:lnTo>
                  <a:lnTo>
                    <a:pt x="735893" y="1026087"/>
                  </a:lnTo>
                  <a:lnTo>
                    <a:pt x="737187" y="1023781"/>
                  </a:lnTo>
                  <a:lnTo>
                    <a:pt x="399007" y="1023781"/>
                  </a:lnTo>
                  <a:lnTo>
                    <a:pt x="350452" y="1018199"/>
                  </a:lnTo>
                  <a:lnTo>
                    <a:pt x="305900" y="1002295"/>
                  </a:lnTo>
                  <a:lnTo>
                    <a:pt x="266615" y="977334"/>
                  </a:lnTo>
                  <a:lnTo>
                    <a:pt x="233859" y="944578"/>
                  </a:lnTo>
                  <a:lnTo>
                    <a:pt x="208898" y="905292"/>
                  </a:lnTo>
                  <a:lnTo>
                    <a:pt x="192994" y="860740"/>
                  </a:lnTo>
                  <a:lnTo>
                    <a:pt x="187412" y="812185"/>
                  </a:lnTo>
                  <a:lnTo>
                    <a:pt x="192994" y="763630"/>
                  </a:lnTo>
                  <a:lnTo>
                    <a:pt x="208897" y="719078"/>
                  </a:lnTo>
                  <a:lnTo>
                    <a:pt x="233859" y="679793"/>
                  </a:lnTo>
                  <a:lnTo>
                    <a:pt x="266614" y="647037"/>
                  </a:lnTo>
                  <a:lnTo>
                    <a:pt x="305900" y="622076"/>
                  </a:lnTo>
                  <a:lnTo>
                    <a:pt x="350452" y="606173"/>
                  </a:lnTo>
                  <a:lnTo>
                    <a:pt x="399007" y="600591"/>
                  </a:lnTo>
                  <a:lnTo>
                    <a:pt x="736688" y="600591"/>
                  </a:lnTo>
                  <a:lnTo>
                    <a:pt x="729181" y="588030"/>
                  </a:lnTo>
                  <a:lnTo>
                    <a:pt x="701003" y="551281"/>
                  </a:lnTo>
                  <a:lnTo>
                    <a:pt x="701003" y="442838"/>
                  </a:lnTo>
                  <a:lnTo>
                    <a:pt x="248151" y="442838"/>
                  </a:lnTo>
                  <a:lnTo>
                    <a:pt x="248212" y="301901"/>
                  </a:lnTo>
                  <a:lnTo>
                    <a:pt x="255860" y="254669"/>
                  </a:lnTo>
                  <a:lnTo>
                    <a:pt x="277312" y="213267"/>
                  </a:lnTo>
                  <a:lnTo>
                    <a:pt x="309995" y="180584"/>
                  </a:lnTo>
                  <a:lnTo>
                    <a:pt x="351398" y="159132"/>
                  </a:lnTo>
                  <a:lnTo>
                    <a:pt x="399007" y="151423"/>
                  </a:lnTo>
                  <a:lnTo>
                    <a:pt x="659908" y="151423"/>
                  </a:lnTo>
                  <a:lnTo>
                    <a:pt x="642669" y="123680"/>
                  </a:lnTo>
                  <a:lnTo>
                    <a:pt x="612463" y="88492"/>
                  </a:lnTo>
                  <a:lnTo>
                    <a:pt x="577262" y="58301"/>
                  </a:lnTo>
                  <a:lnTo>
                    <a:pt x="537689" y="33731"/>
                  </a:lnTo>
                  <a:lnTo>
                    <a:pt x="494372" y="15408"/>
                  </a:lnTo>
                  <a:lnTo>
                    <a:pt x="447936" y="3956"/>
                  </a:lnTo>
                  <a:lnTo>
                    <a:pt x="399007" y="0"/>
                  </a:lnTo>
                  <a:close/>
                </a:path>
                <a:path w="798195" h="1211579">
                  <a:moveTo>
                    <a:pt x="736688" y="600591"/>
                  </a:moveTo>
                  <a:lnTo>
                    <a:pt x="399007" y="600591"/>
                  </a:lnTo>
                  <a:lnTo>
                    <a:pt x="447562" y="606173"/>
                  </a:lnTo>
                  <a:lnTo>
                    <a:pt x="492114" y="622076"/>
                  </a:lnTo>
                  <a:lnTo>
                    <a:pt x="531400" y="647037"/>
                  </a:lnTo>
                  <a:lnTo>
                    <a:pt x="564155" y="679793"/>
                  </a:lnTo>
                  <a:lnTo>
                    <a:pt x="589117" y="719078"/>
                  </a:lnTo>
                  <a:lnTo>
                    <a:pt x="605020" y="763630"/>
                  </a:lnTo>
                  <a:lnTo>
                    <a:pt x="610603" y="812186"/>
                  </a:lnTo>
                  <a:lnTo>
                    <a:pt x="605021" y="860741"/>
                  </a:lnTo>
                  <a:lnTo>
                    <a:pt x="589117" y="905293"/>
                  </a:lnTo>
                  <a:lnTo>
                    <a:pt x="564156" y="944579"/>
                  </a:lnTo>
                  <a:lnTo>
                    <a:pt x="531400" y="977334"/>
                  </a:lnTo>
                  <a:lnTo>
                    <a:pt x="492114" y="1002295"/>
                  </a:lnTo>
                  <a:lnTo>
                    <a:pt x="447562" y="1018199"/>
                  </a:lnTo>
                  <a:lnTo>
                    <a:pt x="399007" y="1023781"/>
                  </a:lnTo>
                  <a:lnTo>
                    <a:pt x="737187" y="1023781"/>
                  </a:lnTo>
                  <a:lnTo>
                    <a:pt x="757459" y="987657"/>
                  </a:lnTo>
                  <a:lnTo>
                    <a:pt x="774753" y="946753"/>
                  </a:lnTo>
                  <a:lnTo>
                    <a:pt x="787477" y="903673"/>
                  </a:lnTo>
                  <a:lnTo>
                    <a:pt x="795330" y="858717"/>
                  </a:lnTo>
                  <a:lnTo>
                    <a:pt x="798015" y="812185"/>
                  </a:lnTo>
                  <a:lnTo>
                    <a:pt x="795027" y="763093"/>
                  </a:lnTo>
                  <a:lnTo>
                    <a:pt x="786298" y="715793"/>
                  </a:lnTo>
                  <a:lnTo>
                    <a:pt x="772180" y="670624"/>
                  </a:lnTo>
                  <a:lnTo>
                    <a:pt x="753024" y="627924"/>
                  </a:lnTo>
                  <a:lnTo>
                    <a:pt x="736688" y="600591"/>
                  </a:lnTo>
                  <a:close/>
                </a:path>
                <a:path w="798195" h="1211579">
                  <a:moveTo>
                    <a:pt x="399007" y="635636"/>
                  </a:moveTo>
                  <a:lnTo>
                    <a:pt x="332600" y="648592"/>
                  </a:lnTo>
                  <a:lnTo>
                    <a:pt x="274223" y="687401"/>
                  </a:lnTo>
                  <a:lnTo>
                    <a:pt x="245498" y="725037"/>
                  </a:lnTo>
                  <a:lnTo>
                    <a:pt x="228263" y="767424"/>
                  </a:lnTo>
                  <a:lnTo>
                    <a:pt x="222518" y="812186"/>
                  </a:lnTo>
                  <a:lnTo>
                    <a:pt x="228263" y="856947"/>
                  </a:lnTo>
                  <a:lnTo>
                    <a:pt x="245498" y="899334"/>
                  </a:lnTo>
                  <a:lnTo>
                    <a:pt x="274223" y="936970"/>
                  </a:lnTo>
                  <a:lnTo>
                    <a:pt x="311859" y="965695"/>
                  </a:lnTo>
                  <a:lnTo>
                    <a:pt x="354246" y="982930"/>
                  </a:lnTo>
                  <a:lnTo>
                    <a:pt x="399008" y="988675"/>
                  </a:lnTo>
                  <a:lnTo>
                    <a:pt x="443769" y="982930"/>
                  </a:lnTo>
                  <a:lnTo>
                    <a:pt x="486156" y="965695"/>
                  </a:lnTo>
                  <a:lnTo>
                    <a:pt x="523792" y="936970"/>
                  </a:lnTo>
                  <a:lnTo>
                    <a:pt x="552517" y="899334"/>
                  </a:lnTo>
                  <a:lnTo>
                    <a:pt x="569751" y="856947"/>
                  </a:lnTo>
                  <a:lnTo>
                    <a:pt x="575496" y="812185"/>
                  </a:lnTo>
                  <a:lnTo>
                    <a:pt x="569751" y="767424"/>
                  </a:lnTo>
                  <a:lnTo>
                    <a:pt x="552517" y="725037"/>
                  </a:lnTo>
                  <a:lnTo>
                    <a:pt x="523792" y="687401"/>
                  </a:lnTo>
                  <a:lnTo>
                    <a:pt x="465415" y="648592"/>
                  </a:lnTo>
                  <a:lnTo>
                    <a:pt x="399007" y="635636"/>
                  </a:lnTo>
                  <a:close/>
                </a:path>
                <a:path w="798195" h="1211579">
                  <a:moveTo>
                    <a:pt x="399007" y="413177"/>
                  </a:moveTo>
                  <a:lnTo>
                    <a:pt x="359411" y="415134"/>
                  </a:lnTo>
                  <a:lnTo>
                    <a:pt x="320972" y="420867"/>
                  </a:lnTo>
                  <a:lnTo>
                    <a:pt x="283837" y="430170"/>
                  </a:lnTo>
                  <a:lnTo>
                    <a:pt x="248151" y="442838"/>
                  </a:lnTo>
                  <a:lnTo>
                    <a:pt x="549863" y="442838"/>
                  </a:lnTo>
                  <a:lnTo>
                    <a:pt x="514177" y="430170"/>
                  </a:lnTo>
                  <a:lnTo>
                    <a:pt x="477042" y="420867"/>
                  </a:lnTo>
                  <a:lnTo>
                    <a:pt x="438604" y="415134"/>
                  </a:lnTo>
                  <a:lnTo>
                    <a:pt x="399007" y="413177"/>
                  </a:lnTo>
                  <a:close/>
                </a:path>
                <a:path w="798195" h="1211579">
                  <a:moveTo>
                    <a:pt x="659908" y="151423"/>
                  </a:moveTo>
                  <a:lnTo>
                    <a:pt x="399007" y="151423"/>
                  </a:lnTo>
                  <a:lnTo>
                    <a:pt x="446617" y="159132"/>
                  </a:lnTo>
                  <a:lnTo>
                    <a:pt x="488019" y="180584"/>
                  </a:lnTo>
                  <a:lnTo>
                    <a:pt x="520702" y="213267"/>
                  </a:lnTo>
                  <a:lnTo>
                    <a:pt x="542154" y="254669"/>
                  </a:lnTo>
                  <a:lnTo>
                    <a:pt x="549802" y="301901"/>
                  </a:lnTo>
                  <a:lnTo>
                    <a:pt x="549863" y="442838"/>
                  </a:lnTo>
                  <a:lnTo>
                    <a:pt x="701003" y="442838"/>
                  </a:lnTo>
                  <a:lnTo>
                    <a:pt x="701003" y="301901"/>
                  </a:lnTo>
                  <a:lnTo>
                    <a:pt x="697044" y="252975"/>
                  </a:lnTo>
                  <a:lnTo>
                    <a:pt x="685585" y="206546"/>
                  </a:lnTo>
                  <a:lnTo>
                    <a:pt x="667251" y="163239"/>
                  </a:lnTo>
                  <a:lnTo>
                    <a:pt x="659908" y="151423"/>
                  </a:lnTo>
                  <a:close/>
                </a:path>
              </a:pathLst>
            </a:custGeom>
            <a:solidFill>
              <a:srgbClr val="EE220C"/>
            </a:solidFill>
          </p:spPr>
          <p:txBody>
            <a:bodyPr wrap="square" lIns="0" tIns="0" rIns="0" bIns="0" rtlCol="0"/>
            <a:lstStyle/>
            <a:p>
              <a:endParaRPr/>
            </a:p>
          </p:txBody>
        </p:sp>
      </p:grpSp>
      <p:sp>
        <p:nvSpPr>
          <p:cNvPr id="9" name="object 9"/>
          <p:cNvSpPr txBox="1"/>
          <p:nvPr/>
        </p:nvSpPr>
        <p:spPr>
          <a:xfrm>
            <a:off x="13217157" y="6910783"/>
            <a:ext cx="1614170" cy="768350"/>
          </a:xfrm>
          <a:prstGeom prst="rect">
            <a:avLst/>
          </a:prstGeom>
          <a:solidFill>
            <a:srgbClr val="EE220C"/>
          </a:solidFill>
        </p:spPr>
        <p:txBody>
          <a:bodyPr vert="horz" wrap="square" lIns="0" tIns="173355" rIns="0" bIns="0" rtlCol="0">
            <a:spAutoFit/>
          </a:bodyPr>
          <a:lstStyle/>
          <a:p>
            <a:pPr marL="146050">
              <a:lnSpc>
                <a:spcPct val="100000"/>
              </a:lnSpc>
              <a:spcBef>
                <a:spcPts val="1365"/>
              </a:spcBef>
            </a:pPr>
            <a:r>
              <a:rPr sz="2600" spc="5" dirty="0">
                <a:solidFill>
                  <a:srgbClr val="FFFFFF"/>
                </a:solidFill>
                <a:latin typeface="Arial MT"/>
                <a:cs typeface="Arial MT"/>
              </a:rPr>
              <a:t>SSL</a:t>
            </a:r>
            <a:r>
              <a:rPr sz="2600" spc="-35" dirty="0">
                <a:solidFill>
                  <a:srgbClr val="FFFFFF"/>
                </a:solidFill>
                <a:latin typeface="Arial MT"/>
                <a:cs typeface="Arial MT"/>
              </a:rPr>
              <a:t> </a:t>
            </a:r>
            <a:r>
              <a:rPr sz="2600" spc="100" dirty="0">
                <a:solidFill>
                  <a:srgbClr val="FFFFFF"/>
                </a:solidFill>
                <a:latin typeface="Arial MT"/>
                <a:cs typeface="Arial MT"/>
              </a:rPr>
              <a:t>cert</a:t>
            </a:r>
            <a:endParaRPr sz="2600">
              <a:latin typeface="Arial MT"/>
              <a:cs typeface="Arial MT"/>
            </a:endParaRPr>
          </a:p>
        </p:txBody>
      </p:sp>
      <p:sp>
        <p:nvSpPr>
          <p:cNvPr id="10" name="object 10"/>
          <p:cNvSpPr/>
          <p:nvPr/>
        </p:nvSpPr>
        <p:spPr>
          <a:xfrm>
            <a:off x="3357945" y="5170696"/>
            <a:ext cx="1116330" cy="967740"/>
          </a:xfrm>
          <a:custGeom>
            <a:avLst/>
            <a:gdLst/>
            <a:ahLst/>
            <a:cxnLst/>
            <a:rect l="l" t="t" r="r" b="b"/>
            <a:pathLst>
              <a:path w="1116329" h="967739">
                <a:moveTo>
                  <a:pt x="770043" y="449015"/>
                </a:moveTo>
                <a:lnTo>
                  <a:pt x="346288" y="449015"/>
                </a:lnTo>
                <a:lnTo>
                  <a:pt x="354974" y="506900"/>
                </a:lnTo>
                <a:lnTo>
                  <a:pt x="366807" y="547947"/>
                </a:lnTo>
                <a:lnTo>
                  <a:pt x="383427" y="579369"/>
                </a:lnTo>
                <a:lnTo>
                  <a:pt x="406471" y="608377"/>
                </a:lnTo>
                <a:lnTo>
                  <a:pt x="405850" y="652073"/>
                </a:lnTo>
                <a:lnTo>
                  <a:pt x="399169" y="694712"/>
                </a:lnTo>
                <a:lnTo>
                  <a:pt x="381130" y="732827"/>
                </a:lnTo>
                <a:lnTo>
                  <a:pt x="352828" y="765730"/>
                </a:lnTo>
                <a:lnTo>
                  <a:pt x="315355" y="792733"/>
                </a:lnTo>
                <a:lnTo>
                  <a:pt x="261023" y="814378"/>
                </a:lnTo>
                <a:lnTo>
                  <a:pt x="218125" y="820210"/>
                </a:lnTo>
                <a:lnTo>
                  <a:pt x="158281" y="827727"/>
                </a:lnTo>
                <a:lnTo>
                  <a:pt x="111025" y="843371"/>
                </a:lnTo>
                <a:lnTo>
                  <a:pt x="73963" y="866140"/>
                </a:lnTo>
                <a:lnTo>
                  <a:pt x="44701" y="895029"/>
                </a:lnTo>
                <a:lnTo>
                  <a:pt x="20844" y="929038"/>
                </a:lnTo>
                <a:lnTo>
                  <a:pt x="0" y="967164"/>
                </a:lnTo>
                <a:lnTo>
                  <a:pt x="1116333" y="967164"/>
                </a:lnTo>
                <a:lnTo>
                  <a:pt x="1095488" y="929038"/>
                </a:lnTo>
                <a:lnTo>
                  <a:pt x="1071631" y="895029"/>
                </a:lnTo>
                <a:lnTo>
                  <a:pt x="1042368" y="866140"/>
                </a:lnTo>
                <a:lnTo>
                  <a:pt x="1005306" y="843371"/>
                </a:lnTo>
                <a:lnTo>
                  <a:pt x="958050" y="827727"/>
                </a:lnTo>
                <a:lnTo>
                  <a:pt x="898207" y="820210"/>
                </a:lnTo>
                <a:lnTo>
                  <a:pt x="876558" y="818222"/>
                </a:lnTo>
                <a:lnTo>
                  <a:pt x="855202" y="814272"/>
                </a:lnTo>
                <a:lnTo>
                  <a:pt x="834431" y="808195"/>
                </a:lnTo>
                <a:lnTo>
                  <a:pt x="814537" y="799824"/>
                </a:lnTo>
                <a:lnTo>
                  <a:pt x="810283" y="797555"/>
                </a:lnTo>
                <a:lnTo>
                  <a:pt x="805798" y="795286"/>
                </a:lnTo>
                <a:lnTo>
                  <a:pt x="763464" y="765730"/>
                </a:lnTo>
                <a:lnTo>
                  <a:pt x="735095" y="732827"/>
                </a:lnTo>
                <a:lnTo>
                  <a:pt x="717043" y="694712"/>
                </a:lnTo>
                <a:lnTo>
                  <a:pt x="710482" y="652073"/>
                </a:lnTo>
                <a:lnTo>
                  <a:pt x="709950" y="608377"/>
                </a:lnTo>
                <a:lnTo>
                  <a:pt x="732940" y="579369"/>
                </a:lnTo>
                <a:lnTo>
                  <a:pt x="749463" y="547947"/>
                </a:lnTo>
                <a:lnTo>
                  <a:pt x="761252" y="506900"/>
                </a:lnTo>
                <a:lnTo>
                  <a:pt x="770043" y="449015"/>
                </a:lnTo>
                <a:close/>
              </a:path>
              <a:path w="1116329" h="967739">
                <a:moveTo>
                  <a:pt x="784812" y="449015"/>
                </a:moveTo>
                <a:lnTo>
                  <a:pt x="770043" y="449015"/>
                </a:lnTo>
                <a:lnTo>
                  <a:pt x="774825" y="450220"/>
                </a:lnTo>
                <a:lnTo>
                  <a:pt x="781069" y="450362"/>
                </a:lnTo>
                <a:lnTo>
                  <a:pt x="784812" y="449015"/>
                </a:lnTo>
                <a:close/>
              </a:path>
              <a:path w="1116329" h="967739">
                <a:moveTo>
                  <a:pt x="323085" y="293269"/>
                </a:moveTo>
                <a:lnTo>
                  <a:pt x="315427" y="293269"/>
                </a:lnTo>
                <a:lnTo>
                  <a:pt x="307202" y="293553"/>
                </a:lnTo>
                <a:lnTo>
                  <a:pt x="289103" y="309955"/>
                </a:lnTo>
                <a:lnTo>
                  <a:pt x="290299" y="348168"/>
                </a:lnTo>
                <a:lnTo>
                  <a:pt x="304046" y="396167"/>
                </a:lnTo>
                <a:lnTo>
                  <a:pt x="323599" y="441924"/>
                </a:lnTo>
                <a:lnTo>
                  <a:pt x="328819" y="447898"/>
                </a:lnTo>
                <a:lnTo>
                  <a:pt x="335156" y="450149"/>
                </a:lnTo>
                <a:lnTo>
                  <a:pt x="341387" y="450061"/>
                </a:lnTo>
                <a:lnTo>
                  <a:pt x="346288" y="449015"/>
                </a:lnTo>
                <a:lnTo>
                  <a:pt x="784812" y="449015"/>
                </a:lnTo>
                <a:lnTo>
                  <a:pt x="812420" y="396167"/>
                </a:lnTo>
                <a:lnTo>
                  <a:pt x="826183" y="348168"/>
                </a:lnTo>
                <a:lnTo>
                  <a:pt x="827343" y="309955"/>
                </a:lnTo>
                <a:lnTo>
                  <a:pt x="809219" y="293553"/>
                </a:lnTo>
                <a:lnTo>
                  <a:pt x="329891" y="293553"/>
                </a:lnTo>
                <a:lnTo>
                  <a:pt x="323085" y="293269"/>
                </a:lnTo>
                <a:close/>
              </a:path>
              <a:path w="1116329" h="967739">
                <a:moveTo>
                  <a:pt x="558211" y="0"/>
                </a:moveTo>
                <a:lnTo>
                  <a:pt x="500960" y="4963"/>
                </a:lnTo>
                <a:lnTo>
                  <a:pt x="452193" y="19203"/>
                </a:lnTo>
                <a:lnTo>
                  <a:pt x="411744" y="41746"/>
                </a:lnTo>
                <a:lnTo>
                  <a:pt x="379450" y="71615"/>
                </a:lnTo>
                <a:lnTo>
                  <a:pt x="355146" y="107836"/>
                </a:lnTo>
                <a:lnTo>
                  <a:pt x="338667" y="149435"/>
                </a:lnTo>
                <a:lnTo>
                  <a:pt x="328428" y="217239"/>
                </a:lnTo>
                <a:lnTo>
                  <a:pt x="328037" y="254522"/>
                </a:lnTo>
                <a:lnTo>
                  <a:pt x="329891" y="293553"/>
                </a:lnTo>
                <a:lnTo>
                  <a:pt x="786529" y="293553"/>
                </a:lnTo>
                <a:lnTo>
                  <a:pt x="788414" y="254402"/>
                </a:lnTo>
                <a:lnTo>
                  <a:pt x="784706" y="182044"/>
                </a:lnTo>
                <a:lnTo>
                  <a:pt x="761193" y="107836"/>
                </a:lnTo>
                <a:lnTo>
                  <a:pt x="736905" y="71615"/>
                </a:lnTo>
                <a:lnTo>
                  <a:pt x="704632" y="41746"/>
                </a:lnTo>
                <a:lnTo>
                  <a:pt x="664205" y="19203"/>
                </a:lnTo>
                <a:lnTo>
                  <a:pt x="615455" y="4963"/>
                </a:lnTo>
                <a:lnTo>
                  <a:pt x="558211" y="0"/>
                </a:lnTo>
                <a:close/>
              </a:path>
              <a:path w="1116329" h="967739">
                <a:moveTo>
                  <a:pt x="793337" y="292985"/>
                </a:moveTo>
                <a:lnTo>
                  <a:pt x="786529" y="293553"/>
                </a:lnTo>
                <a:lnTo>
                  <a:pt x="809219" y="293553"/>
                </a:lnTo>
                <a:lnTo>
                  <a:pt x="793337" y="292985"/>
                </a:lnTo>
                <a:close/>
              </a:path>
            </a:pathLst>
          </a:custGeom>
          <a:solidFill>
            <a:srgbClr val="000000"/>
          </a:solidFill>
        </p:spPr>
        <p:txBody>
          <a:bodyPr wrap="square" lIns="0" tIns="0" rIns="0" bIns="0" rtlCol="0"/>
          <a:lstStyle/>
          <a:p>
            <a:endParaRPr/>
          </a:p>
        </p:txBody>
      </p:sp>
      <p:sp>
        <p:nvSpPr>
          <p:cNvPr id="11" name="object 11"/>
          <p:cNvSpPr txBox="1"/>
          <p:nvPr/>
        </p:nvSpPr>
        <p:spPr>
          <a:xfrm>
            <a:off x="5837096" y="3800176"/>
            <a:ext cx="1589405" cy="399415"/>
          </a:xfrm>
          <a:prstGeom prst="rect">
            <a:avLst/>
          </a:prstGeom>
        </p:spPr>
        <p:txBody>
          <a:bodyPr vert="horz" wrap="square" lIns="0" tIns="0" rIns="0" bIns="0" rtlCol="0">
            <a:spAutoFit/>
          </a:bodyPr>
          <a:lstStyle/>
          <a:p>
            <a:pPr>
              <a:lnSpc>
                <a:spcPts val="3090"/>
              </a:lnSpc>
            </a:pPr>
            <a:r>
              <a:rPr sz="2600" spc="-270" dirty="0">
                <a:solidFill>
                  <a:srgbClr val="FFFFFF"/>
                </a:solidFill>
                <a:latin typeface="Arial MT"/>
                <a:cs typeface="Arial MT"/>
              </a:rPr>
              <a:t>T</a:t>
            </a:r>
            <a:r>
              <a:rPr sz="2600" spc="85" dirty="0">
                <a:solidFill>
                  <a:srgbClr val="FFFFFF"/>
                </a:solidFill>
                <a:latin typeface="Arial MT"/>
                <a:cs typeface="Arial MT"/>
              </a:rPr>
              <a:t>rustSto</a:t>
            </a:r>
            <a:r>
              <a:rPr sz="2600" spc="10" dirty="0">
                <a:solidFill>
                  <a:srgbClr val="FFFFFF"/>
                </a:solidFill>
                <a:latin typeface="Arial MT"/>
                <a:cs typeface="Arial MT"/>
              </a:rPr>
              <a:t>r</a:t>
            </a:r>
            <a:r>
              <a:rPr sz="2600" spc="20" dirty="0">
                <a:solidFill>
                  <a:srgbClr val="FFFFFF"/>
                </a:solidFill>
                <a:latin typeface="Arial MT"/>
                <a:cs typeface="Arial MT"/>
              </a:rPr>
              <a:t>e</a:t>
            </a:r>
            <a:endParaRPr sz="2600">
              <a:latin typeface="Arial MT"/>
              <a:cs typeface="Arial MT"/>
            </a:endParaRPr>
          </a:p>
        </p:txBody>
      </p:sp>
      <p:sp>
        <p:nvSpPr>
          <p:cNvPr id="12" name="object 12"/>
          <p:cNvSpPr txBox="1"/>
          <p:nvPr/>
        </p:nvSpPr>
        <p:spPr>
          <a:xfrm>
            <a:off x="9245055" y="4433316"/>
            <a:ext cx="1614170" cy="486409"/>
          </a:xfrm>
          <a:prstGeom prst="rect">
            <a:avLst/>
          </a:prstGeom>
          <a:solidFill>
            <a:srgbClr val="EE220C"/>
          </a:solidFill>
        </p:spPr>
        <p:txBody>
          <a:bodyPr vert="horz" wrap="square" lIns="0" tIns="37465" rIns="0" bIns="0" rtlCol="0">
            <a:spAutoFit/>
          </a:bodyPr>
          <a:lstStyle/>
          <a:p>
            <a:pPr marL="266700">
              <a:lnSpc>
                <a:spcPct val="100000"/>
              </a:lnSpc>
              <a:spcBef>
                <a:spcPts val="295"/>
              </a:spcBef>
            </a:pPr>
            <a:r>
              <a:rPr sz="2600" spc="40" dirty="0">
                <a:solidFill>
                  <a:srgbClr val="FFFFFF"/>
                </a:solidFill>
                <a:latin typeface="Arial MT"/>
                <a:cs typeface="Arial MT"/>
              </a:rPr>
              <a:t>Secure</a:t>
            </a:r>
            <a:endParaRPr sz="2600">
              <a:latin typeface="Arial MT"/>
              <a:cs typeface="Arial MT"/>
            </a:endParaRPr>
          </a:p>
        </p:txBody>
      </p:sp>
      <p:sp>
        <p:nvSpPr>
          <p:cNvPr id="13" name="object 13"/>
          <p:cNvSpPr txBox="1"/>
          <p:nvPr/>
        </p:nvSpPr>
        <p:spPr>
          <a:xfrm>
            <a:off x="5601882" y="3622926"/>
            <a:ext cx="2059939" cy="768350"/>
          </a:xfrm>
          <a:prstGeom prst="rect">
            <a:avLst/>
          </a:prstGeom>
          <a:solidFill>
            <a:srgbClr val="EE220C"/>
          </a:solidFill>
        </p:spPr>
        <p:txBody>
          <a:bodyPr vert="horz" wrap="square" lIns="0" tIns="173355" rIns="0" bIns="0" rtlCol="0">
            <a:spAutoFit/>
          </a:bodyPr>
          <a:lstStyle/>
          <a:p>
            <a:pPr marL="48895">
              <a:lnSpc>
                <a:spcPct val="100000"/>
              </a:lnSpc>
              <a:spcBef>
                <a:spcPts val="1365"/>
              </a:spcBef>
            </a:pPr>
            <a:r>
              <a:rPr sz="2600" spc="70" dirty="0">
                <a:solidFill>
                  <a:srgbClr val="FFFFFF"/>
                </a:solidFill>
                <a:latin typeface="Arial MT"/>
                <a:cs typeface="Arial MT"/>
              </a:rPr>
              <a:t>CARoot</a:t>
            </a:r>
            <a:r>
              <a:rPr sz="2600" spc="-50" dirty="0">
                <a:solidFill>
                  <a:srgbClr val="FFFFFF"/>
                </a:solidFill>
                <a:latin typeface="Arial MT"/>
                <a:cs typeface="Arial MT"/>
              </a:rPr>
              <a:t> </a:t>
            </a:r>
            <a:r>
              <a:rPr sz="2600" spc="65" dirty="0">
                <a:solidFill>
                  <a:srgbClr val="FFFFFF"/>
                </a:solidFill>
                <a:latin typeface="Arial MT"/>
                <a:cs typeface="Arial MT"/>
              </a:rPr>
              <a:t>Cert</a:t>
            </a:r>
            <a:endParaRPr sz="2600">
              <a:latin typeface="Arial MT"/>
              <a:cs typeface="Arial MT"/>
            </a:endParaRPr>
          </a:p>
        </p:txBody>
      </p:sp>
      <p:sp>
        <p:nvSpPr>
          <p:cNvPr id="14" name="object 14"/>
          <p:cNvSpPr txBox="1"/>
          <p:nvPr/>
        </p:nvSpPr>
        <p:spPr>
          <a:xfrm>
            <a:off x="2012892" y="3801036"/>
            <a:ext cx="3345815" cy="402590"/>
          </a:xfrm>
          <a:prstGeom prst="rect">
            <a:avLst/>
          </a:prstGeom>
        </p:spPr>
        <p:txBody>
          <a:bodyPr vert="horz" wrap="square" lIns="0" tIns="15240" rIns="0" bIns="0" rtlCol="0">
            <a:spAutoFit/>
          </a:bodyPr>
          <a:lstStyle/>
          <a:p>
            <a:pPr marL="12700">
              <a:lnSpc>
                <a:spcPct val="100000"/>
              </a:lnSpc>
              <a:spcBef>
                <a:spcPts val="120"/>
              </a:spcBef>
            </a:pPr>
            <a:r>
              <a:rPr sz="2450" b="1" spc="20" dirty="0">
                <a:latin typeface="Arial"/>
                <a:cs typeface="Arial"/>
              </a:rPr>
              <a:t>DigiCert</a:t>
            </a:r>
            <a:r>
              <a:rPr sz="2450" b="1" spc="-20" dirty="0">
                <a:latin typeface="Arial"/>
                <a:cs typeface="Arial"/>
              </a:rPr>
              <a:t> </a:t>
            </a:r>
            <a:r>
              <a:rPr sz="2450" b="1" spc="-5" dirty="0">
                <a:latin typeface="Arial"/>
                <a:cs typeface="Arial"/>
              </a:rPr>
              <a:t>Global</a:t>
            </a:r>
            <a:r>
              <a:rPr sz="2450" b="1" spc="-15" dirty="0">
                <a:latin typeface="Arial"/>
                <a:cs typeface="Arial"/>
              </a:rPr>
              <a:t> </a:t>
            </a:r>
            <a:r>
              <a:rPr sz="2450" b="1" spc="-10" dirty="0">
                <a:latin typeface="Arial"/>
                <a:cs typeface="Arial"/>
              </a:rPr>
              <a:t>CA</a:t>
            </a:r>
            <a:r>
              <a:rPr sz="2450" b="1" spc="-15" dirty="0">
                <a:latin typeface="Arial"/>
                <a:cs typeface="Arial"/>
              </a:rPr>
              <a:t> </a:t>
            </a:r>
            <a:r>
              <a:rPr sz="2450" b="1" spc="-10" dirty="0">
                <a:latin typeface="Arial"/>
                <a:cs typeface="Arial"/>
              </a:rPr>
              <a:t>G2</a:t>
            </a:r>
            <a:endParaRPr sz="2450">
              <a:latin typeface="Arial"/>
              <a:cs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7591" y="494591"/>
            <a:ext cx="15189200" cy="1433195"/>
          </a:xfrm>
          <a:prstGeom prst="rect">
            <a:avLst/>
          </a:prstGeom>
        </p:spPr>
        <p:txBody>
          <a:bodyPr vert="horz" wrap="square" lIns="0" tIns="17145" rIns="0" bIns="0" rtlCol="0">
            <a:spAutoFit/>
          </a:bodyPr>
          <a:lstStyle/>
          <a:p>
            <a:pPr marL="12700">
              <a:lnSpc>
                <a:spcPct val="100000"/>
              </a:lnSpc>
              <a:spcBef>
                <a:spcPts val="135"/>
              </a:spcBef>
            </a:pPr>
            <a:r>
              <a:rPr spc="-45" dirty="0"/>
              <a:t>SSL</a:t>
            </a:r>
            <a:r>
              <a:rPr spc="5" dirty="0"/>
              <a:t> </a:t>
            </a:r>
            <a:r>
              <a:rPr spc="185" dirty="0"/>
              <a:t>Requests</a:t>
            </a:r>
            <a:r>
              <a:rPr spc="5" dirty="0"/>
              <a:t> </a:t>
            </a:r>
            <a:r>
              <a:rPr spc="355" dirty="0"/>
              <a:t>by</a:t>
            </a:r>
            <a:r>
              <a:rPr spc="5" dirty="0"/>
              <a:t> </a:t>
            </a:r>
            <a:r>
              <a:rPr spc="165" dirty="0"/>
              <a:t>Enterprise</a:t>
            </a:r>
          </a:p>
        </p:txBody>
      </p:sp>
      <p:sp>
        <p:nvSpPr>
          <p:cNvPr id="3" name="object 3"/>
          <p:cNvSpPr txBox="1"/>
          <p:nvPr/>
        </p:nvSpPr>
        <p:spPr>
          <a:xfrm>
            <a:off x="15622561" y="4523422"/>
            <a:ext cx="2825750" cy="226187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pPr>
            <a:endParaRPr sz="3250">
              <a:latin typeface="Times New Roman"/>
              <a:cs typeface="Times New Roman"/>
            </a:endParaRPr>
          </a:p>
          <a:p>
            <a:pPr marL="739140">
              <a:lnSpc>
                <a:spcPct val="100000"/>
              </a:lnSpc>
            </a:pPr>
            <a:r>
              <a:rPr sz="2600" spc="110" dirty="0">
                <a:solidFill>
                  <a:srgbClr val="FFFFFF"/>
                </a:solidFill>
                <a:latin typeface="Arial MT"/>
                <a:cs typeface="Arial MT"/>
              </a:rPr>
              <a:t>abc.com</a:t>
            </a:r>
            <a:endParaRPr sz="2600">
              <a:latin typeface="Arial MT"/>
              <a:cs typeface="Arial MT"/>
            </a:endParaRPr>
          </a:p>
        </p:txBody>
      </p:sp>
      <p:sp>
        <p:nvSpPr>
          <p:cNvPr id="4" name="object 4"/>
          <p:cNvSpPr txBox="1"/>
          <p:nvPr/>
        </p:nvSpPr>
        <p:spPr>
          <a:xfrm>
            <a:off x="16053648" y="7109355"/>
            <a:ext cx="196342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70" dirty="0">
                <a:solidFill>
                  <a:srgbClr val="FFFFFF"/>
                </a:solidFill>
                <a:latin typeface="Arial MT"/>
                <a:cs typeface="Arial MT"/>
              </a:rPr>
              <a:t>keystore</a:t>
            </a:r>
            <a:r>
              <a:rPr sz="2600" spc="-40" dirty="0">
                <a:solidFill>
                  <a:srgbClr val="FFFFFF"/>
                </a:solidFill>
                <a:latin typeface="Arial MT"/>
                <a:cs typeface="Arial MT"/>
              </a:rPr>
              <a:t> </a:t>
            </a:r>
            <a:r>
              <a:rPr sz="2600" spc="60" dirty="0">
                <a:solidFill>
                  <a:srgbClr val="FFFFFF"/>
                </a:solidFill>
                <a:latin typeface="Arial MT"/>
                <a:cs typeface="Arial MT"/>
              </a:rPr>
              <a:t>file</a:t>
            </a:r>
            <a:endParaRPr sz="2600">
              <a:latin typeface="Arial MT"/>
              <a:cs typeface="Arial MT"/>
            </a:endParaRPr>
          </a:p>
        </p:txBody>
      </p:sp>
      <p:sp>
        <p:nvSpPr>
          <p:cNvPr id="5" name="object 5"/>
          <p:cNvSpPr/>
          <p:nvPr/>
        </p:nvSpPr>
        <p:spPr>
          <a:xfrm>
            <a:off x="8922490" y="7595041"/>
            <a:ext cx="2259330" cy="2143760"/>
          </a:xfrm>
          <a:custGeom>
            <a:avLst/>
            <a:gdLst/>
            <a:ahLst/>
            <a:cxnLst/>
            <a:rect l="l" t="t" r="r" b="b"/>
            <a:pathLst>
              <a:path w="2259329" h="2143759">
                <a:moveTo>
                  <a:pt x="1129559" y="0"/>
                </a:moveTo>
                <a:lnTo>
                  <a:pt x="0" y="477238"/>
                </a:lnTo>
                <a:lnTo>
                  <a:pt x="0" y="625317"/>
                </a:lnTo>
                <a:lnTo>
                  <a:pt x="2259116" y="625317"/>
                </a:lnTo>
                <a:lnTo>
                  <a:pt x="2259116" y="477238"/>
                </a:lnTo>
                <a:lnTo>
                  <a:pt x="1129559" y="0"/>
                </a:lnTo>
                <a:close/>
              </a:path>
              <a:path w="2259329" h="2143759">
                <a:moveTo>
                  <a:pt x="542717" y="1681455"/>
                </a:moveTo>
                <a:lnTo>
                  <a:pt x="240560" y="1681455"/>
                </a:lnTo>
                <a:lnTo>
                  <a:pt x="240560" y="1742345"/>
                </a:lnTo>
                <a:lnTo>
                  <a:pt x="542717" y="1742345"/>
                </a:lnTo>
                <a:lnTo>
                  <a:pt x="542717" y="1681455"/>
                </a:lnTo>
                <a:close/>
              </a:path>
              <a:path w="2259329" h="2143759">
                <a:moveTo>
                  <a:pt x="501948" y="765276"/>
                </a:moveTo>
                <a:lnTo>
                  <a:pt x="281153" y="765276"/>
                </a:lnTo>
                <a:lnTo>
                  <a:pt x="281153" y="1681455"/>
                </a:lnTo>
                <a:lnTo>
                  <a:pt x="501948" y="1681455"/>
                </a:lnTo>
                <a:lnTo>
                  <a:pt x="501948" y="765276"/>
                </a:lnTo>
                <a:close/>
              </a:path>
              <a:path w="2259329" h="2143759">
                <a:moveTo>
                  <a:pt x="542717" y="704915"/>
                </a:moveTo>
                <a:lnTo>
                  <a:pt x="240560" y="704915"/>
                </a:lnTo>
                <a:lnTo>
                  <a:pt x="240560" y="765276"/>
                </a:lnTo>
                <a:lnTo>
                  <a:pt x="542717" y="765276"/>
                </a:lnTo>
                <a:lnTo>
                  <a:pt x="542717" y="704915"/>
                </a:lnTo>
                <a:close/>
              </a:path>
              <a:path w="2259329" h="2143759">
                <a:moveTo>
                  <a:pt x="966302" y="1681455"/>
                </a:moveTo>
                <a:lnTo>
                  <a:pt x="664145" y="1681455"/>
                </a:lnTo>
                <a:lnTo>
                  <a:pt x="664145" y="1742345"/>
                </a:lnTo>
                <a:lnTo>
                  <a:pt x="966302" y="1742345"/>
                </a:lnTo>
                <a:lnTo>
                  <a:pt x="966302" y="1681455"/>
                </a:lnTo>
                <a:close/>
              </a:path>
              <a:path w="2259329" h="2143759">
                <a:moveTo>
                  <a:pt x="925533" y="765276"/>
                </a:moveTo>
                <a:lnTo>
                  <a:pt x="704738" y="765276"/>
                </a:lnTo>
                <a:lnTo>
                  <a:pt x="704738" y="1681455"/>
                </a:lnTo>
                <a:lnTo>
                  <a:pt x="925533" y="1681455"/>
                </a:lnTo>
                <a:lnTo>
                  <a:pt x="925533" y="765276"/>
                </a:lnTo>
                <a:close/>
              </a:path>
              <a:path w="2259329" h="2143759">
                <a:moveTo>
                  <a:pt x="966302" y="704915"/>
                </a:moveTo>
                <a:lnTo>
                  <a:pt x="664145" y="704915"/>
                </a:lnTo>
                <a:lnTo>
                  <a:pt x="664145" y="765276"/>
                </a:lnTo>
                <a:lnTo>
                  <a:pt x="966302" y="765276"/>
                </a:lnTo>
                <a:lnTo>
                  <a:pt x="966302" y="704915"/>
                </a:lnTo>
                <a:close/>
              </a:path>
              <a:path w="2259329" h="2143759">
                <a:moveTo>
                  <a:pt x="1594801" y="1681455"/>
                </a:moveTo>
                <a:lnTo>
                  <a:pt x="1292639" y="1681455"/>
                </a:lnTo>
                <a:lnTo>
                  <a:pt x="1292639" y="1742345"/>
                </a:lnTo>
                <a:lnTo>
                  <a:pt x="1594801" y="1742345"/>
                </a:lnTo>
                <a:lnTo>
                  <a:pt x="1594801" y="1681455"/>
                </a:lnTo>
                <a:close/>
              </a:path>
              <a:path w="2259329" h="2143759">
                <a:moveTo>
                  <a:pt x="1554206" y="765276"/>
                </a:moveTo>
                <a:lnTo>
                  <a:pt x="1333409" y="765276"/>
                </a:lnTo>
                <a:lnTo>
                  <a:pt x="1333409" y="1681455"/>
                </a:lnTo>
                <a:lnTo>
                  <a:pt x="1554206" y="1681455"/>
                </a:lnTo>
                <a:lnTo>
                  <a:pt x="1554206" y="765276"/>
                </a:lnTo>
                <a:close/>
              </a:path>
              <a:path w="2259329" h="2143759">
                <a:moveTo>
                  <a:pt x="1594801" y="704915"/>
                </a:moveTo>
                <a:lnTo>
                  <a:pt x="1292639" y="704915"/>
                </a:lnTo>
                <a:lnTo>
                  <a:pt x="1292639" y="765276"/>
                </a:lnTo>
                <a:lnTo>
                  <a:pt x="1594801" y="765276"/>
                </a:lnTo>
                <a:lnTo>
                  <a:pt x="1594801" y="704915"/>
                </a:lnTo>
                <a:close/>
              </a:path>
              <a:path w="2259329" h="2143759">
                <a:moveTo>
                  <a:pt x="2018380" y="1681455"/>
                </a:moveTo>
                <a:lnTo>
                  <a:pt x="1716222" y="1681455"/>
                </a:lnTo>
                <a:lnTo>
                  <a:pt x="1716222" y="1742345"/>
                </a:lnTo>
                <a:lnTo>
                  <a:pt x="2018380" y="1742345"/>
                </a:lnTo>
                <a:lnTo>
                  <a:pt x="2018380" y="1681455"/>
                </a:lnTo>
                <a:close/>
              </a:path>
              <a:path w="2259329" h="2143759">
                <a:moveTo>
                  <a:pt x="1977784" y="765276"/>
                </a:moveTo>
                <a:lnTo>
                  <a:pt x="1756995" y="765276"/>
                </a:lnTo>
                <a:lnTo>
                  <a:pt x="1756995" y="1681455"/>
                </a:lnTo>
                <a:lnTo>
                  <a:pt x="1977784" y="1681455"/>
                </a:lnTo>
                <a:lnTo>
                  <a:pt x="1977784" y="765276"/>
                </a:lnTo>
                <a:close/>
              </a:path>
              <a:path w="2259329" h="2143759">
                <a:moveTo>
                  <a:pt x="2018380" y="704915"/>
                </a:moveTo>
                <a:lnTo>
                  <a:pt x="1716222" y="704915"/>
                </a:lnTo>
                <a:lnTo>
                  <a:pt x="1716222" y="765276"/>
                </a:lnTo>
                <a:lnTo>
                  <a:pt x="2018380" y="765276"/>
                </a:lnTo>
                <a:lnTo>
                  <a:pt x="2018380" y="704915"/>
                </a:lnTo>
                <a:close/>
              </a:path>
              <a:path w="2259329" h="2143759">
                <a:moveTo>
                  <a:pt x="2147224" y="1822120"/>
                </a:moveTo>
                <a:lnTo>
                  <a:pt x="111720" y="1822120"/>
                </a:lnTo>
                <a:lnTo>
                  <a:pt x="111720" y="1942842"/>
                </a:lnTo>
                <a:lnTo>
                  <a:pt x="2147224" y="1942842"/>
                </a:lnTo>
                <a:lnTo>
                  <a:pt x="2147224" y="1822120"/>
                </a:lnTo>
                <a:close/>
              </a:path>
              <a:path w="2259329" h="2143759">
                <a:moveTo>
                  <a:pt x="2259116" y="2022616"/>
                </a:moveTo>
                <a:lnTo>
                  <a:pt x="0" y="2022616"/>
                </a:lnTo>
                <a:lnTo>
                  <a:pt x="0" y="2143338"/>
                </a:lnTo>
                <a:lnTo>
                  <a:pt x="2259116" y="2143338"/>
                </a:lnTo>
                <a:lnTo>
                  <a:pt x="2259116" y="2022616"/>
                </a:lnTo>
                <a:close/>
              </a:path>
            </a:pathLst>
          </a:custGeom>
          <a:solidFill>
            <a:srgbClr val="000000"/>
          </a:solidFill>
        </p:spPr>
        <p:txBody>
          <a:bodyPr wrap="square" lIns="0" tIns="0" rIns="0" bIns="0" rtlCol="0"/>
          <a:lstStyle/>
          <a:p>
            <a:endParaRPr/>
          </a:p>
        </p:txBody>
      </p:sp>
      <p:sp>
        <p:nvSpPr>
          <p:cNvPr id="6" name="object 6"/>
          <p:cNvSpPr txBox="1"/>
          <p:nvPr/>
        </p:nvSpPr>
        <p:spPr>
          <a:xfrm>
            <a:off x="8526988" y="9804331"/>
            <a:ext cx="3050540" cy="402590"/>
          </a:xfrm>
          <a:prstGeom prst="rect">
            <a:avLst/>
          </a:prstGeom>
        </p:spPr>
        <p:txBody>
          <a:bodyPr vert="horz" wrap="square" lIns="0" tIns="15240" rIns="0" bIns="0" rtlCol="0">
            <a:spAutoFit/>
          </a:bodyPr>
          <a:lstStyle/>
          <a:p>
            <a:pPr marL="12700">
              <a:lnSpc>
                <a:spcPct val="100000"/>
              </a:lnSpc>
              <a:spcBef>
                <a:spcPts val="120"/>
              </a:spcBef>
            </a:pPr>
            <a:r>
              <a:rPr sz="2450" b="1" spc="30" dirty="0">
                <a:latin typeface="Arial"/>
                <a:cs typeface="Arial"/>
              </a:rPr>
              <a:t>Certificate</a:t>
            </a:r>
            <a:r>
              <a:rPr sz="2450" b="1" spc="-30" dirty="0">
                <a:latin typeface="Arial"/>
                <a:cs typeface="Arial"/>
              </a:rPr>
              <a:t> </a:t>
            </a:r>
            <a:r>
              <a:rPr sz="2450" b="1" spc="-15" dirty="0">
                <a:latin typeface="Arial"/>
                <a:cs typeface="Arial"/>
              </a:rPr>
              <a:t>Authority</a:t>
            </a:r>
            <a:endParaRPr sz="2450">
              <a:latin typeface="Arial"/>
              <a:cs typeface="Arial"/>
            </a:endParaRPr>
          </a:p>
        </p:txBody>
      </p:sp>
      <p:grpSp>
        <p:nvGrpSpPr>
          <p:cNvPr id="7" name="object 7"/>
          <p:cNvGrpSpPr/>
          <p:nvPr/>
        </p:nvGrpSpPr>
        <p:grpSpPr>
          <a:xfrm>
            <a:off x="12010189" y="7528547"/>
            <a:ext cx="3623310" cy="1565910"/>
            <a:chOff x="12010189" y="7528547"/>
            <a:chExt cx="3623310" cy="1565910"/>
          </a:xfrm>
        </p:grpSpPr>
        <p:sp>
          <p:nvSpPr>
            <p:cNvPr id="8" name="object 8"/>
            <p:cNvSpPr/>
            <p:nvPr/>
          </p:nvSpPr>
          <p:spPr>
            <a:xfrm>
              <a:off x="12212769" y="7559979"/>
              <a:ext cx="3388995" cy="1430655"/>
            </a:xfrm>
            <a:custGeom>
              <a:avLst/>
              <a:gdLst/>
              <a:ahLst/>
              <a:cxnLst/>
              <a:rect l="l" t="t" r="r" b="b"/>
              <a:pathLst>
                <a:path w="3388994" h="1430654">
                  <a:moveTo>
                    <a:pt x="0" y="1430476"/>
                  </a:moveTo>
                  <a:lnTo>
                    <a:pt x="28940" y="1418260"/>
                  </a:lnTo>
                  <a:lnTo>
                    <a:pt x="3388852" y="0"/>
                  </a:lnTo>
                </a:path>
              </a:pathLst>
            </a:custGeom>
            <a:ln w="62825">
              <a:solidFill>
                <a:srgbClr val="000000"/>
              </a:solidFill>
            </a:ln>
          </p:spPr>
          <p:txBody>
            <a:bodyPr wrap="square" lIns="0" tIns="0" rIns="0" bIns="0" rtlCol="0"/>
            <a:lstStyle/>
            <a:p>
              <a:endParaRPr/>
            </a:p>
          </p:txBody>
        </p:sp>
        <p:sp>
          <p:nvSpPr>
            <p:cNvPr id="9" name="object 9"/>
            <p:cNvSpPr/>
            <p:nvPr/>
          </p:nvSpPr>
          <p:spPr>
            <a:xfrm>
              <a:off x="12010189" y="8862480"/>
              <a:ext cx="280670" cy="231775"/>
            </a:xfrm>
            <a:custGeom>
              <a:avLst/>
              <a:gdLst/>
              <a:ahLst/>
              <a:cxnLst/>
              <a:rect l="l" t="t" r="r" b="b"/>
              <a:pathLst>
                <a:path w="280670" h="231775">
                  <a:moveTo>
                    <a:pt x="182654" y="0"/>
                  </a:moveTo>
                  <a:lnTo>
                    <a:pt x="0" y="213487"/>
                  </a:lnTo>
                  <a:lnTo>
                    <a:pt x="280378" y="231519"/>
                  </a:lnTo>
                  <a:lnTo>
                    <a:pt x="182654" y="0"/>
                  </a:lnTo>
                  <a:close/>
                </a:path>
              </a:pathLst>
            </a:custGeom>
            <a:solidFill>
              <a:srgbClr val="000000"/>
            </a:solidFill>
          </p:spPr>
          <p:txBody>
            <a:bodyPr wrap="square" lIns="0" tIns="0" rIns="0" bIns="0" rtlCol="0"/>
            <a:lstStyle/>
            <a:p>
              <a:endParaRPr/>
            </a:p>
          </p:txBody>
        </p:sp>
      </p:grpSp>
      <p:sp>
        <p:nvSpPr>
          <p:cNvPr id="10" name="object 10"/>
          <p:cNvSpPr txBox="1"/>
          <p:nvPr/>
        </p:nvSpPr>
        <p:spPr>
          <a:xfrm>
            <a:off x="13964936" y="8425615"/>
            <a:ext cx="264541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70" dirty="0">
                <a:solidFill>
                  <a:srgbClr val="FFFFFF"/>
                </a:solidFill>
                <a:latin typeface="Arial MT"/>
                <a:cs typeface="Arial MT"/>
              </a:rPr>
              <a:t>Requesting</a:t>
            </a:r>
            <a:r>
              <a:rPr sz="2600" spc="-35" dirty="0">
                <a:solidFill>
                  <a:srgbClr val="FFFFFF"/>
                </a:solidFill>
                <a:latin typeface="Arial MT"/>
                <a:cs typeface="Arial MT"/>
              </a:rPr>
              <a:t> </a:t>
            </a:r>
            <a:r>
              <a:rPr sz="2600" spc="-10" dirty="0">
                <a:solidFill>
                  <a:srgbClr val="FFFFFF"/>
                </a:solidFill>
                <a:latin typeface="Arial MT"/>
                <a:cs typeface="Arial MT"/>
              </a:rPr>
              <a:t>CSR</a:t>
            </a:r>
            <a:endParaRPr sz="2600">
              <a:latin typeface="Arial MT"/>
              <a:cs typeface="Arial MT"/>
            </a:endParaRPr>
          </a:p>
        </p:txBody>
      </p:sp>
      <p:grpSp>
        <p:nvGrpSpPr>
          <p:cNvPr id="11" name="object 11"/>
          <p:cNvGrpSpPr/>
          <p:nvPr/>
        </p:nvGrpSpPr>
        <p:grpSpPr>
          <a:xfrm>
            <a:off x="10756824" y="6569080"/>
            <a:ext cx="4488815" cy="1565910"/>
            <a:chOff x="10756824" y="6569080"/>
            <a:chExt cx="4488815" cy="1565910"/>
          </a:xfrm>
        </p:grpSpPr>
        <p:sp>
          <p:nvSpPr>
            <p:cNvPr id="12" name="object 12"/>
            <p:cNvSpPr/>
            <p:nvPr/>
          </p:nvSpPr>
          <p:spPr>
            <a:xfrm>
              <a:off x="11654178" y="6672625"/>
              <a:ext cx="3388995" cy="1430655"/>
            </a:xfrm>
            <a:custGeom>
              <a:avLst/>
              <a:gdLst/>
              <a:ahLst/>
              <a:cxnLst/>
              <a:rect l="l" t="t" r="r" b="b"/>
              <a:pathLst>
                <a:path w="3388994" h="1430654">
                  <a:moveTo>
                    <a:pt x="0" y="1430476"/>
                  </a:moveTo>
                  <a:lnTo>
                    <a:pt x="3359912" y="12215"/>
                  </a:lnTo>
                  <a:lnTo>
                    <a:pt x="3388852" y="0"/>
                  </a:lnTo>
                </a:path>
              </a:pathLst>
            </a:custGeom>
            <a:ln w="62825">
              <a:solidFill>
                <a:srgbClr val="000000"/>
              </a:solidFill>
            </a:ln>
          </p:spPr>
          <p:txBody>
            <a:bodyPr wrap="square" lIns="0" tIns="0" rIns="0" bIns="0" rtlCol="0"/>
            <a:lstStyle/>
            <a:p>
              <a:endParaRPr/>
            </a:p>
          </p:txBody>
        </p:sp>
        <p:sp>
          <p:nvSpPr>
            <p:cNvPr id="13" name="object 13"/>
            <p:cNvSpPr/>
            <p:nvPr/>
          </p:nvSpPr>
          <p:spPr>
            <a:xfrm>
              <a:off x="14965219" y="6569080"/>
              <a:ext cx="280670" cy="231775"/>
            </a:xfrm>
            <a:custGeom>
              <a:avLst/>
              <a:gdLst/>
              <a:ahLst/>
              <a:cxnLst/>
              <a:rect l="l" t="t" r="r" b="b"/>
              <a:pathLst>
                <a:path w="280669" h="231775">
                  <a:moveTo>
                    <a:pt x="0" y="0"/>
                  </a:moveTo>
                  <a:lnTo>
                    <a:pt x="97735" y="231520"/>
                  </a:lnTo>
                  <a:lnTo>
                    <a:pt x="280389" y="18032"/>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10756824" y="6666515"/>
              <a:ext cx="2862580" cy="482600"/>
            </a:xfrm>
            <a:custGeom>
              <a:avLst/>
              <a:gdLst/>
              <a:ahLst/>
              <a:cxnLst/>
              <a:rect l="l" t="t" r="r" b="b"/>
              <a:pathLst>
                <a:path w="2862579" h="482600">
                  <a:moveTo>
                    <a:pt x="2862567" y="0"/>
                  </a:moveTo>
                  <a:lnTo>
                    <a:pt x="0" y="0"/>
                  </a:lnTo>
                  <a:lnTo>
                    <a:pt x="0" y="271437"/>
                  </a:lnTo>
                  <a:lnTo>
                    <a:pt x="0" y="482409"/>
                  </a:lnTo>
                  <a:lnTo>
                    <a:pt x="2862567" y="482409"/>
                  </a:lnTo>
                  <a:lnTo>
                    <a:pt x="2862567" y="271437"/>
                  </a:lnTo>
                  <a:lnTo>
                    <a:pt x="2862567" y="0"/>
                  </a:lnTo>
                  <a:close/>
                </a:path>
              </a:pathLst>
            </a:custGeom>
            <a:solidFill>
              <a:srgbClr val="EE220C"/>
            </a:solidFill>
          </p:spPr>
          <p:txBody>
            <a:bodyPr wrap="square" lIns="0" tIns="0" rIns="0" bIns="0" rtlCol="0"/>
            <a:lstStyle/>
            <a:p>
              <a:endParaRPr/>
            </a:p>
          </p:txBody>
        </p:sp>
      </p:grpSp>
      <p:sp>
        <p:nvSpPr>
          <p:cNvPr id="15" name="object 15"/>
          <p:cNvSpPr txBox="1"/>
          <p:nvPr/>
        </p:nvSpPr>
        <p:spPr>
          <a:xfrm>
            <a:off x="10803943" y="6707636"/>
            <a:ext cx="875665" cy="399415"/>
          </a:xfrm>
          <a:prstGeom prst="rect">
            <a:avLst/>
          </a:prstGeom>
        </p:spPr>
        <p:txBody>
          <a:bodyPr vert="horz" wrap="square" lIns="0" tIns="0" rIns="0" bIns="0" rtlCol="0">
            <a:spAutoFit/>
          </a:bodyPr>
          <a:lstStyle/>
          <a:p>
            <a:pPr>
              <a:lnSpc>
                <a:spcPts val="3090"/>
              </a:lnSpc>
            </a:pPr>
            <a:r>
              <a:rPr sz="2600" spc="45" dirty="0">
                <a:solidFill>
                  <a:srgbClr val="FFFFFF"/>
                </a:solidFill>
                <a:latin typeface="Arial MT"/>
                <a:cs typeface="Arial MT"/>
              </a:rPr>
              <a:t>Signe</a:t>
            </a:r>
            <a:endParaRPr sz="2600">
              <a:latin typeface="Arial MT"/>
              <a:cs typeface="Arial MT"/>
            </a:endParaRPr>
          </a:p>
        </p:txBody>
      </p:sp>
      <p:sp>
        <p:nvSpPr>
          <p:cNvPr id="16" name="object 16"/>
          <p:cNvSpPr txBox="1"/>
          <p:nvPr/>
        </p:nvSpPr>
        <p:spPr>
          <a:xfrm>
            <a:off x="11666442" y="6686560"/>
            <a:ext cx="1918970" cy="427990"/>
          </a:xfrm>
          <a:prstGeom prst="rect">
            <a:avLst/>
          </a:prstGeom>
        </p:spPr>
        <p:txBody>
          <a:bodyPr vert="horz" wrap="square" lIns="0" tIns="17145" rIns="0" bIns="0" rtlCol="0">
            <a:spAutoFit/>
          </a:bodyPr>
          <a:lstStyle/>
          <a:p>
            <a:pPr marL="12700">
              <a:lnSpc>
                <a:spcPct val="100000"/>
              </a:lnSpc>
              <a:spcBef>
                <a:spcPts val="135"/>
              </a:spcBef>
            </a:pPr>
            <a:r>
              <a:rPr sz="2600" spc="165" dirty="0">
                <a:solidFill>
                  <a:srgbClr val="FFFFFF"/>
                </a:solidFill>
                <a:latin typeface="Arial MT"/>
                <a:cs typeface="Arial MT"/>
              </a:rPr>
              <a:t>d</a:t>
            </a:r>
            <a:r>
              <a:rPr sz="2600" spc="-50" dirty="0">
                <a:solidFill>
                  <a:srgbClr val="FFFFFF"/>
                </a:solidFill>
                <a:latin typeface="Arial MT"/>
                <a:cs typeface="Arial MT"/>
              </a:rPr>
              <a:t> </a:t>
            </a:r>
            <a:r>
              <a:rPr sz="2600" spc="75" dirty="0">
                <a:solidFill>
                  <a:srgbClr val="FFFFFF"/>
                </a:solidFill>
                <a:latin typeface="Arial MT"/>
                <a:cs typeface="Arial MT"/>
              </a:rPr>
              <a:t>Certificate</a:t>
            </a:r>
            <a:endParaRPr sz="2600">
              <a:latin typeface="Arial MT"/>
              <a:cs typeface="Arial MT"/>
            </a:endParaRPr>
          </a:p>
        </p:txBody>
      </p:sp>
      <p:sp>
        <p:nvSpPr>
          <p:cNvPr id="17" name="object 17"/>
          <p:cNvSpPr txBox="1"/>
          <p:nvPr/>
        </p:nvSpPr>
        <p:spPr>
          <a:xfrm>
            <a:off x="14704159" y="3716788"/>
            <a:ext cx="4662805"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5" dirty="0">
                <a:solidFill>
                  <a:srgbClr val="FFFFFF"/>
                </a:solidFill>
                <a:latin typeface="Arial MT"/>
                <a:cs typeface="Arial MT"/>
              </a:rPr>
              <a:t>SSL</a:t>
            </a:r>
            <a:r>
              <a:rPr sz="2600" dirty="0">
                <a:solidFill>
                  <a:srgbClr val="FFFFFF"/>
                </a:solidFill>
                <a:latin typeface="Arial MT"/>
                <a:cs typeface="Arial MT"/>
              </a:rPr>
              <a:t> </a:t>
            </a:r>
            <a:r>
              <a:rPr sz="2600" spc="65" dirty="0">
                <a:solidFill>
                  <a:srgbClr val="FFFFFF"/>
                </a:solidFill>
                <a:latin typeface="Arial MT"/>
                <a:cs typeface="Arial MT"/>
              </a:rPr>
              <a:t>Signed</a:t>
            </a:r>
            <a:r>
              <a:rPr sz="2600" dirty="0">
                <a:solidFill>
                  <a:srgbClr val="FFFFFF"/>
                </a:solidFill>
                <a:latin typeface="Arial MT"/>
                <a:cs typeface="Arial MT"/>
              </a:rPr>
              <a:t> </a:t>
            </a:r>
            <a:r>
              <a:rPr sz="2600" spc="75" dirty="0">
                <a:solidFill>
                  <a:srgbClr val="FFFFFF"/>
                </a:solidFill>
                <a:latin typeface="Arial MT"/>
                <a:cs typeface="Arial MT"/>
              </a:rPr>
              <a:t>Certificate</a:t>
            </a:r>
            <a:r>
              <a:rPr sz="2600" dirty="0">
                <a:solidFill>
                  <a:srgbClr val="FFFFFF"/>
                </a:solidFill>
                <a:latin typeface="Arial MT"/>
                <a:cs typeface="Arial MT"/>
              </a:rPr>
              <a:t> </a:t>
            </a:r>
            <a:r>
              <a:rPr sz="2600" spc="105" dirty="0">
                <a:solidFill>
                  <a:srgbClr val="FFFFFF"/>
                </a:solidFill>
                <a:latin typeface="Arial MT"/>
                <a:cs typeface="Arial MT"/>
              </a:rPr>
              <a:t>added</a:t>
            </a:r>
            <a:endParaRPr sz="2600">
              <a:latin typeface="Arial MT"/>
              <a:cs typeface="Arial MT"/>
            </a:endParaRPr>
          </a:p>
        </p:txBody>
      </p:sp>
      <p:sp>
        <p:nvSpPr>
          <p:cNvPr id="18" name="object 18"/>
          <p:cNvSpPr/>
          <p:nvPr/>
        </p:nvSpPr>
        <p:spPr>
          <a:xfrm>
            <a:off x="3057498" y="4523422"/>
            <a:ext cx="2825750" cy="2261870"/>
          </a:xfrm>
          <a:custGeom>
            <a:avLst/>
            <a:gdLst/>
            <a:ahLst/>
            <a:cxnLst/>
            <a:rect l="l" t="t" r="r" b="b"/>
            <a:pathLst>
              <a:path w="2825750" h="2261870">
                <a:moveTo>
                  <a:pt x="2825420" y="0"/>
                </a:moveTo>
                <a:lnTo>
                  <a:pt x="0" y="0"/>
                </a:lnTo>
                <a:lnTo>
                  <a:pt x="0" y="2261711"/>
                </a:lnTo>
                <a:lnTo>
                  <a:pt x="2825420" y="2261711"/>
                </a:lnTo>
                <a:lnTo>
                  <a:pt x="2825420" y="0"/>
                </a:lnTo>
                <a:close/>
              </a:path>
            </a:pathLst>
          </a:custGeom>
          <a:solidFill>
            <a:srgbClr val="000000"/>
          </a:solidFill>
        </p:spPr>
        <p:txBody>
          <a:bodyPr wrap="square" lIns="0" tIns="0" rIns="0" bIns="0" rtlCol="0"/>
          <a:lstStyle/>
          <a:p>
            <a:endParaRPr/>
          </a:p>
        </p:txBody>
      </p:sp>
      <p:sp>
        <p:nvSpPr>
          <p:cNvPr id="19" name="object 19"/>
          <p:cNvSpPr txBox="1"/>
          <p:nvPr/>
        </p:nvSpPr>
        <p:spPr>
          <a:xfrm>
            <a:off x="4023395" y="5454576"/>
            <a:ext cx="894080" cy="399415"/>
          </a:xfrm>
          <a:prstGeom prst="rect">
            <a:avLst/>
          </a:prstGeom>
        </p:spPr>
        <p:txBody>
          <a:bodyPr vert="horz" wrap="square" lIns="0" tIns="0" rIns="0" bIns="0" rtlCol="0">
            <a:spAutoFit/>
          </a:bodyPr>
          <a:lstStyle/>
          <a:p>
            <a:pPr>
              <a:lnSpc>
                <a:spcPts val="3090"/>
              </a:lnSpc>
            </a:pPr>
            <a:r>
              <a:rPr sz="2600" spc="60" dirty="0">
                <a:solidFill>
                  <a:srgbClr val="FFFFFF"/>
                </a:solidFill>
                <a:latin typeface="Arial MT"/>
                <a:cs typeface="Arial MT"/>
              </a:rPr>
              <a:t>Client</a:t>
            </a:r>
            <a:endParaRPr sz="2600">
              <a:latin typeface="Arial MT"/>
              <a:cs typeface="Arial MT"/>
            </a:endParaRPr>
          </a:p>
        </p:txBody>
      </p:sp>
      <p:grpSp>
        <p:nvGrpSpPr>
          <p:cNvPr id="20" name="object 20"/>
          <p:cNvGrpSpPr/>
          <p:nvPr/>
        </p:nvGrpSpPr>
        <p:grpSpPr>
          <a:xfrm>
            <a:off x="4532875" y="7040560"/>
            <a:ext cx="3804285" cy="1890395"/>
            <a:chOff x="4532875" y="7040560"/>
            <a:chExt cx="3804285" cy="1890395"/>
          </a:xfrm>
        </p:grpSpPr>
        <p:sp>
          <p:nvSpPr>
            <p:cNvPr id="21" name="object 21"/>
            <p:cNvSpPr/>
            <p:nvPr/>
          </p:nvSpPr>
          <p:spPr>
            <a:xfrm>
              <a:off x="4730168" y="7139428"/>
              <a:ext cx="3575685" cy="1760220"/>
            </a:xfrm>
            <a:custGeom>
              <a:avLst/>
              <a:gdLst/>
              <a:ahLst/>
              <a:cxnLst/>
              <a:rect l="l" t="t" r="r" b="b"/>
              <a:pathLst>
                <a:path w="3575684" h="1760220">
                  <a:moveTo>
                    <a:pt x="3575579" y="1759608"/>
                  </a:moveTo>
                  <a:lnTo>
                    <a:pt x="28184" y="13870"/>
                  </a:lnTo>
                  <a:lnTo>
                    <a:pt x="0" y="0"/>
                  </a:lnTo>
                </a:path>
              </a:pathLst>
            </a:custGeom>
            <a:ln w="62825">
              <a:solidFill>
                <a:srgbClr val="000000"/>
              </a:solidFill>
            </a:ln>
          </p:spPr>
          <p:txBody>
            <a:bodyPr wrap="square" lIns="0" tIns="0" rIns="0" bIns="0" rtlCol="0"/>
            <a:lstStyle/>
            <a:p>
              <a:endParaRPr/>
            </a:p>
          </p:txBody>
        </p:sp>
        <p:sp>
          <p:nvSpPr>
            <p:cNvPr id="22" name="object 22"/>
            <p:cNvSpPr/>
            <p:nvPr/>
          </p:nvSpPr>
          <p:spPr>
            <a:xfrm>
              <a:off x="4532875" y="7040560"/>
              <a:ext cx="281305" cy="226060"/>
            </a:xfrm>
            <a:custGeom>
              <a:avLst/>
              <a:gdLst/>
              <a:ahLst/>
              <a:cxnLst/>
              <a:rect l="l" t="t" r="r" b="b"/>
              <a:pathLst>
                <a:path w="281304" h="226059">
                  <a:moveTo>
                    <a:pt x="280957" y="0"/>
                  </a:moveTo>
                  <a:lnTo>
                    <a:pt x="0" y="1776"/>
                  </a:lnTo>
                  <a:lnTo>
                    <a:pt x="169996" y="225476"/>
                  </a:lnTo>
                  <a:lnTo>
                    <a:pt x="280957"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2866802" y="7538503"/>
            <a:ext cx="3272790" cy="890905"/>
          </a:xfrm>
          <a:prstGeom prst="rect">
            <a:avLst/>
          </a:prstGeom>
          <a:solidFill>
            <a:srgbClr val="EE220C"/>
          </a:solidFill>
        </p:spPr>
        <p:txBody>
          <a:bodyPr vert="horz" wrap="square" lIns="0" tIns="37465" rIns="0" bIns="0" rtlCol="0">
            <a:spAutoFit/>
          </a:bodyPr>
          <a:lstStyle/>
          <a:p>
            <a:pPr algn="ctr">
              <a:lnSpc>
                <a:spcPct val="100000"/>
              </a:lnSpc>
              <a:spcBef>
                <a:spcPts val="295"/>
              </a:spcBef>
            </a:pPr>
            <a:r>
              <a:rPr sz="2600" spc="35" dirty="0">
                <a:solidFill>
                  <a:srgbClr val="FFFFFF"/>
                </a:solidFill>
                <a:latin typeface="Arial MT"/>
                <a:cs typeface="Arial MT"/>
              </a:rPr>
              <a:t>TrustStore</a:t>
            </a:r>
            <a:endParaRPr sz="2600">
              <a:latin typeface="Arial MT"/>
              <a:cs typeface="Arial MT"/>
            </a:endParaRPr>
          </a:p>
          <a:p>
            <a:pPr algn="ctr">
              <a:lnSpc>
                <a:spcPct val="100000"/>
              </a:lnSpc>
              <a:spcBef>
                <a:spcPts val="95"/>
              </a:spcBef>
            </a:pPr>
            <a:r>
              <a:rPr sz="2600" spc="-30" dirty="0">
                <a:solidFill>
                  <a:srgbClr val="FFFFFF"/>
                </a:solidFill>
                <a:latin typeface="Arial MT"/>
                <a:cs typeface="Arial MT"/>
              </a:rPr>
              <a:t>(CA</a:t>
            </a:r>
            <a:r>
              <a:rPr sz="2600" spc="-15" dirty="0">
                <a:solidFill>
                  <a:srgbClr val="FFFFFF"/>
                </a:solidFill>
                <a:latin typeface="Arial MT"/>
                <a:cs typeface="Arial MT"/>
              </a:rPr>
              <a:t> </a:t>
            </a:r>
            <a:r>
              <a:rPr sz="2600" spc="90" dirty="0">
                <a:solidFill>
                  <a:srgbClr val="FFFFFF"/>
                </a:solidFill>
                <a:latin typeface="Arial MT"/>
                <a:cs typeface="Arial MT"/>
              </a:rPr>
              <a:t>Root</a:t>
            </a:r>
            <a:r>
              <a:rPr sz="2600" spc="-15" dirty="0">
                <a:solidFill>
                  <a:srgbClr val="FFFFFF"/>
                </a:solidFill>
                <a:latin typeface="Arial MT"/>
                <a:cs typeface="Arial MT"/>
              </a:rPr>
              <a:t> </a:t>
            </a:r>
            <a:r>
              <a:rPr sz="2600" spc="60" dirty="0">
                <a:solidFill>
                  <a:srgbClr val="FFFFFF"/>
                </a:solidFill>
                <a:latin typeface="Arial MT"/>
                <a:cs typeface="Arial MT"/>
              </a:rPr>
              <a:t>Certificate)</a:t>
            </a:r>
            <a:endParaRPr sz="2600">
              <a:latin typeface="Arial MT"/>
              <a:cs typeface="Arial MT"/>
            </a:endParaRPr>
          </a:p>
        </p:txBody>
      </p:sp>
      <p:grpSp>
        <p:nvGrpSpPr>
          <p:cNvPr id="24" name="object 24"/>
          <p:cNvGrpSpPr/>
          <p:nvPr/>
        </p:nvGrpSpPr>
        <p:grpSpPr>
          <a:xfrm>
            <a:off x="3663215" y="5048680"/>
            <a:ext cx="11936095" cy="1889760"/>
            <a:chOff x="3663215" y="5048680"/>
            <a:chExt cx="11936095" cy="1889760"/>
          </a:xfrm>
        </p:grpSpPr>
        <p:sp>
          <p:nvSpPr>
            <p:cNvPr id="25" name="object 25"/>
            <p:cNvSpPr/>
            <p:nvPr/>
          </p:nvSpPr>
          <p:spPr>
            <a:xfrm>
              <a:off x="5906405" y="5654279"/>
              <a:ext cx="9505950" cy="37465"/>
            </a:xfrm>
            <a:custGeom>
              <a:avLst/>
              <a:gdLst/>
              <a:ahLst/>
              <a:cxnLst/>
              <a:rect l="l" t="t" r="r" b="b"/>
              <a:pathLst>
                <a:path w="9505950" h="37464">
                  <a:moveTo>
                    <a:pt x="-26177" y="18732"/>
                  </a:moveTo>
                  <a:lnTo>
                    <a:pt x="9531584" y="18732"/>
                  </a:lnTo>
                </a:path>
              </a:pathLst>
            </a:custGeom>
            <a:ln w="89819">
              <a:solidFill>
                <a:srgbClr val="000000"/>
              </a:solidFill>
            </a:ln>
          </p:spPr>
          <p:txBody>
            <a:bodyPr wrap="square" lIns="0" tIns="0" rIns="0" bIns="0" rtlCol="0"/>
            <a:lstStyle/>
            <a:p>
              <a:endParaRPr/>
            </a:p>
          </p:txBody>
        </p:sp>
        <p:sp>
          <p:nvSpPr>
            <p:cNvPr id="26" name="object 26"/>
            <p:cNvSpPr/>
            <p:nvPr/>
          </p:nvSpPr>
          <p:spPr>
            <a:xfrm>
              <a:off x="15385217" y="5584839"/>
              <a:ext cx="214629" cy="213995"/>
            </a:xfrm>
            <a:custGeom>
              <a:avLst/>
              <a:gdLst/>
              <a:ahLst/>
              <a:cxnLst/>
              <a:rect l="l" t="t" r="r" b="b"/>
              <a:pathLst>
                <a:path w="214630" h="213995">
                  <a:moveTo>
                    <a:pt x="837" y="0"/>
                  </a:moveTo>
                  <a:lnTo>
                    <a:pt x="0" y="213603"/>
                  </a:lnTo>
                  <a:lnTo>
                    <a:pt x="214024" y="107643"/>
                  </a:lnTo>
                  <a:lnTo>
                    <a:pt x="837" y="0"/>
                  </a:lnTo>
                  <a:close/>
                </a:path>
              </a:pathLst>
            </a:custGeom>
            <a:solidFill>
              <a:srgbClr val="000000"/>
            </a:solidFill>
          </p:spPr>
          <p:txBody>
            <a:bodyPr wrap="square" lIns="0" tIns="0" rIns="0" bIns="0" rtlCol="0"/>
            <a:lstStyle/>
            <a:p>
              <a:endParaRPr/>
            </a:p>
          </p:txBody>
        </p:sp>
        <p:sp>
          <p:nvSpPr>
            <p:cNvPr id="27" name="object 27"/>
            <p:cNvSpPr/>
            <p:nvPr/>
          </p:nvSpPr>
          <p:spPr>
            <a:xfrm>
              <a:off x="9653042" y="5048680"/>
              <a:ext cx="798195" cy="1211580"/>
            </a:xfrm>
            <a:custGeom>
              <a:avLst/>
              <a:gdLst/>
              <a:ahLst/>
              <a:cxnLst/>
              <a:rect l="l" t="t" r="r" b="b"/>
              <a:pathLst>
                <a:path w="798195" h="1211579">
                  <a:moveTo>
                    <a:pt x="399007" y="0"/>
                  </a:moveTo>
                  <a:lnTo>
                    <a:pt x="350078" y="3956"/>
                  </a:lnTo>
                  <a:lnTo>
                    <a:pt x="303642" y="15408"/>
                  </a:lnTo>
                  <a:lnTo>
                    <a:pt x="260325" y="33731"/>
                  </a:lnTo>
                  <a:lnTo>
                    <a:pt x="220753" y="58301"/>
                  </a:lnTo>
                  <a:lnTo>
                    <a:pt x="185551" y="88492"/>
                  </a:lnTo>
                  <a:lnTo>
                    <a:pt x="155346" y="123680"/>
                  </a:lnTo>
                  <a:lnTo>
                    <a:pt x="130764" y="163239"/>
                  </a:lnTo>
                  <a:lnTo>
                    <a:pt x="112430" y="206546"/>
                  </a:lnTo>
                  <a:lnTo>
                    <a:pt x="100970" y="252975"/>
                  </a:lnTo>
                  <a:lnTo>
                    <a:pt x="97011" y="301901"/>
                  </a:lnTo>
                  <a:lnTo>
                    <a:pt x="97011" y="551281"/>
                  </a:lnTo>
                  <a:lnTo>
                    <a:pt x="68834" y="588030"/>
                  </a:lnTo>
                  <a:lnTo>
                    <a:pt x="44991" y="627924"/>
                  </a:lnTo>
                  <a:lnTo>
                    <a:pt x="25834" y="670624"/>
                  </a:lnTo>
                  <a:lnTo>
                    <a:pt x="11716" y="715793"/>
                  </a:lnTo>
                  <a:lnTo>
                    <a:pt x="2987" y="763093"/>
                  </a:lnTo>
                  <a:lnTo>
                    <a:pt x="0" y="812186"/>
                  </a:lnTo>
                  <a:lnTo>
                    <a:pt x="2684" y="858717"/>
                  </a:lnTo>
                  <a:lnTo>
                    <a:pt x="10538" y="903673"/>
                  </a:lnTo>
                  <a:lnTo>
                    <a:pt x="23262" y="946753"/>
                  </a:lnTo>
                  <a:lnTo>
                    <a:pt x="40556" y="987657"/>
                  </a:lnTo>
                  <a:lnTo>
                    <a:pt x="62121" y="1026087"/>
                  </a:lnTo>
                  <a:lnTo>
                    <a:pt x="87659" y="1061743"/>
                  </a:lnTo>
                  <a:lnTo>
                    <a:pt x="116868" y="1094325"/>
                  </a:lnTo>
                  <a:lnTo>
                    <a:pt x="149450" y="1123535"/>
                  </a:lnTo>
                  <a:lnTo>
                    <a:pt x="185106" y="1149072"/>
                  </a:lnTo>
                  <a:lnTo>
                    <a:pt x="223536" y="1170638"/>
                  </a:lnTo>
                  <a:lnTo>
                    <a:pt x="264440" y="1187932"/>
                  </a:lnTo>
                  <a:lnTo>
                    <a:pt x="307520" y="1200656"/>
                  </a:lnTo>
                  <a:lnTo>
                    <a:pt x="352475" y="1208510"/>
                  </a:lnTo>
                  <a:lnTo>
                    <a:pt x="399007" y="1211194"/>
                  </a:lnTo>
                  <a:lnTo>
                    <a:pt x="445539" y="1208510"/>
                  </a:lnTo>
                  <a:lnTo>
                    <a:pt x="490495" y="1200656"/>
                  </a:lnTo>
                  <a:lnTo>
                    <a:pt x="533574" y="1187932"/>
                  </a:lnTo>
                  <a:lnTo>
                    <a:pt x="574479" y="1170638"/>
                  </a:lnTo>
                  <a:lnTo>
                    <a:pt x="612909" y="1149072"/>
                  </a:lnTo>
                  <a:lnTo>
                    <a:pt x="648565" y="1123535"/>
                  </a:lnTo>
                  <a:lnTo>
                    <a:pt x="681147" y="1094325"/>
                  </a:lnTo>
                  <a:lnTo>
                    <a:pt x="710356" y="1061743"/>
                  </a:lnTo>
                  <a:lnTo>
                    <a:pt x="735893" y="1026087"/>
                  </a:lnTo>
                  <a:lnTo>
                    <a:pt x="737187" y="1023781"/>
                  </a:lnTo>
                  <a:lnTo>
                    <a:pt x="399007" y="1023781"/>
                  </a:lnTo>
                  <a:lnTo>
                    <a:pt x="350452" y="1018199"/>
                  </a:lnTo>
                  <a:lnTo>
                    <a:pt x="305900" y="1002295"/>
                  </a:lnTo>
                  <a:lnTo>
                    <a:pt x="266615" y="977334"/>
                  </a:lnTo>
                  <a:lnTo>
                    <a:pt x="233859" y="944578"/>
                  </a:lnTo>
                  <a:lnTo>
                    <a:pt x="208898" y="905292"/>
                  </a:lnTo>
                  <a:lnTo>
                    <a:pt x="192994" y="860740"/>
                  </a:lnTo>
                  <a:lnTo>
                    <a:pt x="187412" y="812185"/>
                  </a:lnTo>
                  <a:lnTo>
                    <a:pt x="192994" y="763630"/>
                  </a:lnTo>
                  <a:lnTo>
                    <a:pt x="208897" y="719078"/>
                  </a:lnTo>
                  <a:lnTo>
                    <a:pt x="233859" y="679793"/>
                  </a:lnTo>
                  <a:lnTo>
                    <a:pt x="266614" y="647037"/>
                  </a:lnTo>
                  <a:lnTo>
                    <a:pt x="305900" y="622076"/>
                  </a:lnTo>
                  <a:lnTo>
                    <a:pt x="350452" y="606173"/>
                  </a:lnTo>
                  <a:lnTo>
                    <a:pt x="399007" y="600591"/>
                  </a:lnTo>
                  <a:lnTo>
                    <a:pt x="736688" y="600591"/>
                  </a:lnTo>
                  <a:lnTo>
                    <a:pt x="729181" y="588030"/>
                  </a:lnTo>
                  <a:lnTo>
                    <a:pt x="701003" y="551281"/>
                  </a:lnTo>
                  <a:lnTo>
                    <a:pt x="701003" y="442838"/>
                  </a:lnTo>
                  <a:lnTo>
                    <a:pt x="248151" y="442838"/>
                  </a:lnTo>
                  <a:lnTo>
                    <a:pt x="248212" y="301901"/>
                  </a:lnTo>
                  <a:lnTo>
                    <a:pt x="255860" y="254669"/>
                  </a:lnTo>
                  <a:lnTo>
                    <a:pt x="277312" y="213267"/>
                  </a:lnTo>
                  <a:lnTo>
                    <a:pt x="309995" y="180584"/>
                  </a:lnTo>
                  <a:lnTo>
                    <a:pt x="351398" y="159132"/>
                  </a:lnTo>
                  <a:lnTo>
                    <a:pt x="399007" y="151423"/>
                  </a:lnTo>
                  <a:lnTo>
                    <a:pt x="659908" y="151423"/>
                  </a:lnTo>
                  <a:lnTo>
                    <a:pt x="642669" y="123680"/>
                  </a:lnTo>
                  <a:lnTo>
                    <a:pt x="612463" y="88492"/>
                  </a:lnTo>
                  <a:lnTo>
                    <a:pt x="577262" y="58301"/>
                  </a:lnTo>
                  <a:lnTo>
                    <a:pt x="537689" y="33731"/>
                  </a:lnTo>
                  <a:lnTo>
                    <a:pt x="494372" y="15408"/>
                  </a:lnTo>
                  <a:lnTo>
                    <a:pt x="447936" y="3956"/>
                  </a:lnTo>
                  <a:lnTo>
                    <a:pt x="399007" y="0"/>
                  </a:lnTo>
                  <a:close/>
                </a:path>
                <a:path w="798195" h="1211579">
                  <a:moveTo>
                    <a:pt x="736688" y="600591"/>
                  </a:moveTo>
                  <a:lnTo>
                    <a:pt x="399007" y="600591"/>
                  </a:lnTo>
                  <a:lnTo>
                    <a:pt x="447562" y="606173"/>
                  </a:lnTo>
                  <a:lnTo>
                    <a:pt x="492114" y="622076"/>
                  </a:lnTo>
                  <a:lnTo>
                    <a:pt x="531400" y="647037"/>
                  </a:lnTo>
                  <a:lnTo>
                    <a:pt x="564155" y="679793"/>
                  </a:lnTo>
                  <a:lnTo>
                    <a:pt x="589117" y="719078"/>
                  </a:lnTo>
                  <a:lnTo>
                    <a:pt x="605020" y="763630"/>
                  </a:lnTo>
                  <a:lnTo>
                    <a:pt x="610603" y="812186"/>
                  </a:lnTo>
                  <a:lnTo>
                    <a:pt x="605021" y="860741"/>
                  </a:lnTo>
                  <a:lnTo>
                    <a:pt x="589117" y="905293"/>
                  </a:lnTo>
                  <a:lnTo>
                    <a:pt x="564156" y="944579"/>
                  </a:lnTo>
                  <a:lnTo>
                    <a:pt x="531400" y="977334"/>
                  </a:lnTo>
                  <a:lnTo>
                    <a:pt x="492114" y="1002295"/>
                  </a:lnTo>
                  <a:lnTo>
                    <a:pt x="447562" y="1018199"/>
                  </a:lnTo>
                  <a:lnTo>
                    <a:pt x="399007" y="1023781"/>
                  </a:lnTo>
                  <a:lnTo>
                    <a:pt x="737187" y="1023781"/>
                  </a:lnTo>
                  <a:lnTo>
                    <a:pt x="757459" y="987657"/>
                  </a:lnTo>
                  <a:lnTo>
                    <a:pt x="774753" y="946753"/>
                  </a:lnTo>
                  <a:lnTo>
                    <a:pt x="787477" y="903673"/>
                  </a:lnTo>
                  <a:lnTo>
                    <a:pt x="795330" y="858717"/>
                  </a:lnTo>
                  <a:lnTo>
                    <a:pt x="798015" y="812185"/>
                  </a:lnTo>
                  <a:lnTo>
                    <a:pt x="795027" y="763093"/>
                  </a:lnTo>
                  <a:lnTo>
                    <a:pt x="786298" y="715793"/>
                  </a:lnTo>
                  <a:lnTo>
                    <a:pt x="772180" y="670624"/>
                  </a:lnTo>
                  <a:lnTo>
                    <a:pt x="753024" y="627924"/>
                  </a:lnTo>
                  <a:lnTo>
                    <a:pt x="736688" y="600591"/>
                  </a:lnTo>
                  <a:close/>
                </a:path>
                <a:path w="798195" h="1211579">
                  <a:moveTo>
                    <a:pt x="399007" y="635636"/>
                  </a:moveTo>
                  <a:lnTo>
                    <a:pt x="332600" y="648592"/>
                  </a:lnTo>
                  <a:lnTo>
                    <a:pt x="274223" y="687401"/>
                  </a:lnTo>
                  <a:lnTo>
                    <a:pt x="245498" y="725037"/>
                  </a:lnTo>
                  <a:lnTo>
                    <a:pt x="228263" y="767424"/>
                  </a:lnTo>
                  <a:lnTo>
                    <a:pt x="222518" y="812186"/>
                  </a:lnTo>
                  <a:lnTo>
                    <a:pt x="228263" y="856947"/>
                  </a:lnTo>
                  <a:lnTo>
                    <a:pt x="245498" y="899334"/>
                  </a:lnTo>
                  <a:lnTo>
                    <a:pt x="274223" y="936970"/>
                  </a:lnTo>
                  <a:lnTo>
                    <a:pt x="311859" y="965695"/>
                  </a:lnTo>
                  <a:lnTo>
                    <a:pt x="354246" y="982930"/>
                  </a:lnTo>
                  <a:lnTo>
                    <a:pt x="399008" y="988675"/>
                  </a:lnTo>
                  <a:lnTo>
                    <a:pt x="443769" y="982930"/>
                  </a:lnTo>
                  <a:lnTo>
                    <a:pt x="486156" y="965695"/>
                  </a:lnTo>
                  <a:lnTo>
                    <a:pt x="523792" y="936970"/>
                  </a:lnTo>
                  <a:lnTo>
                    <a:pt x="552517" y="899334"/>
                  </a:lnTo>
                  <a:lnTo>
                    <a:pt x="569751" y="856947"/>
                  </a:lnTo>
                  <a:lnTo>
                    <a:pt x="575496" y="812185"/>
                  </a:lnTo>
                  <a:lnTo>
                    <a:pt x="569751" y="767424"/>
                  </a:lnTo>
                  <a:lnTo>
                    <a:pt x="552517" y="725037"/>
                  </a:lnTo>
                  <a:lnTo>
                    <a:pt x="523792" y="687401"/>
                  </a:lnTo>
                  <a:lnTo>
                    <a:pt x="465415" y="648592"/>
                  </a:lnTo>
                  <a:lnTo>
                    <a:pt x="399007" y="635636"/>
                  </a:lnTo>
                  <a:close/>
                </a:path>
                <a:path w="798195" h="1211579">
                  <a:moveTo>
                    <a:pt x="399007" y="413177"/>
                  </a:moveTo>
                  <a:lnTo>
                    <a:pt x="359411" y="415134"/>
                  </a:lnTo>
                  <a:lnTo>
                    <a:pt x="320972" y="420867"/>
                  </a:lnTo>
                  <a:lnTo>
                    <a:pt x="283837" y="430170"/>
                  </a:lnTo>
                  <a:lnTo>
                    <a:pt x="248151" y="442838"/>
                  </a:lnTo>
                  <a:lnTo>
                    <a:pt x="549863" y="442838"/>
                  </a:lnTo>
                  <a:lnTo>
                    <a:pt x="514177" y="430170"/>
                  </a:lnTo>
                  <a:lnTo>
                    <a:pt x="477042" y="420867"/>
                  </a:lnTo>
                  <a:lnTo>
                    <a:pt x="438604" y="415134"/>
                  </a:lnTo>
                  <a:lnTo>
                    <a:pt x="399007" y="413177"/>
                  </a:lnTo>
                  <a:close/>
                </a:path>
                <a:path w="798195" h="1211579">
                  <a:moveTo>
                    <a:pt x="659908" y="151423"/>
                  </a:moveTo>
                  <a:lnTo>
                    <a:pt x="399007" y="151423"/>
                  </a:lnTo>
                  <a:lnTo>
                    <a:pt x="446617" y="159132"/>
                  </a:lnTo>
                  <a:lnTo>
                    <a:pt x="488019" y="180584"/>
                  </a:lnTo>
                  <a:lnTo>
                    <a:pt x="520702" y="213267"/>
                  </a:lnTo>
                  <a:lnTo>
                    <a:pt x="542154" y="254669"/>
                  </a:lnTo>
                  <a:lnTo>
                    <a:pt x="549802" y="301901"/>
                  </a:lnTo>
                  <a:lnTo>
                    <a:pt x="549863" y="442838"/>
                  </a:lnTo>
                  <a:lnTo>
                    <a:pt x="701003" y="442838"/>
                  </a:lnTo>
                  <a:lnTo>
                    <a:pt x="701003" y="301901"/>
                  </a:lnTo>
                  <a:lnTo>
                    <a:pt x="697044" y="252975"/>
                  </a:lnTo>
                  <a:lnTo>
                    <a:pt x="685585" y="206546"/>
                  </a:lnTo>
                  <a:lnTo>
                    <a:pt x="667251" y="163239"/>
                  </a:lnTo>
                  <a:lnTo>
                    <a:pt x="659908" y="151423"/>
                  </a:lnTo>
                  <a:close/>
                </a:path>
              </a:pathLst>
            </a:custGeom>
            <a:solidFill>
              <a:srgbClr val="EE220C"/>
            </a:solidFill>
          </p:spPr>
          <p:txBody>
            <a:bodyPr wrap="square" lIns="0" tIns="0" rIns="0" bIns="0" rtlCol="0"/>
            <a:lstStyle/>
            <a:p>
              <a:endParaRPr/>
            </a:p>
          </p:txBody>
        </p:sp>
        <p:pic>
          <p:nvPicPr>
            <p:cNvPr id="28" name="object 28"/>
            <p:cNvPicPr/>
            <p:nvPr/>
          </p:nvPicPr>
          <p:blipFill>
            <a:blip r:embed="rId2" cstate="print"/>
            <a:stretch>
              <a:fillRect/>
            </a:stretch>
          </p:blipFill>
          <p:spPr>
            <a:xfrm>
              <a:off x="3663215" y="5086396"/>
              <a:ext cx="1613988" cy="1210491"/>
            </a:xfrm>
            <a:prstGeom prst="rect">
              <a:avLst/>
            </a:prstGeom>
          </p:spPr>
        </p:pic>
        <p:sp>
          <p:nvSpPr>
            <p:cNvPr id="29" name="object 29"/>
            <p:cNvSpPr/>
            <p:nvPr/>
          </p:nvSpPr>
          <p:spPr>
            <a:xfrm>
              <a:off x="7930355" y="6455536"/>
              <a:ext cx="3824604" cy="482600"/>
            </a:xfrm>
            <a:custGeom>
              <a:avLst/>
              <a:gdLst/>
              <a:ahLst/>
              <a:cxnLst/>
              <a:rect l="l" t="t" r="r" b="b"/>
              <a:pathLst>
                <a:path w="3824604" h="482600">
                  <a:moveTo>
                    <a:pt x="3824553" y="0"/>
                  </a:moveTo>
                  <a:lnTo>
                    <a:pt x="0" y="0"/>
                  </a:lnTo>
                  <a:lnTo>
                    <a:pt x="0" y="482412"/>
                  </a:lnTo>
                  <a:lnTo>
                    <a:pt x="3824553" y="482412"/>
                  </a:lnTo>
                  <a:lnTo>
                    <a:pt x="3824553" y="0"/>
                  </a:lnTo>
                  <a:close/>
                </a:path>
              </a:pathLst>
            </a:custGeom>
            <a:solidFill>
              <a:srgbClr val="61D836"/>
            </a:solidFill>
          </p:spPr>
          <p:txBody>
            <a:bodyPr wrap="square" lIns="0" tIns="0" rIns="0" bIns="0" rtlCol="0"/>
            <a:lstStyle/>
            <a:p>
              <a:endParaRPr/>
            </a:p>
          </p:txBody>
        </p:sp>
      </p:grpSp>
      <p:sp>
        <p:nvSpPr>
          <p:cNvPr id="30" name="object 30"/>
          <p:cNvSpPr txBox="1"/>
          <p:nvPr/>
        </p:nvSpPr>
        <p:spPr>
          <a:xfrm>
            <a:off x="9245055" y="4433316"/>
            <a:ext cx="1614170" cy="486409"/>
          </a:xfrm>
          <a:prstGeom prst="rect">
            <a:avLst/>
          </a:prstGeom>
          <a:solidFill>
            <a:srgbClr val="EE220C"/>
          </a:solidFill>
        </p:spPr>
        <p:txBody>
          <a:bodyPr vert="horz" wrap="square" lIns="0" tIns="37465" rIns="0" bIns="0" rtlCol="0">
            <a:spAutoFit/>
          </a:bodyPr>
          <a:lstStyle/>
          <a:p>
            <a:pPr marL="266700">
              <a:lnSpc>
                <a:spcPct val="100000"/>
              </a:lnSpc>
              <a:spcBef>
                <a:spcPts val="295"/>
              </a:spcBef>
            </a:pPr>
            <a:r>
              <a:rPr sz="2600" spc="40" dirty="0">
                <a:solidFill>
                  <a:srgbClr val="FFFFFF"/>
                </a:solidFill>
                <a:latin typeface="Arial MT"/>
                <a:cs typeface="Arial MT"/>
              </a:rPr>
              <a:t>Secure</a:t>
            </a:r>
            <a:endParaRPr sz="2600">
              <a:latin typeface="Arial MT"/>
              <a:cs typeface="Arial MT"/>
            </a:endParaRPr>
          </a:p>
        </p:txBody>
      </p:sp>
      <p:sp>
        <p:nvSpPr>
          <p:cNvPr id="31" name="object 31"/>
          <p:cNvSpPr/>
          <p:nvPr/>
        </p:nvSpPr>
        <p:spPr>
          <a:xfrm>
            <a:off x="4059585" y="3448438"/>
            <a:ext cx="1073150" cy="1019810"/>
          </a:xfrm>
          <a:custGeom>
            <a:avLst/>
            <a:gdLst/>
            <a:ahLst/>
            <a:cxnLst/>
            <a:rect l="l" t="t" r="r" b="b"/>
            <a:pathLst>
              <a:path w="1073150" h="1019810">
                <a:moveTo>
                  <a:pt x="388138" y="976439"/>
                </a:moveTo>
                <a:lnTo>
                  <a:pt x="271264" y="976439"/>
                </a:lnTo>
                <a:lnTo>
                  <a:pt x="282824" y="977970"/>
                </a:lnTo>
                <a:lnTo>
                  <a:pt x="305965" y="999070"/>
                </a:lnTo>
                <a:lnTo>
                  <a:pt x="322847" y="1013628"/>
                </a:lnTo>
                <a:lnTo>
                  <a:pt x="337106" y="1019399"/>
                </a:lnTo>
                <a:lnTo>
                  <a:pt x="352376" y="1014135"/>
                </a:lnTo>
                <a:lnTo>
                  <a:pt x="372291" y="995589"/>
                </a:lnTo>
                <a:lnTo>
                  <a:pt x="388138" y="976439"/>
                </a:lnTo>
                <a:close/>
              </a:path>
              <a:path w="1073150" h="1019810">
                <a:moveTo>
                  <a:pt x="118625" y="493305"/>
                </a:moveTo>
                <a:lnTo>
                  <a:pt x="111330" y="493376"/>
                </a:lnTo>
                <a:lnTo>
                  <a:pt x="94965" y="497233"/>
                </a:lnTo>
                <a:lnTo>
                  <a:pt x="85449" y="499166"/>
                </a:lnTo>
                <a:lnTo>
                  <a:pt x="75402" y="502070"/>
                </a:lnTo>
                <a:lnTo>
                  <a:pt x="65197" y="507040"/>
                </a:lnTo>
                <a:lnTo>
                  <a:pt x="63442" y="511737"/>
                </a:lnTo>
                <a:lnTo>
                  <a:pt x="64247" y="517330"/>
                </a:lnTo>
                <a:lnTo>
                  <a:pt x="66095" y="523491"/>
                </a:lnTo>
                <a:lnTo>
                  <a:pt x="67464" y="529893"/>
                </a:lnTo>
                <a:lnTo>
                  <a:pt x="61759" y="535991"/>
                </a:lnTo>
                <a:lnTo>
                  <a:pt x="46702" y="540101"/>
                </a:lnTo>
                <a:lnTo>
                  <a:pt x="27700" y="544756"/>
                </a:lnTo>
                <a:lnTo>
                  <a:pt x="10158" y="552484"/>
                </a:lnTo>
                <a:lnTo>
                  <a:pt x="5557" y="555583"/>
                </a:lnTo>
                <a:lnTo>
                  <a:pt x="14332" y="568175"/>
                </a:lnTo>
                <a:lnTo>
                  <a:pt x="11379" y="571412"/>
                </a:lnTo>
                <a:lnTo>
                  <a:pt x="5468" y="576845"/>
                </a:lnTo>
                <a:lnTo>
                  <a:pt x="1451" y="580235"/>
                </a:lnTo>
                <a:lnTo>
                  <a:pt x="0" y="584033"/>
                </a:lnTo>
                <a:lnTo>
                  <a:pt x="21442" y="635107"/>
                </a:lnTo>
                <a:lnTo>
                  <a:pt x="43114" y="678137"/>
                </a:lnTo>
                <a:lnTo>
                  <a:pt x="66208" y="720371"/>
                </a:lnTo>
                <a:lnTo>
                  <a:pt x="114294" y="804820"/>
                </a:lnTo>
                <a:lnTo>
                  <a:pt x="138104" y="848218"/>
                </a:lnTo>
                <a:lnTo>
                  <a:pt x="160970" y="893187"/>
                </a:lnTo>
                <a:lnTo>
                  <a:pt x="196957" y="957279"/>
                </a:lnTo>
                <a:lnTo>
                  <a:pt x="223901" y="986441"/>
                </a:lnTo>
                <a:lnTo>
                  <a:pt x="243881" y="991884"/>
                </a:lnTo>
                <a:lnTo>
                  <a:pt x="258975" y="984813"/>
                </a:lnTo>
                <a:lnTo>
                  <a:pt x="271264" y="976439"/>
                </a:lnTo>
                <a:lnTo>
                  <a:pt x="388138" y="976439"/>
                </a:lnTo>
                <a:lnTo>
                  <a:pt x="400488" y="961516"/>
                </a:lnTo>
                <a:lnTo>
                  <a:pt x="496264" y="837798"/>
                </a:lnTo>
                <a:lnTo>
                  <a:pt x="512210" y="816004"/>
                </a:lnTo>
                <a:lnTo>
                  <a:pt x="533829" y="787383"/>
                </a:lnTo>
                <a:lnTo>
                  <a:pt x="560381" y="752859"/>
                </a:lnTo>
                <a:lnTo>
                  <a:pt x="587617" y="717864"/>
                </a:lnTo>
                <a:lnTo>
                  <a:pt x="304631" y="717864"/>
                </a:lnTo>
                <a:lnTo>
                  <a:pt x="260440" y="661861"/>
                </a:lnTo>
                <a:lnTo>
                  <a:pt x="210692" y="593786"/>
                </a:lnTo>
                <a:lnTo>
                  <a:pt x="182950" y="557979"/>
                </a:lnTo>
                <a:lnTo>
                  <a:pt x="170583" y="543353"/>
                </a:lnTo>
                <a:lnTo>
                  <a:pt x="157702" y="529114"/>
                </a:lnTo>
                <a:lnTo>
                  <a:pt x="144645" y="515003"/>
                </a:lnTo>
                <a:lnTo>
                  <a:pt x="131750" y="500760"/>
                </a:lnTo>
                <a:lnTo>
                  <a:pt x="125438" y="495566"/>
                </a:lnTo>
                <a:lnTo>
                  <a:pt x="118625" y="493305"/>
                </a:lnTo>
                <a:close/>
              </a:path>
              <a:path w="1073150" h="1019810">
                <a:moveTo>
                  <a:pt x="967455" y="0"/>
                </a:moveTo>
                <a:lnTo>
                  <a:pt x="922970" y="34033"/>
                </a:lnTo>
                <a:lnTo>
                  <a:pt x="895093" y="61266"/>
                </a:lnTo>
                <a:lnTo>
                  <a:pt x="862066" y="94854"/>
                </a:lnTo>
                <a:lnTo>
                  <a:pt x="824717" y="133844"/>
                </a:lnTo>
                <a:lnTo>
                  <a:pt x="783869" y="177283"/>
                </a:lnTo>
                <a:lnTo>
                  <a:pt x="740349" y="224218"/>
                </a:lnTo>
                <a:lnTo>
                  <a:pt x="694981" y="273696"/>
                </a:lnTo>
                <a:lnTo>
                  <a:pt x="602005" y="376464"/>
                </a:lnTo>
                <a:lnTo>
                  <a:pt x="497957" y="493376"/>
                </a:lnTo>
                <a:lnTo>
                  <a:pt x="430204" y="570568"/>
                </a:lnTo>
                <a:lnTo>
                  <a:pt x="395016" y="611151"/>
                </a:lnTo>
                <a:lnTo>
                  <a:pt x="364584" y="646651"/>
                </a:lnTo>
                <a:lnTo>
                  <a:pt x="339734" y="676114"/>
                </a:lnTo>
                <a:lnTo>
                  <a:pt x="321290" y="698587"/>
                </a:lnTo>
                <a:lnTo>
                  <a:pt x="317462" y="703192"/>
                </a:lnTo>
                <a:lnTo>
                  <a:pt x="313443" y="707835"/>
                </a:lnTo>
                <a:lnTo>
                  <a:pt x="304631" y="717864"/>
                </a:lnTo>
                <a:lnTo>
                  <a:pt x="587617" y="717864"/>
                </a:lnTo>
                <a:lnTo>
                  <a:pt x="662244" y="623089"/>
                </a:lnTo>
                <a:lnTo>
                  <a:pt x="765899" y="493305"/>
                </a:lnTo>
                <a:lnTo>
                  <a:pt x="861668" y="374850"/>
                </a:lnTo>
                <a:lnTo>
                  <a:pt x="934560" y="285900"/>
                </a:lnTo>
                <a:lnTo>
                  <a:pt x="966574" y="247333"/>
                </a:lnTo>
                <a:lnTo>
                  <a:pt x="994647" y="213936"/>
                </a:lnTo>
                <a:lnTo>
                  <a:pt x="1036015" y="166338"/>
                </a:lnTo>
                <a:lnTo>
                  <a:pt x="1043701" y="157741"/>
                </a:lnTo>
                <a:lnTo>
                  <a:pt x="1050983" y="148901"/>
                </a:lnTo>
                <a:lnTo>
                  <a:pt x="1057627" y="139534"/>
                </a:lnTo>
                <a:lnTo>
                  <a:pt x="1063403" y="129355"/>
                </a:lnTo>
                <a:lnTo>
                  <a:pt x="1070953" y="113409"/>
                </a:lnTo>
                <a:lnTo>
                  <a:pt x="1073028" y="103191"/>
                </a:lnTo>
                <a:lnTo>
                  <a:pt x="1068939" y="93931"/>
                </a:lnTo>
                <a:lnTo>
                  <a:pt x="1032787" y="71524"/>
                </a:lnTo>
                <a:lnTo>
                  <a:pt x="1019625" y="69999"/>
                </a:lnTo>
                <a:lnTo>
                  <a:pt x="1010443" y="64340"/>
                </a:lnTo>
                <a:lnTo>
                  <a:pt x="1005434" y="55055"/>
                </a:lnTo>
                <a:lnTo>
                  <a:pt x="1004788" y="42653"/>
                </a:lnTo>
                <a:lnTo>
                  <a:pt x="1005259" y="38579"/>
                </a:lnTo>
                <a:lnTo>
                  <a:pt x="1004216" y="33298"/>
                </a:lnTo>
                <a:lnTo>
                  <a:pt x="1001648" y="30267"/>
                </a:lnTo>
                <a:lnTo>
                  <a:pt x="994826" y="23308"/>
                </a:lnTo>
                <a:lnTo>
                  <a:pt x="985137" y="14540"/>
                </a:lnTo>
                <a:lnTo>
                  <a:pt x="975155" y="6068"/>
                </a:lnTo>
                <a:lnTo>
                  <a:pt x="967455" y="0"/>
                </a:lnTo>
                <a:close/>
              </a:path>
            </a:pathLst>
          </a:custGeom>
          <a:solidFill>
            <a:srgbClr val="61D836"/>
          </a:solidFill>
        </p:spPr>
        <p:txBody>
          <a:bodyPr wrap="square" lIns="0" tIns="0" rIns="0" bIns="0" rtlCol="0"/>
          <a:lstStyle/>
          <a:p>
            <a:endParaRPr/>
          </a:p>
        </p:txBody>
      </p:sp>
      <p:sp>
        <p:nvSpPr>
          <p:cNvPr id="32" name="object 32"/>
          <p:cNvSpPr txBox="1"/>
          <p:nvPr/>
        </p:nvSpPr>
        <p:spPr>
          <a:xfrm>
            <a:off x="16355209" y="6146034"/>
            <a:ext cx="136017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dirty="0">
                <a:solidFill>
                  <a:srgbClr val="FFFFFF"/>
                </a:solidFill>
                <a:latin typeface="Arial MT"/>
                <a:cs typeface="Arial MT"/>
              </a:rPr>
              <a:t>SSl</a:t>
            </a:r>
            <a:r>
              <a:rPr sz="2600" spc="-50" dirty="0">
                <a:solidFill>
                  <a:srgbClr val="FFFFFF"/>
                </a:solidFill>
                <a:latin typeface="Arial MT"/>
                <a:cs typeface="Arial MT"/>
              </a:rPr>
              <a:t> </a:t>
            </a:r>
            <a:r>
              <a:rPr sz="2600" spc="65" dirty="0">
                <a:solidFill>
                  <a:srgbClr val="FFFFFF"/>
                </a:solidFill>
                <a:latin typeface="Arial MT"/>
                <a:cs typeface="Arial MT"/>
              </a:rPr>
              <a:t>Cert</a:t>
            </a:r>
            <a:endParaRPr sz="2600">
              <a:latin typeface="Arial MT"/>
              <a:cs typeface="Arial MT"/>
            </a:endParaRPr>
          </a:p>
        </p:txBody>
      </p:sp>
      <p:sp>
        <p:nvSpPr>
          <p:cNvPr id="33" name="object 33"/>
          <p:cNvSpPr txBox="1"/>
          <p:nvPr/>
        </p:nvSpPr>
        <p:spPr>
          <a:xfrm>
            <a:off x="10756824" y="6666507"/>
            <a:ext cx="998219" cy="271780"/>
          </a:xfrm>
          <a:prstGeom prst="rect">
            <a:avLst/>
          </a:prstGeom>
        </p:spPr>
        <p:txBody>
          <a:bodyPr vert="horz" wrap="square" lIns="0" tIns="0" rIns="0" bIns="0" rtlCol="0">
            <a:spAutoFit/>
          </a:bodyPr>
          <a:lstStyle/>
          <a:p>
            <a:pPr marL="180975">
              <a:lnSpc>
                <a:spcPts val="1755"/>
              </a:lnSpc>
            </a:pPr>
            <a:r>
              <a:rPr sz="2600" spc="80" dirty="0">
                <a:solidFill>
                  <a:srgbClr val="FFFFFF"/>
                </a:solidFill>
                <a:latin typeface="Arial MT"/>
                <a:cs typeface="Arial MT"/>
              </a:rPr>
              <a:t>ation</a:t>
            </a:r>
            <a:endParaRPr sz="2600">
              <a:latin typeface="Arial MT"/>
              <a:cs typeface="Arial MT"/>
            </a:endParaRPr>
          </a:p>
        </p:txBody>
      </p:sp>
      <p:sp>
        <p:nvSpPr>
          <p:cNvPr id="34" name="object 34"/>
          <p:cNvSpPr txBox="1"/>
          <p:nvPr/>
        </p:nvSpPr>
        <p:spPr>
          <a:xfrm>
            <a:off x="7930355" y="6666507"/>
            <a:ext cx="3017520" cy="271780"/>
          </a:xfrm>
          <a:prstGeom prst="rect">
            <a:avLst/>
          </a:prstGeom>
          <a:solidFill>
            <a:srgbClr val="61D836"/>
          </a:solidFill>
        </p:spPr>
        <p:txBody>
          <a:bodyPr vert="horz" wrap="square" lIns="0" tIns="0" rIns="0" bIns="0" rtlCol="0">
            <a:spAutoFit/>
          </a:bodyPr>
          <a:lstStyle/>
          <a:p>
            <a:pPr marL="46990">
              <a:lnSpc>
                <a:spcPts val="1755"/>
              </a:lnSpc>
            </a:pPr>
            <a:r>
              <a:rPr sz="2600" spc="20" dirty="0">
                <a:solidFill>
                  <a:srgbClr val="FFFFFF"/>
                </a:solidFill>
                <a:latin typeface="Arial MT"/>
                <a:cs typeface="Arial MT"/>
              </a:rPr>
              <a:t>One</a:t>
            </a:r>
            <a:r>
              <a:rPr sz="2600" spc="-5" dirty="0">
                <a:solidFill>
                  <a:srgbClr val="FFFFFF"/>
                </a:solidFill>
                <a:latin typeface="Arial MT"/>
                <a:cs typeface="Arial MT"/>
              </a:rPr>
              <a:t> </a:t>
            </a:r>
            <a:r>
              <a:rPr sz="2600" spc="5" dirty="0">
                <a:solidFill>
                  <a:srgbClr val="FFFFFF"/>
                </a:solidFill>
                <a:latin typeface="Arial MT"/>
                <a:cs typeface="Arial MT"/>
              </a:rPr>
              <a:t>Way</a:t>
            </a:r>
            <a:r>
              <a:rPr sz="2600" spc="-5" dirty="0">
                <a:solidFill>
                  <a:srgbClr val="FFFFFF"/>
                </a:solidFill>
                <a:latin typeface="Arial MT"/>
                <a:cs typeface="Arial MT"/>
              </a:rPr>
              <a:t> </a:t>
            </a:r>
            <a:r>
              <a:rPr sz="2600" spc="85" dirty="0">
                <a:solidFill>
                  <a:srgbClr val="FFFFFF"/>
                </a:solidFill>
                <a:latin typeface="Arial MT"/>
                <a:cs typeface="Arial MT"/>
              </a:rPr>
              <a:t>Authentic</a:t>
            </a:r>
            <a:endParaRPr sz="2600">
              <a:latin typeface="Arial MT"/>
              <a:cs typeface="Arial MT"/>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8219" y="494591"/>
            <a:ext cx="10408285" cy="1433195"/>
          </a:xfrm>
          <a:prstGeom prst="rect">
            <a:avLst/>
          </a:prstGeom>
        </p:spPr>
        <p:txBody>
          <a:bodyPr vert="horz" wrap="square" lIns="0" tIns="17145" rIns="0" bIns="0" rtlCol="0">
            <a:spAutoFit/>
          </a:bodyPr>
          <a:lstStyle/>
          <a:p>
            <a:pPr marL="12700">
              <a:lnSpc>
                <a:spcPct val="100000"/>
              </a:lnSpc>
              <a:spcBef>
                <a:spcPts val="135"/>
              </a:spcBef>
            </a:pPr>
            <a:r>
              <a:rPr spc="-45" dirty="0"/>
              <a:t>SSL</a:t>
            </a:r>
            <a:r>
              <a:rPr spc="-40" dirty="0"/>
              <a:t> </a:t>
            </a:r>
            <a:r>
              <a:rPr spc="254" dirty="0"/>
              <a:t>Authentication</a:t>
            </a:r>
          </a:p>
        </p:txBody>
      </p:sp>
      <p:sp>
        <p:nvSpPr>
          <p:cNvPr id="3" name="object 3"/>
          <p:cNvSpPr txBox="1"/>
          <p:nvPr/>
        </p:nvSpPr>
        <p:spPr>
          <a:xfrm>
            <a:off x="14198520" y="4523422"/>
            <a:ext cx="2825750" cy="226187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pPr>
            <a:endParaRPr sz="3250">
              <a:latin typeface="Times New Roman"/>
              <a:cs typeface="Times New Roman"/>
            </a:endParaRPr>
          </a:p>
          <a:p>
            <a:pPr marL="369570">
              <a:lnSpc>
                <a:spcPct val="100000"/>
              </a:lnSpc>
            </a:pPr>
            <a:r>
              <a:rPr sz="2600" spc="65" dirty="0">
                <a:solidFill>
                  <a:srgbClr val="FFFFFF"/>
                </a:solidFill>
                <a:latin typeface="Arial MT"/>
                <a:cs typeface="Arial MT"/>
              </a:rPr>
              <a:t>Kafka</a:t>
            </a:r>
            <a:r>
              <a:rPr sz="2600" spc="-25" dirty="0">
                <a:solidFill>
                  <a:srgbClr val="FFFFFF"/>
                </a:solidFill>
                <a:latin typeface="Arial MT"/>
                <a:cs typeface="Arial MT"/>
              </a:rPr>
              <a:t> </a:t>
            </a:r>
            <a:r>
              <a:rPr sz="2600" spc="65" dirty="0">
                <a:solidFill>
                  <a:srgbClr val="FFFFFF"/>
                </a:solidFill>
                <a:latin typeface="Arial MT"/>
                <a:cs typeface="Arial MT"/>
              </a:rPr>
              <a:t>Cluster</a:t>
            </a:r>
            <a:endParaRPr sz="2600">
              <a:latin typeface="Arial MT"/>
              <a:cs typeface="Arial MT"/>
            </a:endParaRPr>
          </a:p>
        </p:txBody>
      </p:sp>
      <p:sp>
        <p:nvSpPr>
          <p:cNvPr id="4" name="object 4"/>
          <p:cNvSpPr txBox="1"/>
          <p:nvPr/>
        </p:nvSpPr>
        <p:spPr>
          <a:xfrm>
            <a:off x="3329741" y="4617263"/>
            <a:ext cx="2825750" cy="226187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pPr>
            <a:endParaRPr sz="3250">
              <a:latin typeface="Times New Roman"/>
              <a:cs typeface="Times New Roman"/>
            </a:endParaRPr>
          </a:p>
          <a:p>
            <a:pPr marL="387985">
              <a:lnSpc>
                <a:spcPct val="100000"/>
              </a:lnSpc>
            </a:pPr>
            <a:r>
              <a:rPr sz="2600" spc="65" dirty="0">
                <a:solidFill>
                  <a:srgbClr val="FFFFFF"/>
                </a:solidFill>
                <a:latin typeface="Arial MT"/>
                <a:cs typeface="Arial MT"/>
              </a:rPr>
              <a:t>Kafka</a:t>
            </a:r>
            <a:r>
              <a:rPr sz="2600" spc="-30" dirty="0">
                <a:solidFill>
                  <a:srgbClr val="FFFFFF"/>
                </a:solidFill>
                <a:latin typeface="Arial MT"/>
                <a:cs typeface="Arial MT"/>
              </a:rPr>
              <a:t> </a:t>
            </a:r>
            <a:r>
              <a:rPr sz="2600" spc="65" dirty="0">
                <a:solidFill>
                  <a:srgbClr val="FFFFFF"/>
                </a:solidFill>
                <a:latin typeface="Arial MT"/>
                <a:cs typeface="Arial MT"/>
              </a:rPr>
              <a:t>Clients</a:t>
            </a:r>
            <a:endParaRPr sz="2600">
              <a:latin typeface="Arial MT"/>
              <a:cs typeface="Arial MT"/>
            </a:endParaRPr>
          </a:p>
        </p:txBody>
      </p:sp>
      <p:sp>
        <p:nvSpPr>
          <p:cNvPr id="5" name="object 5"/>
          <p:cNvSpPr txBox="1"/>
          <p:nvPr/>
        </p:nvSpPr>
        <p:spPr>
          <a:xfrm>
            <a:off x="13820082" y="6983704"/>
            <a:ext cx="358267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5" dirty="0">
                <a:solidFill>
                  <a:srgbClr val="FFFFFF"/>
                </a:solidFill>
                <a:latin typeface="Arial MT"/>
                <a:cs typeface="Arial MT"/>
              </a:rPr>
              <a:t>SSL</a:t>
            </a:r>
            <a:r>
              <a:rPr sz="2600" spc="-10" dirty="0">
                <a:solidFill>
                  <a:srgbClr val="FFFFFF"/>
                </a:solidFill>
                <a:latin typeface="Arial MT"/>
                <a:cs typeface="Arial MT"/>
              </a:rPr>
              <a:t> </a:t>
            </a:r>
            <a:r>
              <a:rPr sz="2600" spc="65" dirty="0">
                <a:solidFill>
                  <a:srgbClr val="FFFFFF"/>
                </a:solidFill>
                <a:latin typeface="Arial MT"/>
                <a:cs typeface="Arial MT"/>
              </a:rPr>
              <a:t>Signed</a:t>
            </a:r>
            <a:r>
              <a:rPr sz="2600" spc="-10" dirty="0">
                <a:solidFill>
                  <a:srgbClr val="FFFFFF"/>
                </a:solidFill>
                <a:latin typeface="Arial MT"/>
                <a:cs typeface="Arial MT"/>
              </a:rPr>
              <a:t> </a:t>
            </a:r>
            <a:r>
              <a:rPr sz="2600" spc="75" dirty="0">
                <a:solidFill>
                  <a:srgbClr val="FFFFFF"/>
                </a:solidFill>
                <a:latin typeface="Arial MT"/>
                <a:cs typeface="Arial MT"/>
              </a:rPr>
              <a:t>Certificate</a:t>
            </a:r>
            <a:endParaRPr sz="2600">
              <a:latin typeface="Arial MT"/>
              <a:cs typeface="Arial MT"/>
            </a:endParaRPr>
          </a:p>
        </p:txBody>
      </p:sp>
      <p:grpSp>
        <p:nvGrpSpPr>
          <p:cNvPr id="6" name="object 6"/>
          <p:cNvGrpSpPr/>
          <p:nvPr/>
        </p:nvGrpSpPr>
        <p:grpSpPr>
          <a:xfrm>
            <a:off x="6275741" y="5174331"/>
            <a:ext cx="7802245" cy="1211580"/>
            <a:chOff x="6275741" y="5174331"/>
            <a:chExt cx="7802245" cy="1211580"/>
          </a:xfrm>
        </p:grpSpPr>
        <p:sp>
          <p:nvSpPr>
            <p:cNvPr id="7" name="object 7"/>
            <p:cNvSpPr/>
            <p:nvPr/>
          </p:nvSpPr>
          <p:spPr>
            <a:xfrm>
              <a:off x="6275741" y="5748120"/>
              <a:ext cx="7614920" cy="0"/>
            </a:xfrm>
            <a:custGeom>
              <a:avLst/>
              <a:gdLst/>
              <a:ahLst/>
              <a:cxnLst/>
              <a:rect l="l" t="t" r="r" b="b"/>
              <a:pathLst>
                <a:path w="7614919">
                  <a:moveTo>
                    <a:pt x="0" y="0"/>
                  </a:moveTo>
                  <a:lnTo>
                    <a:pt x="7588594" y="0"/>
                  </a:lnTo>
                  <a:lnTo>
                    <a:pt x="7614771" y="0"/>
                  </a:lnTo>
                </a:path>
              </a:pathLst>
            </a:custGeom>
            <a:ln w="52354">
              <a:solidFill>
                <a:srgbClr val="000000"/>
              </a:solidFill>
            </a:ln>
          </p:spPr>
          <p:txBody>
            <a:bodyPr wrap="square" lIns="0" tIns="0" rIns="0" bIns="0" rtlCol="0"/>
            <a:lstStyle/>
            <a:p>
              <a:endParaRPr/>
            </a:p>
          </p:txBody>
        </p:sp>
        <p:sp>
          <p:nvSpPr>
            <p:cNvPr id="8" name="object 8"/>
            <p:cNvSpPr/>
            <p:nvPr/>
          </p:nvSpPr>
          <p:spPr>
            <a:xfrm>
              <a:off x="13864331" y="5641317"/>
              <a:ext cx="213995" cy="213995"/>
            </a:xfrm>
            <a:custGeom>
              <a:avLst/>
              <a:gdLst/>
              <a:ahLst/>
              <a:cxnLst/>
              <a:rect l="l" t="t" r="r" b="b"/>
              <a:pathLst>
                <a:path w="213994" h="213995">
                  <a:moveTo>
                    <a:pt x="0" y="0"/>
                  </a:moveTo>
                  <a:lnTo>
                    <a:pt x="0" y="213606"/>
                  </a:lnTo>
                  <a:lnTo>
                    <a:pt x="213606" y="106803"/>
                  </a:lnTo>
                  <a:lnTo>
                    <a:pt x="0" y="0"/>
                  </a:lnTo>
                  <a:close/>
                </a:path>
              </a:pathLst>
            </a:custGeom>
            <a:solidFill>
              <a:srgbClr val="000000"/>
            </a:solidFill>
          </p:spPr>
          <p:txBody>
            <a:bodyPr wrap="square" lIns="0" tIns="0" rIns="0" bIns="0" rtlCol="0"/>
            <a:lstStyle/>
            <a:p>
              <a:endParaRPr/>
            </a:p>
          </p:txBody>
        </p:sp>
        <p:sp>
          <p:nvSpPr>
            <p:cNvPr id="9" name="object 9"/>
            <p:cNvSpPr/>
            <p:nvPr/>
          </p:nvSpPr>
          <p:spPr>
            <a:xfrm>
              <a:off x="9653042" y="5174331"/>
              <a:ext cx="798195" cy="1211580"/>
            </a:xfrm>
            <a:custGeom>
              <a:avLst/>
              <a:gdLst/>
              <a:ahLst/>
              <a:cxnLst/>
              <a:rect l="l" t="t" r="r" b="b"/>
              <a:pathLst>
                <a:path w="798195" h="1211579">
                  <a:moveTo>
                    <a:pt x="399007" y="0"/>
                  </a:moveTo>
                  <a:lnTo>
                    <a:pt x="350078" y="3956"/>
                  </a:lnTo>
                  <a:lnTo>
                    <a:pt x="303642" y="15408"/>
                  </a:lnTo>
                  <a:lnTo>
                    <a:pt x="260325" y="33731"/>
                  </a:lnTo>
                  <a:lnTo>
                    <a:pt x="220753" y="58301"/>
                  </a:lnTo>
                  <a:lnTo>
                    <a:pt x="185551" y="88492"/>
                  </a:lnTo>
                  <a:lnTo>
                    <a:pt x="155346" y="123680"/>
                  </a:lnTo>
                  <a:lnTo>
                    <a:pt x="130764" y="163239"/>
                  </a:lnTo>
                  <a:lnTo>
                    <a:pt x="112430" y="206546"/>
                  </a:lnTo>
                  <a:lnTo>
                    <a:pt x="100970" y="252975"/>
                  </a:lnTo>
                  <a:lnTo>
                    <a:pt x="97011" y="301901"/>
                  </a:lnTo>
                  <a:lnTo>
                    <a:pt x="97011" y="551281"/>
                  </a:lnTo>
                  <a:lnTo>
                    <a:pt x="68834" y="588030"/>
                  </a:lnTo>
                  <a:lnTo>
                    <a:pt x="44991" y="627924"/>
                  </a:lnTo>
                  <a:lnTo>
                    <a:pt x="25834" y="670624"/>
                  </a:lnTo>
                  <a:lnTo>
                    <a:pt x="11716" y="715793"/>
                  </a:lnTo>
                  <a:lnTo>
                    <a:pt x="2987" y="763093"/>
                  </a:lnTo>
                  <a:lnTo>
                    <a:pt x="0" y="812186"/>
                  </a:lnTo>
                  <a:lnTo>
                    <a:pt x="2684" y="858717"/>
                  </a:lnTo>
                  <a:lnTo>
                    <a:pt x="10538" y="903673"/>
                  </a:lnTo>
                  <a:lnTo>
                    <a:pt x="23262" y="946753"/>
                  </a:lnTo>
                  <a:lnTo>
                    <a:pt x="40556" y="987657"/>
                  </a:lnTo>
                  <a:lnTo>
                    <a:pt x="62121" y="1026087"/>
                  </a:lnTo>
                  <a:lnTo>
                    <a:pt x="87659" y="1061743"/>
                  </a:lnTo>
                  <a:lnTo>
                    <a:pt x="116868" y="1094325"/>
                  </a:lnTo>
                  <a:lnTo>
                    <a:pt x="149450" y="1123535"/>
                  </a:lnTo>
                  <a:lnTo>
                    <a:pt x="185106" y="1149072"/>
                  </a:lnTo>
                  <a:lnTo>
                    <a:pt x="223536" y="1170638"/>
                  </a:lnTo>
                  <a:lnTo>
                    <a:pt x="264440" y="1187932"/>
                  </a:lnTo>
                  <a:lnTo>
                    <a:pt x="307520" y="1200656"/>
                  </a:lnTo>
                  <a:lnTo>
                    <a:pt x="352475" y="1208510"/>
                  </a:lnTo>
                  <a:lnTo>
                    <a:pt x="399007" y="1211194"/>
                  </a:lnTo>
                  <a:lnTo>
                    <a:pt x="445539" y="1208510"/>
                  </a:lnTo>
                  <a:lnTo>
                    <a:pt x="490495" y="1200656"/>
                  </a:lnTo>
                  <a:lnTo>
                    <a:pt x="533574" y="1187932"/>
                  </a:lnTo>
                  <a:lnTo>
                    <a:pt x="574479" y="1170638"/>
                  </a:lnTo>
                  <a:lnTo>
                    <a:pt x="612909" y="1149072"/>
                  </a:lnTo>
                  <a:lnTo>
                    <a:pt x="648565" y="1123535"/>
                  </a:lnTo>
                  <a:lnTo>
                    <a:pt x="681147" y="1094325"/>
                  </a:lnTo>
                  <a:lnTo>
                    <a:pt x="710356" y="1061743"/>
                  </a:lnTo>
                  <a:lnTo>
                    <a:pt x="735893" y="1026087"/>
                  </a:lnTo>
                  <a:lnTo>
                    <a:pt x="737187" y="1023781"/>
                  </a:lnTo>
                  <a:lnTo>
                    <a:pt x="399007" y="1023781"/>
                  </a:lnTo>
                  <a:lnTo>
                    <a:pt x="350452" y="1018199"/>
                  </a:lnTo>
                  <a:lnTo>
                    <a:pt x="305900" y="1002295"/>
                  </a:lnTo>
                  <a:lnTo>
                    <a:pt x="266615" y="977334"/>
                  </a:lnTo>
                  <a:lnTo>
                    <a:pt x="233859" y="944578"/>
                  </a:lnTo>
                  <a:lnTo>
                    <a:pt x="208898" y="905292"/>
                  </a:lnTo>
                  <a:lnTo>
                    <a:pt x="192994" y="860740"/>
                  </a:lnTo>
                  <a:lnTo>
                    <a:pt x="187412" y="812185"/>
                  </a:lnTo>
                  <a:lnTo>
                    <a:pt x="192994" y="763630"/>
                  </a:lnTo>
                  <a:lnTo>
                    <a:pt x="208897" y="719078"/>
                  </a:lnTo>
                  <a:lnTo>
                    <a:pt x="233859" y="679793"/>
                  </a:lnTo>
                  <a:lnTo>
                    <a:pt x="266614" y="647037"/>
                  </a:lnTo>
                  <a:lnTo>
                    <a:pt x="305900" y="622076"/>
                  </a:lnTo>
                  <a:lnTo>
                    <a:pt x="350452" y="606173"/>
                  </a:lnTo>
                  <a:lnTo>
                    <a:pt x="399007" y="600591"/>
                  </a:lnTo>
                  <a:lnTo>
                    <a:pt x="736688" y="600591"/>
                  </a:lnTo>
                  <a:lnTo>
                    <a:pt x="729181" y="588030"/>
                  </a:lnTo>
                  <a:lnTo>
                    <a:pt x="701003" y="551281"/>
                  </a:lnTo>
                  <a:lnTo>
                    <a:pt x="701003" y="442838"/>
                  </a:lnTo>
                  <a:lnTo>
                    <a:pt x="248151" y="442838"/>
                  </a:lnTo>
                  <a:lnTo>
                    <a:pt x="248212" y="301901"/>
                  </a:lnTo>
                  <a:lnTo>
                    <a:pt x="255860" y="254669"/>
                  </a:lnTo>
                  <a:lnTo>
                    <a:pt x="277312" y="213267"/>
                  </a:lnTo>
                  <a:lnTo>
                    <a:pt x="309995" y="180584"/>
                  </a:lnTo>
                  <a:lnTo>
                    <a:pt x="351398" y="159132"/>
                  </a:lnTo>
                  <a:lnTo>
                    <a:pt x="399007" y="151423"/>
                  </a:lnTo>
                  <a:lnTo>
                    <a:pt x="659908" y="151423"/>
                  </a:lnTo>
                  <a:lnTo>
                    <a:pt x="642669" y="123680"/>
                  </a:lnTo>
                  <a:lnTo>
                    <a:pt x="612463" y="88492"/>
                  </a:lnTo>
                  <a:lnTo>
                    <a:pt x="577262" y="58301"/>
                  </a:lnTo>
                  <a:lnTo>
                    <a:pt x="537689" y="33731"/>
                  </a:lnTo>
                  <a:lnTo>
                    <a:pt x="494372" y="15408"/>
                  </a:lnTo>
                  <a:lnTo>
                    <a:pt x="447936" y="3956"/>
                  </a:lnTo>
                  <a:lnTo>
                    <a:pt x="399007" y="0"/>
                  </a:lnTo>
                  <a:close/>
                </a:path>
                <a:path w="798195" h="1211579">
                  <a:moveTo>
                    <a:pt x="736688" y="600591"/>
                  </a:moveTo>
                  <a:lnTo>
                    <a:pt x="399007" y="600591"/>
                  </a:lnTo>
                  <a:lnTo>
                    <a:pt x="447562" y="606173"/>
                  </a:lnTo>
                  <a:lnTo>
                    <a:pt x="492114" y="622076"/>
                  </a:lnTo>
                  <a:lnTo>
                    <a:pt x="531400" y="647037"/>
                  </a:lnTo>
                  <a:lnTo>
                    <a:pt x="564155" y="679793"/>
                  </a:lnTo>
                  <a:lnTo>
                    <a:pt x="589117" y="719078"/>
                  </a:lnTo>
                  <a:lnTo>
                    <a:pt x="605020" y="763630"/>
                  </a:lnTo>
                  <a:lnTo>
                    <a:pt x="610603" y="812186"/>
                  </a:lnTo>
                  <a:lnTo>
                    <a:pt x="605021" y="860741"/>
                  </a:lnTo>
                  <a:lnTo>
                    <a:pt x="589117" y="905293"/>
                  </a:lnTo>
                  <a:lnTo>
                    <a:pt x="564156" y="944579"/>
                  </a:lnTo>
                  <a:lnTo>
                    <a:pt x="531400" y="977334"/>
                  </a:lnTo>
                  <a:lnTo>
                    <a:pt x="492114" y="1002295"/>
                  </a:lnTo>
                  <a:lnTo>
                    <a:pt x="447562" y="1018199"/>
                  </a:lnTo>
                  <a:lnTo>
                    <a:pt x="399007" y="1023781"/>
                  </a:lnTo>
                  <a:lnTo>
                    <a:pt x="737187" y="1023781"/>
                  </a:lnTo>
                  <a:lnTo>
                    <a:pt x="757459" y="987657"/>
                  </a:lnTo>
                  <a:lnTo>
                    <a:pt x="774753" y="946753"/>
                  </a:lnTo>
                  <a:lnTo>
                    <a:pt x="787477" y="903673"/>
                  </a:lnTo>
                  <a:lnTo>
                    <a:pt x="795330" y="858717"/>
                  </a:lnTo>
                  <a:lnTo>
                    <a:pt x="798015" y="812185"/>
                  </a:lnTo>
                  <a:lnTo>
                    <a:pt x="795027" y="763093"/>
                  </a:lnTo>
                  <a:lnTo>
                    <a:pt x="786298" y="715793"/>
                  </a:lnTo>
                  <a:lnTo>
                    <a:pt x="772180" y="670624"/>
                  </a:lnTo>
                  <a:lnTo>
                    <a:pt x="753024" y="627924"/>
                  </a:lnTo>
                  <a:lnTo>
                    <a:pt x="736688" y="600591"/>
                  </a:lnTo>
                  <a:close/>
                </a:path>
                <a:path w="798195" h="1211579">
                  <a:moveTo>
                    <a:pt x="399007" y="635636"/>
                  </a:moveTo>
                  <a:lnTo>
                    <a:pt x="332600" y="648592"/>
                  </a:lnTo>
                  <a:lnTo>
                    <a:pt x="274223" y="687401"/>
                  </a:lnTo>
                  <a:lnTo>
                    <a:pt x="245498" y="725037"/>
                  </a:lnTo>
                  <a:lnTo>
                    <a:pt x="228263" y="767424"/>
                  </a:lnTo>
                  <a:lnTo>
                    <a:pt x="222518" y="812186"/>
                  </a:lnTo>
                  <a:lnTo>
                    <a:pt x="228263" y="856947"/>
                  </a:lnTo>
                  <a:lnTo>
                    <a:pt x="245498" y="899334"/>
                  </a:lnTo>
                  <a:lnTo>
                    <a:pt x="274223" y="936970"/>
                  </a:lnTo>
                  <a:lnTo>
                    <a:pt x="311859" y="965695"/>
                  </a:lnTo>
                  <a:lnTo>
                    <a:pt x="354246" y="982930"/>
                  </a:lnTo>
                  <a:lnTo>
                    <a:pt x="399008" y="988675"/>
                  </a:lnTo>
                  <a:lnTo>
                    <a:pt x="443769" y="982930"/>
                  </a:lnTo>
                  <a:lnTo>
                    <a:pt x="486156" y="965695"/>
                  </a:lnTo>
                  <a:lnTo>
                    <a:pt x="523792" y="936970"/>
                  </a:lnTo>
                  <a:lnTo>
                    <a:pt x="552517" y="899334"/>
                  </a:lnTo>
                  <a:lnTo>
                    <a:pt x="569751" y="856947"/>
                  </a:lnTo>
                  <a:lnTo>
                    <a:pt x="575496" y="812185"/>
                  </a:lnTo>
                  <a:lnTo>
                    <a:pt x="569751" y="767424"/>
                  </a:lnTo>
                  <a:lnTo>
                    <a:pt x="552517" y="725037"/>
                  </a:lnTo>
                  <a:lnTo>
                    <a:pt x="523792" y="687401"/>
                  </a:lnTo>
                  <a:lnTo>
                    <a:pt x="465415" y="648592"/>
                  </a:lnTo>
                  <a:lnTo>
                    <a:pt x="399007" y="635636"/>
                  </a:lnTo>
                  <a:close/>
                </a:path>
                <a:path w="798195" h="1211579">
                  <a:moveTo>
                    <a:pt x="399007" y="413177"/>
                  </a:moveTo>
                  <a:lnTo>
                    <a:pt x="359411" y="415134"/>
                  </a:lnTo>
                  <a:lnTo>
                    <a:pt x="320972" y="420867"/>
                  </a:lnTo>
                  <a:lnTo>
                    <a:pt x="283837" y="430170"/>
                  </a:lnTo>
                  <a:lnTo>
                    <a:pt x="248151" y="442838"/>
                  </a:lnTo>
                  <a:lnTo>
                    <a:pt x="549863" y="442838"/>
                  </a:lnTo>
                  <a:lnTo>
                    <a:pt x="514177" y="430170"/>
                  </a:lnTo>
                  <a:lnTo>
                    <a:pt x="477042" y="420867"/>
                  </a:lnTo>
                  <a:lnTo>
                    <a:pt x="438604" y="415134"/>
                  </a:lnTo>
                  <a:lnTo>
                    <a:pt x="399007" y="413177"/>
                  </a:lnTo>
                  <a:close/>
                </a:path>
                <a:path w="798195" h="1211579">
                  <a:moveTo>
                    <a:pt x="659908" y="151423"/>
                  </a:moveTo>
                  <a:lnTo>
                    <a:pt x="399007" y="151423"/>
                  </a:lnTo>
                  <a:lnTo>
                    <a:pt x="446617" y="159132"/>
                  </a:lnTo>
                  <a:lnTo>
                    <a:pt x="488019" y="180584"/>
                  </a:lnTo>
                  <a:lnTo>
                    <a:pt x="520702" y="213267"/>
                  </a:lnTo>
                  <a:lnTo>
                    <a:pt x="542154" y="254669"/>
                  </a:lnTo>
                  <a:lnTo>
                    <a:pt x="549802" y="301901"/>
                  </a:lnTo>
                  <a:lnTo>
                    <a:pt x="549863" y="442838"/>
                  </a:lnTo>
                  <a:lnTo>
                    <a:pt x="701003" y="442838"/>
                  </a:lnTo>
                  <a:lnTo>
                    <a:pt x="701003" y="301901"/>
                  </a:lnTo>
                  <a:lnTo>
                    <a:pt x="697044" y="252975"/>
                  </a:lnTo>
                  <a:lnTo>
                    <a:pt x="685585" y="206546"/>
                  </a:lnTo>
                  <a:lnTo>
                    <a:pt x="667251" y="163239"/>
                  </a:lnTo>
                  <a:lnTo>
                    <a:pt x="659908" y="151423"/>
                  </a:lnTo>
                  <a:close/>
                </a:path>
              </a:pathLst>
            </a:custGeom>
            <a:solidFill>
              <a:srgbClr val="EE220C"/>
            </a:solidFill>
          </p:spPr>
          <p:txBody>
            <a:bodyPr wrap="square" lIns="0" tIns="0" rIns="0" bIns="0" rtlCol="0"/>
            <a:lstStyle/>
            <a:p>
              <a:endParaRPr/>
            </a:p>
          </p:txBody>
        </p:sp>
      </p:grpSp>
      <p:sp>
        <p:nvSpPr>
          <p:cNvPr id="10" name="object 10"/>
          <p:cNvSpPr txBox="1"/>
          <p:nvPr/>
        </p:nvSpPr>
        <p:spPr>
          <a:xfrm>
            <a:off x="9245055" y="4558967"/>
            <a:ext cx="1614170" cy="486409"/>
          </a:xfrm>
          <a:prstGeom prst="rect">
            <a:avLst/>
          </a:prstGeom>
          <a:solidFill>
            <a:srgbClr val="EE220C"/>
          </a:solidFill>
        </p:spPr>
        <p:txBody>
          <a:bodyPr vert="horz" wrap="square" lIns="0" tIns="37465" rIns="0" bIns="0" rtlCol="0">
            <a:spAutoFit/>
          </a:bodyPr>
          <a:lstStyle/>
          <a:p>
            <a:pPr marL="266700">
              <a:lnSpc>
                <a:spcPct val="100000"/>
              </a:lnSpc>
              <a:spcBef>
                <a:spcPts val="295"/>
              </a:spcBef>
            </a:pPr>
            <a:r>
              <a:rPr sz="2600" spc="40" dirty="0">
                <a:solidFill>
                  <a:srgbClr val="FFFFFF"/>
                </a:solidFill>
                <a:latin typeface="Arial MT"/>
                <a:cs typeface="Arial MT"/>
              </a:rPr>
              <a:t>Secure</a:t>
            </a:r>
            <a:endParaRPr sz="2600">
              <a:latin typeface="Arial MT"/>
              <a:cs typeface="Arial MT"/>
            </a:endParaRPr>
          </a:p>
        </p:txBody>
      </p:sp>
      <p:sp>
        <p:nvSpPr>
          <p:cNvPr id="11" name="object 11"/>
          <p:cNvSpPr txBox="1"/>
          <p:nvPr/>
        </p:nvSpPr>
        <p:spPr>
          <a:xfrm>
            <a:off x="8139772" y="6732403"/>
            <a:ext cx="3824604" cy="482600"/>
          </a:xfrm>
          <a:prstGeom prst="rect">
            <a:avLst/>
          </a:prstGeom>
          <a:solidFill>
            <a:srgbClr val="61D836"/>
          </a:solidFill>
        </p:spPr>
        <p:txBody>
          <a:bodyPr vert="horz" wrap="square" lIns="0" tIns="37465" rIns="0" bIns="0" rtlCol="0">
            <a:spAutoFit/>
          </a:bodyPr>
          <a:lstStyle/>
          <a:p>
            <a:pPr marL="46990">
              <a:lnSpc>
                <a:spcPct val="100000"/>
              </a:lnSpc>
              <a:spcBef>
                <a:spcPts val="295"/>
              </a:spcBef>
            </a:pPr>
            <a:r>
              <a:rPr sz="2600" spc="20" dirty="0">
                <a:solidFill>
                  <a:srgbClr val="FFFFFF"/>
                </a:solidFill>
                <a:latin typeface="Arial MT"/>
                <a:cs typeface="Arial MT"/>
              </a:rPr>
              <a:t>One</a:t>
            </a:r>
            <a:r>
              <a:rPr sz="2600" spc="-15" dirty="0">
                <a:solidFill>
                  <a:srgbClr val="FFFFFF"/>
                </a:solidFill>
                <a:latin typeface="Arial MT"/>
                <a:cs typeface="Arial MT"/>
              </a:rPr>
              <a:t> </a:t>
            </a:r>
            <a:r>
              <a:rPr sz="2600" spc="5" dirty="0">
                <a:solidFill>
                  <a:srgbClr val="FFFFFF"/>
                </a:solidFill>
                <a:latin typeface="Arial MT"/>
                <a:cs typeface="Arial MT"/>
              </a:rPr>
              <a:t>Way</a:t>
            </a:r>
            <a:r>
              <a:rPr sz="2600" spc="-10" dirty="0">
                <a:solidFill>
                  <a:srgbClr val="FFFFFF"/>
                </a:solidFill>
                <a:latin typeface="Arial MT"/>
                <a:cs typeface="Arial MT"/>
              </a:rPr>
              <a:t> </a:t>
            </a:r>
            <a:r>
              <a:rPr sz="2600" spc="85" dirty="0">
                <a:solidFill>
                  <a:srgbClr val="FFFFFF"/>
                </a:solidFill>
                <a:latin typeface="Arial MT"/>
                <a:cs typeface="Arial MT"/>
              </a:rPr>
              <a:t>Authentication</a:t>
            </a:r>
            <a:endParaRPr sz="2600">
              <a:latin typeface="Arial MT"/>
              <a:cs typeface="Arial MT"/>
            </a:endParaRPr>
          </a:p>
        </p:txBody>
      </p:sp>
      <p:sp>
        <p:nvSpPr>
          <p:cNvPr id="12" name="object 12"/>
          <p:cNvSpPr txBox="1"/>
          <p:nvPr/>
        </p:nvSpPr>
        <p:spPr>
          <a:xfrm>
            <a:off x="3900718" y="4030122"/>
            <a:ext cx="168402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35" dirty="0">
                <a:solidFill>
                  <a:srgbClr val="FFFFFF"/>
                </a:solidFill>
                <a:latin typeface="Arial MT"/>
                <a:cs typeface="Arial MT"/>
              </a:rPr>
              <a:t>TrustStore</a:t>
            </a:r>
            <a:endParaRPr sz="2600">
              <a:latin typeface="Arial MT"/>
              <a:cs typeface="Arial MT"/>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3992" y="494591"/>
            <a:ext cx="14036675" cy="1433195"/>
          </a:xfrm>
          <a:prstGeom prst="rect">
            <a:avLst/>
          </a:prstGeom>
        </p:spPr>
        <p:txBody>
          <a:bodyPr vert="horz" wrap="square" lIns="0" tIns="17145" rIns="0" bIns="0" rtlCol="0">
            <a:spAutoFit/>
          </a:bodyPr>
          <a:lstStyle/>
          <a:p>
            <a:pPr marL="12700">
              <a:lnSpc>
                <a:spcPct val="100000"/>
              </a:lnSpc>
              <a:spcBef>
                <a:spcPts val="135"/>
              </a:spcBef>
            </a:pPr>
            <a:r>
              <a:rPr spc="15" dirty="0"/>
              <a:t>2</a:t>
            </a:r>
            <a:r>
              <a:rPr spc="-5" dirty="0"/>
              <a:t> </a:t>
            </a:r>
            <a:r>
              <a:rPr spc="-35" dirty="0"/>
              <a:t>Way</a:t>
            </a:r>
            <a:r>
              <a:rPr spc="-5" dirty="0"/>
              <a:t> </a:t>
            </a:r>
            <a:r>
              <a:rPr spc="-45" dirty="0"/>
              <a:t>SSL</a:t>
            </a:r>
            <a:r>
              <a:rPr spc="-5" dirty="0"/>
              <a:t> </a:t>
            </a:r>
            <a:r>
              <a:rPr spc="254" dirty="0"/>
              <a:t>Authentication</a:t>
            </a:r>
          </a:p>
        </p:txBody>
      </p:sp>
      <p:sp>
        <p:nvSpPr>
          <p:cNvPr id="3" name="object 3"/>
          <p:cNvSpPr txBox="1"/>
          <p:nvPr/>
        </p:nvSpPr>
        <p:spPr>
          <a:xfrm>
            <a:off x="14198520" y="4523422"/>
            <a:ext cx="2825750" cy="226187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pPr>
            <a:endParaRPr sz="3250">
              <a:latin typeface="Times New Roman"/>
              <a:cs typeface="Times New Roman"/>
            </a:endParaRPr>
          </a:p>
          <a:p>
            <a:pPr marL="369570">
              <a:lnSpc>
                <a:spcPct val="100000"/>
              </a:lnSpc>
            </a:pPr>
            <a:r>
              <a:rPr sz="2600" spc="65" dirty="0">
                <a:solidFill>
                  <a:srgbClr val="FFFFFF"/>
                </a:solidFill>
                <a:latin typeface="Arial MT"/>
                <a:cs typeface="Arial MT"/>
              </a:rPr>
              <a:t>Kafka</a:t>
            </a:r>
            <a:r>
              <a:rPr sz="2600" spc="-25" dirty="0">
                <a:solidFill>
                  <a:srgbClr val="FFFFFF"/>
                </a:solidFill>
                <a:latin typeface="Arial MT"/>
                <a:cs typeface="Arial MT"/>
              </a:rPr>
              <a:t> </a:t>
            </a:r>
            <a:r>
              <a:rPr sz="2600" spc="65" dirty="0">
                <a:solidFill>
                  <a:srgbClr val="FFFFFF"/>
                </a:solidFill>
                <a:latin typeface="Arial MT"/>
                <a:cs typeface="Arial MT"/>
              </a:rPr>
              <a:t>Cluster</a:t>
            </a:r>
            <a:endParaRPr sz="2600">
              <a:latin typeface="Arial MT"/>
              <a:cs typeface="Arial MT"/>
            </a:endParaRPr>
          </a:p>
        </p:txBody>
      </p:sp>
      <p:sp>
        <p:nvSpPr>
          <p:cNvPr id="4" name="object 4"/>
          <p:cNvSpPr txBox="1"/>
          <p:nvPr/>
        </p:nvSpPr>
        <p:spPr>
          <a:xfrm>
            <a:off x="3329741" y="4523422"/>
            <a:ext cx="2825750" cy="226187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pPr>
            <a:endParaRPr sz="3250">
              <a:latin typeface="Times New Roman"/>
              <a:cs typeface="Times New Roman"/>
            </a:endParaRPr>
          </a:p>
          <a:p>
            <a:pPr marL="387985">
              <a:lnSpc>
                <a:spcPct val="100000"/>
              </a:lnSpc>
            </a:pPr>
            <a:r>
              <a:rPr sz="2600" spc="65" dirty="0">
                <a:solidFill>
                  <a:srgbClr val="FFFFFF"/>
                </a:solidFill>
                <a:latin typeface="Arial MT"/>
                <a:cs typeface="Arial MT"/>
              </a:rPr>
              <a:t>Kafka</a:t>
            </a:r>
            <a:r>
              <a:rPr sz="2600" spc="-30" dirty="0">
                <a:solidFill>
                  <a:srgbClr val="FFFFFF"/>
                </a:solidFill>
                <a:latin typeface="Arial MT"/>
                <a:cs typeface="Arial MT"/>
              </a:rPr>
              <a:t> </a:t>
            </a:r>
            <a:r>
              <a:rPr sz="2600" spc="65" dirty="0">
                <a:solidFill>
                  <a:srgbClr val="FFFFFF"/>
                </a:solidFill>
                <a:latin typeface="Arial MT"/>
                <a:cs typeface="Arial MT"/>
              </a:rPr>
              <a:t>Clients</a:t>
            </a:r>
            <a:endParaRPr sz="2600">
              <a:latin typeface="Arial MT"/>
              <a:cs typeface="Arial MT"/>
            </a:endParaRPr>
          </a:p>
        </p:txBody>
      </p:sp>
      <p:grpSp>
        <p:nvGrpSpPr>
          <p:cNvPr id="5" name="object 5"/>
          <p:cNvGrpSpPr/>
          <p:nvPr/>
        </p:nvGrpSpPr>
        <p:grpSpPr>
          <a:xfrm>
            <a:off x="6275741" y="5641317"/>
            <a:ext cx="7802245" cy="213995"/>
            <a:chOff x="6275741" y="5641317"/>
            <a:chExt cx="7802245" cy="213995"/>
          </a:xfrm>
        </p:grpSpPr>
        <p:sp>
          <p:nvSpPr>
            <p:cNvPr id="6" name="object 6"/>
            <p:cNvSpPr/>
            <p:nvPr/>
          </p:nvSpPr>
          <p:spPr>
            <a:xfrm>
              <a:off x="6275741" y="5748120"/>
              <a:ext cx="7614920" cy="0"/>
            </a:xfrm>
            <a:custGeom>
              <a:avLst/>
              <a:gdLst/>
              <a:ahLst/>
              <a:cxnLst/>
              <a:rect l="l" t="t" r="r" b="b"/>
              <a:pathLst>
                <a:path w="7614919">
                  <a:moveTo>
                    <a:pt x="0" y="0"/>
                  </a:moveTo>
                  <a:lnTo>
                    <a:pt x="7588594" y="0"/>
                  </a:lnTo>
                  <a:lnTo>
                    <a:pt x="7614771" y="0"/>
                  </a:lnTo>
                </a:path>
              </a:pathLst>
            </a:custGeom>
            <a:ln w="52354">
              <a:solidFill>
                <a:srgbClr val="000000"/>
              </a:solidFill>
            </a:ln>
          </p:spPr>
          <p:txBody>
            <a:bodyPr wrap="square" lIns="0" tIns="0" rIns="0" bIns="0" rtlCol="0"/>
            <a:lstStyle/>
            <a:p>
              <a:endParaRPr/>
            </a:p>
          </p:txBody>
        </p:sp>
        <p:sp>
          <p:nvSpPr>
            <p:cNvPr id="7" name="object 7"/>
            <p:cNvSpPr/>
            <p:nvPr/>
          </p:nvSpPr>
          <p:spPr>
            <a:xfrm>
              <a:off x="13864331" y="5641317"/>
              <a:ext cx="213995" cy="213995"/>
            </a:xfrm>
            <a:custGeom>
              <a:avLst/>
              <a:gdLst/>
              <a:ahLst/>
              <a:cxnLst/>
              <a:rect l="l" t="t" r="r" b="b"/>
              <a:pathLst>
                <a:path w="213994" h="213995">
                  <a:moveTo>
                    <a:pt x="0" y="0"/>
                  </a:moveTo>
                  <a:lnTo>
                    <a:pt x="0" y="213606"/>
                  </a:lnTo>
                  <a:lnTo>
                    <a:pt x="213606" y="106803"/>
                  </a:lnTo>
                  <a:lnTo>
                    <a:pt x="0" y="0"/>
                  </a:lnTo>
                  <a:close/>
                </a:path>
              </a:pathLst>
            </a:custGeom>
            <a:solidFill>
              <a:srgbClr val="000000"/>
            </a:solidFill>
          </p:spPr>
          <p:txBody>
            <a:bodyPr wrap="square" lIns="0" tIns="0" rIns="0" bIns="0" rtlCol="0"/>
            <a:lstStyle/>
            <a:p>
              <a:endParaRPr/>
            </a:p>
          </p:txBody>
        </p:sp>
      </p:grpSp>
      <p:sp>
        <p:nvSpPr>
          <p:cNvPr id="8" name="object 8"/>
          <p:cNvSpPr txBox="1"/>
          <p:nvPr/>
        </p:nvSpPr>
        <p:spPr>
          <a:xfrm>
            <a:off x="3900718" y="6962623"/>
            <a:ext cx="168402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35" dirty="0">
                <a:solidFill>
                  <a:srgbClr val="FFFFFF"/>
                </a:solidFill>
                <a:latin typeface="Arial MT"/>
                <a:cs typeface="Arial MT"/>
              </a:rPr>
              <a:t>TrustStore</a:t>
            </a:r>
            <a:endParaRPr sz="2600">
              <a:latin typeface="Arial MT"/>
              <a:cs typeface="Arial MT"/>
            </a:endParaRPr>
          </a:p>
        </p:txBody>
      </p:sp>
      <p:sp>
        <p:nvSpPr>
          <p:cNvPr id="9" name="object 9"/>
          <p:cNvSpPr txBox="1"/>
          <p:nvPr/>
        </p:nvSpPr>
        <p:spPr>
          <a:xfrm>
            <a:off x="14856448" y="6962623"/>
            <a:ext cx="151003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55" dirty="0">
                <a:solidFill>
                  <a:srgbClr val="FFFFFF"/>
                </a:solidFill>
                <a:latin typeface="Arial MT"/>
                <a:cs typeface="Arial MT"/>
              </a:rPr>
              <a:t>KeyStore</a:t>
            </a:r>
            <a:endParaRPr sz="2600">
              <a:latin typeface="Arial MT"/>
              <a:cs typeface="Arial MT"/>
            </a:endParaRPr>
          </a:p>
        </p:txBody>
      </p:sp>
      <p:sp>
        <p:nvSpPr>
          <p:cNvPr id="10" name="object 10"/>
          <p:cNvSpPr txBox="1"/>
          <p:nvPr/>
        </p:nvSpPr>
        <p:spPr>
          <a:xfrm>
            <a:off x="4031144" y="7622526"/>
            <a:ext cx="151003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55" dirty="0">
                <a:solidFill>
                  <a:srgbClr val="FFFFFF"/>
                </a:solidFill>
                <a:latin typeface="Arial MT"/>
                <a:cs typeface="Arial MT"/>
              </a:rPr>
              <a:t>KeyStore</a:t>
            </a:r>
            <a:endParaRPr sz="2600">
              <a:latin typeface="Arial MT"/>
              <a:cs typeface="Arial MT"/>
            </a:endParaRPr>
          </a:p>
        </p:txBody>
      </p:sp>
      <p:sp>
        <p:nvSpPr>
          <p:cNvPr id="11" name="object 11"/>
          <p:cNvSpPr txBox="1"/>
          <p:nvPr/>
        </p:nvSpPr>
        <p:spPr>
          <a:xfrm>
            <a:off x="14812973" y="7622526"/>
            <a:ext cx="168402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35" dirty="0">
                <a:solidFill>
                  <a:srgbClr val="FFFFFF"/>
                </a:solidFill>
                <a:latin typeface="Arial MT"/>
                <a:cs typeface="Arial MT"/>
              </a:rPr>
              <a:t>TrustStore</a:t>
            </a:r>
            <a:endParaRPr sz="2600">
              <a:latin typeface="Arial MT"/>
              <a:cs typeface="Arial MT"/>
            </a:endParaRPr>
          </a:p>
        </p:txBody>
      </p:sp>
      <p:sp>
        <p:nvSpPr>
          <p:cNvPr id="12" name="object 12"/>
          <p:cNvSpPr txBox="1"/>
          <p:nvPr/>
        </p:nvSpPr>
        <p:spPr>
          <a:xfrm>
            <a:off x="3963125" y="3863520"/>
            <a:ext cx="147193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5" dirty="0">
                <a:solidFill>
                  <a:srgbClr val="FFFFFF"/>
                </a:solidFill>
                <a:latin typeface="Arial MT"/>
                <a:cs typeface="Arial MT"/>
              </a:rPr>
              <a:t>SSL</a:t>
            </a:r>
            <a:r>
              <a:rPr sz="2600" spc="-50" dirty="0">
                <a:solidFill>
                  <a:srgbClr val="FFFFFF"/>
                </a:solidFill>
                <a:latin typeface="Arial MT"/>
                <a:cs typeface="Arial MT"/>
              </a:rPr>
              <a:t> </a:t>
            </a:r>
            <a:r>
              <a:rPr sz="2600" spc="65" dirty="0">
                <a:solidFill>
                  <a:srgbClr val="FFFFFF"/>
                </a:solidFill>
                <a:latin typeface="Arial MT"/>
                <a:cs typeface="Arial MT"/>
              </a:rPr>
              <a:t>Cert</a:t>
            </a:r>
            <a:endParaRPr sz="2600">
              <a:latin typeface="Arial MT"/>
              <a:cs typeface="Arial MT"/>
            </a:endParaRPr>
          </a:p>
        </p:txBody>
      </p:sp>
      <p:sp>
        <p:nvSpPr>
          <p:cNvPr id="13" name="object 13"/>
          <p:cNvSpPr/>
          <p:nvPr/>
        </p:nvSpPr>
        <p:spPr>
          <a:xfrm>
            <a:off x="16648058" y="7536153"/>
            <a:ext cx="708025" cy="655320"/>
          </a:xfrm>
          <a:custGeom>
            <a:avLst/>
            <a:gdLst/>
            <a:ahLst/>
            <a:cxnLst/>
            <a:rect l="l" t="t" r="r" b="b"/>
            <a:pathLst>
              <a:path w="708025" h="655320">
                <a:moveTo>
                  <a:pt x="453022" y="0"/>
                </a:moveTo>
                <a:lnTo>
                  <a:pt x="0" y="327578"/>
                </a:lnTo>
                <a:lnTo>
                  <a:pt x="453022" y="655157"/>
                </a:lnTo>
                <a:lnTo>
                  <a:pt x="453022" y="432403"/>
                </a:lnTo>
                <a:lnTo>
                  <a:pt x="707842" y="432403"/>
                </a:lnTo>
                <a:lnTo>
                  <a:pt x="707842" y="222753"/>
                </a:lnTo>
                <a:lnTo>
                  <a:pt x="453022" y="222753"/>
                </a:lnTo>
                <a:lnTo>
                  <a:pt x="453022" y="0"/>
                </a:lnTo>
                <a:close/>
              </a:path>
            </a:pathLst>
          </a:custGeom>
          <a:solidFill>
            <a:srgbClr val="61D836"/>
          </a:solidFill>
        </p:spPr>
        <p:txBody>
          <a:bodyPr wrap="square" lIns="0" tIns="0" rIns="0" bIns="0" rtlCol="0"/>
          <a:lstStyle/>
          <a:p>
            <a:endParaRPr/>
          </a:p>
        </p:txBody>
      </p:sp>
      <p:sp>
        <p:nvSpPr>
          <p:cNvPr id="14" name="object 14"/>
          <p:cNvSpPr txBox="1"/>
          <p:nvPr/>
        </p:nvSpPr>
        <p:spPr>
          <a:xfrm>
            <a:off x="8145971" y="6187917"/>
            <a:ext cx="3812540" cy="482600"/>
          </a:xfrm>
          <a:prstGeom prst="rect">
            <a:avLst/>
          </a:prstGeom>
          <a:solidFill>
            <a:srgbClr val="61D836"/>
          </a:solidFill>
        </p:spPr>
        <p:txBody>
          <a:bodyPr vert="horz" wrap="square" lIns="0" tIns="37465" rIns="0" bIns="0" rtlCol="0">
            <a:spAutoFit/>
          </a:bodyPr>
          <a:lstStyle/>
          <a:p>
            <a:pPr marL="46990">
              <a:lnSpc>
                <a:spcPct val="100000"/>
              </a:lnSpc>
              <a:spcBef>
                <a:spcPts val="295"/>
              </a:spcBef>
            </a:pPr>
            <a:r>
              <a:rPr sz="2600" spc="-10" dirty="0">
                <a:solidFill>
                  <a:srgbClr val="FFFFFF"/>
                </a:solidFill>
                <a:latin typeface="Arial MT"/>
                <a:cs typeface="Arial MT"/>
              </a:rPr>
              <a:t>Two</a:t>
            </a:r>
            <a:r>
              <a:rPr sz="2600" spc="-15" dirty="0">
                <a:solidFill>
                  <a:srgbClr val="FFFFFF"/>
                </a:solidFill>
                <a:latin typeface="Arial MT"/>
                <a:cs typeface="Arial MT"/>
              </a:rPr>
              <a:t> </a:t>
            </a:r>
            <a:r>
              <a:rPr sz="2600" spc="5" dirty="0">
                <a:solidFill>
                  <a:srgbClr val="FFFFFF"/>
                </a:solidFill>
                <a:latin typeface="Arial MT"/>
                <a:cs typeface="Arial MT"/>
              </a:rPr>
              <a:t>Way</a:t>
            </a:r>
            <a:r>
              <a:rPr sz="2600" spc="-15" dirty="0">
                <a:solidFill>
                  <a:srgbClr val="FFFFFF"/>
                </a:solidFill>
                <a:latin typeface="Arial MT"/>
                <a:cs typeface="Arial MT"/>
              </a:rPr>
              <a:t> </a:t>
            </a:r>
            <a:r>
              <a:rPr sz="2600" spc="85" dirty="0">
                <a:solidFill>
                  <a:srgbClr val="FFFFFF"/>
                </a:solidFill>
                <a:latin typeface="Arial MT"/>
                <a:cs typeface="Arial MT"/>
              </a:rPr>
              <a:t>Authentication</a:t>
            </a:r>
            <a:endParaRPr sz="26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2276" y="494591"/>
            <a:ext cx="9259570" cy="1433195"/>
          </a:xfrm>
          <a:prstGeom prst="rect">
            <a:avLst/>
          </a:prstGeom>
        </p:spPr>
        <p:txBody>
          <a:bodyPr vert="horz" wrap="square" lIns="0" tIns="17145" rIns="0" bIns="0" rtlCol="0">
            <a:spAutoFit/>
          </a:bodyPr>
          <a:lstStyle/>
          <a:p>
            <a:pPr marL="12700">
              <a:lnSpc>
                <a:spcPct val="100000"/>
              </a:lnSpc>
              <a:spcBef>
                <a:spcPts val="135"/>
              </a:spcBef>
            </a:pPr>
            <a:r>
              <a:rPr spc="185" dirty="0"/>
              <a:t>Kafka</a:t>
            </a:r>
            <a:r>
              <a:rPr spc="-25" dirty="0"/>
              <a:t> </a:t>
            </a:r>
            <a:r>
              <a:rPr spc="75" dirty="0"/>
              <a:t>Use</a:t>
            </a:r>
            <a:r>
              <a:rPr spc="-20" dirty="0"/>
              <a:t> </a:t>
            </a:r>
            <a:r>
              <a:rPr spc="85" dirty="0"/>
              <a:t>Cases</a:t>
            </a:r>
          </a:p>
        </p:txBody>
      </p:sp>
      <p:pic>
        <p:nvPicPr>
          <p:cNvPr id="3" name="object 3"/>
          <p:cNvPicPr/>
          <p:nvPr/>
        </p:nvPicPr>
        <p:blipFill>
          <a:blip r:embed="rId2" cstate="print"/>
          <a:stretch>
            <a:fillRect/>
          </a:stretch>
        </p:blipFill>
        <p:spPr>
          <a:xfrm>
            <a:off x="450248" y="2830534"/>
            <a:ext cx="5909179" cy="7783549"/>
          </a:xfrm>
          <a:prstGeom prst="rect">
            <a:avLst/>
          </a:prstGeom>
        </p:spPr>
      </p:pic>
      <p:sp>
        <p:nvSpPr>
          <p:cNvPr id="4" name="object 4"/>
          <p:cNvSpPr txBox="1"/>
          <p:nvPr/>
        </p:nvSpPr>
        <p:spPr>
          <a:xfrm>
            <a:off x="852528" y="7085235"/>
            <a:ext cx="5104765" cy="528320"/>
          </a:xfrm>
          <a:prstGeom prst="rect">
            <a:avLst/>
          </a:prstGeom>
        </p:spPr>
        <p:txBody>
          <a:bodyPr vert="horz" wrap="square" lIns="0" tIns="12065" rIns="0" bIns="0" rtlCol="0">
            <a:spAutoFit/>
          </a:bodyPr>
          <a:lstStyle/>
          <a:p>
            <a:pPr marL="12700">
              <a:lnSpc>
                <a:spcPct val="100000"/>
              </a:lnSpc>
              <a:spcBef>
                <a:spcPts val="95"/>
              </a:spcBef>
            </a:pPr>
            <a:r>
              <a:rPr sz="3300" b="1" spc="-5" dirty="0">
                <a:latin typeface="Arial"/>
                <a:cs typeface="Arial"/>
              </a:rPr>
              <a:t>Driver-Rider</a:t>
            </a:r>
            <a:r>
              <a:rPr sz="3300" b="1" spc="-25" dirty="0">
                <a:latin typeface="Arial"/>
                <a:cs typeface="Arial"/>
              </a:rPr>
              <a:t> </a:t>
            </a:r>
            <a:r>
              <a:rPr sz="3300" b="1" dirty="0">
                <a:latin typeface="Arial"/>
                <a:cs typeface="Arial"/>
              </a:rPr>
              <a:t>Notifications</a:t>
            </a:r>
            <a:endParaRPr sz="3300">
              <a:latin typeface="Arial"/>
              <a:cs typeface="Arial"/>
            </a:endParaRPr>
          </a:p>
        </p:txBody>
      </p:sp>
      <p:sp>
        <p:nvSpPr>
          <p:cNvPr id="5" name="object 5"/>
          <p:cNvSpPr txBox="1"/>
          <p:nvPr/>
        </p:nvSpPr>
        <p:spPr>
          <a:xfrm>
            <a:off x="693371" y="8099233"/>
            <a:ext cx="5423535" cy="528320"/>
          </a:xfrm>
          <a:prstGeom prst="rect">
            <a:avLst/>
          </a:prstGeom>
        </p:spPr>
        <p:txBody>
          <a:bodyPr vert="horz" wrap="square" lIns="0" tIns="12065" rIns="0" bIns="0" rtlCol="0">
            <a:spAutoFit/>
          </a:bodyPr>
          <a:lstStyle/>
          <a:p>
            <a:pPr marL="12700">
              <a:lnSpc>
                <a:spcPct val="100000"/>
              </a:lnSpc>
              <a:spcBef>
                <a:spcPts val="95"/>
              </a:spcBef>
            </a:pPr>
            <a:r>
              <a:rPr sz="3300" b="1" spc="-20" dirty="0">
                <a:latin typeface="Arial"/>
                <a:cs typeface="Arial"/>
              </a:rPr>
              <a:t>Food</a:t>
            </a:r>
            <a:r>
              <a:rPr sz="3300" b="1" spc="-5" dirty="0">
                <a:latin typeface="Arial"/>
                <a:cs typeface="Arial"/>
              </a:rPr>
              <a:t> </a:t>
            </a:r>
            <a:r>
              <a:rPr sz="3300" b="1" spc="-30" dirty="0">
                <a:latin typeface="Arial"/>
                <a:cs typeface="Arial"/>
              </a:rPr>
              <a:t>Delivery</a:t>
            </a:r>
            <a:r>
              <a:rPr sz="3300" b="1" dirty="0">
                <a:latin typeface="Arial"/>
                <a:cs typeface="Arial"/>
              </a:rPr>
              <a:t> Notifications</a:t>
            </a:r>
            <a:endParaRPr sz="3300">
              <a:latin typeface="Arial"/>
              <a:cs typeface="Arial"/>
            </a:endParaRPr>
          </a:p>
        </p:txBody>
      </p:sp>
      <p:sp>
        <p:nvSpPr>
          <p:cNvPr id="6" name="object 6"/>
          <p:cNvSpPr txBox="1"/>
          <p:nvPr/>
        </p:nvSpPr>
        <p:spPr>
          <a:xfrm>
            <a:off x="1824599" y="3055747"/>
            <a:ext cx="3161030" cy="565785"/>
          </a:xfrm>
          <a:prstGeom prst="rect">
            <a:avLst/>
          </a:prstGeom>
        </p:spPr>
        <p:txBody>
          <a:bodyPr vert="horz" wrap="square" lIns="0" tIns="12065" rIns="0" bIns="0" rtlCol="0">
            <a:spAutoFit/>
          </a:bodyPr>
          <a:lstStyle/>
          <a:p>
            <a:pPr marL="12700">
              <a:lnSpc>
                <a:spcPct val="100000"/>
              </a:lnSpc>
              <a:spcBef>
                <a:spcPts val="95"/>
              </a:spcBef>
            </a:pPr>
            <a:r>
              <a:rPr sz="3550" b="1" spc="-30" dirty="0">
                <a:latin typeface="Arial"/>
                <a:cs typeface="Arial"/>
              </a:rPr>
              <a:t>Transportation</a:t>
            </a:r>
            <a:endParaRPr sz="3550">
              <a:latin typeface="Arial"/>
              <a:cs typeface="Arial"/>
            </a:endParaRPr>
          </a:p>
        </p:txBody>
      </p:sp>
      <p:sp>
        <p:nvSpPr>
          <p:cNvPr id="7" name="object 7"/>
          <p:cNvSpPr/>
          <p:nvPr/>
        </p:nvSpPr>
        <p:spPr>
          <a:xfrm>
            <a:off x="1668922" y="4392774"/>
            <a:ext cx="3472179" cy="1186180"/>
          </a:xfrm>
          <a:custGeom>
            <a:avLst/>
            <a:gdLst/>
            <a:ahLst/>
            <a:cxnLst/>
            <a:rect l="l" t="t" r="r" b="b"/>
            <a:pathLst>
              <a:path w="3472179" h="1186179">
                <a:moveTo>
                  <a:pt x="1681092" y="0"/>
                </a:moveTo>
                <a:lnTo>
                  <a:pt x="1461070" y="0"/>
                </a:lnTo>
                <a:lnTo>
                  <a:pt x="1453298" y="4130"/>
                </a:lnTo>
                <a:lnTo>
                  <a:pt x="1450688" y="11957"/>
                </a:lnTo>
                <a:lnTo>
                  <a:pt x="1421066" y="87780"/>
                </a:lnTo>
                <a:lnTo>
                  <a:pt x="1418457" y="94738"/>
                </a:lnTo>
                <a:lnTo>
                  <a:pt x="1423621" y="101640"/>
                </a:lnTo>
                <a:lnTo>
                  <a:pt x="1717726" y="101640"/>
                </a:lnTo>
                <a:lnTo>
                  <a:pt x="1722836" y="94738"/>
                </a:lnTo>
                <a:lnTo>
                  <a:pt x="1721096" y="87780"/>
                </a:lnTo>
                <a:lnTo>
                  <a:pt x="1691474" y="11957"/>
                </a:lnTo>
                <a:lnTo>
                  <a:pt x="1688864" y="5000"/>
                </a:lnTo>
                <a:lnTo>
                  <a:pt x="1681092" y="0"/>
                </a:lnTo>
                <a:close/>
              </a:path>
              <a:path w="3472179" h="1186179">
                <a:moveTo>
                  <a:pt x="841932" y="745299"/>
                </a:moveTo>
                <a:lnTo>
                  <a:pt x="797482" y="749109"/>
                </a:lnTo>
                <a:lnTo>
                  <a:pt x="756045" y="761809"/>
                </a:lnTo>
                <a:lnTo>
                  <a:pt x="718519" y="783399"/>
                </a:lnTo>
                <a:lnTo>
                  <a:pt x="685802" y="810069"/>
                </a:lnTo>
                <a:lnTo>
                  <a:pt x="658792" y="843089"/>
                </a:lnTo>
                <a:lnTo>
                  <a:pt x="638387" y="879919"/>
                </a:lnTo>
                <a:lnTo>
                  <a:pt x="625486" y="921829"/>
                </a:lnTo>
                <a:lnTo>
                  <a:pt x="620986" y="966279"/>
                </a:lnTo>
                <a:lnTo>
                  <a:pt x="625486" y="1010729"/>
                </a:lnTo>
                <a:lnTo>
                  <a:pt x="638387" y="1051369"/>
                </a:lnTo>
                <a:lnTo>
                  <a:pt x="658792" y="1089469"/>
                </a:lnTo>
                <a:lnTo>
                  <a:pt x="685802" y="1122489"/>
                </a:lnTo>
                <a:lnTo>
                  <a:pt x="718519" y="1149159"/>
                </a:lnTo>
                <a:lnTo>
                  <a:pt x="756045" y="1169479"/>
                </a:lnTo>
                <a:lnTo>
                  <a:pt x="797482" y="1182179"/>
                </a:lnTo>
                <a:lnTo>
                  <a:pt x="841932" y="1185989"/>
                </a:lnTo>
                <a:lnTo>
                  <a:pt x="886382" y="1182179"/>
                </a:lnTo>
                <a:lnTo>
                  <a:pt x="927819" y="1169479"/>
                </a:lnTo>
                <a:lnTo>
                  <a:pt x="965345" y="1149159"/>
                </a:lnTo>
                <a:lnTo>
                  <a:pt x="998062" y="1122489"/>
                </a:lnTo>
                <a:lnTo>
                  <a:pt x="1025072" y="1089469"/>
                </a:lnTo>
                <a:lnTo>
                  <a:pt x="1033914" y="1072959"/>
                </a:lnTo>
                <a:lnTo>
                  <a:pt x="841932" y="1072959"/>
                </a:lnTo>
                <a:lnTo>
                  <a:pt x="800126" y="1065339"/>
                </a:lnTo>
                <a:lnTo>
                  <a:pt x="765810" y="1042479"/>
                </a:lnTo>
                <a:lnTo>
                  <a:pt x="742583" y="1008189"/>
                </a:lnTo>
                <a:lnTo>
                  <a:pt x="734041" y="966279"/>
                </a:lnTo>
                <a:lnTo>
                  <a:pt x="742583" y="924369"/>
                </a:lnTo>
                <a:lnTo>
                  <a:pt x="765810" y="890079"/>
                </a:lnTo>
                <a:lnTo>
                  <a:pt x="800126" y="867219"/>
                </a:lnTo>
                <a:lnTo>
                  <a:pt x="841932" y="858329"/>
                </a:lnTo>
                <a:lnTo>
                  <a:pt x="1033515" y="858329"/>
                </a:lnTo>
                <a:lnTo>
                  <a:pt x="1025072" y="843089"/>
                </a:lnTo>
                <a:lnTo>
                  <a:pt x="998062" y="810069"/>
                </a:lnTo>
                <a:lnTo>
                  <a:pt x="965345" y="783399"/>
                </a:lnTo>
                <a:lnTo>
                  <a:pt x="927819" y="761809"/>
                </a:lnTo>
                <a:lnTo>
                  <a:pt x="886382" y="749109"/>
                </a:lnTo>
                <a:lnTo>
                  <a:pt x="841932" y="745299"/>
                </a:lnTo>
                <a:close/>
              </a:path>
              <a:path w="3472179" h="1186179">
                <a:moveTo>
                  <a:pt x="2848112" y="745299"/>
                </a:moveTo>
                <a:lnTo>
                  <a:pt x="2803662" y="749109"/>
                </a:lnTo>
                <a:lnTo>
                  <a:pt x="2762225" y="761809"/>
                </a:lnTo>
                <a:lnTo>
                  <a:pt x="2724699" y="783399"/>
                </a:lnTo>
                <a:lnTo>
                  <a:pt x="2691982" y="810069"/>
                </a:lnTo>
                <a:lnTo>
                  <a:pt x="2664972" y="843089"/>
                </a:lnTo>
                <a:lnTo>
                  <a:pt x="2644567" y="879919"/>
                </a:lnTo>
                <a:lnTo>
                  <a:pt x="2631666" y="921829"/>
                </a:lnTo>
                <a:lnTo>
                  <a:pt x="2627166" y="966279"/>
                </a:lnTo>
                <a:lnTo>
                  <a:pt x="2631666" y="1010729"/>
                </a:lnTo>
                <a:lnTo>
                  <a:pt x="2644567" y="1051369"/>
                </a:lnTo>
                <a:lnTo>
                  <a:pt x="2664972" y="1089469"/>
                </a:lnTo>
                <a:lnTo>
                  <a:pt x="2691982" y="1122489"/>
                </a:lnTo>
                <a:lnTo>
                  <a:pt x="2724699" y="1149159"/>
                </a:lnTo>
                <a:lnTo>
                  <a:pt x="2762225" y="1169479"/>
                </a:lnTo>
                <a:lnTo>
                  <a:pt x="2803662" y="1182179"/>
                </a:lnTo>
                <a:lnTo>
                  <a:pt x="2848112" y="1185989"/>
                </a:lnTo>
                <a:lnTo>
                  <a:pt x="2892561" y="1182179"/>
                </a:lnTo>
                <a:lnTo>
                  <a:pt x="2933998" y="1169479"/>
                </a:lnTo>
                <a:lnTo>
                  <a:pt x="2971524" y="1149159"/>
                </a:lnTo>
                <a:lnTo>
                  <a:pt x="3004242" y="1122489"/>
                </a:lnTo>
                <a:lnTo>
                  <a:pt x="3031252" y="1089469"/>
                </a:lnTo>
                <a:lnTo>
                  <a:pt x="3040094" y="1072959"/>
                </a:lnTo>
                <a:lnTo>
                  <a:pt x="2847296" y="1072959"/>
                </a:lnTo>
                <a:lnTo>
                  <a:pt x="2805490" y="1065339"/>
                </a:lnTo>
                <a:lnTo>
                  <a:pt x="2771174" y="1042479"/>
                </a:lnTo>
                <a:lnTo>
                  <a:pt x="2747947" y="1008189"/>
                </a:lnTo>
                <a:lnTo>
                  <a:pt x="2739405" y="966279"/>
                </a:lnTo>
                <a:lnTo>
                  <a:pt x="2747947" y="924369"/>
                </a:lnTo>
                <a:lnTo>
                  <a:pt x="2771174" y="890079"/>
                </a:lnTo>
                <a:lnTo>
                  <a:pt x="2805490" y="867219"/>
                </a:lnTo>
                <a:lnTo>
                  <a:pt x="2847296" y="858329"/>
                </a:lnTo>
                <a:lnTo>
                  <a:pt x="3039510" y="858329"/>
                </a:lnTo>
                <a:lnTo>
                  <a:pt x="3031022" y="843089"/>
                </a:lnTo>
                <a:lnTo>
                  <a:pt x="3003915" y="810069"/>
                </a:lnTo>
                <a:lnTo>
                  <a:pt x="2971142" y="783399"/>
                </a:lnTo>
                <a:lnTo>
                  <a:pt x="2933631" y="761809"/>
                </a:lnTo>
                <a:lnTo>
                  <a:pt x="2892312" y="749109"/>
                </a:lnTo>
                <a:lnTo>
                  <a:pt x="2848112" y="745299"/>
                </a:lnTo>
                <a:close/>
              </a:path>
              <a:path w="3472179" h="1186179">
                <a:moveTo>
                  <a:pt x="1033515" y="858329"/>
                </a:moveTo>
                <a:lnTo>
                  <a:pt x="841932" y="858329"/>
                </a:lnTo>
                <a:lnTo>
                  <a:pt x="883738" y="867219"/>
                </a:lnTo>
                <a:lnTo>
                  <a:pt x="918054" y="890079"/>
                </a:lnTo>
                <a:lnTo>
                  <a:pt x="941281" y="924369"/>
                </a:lnTo>
                <a:lnTo>
                  <a:pt x="949823" y="966279"/>
                </a:lnTo>
                <a:lnTo>
                  <a:pt x="941281" y="1008189"/>
                </a:lnTo>
                <a:lnTo>
                  <a:pt x="918054" y="1042479"/>
                </a:lnTo>
                <a:lnTo>
                  <a:pt x="883738" y="1065339"/>
                </a:lnTo>
                <a:lnTo>
                  <a:pt x="841932" y="1072959"/>
                </a:lnTo>
                <a:lnTo>
                  <a:pt x="1033914" y="1072959"/>
                </a:lnTo>
                <a:lnTo>
                  <a:pt x="1045477" y="1051369"/>
                </a:lnTo>
                <a:lnTo>
                  <a:pt x="1058378" y="1010729"/>
                </a:lnTo>
                <a:lnTo>
                  <a:pt x="1062878" y="966279"/>
                </a:lnTo>
                <a:lnTo>
                  <a:pt x="1058378" y="921829"/>
                </a:lnTo>
                <a:lnTo>
                  <a:pt x="1045477" y="879919"/>
                </a:lnTo>
                <a:lnTo>
                  <a:pt x="1033515" y="858329"/>
                </a:lnTo>
                <a:close/>
              </a:path>
              <a:path w="3472179" h="1186179">
                <a:moveTo>
                  <a:pt x="3039510" y="858329"/>
                </a:moveTo>
                <a:lnTo>
                  <a:pt x="2847296" y="858329"/>
                </a:lnTo>
                <a:lnTo>
                  <a:pt x="2889102" y="867219"/>
                </a:lnTo>
                <a:lnTo>
                  <a:pt x="2923418" y="890079"/>
                </a:lnTo>
                <a:lnTo>
                  <a:pt x="2946645" y="924369"/>
                </a:lnTo>
                <a:lnTo>
                  <a:pt x="2955187" y="966279"/>
                </a:lnTo>
                <a:lnTo>
                  <a:pt x="2946767" y="1008189"/>
                </a:lnTo>
                <a:lnTo>
                  <a:pt x="2923744" y="1042479"/>
                </a:lnTo>
                <a:lnTo>
                  <a:pt x="2889469" y="1065339"/>
                </a:lnTo>
                <a:lnTo>
                  <a:pt x="2847296" y="1072959"/>
                </a:lnTo>
                <a:lnTo>
                  <a:pt x="3040094" y="1072959"/>
                </a:lnTo>
                <a:lnTo>
                  <a:pt x="3051656" y="1051369"/>
                </a:lnTo>
                <a:lnTo>
                  <a:pt x="3064558" y="1010729"/>
                </a:lnTo>
                <a:lnTo>
                  <a:pt x="3069058" y="966279"/>
                </a:lnTo>
                <a:lnTo>
                  <a:pt x="3064522" y="921829"/>
                </a:lnTo>
                <a:lnTo>
                  <a:pt x="3051534" y="879919"/>
                </a:lnTo>
                <a:lnTo>
                  <a:pt x="3039510" y="858329"/>
                </a:lnTo>
                <a:close/>
              </a:path>
              <a:path w="3472179" h="1186179">
                <a:moveTo>
                  <a:pt x="1843785" y="138239"/>
                </a:moveTo>
                <a:lnTo>
                  <a:pt x="1250085" y="138239"/>
                </a:lnTo>
                <a:lnTo>
                  <a:pt x="1203675" y="139509"/>
                </a:lnTo>
                <a:lnTo>
                  <a:pt x="1146636" y="143319"/>
                </a:lnTo>
                <a:lnTo>
                  <a:pt x="1083728" y="148399"/>
                </a:lnTo>
                <a:lnTo>
                  <a:pt x="1019707" y="157289"/>
                </a:lnTo>
                <a:lnTo>
                  <a:pt x="959335" y="171259"/>
                </a:lnTo>
                <a:lnTo>
                  <a:pt x="918649" y="186499"/>
                </a:lnTo>
                <a:lnTo>
                  <a:pt x="873231" y="211899"/>
                </a:lnTo>
                <a:lnTo>
                  <a:pt x="825527" y="243649"/>
                </a:lnTo>
                <a:lnTo>
                  <a:pt x="777985" y="279209"/>
                </a:lnTo>
                <a:lnTo>
                  <a:pt x="733053" y="314769"/>
                </a:lnTo>
                <a:lnTo>
                  <a:pt x="660802" y="376999"/>
                </a:lnTo>
                <a:lnTo>
                  <a:pt x="638379" y="398589"/>
                </a:lnTo>
                <a:lnTo>
                  <a:pt x="632845" y="402399"/>
                </a:lnTo>
                <a:lnTo>
                  <a:pt x="548431" y="415099"/>
                </a:lnTo>
                <a:lnTo>
                  <a:pt x="500224" y="418909"/>
                </a:lnTo>
                <a:lnTo>
                  <a:pt x="320351" y="440499"/>
                </a:lnTo>
                <a:lnTo>
                  <a:pt x="256032" y="449389"/>
                </a:lnTo>
                <a:lnTo>
                  <a:pt x="193226" y="459549"/>
                </a:lnTo>
                <a:lnTo>
                  <a:pt x="150558" y="482409"/>
                </a:lnTo>
                <a:lnTo>
                  <a:pt x="120936" y="529399"/>
                </a:lnTo>
                <a:lnTo>
                  <a:pt x="107986" y="571309"/>
                </a:lnTo>
                <a:lnTo>
                  <a:pt x="98868" y="618299"/>
                </a:lnTo>
                <a:lnTo>
                  <a:pt x="93175" y="665289"/>
                </a:lnTo>
                <a:lnTo>
                  <a:pt x="90498" y="704659"/>
                </a:lnTo>
                <a:lnTo>
                  <a:pt x="90498" y="712279"/>
                </a:lnTo>
                <a:lnTo>
                  <a:pt x="84465" y="718629"/>
                </a:lnTo>
                <a:lnTo>
                  <a:pt x="40449" y="730059"/>
                </a:lnTo>
                <a:lnTo>
                  <a:pt x="3903" y="774509"/>
                </a:lnTo>
                <a:lnTo>
                  <a:pt x="0" y="797369"/>
                </a:lnTo>
                <a:lnTo>
                  <a:pt x="0" y="888809"/>
                </a:lnTo>
                <a:lnTo>
                  <a:pt x="7978" y="934529"/>
                </a:lnTo>
                <a:lnTo>
                  <a:pt x="29990" y="971359"/>
                </a:lnTo>
                <a:lnTo>
                  <a:pt x="63151" y="995489"/>
                </a:lnTo>
                <a:lnTo>
                  <a:pt x="104574" y="1010729"/>
                </a:lnTo>
                <a:lnTo>
                  <a:pt x="151374" y="1015809"/>
                </a:lnTo>
                <a:lnTo>
                  <a:pt x="571525" y="1015809"/>
                </a:lnTo>
                <a:lnTo>
                  <a:pt x="571639" y="965009"/>
                </a:lnTo>
                <a:lnTo>
                  <a:pt x="575873" y="918019"/>
                </a:lnTo>
                <a:lnTo>
                  <a:pt x="588414" y="872299"/>
                </a:lnTo>
                <a:lnTo>
                  <a:pt x="608390" y="829119"/>
                </a:lnTo>
                <a:lnTo>
                  <a:pt x="635042" y="792289"/>
                </a:lnTo>
                <a:lnTo>
                  <a:pt x="667614" y="759269"/>
                </a:lnTo>
                <a:lnTo>
                  <a:pt x="705346" y="732599"/>
                </a:lnTo>
                <a:lnTo>
                  <a:pt x="747482" y="712279"/>
                </a:lnTo>
                <a:lnTo>
                  <a:pt x="793263" y="699579"/>
                </a:lnTo>
                <a:lnTo>
                  <a:pt x="841932" y="695769"/>
                </a:lnTo>
                <a:lnTo>
                  <a:pt x="2831149" y="695769"/>
                </a:lnTo>
                <a:lnTo>
                  <a:pt x="2847296" y="694499"/>
                </a:lnTo>
                <a:lnTo>
                  <a:pt x="3397208" y="694499"/>
                </a:lnTo>
                <a:lnTo>
                  <a:pt x="3387241" y="660209"/>
                </a:lnTo>
                <a:lnTo>
                  <a:pt x="3367008" y="613219"/>
                </a:lnTo>
                <a:lnTo>
                  <a:pt x="3326882" y="570039"/>
                </a:lnTo>
                <a:lnTo>
                  <a:pt x="3258560" y="544639"/>
                </a:lnTo>
                <a:lnTo>
                  <a:pt x="3203854" y="530669"/>
                </a:lnTo>
                <a:lnTo>
                  <a:pt x="3155729" y="519239"/>
                </a:lnTo>
                <a:lnTo>
                  <a:pt x="3103659" y="510349"/>
                </a:lnTo>
                <a:lnTo>
                  <a:pt x="3048568" y="500189"/>
                </a:lnTo>
                <a:lnTo>
                  <a:pt x="2991385" y="492569"/>
                </a:lnTo>
                <a:lnTo>
                  <a:pt x="2933033" y="483679"/>
                </a:lnTo>
                <a:lnTo>
                  <a:pt x="2760234" y="464629"/>
                </a:lnTo>
                <a:lnTo>
                  <a:pt x="2668750" y="455739"/>
                </a:lnTo>
                <a:lnTo>
                  <a:pt x="983522" y="455739"/>
                </a:lnTo>
                <a:lnTo>
                  <a:pt x="974208" y="448119"/>
                </a:lnTo>
                <a:lnTo>
                  <a:pt x="992211" y="392239"/>
                </a:lnTo>
                <a:lnTo>
                  <a:pt x="1015111" y="352869"/>
                </a:lnTo>
                <a:lnTo>
                  <a:pt x="1044334" y="310959"/>
                </a:lnTo>
                <a:lnTo>
                  <a:pt x="1077670" y="271589"/>
                </a:lnTo>
                <a:lnTo>
                  <a:pt x="1112912" y="238569"/>
                </a:lnTo>
                <a:lnTo>
                  <a:pt x="1147852" y="215709"/>
                </a:lnTo>
                <a:lnTo>
                  <a:pt x="1180281" y="206819"/>
                </a:lnTo>
                <a:lnTo>
                  <a:pt x="2115208" y="206819"/>
                </a:lnTo>
                <a:lnTo>
                  <a:pt x="2098766" y="199199"/>
                </a:lnTo>
                <a:lnTo>
                  <a:pt x="2052977" y="180149"/>
                </a:lnTo>
                <a:lnTo>
                  <a:pt x="2010569" y="166179"/>
                </a:lnTo>
                <a:lnTo>
                  <a:pt x="1971386" y="156019"/>
                </a:lnTo>
                <a:lnTo>
                  <a:pt x="1902071" y="143319"/>
                </a:lnTo>
                <a:lnTo>
                  <a:pt x="1871627" y="139509"/>
                </a:lnTo>
                <a:lnTo>
                  <a:pt x="1843785" y="138239"/>
                </a:lnTo>
                <a:close/>
              </a:path>
              <a:path w="3472179" h="1186179">
                <a:moveTo>
                  <a:pt x="2831149" y="695769"/>
                </a:moveTo>
                <a:lnTo>
                  <a:pt x="841932" y="695769"/>
                </a:lnTo>
                <a:lnTo>
                  <a:pt x="890372" y="699579"/>
                </a:lnTo>
                <a:lnTo>
                  <a:pt x="936031" y="712279"/>
                </a:lnTo>
                <a:lnTo>
                  <a:pt x="978131" y="732599"/>
                </a:lnTo>
                <a:lnTo>
                  <a:pt x="1015892" y="759269"/>
                </a:lnTo>
                <a:lnTo>
                  <a:pt x="1048535" y="791019"/>
                </a:lnTo>
                <a:lnTo>
                  <a:pt x="1075281" y="829119"/>
                </a:lnTo>
                <a:lnTo>
                  <a:pt x="1095349" y="871029"/>
                </a:lnTo>
                <a:lnTo>
                  <a:pt x="1107962" y="916749"/>
                </a:lnTo>
                <a:lnTo>
                  <a:pt x="1112227" y="965009"/>
                </a:lnTo>
                <a:lnTo>
                  <a:pt x="1112339" y="1015809"/>
                </a:lnTo>
                <a:lnTo>
                  <a:pt x="2576889" y="1015809"/>
                </a:lnTo>
                <a:lnTo>
                  <a:pt x="2576889" y="965009"/>
                </a:lnTo>
                <a:lnTo>
                  <a:pt x="2581266" y="916749"/>
                </a:lnTo>
                <a:lnTo>
                  <a:pt x="2593879" y="871029"/>
                </a:lnTo>
                <a:lnTo>
                  <a:pt x="2613947" y="829119"/>
                </a:lnTo>
                <a:lnTo>
                  <a:pt x="2640693" y="791019"/>
                </a:lnTo>
                <a:lnTo>
                  <a:pt x="2673336" y="757999"/>
                </a:lnTo>
                <a:lnTo>
                  <a:pt x="2711097" y="731329"/>
                </a:lnTo>
                <a:lnTo>
                  <a:pt x="2753197" y="711009"/>
                </a:lnTo>
                <a:lnTo>
                  <a:pt x="2798856" y="698309"/>
                </a:lnTo>
                <a:lnTo>
                  <a:pt x="2831149" y="695769"/>
                </a:lnTo>
                <a:close/>
              </a:path>
              <a:path w="3472179" h="1186179">
                <a:moveTo>
                  <a:pt x="3397208" y="694499"/>
                </a:moveTo>
                <a:lnTo>
                  <a:pt x="2847296" y="694499"/>
                </a:lnTo>
                <a:lnTo>
                  <a:pt x="2895736" y="698309"/>
                </a:lnTo>
                <a:lnTo>
                  <a:pt x="2941395" y="711009"/>
                </a:lnTo>
                <a:lnTo>
                  <a:pt x="2983495" y="731329"/>
                </a:lnTo>
                <a:lnTo>
                  <a:pt x="3021256" y="757999"/>
                </a:lnTo>
                <a:lnTo>
                  <a:pt x="3053899" y="791019"/>
                </a:lnTo>
                <a:lnTo>
                  <a:pt x="3080645" y="827849"/>
                </a:lnTo>
                <a:lnTo>
                  <a:pt x="3100713" y="871029"/>
                </a:lnTo>
                <a:lnTo>
                  <a:pt x="3113326" y="916749"/>
                </a:lnTo>
                <a:lnTo>
                  <a:pt x="3117704" y="965009"/>
                </a:lnTo>
                <a:lnTo>
                  <a:pt x="3117704" y="1015809"/>
                </a:lnTo>
                <a:lnTo>
                  <a:pt x="3367457" y="1015809"/>
                </a:lnTo>
                <a:lnTo>
                  <a:pt x="3412631" y="1003109"/>
                </a:lnTo>
                <a:lnTo>
                  <a:pt x="3442440" y="972629"/>
                </a:lnTo>
                <a:lnTo>
                  <a:pt x="3460075" y="929449"/>
                </a:lnTo>
                <a:lnTo>
                  <a:pt x="3468723" y="883729"/>
                </a:lnTo>
                <a:lnTo>
                  <a:pt x="3471574" y="841819"/>
                </a:lnTo>
                <a:lnTo>
                  <a:pt x="3471815" y="812609"/>
                </a:lnTo>
                <a:lnTo>
                  <a:pt x="3461879" y="787209"/>
                </a:lnTo>
                <a:lnTo>
                  <a:pt x="3440018" y="770699"/>
                </a:lnTo>
                <a:lnTo>
                  <a:pt x="3418158" y="763079"/>
                </a:lnTo>
                <a:lnTo>
                  <a:pt x="3408221" y="760539"/>
                </a:lnTo>
                <a:lnTo>
                  <a:pt x="3402745" y="713549"/>
                </a:lnTo>
                <a:lnTo>
                  <a:pt x="3397208" y="694499"/>
                </a:lnTo>
                <a:close/>
              </a:path>
              <a:path w="3472179" h="1186179">
                <a:moveTo>
                  <a:pt x="1652340" y="206819"/>
                </a:moveTo>
                <a:lnTo>
                  <a:pt x="1548960" y="206819"/>
                </a:lnTo>
                <a:lnTo>
                  <a:pt x="1554993" y="211899"/>
                </a:lnTo>
                <a:lnTo>
                  <a:pt x="1555862" y="218249"/>
                </a:lnTo>
                <a:lnTo>
                  <a:pt x="1593366" y="445579"/>
                </a:lnTo>
                <a:lnTo>
                  <a:pt x="1594236" y="450659"/>
                </a:lnTo>
                <a:lnTo>
                  <a:pt x="1589670" y="455739"/>
                </a:lnTo>
                <a:lnTo>
                  <a:pt x="1722075" y="455739"/>
                </a:lnTo>
                <a:lnTo>
                  <a:pt x="1716857" y="453199"/>
                </a:lnTo>
                <a:lnTo>
                  <a:pt x="1715117" y="446849"/>
                </a:lnTo>
                <a:lnTo>
                  <a:pt x="1650708" y="215709"/>
                </a:lnTo>
                <a:lnTo>
                  <a:pt x="1649839" y="211899"/>
                </a:lnTo>
                <a:lnTo>
                  <a:pt x="1652340" y="206819"/>
                </a:lnTo>
                <a:close/>
              </a:path>
              <a:path w="3472179" h="1186179">
                <a:moveTo>
                  <a:pt x="2115208" y="206819"/>
                </a:moveTo>
                <a:lnTo>
                  <a:pt x="1851544" y="206819"/>
                </a:lnTo>
                <a:lnTo>
                  <a:pt x="1878423" y="208089"/>
                </a:lnTo>
                <a:lnTo>
                  <a:pt x="1905263" y="210629"/>
                </a:lnTo>
                <a:lnTo>
                  <a:pt x="1963342" y="223329"/>
                </a:lnTo>
                <a:lnTo>
                  <a:pt x="2034823" y="253809"/>
                </a:lnTo>
                <a:lnTo>
                  <a:pt x="2078414" y="276669"/>
                </a:lnTo>
                <a:lnTo>
                  <a:pt x="2128746" y="307149"/>
                </a:lnTo>
                <a:lnTo>
                  <a:pt x="2186948" y="345249"/>
                </a:lnTo>
                <a:lnTo>
                  <a:pt x="2331483" y="446849"/>
                </a:lnTo>
                <a:lnTo>
                  <a:pt x="2334962" y="450659"/>
                </a:lnTo>
                <a:lnTo>
                  <a:pt x="2333386" y="455739"/>
                </a:lnTo>
                <a:lnTo>
                  <a:pt x="2668750" y="455739"/>
                </a:lnTo>
                <a:lnTo>
                  <a:pt x="2656175" y="454469"/>
                </a:lnTo>
                <a:lnTo>
                  <a:pt x="2610266" y="450659"/>
                </a:lnTo>
                <a:lnTo>
                  <a:pt x="2569671" y="448119"/>
                </a:lnTo>
                <a:lnTo>
                  <a:pt x="2535318" y="445579"/>
                </a:lnTo>
                <a:lnTo>
                  <a:pt x="2493317" y="441769"/>
                </a:lnTo>
                <a:lnTo>
                  <a:pt x="2453235" y="422719"/>
                </a:lnTo>
                <a:lnTo>
                  <a:pt x="2383885" y="369379"/>
                </a:lnTo>
                <a:lnTo>
                  <a:pt x="2318852" y="323659"/>
                </a:lnTo>
                <a:lnTo>
                  <a:pt x="2257979" y="283019"/>
                </a:lnTo>
                <a:lnTo>
                  <a:pt x="2201111" y="249999"/>
                </a:lnTo>
                <a:lnTo>
                  <a:pt x="2148092" y="222059"/>
                </a:lnTo>
                <a:lnTo>
                  <a:pt x="2115208" y="206819"/>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097460" y="2830534"/>
            <a:ext cx="5909179" cy="7783549"/>
          </a:xfrm>
          <a:prstGeom prst="rect">
            <a:avLst/>
          </a:prstGeom>
        </p:spPr>
      </p:pic>
      <p:sp>
        <p:nvSpPr>
          <p:cNvPr id="9" name="object 9"/>
          <p:cNvSpPr txBox="1"/>
          <p:nvPr/>
        </p:nvSpPr>
        <p:spPr>
          <a:xfrm>
            <a:off x="8349600" y="6662256"/>
            <a:ext cx="3405504" cy="508000"/>
          </a:xfrm>
          <a:prstGeom prst="rect">
            <a:avLst/>
          </a:prstGeom>
        </p:spPr>
        <p:txBody>
          <a:bodyPr vert="horz" wrap="square" lIns="0" tIns="14604" rIns="0" bIns="0" rtlCol="0">
            <a:spAutoFit/>
          </a:bodyPr>
          <a:lstStyle/>
          <a:p>
            <a:pPr marL="12700">
              <a:lnSpc>
                <a:spcPct val="100000"/>
              </a:lnSpc>
              <a:spcBef>
                <a:spcPts val="114"/>
              </a:spcBef>
            </a:pPr>
            <a:r>
              <a:rPr sz="3150" b="1" spc="5" dirty="0">
                <a:latin typeface="Arial"/>
                <a:cs typeface="Arial"/>
              </a:rPr>
              <a:t>Sale</a:t>
            </a:r>
            <a:r>
              <a:rPr sz="3150" b="1" spc="-65" dirty="0">
                <a:latin typeface="Arial"/>
                <a:cs typeface="Arial"/>
              </a:rPr>
              <a:t> </a:t>
            </a:r>
            <a:r>
              <a:rPr sz="3150" b="1" spc="10" dirty="0">
                <a:latin typeface="Arial"/>
                <a:cs typeface="Arial"/>
              </a:rPr>
              <a:t>Notifications</a:t>
            </a:r>
            <a:endParaRPr sz="3150">
              <a:latin typeface="Arial"/>
              <a:cs typeface="Arial"/>
            </a:endParaRPr>
          </a:p>
        </p:txBody>
      </p:sp>
      <p:sp>
        <p:nvSpPr>
          <p:cNvPr id="10" name="object 10"/>
          <p:cNvSpPr txBox="1"/>
          <p:nvPr/>
        </p:nvSpPr>
        <p:spPr>
          <a:xfrm>
            <a:off x="8182133" y="7625577"/>
            <a:ext cx="3740150" cy="989965"/>
          </a:xfrm>
          <a:prstGeom prst="rect">
            <a:avLst/>
          </a:prstGeom>
        </p:spPr>
        <p:txBody>
          <a:bodyPr vert="horz" wrap="square" lIns="0" tIns="13335" rIns="0" bIns="0" rtlCol="0">
            <a:spAutoFit/>
          </a:bodyPr>
          <a:lstStyle/>
          <a:p>
            <a:pPr marL="131445" marR="5080" indent="-119380">
              <a:lnSpc>
                <a:spcPct val="100299"/>
              </a:lnSpc>
              <a:spcBef>
                <a:spcPts val="105"/>
              </a:spcBef>
            </a:pPr>
            <a:r>
              <a:rPr sz="3150" b="1" spc="20" dirty="0">
                <a:latin typeface="Arial"/>
                <a:cs typeface="Arial"/>
              </a:rPr>
              <a:t>RealTime</a:t>
            </a:r>
            <a:r>
              <a:rPr sz="3150" b="1" spc="-80" dirty="0">
                <a:latin typeface="Arial"/>
                <a:cs typeface="Arial"/>
              </a:rPr>
              <a:t> </a:t>
            </a:r>
            <a:r>
              <a:rPr sz="3150" b="1" dirty="0">
                <a:latin typeface="Arial"/>
                <a:cs typeface="Arial"/>
              </a:rPr>
              <a:t>Purchase </a:t>
            </a:r>
            <a:r>
              <a:rPr sz="3150" b="1" spc="-860" dirty="0">
                <a:latin typeface="Arial"/>
                <a:cs typeface="Arial"/>
              </a:rPr>
              <a:t> </a:t>
            </a:r>
            <a:r>
              <a:rPr sz="3150" b="1" spc="15" dirty="0">
                <a:latin typeface="Arial"/>
                <a:cs typeface="Arial"/>
              </a:rPr>
              <a:t>recommendations</a:t>
            </a:r>
            <a:endParaRPr sz="3150">
              <a:latin typeface="Arial"/>
              <a:cs typeface="Arial"/>
            </a:endParaRPr>
          </a:p>
        </p:txBody>
      </p:sp>
      <p:sp>
        <p:nvSpPr>
          <p:cNvPr id="11" name="object 11"/>
          <p:cNvSpPr txBox="1"/>
          <p:nvPr/>
        </p:nvSpPr>
        <p:spPr>
          <a:xfrm>
            <a:off x="7943497" y="9070559"/>
            <a:ext cx="4217670" cy="989965"/>
          </a:xfrm>
          <a:prstGeom prst="rect">
            <a:avLst/>
          </a:prstGeom>
        </p:spPr>
        <p:txBody>
          <a:bodyPr vert="horz" wrap="square" lIns="0" tIns="13335" rIns="0" bIns="0" rtlCol="0">
            <a:spAutoFit/>
          </a:bodyPr>
          <a:lstStyle/>
          <a:p>
            <a:pPr marL="1166495" marR="5080" indent="-1154430">
              <a:lnSpc>
                <a:spcPct val="100299"/>
              </a:lnSpc>
              <a:spcBef>
                <a:spcPts val="105"/>
              </a:spcBef>
            </a:pPr>
            <a:r>
              <a:rPr sz="3150" b="1" spc="-25" dirty="0">
                <a:latin typeface="Arial"/>
                <a:cs typeface="Arial"/>
              </a:rPr>
              <a:t>Tracking</a:t>
            </a:r>
            <a:r>
              <a:rPr sz="3150" b="1" spc="-20" dirty="0">
                <a:latin typeface="Arial"/>
                <a:cs typeface="Arial"/>
              </a:rPr>
              <a:t> </a:t>
            </a:r>
            <a:r>
              <a:rPr sz="3150" b="1" spc="-25" dirty="0">
                <a:latin typeface="Arial"/>
                <a:cs typeface="Arial"/>
              </a:rPr>
              <a:t>Online</a:t>
            </a:r>
            <a:r>
              <a:rPr sz="3150" b="1" spc="-15" dirty="0">
                <a:latin typeface="Arial"/>
                <a:cs typeface="Arial"/>
              </a:rPr>
              <a:t> </a:t>
            </a:r>
            <a:r>
              <a:rPr sz="3150" b="1" spc="5" dirty="0">
                <a:latin typeface="Arial"/>
                <a:cs typeface="Arial"/>
              </a:rPr>
              <a:t>Order </a:t>
            </a:r>
            <a:r>
              <a:rPr sz="3150" b="1" spc="-860" dirty="0">
                <a:latin typeface="Arial"/>
                <a:cs typeface="Arial"/>
              </a:rPr>
              <a:t> </a:t>
            </a:r>
            <a:r>
              <a:rPr sz="3150" b="1" spc="-10" dirty="0">
                <a:latin typeface="Arial"/>
                <a:cs typeface="Arial"/>
              </a:rPr>
              <a:t>Deliveries</a:t>
            </a:r>
            <a:endParaRPr sz="3150">
              <a:latin typeface="Arial"/>
              <a:cs typeface="Arial"/>
            </a:endParaRPr>
          </a:p>
        </p:txBody>
      </p:sp>
      <p:sp>
        <p:nvSpPr>
          <p:cNvPr id="12" name="object 12"/>
          <p:cNvSpPr txBox="1"/>
          <p:nvPr/>
        </p:nvSpPr>
        <p:spPr>
          <a:xfrm>
            <a:off x="9422960" y="3055747"/>
            <a:ext cx="1258570" cy="565785"/>
          </a:xfrm>
          <a:prstGeom prst="rect">
            <a:avLst/>
          </a:prstGeom>
        </p:spPr>
        <p:txBody>
          <a:bodyPr vert="horz" wrap="square" lIns="0" tIns="12065" rIns="0" bIns="0" rtlCol="0">
            <a:spAutoFit/>
          </a:bodyPr>
          <a:lstStyle/>
          <a:p>
            <a:pPr marL="12700">
              <a:lnSpc>
                <a:spcPct val="100000"/>
              </a:lnSpc>
              <a:spcBef>
                <a:spcPts val="95"/>
              </a:spcBef>
            </a:pPr>
            <a:r>
              <a:rPr sz="3550" b="1" spc="5" dirty="0">
                <a:latin typeface="Arial"/>
                <a:cs typeface="Arial"/>
              </a:rPr>
              <a:t>Retail</a:t>
            </a:r>
            <a:endParaRPr sz="3550">
              <a:latin typeface="Arial"/>
              <a:cs typeface="Arial"/>
            </a:endParaRPr>
          </a:p>
        </p:txBody>
      </p:sp>
      <p:sp>
        <p:nvSpPr>
          <p:cNvPr id="13" name="object 13"/>
          <p:cNvSpPr/>
          <p:nvPr/>
        </p:nvSpPr>
        <p:spPr>
          <a:xfrm>
            <a:off x="8993118" y="4121722"/>
            <a:ext cx="2118360" cy="1728470"/>
          </a:xfrm>
          <a:custGeom>
            <a:avLst/>
            <a:gdLst/>
            <a:ahLst/>
            <a:cxnLst/>
            <a:rect l="l" t="t" r="r" b="b"/>
            <a:pathLst>
              <a:path w="2118359" h="1728470">
                <a:moveTo>
                  <a:pt x="1904873" y="382991"/>
                </a:moveTo>
                <a:lnTo>
                  <a:pt x="213157" y="382991"/>
                </a:lnTo>
                <a:lnTo>
                  <a:pt x="0" y="779377"/>
                </a:lnTo>
                <a:lnTo>
                  <a:pt x="6104" y="809510"/>
                </a:lnTo>
                <a:lnTo>
                  <a:pt x="22742" y="834109"/>
                </a:lnTo>
                <a:lnTo>
                  <a:pt x="47397" y="850690"/>
                </a:lnTo>
                <a:lnTo>
                  <a:pt x="77556" y="856769"/>
                </a:lnTo>
                <a:lnTo>
                  <a:pt x="103824" y="852200"/>
                </a:lnTo>
                <a:lnTo>
                  <a:pt x="126198" y="839556"/>
                </a:lnTo>
                <a:lnTo>
                  <a:pt x="143103" y="820428"/>
                </a:lnTo>
                <a:lnTo>
                  <a:pt x="152964" y="796410"/>
                </a:lnTo>
                <a:lnTo>
                  <a:pt x="2114426" y="796410"/>
                </a:lnTo>
                <a:lnTo>
                  <a:pt x="2117862" y="779377"/>
                </a:lnTo>
                <a:lnTo>
                  <a:pt x="1904873" y="382991"/>
                </a:lnTo>
                <a:close/>
              </a:path>
              <a:path w="2118359" h="1728470">
                <a:moveTo>
                  <a:pt x="303944" y="796410"/>
                </a:moveTo>
                <a:lnTo>
                  <a:pt x="152964" y="796410"/>
                </a:lnTo>
                <a:lnTo>
                  <a:pt x="162852" y="820428"/>
                </a:lnTo>
                <a:lnTo>
                  <a:pt x="179814" y="839556"/>
                </a:lnTo>
                <a:lnTo>
                  <a:pt x="202245" y="852200"/>
                </a:lnTo>
                <a:lnTo>
                  <a:pt x="228537" y="856769"/>
                </a:lnTo>
                <a:lnTo>
                  <a:pt x="254803" y="852200"/>
                </a:lnTo>
                <a:lnTo>
                  <a:pt x="277177" y="839556"/>
                </a:lnTo>
                <a:lnTo>
                  <a:pt x="294083" y="820428"/>
                </a:lnTo>
                <a:lnTo>
                  <a:pt x="303944" y="796410"/>
                </a:lnTo>
                <a:close/>
              </a:path>
              <a:path w="2118359" h="1728470">
                <a:moveTo>
                  <a:pt x="454925" y="796410"/>
                </a:moveTo>
                <a:lnTo>
                  <a:pt x="303944" y="796410"/>
                </a:lnTo>
                <a:lnTo>
                  <a:pt x="313832" y="820428"/>
                </a:lnTo>
                <a:lnTo>
                  <a:pt x="330795" y="839556"/>
                </a:lnTo>
                <a:lnTo>
                  <a:pt x="353226" y="852200"/>
                </a:lnTo>
                <a:lnTo>
                  <a:pt x="379518" y="856769"/>
                </a:lnTo>
                <a:lnTo>
                  <a:pt x="405784" y="852200"/>
                </a:lnTo>
                <a:lnTo>
                  <a:pt x="428158" y="839556"/>
                </a:lnTo>
                <a:lnTo>
                  <a:pt x="445064" y="820428"/>
                </a:lnTo>
                <a:lnTo>
                  <a:pt x="454925" y="796410"/>
                </a:lnTo>
                <a:close/>
              </a:path>
              <a:path w="2118359" h="1728470">
                <a:moveTo>
                  <a:pt x="605906" y="796410"/>
                </a:moveTo>
                <a:lnTo>
                  <a:pt x="454925" y="796410"/>
                </a:lnTo>
                <a:lnTo>
                  <a:pt x="464813" y="820428"/>
                </a:lnTo>
                <a:lnTo>
                  <a:pt x="481775" y="839556"/>
                </a:lnTo>
                <a:lnTo>
                  <a:pt x="504206" y="852200"/>
                </a:lnTo>
                <a:lnTo>
                  <a:pt x="530499" y="856769"/>
                </a:lnTo>
                <a:lnTo>
                  <a:pt x="556764" y="852200"/>
                </a:lnTo>
                <a:lnTo>
                  <a:pt x="579138" y="839556"/>
                </a:lnTo>
                <a:lnTo>
                  <a:pt x="596044" y="820428"/>
                </a:lnTo>
                <a:lnTo>
                  <a:pt x="605906" y="796410"/>
                </a:lnTo>
                <a:close/>
              </a:path>
              <a:path w="2118359" h="1728470">
                <a:moveTo>
                  <a:pt x="757052" y="796410"/>
                </a:moveTo>
                <a:lnTo>
                  <a:pt x="605906" y="796410"/>
                </a:lnTo>
                <a:lnTo>
                  <a:pt x="615793" y="820428"/>
                </a:lnTo>
                <a:lnTo>
                  <a:pt x="632756" y="839556"/>
                </a:lnTo>
                <a:lnTo>
                  <a:pt x="655187" y="852200"/>
                </a:lnTo>
                <a:lnTo>
                  <a:pt x="681479" y="856769"/>
                </a:lnTo>
                <a:lnTo>
                  <a:pt x="707773" y="852200"/>
                </a:lnTo>
                <a:lnTo>
                  <a:pt x="730203" y="839556"/>
                </a:lnTo>
                <a:lnTo>
                  <a:pt x="747165" y="820428"/>
                </a:lnTo>
                <a:lnTo>
                  <a:pt x="757052" y="796410"/>
                </a:lnTo>
                <a:close/>
              </a:path>
              <a:path w="2118359" h="1728470">
                <a:moveTo>
                  <a:pt x="908033" y="796410"/>
                </a:moveTo>
                <a:lnTo>
                  <a:pt x="757052" y="796410"/>
                </a:lnTo>
                <a:lnTo>
                  <a:pt x="766914" y="820428"/>
                </a:lnTo>
                <a:lnTo>
                  <a:pt x="783819" y="839556"/>
                </a:lnTo>
                <a:lnTo>
                  <a:pt x="806193" y="852200"/>
                </a:lnTo>
                <a:lnTo>
                  <a:pt x="832459" y="856769"/>
                </a:lnTo>
                <a:lnTo>
                  <a:pt x="858751" y="852200"/>
                </a:lnTo>
                <a:lnTo>
                  <a:pt x="881182" y="839556"/>
                </a:lnTo>
                <a:lnTo>
                  <a:pt x="898145" y="820428"/>
                </a:lnTo>
                <a:lnTo>
                  <a:pt x="908033" y="796410"/>
                </a:lnTo>
                <a:close/>
              </a:path>
              <a:path w="2118359" h="1728470">
                <a:moveTo>
                  <a:pt x="1059013" y="796410"/>
                </a:moveTo>
                <a:lnTo>
                  <a:pt x="908033" y="796410"/>
                </a:lnTo>
                <a:lnTo>
                  <a:pt x="917894" y="820428"/>
                </a:lnTo>
                <a:lnTo>
                  <a:pt x="934800" y="839556"/>
                </a:lnTo>
                <a:lnTo>
                  <a:pt x="957174" y="852200"/>
                </a:lnTo>
                <a:lnTo>
                  <a:pt x="983440" y="856769"/>
                </a:lnTo>
                <a:lnTo>
                  <a:pt x="1009732" y="852200"/>
                </a:lnTo>
                <a:lnTo>
                  <a:pt x="1032163" y="839556"/>
                </a:lnTo>
                <a:lnTo>
                  <a:pt x="1049126" y="820428"/>
                </a:lnTo>
                <a:lnTo>
                  <a:pt x="1059013" y="796410"/>
                </a:lnTo>
                <a:close/>
              </a:path>
              <a:path w="2118359" h="1728470">
                <a:moveTo>
                  <a:pt x="1209994" y="796410"/>
                </a:moveTo>
                <a:lnTo>
                  <a:pt x="1059013" y="796410"/>
                </a:lnTo>
                <a:lnTo>
                  <a:pt x="1068875" y="820428"/>
                </a:lnTo>
                <a:lnTo>
                  <a:pt x="1085781" y="839556"/>
                </a:lnTo>
                <a:lnTo>
                  <a:pt x="1108155" y="852200"/>
                </a:lnTo>
                <a:lnTo>
                  <a:pt x="1134420" y="856769"/>
                </a:lnTo>
                <a:lnTo>
                  <a:pt x="1160712" y="852200"/>
                </a:lnTo>
                <a:lnTo>
                  <a:pt x="1183143" y="839556"/>
                </a:lnTo>
                <a:lnTo>
                  <a:pt x="1200106" y="820428"/>
                </a:lnTo>
                <a:lnTo>
                  <a:pt x="1209994" y="796410"/>
                </a:lnTo>
                <a:close/>
              </a:path>
              <a:path w="2118359" h="1728470">
                <a:moveTo>
                  <a:pt x="1360974" y="796410"/>
                </a:moveTo>
                <a:lnTo>
                  <a:pt x="1209994" y="796410"/>
                </a:lnTo>
                <a:lnTo>
                  <a:pt x="1219855" y="820428"/>
                </a:lnTo>
                <a:lnTo>
                  <a:pt x="1236761" y="839556"/>
                </a:lnTo>
                <a:lnTo>
                  <a:pt x="1259135" y="852200"/>
                </a:lnTo>
                <a:lnTo>
                  <a:pt x="1285401" y="856769"/>
                </a:lnTo>
                <a:lnTo>
                  <a:pt x="1311695" y="852200"/>
                </a:lnTo>
                <a:lnTo>
                  <a:pt x="1334126" y="839556"/>
                </a:lnTo>
                <a:lnTo>
                  <a:pt x="1351087" y="820428"/>
                </a:lnTo>
                <a:lnTo>
                  <a:pt x="1360974" y="796410"/>
                </a:lnTo>
                <a:close/>
              </a:path>
              <a:path w="2118359" h="1728470">
                <a:moveTo>
                  <a:pt x="1511953" y="796410"/>
                </a:moveTo>
                <a:lnTo>
                  <a:pt x="1360974" y="796410"/>
                </a:lnTo>
                <a:lnTo>
                  <a:pt x="1370836" y="820428"/>
                </a:lnTo>
                <a:lnTo>
                  <a:pt x="1387742" y="839556"/>
                </a:lnTo>
                <a:lnTo>
                  <a:pt x="1410116" y="852200"/>
                </a:lnTo>
                <a:lnTo>
                  <a:pt x="1436382" y="856769"/>
                </a:lnTo>
                <a:lnTo>
                  <a:pt x="1462674" y="852200"/>
                </a:lnTo>
                <a:lnTo>
                  <a:pt x="1485105" y="839556"/>
                </a:lnTo>
                <a:lnTo>
                  <a:pt x="1502068" y="820428"/>
                </a:lnTo>
                <a:lnTo>
                  <a:pt x="1511953" y="796410"/>
                </a:lnTo>
                <a:close/>
              </a:path>
              <a:path w="2118359" h="1728470">
                <a:moveTo>
                  <a:pt x="1662933" y="796410"/>
                </a:moveTo>
                <a:lnTo>
                  <a:pt x="1511953" y="796410"/>
                </a:lnTo>
                <a:lnTo>
                  <a:pt x="1521844" y="820428"/>
                </a:lnTo>
                <a:lnTo>
                  <a:pt x="1538807" y="839556"/>
                </a:lnTo>
                <a:lnTo>
                  <a:pt x="1561238" y="852200"/>
                </a:lnTo>
                <a:lnTo>
                  <a:pt x="1587532" y="856769"/>
                </a:lnTo>
                <a:lnTo>
                  <a:pt x="1613795" y="852200"/>
                </a:lnTo>
                <a:lnTo>
                  <a:pt x="1636168" y="839556"/>
                </a:lnTo>
                <a:lnTo>
                  <a:pt x="1653073" y="820428"/>
                </a:lnTo>
                <a:lnTo>
                  <a:pt x="1662933" y="796410"/>
                </a:lnTo>
                <a:close/>
              </a:path>
              <a:path w="2118359" h="1728470">
                <a:moveTo>
                  <a:pt x="1813913" y="796410"/>
                </a:moveTo>
                <a:lnTo>
                  <a:pt x="1662933" y="796410"/>
                </a:lnTo>
                <a:lnTo>
                  <a:pt x="1672824" y="820428"/>
                </a:lnTo>
                <a:lnTo>
                  <a:pt x="1689787" y="839556"/>
                </a:lnTo>
                <a:lnTo>
                  <a:pt x="1712218" y="852200"/>
                </a:lnTo>
                <a:lnTo>
                  <a:pt x="1738512" y="856769"/>
                </a:lnTo>
                <a:lnTo>
                  <a:pt x="1764775" y="852200"/>
                </a:lnTo>
                <a:lnTo>
                  <a:pt x="1787148" y="839556"/>
                </a:lnTo>
                <a:lnTo>
                  <a:pt x="1804053" y="820428"/>
                </a:lnTo>
                <a:lnTo>
                  <a:pt x="1813913" y="796410"/>
                </a:lnTo>
                <a:close/>
              </a:path>
              <a:path w="2118359" h="1728470">
                <a:moveTo>
                  <a:pt x="1964893" y="796410"/>
                </a:moveTo>
                <a:lnTo>
                  <a:pt x="1813913" y="796410"/>
                </a:lnTo>
                <a:lnTo>
                  <a:pt x="1823803" y="820428"/>
                </a:lnTo>
                <a:lnTo>
                  <a:pt x="1840767" y="839556"/>
                </a:lnTo>
                <a:lnTo>
                  <a:pt x="1863198" y="852200"/>
                </a:lnTo>
                <a:lnTo>
                  <a:pt x="1889492" y="856769"/>
                </a:lnTo>
                <a:lnTo>
                  <a:pt x="1915759" y="852200"/>
                </a:lnTo>
                <a:lnTo>
                  <a:pt x="1938132" y="839556"/>
                </a:lnTo>
                <a:lnTo>
                  <a:pt x="1955034" y="820428"/>
                </a:lnTo>
                <a:lnTo>
                  <a:pt x="1964893" y="796410"/>
                </a:lnTo>
                <a:close/>
              </a:path>
              <a:path w="2118359" h="1728470">
                <a:moveTo>
                  <a:pt x="2114426" y="796410"/>
                </a:moveTo>
                <a:lnTo>
                  <a:pt x="1964893" y="796410"/>
                </a:lnTo>
                <a:lnTo>
                  <a:pt x="1974783" y="820428"/>
                </a:lnTo>
                <a:lnTo>
                  <a:pt x="1991746" y="839556"/>
                </a:lnTo>
                <a:lnTo>
                  <a:pt x="2014178" y="852200"/>
                </a:lnTo>
                <a:lnTo>
                  <a:pt x="2040471" y="856769"/>
                </a:lnTo>
                <a:lnTo>
                  <a:pt x="2070604" y="850690"/>
                </a:lnTo>
                <a:lnTo>
                  <a:pt x="2095203" y="834109"/>
                </a:lnTo>
                <a:lnTo>
                  <a:pt x="2111783" y="809510"/>
                </a:lnTo>
                <a:lnTo>
                  <a:pt x="2114426" y="796410"/>
                </a:lnTo>
                <a:close/>
              </a:path>
              <a:path w="2118359" h="1728470">
                <a:moveTo>
                  <a:pt x="772266" y="290220"/>
                </a:moveTo>
                <a:lnTo>
                  <a:pt x="691731" y="290220"/>
                </a:lnTo>
                <a:lnTo>
                  <a:pt x="691731" y="382991"/>
                </a:lnTo>
                <a:lnTo>
                  <a:pt x="772266" y="382991"/>
                </a:lnTo>
                <a:lnTo>
                  <a:pt x="772266" y="290220"/>
                </a:lnTo>
                <a:close/>
              </a:path>
              <a:path w="2118359" h="1728470">
                <a:moveTo>
                  <a:pt x="1426129" y="290220"/>
                </a:moveTo>
                <a:lnTo>
                  <a:pt x="1345595" y="290220"/>
                </a:lnTo>
                <a:lnTo>
                  <a:pt x="1345595" y="382991"/>
                </a:lnTo>
                <a:lnTo>
                  <a:pt x="1426129" y="382991"/>
                </a:lnTo>
                <a:lnTo>
                  <a:pt x="1426129" y="290220"/>
                </a:lnTo>
                <a:close/>
              </a:path>
              <a:path w="2118359" h="1728470">
                <a:moveTo>
                  <a:pt x="1539241" y="0"/>
                </a:moveTo>
                <a:lnTo>
                  <a:pt x="578621" y="0"/>
                </a:lnTo>
                <a:lnTo>
                  <a:pt x="578621" y="290220"/>
                </a:lnTo>
                <a:lnTo>
                  <a:pt x="1539241" y="290220"/>
                </a:lnTo>
                <a:lnTo>
                  <a:pt x="1539241" y="0"/>
                </a:lnTo>
                <a:close/>
              </a:path>
              <a:path w="2118359" h="1728470">
                <a:moveTo>
                  <a:pt x="1997970" y="941107"/>
                </a:moveTo>
                <a:lnTo>
                  <a:pt x="120056" y="941107"/>
                </a:lnTo>
                <a:lnTo>
                  <a:pt x="120056" y="1527666"/>
                </a:lnTo>
                <a:lnTo>
                  <a:pt x="929861" y="1527666"/>
                </a:lnTo>
                <a:lnTo>
                  <a:pt x="929861" y="1304254"/>
                </a:lnTo>
                <a:lnTo>
                  <a:pt x="232506" y="1304254"/>
                </a:lnTo>
                <a:lnTo>
                  <a:pt x="232506" y="1049423"/>
                </a:lnTo>
                <a:lnTo>
                  <a:pt x="1997970" y="1049423"/>
                </a:lnTo>
                <a:lnTo>
                  <a:pt x="1997970" y="941107"/>
                </a:lnTo>
                <a:close/>
              </a:path>
              <a:path w="2118359" h="1728470">
                <a:moveTo>
                  <a:pt x="1278621" y="1049423"/>
                </a:moveTo>
                <a:lnTo>
                  <a:pt x="1188000" y="1049423"/>
                </a:lnTo>
                <a:lnTo>
                  <a:pt x="1188000" y="1527666"/>
                </a:lnTo>
                <a:lnTo>
                  <a:pt x="1997970" y="1527666"/>
                </a:lnTo>
                <a:lnTo>
                  <a:pt x="1997970" y="1304254"/>
                </a:lnTo>
                <a:lnTo>
                  <a:pt x="1278621" y="1304254"/>
                </a:lnTo>
                <a:lnTo>
                  <a:pt x="1278621" y="1049423"/>
                </a:lnTo>
                <a:close/>
              </a:path>
              <a:path w="2118359" h="1728470">
                <a:moveTo>
                  <a:pt x="1153438" y="1234303"/>
                </a:moveTo>
                <a:lnTo>
                  <a:pt x="1104986" y="1234303"/>
                </a:lnTo>
                <a:lnTo>
                  <a:pt x="1104986" y="1374205"/>
                </a:lnTo>
                <a:lnTo>
                  <a:pt x="1153438" y="1374205"/>
                </a:lnTo>
                <a:lnTo>
                  <a:pt x="1153438" y="1234303"/>
                </a:lnTo>
                <a:close/>
              </a:path>
              <a:path w="2118359" h="1728470">
                <a:moveTo>
                  <a:pt x="581267" y="1049423"/>
                </a:moveTo>
                <a:lnTo>
                  <a:pt x="490644" y="1049423"/>
                </a:lnTo>
                <a:lnTo>
                  <a:pt x="490644" y="1304254"/>
                </a:lnTo>
                <a:lnTo>
                  <a:pt x="581267" y="1304254"/>
                </a:lnTo>
                <a:lnTo>
                  <a:pt x="581267" y="1049423"/>
                </a:lnTo>
                <a:close/>
              </a:path>
              <a:path w="2118359" h="1728470">
                <a:moveTo>
                  <a:pt x="929861" y="1049423"/>
                </a:moveTo>
                <a:lnTo>
                  <a:pt x="839405" y="1049423"/>
                </a:lnTo>
                <a:lnTo>
                  <a:pt x="839405" y="1304254"/>
                </a:lnTo>
                <a:lnTo>
                  <a:pt x="929861" y="1304254"/>
                </a:lnTo>
                <a:lnTo>
                  <a:pt x="929861" y="1049423"/>
                </a:lnTo>
                <a:close/>
              </a:path>
              <a:path w="2118359" h="1728470">
                <a:moveTo>
                  <a:pt x="1627385" y="1049423"/>
                </a:moveTo>
                <a:lnTo>
                  <a:pt x="1536759" y="1049423"/>
                </a:lnTo>
                <a:lnTo>
                  <a:pt x="1536759" y="1304254"/>
                </a:lnTo>
                <a:lnTo>
                  <a:pt x="1627385" y="1304254"/>
                </a:lnTo>
                <a:lnTo>
                  <a:pt x="1627385" y="1049423"/>
                </a:lnTo>
                <a:close/>
              </a:path>
              <a:path w="2118359" h="1728470">
                <a:moveTo>
                  <a:pt x="1997970" y="1049423"/>
                </a:moveTo>
                <a:lnTo>
                  <a:pt x="1885523" y="1049423"/>
                </a:lnTo>
                <a:lnTo>
                  <a:pt x="1885523" y="1304254"/>
                </a:lnTo>
                <a:lnTo>
                  <a:pt x="1997970" y="1304254"/>
                </a:lnTo>
                <a:lnTo>
                  <a:pt x="1997970" y="1049423"/>
                </a:lnTo>
                <a:close/>
              </a:path>
              <a:path w="2118359" h="1728470">
                <a:moveTo>
                  <a:pt x="2116040" y="1623249"/>
                </a:moveTo>
                <a:lnTo>
                  <a:pt x="1818" y="1623249"/>
                </a:lnTo>
                <a:lnTo>
                  <a:pt x="1818" y="1728091"/>
                </a:lnTo>
                <a:lnTo>
                  <a:pt x="2116040" y="1728091"/>
                </a:lnTo>
                <a:lnTo>
                  <a:pt x="2116040" y="1623249"/>
                </a:lnTo>
                <a:close/>
              </a:path>
            </a:pathLst>
          </a:custGeom>
          <a:solidFill>
            <a:srgbClr val="000000"/>
          </a:solidFill>
        </p:spPr>
        <p:txBody>
          <a:bodyPr wrap="square" lIns="0" tIns="0" rIns="0" bIns="0" rtlCol="0"/>
          <a:lstStyle/>
          <a:p>
            <a:endParaRPr/>
          </a:p>
        </p:txBody>
      </p:sp>
      <p:pic>
        <p:nvPicPr>
          <p:cNvPr id="14" name="object 14"/>
          <p:cNvPicPr/>
          <p:nvPr/>
        </p:nvPicPr>
        <p:blipFill>
          <a:blip r:embed="rId4" cstate="print"/>
          <a:stretch>
            <a:fillRect/>
          </a:stretch>
        </p:blipFill>
        <p:spPr>
          <a:xfrm>
            <a:off x="13605732" y="2830534"/>
            <a:ext cx="5909179" cy="7783549"/>
          </a:xfrm>
          <a:prstGeom prst="rect">
            <a:avLst/>
          </a:prstGeom>
        </p:spPr>
      </p:pic>
      <p:sp>
        <p:nvSpPr>
          <p:cNvPr id="15" name="object 15"/>
          <p:cNvSpPr txBox="1"/>
          <p:nvPr/>
        </p:nvSpPr>
        <p:spPr>
          <a:xfrm>
            <a:off x="14414075" y="6903153"/>
            <a:ext cx="4292600" cy="1941830"/>
          </a:xfrm>
          <a:prstGeom prst="rect">
            <a:avLst/>
          </a:prstGeom>
        </p:spPr>
        <p:txBody>
          <a:bodyPr vert="horz" wrap="square" lIns="0" tIns="12065" rIns="0" bIns="0" rtlCol="0">
            <a:spAutoFit/>
          </a:bodyPr>
          <a:lstStyle/>
          <a:p>
            <a:pPr algn="ctr">
              <a:lnSpc>
                <a:spcPct val="100000"/>
              </a:lnSpc>
              <a:spcBef>
                <a:spcPts val="95"/>
              </a:spcBef>
            </a:pPr>
            <a:r>
              <a:rPr sz="3300" b="1" spc="-15" dirty="0">
                <a:latin typeface="Arial"/>
                <a:cs typeface="Arial"/>
              </a:rPr>
              <a:t>Fraud</a:t>
            </a:r>
            <a:r>
              <a:rPr sz="3300" b="1" spc="-30" dirty="0">
                <a:latin typeface="Arial"/>
                <a:cs typeface="Arial"/>
              </a:rPr>
              <a:t> </a:t>
            </a:r>
            <a:r>
              <a:rPr sz="3300" b="1" spc="-35" dirty="0">
                <a:latin typeface="Arial"/>
                <a:cs typeface="Arial"/>
              </a:rPr>
              <a:t>Transactions</a:t>
            </a:r>
            <a:endParaRPr sz="3300">
              <a:latin typeface="Arial"/>
              <a:cs typeface="Arial"/>
            </a:endParaRPr>
          </a:p>
          <a:p>
            <a:pPr marL="12700" marR="5080" algn="ctr">
              <a:lnSpc>
                <a:spcPct val="102000"/>
              </a:lnSpc>
              <a:spcBef>
                <a:spcPts val="3055"/>
              </a:spcBef>
            </a:pPr>
            <a:r>
              <a:rPr sz="3300" b="1" spc="75" dirty="0">
                <a:latin typeface="Arial"/>
                <a:cs typeface="Arial"/>
              </a:rPr>
              <a:t>New</a:t>
            </a:r>
            <a:r>
              <a:rPr sz="3300" b="1" spc="-35" dirty="0">
                <a:latin typeface="Arial"/>
                <a:cs typeface="Arial"/>
              </a:rPr>
              <a:t> </a:t>
            </a:r>
            <a:r>
              <a:rPr sz="3300" b="1" spc="20" dirty="0">
                <a:latin typeface="Arial"/>
                <a:cs typeface="Arial"/>
              </a:rPr>
              <a:t>Feature/Product </a:t>
            </a:r>
            <a:r>
              <a:rPr sz="3300" b="1" spc="-905" dirty="0">
                <a:latin typeface="Arial"/>
                <a:cs typeface="Arial"/>
              </a:rPr>
              <a:t> </a:t>
            </a:r>
            <a:r>
              <a:rPr sz="3300" b="1" spc="-10" dirty="0">
                <a:latin typeface="Arial"/>
                <a:cs typeface="Arial"/>
              </a:rPr>
              <a:t>notifications</a:t>
            </a:r>
            <a:endParaRPr sz="3300">
              <a:latin typeface="Arial"/>
              <a:cs typeface="Arial"/>
            </a:endParaRPr>
          </a:p>
        </p:txBody>
      </p:sp>
      <p:sp>
        <p:nvSpPr>
          <p:cNvPr id="16" name="object 16"/>
          <p:cNvSpPr/>
          <p:nvPr/>
        </p:nvSpPr>
        <p:spPr>
          <a:xfrm>
            <a:off x="15759059" y="4288295"/>
            <a:ext cx="1602740" cy="1520825"/>
          </a:xfrm>
          <a:custGeom>
            <a:avLst/>
            <a:gdLst/>
            <a:ahLst/>
            <a:cxnLst/>
            <a:rect l="l" t="t" r="r" b="b"/>
            <a:pathLst>
              <a:path w="1602740" h="1520825">
                <a:moveTo>
                  <a:pt x="801263" y="0"/>
                </a:moveTo>
                <a:lnTo>
                  <a:pt x="0" y="338534"/>
                </a:lnTo>
                <a:lnTo>
                  <a:pt x="0" y="443574"/>
                </a:lnTo>
                <a:lnTo>
                  <a:pt x="1602527" y="443574"/>
                </a:lnTo>
                <a:lnTo>
                  <a:pt x="1602527" y="338534"/>
                </a:lnTo>
                <a:lnTo>
                  <a:pt x="801263" y="0"/>
                </a:lnTo>
                <a:close/>
              </a:path>
              <a:path w="1602740" h="1520825">
                <a:moveTo>
                  <a:pt x="384983" y="1192758"/>
                </a:moveTo>
                <a:lnTo>
                  <a:pt x="170644" y="1192758"/>
                </a:lnTo>
                <a:lnTo>
                  <a:pt x="170644" y="1235951"/>
                </a:lnTo>
                <a:lnTo>
                  <a:pt x="384983" y="1235951"/>
                </a:lnTo>
                <a:lnTo>
                  <a:pt x="384983" y="1192758"/>
                </a:lnTo>
                <a:close/>
              </a:path>
              <a:path w="1602740" h="1520825">
                <a:moveTo>
                  <a:pt x="356062" y="542856"/>
                </a:moveTo>
                <a:lnTo>
                  <a:pt x="199438" y="542856"/>
                </a:lnTo>
                <a:lnTo>
                  <a:pt x="199438" y="1192758"/>
                </a:lnTo>
                <a:lnTo>
                  <a:pt x="356062" y="1192758"/>
                </a:lnTo>
                <a:lnTo>
                  <a:pt x="356062" y="542856"/>
                </a:lnTo>
                <a:close/>
              </a:path>
              <a:path w="1602740" h="1520825">
                <a:moveTo>
                  <a:pt x="384983" y="500039"/>
                </a:moveTo>
                <a:lnTo>
                  <a:pt x="170644" y="500039"/>
                </a:lnTo>
                <a:lnTo>
                  <a:pt x="170644" y="542856"/>
                </a:lnTo>
                <a:lnTo>
                  <a:pt x="384983" y="542856"/>
                </a:lnTo>
                <a:lnTo>
                  <a:pt x="384983" y="500039"/>
                </a:lnTo>
                <a:close/>
              </a:path>
              <a:path w="1602740" h="1520825">
                <a:moveTo>
                  <a:pt x="685455" y="1192758"/>
                </a:moveTo>
                <a:lnTo>
                  <a:pt x="471116" y="1192758"/>
                </a:lnTo>
                <a:lnTo>
                  <a:pt x="471116" y="1235951"/>
                </a:lnTo>
                <a:lnTo>
                  <a:pt x="685455" y="1235951"/>
                </a:lnTo>
                <a:lnTo>
                  <a:pt x="685455" y="1192758"/>
                </a:lnTo>
                <a:close/>
              </a:path>
              <a:path w="1602740" h="1520825">
                <a:moveTo>
                  <a:pt x="656534" y="542856"/>
                </a:moveTo>
                <a:lnTo>
                  <a:pt x="499911" y="542856"/>
                </a:lnTo>
                <a:lnTo>
                  <a:pt x="499911" y="1192758"/>
                </a:lnTo>
                <a:lnTo>
                  <a:pt x="656534" y="1192758"/>
                </a:lnTo>
                <a:lnTo>
                  <a:pt x="656534" y="542856"/>
                </a:lnTo>
                <a:close/>
              </a:path>
              <a:path w="1602740" h="1520825">
                <a:moveTo>
                  <a:pt x="685455" y="500039"/>
                </a:moveTo>
                <a:lnTo>
                  <a:pt x="471116" y="500039"/>
                </a:lnTo>
                <a:lnTo>
                  <a:pt x="471116" y="542856"/>
                </a:lnTo>
                <a:lnTo>
                  <a:pt x="685455" y="542856"/>
                </a:lnTo>
                <a:lnTo>
                  <a:pt x="685455" y="500039"/>
                </a:lnTo>
                <a:close/>
              </a:path>
              <a:path w="1602740" h="1520825">
                <a:moveTo>
                  <a:pt x="1131284" y="1192758"/>
                </a:moveTo>
                <a:lnTo>
                  <a:pt x="916945" y="1192758"/>
                </a:lnTo>
                <a:lnTo>
                  <a:pt x="916945" y="1235951"/>
                </a:lnTo>
                <a:lnTo>
                  <a:pt x="1131284" y="1235951"/>
                </a:lnTo>
                <a:lnTo>
                  <a:pt x="1131284" y="1192758"/>
                </a:lnTo>
                <a:close/>
              </a:path>
              <a:path w="1602740" h="1520825">
                <a:moveTo>
                  <a:pt x="1102489" y="542856"/>
                </a:moveTo>
                <a:lnTo>
                  <a:pt x="945866" y="542856"/>
                </a:lnTo>
                <a:lnTo>
                  <a:pt x="945866" y="1192758"/>
                </a:lnTo>
                <a:lnTo>
                  <a:pt x="1102489" y="1192758"/>
                </a:lnTo>
                <a:lnTo>
                  <a:pt x="1102489" y="542856"/>
                </a:lnTo>
                <a:close/>
              </a:path>
              <a:path w="1602740" h="1520825">
                <a:moveTo>
                  <a:pt x="1131284" y="500039"/>
                </a:moveTo>
                <a:lnTo>
                  <a:pt x="916945" y="500039"/>
                </a:lnTo>
                <a:lnTo>
                  <a:pt x="916945" y="542856"/>
                </a:lnTo>
                <a:lnTo>
                  <a:pt x="1131284" y="542856"/>
                </a:lnTo>
                <a:lnTo>
                  <a:pt x="1131284" y="500039"/>
                </a:lnTo>
                <a:close/>
              </a:path>
              <a:path w="1602740" h="1520825">
                <a:moveTo>
                  <a:pt x="1431757" y="1192758"/>
                </a:moveTo>
                <a:lnTo>
                  <a:pt x="1217418" y="1192758"/>
                </a:lnTo>
                <a:lnTo>
                  <a:pt x="1217418" y="1235951"/>
                </a:lnTo>
                <a:lnTo>
                  <a:pt x="1431757" y="1235951"/>
                </a:lnTo>
                <a:lnTo>
                  <a:pt x="1431757" y="1192758"/>
                </a:lnTo>
                <a:close/>
              </a:path>
              <a:path w="1602740" h="1520825">
                <a:moveTo>
                  <a:pt x="1402962" y="542856"/>
                </a:moveTo>
                <a:lnTo>
                  <a:pt x="1246339" y="542856"/>
                </a:lnTo>
                <a:lnTo>
                  <a:pt x="1246339" y="1192758"/>
                </a:lnTo>
                <a:lnTo>
                  <a:pt x="1402962" y="1192758"/>
                </a:lnTo>
                <a:lnTo>
                  <a:pt x="1402962" y="542856"/>
                </a:lnTo>
                <a:close/>
              </a:path>
              <a:path w="1602740" h="1520825">
                <a:moveTo>
                  <a:pt x="1431757" y="500039"/>
                </a:moveTo>
                <a:lnTo>
                  <a:pt x="1217418" y="500039"/>
                </a:lnTo>
                <a:lnTo>
                  <a:pt x="1217418" y="542856"/>
                </a:lnTo>
                <a:lnTo>
                  <a:pt x="1431757" y="542856"/>
                </a:lnTo>
                <a:lnTo>
                  <a:pt x="1431757" y="500039"/>
                </a:lnTo>
                <a:close/>
              </a:path>
              <a:path w="1602740" h="1520825">
                <a:moveTo>
                  <a:pt x="1523147" y="1292540"/>
                </a:moveTo>
                <a:lnTo>
                  <a:pt x="79243" y="1292540"/>
                </a:lnTo>
                <a:lnTo>
                  <a:pt x="79243" y="1378175"/>
                </a:lnTo>
                <a:lnTo>
                  <a:pt x="1523147" y="1378175"/>
                </a:lnTo>
                <a:lnTo>
                  <a:pt x="1523147" y="1292540"/>
                </a:lnTo>
                <a:close/>
              </a:path>
              <a:path w="1602740" h="1520825">
                <a:moveTo>
                  <a:pt x="1602527" y="1434765"/>
                </a:moveTo>
                <a:lnTo>
                  <a:pt x="0" y="1434765"/>
                </a:lnTo>
                <a:lnTo>
                  <a:pt x="0" y="1520400"/>
                </a:lnTo>
                <a:lnTo>
                  <a:pt x="1602527" y="1520400"/>
                </a:lnTo>
                <a:lnTo>
                  <a:pt x="1602527" y="1434765"/>
                </a:lnTo>
                <a:close/>
              </a:path>
            </a:pathLst>
          </a:custGeom>
          <a:solidFill>
            <a:srgbClr val="000000"/>
          </a:solidFill>
        </p:spPr>
        <p:txBody>
          <a:bodyPr wrap="square" lIns="0" tIns="0" rIns="0" bIns="0" rtlCol="0"/>
          <a:lstStyle/>
          <a:p>
            <a:endParaRPr/>
          </a:p>
        </p:txBody>
      </p:sp>
      <p:sp>
        <p:nvSpPr>
          <p:cNvPr id="17" name="object 17"/>
          <p:cNvSpPr txBox="1"/>
          <p:nvPr/>
        </p:nvSpPr>
        <p:spPr>
          <a:xfrm>
            <a:off x="15668057" y="3102791"/>
            <a:ext cx="1784985" cy="565785"/>
          </a:xfrm>
          <a:prstGeom prst="rect">
            <a:avLst/>
          </a:prstGeom>
        </p:spPr>
        <p:txBody>
          <a:bodyPr vert="horz" wrap="square" lIns="0" tIns="12065" rIns="0" bIns="0" rtlCol="0">
            <a:spAutoFit/>
          </a:bodyPr>
          <a:lstStyle/>
          <a:p>
            <a:pPr marL="12700">
              <a:lnSpc>
                <a:spcPct val="100000"/>
              </a:lnSpc>
              <a:spcBef>
                <a:spcPts val="95"/>
              </a:spcBef>
            </a:pPr>
            <a:r>
              <a:rPr sz="3550" b="1" spc="-25" dirty="0">
                <a:latin typeface="Arial"/>
                <a:cs typeface="Arial"/>
              </a:rPr>
              <a:t>Banking</a:t>
            </a:r>
            <a:endParaRPr sz="3550">
              <a:latin typeface="Arial"/>
              <a:cs typeface="Arial"/>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0643" y="4913304"/>
            <a:ext cx="9343390" cy="1433195"/>
          </a:xfrm>
          <a:prstGeom prst="rect">
            <a:avLst/>
          </a:prstGeom>
        </p:spPr>
        <p:txBody>
          <a:bodyPr vert="horz" wrap="square" lIns="0" tIns="17145" rIns="0" bIns="0" rtlCol="0">
            <a:spAutoFit/>
          </a:bodyPr>
          <a:lstStyle/>
          <a:p>
            <a:pPr marL="12700">
              <a:lnSpc>
                <a:spcPct val="100000"/>
              </a:lnSpc>
              <a:spcBef>
                <a:spcPts val="135"/>
              </a:spcBef>
            </a:pPr>
            <a:r>
              <a:rPr spc="185" dirty="0"/>
              <a:t>Kafka</a:t>
            </a:r>
            <a:r>
              <a:rPr spc="-25" dirty="0"/>
              <a:t> </a:t>
            </a:r>
            <a:r>
              <a:rPr spc="-45" dirty="0"/>
              <a:t>SSL</a:t>
            </a:r>
            <a:r>
              <a:rPr spc="-25" dirty="0"/>
              <a:t> </a:t>
            </a:r>
            <a:r>
              <a:rPr spc="185" dirty="0"/>
              <a:t>SetUp</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078" y="494591"/>
            <a:ext cx="9690100" cy="1433195"/>
          </a:xfrm>
          <a:prstGeom prst="rect">
            <a:avLst/>
          </a:prstGeom>
        </p:spPr>
        <p:txBody>
          <a:bodyPr vert="horz" wrap="square" lIns="0" tIns="17145" rIns="0" bIns="0" rtlCol="0">
            <a:spAutoFit/>
          </a:bodyPr>
          <a:lstStyle/>
          <a:p>
            <a:pPr marL="12700">
              <a:lnSpc>
                <a:spcPct val="100000"/>
              </a:lnSpc>
              <a:spcBef>
                <a:spcPts val="135"/>
              </a:spcBef>
            </a:pPr>
            <a:r>
              <a:rPr spc="-45" dirty="0"/>
              <a:t>SSL</a:t>
            </a:r>
            <a:r>
              <a:rPr spc="-15" dirty="0"/>
              <a:t> </a:t>
            </a:r>
            <a:r>
              <a:rPr spc="125" dirty="0"/>
              <a:t>Set</a:t>
            </a:r>
            <a:r>
              <a:rPr spc="-10" dirty="0"/>
              <a:t> </a:t>
            </a:r>
            <a:r>
              <a:rPr spc="270" dirty="0"/>
              <a:t>Up</a:t>
            </a:r>
            <a:r>
              <a:rPr spc="-15" dirty="0"/>
              <a:t> </a:t>
            </a:r>
            <a:r>
              <a:rPr spc="220" dirty="0"/>
              <a:t>Steps</a:t>
            </a:r>
          </a:p>
        </p:txBody>
      </p:sp>
      <p:sp>
        <p:nvSpPr>
          <p:cNvPr id="3" name="object 3"/>
          <p:cNvSpPr txBox="1"/>
          <p:nvPr/>
        </p:nvSpPr>
        <p:spPr>
          <a:xfrm>
            <a:off x="1395634" y="2572158"/>
            <a:ext cx="5912485" cy="502920"/>
          </a:xfrm>
          <a:prstGeom prst="rect">
            <a:avLst/>
          </a:prstGeom>
        </p:spPr>
        <p:txBody>
          <a:bodyPr vert="horz" wrap="square" lIns="0" tIns="16510" rIns="0" bIns="0" rtlCol="0">
            <a:spAutoFit/>
          </a:bodyPr>
          <a:lstStyle/>
          <a:p>
            <a:pPr marL="12700">
              <a:lnSpc>
                <a:spcPct val="100000"/>
              </a:lnSpc>
              <a:spcBef>
                <a:spcPts val="130"/>
              </a:spcBef>
              <a:tabLst>
                <a:tab pos="592455" algn="l"/>
              </a:tabLst>
            </a:pPr>
            <a:r>
              <a:rPr sz="3100" spc="10" dirty="0">
                <a:latin typeface="Arial MT"/>
                <a:cs typeface="Arial MT"/>
              </a:rPr>
              <a:t>1.	</a:t>
            </a:r>
            <a:r>
              <a:rPr sz="3100" spc="-10" dirty="0">
                <a:latin typeface="Arial MT"/>
                <a:cs typeface="Arial MT"/>
              </a:rPr>
              <a:t>Generate</a:t>
            </a:r>
            <a:r>
              <a:rPr sz="3100" spc="-30" dirty="0">
                <a:latin typeface="Arial MT"/>
                <a:cs typeface="Arial MT"/>
              </a:rPr>
              <a:t> </a:t>
            </a:r>
            <a:r>
              <a:rPr sz="3100" b="1" spc="-5" dirty="0">
                <a:latin typeface="Arial"/>
                <a:cs typeface="Arial"/>
              </a:rPr>
              <a:t>server.keystore.jks</a:t>
            </a:r>
            <a:endParaRPr sz="3100">
              <a:latin typeface="Arial"/>
              <a:cs typeface="Arial"/>
            </a:endParaRPr>
          </a:p>
        </p:txBody>
      </p:sp>
      <p:sp>
        <p:nvSpPr>
          <p:cNvPr id="4" name="object 4"/>
          <p:cNvSpPr txBox="1"/>
          <p:nvPr/>
        </p:nvSpPr>
        <p:spPr>
          <a:xfrm>
            <a:off x="1395634" y="3516529"/>
            <a:ext cx="6442075" cy="502920"/>
          </a:xfrm>
          <a:prstGeom prst="rect">
            <a:avLst/>
          </a:prstGeom>
        </p:spPr>
        <p:txBody>
          <a:bodyPr vert="horz" wrap="square" lIns="0" tIns="16510" rIns="0" bIns="0" rtlCol="0">
            <a:spAutoFit/>
          </a:bodyPr>
          <a:lstStyle/>
          <a:p>
            <a:pPr marL="12700">
              <a:lnSpc>
                <a:spcPct val="100000"/>
              </a:lnSpc>
              <a:spcBef>
                <a:spcPts val="130"/>
              </a:spcBef>
              <a:tabLst>
                <a:tab pos="592455" algn="l"/>
              </a:tabLst>
            </a:pPr>
            <a:r>
              <a:rPr sz="3100" spc="10" dirty="0">
                <a:latin typeface="Arial MT"/>
                <a:cs typeface="Arial MT"/>
              </a:rPr>
              <a:t>2.	</a:t>
            </a:r>
            <a:r>
              <a:rPr sz="3100" spc="40" dirty="0">
                <a:latin typeface="Arial MT"/>
                <a:cs typeface="Arial MT"/>
              </a:rPr>
              <a:t>SetUp</a:t>
            </a:r>
            <a:r>
              <a:rPr sz="3100" spc="5" dirty="0">
                <a:latin typeface="Arial MT"/>
                <a:cs typeface="Arial MT"/>
              </a:rPr>
              <a:t> </a:t>
            </a:r>
            <a:r>
              <a:rPr sz="3100" spc="35" dirty="0">
                <a:latin typeface="Arial MT"/>
                <a:cs typeface="Arial MT"/>
              </a:rPr>
              <a:t>Local</a:t>
            </a:r>
            <a:r>
              <a:rPr sz="3100" spc="5" dirty="0">
                <a:latin typeface="Arial MT"/>
                <a:cs typeface="Arial MT"/>
              </a:rPr>
              <a:t> </a:t>
            </a:r>
            <a:r>
              <a:rPr sz="3100" spc="30" dirty="0">
                <a:latin typeface="Arial MT"/>
                <a:cs typeface="Arial MT"/>
              </a:rPr>
              <a:t>Certificate</a:t>
            </a:r>
            <a:r>
              <a:rPr sz="3100" spc="5" dirty="0">
                <a:latin typeface="Arial MT"/>
                <a:cs typeface="Arial MT"/>
              </a:rPr>
              <a:t> </a:t>
            </a:r>
            <a:r>
              <a:rPr sz="3100" spc="35" dirty="0">
                <a:latin typeface="Arial MT"/>
                <a:cs typeface="Arial MT"/>
              </a:rPr>
              <a:t>Authority</a:t>
            </a:r>
            <a:endParaRPr sz="3100">
              <a:latin typeface="Arial MT"/>
              <a:cs typeface="Arial MT"/>
            </a:endParaRPr>
          </a:p>
        </p:txBody>
      </p:sp>
      <p:sp>
        <p:nvSpPr>
          <p:cNvPr id="5" name="object 5"/>
          <p:cNvSpPr txBox="1"/>
          <p:nvPr/>
        </p:nvSpPr>
        <p:spPr>
          <a:xfrm>
            <a:off x="1395634" y="4458909"/>
            <a:ext cx="7774940" cy="502920"/>
          </a:xfrm>
          <a:prstGeom prst="rect">
            <a:avLst/>
          </a:prstGeom>
        </p:spPr>
        <p:txBody>
          <a:bodyPr vert="horz" wrap="square" lIns="0" tIns="16510" rIns="0" bIns="0" rtlCol="0">
            <a:spAutoFit/>
          </a:bodyPr>
          <a:lstStyle/>
          <a:p>
            <a:pPr marL="12700">
              <a:lnSpc>
                <a:spcPct val="100000"/>
              </a:lnSpc>
              <a:spcBef>
                <a:spcPts val="130"/>
              </a:spcBef>
              <a:tabLst>
                <a:tab pos="592455" algn="l"/>
              </a:tabLst>
            </a:pPr>
            <a:r>
              <a:rPr sz="3100" spc="10" dirty="0">
                <a:latin typeface="Arial MT"/>
                <a:cs typeface="Arial MT"/>
              </a:rPr>
              <a:t>3.	</a:t>
            </a:r>
            <a:r>
              <a:rPr sz="3100" spc="-5" dirty="0">
                <a:latin typeface="Arial MT"/>
                <a:cs typeface="Arial MT"/>
              </a:rPr>
              <a:t>Create</a:t>
            </a:r>
            <a:r>
              <a:rPr sz="3100" dirty="0">
                <a:latin typeface="Arial MT"/>
                <a:cs typeface="Arial MT"/>
              </a:rPr>
              <a:t> CSR(Certificate </a:t>
            </a:r>
            <a:r>
              <a:rPr sz="3100" spc="20" dirty="0">
                <a:latin typeface="Arial MT"/>
                <a:cs typeface="Arial MT"/>
              </a:rPr>
              <a:t>Signing</a:t>
            </a:r>
            <a:r>
              <a:rPr sz="3100" dirty="0">
                <a:latin typeface="Arial MT"/>
                <a:cs typeface="Arial MT"/>
              </a:rPr>
              <a:t> </a:t>
            </a:r>
            <a:r>
              <a:rPr sz="3100" spc="-15" dirty="0">
                <a:latin typeface="Arial MT"/>
                <a:cs typeface="Arial MT"/>
              </a:rPr>
              <a:t>Request)</a:t>
            </a:r>
            <a:endParaRPr sz="3100">
              <a:latin typeface="Arial MT"/>
              <a:cs typeface="Arial MT"/>
            </a:endParaRPr>
          </a:p>
        </p:txBody>
      </p:sp>
      <p:sp>
        <p:nvSpPr>
          <p:cNvPr id="6" name="object 6"/>
          <p:cNvSpPr txBox="1"/>
          <p:nvPr/>
        </p:nvSpPr>
        <p:spPr>
          <a:xfrm>
            <a:off x="1395634" y="5401289"/>
            <a:ext cx="4850130" cy="502920"/>
          </a:xfrm>
          <a:prstGeom prst="rect">
            <a:avLst/>
          </a:prstGeom>
        </p:spPr>
        <p:txBody>
          <a:bodyPr vert="horz" wrap="square" lIns="0" tIns="16510" rIns="0" bIns="0" rtlCol="0">
            <a:spAutoFit/>
          </a:bodyPr>
          <a:lstStyle/>
          <a:p>
            <a:pPr marL="12700">
              <a:lnSpc>
                <a:spcPct val="100000"/>
              </a:lnSpc>
              <a:spcBef>
                <a:spcPts val="130"/>
              </a:spcBef>
              <a:tabLst>
                <a:tab pos="592455" algn="l"/>
              </a:tabLst>
            </a:pPr>
            <a:r>
              <a:rPr sz="3100" spc="10" dirty="0">
                <a:latin typeface="Arial MT"/>
                <a:cs typeface="Arial MT"/>
              </a:rPr>
              <a:t>4.	</a:t>
            </a:r>
            <a:r>
              <a:rPr sz="3100" spc="15" dirty="0">
                <a:latin typeface="Arial MT"/>
                <a:cs typeface="Arial MT"/>
              </a:rPr>
              <a:t>Sign</a:t>
            </a:r>
            <a:r>
              <a:rPr sz="3100" spc="-10" dirty="0">
                <a:latin typeface="Arial MT"/>
                <a:cs typeface="Arial MT"/>
              </a:rPr>
              <a:t> </a:t>
            </a:r>
            <a:r>
              <a:rPr sz="3100" spc="30" dirty="0">
                <a:latin typeface="Arial MT"/>
                <a:cs typeface="Arial MT"/>
              </a:rPr>
              <a:t>the</a:t>
            </a:r>
            <a:r>
              <a:rPr sz="3100" spc="-10" dirty="0">
                <a:latin typeface="Arial MT"/>
                <a:cs typeface="Arial MT"/>
              </a:rPr>
              <a:t> </a:t>
            </a:r>
            <a:r>
              <a:rPr sz="3100" spc="-20" dirty="0">
                <a:latin typeface="Arial MT"/>
                <a:cs typeface="Arial MT"/>
              </a:rPr>
              <a:t>SSL</a:t>
            </a:r>
            <a:r>
              <a:rPr sz="3100" spc="-5" dirty="0">
                <a:latin typeface="Arial MT"/>
                <a:cs typeface="Arial MT"/>
              </a:rPr>
              <a:t> </a:t>
            </a:r>
            <a:r>
              <a:rPr sz="3100" spc="30" dirty="0">
                <a:latin typeface="Arial MT"/>
                <a:cs typeface="Arial MT"/>
              </a:rPr>
              <a:t>Certificate</a:t>
            </a:r>
            <a:endParaRPr sz="3100">
              <a:latin typeface="Arial MT"/>
              <a:cs typeface="Arial MT"/>
            </a:endParaRPr>
          </a:p>
        </p:txBody>
      </p:sp>
      <p:sp>
        <p:nvSpPr>
          <p:cNvPr id="7" name="object 7"/>
          <p:cNvSpPr txBox="1"/>
          <p:nvPr/>
        </p:nvSpPr>
        <p:spPr>
          <a:xfrm>
            <a:off x="1395634" y="6343668"/>
            <a:ext cx="6604634" cy="982980"/>
          </a:xfrm>
          <a:prstGeom prst="rect">
            <a:avLst/>
          </a:prstGeom>
        </p:spPr>
        <p:txBody>
          <a:bodyPr vert="horz" wrap="square" lIns="0" tIns="16510" rIns="0" bIns="0" rtlCol="0">
            <a:spAutoFit/>
          </a:bodyPr>
          <a:lstStyle/>
          <a:p>
            <a:pPr marL="12700">
              <a:lnSpc>
                <a:spcPct val="100000"/>
              </a:lnSpc>
              <a:spcBef>
                <a:spcPts val="130"/>
              </a:spcBef>
              <a:tabLst>
                <a:tab pos="592455" algn="l"/>
              </a:tabLst>
            </a:pPr>
            <a:r>
              <a:rPr sz="3100" spc="10" dirty="0">
                <a:latin typeface="Arial MT"/>
                <a:cs typeface="Arial MT"/>
              </a:rPr>
              <a:t>5.	</a:t>
            </a:r>
            <a:r>
              <a:rPr sz="3100" spc="75" dirty="0">
                <a:latin typeface="Arial MT"/>
                <a:cs typeface="Arial MT"/>
              </a:rPr>
              <a:t>Add</a:t>
            </a:r>
            <a:r>
              <a:rPr sz="3100" dirty="0">
                <a:latin typeface="Arial MT"/>
                <a:cs typeface="Arial MT"/>
              </a:rPr>
              <a:t> </a:t>
            </a:r>
            <a:r>
              <a:rPr sz="3100" spc="30" dirty="0">
                <a:latin typeface="Arial MT"/>
                <a:cs typeface="Arial MT"/>
              </a:rPr>
              <a:t>the</a:t>
            </a:r>
            <a:r>
              <a:rPr sz="3100" dirty="0">
                <a:latin typeface="Arial MT"/>
                <a:cs typeface="Arial MT"/>
              </a:rPr>
              <a:t> </a:t>
            </a:r>
            <a:r>
              <a:rPr sz="3100" spc="25" dirty="0">
                <a:latin typeface="Arial MT"/>
                <a:cs typeface="Arial MT"/>
              </a:rPr>
              <a:t>Signed</a:t>
            </a:r>
            <a:r>
              <a:rPr sz="3100" dirty="0">
                <a:latin typeface="Arial MT"/>
                <a:cs typeface="Arial MT"/>
              </a:rPr>
              <a:t> </a:t>
            </a:r>
            <a:r>
              <a:rPr sz="3100" spc="-20" dirty="0">
                <a:latin typeface="Arial MT"/>
                <a:cs typeface="Arial MT"/>
              </a:rPr>
              <a:t>SSL</a:t>
            </a:r>
            <a:r>
              <a:rPr sz="3100" dirty="0">
                <a:latin typeface="Arial MT"/>
                <a:cs typeface="Arial MT"/>
              </a:rPr>
              <a:t> </a:t>
            </a:r>
            <a:r>
              <a:rPr sz="3100" spc="30" dirty="0">
                <a:latin typeface="Arial MT"/>
                <a:cs typeface="Arial MT"/>
              </a:rPr>
              <a:t>Certificate</a:t>
            </a:r>
            <a:r>
              <a:rPr sz="3100" dirty="0">
                <a:latin typeface="Arial MT"/>
                <a:cs typeface="Arial MT"/>
              </a:rPr>
              <a:t> </a:t>
            </a:r>
            <a:r>
              <a:rPr sz="3100" spc="95" dirty="0">
                <a:latin typeface="Arial MT"/>
                <a:cs typeface="Arial MT"/>
              </a:rPr>
              <a:t>to</a:t>
            </a:r>
            <a:endParaRPr sz="3100">
              <a:latin typeface="Arial MT"/>
              <a:cs typeface="Arial MT"/>
            </a:endParaRPr>
          </a:p>
          <a:p>
            <a:pPr marL="592455">
              <a:lnSpc>
                <a:spcPct val="100000"/>
              </a:lnSpc>
              <a:spcBef>
                <a:spcPts val="60"/>
              </a:spcBef>
            </a:pPr>
            <a:r>
              <a:rPr sz="3100" b="1" spc="-10" dirty="0">
                <a:latin typeface="Arial"/>
                <a:cs typeface="Arial"/>
              </a:rPr>
              <a:t>server.keystore</a:t>
            </a:r>
            <a:r>
              <a:rPr sz="3100" b="1" spc="-20" dirty="0">
                <a:latin typeface="Arial"/>
                <a:cs typeface="Arial"/>
              </a:rPr>
              <a:t> </a:t>
            </a:r>
            <a:r>
              <a:rPr sz="3100" spc="5" dirty="0">
                <a:latin typeface="Arial MT"/>
                <a:cs typeface="Arial MT"/>
              </a:rPr>
              <a:t>file</a:t>
            </a:r>
            <a:endParaRPr sz="3100">
              <a:latin typeface="Arial MT"/>
              <a:cs typeface="Arial MT"/>
            </a:endParaRPr>
          </a:p>
        </p:txBody>
      </p:sp>
      <p:sp>
        <p:nvSpPr>
          <p:cNvPr id="8" name="object 8"/>
          <p:cNvSpPr txBox="1"/>
          <p:nvPr/>
        </p:nvSpPr>
        <p:spPr>
          <a:xfrm>
            <a:off x="1395634" y="7776188"/>
            <a:ext cx="8263890" cy="502920"/>
          </a:xfrm>
          <a:prstGeom prst="rect">
            <a:avLst/>
          </a:prstGeom>
        </p:spPr>
        <p:txBody>
          <a:bodyPr vert="horz" wrap="square" lIns="0" tIns="16510" rIns="0" bIns="0" rtlCol="0">
            <a:spAutoFit/>
          </a:bodyPr>
          <a:lstStyle/>
          <a:p>
            <a:pPr marL="12700">
              <a:lnSpc>
                <a:spcPct val="100000"/>
              </a:lnSpc>
              <a:spcBef>
                <a:spcPts val="130"/>
              </a:spcBef>
              <a:tabLst>
                <a:tab pos="592455" algn="l"/>
              </a:tabLst>
            </a:pPr>
            <a:r>
              <a:rPr sz="3100" spc="10" dirty="0">
                <a:latin typeface="Arial MT"/>
                <a:cs typeface="Arial MT"/>
              </a:rPr>
              <a:t>6.	</a:t>
            </a:r>
            <a:r>
              <a:rPr sz="3100" spc="20" dirty="0">
                <a:latin typeface="Arial MT"/>
                <a:cs typeface="Arial MT"/>
              </a:rPr>
              <a:t>Configure</a:t>
            </a:r>
            <a:r>
              <a:rPr sz="3100" dirty="0">
                <a:latin typeface="Arial MT"/>
                <a:cs typeface="Arial MT"/>
              </a:rPr>
              <a:t> </a:t>
            </a:r>
            <a:r>
              <a:rPr sz="3100" spc="30" dirty="0">
                <a:latin typeface="Arial MT"/>
                <a:cs typeface="Arial MT"/>
              </a:rPr>
              <a:t>the</a:t>
            </a:r>
            <a:r>
              <a:rPr sz="3100" spc="5" dirty="0">
                <a:latin typeface="Arial MT"/>
                <a:cs typeface="Arial MT"/>
              </a:rPr>
              <a:t> </a:t>
            </a:r>
            <a:r>
              <a:rPr sz="3100" b="1" spc="-35" dirty="0">
                <a:latin typeface="Arial"/>
                <a:cs typeface="Arial"/>
              </a:rPr>
              <a:t>SSL</a:t>
            </a:r>
            <a:r>
              <a:rPr sz="3100" b="1" dirty="0">
                <a:latin typeface="Arial"/>
                <a:cs typeface="Arial"/>
              </a:rPr>
              <a:t> </a:t>
            </a:r>
            <a:r>
              <a:rPr sz="3100" b="1" spc="55" dirty="0">
                <a:latin typeface="Arial"/>
                <a:cs typeface="Arial"/>
              </a:rPr>
              <a:t>cert</a:t>
            </a:r>
            <a:r>
              <a:rPr sz="3100" b="1" spc="5" dirty="0">
                <a:latin typeface="Arial"/>
                <a:cs typeface="Arial"/>
              </a:rPr>
              <a:t> </a:t>
            </a:r>
            <a:r>
              <a:rPr sz="3100" spc="10" dirty="0">
                <a:latin typeface="Arial MT"/>
                <a:cs typeface="Arial MT"/>
              </a:rPr>
              <a:t>in</a:t>
            </a:r>
            <a:r>
              <a:rPr sz="3100" spc="5" dirty="0">
                <a:latin typeface="Arial MT"/>
                <a:cs typeface="Arial MT"/>
              </a:rPr>
              <a:t> </a:t>
            </a:r>
            <a:r>
              <a:rPr sz="3100" spc="30" dirty="0">
                <a:latin typeface="Arial MT"/>
                <a:cs typeface="Arial MT"/>
              </a:rPr>
              <a:t>our</a:t>
            </a:r>
            <a:r>
              <a:rPr sz="3100" dirty="0">
                <a:latin typeface="Arial MT"/>
                <a:cs typeface="Arial MT"/>
              </a:rPr>
              <a:t> </a:t>
            </a:r>
            <a:r>
              <a:rPr sz="3100" spc="15" dirty="0">
                <a:latin typeface="Arial MT"/>
                <a:cs typeface="Arial MT"/>
              </a:rPr>
              <a:t>Kafka</a:t>
            </a:r>
            <a:r>
              <a:rPr sz="3100" spc="5" dirty="0">
                <a:latin typeface="Arial MT"/>
                <a:cs typeface="Arial MT"/>
              </a:rPr>
              <a:t> </a:t>
            </a:r>
            <a:r>
              <a:rPr sz="3100" spc="20" dirty="0">
                <a:latin typeface="Arial MT"/>
                <a:cs typeface="Arial MT"/>
              </a:rPr>
              <a:t>Broker</a:t>
            </a:r>
            <a:endParaRPr sz="3100">
              <a:latin typeface="Arial MT"/>
              <a:cs typeface="Arial MT"/>
            </a:endParaRPr>
          </a:p>
        </p:txBody>
      </p:sp>
      <p:sp>
        <p:nvSpPr>
          <p:cNvPr id="9" name="object 9"/>
          <p:cNvSpPr txBox="1"/>
          <p:nvPr/>
        </p:nvSpPr>
        <p:spPr>
          <a:xfrm>
            <a:off x="1395634" y="8729039"/>
            <a:ext cx="7886065" cy="502920"/>
          </a:xfrm>
          <a:prstGeom prst="rect">
            <a:avLst/>
          </a:prstGeom>
        </p:spPr>
        <p:txBody>
          <a:bodyPr vert="horz" wrap="square" lIns="0" tIns="16510" rIns="0" bIns="0" rtlCol="0">
            <a:spAutoFit/>
          </a:bodyPr>
          <a:lstStyle/>
          <a:p>
            <a:pPr marL="12700">
              <a:lnSpc>
                <a:spcPct val="100000"/>
              </a:lnSpc>
              <a:spcBef>
                <a:spcPts val="130"/>
              </a:spcBef>
              <a:tabLst>
                <a:tab pos="592455" algn="l"/>
              </a:tabLst>
            </a:pPr>
            <a:r>
              <a:rPr sz="3100" spc="10" dirty="0">
                <a:latin typeface="Arial MT"/>
                <a:cs typeface="Arial MT"/>
              </a:rPr>
              <a:t>7.	</a:t>
            </a:r>
            <a:r>
              <a:rPr sz="3100" spc="-5" dirty="0">
                <a:latin typeface="Arial MT"/>
                <a:cs typeface="Arial MT"/>
              </a:rPr>
              <a:t>Create</a:t>
            </a:r>
            <a:r>
              <a:rPr sz="3100" spc="5" dirty="0">
                <a:latin typeface="Arial MT"/>
                <a:cs typeface="Arial MT"/>
              </a:rPr>
              <a:t> </a:t>
            </a:r>
            <a:r>
              <a:rPr sz="3100" b="1" spc="10" dirty="0">
                <a:latin typeface="Arial"/>
                <a:cs typeface="Arial"/>
              </a:rPr>
              <a:t>client.truststore.jks</a:t>
            </a:r>
            <a:r>
              <a:rPr sz="3100" b="1" spc="5" dirty="0">
                <a:latin typeface="Arial"/>
                <a:cs typeface="Arial"/>
              </a:rPr>
              <a:t> </a:t>
            </a:r>
            <a:r>
              <a:rPr sz="3100" spc="50" dirty="0">
                <a:latin typeface="Arial MT"/>
                <a:cs typeface="Arial MT"/>
              </a:rPr>
              <a:t>for</a:t>
            </a:r>
            <a:r>
              <a:rPr sz="3100" spc="10" dirty="0">
                <a:latin typeface="Arial MT"/>
                <a:cs typeface="Arial MT"/>
              </a:rPr>
              <a:t> </a:t>
            </a:r>
            <a:r>
              <a:rPr sz="3100" spc="30" dirty="0">
                <a:latin typeface="Arial MT"/>
                <a:cs typeface="Arial MT"/>
              </a:rPr>
              <a:t>the</a:t>
            </a:r>
            <a:r>
              <a:rPr sz="3100" spc="5" dirty="0">
                <a:latin typeface="Arial MT"/>
                <a:cs typeface="Arial MT"/>
              </a:rPr>
              <a:t> </a:t>
            </a:r>
            <a:r>
              <a:rPr sz="3100" spc="40" dirty="0">
                <a:latin typeface="Arial MT"/>
                <a:cs typeface="Arial MT"/>
              </a:rPr>
              <a:t>client</a:t>
            </a:r>
            <a:endParaRPr sz="3100">
              <a:latin typeface="Arial MT"/>
              <a:cs typeface="Arial MT"/>
            </a:endParaRPr>
          </a:p>
        </p:txBody>
      </p:sp>
      <p:sp>
        <p:nvSpPr>
          <p:cNvPr id="10" name="object 10"/>
          <p:cNvSpPr/>
          <p:nvPr/>
        </p:nvSpPr>
        <p:spPr>
          <a:xfrm>
            <a:off x="13315081" y="5558758"/>
            <a:ext cx="2393950" cy="2271395"/>
          </a:xfrm>
          <a:custGeom>
            <a:avLst/>
            <a:gdLst/>
            <a:ahLst/>
            <a:cxnLst/>
            <a:rect l="l" t="t" r="r" b="b"/>
            <a:pathLst>
              <a:path w="2393950" h="2271395">
                <a:moveTo>
                  <a:pt x="1196843" y="0"/>
                </a:moveTo>
                <a:lnTo>
                  <a:pt x="0" y="505666"/>
                </a:lnTo>
                <a:lnTo>
                  <a:pt x="0" y="662564"/>
                </a:lnTo>
                <a:lnTo>
                  <a:pt x="2393686" y="662564"/>
                </a:lnTo>
                <a:lnTo>
                  <a:pt x="2393686" y="505666"/>
                </a:lnTo>
                <a:lnTo>
                  <a:pt x="1196843" y="0"/>
                </a:lnTo>
                <a:close/>
              </a:path>
              <a:path w="2393950" h="2271395">
                <a:moveTo>
                  <a:pt x="575050" y="1781611"/>
                </a:moveTo>
                <a:lnTo>
                  <a:pt x="254892" y="1781611"/>
                </a:lnTo>
                <a:lnTo>
                  <a:pt x="254892" y="1846129"/>
                </a:lnTo>
                <a:lnTo>
                  <a:pt x="575050" y="1846129"/>
                </a:lnTo>
                <a:lnTo>
                  <a:pt x="575050" y="1781611"/>
                </a:lnTo>
                <a:close/>
              </a:path>
              <a:path w="2393950" h="2271395">
                <a:moveTo>
                  <a:pt x="531847" y="810861"/>
                </a:moveTo>
                <a:lnTo>
                  <a:pt x="297907" y="810861"/>
                </a:lnTo>
                <a:lnTo>
                  <a:pt x="297907" y="1781611"/>
                </a:lnTo>
                <a:lnTo>
                  <a:pt x="531847" y="1781611"/>
                </a:lnTo>
                <a:lnTo>
                  <a:pt x="531847" y="810861"/>
                </a:lnTo>
                <a:close/>
              </a:path>
              <a:path w="2393950" h="2271395">
                <a:moveTo>
                  <a:pt x="575050" y="746903"/>
                </a:moveTo>
                <a:lnTo>
                  <a:pt x="254892" y="746903"/>
                </a:lnTo>
                <a:lnTo>
                  <a:pt x="254892" y="810861"/>
                </a:lnTo>
                <a:lnTo>
                  <a:pt x="575050" y="810861"/>
                </a:lnTo>
                <a:lnTo>
                  <a:pt x="575050" y="746903"/>
                </a:lnTo>
                <a:close/>
              </a:path>
              <a:path w="2393950" h="2271395">
                <a:moveTo>
                  <a:pt x="1023864" y="1781611"/>
                </a:moveTo>
                <a:lnTo>
                  <a:pt x="703706" y="1781611"/>
                </a:lnTo>
                <a:lnTo>
                  <a:pt x="703706" y="1846129"/>
                </a:lnTo>
                <a:lnTo>
                  <a:pt x="1023864" y="1846129"/>
                </a:lnTo>
                <a:lnTo>
                  <a:pt x="1023864" y="1781611"/>
                </a:lnTo>
                <a:close/>
              </a:path>
              <a:path w="2393950" h="2271395">
                <a:moveTo>
                  <a:pt x="980671" y="810861"/>
                </a:moveTo>
                <a:lnTo>
                  <a:pt x="746720" y="810861"/>
                </a:lnTo>
                <a:lnTo>
                  <a:pt x="746720" y="1781611"/>
                </a:lnTo>
                <a:lnTo>
                  <a:pt x="980671" y="1781611"/>
                </a:lnTo>
                <a:lnTo>
                  <a:pt x="980671" y="810861"/>
                </a:lnTo>
                <a:close/>
              </a:path>
              <a:path w="2393950" h="2271395">
                <a:moveTo>
                  <a:pt x="1023864" y="746903"/>
                </a:moveTo>
                <a:lnTo>
                  <a:pt x="703706" y="746903"/>
                </a:lnTo>
                <a:lnTo>
                  <a:pt x="703706" y="810861"/>
                </a:lnTo>
                <a:lnTo>
                  <a:pt x="1023864" y="810861"/>
                </a:lnTo>
                <a:lnTo>
                  <a:pt x="1023864" y="746903"/>
                </a:lnTo>
                <a:close/>
              </a:path>
              <a:path w="2393950" h="2271395">
                <a:moveTo>
                  <a:pt x="1689791" y="1781611"/>
                </a:moveTo>
                <a:lnTo>
                  <a:pt x="1369644" y="1781611"/>
                </a:lnTo>
                <a:lnTo>
                  <a:pt x="1369644" y="1846129"/>
                </a:lnTo>
                <a:lnTo>
                  <a:pt x="1689791" y="1846129"/>
                </a:lnTo>
                <a:lnTo>
                  <a:pt x="1689791" y="1781611"/>
                </a:lnTo>
                <a:close/>
              </a:path>
              <a:path w="2393950" h="2271395">
                <a:moveTo>
                  <a:pt x="1646787" y="810861"/>
                </a:moveTo>
                <a:lnTo>
                  <a:pt x="1412836" y="810861"/>
                </a:lnTo>
                <a:lnTo>
                  <a:pt x="1412836" y="1781611"/>
                </a:lnTo>
                <a:lnTo>
                  <a:pt x="1646787" y="1781611"/>
                </a:lnTo>
                <a:lnTo>
                  <a:pt x="1646787" y="810861"/>
                </a:lnTo>
                <a:close/>
              </a:path>
              <a:path w="2393950" h="2271395">
                <a:moveTo>
                  <a:pt x="1689791" y="746903"/>
                </a:moveTo>
                <a:lnTo>
                  <a:pt x="1369644" y="746903"/>
                </a:lnTo>
                <a:lnTo>
                  <a:pt x="1369644" y="810861"/>
                </a:lnTo>
                <a:lnTo>
                  <a:pt x="1689791" y="810861"/>
                </a:lnTo>
                <a:lnTo>
                  <a:pt x="1689791" y="746903"/>
                </a:lnTo>
                <a:close/>
              </a:path>
              <a:path w="2393950" h="2271395">
                <a:moveTo>
                  <a:pt x="2138615" y="1781611"/>
                </a:moveTo>
                <a:lnTo>
                  <a:pt x="1818457" y="1781611"/>
                </a:lnTo>
                <a:lnTo>
                  <a:pt x="1818457" y="1846129"/>
                </a:lnTo>
                <a:lnTo>
                  <a:pt x="2138615" y="1846129"/>
                </a:lnTo>
                <a:lnTo>
                  <a:pt x="2138615" y="1781611"/>
                </a:lnTo>
                <a:close/>
              </a:path>
              <a:path w="2393950" h="2271395">
                <a:moveTo>
                  <a:pt x="2095601" y="810861"/>
                </a:moveTo>
                <a:lnTo>
                  <a:pt x="1861660" y="810861"/>
                </a:lnTo>
                <a:lnTo>
                  <a:pt x="1861660" y="1781611"/>
                </a:lnTo>
                <a:lnTo>
                  <a:pt x="2095601" y="1781611"/>
                </a:lnTo>
                <a:lnTo>
                  <a:pt x="2095601" y="810861"/>
                </a:lnTo>
                <a:close/>
              </a:path>
              <a:path w="2393950" h="2271395">
                <a:moveTo>
                  <a:pt x="2138615" y="746903"/>
                </a:moveTo>
                <a:lnTo>
                  <a:pt x="1818457" y="746903"/>
                </a:lnTo>
                <a:lnTo>
                  <a:pt x="1818457" y="810861"/>
                </a:lnTo>
                <a:lnTo>
                  <a:pt x="2138615" y="810861"/>
                </a:lnTo>
                <a:lnTo>
                  <a:pt x="2138615" y="746903"/>
                </a:lnTo>
                <a:close/>
              </a:path>
              <a:path w="2393950" h="2271395">
                <a:moveTo>
                  <a:pt x="2275124" y="1930656"/>
                </a:moveTo>
                <a:lnTo>
                  <a:pt x="118383" y="1930656"/>
                </a:lnTo>
                <a:lnTo>
                  <a:pt x="118383" y="2058568"/>
                </a:lnTo>
                <a:lnTo>
                  <a:pt x="2275124" y="2058568"/>
                </a:lnTo>
                <a:lnTo>
                  <a:pt x="2275124" y="1930656"/>
                </a:lnTo>
                <a:close/>
              </a:path>
              <a:path w="2393950" h="2271395">
                <a:moveTo>
                  <a:pt x="2393686" y="2143096"/>
                </a:moveTo>
                <a:lnTo>
                  <a:pt x="0" y="2143096"/>
                </a:lnTo>
                <a:lnTo>
                  <a:pt x="0" y="2271008"/>
                </a:lnTo>
                <a:lnTo>
                  <a:pt x="2393686" y="2271008"/>
                </a:lnTo>
                <a:lnTo>
                  <a:pt x="2393686" y="2143096"/>
                </a:lnTo>
                <a:close/>
              </a:path>
            </a:pathLst>
          </a:custGeom>
          <a:solidFill>
            <a:srgbClr val="000000"/>
          </a:solidFill>
        </p:spPr>
        <p:txBody>
          <a:bodyPr wrap="square" lIns="0" tIns="0" rIns="0" bIns="0" rtlCol="0"/>
          <a:lstStyle/>
          <a:p>
            <a:endParaRPr/>
          </a:p>
        </p:txBody>
      </p:sp>
      <p:sp>
        <p:nvSpPr>
          <p:cNvPr id="11" name="object 11"/>
          <p:cNvSpPr txBox="1"/>
          <p:nvPr/>
        </p:nvSpPr>
        <p:spPr>
          <a:xfrm>
            <a:off x="12533263" y="7908614"/>
            <a:ext cx="3957320"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Local</a:t>
            </a:r>
            <a:r>
              <a:rPr sz="2450" b="1" spc="-10" dirty="0">
                <a:latin typeface="Arial"/>
                <a:cs typeface="Arial"/>
              </a:rPr>
              <a:t> </a:t>
            </a:r>
            <a:r>
              <a:rPr sz="2450" b="1" spc="30" dirty="0">
                <a:latin typeface="Arial"/>
                <a:cs typeface="Arial"/>
              </a:rPr>
              <a:t>Certificate</a:t>
            </a:r>
            <a:r>
              <a:rPr sz="2450" b="1" spc="-10" dirty="0">
                <a:latin typeface="Arial"/>
                <a:cs typeface="Arial"/>
              </a:rPr>
              <a:t> </a:t>
            </a:r>
            <a:r>
              <a:rPr sz="2450" b="1" spc="-15" dirty="0">
                <a:latin typeface="Arial"/>
                <a:cs typeface="Arial"/>
              </a:rPr>
              <a:t>Authority</a:t>
            </a:r>
            <a:endParaRPr sz="2450">
              <a:latin typeface="Arial"/>
              <a:cs typeface="Arial"/>
            </a:endParaRPr>
          </a:p>
        </p:txBody>
      </p:sp>
      <p:sp>
        <p:nvSpPr>
          <p:cNvPr id="12" name="object 12"/>
          <p:cNvSpPr txBox="1"/>
          <p:nvPr/>
        </p:nvSpPr>
        <p:spPr>
          <a:xfrm>
            <a:off x="16698014" y="2946013"/>
            <a:ext cx="1864360" cy="1492250"/>
          </a:xfrm>
          <a:prstGeom prst="rect">
            <a:avLst/>
          </a:prstGeom>
          <a:solidFill>
            <a:srgbClr val="000000"/>
          </a:solidFill>
        </p:spPr>
        <p:txBody>
          <a:bodyPr vert="horz" wrap="square" lIns="0" tIns="318135" rIns="0" bIns="0" rtlCol="0">
            <a:spAutoFit/>
          </a:bodyPr>
          <a:lstStyle/>
          <a:p>
            <a:pPr marL="379095" marR="371475" indent="107950">
              <a:lnSpc>
                <a:spcPct val="103099"/>
              </a:lnSpc>
              <a:spcBef>
                <a:spcPts val="2505"/>
              </a:spcBef>
            </a:pPr>
            <a:r>
              <a:rPr sz="2600" spc="65" dirty="0">
                <a:solidFill>
                  <a:srgbClr val="FFFFFF"/>
                </a:solidFill>
                <a:latin typeface="Arial MT"/>
                <a:cs typeface="Arial MT"/>
              </a:rPr>
              <a:t>Kafka </a:t>
            </a:r>
            <a:r>
              <a:rPr sz="2600" spc="70" dirty="0">
                <a:solidFill>
                  <a:srgbClr val="FFFFFF"/>
                </a:solidFill>
                <a:latin typeface="Arial MT"/>
                <a:cs typeface="Arial MT"/>
              </a:rPr>
              <a:t> </a:t>
            </a:r>
            <a:r>
              <a:rPr sz="2600" spc="65" dirty="0">
                <a:solidFill>
                  <a:srgbClr val="FFFFFF"/>
                </a:solidFill>
                <a:latin typeface="Arial MT"/>
                <a:cs typeface="Arial MT"/>
              </a:rPr>
              <a:t>Cluster</a:t>
            </a:r>
            <a:endParaRPr sz="2600">
              <a:latin typeface="Arial MT"/>
              <a:cs typeface="Arial MT"/>
            </a:endParaRPr>
          </a:p>
        </p:txBody>
      </p:sp>
      <p:sp>
        <p:nvSpPr>
          <p:cNvPr id="13" name="object 13"/>
          <p:cNvSpPr txBox="1"/>
          <p:nvPr/>
        </p:nvSpPr>
        <p:spPr>
          <a:xfrm>
            <a:off x="10361120" y="2946013"/>
            <a:ext cx="1864360" cy="1492250"/>
          </a:xfrm>
          <a:prstGeom prst="rect">
            <a:avLst/>
          </a:prstGeom>
          <a:solidFill>
            <a:srgbClr val="000000"/>
          </a:solidFill>
        </p:spPr>
        <p:txBody>
          <a:bodyPr vert="horz" wrap="square" lIns="0" tIns="318135" rIns="0" bIns="0" rtlCol="0">
            <a:spAutoFit/>
          </a:bodyPr>
          <a:lstStyle/>
          <a:p>
            <a:pPr marL="398145" marR="390525" indent="89535">
              <a:lnSpc>
                <a:spcPct val="103099"/>
              </a:lnSpc>
              <a:spcBef>
                <a:spcPts val="2505"/>
              </a:spcBef>
            </a:pPr>
            <a:r>
              <a:rPr sz="2600" spc="65" dirty="0">
                <a:solidFill>
                  <a:srgbClr val="FFFFFF"/>
                </a:solidFill>
                <a:latin typeface="Arial MT"/>
                <a:cs typeface="Arial MT"/>
              </a:rPr>
              <a:t>Kafka </a:t>
            </a:r>
            <a:r>
              <a:rPr sz="2600" spc="-710" dirty="0">
                <a:solidFill>
                  <a:srgbClr val="FFFFFF"/>
                </a:solidFill>
                <a:latin typeface="Arial MT"/>
                <a:cs typeface="Arial MT"/>
              </a:rPr>
              <a:t> </a:t>
            </a:r>
            <a:r>
              <a:rPr sz="2600" spc="65" dirty="0">
                <a:solidFill>
                  <a:srgbClr val="FFFFFF"/>
                </a:solidFill>
                <a:latin typeface="Arial MT"/>
                <a:cs typeface="Arial MT"/>
              </a:rPr>
              <a:t>Clients</a:t>
            </a:r>
            <a:endParaRPr sz="2600">
              <a:latin typeface="Arial MT"/>
              <a:cs typeface="Arial MT"/>
            </a:endParaRPr>
          </a:p>
        </p:txBody>
      </p:sp>
      <p:sp>
        <p:nvSpPr>
          <p:cNvPr id="14" name="object 14"/>
          <p:cNvSpPr txBox="1"/>
          <p:nvPr/>
        </p:nvSpPr>
        <p:spPr>
          <a:xfrm>
            <a:off x="16463089" y="4569084"/>
            <a:ext cx="2642870" cy="609600"/>
          </a:xfrm>
          <a:prstGeom prst="rect">
            <a:avLst/>
          </a:prstGeom>
          <a:solidFill>
            <a:srgbClr val="EE220C"/>
          </a:solidFill>
        </p:spPr>
        <p:txBody>
          <a:bodyPr vert="horz" wrap="square" lIns="0" tIns="100330" rIns="0" bIns="0" rtlCol="0">
            <a:spAutoFit/>
          </a:bodyPr>
          <a:lstStyle/>
          <a:p>
            <a:pPr marL="150495">
              <a:lnSpc>
                <a:spcPct val="100000"/>
              </a:lnSpc>
              <a:spcBef>
                <a:spcPts val="790"/>
              </a:spcBef>
            </a:pPr>
            <a:r>
              <a:rPr sz="2600" spc="40" dirty="0">
                <a:solidFill>
                  <a:srgbClr val="FFFFFF"/>
                </a:solidFill>
                <a:latin typeface="Arial MT"/>
                <a:cs typeface="Arial MT"/>
              </a:rPr>
              <a:t>server.keystore</a:t>
            </a:r>
            <a:endParaRPr sz="2600">
              <a:latin typeface="Arial MT"/>
              <a:cs typeface="Arial MT"/>
            </a:endParaRPr>
          </a:p>
        </p:txBody>
      </p:sp>
      <p:sp>
        <p:nvSpPr>
          <p:cNvPr id="15" name="object 15"/>
          <p:cNvSpPr txBox="1"/>
          <p:nvPr/>
        </p:nvSpPr>
        <p:spPr>
          <a:xfrm>
            <a:off x="9971896" y="4569084"/>
            <a:ext cx="2642870" cy="609600"/>
          </a:xfrm>
          <a:prstGeom prst="rect">
            <a:avLst/>
          </a:prstGeom>
          <a:solidFill>
            <a:srgbClr val="EE220C"/>
          </a:solidFill>
        </p:spPr>
        <p:txBody>
          <a:bodyPr vert="horz" wrap="square" lIns="0" tIns="100330" rIns="0" bIns="0" rtlCol="0">
            <a:spAutoFit/>
          </a:bodyPr>
          <a:lstStyle/>
          <a:p>
            <a:pPr marL="110489">
              <a:lnSpc>
                <a:spcPct val="100000"/>
              </a:lnSpc>
              <a:spcBef>
                <a:spcPts val="790"/>
              </a:spcBef>
            </a:pPr>
            <a:r>
              <a:rPr sz="2600" spc="80" dirty="0">
                <a:solidFill>
                  <a:srgbClr val="FFFFFF"/>
                </a:solidFill>
                <a:latin typeface="Arial MT"/>
                <a:cs typeface="Arial MT"/>
              </a:rPr>
              <a:t>client.truststore</a:t>
            </a:r>
            <a:endParaRPr sz="2600">
              <a:latin typeface="Arial MT"/>
              <a:cs typeface="Arial MT"/>
            </a:endParaRPr>
          </a:p>
        </p:txBody>
      </p:sp>
      <p:sp>
        <p:nvSpPr>
          <p:cNvPr id="16" name="object 16"/>
          <p:cNvSpPr txBox="1"/>
          <p:nvPr/>
        </p:nvSpPr>
        <p:spPr>
          <a:xfrm>
            <a:off x="16602656" y="5309128"/>
            <a:ext cx="2363470" cy="889000"/>
          </a:xfrm>
          <a:prstGeom prst="rect">
            <a:avLst/>
          </a:prstGeom>
          <a:solidFill>
            <a:srgbClr val="EE220C"/>
          </a:solidFill>
        </p:spPr>
        <p:txBody>
          <a:bodyPr vert="horz" wrap="square" lIns="0" tIns="25400" rIns="0" bIns="0" rtlCol="0">
            <a:spAutoFit/>
          </a:bodyPr>
          <a:lstStyle/>
          <a:p>
            <a:pPr marL="383540" marR="273685" indent="-102235">
              <a:lnSpc>
                <a:spcPct val="103099"/>
              </a:lnSpc>
              <a:spcBef>
                <a:spcPts val="200"/>
              </a:spcBef>
            </a:pPr>
            <a:r>
              <a:rPr sz="2600" spc="5" dirty="0">
                <a:solidFill>
                  <a:srgbClr val="FFFFFF"/>
                </a:solidFill>
                <a:latin typeface="Arial MT"/>
                <a:cs typeface="Arial MT"/>
              </a:rPr>
              <a:t>SSL</a:t>
            </a:r>
            <a:r>
              <a:rPr sz="2600" spc="-70" dirty="0">
                <a:solidFill>
                  <a:srgbClr val="FFFFFF"/>
                </a:solidFill>
                <a:latin typeface="Arial MT"/>
                <a:cs typeface="Arial MT"/>
              </a:rPr>
              <a:t> </a:t>
            </a:r>
            <a:r>
              <a:rPr sz="2600" spc="65" dirty="0">
                <a:solidFill>
                  <a:srgbClr val="FFFFFF"/>
                </a:solidFill>
                <a:latin typeface="Arial MT"/>
                <a:cs typeface="Arial MT"/>
              </a:rPr>
              <a:t>Signed </a:t>
            </a:r>
            <a:r>
              <a:rPr sz="2600" spc="-705" dirty="0">
                <a:solidFill>
                  <a:srgbClr val="FFFFFF"/>
                </a:solidFill>
                <a:latin typeface="Arial MT"/>
                <a:cs typeface="Arial MT"/>
              </a:rPr>
              <a:t> </a:t>
            </a:r>
            <a:r>
              <a:rPr sz="2600" spc="75" dirty="0">
                <a:solidFill>
                  <a:srgbClr val="FFFFFF"/>
                </a:solidFill>
                <a:latin typeface="Arial MT"/>
                <a:cs typeface="Arial MT"/>
              </a:rPr>
              <a:t>Certificate</a:t>
            </a:r>
            <a:endParaRPr sz="2600">
              <a:latin typeface="Arial MT"/>
              <a:cs typeface="Arial MT"/>
            </a:endParaRPr>
          </a:p>
        </p:txBody>
      </p:sp>
      <p:sp>
        <p:nvSpPr>
          <p:cNvPr id="17" name="object 17"/>
          <p:cNvSpPr txBox="1"/>
          <p:nvPr/>
        </p:nvSpPr>
        <p:spPr>
          <a:xfrm>
            <a:off x="9971896" y="5309129"/>
            <a:ext cx="2642870" cy="609600"/>
          </a:xfrm>
          <a:prstGeom prst="rect">
            <a:avLst/>
          </a:prstGeom>
          <a:solidFill>
            <a:srgbClr val="EE220C"/>
          </a:solidFill>
        </p:spPr>
        <p:txBody>
          <a:bodyPr vert="horz" wrap="square" lIns="0" tIns="100330" rIns="0" bIns="0" rtlCol="0">
            <a:spAutoFit/>
          </a:bodyPr>
          <a:lstStyle/>
          <a:p>
            <a:pPr marL="110489">
              <a:lnSpc>
                <a:spcPct val="100000"/>
              </a:lnSpc>
              <a:spcBef>
                <a:spcPts val="790"/>
              </a:spcBef>
            </a:pPr>
            <a:r>
              <a:rPr sz="2600" spc="80" dirty="0">
                <a:solidFill>
                  <a:srgbClr val="FFFFFF"/>
                </a:solidFill>
                <a:latin typeface="Arial MT"/>
                <a:cs typeface="Arial MT"/>
              </a:rPr>
              <a:t>client.truststore</a:t>
            </a:r>
            <a:endParaRPr sz="2600">
              <a:latin typeface="Arial MT"/>
              <a:cs typeface="Arial MT"/>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0643" y="494591"/>
            <a:ext cx="9343390" cy="1433195"/>
          </a:xfrm>
          <a:prstGeom prst="rect">
            <a:avLst/>
          </a:prstGeom>
        </p:spPr>
        <p:txBody>
          <a:bodyPr vert="horz" wrap="square" lIns="0" tIns="17145" rIns="0" bIns="0" rtlCol="0">
            <a:spAutoFit/>
          </a:bodyPr>
          <a:lstStyle/>
          <a:p>
            <a:pPr marL="12700">
              <a:lnSpc>
                <a:spcPct val="100000"/>
              </a:lnSpc>
              <a:spcBef>
                <a:spcPts val="135"/>
              </a:spcBef>
            </a:pPr>
            <a:r>
              <a:rPr spc="185" dirty="0"/>
              <a:t>Kafka</a:t>
            </a:r>
            <a:r>
              <a:rPr spc="-25" dirty="0"/>
              <a:t> </a:t>
            </a:r>
            <a:r>
              <a:rPr spc="-45" dirty="0"/>
              <a:t>SSL</a:t>
            </a:r>
            <a:r>
              <a:rPr spc="-25" dirty="0"/>
              <a:t> </a:t>
            </a:r>
            <a:r>
              <a:rPr spc="185" dirty="0"/>
              <a:t>SetUp</a:t>
            </a:r>
          </a:p>
        </p:txBody>
      </p:sp>
      <p:sp>
        <p:nvSpPr>
          <p:cNvPr id="3" name="object 3"/>
          <p:cNvSpPr/>
          <p:nvPr/>
        </p:nvSpPr>
        <p:spPr>
          <a:xfrm>
            <a:off x="8922490" y="7595041"/>
            <a:ext cx="2259330" cy="2143760"/>
          </a:xfrm>
          <a:custGeom>
            <a:avLst/>
            <a:gdLst/>
            <a:ahLst/>
            <a:cxnLst/>
            <a:rect l="l" t="t" r="r" b="b"/>
            <a:pathLst>
              <a:path w="2259329" h="2143759">
                <a:moveTo>
                  <a:pt x="1129559" y="0"/>
                </a:moveTo>
                <a:lnTo>
                  <a:pt x="0" y="477238"/>
                </a:lnTo>
                <a:lnTo>
                  <a:pt x="0" y="625317"/>
                </a:lnTo>
                <a:lnTo>
                  <a:pt x="2259116" y="625317"/>
                </a:lnTo>
                <a:lnTo>
                  <a:pt x="2259116" y="477238"/>
                </a:lnTo>
                <a:lnTo>
                  <a:pt x="1129559" y="0"/>
                </a:lnTo>
                <a:close/>
              </a:path>
              <a:path w="2259329" h="2143759">
                <a:moveTo>
                  <a:pt x="542717" y="1681455"/>
                </a:moveTo>
                <a:lnTo>
                  <a:pt x="240560" y="1681455"/>
                </a:lnTo>
                <a:lnTo>
                  <a:pt x="240560" y="1742345"/>
                </a:lnTo>
                <a:lnTo>
                  <a:pt x="542717" y="1742345"/>
                </a:lnTo>
                <a:lnTo>
                  <a:pt x="542717" y="1681455"/>
                </a:lnTo>
                <a:close/>
              </a:path>
              <a:path w="2259329" h="2143759">
                <a:moveTo>
                  <a:pt x="501948" y="765276"/>
                </a:moveTo>
                <a:lnTo>
                  <a:pt x="281153" y="765276"/>
                </a:lnTo>
                <a:lnTo>
                  <a:pt x="281153" y="1681455"/>
                </a:lnTo>
                <a:lnTo>
                  <a:pt x="501948" y="1681455"/>
                </a:lnTo>
                <a:lnTo>
                  <a:pt x="501948" y="765276"/>
                </a:lnTo>
                <a:close/>
              </a:path>
              <a:path w="2259329" h="2143759">
                <a:moveTo>
                  <a:pt x="542717" y="704915"/>
                </a:moveTo>
                <a:lnTo>
                  <a:pt x="240560" y="704915"/>
                </a:lnTo>
                <a:lnTo>
                  <a:pt x="240560" y="765276"/>
                </a:lnTo>
                <a:lnTo>
                  <a:pt x="542717" y="765276"/>
                </a:lnTo>
                <a:lnTo>
                  <a:pt x="542717" y="704915"/>
                </a:lnTo>
                <a:close/>
              </a:path>
              <a:path w="2259329" h="2143759">
                <a:moveTo>
                  <a:pt x="966302" y="1681455"/>
                </a:moveTo>
                <a:lnTo>
                  <a:pt x="664145" y="1681455"/>
                </a:lnTo>
                <a:lnTo>
                  <a:pt x="664145" y="1742345"/>
                </a:lnTo>
                <a:lnTo>
                  <a:pt x="966302" y="1742345"/>
                </a:lnTo>
                <a:lnTo>
                  <a:pt x="966302" y="1681455"/>
                </a:lnTo>
                <a:close/>
              </a:path>
              <a:path w="2259329" h="2143759">
                <a:moveTo>
                  <a:pt x="925533" y="765276"/>
                </a:moveTo>
                <a:lnTo>
                  <a:pt x="704738" y="765276"/>
                </a:lnTo>
                <a:lnTo>
                  <a:pt x="704738" y="1681455"/>
                </a:lnTo>
                <a:lnTo>
                  <a:pt x="925533" y="1681455"/>
                </a:lnTo>
                <a:lnTo>
                  <a:pt x="925533" y="765276"/>
                </a:lnTo>
                <a:close/>
              </a:path>
              <a:path w="2259329" h="2143759">
                <a:moveTo>
                  <a:pt x="966302" y="704915"/>
                </a:moveTo>
                <a:lnTo>
                  <a:pt x="664145" y="704915"/>
                </a:lnTo>
                <a:lnTo>
                  <a:pt x="664145" y="765276"/>
                </a:lnTo>
                <a:lnTo>
                  <a:pt x="966302" y="765276"/>
                </a:lnTo>
                <a:lnTo>
                  <a:pt x="966302" y="704915"/>
                </a:lnTo>
                <a:close/>
              </a:path>
              <a:path w="2259329" h="2143759">
                <a:moveTo>
                  <a:pt x="1594801" y="1681455"/>
                </a:moveTo>
                <a:lnTo>
                  <a:pt x="1292639" y="1681455"/>
                </a:lnTo>
                <a:lnTo>
                  <a:pt x="1292639" y="1742345"/>
                </a:lnTo>
                <a:lnTo>
                  <a:pt x="1594801" y="1742345"/>
                </a:lnTo>
                <a:lnTo>
                  <a:pt x="1594801" y="1681455"/>
                </a:lnTo>
                <a:close/>
              </a:path>
              <a:path w="2259329" h="2143759">
                <a:moveTo>
                  <a:pt x="1554206" y="765276"/>
                </a:moveTo>
                <a:lnTo>
                  <a:pt x="1333409" y="765276"/>
                </a:lnTo>
                <a:lnTo>
                  <a:pt x="1333409" y="1681455"/>
                </a:lnTo>
                <a:lnTo>
                  <a:pt x="1554206" y="1681455"/>
                </a:lnTo>
                <a:lnTo>
                  <a:pt x="1554206" y="765276"/>
                </a:lnTo>
                <a:close/>
              </a:path>
              <a:path w="2259329" h="2143759">
                <a:moveTo>
                  <a:pt x="1594801" y="704915"/>
                </a:moveTo>
                <a:lnTo>
                  <a:pt x="1292639" y="704915"/>
                </a:lnTo>
                <a:lnTo>
                  <a:pt x="1292639" y="765276"/>
                </a:lnTo>
                <a:lnTo>
                  <a:pt x="1594801" y="765276"/>
                </a:lnTo>
                <a:lnTo>
                  <a:pt x="1594801" y="704915"/>
                </a:lnTo>
                <a:close/>
              </a:path>
              <a:path w="2259329" h="2143759">
                <a:moveTo>
                  <a:pt x="2018380" y="1681455"/>
                </a:moveTo>
                <a:lnTo>
                  <a:pt x="1716222" y="1681455"/>
                </a:lnTo>
                <a:lnTo>
                  <a:pt x="1716222" y="1742345"/>
                </a:lnTo>
                <a:lnTo>
                  <a:pt x="2018380" y="1742345"/>
                </a:lnTo>
                <a:lnTo>
                  <a:pt x="2018380" y="1681455"/>
                </a:lnTo>
                <a:close/>
              </a:path>
              <a:path w="2259329" h="2143759">
                <a:moveTo>
                  <a:pt x="1977784" y="765276"/>
                </a:moveTo>
                <a:lnTo>
                  <a:pt x="1756995" y="765276"/>
                </a:lnTo>
                <a:lnTo>
                  <a:pt x="1756995" y="1681455"/>
                </a:lnTo>
                <a:lnTo>
                  <a:pt x="1977784" y="1681455"/>
                </a:lnTo>
                <a:lnTo>
                  <a:pt x="1977784" y="765276"/>
                </a:lnTo>
                <a:close/>
              </a:path>
              <a:path w="2259329" h="2143759">
                <a:moveTo>
                  <a:pt x="2018380" y="704915"/>
                </a:moveTo>
                <a:lnTo>
                  <a:pt x="1716222" y="704915"/>
                </a:lnTo>
                <a:lnTo>
                  <a:pt x="1716222" y="765276"/>
                </a:lnTo>
                <a:lnTo>
                  <a:pt x="2018380" y="765276"/>
                </a:lnTo>
                <a:lnTo>
                  <a:pt x="2018380" y="704915"/>
                </a:lnTo>
                <a:close/>
              </a:path>
              <a:path w="2259329" h="2143759">
                <a:moveTo>
                  <a:pt x="2147224" y="1822120"/>
                </a:moveTo>
                <a:lnTo>
                  <a:pt x="111720" y="1822120"/>
                </a:lnTo>
                <a:lnTo>
                  <a:pt x="111720" y="1942842"/>
                </a:lnTo>
                <a:lnTo>
                  <a:pt x="2147224" y="1942842"/>
                </a:lnTo>
                <a:lnTo>
                  <a:pt x="2147224" y="1822120"/>
                </a:lnTo>
                <a:close/>
              </a:path>
              <a:path w="2259329" h="2143759">
                <a:moveTo>
                  <a:pt x="2259116" y="2022616"/>
                </a:moveTo>
                <a:lnTo>
                  <a:pt x="0" y="2022616"/>
                </a:lnTo>
                <a:lnTo>
                  <a:pt x="0" y="2143338"/>
                </a:lnTo>
                <a:lnTo>
                  <a:pt x="2259116" y="2143338"/>
                </a:lnTo>
                <a:lnTo>
                  <a:pt x="2259116" y="2022616"/>
                </a:lnTo>
                <a:close/>
              </a:path>
            </a:pathLst>
          </a:custGeom>
          <a:solidFill>
            <a:srgbClr val="000000"/>
          </a:solidFill>
        </p:spPr>
        <p:txBody>
          <a:bodyPr wrap="square" lIns="0" tIns="0" rIns="0" bIns="0" rtlCol="0"/>
          <a:lstStyle/>
          <a:p>
            <a:endParaRPr/>
          </a:p>
        </p:txBody>
      </p:sp>
      <p:sp>
        <p:nvSpPr>
          <p:cNvPr id="4" name="object 4"/>
          <p:cNvSpPr txBox="1"/>
          <p:nvPr/>
        </p:nvSpPr>
        <p:spPr>
          <a:xfrm>
            <a:off x="8073388" y="9804331"/>
            <a:ext cx="3957320"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Local</a:t>
            </a:r>
            <a:r>
              <a:rPr sz="2450" b="1" spc="-10" dirty="0">
                <a:latin typeface="Arial"/>
                <a:cs typeface="Arial"/>
              </a:rPr>
              <a:t> </a:t>
            </a:r>
            <a:r>
              <a:rPr sz="2450" b="1" spc="30" dirty="0">
                <a:latin typeface="Arial"/>
                <a:cs typeface="Arial"/>
              </a:rPr>
              <a:t>Certificate</a:t>
            </a:r>
            <a:r>
              <a:rPr sz="2450" b="1" spc="-10" dirty="0">
                <a:latin typeface="Arial"/>
                <a:cs typeface="Arial"/>
              </a:rPr>
              <a:t> </a:t>
            </a:r>
            <a:r>
              <a:rPr sz="2450" b="1" spc="-15" dirty="0">
                <a:latin typeface="Arial"/>
                <a:cs typeface="Arial"/>
              </a:rPr>
              <a:t>Authority</a:t>
            </a:r>
            <a:endParaRPr sz="2450">
              <a:latin typeface="Arial"/>
              <a:cs typeface="Arial"/>
            </a:endParaRPr>
          </a:p>
        </p:txBody>
      </p:sp>
      <p:sp>
        <p:nvSpPr>
          <p:cNvPr id="5" name="object 5"/>
          <p:cNvSpPr txBox="1"/>
          <p:nvPr/>
        </p:nvSpPr>
        <p:spPr>
          <a:xfrm>
            <a:off x="14198520" y="4523422"/>
            <a:ext cx="2825750" cy="226187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pPr>
            <a:endParaRPr sz="3250">
              <a:latin typeface="Times New Roman"/>
              <a:cs typeface="Times New Roman"/>
            </a:endParaRPr>
          </a:p>
          <a:p>
            <a:pPr marL="369570">
              <a:lnSpc>
                <a:spcPct val="100000"/>
              </a:lnSpc>
            </a:pPr>
            <a:r>
              <a:rPr sz="2600" spc="65" dirty="0">
                <a:solidFill>
                  <a:srgbClr val="FFFFFF"/>
                </a:solidFill>
                <a:latin typeface="Arial MT"/>
                <a:cs typeface="Arial MT"/>
              </a:rPr>
              <a:t>Kafka</a:t>
            </a:r>
            <a:r>
              <a:rPr sz="2600" spc="-25" dirty="0">
                <a:solidFill>
                  <a:srgbClr val="FFFFFF"/>
                </a:solidFill>
                <a:latin typeface="Arial MT"/>
                <a:cs typeface="Arial MT"/>
              </a:rPr>
              <a:t> </a:t>
            </a:r>
            <a:r>
              <a:rPr sz="2600" spc="65" dirty="0">
                <a:solidFill>
                  <a:srgbClr val="FFFFFF"/>
                </a:solidFill>
                <a:latin typeface="Arial MT"/>
                <a:cs typeface="Arial MT"/>
              </a:rPr>
              <a:t>Cluster</a:t>
            </a:r>
            <a:endParaRPr sz="2600">
              <a:latin typeface="Arial MT"/>
              <a:cs typeface="Arial MT"/>
            </a:endParaRPr>
          </a:p>
        </p:txBody>
      </p:sp>
      <p:sp>
        <p:nvSpPr>
          <p:cNvPr id="6" name="object 6"/>
          <p:cNvSpPr txBox="1"/>
          <p:nvPr/>
        </p:nvSpPr>
        <p:spPr>
          <a:xfrm>
            <a:off x="3329741" y="4523422"/>
            <a:ext cx="2825750" cy="226187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pPr>
            <a:endParaRPr sz="3250">
              <a:latin typeface="Times New Roman"/>
              <a:cs typeface="Times New Roman"/>
            </a:endParaRPr>
          </a:p>
          <a:p>
            <a:pPr marL="387985">
              <a:lnSpc>
                <a:spcPct val="100000"/>
              </a:lnSpc>
            </a:pPr>
            <a:r>
              <a:rPr sz="2600" spc="65" dirty="0">
                <a:solidFill>
                  <a:srgbClr val="FFFFFF"/>
                </a:solidFill>
                <a:latin typeface="Arial MT"/>
                <a:cs typeface="Arial MT"/>
              </a:rPr>
              <a:t>Kafka</a:t>
            </a:r>
            <a:r>
              <a:rPr sz="2600" spc="-30" dirty="0">
                <a:solidFill>
                  <a:srgbClr val="FFFFFF"/>
                </a:solidFill>
                <a:latin typeface="Arial MT"/>
                <a:cs typeface="Arial MT"/>
              </a:rPr>
              <a:t> </a:t>
            </a:r>
            <a:r>
              <a:rPr sz="2600" spc="65" dirty="0">
                <a:solidFill>
                  <a:srgbClr val="FFFFFF"/>
                </a:solidFill>
                <a:latin typeface="Arial MT"/>
                <a:cs typeface="Arial MT"/>
              </a:rPr>
              <a:t>Clients</a:t>
            </a:r>
            <a:endParaRPr sz="2600">
              <a:latin typeface="Arial MT"/>
              <a:cs typeface="Arial MT"/>
            </a:endParaRPr>
          </a:p>
        </p:txBody>
      </p:sp>
      <p:sp>
        <p:nvSpPr>
          <p:cNvPr id="7" name="object 7"/>
          <p:cNvSpPr txBox="1"/>
          <p:nvPr/>
        </p:nvSpPr>
        <p:spPr>
          <a:xfrm>
            <a:off x="3484899" y="6983704"/>
            <a:ext cx="2515235"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80" dirty="0">
                <a:solidFill>
                  <a:srgbClr val="FFFFFF"/>
                </a:solidFill>
                <a:latin typeface="Arial MT"/>
                <a:cs typeface="Arial MT"/>
              </a:rPr>
              <a:t>client.truststore</a:t>
            </a:r>
            <a:endParaRPr sz="2600">
              <a:latin typeface="Arial MT"/>
              <a:cs typeface="Arial MT"/>
            </a:endParaRPr>
          </a:p>
        </p:txBody>
      </p:sp>
      <p:sp>
        <p:nvSpPr>
          <p:cNvPr id="8" name="object 8"/>
          <p:cNvSpPr txBox="1"/>
          <p:nvPr/>
        </p:nvSpPr>
        <p:spPr>
          <a:xfrm>
            <a:off x="13820082" y="6983704"/>
            <a:ext cx="3582670" cy="482600"/>
          </a:xfrm>
          <a:prstGeom prst="rect">
            <a:avLst/>
          </a:prstGeom>
          <a:solidFill>
            <a:srgbClr val="EE220C"/>
          </a:solidFill>
        </p:spPr>
        <p:txBody>
          <a:bodyPr vert="horz" wrap="square" lIns="0" tIns="37465" rIns="0" bIns="0" rtlCol="0">
            <a:spAutoFit/>
          </a:bodyPr>
          <a:lstStyle/>
          <a:p>
            <a:pPr marL="46990">
              <a:lnSpc>
                <a:spcPct val="100000"/>
              </a:lnSpc>
              <a:spcBef>
                <a:spcPts val="295"/>
              </a:spcBef>
            </a:pPr>
            <a:r>
              <a:rPr sz="2600" spc="5" dirty="0">
                <a:solidFill>
                  <a:srgbClr val="FFFFFF"/>
                </a:solidFill>
                <a:latin typeface="Arial MT"/>
                <a:cs typeface="Arial MT"/>
              </a:rPr>
              <a:t>SSL</a:t>
            </a:r>
            <a:r>
              <a:rPr sz="2600" spc="-10" dirty="0">
                <a:solidFill>
                  <a:srgbClr val="FFFFFF"/>
                </a:solidFill>
                <a:latin typeface="Arial MT"/>
                <a:cs typeface="Arial MT"/>
              </a:rPr>
              <a:t> </a:t>
            </a:r>
            <a:r>
              <a:rPr sz="2600" spc="65" dirty="0">
                <a:solidFill>
                  <a:srgbClr val="FFFFFF"/>
                </a:solidFill>
                <a:latin typeface="Arial MT"/>
                <a:cs typeface="Arial MT"/>
              </a:rPr>
              <a:t>Signed</a:t>
            </a:r>
            <a:r>
              <a:rPr sz="2600" spc="-10" dirty="0">
                <a:solidFill>
                  <a:srgbClr val="FFFFFF"/>
                </a:solidFill>
                <a:latin typeface="Arial MT"/>
                <a:cs typeface="Arial MT"/>
              </a:rPr>
              <a:t> </a:t>
            </a:r>
            <a:r>
              <a:rPr sz="2600" spc="75" dirty="0">
                <a:solidFill>
                  <a:srgbClr val="FFFFFF"/>
                </a:solidFill>
                <a:latin typeface="Arial MT"/>
                <a:cs typeface="Arial MT"/>
              </a:rPr>
              <a:t>Certificate</a:t>
            </a:r>
            <a:endParaRPr sz="26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5672" y="310256"/>
            <a:ext cx="17233265" cy="1419225"/>
          </a:xfrm>
          <a:prstGeom prst="rect">
            <a:avLst/>
          </a:prstGeom>
        </p:spPr>
        <p:txBody>
          <a:bodyPr vert="horz" wrap="square" lIns="0" tIns="11430" rIns="0" bIns="0" rtlCol="0">
            <a:spAutoFit/>
          </a:bodyPr>
          <a:lstStyle/>
          <a:p>
            <a:pPr marL="12700">
              <a:lnSpc>
                <a:spcPct val="100000"/>
              </a:lnSpc>
              <a:spcBef>
                <a:spcPts val="90"/>
              </a:spcBef>
            </a:pPr>
            <a:r>
              <a:rPr sz="9150" spc="160" dirty="0"/>
              <a:t>Kafka</a:t>
            </a:r>
            <a:r>
              <a:rPr sz="9150" spc="-5" dirty="0"/>
              <a:t> </a:t>
            </a:r>
            <a:r>
              <a:rPr sz="9150" spc="85" dirty="0"/>
              <a:t>Terminology</a:t>
            </a:r>
            <a:r>
              <a:rPr sz="9150" spc="-5" dirty="0"/>
              <a:t> </a:t>
            </a:r>
            <a:r>
              <a:rPr sz="9150" spc="-180" dirty="0"/>
              <a:t>&amp;</a:t>
            </a:r>
            <a:r>
              <a:rPr sz="9150" dirty="0"/>
              <a:t> </a:t>
            </a:r>
            <a:r>
              <a:rPr sz="9150" spc="160" dirty="0"/>
              <a:t>Client</a:t>
            </a:r>
            <a:r>
              <a:rPr sz="9150" spc="-5" dirty="0"/>
              <a:t> </a:t>
            </a:r>
            <a:r>
              <a:rPr sz="9150" spc="35" dirty="0"/>
              <a:t>APIs</a:t>
            </a:r>
            <a:endParaRPr sz="9150"/>
          </a:p>
        </p:txBody>
      </p:sp>
      <p:sp>
        <p:nvSpPr>
          <p:cNvPr id="3" name="object 3"/>
          <p:cNvSpPr txBox="1"/>
          <p:nvPr/>
        </p:nvSpPr>
        <p:spPr>
          <a:xfrm>
            <a:off x="7575126" y="4327298"/>
            <a:ext cx="2066925" cy="402590"/>
          </a:xfrm>
          <a:prstGeom prst="rect">
            <a:avLst/>
          </a:prstGeom>
        </p:spPr>
        <p:txBody>
          <a:bodyPr vert="horz" wrap="square" lIns="0" tIns="15240" rIns="0" bIns="0" rtlCol="0">
            <a:spAutoFit/>
          </a:bodyPr>
          <a:lstStyle/>
          <a:p>
            <a:pPr marL="12700">
              <a:lnSpc>
                <a:spcPct val="100000"/>
              </a:lnSpc>
              <a:spcBef>
                <a:spcPts val="120"/>
              </a:spcBef>
            </a:pPr>
            <a:r>
              <a:rPr sz="2450" b="1" spc="35" dirty="0">
                <a:latin typeface="Arial"/>
                <a:cs typeface="Arial"/>
              </a:rPr>
              <a:t>Kafka</a:t>
            </a:r>
            <a:r>
              <a:rPr sz="2450" b="1" spc="-60" dirty="0">
                <a:latin typeface="Arial"/>
                <a:cs typeface="Arial"/>
              </a:rPr>
              <a:t> </a:t>
            </a:r>
            <a:r>
              <a:rPr sz="2450" b="1" spc="10" dirty="0">
                <a:latin typeface="Arial"/>
                <a:cs typeface="Arial"/>
              </a:rPr>
              <a:t>Cluster</a:t>
            </a:r>
            <a:endParaRPr sz="2450">
              <a:latin typeface="Arial"/>
              <a:cs typeface="Arial"/>
            </a:endParaRPr>
          </a:p>
        </p:txBody>
      </p:sp>
      <p:sp>
        <p:nvSpPr>
          <p:cNvPr id="4" name="object 4"/>
          <p:cNvSpPr txBox="1"/>
          <p:nvPr/>
        </p:nvSpPr>
        <p:spPr>
          <a:xfrm>
            <a:off x="8671407" y="5068421"/>
            <a:ext cx="3081020" cy="1938655"/>
          </a:xfrm>
          <a:prstGeom prst="rect">
            <a:avLst/>
          </a:prstGeom>
        </p:spPr>
        <p:txBody>
          <a:bodyPr vert="horz" wrap="square" lIns="0" tIns="0" rIns="0" bIns="0" rtlCol="0">
            <a:spAutoFit/>
          </a:bodyPr>
          <a:lstStyle/>
          <a:p>
            <a:pPr marL="164465">
              <a:lnSpc>
                <a:spcPts val="3090"/>
              </a:lnSpc>
              <a:tabLst>
                <a:tab pos="2028189" algn="l"/>
              </a:tabLst>
            </a:pPr>
            <a:r>
              <a:rPr sz="2600" spc="65" dirty="0">
                <a:solidFill>
                  <a:srgbClr val="FFFFFF"/>
                </a:solidFill>
                <a:latin typeface="Arial MT"/>
                <a:cs typeface="Arial MT"/>
              </a:rPr>
              <a:t>Kafka	Kafka</a:t>
            </a:r>
            <a:endParaRPr sz="2600">
              <a:latin typeface="Arial MT"/>
              <a:cs typeface="Arial MT"/>
            </a:endParaRPr>
          </a:p>
          <a:p>
            <a:pPr>
              <a:lnSpc>
                <a:spcPct val="100000"/>
              </a:lnSpc>
              <a:spcBef>
                <a:spcPts val="95"/>
              </a:spcBef>
              <a:tabLst>
                <a:tab pos="1863725" algn="l"/>
              </a:tabLst>
            </a:pPr>
            <a:r>
              <a:rPr sz="2600" spc="120" dirty="0">
                <a:solidFill>
                  <a:srgbClr val="FFFFFF"/>
                </a:solidFill>
                <a:latin typeface="Arial MT"/>
                <a:cs typeface="Arial MT"/>
              </a:rPr>
              <a:t>B</a:t>
            </a:r>
            <a:r>
              <a:rPr sz="2600" spc="10" dirty="0">
                <a:solidFill>
                  <a:srgbClr val="FFFFFF"/>
                </a:solidFill>
                <a:latin typeface="Arial MT"/>
                <a:cs typeface="Arial MT"/>
              </a:rPr>
              <a:t>r</a:t>
            </a:r>
            <a:r>
              <a:rPr sz="2600" spc="65" dirty="0">
                <a:solidFill>
                  <a:srgbClr val="FFFFFF"/>
                </a:solidFill>
                <a:latin typeface="Arial MT"/>
                <a:cs typeface="Arial MT"/>
              </a:rPr>
              <a:t>oker1</a:t>
            </a:r>
            <a:r>
              <a:rPr sz="2600" dirty="0">
                <a:solidFill>
                  <a:srgbClr val="FFFFFF"/>
                </a:solidFill>
                <a:latin typeface="Arial MT"/>
                <a:cs typeface="Arial MT"/>
              </a:rPr>
              <a:t>	</a:t>
            </a:r>
            <a:r>
              <a:rPr sz="2600" spc="120" dirty="0">
                <a:solidFill>
                  <a:srgbClr val="FFFFFF"/>
                </a:solidFill>
                <a:latin typeface="Arial MT"/>
                <a:cs typeface="Arial MT"/>
              </a:rPr>
              <a:t>B</a:t>
            </a:r>
            <a:r>
              <a:rPr sz="2600" spc="10" dirty="0">
                <a:solidFill>
                  <a:srgbClr val="FFFFFF"/>
                </a:solidFill>
                <a:latin typeface="Arial MT"/>
                <a:cs typeface="Arial MT"/>
              </a:rPr>
              <a:t>r</a:t>
            </a:r>
            <a:r>
              <a:rPr sz="2600" spc="65" dirty="0">
                <a:solidFill>
                  <a:srgbClr val="FFFFFF"/>
                </a:solidFill>
                <a:latin typeface="Arial MT"/>
                <a:cs typeface="Arial MT"/>
              </a:rPr>
              <a:t>oker2</a:t>
            </a:r>
            <a:endParaRPr sz="2600">
              <a:latin typeface="Arial MT"/>
              <a:cs typeface="Arial MT"/>
            </a:endParaRPr>
          </a:p>
          <a:p>
            <a:pPr indent="164465">
              <a:lnSpc>
                <a:spcPct val="103099"/>
              </a:lnSpc>
              <a:spcBef>
                <a:spcPts val="2470"/>
              </a:spcBef>
              <a:tabLst>
                <a:tab pos="1863725" algn="l"/>
                <a:tab pos="2028189" algn="l"/>
              </a:tabLst>
            </a:pPr>
            <a:r>
              <a:rPr sz="2600" spc="65" dirty="0">
                <a:solidFill>
                  <a:srgbClr val="FFFFFF"/>
                </a:solidFill>
                <a:latin typeface="Arial MT"/>
                <a:cs typeface="Arial MT"/>
              </a:rPr>
              <a:t>Kafka		Kafka </a:t>
            </a:r>
            <a:r>
              <a:rPr sz="2600" spc="70" dirty="0">
                <a:solidFill>
                  <a:srgbClr val="FFFFFF"/>
                </a:solidFill>
                <a:latin typeface="Arial MT"/>
                <a:cs typeface="Arial MT"/>
              </a:rPr>
              <a:t> </a:t>
            </a:r>
            <a:r>
              <a:rPr sz="2600" spc="120" dirty="0">
                <a:solidFill>
                  <a:srgbClr val="FFFFFF"/>
                </a:solidFill>
                <a:latin typeface="Arial MT"/>
                <a:cs typeface="Arial MT"/>
              </a:rPr>
              <a:t>B</a:t>
            </a:r>
            <a:r>
              <a:rPr sz="2600" spc="10" dirty="0">
                <a:solidFill>
                  <a:srgbClr val="FFFFFF"/>
                </a:solidFill>
                <a:latin typeface="Arial MT"/>
                <a:cs typeface="Arial MT"/>
              </a:rPr>
              <a:t>r</a:t>
            </a:r>
            <a:r>
              <a:rPr sz="2600" spc="65" dirty="0">
                <a:solidFill>
                  <a:srgbClr val="FFFFFF"/>
                </a:solidFill>
                <a:latin typeface="Arial MT"/>
                <a:cs typeface="Arial MT"/>
              </a:rPr>
              <a:t>oker3</a:t>
            </a:r>
            <a:r>
              <a:rPr sz="2600" dirty="0">
                <a:solidFill>
                  <a:srgbClr val="FFFFFF"/>
                </a:solidFill>
                <a:latin typeface="Arial MT"/>
                <a:cs typeface="Arial MT"/>
              </a:rPr>
              <a:t>	</a:t>
            </a:r>
            <a:r>
              <a:rPr sz="2600" spc="120" dirty="0">
                <a:solidFill>
                  <a:srgbClr val="FFFFFF"/>
                </a:solidFill>
                <a:latin typeface="Arial MT"/>
                <a:cs typeface="Arial MT"/>
              </a:rPr>
              <a:t>B</a:t>
            </a:r>
            <a:r>
              <a:rPr sz="2600" spc="10" dirty="0">
                <a:solidFill>
                  <a:srgbClr val="FFFFFF"/>
                </a:solidFill>
                <a:latin typeface="Arial MT"/>
                <a:cs typeface="Arial MT"/>
              </a:rPr>
              <a:t>r</a:t>
            </a:r>
            <a:r>
              <a:rPr sz="2600" spc="65" dirty="0">
                <a:solidFill>
                  <a:srgbClr val="FFFFFF"/>
                </a:solidFill>
                <a:latin typeface="Arial MT"/>
                <a:cs typeface="Arial MT"/>
              </a:rPr>
              <a:t>oker4</a:t>
            </a:r>
            <a:endParaRPr sz="2600">
              <a:latin typeface="Arial MT"/>
              <a:cs typeface="Arial MT"/>
            </a:endParaRPr>
          </a:p>
        </p:txBody>
      </p:sp>
      <p:sp>
        <p:nvSpPr>
          <p:cNvPr id="5" name="object 5"/>
          <p:cNvSpPr txBox="1"/>
          <p:nvPr/>
        </p:nvSpPr>
        <p:spPr>
          <a:xfrm>
            <a:off x="8347532" y="4887490"/>
            <a:ext cx="3765550" cy="2336165"/>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spcBef>
                <a:spcPts val="15"/>
              </a:spcBef>
            </a:pPr>
            <a:endParaRPr sz="3550">
              <a:latin typeface="Times New Roman"/>
              <a:cs typeface="Times New Roman"/>
            </a:endParaRPr>
          </a:p>
          <a:p>
            <a:pPr marL="793115">
              <a:lnSpc>
                <a:spcPct val="100000"/>
              </a:lnSpc>
              <a:tabLst>
                <a:tab pos="1866900" algn="l"/>
              </a:tabLst>
            </a:pPr>
            <a:r>
              <a:rPr sz="2600" spc="65" dirty="0">
                <a:solidFill>
                  <a:srgbClr val="FFFFFF"/>
                </a:solidFill>
                <a:latin typeface="Arial MT"/>
                <a:cs typeface="Arial MT"/>
              </a:rPr>
              <a:t>Kafka	Cluster</a:t>
            </a:r>
            <a:endParaRPr sz="2600">
              <a:latin typeface="Arial MT"/>
              <a:cs typeface="Arial MT"/>
            </a:endParaRPr>
          </a:p>
        </p:txBody>
      </p:sp>
      <p:pic>
        <p:nvPicPr>
          <p:cNvPr id="6" name="object 6"/>
          <p:cNvPicPr/>
          <p:nvPr/>
        </p:nvPicPr>
        <p:blipFill>
          <a:blip r:embed="rId2" cstate="print"/>
          <a:stretch>
            <a:fillRect/>
          </a:stretch>
        </p:blipFill>
        <p:spPr>
          <a:xfrm>
            <a:off x="12942014" y="2256475"/>
            <a:ext cx="3253273" cy="1759478"/>
          </a:xfrm>
          <a:prstGeom prst="rect">
            <a:avLst/>
          </a:prstGeom>
        </p:spPr>
      </p:pic>
      <p:sp>
        <p:nvSpPr>
          <p:cNvPr id="7" name="object 7"/>
          <p:cNvSpPr txBox="1"/>
          <p:nvPr/>
        </p:nvSpPr>
        <p:spPr>
          <a:xfrm>
            <a:off x="8957379" y="2556005"/>
            <a:ext cx="2545715" cy="1047115"/>
          </a:xfrm>
          <a:prstGeom prst="rect">
            <a:avLst/>
          </a:prstGeom>
          <a:solidFill>
            <a:srgbClr val="000000"/>
          </a:solidFill>
        </p:spPr>
        <p:txBody>
          <a:bodyPr vert="horz" wrap="square" lIns="0" tIns="98425" rIns="0" bIns="0" rtlCol="0">
            <a:spAutoFit/>
          </a:bodyPr>
          <a:lstStyle/>
          <a:p>
            <a:pPr marL="474980" marR="467359" indent="353695">
              <a:lnSpc>
                <a:spcPct val="103099"/>
              </a:lnSpc>
              <a:spcBef>
                <a:spcPts val="775"/>
              </a:spcBef>
            </a:pPr>
            <a:r>
              <a:rPr sz="2600" spc="65" dirty="0">
                <a:solidFill>
                  <a:srgbClr val="FFFFFF"/>
                </a:solidFill>
                <a:latin typeface="Arial MT"/>
                <a:cs typeface="Arial MT"/>
              </a:rPr>
              <a:t>Kafka </a:t>
            </a:r>
            <a:r>
              <a:rPr sz="2600" spc="70" dirty="0">
                <a:solidFill>
                  <a:srgbClr val="FFFFFF"/>
                </a:solidFill>
                <a:latin typeface="Arial MT"/>
                <a:cs typeface="Arial MT"/>
              </a:rPr>
              <a:t> </a:t>
            </a:r>
            <a:r>
              <a:rPr sz="2600" spc="55" dirty="0">
                <a:solidFill>
                  <a:srgbClr val="FFFFFF"/>
                </a:solidFill>
                <a:latin typeface="Arial MT"/>
                <a:cs typeface="Arial MT"/>
              </a:rPr>
              <a:t>P</a:t>
            </a:r>
            <a:r>
              <a:rPr sz="2600" spc="-25" dirty="0">
                <a:solidFill>
                  <a:srgbClr val="FFFFFF"/>
                </a:solidFill>
                <a:latin typeface="Arial MT"/>
                <a:cs typeface="Arial MT"/>
              </a:rPr>
              <a:t>r</a:t>
            </a:r>
            <a:r>
              <a:rPr sz="2600" spc="95" dirty="0">
                <a:solidFill>
                  <a:srgbClr val="FFFFFF"/>
                </a:solidFill>
                <a:latin typeface="Arial MT"/>
                <a:cs typeface="Arial MT"/>
              </a:rPr>
              <a:t>oducers</a:t>
            </a:r>
            <a:endParaRPr sz="2600">
              <a:latin typeface="Arial MT"/>
              <a:cs typeface="Arial MT"/>
            </a:endParaRPr>
          </a:p>
        </p:txBody>
      </p:sp>
      <p:grpSp>
        <p:nvGrpSpPr>
          <p:cNvPr id="8" name="object 8"/>
          <p:cNvGrpSpPr/>
          <p:nvPr/>
        </p:nvGrpSpPr>
        <p:grpSpPr>
          <a:xfrm>
            <a:off x="10123361" y="3739358"/>
            <a:ext cx="213995" cy="1012190"/>
            <a:chOff x="10123361" y="3739358"/>
            <a:chExt cx="213995" cy="1012190"/>
          </a:xfrm>
        </p:grpSpPr>
        <p:sp>
          <p:nvSpPr>
            <p:cNvPr id="9" name="object 9"/>
            <p:cNvSpPr/>
            <p:nvPr/>
          </p:nvSpPr>
          <p:spPr>
            <a:xfrm>
              <a:off x="10230165" y="3739358"/>
              <a:ext cx="0" cy="824865"/>
            </a:xfrm>
            <a:custGeom>
              <a:avLst/>
              <a:gdLst/>
              <a:ahLst/>
              <a:cxnLst/>
              <a:rect l="l" t="t" r="r" b="b"/>
              <a:pathLst>
                <a:path h="824864">
                  <a:moveTo>
                    <a:pt x="0" y="0"/>
                  </a:moveTo>
                  <a:lnTo>
                    <a:pt x="0" y="824436"/>
                  </a:lnTo>
                </a:path>
              </a:pathLst>
            </a:custGeom>
            <a:ln w="52354">
              <a:solidFill>
                <a:srgbClr val="000000"/>
              </a:solidFill>
            </a:ln>
          </p:spPr>
          <p:txBody>
            <a:bodyPr wrap="square" lIns="0" tIns="0" rIns="0" bIns="0" rtlCol="0"/>
            <a:lstStyle/>
            <a:p>
              <a:endParaRPr/>
            </a:p>
          </p:txBody>
        </p:sp>
        <p:sp>
          <p:nvSpPr>
            <p:cNvPr id="10" name="object 10"/>
            <p:cNvSpPr/>
            <p:nvPr/>
          </p:nvSpPr>
          <p:spPr>
            <a:xfrm>
              <a:off x="10123361" y="4537618"/>
              <a:ext cx="213995" cy="213995"/>
            </a:xfrm>
            <a:custGeom>
              <a:avLst/>
              <a:gdLst/>
              <a:ahLst/>
              <a:cxnLst/>
              <a:rect l="l" t="t" r="r" b="b"/>
              <a:pathLst>
                <a:path w="213995" h="213995">
                  <a:moveTo>
                    <a:pt x="213606" y="0"/>
                  </a:moveTo>
                  <a:lnTo>
                    <a:pt x="0" y="0"/>
                  </a:lnTo>
                  <a:lnTo>
                    <a:pt x="106803" y="213606"/>
                  </a:lnTo>
                  <a:lnTo>
                    <a:pt x="213606" y="0"/>
                  </a:lnTo>
                  <a:close/>
                </a:path>
              </a:pathLst>
            </a:custGeom>
            <a:solidFill>
              <a:srgbClr val="000000"/>
            </a:solidFill>
          </p:spPr>
          <p:txBody>
            <a:bodyPr wrap="square" lIns="0" tIns="0" rIns="0" bIns="0" rtlCol="0"/>
            <a:lstStyle/>
            <a:p>
              <a:endParaRPr/>
            </a:p>
          </p:txBody>
        </p:sp>
      </p:grpSp>
      <p:sp>
        <p:nvSpPr>
          <p:cNvPr id="11" name="object 11"/>
          <p:cNvSpPr txBox="1"/>
          <p:nvPr/>
        </p:nvSpPr>
        <p:spPr>
          <a:xfrm>
            <a:off x="6573831" y="2810050"/>
            <a:ext cx="2056130" cy="482600"/>
          </a:xfrm>
          <a:prstGeom prst="rect">
            <a:avLst/>
          </a:prstGeom>
          <a:solidFill>
            <a:srgbClr val="F8BA00"/>
          </a:solidFill>
        </p:spPr>
        <p:txBody>
          <a:bodyPr vert="horz" wrap="square" lIns="0" tIns="37465" rIns="0" bIns="0" rtlCol="0">
            <a:spAutoFit/>
          </a:bodyPr>
          <a:lstStyle/>
          <a:p>
            <a:pPr marL="46990">
              <a:lnSpc>
                <a:spcPct val="100000"/>
              </a:lnSpc>
              <a:spcBef>
                <a:spcPts val="295"/>
              </a:spcBef>
            </a:pPr>
            <a:r>
              <a:rPr sz="2600" spc="60" dirty="0">
                <a:solidFill>
                  <a:srgbClr val="FFFFFF"/>
                </a:solidFill>
                <a:latin typeface="Arial MT"/>
                <a:cs typeface="Arial MT"/>
              </a:rPr>
              <a:t>ProducerAPI</a:t>
            </a:r>
            <a:endParaRPr sz="2600">
              <a:latin typeface="Arial MT"/>
              <a:cs typeface="Arial MT"/>
            </a:endParaRPr>
          </a:p>
        </p:txBody>
      </p:sp>
      <p:sp>
        <p:nvSpPr>
          <p:cNvPr id="12" name="object 12"/>
          <p:cNvSpPr txBox="1"/>
          <p:nvPr/>
        </p:nvSpPr>
        <p:spPr>
          <a:xfrm>
            <a:off x="8957379" y="8482844"/>
            <a:ext cx="2545715" cy="1047115"/>
          </a:xfrm>
          <a:prstGeom prst="rect">
            <a:avLst/>
          </a:prstGeom>
          <a:solidFill>
            <a:srgbClr val="000000"/>
          </a:solidFill>
        </p:spPr>
        <p:txBody>
          <a:bodyPr vert="horz" wrap="square" lIns="0" tIns="98425" rIns="0" bIns="0" rtlCol="0">
            <a:spAutoFit/>
          </a:bodyPr>
          <a:lstStyle/>
          <a:p>
            <a:pPr marL="387985" marR="380365" indent="440055">
              <a:lnSpc>
                <a:spcPct val="103099"/>
              </a:lnSpc>
              <a:spcBef>
                <a:spcPts val="775"/>
              </a:spcBef>
            </a:pPr>
            <a:r>
              <a:rPr sz="2600" spc="65" dirty="0">
                <a:solidFill>
                  <a:srgbClr val="FFFFFF"/>
                </a:solidFill>
                <a:latin typeface="Arial MT"/>
                <a:cs typeface="Arial MT"/>
              </a:rPr>
              <a:t>Kafka </a:t>
            </a:r>
            <a:r>
              <a:rPr sz="2600" spc="70" dirty="0">
                <a:solidFill>
                  <a:srgbClr val="FFFFFF"/>
                </a:solidFill>
                <a:latin typeface="Arial MT"/>
                <a:cs typeface="Arial MT"/>
              </a:rPr>
              <a:t> Consumers</a:t>
            </a:r>
            <a:endParaRPr sz="2600">
              <a:latin typeface="Arial MT"/>
              <a:cs typeface="Arial MT"/>
            </a:endParaRPr>
          </a:p>
        </p:txBody>
      </p:sp>
      <p:grpSp>
        <p:nvGrpSpPr>
          <p:cNvPr id="13" name="object 13"/>
          <p:cNvGrpSpPr/>
          <p:nvPr/>
        </p:nvGrpSpPr>
        <p:grpSpPr>
          <a:xfrm>
            <a:off x="10123361" y="7384589"/>
            <a:ext cx="213995" cy="1012190"/>
            <a:chOff x="10123361" y="7384589"/>
            <a:chExt cx="213995" cy="1012190"/>
          </a:xfrm>
        </p:grpSpPr>
        <p:sp>
          <p:nvSpPr>
            <p:cNvPr id="14" name="object 14"/>
            <p:cNvSpPr/>
            <p:nvPr/>
          </p:nvSpPr>
          <p:spPr>
            <a:xfrm>
              <a:off x="10230165" y="7384589"/>
              <a:ext cx="0" cy="824865"/>
            </a:xfrm>
            <a:custGeom>
              <a:avLst/>
              <a:gdLst/>
              <a:ahLst/>
              <a:cxnLst/>
              <a:rect l="l" t="t" r="r" b="b"/>
              <a:pathLst>
                <a:path h="824865">
                  <a:moveTo>
                    <a:pt x="0" y="0"/>
                  </a:moveTo>
                  <a:lnTo>
                    <a:pt x="0" y="824436"/>
                  </a:lnTo>
                </a:path>
              </a:pathLst>
            </a:custGeom>
            <a:ln w="52354">
              <a:solidFill>
                <a:srgbClr val="000000"/>
              </a:solidFill>
            </a:ln>
          </p:spPr>
          <p:txBody>
            <a:bodyPr wrap="square" lIns="0" tIns="0" rIns="0" bIns="0" rtlCol="0"/>
            <a:lstStyle/>
            <a:p>
              <a:endParaRPr/>
            </a:p>
          </p:txBody>
        </p:sp>
        <p:sp>
          <p:nvSpPr>
            <p:cNvPr id="15" name="object 15"/>
            <p:cNvSpPr/>
            <p:nvPr/>
          </p:nvSpPr>
          <p:spPr>
            <a:xfrm>
              <a:off x="10123361" y="8182849"/>
              <a:ext cx="213995" cy="213995"/>
            </a:xfrm>
            <a:custGeom>
              <a:avLst/>
              <a:gdLst/>
              <a:ahLst/>
              <a:cxnLst/>
              <a:rect l="l" t="t" r="r" b="b"/>
              <a:pathLst>
                <a:path w="213995" h="213995">
                  <a:moveTo>
                    <a:pt x="213606" y="0"/>
                  </a:moveTo>
                  <a:lnTo>
                    <a:pt x="0" y="0"/>
                  </a:lnTo>
                  <a:lnTo>
                    <a:pt x="106803" y="213606"/>
                  </a:lnTo>
                  <a:lnTo>
                    <a:pt x="213606" y="0"/>
                  </a:lnTo>
                  <a:close/>
                </a:path>
              </a:pathLst>
            </a:custGeom>
            <a:solidFill>
              <a:srgbClr val="000000"/>
            </a:solidFill>
          </p:spPr>
          <p:txBody>
            <a:bodyPr wrap="square" lIns="0" tIns="0" rIns="0" bIns="0" rtlCol="0"/>
            <a:lstStyle/>
            <a:p>
              <a:endParaRPr/>
            </a:p>
          </p:txBody>
        </p:sp>
      </p:grpSp>
      <p:sp>
        <p:nvSpPr>
          <p:cNvPr id="16" name="object 16"/>
          <p:cNvSpPr txBox="1"/>
          <p:nvPr/>
        </p:nvSpPr>
        <p:spPr>
          <a:xfrm>
            <a:off x="11785483" y="8843350"/>
            <a:ext cx="2229485" cy="482600"/>
          </a:xfrm>
          <a:prstGeom prst="rect">
            <a:avLst/>
          </a:prstGeom>
          <a:solidFill>
            <a:srgbClr val="F8BA00"/>
          </a:solidFill>
        </p:spPr>
        <p:txBody>
          <a:bodyPr vert="horz" wrap="square" lIns="0" tIns="37465" rIns="0" bIns="0" rtlCol="0">
            <a:spAutoFit/>
          </a:bodyPr>
          <a:lstStyle/>
          <a:p>
            <a:pPr marL="46990">
              <a:lnSpc>
                <a:spcPct val="100000"/>
              </a:lnSpc>
              <a:spcBef>
                <a:spcPts val="295"/>
              </a:spcBef>
            </a:pPr>
            <a:r>
              <a:rPr sz="2600" spc="55" dirty="0">
                <a:solidFill>
                  <a:srgbClr val="FFFFFF"/>
                </a:solidFill>
                <a:latin typeface="Arial MT"/>
                <a:cs typeface="Arial MT"/>
              </a:rPr>
              <a:t>ConsumerAPI</a:t>
            </a:r>
            <a:endParaRPr sz="2600">
              <a:latin typeface="Arial MT"/>
              <a:cs typeface="Arial MT"/>
            </a:endParaRPr>
          </a:p>
        </p:txBody>
      </p:sp>
      <p:grpSp>
        <p:nvGrpSpPr>
          <p:cNvPr id="17" name="object 17"/>
          <p:cNvGrpSpPr/>
          <p:nvPr/>
        </p:nvGrpSpPr>
        <p:grpSpPr>
          <a:xfrm>
            <a:off x="7540708" y="5936165"/>
            <a:ext cx="667385" cy="213995"/>
            <a:chOff x="7540708" y="5936165"/>
            <a:chExt cx="667385" cy="213995"/>
          </a:xfrm>
        </p:grpSpPr>
        <p:sp>
          <p:nvSpPr>
            <p:cNvPr id="18" name="object 18"/>
            <p:cNvSpPr/>
            <p:nvPr/>
          </p:nvSpPr>
          <p:spPr>
            <a:xfrm>
              <a:off x="7728137" y="6042968"/>
              <a:ext cx="292735" cy="0"/>
            </a:xfrm>
            <a:custGeom>
              <a:avLst/>
              <a:gdLst/>
              <a:ahLst/>
              <a:cxnLst/>
              <a:rect l="l" t="t" r="r" b="b"/>
              <a:pathLst>
                <a:path w="292734">
                  <a:moveTo>
                    <a:pt x="0" y="0"/>
                  </a:moveTo>
                  <a:lnTo>
                    <a:pt x="26177" y="0"/>
                  </a:lnTo>
                  <a:lnTo>
                    <a:pt x="266044" y="0"/>
                  </a:lnTo>
                  <a:lnTo>
                    <a:pt x="292221" y="0"/>
                  </a:lnTo>
                </a:path>
              </a:pathLst>
            </a:custGeom>
            <a:ln w="52354">
              <a:solidFill>
                <a:srgbClr val="000000"/>
              </a:solidFill>
            </a:ln>
          </p:spPr>
          <p:txBody>
            <a:bodyPr wrap="square" lIns="0" tIns="0" rIns="0" bIns="0" rtlCol="0"/>
            <a:lstStyle/>
            <a:p>
              <a:endParaRPr/>
            </a:p>
          </p:txBody>
        </p:sp>
        <p:sp>
          <p:nvSpPr>
            <p:cNvPr id="19" name="object 19"/>
            <p:cNvSpPr/>
            <p:nvPr/>
          </p:nvSpPr>
          <p:spPr>
            <a:xfrm>
              <a:off x="7540701" y="5936176"/>
              <a:ext cx="667385" cy="213995"/>
            </a:xfrm>
            <a:custGeom>
              <a:avLst/>
              <a:gdLst/>
              <a:ahLst/>
              <a:cxnLst/>
              <a:rect l="l" t="t" r="r" b="b"/>
              <a:pathLst>
                <a:path w="667384" h="213995">
                  <a:moveTo>
                    <a:pt x="213601" y="0"/>
                  </a:moveTo>
                  <a:lnTo>
                    <a:pt x="0" y="106794"/>
                  </a:lnTo>
                  <a:lnTo>
                    <a:pt x="213601" y="213601"/>
                  </a:lnTo>
                  <a:lnTo>
                    <a:pt x="213601" y="0"/>
                  </a:lnTo>
                  <a:close/>
                </a:path>
                <a:path w="667384" h="213995">
                  <a:moveTo>
                    <a:pt x="667080" y="106794"/>
                  </a:moveTo>
                  <a:lnTo>
                    <a:pt x="453478" y="0"/>
                  </a:lnTo>
                  <a:lnTo>
                    <a:pt x="453478" y="213601"/>
                  </a:lnTo>
                  <a:lnTo>
                    <a:pt x="667080" y="106794"/>
                  </a:lnTo>
                  <a:close/>
                </a:path>
              </a:pathLst>
            </a:custGeom>
            <a:solidFill>
              <a:srgbClr val="000000"/>
            </a:solidFill>
          </p:spPr>
          <p:txBody>
            <a:bodyPr wrap="square" lIns="0" tIns="0" rIns="0" bIns="0" rtlCol="0"/>
            <a:lstStyle/>
            <a:p>
              <a:endParaRPr/>
            </a:p>
          </p:txBody>
        </p:sp>
      </p:grpSp>
      <p:sp>
        <p:nvSpPr>
          <p:cNvPr id="20" name="object 20"/>
          <p:cNvSpPr/>
          <p:nvPr/>
        </p:nvSpPr>
        <p:spPr>
          <a:xfrm>
            <a:off x="4550155" y="4837548"/>
            <a:ext cx="2545715" cy="1047115"/>
          </a:xfrm>
          <a:custGeom>
            <a:avLst/>
            <a:gdLst/>
            <a:ahLst/>
            <a:cxnLst/>
            <a:rect l="l" t="t" r="r" b="b"/>
            <a:pathLst>
              <a:path w="2545715" h="1047114">
                <a:moveTo>
                  <a:pt x="2545570" y="0"/>
                </a:moveTo>
                <a:lnTo>
                  <a:pt x="0" y="0"/>
                </a:lnTo>
                <a:lnTo>
                  <a:pt x="0" y="1047088"/>
                </a:lnTo>
                <a:lnTo>
                  <a:pt x="2545570" y="1047088"/>
                </a:lnTo>
                <a:lnTo>
                  <a:pt x="2545570" y="0"/>
                </a:lnTo>
                <a:close/>
              </a:path>
            </a:pathLst>
          </a:custGeom>
          <a:solidFill>
            <a:srgbClr val="000000"/>
          </a:solidFill>
        </p:spPr>
        <p:txBody>
          <a:bodyPr wrap="square" lIns="0" tIns="0" rIns="0" bIns="0" rtlCol="0"/>
          <a:lstStyle/>
          <a:p>
            <a:endParaRPr/>
          </a:p>
        </p:txBody>
      </p:sp>
      <p:sp>
        <p:nvSpPr>
          <p:cNvPr id="21" name="object 21"/>
          <p:cNvSpPr txBox="1"/>
          <p:nvPr/>
        </p:nvSpPr>
        <p:spPr>
          <a:xfrm>
            <a:off x="4997197" y="4930897"/>
            <a:ext cx="1651635" cy="836294"/>
          </a:xfrm>
          <a:prstGeom prst="rect">
            <a:avLst/>
          </a:prstGeom>
        </p:spPr>
        <p:txBody>
          <a:bodyPr vert="horz" wrap="square" lIns="0" tIns="5080" rIns="0" bIns="0" rtlCol="0">
            <a:spAutoFit/>
          </a:bodyPr>
          <a:lstStyle/>
          <a:p>
            <a:pPr marL="12700" marR="5080" indent="266700">
              <a:lnSpc>
                <a:spcPct val="103099"/>
              </a:lnSpc>
              <a:spcBef>
                <a:spcPts val="40"/>
              </a:spcBef>
            </a:pPr>
            <a:r>
              <a:rPr sz="2600" spc="60" dirty="0">
                <a:solidFill>
                  <a:srgbClr val="FFFFFF"/>
                </a:solidFill>
                <a:latin typeface="Arial MT"/>
                <a:cs typeface="Arial MT"/>
              </a:rPr>
              <a:t>Source </a:t>
            </a:r>
            <a:r>
              <a:rPr sz="2600" spc="65" dirty="0">
                <a:solidFill>
                  <a:srgbClr val="FFFFFF"/>
                </a:solidFill>
                <a:latin typeface="Arial MT"/>
                <a:cs typeface="Arial MT"/>
              </a:rPr>
              <a:t> </a:t>
            </a:r>
            <a:r>
              <a:rPr sz="2600" spc="85" dirty="0">
                <a:solidFill>
                  <a:srgbClr val="FFFFFF"/>
                </a:solidFill>
                <a:latin typeface="Arial MT"/>
                <a:cs typeface="Arial MT"/>
              </a:rPr>
              <a:t>Connector</a:t>
            </a:r>
            <a:endParaRPr sz="2600">
              <a:latin typeface="Arial MT"/>
              <a:cs typeface="Arial MT"/>
            </a:endParaRPr>
          </a:p>
        </p:txBody>
      </p:sp>
      <p:grpSp>
        <p:nvGrpSpPr>
          <p:cNvPr id="22" name="object 22"/>
          <p:cNvGrpSpPr/>
          <p:nvPr/>
        </p:nvGrpSpPr>
        <p:grpSpPr>
          <a:xfrm>
            <a:off x="397893" y="2420100"/>
            <a:ext cx="3007995" cy="2467610"/>
            <a:chOff x="397893" y="2420100"/>
            <a:chExt cx="3007995" cy="2467610"/>
          </a:xfrm>
        </p:grpSpPr>
        <p:sp>
          <p:nvSpPr>
            <p:cNvPr id="23" name="object 23"/>
            <p:cNvSpPr/>
            <p:nvPr/>
          </p:nvSpPr>
          <p:spPr>
            <a:xfrm>
              <a:off x="397893" y="2420100"/>
              <a:ext cx="3007995" cy="2467610"/>
            </a:xfrm>
            <a:custGeom>
              <a:avLst/>
              <a:gdLst/>
              <a:ahLst/>
              <a:cxnLst/>
              <a:rect l="l" t="t" r="r" b="b"/>
              <a:pathLst>
                <a:path w="3007995" h="2467610">
                  <a:moveTo>
                    <a:pt x="3007859" y="0"/>
                  </a:moveTo>
                  <a:lnTo>
                    <a:pt x="0" y="0"/>
                  </a:lnTo>
                  <a:lnTo>
                    <a:pt x="0" y="2467029"/>
                  </a:lnTo>
                  <a:lnTo>
                    <a:pt x="3007859" y="2467029"/>
                  </a:lnTo>
                  <a:lnTo>
                    <a:pt x="3007859" y="0"/>
                  </a:lnTo>
                  <a:close/>
                </a:path>
              </a:pathLst>
            </a:custGeom>
            <a:solidFill>
              <a:srgbClr val="61D836"/>
            </a:solidFill>
          </p:spPr>
          <p:txBody>
            <a:bodyPr wrap="square" lIns="0" tIns="0" rIns="0" bIns="0" rtlCol="0"/>
            <a:lstStyle/>
            <a:p>
              <a:endParaRPr/>
            </a:p>
          </p:txBody>
        </p:sp>
        <p:sp>
          <p:nvSpPr>
            <p:cNvPr id="24" name="object 24"/>
            <p:cNvSpPr/>
            <p:nvPr/>
          </p:nvSpPr>
          <p:spPr>
            <a:xfrm>
              <a:off x="1037824" y="2872167"/>
              <a:ext cx="523875" cy="691515"/>
            </a:xfrm>
            <a:custGeom>
              <a:avLst/>
              <a:gdLst/>
              <a:ahLst/>
              <a:cxnLst/>
              <a:rect l="l" t="t" r="r" b="b"/>
              <a:pathLst>
                <a:path w="523875" h="691514">
                  <a:moveTo>
                    <a:pt x="0" y="115015"/>
                  </a:moveTo>
                  <a:lnTo>
                    <a:pt x="0" y="607930"/>
                  </a:lnTo>
                  <a:lnTo>
                    <a:pt x="9353" y="629267"/>
                  </a:lnTo>
                  <a:lnTo>
                    <a:pt x="76694" y="666027"/>
                  </a:lnTo>
                  <a:lnTo>
                    <a:pt x="129691" y="679451"/>
                  </a:lnTo>
                  <a:lnTo>
                    <a:pt x="192243" y="688239"/>
                  </a:lnTo>
                  <a:lnTo>
                    <a:pt x="261856" y="691390"/>
                  </a:lnTo>
                  <a:lnTo>
                    <a:pt x="331468" y="688239"/>
                  </a:lnTo>
                  <a:lnTo>
                    <a:pt x="394020" y="679451"/>
                  </a:lnTo>
                  <a:lnTo>
                    <a:pt x="447017" y="666027"/>
                  </a:lnTo>
                  <a:lnTo>
                    <a:pt x="487961" y="648966"/>
                  </a:lnTo>
                  <a:lnTo>
                    <a:pt x="523712" y="607930"/>
                  </a:lnTo>
                  <a:lnTo>
                    <a:pt x="523712" y="171468"/>
                  </a:lnTo>
                  <a:lnTo>
                    <a:pt x="261856" y="171468"/>
                  </a:lnTo>
                  <a:lnTo>
                    <a:pt x="191575" y="168756"/>
                  </a:lnTo>
                  <a:lnTo>
                    <a:pt x="127957" y="161074"/>
                  </a:lnTo>
                  <a:lnTo>
                    <a:pt x="73293" y="149102"/>
                  </a:lnTo>
                  <a:lnTo>
                    <a:pt x="29876" y="133523"/>
                  </a:lnTo>
                  <a:lnTo>
                    <a:pt x="0" y="115015"/>
                  </a:lnTo>
                  <a:close/>
                </a:path>
                <a:path w="523875" h="691514">
                  <a:moveTo>
                    <a:pt x="523712" y="115015"/>
                  </a:moveTo>
                  <a:lnTo>
                    <a:pt x="450418" y="149102"/>
                  </a:lnTo>
                  <a:lnTo>
                    <a:pt x="395754" y="161074"/>
                  </a:lnTo>
                  <a:lnTo>
                    <a:pt x="332136" y="168756"/>
                  </a:lnTo>
                  <a:lnTo>
                    <a:pt x="261856" y="171468"/>
                  </a:lnTo>
                  <a:lnTo>
                    <a:pt x="523712" y="171468"/>
                  </a:lnTo>
                  <a:lnTo>
                    <a:pt x="523712" y="115015"/>
                  </a:lnTo>
                  <a:close/>
                </a:path>
                <a:path w="523875" h="691514">
                  <a:moveTo>
                    <a:pt x="261856" y="0"/>
                  </a:moveTo>
                  <a:lnTo>
                    <a:pt x="211841" y="1446"/>
                  </a:lnTo>
                  <a:lnTo>
                    <a:pt x="163318" y="5787"/>
                  </a:lnTo>
                  <a:lnTo>
                    <a:pt x="117773" y="13026"/>
                  </a:lnTo>
                  <a:lnTo>
                    <a:pt x="76694" y="23165"/>
                  </a:lnTo>
                  <a:lnTo>
                    <a:pt x="27605" y="43708"/>
                  </a:lnTo>
                  <a:lnTo>
                    <a:pt x="3060" y="67016"/>
                  </a:lnTo>
                  <a:lnTo>
                    <a:pt x="3060" y="91245"/>
                  </a:lnTo>
                  <a:lnTo>
                    <a:pt x="76694" y="135096"/>
                  </a:lnTo>
                  <a:lnTo>
                    <a:pt x="124042" y="146451"/>
                  </a:lnTo>
                  <a:lnTo>
                    <a:pt x="176945" y="154020"/>
                  </a:lnTo>
                  <a:lnTo>
                    <a:pt x="233182" y="157805"/>
                  </a:lnTo>
                  <a:lnTo>
                    <a:pt x="290529" y="157805"/>
                  </a:lnTo>
                  <a:lnTo>
                    <a:pt x="346765" y="154020"/>
                  </a:lnTo>
                  <a:lnTo>
                    <a:pt x="399668" y="146451"/>
                  </a:lnTo>
                  <a:lnTo>
                    <a:pt x="447017" y="135096"/>
                  </a:lnTo>
                  <a:lnTo>
                    <a:pt x="496106" y="114553"/>
                  </a:lnTo>
                  <a:lnTo>
                    <a:pt x="520650" y="67016"/>
                  </a:lnTo>
                  <a:lnTo>
                    <a:pt x="496106" y="43708"/>
                  </a:lnTo>
                  <a:lnTo>
                    <a:pt x="447017" y="23165"/>
                  </a:lnTo>
                  <a:lnTo>
                    <a:pt x="405938" y="13026"/>
                  </a:lnTo>
                  <a:lnTo>
                    <a:pt x="360393" y="5787"/>
                  </a:lnTo>
                  <a:lnTo>
                    <a:pt x="311870" y="1446"/>
                  </a:lnTo>
                  <a:lnTo>
                    <a:pt x="261856" y="0"/>
                  </a:lnTo>
                  <a:close/>
                </a:path>
              </a:pathLst>
            </a:custGeom>
            <a:solidFill>
              <a:srgbClr val="000000"/>
            </a:solidFill>
          </p:spPr>
          <p:txBody>
            <a:bodyPr wrap="square" lIns="0" tIns="0" rIns="0" bIns="0" rtlCol="0"/>
            <a:lstStyle/>
            <a:p>
              <a:endParaRPr/>
            </a:p>
          </p:txBody>
        </p:sp>
      </p:grpSp>
      <p:sp>
        <p:nvSpPr>
          <p:cNvPr id="25" name="object 25"/>
          <p:cNvSpPr txBox="1"/>
          <p:nvPr/>
        </p:nvSpPr>
        <p:spPr>
          <a:xfrm>
            <a:off x="1060777" y="3028341"/>
            <a:ext cx="490855" cy="427990"/>
          </a:xfrm>
          <a:prstGeom prst="rect">
            <a:avLst/>
          </a:prstGeom>
        </p:spPr>
        <p:txBody>
          <a:bodyPr vert="horz" wrap="square" lIns="0" tIns="17145" rIns="0" bIns="0" rtlCol="0">
            <a:spAutoFit/>
          </a:bodyPr>
          <a:lstStyle/>
          <a:p>
            <a:pPr>
              <a:lnSpc>
                <a:spcPct val="100000"/>
              </a:lnSpc>
              <a:spcBef>
                <a:spcPts val="135"/>
              </a:spcBef>
            </a:pPr>
            <a:r>
              <a:rPr sz="2600" spc="75" dirty="0">
                <a:solidFill>
                  <a:srgbClr val="FFFFFF"/>
                </a:solidFill>
                <a:latin typeface="Arial MT"/>
                <a:cs typeface="Arial MT"/>
              </a:rPr>
              <a:t>DB</a:t>
            </a:r>
            <a:endParaRPr sz="2600">
              <a:latin typeface="Arial MT"/>
              <a:cs typeface="Arial MT"/>
            </a:endParaRPr>
          </a:p>
        </p:txBody>
      </p:sp>
      <p:sp>
        <p:nvSpPr>
          <p:cNvPr id="26" name="object 26"/>
          <p:cNvSpPr/>
          <p:nvPr/>
        </p:nvSpPr>
        <p:spPr>
          <a:xfrm>
            <a:off x="1800738" y="2832426"/>
            <a:ext cx="1083310" cy="771525"/>
          </a:xfrm>
          <a:custGeom>
            <a:avLst/>
            <a:gdLst/>
            <a:ahLst/>
            <a:cxnLst/>
            <a:rect l="l" t="t" r="r" b="b"/>
            <a:pathLst>
              <a:path w="1083310" h="771525">
                <a:moveTo>
                  <a:pt x="1044143" y="0"/>
                </a:moveTo>
                <a:lnTo>
                  <a:pt x="192729" y="0"/>
                </a:lnTo>
                <a:lnTo>
                  <a:pt x="177716" y="3039"/>
                </a:lnTo>
                <a:lnTo>
                  <a:pt x="165441" y="11322"/>
                </a:lnTo>
                <a:lnTo>
                  <a:pt x="157157" y="23597"/>
                </a:lnTo>
                <a:lnTo>
                  <a:pt x="154117" y="38611"/>
                </a:lnTo>
                <a:lnTo>
                  <a:pt x="154117" y="308563"/>
                </a:lnTo>
                <a:lnTo>
                  <a:pt x="0" y="385459"/>
                </a:lnTo>
                <a:lnTo>
                  <a:pt x="154117" y="462682"/>
                </a:lnTo>
                <a:lnTo>
                  <a:pt x="154117" y="732307"/>
                </a:lnTo>
                <a:lnTo>
                  <a:pt x="157157" y="747320"/>
                </a:lnTo>
                <a:lnTo>
                  <a:pt x="165441" y="759595"/>
                </a:lnTo>
                <a:lnTo>
                  <a:pt x="177716" y="767879"/>
                </a:lnTo>
                <a:lnTo>
                  <a:pt x="192729" y="770918"/>
                </a:lnTo>
                <a:lnTo>
                  <a:pt x="1044143" y="770918"/>
                </a:lnTo>
                <a:lnTo>
                  <a:pt x="1059156" y="767879"/>
                </a:lnTo>
                <a:lnTo>
                  <a:pt x="1071431" y="759595"/>
                </a:lnTo>
                <a:lnTo>
                  <a:pt x="1079714" y="747320"/>
                </a:lnTo>
                <a:lnTo>
                  <a:pt x="1082754" y="732307"/>
                </a:lnTo>
                <a:lnTo>
                  <a:pt x="1082754" y="38611"/>
                </a:lnTo>
                <a:lnTo>
                  <a:pt x="1079715" y="23597"/>
                </a:lnTo>
                <a:lnTo>
                  <a:pt x="1071431" y="11322"/>
                </a:lnTo>
                <a:lnTo>
                  <a:pt x="1059156" y="3039"/>
                </a:lnTo>
                <a:lnTo>
                  <a:pt x="1044143" y="0"/>
                </a:lnTo>
                <a:close/>
              </a:path>
            </a:pathLst>
          </a:custGeom>
          <a:solidFill>
            <a:srgbClr val="000000"/>
          </a:solidFill>
        </p:spPr>
        <p:txBody>
          <a:bodyPr wrap="square" lIns="0" tIns="0" rIns="0" bIns="0" rtlCol="0"/>
          <a:lstStyle/>
          <a:p>
            <a:endParaRPr/>
          </a:p>
        </p:txBody>
      </p:sp>
      <p:sp>
        <p:nvSpPr>
          <p:cNvPr id="27" name="object 27"/>
          <p:cNvSpPr txBox="1"/>
          <p:nvPr/>
        </p:nvSpPr>
        <p:spPr>
          <a:xfrm>
            <a:off x="1986243" y="2892040"/>
            <a:ext cx="878840" cy="631190"/>
          </a:xfrm>
          <a:prstGeom prst="rect">
            <a:avLst/>
          </a:prstGeom>
        </p:spPr>
        <p:txBody>
          <a:bodyPr vert="horz" wrap="square" lIns="0" tIns="9525" rIns="0" bIns="0" rtlCol="0">
            <a:spAutoFit/>
          </a:bodyPr>
          <a:lstStyle/>
          <a:p>
            <a:pPr marR="5080" indent="227329">
              <a:lnSpc>
                <a:spcPct val="102200"/>
              </a:lnSpc>
              <a:spcBef>
                <a:spcPts val="75"/>
              </a:spcBef>
            </a:pPr>
            <a:r>
              <a:rPr sz="1950" spc="20" dirty="0">
                <a:solidFill>
                  <a:srgbClr val="FFFFFF"/>
                </a:solidFill>
                <a:latin typeface="Arial MT"/>
                <a:cs typeface="Arial MT"/>
              </a:rPr>
              <a:t>File </a:t>
            </a:r>
            <a:r>
              <a:rPr sz="1950" spc="25" dirty="0">
                <a:solidFill>
                  <a:srgbClr val="FFFFFF"/>
                </a:solidFill>
                <a:latin typeface="Arial MT"/>
                <a:cs typeface="Arial MT"/>
              </a:rPr>
              <a:t> </a:t>
            </a:r>
            <a:r>
              <a:rPr sz="1950" spc="50" dirty="0">
                <a:solidFill>
                  <a:srgbClr val="FFFFFF"/>
                </a:solidFill>
                <a:latin typeface="Arial MT"/>
                <a:cs typeface="Arial MT"/>
              </a:rPr>
              <a:t>System</a:t>
            </a:r>
            <a:endParaRPr sz="1950">
              <a:latin typeface="Arial MT"/>
              <a:cs typeface="Arial MT"/>
            </a:endParaRPr>
          </a:p>
        </p:txBody>
      </p:sp>
      <p:grpSp>
        <p:nvGrpSpPr>
          <p:cNvPr id="28" name="object 28"/>
          <p:cNvGrpSpPr/>
          <p:nvPr/>
        </p:nvGrpSpPr>
        <p:grpSpPr>
          <a:xfrm>
            <a:off x="1373942" y="3763903"/>
            <a:ext cx="5721985" cy="4320540"/>
            <a:chOff x="1373942" y="3763903"/>
            <a:chExt cx="5721985" cy="4320540"/>
          </a:xfrm>
        </p:grpSpPr>
        <p:sp>
          <p:nvSpPr>
            <p:cNvPr id="29" name="object 29"/>
            <p:cNvSpPr/>
            <p:nvPr/>
          </p:nvSpPr>
          <p:spPr>
            <a:xfrm>
              <a:off x="4550155" y="7037220"/>
              <a:ext cx="2545715" cy="1047115"/>
            </a:xfrm>
            <a:custGeom>
              <a:avLst/>
              <a:gdLst/>
              <a:ahLst/>
              <a:cxnLst/>
              <a:rect l="l" t="t" r="r" b="b"/>
              <a:pathLst>
                <a:path w="2545715" h="1047115">
                  <a:moveTo>
                    <a:pt x="2545570" y="0"/>
                  </a:moveTo>
                  <a:lnTo>
                    <a:pt x="0" y="0"/>
                  </a:lnTo>
                  <a:lnTo>
                    <a:pt x="0" y="1047088"/>
                  </a:lnTo>
                  <a:lnTo>
                    <a:pt x="2545570" y="1047088"/>
                  </a:lnTo>
                  <a:lnTo>
                    <a:pt x="2545570" y="0"/>
                  </a:lnTo>
                  <a:close/>
                </a:path>
              </a:pathLst>
            </a:custGeom>
            <a:solidFill>
              <a:srgbClr val="000000"/>
            </a:solidFill>
          </p:spPr>
          <p:txBody>
            <a:bodyPr wrap="square" lIns="0" tIns="0" rIns="0" bIns="0" rtlCol="0"/>
            <a:lstStyle/>
            <a:p>
              <a:endParaRPr/>
            </a:p>
          </p:txBody>
        </p:sp>
        <p:pic>
          <p:nvPicPr>
            <p:cNvPr id="30" name="object 30"/>
            <p:cNvPicPr/>
            <p:nvPr/>
          </p:nvPicPr>
          <p:blipFill>
            <a:blip r:embed="rId3" cstate="print"/>
            <a:stretch>
              <a:fillRect/>
            </a:stretch>
          </p:blipFill>
          <p:spPr>
            <a:xfrm>
              <a:off x="1373942" y="3763903"/>
              <a:ext cx="896363" cy="896363"/>
            </a:xfrm>
            <a:prstGeom prst="rect">
              <a:avLst/>
            </a:prstGeom>
          </p:spPr>
        </p:pic>
      </p:grpSp>
      <p:sp>
        <p:nvSpPr>
          <p:cNvPr id="31" name="object 31"/>
          <p:cNvSpPr txBox="1"/>
          <p:nvPr/>
        </p:nvSpPr>
        <p:spPr>
          <a:xfrm>
            <a:off x="4997197" y="7130567"/>
            <a:ext cx="1651635" cy="836294"/>
          </a:xfrm>
          <a:prstGeom prst="rect">
            <a:avLst/>
          </a:prstGeom>
        </p:spPr>
        <p:txBody>
          <a:bodyPr vert="horz" wrap="square" lIns="0" tIns="5080" rIns="0" bIns="0" rtlCol="0">
            <a:spAutoFit/>
          </a:bodyPr>
          <a:lstStyle/>
          <a:p>
            <a:pPr marL="12700" marR="5080" indent="477520">
              <a:lnSpc>
                <a:spcPct val="103099"/>
              </a:lnSpc>
              <a:spcBef>
                <a:spcPts val="40"/>
              </a:spcBef>
            </a:pPr>
            <a:r>
              <a:rPr sz="2600" spc="50" dirty="0">
                <a:solidFill>
                  <a:srgbClr val="FFFFFF"/>
                </a:solidFill>
                <a:latin typeface="Arial MT"/>
                <a:cs typeface="Arial MT"/>
              </a:rPr>
              <a:t>Sink </a:t>
            </a:r>
            <a:r>
              <a:rPr sz="2600" spc="55" dirty="0">
                <a:solidFill>
                  <a:srgbClr val="FFFFFF"/>
                </a:solidFill>
                <a:latin typeface="Arial MT"/>
                <a:cs typeface="Arial MT"/>
              </a:rPr>
              <a:t> </a:t>
            </a:r>
            <a:r>
              <a:rPr sz="2600" spc="85" dirty="0">
                <a:solidFill>
                  <a:srgbClr val="FFFFFF"/>
                </a:solidFill>
                <a:latin typeface="Arial MT"/>
                <a:cs typeface="Arial MT"/>
              </a:rPr>
              <a:t>Connector</a:t>
            </a:r>
            <a:endParaRPr sz="2600">
              <a:latin typeface="Arial MT"/>
              <a:cs typeface="Arial MT"/>
            </a:endParaRPr>
          </a:p>
        </p:txBody>
      </p:sp>
      <p:grpSp>
        <p:nvGrpSpPr>
          <p:cNvPr id="32" name="object 32"/>
          <p:cNvGrpSpPr/>
          <p:nvPr/>
        </p:nvGrpSpPr>
        <p:grpSpPr>
          <a:xfrm>
            <a:off x="290490" y="8019032"/>
            <a:ext cx="3007995" cy="2467610"/>
            <a:chOff x="290490" y="8019032"/>
            <a:chExt cx="3007995" cy="2467610"/>
          </a:xfrm>
        </p:grpSpPr>
        <p:sp>
          <p:nvSpPr>
            <p:cNvPr id="33" name="object 33"/>
            <p:cNvSpPr/>
            <p:nvPr/>
          </p:nvSpPr>
          <p:spPr>
            <a:xfrm>
              <a:off x="290490" y="8019032"/>
              <a:ext cx="3007995" cy="2467610"/>
            </a:xfrm>
            <a:custGeom>
              <a:avLst/>
              <a:gdLst/>
              <a:ahLst/>
              <a:cxnLst/>
              <a:rect l="l" t="t" r="r" b="b"/>
              <a:pathLst>
                <a:path w="3007995" h="2467609">
                  <a:moveTo>
                    <a:pt x="3007859" y="0"/>
                  </a:moveTo>
                  <a:lnTo>
                    <a:pt x="0" y="0"/>
                  </a:lnTo>
                  <a:lnTo>
                    <a:pt x="0" y="2467029"/>
                  </a:lnTo>
                  <a:lnTo>
                    <a:pt x="3007859" y="2467029"/>
                  </a:lnTo>
                  <a:lnTo>
                    <a:pt x="3007859" y="0"/>
                  </a:lnTo>
                  <a:close/>
                </a:path>
              </a:pathLst>
            </a:custGeom>
            <a:solidFill>
              <a:srgbClr val="61D836"/>
            </a:solidFill>
          </p:spPr>
          <p:txBody>
            <a:bodyPr wrap="square" lIns="0" tIns="0" rIns="0" bIns="0" rtlCol="0"/>
            <a:lstStyle/>
            <a:p>
              <a:endParaRPr/>
            </a:p>
          </p:txBody>
        </p:sp>
        <p:sp>
          <p:nvSpPr>
            <p:cNvPr id="34" name="object 34"/>
            <p:cNvSpPr/>
            <p:nvPr/>
          </p:nvSpPr>
          <p:spPr>
            <a:xfrm>
              <a:off x="930421" y="8471099"/>
              <a:ext cx="523875" cy="691515"/>
            </a:xfrm>
            <a:custGeom>
              <a:avLst/>
              <a:gdLst/>
              <a:ahLst/>
              <a:cxnLst/>
              <a:rect l="l" t="t" r="r" b="b"/>
              <a:pathLst>
                <a:path w="523875" h="691515">
                  <a:moveTo>
                    <a:pt x="0" y="115015"/>
                  </a:moveTo>
                  <a:lnTo>
                    <a:pt x="0" y="607930"/>
                  </a:lnTo>
                  <a:lnTo>
                    <a:pt x="9353" y="629267"/>
                  </a:lnTo>
                  <a:lnTo>
                    <a:pt x="76694" y="666027"/>
                  </a:lnTo>
                  <a:lnTo>
                    <a:pt x="129691" y="679451"/>
                  </a:lnTo>
                  <a:lnTo>
                    <a:pt x="192243" y="688239"/>
                  </a:lnTo>
                  <a:lnTo>
                    <a:pt x="261856" y="691390"/>
                  </a:lnTo>
                  <a:lnTo>
                    <a:pt x="331468" y="688239"/>
                  </a:lnTo>
                  <a:lnTo>
                    <a:pt x="394021" y="679451"/>
                  </a:lnTo>
                  <a:lnTo>
                    <a:pt x="447017" y="666027"/>
                  </a:lnTo>
                  <a:lnTo>
                    <a:pt x="487961" y="648966"/>
                  </a:lnTo>
                  <a:lnTo>
                    <a:pt x="523712" y="607930"/>
                  </a:lnTo>
                  <a:lnTo>
                    <a:pt x="523712" y="171467"/>
                  </a:lnTo>
                  <a:lnTo>
                    <a:pt x="261856" y="171467"/>
                  </a:lnTo>
                  <a:lnTo>
                    <a:pt x="191575" y="168755"/>
                  </a:lnTo>
                  <a:lnTo>
                    <a:pt x="127956" y="161073"/>
                  </a:lnTo>
                  <a:lnTo>
                    <a:pt x="73293" y="149102"/>
                  </a:lnTo>
                  <a:lnTo>
                    <a:pt x="29876" y="133522"/>
                  </a:lnTo>
                  <a:lnTo>
                    <a:pt x="0" y="115015"/>
                  </a:lnTo>
                  <a:close/>
                </a:path>
                <a:path w="523875" h="691515">
                  <a:moveTo>
                    <a:pt x="523712" y="115015"/>
                  </a:moveTo>
                  <a:lnTo>
                    <a:pt x="450418" y="149102"/>
                  </a:lnTo>
                  <a:lnTo>
                    <a:pt x="395755" y="161073"/>
                  </a:lnTo>
                  <a:lnTo>
                    <a:pt x="332136" y="168755"/>
                  </a:lnTo>
                  <a:lnTo>
                    <a:pt x="261856" y="171467"/>
                  </a:lnTo>
                  <a:lnTo>
                    <a:pt x="523712" y="171467"/>
                  </a:lnTo>
                  <a:lnTo>
                    <a:pt x="523712" y="115015"/>
                  </a:lnTo>
                  <a:close/>
                </a:path>
                <a:path w="523875" h="691515">
                  <a:moveTo>
                    <a:pt x="261856" y="0"/>
                  </a:moveTo>
                  <a:lnTo>
                    <a:pt x="211841" y="1446"/>
                  </a:lnTo>
                  <a:lnTo>
                    <a:pt x="163318" y="5786"/>
                  </a:lnTo>
                  <a:lnTo>
                    <a:pt x="117774" y="13025"/>
                  </a:lnTo>
                  <a:lnTo>
                    <a:pt x="76694" y="23165"/>
                  </a:lnTo>
                  <a:lnTo>
                    <a:pt x="27605" y="43708"/>
                  </a:lnTo>
                  <a:lnTo>
                    <a:pt x="3060" y="67015"/>
                  </a:lnTo>
                  <a:lnTo>
                    <a:pt x="3060" y="91244"/>
                  </a:lnTo>
                  <a:lnTo>
                    <a:pt x="76694" y="135095"/>
                  </a:lnTo>
                  <a:lnTo>
                    <a:pt x="124042" y="146450"/>
                  </a:lnTo>
                  <a:lnTo>
                    <a:pt x="176946" y="154020"/>
                  </a:lnTo>
                  <a:lnTo>
                    <a:pt x="233182" y="157805"/>
                  </a:lnTo>
                  <a:lnTo>
                    <a:pt x="290529" y="157805"/>
                  </a:lnTo>
                  <a:lnTo>
                    <a:pt x="346766" y="154020"/>
                  </a:lnTo>
                  <a:lnTo>
                    <a:pt x="399669" y="146450"/>
                  </a:lnTo>
                  <a:lnTo>
                    <a:pt x="447017" y="135095"/>
                  </a:lnTo>
                  <a:lnTo>
                    <a:pt x="496106" y="114552"/>
                  </a:lnTo>
                  <a:lnTo>
                    <a:pt x="520650" y="91244"/>
                  </a:lnTo>
                  <a:lnTo>
                    <a:pt x="520650" y="67015"/>
                  </a:lnTo>
                  <a:lnTo>
                    <a:pt x="447017" y="23165"/>
                  </a:lnTo>
                  <a:lnTo>
                    <a:pt x="405937" y="13025"/>
                  </a:lnTo>
                  <a:lnTo>
                    <a:pt x="360393" y="5786"/>
                  </a:lnTo>
                  <a:lnTo>
                    <a:pt x="311870" y="1446"/>
                  </a:lnTo>
                  <a:lnTo>
                    <a:pt x="261856" y="0"/>
                  </a:lnTo>
                  <a:close/>
                </a:path>
              </a:pathLst>
            </a:custGeom>
            <a:solidFill>
              <a:srgbClr val="000000"/>
            </a:solidFill>
          </p:spPr>
          <p:txBody>
            <a:bodyPr wrap="square" lIns="0" tIns="0" rIns="0" bIns="0" rtlCol="0"/>
            <a:lstStyle/>
            <a:p>
              <a:endParaRPr/>
            </a:p>
          </p:txBody>
        </p:sp>
      </p:grpSp>
      <p:sp>
        <p:nvSpPr>
          <p:cNvPr id="35" name="object 35"/>
          <p:cNvSpPr txBox="1"/>
          <p:nvPr/>
        </p:nvSpPr>
        <p:spPr>
          <a:xfrm>
            <a:off x="953373" y="8627273"/>
            <a:ext cx="490855" cy="427990"/>
          </a:xfrm>
          <a:prstGeom prst="rect">
            <a:avLst/>
          </a:prstGeom>
        </p:spPr>
        <p:txBody>
          <a:bodyPr vert="horz" wrap="square" lIns="0" tIns="17145" rIns="0" bIns="0" rtlCol="0">
            <a:spAutoFit/>
          </a:bodyPr>
          <a:lstStyle/>
          <a:p>
            <a:pPr>
              <a:lnSpc>
                <a:spcPct val="100000"/>
              </a:lnSpc>
              <a:spcBef>
                <a:spcPts val="135"/>
              </a:spcBef>
            </a:pPr>
            <a:r>
              <a:rPr sz="2600" spc="75" dirty="0">
                <a:solidFill>
                  <a:srgbClr val="FFFFFF"/>
                </a:solidFill>
                <a:latin typeface="Arial MT"/>
                <a:cs typeface="Arial MT"/>
              </a:rPr>
              <a:t>DB</a:t>
            </a:r>
            <a:endParaRPr sz="2600">
              <a:latin typeface="Arial MT"/>
              <a:cs typeface="Arial MT"/>
            </a:endParaRPr>
          </a:p>
        </p:txBody>
      </p:sp>
      <p:sp>
        <p:nvSpPr>
          <p:cNvPr id="36" name="object 36"/>
          <p:cNvSpPr/>
          <p:nvPr/>
        </p:nvSpPr>
        <p:spPr>
          <a:xfrm>
            <a:off x="1693335" y="8431359"/>
            <a:ext cx="1083310" cy="771525"/>
          </a:xfrm>
          <a:custGeom>
            <a:avLst/>
            <a:gdLst/>
            <a:ahLst/>
            <a:cxnLst/>
            <a:rect l="l" t="t" r="r" b="b"/>
            <a:pathLst>
              <a:path w="1083310" h="771525">
                <a:moveTo>
                  <a:pt x="1044144" y="0"/>
                </a:moveTo>
                <a:lnTo>
                  <a:pt x="192730" y="0"/>
                </a:lnTo>
                <a:lnTo>
                  <a:pt x="177716" y="3039"/>
                </a:lnTo>
                <a:lnTo>
                  <a:pt x="165441" y="11322"/>
                </a:lnTo>
                <a:lnTo>
                  <a:pt x="157158" y="23597"/>
                </a:lnTo>
                <a:lnTo>
                  <a:pt x="154118" y="38611"/>
                </a:lnTo>
                <a:lnTo>
                  <a:pt x="154118" y="308564"/>
                </a:lnTo>
                <a:lnTo>
                  <a:pt x="0" y="385459"/>
                </a:lnTo>
                <a:lnTo>
                  <a:pt x="154118" y="462682"/>
                </a:lnTo>
                <a:lnTo>
                  <a:pt x="154118" y="732307"/>
                </a:lnTo>
                <a:lnTo>
                  <a:pt x="157158" y="747321"/>
                </a:lnTo>
                <a:lnTo>
                  <a:pt x="165441" y="759595"/>
                </a:lnTo>
                <a:lnTo>
                  <a:pt x="177716" y="767879"/>
                </a:lnTo>
                <a:lnTo>
                  <a:pt x="192730" y="770918"/>
                </a:lnTo>
                <a:lnTo>
                  <a:pt x="1044144" y="770918"/>
                </a:lnTo>
                <a:lnTo>
                  <a:pt x="1059157" y="767879"/>
                </a:lnTo>
                <a:lnTo>
                  <a:pt x="1071432" y="759595"/>
                </a:lnTo>
                <a:lnTo>
                  <a:pt x="1079715" y="747321"/>
                </a:lnTo>
                <a:lnTo>
                  <a:pt x="1082755" y="732307"/>
                </a:lnTo>
                <a:lnTo>
                  <a:pt x="1082755" y="38611"/>
                </a:lnTo>
                <a:lnTo>
                  <a:pt x="1079715" y="23597"/>
                </a:lnTo>
                <a:lnTo>
                  <a:pt x="1071432" y="11322"/>
                </a:lnTo>
                <a:lnTo>
                  <a:pt x="1059157" y="3039"/>
                </a:lnTo>
                <a:lnTo>
                  <a:pt x="1044144" y="0"/>
                </a:lnTo>
                <a:close/>
              </a:path>
            </a:pathLst>
          </a:custGeom>
          <a:solidFill>
            <a:srgbClr val="000000"/>
          </a:solidFill>
        </p:spPr>
        <p:txBody>
          <a:bodyPr wrap="square" lIns="0" tIns="0" rIns="0" bIns="0" rtlCol="0"/>
          <a:lstStyle/>
          <a:p>
            <a:endParaRPr/>
          </a:p>
        </p:txBody>
      </p:sp>
      <p:sp>
        <p:nvSpPr>
          <p:cNvPr id="37" name="object 37"/>
          <p:cNvSpPr txBox="1"/>
          <p:nvPr/>
        </p:nvSpPr>
        <p:spPr>
          <a:xfrm>
            <a:off x="1878840" y="8490973"/>
            <a:ext cx="878840" cy="631190"/>
          </a:xfrm>
          <a:prstGeom prst="rect">
            <a:avLst/>
          </a:prstGeom>
        </p:spPr>
        <p:txBody>
          <a:bodyPr vert="horz" wrap="square" lIns="0" tIns="9525" rIns="0" bIns="0" rtlCol="0">
            <a:spAutoFit/>
          </a:bodyPr>
          <a:lstStyle/>
          <a:p>
            <a:pPr marR="5080" indent="227329">
              <a:lnSpc>
                <a:spcPct val="102200"/>
              </a:lnSpc>
              <a:spcBef>
                <a:spcPts val="75"/>
              </a:spcBef>
            </a:pPr>
            <a:r>
              <a:rPr sz="1950" spc="20" dirty="0">
                <a:solidFill>
                  <a:srgbClr val="FFFFFF"/>
                </a:solidFill>
                <a:latin typeface="Arial MT"/>
                <a:cs typeface="Arial MT"/>
              </a:rPr>
              <a:t>File </a:t>
            </a:r>
            <a:r>
              <a:rPr sz="1950" spc="25" dirty="0">
                <a:solidFill>
                  <a:srgbClr val="FFFFFF"/>
                </a:solidFill>
                <a:latin typeface="Arial MT"/>
                <a:cs typeface="Arial MT"/>
              </a:rPr>
              <a:t> </a:t>
            </a:r>
            <a:r>
              <a:rPr sz="1950" spc="50" dirty="0">
                <a:solidFill>
                  <a:srgbClr val="FFFFFF"/>
                </a:solidFill>
                <a:latin typeface="Arial MT"/>
                <a:cs typeface="Arial MT"/>
              </a:rPr>
              <a:t>System</a:t>
            </a:r>
            <a:endParaRPr sz="1950">
              <a:latin typeface="Arial MT"/>
              <a:cs typeface="Arial MT"/>
            </a:endParaRPr>
          </a:p>
        </p:txBody>
      </p:sp>
      <p:pic>
        <p:nvPicPr>
          <p:cNvPr id="38" name="object 38"/>
          <p:cNvPicPr/>
          <p:nvPr/>
        </p:nvPicPr>
        <p:blipFill>
          <a:blip r:embed="rId3" cstate="print"/>
          <a:stretch>
            <a:fillRect/>
          </a:stretch>
        </p:blipFill>
        <p:spPr>
          <a:xfrm>
            <a:off x="1266539" y="9362836"/>
            <a:ext cx="896363" cy="896363"/>
          </a:xfrm>
          <a:prstGeom prst="rect">
            <a:avLst/>
          </a:prstGeom>
        </p:spPr>
      </p:pic>
      <p:grpSp>
        <p:nvGrpSpPr>
          <p:cNvPr id="39" name="object 39"/>
          <p:cNvGrpSpPr/>
          <p:nvPr/>
        </p:nvGrpSpPr>
        <p:grpSpPr>
          <a:xfrm>
            <a:off x="3406532" y="3290296"/>
            <a:ext cx="3994785" cy="6047105"/>
            <a:chOff x="3406532" y="3290296"/>
            <a:chExt cx="3994785" cy="6047105"/>
          </a:xfrm>
        </p:grpSpPr>
        <p:sp>
          <p:nvSpPr>
            <p:cNvPr id="40" name="object 40"/>
            <p:cNvSpPr/>
            <p:nvPr/>
          </p:nvSpPr>
          <p:spPr>
            <a:xfrm>
              <a:off x="4271094" y="3928447"/>
              <a:ext cx="3103880" cy="4918075"/>
            </a:xfrm>
            <a:custGeom>
              <a:avLst/>
              <a:gdLst/>
              <a:ahLst/>
              <a:cxnLst/>
              <a:rect l="l" t="t" r="r" b="b"/>
              <a:pathLst>
                <a:path w="3103879" h="4918075">
                  <a:moveTo>
                    <a:pt x="0" y="0"/>
                  </a:moveTo>
                  <a:lnTo>
                    <a:pt x="3103691" y="0"/>
                  </a:lnTo>
                  <a:lnTo>
                    <a:pt x="3103691" y="4917586"/>
                  </a:lnTo>
                  <a:lnTo>
                    <a:pt x="0" y="4917586"/>
                  </a:lnTo>
                  <a:lnTo>
                    <a:pt x="0" y="0"/>
                  </a:lnTo>
                  <a:close/>
                </a:path>
              </a:pathLst>
            </a:custGeom>
            <a:ln w="52354">
              <a:solidFill>
                <a:srgbClr val="000000"/>
              </a:solidFill>
            </a:ln>
          </p:spPr>
          <p:txBody>
            <a:bodyPr wrap="square" lIns="0" tIns="0" rIns="0" bIns="0" rtlCol="0"/>
            <a:lstStyle/>
            <a:p>
              <a:endParaRPr/>
            </a:p>
          </p:txBody>
        </p:sp>
        <p:sp>
          <p:nvSpPr>
            <p:cNvPr id="41" name="object 41"/>
            <p:cNvSpPr/>
            <p:nvPr/>
          </p:nvSpPr>
          <p:spPr>
            <a:xfrm>
              <a:off x="3418004" y="3300767"/>
              <a:ext cx="1704975" cy="1202055"/>
            </a:xfrm>
            <a:custGeom>
              <a:avLst/>
              <a:gdLst/>
              <a:ahLst/>
              <a:cxnLst/>
              <a:rect l="l" t="t" r="r" b="b"/>
              <a:pathLst>
                <a:path w="1704975" h="1202054">
                  <a:moveTo>
                    <a:pt x="0" y="0"/>
                  </a:moveTo>
                  <a:lnTo>
                    <a:pt x="1695995" y="1195786"/>
                  </a:lnTo>
                  <a:lnTo>
                    <a:pt x="1704553" y="1201820"/>
                  </a:lnTo>
                </a:path>
              </a:pathLst>
            </a:custGeom>
            <a:ln w="20941">
              <a:solidFill>
                <a:srgbClr val="000000"/>
              </a:solidFill>
            </a:ln>
          </p:spPr>
          <p:txBody>
            <a:bodyPr wrap="square" lIns="0" tIns="0" rIns="0" bIns="0" rtlCol="0"/>
            <a:lstStyle/>
            <a:p>
              <a:endParaRPr/>
            </a:p>
          </p:txBody>
        </p:sp>
        <p:sp>
          <p:nvSpPr>
            <p:cNvPr id="42" name="object 42"/>
            <p:cNvSpPr/>
            <p:nvPr/>
          </p:nvSpPr>
          <p:spPr>
            <a:xfrm>
              <a:off x="5085038" y="4455477"/>
              <a:ext cx="111125" cy="99060"/>
            </a:xfrm>
            <a:custGeom>
              <a:avLst/>
              <a:gdLst/>
              <a:ahLst/>
              <a:cxnLst/>
              <a:rect l="l" t="t" r="r" b="b"/>
              <a:pathLst>
                <a:path w="111125" h="99060">
                  <a:moveTo>
                    <a:pt x="57923" y="0"/>
                  </a:moveTo>
                  <a:lnTo>
                    <a:pt x="0" y="82153"/>
                  </a:lnTo>
                  <a:lnTo>
                    <a:pt x="111114" y="99000"/>
                  </a:lnTo>
                  <a:lnTo>
                    <a:pt x="57923" y="0"/>
                  </a:lnTo>
                  <a:close/>
                </a:path>
              </a:pathLst>
            </a:custGeom>
            <a:solidFill>
              <a:srgbClr val="000000"/>
            </a:solidFill>
          </p:spPr>
          <p:txBody>
            <a:bodyPr wrap="square" lIns="0" tIns="0" rIns="0" bIns="0" rtlCol="0"/>
            <a:lstStyle/>
            <a:p>
              <a:endParaRPr/>
            </a:p>
          </p:txBody>
        </p:sp>
        <p:sp>
          <p:nvSpPr>
            <p:cNvPr id="43" name="object 43"/>
            <p:cNvSpPr/>
            <p:nvPr/>
          </p:nvSpPr>
          <p:spPr>
            <a:xfrm>
              <a:off x="3484424" y="8298670"/>
              <a:ext cx="1711960" cy="993140"/>
            </a:xfrm>
            <a:custGeom>
              <a:avLst/>
              <a:gdLst/>
              <a:ahLst/>
              <a:cxnLst/>
              <a:rect l="l" t="t" r="r" b="b"/>
              <a:pathLst>
                <a:path w="1711960" h="993140">
                  <a:moveTo>
                    <a:pt x="0" y="992967"/>
                  </a:moveTo>
                  <a:lnTo>
                    <a:pt x="9057" y="987713"/>
                  </a:lnTo>
                  <a:lnTo>
                    <a:pt x="1711673" y="0"/>
                  </a:lnTo>
                </a:path>
              </a:pathLst>
            </a:custGeom>
            <a:ln w="20941">
              <a:solidFill>
                <a:srgbClr val="000000"/>
              </a:solidFill>
            </a:ln>
          </p:spPr>
          <p:txBody>
            <a:bodyPr wrap="square" lIns="0" tIns="0" rIns="0" bIns="0" rtlCol="0"/>
            <a:lstStyle/>
            <a:p>
              <a:endParaRPr/>
            </a:p>
          </p:txBody>
        </p:sp>
        <p:sp>
          <p:nvSpPr>
            <p:cNvPr id="44" name="object 44"/>
            <p:cNvSpPr/>
            <p:nvPr/>
          </p:nvSpPr>
          <p:spPr>
            <a:xfrm>
              <a:off x="3406532" y="9242908"/>
              <a:ext cx="112395" cy="93980"/>
            </a:xfrm>
            <a:custGeom>
              <a:avLst/>
              <a:gdLst/>
              <a:ahLst/>
              <a:cxnLst/>
              <a:rect l="l" t="t" r="r" b="b"/>
              <a:pathLst>
                <a:path w="112395" h="93979">
                  <a:moveTo>
                    <a:pt x="61727" y="0"/>
                  </a:moveTo>
                  <a:lnTo>
                    <a:pt x="0" y="93915"/>
                  </a:lnTo>
                  <a:lnTo>
                    <a:pt x="112168" y="86949"/>
                  </a:lnTo>
                  <a:lnTo>
                    <a:pt x="61727" y="0"/>
                  </a:lnTo>
                  <a:close/>
                </a:path>
              </a:pathLst>
            </a:custGeom>
            <a:solidFill>
              <a:srgbClr val="000000"/>
            </a:solidFill>
          </p:spPr>
          <p:txBody>
            <a:bodyPr wrap="square" lIns="0" tIns="0" rIns="0" bIns="0" rtlCol="0"/>
            <a:lstStyle/>
            <a:p>
              <a:endParaRPr/>
            </a:p>
          </p:txBody>
        </p:sp>
      </p:grpSp>
      <p:sp>
        <p:nvSpPr>
          <p:cNvPr id="45" name="object 45"/>
          <p:cNvSpPr txBox="1"/>
          <p:nvPr/>
        </p:nvSpPr>
        <p:spPr>
          <a:xfrm>
            <a:off x="4828962" y="9262186"/>
            <a:ext cx="1944370" cy="482600"/>
          </a:xfrm>
          <a:prstGeom prst="rect">
            <a:avLst/>
          </a:prstGeom>
          <a:solidFill>
            <a:srgbClr val="F8BA00"/>
          </a:solidFill>
        </p:spPr>
        <p:txBody>
          <a:bodyPr vert="horz" wrap="square" lIns="0" tIns="37465" rIns="0" bIns="0" rtlCol="0">
            <a:spAutoFit/>
          </a:bodyPr>
          <a:lstStyle/>
          <a:p>
            <a:pPr marL="46990">
              <a:lnSpc>
                <a:spcPct val="100000"/>
              </a:lnSpc>
              <a:spcBef>
                <a:spcPts val="295"/>
              </a:spcBef>
            </a:pPr>
            <a:r>
              <a:rPr sz="2600" spc="65" dirty="0">
                <a:solidFill>
                  <a:srgbClr val="FFFFFF"/>
                </a:solidFill>
                <a:latin typeface="Arial MT"/>
                <a:cs typeface="Arial MT"/>
              </a:rPr>
              <a:t>ConnectAPI</a:t>
            </a:r>
            <a:endParaRPr sz="2600">
              <a:latin typeface="Arial MT"/>
              <a:cs typeface="Arial MT"/>
            </a:endParaRPr>
          </a:p>
        </p:txBody>
      </p:sp>
      <p:grpSp>
        <p:nvGrpSpPr>
          <p:cNvPr id="46" name="object 46"/>
          <p:cNvGrpSpPr/>
          <p:nvPr/>
        </p:nvGrpSpPr>
        <p:grpSpPr>
          <a:xfrm>
            <a:off x="12252538" y="6038297"/>
            <a:ext cx="1050925" cy="213995"/>
            <a:chOff x="12252538" y="6038297"/>
            <a:chExt cx="1050925" cy="213995"/>
          </a:xfrm>
        </p:grpSpPr>
        <p:sp>
          <p:nvSpPr>
            <p:cNvPr id="47" name="object 47"/>
            <p:cNvSpPr/>
            <p:nvPr/>
          </p:nvSpPr>
          <p:spPr>
            <a:xfrm>
              <a:off x="12439967" y="6145100"/>
              <a:ext cx="676275" cy="0"/>
            </a:xfrm>
            <a:custGeom>
              <a:avLst/>
              <a:gdLst/>
              <a:ahLst/>
              <a:cxnLst/>
              <a:rect l="l" t="t" r="r" b="b"/>
              <a:pathLst>
                <a:path w="676275">
                  <a:moveTo>
                    <a:pt x="0" y="0"/>
                  </a:moveTo>
                  <a:lnTo>
                    <a:pt x="26177" y="0"/>
                  </a:lnTo>
                  <a:lnTo>
                    <a:pt x="649824" y="0"/>
                  </a:lnTo>
                  <a:lnTo>
                    <a:pt x="676001" y="0"/>
                  </a:lnTo>
                </a:path>
              </a:pathLst>
            </a:custGeom>
            <a:ln w="52354">
              <a:solidFill>
                <a:srgbClr val="000000"/>
              </a:solidFill>
            </a:ln>
          </p:spPr>
          <p:txBody>
            <a:bodyPr wrap="square" lIns="0" tIns="0" rIns="0" bIns="0" rtlCol="0"/>
            <a:lstStyle/>
            <a:p>
              <a:endParaRPr/>
            </a:p>
          </p:txBody>
        </p:sp>
        <p:sp>
          <p:nvSpPr>
            <p:cNvPr id="48" name="object 48"/>
            <p:cNvSpPr/>
            <p:nvPr/>
          </p:nvSpPr>
          <p:spPr>
            <a:xfrm>
              <a:off x="12252529" y="6038309"/>
              <a:ext cx="1050925" cy="213995"/>
            </a:xfrm>
            <a:custGeom>
              <a:avLst/>
              <a:gdLst/>
              <a:ahLst/>
              <a:cxnLst/>
              <a:rect l="l" t="t" r="r" b="b"/>
              <a:pathLst>
                <a:path w="1050925" h="213995">
                  <a:moveTo>
                    <a:pt x="213614" y="0"/>
                  </a:moveTo>
                  <a:lnTo>
                    <a:pt x="0" y="106794"/>
                  </a:lnTo>
                  <a:lnTo>
                    <a:pt x="213614" y="213601"/>
                  </a:lnTo>
                  <a:lnTo>
                    <a:pt x="213614" y="0"/>
                  </a:lnTo>
                  <a:close/>
                </a:path>
                <a:path w="1050925" h="213995">
                  <a:moveTo>
                    <a:pt x="1050861" y="106794"/>
                  </a:moveTo>
                  <a:lnTo>
                    <a:pt x="837260" y="0"/>
                  </a:lnTo>
                  <a:lnTo>
                    <a:pt x="837260" y="213601"/>
                  </a:lnTo>
                  <a:lnTo>
                    <a:pt x="1050861" y="106794"/>
                  </a:lnTo>
                  <a:close/>
                </a:path>
              </a:pathLst>
            </a:custGeom>
            <a:solidFill>
              <a:srgbClr val="000000"/>
            </a:solidFill>
          </p:spPr>
          <p:txBody>
            <a:bodyPr wrap="square" lIns="0" tIns="0" rIns="0" bIns="0" rtlCol="0"/>
            <a:lstStyle/>
            <a:p>
              <a:endParaRPr/>
            </a:p>
          </p:txBody>
        </p:sp>
      </p:grpSp>
      <p:sp>
        <p:nvSpPr>
          <p:cNvPr id="49" name="object 49"/>
          <p:cNvSpPr txBox="1"/>
          <p:nvPr/>
        </p:nvSpPr>
        <p:spPr>
          <a:xfrm>
            <a:off x="13443140" y="5498482"/>
            <a:ext cx="2545715" cy="1047115"/>
          </a:xfrm>
          <a:prstGeom prst="rect">
            <a:avLst/>
          </a:prstGeom>
          <a:solidFill>
            <a:srgbClr val="000000"/>
          </a:solidFill>
        </p:spPr>
        <p:txBody>
          <a:bodyPr vert="horz" wrap="square" lIns="0" tIns="320040" rIns="0" bIns="0" rtlCol="0">
            <a:spAutoFit/>
          </a:bodyPr>
          <a:lstStyle/>
          <a:p>
            <a:pPr marL="142875">
              <a:lnSpc>
                <a:spcPct val="100000"/>
              </a:lnSpc>
              <a:spcBef>
                <a:spcPts val="2520"/>
              </a:spcBef>
            </a:pPr>
            <a:r>
              <a:rPr sz="2600" spc="65" dirty="0">
                <a:solidFill>
                  <a:srgbClr val="FFFFFF"/>
                </a:solidFill>
                <a:latin typeface="Arial MT"/>
                <a:cs typeface="Arial MT"/>
              </a:rPr>
              <a:t>Kafka</a:t>
            </a:r>
            <a:r>
              <a:rPr sz="2600" spc="-30" dirty="0">
                <a:solidFill>
                  <a:srgbClr val="FFFFFF"/>
                </a:solidFill>
                <a:latin typeface="Arial MT"/>
                <a:cs typeface="Arial MT"/>
              </a:rPr>
              <a:t> </a:t>
            </a:r>
            <a:r>
              <a:rPr sz="2600" spc="55" dirty="0">
                <a:solidFill>
                  <a:srgbClr val="FFFFFF"/>
                </a:solidFill>
                <a:latin typeface="Arial MT"/>
                <a:cs typeface="Arial MT"/>
              </a:rPr>
              <a:t>Streams</a:t>
            </a:r>
            <a:endParaRPr sz="2600">
              <a:latin typeface="Arial MT"/>
              <a:cs typeface="Arial MT"/>
            </a:endParaRPr>
          </a:p>
        </p:txBody>
      </p:sp>
      <p:sp>
        <p:nvSpPr>
          <p:cNvPr id="50" name="object 50"/>
          <p:cNvSpPr txBox="1"/>
          <p:nvPr/>
        </p:nvSpPr>
        <p:spPr>
          <a:xfrm>
            <a:off x="13702965" y="7042358"/>
            <a:ext cx="1913255" cy="482600"/>
          </a:xfrm>
          <a:prstGeom prst="rect">
            <a:avLst/>
          </a:prstGeom>
          <a:solidFill>
            <a:srgbClr val="F8BA00"/>
          </a:solidFill>
        </p:spPr>
        <p:txBody>
          <a:bodyPr vert="horz" wrap="square" lIns="0" tIns="37465" rIns="0" bIns="0" rtlCol="0">
            <a:spAutoFit/>
          </a:bodyPr>
          <a:lstStyle/>
          <a:p>
            <a:pPr marL="46990">
              <a:lnSpc>
                <a:spcPct val="100000"/>
              </a:lnSpc>
              <a:spcBef>
                <a:spcPts val="295"/>
              </a:spcBef>
            </a:pPr>
            <a:r>
              <a:rPr sz="2600" spc="40" dirty="0">
                <a:solidFill>
                  <a:srgbClr val="FFFFFF"/>
                </a:solidFill>
                <a:latin typeface="Arial MT"/>
                <a:cs typeface="Arial MT"/>
              </a:rPr>
              <a:t>StreamsAPI</a:t>
            </a:r>
            <a:endParaRPr sz="26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5794" y="4913304"/>
            <a:ext cx="9252585" cy="1433195"/>
          </a:xfrm>
          <a:prstGeom prst="rect">
            <a:avLst/>
          </a:prstGeom>
        </p:spPr>
        <p:txBody>
          <a:bodyPr vert="horz" wrap="square" lIns="0" tIns="17145" rIns="0" bIns="0" rtlCol="0">
            <a:spAutoFit/>
          </a:bodyPr>
          <a:lstStyle/>
          <a:p>
            <a:pPr marL="12700">
              <a:lnSpc>
                <a:spcPct val="100000"/>
              </a:lnSpc>
              <a:spcBef>
                <a:spcPts val="135"/>
              </a:spcBef>
            </a:pPr>
            <a:r>
              <a:rPr b="1" spc="60" dirty="0">
                <a:latin typeface="Arial"/>
                <a:cs typeface="Arial"/>
              </a:rPr>
              <a:t>Download</a:t>
            </a:r>
            <a:r>
              <a:rPr b="1" spc="-65" dirty="0">
                <a:latin typeface="Arial"/>
                <a:cs typeface="Arial"/>
              </a:rPr>
              <a:t> </a:t>
            </a:r>
            <a:r>
              <a:rPr b="1" spc="114" dirty="0">
                <a:latin typeface="Arial"/>
                <a:cs typeface="Arial"/>
              </a:rPr>
              <a:t>Kafka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62764" y="3488118"/>
            <a:ext cx="6978650" cy="4281170"/>
          </a:xfrm>
          <a:prstGeom prst="rect">
            <a:avLst/>
          </a:prstGeom>
        </p:spPr>
        <p:txBody>
          <a:bodyPr vert="horz" wrap="square" lIns="0" tIns="46355" rIns="0" bIns="0" rtlCol="0">
            <a:spAutoFit/>
          </a:bodyPr>
          <a:lstStyle/>
          <a:p>
            <a:pPr marL="12700" marR="5080" algn="ctr">
              <a:lnSpc>
                <a:spcPts val="11210"/>
              </a:lnSpc>
              <a:spcBef>
                <a:spcPts val="365"/>
              </a:spcBef>
            </a:pPr>
            <a:r>
              <a:rPr spc="185" dirty="0"/>
              <a:t>Kafka</a:t>
            </a:r>
            <a:r>
              <a:rPr spc="-55" dirty="0"/>
              <a:t> </a:t>
            </a:r>
            <a:r>
              <a:rPr spc="100" dirty="0"/>
              <a:t>Topics </a:t>
            </a:r>
            <a:r>
              <a:rPr spc="-2550" dirty="0"/>
              <a:t> </a:t>
            </a:r>
            <a:r>
              <a:rPr spc="-155" dirty="0"/>
              <a:t>&amp;</a:t>
            </a:r>
          </a:p>
          <a:p>
            <a:pPr marL="325755" algn="ctr">
              <a:lnSpc>
                <a:spcPts val="10815"/>
              </a:lnSpc>
            </a:pPr>
            <a:r>
              <a:rPr spc="235" dirty="0"/>
              <a:t>Partitions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62764" y="494591"/>
            <a:ext cx="6978650" cy="1433195"/>
          </a:xfrm>
          <a:prstGeom prst="rect">
            <a:avLst/>
          </a:prstGeom>
        </p:spPr>
        <p:txBody>
          <a:bodyPr vert="horz" wrap="square" lIns="0" tIns="17145" rIns="0" bIns="0" rtlCol="0">
            <a:spAutoFit/>
          </a:bodyPr>
          <a:lstStyle/>
          <a:p>
            <a:pPr marL="12700">
              <a:lnSpc>
                <a:spcPct val="100000"/>
              </a:lnSpc>
              <a:spcBef>
                <a:spcPts val="135"/>
              </a:spcBef>
            </a:pPr>
            <a:r>
              <a:rPr spc="185" dirty="0"/>
              <a:t>Kafka</a:t>
            </a:r>
            <a:r>
              <a:rPr spc="-55" dirty="0"/>
              <a:t> </a:t>
            </a:r>
            <a:r>
              <a:rPr spc="100" dirty="0"/>
              <a:t>Topics</a:t>
            </a:r>
          </a:p>
        </p:txBody>
      </p:sp>
      <p:sp>
        <p:nvSpPr>
          <p:cNvPr id="3" name="object 3"/>
          <p:cNvSpPr txBox="1"/>
          <p:nvPr/>
        </p:nvSpPr>
        <p:spPr>
          <a:xfrm>
            <a:off x="1421811" y="2607030"/>
            <a:ext cx="9271635" cy="6286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45" dirty="0">
                <a:latin typeface="Arial MT"/>
                <a:cs typeface="Arial MT"/>
              </a:rPr>
              <a:t>Topic</a:t>
            </a:r>
            <a:r>
              <a:rPr sz="3950" spc="-5" dirty="0">
                <a:latin typeface="Arial MT"/>
                <a:cs typeface="Arial MT"/>
              </a:rPr>
              <a:t> </a:t>
            </a:r>
            <a:r>
              <a:rPr sz="3950" dirty="0">
                <a:latin typeface="Arial MT"/>
                <a:cs typeface="Arial MT"/>
              </a:rPr>
              <a:t>is</a:t>
            </a:r>
            <a:r>
              <a:rPr sz="3950" spc="-5" dirty="0">
                <a:latin typeface="Arial MT"/>
                <a:cs typeface="Arial MT"/>
              </a:rPr>
              <a:t> </a:t>
            </a:r>
            <a:r>
              <a:rPr sz="3950" spc="-35" dirty="0">
                <a:latin typeface="Arial MT"/>
                <a:cs typeface="Arial MT"/>
              </a:rPr>
              <a:t>an</a:t>
            </a:r>
            <a:r>
              <a:rPr sz="3950" spc="-5" dirty="0">
                <a:latin typeface="Arial MT"/>
                <a:cs typeface="Arial MT"/>
              </a:rPr>
              <a:t> </a:t>
            </a:r>
            <a:r>
              <a:rPr sz="3950" b="1" spc="-35" dirty="0">
                <a:latin typeface="Arial"/>
                <a:cs typeface="Arial"/>
              </a:rPr>
              <a:t>Entity</a:t>
            </a:r>
            <a:r>
              <a:rPr sz="3950" b="1" spc="-5" dirty="0">
                <a:latin typeface="Arial"/>
                <a:cs typeface="Arial"/>
              </a:rPr>
              <a:t> </a:t>
            </a:r>
            <a:r>
              <a:rPr sz="3950" dirty="0">
                <a:latin typeface="Arial MT"/>
                <a:cs typeface="Arial MT"/>
              </a:rPr>
              <a:t>in</a:t>
            </a:r>
            <a:r>
              <a:rPr sz="3950" spc="-5" dirty="0">
                <a:latin typeface="Arial MT"/>
                <a:cs typeface="Arial MT"/>
              </a:rPr>
              <a:t> </a:t>
            </a:r>
            <a:r>
              <a:rPr sz="3950" dirty="0">
                <a:latin typeface="Arial MT"/>
                <a:cs typeface="Arial MT"/>
              </a:rPr>
              <a:t>Kafka</a:t>
            </a:r>
            <a:r>
              <a:rPr sz="3950" spc="-5" dirty="0">
                <a:latin typeface="Arial MT"/>
                <a:cs typeface="Arial MT"/>
              </a:rPr>
              <a:t> </a:t>
            </a:r>
            <a:r>
              <a:rPr sz="3950" spc="75" dirty="0">
                <a:latin typeface="Arial MT"/>
                <a:cs typeface="Arial MT"/>
              </a:rPr>
              <a:t>with</a:t>
            </a:r>
            <a:r>
              <a:rPr sz="3950" dirty="0">
                <a:latin typeface="Arial MT"/>
                <a:cs typeface="Arial MT"/>
              </a:rPr>
              <a:t> </a:t>
            </a:r>
            <a:r>
              <a:rPr sz="3950" spc="-75" dirty="0">
                <a:latin typeface="Arial MT"/>
                <a:cs typeface="Arial MT"/>
              </a:rPr>
              <a:t>a</a:t>
            </a:r>
            <a:r>
              <a:rPr sz="3950" spc="-5" dirty="0">
                <a:latin typeface="Arial MT"/>
                <a:cs typeface="Arial MT"/>
              </a:rPr>
              <a:t> </a:t>
            </a:r>
            <a:r>
              <a:rPr sz="3950" spc="-15" dirty="0">
                <a:latin typeface="Arial MT"/>
                <a:cs typeface="Arial MT"/>
              </a:rPr>
              <a:t>name</a:t>
            </a:r>
            <a:endParaRPr sz="395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4359" y="1268946"/>
            <a:ext cx="5115560" cy="1383030"/>
          </a:xfrm>
          <a:prstGeom prst="rect">
            <a:avLst/>
          </a:prstGeom>
        </p:spPr>
        <p:txBody>
          <a:bodyPr vert="horz" wrap="square" lIns="0" tIns="13335" rIns="0" bIns="0" rtlCol="0">
            <a:spAutoFit/>
          </a:bodyPr>
          <a:lstStyle/>
          <a:p>
            <a:pPr marL="12700">
              <a:lnSpc>
                <a:spcPct val="100000"/>
              </a:lnSpc>
              <a:spcBef>
                <a:spcPts val="105"/>
              </a:spcBef>
            </a:pPr>
            <a:r>
              <a:rPr sz="8900" spc="295" dirty="0"/>
              <a:t>About</a:t>
            </a:r>
            <a:r>
              <a:rPr sz="8900" spc="-90" dirty="0"/>
              <a:t> </a:t>
            </a:r>
            <a:r>
              <a:rPr sz="8900" spc="250" dirty="0"/>
              <a:t>Me</a:t>
            </a:r>
            <a:endParaRPr sz="8900"/>
          </a:p>
        </p:txBody>
      </p:sp>
      <p:sp>
        <p:nvSpPr>
          <p:cNvPr id="3" name="object 3"/>
          <p:cNvSpPr txBox="1"/>
          <p:nvPr/>
        </p:nvSpPr>
        <p:spPr>
          <a:xfrm>
            <a:off x="2880163" y="3198276"/>
            <a:ext cx="7094220" cy="2944495"/>
          </a:xfrm>
          <a:prstGeom prst="rect">
            <a:avLst/>
          </a:prstGeom>
        </p:spPr>
        <p:txBody>
          <a:bodyPr vert="horz" wrap="square" lIns="0" tIns="15875" rIns="0" bIns="0" rtlCol="0">
            <a:spAutoFit/>
          </a:bodyPr>
          <a:lstStyle/>
          <a:p>
            <a:pPr marL="492125" indent="-480059">
              <a:lnSpc>
                <a:spcPct val="100000"/>
              </a:lnSpc>
              <a:spcBef>
                <a:spcPts val="125"/>
              </a:spcBef>
              <a:buSzPct val="125000"/>
              <a:buFont typeface="SimSun"/>
              <a:buChar char="•"/>
              <a:tabLst>
                <a:tab pos="492759" algn="l"/>
              </a:tabLst>
            </a:pPr>
            <a:r>
              <a:rPr sz="3600" spc="20" dirty="0">
                <a:latin typeface="Arial MT"/>
                <a:cs typeface="Arial MT"/>
              </a:rPr>
              <a:t>Dilip</a:t>
            </a:r>
            <a:endParaRPr sz="3600">
              <a:latin typeface="Arial MT"/>
              <a:cs typeface="Arial MT"/>
            </a:endParaRPr>
          </a:p>
          <a:p>
            <a:pPr>
              <a:lnSpc>
                <a:spcPct val="100000"/>
              </a:lnSpc>
              <a:buFont typeface="SimSun"/>
              <a:buChar char="•"/>
            </a:pPr>
            <a:endParaRPr sz="4200">
              <a:latin typeface="Arial MT"/>
              <a:cs typeface="Arial MT"/>
            </a:endParaRPr>
          </a:p>
          <a:p>
            <a:pPr marL="492125" indent="-480059">
              <a:lnSpc>
                <a:spcPct val="100000"/>
              </a:lnSpc>
              <a:spcBef>
                <a:spcPts val="5"/>
              </a:spcBef>
              <a:buSzPct val="125000"/>
              <a:buFont typeface="SimSun"/>
              <a:buChar char="•"/>
              <a:tabLst>
                <a:tab pos="492759" algn="l"/>
              </a:tabLst>
            </a:pPr>
            <a:r>
              <a:rPr sz="3600" spc="40" dirty="0">
                <a:latin typeface="Arial MT"/>
                <a:cs typeface="Arial MT"/>
              </a:rPr>
              <a:t>Building</a:t>
            </a:r>
            <a:r>
              <a:rPr sz="3600" dirty="0">
                <a:latin typeface="Arial MT"/>
                <a:cs typeface="Arial MT"/>
              </a:rPr>
              <a:t> </a:t>
            </a:r>
            <a:r>
              <a:rPr sz="3600" spc="15" dirty="0">
                <a:latin typeface="Arial MT"/>
                <a:cs typeface="Arial MT"/>
              </a:rPr>
              <a:t>Software’s</a:t>
            </a:r>
            <a:r>
              <a:rPr sz="3600" dirty="0">
                <a:latin typeface="Arial MT"/>
                <a:cs typeface="Arial MT"/>
              </a:rPr>
              <a:t> </a:t>
            </a:r>
            <a:r>
              <a:rPr sz="3600" spc="25" dirty="0">
                <a:latin typeface="Arial MT"/>
                <a:cs typeface="Arial MT"/>
              </a:rPr>
              <a:t>since</a:t>
            </a:r>
            <a:r>
              <a:rPr sz="3600" spc="5" dirty="0">
                <a:latin typeface="Arial MT"/>
                <a:cs typeface="Arial MT"/>
              </a:rPr>
              <a:t> </a:t>
            </a:r>
            <a:r>
              <a:rPr sz="3600" spc="10" dirty="0">
                <a:latin typeface="Arial MT"/>
                <a:cs typeface="Arial MT"/>
              </a:rPr>
              <a:t>2008</a:t>
            </a:r>
            <a:endParaRPr sz="3600">
              <a:latin typeface="Arial MT"/>
              <a:cs typeface="Arial MT"/>
            </a:endParaRPr>
          </a:p>
          <a:p>
            <a:pPr>
              <a:lnSpc>
                <a:spcPct val="100000"/>
              </a:lnSpc>
              <a:spcBef>
                <a:spcPts val="30"/>
              </a:spcBef>
              <a:buFont typeface="SimSun"/>
              <a:buChar char="•"/>
            </a:pPr>
            <a:endParaRPr sz="4300">
              <a:latin typeface="Arial MT"/>
              <a:cs typeface="Arial MT"/>
            </a:endParaRPr>
          </a:p>
          <a:p>
            <a:pPr marL="492125" indent="-480059">
              <a:lnSpc>
                <a:spcPct val="100000"/>
              </a:lnSpc>
              <a:buSzPct val="125000"/>
              <a:buFont typeface="SimSun"/>
              <a:buChar char="•"/>
              <a:tabLst>
                <a:tab pos="492759" algn="l"/>
              </a:tabLst>
            </a:pPr>
            <a:r>
              <a:rPr sz="3600" spc="-50" dirty="0">
                <a:latin typeface="Arial MT"/>
                <a:cs typeface="Arial MT"/>
              </a:rPr>
              <a:t>Teaching</a:t>
            </a:r>
            <a:r>
              <a:rPr sz="3600" spc="-5" dirty="0">
                <a:latin typeface="Arial MT"/>
                <a:cs typeface="Arial MT"/>
              </a:rPr>
              <a:t> </a:t>
            </a:r>
            <a:r>
              <a:rPr sz="3600" spc="10" dirty="0">
                <a:latin typeface="Arial MT"/>
                <a:cs typeface="Arial MT"/>
              </a:rPr>
              <a:t>in</a:t>
            </a:r>
            <a:r>
              <a:rPr sz="3600" dirty="0">
                <a:latin typeface="Arial MT"/>
                <a:cs typeface="Arial MT"/>
              </a:rPr>
              <a:t> </a:t>
            </a:r>
            <a:r>
              <a:rPr sz="3600" b="1" spc="85" dirty="0">
                <a:latin typeface="Arial"/>
                <a:cs typeface="Arial"/>
              </a:rPr>
              <a:t>UDEMY</a:t>
            </a:r>
            <a:r>
              <a:rPr sz="3600" b="1" dirty="0">
                <a:latin typeface="Arial"/>
                <a:cs typeface="Arial"/>
              </a:rPr>
              <a:t> </a:t>
            </a:r>
            <a:r>
              <a:rPr sz="3600" spc="10" dirty="0">
                <a:latin typeface="Arial MT"/>
                <a:cs typeface="Arial MT"/>
              </a:rPr>
              <a:t>Since</a:t>
            </a:r>
            <a:r>
              <a:rPr sz="3600" dirty="0">
                <a:latin typeface="Arial MT"/>
                <a:cs typeface="Arial MT"/>
              </a:rPr>
              <a:t> </a:t>
            </a:r>
            <a:r>
              <a:rPr sz="3600" spc="10" dirty="0">
                <a:latin typeface="Arial MT"/>
                <a:cs typeface="Arial MT"/>
              </a:rPr>
              <a:t>2016</a:t>
            </a:r>
            <a:endParaRPr sz="36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62764" y="494591"/>
            <a:ext cx="6978650" cy="1433195"/>
          </a:xfrm>
          <a:prstGeom prst="rect">
            <a:avLst/>
          </a:prstGeom>
        </p:spPr>
        <p:txBody>
          <a:bodyPr vert="horz" wrap="square" lIns="0" tIns="17145" rIns="0" bIns="0" rtlCol="0">
            <a:spAutoFit/>
          </a:bodyPr>
          <a:lstStyle/>
          <a:p>
            <a:pPr marL="12700">
              <a:lnSpc>
                <a:spcPct val="100000"/>
              </a:lnSpc>
              <a:spcBef>
                <a:spcPts val="135"/>
              </a:spcBef>
            </a:pPr>
            <a:r>
              <a:rPr spc="185" dirty="0"/>
              <a:t>Kafka</a:t>
            </a:r>
            <a:r>
              <a:rPr spc="-55" dirty="0"/>
              <a:t> </a:t>
            </a:r>
            <a:r>
              <a:rPr spc="100" dirty="0"/>
              <a:t>Topics</a:t>
            </a:r>
          </a:p>
        </p:txBody>
      </p:sp>
      <p:sp>
        <p:nvSpPr>
          <p:cNvPr id="3" name="object 3"/>
          <p:cNvSpPr txBox="1"/>
          <p:nvPr/>
        </p:nvSpPr>
        <p:spPr>
          <a:xfrm>
            <a:off x="1421811" y="2607030"/>
            <a:ext cx="9271635" cy="6286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45" dirty="0">
                <a:latin typeface="Arial MT"/>
                <a:cs typeface="Arial MT"/>
              </a:rPr>
              <a:t>Topic</a:t>
            </a:r>
            <a:r>
              <a:rPr sz="3950" spc="-5" dirty="0">
                <a:latin typeface="Arial MT"/>
                <a:cs typeface="Arial MT"/>
              </a:rPr>
              <a:t> </a:t>
            </a:r>
            <a:r>
              <a:rPr sz="3950" dirty="0">
                <a:latin typeface="Arial MT"/>
                <a:cs typeface="Arial MT"/>
              </a:rPr>
              <a:t>is</a:t>
            </a:r>
            <a:r>
              <a:rPr sz="3950" spc="-5" dirty="0">
                <a:latin typeface="Arial MT"/>
                <a:cs typeface="Arial MT"/>
              </a:rPr>
              <a:t> </a:t>
            </a:r>
            <a:r>
              <a:rPr sz="3950" spc="-35" dirty="0">
                <a:latin typeface="Arial MT"/>
                <a:cs typeface="Arial MT"/>
              </a:rPr>
              <a:t>an</a:t>
            </a:r>
            <a:r>
              <a:rPr sz="3950" spc="-5" dirty="0">
                <a:latin typeface="Arial MT"/>
                <a:cs typeface="Arial MT"/>
              </a:rPr>
              <a:t> </a:t>
            </a:r>
            <a:r>
              <a:rPr sz="3950" b="1" spc="-35" dirty="0">
                <a:latin typeface="Arial"/>
                <a:cs typeface="Arial"/>
              </a:rPr>
              <a:t>Entity</a:t>
            </a:r>
            <a:r>
              <a:rPr sz="3950" b="1" spc="-5" dirty="0">
                <a:latin typeface="Arial"/>
                <a:cs typeface="Arial"/>
              </a:rPr>
              <a:t> </a:t>
            </a:r>
            <a:r>
              <a:rPr sz="3950" dirty="0">
                <a:latin typeface="Arial MT"/>
                <a:cs typeface="Arial MT"/>
              </a:rPr>
              <a:t>in</a:t>
            </a:r>
            <a:r>
              <a:rPr sz="3950" spc="-5" dirty="0">
                <a:latin typeface="Arial MT"/>
                <a:cs typeface="Arial MT"/>
              </a:rPr>
              <a:t> </a:t>
            </a:r>
            <a:r>
              <a:rPr sz="3950" dirty="0">
                <a:latin typeface="Arial MT"/>
                <a:cs typeface="Arial MT"/>
              </a:rPr>
              <a:t>Kafka</a:t>
            </a:r>
            <a:r>
              <a:rPr sz="3950" spc="-5" dirty="0">
                <a:latin typeface="Arial MT"/>
                <a:cs typeface="Arial MT"/>
              </a:rPr>
              <a:t> </a:t>
            </a:r>
            <a:r>
              <a:rPr sz="3950" spc="75" dirty="0">
                <a:latin typeface="Arial MT"/>
                <a:cs typeface="Arial MT"/>
              </a:rPr>
              <a:t>with</a:t>
            </a:r>
            <a:r>
              <a:rPr sz="3950" dirty="0">
                <a:latin typeface="Arial MT"/>
                <a:cs typeface="Arial MT"/>
              </a:rPr>
              <a:t> </a:t>
            </a:r>
            <a:r>
              <a:rPr sz="3950" spc="-75" dirty="0">
                <a:latin typeface="Arial MT"/>
                <a:cs typeface="Arial MT"/>
              </a:rPr>
              <a:t>a</a:t>
            </a:r>
            <a:r>
              <a:rPr sz="3950" spc="-5" dirty="0">
                <a:latin typeface="Arial MT"/>
                <a:cs typeface="Arial MT"/>
              </a:rPr>
              <a:t> </a:t>
            </a:r>
            <a:r>
              <a:rPr sz="3950" spc="-15" dirty="0">
                <a:latin typeface="Arial MT"/>
                <a:cs typeface="Arial MT"/>
              </a:rPr>
              <a:t>name</a:t>
            </a:r>
            <a:endParaRPr sz="3950">
              <a:latin typeface="Arial MT"/>
              <a:cs typeface="Arial MT"/>
            </a:endParaRPr>
          </a:p>
        </p:txBody>
      </p:sp>
      <p:grpSp>
        <p:nvGrpSpPr>
          <p:cNvPr id="4" name="object 4"/>
          <p:cNvGrpSpPr/>
          <p:nvPr/>
        </p:nvGrpSpPr>
        <p:grpSpPr>
          <a:xfrm>
            <a:off x="7832221" y="5465802"/>
            <a:ext cx="3789045" cy="3000375"/>
            <a:chOff x="7832221" y="5465802"/>
            <a:chExt cx="3789045" cy="3000375"/>
          </a:xfrm>
        </p:grpSpPr>
        <p:sp>
          <p:nvSpPr>
            <p:cNvPr id="5" name="object 5"/>
            <p:cNvSpPr/>
            <p:nvPr/>
          </p:nvSpPr>
          <p:spPr>
            <a:xfrm>
              <a:off x="7832221" y="5465802"/>
              <a:ext cx="3789045" cy="3000375"/>
            </a:xfrm>
            <a:custGeom>
              <a:avLst/>
              <a:gdLst/>
              <a:ahLst/>
              <a:cxnLst/>
              <a:rect l="l" t="t" r="r" b="b"/>
              <a:pathLst>
                <a:path w="3789045" h="3000375">
                  <a:moveTo>
                    <a:pt x="3788578" y="0"/>
                  </a:moveTo>
                  <a:lnTo>
                    <a:pt x="0" y="0"/>
                  </a:lnTo>
                  <a:lnTo>
                    <a:pt x="0" y="2999826"/>
                  </a:lnTo>
                  <a:lnTo>
                    <a:pt x="3788578" y="2999826"/>
                  </a:lnTo>
                  <a:lnTo>
                    <a:pt x="3788578" y="0"/>
                  </a:lnTo>
                  <a:close/>
                </a:path>
              </a:pathLst>
            </a:custGeom>
            <a:solidFill>
              <a:srgbClr val="000000"/>
            </a:solidFill>
          </p:spPr>
          <p:txBody>
            <a:bodyPr wrap="square" lIns="0" tIns="0" rIns="0" bIns="0" rtlCol="0"/>
            <a:lstStyle/>
            <a:p>
              <a:endParaRPr/>
            </a:p>
          </p:txBody>
        </p:sp>
        <p:sp>
          <p:nvSpPr>
            <p:cNvPr id="6" name="object 6"/>
            <p:cNvSpPr/>
            <p:nvPr/>
          </p:nvSpPr>
          <p:spPr>
            <a:xfrm>
              <a:off x="8843520" y="6482950"/>
              <a:ext cx="2066925" cy="1885314"/>
            </a:xfrm>
            <a:custGeom>
              <a:avLst/>
              <a:gdLst/>
              <a:ahLst/>
              <a:cxnLst/>
              <a:rect l="l" t="t" r="r" b="b"/>
              <a:pathLst>
                <a:path w="2066925" h="1885315">
                  <a:moveTo>
                    <a:pt x="2066324" y="0"/>
                  </a:moveTo>
                  <a:lnTo>
                    <a:pt x="0" y="0"/>
                  </a:lnTo>
                  <a:lnTo>
                    <a:pt x="0" y="1884759"/>
                  </a:lnTo>
                  <a:lnTo>
                    <a:pt x="2066324" y="1884759"/>
                  </a:lnTo>
                  <a:lnTo>
                    <a:pt x="2066324" y="0"/>
                  </a:lnTo>
                  <a:close/>
                </a:path>
              </a:pathLst>
            </a:custGeom>
            <a:solidFill>
              <a:srgbClr val="00A2FF"/>
            </a:solidFill>
          </p:spPr>
          <p:txBody>
            <a:bodyPr wrap="square" lIns="0" tIns="0" rIns="0" bIns="0" rtlCol="0"/>
            <a:lstStyle/>
            <a:p>
              <a:endParaRPr/>
            </a:p>
          </p:txBody>
        </p:sp>
        <p:sp>
          <p:nvSpPr>
            <p:cNvPr id="7" name="object 7"/>
            <p:cNvSpPr/>
            <p:nvPr/>
          </p:nvSpPr>
          <p:spPr>
            <a:xfrm>
              <a:off x="9390590" y="7649070"/>
              <a:ext cx="972185" cy="614680"/>
            </a:xfrm>
            <a:custGeom>
              <a:avLst/>
              <a:gdLst/>
              <a:ahLst/>
              <a:cxnLst/>
              <a:rect l="l" t="t" r="r" b="b"/>
              <a:pathLst>
                <a:path w="972184" h="614679">
                  <a:moveTo>
                    <a:pt x="0" y="4457"/>
                  </a:moveTo>
                  <a:lnTo>
                    <a:pt x="0" y="612242"/>
                  </a:lnTo>
                  <a:lnTo>
                    <a:pt x="2333" y="614576"/>
                  </a:lnTo>
                  <a:lnTo>
                    <a:pt x="969853" y="614576"/>
                  </a:lnTo>
                  <a:lnTo>
                    <a:pt x="972186" y="612242"/>
                  </a:lnTo>
                  <a:lnTo>
                    <a:pt x="972186" y="377627"/>
                  </a:lnTo>
                  <a:lnTo>
                    <a:pt x="483119" y="377627"/>
                  </a:lnTo>
                  <a:lnTo>
                    <a:pt x="480217" y="376524"/>
                  </a:lnTo>
                  <a:lnTo>
                    <a:pt x="477625" y="374710"/>
                  </a:lnTo>
                  <a:lnTo>
                    <a:pt x="0" y="4457"/>
                  </a:lnTo>
                  <a:close/>
                </a:path>
                <a:path w="972184" h="614679">
                  <a:moveTo>
                    <a:pt x="972186" y="4457"/>
                  </a:moveTo>
                  <a:lnTo>
                    <a:pt x="491660" y="376849"/>
                  </a:lnTo>
                  <a:lnTo>
                    <a:pt x="488823" y="377627"/>
                  </a:lnTo>
                  <a:lnTo>
                    <a:pt x="972186" y="377627"/>
                  </a:lnTo>
                  <a:lnTo>
                    <a:pt x="972186" y="4457"/>
                  </a:lnTo>
                  <a:close/>
                </a:path>
                <a:path w="972184" h="614679">
                  <a:moveTo>
                    <a:pt x="938719" y="0"/>
                  </a:moveTo>
                  <a:lnTo>
                    <a:pt x="33468" y="0"/>
                  </a:lnTo>
                  <a:lnTo>
                    <a:pt x="486214" y="347481"/>
                  </a:lnTo>
                  <a:lnTo>
                    <a:pt x="938719" y="0"/>
                  </a:lnTo>
                  <a:close/>
                </a:path>
              </a:pathLst>
            </a:custGeom>
            <a:solidFill>
              <a:srgbClr val="61D836"/>
            </a:solidFill>
          </p:spPr>
          <p:txBody>
            <a:bodyPr wrap="square" lIns="0" tIns="0" rIns="0" bIns="0" rtlCol="0"/>
            <a:lstStyle/>
            <a:p>
              <a:endParaRPr/>
            </a:p>
          </p:txBody>
        </p:sp>
      </p:grpSp>
      <p:sp>
        <p:nvSpPr>
          <p:cNvPr id="8" name="object 8"/>
          <p:cNvSpPr txBox="1"/>
          <p:nvPr/>
        </p:nvSpPr>
        <p:spPr>
          <a:xfrm>
            <a:off x="8843521" y="6482950"/>
            <a:ext cx="2066925" cy="1885314"/>
          </a:xfrm>
          <a:prstGeom prst="rect">
            <a:avLst/>
          </a:prstGeom>
        </p:spPr>
        <p:txBody>
          <a:bodyPr vert="horz" wrap="square" lIns="0" tIns="0" rIns="0" bIns="0" rtlCol="0">
            <a:spAutoFit/>
          </a:bodyPr>
          <a:lstStyle/>
          <a:p>
            <a:pPr>
              <a:lnSpc>
                <a:spcPct val="100000"/>
              </a:lnSpc>
            </a:pPr>
            <a:endParaRPr sz="3100">
              <a:latin typeface="Times New Roman"/>
              <a:cs typeface="Times New Roman"/>
            </a:endParaRPr>
          </a:p>
          <a:p>
            <a:pPr marL="504825">
              <a:lnSpc>
                <a:spcPct val="100000"/>
              </a:lnSpc>
              <a:spcBef>
                <a:spcPts val="2255"/>
              </a:spcBef>
            </a:pPr>
            <a:r>
              <a:rPr sz="2600" spc="35" dirty="0">
                <a:solidFill>
                  <a:srgbClr val="FFFFFF"/>
                </a:solidFill>
                <a:latin typeface="Arial MT"/>
                <a:cs typeface="Arial MT"/>
              </a:rPr>
              <a:t>TopicA</a:t>
            </a:r>
            <a:endParaRPr sz="2600">
              <a:latin typeface="Arial MT"/>
              <a:cs typeface="Arial MT"/>
            </a:endParaRPr>
          </a:p>
          <a:p>
            <a:pPr>
              <a:lnSpc>
                <a:spcPct val="100000"/>
              </a:lnSpc>
              <a:spcBef>
                <a:spcPts val="35"/>
              </a:spcBef>
            </a:pPr>
            <a:endParaRPr sz="2550">
              <a:latin typeface="Arial MT"/>
              <a:cs typeface="Arial MT"/>
            </a:endParaRPr>
          </a:p>
          <a:p>
            <a:pPr marL="547370">
              <a:lnSpc>
                <a:spcPct val="100000"/>
              </a:lnSpc>
            </a:pPr>
            <a:r>
              <a:rPr sz="1650" spc="15" dirty="0">
                <a:solidFill>
                  <a:srgbClr val="FFFFFF"/>
                </a:solidFill>
                <a:latin typeface="Arial MT"/>
                <a:cs typeface="Arial MT"/>
              </a:rPr>
              <a:t>ABC</a:t>
            </a:r>
            <a:endParaRPr sz="1650">
              <a:latin typeface="Arial MT"/>
              <a:cs typeface="Arial MT"/>
            </a:endParaRPr>
          </a:p>
        </p:txBody>
      </p:sp>
      <p:sp>
        <p:nvSpPr>
          <p:cNvPr id="9" name="object 9"/>
          <p:cNvSpPr txBox="1"/>
          <p:nvPr/>
        </p:nvSpPr>
        <p:spPr>
          <a:xfrm>
            <a:off x="8727768" y="4778306"/>
            <a:ext cx="1997710" cy="402590"/>
          </a:xfrm>
          <a:prstGeom prst="rect">
            <a:avLst/>
          </a:prstGeom>
        </p:spPr>
        <p:txBody>
          <a:bodyPr vert="horz" wrap="square" lIns="0" tIns="15240" rIns="0" bIns="0" rtlCol="0">
            <a:spAutoFit/>
          </a:bodyPr>
          <a:lstStyle/>
          <a:p>
            <a:pPr marL="12700">
              <a:lnSpc>
                <a:spcPct val="100000"/>
              </a:lnSpc>
              <a:spcBef>
                <a:spcPts val="120"/>
              </a:spcBef>
            </a:pPr>
            <a:r>
              <a:rPr sz="2450" b="1" spc="35" dirty="0">
                <a:latin typeface="Arial"/>
                <a:cs typeface="Arial"/>
              </a:rPr>
              <a:t>Kafka</a:t>
            </a:r>
            <a:r>
              <a:rPr sz="2450" b="1" spc="-55" dirty="0">
                <a:latin typeface="Arial"/>
                <a:cs typeface="Arial"/>
              </a:rPr>
              <a:t> </a:t>
            </a:r>
            <a:r>
              <a:rPr sz="2450" b="1" spc="10" dirty="0">
                <a:latin typeface="Arial"/>
                <a:cs typeface="Arial"/>
              </a:rPr>
              <a:t>Broker</a:t>
            </a:r>
            <a:endParaRPr sz="2450">
              <a:latin typeface="Arial"/>
              <a:cs typeface="Arial"/>
            </a:endParaRPr>
          </a:p>
        </p:txBody>
      </p:sp>
      <p:sp>
        <p:nvSpPr>
          <p:cNvPr id="10" name="object 10"/>
          <p:cNvSpPr txBox="1"/>
          <p:nvPr/>
        </p:nvSpPr>
        <p:spPr>
          <a:xfrm>
            <a:off x="2031351" y="6442171"/>
            <a:ext cx="2733040" cy="1047115"/>
          </a:xfrm>
          <a:prstGeom prst="rect">
            <a:avLst/>
          </a:prstGeom>
          <a:solidFill>
            <a:srgbClr val="000000"/>
          </a:solidFill>
        </p:spPr>
        <p:txBody>
          <a:bodyPr vert="horz" wrap="square" lIns="0" tIns="320040" rIns="0" bIns="0" rtlCol="0">
            <a:spAutoFit/>
          </a:bodyPr>
          <a:lstStyle/>
          <a:p>
            <a:pPr marL="165100">
              <a:lnSpc>
                <a:spcPct val="100000"/>
              </a:lnSpc>
              <a:spcBef>
                <a:spcPts val="2520"/>
              </a:spcBef>
            </a:pPr>
            <a:r>
              <a:rPr sz="2600" spc="65" dirty="0">
                <a:solidFill>
                  <a:srgbClr val="FFFFFF"/>
                </a:solidFill>
                <a:latin typeface="Arial MT"/>
                <a:cs typeface="Arial MT"/>
              </a:rPr>
              <a:t>Kafka</a:t>
            </a:r>
            <a:r>
              <a:rPr sz="2600" spc="-30" dirty="0">
                <a:solidFill>
                  <a:srgbClr val="FFFFFF"/>
                </a:solidFill>
                <a:latin typeface="Arial MT"/>
                <a:cs typeface="Arial MT"/>
              </a:rPr>
              <a:t> </a:t>
            </a:r>
            <a:r>
              <a:rPr sz="2600" spc="80" dirty="0">
                <a:solidFill>
                  <a:srgbClr val="FFFFFF"/>
                </a:solidFill>
                <a:latin typeface="Arial MT"/>
                <a:cs typeface="Arial MT"/>
              </a:rPr>
              <a:t>Producer</a:t>
            </a:r>
            <a:endParaRPr sz="2600">
              <a:latin typeface="Arial MT"/>
              <a:cs typeface="Arial MT"/>
            </a:endParaRPr>
          </a:p>
        </p:txBody>
      </p:sp>
      <p:sp>
        <p:nvSpPr>
          <p:cNvPr id="11" name="object 11"/>
          <p:cNvSpPr txBox="1"/>
          <p:nvPr/>
        </p:nvSpPr>
        <p:spPr>
          <a:xfrm>
            <a:off x="14989354" y="6442171"/>
            <a:ext cx="2733040" cy="1047115"/>
          </a:xfrm>
          <a:prstGeom prst="rect">
            <a:avLst/>
          </a:prstGeom>
          <a:solidFill>
            <a:srgbClr val="000000"/>
          </a:solidFill>
        </p:spPr>
        <p:txBody>
          <a:bodyPr vert="horz" wrap="square" lIns="0" tIns="320040" rIns="0" bIns="0" rtlCol="0">
            <a:spAutoFit/>
          </a:bodyPr>
          <a:lstStyle/>
          <a:p>
            <a:pPr marL="78105">
              <a:lnSpc>
                <a:spcPct val="100000"/>
              </a:lnSpc>
              <a:spcBef>
                <a:spcPts val="2520"/>
              </a:spcBef>
            </a:pPr>
            <a:r>
              <a:rPr sz="2600" spc="65" dirty="0">
                <a:solidFill>
                  <a:srgbClr val="FFFFFF"/>
                </a:solidFill>
                <a:latin typeface="Arial MT"/>
                <a:cs typeface="Arial MT"/>
              </a:rPr>
              <a:t>Kafka</a:t>
            </a:r>
            <a:r>
              <a:rPr sz="2600" spc="-35" dirty="0">
                <a:solidFill>
                  <a:srgbClr val="FFFFFF"/>
                </a:solidFill>
                <a:latin typeface="Arial MT"/>
                <a:cs typeface="Arial MT"/>
              </a:rPr>
              <a:t> </a:t>
            </a:r>
            <a:r>
              <a:rPr sz="2600" spc="70" dirty="0">
                <a:solidFill>
                  <a:srgbClr val="FFFFFF"/>
                </a:solidFill>
                <a:latin typeface="Arial MT"/>
                <a:cs typeface="Arial MT"/>
              </a:rPr>
              <a:t>Consumer</a:t>
            </a:r>
            <a:endParaRPr sz="2600">
              <a:latin typeface="Arial MT"/>
              <a:cs typeface="Arial MT"/>
            </a:endParaRPr>
          </a:p>
        </p:txBody>
      </p:sp>
      <p:sp>
        <p:nvSpPr>
          <p:cNvPr id="12" name="object 12"/>
          <p:cNvSpPr/>
          <p:nvPr/>
        </p:nvSpPr>
        <p:spPr>
          <a:xfrm>
            <a:off x="3096167" y="7611713"/>
            <a:ext cx="1090930" cy="689610"/>
          </a:xfrm>
          <a:custGeom>
            <a:avLst/>
            <a:gdLst/>
            <a:ahLst/>
            <a:cxnLst/>
            <a:rect l="l" t="t" r="r" b="b"/>
            <a:pathLst>
              <a:path w="1090929" h="689609">
                <a:moveTo>
                  <a:pt x="0" y="4998"/>
                </a:moveTo>
                <a:lnTo>
                  <a:pt x="0" y="686672"/>
                </a:lnTo>
                <a:lnTo>
                  <a:pt x="2616" y="689290"/>
                </a:lnTo>
                <a:lnTo>
                  <a:pt x="1087758" y="689290"/>
                </a:lnTo>
                <a:lnTo>
                  <a:pt x="1090375" y="686672"/>
                </a:lnTo>
                <a:lnTo>
                  <a:pt x="1090375" y="423534"/>
                </a:lnTo>
                <a:lnTo>
                  <a:pt x="541851" y="423534"/>
                </a:lnTo>
                <a:lnTo>
                  <a:pt x="538598" y="422299"/>
                </a:lnTo>
                <a:lnTo>
                  <a:pt x="535689" y="420263"/>
                </a:lnTo>
                <a:lnTo>
                  <a:pt x="0" y="4998"/>
                </a:lnTo>
                <a:close/>
              </a:path>
              <a:path w="1090929" h="689609">
                <a:moveTo>
                  <a:pt x="1090375" y="4998"/>
                </a:moveTo>
                <a:lnTo>
                  <a:pt x="551431" y="422662"/>
                </a:lnTo>
                <a:lnTo>
                  <a:pt x="548250" y="423534"/>
                </a:lnTo>
                <a:lnTo>
                  <a:pt x="1090375" y="423534"/>
                </a:lnTo>
                <a:lnTo>
                  <a:pt x="1090375" y="4998"/>
                </a:lnTo>
                <a:close/>
              </a:path>
              <a:path w="1090929" h="689609">
                <a:moveTo>
                  <a:pt x="1052839" y="0"/>
                </a:moveTo>
                <a:lnTo>
                  <a:pt x="37536" y="0"/>
                </a:lnTo>
                <a:lnTo>
                  <a:pt x="545323" y="389725"/>
                </a:lnTo>
                <a:lnTo>
                  <a:pt x="1052839" y="0"/>
                </a:lnTo>
                <a:close/>
              </a:path>
            </a:pathLst>
          </a:custGeom>
          <a:solidFill>
            <a:srgbClr val="61D836"/>
          </a:solidFill>
        </p:spPr>
        <p:txBody>
          <a:bodyPr wrap="square" lIns="0" tIns="0" rIns="0" bIns="0" rtlCol="0"/>
          <a:lstStyle/>
          <a:p>
            <a:endParaRPr/>
          </a:p>
        </p:txBody>
      </p:sp>
      <p:sp>
        <p:nvSpPr>
          <p:cNvPr id="13" name="object 13"/>
          <p:cNvSpPr txBox="1"/>
          <p:nvPr/>
        </p:nvSpPr>
        <p:spPr>
          <a:xfrm>
            <a:off x="3089058" y="7982121"/>
            <a:ext cx="508000" cy="302260"/>
          </a:xfrm>
          <a:prstGeom prst="rect">
            <a:avLst/>
          </a:prstGeom>
        </p:spPr>
        <p:txBody>
          <a:bodyPr vert="horz" wrap="square" lIns="0" tIns="13970" rIns="0" bIns="0" rtlCol="0">
            <a:spAutoFit/>
          </a:bodyPr>
          <a:lstStyle/>
          <a:p>
            <a:pPr marL="12700">
              <a:lnSpc>
                <a:spcPct val="100000"/>
              </a:lnSpc>
              <a:spcBef>
                <a:spcPts val="110"/>
              </a:spcBef>
            </a:pPr>
            <a:r>
              <a:rPr sz="1800" spc="30" dirty="0">
                <a:solidFill>
                  <a:srgbClr val="FFFFFF"/>
                </a:solidFill>
                <a:latin typeface="Arial MT"/>
                <a:cs typeface="Arial MT"/>
              </a:rPr>
              <a:t>ABC</a:t>
            </a:r>
            <a:endParaRPr sz="1800">
              <a:latin typeface="Arial MT"/>
              <a:cs typeface="Arial MT"/>
            </a:endParaRPr>
          </a:p>
        </p:txBody>
      </p:sp>
      <p:sp>
        <p:nvSpPr>
          <p:cNvPr id="14" name="object 14"/>
          <p:cNvSpPr txBox="1"/>
          <p:nvPr/>
        </p:nvSpPr>
        <p:spPr>
          <a:xfrm>
            <a:off x="4963199" y="6696581"/>
            <a:ext cx="1218565" cy="538480"/>
          </a:xfrm>
          <a:prstGeom prst="rect">
            <a:avLst/>
          </a:prstGeom>
          <a:solidFill>
            <a:srgbClr val="000000"/>
          </a:solidFill>
        </p:spPr>
        <p:txBody>
          <a:bodyPr vert="horz" wrap="square" lIns="0" tIns="635" rIns="0" bIns="0" rtlCol="0">
            <a:spAutoFit/>
          </a:bodyPr>
          <a:lstStyle/>
          <a:p>
            <a:pPr marL="279400" marR="225425" indent="-46990">
              <a:lnSpc>
                <a:spcPct val="104099"/>
              </a:lnSpc>
              <a:spcBef>
                <a:spcPts val="5"/>
              </a:spcBef>
            </a:pPr>
            <a:r>
              <a:rPr sz="1650" spc="20" dirty="0">
                <a:solidFill>
                  <a:srgbClr val="FFFFFF"/>
                </a:solidFill>
                <a:latin typeface="Arial MT"/>
                <a:cs typeface="Arial MT"/>
              </a:rPr>
              <a:t>Send</a:t>
            </a:r>
            <a:r>
              <a:rPr sz="1650" spc="-95" dirty="0">
                <a:solidFill>
                  <a:srgbClr val="FFFFFF"/>
                </a:solidFill>
                <a:latin typeface="Arial MT"/>
                <a:cs typeface="Arial MT"/>
              </a:rPr>
              <a:t> </a:t>
            </a:r>
            <a:r>
              <a:rPr sz="1650" spc="75" dirty="0">
                <a:solidFill>
                  <a:srgbClr val="FFFFFF"/>
                </a:solidFill>
                <a:latin typeface="Arial MT"/>
                <a:cs typeface="Arial MT"/>
              </a:rPr>
              <a:t>to </a:t>
            </a:r>
            <a:r>
              <a:rPr sz="1650" spc="-445" dirty="0">
                <a:solidFill>
                  <a:srgbClr val="FFFFFF"/>
                </a:solidFill>
                <a:latin typeface="Arial MT"/>
                <a:cs typeface="Arial MT"/>
              </a:rPr>
              <a:t> </a:t>
            </a:r>
            <a:r>
              <a:rPr sz="1650" spc="5" dirty="0">
                <a:solidFill>
                  <a:srgbClr val="FFFFFF"/>
                </a:solidFill>
                <a:latin typeface="Arial MT"/>
                <a:cs typeface="Arial MT"/>
              </a:rPr>
              <a:t>TopicA</a:t>
            </a:r>
            <a:endParaRPr sz="1650">
              <a:latin typeface="Arial MT"/>
              <a:cs typeface="Arial MT"/>
            </a:endParaRPr>
          </a:p>
        </p:txBody>
      </p:sp>
      <p:sp>
        <p:nvSpPr>
          <p:cNvPr id="15" name="object 15"/>
          <p:cNvSpPr txBox="1"/>
          <p:nvPr/>
        </p:nvSpPr>
        <p:spPr>
          <a:xfrm>
            <a:off x="13271270" y="6696581"/>
            <a:ext cx="1218565" cy="538480"/>
          </a:xfrm>
          <a:prstGeom prst="rect">
            <a:avLst/>
          </a:prstGeom>
          <a:solidFill>
            <a:srgbClr val="000000"/>
          </a:solidFill>
        </p:spPr>
        <p:txBody>
          <a:bodyPr vert="horz" wrap="square" lIns="0" tIns="635" rIns="0" bIns="0" rtlCol="0">
            <a:spAutoFit/>
          </a:bodyPr>
          <a:lstStyle/>
          <a:p>
            <a:pPr marL="279400" marR="271780" indent="147320">
              <a:lnSpc>
                <a:spcPct val="104099"/>
              </a:lnSpc>
              <a:spcBef>
                <a:spcPts val="5"/>
              </a:spcBef>
            </a:pPr>
            <a:r>
              <a:rPr sz="1650" spc="30" dirty="0">
                <a:solidFill>
                  <a:srgbClr val="FFFFFF"/>
                </a:solidFill>
                <a:latin typeface="Arial MT"/>
                <a:cs typeface="Arial MT"/>
              </a:rPr>
              <a:t>Poll </a:t>
            </a:r>
            <a:r>
              <a:rPr sz="1650" spc="35" dirty="0">
                <a:solidFill>
                  <a:srgbClr val="FFFFFF"/>
                </a:solidFill>
                <a:latin typeface="Arial MT"/>
                <a:cs typeface="Arial MT"/>
              </a:rPr>
              <a:t> </a:t>
            </a:r>
            <a:r>
              <a:rPr sz="1650" spc="-220" dirty="0">
                <a:solidFill>
                  <a:srgbClr val="FFFFFF"/>
                </a:solidFill>
                <a:latin typeface="Arial MT"/>
                <a:cs typeface="Arial MT"/>
              </a:rPr>
              <a:t>T</a:t>
            </a:r>
            <a:r>
              <a:rPr sz="1650" spc="50" dirty="0">
                <a:solidFill>
                  <a:srgbClr val="FFFFFF"/>
                </a:solidFill>
                <a:latin typeface="Arial MT"/>
                <a:cs typeface="Arial MT"/>
              </a:rPr>
              <a:t>opicA</a:t>
            </a:r>
            <a:endParaRPr sz="1650">
              <a:latin typeface="Arial MT"/>
              <a:cs typeface="Arial MT"/>
            </a:endParaRPr>
          </a:p>
        </p:txBody>
      </p:sp>
      <p:sp>
        <p:nvSpPr>
          <p:cNvPr id="16" name="object 16"/>
          <p:cNvSpPr/>
          <p:nvPr/>
        </p:nvSpPr>
        <p:spPr>
          <a:xfrm>
            <a:off x="13307186" y="7494683"/>
            <a:ext cx="1146810" cy="923925"/>
          </a:xfrm>
          <a:custGeom>
            <a:avLst/>
            <a:gdLst/>
            <a:ahLst/>
            <a:cxnLst/>
            <a:rect l="l" t="t" r="r" b="b"/>
            <a:pathLst>
              <a:path w="1146809" h="923925">
                <a:moveTo>
                  <a:pt x="279562" y="457391"/>
                </a:moveTo>
                <a:lnTo>
                  <a:pt x="109033" y="457391"/>
                </a:lnTo>
                <a:lnTo>
                  <a:pt x="109033" y="461719"/>
                </a:lnTo>
                <a:lnTo>
                  <a:pt x="111419" y="508945"/>
                </a:lnTo>
                <a:lnTo>
                  <a:pt x="118410" y="554762"/>
                </a:lnTo>
                <a:lnTo>
                  <a:pt x="129784" y="599004"/>
                </a:lnTo>
                <a:lnTo>
                  <a:pt x="145305" y="641418"/>
                </a:lnTo>
                <a:lnTo>
                  <a:pt x="164742" y="681772"/>
                </a:lnTo>
                <a:lnTo>
                  <a:pt x="187862" y="719833"/>
                </a:lnTo>
                <a:lnTo>
                  <a:pt x="214434" y="755370"/>
                </a:lnTo>
                <a:lnTo>
                  <a:pt x="244226" y="788151"/>
                </a:lnTo>
                <a:lnTo>
                  <a:pt x="277007" y="817944"/>
                </a:lnTo>
                <a:lnTo>
                  <a:pt x="312543" y="844517"/>
                </a:lnTo>
                <a:lnTo>
                  <a:pt x="350603" y="867638"/>
                </a:lnTo>
                <a:lnTo>
                  <a:pt x="390956" y="887075"/>
                </a:lnTo>
                <a:lnTo>
                  <a:pt x="433369" y="902597"/>
                </a:lnTo>
                <a:lnTo>
                  <a:pt x="477611" y="913971"/>
                </a:lnTo>
                <a:lnTo>
                  <a:pt x="523449" y="920965"/>
                </a:lnTo>
                <a:lnTo>
                  <a:pt x="570652" y="923348"/>
                </a:lnTo>
                <a:lnTo>
                  <a:pt x="622949" y="920421"/>
                </a:lnTo>
                <a:lnTo>
                  <a:pt x="673534" y="911849"/>
                </a:lnTo>
                <a:lnTo>
                  <a:pt x="722092" y="897949"/>
                </a:lnTo>
                <a:lnTo>
                  <a:pt x="768304" y="879036"/>
                </a:lnTo>
                <a:lnTo>
                  <a:pt x="811856" y="855427"/>
                </a:lnTo>
                <a:lnTo>
                  <a:pt x="852430" y="827438"/>
                </a:lnTo>
                <a:lnTo>
                  <a:pt x="889711" y="795384"/>
                </a:lnTo>
                <a:lnTo>
                  <a:pt x="857899" y="752820"/>
                </a:lnTo>
                <a:lnTo>
                  <a:pt x="570652" y="752820"/>
                </a:lnTo>
                <a:lnTo>
                  <a:pt x="523430" y="749010"/>
                </a:lnTo>
                <a:lnTo>
                  <a:pt x="478635" y="737982"/>
                </a:lnTo>
                <a:lnTo>
                  <a:pt x="436868" y="720333"/>
                </a:lnTo>
                <a:lnTo>
                  <a:pt x="398727" y="696662"/>
                </a:lnTo>
                <a:lnTo>
                  <a:pt x="364810" y="667569"/>
                </a:lnTo>
                <a:lnTo>
                  <a:pt x="335718" y="633652"/>
                </a:lnTo>
                <a:lnTo>
                  <a:pt x="312048" y="595510"/>
                </a:lnTo>
                <a:lnTo>
                  <a:pt x="294399" y="553741"/>
                </a:lnTo>
                <a:lnTo>
                  <a:pt x="283369" y="508923"/>
                </a:lnTo>
                <a:lnTo>
                  <a:pt x="279562" y="461719"/>
                </a:lnTo>
                <a:lnTo>
                  <a:pt x="279562" y="457391"/>
                </a:lnTo>
                <a:close/>
              </a:path>
              <a:path w="1146809" h="923925">
                <a:moveTo>
                  <a:pt x="786457" y="657229"/>
                </a:moveTo>
                <a:lnTo>
                  <a:pt x="751773" y="689728"/>
                </a:lnTo>
                <a:lnTo>
                  <a:pt x="712124" y="716254"/>
                </a:lnTo>
                <a:lnTo>
                  <a:pt x="668236" y="736090"/>
                </a:lnTo>
                <a:lnTo>
                  <a:pt x="620837" y="748517"/>
                </a:lnTo>
                <a:lnTo>
                  <a:pt x="570652" y="752820"/>
                </a:lnTo>
                <a:lnTo>
                  <a:pt x="857899" y="752820"/>
                </a:lnTo>
                <a:lnTo>
                  <a:pt x="786457" y="657229"/>
                </a:lnTo>
                <a:close/>
              </a:path>
              <a:path w="1146809" h="923925">
                <a:moveTo>
                  <a:pt x="1146729" y="457391"/>
                </a:moveTo>
                <a:lnTo>
                  <a:pt x="757327" y="457391"/>
                </a:lnTo>
                <a:lnTo>
                  <a:pt x="952023" y="721707"/>
                </a:lnTo>
                <a:lnTo>
                  <a:pt x="1146729" y="457391"/>
                </a:lnTo>
                <a:close/>
              </a:path>
              <a:path w="1146809" h="923925">
                <a:moveTo>
                  <a:pt x="194695" y="192984"/>
                </a:moveTo>
                <a:lnTo>
                  <a:pt x="0" y="457391"/>
                </a:lnTo>
                <a:lnTo>
                  <a:pt x="389401" y="457391"/>
                </a:lnTo>
                <a:lnTo>
                  <a:pt x="194695" y="192984"/>
                </a:lnTo>
                <a:close/>
              </a:path>
              <a:path w="1146809" h="923925">
                <a:moveTo>
                  <a:pt x="928656" y="170529"/>
                </a:moveTo>
                <a:lnTo>
                  <a:pt x="570652" y="170529"/>
                </a:lnTo>
                <a:lnTo>
                  <a:pt x="617467" y="174274"/>
                </a:lnTo>
                <a:lnTo>
                  <a:pt x="661903" y="185118"/>
                </a:lnTo>
                <a:lnTo>
                  <a:pt x="703376" y="202477"/>
                </a:lnTo>
                <a:lnTo>
                  <a:pt x="741303" y="225769"/>
                </a:lnTo>
                <a:lnTo>
                  <a:pt x="775102" y="254408"/>
                </a:lnTo>
                <a:lnTo>
                  <a:pt x="804188" y="287812"/>
                </a:lnTo>
                <a:lnTo>
                  <a:pt x="827980" y="325395"/>
                </a:lnTo>
                <a:lnTo>
                  <a:pt x="845893" y="366576"/>
                </a:lnTo>
                <a:lnTo>
                  <a:pt x="857346" y="410769"/>
                </a:lnTo>
                <a:lnTo>
                  <a:pt x="861753" y="457391"/>
                </a:lnTo>
                <a:lnTo>
                  <a:pt x="1032282" y="457391"/>
                </a:lnTo>
                <a:lnTo>
                  <a:pt x="1029502" y="410563"/>
                </a:lnTo>
                <a:lnTo>
                  <a:pt x="1022181" y="365102"/>
                </a:lnTo>
                <a:lnTo>
                  <a:pt x="1010548" y="321236"/>
                </a:lnTo>
                <a:lnTo>
                  <a:pt x="994831" y="279194"/>
                </a:lnTo>
                <a:lnTo>
                  <a:pt x="975257" y="239204"/>
                </a:lnTo>
                <a:lnTo>
                  <a:pt x="952055" y="201493"/>
                </a:lnTo>
                <a:lnTo>
                  <a:pt x="928656" y="170529"/>
                </a:lnTo>
                <a:close/>
              </a:path>
              <a:path w="1146809" h="923925">
                <a:moveTo>
                  <a:pt x="570652" y="0"/>
                </a:moveTo>
                <a:lnTo>
                  <a:pt x="519228" y="2835"/>
                </a:lnTo>
                <a:lnTo>
                  <a:pt x="469454" y="11140"/>
                </a:lnTo>
                <a:lnTo>
                  <a:pt x="421630" y="24612"/>
                </a:lnTo>
                <a:lnTo>
                  <a:pt x="376057" y="42945"/>
                </a:lnTo>
                <a:lnTo>
                  <a:pt x="333035" y="65838"/>
                </a:lnTo>
                <a:lnTo>
                  <a:pt x="292865" y="92986"/>
                </a:lnTo>
                <a:lnTo>
                  <a:pt x="255845" y="124087"/>
                </a:lnTo>
                <a:lnTo>
                  <a:pt x="358010" y="262783"/>
                </a:lnTo>
                <a:lnTo>
                  <a:pt x="392475" y="231381"/>
                </a:lnTo>
                <a:lnTo>
                  <a:pt x="431652" y="205776"/>
                </a:lnTo>
                <a:lnTo>
                  <a:pt x="474860" y="186647"/>
                </a:lnTo>
                <a:lnTo>
                  <a:pt x="521420" y="174672"/>
                </a:lnTo>
                <a:lnTo>
                  <a:pt x="570652" y="170529"/>
                </a:lnTo>
                <a:lnTo>
                  <a:pt x="928656" y="170529"/>
                </a:lnTo>
                <a:lnTo>
                  <a:pt x="925452" y="166291"/>
                </a:lnTo>
                <a:lnTo>
                  <a:pt x="895678" y="133825"/>
                </a:lnTo>
                <a:lnTo>
                  <a:pt x="862959" y="104323"/>
                </a:lnTo>
                <a:lnTo>
                  <a:pt x="827525" y="78015"/>
                </a:lnTo>
                <a:lnTo>
                  <a:pt x="789602" y="55128"/>
                </a:lnTo>
                <a:lnTo>
                  <a:pt x="749420" y="35890"/>
                </a:lnTo>
                <a:lnTo>
                  <a:pt x="707205" y="20531"/>
                </a:lnTo>
                <a:lnTo>
                  <a:pt x="663187" y="9277"/>
                </a:lnTo>
                <a:lnTo>
                  <a:pt x="617594" y="2357"/>
                </a:lnTo>
                <a:lnTo>
                  <a:pt x="570652" y="0"/>
                </a:lnTo>
                <a:close/>
              </a:path>
            </a:pathLst>
          </a:custGeom>
          <a:solidFill>
            <a:srgbClr val="000000"/>
          </a:solid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51199" y="494591"/>
            <a:ext cx="10801985" cy="1433195"/>
          </a:xfrm>
          <a:prstGeom prst="rect">
            <a:avLst/>
          </a:prstGeom>
        </p:spPr>
        <p:txBody>
          <a:bodyPr vert="horz" wrap="square" lIns="0" tIns="17145" rIns="0" bIns="0" rtlCol="0">
            <a:spAutoFit/>
          </a:bodyPr>
          <a:lstStyle/>
          <a:p>
            <a:pPr marL="12700">
              <a:lnSpc>
                <a:spcPct val="100000"/>
              </a:lnSpc>
              <a:spcBef>
                <a:spcPts val="135"/>
              </a:spcBef>
            </a:pPr>
            <a:r>
              <a:rPr spc="85" dirty="0"/>
              <a:t>Topic</a:t>
            </a:r>
            <a:r>
              <a:rPr spc="-30" dirty="0"/>
              <a:t> </a:t>
            </a:r>
            <a:r>
              <a:rPr spc="240" dirty="0"/>
              <a:t>and</a:t>
            </a:r>
            <a:r>
              <a:rPr spc="-25" dirty="0"/>
              <a:t> </a:t>
            </a:r>
            <a:r>
              <a:rPr spc="235" dirty="0"/>
              <a:t>Partitions</a:t>
            </a:r>
          </a:p>
        </p:txBody>
      </p:sp>
      <p:sp>
        <p:nvSpPr>
          <p:cNvPr id="3" name="object 3"/>
          <p:cNvSpPr txBox="1"/>
          <p:nvPr/>
        </p:nvSpPr>
        <p:spPr>
          <a:xfrm>
            <a:off x="1421811" y="2557191"/>
            <a:ext cx="12147550" cy="6286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25" dirty="0">
                <a:latin typeface="Arial MT"/>
                <a:cs typeface="Arial MT"/>
              </a:rPr>
              <a:t>Partition</a:t>
            </a:r>
            <a:r>
              <a:rPr sz="3950" dirty="0">
                <a:latin typeface="Arial MT"/>
                <a:cs typeface="Arial MT"/>
              </a:rPr>
              <a:t> is </a:t>
            </a:r>
            <a:r>
              <a:rPr sz="3950" spc="-15" dirty="0">
                <a:latin typeface="Arial MT"/>
                <a:cs typeface="Arial MT"/>
              </a:rPr>
              <a:t>where</a:t>
            </a:r>
            <a:r>
              <a:rPr sz="3950" dirty="0">
                <a:latin typeface="Arial MT"/>
                <a:cs typeface="Arial MT"/>
              </a:rPr>
              <a:t> </a:t>
            </a:r>
            <a:r>
              <a:rPr sz="3950" spc="25" dirty="0">
                <a:latin typeface="Arial MT"/>
                <a:cs typeface="Arial MT"/>
              </a:rPr>
              <a:t>the</a:t>
            </a:r>
            <a:r>
              <a:rPr sz="3950" dirty="0">
                <a:latin typeface="Arial MT"/>
                <a:cs typeface="Arial MT"/>
              </a:rPr>
              <a:t> </a:t>
            </a:r>
            <a:r>
              <a:rPr sz="3950" spc="-10" dirty="0">
                <a:latin typeface="Arial MT"/>
                <a:cs typeface="Arial MT"/>
              </a:rPr>
              <a:t>message</a:t>
            </a:r>
            <a:r>
              <a:rPr sz="3950" dirty="0">
                <a:latin typeface="Arial MT"/>
                <a:cs typeface="Arial MT"/>
              </a:rPr>
              <a:t> </a:t>
            </a:r>
            <a:r>
              <a:rPr sz="3950" spc="-15" dirty="0">
                <a:latin typeface="Arial MT"/>
                <a:cs typeface="Arial MT"/>
              </a:rPr>
              <a:t>lives</a:t>
            </a:r>
            <a:r>
              <a:rPr sz="3950" dirty="0">
                <a:latin typeface="Arial MT"/>
                <a:cs typeface="Arial MT"/>
              </a:rPr>
              <a:t> </a:t>
            </a:r>
            <a:r>
              <a:rPr sz="3950" spc="10" dirty="0">
                <a:latin typeface="Arial MT"/>
                <a:cs typeface="Arial MT"/>
              </a:rPr>
              <a:t>inside</a:t>
            </a:r>
            <a:r>
              <a:rPr sz="3950" dirty="0">
                <a:latin typeface="Arial MT"/>
                <a:cs typeface="Arial MT"/>
              </a:rPr>
              <a:t> </a:t>
            </a:r>
            <a:r>
              <a:rPr sz="3950" spc="25" dirty="0">
                <a:latin typeface="Arial MT"/>
                <a:cs typeface="Arial MT"/>
              </a:rPr>
              <a:t>the</a:t>
            </a:r>
            <a:r>
              <a:rPr sz="3950" dirty="0">
                <a:latin typeface="Arial MT"/>
                <a:cs typeface="Arial MT"/>
              </a:rPr>
              <a:t> </a:t>
            </a:r>
            <a:r>
              <a:rPr sz="3950" spc="105" dirty="0">
                <a:latin typeface="Arial MT"/>
                <a:cs typeface="Arial MT"/>
              </a:rPr>
              <a:t>topic</a:t>
            </a:r>
            <a:endParaRPr sz="3950">
              <a:latin typeface="Arial MT"/>
              <a:cs typeface="Arial MT"/>
            </a:endParaRPr>
          </a:p>
        </p:txBody>
      </p:sp>
      <p:sp>
        <p:nvSpPr>
          <p:cNvPr id="4" name="object 4"/>
          <p:cNvSpPr txBox="1"/>
          <p:nvPr/>
        </p:nvSpPr>
        <p:spPr>
          <a:xfrm>
            <a:off x="1421811" y="4986436"/>
            <a:ext cx="12277725" cy="6286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35" dirty="0">
                <a:latin typeface="Arial MT"/>
                <a:cs typeface="Arial MT"/>
              </a:rPr>
              <a:t>Each</a:t>
            </a:r>
            <a:r>
              <a:rPr sz="3950" dirty="0">
                <a:latin typeface="Arial MT"/>
                <a:cs typeface="Arial MT"/>
              </a:rPr>
              <a:t> </a:t>
            </a:r>
            <a:r>
              <a:rPr sz="3950" spc="-45" dirty="0">
                <a:latin typeface="Arial MT"/>
                <a:cs typeface="Arial MT"/>
              </a:rPr>
              <a:t>Topic</a:t>
            </a:r>
            <a:r>
              <a:rPr sz="3950" dirty="0">
                <a:latin typeface="Arial MT"/>
                <a:cs typeface="Arial MT"/>
              </a:rPr>
              <a:t> </a:t>
            </a:r>
            <a:r>
              <a:rPr sz="3950" spc="35" dirty="0">
                <a:latin typeface="Arial MT"/>
                <a:cs typeface="Arial MT"/>
              </a:rPr>
              <a:t>will</a:t>
            </a:r>
            <a:r>
              <a:rPr sz="3950" dirty="0">
                <a:latin typeface="Arial MT"/>
                <a:cs typeface="Arial MT"/>
              </a:rPr>
              <a:t> </a:t>
            </a:r>
            <a:r>
              <a:rPr sz="3950" spc="35" dirty="0">
                <a:latin typeface="Arial MT"/>
                <a:cs typeface="Arial MT"/>
              </a:rPr>
              <a:t>be</a:t>
            </a:r>
            <a:r>
              <a:rPr sz="3950" dirty="0">
                <a:latin typeface="Arial MT"/>
                <a:cs typeface="Arial MT"/>
              </a:rPr>
              <a:t> create </a:t>
            </a:r>
            <a:r>
              <a:rPr sz="3950" spc="75" dirty="0">
                <a:latin typeface="Arial MT"/>
                <a:cs typeface="Arial MT"/>
              </a:rPr>
              <a:t>with</a:t>
            </a:r>
            <a:r>
              <a:rPr sz="3950" dirty="0">
                <a:latin typeface="Arial MT"/>
                <a:cs typeface="Arial MT"/>
              </a:rPr>
              <a:t> one </a:t>
            </a:r>
            <a:r>
              <a:rPr sz="3950" spc="35" dirty="0">
                <a:latin typeface="Arial MT"/>
                <a:cs typeface="Arial MT"/>
              </a:rPr>
              <a:t>or</a:t>
            </a:r>
            <a:r>
              <a:rPr sz="3950" dirty="0">
                <a:latin typeface="Arial MT"/>
                <a:cs typeface="Arial MT"/>
              </a:rPr>
              <a:t> more </a:t>
            </a:r>
            <a:r>
              <a:rPr sz="3950" spc="45" dirty="0">
                <a:latin typeface="Arial MT"/>
                <a:cs typeface="Arial MT"/>
              </a:rPr>
              <a:t>partitions</a:t>
            </a:r>
            <a:endParaRPr sz="395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51199" y="494591"/>
            <a:ext cx="10801985" cy="1433195"/>
          </a:xfrm>
          <a:prstGeom prst="rect">
            <a:avLst/>
          </a:prstGeom>
        </p:spPr>
        <p:txBody>
          <a:bodyPr vert="horz" wrap="square" lIns="0" tIns="17145" rIns="0" bIns="0" rtlCol="0">
            <a:spAutoFit/>
          </a:bodyPr>
          <a:lstStyle/>
          <a:p>
            <a:pPr marL="12700">
              <a:lnSpc>
                <a:spcPct val="100000"/>
              </a:lnSpc>
              <a:spcBef>
                <a:spcPts val="135"/>
              </a:spcBef>
            </a:pPr>
            <a:r>
              <a:rPr spc="85" dirty="0"/>
              <a:t>Topic</a:t>
            </a:r>
            <a:r>
              <a:rPr spc="-30" dirty="0"/>
              <a:t> </a:t>
            </a:r>
            <a:r>
              <a:rPr spc="240" dirty="0"/>
              <a:t>and</a:t>
            </a:r>
            <a:r>
              <a:rPr spc="-25" dirty="0"/>
              <a:t> </a:t>
            </a:r>
            <a:r>
              <a:rPr spc="235" dirty="0"/>
              <a:t>Partitions</a:t>
            </a:r>
          </a:p>
        </p:txBody>
      </p:sp>
      <p:sp>
        <p:nvSpPr>
          <p:cNvPr id="3" name="object 3"/>
          <p:cNvSpPr txBox="1"/>
          <p:nvPr/>
        </p:nvSpPr>
        <p:spPr>
          <a:xfrm>
            <a:off x="1700274" y="6410938"/>
            <a:ext cx="1874520" cy="709295"/>
          </a:xfrm>
          <a:prstGeom prst="rect">
            <a:avLst/>
          </a:prstGeom>
          <a:solidFill>
            <a:srgbClr val="000000"/>
          </a:solidFill>
        </p:spPr>
        <p:txBody>
          <a:bodyPr vert="horz" wrap="square" lIns="0" tIns="152400" rIns="0" bIns="0" rtlCol="0">
            <a:spAutoFit/>
          </a:bodyPr>
          <a:lstStyle/>
          <a:p>
            <a:pPr marL="145415">
              <a:lnSpc>
                <a:spcPct val="100000"/>
              </a:lnSpc>
              <a:spcBef>
                <a:spcPts val="1200"/>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4" name="object 4"/>
          <p:cNvSpPr txBox="1"/>
          <p:nvPr/>
        </p:nvSpPr>
        <p:spPr>
          <a:xfrm>
            <a:off x="1549765" y="2869307"/>
            <a:ext cx="1382395" cy="528320"/>
          </a:xfrm>
          <a:prstGeom prst="rect">
            <a:avLst/>
          </a:prstGeom>
        </p:spPr>
        <p:txBody>
          <a:bodyPr vert="horz" wrap="square" lIns="0" tIns="12065" rIns="0" bIns="0" rtlCol="0">
            <a:spAutoFit/>
          </a:bodyPr>
          <a:lstStyle/>
          <a:p>
            <a:pPr marL="12700">
              <a:lnSpc>
                <a:spcPct val="100000"/>
              </a:lnSpc>
              <a:spcBef>
                <a:spcPts val="95"/>
              </a:spcBef>
            </a:pPr>
            <a:r>
              <a:rPr sz="3300" b="1" spc="-375" dirty="0">
                <a:latin typeface="Arial"/>
                <a:cs typeface="Arial"/>
              </a:rPr>
              <a:t>T</a:t>
            </a:r>
            <a:r>
              <a:rPr sz="3300" b="1" spc="-30" dirty="0">
                <a:latin typeface="Arial"/>
                <a:cs typeface="Arial"/>
              </a:rPr>
              <a:t>opicA</a:t>
            </a:r>
            <a:endParaRPr sz="3300">
              <a:latin typeface="Arial"/>
              <a:cs typeface="Arial"/>
            </a:endParaRPr>
          </a:p>
        </p:txBody>
      </p:sp>
      <p:sp>
        <p:nvSpPr>
          <p:cNvPr id="5" name="object 5"/>
          <p:cNvSpPr/>
          <p:nvPr/>
        </p:nvSpPr>
        <p:spPr>
          <a:xfrm>
            <a:off x="1492510" y="3871405"/>
            <a:ext cx="8633460" cy="4201795"/>
          </a:xfrm>
          <a:custGeom>
            <a:avLst/>
            <a:gdLst/>
            <a:ahLst/>
            <a:cxnLst/>
            <a:rect l="l" t="t" r="r" b="b"/>
            <a:pathLst>
              <a:path w="8633460" h="4201795">
                <a:moveTo>
                  <a:pt x="0" y="0"/>
                </a:moveTo>
                <a:lnTo>
                  <a:pt x="8633163" y="0"/>
                </a:lnTo>
                <a:lnTo>
                  <a:pt x="8633163" y="4201442"/>
                </a:lnTo>
                <a:lnTo>
                  <a:pt x="0" y="4201442"/>
                </a:lnTo>
                <a:lnTo>
                  <a:pt x="0" y="0"/>
                </a:lnTo>
                <a:close/>
              </a:path>
            </a:pathLst>
          </a:custGeom>
          <a:ln w="52354">
            <a:solidFill>
              <a:srgbClr val="000000"/>
            </a:solidFill>
          </a:ln>
        </p:spPr>
        <p:txBody>
          <a:bodyPr wrap="square" lIns="0" tIns="0" rIns="0" bIns="0" rtlCol="0"/>
          <a:lstStyle/>
          <a:p>
            <a:endParaRPr/>
          </a:p>
        </p:txBody>
      </p:sp>
      <p:sp>
        <p:nvSpPr>
          <p:cNvPr id="6" name="object 6"/>
          <p:cNvSpPr txBox="1"/>
          <p:nvPr/>
        </p:nvSpPr>
        <p:spPr>
          <a:xfrm>
            <a:off x="1663340" y="4787568"/>
            <a:ext cx="1896745" cy="582295"/>
          </a:xfrm>
          <a:prstGeom prst="rect">
            <a:avLst/>
          </a:prstGeom>
          <a:solidFill>
            <a:srgbClr val="000000"/>
          </a:solidFill>
        </p:spPr>
        <p:txBody>
          <a:bodyPr vert="horz" wrap="square" lIns="0" tIns="89535" rIns="0" bIns="0" rtlCol="0">
            <a:spAutoFit/>
          </a:bodyPr>
          <a:lstStyle/>
          <a:p>
            <a:pPr marL="156210">
              <a:lnSpc>
                <a:spcPct val="100000"/>
              </a:lnSpc>
              <a:spcBef>
                <a:spcPts val="705"/>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0</a:t>
            </a:r>
            <a:endParaRPr sz="2600">
              <a:latin typeface="Arial MT"/>
              <a:cs typeface="Arial MT"/>
            </a:endParaRPr>
          </a:p>
        </p:txBody>
      </p:sp>
      <p:graphicFrame>
        <p:nvGraphicFramePr>
          <p:cNvPr id="7" name="object 7"/>
          <p:cNvGraphicFramePr>
            <a:graphicFrameLocks noGrp="1"/>
          </p:cNvGraphicFramePr>
          <p:nvPr/>
        </p:nvGraphicFramePr>
        <p:xfrm>
          <a:off x="4078888" y="4329133"/>
          <a:ext cx="2909569" cy="1002776"/>
        </p:xfrm>
        <a:graphic>
          <a:graphicData uri="http://schemas.openxmlformats.org/drawingml/2006/table">
            <a:tbl>
              <a:tblPr firstRow="1" bandRow="1">
                <a:tableStyleId>{2D5ABB26-0587-4C30-8999-92F81FD0307C}</a:tableStyleId>
              </a:tblPr>
              <a:tblGrid>
                <a:gridCol w="720725">
                  <a:extLst>
                    <a:ext uri="{9D8B030D-6E8A-4147-A177-3AD203B41FA5}">
                      <a16:colId xmlns:a16="http://schemas.microsoft.com/office/drawing/2014/main" val="20000"/>
                    </a:ext>
                  </a:extLst>
                </a:gridCol>
                <a:gridCol w="728980">
                  <a:extLst>
                    <a:ext uri="{9D8B030D-6E8A-4147-A177-3AD203B41FA5}">
                      <a16:colId xmlns:a16="http://schemas.microsoft.com/office/drawing/2014/main" val="20001"/>
                    </a:ext>
                  </a:extLst>
                </a:gridCol>
                <a:gridCol w="734059">
                  <a:extLst>
                    <a:ext uri="{9D8B030D-6E8A-4147-A177-3AD203B41FA5}">
                      <a16:colId xmlns:a16="http://schemas.microsoft.com/office/drawing/2014/main" val="20002"/>
                    </a:ext>
                  </a:extLst>
                </a:gridCol>
                <a:gridCol w="725805">
                  <a:extLst>
                    <a:ext uri="{9D8B030D-6E8A-4147-A177-3AD203B41FA5}">
                      <a16:colId xmlns:a16="http://schemas.microsoft.com/office/drawing/2014/main" val="20003"/>
                    </a:ext>
                  </a:extLst>
                </a:gridCol>
              </a:tblGrid>
              <a:tr h="1002776">
                <a:tc>
                  <a:txBody>
                    <a:bodyPr/>
                    <a:lstStyle/>
                    <a:p>
                      <a:pPr marL="1905" algn="ctr">
                        <a:lnSpc>
                          <a:spcPct val="100000"/>
                        </a:lnSpc>
                        <a:spcBef>
                          <a:spcPts val="1070"/>
                        </a:spcBef>
                      </a:pPr>
                      <a:r>
                        <a:rPr sz="2050" spc="30" dirty="0">
                          <a:latin typeface="Arial MT"/>
                          <a:cs typeface="Arial MT"/>
                        </a:rPr>
                        <a:t>ABC</a:t>
                      </a:r>
                      <a:endParaRPr sz="2050">
                        <a:latin typeface="Arial MT"/>
                        <a:cs typeface="Arial MT"/>
                      </a:endParaRPr>
                    </a:p>
                    <a:p>
                      <a:pPr marL="1905" algn="ctr">
                        <a:lnSpc>
                          <a:spcPct val="100000"/>
                        </a:lnSpc>
                        <a:spcBef>
                          <a:spcPts val="65"/>
                        </a:spcBef>
                      </a:pPr>
                      <a:r>
                        <a:rPr sz="2600" b="1" dirty="0">
                          <a:solidFill>
                            <a:srgbClr val="C82506"/>
                          </a:solidFill>
                          <a:latin typeface="Arial"/>
                          <a:cs typeface="Arial"/>
                        </a:rPr>
                        <a:t>0</a:t>
                      </a:r>
                      <a:endParaRPr sz="2600">
                        <a:latin typeface="Arial"/>
                        <a:cs typeface="Arial"/>
                      </a:endParaRPr>
                    </a:p>
                  </a:txBody>
                  <a:tcPr marL="0" marR="0" marT="135890"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R="2540" algn="ctr">
                        <a:lnSpc>
                          <a:spcPct val="100000"/>
                        </a:lnSpc>
                        <a:spcBef>
                          <a:spcPts val="1070"/>
                        </a:spcBef>
                      </a:pPr>
                      <a:r>
                        <a:rPr sz="2050" spc="-35" dirty="0">
                          <a:latin typeface="Arial MT"/>
                          <a:cs typeface="Arial MT"/>
                        </a:rPr>
                        <a:t>DEF</a:t>
                      </a:r>
                      <a:endParaRPr sz="2050">
                        <a:latin typeface="Arial MT"/>
                        <a:cs typeface="Arial MT"/>
                      </a:endParaRPr>
                    </a:p>
                    <a:p>
                      <a:pPr marR="2540" algn="ctr">
                        <a:lnSpc>
                          <a:spcPct val="100000"/>
                        </a:lnSpc>
                        <a:spcBef>
                          <a:spcPts val="65"/>
                        </a:spcBef>
                      </a:pPr>
                      <a:r>
                        <a:rPr sz="2600" b="1" dirty="0">
                          <a:solidFill>
                            <a:srgbClr val="C82506"/>
                          </a:solidFill>
                          <a:latin typeface="Arial"/>
                          <a:cs typeface="Arial"/>
                        </a:rPr>
                        <a:t>1</a:t>
                      </a:r>
                      <a:endParaRPr sz="2600">
                        <a:latin typeface="Arial"/>
                        <a:cs typeface="Arial"/>
                      </a:endParaRPr>
                    </a:p>
                  </a:txBody>
                  <a:tcPr marL="0" marR="0" marT="13589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5080" algn="ctr">
                        <a:lnSpc>
                          <a:spcPct val="100000"/>
                        </a:lnSpc>
                        <a:spcBef>
                          <a:spcPts val="1150"/>
                        </a:spcBef>
                      </a:pPr>
                      <a:r>
                        <a:rPr sz="2050" spc="-10" dirty="0">
                          <a:latin typeface="Arial MT"/>
                          <a:cs typeface="Arial MT"/>
                        </a:rPr>
                        <a:t>GHI</a:t>
                      </a:r>
                      <a:endParaRPr sz="2050">
                        <a:latin typeface="Arial MT"/>
                        <a:cs typeface="Arial MT"/>
                      </a:endParaRPr>
                    </a:p>
                    <a:p>
                      <a:pPr marL="5080" algn="ctr">
                        <a:lnSpc>
                          <a:spcPct val="100000"/>
                        </a:lnSpc>
                        <a:spcBef>
                          <a:spcPts val="90"/>
                        </a:spcBef>
                      </a:pPr>
                      <a:r>
                        <a:rPr sz="2450" b="1" dirty="0">
                          <a:solidFill>
                            <a:srgbClr val="C82506"/>
                          </a:solidFill>
                          <a:latin typeface="Arial"/>
                          <a:cs typeface="Arial"/>
                        </a:rPr>
                        <a:t>2</a:t>
                      </a:r>
                      <a:endParaRPr sz="2450">
                        <a:latin typeface="Arial"/>
                        <a:cs typeface="Arial"/>
                      </a:endParaRPr>
                    </a:p>
                  </a:txBody>
                  <a:tcPr marL="0" marR="0" marT="14605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2540" algn="ctr">
                        <a:lnSpc>
                          <a:spcPct val="100000"/>
                        </a:lnSpc>
                        <a:spcBef>
                          <a:spcPts val="1150"/>
                        </a:spcBef>
                      </a:pPr>
                      <a:r>
                        <a:rPr sz="2050" spc="55" dirty="0">
                          <a:latin typeface="Arial MT"/>
                          <a:cs typeface="Arial MT"/>
                        </a:rPr>
                        <a:t>JKL</a:t>
                      </a:r>
                      <a:endParaRPr sz="2050">
                        <a:latin typeface="Arial MT"/>
                        <a:cs typeface="Arial MT"/>
                      </a:endParaRPr>
                    </a:p>
                    <a:p>
                      <a:pPr marL="2540" algn="ctr">
                        <a:lnSpc>
                          <a:spcPct val="100000"/>
                        </a:lnSpc>
                        <a:spcBef>
                          <a:spcPts val="90"/>
                        </a:spcBef>
                      </a:pPr>
                      <a:r>
                        <a:rPr sz="2450" b="1" dirty="0">
                          <a:solidFill>
                            <a:srgbClr val="C82506"/>
                          </a:solidFill>
                          <a:latin typeface="Arial"/>
                          <a:cs typeface="Arial"/>
                        </a:rPr>
                        <a:t>3</a:t>
                      </a:r>
                      <a:endParaRPr sz="2450">
                        <a:latin typeface="Arial"/>
                        <a:cs typeface="Arial"/>
                      </a:endParaRPr>
                    </a:p>
                  </a:txBody>
                  <a:tcPr marL="0" marR="0" marT="14605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extLst>
                  <a:ext uri="{0D108BD9-81ED-4DB2-BD59-A6C34878D82A}">
                    <a16:rowId xmlns:a16="http://schemas.microsoft.com/office/drawing/2014/main" val="10000"/>
                  </a:ext>
                </a:extLst>
              </a:tr>
            </a:tbl>
          </a:graphicData>
        </a:graphic>
      </p:graphicFrame>
      <p:sp>
        <p:nvSpPr>
          <p:cNvPr id="8" name="object 8"/>
          <p:cNvSpPr/>
          <p:nvPr/>
        </p:nvSpPr>
        <p:spPr>
          <a:xfrm>
            <a:off x="4823912" y="4355310"/>
            <a:ext cx="723265" cy="1003300"/>
          </a:xfrm>
          <a:custGeom>
            <a:avLst/>
            <a:gdLst/>
            <a:ahLst/>
            <a:cxnLst/>
            <a:rect l="l" t="t" r="r" b="b"/>
            <a:pathLst>
              <a:path w="723264" h="1003300">
                <a:moveTo>
                  <a:pt x="723103" y="0"/>
                </a:moveTo>
                <a:lnTo>
                  <a:pt x="0" y="0"/>
                </a:lnTo>
                <a:lnTo>
                  <a:pt x="0" y="1002776"/>
                </a:lnTo>
                <a:lnTo>
                  <a:pt x="723103" y="1002776"/>
                </a:lnTo>
                <a:lnTo>
                  <a:pt x="723103" y="0"/>
                </a:lnTo>
                <a:close/>
              </a:path>
            </a:pathLst>
          </a:custGeom>
          <a:solidFill>
            <a:srgbClr val="FFFFFF"/>
          </a:solidFill>
        </p:spPr>
        <p:txBody>
          <a:bodyPr wrap="square" lIns="0" tIns="0" rIns="0" bIns="0" rtlCol="0"/>
          <a:lstStyle/>
          <a:p>
            <a:endParaRPr/>
          </a:p>
        </p:txBody>
      </p:sp>
      <p:sp>
        <p:nvSpPr>
          <p:cNvPr id="9" name="object 9"/>
          <p:cNvSpPr/>
          <p:nvPr/>
        </p:nvSpPr>
        <p:spPr>
          <a:xfrm>
            <a:off x="6293022" y="4355310"/>
            <a:ext cx="723265" cy="1003300"/>
          </a:xfrm>
          <a:custGeom>
            <a:avLst/>
            <a:gdLst/>
            <a:ahLst/>
            <a:cxnLst/>
            <a:rect l="l" t="t" r="r" b="b"/>
            <a:pathLst>
              <a:path w="723265" h="1003300">
                <a:moveTo>
                  <a:pt x="723103" y="0"/>
                </a:moveTo>
                <a:lnTo>
                  <a:pt x="0" y="0"/>
                </a:lnTo>
                <a:lnTo>
                  <a:pt x="0" y="1002776"/>
                </a:lnTo>
                <a:lnTo>
                  <a:pt x="723103" y="1002776"/>
                </a:lnTo>
                <a:lnTo>
                  <a:pt x="723103" y="0"/>
                </a:lnTo>
                <a:close/>
              </a:path>
            </a:pathLst>
          </a:custGeom>
          <a:solidFill>
            <a:srgbClr val="FFFFFF"/>
          </a:solidFill>
        </p:spPr>
        <p:txBody>
          <a:bodyPr wrap="square" lIns="0" tIns="0" rIns="0" bIns="0" rtlCol="0"/>
          <a:lstStyle/>
          <a:p>
            <a:endParaRPr/>
          </a:p>
        </p:txBody>
      </p:sp>
      <p:sp>
        <p:nvSpPr>
          <p:cNvPr id="10" name="object 10"/>
          <p:cNvSpPr txBox="1"/>
          <p:nvPr/>
        </p:nvSpPr>
        <p:spPr>
          <a:xfrm>
            <a:off x="7008346" y="5008567"/>
            <a:ext cx="968375" cy="402590"/>
          </a:xfrm>
          <a:prstGeom prst="rect">
            <a:avLst/>
          </a:prstGeom>
        </p:spPr>
        <p:txBody>
          <a:bodyPr vert="horz" wrap="square" lIns="0" tIns="15240" rIns="0" bIns="0" rtlCol="0">
            <a:spAutoFit/>
          </a:bodyPr>
          <a:lstStyle/>
          <a:p>
            <a:pPr marL="12700">
              <a:lnSpc>
                <a:spcPct val="100000"/>
              </a:lnSpc>
              <a:spcBef>
                <a:spcPts val="120"/>
              </a:spcBef>
            </a:pPr>
            <a:r>
              <a:rPr sz="2450" b="1" spc="20" dirty="0">
                <a:latin typeface="Arial"/>
                <a:cs typeface="Arial"/>
              </a:rPr>
              <a:t>………</a:t>
            </a:r>
            <a:endParaRPr sz="2450">
              <a:latin typeface="Arial"/>
              <a:cs typeface="Arial"/>
            </a:endParaRPr>
          </a:p>
        </p:txBody>
      </p:sp>
      <p:sp>
        <p:nvSpPr>
          <p:cNvPr id="11" name="object 11"/>
          <p:cNvSpPr txBox="1"/>
          <p:nvPr/>
        </p:nvSpPr>
        <p:spPr>
          <a:xfrm>
            <a:off x="8482210" y="6744775"/>
            <a:ext cx="314325" cy="374650"/>
          </a:xfrm>
          <a:prstGeom prst="rect">
            <a:avLst/>
          </a:prstGeom>
        </p:spPr>
        <p:txBody>
          <a:bodyPr vert="horz" wrap="square" lIns="0" tIns="0" rIns="0" bIns="0" rtlCol="0">
            <a:spAutoFit/>
          </a:bodyPr>
          <a:lstStyle/>
          <a:p>
            <a:pPr>
              <a:lnSpc>
                <a:spcPts val="2900"/>
              </a:lnSpc>
            </a:pPr>
            <a:r>
              <a:rPr sz="2450" b="1" spc="20" dirty="0">
                <a:latin typeface="Arial"/>
                <a:cs typeface="Arial"/>
              </a:rPr>
              <a:t>…</a:t>
            </a:r>
            <a:endParaRPr sz="2450">
              <a:latin typeface="Arial"/>
              <a:cs typeface="Arial"/>
            </a:endParaRPr>
          </a:p>
        </p:txBody>
      </p:sp>
      <p:graphicFrame>
        <p:nvGraphicFramePr>
          <p:cNvPr id="12" name="object 12"/>
          <p:cNvGraphicFramePr>
            <a:graphicFrameLocks noGrp="1"/>
          </p:cNvGraphicFramePr>
          <p:nvPr/>
        </p:nvGraphicFramePr>
        <p:xfrm>
          <a:off x="4087533" y="6124726"/>
          <a:ext cx="5310503" cy="956188"/>
        </p:xfrm>
        <a:graphic>
          <a:graphicData uri="http://schemas.openxmlformats.org/drawingml/2006/table">
            <a:tbl>
              <a:tblPr firstRow="1" bandRow="1">
                <a:tableStyleId>{2D5ABB26-0587-4C30-8999-92F81FD0307C}</a:tableStyleId>
              </a:tblPr>
              <a:tblGrid>
                <a:gridCol w="712470">
                  <a:extLst>
                    <a:ext uri="{9D8B030D-6E8A-4147-A177-3AD203B41FA5}">
                      <a16:colId xmlns:a16="http://schemas.microsoft.com/office/drawing/2014/main" val="20000"/>
                    </a:ext>
                  </a:extLst>
                </a:gridCol>
                <a:gridCol w="715645">
                  <a:extLst>
                    <a:ext uri="{9D8B030D-6E8A-4147-A177-3AD203B41FA5}">
                      <a16:colId xmlns:a16="http://schemas.microsoft.com/office/drawing/2014/main" val="20001"/>
                    </a:ext>
                  </a:extLst>
                </a:gridCol>
                <a:gridCol w="715645">
                  <a:extLst>
                    <a:ext uri="{9D8B030D-6E8A-4147-A177-3AD203B41FA5}">
                      <a16:colId xmlns:a16="http://schemas.microsoft.com/office/drawing/2014/main" val="20002"/>
                    </a:ext>
                  </a:extLst>
                </a:gridCol>
                <a:gridCol w="715644">
                  <a:extLst>
                    <a:ext uri="{9D8B030D-6E8A-4147-A177-3AD203B41FA5}">
                      <a16:colId xmlns:a16="http://schemas.microsoft.com/office/drawing/2014/main" val="20003"/>
                    </a:ext>
                  </a:extLst>
                </a:gridCol>
                <a:gridCol w="715644">
                  <a:extLst>
                    <a:ext uri="{9D8B030D-6E8A-4147-A177-3AD203B41FA5}">
                      <a16:colId xmlns:a16="http://schemas.microsoft.com/office/drawing/2014/main" val="20004"/>
                    </a:ext>
                  </a:extLst>
                </a:gridCol>
                <a:gridCol w="715645">
                  <a:extLst>
                    <a:ext uri="{9D8B030D-6E8A-4147-A177-3AD203B41FA5}">
                      <a16:colId xmlns:a16="http://schemas.microsoft.com/office/drawing/2014/main" val="20005"/>
                    </a:ext>
                  </a:extLst>
                </a:gridCol>
                <a:gridCol w="1019810">
                  <a:extLst>
                    <a:ext uri="{9D8B030D-6E8A-4147-A177-3AD203B41FA5}">
                      <a16:colId xmlns:a16="http://schemas.microsoft.com/office/drawing/2014/main" val="20006"/>
                    </a:ext>
                  </a:extLst>
                </a:gridCol>
              </a:tblGrid>
              <a:tr h="956188">
                <a:tc>
                  <a:txBody>
                    <a:bodyPr/>
                    <a:lstStyle/>
                    <a:p>
                      <a:pPr algn="ctr">
                        <a:lnSpc>
                          <a:spcPct val="100000"/>
                        </a:lnSpc>
                        <a:spcBef>
                          <a:spcPts val="819"/>
                        </a:spcBef>
                      </a:pPr>
                      <a:r>
                        <a:rPr sz="2050" spc="30" dirty="0">
                          <a:latin typeface="Arial MT"/>
                          <a:cs typeface="Arial MT"/>
                        </a:rPr>
                        <a:t>ABC</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0</a:t>
                      </a:r>
                      <a:endParaRPr sz="2600">
                        <a:latin typeface="Arial"/>
                        <a:cs typeface="Arial"/>
                      </a:endParaRPr>
                    </a:p>
                  </a:txBody>
                  <a:tcPr marL="0" marR="0" marT="104139"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35" dirty="0">
                          <a:latin typeface="Arial MT"/>
                          <a:cs typeface="Arial MT"/>
                        </a:rPr>
                        <a:t>DEF</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1</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10" dirty="0">
                          <a:latin typeface="Arial MT"/>
                          <a:cs typeface="Arial MT"/>
                        </a:rPr>
                        <a:t>GHI</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2</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55" dirty="0">
                          <a:latin typeface="Arial MT"/>
                          <a:cs typeface="Arial MT"/>
                        </a:rPr>
                        <a:t>JKL</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3</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45" dirty="0">
                          <a:latin typeface="Arial MT"/>
                          <a:cs typeface="Arial MT"/>
                        </a:rPr>
                        <a:t>BOB</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4</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5" dirty="0">
                          <a:latin typeface="Arial MT"/>
                          <a:cs typeface="Arial MT"/>
                        </a:rPr>
                        <a:t>DAD</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5</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67310" marR="396240">
                        <a:lnSpc>
                          <a:spcPct val="100000"/>
                        </a:lnSpc>
                        <a:spcBef>
                          <a:spcPts val="880"/>
                        </a:spcBef>
                      </a:pPr>
                      <a:r>
                        <a:rPr sz="2050" spc="55" dirty="0">
                          <a:latin typeface="Arial MT"/>
                          <a:cs typeface="Arial MT"/>
                        </a:rPr>
                        <a:t>KIM</a:t>
                      </a:r>
                      <a:endParaRPr sz="2050">
                        <a:latin typeface="Arial MT"/>
                        <a:cs typeface="Arial MT"/>
                      </a:endParaRPr>
                    </a:p>
                    <a:p>
                      <a:pPr marL="216535">
                        <a:lnSpc>
                          <a:spcPts val="2940"/>
                        </a:lnSpc>
                        <a:spcBef>
                          <a:spcPts val="1145"/>
                        </a:spcBef>
                      </a:pPr>
                      <a:r>
                        <a:rPr sz="3900" b="1" spc="-157" baseline="23504" dirty="0">
                          <a:solidFill>
                            <a:srgbClr val="C82506"/>
                          </a:solidFill>
                          <a:latin typeface="Arial"/>
                          <a:cs typeface="Arial"/>
                        </a:rPr>
                        <a:t>6</a:t>
                      </a:r>
                      <a:r>
                        <a:rPr sz="2450" b="1" dirty="0">
                          <a:latin typeface="Arial"/>
                          <a:cs typeface="Arial"/>
                        </a:rPr>
                        <a:t>……</a:t>
                      </a:r>
                      <a:endParaRPr sz="2450">
                        <a:latin typeface="Arial"/>
                        <a:cs typeface="Arial"/>
                      </a:endParaRPr>
                    </a:p>
                  </a:txBody>
                  <a:tcPr marL="0" marR="0" marT="11176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extLst>
                  <a:ext uri="{0D108BD9-81ED-4DB2-BD59-A6C34878D82A}">
                    <a16:rowId xmlns:a16="http://schemas.microsoft.com/office/drawing/2014/main" val="10000"/>
                  </a:ext>
                </a:extLst>
              </a:tr>
            </a:tbl>
          </a:graphicData>
        </a:graphic>
      </p:graphicFrame>
      <p:sp>
        <p:nvSpPr>
          <p:cNvPr id="13" name="object 13"/>
          <p:cNvSpPr/>
          <p:nvPr/>
        </p:nvSpPr>
        <p:spPr>
          <a:xfrm>
            <a:off x="4829543" y="6150908"/>
            <a:ext cx="4193540" cy="959485"/>
          </a:xfrm>
          <a:custGeom>
            <a:avLst/>
            <a:gdLst/>
            <a:ahLst/>
            <a:cxnLst/>
            <a:rect l="l" t="t" r="r" b="b"/>
            <a:pathLst>
              <a:path w="4193540" h="959484">
                <a:moveTo>
                  <a:pt x="709726" y="0"/>
                </a:moveTo>
                <a:lnTo>
                  <a:pt x="0" y="0"/>
                </a:lnTo>
                <a:lnTo>
                  <a:pt x="0" y="956195"/>
                </a:lnTo>
                <a:lnTo>
                  <a:pt x="709726" y="956195"/>
                </a:lnTo>
                <a:lnTo>
                  <a:pt x="709726" y="0"/>
                </a:lnTo>
                <a:close/>
              </a:path>
              <a:path w="4193540" h="959484">
                <a:moveTo>
                  <a:pt x="1425562" y="0"/>
                </a:moveTo>
                <a:lnTo>
                  <a:pt x="715835" y="0"/>
                </a:lnTo>
                <a:lnTo>
                  <a:pt x="715835" y="956195"/>
                </a:lnTo>
                <a:lnTo>
                  <a:pt x="1425562" y="956195"/>
                </a:lnTo>
                <a:lnTo>
                  <a:pt x="1425562" y="0"/>
                </a:lnTo>
                <a:close/>
              </a:path>
              <a:path w="4193540" h="959484">
                <a:moveTo>
                  <a:pt x="2141397" y="0"/>
                </a:moveTo>
                <a:lnTo>
                  <a:pt x="1431671" y="0"/>
                </a:lnTo>
                <a:lnTo>
                  <a:pt x="1431671" y="956195"/>
                </a:lnTo>
                <a:lnTo>
                  <a:pt x="2141397" y="956195"/>
                </a:lnTo>
                <a:lnTo>
                  <a:pt x="2141397" y="0"/>
                </a:lnTo>
                <a:close/>
              </a:path>
              <a:path w="4193540" h="959484">
                <a:moveTo>
                  <a:pt x="2857233" y="0"/>
                </a:moveTo>
                <a:lnTo>
                  <a:pt x="2147506" y="0"/>
                </a:lnTo>
                <a:lnTo>
                  <a:pt x="2147506" y="956195"/>
                </a:lnTo>
                <a:lnTo>
                  <a:pt x="2857233" y="956195"/>
                </a:lnTo>
                <a:lnTo>
                  <a:pt x="2857233" y="0"/>
                </a:lnTo>
                <a:close/>
              </a:path>
              <a:path w="4193540" h="959484">
                <a:moveTo>
                  <a:pt x="3573068" y="0"/>
                </a:moveTo>
                <a:lnTo>
                  <a:pt x="2863342" y="0"/>
                </a:lnTo>
                <a:lnTo>
                  <a:pt x="2863342" y="956195"/>
                </a:lnTo>
                <a:lnTo>
                  <a:pt x="3573068" y="956195"/>
                </a:lnTo>
                <a:lnTo>
                  <a:pt x="3573068" y="0"/>
                </a:lnTo>
                <a:close/>
              </a:path>
              <a:path w="4193540" h="959484">
                <a:moveTo>
                  <a:pt x="4193527" y="7620"/>
                </a:moveTo>
                <a:lnTo>
                  <a:pt x="3579177" y="7620"/>
                </a:lnTo>
                <a:lnTo>
                  <a:pt x="3579177" y="958875"/>
                </a:lnTo>
                <a:lnTo>
                  <a:pt x="4193527" y="958875"/>
                </a:lnTo>
                <a:lnTo>
                  <a:pt x="4193527" y="7620"/>
                </a:lnTo>
                <a:close/>
              </a:path>
            </a:pathLst>
          </a:custGeom>
          <a:solidFill>
            <a:srgbClr val="FFFFFF"/>
          </a:solidFill>
        </p:spPr>
        <p:txBody>
          <a:bodyPr wrap="square" lIns="0" tIns="0" rIns="0" bIns="0" rtlCol="0"/>
          <a:lstStyle/>
          <a:p>
            <a:endParaRPr/>
          </a:p>
        </p:txBody>
      </p:sp>
      <p:sp>
        <p:nvSpPr>
          <p:cNvPr id="14" name="object 14"/>
          <p:cNvSpPr txBox="1"/>
          <p:nvPr/>
        </p:nvSpPr>
        <p:spPr>
          <a:xfrm>
            <a:off x="10644358" y="3016604"/>
            <a:ext cx="7792084" cy="528320"/>
          </a:xfrm>
          <a:prstGeom prst="rect">
            <a:avLst/>
          </a:prstGeom>
        </p:spPr>
        <p:txBody>
          <a:bodyPr vert="horz" wrap="square" lIns="0" tIns="12065" rIns="0" bIns="0" rtlCol="0">
            <a:spAutoFit/>
          </a:bodyPr>
          <a:lstStyle/>
          <a:p>
            <a:pPr marL="12700">
              <a:lnSpc>
                <a:spcPct val="100000"/>
              </a:lnSpc>
              <a:spcBef>
                <a:spcPts val="95"/>
              </a:spcBef>
            </a:pPr>
            <a:r>
              <a:rPr sz="3300" spc="180" dirty="0">
                <a:latin typeface="Arial MT"/>
                <a:cs typeface="Arial MT"/>
              </a:rPr>
              <a:t>-</a:t>
            </a:r>
            <a:r>
              <a:rPr sz="3300" spc="-5" dirty="0">
                <a:latin typeface="Arial MT"/>
                <a:cs typeface="Arial MT"/>
              </a:rPr>
              <a:t> </a:t>
            </a:r>
            <a:r>
              <a:rPr sz="3300" spc="-35" dirty="0">
                <a:latin typeface="Arial MT"/>
                <a:cs typeface="Arial MT"/>
              </a:rPr>
              <a:t>Each</a:t>
            </a:r>
            <a:r>
              <a:rPr sz="3300" dirty="0">
                <a:latin typeface="Arial MT"/>
                <a:cs typeface="Arial MT"/>
              </a:rPr>
              <a:t> </a:t>
            </a:r>
            <a:r>
              <a:rPr sz="3300" spc="15" dirty="0">
                <a:latin typeface="Arial MT"/>
                <a:cs typeface="Arial MT"/>
              </a:rPr>
              <a:t>Partition</a:t>
            </a:r>
            <a:r>
              <a:rPr sz="3300" spc="-5" dirty="0">
                <a:latin typeface="Arial MT"/>
                <a:cs typeface="Arial MT"/>
              </a:rPr>
              <a:t> is</a:t>
            </a:r>
            <a:r>
              <a:rPr sz="3300" dirty="0">
                <a:latin typeface="Arial MT"/>
                <a:cs typeface="Arial MT"/>
              </a:rPr>
              <a:t> </a:t>
            </a:r>
            <a:r>
              <a:rPr sz="3300" spc="-35" dirty="0">
                <a:latin typeface="Arial MT"/>
                <a:cs typeface="Arial MT"/>
              </a:rPr>
              <a:t>an</a:t>
            </a:r>
            <a:r>
              <a:rPr sz="3300" spc="-5" dirty="0">
                <a:latin typeface="Arial MT"/>
                <a:cs typeface="Arial MT"/>
              </a:rPr>
              <a:t> </a:t>
            </a:r>
            <a:r>
              <a:rPr sz="3300" spc="5" dirty="0">
                <a:latin typeface="Arial MT"/>
                <a:cs typeface="Arial MT"/>
              </a:rPr>
              <a:t>ordered</a:t>
            </a:r>
            <a:r>
              <a:rPr sz="3300" dirty="0">
                <a:latin typeface="Arial MT"/>
                <a:cs typeface="Arial MT"/>
              </a:rPr>
              <a:t> , </a:t>
            </a:r>
            <a:r>
              <a:rPr sz="3300" spc="25" dirty="0">
                <a:latin typeface="Arial MT"/>
                <a:cs typeface="Arial MT"/>
              </a:rPr>
              <a:t>immutable</a:t>
            </a:r>
            <a:endParaRPr sz="3300">
              <a:latin typeface="Arial MT"/>
              <a:cs typeface="Arial MT"/>
            </a:endParaRPr>
          </a:p>
        </p:txBody>
      </p:sp>
      <p:sp>
        <p:nvSpPr>
          <p:cNvPr id="15" name="object 15"/>
          <p:cNvSpPr txBox="1"/>
          <p:nvPr/>
        </p:nvSpPr>
        <p:spPr>
          <a:xfrm>
            <a:off x="10644358" y="3229824"/>
            <a:ext cx="8707120" cy="6821805"/>
          </a:xfrm>
          <a:prstGeom prst="rect">
            <a:avLst/>
          </a:prstGeom>
        </p:spPr>
        <p:txBody>
          <a:bodyPr vert="horz" wrap="square" lIns="0" tIns="301625" rIns="0" bIns="0" rtlCol="0">
            <a:spAutoFit/>
          </a:bodyPr>
          <a:lstStyle/>
          <a:p>
            <a:pPr marL="12700">
              <a:lnSpc>
                <a:spcPct val="100000"/>
              </a:lnSpc>
              <a:spcBef>
                <a:spcPts val="2375"/>
              </a:spcBef>
            </a:pPr>
            <a:r>
              <a:rPr sz="3300" spc="5" dirty="0">
                <a:latin typeface="Arial MT"/>
                <a:cs typeface="Arial MT"/>
              </a:rPr>
              <a:t>sequence</a:t>
            </a:r>
            <a:r>
              <a:rPr sz="3300" spc="-30" dirty="0">
                <a:latin typeface="Arial MT"/>
                <a:cs typeface="Arial MT"/>
              </a:rPr>
              <a:t> </a:t>
            </a:r>
            <a:r>
              <a:rPr sz="3300" spc="55" dirty="0">
                <a:latin typeface="Arial MT"/>
                <a:cs typeface="Arial MT"/>
              </a:rPr>
              <a:t>of</a:t>
            </a:r>
            <a:r>
              <a:rPr sz="3300" spc="-25" dirty="0">
                <a:latin typeface="Arial MT"/>
                <a:cs typeface="Arial MT"/>
              </a:rPr>
              <a:t> </a:t>
            </a:r>
            <a:r>
              <a:rPr sz="3300" spc="15" dirty="0">
                <a:latin typeface="Arial MT"/>
                <a:cs typeface="Arial MT"/>
              </a:rPr>
              <a:t>records</a:t>
            </a:r>
            <a:endParaRPr sz="3300">
              <a:latin typeface="Arial MT"/>
              <a:cs typeface="Arial MT"/>
            </a:endParaRPr>
          </a:p>
          <a:p>
            <a:pPr marL="12700" marR="5080">
              <a:lnSpc>
                <a:spcPct val="101600"/>
              </a:lnSpc>
              <a:spcBef>
                <a:spcPts val="2215"/>
              </a:spcBef>
              <a:buChar char="-"/>
              <a:tabLst>
                <a:tab pos="292100" algn="l"/>
              </a:tabLst>
            </a:pPr>
            <a:r>
              <a:rPr sz="3300" spc="-35" dirty="0">
                <a:latin typeface="Arial MT"/>
                <a:cs typeface="Arial MT"/>
              </a:rPr>
              <a:t>Each</a:t>
            </a:r>
            <a:r>
              <a:rPr sz="3300" dirty="0">
                <a:latin typeface="Arial MT"/>
                <a:cs typeface="Arial MT"/>
              </a:rPr>
              <a:t> </a:t>
            </a:r>
            <a:r>
              <a:rPr sz="3300" spc="15" dirty="0">
                <a:latin typeface="Arial MT"/>
                <a:cs typeface="Arial MT"/>
              </a:rPr>
              <a:t>record</a:t>
            </a:r>
            <a:r>
              <a:rPr sz="3300" dirty="0">
                <a:latin typeface="Arial MT"/>
                <a:cs typeface="Arial MT"/>
              </a:rPr>
              <a:t> </a:t>
            </a:r>
            <a:r>
              <a:rPr sz="3300" spc="-5" dirty="0">
                <a:latin typeface="Arial MT"/>
                <a:cs typeface="Arial MT"/>
              </a:rPr>
              <a:t>is</a:t>
            </a:r>
            <a:r>
              <a:rPr sz="3300" spc="5" dirty="0">
                <a:latin typeface="Arial MT"/>
                <a:cs typeface="Arial MT"/>
              </a:rPr>
              <a:t> assigned</a:t>
            </a:r>
            <a:r>
              <a:rPr sz="3300" dirty="0">
                <a:latin typeface="Arial MT"/>
                <a:cs typeface="Arial MT"/>
              </a:rPr>
              <a:t> </a:t>
            </a:r>
            <a:r>
              <a:rPr sz="3300" spc="-65" dirty="0">
                <a:latin typeface="Arial MT"/>
                <a:cs typeface="Arial MT"/>
              </a:rPr>
              <a:t>a</a:t>
            </a:r>
            <a:r>
              <a:rPr sz="3300" spc="5" dirty="0">
                <a:latin typeface="Arial MT"/>
                <a:cs typeface="Arial MT"/>
              </a:rPr>
              <a:t> </a:t>
            </a:r>
            <a:r>
              <a:rPr sz="3300" dirty="0">
                <a:latin typeface="Arial MT"/>
                <a:cs typeface="Arial MT"/>
              </a:rPr>
              <a:t>sequential </a:t>
            </a:r>
            <a:r>
              <a:rPr sz="3300" spc="15" dirty="0">
                <a:latin typeface="Arial MT"/>
                <a:cs typeface="Arial MT"/>
              </a:rPr>
              <a:t>number </a:t>
            </a:r>
            <a:r>
              <a:rPr sz="3300" spc="-900" dirty="0">
                <a:latin typeface="Arial MT"/>
                <a:cs typeface="Arial MT"/>
              </a:rPr>
              <a:t> </a:t>
            </a:r>
            <a:r>
              <a:rPr sz="3300" spc="15" dirty="0">
                <a:latin typeface="Arial MT"/>
                <a:cs typeface="Arial MT"/>
              </a:rPr>
              <a:t>called</a:t>
            </a:r>
            <a:r>
              <a:rPr sz="3300" spc="-5" dirty="0">
                <a:latin typeface="Arial MT"/>
                <a:cs typeface="Arial MT"/>
              </a:rPr>
              <a:t> </a:t>
            </a:r>
            <a:r>
              <a:rPr sz="3300" b="1" i="1" spc="-10" dirty="0">
                <a:latin typeface="Arial"/>
                <a:cs typeface="Arial"/>
              </a:rPr>
              <a:t>oﬀset</a:t>
            </a:r>
            <a:endParaRPr sz="3300">
              <a:latin typeface="Arial"/>
              <a:cs typeface="Arial"/>
            </a:endParaRPr>
          </a:p>
          <a:p>
            <a:pPr marL="291465" indent="-279400">
              <a:lnSpc>
                <a:spcPct val="100000"/>
              </a:lnSpc>
              <a:spcBef>
                <a:spcPts val="2700"/>
              </a:spcBef>
              <a:buChar char="-"/>
              <a:tabLst>
                <a:tab pos="292100" algn="l"/>
              </a:tabLst>
            </a:pPr>
            <a:r>
              <a:rPr sz="3300" spc="-35" dirty="0">
                <a:latin typeface="Arial MT"/>
                <a:cs typeface="Arial MT"/>
              </a:rPr>
              <a:t>Each</a:t>
            </a:r>
            <a:r>
              <a:rPr sz="3300" spc="-5" dirty="0">
                <a:latin typeface="Arial MT"/>
                <a:cs typeface="Arial MT"/>
              </a:rPr>
              <a:t> </a:t>
            </a:r>
            <a:r>
              <a:rPr sz="3300" spc="35" dirty="0">
                <a:latin typeface="Arial MT"/>
                <a:cs typeface="Arial MT"/>
              </a:rPr>
              <a:t>partition</a:t>
            </a:r>
            <a:r>
              <a:rPr sz="3300" dirty="0">
                <a:latin typeface="Arial MT"/>
                <a:cs typeface="Arial MT"/>
              </a:rPr>
              <a:t> </a:t>
            </a:r>
            <a:r>
              <a:rPr sz="3300" spc="-5" dirty="0">
                <a:latin typeface="Arial MT"/>
                <a:cs typeface="Arial MT"/>
              </a:rPr>
              <a:t>is</a:t>
            </a:r>
            <a:r>
              <a:rPr sz="3300" dirty="0">
                <a:latin typeface="Arial MT"/>
                <a:cs typeface="Arial MT"/>
              </a:rPr>
              <a:t> </a:t>
            </a:r>
            <a:r>
              <a:rPr sz="3300" spc="25" dirty="0">
                <a:latin typeface="Arial MT"/>
                <a:cs typeface="Arial MT"/>
              </a:rPr>
              <a:t>independent</a:t>
            </a:r>
            <a:r>
              <a:rPr sz="3300" dirty="0">
                <a:latin typeface="Arial MT"/>
                <a:cs typeface="Arial MT"/>
              </a:rPr>
              <a:t> </a:t>
            </a:r>
            <a:r>
              <a:rPr sz="3300" spc="55" dirty="0">
                <a:latin typeface="Arial MT"/>
                <a:cs typeface="Arial MT"/>
              </a:rPr>
              <a:t>of</a:t>
            </a:r>
            <a:r>
              <a:rPr sz="3300" dirty="0">
                <a:latin typeface="Arial MT"/>
                <a:cs typeface="Arial MT"/>
              </a:rPr>
              <a:t> </a:t>
            </a:r>
            <a:r>
              <a:rPr sz="3300" spc="-5" dirty="0">
                <a:latin typeface="Arial MT"/>
                <a:cs typeface="Arial MT"/>
              </a:rPr>
              <a:t>each</a:t>
            </a:r>
            <a:r>
              <a:rPr sz="3300" dirty="0">
                <a:latin typeface="Arial MT"/>
                <a:cs typeface="Arial MT"/>
              </a:rPr>
              <a:t> </a:t>
            </a:r>
            <a:r>
              <a:rPr sz="3300" spc="20" dirty="0">
                <a:latin typeface="Arial MT"/>
                <a:cs typeface="Arial MT"/>
              </a:rPr>
              <a:t>other</a:t>
            </a:r>
            <a:endParaRPr sz="3300">
              <a:latin typeface="Arial MT"/>
              <a:cs typeface="Arial MT"/>
            </a:endParaRPr>
          </a:p>
          <a:p>
            <a:pPr marL="12700" marR="393065">
              <a:lnSpc>
                <a:spcPct val="100000"/>
              </a:lnSpc>
              <a:spcBef>
                <a:spcPts val="2690"/>
              </a:spcBef>
              <a:buChar char="-"/>
              <a:tabLst>
                <a:tab pos="292100" algn="l"/>
              </a:tabLst>
            </a:pPr>
            <a:r>
              <a:rPr sz="3300" spc="-5" dirty="0">
                <a:latin typeface="Arial MT"/>
                <a:cs typeface="Arial MT"/>
              </a:rPr>
              <a:t>Ordering</a:t>
            </a:r>
            <a:r>
              <a:rPr sz="3300" spc="5" dirty="0">
                <a:latin typeface="Arial MT"/>
                <a:cs typeface="Arial MT"/>
              </a:rPr>
              <a:t> </a:t>
            </a:r>
            <a:r>
              <a:rPr sz="3300" spc="-5" dirty="0">
                <a:latin typeface="Arial MT"/>
                <a:cs typeface="Arial MT"/>
              </a:rPr>
              <a:t>is</a:t>
            </a:r>
            <a:r>
              <a:rPr sz="3300" spc="10" dirty="0">
                <a:latin typeface="Arial MT"/>
                <a:cs typeface="Arial MT"/>
              </a:rPr>
              <a:t> </a:t>
            </a:r>
            <a:r>
              <a:rPr sz="3300" dirty="0">
                <a:latin typeface="Arial MT"/>
                <a:cs typeface="Arial MT"/>
              </a:rPr>
              <a:t>guaranteed</a:t>
            </a:r>
            <a:r>
              <a:rPr sz="3300" spc="5" dirty="0">
                <a:latin typeface="Arial MT"/>
                <a:cs typeface="Arial MT"/>
              </a:rPr>
              <a:t> </a:t>
            </a:r>
            <a:r>
              <a:rPr sz="3300" spc="10" dirty="0">
                <a:latin typeface="Arial MT"/>
                <a:cs typeface="Arial MT"/>
              </a:rPr>
              <a:t>only </a:t>
            </a:r>
            <a:r>
              <a:rPr sz="3300" spc="25" dirty="0">
                <a:latin typeface="Arial MT"/>
                <a:cs typeface="Arial MT"/>
              </a:rPr>
              <a:t>at</a:t>
            </a:r>
            <a:r>
              <a:rPr sz="3300" spc="5" dirty="0">
                <a:latin typeface="Arial MT"/>
                <a:cs typeface="Arial MT"/>
              </a:rPr>
              <a:t> </a:t>
            </a:r>
            <a:r>
              <a:rPr sz="3300" spc="15" dirty="0">
                <a:latin typeface="Arial MT"/>
                <a:cs typeface="Arial MT"/>
              </a:rPr>
              <a:t>the</a:t>
            </a:r>
            <a:r>
              <a:rPr sz="3300" spc="10" dirty="0">
                <a:latin typeface="Arial MT"/>
                <a:cs typeface="Arial MT"/>
              </a:rPr>
              <a:t> </a:t>
            </a:r>
            <a:r>
              <a:rPr sz="3300" spc="35" dirty="0">
                <a:latin typeface="Arial MT"/>
                <a:cs typeface="Arial MT"/>
              </a:rPr>
              <a:t>partition </a:t>
            </a:r>
            <a:r>
              <a:rPr sz="3300" spc="-900" dirty="0">
                <a:latin typeface="Arial MT"/>
                <a:cs typeface="Arial MT"/>
              </a:rPr>
              <a:t> </a:t>
            </a:r>
            <a:r>
              <a:rPr sz="3300" spc="-30" dirty="0">
                <a:latin typeface="Arial MT"/>
                <a:cs typeface="Arial MT"/>
              </a:rPr>
              <a:t>level</a:t>
            </a:r>
            <a:endParaRPr sz="3300">
              <a:latin typeface="Arial MT"/>
              <a:cs typeface="Arial MT"/>
            </a:endParaRPr>
          </a:p>
          <a:p>
            <a:pPr marL="12700" marR="130810">
              <a:lnSpc>
                <a:spcPct val="100000"/>
              </a:lnSpc>
              <a:spcBef>
                <a:spcPts val="1950"/>
              </a:spcBef>
              <a:buChar char="-"/>
              <a:tabLst>
                <a:tab pos="292100" algn="l"/>
              </a:tabLst>
            </a:pPr>
            <a:r>
              <a:rPr sz="3300" spc="15" dirty="0">
                <a:latin typeface="Arial MT"/>
                <a:cs typeface="Arial MT"/>
              </a:rPr>
              <a:t>Partition</a:t>
            </a:r>
            <a:r>
              <a:rPr sz="3300" dirty="0">
                <a:latin typeface="Arial MT"/>
                <a:cs typeface="Arial MT"/>
              </a:rPr>
              <a:t> </a:t>
            </a:r>
            <a:r>
              <a:rPr sz="3300" spc="25" dirty="0">
                <a:latin typeface="Arial MT"/>
                <a:cs typeface="Arial MT"/>
              </a:rPr>
              <a:t>continuously</a:t>
            </a:r>
            <a:r>
              <a:rPr sz="3300" spc="5" dirty="0">
                <a:latin typeface="Arial MT"/>
                <a:cs typeface="Arial MT"/>
              </a:rPr>
              <a:t> </a:t>
            </a:r>
            <a:r>
              <a:rPr sz="3300" spc="30" dirty="0">
                <a:latin typeface="Arial MT"/>
                <a:cs typeface="Arial MT"/>
              </a:rPr>
              <a:t>grows</a:t>
            </a:r>
            <a:r>
              <a:rPr sz="3300" spc="5" dirty="0">
                <a:latin typeface="Arial MT"/>
                <a:cs typeface="Arial MT"/>
              </a:rPr>
              <a:t> </a:t>
            </a:r>
            <a:r>
              <a:rPr sz="3300" spc="-35" dirty="0">
                <a:latin typeface="Arial MT"/>
                <a:cs typeface="Arial MT"/>
              </a:rPr>
              <a:t>as</a:t>
            </a:r>
            <a:r>
              <a:rPr sz="3300" spc="5" dirty="0">
                <a:latin typeface="Arial MT"/>
                <a:cs typeface="Arial MT"/>
              </a:rPr>
              <a:t> </a:t>
            </a:r>
            <a:r>
              <a:rPr sz="3300" spc="15" dirty="0">
                <a:latin typeface="Arial MT"/>
                <a:cs typeface="Arial MT"/>
              </a:rPr>
              <a:t>new</a:t>
            </a:r>
            <a:r>
              <a:rPr sz="3300" dirty="0">
                <a:latin typeface="Arial MT"/>
                <a:cs typeface="Arial MT"/>
              </a:rPr>
              <a:t> </a:t>
            </a:r>
            <a:r>
              <a:rPr sz="3300" spc="15" dirty="0">
                <a:latin typeface="Arial MT"/>
                <a:cs typeface="Arial MT"/>
              </a:rPr>
              <a:t>records </a:t>
            </a:r>
            <a:r>
              <a:rPr sz="3300" spc="-900" dirty="0">
                <a:latin typeface="Arial MT"/>
                <a:cs typeface="Arial MT"/>
              </a:rPr>
              <a:t> </a:t>
            </a:r>
            <a:r>
              <a:rPr sz="3300" spc="-65" dirty="0">
                <a:latin typeface="Arial MT"/>
                <a:cs typeface="Arial MT"/>
              </a:rPr>
              <a:t>are</a:t>
            </a:r>
            <a:r>
              <a:rPr sz="3300" spc="-5" dirty="0">
                <a:latin typeface="Arial MT"/>
                <a:cs typeface="Arial MT"/>
              </a:rPr>
              <a:t> </a:t>
            </a:r>
            <a:r>
              <a:rPr sz="3300" spc="50" dirty="0">
                <a:latin typeface="Arial MT"/>
                <a:cs typeface="Arial MT"/>
              </a:rPr>
              <a:t>produced</a:t>
            </a:r>
            <a:endParaRPr sz="3300">
              <a:latin typeface="Arial MT"/>
              <a:cs typeface="Arial MT"/>
            </a:endParaRPr>
          </a:p>
          <a:p>
            <a:pPr marL="12700" marR="175895">
              <a:lnSpc>
                <a:spcPct val="100000"/>
              </a:lnSpc>
              <a:spcBef>
                <a:spcPts val="1955"/>
              </a:spcBef>
              <a:buChar char="-"/>
              <a:tabLst>
                <a:tab pos="292100" algn="l"/>
              </a:tabLst>
            </a:pPr>
            <a:r>
              <a:rPr sz="3300" spc="-25" dirty="0">
                <a:latin typeface="Arial MT"/>
                <a:cs typeface="Arial MT"/>
              </a:rPr>
              <a:t>All </a:t>
            </a:r>
            <a:r>
              <a:rPr sz="3300" spc="15" dirty="0">
                <a:latin typeface="Arial MT"/>
                <a:cs typeface="Arial MT"/>
              </a:rPr>
              <a:t>the records </a:t>
            </a:r>
            <a:r>
              <a:rPr sz="3300" spc="-65" dirty="0">
                <a:latin typeface="Arial MT"/>
                <a:cs typeface="Arial MT"/>
              </a:rPr>
              <a:t>are </a:t>
            </a:r>
            <a:r>
              <a:rPr sz="3300" spc="25" dirty="0">
                <a:latin typeface="Arial MT"/>
                <a:cs typeface="Arial MT"/>
              </a:rPr>
              <a:t>persisted </a:t>
            </a:r>
            <a:r>
              <a:rPr sz="3300" spc="-5" dirty="0">
                <a:latin typeface="Arial MT"/>
                <a:cs typeface="Arial MT"/>
              </a:rPr>
              <a:t>in </a:t>
            </a:r>
            <a:r>
              <a:rPr sz="3300" spc="-65" dirty="0">
                <a:latin typeface="Arial MT"/>
                <a:cs typeface="Arial MT"/>
              </a:rPr>
              <a:t>a </a:t>
            </a:r>
            <a:r>
              <a:rPr sz="3300" spc="70" dirty="0">
                <a:latin typeface="Arial MT"/>
                <a:cs typeface="Arial MT"/>
              </a:rPr>
              <a:t>commit </a:t>
            </a:r>
            <a:r>
              <a:rPr sz="3300" spc="35" dirty="0">
                <a:latin typeface="Arial MT"/>
                <a:cs typeface="Arial MT"/>
              </a:rPr>
              <a:t>log </a:t>
            </a:r>
            <a:r>
              <a:rPr sz="3300" spc="-905" dirty="0">
                <a:latin typeface="Arial MT"/>
                <a:cs typeface="Arial MT"/>
              </a:rPr>
              <a:t> </a:t>
            </a:r>
            <a:r>
              <a:rPr sz="3300" spc="-5" dirty="0">
                <a:latin typeface="Arial MT"/>
                <a:cs typeface="Arial MT"/>
              </a:rPr>
              <a:t>in</a:t>
            </a:r>
            <a:r>
              <a:rPr sz="3300" dirty="0">
                <a:latin typeface="Arial MT"/>
                <a:cs typeface="Arial MT"/>
              </a:rPr>
              <a:t> </a:t>
            </a:r>
            <a:r>
              <a:rPr sz="3300" spc="15" dirty="0">
                <a:latin typeface="Arial MT"/>
                <a:cs typeface="Arial MT"/>
              </a:rPr>
              <a:t>the</a:t>
            </a:r>
            <a:r>
              <a:rPr sz="3300" dirty="0">
                <a:latin typeface="Arial MT"/>
                <a:cs typeface="Arial MT"/>
              </a:rPr>
              <a:t> </a:t>
            </a:r>
            <a:r>
              <a:rPr sz="3300" spc="-5" dirty="0">
                <a:latin typeface="Arial MT"/>
                <a:cs typeface="Arial MT"/>
              </a:rPr>
              <a:t>file</a:t>
            </a:r>
            <a:r>
              <a:rPr sz="3300" dirty="0">
                <a:latin typeface="Arial MT"/>
                <a:cs typeface="Arial MT"/>
              </a:rPr>
              <a:t> </a:t>
            </a:r>
            <a:r>
              <a:rPr sz="3300" spc="15" dirty="0">
                <a:latin typeface="Arial MT"/>
                <a:cs typeface="Arial MT"/>
              </a:rPr>
              <a:t>system</a:t>
            </a:r>
            <a:r>
              <a:rPr sz="3300" dirty="0">
                <a:latin typeface="Arial MT"/>
                <a:cs typeface="Arial MT"/>
              </a:rPr>
              <a:t> </a:t>
            </a:r>
            <a:r>
              <a:rPr sz="3300" spc="-15" dirty="0">
                <a:latin typeface="Arial MT"/>
                <a:cs typeface="Arial MT"/>
              </a:rPr>
              <a:t>where</a:t>
            </a:r>
            <a:r>
              <a:rPr sz="3300" dirty="0">
                <a:latin typeface="Arial MT"/>
                <a:cs typeface="Arial MT"/>
              </a:rPr>
              <a:t> </a:t>
            </a:r>
            <a:r>
              <a:rPr sz="3300" spc="-5" dirty="0">
                <a:latin typeface="Arial MT"/>
                <a:cs typeface="Arial MT"/>
              </a:rPr>
              <a:t>Kafka</a:t>
            </a:r>
            <a:r>
              <a:rPr sz="3300" dirty="0">
                <a:latin typeface="Arial MT"/>
                <a:cs typeface="Arial MT"/>
              </a:rPr>
              <a:t> </a:t>
            </a:r>
            <a:r>
              <a:rPr sz="3300" spc="-5" dirty="0">
                <a:latin typeface="Arial MT"/>
                <a:cs typeface="Arial MT"/>
              </a:rPr>
              <a:t>is</a:t>
            </a:r>
            <a:r>
              <a:rPr sz="3300" dirty="0">
                <a:latin typeface="Arial MT"/>
                <a:cs typeface="Arial MT"/>
              </a:rPr>
              <a:t> </a:t>
            </a:r>
            <a:r>
              <a:rPr sz="3300" spc="10" dirty="0">
                <a:latin typeface="Arial MT"/>
                <a:cs typeface="Arial MT"/>
              </a:rPr>
              <a:t>installed</a:t>
            </a:r>
            <a:endParaRPr sz="330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0641" y="494591"/>
            <a:ext cx="11410950" cy="1433195"/>
          </a:xfrm>
          <a:prstGeom prst="rect">
            <a:avLst/>
          </a:prstGeom>
        </p:spPr>
        <p:txBody>
          <a:bodyPr vert="horz" wrap="square" lIns="0" tIns="17145" rIns="0" bIns="0" rtlCol="0">
            <a:spAutoFit/>
          </a:bodyPr>
          <a:lstStyle/>
          <a:p>
            <a:pPr marL="12700">
              <a:lnSpc>
                <a:spcPct val="100000"/>
              </a:lnSpc>
              <a:spcBef>
                <a:spcPts val="135"/>
              </a:spcBef>
            </a:pPr>
            <a:r>
              <a:rPr spc="100" dirty="0"/>
              <a:t>Topics</a:t>
            </a:r>
            <a:r>
              <a:rPr spc="-20" dirty="0"/>
              <a:t> </a:t>
            </a:r>
            <a:r>
              <a:rPr spc="240" dirty="0"/>
              <a:t>and</a:t>
            </a:r>
            <a:r>
              <a:rPr spc="-15" dirty="0"/>
              <a:t> </a:t>
            </a:r>
            <a:r>
              <a:rPr spc="235" dirty="0"/>
              <a:t>Partitions</a:t>
            </a:r>
          </a:p>
        </p:txBody>
      </p:sp>
      <p:sp>
        <p:nvSpPr>
          <p:cNvPr id="3" name="object 3"/>
          <p:cNvSpPr txBox="1"/>
          <p:nvPr/>
        </p:nvSpPr>
        <p:spPr>
          <a:xfrm>
            <a:off x="8628214" y="6543758"/>
            <a:ext cx="1993264" cy="685800"/>
          </a:xfrm>
          <a:prstGeom prst="rect">
            <a:avLst/>
          </a:prstGeom>
          <a:solidFill>
            <a:srgbClr val="000000"/>
          </a:solidFill>
        </p:spPr>
        <p:txBody>
          <a:bodyPr vert="horz" wrap="square" lIns="0" tIns="131445" rIns="0" bIns="0" rtlCol="0">
            <a:spAutoFit/>
          </a:bodyPr>
          <a:lstStyle/>
          <a:p>
            <a:pPr marL="204470">
              <a:lnSpc>
                <a:spcPct val="100000"/>
              </a:lnSpc>
              <a:spcBef>
                <a:spcPts val="1035"/>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4" name="object 4"/>
          <p:cNvSpPr txBox="1"/>
          <p:nvPr/>
        </p:nvSpPr>
        <p:spPr>
          <a:xfrm>
            <a:off x="8511904" y="3122212"/>
            <a:ext cx="1382395" cy="528320"/>
          </a:xfrm>
          <a:prstGeom prst="rect">
            <a:avLst/>
          </a:prstGeom>
        </p:spPr>
        <p:txBody>
          <a:bodyPr vert="horz" wrap="square" lIns="0" tIns="12065" rIns="0" bIns="0" rtlCol="0">
            <a:spAutoFit/>
          </a:bodyPr>
          <a:lstStyle/>
          <a:p>
            <a:pPr marL="12700">
              <a:lnSpc>
                <a:spcPct val="100000"/>
              </a:lnSpc>
              <a:spcBef>
                <a:spcPts val="95"/>
              </a:spcBef>
            </a:pPr>
            <a:r>
              <a:rPr sz="3300" b="1" spc="-375" dirty="0">
                <a:latin typeface="Arial"/>
                <a:cs typeface="Arial"/>
              </a:rPr>
              <a:t>T</a:t>
            </a:r>
            <a:r>
              <a:rPr sz="3300" b="1" spc="-30" dirty="0">
                <a:latin typeface="Arial"/>
                <a:cs typeface="Arial"/>
              </a:rPr>
              <a:t>opicA</a:t>
            </a:r>
            <a:endParaRPr sz="3300">
              <a:latin typeface="Arial"/>
              <a:cs typeface="Arial"/>
            </a:endParaRPr>
          </a:p>
        </p:txBody>
      </p:sp>
      <p:sp>
        <p:nvSpPr>
          <p:cNvPr id="5" name="object 5"/>
          <p:cNvSpPr/>
          <p:nvPr/>
        </p:nvSpPr>
        <p:spPr>
          <a:xfrm>
            <a:off x="8407303" y="4089841"/>
            <a:ext cx="8903970" cy="3757929"/>
          </a:xfrm>
          <a:custGeom>
            <a:avLst/>
            <a:gdLst/>
            <a:ahLst/>
            <a:cxnLst/>
            <a:rect l="l" t="t" r="r" b="b"/>
            <a:pathLst>
              <a:path w="8903969" h="3757929">
                <a:moveTo>
                  <a:pt x="0" y="0"/>
                </a:moveTo>
                <a:lnTo>
                  <a:pt x="8903443" y="0"/>
                </a:lnTo>
                <a:lnTo>
                  <a:pt x="8903443" y="3757607"/>
                </a:lnTo>
                <a:lnTo>
                  <a:pt x="0" y="3757607"/>
                </a:lnTo>
                <a:lnTo>
                  <a:pt x="0" y="0"/>
                </a:lnTo>
                <a:close/>
              </a:path>
            </a:pathLst>
          </a:custGeom>
          <a:ln w="52354">
            <a:solidFill>
              <a:srgbClr val="000000"/>
            </a:solidFill>
          </a:ln>
        </p:spPr>
        <p:txBody>
          <a:bodyPr wrap="square" lIns="0" tIns="0" rIns="0" bIns="0" rtlCol="0"/>
          <a:lstStyle/>
          <a:p>
            <a:endParaRPr/>
          </a:p>
        </p:txBody>
      </p:sp>
      <p:sp>
        <p:nvSpPr>
          <p:cNvPr id="6" name="object 6"/>
          <p:cNvSpPr txBox="1"/>
          <p:nvPr/>
        </p:nvSpPr>
        <p:spPr>
          <a:xfrm>
            <a:off x="8588942" y="4975116"/>
            <a:ext cx="2016760" cy="562610"/>
          </a:xfrm>
          <a:prstGeom prst="rect">
            <a:avLst/>
          </a:prstGeom>
          <a:solidFill>
            <a:srgbClr val="000000"/>
          </a:solidFill>
        </p:spPr>
        <p:txBody>
          <a:bodyPr vert="horz" wrap="square" lIns="0" tIns="79375" rIns="0" bIns="0" rtlCol="0">
            <a:spAutoFit/>
          </a:bodyPr>
          <a:lstStyle/>
          <a:p>
            <a:pPr marL="216535">
              <a:lnSpc>
                <a:spcPct val="100000"/>
              </a:lnSpc>
              <a:spcBef>
                <a:spcPts val="625"/>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0</a:t>
            </a:r>
            <a:endParaRPr sz="2600">
              <a:latin typeface="Arial MT"/>
              <a:cs typeface="Arial MT"/>
            </a:endParaRPr>
          </a:p>
        </p:txBody>
      </p:sp>
      <p:sp>
        <p:nvSpPr>
          <p:cNvPr id="7" name="object 7"/>
          <p:cNvSpPr/>
          <p:nvPr/>
        </p:nvSpPr>
        <p:spPr>
          <a:xfrm>
            <a:off x="11960619" y="4557439"/>
            <a:ext cx="2320290" cy="969010"/>
          </a:xfrm>
          <a:custGeom>
            <a:avLst/>
            <a:gdLst/>
            <a:ahLst/>
            <a:cxnLst/>
            <a:rect l="l" t="t" r="r" b="b"/>
            <a:pathLst>
              <a:path w="2320290" h="969010">
                <a:moveTo>
                  <a:pt x="768858" y="0"/>
                </a:moveTo>
                <a:lnTo>
                  <a:pt x="0" y="0"/>
                </a:lnTo>
                <a:lnTo>
                  <a:pt x="0" y="968971"/>
                </a:lnTo>
                <a:lnTo>
                  <a:pt x="768858" y="968971"/>
                </a:lnTo>
                <a:lnTo>
                  <a:pt x="768858" y="0"/>
                </a:lnTo>
                <a:close/>
              </a:path>
              <a:path w="2320290" h="969010">
                <a:moveTo>
                  <a:pt x="1544332" y="0"/>
                </a:moveTo>
                <a:lnTo>
                  <a:pt x="775474" y="0"/>
                </a:lnTo>
                <a:lnTo>
                  <a:pt x="775474" y="968971"/>
                </a:lnTo>
                <a:lnTo>
                  <a:pt x="1544332" y="968971"/>
                </a:lnTo>
                <a:lnTo>
                  <a:pt x="1544332" y="0"/>
                </a:lnTo>
                <a:close/>
              </a:path>
              <a:path w="2320290" h="969010">
                <a:moveTo>
                  <a:pt x="2319794" y="0"/>
                </a:moveTo>
                <a:lnTo>
                  <a:pt x="1550936" y="0"/>
                </a:lnTo>
                <a:lnTo>
                  <a:pt x="1550936" y="968971"/>
                </a:lnTo>
                <a:lnTo>
                  <a:pt x="2319794" y="968971"/>
                </a:lnTo>
                <a:lnTo>
                  <a:pt x="2319794"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11215944" y="6319553"/>
            <a:ext cx="4597400" cy="922655"/>
            <a:chOff x="11215944" y="6319553"/>
            <a:chExt cx="4597400" cy="922655"/>
          </a:xfrm>
        </p:grpSpPr>
        <p:sp>
          <p:nvSpPr>
            <p:cNvPr id="9" name="object 9"/>
            <p:cNvSpPr/>
            <p:nvPr/>
          </p:nvSpPr>
          <p:spPr>
            <a:xfrm>
              <a:off x="11242296" y="6345906"/>
              <a:ext cx="752475" cy="869950"/>
            </a:xfrm>
            <a:custGeom>
              <a:avLst/>
              <a:gdLst/>
              <a:ahLst/>
              <a:cxnLst/>
              <a:rect l="l" t="t" r="r" b="b"/>
              <a:pathLst>
                <a:path w="752475" h="869950">
                  <a:moveTo>
                    <a:pt x="0" y="0"/>
                  </a:moveTo>
                  <a:lnTo>
                    <a:pt x="752017" y="0"/>
                  </a:lnTo>
                  <a:lnTo>
                    <a:pt x="752017" y="869814"/>
                  </a:lnTo>
                  <a:lnTo>
                    <a:pt x="0" y="869814"/>
                  </a:lnTo>
                  <a:lnTo>
                    <a:pt x="0" y="0"/>
                  </a:lnTo>
                  <a:close/>
                </a:path>
              </a:pathLst>
            </a:custGeom>
            <a:ln w="52354">
              <a:solidFill>
                <a:srgbClr val="000000"/>
              </a:solidFill>
            </a:ln>
          </p:spPr>
          <p:txBody>
            <a:bodyPr wrap="square" lIns="0" tIns="0" rIns="0" bIns="0" rtlCol="0"/>
            <a:lstStyle/>
            <a:p>
              <a:endParaRPr/>
            </a:p>
          </p:txBody>
        </p:sp>
        <p:sp>
          <p:nvSpPr>
            <p:cNvPr id="10" name="object 10"/>
            <p:cNvSpPr/>
            <p:nvPr/>
          </p:nvSpPr>
          <p:spPr>
            <a:xfrm>
              <a:off x="12000776" y="6345906"/>
              <a:ext cx="752475" cy="869950"/>
            </a:xfrm>
            <a:custGeom>
              <a:avLst/>
              <a:gdLst/>
              <a:ahLst/>
              <a:cxnLst/>
              <a:rect l="l" t="t" r="r" b="b"/>
              <a:pathLst>
                <a:path w="752475" h="869950">
                  <a:moveTo>
                    <a:pt x="752017" y="0"/>
                  </a:moveTo>
                  <a:lnTo>
                    <a:pt x="0" y="0"/>
                  </a:lnTo>
                  <a:lnTo>
                    <a:pt x="0" y="869814"/>
                  </a:lnTo>
                  <a:lnTo>
                    <a:pt x="752017" y="869814"/>
                  </a:lnTo>
                  <a:lnTo>
                    <a:pt x="752017" y="0"/>
                  </a:lnTo>
                  <a:close/>
                </a:path>
              </a:pathLst>
            </a:custGeom>
            <a:solidFill>
              <a:srgbClr val="FFFFFF"/>
            </a:solidFill>
          </p:spPr>
          <p:txBody>
            <a:bodyPr wrap="square" lIns="0" tIns="0" rIns="0" bIns="0" rtlCol="0"/>
            <a:lstStyle/>
            <a:p>
              <a:endParaRPr/>
            </a:p>
          </p:txBody>
        </p:sp>
        <p:sp>
          <p:nvSpPr>
            <p:cNvPr id="11" name="object 11"/>
            <p:cNvSpPr/>
            <p:nvPr/>
          </p:nvSpPr>
          <p:spPr>
            <a:xfrm>
              <a:off x="12000776" y="6345906"/>
              <a:ext cx="752475" cy="869950"/>
            </a:xfrm>
            <a:custGeom>
              <a:avLst/>
              <a:gdLst/>
              <a:ahLst/>
              <a:cxnLst/>
              <a:rect l="l" t="t" r="r" b="b"/>
              <a:pathLst>
                <a:path w="752475" h="869950">
                  <a:moveTo>
                    <a:pt x="0" y="0"/>
                  </a:moveTo>
                  <a:lnTo>
                    <a:pt x="752017" y="0"/>
                  </a:lnTo>
                  <a:lnTo>
                    <a:pt x="752017" y="869814"/>
                  </a:lnTo>
                  <a:lnTo>
                    <a:pt x="0" y="869814"/>
                  </a:lnTo>
                  <a:lnTo>
                    <a:pt x="0" y="0"/>
                  </a:lnTo>
                  <a:close/>
                </a:path>
              </a:pathLst>
            </a:custGeom>
            <a:ln w="52354">
              <a:solidFill>
                <a:srgbClr val="000000"/>
              </a:solidFill>
            </a:ln>
          </p:spPr>
          <p:txBody>
            <a:bodyPr wrap="square" lIns="0" tIns="0" rIns="0" bIns="0" rtlCol="0"/>
            <a:lstStyle/>
            <a:p>
              <a:endParaRPr/>
            </a:p>
          </p:txBody>
        </p:sp>
        <p:sp>
          <p:nvSpPr>
            <p:cNvPr id="12" name="object 12"/>
            <p:cNvSpPr/>
            <p:nvPr/>
          </p:nvSpPr>
          <p:spPr>
            <a:xfrm>
              <a:off x="12759266" y="6345906"/>
              <a:ext cx="752475" cy="869950"/>
            </a:xfrm>
            <a:custGeom>
              <a:avLst/>
              <a:gdLst/>
              <a:ahLst/>
              <a:cxnLst/>
              <a:rect l="l" t="t" r="r" b="b"/>
              <a:pathLst>
                <a:path w="752475" h="869950">
                  <a:moveTo>
                    <a:pt x="752017" y="0"/>
                  </a:moveTo>
                  <a:lnTo>
                    <a:pt x="0" y="0"/>
                  </a:lnTo>
                  <a:lnTo>
                    <a:pt x="0" y="869814"/>
                  </a:lnTo>
                  <a:lnTo>
                    <a:pt x="752017" y="869814"/>
                  </a:lnTo>
                  <a:lnTo>
                    <a:pt x="752017" y="0"/>
                  </a:lnTo>
                  <a:close/>
                </a:path>
              </a:pathLst>
            </a:custGeom>
            <a:solidFill>
              <a:srgbClr val="FFFFFF"/>
            </a:solidFill>
          </p:spPr>
          <p:txBody>
            <a:bodyPr wrap="square" lIns="0" tIns="0" rIns="0" bIns="0" rtlCol="0"/>
            <a:lstStyle/>
            <a:p>
              <a:endParaRPr/>
            </a:p>
          </p:txBody>
        </p:sp>
        <p:sp>
          <p:nvSpPr>
            <p:cNvPr id="13" name="object 13"/>
            <p:cNvSpPr/>
            <p:nvPr/>
          </p:nvSpPr>
          <p:spPr>
            <a:xfrm>
              <a:off x="12759266" y="6345906"/>
              <a:ext cx="752475" cy="869950"/>
            </a:xfrm>
            <a:custGeom>
              <a:avLst/>
              <a:gdLst/>
              <a:ahLst/>
              <a:cxnLst/>
              <a:rect l="l" t="t" r="r" b="b"/>
              <a:pathLst>
                <a:path w="752475" h="869950">
                  <a:moveTo>
                    <a:pt x="0" y="0"/>
                  </a:moveTo>
                  <a:lnTo>
                    <a:pt x="752017" y="0"/>
                  </a:lnTo>
                  <a:lnTo>
                    <a:pt x="752017" y="869814"/>
                  </a:lnTo>
                  <a:lnTo>
                    <a:pt x="0" y="869814"/>
                  </a:lnTo>
                  <a:lnTo>
                    <a:pt x="0" y="0"/>
                  </a:lnTo>
                  <a:close/>
                </a:path>
              </a:pathLst>
            </a:custGeom>
            <a:ln w="52354">
              <a:solidFill>
                <a:srgbClr val="000000"/>
              </a:solidFill>
            </a:ln>
          </p:spPr>
          <p:txBody>
            <a:bodyPr wrap="square" lIns="0" tIns="0" rIns="0" bIns="0" rtlCol="0"/>
            <a:lstStyle/>
            <a:p>
              <a:endParaRPr/>
            </a:p>
          </p:txBody>
        </p:sp>
        <p:sp>
          <p:nvSpPr>
            <p:cNvPr id="14" name="object 14"/>
            <p:cNvSpPr/>
            <p:nvPr/>
          </p:nvSpPr>
          <p:spPr>
            <a:xfrm>
              <a:off x="13517745" y="6345906"/>
              <a:ext cx="752475" cy="869950"/>
            </a:xfrm>
            <a:custGeom>
              <a:avLst/>
              <a:gdLst/>
              <a:ahLst/>
              <a:cxnLst/>
              <a:rect l="l" t="t" r="r" b="b"/>
              <a:pathLst>
                <a:path w="752475" h="869950">
                  <a:moveTo>
                    <a:pt x="752017" y="0"/>
                  </a:moveTo>
                  <a:lnTo>
                    <a:pt x="0" y="0"/>
                  </a:lnTo>
                  <a:lnTo>
                    <a:pt x="0" y="869814"/>
                  </a:lnTo>
                  <a:lnTo>
                    <a:pt x="752017" y="869814"/>
                  </a:lnTo>
                  <a:lnTo>
                    <a:pt x="752017" y="0"/>
                  </a:lnTo>
                  <a:close/>
                </a:path>
              </a:pathLst>
            </a:custGeom>
            <a:solidFill>
              <a:srgbClr val="FFFFFF"/>
            </a:solidFill>
          </p:spPr>
          <p:txBody>
            <a:bodyPr wrap="square" lIns="0" tIns="0" rIns="0" bIns="0" rtlCol="0"/>
            <a:lstStyle/>
            <a:p>
              <a:endParaRPr/>
            </a:p>
          </p:txBody>
        </p:sp>
        <p:sp>
          <p:nvSpPr>
            <p:cNvPr id="15" name="object 15"/>
            <p:cNvSpPr/>
            <p:nvPr/>
          </p:nvSpPr>
          <p:spPr>
            <a:xfrm>
              <a:off x="13517745" y="6345906"/>
              <a:ext cx="752475" cy="869950"/>
            </a:xfrm>
            <a:custGeom>
              <a:avLst/>
              <a:gdLst/>
              <a:ahLst/>
              <a:cxnLst/>
              <a:rect l="l" t="t" r="r" b="b"/>
              <a:pathLst>
                <a:path w="752475" h="869950">
                  <a:moveTo>
                    <a:pt x="0" y="0"/>
                  </a:moveTo>
                  <a:lnTo>
                    <a:pt x="752017" y="0"/>
                  </a:lnTo>
                  <a:lnTo>
                    <a:pt x="752017" y="869814"/>
                  </a:lnTo>
                  <a:lnTo>
                    <a:pt x="0" y="869814"/>
                  </a:lnTo>
                  <a:lnTo>
                    <a:pt x="0" y="0"/>
                  </a:lnTo>
                  <a:close/>
                </a:path>
              </a:pathLst>
            </a:custGeom>
            <a:ln w="52354">
              <a:solidFill>
                <a:srgbClr val="000000"/>
              </a:solidFill>
            </a:ln>
          </p:spPr>
          <p:txBody>
            <a:bodyPr wrap="square" lIns="0" tIns="0" rIns="0" bIns="0" rtlCol="0"/>
            <a:lstStyle/>
            <a:p>
              <a:endParaRPr/>
            </a:p>
          </p:txBody>
        </p:sp>
        <p:sp>
          <p:nvSpPr>
            <p:cNvPr id="16" name="object 16"/>
            <p:cNvSpPr/>
            <p:nvPr/>
          </p:nvSpPr>
          <p:spPr>
            <a:xfrm>
              <a:off x="14276225" y="6345906"/>
              <a:ext cx="752475" cy="869950"/>
            </a:xfrm>
            <a:custGeom>
              <a:avLst/>
              <a:gdLst/>
              <a:ahLst/>
              <a:cxnLst/>
              <a:rect l="l" t="t" r="r" b="b"/>
              <a:pathLst>
                <a:path w="752475" h="869950">
                  <a:moveTo>
                    <a:pt x="752017" y="0"/>
                  </a:moveTo>
                  <a:lnTo>
                    <a:pt x="0" y="0"/>
                  </a:lnTo>
                  <a:lnTo>
                    <a:pt x="0" y="869814"/>
                  </a:lnTo>
                  <a:lnTo>
                    <a:pt x="752017" y="869814"/>
                  </a:lnTo>
                  <a:lnTo>
                    <a:pt x="752017" y="0"/>
                  </a:lnTo>
                  <a:close/>
                </a:path>
              </a:pathLst>
            </a:custGeom>
            <a:solidFill>
              <a:srgbClr val="FFFFFF"/>
            </a:solidFill>
          </p:spPr>
          <p:txBody>
            <a:bodyPr wrap="square" lIns="0" tIns="0" rIns="0" bIns="0" rtlCol="0"/>
            <a:lstStyle/>
            <a:p>
              <a:endParaRPr/>
            </a:p>
          </p:txBody>
        </p:sp>
        <p:sp>
          <p:nvSpPr>
            <p:cNvPr id="17" name="object 17"/>
            <p:cNvSpPr/>
            <p:nvPr/>
          </p:nvSpPr>
          <p:spPr>
            <a:xfrm>
              <a:off x="14276225" y="6345906"/>
              <a:ext cx="752475" cy="869950"/>
            </a:xfrm>
            <a:custGeom>
              <a:avLst/>
              <a:gdLst/>
              <a:ahLst/>
              <a:cxnLst/>
              <a:rect l="l" t="t" r="r" b="b"/>
              <a:pathLst>
                <a:path w="752475" h="869950">
                  <a:moveTo>
                    <a:pt x="0" y="0"/>
                  </a:moveTo>
                  <a:lnTo>
                    <a:pt x="752017" y="0"/>
                  </a:lnTo>
                  <a:lnTo>
                    <a:pt x="752017" y="869814"/>
                  </a:lnTo>
                  <a:lnTo>
                    <a:pt x="0" y="869814"/>
                  </a:lnTo>
                  <a:lnTo>
                    <a:pt x="0" y="0"/>
                  </a:lnTo>
                  <a:close/>
                </a:path>
              </a:pathLst>
            </a:custGeom>
            <a:ln w="52354">
              <a:solidFill>
                <a:srgbClr val="000000"/>
              </a:solidFill>
            </a:ln>
          </p:spPr>
          <p:txBody>
            <a:bodyPr wrap="square" lIns="0" tIns="0" rIns="0" bIns="0" rtlCol="0"/>
            <a:lstStyle/>
            <a:p>
              <a:endParaRPr/>
            </a:p>
          </p:txBody>
        </p:sp>
        <p:sp>
          <p:nvSpPr>
            <p:cNvPr id="18" name="object 18"/>
            <p:cNvSpPr/>
            <p:nvPr/>
          </p:nvSpPr>
          <p:spPr>
            <a:xfrm>
              <a:off x="15034704" y="6345906"/>
              <a:ext cx="721995" cy="869950"/>
            </a:xfrm>
            <a:custGeom>
              <a:avLst/>
              <a:gdLst/>
              <a:ahLst/>
              <a:cxnLst/>
              <a:rect l="l" t="t" r="r" b="b"/>
              <a:pathLst>
                <a:path w="721994" h="869950">
                  <a:moveTo>
                    <a:pt x="0" y="869814"/>
                  </a:moveTo>
                  <a:lnTo>
                    <a:pt x="721601" y="869814"/>
                  </a:lnTo>
                  <a:lnTo>
                    <a:pt x="721601" y="0"/>
                  </a:lnTo>
                  <a:lnTo>
                    <a:pt x="0" y="0"/>
                  </a:lnTo>
                  <a:lnTo>
                    <a:pt x="0" y="869814"/>
                  </a:lnTo>
                  <a:close/>
                </a:path>
              </a:pathLst>
            </a:custGeom>
            <a:solidFill>
              <a:srgbClr val="FFFFFF"/>
            </a:solidFill>
          </p:spPr>
          <p:txBody>
            <a:bodyPr wrap="square" lIns="0" tIns="0" rIns="0" bIns="0" rtlCol="0"/>
            <a:lstStyle/>
            <a:p>
              <a:endParaRPr/>
            </a:p>
          </p:txBody>
        </p:sp>
        <p:sp>
          <p:nvSpPr>
            <p:cNvPr id="19" name="object 19"/>
            <p:cNvSpPr/>
            <p:nvPr/>
          </p:nvSpPr>
          <p:spPr>
            <a:xfrm>
              <a:off x="15034704" y="6345906"/>
              <a:ext cx="752475" cy="869950"/>
            </a:xfrm>
            <a:custGeom>
              <a:avLst/>
              <a:gdLst/>
              <a:ahLst/>
              <a:cxnLst/>
              <a:rect l="l" t="t" r="r" b="b"/>
              <a:pathLst>
                <a:path w="752475" h="869950">
                  <a:moveTo>
                    <a:pt x="0" y="0"/>
                  </a:moveTo>
                  <a:lnTo>
                    <a:pt x="752017" y="0"/>
                  </a:lnTo>
                  <a:lnTo>
                    <a:pt x="752017" y="869814"/>
                  </a:lnTo>
                  <a:lnTo>
                    <a:pt x="0" y="869814"/>
                  </a:lnTo>
                  <a:lnTo>
                    <a:pt x="0" y="0"/>
                  </a:lnTo>
                  <a:close/>
                </a:path>
              </a:pathLst>
            </a:custGeom>
            <a:ln w="52354">
              <a:solidFill>
                <a:srgbClr val="000000"/>
              </a:solidFill>
            </a:ln>
          </p:spPr>
          <p:txBody>
            <a:bodyPr wrap="square" lIns="0" tIns="0" rIns="0" bIns="0" rtlCol="0"/>
            <a:lstStyle/>
            <a:p>
              <a:endParaRPr/>
            </a:p>
          </p:txBody>
        </p:sp>
      </p:grpSp>
      <p:sp>
        <p:nvSpPr>
          <p:cNvPr id="20" name="object 20"/>
          <p:cNvSpPr txBox="1"/>
          <p:nvPr/>
        </p:nvSpPr>
        <p:spPr>
          <a:xfrm>
            <a:off x="11268473" y="6554434"/>
            <a:ext cx="4488180" cy="427990"/>
          </a:xfrm>
          <a:prstGeom prst="rect">
            <a:avLst/>
          </a:prstGeom>
        </p:spPr>
        <p:txBody>
          <a:bodyPr vert="horz" wrap="square" lIns="0" tIns="17145" rIns="0" bIns="0" rtlCol="0">
            <a:spAutoFit/>
          </a:bodyPr>
          <a:lstStyle/>
          <a:p>
            <a:pPr marL="256540">
              <a:lnSpc>
                <a:spcPct val="100000"/>
              </a:lnSpc>
              <a:spcBef>
                <a:spcPts val="135"/>
              </a:spcBef>
              <a:tabLst>
                <a:tab pos="1014730" algn="l"/>
                <a:tab pos="1773555" algn="l"/>
                <a:tab pos="2531745" algn="l"/>
                <a:tab pos="3289935" algn="l"/>
                <a:tab pos="4048760" algn="l"/>
              </a:tabLst>
            </a:pPr>
            <a:r>
              <a:rPr sz="2600" spc="20" dirty="0">
                <a:latin typeface="Arial MT"/>
                <a:cs typeface="Arial MT"/>
              </a:rPr>
              <a:t>0	1	2	3	4	5</a:t>
            </a:r>
            <a:endParaRPr sz="2600">
              <a:latin typeface="Arial MT"/>
              <a:cs typeface="Arial MT"/>
            </a:endParaRPr>
          </a:p>
        </p:txBody>
      </p:sp>
      <p:graphicFrame>
        <p:nvGraphicFramePr>
          <p:cNvPr id="21" name="object 21"/>
          <p:cNvGraphicFramePr>
            <a:graphicFrameLocks noGrp="1"/>
          </p:cNvGraphicFramePr>
          <p:nvPr/>
        </p:nvGraphicFramePr>
        <p:xfrm>
          <a:off x="11158990" y="4531254"/>
          <a:ext cx="4563744" cy="968969"/>
        </p:xfrm>
        <a:graphic>
          <a:graphicData uri="http://schemas.openxmlformats.org/drawingml/2006/table">
            <a:tbl>
              <a:tblPr firstRow="1" bandRow="1">
                <a:tableStyleId>{2D5ABB26-0587-4C30-8999-92F81FD0307C}</a:tableStyleId>
              </a:tblPr>
              <a:tblGrid>
                <a:gridCol w="772160">
                  <a:extLst>
                    <a:ext uri="{9D8B030D-6E8A-4147-A177-3AD203B41FA5}">
                      <a16:colId xmlns:a16="http://schemas.microsoft.com/office/drawing/2014/main" val="20000"/>
                    </a:ext>
                  </a:extLst>
                </a:gridCol>
                <a:gridCol w="775335">
                  <a:extLst>
                    <a:ext uri="{9D8B030D-6E8A-4147-A177-3AD203B41FA5}">
                      <a16:colId xmlns:a16="http://schemas.microsoft.com/office/drawing/2014/main" val="20001"/>
                    </a:ext>
                  </a:extLst>
                </a:gridCol>
                <a:gridCol w="775334">
                  <a:extLst>
                    <a:ext uri="{9D8B030D-6E8A-4147-A177-3AD203B41FA5}">
                      <a16:colId xmlns:a16="http://schemas.microsoft.com/office/drawing/2014/main" val="20002"/>
                    </a:ext>
                  </a:extLst>
                </a:gridCol>
                <a:gridCol w="772160">
                  <a:extLst>
                    <a:ext uri="{9D8B030D-6E8A-4147-A177-3AD203B41FA5}">
                      <a16:colId xmlns:a16="http://schemas.microsoft.com/office/drawing/2014/main" val="20003"/>
                    </a:ext>
                  </a:extLst>
                </a:gridCol>
                <a:gridCol w="1468755">
                  <a:extLst>
                    <a:ext uri="{9D8B030D-6E8A-4147-A177-3AD203B41FA5}">
                      <a16:colId xmlns:a16="http://schemas.microsoft.com/office/drawing/2014/main" val="20004"/>
                    </a:ext>
                  </a:extLst>
                </a:gridCol>
              </a:tblGrid>
              <a:tr h="968969">
                <a:tc>
                  <a:txBody>
                    <a:bodyPr/>
                    <a:lstStyle/>
                    <a:p>
                      <a:pPr algn="ctr">
                        <a:lnSpc>
                          <a:spcPct val="100000"/>
                        </a:lnSpc>
                        <a:spcBef>
                          <a:spcPts val="2190"/>
                        </a:spcBef>
                      </a:pPr>
                      <a:r>
                        <a:rPr sz="2600" dirty="0">
                          <a:latin typeface="Arial MT"/>
                          <a:cs typeface="Arial MT"/>
                        </a:rPr>
                        <a:t>0</a:t>
                      </a:r>
                      <a:endParaRPr sz="2600">
                        <a:latin typeface="Arial MT"/>
                        <a:cs typeface="Arial MT"/>
                      </a:endParaRPr>
                    </a:p>
                  </a:txBody>
                  <a:tcPr marL="0" marR="0" marT="278130"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2190"/>
                        </a:spcBef>
                      </a:pPr>
                      <a:r>
                        <a:rPr sz="2600" dirty="0">
                          <a:latin typeface="Arial MT"/>
                          <a:cs typeface="Arial MT"/>
                        </a:rPr>
                        <a:t>1</a:t>
                      </a:r>
                      <a:endParaRPr sz="2600">
                        <a:latin typeface="Arial MT"/>
                        <a:cs typeface="Arial MT"/>
                      </a:endParaRPr>
                    </a:p>
                  </a:txBody>
                  <a:tcPr marL="0" marR="0" marT="27813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2190"/>
                        </a:spcBef>
                      </a:pPr>
                      <a:r>
                        <a:rPr sz="2600" dirty="0">
                          <a:latin typeface="Arial MT"/>
                          <a:cs typeface="Arial MT"/>
                        </a:rPr>
                        <a:t>2</a:t>
                      </a:r>
                      <a:endParaRPr sz="2600">
                        <a:latin typeface="Arial MT"/>
                        <a:cs typeface="Arial MT"/>
                      </a:endParaRPr>
                    </a:p>
                  </a:txBody>
                  <a:tcPr marL="0" marR="0" marT="27813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3175" algn="ctr">
                        <a:lnSpc>
                          <a:spcPct val="100000"/>
                        </a:lnSpc>
                        <a:spcBef>
                          <a:spcPts val="2190"/>
                        </a:spcBef>
                      </a:pPr>
                      <a:r>
                        <a:rPr sz="2600" dirty="0">
                          <a:latin typeface="Arial MT"/>
                          <a:cs typeface="Arial MT"/>
                        </a:rPr>
                        <a:t>3</a:t>
                      </a:r>
                      <a:endParaRPr sz="2600">
                        <a:latin typeface="Arial MT"/>
                        <a:cs typeface="Arial MT"/>
                      </a:endParaRPr>
                    </a:p>
                  </a:txBody>
                  <a:tcPr marL="0" marR="0" marT="27813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marL="300355">
                        <a:lnSpc>
                          <a:spcPct val="100000"/>
                        </a:lnSpc>
                        <a:spcBef>
                          <a:spcPts val="2255"/>
                        </a:spcBef>
                        <a:tabLst>
                          <a:tab pos="1012190" algn="l"/>
                        </a:tabLst>
                      </a:pPr>
                      <a:r>
                        <a:rPr sz="2600" spc="20" dirty="0">
                          <a:solidFill>
                            <a:srgbClr val="FFFFFF"/>
                          </a:solidFill>
                          <a:latin typeface="Arial MT"/>
                          <a:cs typeface="Arial MT"/>
                        </a:rPr>
                        <a:t>4	5</a:t>
                      </a:r>
                      <a:endParaRPr sz="2600">
                        <a:latin typeface="Arial MT"/>
                        <a:cs typeface="Arial MT"/>
                      </a:endParaRPr>
                    </a:p>
                  </a:txBody>
                  <a:tcPr marL="0" marR="0" marT="286385" marB="0">
                    <a:lnL w="53975" cap="flat" cmpd="sng" algn="ctr">
                      <a:solidFill>
                        <a:srgbClr val="000000"/>
                      </a:solidFill>
                      <a:prstDash val="solid"/>
                      <a:round/>
                      <a:headEnd type="none" w="med" len="med"/>
                      <a:tailEnd type="none" w="med" len="med"/>
                    </a:lnL>
                    <a:solidFill>
                      <a:srgbClr val="000000"/>
                    </a:solidFill>
                  </a:tcPr>
                </a:tc>
                <a:extLst>
                  <a:ext uri="{0D108BD9-81ED-4DB2-BD59-A6C34878D82A}">
                    <a16:rowId xmlns:a16="http://schemas.microsoft.com/office/drawing/2014/main" val="10000"/>
                  </a:ext>
                </a:extLst>
              </a:tr>
            </a:tbl>
          </a:graphicData>
        </a:graphic>
      </p:graphicFrame>
      <p:sp>
        <p:nvSpPr>
          <p:cNvPr id="22" name="object 22"/>
          <p:cNvSpPr txBox="1"/>
          <p:nvPr/>
        </p:nvSpPr>
        <p:spPr>
          <a:xfrm>
            <a:off x="2793353" y="5046966"/>
            <a:ext cx="2733040" cy="1047115"/>
          </a:xfrm>
          <a:prstGeom prst="rect">
            <a:avLst/>
          </a:prstGeom>
          <a:solidFill>
            <a:srgbClr val="000000"/>
          </a:solidFill>
        </p:spPr>
        <p:txBody>
          <a:bodyPr vert="horz" wrap="square" lIns="0" tIns="320040" rIns="0" bIns="0" rtlCol="0">
            <a:spAutoFit/>
          </a:bodyPr>
          <a:lstStyle/>
          <a:p>
            <a:pPr marL="165100">
              <a:lnSpc>
                <a:spcPct val="100000"/>
              </a:lnSpc>
              <a:spcBef>
                <a:spcPts val="2520"/>
              </a:spcBef>
            </a:pPr>
            <a:r>
              <a:rPr sz="2600" spc="65" dirty="0">
                <a:solidFill>
                  <a:srgbClr val="FFFFFF"/>
                </a:solidFill>
                <a:latin typeface="Arial MT"/>
                <a:cs typeface="Arial MT"/>
              </a:rPr>
              <a:t>Kafka</a:t>
            </a:r>
            <a:r>
              <a:rPr sz="2600" spc="-30" dirty="0">
                <a:solidFill>
                  <a:srgbClr val="FFFFFF"/>
                </a:solidFill>
                <a:latin typeface="Arial MT"/>
                <a:cs typeface="Arial MT"/>
              </a:rPr>
              <a:t> </a:t>
            </a:r>
            <a:r>
              <a:rPr sz="2600" spc="80" dirty="0">
                <a:solidFill>
                  <a:srgbClr val="FFFFFF"/>
                </a:solidFill>
                <a:latin typeface="Arial MT"/>
                <a:cs typeface="Arial MT"/>
              </a:rPr>
              <a:t>Producer</a:t>
            </a:r>
            <a:endParaRPr sz="2600">
              <a:latin typeface="Arial MT"/>
              <a:cs typeface="Arial MT"/>
            </a:endParaRPr>
          </a:p>
        </p:txBody>
      </p:sp>
      <p:sp>
        <p:nvSpPr>
          <p:cNvPr id="23" name="object 23"/>
          <p:cNvSpPr txBox="1"/>
          <p:nvPr/>
        </p:nvSpPr>
        <p:spPr>
          <a:xfrm>
            <a:off x="5725201" y="5301376"/>
            <a:ext cx="1218565" cy="538480"/>
          </a:xfrm>
          <a:prstGeom prst="rect">
            <a:avLst/>
          </a:prstGeom>
          <a:solidFill>
            <a:srgbClr val="000000"/>
          </a:solidFill>
        </p:spPr>
        <p:txBody>
          <a:bodyPr vert="horz" wrap="square" lIns="0" tIns="635" rIns="0" bIns="0" rtlCol="0">
            <a:spAutoFit/>
          </a:bodyPr>
          <a:lstStyle/>
          <a:p>
            <a:pPr marL="279400" marR="225425" indent="-46990">
              <a:lnSpc>
                <a:spcPct val="104099"/>
              </a:lnSpc>
              <a:spcBef>
                <a:spcPts val="5"/>
              </a:spcBef>
            </a:pPr>
            <a:r>
              <a:rPr sz="1650" spc="20" dirty="0">
                <a:solidFill>
                  <a:srgbClr val="FFFFFF"/>
                </a:solidFill>
                <a:latin typeface="Arial MT"/>
                <a:cs typeface="Arial MT"/>
              </a:rPr>
              <a:t>Send</a:t>
            </a:r>
            <a:r>
              <a:rPr sz="1650" spc="-95" dirty="0">
                <a:solidFill>
                  <a:srgbClr val="FFFFFF"/>
                </a:solidFill>
                <a:latin typeface="Arial MT"/>
                <a:cs typeface="Arial MT"/>
              </a:rPr>
              <a:t> </a:t>
            </a:r>
            <a:r>
              <a:rPr sz="1650" spc="75" dirty="0">
                <a:solidFill>
                  <a:srgbClr val="FFFFFF"/>
                </a:solidFill>
                <a:latin typeface="Arial MT"/>
                <a:cs typeface="Arial MT"/>
              </a:rPr>
              <a:t>to </a:t>
            </a:r>
            <a:r>
              <a:rPr sz="1650" spc="-445" dirty="0">
                <a:solidFill>
                  <a:srgbClr val="FFFFFF"/>
                </a:solidFill>
                <a:latin typeface="Arial MT"/>
                <a:cs typeface="Arial MT"/>
              </a:rPr>
              <a:t> </a:t>
            </a:r>
            <a:r>
              <a:rPr sz="1650" spc="5" dirty="0">
                <a:solidFill>
                  <a:srgbClr val="FFFFFF"/>
                </a:solidFill>
                <a:latin typeface="Arial MT"/>
                <a:cs typeface="Arial MT"/>
              </a:rPr>
              <a:t>TopicA</a:t>
            </a:r>
            <a:endParaRPr sz="1650">
              <a:latin typeface="Arial MT"/>
              <a:cs typeface="Arial MT"/>
            </a:endParaRPr>
          </a:p>
        </p:txBody>
      </p:sp>
      <p:sp>
        <p:nvSpPr>
          <p:cNvPr id="24" name="object 24"/>
          <p:cNvSpPr/>
          <p:nvPr/>
        </p:nvSpPr>
        <p:spPr>
          <a:xfrm>
            <a:off x="3688821" y="6462009"/>
            <a:ext cx="942340" cy="595630"/>
          </a:xfrm>
          <a:custGeom>
            <a:avLst/>
            <a:gdLst/>
            <a:ahLst/>
            <a:cxnLst/>
            <a:rect l="l" t="t" r="r" b="b"/>
            <a:pathLst>
              <a:path w="942339" h="595629">
                <a:moveTo>
                  <a:pt x="0" y="4318"/>
                </a:moveTo>
                <a:lnTo>
                  <a:pt x="0" y="593056"/>
                </a:lnTo>
                <a:lnTo>
                  <a:pt x="2260" y="595316"/>
                </a:lnTo>
                <a:lnTo>
                  <a:pt x="939459" y="595316"/>
                </a:lnTo>
                <a:lnTo>
                  <a:pt x="941720" y="593056"/>
                </a:lnTo>
                <a:lnTo>
                  <a:pt x="941720" y="365793"/>
                </a:lnTo>
                <a:lnTo>
                  <a:pt x="467979" y="365793"/>
                </a:lnTo>
                <a:lnTo>
                  <a:pt x="465169" y="364726"/>
                </a:lnTo>
                <a:lnTo>
                  <a:pt x="462657" y="362968"/>
                </a:lnTo>
                <a:lnTo>
                  <a:pt x="0" y="4318"/>
                </a:lnTo>
                <a:close/>
              </a:path>
              <a:path w="942339" h="595629">
                <a:moveTo>
                  <a:pt x="941720" y="4318"/>
                </a:moveTo>
                <a:lnTo>
                  <a:pt x="476252" y="365040"/>
                </a:lnTo>
                <a:lnTo>
                  <a:pt x="473504" y="365793"/>
                </a:lnTo>
                <a:lnTo>
                  <a:pt x="941720" y="365793"/>
                </a:lnTo>
                <a:lnTo>
                  <a:pt x="941720" y="4318"/>
                </a:lnTo>
                <a:close/>
              </a:path>
              <a:path w="942339" h="595629">
                <a:moveTo>
                  <a:pt x="909301" y="0"/>
                </a:moveTo>
                <a:lnTo>
                  <a:pt x="32418" y="0"/>
                </a:lnTo>
                <a:lnTo>
                  <a:pt x="470978" y="336592"/>
                </a:lnTo>
                <a:lnTo>
                  <a:pt x="909301" y="0"/>
                </a:lnTo>
                <a:close/>
              </a:path>
            </a:pathLst>
          </a:custGeom>
          <a:solidFill>
            <a:srgbClr val="00A2FF"/>
          </a:solidFill>
        </p:spPr>
        <p:txBody>
          <a:bodyPr wrap="square" lIns="0" tIns="0" rIns="0" bIns="0" rtlCol="0"/>
          <a:lstStyle/>
          <a:p>
            <a:endParaRPr/>
          </a:p>
        </p:txBody>
      </p:sp>
      <p:sp>
        <p:nvSpPr>
          <p:cNvPr id="25" name="object 25"/>
          <p:cNvSpPr/>
          <p:nvPr/>
        </p:nvSpPr>
        <p:spPr>
          <a:xfrm>
            <a:off x="4861561" y="6462009"/>
            <a:ext cx="942340" cy="595630"/>
          </a:xfrm>
          <a:custGeom>
            <a:avLst/>
            <a:gdLst/>
            <a:ahLst/>
            <a:cxnLst/>
            <a:rect l="l" t="t" r="r" b="b"/>
            <a:pathLst>
              <a:path w="942339" h="595629">
                <a:moveTo>
                  <a:pt x="0" y="4318"/>
                </a:moveTo>
                <a:lnTo>
                  <a:pt x="0" y="593056"/>
                </a:lnTo>
                <a:lnTo>
                  <a:pt x="2260" y="595316"/>
                </a:lnTo>
                <a:lnTo>
                  <a:pt x="939459" y="595316"/>
                </a:lnTo>
                <a:lnTo>
                  <a:pt x="941720" y="593056"/>
                </a:lnTo>
                <a:lnTo>
                  <a:pt x="941720" y="365793"/>
                </a:lnTo>
                <a:lnTo>
                  <a:pt x="467979" y="365793"/>
                </a:lnTo>
                <a:lnTo>
                  <a:pt x="465169" y="364726"/>
                </a:lnTo>
                <a:lnTo>
                  <a:pt x="462657" y="362968"/>
                </a:lnTo>
                <a:lnTo>
                  <a:pt x="0" y="4318"/>
                </a:lnTo>
                <a:close/>
              </a:path>
              <a:path w="942339" h="595629">
                <a:moveTo>
                  <a:pt x="941720" y="4318"/>
                </a:moveTo>
                <a:lnTo>
                  <a:pt x="476252" y="365040"/>
                </a:lnTo>
                <a:lnTo>
                  <a:pt x="473504" y="365793"/>
                </a:lnTo>
                <a:lnTo>
                  <a:pt x="941720" y="365793"/>
                </a:lnTo>
                <a:lnTo>
                  <a:pt x="941720" y="4318"/>
                </a:lnTo>
                <a:close/>
              </a:path>
              <a:path w="942339" h="595629">
                <a:moveTo>
                  <a:pt x="909301" y="0"/>
                </a:moveTo>
                <a:lnTo>
                  <a:pt x="32418" y="0"/>
                </a:lnTo>
                <a:lnTo>
                  <a:pt x="470978" y="336592"/>
                </a:lnTo>
                <a:lnTo>
                  <a:pt x="909301" y="0"/>
                </a:lnTo>
                <a:close/>
              </a:path>
            </a:pathLst>
          </a:custGeom>
          <a:solidFill>
            <a:srgbClr val="00A2FF"/>
          </a:solidFill>
        </p:spPr>
        <p:txBody>
          <a:bodyPr wrap="square" lIns="0" tIns="0" rIns="0" bIns="0" rtlCol="0"/>
          <a:lstStyle/>
          <a:p>
            <a:endParaRPr/>
          </a:p>
        </p:txBody>
      </p:sp>
      <p:sp>
        <p:nvSpPr>
          <p:cNvPr id="26" name="object 26"/>
          <p:cNvSpPr/>
          <p:nvPr/>
        </p:nvSpPr>
        <p:spPr>
          <a:xfrm>
            <a:off x="15756306" y="6287065"/>
            <a:ext cx="1354455" cy="945515"/>
          </a:xfrm>
          <a:custGeom>
            <a:avLst/>
            <a:gdLst/>
            <a:ahLst/>
            <a:cxnLst/>
            <a:rect l="l" t="t" r="r" b="b"/>
            <a:pathLst>
              <a:path w="1354455" h="945515">
                <a:moveTo>
                  <a:pt x="1353934" y="0"/>
                </a:moveTo>
                <a:lnTo>
                  <a:pt x="725678" y="0"/>
                </a:lnTo>
                <a:lnTo>
                  <a:pt x="628243" y="0"/>
                </a:lnTo>
                <a:lnTo>
                  <a:pt x="0" y="0"/>
                </a:lnTo>
                <a:lnTo>
                  <a:pt x="0" y="945210"/>
                </a:lnTo>
                <a:lnTo>
                  <a:pt x="628243" y="945210"/>
                </a:lnTo>
                <a:lnTo>
                  <a:pt x="725678" y="945210"/>
                </a:lnTo>
                <a:lnTo>
                  <a:pt x="1353934" y="945210"/>
                </a:lnTo>
                <a:lnTo>
                  <a:pt x="1353934" y="0"/>
                </a:lnTo>
                <a:close/>
              </a:path>
            </a:pathLst>
          </a:custGeom>
          <a:solidFill>
            <a:srgbClr val="000000"/>
          </a:solidFill>
        </p:spPr>
        <p:txBody>
          <a:bodyPr wrap="square" lIns="0" tIns="0" rIns="0" bIns="0" rtlCol="0"/>
          <a:lstStyle/>
          <a:p>
            <a:endParaRPr/>
          </a:p>
        </p:txBody>
      </p:sp>
      <p:sp>
        <p:nvSpPr>
          <p:cNvPr id="27" name="object 27"/>
          <p:cNvSpPr txBox="1"/>
          <p:nvPr/>
        </p:nvSpPr>
        <p:spPr>
          <a:xfrm>
            <a:off x="16013304" y="6537474"/>
            <a:ext cx="840105" cy="427990"/>
          </a:xfrm>
          <a:prstGeom prst="rect">
            <a:avLst/>
          </a:prstGeom>
        </p:spPr>
        <p:txBody>
          <a:bodyPr vert="horz" wrap="square" lIns="0" tIns="17145" rIns="0" bIns="0" rtlCol="0">
            <a:spAutoFit/>
          </a:bodyPr>
          <a:lstStyle/>
          <a:p>
            <a:pPr marL="12700">
              <a:lnSpc>
                <a:spcPct val="100000"/>
              </a:lnSpc>
              <a:spcBef>
                <a:spcPts val="135"/>
              </a:spcBef>
              <a:tabLst>
                <a:tab pos="640715" algn="l"/>
              </a:tabLst>
            </a:pPr>
            <a:r>
              <a:rPr sz="2600" spc="20" dirty="0">
                <a:solidFill>
                  <a:srgbClr val="FFFFFF"/>
                </a:solidFill>
                <a:latin typeface="Arial MT"/>
                <a:cs typeface="Arial MT"/>
              </a:rPr>
              <a:t>6	7</a:t>
            </a:r>
            <a:endParaRPr sz="2600">
              <a:latin typeface="Arial MT"/>
              <a:cs typeface="Arial MT"/>
            </a:endParaRPr>
          </a:p>
        </p:txBody>
      </p:sp>
      <p:sp>
        <p:nvSpPr>
          <p:cNvPr id="29" name="TextBox 28">
            <a:extLst>
              <a:ext uri="{FF2B5EF4-FFF2-40B4-BE49-F238E27FC236}">
                <a16:creationId xmlns:a16="http://schemas.microsoft.com/office/drawing/2014/main" id="{0B64C71E-6BCC-82F7-112C-84C25117FEA4}"/>
              </a:ext>
            </a:extLst>
          </p:cNvPr>
          <p:cNvSpPr txBox="1"/>
          <p:nvPr/>
        </p:nvSpPr>
        <p:spPr>
          <a:xfrm>
            <a:off x="5029200" y="5330503"/>
            <a:ext cx="10058400" cy="646331"/>
          </a:xfrm>
          <a:prstGeom prst="rect">
            <a:avLst/>
          </a:prstGeom>
          <a:noFill/>
        </p:spPr>
        <p:txBody>
          <a:bodyPr wrap="square">
            <a:spAutoFit/>
          </a:bodyPr>
          <a:lstStyle/>
          <a:p>
            <a:pPr algn="l"/>
            <a:r>
              <a:rPr lang="en-IN" b="0" i="0" dirty="0">
                <a:solidFill>
                  <a:srgbClr val="2D2F31"/>
                </a:solidFill>
                <a:effectLst/>
                <a:latin typeface="Udemy Sans"/>
              </a:rPr>
              <a:t>So let's say you are sending a new message and it goes to Partition zero.</a:t>
            </a:r>
          </a:p>
          <a:p>
            <a:pPr algn="l"/>
            <a:r>
              <a:rPr lang="en-IN" b="0" i="0" u="sng" dirty="0">
                <a:solidFill>
                  <a:srgbClr val="3B198F"/>
                </a:solidFill>
                <a:effectLst/>
                <a:latin typeface="Udemy Sans"/>
              </a:rPr>
              <a:t>Now, as you can see, the offset is incremented from 3 to 4 and it gets appended to the existing log.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19373" y="2769881"/>
            <a:ext cx="7065645" cy="5704840"/>
          </a:xfrm>
          <a:prstGeom prst="rect">
            <a:avLst/>
          </a:prstGeom>
        </p:spPr>
        <p:txBody>
          <a:bodyPr vert="horz" wrap="square" lIns="0" tIns="46355" rIns="0" bIns="0" rtlCol="0">
            <a:spAutoFit/>
          </a:bodyPr>
          <a:lstStyle/>
          <a:p>
            <a:pPr marL="609600" marR="601980" indent="142240">
              <a:lnSpc>
                <a:spcPts val="11210"/>
              </a:lnSpc>
              <a:spcBef>
                <a:spcPts val="365"/>
              </a:spcBef>
            </a:pPr>
            <a:r>
              <a:rPr sz="9200" spc="229" dirty="0">
                <a:latin typeface="Arial MT"/>
                <a:cs typeface="Arial MT"/>
              </a:rPr>
              <a:t>Setting </a:t>
            </a:r>
            <a:r>
              <a:rPr sz="9200" spc="350" dirty="0">
                <a:latin typeface="Arial MT"/>
                <a:cs typeface="Arial MT"/>
              </a:rPr>
              <a:t>up </a:t>
            </a:r>
            <a:r>
              <a:rPr sz="9200" spc="-2545" dirty="0">
                <a:latin typeface="Arial MT"/>
                <a:cs typeface="Arial MT"/>
              </a:rPr>
              <a:t> </a:t>
            </a:r>
            <a:r>
              <a:rPr sz="9200" spc="225" dirty="0">
                <a:latin typeface="Arial MT"/>
                <a:cs typeface="Arial MT"/>
              </a:rPr>
              <a:t>Zookeeper</a:t>
            </a:r>
            <a:endParaRPr sz="9200">
              <a:latin typeface="Arial MT"/>
              <a:cs typeface="Arial MT"/>
            </a:endParaRPr>
          </a:p>
          <a:p>
            <a:pPr marL="12700" marR="5080" indent="3302635">
              <a:lnSpc>
                <a:spcPts val="11210"/>
              </a:lnSpc>
            </a:pPr>
            <a:r>
              <a:rPr sz="9200" spc="-155" dirty="0">
                <a:latin typeface="Arial MT"/>
                <a:cs typeface="Arial MT"/>
              </a:rPr>
              <a:t>&amp; </a:t>
            </a:r>
            <a:r>
              <a:rPr sz="9200" spc="-150" dirty="0">
                <a:latin typeface="Arial MT"/>
                <a:cs typeface="Arial MT"/>
              </a:rPr>
              <a:t> </a:t>
            </a:r>
            <a:r>
              <a:rPr sz="9200" spc="185" dirty="0">
                <a:latin typeface="Arial MT"/>
                <a:cs typeface="Arial MT"/>
              </a:rPr>
              <a:t>Kafka</a:t>
            </a:r>
            <a:r>
              <a:rPr sz="9200" spc="-70" dirty="0">
                <a:latin typeface="Arial MT"/>
                <a:cs typeface="Arial MT"/>
              </a:rPr>
              <a:t> </a:t>
            </a:r>
            <a:r>
              <a:rPr sz="9200" spc="215" dirty="0">
                <a:latin typeface="Arial MT"/>
                <a:cs typeface="Arial MT"/>
              </a:rPr>
              <a:t>Broker</a:t>
            </a:r>
            <a:endParaRPr sz="92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1504" y="494591"/>
            <a:ext cx="13581380" cy="1433195"/>
          </a:xfrm>
          <a:prstGeom prst="rect">
            <a:avLst/>
          </a:prstGeom>
        </p:spPr>
        <p:txBody>
          <a:bodyPr vert="horz" wrap="square" lIns="0" tIns="17145" rIns="0" bIns="0" rtlCol="0">
            <a:spAutoFit/>
          </a:bodyPr>
          <a:lstStyle/>
          <a:p>
            <a:pPr marL="12700">
              <a:lnSpc>
                <a:spcPct val="100000"/>
              </a:lnSpc>
              <a:spcBef>
                <a:spcPts val="135"/>
              </a:spcBef>
            </a:pPr>
            <a:r>
              <a:rPr spc="229" dirty="0"/>
              <a:t>Setting</a:t>
            </a:r>
            <a:r>
              <a:rPr spc="-5" dirty="0"/>
              <a:t> </a:t>
            </a:r>
            <a:r>
              <a:rPr spc="350" dirty="0"/>
              <a:t>up</a:t>
            </a:r>
            <a:r>
              <a:rPr spc="-5" dirty="0"/>
              <a:t> </a:t>
            </a:r>
            <a:r>
              <a:rPr spc="185" dirty="0"/>
              <a:t>Kafka</a:t>
            </a:r>
            <a:r>
              <a:rPr spc="-5" dirty="0"/>
              <a:t> </a:t>
            </a:r>
            <a:r>
              <a:rPr spc="180" dirty="0"/>
              <a:t>in</a:t>
            </a:r>
            <a:r>
              <a:rPr spc="-5" dirty="0"/>
              <a:t> </a:t>
            </a:r>
            <a:r>
              <a:rPr spc="254" dirty="0"/>
              <a:t>Local</a:t>
            </a:r>
          </a:p>
        </p:txBody>
      </p:sp>
      <p:pic>
        <p:nvPicPr>
          <p:cNvPr id="3" name="object 3"/>
          <p:cNvPicPr/>
          <p:nvPr/>
        </p:nvPicPr>
        <p:blipFill>
          <a:blip r:embed="rId2" cstate="print"/>
          <a:stretch>
            <a:fillRect/>
          </a:stretch>
        </p:blipFill>
        <p:spPr>
          <a:xfrm>
            <a:off x="3748577" y="4497245"/>
            <a:ext cx="5400769" cy="2920916"/>
          </a:xfrm>
          <a:prstGeom prst="rect">
            <a:avLst/>
          </a:prstGeom>
        </p:spPr>
      </p:pic>
      <p:grpSp>
        <p:nvGrpSpPr>
          <p:cNvPr id="4" name="object 4"/>
          <p:cNvGrpSpPr/>
          <p:nvPr/>
        </p:nvGrpSpPr>
        <p:grpSpPr>
          <a:xfrm>
            <a:off x="12386712" y="4424000"/>
            <a:ext cx="3103880" cy="3103880"/>
            <a:chOff x="12386712" y="4424000"/>
            <a:chExt cx="3103880" cy="3103880"/>
          </a:xfrm>
        </p:grpSpPr>
        <p:pic>
          <p:nvPicPr>
            <p:cNvPr id="5" name="object 5"/>
            <p:cNvPicPr/>
            <p:nvPr/>
          </p:nvPicPr>
          <p:blipFill>
            <a:blip r:embed="rId3" cstate="print"/>
            <a:stretch>
              <a:fillRect/>
            </a:stretch>
          </p:blipFill>
          <p:spPr>
            <a:xfrm>
              <a:off x="12386712" y="4424000"/>
              <a:ext cx="3103677" cy="3103677"/>
            </a:xfrm>
            <a:prstGeom prst="rect">
              <a:avLst/>
            </a:prstGeom>
          </p:spPr>
        </p:pic>
        <p:pic>
          <p:nvPicPr>
            <p:cNvPr id="6" name="object 6"/>
            <p:cNvPicPr/>
            <p:nvPr/>
          </p:nvPicPr>
          <p:blipFill>
            <a:blip r:embed="rId4" cstate="print"/>
            <a:stretch>
              <a:fillRect/>
            </a:stretch>
          </p:blipFill>
          <p:spPr>
            <a:xfrm>
              <a:off x="12428595" y="4458218"/>
              <a:ext cx="2998968" cy="2998968"/>
            </a:xfrm>
            <a:prstGeom prst="rect">
              <a:avLst/>
            </a:prstGeom>
          </p:spPr>
        </p:pic>
        <p:sp>
          <p:nvSpPr>
            <p:cNvPr id="7" name="object 7"/>
            <p:cNvSpPr/>
            <p:nvPr/>
          </p:nvSpPr>
          <p:spPr>
            <a:xfrm>
              <a:off x="12428595" y="4458219"/>
              <a:ext cx="2999105" cy="2999105"/>
            </a:xfrm>
            <a:custGeom>
              <a:avLst/>
              <a:gdLst/>
              <a:ahLst/>
              <a:cxnLst/>
              <a:rect l="l" t="t" r="r" b="b"/>
              <a:pathLst>
                <a:path w="2999105" h="2999104">
                  <a:moveTo>
                    <a:pt x="0" y="0"/>
                  </a:moveTo>
                  <a:lnTo>
                    <a:pt x="2998968" y="0"/>
                  </a:lnTo>
                  <a:lnTo>
                    <a:pt x="2998968" y="2998968"/>
                  </a:lnTo>
                  <a:lnTo>
                    <a:pt x="0" y="2998968"/>
                  </a:lnTo>
                  <a:lnTo>
                    <a:pt x="0" y="0"/>
                  </a:lnTo>
                  <a:close/>
                </a:path>
              </a:pathLst>
            </a:custGeom>
            <a:ln w="20941">
              <a:solidFill>
                <a:srgbClr val="F3F7F5"/>
              </a:solidFill>
            </a:ln>
          </p:spPr>
          <p:txBody>
            <a:bodyPr wrap="square" lIns="0" tIns="0" rIns="0" bIns="0" rtlCol="0"/>
            <a:lstStyle/>
            <a:p>
              <a:endParaRPr/>
            </a:p>
          </p:txBody>
        </p:sp>
      </p:grpSp>
      <p:sp>
        <p:nvSpPr>
          <p:cNvPr id="8" name="object 8"/>
          <p:cNvSpPr/>
          <p:nvPr/>
        </p:nvSpPr>
        <p:spPr>
          <a:xfrm>
            <a:off x="10602525" y="5588098"/>
            <a:ext cx="1110615" cy="902969"/>
          </a:xfrm>
          <a:custGeom>
            <a:avLst/>
            <a:gdLst/>
            <a:ahLst/>
            <a:cxnLst/>
            <a:rect l="l" t="t" r="r" b="b"/>
            <a:pathLst>
              <a:path w="1110615" h="902970">
                <a:moveTo>
                  <a:pt x="609353" y="0"/>
                </a:moveTo>
                <a:lnTo>
                  <a:pt x="0" y="451539"/>
                </a:lnTo>
                <a:lnTo>
                  <a:pt x="608829" y="902818"/>
                </a:lnTo>
                <a:lnTo>
                  <a:pt x="728920" y="740857"/>
                </a:lnTo>
                <a:lnTo>
                  <a:pt x="478707" y="555361"/>
                </a:lnTo>
                <a:lnTo>
                  <a:pt x="1110207" y="555361"/>
                </a:lnTo>
                <a:lnTo>
                  <a:pt x="1110207" y="347717"/>
                </a:lnTo>
                <a:lnTo>
                  <a:pt x="475074" y="347717"/>
                </a:lnTo>
                <a:lnTo>
                  <a:pt x="728396" y="162480"/>
                </a:lnTo>
                <a:lnTo>
                  <a:pt x="609353" y="0"/>
                </a:lnTo>
                <a:close/>
              </a:path>
            </a:pathLst>
          </a:custGeom>
          <a:solidFill>
            <a:srgbClr val="00A2FF"/>
          </a:solidFill>
        </p:spPr>
        <p:txBody>
          <a:bodyPr wrap="square" lIns="0" tIns="0" rIns="0" bIns="0" rtlCol="0"/>
          <a:lstStyle/>
          <a:p>
            <a:endParaRPr/>
          </a:p>
        </p:txBody>
      </p:sp>
      <p:sp>
        <p:nvSpPr>
          <p:cNvPr id="9" name="object 9"/>
          <p:cNvSpPr txBox="1"/>
          <p:nvPr/>
        </p:nvSpPr>
        <p:spPr>
          <a:xfrm>
            <a:off x="3664810" y="7895047"/>
            <a:ext cx="2779395" cy="1304290"/>
          </a:xfrm>
          <a:prstGeom prst="rect">
            <a:avLst/>
          </a:prstGeom>
          <a:solidFill>
            <a:srgbClr val="000000"/>
          </a:solidFill>
        </p:spPr>
        <p:txBody>
          <a:bodyPr vert="horz" wrap="square" lIns="0" tIns="234315" rIns="0" bIns="0" rtlCol="0">
            <a:spAutoFit/>
          </a:bodyPr>
          <a:lstStyle/>
          <a:p>
            <a:pPr marL="207010" marR="43815" indent="-156210">
              <a:lnSpc>
                <a:spcPct val="103099"/>
              </a:lnSpc>
              <a:spcBef>
                <a:spcPts val="1845"/>
              </a:spcBef>
            </a:pPr>
            <a:r>
              <a:rPr sz="2600" spc="75" dirty="0">
                <a:solidFill>
                  <a:srgbClr val="FFFFFF"/>
                </a:solidFill>
                <a:latin typeface="Arial MT"/>
                <a:cs typeface="Arial MT"/>
              </a:rPr>
              <a:t>Broker</a:t>
            </a:r>
            <a:r>
              <a:rPr sz="2600" spc="-75" dirty="0">
                <a:solidFill>
                  <a:srgbClr val="FFFFFF"/>
                </a:solidFill>
                <a:latin typeface="Arial MT"/>
                <a:cs typeface="Arial MT"/>
              </a:rPr>
              <a:t> </a:t>
            </a:r>
            <a:r>
              <a:rPr sz="2600" spc="65" dirty="0">
                <a:solidFill>
                  <a:srgbClr val="FFFFFF"/>
                </a:solidFill>
                <a:latin typeface="Arial MT"/>
                <a:cs typeface="Arial MT"/>
              </a:rPr>
              <a:t>registered </a:t>
            </a:r>
            <a:r>
              <a:rPr sz="2600" spc="-710" dirty="0">
                <a:solidFill>
                  <a:srgbClr val="FFFFFF"/>
                </a:solidFill>
                <a:latin typeface="Arial MT"/>
                <a:cs typeface="Arial MT"/>
              </a:rPr>
              <a:t> </a:t>
            </a:r>
            <a:r>
              <a:rPr sz="2600" spc="110" dirty="0">
                <a:solidFill>
                  <a:srgbClr val="FFFFFF"/>
                </a:solidFill>
                <a:latin typeface="Arial MT"/>
                <a:cs typeface="Arial MT"/>
              </a:rPr>
              <a:t>with</a:t>
            </a:r>
            <a:r>
              <a:rPr sz="2600" spc="-10" dirty="0">
                <a:solidFill>
                  <a:srgbClr val="FFFFFF"/>
                </a:solidFill>
                <a:latin typeface="Arial MT"/>
                <a:cs typeface="Arial MT"/>
              </a:rPr>
              <a:t> </a:t>
            </a:r>
            <a:r>
              <a:rPr sz="2600" spc="70" dirty="0">
                <a:solidFill>
                  <a:srgbClr val="FFFFFF"/>
                </a:solidFill>
                <a:latin typeface="Arial MT"/>
                <a:cs typeface="Arial MT"/>
              </a:rPr>
              <a:t>zookeeper</a:t>
            </a:r>
            <a:endParaRPr sz="26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63004" y="2769881"/>
            <a:ext cx="8978265" cy="5704840"/>
          </a:xfrm>
          <a:prstGeom prst="rect">
            <a:avLst/>
          </a:prstGeom>
        </p:spPr>
        <p:txBody>
          <a:bodyPr vert="horz" wrap="square" lIns="0" tIns="46355" rIns="0" bIns="0" rtlCol="0">
            <a:spAutoFit/>
          </a:bodyPr>
          <a:lstStyle/>
          <a:p>
            <a:pPr marL="12700" marR="5080" indent="2249805">
              <a:lnSpc>
                <a:spcPts val="11210"/>
              </a:lnSpc>
              <a:spcBef>
                <a:spcPts val="365"/>
              </a:spcBef>
            </a:pPr>
            <a:r>
              <a:rPr sz="9200" spc="185" dirty="0">
                <a:latin typeface="Arial MT"/>
                <a:cs typeface="Arial MT"/>
              </a:rPr>
              <a:t>Sending </a:t>
            </a:r>
            <a:r>
              <a:rPr sz="9200" spc="190" dirty="0">
                <a:latin typeface="Arial MT"/>
                <a:cs typeface="Arial MT"/>
              </a:rPr>
              <a:t> </a:t>
            </a:r>
            <a:r>
              <a:rPr sz="9200" spc="185" dirty="0">
                <a:latin typeface="Arial MT"/>
                <a:cs typeface="Arial MT"/>
              </a:rPr>
              <a:t>Kafka</a:t>
            </a:r>
            <a:r>
              <a:rPr sz="9200" spc="-65" dirty="0">
                <a:latin typeface="Arial MT"/>
                <a:cs typeface="Arial MT"/>
              </a:rPr>
              <a:t> </a:t>
            </a:r>
            <a:r>
              <a:rPr sz="9200" spc="190" dirty="0">
                <a:latin typeface="Arial MT"/>
                <a:cs typeface="Arial MT"/>
              </a:rPr>
              <a:t>Messages</a:t>
            </a:r>
            <a:endParaRPr sz="9200">
              <a:latin typeface="Arial MT"/>
              <a:cs typeface="Arial MT"/>
            </a:endParaRPr>
          </a:p>
          <a:p>
            <a:pPr algn="ctr">
              <a:lnSpc>
                <a:spcPts val="10815"/>
              </a:lnSpc>
            </a:pPr>
            <a:r>
              <a:rPr sz="9200" spc="225" dirty="0">
                <a:latin typeface="Arial MT"/>
                <a:cs typeface="Arial MT"/>
              </a:rPr>
              <a:t>With</a:t>
            </a:r>
            <a:endParaRPr sz="9200">
              <a:latin typeface="Arial MT"/>
              <a:cs typeface="Arial MT"/>
            </a:endParaRPr>
          </a:p>
          <a:p>
            <a:pPr algn="ctr">
              <a:lnSpc>
                <a:spcPct val="100000"/>
              </a:lnSpc>
              <a:spcBef>
                <a:spcPts val="175"/>
              </a:spcBef>
            </a:pPr>
            <a:r>
              <a:rPr sz="9200" spc="130" dirty="0">
                <a:latin typeface="Arial MT"/>
                <a:cs typeface="Arial MT"/>
              </a:rPr>
              <a:t>Key</a:t>
            </a:r>
            <a:r>
              <a:rPr sz="9200" spc="-10" dirty="0">
                <a:latin typeface="Arial MT"/>
                <a:cs typeface="Arial MT"/>
              </a:rPr>
              <a:t> </a:t>
            </a:r>
            <a:r>
              <a:rPr sz="9200" spc="240" dirty="0">
                <a:latin typeface="Arial MT"/>
                <a:cs typeface="Arial MT"/>
              </a:rPr>
              <a:t>and</a:t>
            </a:r>
            <a:r>
              <a:rPr sz="9200" spc="-10" dirty="0">
                <a:latin typeface="Arial MT"/>
                <a:cs typeface="Arial MT"/>
              </a:rPr>
              <a:t> </a:t>
            </a:r>
            <a:r>
              <a:rPr sz="9200" spc="-125" dirty="0">
                <a:latin typeface="Arial MT"/>
                <a:cs typeface="Arial MT"/>
              </a:rPr>
              <a:t>Value</a:t>
            </a:r>
            <a:endParaRPr sz="92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7330" y="494591"/>
            <a:ext cx="8369934" cy="1433195"/>
          </a:xfrm>
          <a:prstGeom prst="rect">
            <a:avLst/>
          </a:prstGeom>
        </p:spPr>
        <p:txBody>
          <a:bodyPr vert="horz" wrap="square" lIns="0" tIns="17145" rIns="0" bIns="0" rtlCol="0">
            <a:spAutoFit/>
          </a:bodyPr>
          <a:lstStyle/>
          <a:p>
            <a:pPr marL="12700">
              <a:lnSpc>
                <a:spcPct val="100000"/>
              </a:lnSpc>
              <a:spcBef>
                <a:spcPts val="135"/>
              </a:spcBef>
            </a:pPr>
            <a:r>
              <a:rPr spc="185" dirty="0"/>
              <a:t>Kafka</a:t>
            </a:r>
            <a:r>
              <a:rPr spc="-65" dirty="0"/>
              <a:t> </a:t>
            </a:r>
            <a:r>
              <a:rPr spc="190" dirty="0"/>
              <a:t>Message</a:t>
            </a:r>
          </a:p>
        </p:txBody>
      </p:sp>
      <p:sp>
        <p:nvSpPr>
          <p:cNvPr id="3" name="object 3"/>
          <p:cNvSpPr txBox="1"/>
          <p:nvPr/>
        </p:nvSpPr>
        <p:spPr>
          <a:xfrm>
            <a:off x="1421811" y="2599074"/>
            <a:ext cx="14131290" cy="3082925"/>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dirty="0">
                <a:latin typeface="Arial MT"/>
                <a:cs typeface="Arial MT"/>
              </a:rPr>
              <a:t>Kafka Message</a:t>
            </a:r>
            <a:r>
              <a:rPr sz="3950" spc="5" dirty="0">
                <a:latin typeface="Arial MT"/>
                <a:cs typeface="Arial MT"/>
              </a:rPr>
              <a:t> </a:t>
            </a:r>
            <a:r>
              <a:rPr sz="3950" dirty="0">
                <a:latin typeface="Arial MT"/>
                <a:cs typeface="Arial MT"/>
              </a:rPr>
              <a:t>these </a:t>
            </a:r>
            <a:r>
              <a:rPr sz="3950" spc="20" dirty="0">
                <a:latin typeface="Arial MT"/>
                <a:cs typeface="Arial MT"/>
              </a:rPr>
              <a:t>sent</a:t>
            </a:r>
            <a:r>
              <a:rPr sz="3950" spc="5" dirty="0">
                <a:latin typeface="Arial MT"/>
                <a:cs typeface="Arial MT"/>
              </a:rPr>
              <a:t> </a:t>
            </a:r>
            <a:r>
              <a:rPr sz="3950" spc="40" dirty="0">
                <a:latin typeface="Arial MT"/>
                <a:cs typeface="Arial MT"/>
              </a:rPr>
              <a:t>from</a:t>
            </a:r>
            <a:r>
              <a:rPr sz="3950" dirty="0">
                <a:latin typeface="Arial MT"/>
                <a:cs typeface="Arial MT"/>
              </a:rPr>
              <a:t> </a:t>
            </a:r>
            <a:r>
              <a:rPr sz="3950" spc="45" dirty="0">
                <a:latin typeface="Arial MT"/>
                <a:cs typeface="Arial MT"/>
              </a:rPr>
              <a:t>producer</a:t>
            </a:r>
            <a:r>
              <a:rPr sz="3950" spc="5" dirty="0">
                <a:latin typeface="Arial MT"/>
                <a:cs typeface="Arial MT"/>
              </a:rPr>
              <a:t> </a:t>
            </a:r>
            <a:r>
              <a:rPr sz="3950" spc="-25" dirty="0">
                <a:latin typeface="Arial MT"/>
                <a:cs typeface="Arial MT"/>
              </a:rPr>
              <a:t>has</a:t>
            </a:r>
            <a:r>
              <a:rPr sz="3950" dirty="0">
                <a:latin typeface="Arial MT"/>
                <a:cs typeface="Arial MT"/>
              </a:rPr>
              <a:t> </a:t>
            </a:r>
            <a:r>
              <a:rPr sz="3950" spc="120" dirty="0">
                <a:latin typeface="Arial MT"/>
                <a:cs typeface="Arial MT"/>
              </a:rPr>
              <a:t>two</a:t>
            </a:r>
            <a:r>
              <a:rPr sz="3950" spc="5" dirty="0">
                <a:latin typeface="Arial MT"/>
                <a:cs typeface="Arial MT"/>
              </a:rPr>
              <a:t> </a:t>
            </a:r>
            <a:r>
              <a:rPr sz="3950" spc="30" dirty="0">
                <a:latin typeface="Arial MT"/>
                <a:cs typeface="Arial MT"/>
              </a:rPr>
              <a:t>properties</a:t>
            </a:r>
            <a:endParaRPr sz="3950">
              <a:latin typeface="Arial MT"/>
              <a:cs typeface="Arial MT"/>
            </a:endParaRPr>
          </a:p>
          <a:p>
            <a:pPr marL="1059180" lvl="1" indent="-523875">
              <a:lnSpc>
                <a:spcPct val="100000"/>
              </a:lnSpc>
              <a:spcBef>
                <a:spcPts val="4825"/>
              </a:spcBef>
              <a:buSzPct val="125316"/>
              <a:buFont typeface="SimSun"/>
              <a:buChar char="•"/>
              <a:tabLst>
                <a:tab pos="1059815" algn="l"/>
              </a:tabLst>
            </a:pPr>
            <a:r>
              <a:rPr sz="3950" spc="-25" dirty="0">
                <a:latin typeface="Arial MT"/>
                <a:cs typeface="Arial MT"/>
              </a:rPr>
              <a:t>Key</a:t>
            </a:r>
            <a:r>
              <a:rPr sz="3950" spc="-40" dirty="0">
                <a:latin typeface="Arial MT"/>
                <a:cs typeface="Arial MT"/>
              </a:rPr>
              <a:t> </a:t>
            </a:r>
            <a:r>
              <a:rPr sz="3950" spc="-20" dirty="0">
                <a:latin typeface="Arial MT"/>
                <a:cs typeface="Arial MT"/>
              </a:rPr>
              <a:t>(optional)</a:t>
            </a:r>
            <a:endParaRPr sz="3950">
              <a:latin typeface="Arial MT"/>
              <a:cs typeface="Arial MT"/>
            </a:endParaRPr>
          </a:p>
          <a:p>
            <a:pPr marL="1059180" lvl="1" indent="-523875">
              <a:lnSpc>
                <a:spcPct val="100000"/>
              </a:lnSpc>
              <a:spcBef>
                <a:spcPts val="4825"/>
              </a:spcBef>
              <a:buSzPct val="125316"/>
              <a:buFont typeface="SimSun"/>
              <a:buChar char="•"/>
              <a:tabLst>
                <a:tab pos="1059815" algn="l"/>
              </a:tabLst>
            </a:pPr>
            <a:r>
              <a:rPr sz="3950" spc="-120" dirty="0">
                <a:latin typeface="Arial MT"/>
                <a:cs typeface="Arial MT"/>
              </a:rPr>
              <a:t>Value</a:t>
            </a:r>
            <a:endParaRPr sz="395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9906" y="494591"/>
            <a:ext cx="16644619" cy="1433195"/>
          </a:xfrm>
          <a:prstGeom prst="rect">
            <a:avLst/>
          </a:prstGeom>
        </p:spPr>
        <p:txBody>
          <a:bodyPr vert="horz" wrap="square" lIns="0" tIns="17145" rIns="0" bIns="0" rtlCol="0">
            <a:spAutoFit/>
          </a:bodyPr>
          <a:lstStyle/>
          <a:p>
            <a:pPr marL="12700">
              <a:lnSpc>
                <a:spcPct val="100000"/>
              </a:lnSpc>
              <a:spcBef>
                <a:spcPts val="135"/>
              </a:spcBef>
            </a:pPr>
            <a:r>
              <a:rPr spc="185" dirty="0"/>
              <a:t>Sending</a:t>
            </a:r>
            <a:r>
              <a:rPr spc="-10" dirty="0"/>
              <a:t> </a:t>
            </a:r>
            <a:r>
              <a:rPr spc="190" dirty="0"/>
              <a:t>Message</a:t>
            </a:r>
            <a:r>
              <a:rPr spc="-10" dirty="0"/>
              <a:t> </a:t>
            </a:r>
            <a:r>
              <a:rPr spc="280" dirty="0"/>
              <a:t>Without</a:t>
            </a:r>
            <a:r>
              <a:rPr spc="-5" dirty="0"/>
              <a:t> </a:t>
            </a:r>
            <a:r>
              <a:rPr spc="130" dirty="0"/>
              <a:t>Key</a:t>
            </a:r>
          </a:p>
        </p:txBody>
      </p:sp>
      <p:sp>
        <p:nvSpPr>
          <p:cNvPr id="3" name="object 3"/>
          <p:cNvSpPr/>
          <p:nvPr/>
        </p:nvSpPr>
        <p:spPr>
          <a:xfrm>
            <a:off x="10261672" y="6035310"/>
            <a:ext cx="1993264" cy="685800"/>
          </a:xfrm>
          <a:custGeom>
            <a:avLst/>
            <a:gdLst/>
            <a:ahLst/>
            <a:cxnLst/>
            <a:rect l="l" t="t" r="r" b="b"/>
            <a:pathLst>
              <a:path w="1993265" h="685800">
                <a:moveTo>
                  <a:pt x="1993054" y="0"/>
                </a:moveTo>
                <a:lnTo>
                  <a:pt x="0" y="0"/>
                </a:lnTo>
                <a:lnTo>
                  <a:pt x="0" y="685177"/>
                </a:lnTo>
                <a:lnTo>
                  <a:pt x="1993054" y="685177"/>
                </a:lnTo>
                <a:lnTo>
                  <a:pt x="1993054" y="0"/>
                </a:lnTo>
                <a:close/>
              </a:path>
            </a:pathLst>
          </a:custGeom>
          <a:solidFill>
            <a:srgbClr val="000000"/>
          </a:solidFill>
        </p:spPr>
        <p:txBody>
          <a:bodyPr wrap="square" lIns="0" tIns="0" rIns="0" bIns="0" rtlCol="0"/>
          <a:lstStyle/>
          <a:p>
            <a:endParaRPr/>
          </a:p>
        </p:txBody>
      </p:sp>
      <p:sp>
        <p:nvSpPr>
          <p:cNvPr id="4" name="object 4"/>
          <p:cNvSpPr txBox="1"/>
          <p:nvPr/>
        </p:nvSpPr>
        <p:spPr>
          <a:xfrm>
            <a:off x="10466768" y="6149600"/>
            <a:ext cx="1595755" cy="427990"/>
          </a:xfrm>
          <a:prstGeom prst="rect">
            <a:avLst/>
          </a:prstGeom>
        </p:spPr>
        <p:txBody>
          <a:bodyPr vert="horz" wrap="square" lIns="0" tIns="17145" rIns="0" bIns="0" rtlCol="0">
            <a:spAutoFit/>
          </a:bodyPr>
          <a:lstStyle/>
          <a:p>
            <a:pPr>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5" name="object 5"/>
          <p:cNvSpPr txBox="1"/>
          <p:nvPr/>
        </p:nvSpPr>
        <p:spPr>
          <a:xfrm>
            <a:off x="10267316" y="3013945"/>
            <a:ext cx="1964055" cy="528320"/>
          </a:xfrm>
          <a:prstGeom prst="rect">
            <a:avLst/>
          </a:prstGeom>
        </p:spPr>
        <p:txBody>
          <a:bodyPr vert="horz" wrap="square" lIns="0" tIns="12065" rIns="0" bIns="0" rtlCol="0">
            <a:spAutoFit/>
          </a:bodyPr>
          <a:lstStyle/>
          <a:p>
            <a:pPr marL="12700">
              <a:lnSpc>
                <a:spcPct val="100000"/>
              </a:lnSpc>
              <a:spcBef>
                <a:spcPts val="95"/>
              </a:spcBef>
            </a:pPr>
            <a:r>
              <a:rPr sz="3300" b="1" spc="40" dirty="0">
                <a:latin typeface="Arial"/>
                <a:cs typeface="Arial"/>
              </a:rPr>
              <a:t>test-topic</a:t>
            </a:r>
            <a:endParaRPr sz="3300">
              <a:latin typeface="Arial"/>
              <a:cs typeface="Arial"/>
            </a:endParaRPr>
          </a:p>
        </p:txBody>
      </p:sp>
      <p:grpSp>
        <p:nvGrpSpPr>
          <p:cNvPr id="6" name="object 6"/>
          <p:cNvGrpSpPr/>
          <p:nvPr/>
        </p:nvGrpSpPr>
        <p:grpSpPr>
          <a:xfrm>
            <a:off x="10035350" y="3955220"/>
            <a:ext cx="9177655" cy="5826125"/>
            <a:chOff x="10035350" y="3955220"/>
            <a:chExt cx="9177655" cy="5826125"/>
          </a:xfrm>
        </p:grpSpPr>
        <p:sp>
          <p:nvSpPr>
            <p:cNvPr id="7" name="object 7"/>
            <p:cNvSpPr/>
            <p:nvPr/>
          </p:nvSpPr>
          <p:spPr>
            <a:xfrm>
              <a:off x="10061702" y="3981573"/>
              <a:ext cx="9124950" cy="5773420"/>
            </a:xfrm>
            <a:custGeom>
              <a:avLst/>
              <a:gdLst/>
              <a:ahLst/>
              <a:cxnLst/>
              <a:rect l="l" t="t" r="r" b="b"/>
              <a:pathLst>
                <a:path w="9124950" h="5773420">
                  <a:moveTo>
                    <a:pt x="0" y="0"/>
                  </a:moveTo>
                  <a:lnTo>
                    <a:pt x="9124722" y="0"/>
                  </a:lnTo>
                  <a:lnTo>
                    <a:pt x="9124722" y="5773170"/>
                  </a:lnTo>
                  <a:lnTo>
                    <a:pt x="0" y="5773170"/>
                  </a:lnTo>
                  <a:lnTo>
                    <a:pt x="0" y="0"/>
                  </a:lnTo>
                  <a:close/>
                </a:path>
              </a:pathLst>
            </a:custGeom>
            <a:ln w="52354">
              <a:solidFill>
                <a:srgbClr val="000000"/>
              </a:solidFill>
            </a:ln>
          </p:spPr>
          <p:txBody>
            <a:bodyPr wrap="square" lIns="0" tIns="0" rIns="0" bIns="0" rtlCol="0"/>
            <a:lstStyle/>
            <a:p>
              <a:endParaRPr/>
            </a:p>
          </p:txBody>
        </p:sp>
        <p:sp>
          <p:nvSpPr>
            <p:cNvPr id="8" name="object 8"/>
            <p:cNvSpPr/>
            <p:nvPr/>
          </p:nvSpPr>
          <p:spPr>
            <a:xfrm>
              <a:off x="10243342" y="4866849"/>
              <a:ext cx="2016760" cy="562610"/>
            </a:xfrm>
            <a:custGeom>
              <a:avLst/>
              <a:gdLst/>
              <a:ahLst/>
              <a:cxnLst/>
              <a:rect l="l" t="t" r="r" b="b"/>
              <a:pathLst>
                <a:path w="2016759" h="562610">
                  <a:moveTo>
                    <a:pt x="2016416" y="0"/>
                  </a:moveTo>
                  <a:lnTo>
                    <a:pt x="0" y="0"/>
                  </a:lnTo>
                  <a:lnTo>
                    <a:pt x="0" y="562127"/>
                  </a:lnTo>
                  <a:lnTo>
                    <a:pt x="2016416" y="562127"/>
                  </a:lnTo>
                  <a:lnTo>
                    <a:pt x="2016416" y="0"/>
                  </a:lnTo>
                  <a:close/>
                </a:path>
              </a:pathLst>
            </a:custGeom>
            <a:solidFill>
              <a:srgbClr val="000000"/>
            </a:solidFill>
          </p:spPr>
          <p:txBody>
            <a:bodyPr wrap="square" lIns="0" tIns="0" rIns="0" bIns="0" rtlCol="0"/>
            <a:lstStyle/>
            <a:p>
              <a:endParaRPr/>
            </a:p>
          </p:txBody>
        </p:sp>
      </p:grpSp>
      <p:sp>
        <p:nvSpPr>
          <p:cNvPr id="9" name="object 9"/>
          <p:cNvSpPr txBox="1"/>
          <p:nvPr/>
        </p:nvSpPr>
        <p:spPr>
          <a:xfrm>
            <a:off x="10460118" y="4928785"/>
            <a:ext cx="1595755" cy="427990"/>
          </a:xfrm>
          <a:prstGeom prst="rect">
            <a:avLst/>
          </a:prstGeom>
        </p:spPr>
        <p:txBody>
          <a:bodyPr vert="horz" wrap="square" lIns="0" tIns="17145" rIns="0" bIns="0" rtlCol="0">
            <a:spAutoFit/>
          </a:bodyPr>
          <a:lstStyle/>
          <a:p>
            <a:pPr>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0</a:t>
            </a:r>
            <a:endParaRPr sz="2600">
              <a:latin typeface="Arial MT"/>
              <a:cs typeface="Arial MT"/>
            </a:endParaRPr>
          </a:p>
        </p:txBody>
      </p:sp>
      <p:sp>
        <p:nvSpPr>
          <p:cNvPr id="10" name="object 10"/>
          <p:cNvSpPr txBox="1"/>
          <p:nvPr/>
        </p:nvSpPr>
        <p:spPr>
          <a:xfrm>
            <a:off x="2793353" y="5046966"/>
            <a:ext cx="2733040" cy="1047115"/>
          </a:xfrm>
          <a:prstGeom prst="rect">
            <a:avLst/>
          </a:prstGeom>
          <a:solidFill>
            <a:srgbClr val="000000"/>
          </a:solidFill>
        </p:spPr>
        <p:txBody>
          <a:bodyPr vert="horz" wrap="square" lIns="0" tIns="320040" rIns="0" bIns="0" rtlCol="0">
            <a:spAutoFit/>
          </a:bodyPr>
          <a:lstStyle/>
          <a:p>
            <a:pPr marL="165100">
              <a:lnSpc>
                <a:spcPct val="100000"/>
              </a:lnSpc>
              <a:spcBef>
                <a:spcPts val="2520"/>
              </a:spcBef>
            </a:pPr>
            <a:r>
              <a:rPr sz="2600" spc="65" dirty="0">
                <a:solidFill>
                  <a:srgbClr val="FFFFFF"/>
                </a:solidFill>
                <a:latin typeface="Arial MT"/>
                <a:cs typeface="Arial MT"/>
              </a:rPr>
              <a:t>Kafka</a:t>
            </a:r>
            <a:r>
              <a:rPr sz="2600" spc="-30" dirty="0">
                <a:solidFill>
                  <a:srgbClr val="FFFFFF"/>
                </a:solidFill>
                <a:latin typeface="Arial MT"/>
                <a:cs typeface="Arial MT"/>
              </a:rPr>
              <a:t> </a:t>
            </a:r>
            <a:r>
              <a:rPr sz="2600" spc="80" dirty="0">
                <a:solidFill>
                  <a:srgbClr val="FFFFFF"/>
                </a:solidFill>
                <a:latin typeface="Arial MT"/>
                <a:cs typeface="Arial MT"/>
              </a:rPr>
              <a:t>Producer</a:t>
            </a:r>
            <a:endParaRPr sz="2600">
              <a:latin typeface="Arial MT"/>
              <a:cs typeface="Arial MT"/>
            </a:endParaRPr>
          </a:p>
        </p:txBody>
      </p:sp>
      <p:sp>
        <p:nvSpPr>
          <p:cNvPr id="11" name="object 11"/>
          <p:cNvSpPr txBox="1"/>
          <p:nvPr/>
        </p:nvSpPr>
        <p:spPr>
          <a:xfrm>
            <a:off x="5725201" y="5301376"/>
            <a:ext cx="1218565" cy="538480"/>
          </a:xfrm>
          <a:prstGeom prst="rect">
            <a:avLst/>
          </a:prstGeom>
          <a:solidFill>
            <a:srgbClr val="000000"/>
          </a:solidFill>
        </p:spPr>
        <p:txBody>
          <a:bodyPr vert="horz" wrap="square" lIns="0" tIns="635" rIns="0" bIns="0" rtlCol="0">
            <a:spAutoFit/>
          </a:bodyPr>
          <a:lstStyle/>
          <a:p>
            <a:pPr marL="279400" marR="225425" indent="-46990">
              <a:lnSpc>
                <a:spcPct val="104099"/>
              </a:lnSpc>
              <a:spcBef>
                <a:spcPts val="5"/>
              </a:spcBef>
            </a:pPr>
            <a:r>
              <a:rPr sz="1650" spc="20" dirty="0">
                <a:solidFill>
                  <a:srgbClr val="FFFFFF"/>
                </a:solidFill>
                <a:latin typeface="Arial MT"/>
                <a:cs typeface="Arial MT"/>
              </a:rPr>
              <a:t>Send</a:t>
            </a:r>
            <a:r>
              <a:rPr sz="1650" spc="-95" dirty="0">
                <a:solidFill>
                  <a:srgbClr val="FFFFFF"/>
                </a:solidFill>
                <a:latin typeface="Arial MT"/>
                <a:cs typeface="Arial MT"/>
              </a:rPr>
              <a:t> </a:t>
            </a:r>
            <a:r>
              <a:rPr sz="1650" spc="75" dirty="0">
                <a:solidFill>
                  <a:srgbClr val="FFFFFF"/>
                </a:solidFill>
                <a:latin typeface="Arial MT"/>
                <a:cs typeface="Arial MT"/>
              </a:rPr>
              <a:t>to </a:t>
            </a:r>
            <a:r>
              <a:rPr sz="1650" spc="-445" dirty="0">
                <a:solidFill>
                  <a:srgbClr val="FFFFFF"/>
                </a:solidFill>
                <a:latin typeface="Arial MT"/>
                <a:cs typeface="Arial MT"/>
              </a:rPr>
              <a:t> </a:t>
            </a:r>
            <a:r>
              <a:rPr sz="1650" spc="5" dirty="0">
                <a:solidFill>
                  <a:srgbClr val="FFFFFF"/>
                </a:solidFill>
                <a:latin typeface="Arial MT"/>
                <a:cs typeface="Arial MT"/>
              </a:rPr>
              <a:t>TopicA</a:t>
            </a:r>
            <a:endParaRPr sz="1650">
              <a:latin typeface="Arial MT"/>
              <a:cs typeface="Arial MT"/>
            </a:endParaRPr>
          </a:p>
        </p:txBody>
      </p:sp>
      <p:sp>
        <p:nvSpPr>
          <p:cNvPr id="12" name="object 12"/>
          <p:cNvSpPr/>
          <p:nvPr/>
        </p:nvSpPr>
        <p:spPr>
          <a:xfrm>
            <a:off x="3101088" y="6462009"/>
            <a:ext cx="1529715" cy="967105"/>
          </a:xfrm>
          <a:custGeom>
            <a:avLst/>
            <a:gdLst/>
            <a:ahLst/>
            <a:cxnLst/>
            <a:rect l="l" t="t" r="r" b="b"/>
            <a:pathLst>
              <a:path w="1529714" h="967104">
                <a:moveTo>
                  <a:pt x="0" y="7012"/>
                </a:moveTo>
                <a:lnTo>
                  <a:pt x="0" y="963185"/>
                </a:lnTo>
                <a:lnTo>
                  <a:pt x="3671" y="966856"/>
                </a:lnTo>
                <a:lnTo>
                  <a:pt x="1525782" y="966856"/>
                </a:lnTo>
                <a:lnTo>
                  <a:pt x="1529453" y="963185"/>
                </a:lnTo>
                <a:lnTo>
                  <a:pt x="1529453" y="594086"/>
                </a:lnTo>
                <a:lnTo>
                  <a:pt x="760048" y="594086"/>
                </a:lnTo>
                <a:lnTo>
                  <a:pt x="755483" y="592352"/>
                </a:lnTo>
                <a:lnTo>
                  <a:pt x="751404" y="589497"/>
                </a:lnTo>
                <a:lnTo>
                  <a:pt x="0" y="7012"/>
                </a:lnTo>
                <a:close/>
              </a:path>
              <a:path w="1529714" h="967104">
                <a:moveTo>
                  <a:pt x="1529453" y="7012"/>
                </a:moveTo>
                <a:lnTo>
                  <a:pt x="773485" y="592862"/>
                </a:lnTo>
                <a:lnTo>
                  <a:pt x="769022" y="594086"/>
                </a:lnTo>
                <a:lnTo>
                  <a:pt x="1529453" y="594086"/>
                </a:lnTo>
                <a:lnTo>
                  <a:pt x="1529453" y="7012"/>
                </a:lnTo>
                <a:close/>
              </a:path>
              <a:path w="1529714" h="967104">
                <a:moveTo>
                  <a:pt x="1476801" y="0"/>
                </a:moveTo>
                <a:lnTo>
                  <a:pt x="52651" y="0"/>
                </a:lnTo>
                <a:lnTo>
                  <a:pt x="764918" y="546661"/>
                </a:lnTo>
                <a:lnTo>
                  <a:pt x="1476801" y="0"/>
                </a:lnTo>
                <a:close/>
              </a:path>
            </a:pathLst>
          </a:custGeom>
          <a:solidFill>
            <a:srgbClr val="00A2FF"/>
          </a:solidFill>
        </p:spPr>
        <p:txBody>
          <a:bodyPr wrap="square" lIns="0" tIns="0" rIns="0" bIns="0" rtlCol="0"/>
          <a:lstStyle/>
          <a:p>
            <a:endParaRPr/>
          </a:p>
        </p:txBody>
      </p:sp>
      <p:sp>
        <p:nvSpPr>
          <p:cNvPr id="13" name="object 13"/>
          <p:cNvSpPr txBox="1"/>
          <p:nvPr/>
        </p:nvSpPr>
        <p:spPr>
          <a:xfrm>
            <a:off x="3090252" y="6992225"/>
            <a:ext cx="728980" cy="339725"/>
          </a:xfrm>
          <a:prstGeom prst="rect">
            <a:avLst/>
          </a:prstGeom>
        </p:spPr>
        <p:txBody>
          <a:bodyPr vert="horz" wrap="square" lIns="0" tIns="13970" rIns="0" bIns="0" rtlCol="0">
            <a:spAutoFit/>
          </a:bodyPr>
          <a:lstStyle/>
          <a:p>
            <a:pPr marL="12700">
              <a:lnSpc>
                <a:spcPct val="100000"/>
              </a:lnSpc>
              <a:spcBef>
                <a:spcPts val="110"/>
              </a:spcBef>
            </a:pPr>
            <a:r>
              <a:rPr sz="2050" spc="55" dirty="0">
                <a:solidFill>
                  <a:srgbClr val="FFFFFF"/>
                </a:solidFill>
                <a:latin typeface="Arial MT"/>
                <a:cs typeface="Arial MT"/>
              </a:rPr>
              <a:t>Apple</a:t>
            </a:r>
            <a:endParaRPr sz="2050">
              <a:latin typeface="Arial MT"/>
              <a:cs typeface="Arial MT"/>
            </a:endParaRPr>
          </a:p>
        </p:txBody>
      </p:sp>
      <p:sp>
        <p:nvSpPr>
          <p:cNvPr id="14" name="object 14"/>
          <p:cNvSpPr/>
          <p:nvPr/>
        </p:nvSpPr>
        <p:spPr>
          <a:xfrm>
            <a:off x="4861561" y="6462009"/>
            <a:ext cx="1529715" cy="967105"/>
          </a:xfrm>
          <a:custGeom>
            <a:avLst/>
            <a:gdLst/>
            <a:ahLst/>
            <a:cxnLst/>
            <a:rect l="l" t="t" r="r" b="b"/>
            <a:pathLst>
              <a:path w="1529714" h="967104">
                <a:moveTo>
                  <a:pt x="0" y="7012"/>
                </a:moveTo>
                <a:lnTo>
                  <a:pt x="0" y="963185"/>
                </a:lnTo>
                <a:lnTo>
                  <a:pt x="3671" y="966856"/>
                </a:lnTo>
                <a:lnTo>
                  <a:pt x="1525782" y="966856"/>
                </a:lnTo>
                <a:lnTo>
                  <a:pt x="1529453" y="963185"/>
                </a:lnTo>
                <a:lnTo>
                  <a:pt x="1529453" y="594086"/>
                </a:lnTo>
                <a:lnTo>
                  <a:pt x="760048" y="594086"/>
                </a:lnTo>
                <a:lnTo>
                  <a:pt x="755483" y="592352"/>
                </a:lnTo>
                <a:lnTo>
                  <a:pt x="751404" y="589497"/>
                </a:lnTo>
                <a:lnTo>
                  <a:pt x="0" y="7012"/>
                </a:lnTo>
                <a:close/>
              </a:path>
              <a:path w="1529714" h="967104">
                <a:moveTo>
                  <a:pt x="1529453" y="7012"/>
                </a:moveTo>
                <a:lnTo>
                  <a:pt x="773485" y="592863"/>
                </a:lnTo>
                <a:lnTo>
                  <a:pt x="769022" y="594086"/>
                </a:lnTo>
                <a:lnTo>
                  <a:pt x="1529453" y="594086"/>
                </a:lnTo>
                <a:lnTo>
                  <a:pt x="1529453" y="7012"/>
                </a:lnTo>
                <a:close/>
              </a:path>
              <a:path w="1529714" h="967104">
                <a:moveTo>
                  <a:pt x="1476802" y="0"/>
                </a:moveTo>
                <a:lnTo>
                  <a:pt x="52651" y="0"/>
                </a:lnTo>
                <a:lnTo>
                  <a:pt x="764918" y="546661"/>
                </a:lnTo>
                <a:lnTo>
                  <a:pt x="1476802" y="0"/>
                </a:lnTo>
                <a:close/>
              </a:path>
            </a:pathLst>
          </a:custGeom>
          <a:solidFill>
            <a:srgbClr val="00A2FF"/>
          </a:solidFill>
        </p:spPr>
        <p:txBody>
          <a:bodyPr wrap="square" lIns="0" tIns="0" rIns="0" bIns="0" rtlCol="0"/>
          <a:lstStyle/>
          <a:p>
            <a:endParaRPr/>
          </a:p>
        </p:txBody>
      </p:sp>
      <p:sp>
        <p:nvSpPr>
          <p:cNvPr id="15" name="object 15"/>
          <p:cNvSpPr txBox="1"/>
          <p:nvPr/>
        </p:nvSpPr>
        <p:spPr>
          <a:xfrm>
            <a:off x="4855122" y="7002695"/>
            <a:ext cx="733425" cy="339725"/>
          </a:xfrm>
          <a:prstGeom prst="rect">
            <a:avLst/>
          </a:prstGeom>
        </p:spPr>
        <p:txBody>
          <a:bodyPr vert="horz" wrap="square" lIns="0" tIns="13970" rIns="0" bIns="0" rtlCol="0">
            <a:spAutoFit/>
          </a:bodyPr>
          <a:lstStyle/>
          <a:p>
            <a:pPr marL="12700">
              <a:lnSpc>
                <a:spcPct val="100000"/>
              </a:lnSpc>
              <a:spcBef>
                <a:spcPts val="110"/>
              </a:spcBef>
            </a:pPr>
            <a:r>
              <a:rPr sz="2050" spc="50" dirty="0">
                <a:solidFill>
                  <a:srgbClr val="FFFFFF"/>
                </a:solidFill>
                <a:latin typeface="Arial MT"/>
                <a:cs typeface="Arial MT"/>
              </a:rPr>
              <a:t>Adam</a:t>
            </a:r>
            <a:endParaRPr sz="2050">
              <a:latin typeface="Arial MT"/>
              <a:cs typeface="Arial MT"/>
            </a:endParaRPr>
          </a:p>
        </p:txBody>
      </p:sp>
      <p:sp>
        <p:nvSpPr>
          <p:cNvPr id="16" name="object 16"/>
          <p:cNvSpPr/>
          <p:nvPr/>
        </p:nvSpPr>
        <p:spPr>
          <a:xfrm>
            <a:off x="10252674" y="7305804"/>
            <a:ext cx="1993264" cy="685800"/>
          </a:xfrm>
          <a:custGeom>
            <a:avLst/>
            <a:gdLst/>
            <a:ahLst/>
            <a:cxnLst/>
            <a:rect l="l" t="t" r="r" b="b"/>
            <a:pathLst>
              <a:path w="1993265" h="685800">
                <a:moveTo>
                  <a:pt x="1993054" y="0"/>
                </a:moveTo>
                <a:lnTo>
                  <a:pt x="0" y="0"/>
                </a:lnTo>
                <a:lnTo>
                  <a:pt x="0" y="685177"/>
                </a:lnTo>
                <a:lnTo>
                  <a:pt x="1993054" y="685177"/>
                </a:lnTo>
                <a:lnTo>
                  <a:pt x="1993054" y="0"/>
                </a:lnTo>
                <a:close/>
              </a:path>
            </a:pathLst>
          </a:custGeom>
          <a:solidFill>
            <a:srgbClr val="000000"/>
          </a:solidFill>
        </p:spPr>
        <p:txBody>
          <a:bodyPr wrap="square" lIns="0" tIns="0" rIns="0" bIns="0" rtlCol="0"/>
          <a:lstStyle/>
          <a:p>
            <a:endParaRPr/>
          </a:p>
        </p:txBody>
      </p:sp>
      <p:sp>
        <p:nvSpPr>
          <p:cNvPr id="17" name="object 17"/>
          <p:cNvSpPr txBox="1"/>
          <p:nvPr/>
        </p:nvSpPr>
        <p:spPr>
          <a:xfrm>
            <a:off x="10457770" y="7420094"/>
            <a:ext cx="1595755" cy="427990"/>
          </a:xfrm>
          <a:prstGeom prst="rect">
            <a:avLst/>
          </a:prstGeom>
        </p:spPr>
        <p:txBody>
          <a:bodyPr vert="horz" wrap="square" lIns="0" tIns="17145" rIns="0" bIns="0" rtlCol="0">
            <a:spAutoFit/>
          </a:bodyPr>
          <a:lstStyle/>
          <a:p>
            <a:pPr>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2</a:t>
            </a:r>
            <a:endParaRPr sz="2600">
              <a:latin typeface="Arial MT"/>
              <a:cs typeface="Arial MT"/>
            </a:endParaRPr>
          </a:p>
        </p:txBody>
      </p:sp>
      <p:sp>
        <p:nvSpPr>
          <p:cNvPr id="18" name="object 18"/>
          <p:cNvSpPr/>
          <p:nvPr/>
        </p:nvSpPr>
        <p:spPr>
          <a:xfrm>
            <a:off x="10252674" y="8572475"/>
            <a:ext cx="1993264" cy="685800"/>
          </a:xfrm>
          <a:custGeom>
            <a:avLst/>
            <a:gdLst/>
            <a:ahLst/>
            <a:cxnLst/>
            <a:rect l="l" t="t" r="r" b="b"/>
            <a:pathLst>
              <a:path w="1993265" h="685800">
                <a:moveTo>
                  <a:pt x="1993054" y="0"/>
                </a:moveTo>
                <a:lnTo>
                  <a:pt x="0" y="0"/>
                </a:lnTo>
                <a:lnTo>
                  <a:pt x="0" y="685177"/>
                </a:lnTo>
                <a:lnTo>
                  <a:pt x="1993054" y="685177"/>
                </a:lnTo>
                <a:lnTo>
                  <a:pt x="1993054" y="0"/>
                </a:lnTo>
                <a:close/>
              </a:path>
            </a:pathLst>
          </a:custGeom>
          <a:solidFill>
            <a:srgbClr val="000000"/>
          </a:solidFill>
        </p:spPr>
        <p:txBody>
          <a:bodyPr wrap="square" lIns="0" tIns="0" rIns="0" bIns="0" rtlCol="0"/>
          <a:lstStyle/>
          <a:p>
            <a:endParaRPr/>
          </a:p>
        </p:txBody>
      </p:sp>
      <p:sp>
        <p:nvSpPr>
          <p:cNvPr id="19" name="object 19"/>
          <p:cNvSpPr txBox="1"/>
          <p:nvPr/>
        </p:nvSpPr>
        <p:spPr>
          <a:xfrm>
            <a:off x="10457770" y="8686765"/>
            <a:ext cx="1595755" cy="427990"/>
          </a:xfrm>
          <a:prstGeom prst="rect">
            <a:avLst/>
          </a:prstGeom>
        </p:spPr>
        <p:txBody>
          <a:bodyPr vert="horz" wrap="square" lIns="0" tIns="17145" rIns="0" bIns="0" rtlCol="0">
            <a:spAutoFit/>
          </a:bodyPr>
          <a:lstStyle/>
          <a:p>
            <a:pPr>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3</a:t>
            </a:r>
            <a:endParaRPr sz="2600">
              <a:latin typeface="Arial MT"/>
              <a:cs typeface="Arial MT"/>
            </a:endParaRPr>
          </a:p>
        </p:txBody>
      </p:sp>
      <p:sp>
        <p:nvSpPr>
          <p:cNvPr id="20" name="object 20"/>
          <p:cNvSpPr/>
          <p:nvPr/>
        </p:nvSpPr>
        <p:spPr>
          <a:xfrm>
            <a:off x="12816363" y="4624369"/>
            <a:ext cx="1047115" cy="1047115"/>
          </a:xfrm>
          <a:custGeom>
            <a:avLst/>
            <a:gdLst/>
            <a:ahLst/>
            <a:cxnLst/>
            <a:rect l="l" t="t" r="r" b="b"/>
            <a:pathLst>
              <a:path w="1047115" h="1047114">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21" name="object 21"/>
          <p:cNvSpPr txBox="1"/>
          <p:nvPr/>
        </p:nvSpPr>
        <p:spPr>
          <a:xfrm>
            <a:off x="12889910" y="4927134"/>
            <a:ext cx="913130" cy="427990"/>
          </a:xfrm>
          <a:prstGeom prst="rect">
            <a:avLst/>
          </a:prstGeom>
        </p:spPr>
        <p:txBody>
          <a:bodyPr vert="horz" wrap="square" lIns="0" tIns="17145" rIns="0" bIns="0" rtlCol="0">
            <a:spAutoFit/>
          </a:bodyPr>
          <a:lstStyle/>
          <a:p>
            <a:pPr>
              <a:lnSpc>
                <a:spcPct val="100000"/>
              </a:lnSpc>
              <a:spcBef>
                <a:spcPts val="135"/>
              </a:spcBef>
            </a:pPr>
            <a:r>
              <a:rPr sz="2600" spc="85" dirty="0">
                <a:solidFill>
                  <a:srgbClr val="FFFFFF"/>
                </a:solidFill>
                <a:latin typeface="Arial MT"/>
                <a:cs typeface="Arial MT"/>
              </a:rPr>
              <a:t>Apple</a:t>
            </a:r>
            <a:endParaRPr sz="2600">
              <a:latin typeface="Arial MT"/>
              <a:cs typeface="Arial MT"/>
            </a:endParaRPr>
          </a:p>
        </p:txBody>
      </p:sp>
      <p:sp>
        <p:nvSpPr>
          <p:cNvPr id="22" name="object 22"/>
          <p:cNvSpPr/>
          <p:nvPr/>
        </p:nvSpPr>
        <p:spPr>
          <a:xfrm>
            <a:off x="12816363" y="5854353"/>
            <a:ext cx="1047115" cy="1047115"/>
          </a:xfrm>
          <a:custGeom>
            <a:avLst/>
            <a:gdLst/>
            <a:ahLst/>
            <a:cxnLst/>
            <a:rect l="l" t="t" r="r" b="b"/>
            <a:pathLst>
              <a:path w="1047115" h="1047115">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23" name="object 23"/>
          <p:cNvSpPr txBox="1"/>
          <p:nvPr/>
        </p:nvSpPr>
        <p:spPr>
          <a:xfrm>
            <a:off x="12886895" y="6157120"/>
            <a:ext cx="918844" cy="427990"/>
          </a:xfrm>
          <a:prstGeom prst="rect">
            <a:avLst/>
          </a:prstGeom>
        </p:spPr>
        <p:txBody>
          <a:bodyPr vert="horz" wrap="square" lIns="0" tIns="17145" rIns="0" bIns="0" rtlCol="0">
            <a:spAutoFit/>
          </a:bodyPr>
          <a:lstStyle/>
          <a:p>
            <a:pPr>
              <a:lnSpc>
                <a:spcPct val="100000"/>
              </a:lnSpc>
              <a:spcBef>
                <a:spcPts val="135"/>
              </a:spcBef>
            </a:pPr>
            <a:r>
              <a:rPr sz="2600" spc="85" dirty="0">
                <a:solidFill>
                  <a:srgbClr val="FFFFFF"/>
                </a:solidFill>
                <a:latin typeface="Arial MT"/>
                <a:cs typeface="Arial MT"/>
              </a:rPr>
              <a:t>Adam</a:t>
            </a:r>
            <a:endParaRPr sz="2600">
              <a:latin typeface="Arial MT"/>
              <a:cs typeface="Arial MT"/>
            </a:endParaRPr>
          </a:p>
        </p:txBody>
      </p:sp>
      <p:sp>
        <p:nvSpPr>
          <p:cNvPr id="24" name="object 24"/>
          <p:cNvSpPr/>
          <p:nvPr/>
        </p:nvSpPr>
        <p:spPr>
          <a:xfrm>
            <a:off x="12816363" y="7124848"/>
            <a:ext cx="1047115" cy="1047115"/>
          </a:xfrm>
          <a:custGeom>
            <a:avLst/>
            <a:gdLst/>
            <a:ahLst/>
            <a:cxnLst/>
            <a:rect l="l" t="t" r="r" b="b"/>
            <a:pathLst>
              <a:path w="1047115" h="1047115">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25" name="object 25"/>
          <p:cNvSpPr txBox="1"/>
          <p:nvPr/>
        </p:nvSpPr>
        <p:spPr>
          <a:xfrm>
            <a:off x="12896109" y="7427614"/>
            <a:ext cx="900430" cy="427990"/>
          </a:xfrm>
          <a:prstGeom prst="rect">
            <a:avLst/>
          </a:prstGeom>
        </p:spPr>
        <p:txBody>
          <a:bodyPr vert="horz" wrap="square" lIns="0" tIns="17145" rIns="0" bIns="0" rtlCol="0">
            <a:spAutoFit/>
          </a:bodyPr>
          <a:lstStyle/>
          <a:p>
            <a:pPr>
              <a:lnSpc>
                <a:spcPct val="100000"/>
              </a:lnSpc>
              <a:spcBef>
                <a:spcPts val="135"/>
              </a:spcBef>
            </a:pPr>
            <a:r>
              <a:rPr sz="2600" spc="65" dirty="0">
                <a:solidFill>
                  <a:srgbClr val="FFFFFF"/>
                </a:solidFill>
                <a:latin typeface="Arial MT"/>
                <a:cs typeface="Arial MT"/>
              </a:rPr>
              <a:t>Alpha</a:t>
            </a:r>
            <a:endParaRPr sz="2600">
              <a:latin typeface="Arial MT"/>
              <a:cs typeface="Arial MT"/>
            </a:endParaRPr>
          </a:p>
        </p:txBody>
      </p:sp>
      <p:sp>
        <p:nvSpPr>
          <p:cNvPr id="26" name="object 26"/>
          <p:cNvSpPr/>
          <p:nvPr/>
        </p:nvSpPr>
        <p:spPr>
          <a:xfrm>
            <a:off x="12816363" y="8395343"/>
            <a:ext cx="1047115" cy="1047115"/>
          </a:xfrm>
          <a:custGeom>
            <a:avLst/>
            <a:gdLst/>
            <a:ahLst/>
            <a:cxnLst/>
            <a:rect l="l" t="t" r="r" b="b"/>
            <a:pathLst>
              <a:path w="1047115" h="1047115">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27" name="object 27"/>
          <p:cNvSpPr txBox="1"/>
          <p:nvPr/>
        </p:nvSpPr>
        <p:spPr>
          <a:xfrm>
            <a:off x="12899125" y="8698110"/>
            <a:ext cx="894715" cy="427990"/>
          </a:xfrm>
          <a:prstGeom prst="rect">
            <a:avLst/>
          </a:prstGeom>
        </p:spPr>
        <p:txBody>
          <a:bodyPr vert="horz" wrap="square" lIns="0" tIns="17145" rIns="0" bIns="0" rtlCol="0">
            <a:spAutoFit/>
          </a:bodyPr>
          <a:lstStyle/>
          <a:p>
            <a:pPr>
              <a:lnSpc>
                <a:spcPct val="100000"/>
              </a:lnSpc>
              <a:spcBef>
                <a:spcPts val="135"/>
              </a:spcBef>
            </a:pPr>
            <a:r>
              <a:rPr sz="2600" spc="55" dirty="0">
                <a:solidFill>
                  <a:srgbClr val="FFFFFF"/>
                </a:solidFill>
                <a:latin typeface="Arial MT"/>
                <a:cs typeface="Arial MT"/>
              </a:rPr>
              <a:t>Angel</a:t>
            </a:r>
            <a:endParaRPr sz="2600">
              <a:latin typeface="Arial MT"/>
              <a:cs typeface="Arial MT"/>
            </a:endParaRPr>
          </a:p>
        </p:txBody>
      </p:sp>
      <p:sp>
        <p:nvSpPr>
          <p:cNvPr id="28" name="object 28"/>
          <p:cNvSpPr/>
          <p:nvPr/>
        </p:nvSpPr>
        <p:spPr>
          <a:xfrm>
            <a:off x="3101088" y="7796820"/>
            <a:ext cx="1529715" cy="967105"/>
          </a:xfrm>
          <a:custGeom>
            <a:avLst/>
            <a:gdLst/>
            <a:ahLst/>
            <a:cxnLst/>
            <a:rect l="l" t="t" r="r" b="b"/>
            <a:pathLst>
              <a:path w="1529714" h="967104">
                <a:moveTo>
                  <a:pt x="0" y="7012"/>
                </a:moveTo>
                <a:lnTo>
                  <a:pt x="0" y="963185"/>
                </a:lnTo>
                <a:lnTo>
                  <a:pt x="3671" y="966856"/>
                </a:lnTo>
                <a:lnTo>
                  <a:pt x="1525782" y="966856"/>
                </a:lnTo>
                <a:lnTo>
                  <a:pt x="1529453" y="963185"/>
                </a:lnTo>
                <a:lnTo>
                  <a:pt x="1529453" y="594086"/>
                </a:lnTo>
                <a:lnTo>
                  <a:pt x="760048" y="594086"/>
                </a:lnTo>
                <a:lnTo>
                  <a:pt x="755483" y="592352"/>
                </a:lnTo>
                <a:lnTo>
                  <a:pt x="751404" y="589497"/>
                </a:lnTo>
                <a:lnTo>
                  <a:pt x="0" y="7012"/>
                </a:lnTo>
                <a:close/>
              </a:path>
              <a:path w="1529714" h="967104">
                <a:moveTo>
                  <a:pt x="1529453" y="7012"/>
                </a:moveTo>
                <a:lnTo>
                  <a:pt x="773485" y="592862"/>
                </a:lnTo>
                <a:lnTo>
                  <a:pt x="769022" y="594086"/>
                </a:lnTo>
                <a:lnTo>
                  <a:pt x="1529453" y="594086"/>
                </a:lnTo>
                <a:lnTo>
                  <a:pt x="1529453" y="7012"/>
                </a:lnTo>
                <a:close/>
              </a:path>
              <a:path w="1529714" h="967104">
                <a:moveTo>
                  <a:pt x="1476801" y="0"/>
                </a:moveTo>
                <a:lnTo>
                  <a:pt x="52651" y="0"/>
                </a:lnTo>
                <a:lnTo>
                  <a:pt x="764918" y="546661"/>
                </a:lnTo>
                <a:lnTo>
                  <a:pt x="1476801" y="0"/>
                </a:lnTo>
                <a:close/>
              </a:path>
            </a:pathLst>
          </a:custGeom>
          <a:solidFill>
            <a:srgbClr val="00A2FF"/>
          </a:solidFill>
        </p:spPr>
        <p:txBody>
          <a:bodyPr wrap="square" lIns="0" tIns="0" rIns="0" bIns="0" rtlCol="0"/>
          <a:lstStyle/>
          <a:p>
            <a:endParaRPr/>
          </a:p>
        </p:txBody>
      </p:sp>
      <p:sp>
        <p:nvSpPr>
          <p:cNvPr id="29" name="object 29"/>
          <p:cNvSpPr txBox="1"/>
          <p:nvPr/>
        </p:nvSpPr>
        <p:spPr>
          <a:xfrm>
            <a:off x="3924346" y="8316566"/>
            <a:ext cx="719455" cy="339725"/>
          </a:xfrm>
          <a:prstGeom prst="rect">
            <a:avLst/>
          </a:prstGeom>
        </p:spPr>
        <p:txBody>
          <a:bodyPr vert="horz" wrap="square" lIns="0" tIns="13970" rIns="0" bIns="0" rtlCol="0">
            <a:spAutoFit/>
          </a:bodyPr>
          <a:lstStyle/>
          <a:p>
            <a:pPr marL="12700">
              <a:lnSpc>
                <a:spcPct val="100000"/>
              </a:lnSpc>
              <a:spcBef>
                <a:spcPts val="110"/>
              </a:spcBef>
            </a:pPr>
            <a:r>
              <a:rPr sz="2050" spc="40" dirty="0">
                <a:solidFill>
                  <a:srgbClr val="FFFFFF"/>
                </a:solidFill>
                <a:latin typeface="Arial MT"/>
                <a:cs typeface="Arial MT"/>
              </a:rPr>
              <a:t>Alpha</a:t>
            </a:r>
            <a:endParaRPr sz="2050">
              <a:latin typeface="Arial MT"/>
              <a:cs typeface="Arial MT"/>
            </a:endParaRPr>
          </a:p>
        </p:txBody>
      </p:sp>
      <p:sp>
        <p:nvSpPr>
          <p:cNvPr id="30" name="object 30"/>
          <p:cNvSpPr/>
          <p:nvPr/>
        </p:nvSpPr>
        <p:spPr>
          <a:xfrm>
            <a:off x="4861561" y="7796820"/>
            <a:ext cx="1529715" cy="967105"/>
          </a:xfrm>
          <a:custGeom>
            <a:avLst/>
            <a:gdLst/>
            <a:ahLst/>
            <a:cxnLst/>
            <a:rect l="l" t="t" r="r" b="b"/>
            <a:pathLst>
              <a:path w="1529714" h="967104">
                <a:moveTo>
                  <a:pt x="0" y="7012"/>
                </a:moveTo>
                <a:lnTo>
                  <a:pt x="0" y="963185"/>
                </a:lnTo>
                <a:lnTo>
                  <a:pt x="3671" y="966856"/>
                </a:lnTo>
                <a:lnTo>
                  <a:pt x="1525782" y="966856"/>
                </a:lnTo>
                <a:lnTo>
                  <a:pt x="1529453" y="963185"/>
                </a:lnTo>
                <a:lnTo>
                  <a:pt x="1529453" y="594086"/>
                </a:lnTo>
                <a:lnTo>
                  <a:pt x="760048" y="594086"/>
                </a:lnTo>
                <a:lnTo>
                  <a:pt x="755483" y="592352"/>
                </a:lnTo>
                <a:lnTo>
                  <a:pt x="751404" y="589497"/>
                </a:lnTo>
                <a:lnTo>
                  <a:pt x="0" y="7012"/>
                </a:lnTo>
                <a:close/>
              </a:path>
              <a:path w="1529714" h="967104">
                <a:moveTo>
                  <a:pt x="1529453" y="7012"/>
                </a:moveTo>
                <a:lnTo>
                  <a:pt x="773485" y="592862"/>
                </a:lnTo>
                <a:lnTo>
                  <a:pt x="769022" y="594086"/>
                </a:lnTo>
                <a:lnTo>
                  <a:pt x="1529453" y="594086"/>
                </a:lnTo>
                <a:lnTo>
                  <a:pt x="1529453" y="7012"/>
                </a:lnTo>
                <a:close/>
              </a:path>
              <a:path w="1529714" h="967104">
                <a:moveTo>
                  <a:pt x="1476802" y="0"/>
                </a:moveTo>
                <a:lnTo>
                  <a:pt x="52651" y="0"/>
                </a:lnTo>
                <a:lnTo>
                  <a:pt x="764918" y="546661"/>
                </a:lnTo>
                <a:lnTo>
                  <a:pt x="1476802" y="0"/>
                </a:lnTo>
                <a:close/>
              </a:path>
            </a:pathLst>
          </a:custGeom>
          <a:solidFill>
            <a:srgbClr val="00A2FF"/>
          </a:solidFill>
        </p:spPr>
        <p:txBody>
          <a:bodyPr wrap="square" lIns="0" tIns="0" rIns="0" bIns="0" rtlCol="0"/>
          <a:lstStyle/>
          <a:p>
            <a:endParaRPr/>
          </a:p>
        </p:txBody>
      </p:sp>
      <p:sp>
        <p:nvSpPr>
          <p:cNvPr id="31" name="object 31"/>
          <p:cNvSpPr txBox="1"/>
          <p:nvPr/>
        </p:nvSpPr>
        <p:spPr>
          <a:xfrm>
            <a:off x="4851169" y="8316566"/>
            <a:ext cx="714375" cy="339725"/>
          </a:xfrm>
          <a:prstGeom prst="rect">
            <a:avLst/>
          </a:prstGeom>
        </p:spPr>
        <p:txBody>
          <a:bodyPr vert="horz" wrap="square" lIns="0" tIns="13970" rIns="0" bIns="0" rtlCol="0">
            <a:spAutoFit/>
          </a:bodyPr>
          <a:lstStyle/>
          <a:p>
            <a:pPr marL="12700">
              <a:lnSpc>
                <a:spcPct val="100000"/>
              </a:lnSpc>
              <a:spcBef>
                <a:spcPts val="110"/>
              </a:spcBef>
            </a:pPr>
            <a:r>
              <a:rPr sz="2050" spc="35" dirty="0">
                <a:solidFill>
                  <a:srgbClr val="FFFFFF"/>
                </a:solidFill>
                <a:latin typeface="Arial MT"/>
                <a:cs typeface="Arial MT"/>
              </a:rPr>
              <a:t>Angel</a:t>
            </a:r>
            <a:endParaRPr sz="2050">
              <a:latin typeface="Arial MT"/>
              <a:cs typeface="Arial MT"/>
            </a:endParaRPr>
          </a:p>
        </p:txBody>
      </p:sp>
      <p:sp>
        <p:nvSpPr>
          <p:cNvPr id="32" name="object 32"/>
          <p:cNvSpPr txBox="1"/>
          <p:nvPr/>
        </p:nvSpPr>
        <p:spPr>
          <a:xfrm>
            <a:off x="7811280" y="5046966"/>
            <a:ext cx="1356995" cy="1047115"/>
          </a:xfrm>
          <a:prstGeom prst="rect">
            <a:avLst/>
          </a:prstGeom>
          <a:solidFill>
            <a:srgbClr val="000000"/>
          </a:solidFill>
        </p:spPr>
        <p:txBody>
          <a:bodyPr vert="horz" wrap="square" lIns="0" tIns="0" rIns="0" bIns="0" rtlCol="0">
            <a:spAutoFit/>
          </a:bodyPr>
          <a:lstStyle/>
          <a:p>
            <a:pPr>
              <a:lnSpc>
                <a:spcPct val="100000"/>
              </a:lnSpc>
            </a:pPr>
            <a:endParaRPr sz="2400">
              <a:latin typeface="Times New Roman"/>
              <a:cs typeface="Times New Roman"/>
            </a:endParaRPr>
          </a:p>
          <a:p>
            <a:pPr marL="24765">
              <a:lnSpc>
                <a:spcPct val="100000"/>
              </a:lnSpc>
              <a:spcBef>
                <a:spcPts val="5"/>
              </a:spcBef>
            </a:pPr>
            <a:r>
              <a:rPr sz="2150" spc="40" dirty="0">
                <a:solidFill>
                  <a:srgbClr val="FFFFFF"/>
                </a:solidFill>
                <a:latin typeface="Arial MT"/>
                <a:cs typeface="Arial MT"/>
              </a:rPr>
              <a:t>Partitioner</a:t>
            </a:r>
            <a:endParaRPr sz="215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9461" y="494591"/>
            <a:ext cx="14885669" cy="1433195"/>
          </a:xfrm>
          <a:prstGeom prst="rect">
            <a:avLst/>
          </a:prstGeom>
        </p:spPr>
        <p:txBody>
          <a:bodyPr vert="horz" wrap="square" lIns="0" tIns="17145" rIns="0" bIns="0" rtlCol="0">
            <a:spAutoFit/>
          </a:bodyPr>
          <a:lstStyle/>
          <a:p>
            <a:pPr marL="12700">
              <a:lnSpc>
                <a:spcPct val="100000"/>
              </a:lnSpc>
              <a:spcBef>
                <a:spcPts val="135"/>
              </a:spcBef>
            </a:pPr>
            <a:r>
              <a:rPr spc="185" dirty="0"/>
              <a:t>Sending</a:t>
            </a:r>
            <a:r>
              <a:rPr spc="-10" dirty="0"/>
              <a:t> </a:t>
            </a:r>
            <a:r>
              <a:rPr spc="190" dirty="0"/>
              <a:t>Message</a:t>
            </a:r>
            <a:r>
              <a:rPr spc="-10" dirty="0"/>
              <a:t> </a:t>
            </a:r>
            <a:r>
              <a:rPr spc="225" dirty="0"/>
              <a:t>With</a:t>
            </a:r>
            <a:r>
              <a:rPr spc="-10" dirty="0"/>
              <a:t> </a:t>
            </a:r>
            <a:r>
              <a:rPr spc="130" dirty="0"/>
              <a:t>Key</a:t>
            </a:r>
          </a:p>
        </p:txBody>
      </p:sp>
      <p:sp>
        <p:nvSpPr>
          <p:cNvPr id="3" name="object 3"/>
          <p:cNvSpPr/>
          <p:nvPr/>
        </p:nvSpPr>
        <p:spPr>
          <a:xfrm>
            <a:off x="10848046" y="6206402"/>
            <a:ext cx="1993264" cy="685800"/>
          </a:xfrm>
          <a:custGeom>
            <a:avLst/>
            <a:gdLst/>
            <a:ahLst/>
            <a:cxnLst/>
            <a:rect l="l" t="t" r="r" b="b"/>
            <a:pathLst>
              <a:path w="1993265" h="685800">
                <a:moveTo>
                  <a:pt x="1993054" y="0"/>
                </a:moveTo>
                <a:lnTo>
                  <a:pt x="0" y="0"/>
                </a:lnTo>
                <a:lnTo>
                  <a:pt x="0" y="685177"/>
                </a:lnTo>
                <a:lnTo>
                  <a:pt x="1993054" y="685177"/>
                </a:lnTo>
                <a:lnTo>
                  <a:pt x="1993054" y="0"/>
                </a:lnTo>
                <a:close/>
              </a:path>
            </a:pathLst>
          </a:custGeom>
          <a:solidFill>
            <a:srgbClr val="000000"/>
          </a:solidFill>
        </p:spPr>
        <p:txBody>
          <a:bodyPr wrap="square" lIns="0" tIns="0" rIns="0" bIns="0" rtlCol="0"/>
          <a:lstStyle/>
          <a:p>
            <a:endParaRPr/>
          </a:p>
        </p:txBody>
      </p:sp>
      <p:sp>
        <p:nvSpPr>
          <p:cNvPr id="4" name="object 4"/>
          <p:cNvSpPr txBox="1"/>
          <p:nvPr/>
        </p:nvSpPr>
        <p:spPr>
          <a:xfrm>
            <a:off x="11053140" y="6320692"/>
            <a:ext cx="1595755" cy="427990"/>
          </a:xfrm>
          <a:prstGeom prst="rect">
            <a:avLst/>
          </a:prstGeom>
        </p:spPr>
        <p:txBody>
          <a:bodyPr vert="horz" wrap="square" lIns="0" tIns="17145" rIns="0" bIns="0" rtlCol="0">
            <a:spAutoFit/>
          </a:bodyPr>
          <a:lstStyle/>
          <a:p>
            <a:pPr>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5" name="object 5"/>
          <p:cNvSpPr txBox="1"/>
          <p:nvPr/>
        </p:nvSpPr>
        <p:spPr>
          <a:xfrm>
            <a:off x="10853691" y="3185038"/>
            <a:ext cx="1964055" cy="528320"/>
          </a:xfrm>
          <a:prstGeom prst="rect">
            <a:avLst/>
          </a:prstGeom>
        </p:spPr>
        <p:txBody>
          <a:bodyPr vert="horz" wrap="square" lIns="0" tIns="12065" rIns="0" bIns="0" rtlCol="0">
            <a:spAutoFit/>
          </a:bodyPr>
          <a:lstStyle/>
          <a:p>
            <a:pPr marL="12700">
              <a:lnSpc>
                <a:spcPct val="100000"/>
              </a:lnSpc>
              <a:spcBef>
                <a:spcPts val="95"/>
              </a:spcBef>
            </a:pPr>
            <a:r>
              <a:rPr sz="3300" b="1" spc="40" dirty="0">
                <a:latin typeface="Arial"/>
                <a:cs typeface="Arial"/>
              </a:rPr>
              <a:t>test-topic</a:t>
            </a:r>
            <a:endParaRPr sz="3300">
              <a:latin typeface="Arial"/>
              <a:cs typeface="Arial"/>
            </a:endParaRPr>
          </a:p>
        </p:txBody>
      </p:sp>
      <p:grpSp>
        <p:nvGrpSpPr>
          <p:cNvPr id="6" name="object 6"/>
          <p:cNvGrpSpPr/>
          <p:nvPr/>
        </p:nvGrpSpPr>
        <p:grpSpPr>
          <a:xfrm>
            <a:off x="10621721" y="4126313"/>
            <a:ext cx="9177655" cy="5826125"/>
            <a:chOff x="10621721" y="4126313"/>
            <a:chExt cx="9177655" cy="5826125"/>
          </a:xfrm>
        </p:grpSpPr>
        <p:sp>
          <p:nvSpPr>
            <p:cNvPr id="7" name="object 7"/>
            <p:cNvSpPr/>
            <p:nvPr/>
          </p:nvSpPr>
          <p:spPr>
            <a:xfrm>
              <a:off x="10648073" y="4152666"/>
              <a:ext cx="9124950" cy="5773420"/>
            </a:xfrm>
            <a:custGeom>
              <a:avLst/>
              <a:gdLst/>
              <a:ahLst/>
              <a:cxnLst/>
              <a:rect l="l" t="t" r="r" b="b"/>
              <a:pathLst>
                <a:path w="9124950" h="5773420">
                  <a:moveTo>
                    <a:pt x="0" y="0"/>
                  </a:moveTo>
                  <a:lnTo>
                    <a:pt x="9124722" y="0"/>
                  </a:lnTo>
                  <a:lnTo>
                    <a:pt x="9124722" y="5773170"/>
                  </a:lnTo>
                  <a:lnTo>
                    <a:pt x="0" y="5773170"/>
                  </a:lnTo>
                  <a:lnTo>
                    <a:pt x="0" y="0"/>
                  </a:lnTo>
                  <a:close/>
                </a:path>
              </a:pathLst>
            </a:custGeom>
            <a:ln w="52354">
              <a:solidFill>
                <a:srgbClr val="000000"/>
              </a:solidFill>
            </a:ln>
          </p:spPr>
          <p:txBody>
            <a:bodyPr wrap="square" lIns="0" tIns="0" rIns="0" bIns="0" rtlCol="0"/>
            <a:lstStyle/>
            <a:p>
              <a:endParaRPr/>
            </a:p>
          </p:txBody>
        </p:sp>
        <p:sp>
          <p:nvSpPr>
            <p:cNvPr id="8" name="object 8"/>
            <p:cNvSpPr/>
            <p:nvPr/>
          </p:nvSpPr>
          <p:spPr>
            <a:xfrm>
              <a:off x="10829712" y="5037941"/>
              <a:ext cx="2016760" cy="562610"/>
            </a:xfrm>
            <a:custGeom>
              <a:avLst/>
              <a:gdLst/>
              <a:ahLst/>
              <a:cxnLst/>
              <a:rect l="l" t="t" r="r" b="b"/>
              <a:pathLst>
                <a:path w="2016759" h="562610">
                  <a:moveTo>
                    <a:pt x="2016416" y="0"/>
                  </a:moveTo>
                  <a:lnTo>
                    <a:pt x="0" y="0"/>
                  </a:lnTo>
                  <a:lnTo>
                    <a:pt x="0" y="562127"/>
                  </a:lnTo>
                  <a:lnTo>
                    <a:pt x="2016416" y="562127"/>
                  </a:lnTo>
                  <a:lnTo>
                    <a:pt x="2016416" y="0"/>
                  </a:lnTo>
                  <a:close/>
                </a:path>
              </a:pathLst>
            </a:custGeom>
            <a:solidFill>
              <a:srgbClr val="000000"/>
            </a:solidFill>
          </p:spPr>
          <p:txBody>
            <a:bodyPr wrap="square" lIns="0" tIns="0" rIns="0" bIns="0" rtlCol="0"/>
            <a:lstStyle/>
            <a:p>
              <a:endParaRPr/>
            </a:p>
          </p:txBody>
        </p:sp>
      </p:grpSp>
      <p:sp>
        <p:nvSpPr>
          <p:cNvPr id="9" name="object 9"/>
          <p:cNvSpPr txBox="1"/>
          <p:nvPr/>
        </p:nvSpPr>
        <p:spPr>
          <a:xfrm>
            <a:off x="11046490" y="5099878"/>
            <a:ext cx="1595755" cy="427990"/>
          </a:xfrm>
          <a:prstGeom prst="rect">
            <a:avLst/>
          </a:prstGeom>
        </p:spPr>
        <p:txBody>
          <a:bodyPr vert="horz" wrap="square" lIns="0" tIns="17145" rIns="0" bIns="0" rtlCol="0">
            <a:spAutoFit/>
          </a:bodyPr>
          <a:lstStyle/>
          <a:p>
            <a:pPr>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0</a:t>
            </a:r>
            <a:endParaRPr sz="2600">
              <a:latin typeface="Arial MT"/>
              <a:cs typeface="Arial MT"/>
            </a:endParaRPr>
          </a:p>
        </p:txBody>
      </p:sp>
      <p:sp>
        <p:nvSpPr>
          <p:cNvPr id="10" name="object 10"/>
          <p:cNvSpPr txBox="1"/>
          <p:nvPr/>
        </p:nvSpPr>
        <p:spPr>
          <a:xfrm>
            <a:off x="2793353" y="5046966"/>
            <a:ext cx="2733040" cy="1047115"/>
          </a:xfrm>
          <a:prstGeom prst="rect">
            <a:avLst/>
          </a:prstGeom>
          <a:solidFill>
            <a:srgbClr val="000000"/>
          </a:solidFill>
        </p:spPr>
        <p:txBody>
          <a:bodyPr vert="horz" wrap="square" lIns="0" tIns="320040" rIns="0" bIns="0" rtlCol="0">
            <a:spAutoFit/>
          </a:bodyPr>
          <a:lstStyle/>
          <a:p>
            <a:pPr marL="165100">
              <a:lnSpc>
                <a:spcPct val="100000"/>
              </a:lnSpc>
              <a:spcBef>
                <a:spcPts val="2520"/>
              </a:spcBef>
            </a:pPr>
            <a:r>
              <a:rPr sz="2600" spc="65" dirty="0">
                <a:solidFill>
                  <a:srgbClr val="FFFFFF"/>
                </a:solidFill>
                <a:latin typeface="Arial MT"/>
                <a:cs typeface="Arial MT"/>
              </a:rPr>
              <a:t>Kafka</a:t>
            </a:r>
            <a:r>
              <a:rPr sz="2600" spc="-30" dirty="0">
                <a:solidFill>
                  <a:srgbClr val="FFFFFF"/>
                </a:solidFill>
                <a:latin typeface="Arial MT"/>
                <a:cs typeface="Arial MT"/>
              </a:rPr>
              <a:t> </a:t>
            </a:r>
            <a:r>
              <a:rPr sz="2600" spc="80" dirty="0">
                <a:solidFill>
                  <a:srgbClr val="FFFFFF"/>
                </a:solidFill>
                <a:latin typeface="Arial MT"/>
                <a:cs typeface="Arial MT"/>
              </a:rPr>
              <a:t>Producer</a:t>
            </a:r>
            <a:endParaRPr sz="2600">
              <a:latin typeface="Arial MT"/>
              <a:cs typeface="Arial MT"/>
            </a:endParaRPr>
          </a:p>
        </p:txBody>
      </p:sp>
      <p:sp>
        <p:nvSpPr>
          <p:cNvPr id="11" name="object 11"/>
          <p:cNvSpPr/>
          <p:nvPr/>
        </p:nvSpPr>
        <p:spPr>
          <a:xfrm>
            <a:off x="5725201" y="5301376"/>
            <a:ext cx="1218565" cy="538480"/>
          </a:xfrm>
          <a:custGeom>
            <a:avLst/>
            <a:gdLst/>
            <a:ahLst/>
            <a:cxnLst/>
            <a:rect l="l" t="t" r="r" b="b"/>
            <a:pathLst>
              <a:path w="1218565" h="538479">
                <a:moveTo>
                  <a:pt x="1218549" y="0"/>
                </a:moveTo>
                <a:lnTo>
                  <a:pt x="0" y="0"/>
                </a:lnTo>
                <a:lnTo>
                  <a:pt x="0" y="538268"/>
                </a:lnTo>
                <a:lnTo>
                  <a:pt x="1218549" y="538268"/>
                </a:lnTo>
                <a:lnTo>
                  <a:pt x="1218549" y="0"/>
                </a:lnTo>
                <a:close/>
              </a:path>
            </a:pathLst>
          </a:custGeom>
          <a:solidFill>
            <a:srgbClr val="000000"/>
          </a:solidFill>
        </p:spPr>
        <p:txBody>
          <a:bodyPr wrap="square" lIns="0" tIns="0" rIns="0" bIns="0" rtlCol="0"/>
          <a:lstStyle/>
          <a:p>
            <a:endParaRPr/>
          </a:p>
        </p:txBody>
      </p:sp>
      <p:sp>
        <p:nvSpPr>
          <p:cNvPr id="12" name="object 12"/>
          <p:cNvSpPr txBox="1"/>
          <p:nvPr/>
        </p:nvSpPr>
        <p:spPr>
          <a:xfrm>
            <a:off x="5945557" y="5299984"/>
            <a:ext cx="777875" cy="276860"/>
          </a:xfrm>
          <a:prstGeom prst="rect">
            <a:avLst/>
          </a:prstGeom>
        </p:spPr>
        <p:txBody>
          <a:bodyPr vert="horz" wrap="square" lIns="0" tIns="12065" rIns="0" bIns="0" rtlCol="0">
            <a:spAutoFit/>
          </a:bodyPr>
          <a:lstStyle/>
          <a:p>
            <a:pPr marL="12700">
              <a:lnSpc>
                <a:spcPct val="100000"/>
              </a:lnSpc>
              <a:spcBef>
                <a:spcPts val="95"/>
              </a:spcBef>
            </a:pPr>
            <a:r>
              <a:rPr sz="1650" spc="20" dirty="0">
                <a:solidFill>
                  <a:srgbClr val="FFFFFF"/>
                </a:solidFill>
                <a:latin typeface="Arial MT"/>
                <a:cs typeface="Arial MT"/>
              </a:rPr>
              <a:t>Send</a:t>
            </a:r>
            <a:r>
              <a:rPr sz="1650" spc="-80" dirty="0">
                <a:solidFill>
                  <a:srgbClr val="FFFFFF"/>
                </a:solidFill>
                <a:latin typeface="Arial MT"/>
                <a:cs typeface="Arial MT"/>
              </a:rPr>
              <a:t> </a:t>
            </a:r>
            <a:r>
              <a:rPr sz="1650" spc="75" dirty="0">
                <a:solidFill>
                  <a:srgbClr val="FFFFFF"/>
                </a:solidFill>
                <a:latin typeface="Arial MT"/>
                <a:cs typeface="Arial MT"/>
              </a:rPr>
              <a:t>to</a:t>
            </a:r>
            <a:endParaRPr sz="1650">
              <a:latin typeface="Arial MT"/>
              <a:cs typeface="Arial MT"/>
            </a:endParaRPr>
          </a:p>
        </p:txBody>
      </p:sp>
      <p:sp>
        <p:nvSpPr>
          <p:cNvPr id="13" name="object 13"/>
          <p:cNvSpPr txBox="1"/>
          <p:nvPr/>
        </p:nvSpPr>
        <p:spPr>
          <a:xfrm>
            <a:off x="5854355" y="5561756"/>
            <a:ext cx="960755" cy="276860"/>
          </a:xfrm>
          <a:prstGeom prst="rect">
            <a:avLst/>
          </a:prstGeom>
        </p:spPr>
        <p:txBody>
          <a:bodyPr vert="horz" wrap="square" lIns="0" tIns="12065" rIns="0" bIns="0" rtlCol="0">
            <a:spAutoFit/>
          </a:bodyPr>
          <a:lstStyle/>
          <a:p>
            <a:pPr marL="12700">
              <a:lnSpc>
                <a:spcPct val="100000"/>
              </a:lnSpc>
              <a:spcBef>
                <a:spcPts val="95"/>
              </a:spcBef>
            </a:pPr>
            <a:r>
              <a:rPr sz="1650" spc="65" dirty="0">
                <a:solidFill>
                  <a:srgbClr val="FFFFFF"/>
                </a:solidFill>
                <a:latin typeface="Arial MT"/>
                <a:cs typeface="Arial MT"/>
              </a:rPr>
              <a:t>test-topic</a:t>
            </a:r>
            <a:endParaRPr sz="1650">
              <a:latin typeface="Arial MT"/>
              <a:cs typeface="Arial MT"/>
            </a:endParaRPr>
          </a:p>
        </p:txBody>
      </p:sp>
      <p:sp>
        <p:nvSpPr>
          <p:cNvPr id="14" name="object 14"/>
          <p:cNvSpPr/>
          <p:nvPr/>
        </p:nvSpPr>
        <p:spPr>
          <a:xfrm>
            <a:off x="10839041" y="7476897"/>
            <a:ext cx="1993264" cy="685800"/>
          </a:xfrm>
          <a:custGeom>
            <a:avLst/>
            <a:gdLst/>
            <a:ahLst/>
            <a:cxnLst/>
            <a:rect l="l" t="t" r="r" b="b"/>
            <a:pathLst>
              <a:path w="1993265" h="685800">
                <a:moveTo>
                  <a:pt x="1993054" y="0"/>
                </a:moveTo>
                <a:lnTo>
                  <a:pt x="0" y="0"/>
                </a:lnTo>
                <a:lnTo>
                  <a:pt x="0" y="685177"/>
                </a:lnTo>
                <a:lnTo>
                  <a:pt x="1993054" y="685177"/>
                </a:lnTo>
                <a:lnTo>
                  <a:pt x="1993054" y="0"/>
                </a:lnTo>
                <a:close/>
              </a:path>
            </a:pathLst>
          </a:custGeom>
          <a:solidFill>
            <a:srgbClr val="000000"/>
          </a:solidFill>
        </p:spPr>
        <p:txBody>
          <a:bodyPr wrap="square" lIns="0" tIns="0" rIns="0" bIns="0" rtlCol="0"/>
          <a:lstStyle/>
          <a:p>
            <a:endParaRPr/>
          </a:p>
        </p:txBody>
      </p:sp>
      <p:sp>
        <p:nvSpPr>
          <p:cNvPr id="15" name="object 15"/>
          <p:cNvSpPr txBox="1"/>
          <p:nvPr/>
        </p:nvSpPr>
        <p:spPr>
          <a:xfrm>
            <a:off x="11044145" y="7591187"/>
            <a:ext cx="1595755" cy="427990"/>
          </a:xfrm>
          <a:prstGeom prst="rect">
            <a:avLst/>
          </a:prstGeom>
        </p:spPr>
        <p:txBody>
          <a:bodyPr vert="horz" wrap="square" lIns="0" tIns="17145" rIns="0" bIns="0" rtlCol="0">
            <a:spAutoFit/>
          </a:bodyPr>
          <a:lstStyle/>
          <a:p>
            <a:pPr>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2</a:t>
            </a:r>
            <a:endParaRPr sz="2600">
              <a:latin typeface="Arial MT"/>
              <a:cs typeface="Arial MT"/>
            </a:endParaRPr>
          </a:p>
        </p:txBody>
      </p:sp>
      <p:sp>
        <p:nvSpPr>
          <p:cNvPr id="16" name="object 16"/>
          <p:cNvSpPr/>
          <p:nvPr/>
        </p:nvSpPr>
        <p:spPr>
          <a:xfrm>
            <a:off x="10839041" y="8743569"/>
            <a:ext cx="1993264" cy="685800"/>
          </a:xfrm>
          <a:custGeom>
            <a:avLst/>
            <a:gdLst/>
            <a:ahLst/>
            <a:cxnLst/>
            <a:rect l="l" t="t" r="r" b="b"/>
            <a:pathLst>
              <a:path w="1993265" h="685800">
                <a:moveTo>
                  <a:pt x="1993054" y="0"/>
                </a:moveTo>
                <a:lnTo>
                  <a:pt x="0" y="0"/>
                </a:lnTo>
                <a:lnTo>
                  <a:pt x="0" y="685177"/>
                </a:lnTo>
                <a:lnTo>
                  <a:pt x="1993054" y="685177"/>
                </a:lnTo>
                <a:lnTo>
                  <a:pt x="1993054" y="0"/>
                </a:lnTo>
                <a:close/>
              </a:path>
            </a:pathLst>
          </a:custGeom>
          <a:solidFill>
            <a:srgbClr val="000000"/>
          </a:solidFill>
        </p:spPr>
        <p:txBody>
          <a:bodyPr wrap="square" lIns="0" tIns="0" rIns="0" bIns="0" rtlCol="0"/>
          <a:lstStyle/>
          <a:p>
            <a:endParaRPr/>
          </a:p>
        </p:txBody>
      </p:sp>
      <p:sp>
        <p:nvSpPr>
          <p:cNvPr id="17" name="object 17"/>
          <p:cNvSpPr txBox="1"/>
          <p:nvPr/>
        </p:nvSpPr>
        <p:spPr>
          <a:xfrm>
            <a:off x="11044145" y="8857859"/>
            <a:ext cx="1595755" cy="427990"/>
          </a:xfrm>
          <a:prstGeom prst="rect">
            <a:avLst/>
          </a:prstGeom>
        </p:spPr>
        <p:txBody>
          <a:bodyPr vert="horz" wrap="square" lIns="0" tIns="17145" rIns="0" bIns="0" rtlCol="0">
            <a:spAutoFit/>
          </a:bodyPr>
          <a:lstStyle/>
          <a:p>
            <a:pPr>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3</a:t>
            </a:r>
            <a:endParaRPr sz="2600">
              <a:latin typeface="Arial MT"/>
              <a:cs typeface="Arial MT"/>
            </a:endParaRPr>
          </a:p>
        </p:txBody>
      </p:sp>
      <p:sp>
        <p:nvSpPr>
          <p:cNvPr id="18" name="object 18"/>
          <p:cNvSpPr/>
          <p:nvPr/>
        </p:nvSpPr>
        <p:spPr>
          <a:xfrm>
            <a:off x="13402733" y="4795461"/>
            <a:ext cx="1047115" cy="1047115"/>
          </a:xfrm>
          <a:custGeom>
            <a:avLst/>
            <a:gdLst/>
            <a:ahLst/>
            <a:cxnLst/>
            <a:rect l="l" t="t" r="r" b="b"/>
            <a:pathLst>
              <a:path w="1047115" h="1047114">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19" name="object 19"/>
          <p:cNvSpPr txBox="1"/>
          <p:nvPr/>
        </p:nvSpPr>
        <p:spPr>
          <a:xfrm>
            <a:off x="13721466" y="4940829"/>
            <a:ext cx="422909" cy="327025"/>
          </a:xfrm>
          <a:prstGeom prst="rect">
            <a:avLst/>
          </a:prstGeom>
        </p:spPr>
        <p:txBody>
          <a:bodyPr vert="horz" wrap="square" lIns="0" tIns="15875" rIns="0" bIns="0" rtlCol="0">
            <a:spAutoFit/>
          </a:bodyPr>
          <a:lstStyle/>
          <a:p>
            <a:pPr>
              <a:lnSpc>
                <a:spcPct val="100000"/>
              </a:lnSpc>
              <a:spcBef>
                <a:spcPts val="125"/>
              </a:spcBef>
            </a:pPr>
            <a:r>
              <a:rPr sz="1950" spc="25" dirty="0">
                <a:solidFill>
                  <a:srgbClr val="FFFFFF"/>
                </a:solidFill>
                <a:latin typeface="Arial MT"/>
                <a:cs typeface="Arial MT"/>
              </a:rPr>
              <a:t>K:A</a:t>
            </a:r>
            <a:endParaRPr sz="1950">
              <a:latin typeface="Arial MT"/>
              <a:cs typeface="Arial MT"/>
            </a:endParaRPr>
          </a:p>
        </p:txBody>
      </p:sp>
      <p:sp>
        <p:nvSpPr>
          <p:cNvPr id="20" name="object 20"/>
          <p:cNvSpPr/>
          <p:nvPr/>
        </p:nvSpPr>
        <p:spPr>
          <a:xfrm>
            <a:off x="14491318" y="4795461"/>
            <a:ext cx="1047115" cy="1047115"/>
          </a:xfrm>
          <a:custGeom>
            <a:avLst/>
            <a:gdLst/>
            <a:ahLst/>
            <a:cxnLst/>
            <a:rect l="l" t="t" r="r" b="b"/>
            <a:pathLst>
              <a:path w="1047115" h="1047114">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21" name="object 21"/>
          <p:cNvSpPr txBox="1"/>
          <p:nvPr/>
        </p:nvSpPr>
        <p:spPr>
          <a:xfrm>
            <a:off x="14775121" y="4993183"/>
            <a:ext cx="492759" cy="327025"/>
          </a:xfrm>
          <a:prstGeom prst="rect">
            <a:avLst/>
          </a:prstGeom>
        </p:spPr>
        <p:txBody>
          <a:bodyPr vert="horz" wrap="square" lIns="0" tIns="15875" rIns="0" bIns="0" rtlCol="0">
            <a:spAutoFit/>
          </a:bodyPr>
          <a:lstStyle/>
          <a:p>
            <a:pPr>
              <a:lnSpc>
                <a:spcPct val="100000"/>
              </a:lnSpc>
              <a:spcBef>
                <a:spcPts val="125"/>
              </a:spcBef>
            </a:pPr>
            <a:r>
              <a:rPr sz="1950" spc="30" dirty="0">
                <a:solidFill>
                  <a:srgbClr val="FFFFFF"/>
                </a:solidFill>
                <a:latin typeface="Arial MT"/>
                <a:cs typeface="Arial MT"/>
              </a:rPr>
              <a:t>K:</a:t>
            </a:r>
            <a:r>
              <a:rPr sz="1950" spc="-75" dirty="0">
                <a:solidFill>
                  <a:srgbClr val="FFFFFF"/>
                </a:solidFill>
                <a:latin typeface="Arial MT"/>
                <a:cs typeface="Arial MT"/>
              </a:rPr>
              <a:t> </a:t>
            </a:r>
            <a:r>
              <a:rPr sz="1950" spc="15" dirty="0">
                <a:solidFill>
                  <a:srgbClr val="FFFFFF"/>
                </a:solidFill>
                <a:latin typeface="Arial MT"/>
                <a:cs typeface="Arial MT"/>
              </a:rPr>
              <a:t>A</a:t>
            </a:r>
            <a:endParaRPr sz="1950">
              <a:latin typeface="Arial MT"/>
              <a:cs typeface="Arial MT"/>
            </a:endParaRPr>
          </a:p>
        </p:txBody>
      </p:sp>
      <p:sp>
        <p:nvSpPr>
          <p:cNvPr id="22" name="object 22"/>
          <p:cNvSpPr/>
          <p:nvPr/>
        </p:nvSpPr>
        <p:spPr>
          <a:xfrm>
            <a:off x="15579903" y="4795462"/>
            <a:ext cx="2136140" cy="1047115"/>
          </a:xfrm>
          <a:custGeom>
            <a:avLst/>
            <a:gdLst/>
            <a:ahLst/>
            <a:cxnLst/>
            <a:rect l="l" t="t" r="r" b="b"/>
            <a:pathLst>
              <a:path w="2136140" h="1047114">
                <a:moveTo>
                  <a:pt x="1047076" y="0"/>
                </a:moveTo>
                <a:lnTo>
                  <a:pt x="0" y="0"/>
                </a:lnTo>
                <a:lnTo>
                  <a:pt x="0" y="1047089"/>
                </a:lnTo>
                <a:lnTo>
                  <a:pt x="1047076" y="1047089"/>
                </a:lnTo>
                <a:lnTo>
                  <a:pt x="1047076" y="0"/>
                </a:lnTo>
                <a:close/>
              </a:path>
              <a:path w="2136140" h="1047114">
                <a:moveTo>
                  <a:pt x="2135682" y="0"/>
                </a:moveTo>
                <a:lnTo>
                  <a:pt x="1088593" y="0"/>
                </a:lnTo>
                <a:lnTo>
                  <a:pt x="1088593" y="1047089"/>
                </a:lnTo>
                <a:lnTo>
                  <a:pt x="2135682" y="1047089"/>
                </a:lnTo>
                <a:lnTo>
                  <a:pt x="2135682" y="0"/>
                </a:lnTo>
                <a:close/>
              </a:path>
            </a:pathLst>
          </a:custGeom>
          <a:solidFill>
            <a:srgbClr val="000000"/>
          </a:solidFill>
        </p:spPr>
        <p:txBody>
          <a:bodyPr wrap="square" lIns="0" tIns="0" rIns="0" bIns="0" rtlCol="0"/>
          <a:lstStyle/>
          <a:p>
            <a:endParaRPr/>
          </a:p>
        </p:txBody>
      </p:sp>
      <p:sp>
        <p:nvSpPr>
          <p:cNvPr id="23" name="object 23"/>
          <p:cNvSpPr txBox="1"/>
          <p:nvPr/>
        </p:nvSpPr>
        <p:spPr>
          <a:xfrm>
            <a:off x="15843727" y="4967090"/>
            <a:ext cx="1621155" cy="352425"/>
          </a:xfrm>
          <a:prstGeom prst="rect">
            <a:avLst/>
          </a:prstGeom>
        </p:spPr>
        <p:txBody>
          <a:bodyPr vert="horz" wrap="square" lIns="0" tIns="11430" rIns="0" bIns="0" rtlCol="0">
            <a:spAutoFit/>
          </a:bodyPr>
          <a:lstStyle/>
          <a:p>
            <a:pPr>
              <a:lnSpc>
                <a:spcPct val="100000"/>
              </a:lnSpc>
              <a:spcBef>
                <a:spcPts val="90"/>
              </a:spcBef>
              <a:tabLst>
                <a:tab pos="1088390" algn="l"/>
              </a:tabLst>
            </a:pPr>
            <a:r>
              <a:rPr sz="2150" spc="15" dirty="0">
                <a:solidFill>
                  <a:srgbClr val="FFFFFF"/>
                </a:solidFill>
                <a:latin typeface="Arial MT"/>
                <a:cs typeface="Arial MT"/>
              </a:rPr>
              <a:t>K:</a:t>
            </a:r>
            <a:r>
              <a:rPr sz="2150" spc="-5" dirty="0">
                <a:solidFill>
                  <a:srgbClr val="FFFFFF"/>
                </a:solidFill>
                <a:latin typeface="Arial MT"/>
                <a:cs typeface="Arial MT"/>
              </a:rPr>
              <a:t> A	</a:t>
            </a:r>
            <a:r>
              <a:rPr sz="2150" spc="15" dirty="0">
                <a:solidFill>
                  <a:srgbClr val="FFFFFF"/>
                </a:solidFill>
                <a:latin typeface="Arial MT"/>
                <a:cs typeface="Arial MT"/>
              </a:rPr>
              <a:t>K:</a:t>
            </a:r>
            <a:r>
              <a:rPr sz="2150" spc="-90" dirty="0">
                <a:solidFill>
                  <a:srgbClr val="FFFFFF"/>
                </a:solidFill>
                <a:latin typeface="Arial MT"/>
                <a:cs typeface="Arial MT"/>
              </a:rPr>
              <a:t> </a:t>
            </a:r>
            <a:r>
              <a:rPr sz="2150" spc="-5" dirty="0">
                <a:solidFill>
                  <a:srgbClr val="FFFFFF"/>
                </a:solidFill>
                <a:latin typeface="Arial MT"/>
                <a:cs typeface="Arial MT"/>
              </a:rPr>
              <a:t>A</a:t>
            </a:r>
            <a:endParaRPr sz="2150">
              <a:latin typeface="Arial MT"/>
              <a:cs typeface="Arial MT"/>
            </a:endParaRPr>
          </a:p>
        </p:txBody>
      </p:sp>
      <p:sp>
        <p:nvSpPr>
          <p:cNvPr id="24" name="object 24"/>
          <p:cNvSpPr txBox="1"/>
          <p:nvPr/>
        </p:nvSpPr>
        <p:spPr>
          <a:xfrm>
            <a:off x="13434169" y="5244820"/>
            <a:ext cx="4307205" cy="427990"/>
          </a:xfrm>
          <a:prstGeom prst="rect">
            <a:avLst/>
          </a:prstGeom>
        </p:spPr>
        <p:txBody>
          <a:bodyPr vert="horz" wrap="square" lIns="0" tIns="17145" rIns="0" bIns="0" rtlCol="0">
            <a:spAutoFit/>
          </a:bodyPr>
          <a:lstStyle/>
          <a:p>
            <a:pPr marL="25400">
              <a:lnSpc>
                <a:spcPct val="100000"/>
              </a:lnSpc>
              <a:spcBef>
                <a:spcPts val="135"/>
              </a:spcBef>
              <a:tabLst>
                <a:tab pos="1099820" algn="l"/>
                <a:tab pos="2193290" algn="l"/>
              </a:tabLst>
            </a:pPr>
            <a:r>
              <a:rPr sz="1950" spc="20" dirty="0">
                <a:solidFill>
                  <a:srgbClr val="FFFFFF"/>
                </a:solidFill>
                <a:latin typeface="Arial MT"/>
                <a:cs typeface="Arial MT"/>
              </a:rPr>
              <a:t>V:Appl</a:t>
            </a:r>
            <a:r>
              <a:rPr sz="2600" spc="20" dirty="0">
                <a:solidFill>
                  <a:srgbClr val="FFFFFF"/>
                </a:solidFill>
                <a:latin typeface="Arial MT"/>
                <a:cs typeface="Arial MT"/>
              </a:rPr>
              <a:t>e	</a:t>
            </a:r>
            <a:r>
              <a:rPr sz="2925" spc="-135" baseline="7122" dirty="0">
                <a:solidFill>
                  <a:srgbClr val="FFFFFF"/>
                </a:solidFill>
                <a:latin typeface="Arial MT"/>
                <a:cs typeface="Arial MT"/>
              </a:rPr>
              <a:t>V:</a:t>
            </a:r>
            <a:r>
              <a:rPr sz="2925" spc="15" baseline="7122" dirty="0">
                <a:solidFill>
                  <a:srgbClr val="FFFFFF"/>
                </a:solidFill>
                <a:latin typeface="Arial MT"/>
                <a:cs typeface="Arial MT"/>
              </a:rPr>
              <a:t> </a:t>
            </a:r>
            <a:r>
              <a:rPr sz="2925" spc="89" baseline="7122" dirty="0">
                <a:solidFill>
                  <a:srgbClr val="FFFFFF"/>
                </a:solidFill>
                <a:latin typeface="Arial MT"/>
                <a:cs typeface="Arial MT"/>
              </a:rPr>
              <a:t>Adam	</a:t>
            </a:r>
            <a:r>
              <a:rPr sz="3225" spc="-15" baseline="1291" dirty="0">
                <a:solidFill>
                  <a:srgbClr val="FFFFFF"/>
                </a:solidFill>
                <a:latin typeface="Arial MT"/>
                <a:cs typeface="Arial MT"/>
              </a:rPr>
              <a:t>V:Alpha</a:t>
            </a:r>
            <a:r>
              <a:rPr sz="3225" spc="277" baseline="1291" dirty="0">
                <a:solidFill>
                  <a:srgbClr val="FFFFFF"/>
                </a:solidFill>
                <a:latin typeface="Arial MT"/>
                <a:cs typeface="Arial MT"/>
              </a:rPr>
              <a:t> </a:t>
            </a:r>
            <a:r>
              <a:rPr sz="3225" spc="-172" baseline="1291" dirty="0">
                <a:solidFill>
                  <a:srgbClr val="FFFFFF"/>
                </a:solidFill>
                <a:latin typeface="Arial MT"/>
                <a:cs typeface="Arial MT"/>
              </a:rPr>
              <a:t>V:</a:t>
            </a:r>
            <a:r>
              <a:rPr sz="3225" spc="-37" baseline="1291" dirty="0">
                <a:solidFill>
                  <a:srgbClr val="FFFFFF"/>
                </a:solidFill>
                <a:latin typeface="Arial MT"/>
                <a:cs typeface="Arial MT"/>
              </a:rPr>
              <a:t> </a:t>
            </a:r>
            <a:r>
              <a:rPr sz="3225" spc="37" baseline="1291" dirty="0">
                <a:solidFill>
                  <a:srgbClr val="FFFFFF"/>
                </a:solidFill>
                <a:latin typeface="Arial MT"/>
                <a:cs typeface="Arial MT"/>
              </a:rPr>
              <a:t>Angel</a:t>
            </a:r>
            <a:endParaRPr sz="3225" baseline="1291">
              <a:latin typeface="Arial MT"/>
              <a:cs typeface="Arial MT"/>
            </a:endParaRPr>
          </a:p>
        </p:txBody>
      </p:sp>
      <p:sp>
        <p:nvSpPr>
          <p:cNvPr id="25" name="object 25"/>
          <p:cNvSpPr/>
          <p:nvPr/>
        </p:nvSpPr>
        <p:spPr>
          <a:xfrm>
            <a:off x="3101088" y="6462009"/>
            <a:ext cx="1529715" cy="967105"/>
          </a:xfrm>
          <a:custGeom>
            <a:avLst/>
            <a:gdLst/>
            <a:ahLst/>
            <a:cxnLst/>
            <a:rect l="l" t="t" r="r" b="b"/>
            <a:pathLst>
              <a:path w="1529714" h="967104">
                <a:moveTo>
                  <a:pt x="0" y="7012"/>
                </a:moveTo>
                <a:lnTo>
                  <a:pt x="0" y="963185"/>
                </a:lnTo>
                <a:lnTo>
                  <a:pt x="3671" y="966856"/>
                </a:lnTo>
                <a:lnTo>
                  <a:pt x="1525782" y="966856"/>
                </a:lnTo>
                <a:lnTo>
                  <a:pt x="1529453" y="963185"/>
                </a:lnTo>
                <a:lnTo>
                  <a:pt x="1529453" y="594086"/>
                </a:lnTo>
                <a:lnTo>
                  <a:pt x="760048" y="594086"/>
                </a:lnTo>
                <a:lnTo>
                  <a:pt x="755483" y="592352"/>
                </a:lnTo>
                <a:lnTo>
                  <a:pt x="751404" y="589497"/>
                </a:lnTo>
                <a:lnTo>
                  <a:pt x="0" y="7012"/>
                </a:lnTo>
                <a:close/>
              </a:path>
              <a:path w="1529714" h="967104">
                <a:moveTo>
                  <a:pt x="1529453" y="7012"/>
                </a:moveTo>
                <a:lnTo>
                  <a:pt x="773485" y="592862"/>
                </a:lnTo>
                <a:lnTo>
                  <a:pt x="769022" y="594086"/>
                </a:lnTo>
                <a:lnTo>
                  <a:pt x="1529453" y="594086"/>
                </a:lnTo>
                <a:lnTo>
                  <a:pt x="1529453" y="7012"/>
                </a:lnTo>
                <a:close/>
              </a:path>
              <a:path w="1529714" h="967104">
                <a:moveTo>
                  <a:pt x="1476802" y="0"/>
                </a:moveTo>
                <a:lnTo>
                  <a:pt x="52651" y="0"/>
                </a:lnTo>
                <a:lnTo>
                  <a:pt x="764918" y="546661"/>
                </a:lnTo>
                <a:lnTo>
                  <a:pt x="1476802" y="0"/>
                </a:lnTo>
                <a:close/>
              </a:path>
            </a:pathLst>
          </a:custGeom>
          <a:solidFill>
            <a:srgbClr val="00A2FF"/>
          </a:solidFill>
        </p:spPr>
        <p:txBody>
          <a:bodyPr wrap="square" lIns="0" tIns="0" rIns="0" bIns="0" rtlCol="0"/>
          <a:lstStyle/>
          <a:p>
            <a:endParaRPr/>
          </a:p>
        </p:txBody>
      </p:sp>
      <p:sp>
        <p:nvSpPr>
          <p:cNvPr id="26" name="object 26"/>
          <p:cNvSpPr txBox="1"/>
          <p:nvPr/>
        </p:nvSpPr>
        <p:spPr>
          <a:xfrm>
            <a:off x="1973985" y="6770591"/>
            <a:ext cx="1870710" cy="402590"/>
          </a:xfrm>
          <a:prstGeom prst="rect">
            <a:avLst/>
          </a:prstGeom>
        </p:spPr>
        <p:txBody>
          <a:bodyPr vert="horz" wrap="square" lIns="0" tIns="15240" rIns="0" bIns="0" rtlCol="0">
            <a:spAutoFit/>
          </a:bodyPr>
          <a:lstStyle/>
          <a:p>
            <a:pPr marL="38100">
              <a:lnSpc>
                <a:spcPct val="100000"/>
              </a:lnSpc>
              <a:spcBef>
                <a:spcPts val="120"/>
              </a:spcBef>
              <a:tabLst>
                <a:tab pos="1128395" algn="l"/>
              </a:tabLst>
            </a:pPr>
            <a:r>
              <a:rPr sz="2450" b="1" spc="-35" dirty="0">
                <a:latin typeface="Arial"/>
                <a:cs typeface="Arial"/>
              </a:rPr>
              <a:t>Key:</a:t>
            </a:r>
            <a:r>
              <a:rPr sz="2450" b="1" spc="5" dirty="0">
                <a:latin typeface="Arial"/>
                <a:cs typeface="Arial"/>
              </a:rPr>
              <a:t> </a:t>
            </a:r>
            <a:r>
              <a:rPr sz="2450" b="1" spc="-75" dirty="0">
                <a:latin typeface="Arial"/>
                <a:cs typeface="Arial"/>
              </a:rPr>
              <a:t>A	</a:t>
            </a:r>
            <a:r>
              <a:rPr sz="3075" spc="82" baseline="-36585" dirty="0">
                <a:solidFill>
                  <a:srgbClr val="FFFFFF"/>
                </a:solidFill>
                <a:latin typeface="Arial MT"/>
                <a:cs typeface="Arial MT"/>
              </a:rPr>
              <a:t>Apple</a:t>
            </a:r>
            <a:endParaRPr sz="3075" baseline="-36585">
              <a:latin typeface="Arial MT"/>
              <a:cs typeface="Arial MT"/>
            </a:endParaRPr>
          </a:p>
        </p:txBody>
      </p:sp>
      <p:sp>
        <p:nvSpPr>
          <p:cNvPr id="27" name="object 27"/>
          <p:cNvSpPr/>
          <p:nvPr/>
        </p:nvSpPr>
        <p:spPr>
          <a:xfrm>
            <a:off x="3101088" y="7796820"/>
            <a:ext cx="1529715" cy="967105"/>
          </a:xfrm>
          <a:custGeom>
            <a:avLst/>
            <a:gdLst/>
            <a:ahLst/>
            <a:cxnLst/>
            <a:rect l="l" t="t" r="r" b="b"/>
            <a:pathLst>
              <a:path w="1529714" h="967104">
                <a:moveTo>
                  <a:pt x="0" y="7012"/>
                </a:moveTo>
                <a:lnTo>
                  <a:pt x="0" y="963185"/>
                </a:lnTo>
                <a:lnTo>
                  <a:pt x="3671" y="966856"/>
                </a:lnTo>
                <a:lnTo>
                  <a:pt x="1525782" y="966856"/>
                </a:lnTo>
                <a:lnTo>
                  <a:pt x="1529453" y="963185"/>
                </a:lnTo>
                <a:lnTo>
                  <a:pt x="1529453" y="594086"/>
                </a:lnTo>
                <a:lnTo>
                  <a:pt x="760048" y="594086"/>
                </a:lnTo>
                <a:lnTo>
                  <a:pt x="755483" y="592352"/>
                </a:lnTo>
                <a:lnTo>
                  <a:pt x="751404" y="589497"/>
                </a:lnTo>
                <a:lnTo>
                  <a:pt x="0" y="7012"/>
                </a:lnTo>
                <a:close/>
              </a:path>
              <a:path w="1529714" h="967104">
                <a:moveTo>
                  <a:pt x="1529453" y="7012"/>
                </a:moveTo>
                <a:lnTo>
                  <a:pt x="773485" y="592862"/>
                </a:lnTo>
                <a:lnTo>
                  <a:pt x="769022" y="594086"/>
                </a:lnTo>
                <a:lnTo>
                  <a:pt x="1529453" y="594086"/>
                </a:lnTo>
                <a:lnTo>
                  <a:pt x="1529453" y="7012"/>
                </a:lnTo>
                <a:close/>
              </a:path>
              <a:path w="1529714" h="967104">
                <a:moveTo>
                  <a:pt x="1476802" y="0"/>
                </a:moveTo>
                <a:lnTo>
                  <a:pt x="52651" y="0"/>
                </a:lnTo>
                <a:lnTo>
                  <a:pt x="764918" y="546661"/>
                </a:lnTo>
                <a:lnTo>
                  <a:pt x="1476802" y="0"/>
                </a:lnTo>
                <a:close/>
              </a:path>
            </a:pathLst>
          </a:custGeom>
          <a:solidFill>
            <a:srgbClr val="00A2FF"/>
          </a:solidFill>
        </p:spPr>
        <p:txBody>
          <a:bodyPr wrap="square" lIns="0" tIns="0" rIns="0" bIns="0" rtlCol="0"/>
          <a:lstStyle/>
          <a:p>
            <a:endParaRPr/>
          </a:p>
        </p:txBody>
      </p:sp>
      <p:sp>
        <p:nvSpPr>
          <p:cNvPr id="28" name="object 28"/>
          <p:cNvSpPr txBox="1"/>
          <p:nvPr/>
        </p:nvSpPr>
        <p:spPr>
          <a:xfrm>
            <a:off x="1999385" y="8074414"/>
            <a:ext cx="985519" cy="402590"/>
          </a:xfrm>
          <a:prstGeom prst="rect">
            <a:avLst/>
          </a:prstGeom>
        </p:spPr>
        <p:txBody>
          <a:bodyPr vert="horz" wrap="square" lIns="0" tIns="15240" rIns="0" bIns="0" rtlCol="0">
            <a:spAutoFit/>
          </a:bodyPr>
          <a:lstStyle/>
          <a:p>
            <a:pPr marL="12700">
              <a:lnSpc>
                <a:spcPct val="100000"/>
              </a:lnSpc>
              <a:spcBef>
                <a:spcPts val="120"/>
              </a:spcBef>
            </a:pPr>
            <a:r>
              <a:rPr sz="2450" b="1" spc="-35" dirty="0">
                <a:latin typeface="Arial"/>
                <a:cs typeface="Arial"/>
              </a:rPr>
              <a:t>Key:</a:t>
            </a:r>
            <a:r>
              <a:rPr sz="2450" b="1" spc="-80" dirty="0">
                <a:latin typeface="Arial"/>
                <a:cs typeface="Arial"/>
              </a:rPr>
              <a:t> </a:t>
            </a:r>
            <a:r>
              <a:rPr sz="2450" b="1" spc="-75" dirty="0">
                <a:latin typeface="Arial"/>
                <a:cs typeface="Arial"/>
              </a:rPr>
              <a:t>A</a:t>
            </a:r>
            <a:endParaRPr sz="2450">
              <a:latin typeface="Arial"/>
              <a:cs typeface="Arial"/>
            </a:endParaRPr>
          </a:p>
        </p:txBody>
      </p:sp>
      <p:sp>
        <p:nvSpPr>
          <p:cNvPr id="29" name="object 29"/>
          <p:cNvSpPr/>
          <p:nvPr/>
        </p:nvSpPr>
        <p:spPr>
          <a:xfrm>
            <a:off x="5741106" y="6492998"/>
            <a:ext cx="1529715" cy="967105"/>
          </a:xfrm>
          <a:custGeom>
            <a:avLst/>
            <a:gdLst/>
            <a:ahLst/>
            <a:cxnLst/>
            <a:rect l="l" t="t" r="r" b="b"/>
            <a:pathLst>
              <a:path w="1529715" h="967104">
                <a:moveTo>
                  <a:pt x="0" y="7011"/>
                </a:moveTo>
                <a:lnTo>
                  <a:pt x="0" y="963184"/>
                </a:lnTo>
                <a:lnTo>
                  <a:pt x="3672" y="966855"/>
                </a:lnTo>
                <a:lnTo>
                  <a:pt x="1525783" y="966855"/>
                </a:lnTo>
                <a:lnTo>
                  <a:pt x="1529453" y="963184"/>
                </a:lnTo>
                <a:lnTo>
                  <a:pt x="1529453" y="594085"/>
                </a:lnTo>
                <a:lnTo>
                  <a:pt x="760048" y="594085"/>
                </a:lnTo>
                <a:lnTo>
                  <a:pt x="755483" y="592352"/>
                </a:lnTo>
                <a:lnTo>
                  <a:pt x="751405" y="589496"/>
                </a:lnTo>
                <a:lnTo>
                  <a:pt x="0" y="7011"/>
                </a:lnTo>
                <a:close/>
              </a:path>
              <a:path w="1529715" h="967104">
                <a:moveTo>
                  <a:pt x="1529453" y="7011"/>
                </a:moveTo>
                <a:lnTo>
                  <a:pt x="773485" y="592862"/>
                </a:lnTo>
                <a:lnTo>
                  <a:pt x="769022" y="594085"/>
                </a:lnTo>
                <a:lnTo>
                  <a:pt x="1529453" y="594085"/>
                </a:lnTo>
                <a:lnTo>
                  <a:pt x="1529453" y="7011"/>
                </a:lnTo>
                <a:close/>
              </a:path>
              <a:path w="1529715" h="967104">
                <a:moveTo>
                  <a:pt x="1476802" y="0"/>
                </a:moveTo>
                <a:lnTo>
                  <a:pt x="52651" y="0"/>
                </a:lnTo>
                <a:lnTo>
                  <a:pt x="764918" y="546660"/>
                </a:lnTo>
                <a:lnTo>
                  <a:pt x="1476802" y="0"/>
                </a:lnTo>
                <a:close/>
              </a:path>
            </a:pathLst>
          </a:custGeom>
          <a:solidFill>
            <a:srgbClr val="00A2FF"/>
          </a:solidFill>
        </p:spPr>
        <p:txBody>
          <a:bodyPr wrap="square" lIns="0" tIns="0" rIns="0" bIns="0" rtlCol="0"/>
          <a:lstStyle/>
          <a:p>
            <a:endParaRPr/>
          </a:p>
        </p:txBody>
      </p:sp>
      <p:sp>
        <p:nvSpPr>
          <p:cNvPr id="30" name="object 30"/>
          <p:cNvSpPr txBox="1"/>
          <p:nvPr/>
        </p:nvSpPr>
        <p:spPr>
          <a:xfrm>
            <a:off x="4746874" y="6770591"/>
            <a:ext cx="1721485" cy="602615"/>
          </a:xfrm>
          <a:prstGeom prst="rect">
            <a:avLst/>
          </a:prstGeom>
        </p:spPr>
        <p:txBody>
          <a:bodyPr vert="horz" wrap="square" lIns="0" tIns="15240" rIns="0" bIns="0" rtlCol="0">
            <a:spAutoFit/>
          </a:bodyPr>
          <a:lstStyle/>
          <a:p>
            <a:pPr marL="12700">
              <a:lnSpc>
                <a:spcPts val="2500"/>
              </a:lnSpc>
              <a:spcBef>
                <a:spcPts val="120"/>
              </a:spcBef>
            </a:pPr>
            <a:r>
              <a:rPr sz="2450" b="1" spc="-35" dirty="0">
                <a:latin typeface="Arial"/>
                <a:cs typeface="Arial"/>
              </a:rPr>
              <a:t>Key:</a:t>
            </a:r>
            <a:r>
              <a:rPr sz="2450" b="1" spc="-40" dirty="0">
                <a:latin typeface="Arial"/>
                <a:cs typeface="Arial"/>
              </a:rPr>
              <a:t> </a:t>
            </a:r>
            <a:r>
              <a:rPr sz="2450" b="1" spc="-75" dirty="0">
                <a:latin typeface="Arial"/>
                <a:cs typeface="Arial"/>
              </a:rPr>
              <a:t>A</a:t>
            </a:r>
            <a:endParaRPr sz="2450">
              <a:latin typeface="Arial"/>
              <a:cs typeface="Arial"/>
            </a:endParaRPr>
          </a:p>
          <a:p>
            <a:pPr marL="1000125">
              <a:lnSpc>
                <a:spcPts val="2020"/>
              </a:lnSpc>
            </a:pPr>
            <a:r>
              <a:rPr sz="2050" spc="50" dirty="0">
                <a:solidFill>
                  <a:srgbClr val="FFFFFF"/>
                </a:solidFill>
                <a:latin typeface="Arial MT"/>
                <a:cs typeface="Arial MT"/>
              </a:rPr>
              <a:t>Adam</a:t>
            </a:r>
            <a:endParaRPr sz="2050">
              <a:latin typeface="Arial MT"/>
              <a:cs typeface="Arial MT"/>
            </a:endParaRPr>
          </a:p>
        </p:txBody>
      </p:sp>
      <p:sp>
        <p:nvSpPr>
          <p:cNvPr id="31" name="object 31"/>
          <p:cNvSpPr/>
          <p:nvPr/>
        </p:nvSpPr>
        <p:spPr>
          <a:xfrm>
            <a:off x="5741106" y="7796820"/>
            <a:ext cx="1529715" cy="967105"/>
          </a:xfrm>
          <a:custGeom>
            <a:avLst/>
            <a:gdLst/>
            <a:ahLst/>
            <a:cxnLst/>
            <a:rect l="l" t="t" r="r" b="b"/>
            <a:pathLst>
              <a:path w="1529715" h="967104">
                <a:moveTo>
                  <a:pt x="0" y="7012"/>
                </a:moveTo>
                <a:lnTo>
                  <a:pt x="0" y="963185"/>
                </a:lnTo>
                <a:lnTo>
                  <a:pt x="3672" y="966856"/>
                </a:lnTo>
                <a:lnTo>
                  <a:pt x="1525783" y="966856"/>
                </a:lnTo>
                <a:lnTo>
                  <a:pt x="1529453" y="963185"/>
                </a:lnTo>
                <a:lnTo>
                  <a:pt x="1529453" y="594086"/>
                </a:lnTo>
                <a:lnTo>
                  <a:pt x="760048" y="594086"/>
                </a:lnTo>
                <a:lnTo>
                  <a:pt x="755483" y="592352"/>
                </a:lnTo>
                <a:lnTo>
                  <a:pt x="751405" y="589497"/>
                </a:lnTo>
                <a:lnTo>
                  <a:pt x="0" y="7012"/>
                </a:lnTo>
                <a:close/>
              </a:path>
              <a:path w="1529715" h="967104">
                <a:moveTo>
                  <a:pt x="1529453" y="7012"/>
                </a:moveTo>
                <a:lnTo>
                  <a:pt x="773485" y="592862"/>
                </a:lnTo>
                <a:lnTo>
                  <a:pt x="769022" y="594086"/>
                </a:lnTo>
                <a:lnTo>
                  <a:pt x="1529453" y="594086"/>
                </a:lnTo>
                <a:lnTo>
                  <a:pt x="1529453" y="7012"/>
                </a:lnTo>
                <a:close/>
              </a:path>
              <a:path w="1529715" h="967104">
                <a:moveTo>
                  <a:pt x="1476802" y="0"/>
                </a:moveTo>
                <a:lnTo>
                  <a:pt x="52651" y="0"/>
                </a:lnTo>
                <a:lnTo>
                  <a:pt x="764918" y="546661"/>
                </a:lnTo>
                <a:lnTo>
                  <a:pt x="1476802" y="0"/>
                </a:lnTo>
                <a:close/>
              </a:path>
            </a:pathLst>
          </a:custGeom>
          <a:solidFill>
            <a:srgbClr val="00A2FF"/>
          </a:solidFill>
        </p:spPr>
        <p:txBody>
          <a:bodyPr wrap="square" lIns="0" tIns="0" rIns="0" bIns="0" rtlCol="0"/>
          <a:lstStyle/>
          <a:p>
            <a:endParaRPr/>
          </a:p>
        </p:txBody>
      </p:sp>
      <p:sp>
        <p:nvSpPr>
          <p:cNvPr id="32" name="object 32"/>
          <p:cNvSpPr txBox="1"/>
          <p:nvPr/>
        </p:nvSpPr>
        <p:spPr>
          <a:xfrm>
            <a:off x="3898946" y="8264211"/>
            <a:ext cx="2571750" cy="402590"/>
          </a:xfrm>
          <a:prstGeom prst="rect">
            <a:avLst/>
          </a:prstGeom>
        </p:spPr>
        <p:txBody>
          <a:bodyPr vert="horz" wrap="square" lIns="0" tIns="15240" rIns="0" bIns="0" rtlCol="0">
            <a:spAutoFit/>
          </a:bodyPr>
          <a:lstStyle/>
          <a:p>
            <a:pPr marL="38100">
              <a:lnSpc>
                <a:spcPct val="100000"/>
              </a:lnSpc>
              <a:spcBef>
                <a:spcPts val="120"/>
              </a:spcBef>
              <a:tabLst>
                <a:tab pos="860425" algn="l"/>
              </a:tabLst>
            </a:pPr>
            <a:r>
              <a:rPr sz="2050" spc="40" dirty="0">
                <a:solidFill>
                  <a:srgbClr val="FFFFFF"/>
                </a:solidFill>
                <a:latin typeface="Arial MT"/>
                <a:cs typeface="Arial MT"/>
              </a:rPr>
              <a:t>Alpha	</a:t>
            </a:r>
            <a:r>
              <a:rPr sz="3675" b="1" spc="-52" baseline="34013" dirty="0">
                <a:latin typeface="Arial"/>
                <a:cs typeface="Arial"/>
              </a:rPr>
              <a:t>Key:</a:t>
            </a:r>
            <a:r>
              <a:rPr sz="3675" b="1" spc="-75" baseline="34013" dirty="0">
                <a:latin typeface="Arial"/>
                <a:cs typeface="Arial"/>
              </a:rPr>
              <a:t> </a:t>
            </a:r>
            <a:r>
              <a:rPr sz="3675" b="1" spc="67" baseline="34013" dirty="0">
                <a:latin typeface="Arial"/>
                <a:cs typeface="Arial"/>
              </a:rPr>
              <a:t>A</a:t>
            </a:r>
            <a:r>
              <a:rPr sz="2050" spc="45" dirty="0">
                <a:solidFill>
                  <a:srgbClr val="FFFFFF"/>
                </a:solidFill>
                <a:latin typeface="Arial MT"/>
                <a:cs typeface="Arial MT"/>
              </a:rPr>
              <a:t>Angel</a:t>
            </a:r>
            <a:endParaRPr sz="2050">
              <a:latin typeface="Arial MT"/>
              <a:cs typeface="Arial MT"/>
            </a:endParaRPr>
          </a:p>
        </p:txBody>
      </p:sp>
      <p:sp>
        <p:nvSpPr>
          <p:cNvPr id="33" name="object 33"/>
          <p:cNvSpPr/>
          <p:nvPr/>
        </p:nvSpPr>
        <p:spPr>
          <a:xfrm>
            <a:off x="13318966" y="6025446"/>
            <a:ext cx="1047115" cy="1047115"/>
          </a:xfrm>
          <a:custGeom>
            <a:avLst/>
            <a:gdLst/>
            <a:ahLst/>
            <a:cxnLst/>
            <a:rect l="l" t="t" r="r" b="b"/>
            <a:pathLst>
              <a:path w="1047115" h="1047115">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34" name="object 34"/>
          <p:cNvSpPr txBox="1"/>
          <p:nvPr/>
        </p:nvSpPr>
        <p:spPr>
          <a:xfrm>
            <a:off x="13508404" y="6223168"/>
            <a:ext cx="681355" cy="631190"/>
          </a:xfrm>
          <a:prstGeom prst="rect">
            <a:avLst/>
          </a:prstGeom>
        </p:spPr>
        <p:txBody>
          <a:bodyPr vert="horz" wrap="square" lIns="0" tIns="15875" rIns="0" bIns="0" rtlCol="0">
            <a:spAutoFit/>
          </a:bodyPr>
          <a:lstStyle/>
          <a:p>
            <a:pPr marL="124460">
              <a:lnSpc>
                <a:spcPct val="100000"/>
              </a:lnSpc>
              <a:spcBef>
                <a:spcPts val="125"/>
              </a:spcBef>
            </a:pPr>
            <a:r>
              <a:rPr sz="1950" spc="50" dirty="0">
                <a:solidFill>
                  <a:srgbClr val="FFFFFF"/>
                </a:solidFill>
                <a:latin typeface="Arial MT"/>
                <a:cs typeface="Arial MT"/>
              </a:rPr>
              <a:t>K:B</a:t>
            </a:r>
            <a:endParaRPr sz="1950">
              <a:latin typeface="Arial MT"/>
              <a:cs typeface="Arial MT"/>
            </a:endParaRPr>
          </a:p>
          <a:p>
            <a:pPr>
              <a:lnSpc>
                <a:spcPct val="100000"/>
              </a:lnSpc>
              <a:spcBef>
                <a:spcPts val="55"/>
              </a:spcBef>
            </a:pPr>
            <a:r>
              <a:rPr sz="1950" spc="-190" dirty="0">
                <a:solidFill>
                  <a:srgbClr val="FFFFFF"/>
                </a:solidFill>
                <a:latin typeface="Arial MT"/>
                <a:cs typeface="Arial MT"/>
              </a:rPr>
              <a:t>V</a:t>
            </a:r>
            <a:r>
              <a:rPr sz="1950" spc="60" dirty="0">
                <a:solidFill>
                  <a:srgbClr val="FFFFFF"/>
                </a:solidFill>
                <a:latin typeface="Arial MT"/>
                <a:cs typeface="Arial MT"/>
              </a:rPr>
              <a:t>:Boy</a:t>
            </a:r>
            <a:endParaRPr sz="1950">
              <a:latin typeface="Arial MT"/>
              <a:cs typeface="Arial MT"/>
            </a:endParaRPr>
          </a:p>
        </p:txBody>
      </p:sp>
      <p:sp>
        <p:nvSpPr>
          <p:cNvPr id="35" name="object 35"/>
          <p:cNvSpPr/>
          <p:nvPr/>
        </p:nvSpPr>
        <p:spPr>
          <a:xfrm>
            <a:off x="14407551" y="6025446"/>
            <a:ext cx="1047115" cy="1047115"/>
          </a:xfrm>
          <a:custGeom>
            <a:avLst/>
            <a:gdLst/>
            <a:ahLst/>
            <a:cxnLst/>
            <a:rect l="l" t="t" r="r" b="b"/>
            <a:pathLst>
              <a:path w="1047115" h="1047115">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36" name="object 36"/>
          <p:cNvSpPr txBox="1"/>
          <p:nvPr/>
        </p:nvSpPr>
        <p:spPr>
          <a:xfrm>
            <a:off x="14559798" y="6223168"/>
            <a:ext cx="755650" cy="631190"/>
          </a:xfrm>
          <a:prstGeom prst="rect">
            <a:avLst/>
          </a:prstGeom>
        </p:spPr>
        <p:txBody>
          <a:bodyPr vert="horz" wrap="square" lIns="0" tIns="15875" rIns="0" bIns="0" rtlCol="0">
            <a:spAutoFit/>
          </a:bodyPr>
          <a:lstStyle/>
          <a:p>
            <a:pPr marL="126364">
              <a:lnSpc>
                <a:spcPct val="100000"/>
              </a:lnSpc>
              <a:spcBef>
                <a:spcPts val="125"/>
              </a:spcBef>
            </a:pPr>
            <a:r>
              <a:rPr sz="1950" spc="30" dirty="0">
                <a:solidFill>
                  <a:srgbClr val="FFFFFF"/>
                </a:solidFill>
                <a:latin typeface="Arial MT"/>
                <a:cs typeface="Arial MT"/>
              </a:rPr>
              <a:t>K:</a:t>
            </a:r>
            <a:r>
              <a:rPr sz="1950" spc="-40" dirty="0">
                <a:solidFill>
                  <a:srgbClr val="FFFFFF"/>
                </a:solidFill>
                <a:latin typeface="Arial MT"/>
                <a:cs typeface="Arial MT"/>
              </a:rPr>
              <a:t> </a:t>
            </a:r>
            <a:r>
              <a:rPr sz="1950" spc="90" dirty="0">
                <a:solidFill>
                  <a:srgbClr val="FFFFFF"/>
                </a:solidFill>
                <a:latin typeface="Arial MT"/>
                <a:cs typeface="Arial MT"/>
              </a:rPr>
              <a:t>B</a:t>
            </a:r>
            <a:endParaRPr sz="1950">
              <a:latin typeface="Arial MT"/>
              <a:cs typeface="Arial MT"/>
            </a:endParaRPr>
          </a:p>
          <a:p>
            <a:pPr>
              <a:lnSpc>
                <a:spcPct val="100000"/>
              </a:lnSpc>
              <a:spcBef>
                <a:spcPts val="55"/>
              </a:spcBef>
            </a:pPr>
            <a:r>
              <a:rPr sz="1950" spc="-190" dirty="0">
                <a:solidFill>
                  <a:srgbClr val="FFFFFF"/>
                </a:solidFill>
                <a:latin typeface="Arial MT"/>
                <a:cs typeface="Arial MT"/>
              </a:rPr>
              <a:t>V</a:t>
            </a:r>
            <a:r>
              <a:rPr sz="1950" spc="5" dirty="0">
                <a:solidFill>
                  <a:srgbClr val="FFFFFF"/>
                </a:solidFill>
                <a:latin typeface="Arial MT"/>
                <a:cs typeface="Arial MT"/>
              </a:rPr>
              <a:t>: </a:t>
            </a:r>
            <a:r>
              <a:rPr sz="1950" spc="50" dirty="0">
                <a:solidFill>
                  <a:srgbClr val="FFFFFF"/>
                </a:solidFill>
                <a:latin typeface="Arial MT"/>
                <a:cs typeface="Arial MT"/>
              </a:rPr>
              <a:t>Ben</a:t>
            </a:r>
            <a:endParaRPr sz="1950">
              <a:latin typeface="Arial MT"/>
              <a:cs typeface="Arial MT"/>
            </a:endParaRPr>
          </a:p>
        </p:txBody>
      </p:sp>
      <p:sp>
        <p:nvSpPr>
          <p:cNvPr id="37" name="object 37"/>
          <p:cNvSpPr/>
          <p:nvPr/>
        </p:nvSpPr>
        <p:spPr>
          <a:xfrm>
            <a:off x="15496134" y="6025446"/>
            <a:ext cx="1047115" cy="1047115"/>
          </a:xfrm>
          <a:custGeom>
            <a:avLst/>
            <a:gdLst/>
            <a:ahLst/>
            <a:cxnLst/>
            <a:rect l="l" t="t" r="r" b="b"/>
            <a:pathLst>
              <a:path w="1047115" h="1047115">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38" name="object 38"/>
          <p:cNvSpPr txBox="1"/>
          <p:nvPr/>
        </p:nvSpPr>
        <p:spPr>
          <a:xfrm>
            <a:off x="15612403" y="6197075"/>
            <a:ext cx="827405" cy="687705"/>
          </a:xfrm>
          <a:prstGeom prst="rect">
            <a:avLst/>
          </a:prstGeom>
        </p:spPr>
        <p:txBody>
          <a:bodyPr vert="horz" wrap="square" lIns="0" tIns="11430" rIns="0" bIns="0" rtlCol="0">
            <a:spAutoFit/>
          </a:bodyPr>
          <a:lstStyle/>
          <a:p>
            <a:pPr marL="142240">
              <a:lnSpc>
                <a:spcPct val="100000"/>
              </a:lnSpc>
              <a:spcBef>
                <a:spcPts val="90"/>
              </a:spcBef>
            </a:pPr>
            <a:r>
              <a:rPr sz="2150" spc="15" dirty="0">
                <a:solidFill>
                  <a:srgbClr val="FFFFFF"/>
                </a:solidFill>
                <a:latin typeface="Arial MT"/>
                <a:cs typeface="Arial MT"/>
              </a:rPr>
              <a:t>K:</a:t>
            </a:r>
            <a:r>
              <a:rPr sz="2150" spc="-50" dirty="0">
                <a:solidFill>
                  <a:srgbClr val="FFFFFF"/>
                </a:solidFill>
                <a:latin typeface="Arial MT"/>
                <a:cs typeface="Arial MT"/>
              </a:rPr>
              <a:t> </a:t>
            </a:r>
            <a:r>
              <a:rPr sz="2150" spc="75" dirty="0">
                <a:solidFill>
                  <a:srgbClr val="FFFFFF"/>
                </a:solidFill>
                <a:latin typeface="Arial MT"/>
                <a:cs typeface="Arial MT"/>
              </a:rPr>
              <a:t>B</a:t>
            </a:r>
            <a:endParaRPr sz="2150">
              <a:latin typeface="Arial MT"/>
              <a:cs typeface="Arial MT"/>
            </a:endParaRPr>
          </a:p>
          <a:p>
            <a:pPr>
              <a:lnSpc>
                <a:spcPct val="100000"/>
              </a:lnSpc>
              <a:spcBef>
                <a:spcPts val="60"/>
              </a:spcBef>
            </a:pPr>
            <a:r>
              <a:rPr sz="2150" spc="-225" dirty="0">
                <a:solidFill>
                  <a:srgbClr val="FFFFFF"/>
                </a:solidFill>
                <a:latin typeface="Arial MT"/>
                <a:cs typeface="Arial MT"/>
              </a:rPr>
              <a:t>V</a:t>
            </a:r>
            <a:r>
              <a:rPr sz="2150" spc="35" dirty="0">
                <a:solidFill>
                  <a:srgbClr val="FFFFFF"/>
                </a:solidFill>
                <a:latin typeface="Arial MT"/>
                <a:cs typeface="Arial MT"/>
              </a:rPr>
              <a:t>:Beta</a:t>
            </a:r>
            <a:endParaRPr sz="2150">
              <a:latin typeface="Arial MT"/>
              <a:cs typeface="Arial MT"/>
            </a:endParaRPr>
          </a:p>
        </p:txBody>
      </p:sp>
      <p:sp>
        <p:nvSpPr>
          <p:cNvPr id="39" name="object 39"/>
          <p:cNvSpPr/>
          <p:nvPr/>
        </p:nvSpPr>
        <p:spPr>
          <a:xfrm>
            <a:off x="16584730" y="6025446"/>
            <a:ext cx="1047115" cy="1047115"/>
          </a:xfrm>
          <a:custGeom>
            <a:avLst/>
            <a:gdLst/>
            <a:ahLst/>
            <a:cxnLst/>
            <a:rect l="l" t="t" r="r" b="b"/>
            <a:pathLst>
              <a:path w="1047115" h="1047115">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40" name="object 40"/>
          <p:cNvSpPr txBox="1"/>
          <p:nvPr/>
        </p:nvSpPr>
        <p:spPr>
          <a:xfrm>
            <a:off x="16606552" y="6223168"/>
            <a:ext cx="1016635" cy="631190"/>
          </a:xfrm>
          <a:prstGeom prst="rect">
            <a:avLst/>
          </a:prstGeom>
        </p:spPr>
        <p:txBody>
          <a:bodyPr vert="horz" wrap="square" lIns="0" tIns="15875" rIns="0" bIns="0" rtlCol="0">
            <a:spAutoFit/>
          </a:bodyPr>
          <a:lstStyle/>
          <a:p>
            <a:pPr marR="5080" algn="ctr">
              <a:lnSpc>
                <a:spcPct val="100000"/>
              </a:lnSpc>
              <a:spcBef>
                <a:spcPts val="125"/>
              </a:spcBef>
            </a:pPr>
            <a:r>
              <a:rPr sz="1950" spc="30" dirty="0">
                <a:solidFill>
                  <a:srgbClr val="FFFFFF"/>
                </a:solidFill>
                <a:latin typeface="Arial MT"/>
                <a:cs typeface="Arial MT"/>
              </a:rPr>
              <a:t>K:</a:t>
            </a:r>
            <a:r>
              <a:rPr sz="1950" spc="-40" dirty="0">
                <a:solidFill>
                  <a:srgbClr val="FFFFFF"/>
                </a:solidFill>
                <a:latin typeface="Arial MT"/>
                <a:cs typeface="Arial MT"/>
              </a:rPr>
              <a:t> </a:t>
            </a:r>
            <a:r>
              <a:rPr sz="1950" spc="90" dirty="0">
                <a:solidFill>
                  <a:srgbClr val="FFFFFF"/>
                </a:solidFill>
                <a:latin typeface="Arial MT"/>
                <a:cs typeface="Arial MT"/>
              </a:rPr>
              <a:t>B</a:t>
            </a:r>
            <a:endParaRPr sz="1950">
              <a:latin typeface="Arial MT"/>
              <a:cs typeface="Arial MT"/>
            </a:endParaRPr>
          </a:p>
          <a:p>
            <a:pPr marR="5080" algn="ctr">
              <a:lnSpc>
                <a:spcPct val="100000"/>
              </a:lnSpc>
              <a:spcBef>
                <a:spcPts val="55"/>
              </a:spcBef>
            </a:pPr>
            <a:r>
              <a:rPr sz="1950" spc="-190" dirty="0">
                <a:solidFill>
                  <a:srgbClr val="FFFFFF"/>
                </a:solidFill>
                <a:latin typeface="Arial MT"/>
                <a:cs typeface="Arial MT"/>
              </a:rPr>
              <a:t>V</a:t>
            </a:r>
            <a:r>
              <a:rPr sz="1950" spc="5" dirty="0">
                <a:solidFill>
                  <a:srgbClr val="FFFFFF"/>
                </a:solidFill>
                <a:latin typeface="Arial MT"/>
                <a:cs typeface="Arial MT"/>
              </a:rPr>
              <a:t>: </a:t>
            </a:r>
            <a:r>
              <a:rPr sz="1950" spc="70" dirty="0">
                <a:solidFill>
                  <a:srgbClr val="FFFFFF"/>
                </a:solidFill>
                <a:latin typeface="Arial MT"/>
                <a:cs typeface="Arial MT"/>
              </a:rPr>
              <a:t>Becky</a:t>
            </a:r>
            <a:endParaRPr sz="1950">
              <a:latin typeface="Arial MT"/>
              <a:cs typeface="Arial MT"/>
            </a:endParaRPr>
          </a:p>
        </p:txBody>
      </p:sp>
      <p:sp>
        <p:nvSpPr>
          <p:cNvPr id="41" name="object 41"/>
          <p:cNvSpPr txBox="1"/>
          <p:nvPr/>
        </p:nvSpPr>
        <p:spPr>
          <a:xfrm>
            <a:off x="8104465" y="5046966"/>
            <a:ext cx="1356995" cy="1047115"/>
          </a:xfrm>
          <a:prstGeom prst="rect">
            <a:avLst/>
          </a:prstGeom>
          <a:solidFill>
            <a:srgbClr val="000000"/>
          </a:solidFill>
        </p:spPr>
        <p:txBody>
          <a:bodyPr vert="horz" wrap="square" lIns="0" tIns="0" rIns="0" bIns="0" rtlCol="0">
            <a:spAutoFit/>
          </a:bodyPr>
          <a:lstStyle/>
          <a:p>
            <a:pPr>
              <a:lnSpc>
                <a:spcPct val="100000"/>
              </a:lnSpc>
            </a:pPr>
            <a:endParaRPr sz="2400">
              <a:latin typeface="Times New Roman"/>
              <a:cs typeface="Times New Roman"/>
            </a:endParaRPr>
          </a:p>
          <a:p>
            <a:pPr marL="24765">
              <a:lnSpc>
                <a:spcPct val="100000"/>
              </a:lnSpc>
              <a:spcBef>
                <a:spcPts val="5"/>
              </a:spcBef>
            </a:pPr>
            <a:r>
              <a:rPr sz="2150" spc="40" dirty="0">
                <a:solidFill>
                  <a:srgbClr val="FFFFFF"/>
                </a:solidFill>
                <a:latin typeface="Arial MT"/>
                <a:cs typeface="Arial MT"/>
              </a:rPr>
              <a:t>Partitioner</a:t>
            </a:r>
            <a:endParaRPr sz="2150">
              <a:latin typeface="Arial MT"/>
              <a:cs typeface="Arial MT"/>
            </a:endParaRPr>
          </a:p>
        </p:txBody>
      </p:sp>
      <p:sp>
        <p:nvSpPr>
          <p:cNvPr id="42" name="object 42"/>
          <p:cNvSpPr/>
          <p:nvPr/>
        </p:nvSpPr>
        <p:spPr>
          <a:xfrm>
            <a:off x="13318966" y="7295941"/>
            <a:ext cx="1047115" cy="1047115"/>
          </a:xfrm>
          <a:custGeom>
            <a:avLst/>
            <a:gdLst/>
            <a:ahLst/>
            <a:cxnLst/>
            <a:rect l="l" t="t" r="r" b="b"/>
            <a:pathLst>
              <a:path w="1047115" h="1047115">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43" name="object 43"/>
          <p:cNvSpPr txBox="1"/>
          <p:nvPr/>
        </p:nvSpPr>
        <p:spPr>
          <a:xfrm>
            <a:off x="13534164" y="7493664"/>
            <a:ext cx="629920" cy="631190"/>
          </a:xfrm>
          <a:prstGeom prst="rect">
            <a:avLst/>
          </a:prstGeom>
        </p:spPr>
        <p:txBody>
          <a:bodyPr vert="horz" wrap="square" lIns="0" tIns="15875" rIns="0" bIns="0" rtlCol="0">
            <a:spAutoFit/>
          </a:bodyPr>
          <a:lstStyle/>
          <a:p>
            <a:pPr marL="96520">
              <a:lnSpc>
                <a:spcPct val="100000"/>
              </a:lnSpc>
              <a:spcBef>
                <a:spcPts val="125"/>
              </a:spcBef>
            </a:pPr>
            <a:r>
              <a:rPr sz="1950" spc="25" dirty="0">
                <a:solidFill>
                  <a:srgbClr val="FFFFFF"/>
                </a:solidFill>
                <a:latin typeface="Arial MT"/>
                <a:cs typeface="Arial MT"/>
              </a:rPr>
              <a:t>K:C</a:t>
            </a:r>
            <a:endParaRPr sz="1950">
              <a:latin typeface="Arial MT"/>
              <a:cs typeface="Arial MT"/>
            </a:endParaRPr>
          </a:p>
          <a:p>
            <a:pPr>
              <a:lnSpc>
                <a:spcPct val="100000"/>
              </a:lnSpc>
              <a:spcBef>
                <a:spcPts val="55"/>
              </a:spcBef>
            </a:pPr>
            <a:r>
              <a:rPr sz="1950" spc="-190" dirty="0">
                <a:solidFill>
                  <a:srgbClr val="FFFFFF"/>
                </a:solidFill>
                <a:latin typeface="Arial MT"/>
                <a:cs typeface="Arial MT"/>
              </a:rPr>
              <a:t>V</a:t>
            </a:r>
            <a:r>
              <a:rPr sz="1950" spc="40" dirty="0">
                <a:solidFill>
                  <a:srgbClr val="FFFFFF"/>
                </a:solidFill>
                <a:latin typeface="Arial MT"/>
                <a:cs typeface="Arial MT"/>
              </a:rPr>
              <a:t>:Cat</a:t>
            </a:r>
            <a:endParaRPr sz="1950">
              <a:latin typeface="Arial MT"/>
              <a:cs typeface="Arial MT"/>
            </a:endParaRPr>
          </a:p>
        </p:txBody>
      </p:sp>
      <p:sp>
        <p:nvSpPr>
          <p:cNvPr id="44" name="object 44"/>
          <p:cNvSpPr/>
          <p:nvPr/>
        </p:nvSpPr>
        <p:spPr>
          <a:xfrm>
            <a:off x="14407551" y="7295941"/>
            <a:ext cx="1047115" cy="1047115"/>
          </a:xfrm>
          <a:custGeom>
            <a:avLst/>
            <a:gdLst/>
            <a:ahLst/>
            <a:cxnLst/>
            <a:rect l="l" t="t" r="r" b="b"/>
            <a:pathLst>
              <a:path w="1047115" h="1047115">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45" name="object 45"/>
          <p:cNvSpPr txBox="1"/>
          <p:nvPr/>
        </p:nvSpPr>
        <p:spPr>
          <a:xfrm>
            <a:off x="14555148" y="7493664"/>
            <a:ext cx="765175" cy="631190"/>
          </a:xfrm>
          <a:prstGeom prst="rect">
            <a:avLst/>
          </a:prstGeom>
        </p:spPr>
        <p:txBody>
          <a:bodyPr vert="horz" wrap="square" lIns="0" tIns="15875" rIns="0" bIns="0" rtlCol="0">
            <a:spAutoFit/>
          </a:bodyPr>
          <a:lstStyle/>
          <a:p>
            <a:pPr marL="128905">
              <a:lnSpc>
                <a:spcPct val="100000"/>
              </a:lnSpc>
              <a:spcBef>
                <a:spcPts val="125"/>
              </a:spcBef>
            </a:pPr>
            <a:r>
              <a:rPr sz="1950" spc="30" dirty="0">
                <a:solidFill>
                  <a:srgbClr val="FFFFFF"/>
                </a:solidFill>
                <a:latin typeface="Arial MT"/>
                <a:cs typeface="Arial MT"/>
              </a:rPr>
              <a:t>K:</a:t>
            </a:r>
            <a:r>
              <a:rPr sz="1950" spc="-40" dirty="0">
                <a:solidFill>
                  <a:srgbClr val="FFFFFF"/>
                </a:solidFill>
                <a:latin typeface="Arial MT"/>
                <a:cs typeface="Arial MT"/>
              </a:rPr>
              <a:t> </a:t>
            </a:r>
            <a:r>
              <a:rPr sz="1950" spc="20" dirty="0">
                <a:solidFill>
                  <a:srgbClr val="FFFFFF"/>
                </a:solidFill>
                <a:latin typeface="Arial MT"/>
                <a:cs typeface="Arial MT"/>
              </a:rPr>
              <a:t>C</a:t>
            </a:r>
            <a:endParaRPr sz="1950">
              <a:latin typeface="Arial MT"/>
              <a:cs typeface="Arial MT"/>
            </a:endParaRPr>
          </a:p>
          <a:p>
            <a:pPr>
              <a:lnSpc>
                <a:spcPct val="100000"/>
              </a:lnSpc>
              <a:spcBef>
                <a:spcPts val="55"/>
              </a:spcBef>
            </a:pPr>
            <a:r>
              <a:rPr sz="1950" spc="-190" dirty="0">
                <a:solidFill>
                  <a:srgbClr val="FFFFFF"/>
                </a:solidFill>
                <a:latin typeface="Arial MT"/>
                <a:cs typeface="Arial MT"/>
              </a:rPr>
              <a:t>V</a:t>
            </a:r>
            <a:r>
              <a:rPr sz="1950" spc="5" dirty="0">
                <a:solidFill>
                  <a:srgbClr val="FFFFFF"/>
                </a:solidFill>
                <a:latin typeface="Arial MT"/>
                <a:cs typeface="Arial MT"/>
              </a:rPr>
              <a:t>: </a:t>
            </a:r>
            <a:r>
              <a:rPr sz="1950" spc="30" dirty="0">
                <a:solidFill>
                  <a:srgbClr val="FFFFFF"/>
                </a:solidFill>
                <a:latin typeface="Arial MT"/>
                <a:cs typeface="Arial MT"/>
              </a:rPr>
              <a:t>Carl</a:t>
            </a:r>
            <a:endParaRPr sz="1950">
              <a:latin typeface="Arial MT"/>
              <a:cs typeface="Arial MT"/>
            </a:endParaRPr>
          </a:p>
        </p:txBody>
      </p:sp>
      <p:sp>
        <p:nvSpPr>
          <p:cNvPr id="46" name="object 46"/>
          <p:cNvSpPr/>
          <p:nvPr/>
        </p:nvSpPr>
        <p:spPr>
          <a:xfrm>
            <a:off x="15496134" y="7295941"/>
            <a:ext cx="1047115" cy="1047115"/>
          </a:xfrm>
          <a:custGeom>
            <a:avLst/>
            <a:gdLst/>
            <a:ahLst/>
            <a:cxnLst/>
            <a:rect l="l" t="t" r="r" b="b"/>
            <a:pathLst>
              <a:path w="1047115" h="1047115">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47" name="object 47"/>
          <p:cNvSpPr txBox="1"/>
          <p:nvPr/>
        </p:nvSpPr>
        <p:spPr>
          <a:xfrm>
            <a:off x="15612540" y="7467570"/>
            <a:ext cx="827405" cy="687705"/>
          </a:xfrm>
          <a:prstGeom prst="rect">
            <a:avLst/>
          </a:prstGeom>
        </p:spPr>
        <p:txBody>
          <a:bodyPr vert="horz" wrap="square" lIns="0" tIns="11430" rIns="0" bIns="0" rtlCol="0">
            <a:spAutoFit/>
          </a:bodyPr>
          <a:lstStyle/>
          <a:p>
            <a:pPr marL="139700">
              <a:lnSpc>
                <a:spcPct val="100000"/>
              </a:lnSpc>
              <a:spcBef>
                <a:spcPts val="90"/>
              </a:spcBef>
            </a:pPr>
            <a:r>
              <a:rPr sz="2150" spc="15" dirty="0">
                <a:solidFill>
                  <a:srgbClr val="FFFFFF"/>
                </a:solidFill>
                <a:latin typeface="Arial MT"/>
                <a:cs typeface="Arial MT"/>
              </a:rPr>
              <a:t>K:</a:t>
            </a:r>
            <a:r>
              <a:rPr sz="2150" spc="-50" dirty="0">
                <a:solidFill>
                  <a:srgbClr val="FFFFFF"/>
                </a:solidFill>
                <a:latin typeface="Arial MT"/>
                <a:cs typeface="Arial MT"/>
              </a:rPr>
              <a:t> </a:t>
            </a:r>
            <a:r>
              <a:rPr sz="2150" spc="-5" dirty="0">
                <a:solidFill>
                  <a:srgbClr val="FFFFFF"/>
                </a:solidFill>
                <a:latin typeface="Arial MT"/>
                <a:cs typeface="Arial MT"/>
              </a:rPr>
              <a:t>C</a:t>
            </a:r>
            <a:endParaRPr sz="2150">
              <a:latin typeface="Arial MT"/>
              <a:cs typeface="Arial MT"/>
            </a:endParaRPr>
          </a:p>
          <a:p>
            <a:pPr>
              <a:lnSpc>
                <a:spcPct val="100000"/>
              </a:lnSpc>
              <a:spcBef>
                <a:spcPts val="60"/>
              </a:spcBef>
            </a:pPr>
            <a:r>
              <a:rPr sz="2150" spc="-225" dirty="0">
                <a:solidFill>
                  <a:srgbClr val="FFFFFF"/>
                </a:solidFill>
                <a:latin typeface="Arial MT"/>
                <a:cs typeface="Arial MT"/>
              </a:rPr>
              <a:t>V</a:t>
            </a:r>
            <a:r>
              <a:rPr sz="2150" spc="15" dirty="0">
                <a:solidFill>
                  <a:srgbClr val="FFFFFF"/>
                </a:solidFill>
                <a:latin typeface="Arial MT"/>
                <a:cs typeface="Arial MT"/>
              </a:rPr>
              <a:t>:Cam</a:t>
            </a:r>
            <a:endParaRPr sz="2150">
              <a:latin typeface="Arial MT"/>
              <a:cs typeface="Arial MT"/>
            </a:endParaRPr>
          </a:p>
        </p:txBody>
      </p:sp>
      <p:sp>
        <p:nvSpPr>
          <p:cNvPr id="48" name="object 48"/>
          <p:cNvSpPr/>
          <p:nvPr/>
        </p:nvSpPr>
        <p:spPr>
          <a:xfrm>
            <a:off x="16584730" y="7295941"/>
            <a:ext cx="1047115" cy="1047115"/>
          </a:xfrm>
          <a:custGeom>
            <a:avLst/>
            <a:gdLst/>
            <a:ahLst/>
            <a:cxnLst/>
            <a:rect l="l" t="t" r="r" b="b"/>
            <a:pathLst>
              <a:path w="1047115" h="1047115">
                <a:moveTo>
                  <a:pt x="1047088" y="0"/>
                </a:moveTo>
                <a:lnTo>
                  <a:pt x="0" y="0"/>
                </a:lnTo>
                <a:lnTo>
                  <a:pt x="0" y="1047088"/>
                </a:lnTo>
                <a:lnTo>
                  <a:pt x="1047088" y="1047088"/>
                </a:lnTo>
                <a:lnTo>
                  <a:pt x="1047088" y="0"/>
                </a:lnTo>
                <a:close/>
              </a:path>
            </a:pathLst>
          </a:custGeom>
          <a:solidFill>
            <a:srgbClr val="000000"/>
          </a:solidFill>
        </p:spPr>
        <p:txBody>
          <a:bodyPr wrap="square" lIns="0" tIns="0" rIns="0" bIns="0" rtlCol="0"/>
          <a:lstStyle/>
          <a:p>
            <a:endParaRPr/>
          </a:p>
        </p:txBody>
      </p:sp>
      <p:sp>
        <p:nvSpPr>
          <p:cNvPr id="49" name="object 49"/>
          <p:cNvSpPr txBox="1"/>
          <p:nvPr/>
        </p:nvSpPr>
        <p:spPr>
          <a:xfrm>
            <a:off x="16627661" y="7493664"/>
            <a:ext cx="974090" cy="631190"/>
          </a:xfrm>
          <a:prstGeom prst="rect">
            <a:avLst/>
          </a:prstGeom>
        </p:spPr>
        <p:txBody>
          <a:bodyPr vert="horz" wrap="square" lIns="0" tIns="15875" rIns="0" bIns="0" rtlCol="0">
            <a:spAutoFit/>
          </a:bodyPr>
          <a:lstStyle/>
          <a:p>
            <a:pPr marR="5080" algn="ctr">
              <a:lnSpc>
                <a:spcPct val="100000"/>
              </a:lnSpc>
              <a:spcBef>
                <a:spcPts val="125"/>
              </a:spcBef>
            </a:pPr>
            <a:r>
              <a:rPr sz="1950" spc="30" dirty="0">
                <a:solidFill>
                  <a:srgbClr val="FFFFFF"/>
                </a:solidFill>
                <a:latin typeface="Arial MT"/>
                <a:cs typeface="Arial MT"/>
              </a:rPr>
              <a:t>K:</a:t>
            </a:r>
            <a:r>
              <a:rPr sz="1950" spc="-40" dirty="0">
                <a:solidFill>
                  <a:srgbClr val="FFFFFF"/>
                </a:solidFill>
                <a:latin typeface="Arial MT"/>
                <a:cs typeface="Arial MT"/>
              </a:rPr>
              <a:t> </a:t>
            </a:r>
            <a:r>
              <a:rPr sz="1950" spc="20" dirty="0">
                <a:solidFill>
                  <a:srgbClr val="FFFFFF"/>
                </a:solidFill>
                <a:latin typeface="Arial MT"/>
                <a:cs typeface="Arial MT"/>
              </a:rPr>
              <a:t>C</a:t>
            </a:r>
            <a:endParaRPr sz="1950">
              <a:latin typeface="Arial MT"/>
              <a:cs typeface="Arial MT"/>
            </a:endParaRPr>
          </a:p>
          <a:p>
            <a:pPr marR="5080" algn="ctr">
              <a:lnSpc>
                <a:spcPct val="100000"/>
              </a:lnSpc>
              <a:spcBef>
                <a:spcPts val="55"/>
              </a:spcBef>
            </a:pPr>
            <a:r>
              <a:rPr sz="1950" spc="-190" dirty="0">
                <a:solidFill>
                  <a:srgbClr val="FFFFFF"/>
                </a:solidFill>
                <a:latin typeface="Arial MT"/>
                <a:cs typeface="Arial MT"/>
              </a:rPr>
              <a:t>V</a:t>
            </a:r>
            <a:r>
              <a:rPr sz="1950" spc="5" dirty="0">
                <a:solidFill>
                  <a:srgbClr val="FFFFFF"/>
                </a:solidFill>
                <a:latin typeface="Arial MT"/>
                <a:cs typeface="Arial MT"/>
              </a:rPr>
              <a:t>: </a:t>
            </a:r>
            <a:r>
              <a:rPr sz="1950" spc="50" dirty="0">
                <a:solidFill>
                  <a:srgbClr val="FFFFFF"/>
                </a:solidFill>
                <a:latin typeface="Arial MT"/>
                <a:cs typeface="Arial MT"/>
              </a:rPr>
              <a:t>Cathy</a:t>
            </a:r>
            <a:endParaRPr sz="1950">
              <a:latin typeface="Arial MT"/>
              <a:cs typeface="Arial MT"/>
            </a:endParaRPr>
          </a:p>
        </p:txBody>
      </p:sp>
      <p:sp>
        <p:nvSpPr>
          <p:cNvPr id="50" name="object 50"/>
          <p:cNvSpPr/>
          <p:nvPr/>
        </p:nvSpPr>
        <p:spPr>
          <a:xfrm>
            <a:off x="3104507" y="8963077"/>
            <a:ext cx="1196975" cy="756920"/>
          </a:xfrm>
          <a:custGeom>
            <a:avLst/>
            <a:gdLst/>
            <a:ahLst/>
            <a:cxnLst/>
            <a:rect l="l" t="t" r="r" b="b"/>
            <a:pathLst>
              <a:path w="1196975" h="756920">
                <a:moveTo>
                  <a:pt x="0" y="5484"/>
                </a:moveTo>
                <a:lnTo>
                  <a:pt x="0" y="753469"/>
                </a:lnTo>
                <a:lnTo>
                  <a:pt x="2872" y="756340"/>
                </a:lnTo>
                <a:lnTo>
                  <a:pt x="1193572" y="756340"/>
                </a:lnTo>
                <a:lnTo>
                  <a:pt x="1196443" y="753469"/>
                </a:lnTo>
                <a:lnTo>
                  <a:pt x="1196443" y="464734"/>
                </a:lnTo>
                <a:lnTo>
                  <a:pt x="594560" y="464734"/>
                </a:lnTo>
                <a:lnTo>
                  <a:pt x="590991" y="463378"/>
                </a:lnTo>
                <a:lnTo>
                  <a:pt x="587799" y="461144"/>
                </a:lnTo>
                <a:lnTo>
                  <a:pt x="0" y="5484"/>
                </a:lnTo>
                <a:close/>
              </a:path>
              <a:path w="1196975" h="756920">
                <a:moveTo>
                  <a:pt x="1196443" y="5484"/>
                </a:moveTo>
                <a:lnTo>
                  <a:pt x="605072" y="463777"/>
                </a:lnTo>
                <a:lnTo>
                  <a:pt x="601581" y="464734"/>
                </a:lnTo>
                <a:lnTo>
                  <a:pt x="1196443" y="464734"/>
                </a:lnTo>
                <a:lnTo>
                  <a:pt x="1196443" y="5484"/>
                </a:lnTo>
                <a:close/>
              </a:path>
              <a:path w="1196975" h="756920">
                <a:moveTo>
                  <a:pt x="1155254" y="0"/>
                </a:moveTo>
                <a:lnTo>
                  <a:pt x="41187" y="0"/>
                </a:lnTo>
                <a:lnTo>
                  <a:pt x="598371" y="427636"/>
                </a:lnTo>
                <a:lnTo>
                  <a:pt x="1155254" y="0"/>
                </a:lnTo>
                <a:close/>
              </a:path>
            </a:pathLst>
          </a:custGeom>
          <a:solidFill>
            <a:srgbClr val="00A2FF"/>
          </a:solidFill>
        </p:spPr>
        <p:txBody>
          <a:bodyPr wrap="square" lIns="0" tIns="0" rIns="0" bIns="0" rtlCol="0"/>
          <a:lstStyle/>
          <a:p>
            <a:endParaRPr/>
          </a:p>
        </p:txBody>
      </p:sp>
      <p:sp>
        <p:nvSpPr>
          <p:cNvPr id="51" name="object 51"/>
          <p:cNvSpPr txBox="1"/>
          <p:nvPr/>
        </p:nvSpPr>
        <p:spPr>
          <a:xfrm>
            <a:off x="2235815" y="9209623"/>
            <a:ext cx="1289685" cy="302260"/>
          </a:xfrm>
          <a:prstGeom prst="rect">
            <a:avLst/>
          </a:prstGeom>
        </p:spPr>
        <p:txBody>
          <a:bodyPr vert="horz" wrap="square" lIns="0" tIns="13970" rIns="0" bIns="0" rtlCol="0">
            <a:spAutoFit/>
          </a:bodyPr>
          <a:lstStyle/>
          <a:p>
            <a:pPr marL="38100">
              <a:lnSpc>
                <a:spcPct val="100000"/>
              </a:lnSpc>
              <a:spcBef>
                <a:spcPts val="110"/>
              </a:spcBef>
            </a:pPr>
            <a:r>
              <a:rPr sz="1800" b="1" spc="-30" dirty="0">
                <a:latin typeface="Arial"/>
                <a:cs typeface="Arial"/>
              </a:rPr>
              <a:t>Key:</a:t>
            </a:r>
            <a:r>
              <a:rPr sz="1800" b="1" spc="-25" dirty="0">
                <a:latin typeface="Arial"/>
                <a:cs typeface="Arial"/>
              </a:rPr>
              <a:t> B</a:t>
            </a:r>
            <a:r>
              <a:rPr sz="1800" b="1" spc="430" dirty="0">
                <a:latin typeface="Arial"/>
                <a:cs typeface="Arial"/>
              </a:rPr>
              <a:t> </a:t>
            </a:r>
            <a:r>
              <a:rPr sz="2475" spc="75" baseline="-6734" dirty="0">
                <a:solidFill>
                  <a:srgbClr val="FFFFFF"/>
                </a:solidFill>
                <a:latin typeface="Arial MT"/>
                <a:cs typeface="Arial MT"/>
              </a:rPr>
              <a:t>Boy</a:t>
            </a:r>
            <a:endParaRPr sz="2475" baseline="-6734">
              <a:latin typeface="Arial MT"/>
              <a:cs typeface="Arial MT"/>
            </a:endParaRPr>
          </a:p>
        </p:txBody>
      </p:sp>
      <p:sp>
        <p:nvSpPr>
          <p:cNvPr id="52" name="object 52"/>
          <p:cNvSpPr/>
          <p:nvPr/>
        </p:nvSpPr>
        <p:spPr>
          <a:xfrm>
            <a:off x="5408102" y="8963077"/>
            <a:ext cx="1196975" cy="756920"/>
          </a:xfrm>
          <a:custGeom>
            <a:avLst/>
            <a:gdLst/>
            <a:ahLst/>
            <a:cxnLst/>
            <a:rect l="l" t="t" r="r" b="b"/>
            <a:pathLst>
              <a:path w="1196975" h="756920">
                <a:moveTo>
                  <a:pt x="0" y="5484"/>
                </a:moveTo>
                <a:lnTo>
                  <a:pt x="0" y="753469"/>
                </a:lnTo>
                <a:lnTo>
                  <a:pt x="2872" y="756340"/>
                </a:lnTo>
                <a:lnTo>
                  <a:pt x="1193572" y="756340"/>
                </a:lnTo>
                <a:lnTo>
                  <a:pt x="1196443" y="753469"/>
                </a:lnTo>
                <a:lnTo>
                  <a:pt x="1196443" y="464734"/>
                </a:lnTo>
                <a:lnTo>
                  <a:pt x="594560" y="464734"/>
                </a:lnTo>
                <a:lnTo>
                  <a:pt x="590991" y="463378"/>
                </a:lnTo>
                <a:lnTo>
                  <a:pt x="587799" y="461144"/>
                </a:lnTo>
                <a:lnTo>
                  <a:pt x="0" y="5484"/>
                </a:lnTo>
                <a:close/>
              </a:path>
              <a:path w="1196975" h="756920">
                <a:moveTo>
                  <a:pt x="1196443" y="5484"/>
                </a:moveTo>
                <a:lnTo>
                  <a:pt x="605072" y="463777"/>
                </a:lnTo>
                <a:lnTo>
                  <a:pt x="601581" y="464734"/>
                </a:lnTo>
                <a:lnTo>
                  <a:pt x="1196443" y="464734"/>
                </a:lnTo>
                <a:lnTo>
                  <a:pt x="1196443" y="5484"/>
                </a:lnTo>
                <a:close/>
              </a:path>
              <a:path w="1196975" h="756920">
                <a:moveTo>
                  <a:pt x="1155254" y="0"/>
                </a:moveTo>
                <a:lnTo>
                  <a:pt x="41187" y="0"/>
                </a:lnTo>
                <a:lnTo>
                  <a:pt x="598371" y="427636"/>
                </a:lnTo>
                <a:lnTo>
                  <a:pt x="1155254" y="0"/>
                </a:lnTo>
                <a:close/>
              </a:path>
            </a:pathLst>
          </a:custGeom>
          <a:solidFill>
            <a:srgbClr val="00A2FF"/>
          </a:solidFill>
        </p:spPr>
        <p:txBody>
          <a:bodyPr wrap="square" lIns="0" tIns="0" rIns="0" bIns="0" rtlCol="0"/>
          <a:lstStyle/>
          <a:p>
            <a:endParaRPr/>
          </a:p>
        </p:txBody>
      </p:sp>
      <p:sp>
        <p:nvSpPr>
          <p:cNvPr id="53" name="object 53"/>
          <p:cNvSpPr txBox="1"/>
          <p:nvPr/>
        </p:nvSpPr>
        <p:spPr>
          <a:xfrm>
            <a:off x="4539409" y="9209623"/>
            <a:ext cx="1291590" cy="302260"/>
          </a:xfrm>
          <a:prstGeom prst="rect">
            <a:avLst/>
          </a:prstGeom>
        </p:spPr>
        <p:txBody>
          <a:bodyPr vert="horz" wrap="square" lIns="0" tIns="13970" rIns="0" bIns="0" rtlCol="0">
            <a:spAutoFit/>
          </a:bodyPr>
          <a:lstStyle/>
          <a:p>
            <a:pPr marL="38100">
              <a:lnSpc>
                <a:spcPct val="100000"/>
              </a:lnSpc>
              <a:spcBef>
                <a:spcPts val="110"/>
              </a:spcBef>
            </a:pPr>
            <a:r>
              <a:rPr sz="1800" b="1" spc="-30" dirty="0">
                <a:latin typeface="Arial"/>
                <a:cs typeface="Arial"/>
              </a:rPr>
              <a:t>Key:</a:t>
            </a:r>
            <a:r>
              <a:rPr sz="1800" b="1" spc="-20" dirty="0">
                <a:latin typeface="Arial"/>
                <a:cs typeface="Arial"/>
              </a:rPr>
              <a:t> </a:t>
            </a:r>
            <a:r>
              <a:rPr sz="1800" b="1" spc="-25" dirty="0">
                <a:latin typeface="Arial"/>
                <a:cs typeface="Arial"/>
              </a:rPr>
              <a:t>B</a:t>
            </a:r>
            <a:r>
              <a:rPr sz="1800" b="1" spc="420" dirty="0">
                <a:latin typeface="Arial"/>
                <a:cs typeface="Arial"/>
              </a:rPr>
              <a:t> </a:t>
            </a:r>
            <a:r>
              <a:rPr sz="2475" spc="37" baseline="-6734" dirty="0">
                <a:solidFill>
                  <a:srgbClr val="FFFFFF"/>
                </a:solidFill>
                <a:latin typeface="Arial MT"/>
                <a:cs typeface="Arial MT"/>
              </a:rPr>
              <a:t>Ben</a:t>
            </a:r>
            <a:endParaRPr sz="2475" baseline="-6734">
              <a:latin typeface="Arial MT"/>
              <a:cs typeface="Arial MT"/>
            </a:endParaRPr>
          </a:p>
        </p:txBody>
      </p:sp>
      <p:sp>
        <p:nvSpPr>
          <p:cNvPr id="54" name="object 54"/>
          <p:cNvSpPr/>
          <p:nvPr/>
        </p:nvSpPr>
        <p:spPr>
          <a:xfrm>
            <a:off x="3143908" y="9918818"/>
            <a:ext cx="1196975" cy="756920"/>
          </a:xfrm>
          <a:custGeom>
            <a:avLst/>
            <a:gdLst/>
            <a:ahLst/>
            <a:cxnLst/>
            <a:rect l="l" t="t" r="r" b="b"/>
            <a:pathLst>
              <a:path w="1196975" h="756920">
                <a:moveTo>
                  <a:pt x="0" y="5484"/>
                </a:moveTo>
                <a:lnTo>
                  <a:pt x="0" y="753468"/>
                </a:lnTo>
                <a:lnTo>
                  <a:pt x="2872" y="756340"/>
                </a:lnTo>
                <a:lnTo>
                  <a:pt x="1193571" y="756340"/>
                </a:lnTo>
                <a:lnTo>
                  <a:pt x="1196443" y="753468"/>
                </a:lnTo>
                <a:lnTo>
                  <a:pt x="1196443" y="464734"/>
                </a:lnTo>
                <a:lnTo>
                  <a:pt x="594562" y="464734"/>
                </a:lnTo>
                <a:lnTo>
                  <a:pt x="590991" y="463378"/>
                </a:lnTo>
                <a:lnTo>
                  <a:pt x="587799" y="461144"/>
                </a:lnTo>
                <a:lnTo>
                  <a:pt x="0" y="5484"/>
                </a:lnTo>
                <a:close/>
              </a:path>
              <a:path w="1196975" h="756920">
                <a:moveTo>
                  <a:pt x="1196443" y="5484"/>
                </a:moveTo>
                <a:lnTo>
                  <a:pt x="605073" y="463777"/>
                </a:lnTo>
                <a:lnTo>
                  <a:pt x="601582" y="464734"/>
                </a:lnTo>
                <a:lnTo>
                  <a:pt x="1196443" y="464734"/>
                </a:lnTo>
                <a:lnTo>
                  <a:pt x="1196443" y="5484"/>
                </a:lnTo>
                <a:close/>
              </a:path>
              <a:path w="1196975" h="756920">
                <a:moveTo>
                  <a:pt x="1155255" y="0"/>
                </a:moveTo>
                <a:lnTo>
                  <a:pt x="41188" y="0"/>
                </a:lnTo>
                <a:lnTo>
                  <a:pt x="598371" y="427635"/>
                </a:lnTo>
                <a:lnTo>
                  <a:pt x="1155255" y="0"/>
                </a:lnTo>
                <a:close/>
              </a:path>
            </a:pathLst>
          </a:custGeom>
          <a:solidFill>
            <a:srgbClr val="00A2FF"/>
          </a:solidFill>
        </p:spPr>
        <p:txBody>
          <a:bodyPr wrap="square" lIns="0" tIns="0" rIns="0" bIns="0" rtlCol="0"/>
          <a:lstStyle/>
          <a:p>
            <a:endParaRPr/>
          </a:p>
        </p:txBody>
      </p:sp>
      <p:sp>
        <p:nvSpPr>
          <p:cNvPr id="55" name="object 55"/>
          <p:cNvSpPr txBox="1"/>
          <p:nvPr/>
        </p:nvSpPr>
        <p:spPr>
          <a:xfrm>
            <a:off x="2275215" y="10165364"/>
            <a:ext cx="1358265" cy="302260"/>
          </a:xfrm>
          <a:prstGeom prst="rect">
            <a:avLst/>
          </a:prstGeom>
        </p:spPr>
        <p:txBody>
          <a:bodyPr vert="horz" wrap="square" lIns="0" tIns="13970" rIns="0" bIns="0" rtlCol="0">
            <a:spAutoFit/>
          </a:bodyPr>
          <a:lstStyle/>
          <a:p>
            <a:pPr marL="38100">
              <a:lnSpc>
                <a:spcPct val="100000"/>
              </a:lnSpc>
              <a:spcBef>
                <a:spcPts val="110"/>
              </a:spcBef>
            </a:pPr>
            <a:r>
              <a:rPr sz="1800" b="1" spc="-30" dirty="0">
                <a:latin typeface="Arial"/>
                <a:cs typeface="Arial"/>
              </a:rPr>
              <a:t>Key:</a:t>
            </a:r>
            <a:r>
              <a:rPr sz="1800" b="1" spc="-25" dirty="0">
                <a:latin typeface="Arial"/>
                <a:cs typeface="Arial"/>
              </a:rPr>
              <a:t> B</a:t>
            </a:r>
            <a:r>
              <a:rPr sz="1800" b="1" spc="430" dirty="0">
                <a:latin typeface="Arial"/>
                <a:cs typeface="Arial"/>
              </a:rPr>
              <a:t> </a:t>
            </a:r>
            <a:r>
              <a:rPr sz="2475" spc="52" baseline="-20202" dirty="0">
                <a:solidFill>
                  <a:srgbClr val="FFFFFF"/>
                </a:solidFill>
                <a:latin typeface="Arial MT"/>
                <a:cs typeface="Arial MT"/>
              </a:rPr>
              <a:t>Beta</a:t>
            </a:r>
            <a:endParaRPr sz="2475" baseline="-20202">
              <a:latin typeface="Arial MT"/>
              <a:cs typeface="Arial MT"/>
            </a:endParaRPr>
          </a:p>
        </p:txBody>
      </p:sp>
      <p:sp>
        <p:nvSpPr>
          <p:cNvPr id="56" name="object 56"/>
          <p:cNvSpPr/>
          <p:nvPr/>
        </p:nvSpPr>
        <p:spPr>
          <a:xfrm>
            <a:off x="5408102" y="9918818"/>
            <a:ext cx="1196975" cy="756920"/>
          </a:xfrm>
          <a:custGeom>
            <a:avLst/>
            <a:gdLst/>
            <a:ahLst/>
            <a:cxnLst/>
            <a:rect l="l" t="t" r="r" b="b"/>
            <a:pathLst>
              <a:path w="1196975" h="756920">
                <a:moveTo>
                  <a:pt x="0" y="5484"/>
                </a:moveTo>
                <a:lnTo>
                  <a:pt x="0" y="753468"/>
                </a:lnTo>
                <a:lnTo>
                  <a:pt x="2872" y="756340"/>
                </a:lnTo>
                <a:lnTo>
                  <a:pt x="1193571" y="756340"/>
                </a:lnTo>
                <a:lnTo>
                  <a:pt x="1196443" y="753468"/>
                </a:lnTo>
                <a:lnTo>
                  <a:pt x="1196443" y="464734"/>
                </a:lnTo>
                <a:lnTo>
                  <a:pt x="594560" y="464734"/>
                </a:lnTo>
                <a:lnTo>
                  <a:pt x="590991" y="463378"/>
                </a:lnTo>
                <a:lnTo>
                  <a:pt x="587799" y="461144"/>
                </a:lnTo>
                <a:lnTo>
                  <a:pt x="0" y="5484"/>
                </a:lnTo>
                <a:close/>
              </a:path>
              <a:path w="1196975" h="756920">
                <a:moveTo>
                  <a:pt x="1196443" y="5484"/>
                </a:moveTo>
                <a:lnTo>
                  <a:pt x="605072" y="463777"/>
                </a:lnTo>
                <a:lnTo>
                  <a:pt x="601581" y="464734"/>
                </a:lnTo>
                <a:lnTo>
                  <a:pt x="1196443" y="464734"/>
                </a:lnTo>
                <a:lnTo>
                  <a:pt x="1196443" y="5484"/>
                </a:lnTo>
                <a:close/>
              </a:path>
              <a:path w="1196975" h="756920">
                <a:moveTo>
                  <a:pt x="1155254" y="0"/>
                </a:moveTo>
                <a:lnTo>
                  <a:pt x="41187" y="0"/>
                </a:lnTo>
                <a:lnTo>
                  <a:pt x="598371" y="427635"/>
                </a:lnTo>
                <a:lnTo>
                  <a:pt x="1155254" y="0"/>
                </a:lnTo>
                <a:close/>
              </a:path>
            </a:pathLst>
          </a:custGeom>
          <a:solidFill>
            <a:srgbClr val="00A2FF"/>
          </a:solidFill>
        </p:spPr>
        <p:txBody>
          <a:bodyPr wrap="square" lIns="0" tIns="0" rIns="0" bIns="0" rtlCol="0"/>
          <a:lstStyle/>
          <a:p>
            <a:endParaRPr/>
          </a:p>
        </p:txBody>
      </p:sp>
      <p:sp>
        <p:nvSpPr>
          <p:cNvPr id="57" name="object 57"/>
          <p:cNvSpPr txBox="1"/>
          <p:nvPr/>
        </p:nvSpPr>
        <p:spPr>
          <a:xfrm>
            <a:off x="4539409" y="10165364"/>
            <a:ext cx="1464945" cy="302260"/>
          </a:xfrm>
          <a:prstGeom prst="rect">
            <a:avLst/>
          </a:prstGeom>
        </p:spPr>
        <p:txBody>
          <a:bodyPr vert="horz" wrap="square" lIns="0" tIns="13970" rIns="0" bIns="0" rtlCol="0">
            <a:spAutoFit/>
          </a:bodyPr>
          <a:lstStyle/>
          <a:p>
            <a:pPr marL="38100">
              <a:lnSpc>
                <a:spcPct val="100000"/>
              </a:lnSpc>
              <a:spcBef>
                <a:spcPts val="110"/>
              </a:spcBef>
            </a:pPr>
            <a:r>
              <a:rPr sz="1800" b="1" spc="-30" dirty="0">
                <a:latin typeface="Arial"/>
                <a:cs typeface="Arial"/>
              </a:rPr>
              <a:t>Key:</a:t>
            </a:r>
            <a:r>
              <a:rPr sz="1800" b="1" spc="-20" dirty="0">
                <a:latin typeface="Arial"/>
                <a:cs typeface="Arial"/>
              </a:rPr>
              <a:t> </a:t>
            </a:r>
            <a:r>
              <a:rPr sz="1800" b="1" spc="-25" dirty="0">
                <a:latin typeface="Arial"/>
                <a:cs typeface="Arial"/>
              </a:rPr>
              <a:t>B</a:t>
            </a:r>
            <a:r>
              <a:rPr sz="1800" b="1" spc="445" dirty="0">
                <a:latin typeface="Arial"/>
                <a:cs typeface="Arial"/>
              </a:rPr>
              <a:t> </a:t>
            </a:r>
            <a:r>
              <a:rPr sz="2475" spc="67" baseline="-42087" dirty="0">
                <a:solidFill>
                  <a:srgbClr val="FFFFFF"/>
                </a:solidFill>
                <a:latin typeface="Arial MT"/>
                <a:cs typeface="Arial MT"/>
              </a:rPr>
              <a:t>Brcky</a:t>
            </a:r>
            <a:endParaRPr sz="2475" baseline="-42087">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53036" y="494591"/>
            <a:ext cx="8998585" cy="1433195"/>
          </a:xfrm>
          <a:prstGeom prst="rect">
            <a:avLst/>
          </a:prstGeom>
        </p:spPr>
        <p:txBody>
          <a:bodyPr vert="horz" wrap="square" lIns="0" tIns="17145" rIns="0" bIns="0" rtlCol="0">
            <a:spAutoFit/>
          </a:bodyPr>
          <a:lstStyle/>
          <a:p>
            <a:pPr marL="12700">
              <a:lnSpc>
                <a:spcPct val="100000"/>
              </a:lnSpc>
              <a:spcBef>
                <a:spcPts val="135"/>
              </a:spcBef>
            </a:pPr>
            <a:r>
              <a:rPr spc="185" dirty="0"/>
              <a:t>Whats</a:t>
            </a:r>
            <a:r>
              <a:rPr spc="-60" dirty="0"/>
              <a:t> </a:t>
            </a:r>
            <a:r>
              <a:rPr spc="145" dirty="0"/>
              <a:t>Covered?</a:t>
            </a:r>
          </a:p>
        </p:txBody>
      </p:sp>
      <p:sp>
        <p:nvSpPr>
          <p:cNvPr id="3" name="object 3"/>
          <p:cNvSpPr txBox="1"/>
          <p:nvPr/>
        </p:nvSpPr>
        <p:spPr>
          <a:xfrm>
            <a:off x="1421811" y="2599074"/>
            <a:ext cx="17091025" cy="49339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50" dirty="0">
                <a:latin typeface="Arial MT"/>
                <a:cs typeface="Arial MT"/>
              </a:rPr>
              <a:t>Introduction</a:t>
            </a:r>
            <a:r>
              <a:rPr sz="3950" spc="-5" dirty="0">
                <a:latin typeface="Arial MT"/>
                <a:cs typeface="Arial MT"/>
              </a:rPr>
              <a:t> </a:t>
            </a:r>
            <a:r>
              <a:rPr sz="3950" spc="110" dirty="0">
                <a:latin typeface="Arial MT"/>
                <a:cs typeface="Arial MT"/>
              </a:rPr>
              <a:t>to</a:t>
            </a:r>
            <a:r>
              <a:rPr sz="3950" spc="-5" dirty="0">
                <a:latin typeface="Arial MT"/>
                <a:cs typeface="Arial MT"/>
              </a:rPr>
              <a:t> </a:t>
            </a:r>
            <a:r>
              <a:rPr sz="3950" dirty="0">
                <a:latin typeface="Arial MT"/>
                <a:cs typeface="Arial MT"/>
              </a:rPr>
              <a:t>Kafka</a:t>
            </a:r>
            <a:r>
              <a:rPr sz="3950" spc="-5" dirty="0">
                <a:latin typeface="Arial MT"/>
                <a:cs typeface="Arial MT"/>
              </a:rPr>
              <a:t> </a:t>
            </a:r>
            <a:r>
              <a:rPr sz="3950" spc="25" dirty="0">
                <a:latin typeface="Arial MT"/>
                <a:cs typeface="Arial MT"/>
              </a:rPr>
              <a:t>and</a:t>
            </a:r>
            <a:r>
              <a:rPr sz="3950" spc="-5" dirty="0">
                <a:latin typeface="Arial MT"/>
                <a:cs typeface="Arial MT"/>
              </a:rPr>
              <a:t> </a:t>
            </a:r>
            <a:r>
              <a:rPr sz="3950" spc="10" dirty="0">
                <a:latin typeface="Arial MT"/>
                <a:cs typeface="Arial MT"/>
              </a:rPr>
              <a:t>internals</a:t>
            </a:r>
            <a:r>
              <a:rPr sz="3950" spc="-5" dirty="0">
                <a:latin typeface="Arial MT"/>
                <a:cs typeface="Arial MT"/>
              </a:rPr>
              <a:t> </a:t>
            </a:r>
            <a:r>
              <a:rPr sz="3950" spc="70" dirty="0">
                <a:latin typeface="Arial MT"/>
                <a:cs typeface="Arial MT"/>
              </a:rPr>
              <a:t>of</a:t>
            </a:r>
            <a:r>
              <a:rPr sz="3950" spc="-5" dirty="0">
                <a:latin typeface="Arial MT"/>
                <a:cs typeface="Arial MT"/>
              </a:rPr>
              <a:t> </a:t>
            </a:r>
            <a:r>
              <a:rPr sz="3950" dirty="0">
                <a:latin typeface="Arial MT"/>
                <a:cs typeface="Arial MT"/>
              </a:rPr>
              <a:t>Kafka</a:t>
            </a:r>
            <a:endParaRPr sz="3950">
              <a:latin typeface="Arial MT"/>
              <a:cs typeface="Arial MT"/>
            </a:endParaRPr>
          </a:p>
          <a:p>
            <a:pPr marL="535940" marR="2229485" indent="-523875">
              <a:lnSpc>
                <a:spcPct val="100899"/>
              </a:lnSpc>
              <a:spcBef>
                <a:spcPts val="4845"/>
              </a:spcBef>
              <a:buSzPct val="125316"/>
              <a:buFont typeface="SimSun"/>
              <a:buChar char="•"/>
              <a:tabLst>
                <a:tab pos="536575" algn="l"/>
              </a:tabLst>
            </a:pPr>
            <a:r>
              <a:rPr sz="3950" spc="35" dirty="0">
                <a:latin typeface="Arial MT"/>
                <a:cs typeface="Arial MT"/>
              </a:rPr>
              <a:t>Building</a:t>
            </a:r>
            <a:r>
              <a:rPr sz="3950" spc="5" dirty="0">
                <a:latin typeface="Arial MT"/>
                <a:cs typeface="Arial MT"/>
              </a:rPr>
              <a:t> </a:t>
            </a:r>
            <a:r>
              <a:rPr sz="3950" spc="-5" dirty="0">
                <a:latin typeface="Arial MT"/>
                <a:cs typeface="Arial MT"/>
              </a:rPr>
              <a:t>Enterprise</a:t>
            </a:r>
            <a:r>
              <a:rPr sz="3950" spc="5" dirty="0">
                <a:latin typeface="Arial MT"/>
                <a:cs typeface="Arial MT"/>
              </a:rPr>
              <a:t> </a:t>
            </a:r>
            <a:r>
              <a:rPr sz="3950" spc="30" dirty="0">
                <a:latin typeface="Arial MT"/>
                <a:cs typeface="Arial MT"/>
              </a:rPr>
              <a:t>standard</a:t>
            </a:r>
            <a:r>
              <a:rPr sz="3950" spc="5" dirty="0">
                <a:latin typeface="Arial MT"/>
                <a:cs typeface="Arial MT"/>
              </a:rPr>
              <a:t> </a:t>
            </a:r>
            <a:r>
              <a:rPr sz="3950" dirty="0">
                <a:latin typeface="Arial MT"/>
                <a:cs typeface="Arial MT"/>
              </a:rPr>
              <a:t>Kafka</a:t>
            </a:r>
            <a:r>
              <a:rPr sz="3950" spc="5" dirty="0">
                <a:latin typeface="Arial MT"/>
                <a:cs typeface="Arial MT"/>
              </a:rPr>
              <a:t> </a:t>
            </a:r>
            <a:r>
              <a:rPr sz="3950" spc="10" dirty="0">
                <a:latin typeface="Arial MT"/>
                <a:cs typeface="Arial MT"/>
              </a:rPr>
              <a:t>Clients</a:t>
            </a:r>
            <a:r>
              <a:rPr sz="3950" spc="5" dirty="0">
                <a:latin typeface="Arial MT"/>
                <a:cs typeface="Arial MT"/>
              </a:rPr>
              <a:t> </a:t>
            </a:r>
            <a:r>
              <a:rPr sz="3950" spc="15" dirty="0">
                <a:latin typeface="Arial MT"/>
                <a:cs typeface="Arial MT"/>
              </a:rPr>
              <a:t>using</a:t>
            </a:r>
            <a:r>
              <a:rPr sz="3950" spc="5" dirty="0">
                <a:latin typeface="Arial MT"/>
                <a:cs typeface="Arial MT"/>
              </a:rPr>
              <a:t> </a:t>
            </a:r>
            <a:r>
              <a:rPr sz="3950" b="1" spc="50" dirty="0">
                <a:latin typeface="Arial"/>
                <a:cs typeface="Arial"/>
              </a:rPr>
              <a:t>Spring-Kafka/ </a:t>
            </a:r>
            <a:r>
              <a:rPr sz="3950" b="1" spc="-1080" dirty="0">
                <a:latin typeface="Arial"/>
                <a:cs typeface="Arial"/>
              </a:rPr>
              <a:t> </a:t>
            </a:r>
            <a:r>
              <a:rPr sz="3950" b="1" spc="-20" dirty="0">
                <a:latin typeface="Arial"/>
                <a:cs typeface="Arial"/>
              </a:rPr>
              <a:t>SpringBoot</a:t>
            </a:r>
            <a:endParaRPr sz="3950">
              <a:latin typeface="Arial"/>
              <a:cs typeface="Arial"/>
            </a:endParaRPr>
          </a:p>
          <a:p>
            <a:pPr>
              <a:lnSpc>
                <a:spcPct val="100000"/>
              </a:lnSpc>
              <a:spcBef>
                <a:spcPts val="20"/>
              </a:spcBef>
              <a:buFont typeface="SimSun"/>
              <a:buChar char="•"/>
            </a:pPr>
            <a:endParaRPr sz="4250">
              <a:latin typeface="Arial"/>
              <a:cs typeface="Arial"/>
            </a:endParaRPr>
          </a:p>
          <a:p>
            <a:pPr marL="535940" indent="-523875">
              <a:lnSpc>
                <a:spcPct val="100000"/>
              </a:lnSpc>
              <a:buSzPct val="125316"/>
              <a:buFont typeface="SimSun"/>
              <a:buChar char="•"/>
              <a:tabLst>
                <a:tab pos="536575" algn="l"/>
              </a:tabLst>
            </a:pPr>
            <a:r>
              <a:rPr sz="3950" spc="-15" dirty="0">
                <a:latin typeface="Arial MT"/>
                <a:cs typeface="Arial MT"/>
              </a:rPr>
              <a:t>Resilient</a:t>
            </a:r>
            <a:r>
              <a:rPr sz="3950" spc="10" dirty="0">
                <a:latin typeface="Arial MT"/>
                <a:cs typeface="Arial MT"/>
              </a:rPr>
              <a:t> </a:t>
            </a:r>
            <a:r>
              <a:rPr sz="3950" dirty="0">
                <a:latin typeface="Arial MT"/>
                <a:cs typeface="Arial MT"/>
              </a:rPr>
              <a:t>Kafka</a:t>
            </a:r>
            <a:r>
              <a:rPr sz="3950" spc="15" dirty="0">
                <a:latin typeface="Arial MT"/>
                <a:cs typeface="Arial MT"/>
              </a:rPr>
              <a:t> </a:t>
            </a:r>
            <a:r>
              <a:rPr sz="3950" spc="10" dirty="0">
                <a:latin typeface="Arial MT"/>
                <a:cs typeface="Arial MT"/>
              </a:rPr>
              <a:t>Client </a:t>
            </a:r>
            <a:r>
              <a:rPr sz="3950" spc="45" dirty="0">
                <a:latin typeface="Arial MT"/>
                <a:cs typeface="Arial MT"/>
              </a:rPr>
              <a:t>applications</a:t>
            </a:r>
            <a:r>
              <a:rPr sz="3950" spc="15" dirty="0">
                <a:latin typeface="Arial MT"/>
                <a:cs typeface="Arial MT"/>
              </a:rPr>
              <a:t> using</a:t>
            </a:r>
            <a:r>
              <a:rPr sz="3950" spc="10" dirty="0">
                <a:latin typeface="Arial MT"/>
                <a:cs typeface="Arial MT"/>
              </a:rPr>
              <a:t> </a:t>
            </a:r>
            <a:r>
              <a:rPr sz="3950" b="1" spc="15" dirty="0">
                <a:latin typeface="Arial"/>
                <a:cs typeface="Arial"/>
              </a:rPr>
              <a:t>Error-Handling/Retry/Recovery</a:t>
            </a:r>
            <a:endParaRPr sz="3950">
              <a:latin typeface="Arial"/>
              <a:cs typeface="Arial"/>
            </a:endParaRPr>
          </a:p>
          <a:p>
            <a:pPr marL="535940" indent="-523875">
              <a:lnSpc>
                <a:spcPct val="100000"/>
              </a:lnSpc>
              <a:spcBef>
                <a:spcPts val="4905"/>
              </a:spcBef>
              <a:buSzPct val="125316"/>
              <a:buFont typeface="SimSun"/>
              <a:buChar char="•"/>
              <a:tabLst>
                <a:tab pos="536575" algn="l"/>
              </a:tabLst>
            </a:pPr>
            <a:r>
              <a:rPr sz="3950" spc="10" dirty="0">
                <a:latin typeface="Arial MT"/>
                <a:cs typeface="Arial MT"/>
              </a:rPr>
              <a:t>Writing</a:t>
            </a:r>
            <a:r>
              <a:rPr sz="3950" dirty="0">
                <a:latin typeface="Arial MT"/>
                <a:cs typeface="Arial MT"/>
              </a:rPr>
              <a:t> </a:t>
            </a:r>
            <a:r>
              <a:rPr sz="3950" spc="35" dirty="0">
                <a:latin typeface="Arial MT"/>
                <a:cs typeface="Arial MT"/>
              </a:rPr>
              <a:t>Unit/Integration</a:t>
            </a:r>
            <a:r>
              <a:rPr sz="3950" spc="5" dirty="0">
                <a:latin typeface="Arial MT"/>
                <a:cs typeface="Arial MT"/>
              </a:rPr>
              <a:t> </a:t>
            </a:r>
            <a:r>
              <a:rPr sz="3950" spc="45" dirty="0">
                <a:latin typeface="Arial MT"/>
                <a:cs typeface="Arial MT"/>
              </a:rPr>
              <a:t>tests</a:t>
            </a:r>
            <a:r>
              <a:rPr sz="3950" spc="5" dirty="0">
                <a:latin typeface="Arial MT"/>
                <a:cs typeface="Arial MT"/>
              </a:rPr>
              <a:t> </a:t>
            </a:r>
            <a:r>
              <a:rPr sz="3950" spc="15" dirty="0">
                <a:latin typeface="Arial MT"/>
                <a:cs typeface="Arial MT"/>
              </a:rPr>
              <a:t>using</a:t>
            </a:r>
            <a:r>
              <a:rPr sz="3950" spc="5" dirty="0">
                <a:latin typeface="Arial MT"/>
                <a:cs typeface="Arial MT"/>
              </a:rPr>
              <a:t> </a:t>
            </a:r>
            <a:r>
              <a:rPr sz="3950" b="1" dirty="0">
                <a:latin typeface="Arial"/>
                <a:cs typeface="Arial"/>
              </a:rPr>
              <a:t>JUnit</a:t>
            </a:r>
            <a:endParaRPr sz="395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50786" y="4905941"/>
            <a:ext cx="9803130" cy="1433195"/>
          </a:xfrm>
          <a:prstGeom prst="rect">
            <a:avLst/>
          </a:prstGeom>
        </p:spPr>
        <p:txBody>
          <a:bodyPr vert="horz" wrap="square" lIns="0" tIns="17145" rIns="0" bIns="0" rtlCol="0">
            <a:spAutoFit/>
          </a:bodyPr>
          <a:lstStyle/>
          <a:p>
            <a:pPr marL="12700">
              <a:lnSpc>
                <a:spcPct val="100000"/>
              </a:lnSpc>
              <a:spcBef>
                <a:spcPts val="135"/>
              </a:spcBef>
            </a:pPr>
            <a:r>
              <a:rPr spc="185" dirty="0"/>
              <a:t>Consumer</a:t>
            </a:r>
            <a:r>
              <a:rPr spc="-30" dirty="0"/>
              <a:t> </a:t>
            </a:r>
            <a:r>
              <a:rPr spc="185" dirty="0"/>
              <a:t>Offsets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50786" y="494591"/>
            <a:ext cx="9803130" cy="1433195"/>
          </a:xfrm>
          <a:prstGeom prst="rect">
            <a:avLst/>
          </a:prstGeom>
        </p:spPr>
        <p:txBody>
          <a:bodyPr vert="horz" wrap="square" lIns="0" tIns="17145" rIns="0" bIns="0" rtlCol="0">
            <a:spAutoFit/>
          </a:bodyPr>
          <a:lstStyle/>
          <a:p>
            <a:pPr marL="12700">
              <a:lnSpc>
                <a:spcPct val="100000"/>
              </a:lnSpc>
              <a:spcBef>
                <a:spcPts val="135"/>
              </a:spcBef>
            </a:pPr>
            <a:r>
              <a:rPr spc="185" dirty="0"/>
              <a:t>Consumer</a:t>
            </a:r>
            <a:r>
              <a:rPr spc="-30" dirty="0"/>
              <a:t> </a:t>
            </a:r>
            <a:r>
              <a:rPr spc="185" dirty="0"/>
              <a:t>Offsets</a:t>
            </a:r>
          </a:p>
        </p:txBody>
      </p:sp>
      <p:sp>
        <p:nvSpPr>
          <p:cNvPr id="3" name="object 3"/>
          <p:cNvSpPr txBox="1"/>
          <p:nvPr/>
        </p:nvSpPr>
        <p:spPr>
          <a:xfrm>
            <a:off x="1395634" y="2538904"/>
            <a:ext cx="200025" cy="622300"/>
          </a:xfrm>
          <a:prstGeom prst="rect">
            <a:avLst/>
          </a:prstGeom>
        </p:spPr>
        <p:txBody>
          <a:bodyPr vert="horz" wrap="square" lIns="0" tIns="14604" rIns="0" bIns="0" rtlCol="0">
            <a:spAutoFit/>
          </a:bodyPr>
          <a:lstStyle/>
          <a:p>
            <a:pPr marL="12700">
              <a:lnSpc>
                <a:spcPct val="100000"/>
              </a:lnSpc>
              <a:spcBef>
                <a:spcPts val="114"/>
              </a:spcBef>
            </a:pPr>
            <a:r>
              <a:rPr sz="3900" spc="-580" dirty="0">
                <a:latin typeface="SimSun"/>
                <a:cs typeface="SimSun"/>
              </a:rPr>
              <a:t>•</a:t>
            </a:r>
            <a:endParaRPr sz="3900">
              <a:latin typeface="SimSun"/>
              <a:cs typeface="SimSun"/>
            </a:endParaRPr>
          </a:p>
        </p:txBody>
      </p:sp>
      <p:sp>
        <p:nvSpPr>
          <p:cNvPr id="4" name="object 4"/>
          <p:cNvSpPr txBox="1"/>
          <p:nvPr/>
        </p:nvSpPr>
        <p:spPr>
          <a:xfrm>
            <a:off x="1856352" y="2603368"/>
            <a:ext cx="6637020" cy="502920"/>
          </a:xfrm>
          <a:prstGeom prst="rect">
            <a:avLst/>
          </a:prstGeom>
        </p:spPr>
        <p:txBody>
          <a:bodyPr vert="horz" wrap="square" lIns="0" tIns="16510" rIns="0" bIns="0" rtlCol="0">
            <a:spAutoFit/>
          </a:bodyPr>
          <a:lstStyle/>
          <a:p>
            <a:pPr marL="12700">
              <a:lnSpc>
                <a:spcPct val="100000"/>
              </a:lnSpc>
              <a:spcBef>
                <a:spcPts val="130"/>
              </a:spcBef>
            </a:pPr>
            <a:r>
              <a:rPr sz="3100" spc="25" dirty="0">
                <a:latin typeface="Arial MT"/>
                <a:cs typeface="Arial MT"/>
              </a:rPr>
              <a:t>Consumer</a:t>
            </a:r>
            <a:r>
              <a:rPr sz="3100" spc="-5" dirty="0">
                <a:latin typeface="Arial MT"/>
                <a:cs typeface="Arial MT"/>
              </a:rPr>
              <a:t> </a:t>
            </a:r>
            <a:r>
              <a:rPr sz="3100" spc="-15" dirty="0">
                <a:latin typeface="Arial MT"/>
                <a:cs typeface="Arial MT"/>
              </a:rPr>
              <a:t>have</a:t>
            </a:r>
            <a:r>
              <a:rPr sz="3100" dirty="0">
                <a:latin typeface="Arial MT"/>
                <a:cs typeface="Arial MT"/>
              </a:rPr>
              <a:t> three </a:t>
            </a:r>
            <a:r>
              <a:rPr sz="3100" spc="60" dirty="0">
                <a:latin typeface="Arial MT"/>
                <a:cs typeface="Arial MT"/>
              </a:rPr>
              <a:t>options</a:t>
            </a:r>
            <a:r>
              <a:rPr sz="3100" dirty="0">
                <a:latin typeface="Arial MT"/>
                <a:cs typeface="Arial MT"/>
              </a:rPr>
              <a:t> </a:t>
            </a:r>
            <a:r>
              <a:rPr sz="3100" spc="95" dirty="0">
                <a:latin typeface="Arial MT"/>
                <a:cs typeface="Arial MT"/>
              </a:rPr>
              <a:t>to</a:t>
            </a:r>
            <a:r>
              <a:rPr sz="3100" dirty="0">
                <a:latin typeface="Arial MT"/>
                <a:cs typeface="Arial MT"/>
              </a:rPr>
              <a:t> read</a:t>
            </a:r>
            <a:endParaRPr sz="3100">
              <a:latin typeface="Arial MT"/>
              <a:cs typeface="Arial MT"/>
            </a:endParaRPr>
          </a:p>
        </p:txBody>
      </p:sp>
      <p:sp>
        <p:nvSpPr>
          <p:cNvPr id="5" name="object 5"/>
          <p:cNvSpPr txBox="1"/>
          <p:nvPr/>
        </p:nvSpPr>
        <p:spPr>
          <a:xfrm>
            <a:off x="1856352" y="3135745"/>
            <a:ext cx="200025" cy="2853055"/>
          </a:xfrm>
          <a:prstGeom prst="rect">
            <a:avLst/>
          </a:prstGeom>
        </p:spPr>
        <p:txBody>
          <a:bodyPr vert="horz" wrap="square" lIns="0" tIns="360045" rIns="0" bIns="0" rtlCol="0">
            <a:spAutoFit/>
          </a:bodyPr>
          <a:lstStyle/>
          <a:p>
            <a:pPr marL="12700">
              <a:lnSpc>
                <a:spcPct val="100000"/>
              </a:lnSpc>
              <a:spcBef>
                <a:spcPts val="2835"/>
              </a:spcBef>
            </a:pPr>
            <a:r>
              <a:rPr sz="3900" spc="-580" dirty="0">
                <a:latin typeface="SimSun"/>
                <a:cs typeface="SimSun"/>
              </a:rPr>
              <a:t>•</a:t>
            </a:r>
            <a:endParaRPr sz="3900">
              <a:latin typeface="SimSun"/>
              <a:cs typeface="SimSun"/>
            </a:endParaRPr>
          </a:p>
          <a:p>
            <a:pPr marL="12700">
              <a:lnSpc>
                <a:spcPct val="100000"/>
              </a:lnSpc>
              <a:spcBef>
                <a:spcPts val="2740"/>
              </a:spcBef>
            </a:pPr>
            <a:r>
              <a:rPr sz="3900" spc="-580" dirty="0">
                <a:latin typeface="SimSun"/>
                <a:cs typeface="SimSun"/>
              </a:rPr>
              <a:t>•</a:t>
            </a:r>
            <a:endParaRPr sz="3900">
              <a:latin typeface="SimSun"/>
              <a:cs typeface="SimSun"/>
            </a:endParaRPr>
          </a:p>
          <a:p>
            <a:pPr marL="12700">
              <a:lnSpc>
                <a:spcPct val="100000"/>
              </a:lnSpc>
              <a:spcBef>
                <a:spcPts val="2740"/>
              </a:spcBef>
            </a:pPr>
            <a:r>
              <a:rPr sz="3900" spc="-580" dirty="0">
                <a:latin typeface="SimSun"/>
                <a:cs typeface="SimSun"/>
              </a:rPr>
              <a:t>•</a:t>
            </a:r>
            <a:endParaRPr sz="3900">
              <a:latin typeface="SimSun"/>
              <a:cs typeface="SimSun"/>
            </a:endParaRPr>
          </a:p>
        </p:txBody>
      </p:sp>
      <p:sp>
        <p:nvSpPr>
          <p:cNvPr id="6" name="object 6"/>
          <p:cNvSpPr txBox="1"/>
          <p:nvPr/>
        </p:nvSpPr>
        <p:spPr>
          <a:xfrm>
            <a:off x="2317071" y="3545747"/>
            <a:ext cx="2738120" cy="502920"/>
          </a:xfrm>
          <a:prstGeom prst="rect">
            <a:avLst/>
          </a:prstGeom>
        </p:spPr>
        <p:txBody>
          <a:bodyPr vert="horz" wrap="square" lIns="0" tIns="16510" rIns="0" bIns="0" rtlCol="0">
            <a:spAutoFit/>
          </a:bodyPr>
          <a:lstStyle/>
          <a:p>
            <a:pPr marL="12700">
              <a:lnSpc>
                <a:spcPct val="100000"/>
              </a:lnSpc>
              <a:spcBef>
                <a:spcPts val="130"/>
              </a:spcBef>
            </a:pPr>
            <a:r>
              <a:rPr sz="3100" spc="45" dirty="0">
                <a:latin typeface="Arial MT"/>
                <a:cs typeface="Arial MT"/>
              </a:rPr>
              <a:t>from-beginning</a:t>
            </a:r>
            <a:endParaRPr sz="3100">
              <a:latin typeface="Arial MT"/>
              <a:cs typeface="Arial MT"/>
            </a:endParaRPr>
          </a:p>
        </p:txBody>
      </p:sp>
      <p:sp>
        <p:nvSpPr>
          <p:cNvPr id="7" name="object 7"/>
          <p:cNvSpPr txBox="1"/>
          <p:nvPr/>
        </p:nvSpPr>
        <p:spPr>
          <a:xfrm>
            <a:off x="2317071" y="4488127"/>
            <a:ext cx="991235" cy="502920"/>
          </a:xfrm>
          <a:prstGeom prst="rect">
            <a:avLst/>
          </a:prstGeom>
        </p:spPr>
        <p:txBody>
          <a:bodyPr vert="horz" wrap="square" lIns="0" tIns="16510" rIns="0" bIns="0" rtlCol="0">
            <a:spAutoFit/>
          </a:bodyPr>
          <a:lstStyle/>
          <a:p>
            <a:pPr marL="12700">
              <a:lnSpc>
                <a:spcPct val="100000"/>
              </a:lnSpc>
              <a:spcBef>
                <a:spcPts val="130"/>
              </a:spcBef>
            </a:pPr>
            <a:r>
              <a:rPr sz="3100" spc="30" dirty="0">
                <a:latin typeface="Arial MT"/>
                <a:cs typeface="Arial MT"/>
              </a:rPr>
              <a:t>latest</a:t>
            </a:r>
            <a:endParaRPr sz="3100">
              <a:latin typeface="Arial MT"/>
              <a:cs typeface="Arial MT"/>
            </a:endParaRPr>
          </a:p>
        </p:txBody>
      </p:sp>
      <p:sp>
        <p:nvSpPr>
          <p:cNvPr id="8" name="object 8"/>
          <p:cNvSpPr txBox="1"/>
          <p:nvPr/>
        </p:nvSpPr>
        <p:spPr>
          <a:xfrm>
            <a:off x="2317071" y="5430507"/>
            <a:ext cx="2502535" cy="502920"/>
          </a:xfrm>
          <a:prstGeom prst="rect">
            <a:avLst/>
          </a:prstGeom>
        </p:spPr>
        <p:txBody>
          <a:bodyPr vert="horz" wrap="square" lIns="0" tIns="16510" rIns="0" bIns="0" rtlCol="0">
            <a:spAutoFit/>
          </a:bodyPr>
          <a:lstStyle/>
          <a:p>
            <a:pPr marL="12700">
              <a:lnSpc>
                <a:spcPct val="100000"/>
              </a:lnSpc>
              <a:spcBef>
                <a:spcPts val="130"/>
              </a:spcBef>
            </a:pPr>
            <a:r>
              <a:rPr sz="3100" spc="55" dirty="0">
                <a:latin typeface="Arial MT"/>
                <a:cs typeface="Arial MT"/>
              </a:rPr>
              <a:t>specific</a:t>
            </a:r>
            <a:r>
              <a:rPr sz="3100" spc="-55" dirty="0">
                <a:latin typeface="Arial MT"/>
                <a:cs typeface="Arial MT"/>
              </a:rPr>
              <a:t> </a:t>
            </a:r>
            <a:r>
              <a:rPr sz="3100" spc="-190" dirty="0">
                <a:latin typeface="Arial MT"/>
                <a:cs typeface="Arial MT"/>
              </a:rPr>
              <a:t>o</a:t>
            </a:r>
            <a:r>
              <a:rPr sz="3100" spc="-190" dirty="0">
                <a:latin typeface="SimSun"/>
                <a:cs typeface="SimSun"/>
              </a:rPr>
              <a:t>ff</a:t>
            </a:r>
            <a:r>
              <a:rPr sz="3100" spc="-190" dirty="0">
                <a:latin typeface="Arial MT"/>
                <a:cs typeface="Arial MT"/>
              </a:rPr>
              <a:t>set</a:t>
            </a:r>
            <a:endParaRPr sz="3100">
              <a:latin typeface="Arial MT"/>
              <a:cs typeface="Arial MT"/>
            </a:endParaRPr>
          </a:p>
        </p:txBody>
      </p:sp>
      <p:sp>
        <p:nvSpPr>
          <p:cNvPr id="9" name="object 9"/>
          <p:cNvSpPr txBox="1"/>
          <p:nvPr/>
        </p:nvSpPr>
        <p:spPr>
          <a:xfrm>
            <a:off x="10859983" y="5784008"/>
            <a:ext cx="1993264" cy="685800"/>
          </a:xfrm>
          <a:prstGeom prst="rect">
            <a:avLst/>
          </a:prstGeom>
          <a:solidFill>
            <a:srgbClr val="000000"/>
          </a:solidFill>
        </p:spPr>
        <p:txBody>
          <a:bodyPr vert="horz" wrap="square" lIns="0" tIns="131445" rIns="0" bIns="0" rtlCol="0">
            <a:spAutoFit/>
          </a:bodyPr>
          <a:lstStyle/>
          <a:p>
            <a:pPr marL="204470">
              <a:lnSpc>
                <a:spcPct val="100000"/>
              </a:lnSpc>
              <a:spcBef>
                <a:spcPts val="1035"/>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10" name="object 10"/>
          <p:cNvSpPr txBox="1"/>
          <p:nvPr/>
        </p:nvSpPr>
        <p:spPr>
          <a:xfrm>
            <a:off x="10874633" y="2762644"/>
            <a:ext cx="1964055" cy="528320"/>
          </a:xfrm>
          <a:prstGeom prst="rect">
            <a:avLst/>
          </a:prstGeom>
        </p:spPr>
        <p:txBody>
          <a:bodyPr vert="horz" wrap="square" lIns="0" tIns="12065" rIns="0" bIns="0" rtlCol="0">
            <a:spAutoFit/>
          </a:bodyPr>
          <a:lstStyle/>
          <a:p>
            <a:pPr marL="12700">
              <a:lnSpc>
                <a:spcPct val="100000"/>
              </a:lnSpc>
              <a:spcBef>
                <a:spcPts val="95"/>
              </a:spcBef>
            </a:pPr>
            <a:r>
              <a:rPr sz="3300" b="1" spc="40" dirty="0">
                <a:latin typeface="Arial"/>
                <a:cs typeface="Arial"/>
              </a:rPr>
              <a:t>test-topic</a:t>
            </a:r>
            <a:endParaRPr sz="3300">
              <a:latin typeface="Arial"/>
              <a:cs typeface="Arial"/>
            </a:endParaRPr>
          </a:p>
        </p:txBody>
      </p:sp>
      <p:sp>
        <p:nvSpPr>
          <p:cNvPr id="11" name="object 11"/>
          <p:cNvSpPr/>
          <p:nvPr/>
        </p:nvSpPr>
        <p:spPr>
          <a:xfrm>
            <a:off x="10669015" y="3730271"/>
            <a:ext cx="9124950" cy="5773420"/>
          </a:xfrm>
          <a:custGeom>
            <a:avLst/>
            <a:gdLst/>
            <a:ahLst/>
            <a:cxnLst/>
            <a:rect l="l" t="t" r="r" b="b"/>
            <a:pathLst>
              <a:path w="9124950" h="5773420">
                <a:moveTo>
                  <a:pt x="0" y="0"/>
                </a:moveTo>
                <a:lnTo>
                  <a:pt x="9124722" y="0"/>
                </a:lnTo>
                <a:lnTo>
                  <a:pt x="9124722" y="5773170"/>
                </a:lnTo>
                <a:lnTo>
                  <a:pt x="0" y="5773170"/>
                </a:lnTo>
                <a:lnTo>
                  <a:pt x="0" y="0"/>
                </a:lnTo>
                <a:close/>
              </a:path>
            </a:pathLst>
          </a:custGeom>
          <a:ln w="52354">
            <a:solidFill>
              <a:srgbClr val="000000"/>
            </a:solidFill>
          </a:ln>
        </p:spPr>
        <p:txBody>
          <a:bodyPr wrap="square" lIns="0" tIns="0" rIns="0" bIns="0" rtlCol="0"/>
          <a:lstStyle/>
          <a:p>
            <a:endParaRPr/>
          </a:p>
        </p:txBody>
      </p:sp>
      <p:sp>
        <p:nvSpPr>
          <p:cNvPr id="12" name="object 12"/>
          <p:cNvSpPr txBox="1"/>
          <p:nvPr/>
        </p:nvSpPr>
        <p:spPr>
          <a:xfrm>
            <a:off x="10848308" y="4615548"/>
            <a:ext cx="2016760" cy="562610"/>
          </a:xfrm>
          <a:prstGeom prst="rect">
            <a:avLst/>
          </a:prstGeom>
          <a:solidFill>
            <a:srgbClr val="000000"/>
          </a:solidFill>
        </p:spPr>
        <p:txBody>
          <a:bodyPr vert="horz" wrap="square" lIns="0" tIns="79375" rIns="0" bIns="0" rtlCol="0">
            <a:spAutoFit/>
          </a:bodyPr>
          <a:lstStyle/>
          <a:p>
            <a:pPr marL="216535">
              <a:lnSpc>
                <a:spcPct val="100000"/>
              </a:lnSpc>
              <a:spcBef>
                <a:spcPts val="625"/>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0</a:t>
            </a:r>
            <a:endParaRPr sz="2600">
              <a:latin typeface="Arial MT"/>
              <a:cs typeface="Arial MT"/>
            </a:endParaRPr>
          </a:p>
        </p:txBody>
      </p:sp>
      <p:sp>
        <p:nvSpPr>
          <p:cNvPr id="13" name="object 13"/>
          <p:cNvSpPr txBox="1"/>
          <p:nvPr/>
        </p:nvSpPr>
        <p:spPr>
          <a:xfrm>
            <a:off x="10859983" y="7075518"/>
            <a:ext cx="1993264" cy="685800"/>
          </a:xfrm>
          <a:prstGeom prst="rect">
            <a:avLst/>
          </a:prstGeom>
          <a:solidFill>
            <a:srgbClr val="000000"/>
          </a:solidFill>
        </p:spPr>
        <p:txBody>
          <a:bodyPr vert="horz" wrap="square" lIns="0" tIns="131445" rIns="0" bIns="0" rtlCol="0">
            <a:spAutoFit/>
          </a:bodyPr>
          <a:lstStyle/>
          <a:p>
            <a:pPr marL="204470">
              <a:lnSpc>
                <a:spcPct val="100000"/>
              </a:lnSpc>
              <a:spcBef>
                <a:spcPts val="1035"/>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2</a:t>
            </a:r>
            <a:endParaRPr sz="2600">
              <a:latin typeface="Arial MT"/>
              <a:cs typeface="Arial MT"/>
            </a:endParaRPr>
          </a:p>
        </p:txBody>
      </p:sp>
      <p:sp>
        <p:nvSpPr>
          <p:cNvPr id="14" name="object 14"/>
          <p:cNvSpPr txBox="1"/>
          <p:nvPr/>
        </p:nvSpPr>
        <p:spPr>
          <a:xfrm>
            <a:off x="10859983" y="8324998"/>
            <a:ext cx="1993264" cy="685800"/>
          </a:xfrm>
          <a:prstGeom prst="rect">
            <a:avLst/>
          </a:prstGeom>
          <a:solidFill>
            <a:srgbClr val="000000"/>
          </a:solidFill>
        </p:spPr>
        <p:txBody>
          <a:bodyPr vert="horz" wrap="square" lIns="0" tIns="131445" rIns="0" bIns="0" rtlCol="0">
            <a:spAutoFit/>
          </a:bodyPr>
          <a:lstStyle/>
          <a:p>
            <a:pPr marL="204470">
              <a:lnSpc>
                <a:spcPct val="100000"/>
              </a:lnSpc>
              <a:spcBef>
                <a:spcPts val="1035"/>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3</a:t>
            </a:r>
            <a:endParaRPr sz="2600">
              <a:latin typeface="Arial MT"/>
              <a:cs typeface="Arial MT"/>
            </a:endParaRPr>
          </a:p>
        </p:txBody>
      </p:sp>
      <p:graphicFrame>
        <p:nvGraphicFramePr>
          <p:cNvPr id="15" name="object 15"/>
          <p:cNvGraphicFramePr>
            <a:graphicFrameLocks noGrp="1"/>
          </p:cNvGraphicFramePr>
          <p:nvPr/>
        </p:nvGraphicFramePr>
        <p:xfrm>
          <a:off x="13460804" y="4280183"/>
          <a:ext cx="2909569" cy="1002776"/>
        </p:xfrm>
        <a:graphic>
          <a:graphicData uri="http://schemas.openxmlformats.org/drawingml/2006/table">
            <a:tbl>
              <a:tblPr firstRow="1" bandRow="1">
                <a:tableStyleId>{2D5ABB26-0587-4C30-8999-92F81FD0307C}</a:tableStyleId>
              </a:tblPr>
              <a:tblGrid>
                <a:gridCol w="720725">
                  <a:extLst>
                    <a:ext uri="{9D8B030D-6E8A-4147-A177-3AD203B41FA5}">
                      <a16:colId xmlns:a16="http://schemas.microsoft.com/office/drawing/2014/main" val="20000"/>
                    </a:ext>
                  </a:extLst>
                </a:gridCol>
                <a:gridCol w="728980">
                  <a:extLst>
                    <a:ext uri="{9D8B030D-6E8A-4147-A177-3AD203B41FA5}">
                      <a16:colId xmlns:a16="http://schemas.microsoft.com/office/drawing/2014/main" val="20001"/>
                    </a:ext>
                  </a:extLst>
                </a:gridCol>
                <a:gridCol w="734059">
                  <a:extLst>
                    <a:ext uri="{9D8B030D-6E8A-4147-A177-3AD203B41FA5}">
                      <a16:colId xmlns:a16="http://schemas.microsoft.com/office/drawing/2014/main" val="20002"/>
                    </a:ext>
                  </a:extLst>
                </a:gridCol>
                <a:gridCol w="725805">
                  <a:extLst>
                    <a:ext uri="{9D8B030D-6E8A-4147-A177-3AD203B41FA5}">
                      <a16:colId xmlns:a16="http://schemas.microsoft.com/office/drawing/2014/main" val="20003"/>
                    </a:ext>
                  </a:extLst>
                </a:gridCol>
              </a:tblGrid>
              <a:tr h="1002776">
                <a:tc>
                  <a:txBody>
                    <a:bodyPr/>
                    <a:lstStyle/>
                    <a:p>
                      <a:pPr marL="1905" algn="ctr">
                        <a:lnSpc>
                          <a:spcPct val="100000"/>
                        </a:lnSpc>
                        <a:spcBef>
                          <a:spcPts val="1070"/>
                        </a:spcBef>
                      </a:pPr>
                      <a:r>
                        <a:rPr sz="2050" spc="30" dirty="0">
                          <a:latin typeface="Arial MT"/>
                          <a:cs typeface="Arial MT"/>
                        </a:rPr>
                        <a:t>ABC</a:t>
                      </a:r>
                      <a:endParaRPr sz="2050">
                        <a:latin typeface="Arial MT"/>
                        <a:cs typeface="Arial MT"/>
                      </a:endParaRPr>
                    </a:p>
                    <a:p>
                      <a:pPr marL="1905" algn="ctr">
                        <a:lnSpc>
                          <a:spcPct val="100000"/>
                        </a:lnSpc>
                        <a:spcBef>
                          <a:spcPts val="65"/>
                        </a:spcBef>
                      </a:pPr>
                      <a:r>
                        <a:rPr sz="2600" b="1" dirty="0">
                          <a:solidFill>
                            <a:srgbClr val="C82506"/>
                          </a:solidFill>
                          <a:latin typeface="Arial"/>
                          <a:cs typeface="Arial"/>
                        </a:rPr>
                        <a:t>0</a:t>
                      </a:r>
                      <a:endParaRPr sz="2600">
                        <a:latin typeface="Arial"/>
                        <a:cs typeface="Arial"/>
                      </a:endParaRPr>
                    </a:p>
                  </a:txBody>
                  <a:tcPr marL="0" marR="0" marT="135890"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R="2540" algn="ctr">
                        <a:lnSpc>
                          <a:spcPct val="100000"/>
                        </a:lnSpc>
                        <a:spcBef>
                          <a:spcPts val="1070"/>
                        </a:spcBef>
                      </a:pPr>
                      <a:r>
                        <a:rPr sz="2050" spc="-35" dirty="0">
                          <a:latin typeface="Arial MT"/>
                          <a:cs typeface="Arial MT"/>
                        </a:rPr>
                        <a:t>DEF</a:t>
                      </a:r>
                      <a:endParaRPr sz="2050">
                        <a:latin typeface="Arial MT"/>
                        <a:cs typeface="Arial MT"/>
                      </a:endParaRPr>
                    </a:p>
                    <a:p>
                      <a:pPr marR="2540" algn="ctr">
                        <a:lnSpc>
                          <a:spcPct val="100000"/>
                        </a:lnSpc>
                        <a:spcBef>
                          <a:spcPts val="65"/>
                        </a:spcBef>
                      </a:pPr>
                      <a:r>
                        <a:rPr sz="2600" b="1" dirty="0">
                          <a:solidFill>
                            <a:srgbClr val="C82506"/>
                          </a:solidFill>
                          <a:latin typeface="Arial"/>
                          <a:cs typeface="Arial"/>
                        </a:rPr>
                        <a:t>1</a:t>
                      </a:r>
                      <a:endParaRPr sz="2600">
                        <a:latin typeface="Arial"/>
                        <a:cs typeface="Arial"/>
                      </a:endParaRPr>
                    </a:p>
                  </a:txBody>
                  <a:tcPr marL="0" marR="0" marT="13589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5080" algn="ctr">
                        <a:lnSpc>
                          <a:spcPct val="100000"/>
                        </a:lnSpc>
                        <a:spcBef>
                          <a:spcPts val="1150"/>
                        </a:spcBef>
                      </a:pPr>
                      <a:r>
                        <a:rPr sz="2050" spc="-10" dirty="0">
                          <a:latin typeface="Arial MT"/>
                          <a:cs typeface="Arial MT"/>
                        </a:rPr>
                        <a:t>GHI</a:t>
                      </a:r>
                      <a:endParaRPr sz="2050">
                        <a:latin typeface="Arial MT"/>
                        <a:cs typeface="Arial MT"/>
                      </a:endParaRPr>
                    </a:p>
                    <a:p>
                      <a:pPr marL="5080" algn="ctr">
                        <a:lnSpc>
                          <a:spcPct val="100000"/>
                        </a:lnSpc>
                        <a:spcBef>
                          <a:spcPts val="90"/>
                        </a:spcBef>
                      </a:pPr>
                      <a:r>
                        <a:rPr sz="2450" b="1" dirty="0">
                          <a:solidFill>
                            <a:srgbClr val="C82506"/>
                          </a:solidFill>
                          <a:latin typeface="Arial"/>
                          <a:cs typeface="Arial"/>
                        </a:rPr>
                        <a:t>2</a:t>
                      </a:r>
                      <a:endParaRPr sz="2450">
                        <a:latin typeface="Arial"/>
                        <a:cs typeface="Arial"/>
                      </a:endParaRPr>
                    </a:p>
                  </a:txBody>
                  <a:tcPr marL="0" marR="0" marT="14605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2540" algn="ctr">
                        <a:lnSpc>
                          <a:spcPct val="100000"/>
                        </a:lnSpc>
                        <a:spcBef>
                          <a:spcPts val="1150"/>
                        </a:spcBef>
                      </a:pPr>
                      <a:r>
                        <a:rPr sz="2050" spc="55" dirty="0">
                          <a:latin typeface="Arial MT"/>
                          <a:cs typeface="Arial MT"/>
                        </a:rPr>
                        <a:t>JKL</a:t>
                      </a:r>
                      <a:endParaRPr sz="2050">
                        <a:latin typeface="Arial MT"/>
                        <a:cs typeface="Arial MT"/>
                      </a:endParaRPr>
                    </a:p>
                    <a:p>
                      <a:pPr marL="2540" algn="ctr">
                        <a:lnSpc>
                          <a:spcPct val="100000"/>
                        </a:lnSpc>
                        <a:spcBef>
                          <a:spcPts val="90"/>
                        </a:spcBef>
                      </a:pPr>
                      <a:r>
                        <a:rPr sz="2450" b="1" dirty="0">
                          <a:solidFill>
                            <a:srgbClr val="C82506"/>
                          </a:solidFill>
                          <a:latin typeface="Arial"/>
                          <a:cs typeface="Arial"/>
                        </a:rPr>
                        <a:t>3</a:t>
                      </a:r>
                      <a:endParaRPr sz="2450">
                        <a:latin typeface="Arial"/>
                        <a:cs typeface="Arial"/>
                      </a:endParaRPr>
                    </a:p>
                  </a:txBody>
                  <a:tcPr marL="0" marR="0" marT="14605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extLst>
                  <a:ext uri="{0D108BD9-81ED-4DB2-BD59-A6C34878D82A}">
                    <a16:rowId xmlns:a16="http://schemas.microsoft.com/office/drawing/2014/main" val="10000"/>
                  </a:ext>
                </a:extLst>
              </a:tr>
            </a:tbl>
          </a:graphicData>
        </a:graphic>
      </p:graphicFrame>
      <p:sp>
        <p:nvSpPr>
          <p:cNvPr id="16" name="object 16"/>
          <p:cNvSpPr/>
          <p:nvPr/>
        </p:nvSpPr>
        <p:spPr>
          <a:xfrm>
            <a:off x="14205829" y="4306361"/>
            <a:ext cx="723265" cy="1003300"/>
          </a:xfrm>
          <a:custGeom>
            <a:avLst/>
            <a:gdLst/>
            <a:ahLst/>
            <a:cxnLst/>
            <a:rect l="l" t="t" r="r" b="b"/>
            <a:pathLst>
              <a:path w="723265" h="1003300">
                <a:moveTo>
                  <a:pt x="723103" y="0"/>
                </a:moveTo>
                <a:lnTo>
                  <a:pt x="0" y="0"/>
                </a:lnTo>
                <a:lnTo>
                  <a:pt x="0" y="1002776"/>
                </a:lnTo>
                <a:lnTo>
                  <a:pt x="723103" y="1002776"/>
                </a:lnTo>
                <a:lnTo>
                  <a:pt x="723103" y="0"/>
                </a:lnTo>
                <a:close/>
              </a:path>
            </a:pathLst>
          </a:custGeom>
          <a:solidFill>
            <a:srgbClr val="FFFFFF"/>
          </a:solidFill>
        </p:spPr>
        <p:txBody>
          <a:bodyPr wrap="square" lIns="0" tIns="0" rIns="0" bIns="0" rtlCol="0"/>
          <a:lstStyle/>
          <a:p>
            <a:endParaRPr/>
          </a:p>
        </p:txBody>
      </p:sp>
      <p:sp>
        <p:nvSpPr>
          <p:cNvPr id="17" name="object 17"/>
          <p:cNvSpPr/>
          <p:nvPr/>
        </p:nvSpPr>
        <p:spPr>
          <a:xfrm>
            <a:off x="15674936" y="4306361"/>
            <a:ext cx="723265" cy="1003300"/>
          </a:xfrm>
          <a:custGeom>
            <a:avLst/>
            <a:gdLst/>
            <a:ahLst/>
            <a:cxnLst/>
            <a:rect l="l" t="t" r="r" b="b"/>
            <a:pathLst>
              <a:path w="723265" h="1003300">
                <a:moveTo>
                  <a:pt x="723103" y="0"/>
                </a:moveTo>
                <a:lnTo>
                  <a:pt x="0" y="0"/>
                </a:lnTo>
                <a:lnTo>
                  <a:pt x="0" y="1002776"/>
                </a:lnTo>
                <a:lnTo>
                  <a:pt x="723103" y="1002776"/>
                </a:lnTo>
                <a:lnTo>
                  <a:pt x="723103" y="0"/>
                </a:lnTo>
                <a:close/>
              </a:path>
            </a:pathLst>
          </a:custGeom>
          <a:solidFill>
            <a:srgbClr val="FFFFFF"/>
          </a:solidFill>
        </p:spPr>
        <p:txBody>
          <a:bodyPr wrap="square" lIns="0" tIns="0" rIns="0" bIns="0" rtlCol="0"/>
          <a:lstStyle/>
          <a:p>
            <a:endParaRPr/>
          </a:p>
        </p:txBody>
      </p:sp>
      <p:sp>
        <p:nvSpPr>
          <p:cNvPr id="18" name="object 18"/>
          <p:cNvSpPr txBox="1"/>
          <p:nvPr/>
        </p:nvSpPr>
        <p:spPr>
          <a:xfrm>
            <a:off x="16390255" y="4959618"/>
            <a:ext cx="968375" cy="402590"/>
          </a:xfrm>
          <a:prstGeom prst="rect">
            <a:avLst/>
          </a:prstGeom>
        </p:spPr>
        <p:txBody>
          <a:bodyPr vert="horz" wrap="square" lIns="0" tIns="15240" rIns="0" bIns="0" rtlCol="0">
            <a:spAutoFit/>
          </a:bodyPr>
          <a:lstStyle/>
          <a:p>
            <a:pPr marL="12700">
              <a:lnSpc>
                <a:spcPct val="100000"/>
              </a:lnSpc>
              <a:spcBef>
                <a:spcPts val="120"/>
              </a:spcBef>
            </a:pPr>
            <a:r>
              <a:rPr sz="2450" b="1" spc="20" dirty="0">
                <a:latin typeface="Arial"/>
                <a:cs typeface="Arial"/>
              </a:rPr>
              <a:t>………</a:t>
            </a:r>
            <a:endParaRPr sz="2450">
              <a:latin typeface="Arial"/>
              <a:cs typeface="Arial"/>
            </a:endParaRPr>
          </a:p>
        </p:txBody>
      </p:sp>
      <p:graphicFrame>
        <p:nvGraphicFramePr>
          <p:cNvPr id="19" name="object 19"/>
          <p:cNvGraphicFramePr>
            <a:graphicFrameLocks noGrp="1"/>
          </p:cNvGraphicFramePr>
          <p:nvPr/>
        </p:nvGraphicFramePr>
        <p:xfrm>
          <a:off x="13469442" y="5620981"/>
          <a:ext cx="4912357" cy="956188"/>
        </p:xfrm>
        <a:graphic>
          <a:graphicData uri="http://schemas.openxmlformats.org/drawingml/2006/table">
            <a:tbl>
              <a:tblPr firstRow="1" bandRow="1">
                <a:tableStyleId>{2D5ABB26-0587-4C30-8999-92F81FD0307C}</a:tableStyleId>
              </a:tblPr>
              <a:tblGrid>
                <a:gridCol w="713105">
                  <a:extLst>
                    <a:ext uri="{9D8B030D-6E8A-4147-A177-3AD203B41FA5}">
                      <a16:colId xmlns:a16="http://schemas.microsoft.com/office/drawing/2014/main" val="20000"/>
                    </a:ext>
                  </a:extLst>
                </a:gridCol>
                <a:gridCol w="716280">
                  <a:extLst>
                    <a:ext uri="{9D8B030D-6E8A-4147-A177-3AD203B41FA5}">
                      <a16:colId xmlns:a16="http://schemas.microsoft.com/office/drawing/2014/main" val="20001"/>
                    </a:ext>
                  </a:extLst>
                </a:gridCol>
                <a:gridCol w="716279">
                  <a:extLst>
                    <a:ext uri="{9D8B030D-6E8A-4147-A177-3AD203B41FA5}">
                      <a16:colId xmlns:a16="http://schemas.microsoft.com/office/drawing/2014/main" val="20002"/>
                    </a:ext>
                  </a:extLst>
                </a:gridCol>
                <a:gridCol w="716280">
                  <a:extLst>
                    <a:ext uri="{9D8B030D-6E8A-4147-A177-3AD203B41FA5}">
                      <a16:colId xmlns:a16="http://schemas.microsoft.com/office/drawing/2014/main" val="20003"/>
                    </a:ext>
                  </a:extLst>
                </a:gridCol>
                <a:gridCol w="716280">
                  <a:extLst>
                    <a:ext uri="{9D8B030D-6E8A-4147-A177-3AD203B41FA5}">
                      <a16:colId xmlns:a16="http://schemas.microsoft.com/office/drawing/2014/main" val="20004"/>
                    </a:ext>
                  </a:extLst>
                </a:gridCol>
                <a:gridCol w="716279">
                  <a:extLst>
                    <a:ext uri="{9D8B030D-6E8A-4147-A177-3AD203B41FA5}">
                      <a16:colId xmlns:a16="http://schemas.microsoft.com/office/drawing/2014/main" val="20005"/>
                    </a:ext>
                  </a:extLst>
                </a:gridCol>
                <a:gridCol w="617854">
                  <a:extLst>
                    <a:ext uri="{9D8B030D-6E8A-4147-A177-3AD203B41FA5}">
                      <a16:colId xmlns:a16="http://schemas.microsoft.com/office/drawing/2014/main" val="20006"/>
                    </a:ext>
                  </a:extLst>
                </a:gridCol>
              </a:tblGrid>
              <a:tr h="956188">
                <a:tc>
                  <a:txBody>
                    <a:bodyPr/>
                    <a:lstStyle/>
                    <a:p>
                      <a:pPr algn="ctr">
                        <a:lnSpc>
                          <a:spcPct val="100000"/>
                        </a:lnSpc>
                        <a:spcBef>
                          <a:spcPts val="819"/>
                        </a:spcBef>
                      </a:pPr>
                      <a:r>
                        <a:rPr sz="2050" spc="30" dirty="0">
                          <a:latin typeface="Arial MT"/>
                          <a:cs typeface="Arial MT"/>
                        </a:rPr>
                        <a:t>ABC</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0</a:t>
                      </a:r>
                      <a:endParaRPr sz="2600">
                        <a:latin typeface="Arial"/>
                        <a:cs typeface="Arial"/>
                      </a:endParaRPr>
                    </a:p>
                  </a:txBody>
                  <a:tcPr marL="0" marR="0" marT="104139"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35" dirty="0">
                          <a:latin typeface="Arial MT"/>
                          <a:cs typeface="Arial MT"/>
                        </a:rPr>
                        <a:t>DEF</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1</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10" dirty="0">
                          <a:latin typeface="Arial MT"/>
                          <a:cs typeface="Arial MT"/>
                        </a:rPr>
                        <a:t>GHI</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2</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55" dirty="0">
                          <a:latin typeface="Arial MT"/>
                          <a:cs typeface="Arial MT"/>
                        </a:rPr>
                        <a:t>JKL</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3</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45" dirty="0">
                          <a:latin typeface="Arial MT"/>
                          <a:cs typeface="Arial MT"/>
                        </a:rPr>
                        <a:t>BOB</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4</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5" dirty="0">
                          <a:latin typeface="Arial MT"/>
                          <a:cs typeface="Arial MT"/>
                        </a:rPr>
                        <a:t>DAD</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5</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2540" algn="ctr">
                        <a:lnSpc>
                          <a:spcPct val="100000"/>
                        </a:lnSpc>
                        <a:spcBef>
                          <a:spcPts val="880"/>
                        </a:spcBef>
                      </a:pPr>
                      <a:r>
                        <a:rPr sz="2050" spc="55" dirty="0">
                          <a:latin typeface="Arial MT"/>
                          <a:cs typeface="Arial MT"/>
                        </a:rPr>
                        <a:t>KIM</a:t>
                      </a:r>
                      <a:endParaRPr sz="2050">
                        <a:latin typeface="Arial MT"/>
                        <a:cs typeface="Arial MT"/>
                      </a:endParaRPr>
                    </a:p>
                    <a:p>
                      <a:pPr marL="2540" algn="ctr">
                        <a:lnSpc>
                          <a:spcPct val="100000"/>
                        </a:lnSpc>
                        <a:spcBef>
                          <a:spcPts val="65"/>
                        </a:spcBef>
                      </a:pPr>
                      <a:r>
                        <a:rPr sz="2600" b="1" dirty="0">
                          <a:solidFill>
                            <a:srgbClr val="C82506"/>
                          </a:solidFill>
                          <a:latin typeface="Arial"/>
                          <a:cs typeface="Arial"/>
                        </a:rPr>
                        <a:t>6</a:t>
                      </a:r>
                      <a:endParaRPr sz="2600">
                        <a:latin typeface="Arial"/>
                        <a:cs typeface="Arial"/>
                      </a:endParaRPr>
                    </a:p>
                  </a:txBody>
                  <a:tcPr marL="0" marR="0" marT="11176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extLst>
                  <a:ext uri="{0D108BD9-81ED-4DB2-BD59-A6C34878D82A}">
                    <a16:rowId xmlns:a16="http://schemas.microsoft.com/office/drawing/2014/main" val="10000"/>
                  </a:ext>
                </a:extLst>
              </a:tr>
            </a:tbl>
          </a:graphicData>
        </a:graphic>
      </p:graphicFrame>
      <p:sp>
        <p:nvSpPr>
          <p:cNvPr id="20" name="object 20"/>
          <p:cNvSpPr/>
          <p:nvPr/>
        </p:nvSpPr>
        <p:spPr>
          <a:xfrm>
            <a:off x="14211453" y="5647162"/>
            <a:ext cx="4193540" cy="959485"/>
          </a:xfrm>
          <a:custGeom>
            <a:avLst/>
            <a:gdLst/>
            <a:ahLst/>
            <a:cxnLst/>
            <a:rect l="l" t="t" r="r" b="b"/>
            <a:pathLst>
              <a:path w="4193540" h="959484">
                <a:moveTo>
                  <a:pt x="709739" y="0"/>
                </a:moveTo>
                <a:lnTo>
                  <a:pt x="0" y="0"/>
                </a:lnTo>
                <a:lnTo>
                  <a:pt x="0" y="956195"/>
                </a:lnTo>
                <a:lnTo>
                  <a:pt x="709739" y="956195"/>
                </a:lnTo>
                <a:lnTo>
                  <a:pt x="709739" y="0"/>
                </a:lnTo>
                <a:close/>
              </a:path>
              <a:path w="4193540" h="959484">
                <a:moveTo>
                  <a:pt x="1425575" y="0"/>
                </a:moveTo>
                <a:lnTo>
                  <a:pt x="715835" y="0"/>
                </a:lnTo>
                <a:lnTo>
                  <a:pt x="715835" y="956195"/>
                </a:lnTo>
                <a:lnTo>
                  <a:pt x="1425575" y="956195"/>
                </a:lnTo>
                <a:lnTo>
                  <a:pt x="1425575" y="0"/>
                </a:lnTo>
                <a:close/>
              </a:path>
              <a:path w="4193540" h="959484">
                <a:moveTo>
                  <a:pt x="2141397" y="0"/>
                </a:moveTo>
                <a:lnTo>
                  <a:pt x="1431671" y="0"/>
                </a:lnTo>
                <a:lnTo>
                  <a:pt x="1431671" y="956195"/>
                </a:lnTo>
                <a:lnTo>
                  <a:pt x="2141397" y="956195"/>
                </a:lnTo>
                <a:lnTo>
                  <a:pt x="2141397" y="0"/>
                </a:lnTo>
                <a:close/>
              </a:path>
              <a:path w="4193540" h="959484">
                <a:moveTo>
                  <a:pt x="2857246" y="0"/>
                </a:moveTo>
                <a:lnTo>
                  <a:pt x="2147506" y="0"/>
                </a:lnTo>
                <a:lnTo>
                  <a:pt x="2147506" y="956195"/>
                </a:lnTo>
                <a:lnTo>
                  <a:pt x="2857246" y="956195"/>
                </a:lnTo>
                <a:lnTo>
                  <a:pt x="2857246" y="0"/>
                </a:lnTo>
                <a:close/>
              </a:path>
              <a:path w="4193540" h="959484">
                <a:moveTo>
                  <a:pt x="3573081" y="0"/>
                </a:moveTo>
                <a:lnTo>
                  <a:pt x="2863342" y="0"/>
                </a:lnTo>
                <a:lnTo>
                  <a:pt x="2863342" y="956195"/>
                </a:lnTo>
                <a:lnTo>
                  <a:pt x="3573081" y="956195"/>
                </a:lnTo>
                <a:lnTo>
                  <a:pt x="3573081" y="0"/>
                </a:lnTo>
                <a:close/>
              </a:path>
              <a:path w="4193540" h="959484">
                <a:moveTo>
                  <a:pt x="4193540" y="7620"/>
                </a:moveTo>
                <a:lnTo>
                  <a:pt x="3579177" y="7620"/>
                </a:lnTo>
                <a:lnTo>
                  <a:pt x="3579177" y="958875"/>
                </a:lnTo>
                <a:lnTo>
                  <a:pt x="4193540" y="958875"/>
                </a:lnTo>
                <a:lnTo>
                  <a:pt x="4193540" y="7620"/>
                </a:lnTo>
                <a:close/>
              </a:path>
            </a:pathLst>
          </a:custGeom>
          <a:solidFill>
            <a:srgbClr val="FFFFFF"/>
          </a:solidFill>
        </p:spPr>
        <p:txBody>
          <a:bodyPr wrap="square" lIns="0" tIns="0" rIns="0" bIns="0" rtlCol="0"/>
          <a:lstStyle/>
          <a:p>
            <a:endParaRPr/>
          </a:p>
        </p:txBody>
      </p:sp>
      <p:graphicFrame>
        <p:nvGraphicFramePr>
          <p:cNvPr id="21" name="object 21"/>
          <p:cNvGraphicFramePr>
            <a:graphicFrameLocks noGrp="1"/>
          </p:cNvGraphicFramePr>
          <p:nvPr/>
        </p:nvGraphicFramePr>
        <p:xfrm>
          <a:off x="13469442" y="6891477"/>
          <a:ext cx="4912357" cy="956188"/>
        </p:xfrm>
        <a:graphic>
          <a:graphicData uri="http://schemas.openxmlformats.org/drawingml/2006/table">
            <a:tbl>
              <a:tblPr firstRow="1" bandRow="1">
                <a:tableStyleId>{2D5ABB26-0587-4C30-8999-92F81FD0307C}</a:tableStyleId>
              </a:tblPr>
              <a:tblGrid>
                <a:gridCol w="713105">
                  <a:extLst>
                    <a:ext uri="{9D8B030D-6E8A-4147-A177-3AD203B41FA5}">
                      <a16:colId xmlns:a16="http://schemas.microsoft.com/office/drawing/2014/main" val="20000"/>
                    </a:ext>
                  </a:extLst>
                </a:gridCol>
                <a:gridCol w="716280">
                  <a:extLst>
                    <a:ext uri="{9D8B030D-6E8A-4147-A177-3AD203B41FA5}">
                      <a16:colId xmlns:a16="http://schemas.microsoft.com/office/drawing/2014/main" val="20001"/>
                    </a:ext>
                  </a:extLst>
                </a:gridCol>
                <a:gridCol w="716279">
                  <a:extLst>
                    <a:ext uri="{9D8B030D-6E8A-4147-A177-3AD203B41FA5}">
                      <a16:colId xmlns:a16="http://schemas.microsoft.com/office/drawing/2014/main" val="20002"/>
                    </a:ext>
                  </a:extLst>
                </a:gridCol>
                <a:gridCol w="716280">
                  <a:extLst>
                    <a:ext uri="{9D8B030D-6E8A-4147-A177-3AD203B41FA5}">
                      <a16:colId xmlns:a16="http://schemas.microsoft.com/office/drawing/2014/main" val="20003"/>
                    </a:ext>
                  </a:extLst>
                </a:gridCol>
                <a:gridCol w="716280">
                  <a:extLst>
                    <a:ext uri="{9D8B030D-6E8A-4147-A177-3AD203B41FA5}">
                      <a16:colId xmlns:a16="http://schemas.microsoft.com/office/drawing/2014/main" val="20004"/>
                    </a:ext>
                  </a:extLst>
                </a:gridCol>
                <a:gridCol w="716279">
                  <a:extLst>
                    <a:ext uri="{9D8B030D-6E8A-4147-A177-3AD203B41FA5}">
                      <a16:colId xmlns:a16="http://schemas.microsoft.com/office/drawing/2014/main" val="20005"/>
                    </a:ext>
                  </a:extLst>
                </a:gridCol>
                <a:gridCol w="617854">
                  <a:extLst>
                    <a:ext uri="{9D8B030D-6E8A-4147-A177-3AD203B41FA5}">
                      <a16:colId xmlns:a16="http://schemas.microsoft.com/office/drawing/2014/main" val="20006"/>
                    </a:ext>
                  </a:extLst>
                </a:gridCol>
              </a:tblGrid>
              <a:tr h="956188">
                <a:tc>
                  <a:txBody>
                    <a:bodyPr/>
                    <a:lstStyle/>
                    <a:p>
                      <a:pPr algn="ctr">
                        <a:lnSpc>
                          <a:spcPct val="100000"/>
                        </a:lnSpc>
                        <a:spcBef>
                          <a:spcPts val="819"/>
                        </a:spcBef>
                      </a:pPr>
                      <a:r>
                        <a:rPr sz="2050" spc="30" dirty="0">
                          <a:latin typeface="Arial MT"/>
                          <a:cs typeface="Arial MT"/>
                        </a:rPr>
                        <a:t>ABC</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0</a:t>
                      </a:r>
                      <a:endParaRPr sz="2600">
                        <a:latin typeface="Arial"/>
                        <a:cs typeface="Arial"/>
                      </a:endParaRPr>
                    </a:p>
                  </a:txBody>
                  <a:tcPr marL="0" marR="0" marT="104139"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35" dirty="0">
                          <a:latin typeface="Arial MT"/>
                          <a:cs typeface="Arial MT"/>
                        </a:rPr>
                        <a:t>DEF</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1</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10" dirty="0">
                          <a:latin typeface="Arial MT"/>
                          <a:cs typeface="Arial MT"/>
                        </a:rPr>
                        <a:t>GHI</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2</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55" dirty="0">
                          <a:latin typeface="Arial MT"/>
                          <a:cs typeface="Arial MT"/>
                        </a:rPr>
                        <a:t>JKL</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3</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45" dirty="0">
                          <a:latin typeface="Arial MT"/>
                          <a:cs typeface="Arial MT"/>
                        </a:rPr>
                        <a:t>BOB</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4</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5" dirty="0">
                          <a:latin typeface="Arial MT"/>
                          <a:cs typeface="Arial MT"/>
                        </a:rPr>
                        <a:t>DAD</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5</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2540" algn="ctr">
                        <a:lnSpc>
                          <a:spcPct val="100000"/>
                        </a:lnSpc>
                        <a:spcBef>
                          <a:spcPts val="880"/>
                        </a:spcBef>
                      </a:pPr>
                      <a:r>
                        <a:rPr sz="2050" spc="55" dirty="0">
                          <a:latin typeface="Arial MT"/>
                          <a:cs typeface="Arial MT"/>
                        </a:rPr>
                        <a:t>KIM</a:t>
                      </a:r>
                      <a:endParaRPr sz="2050">
                        <a:latin typeface="Arial MT"/>
                        <a:cs typeface="Arial MT"/>
                      </a:endParaRPr>
                    </a:p>
                    <a:p>
                      <a:pPr marL="2540" algn="ctr">
                        <a:lnSpc>
                          <a:spcPct val="100000"/>
                        </a:lnSpc>
                        <a:spcBef>
                          <a:spcPts val="65"/>
                        </a:spcBef>
                      </a:pPr>
                      <a:r>
                        <a:rPr sz="2600" b="1" dirty="0">
                          <a:solidFill>
                            <a:srgbClr val="C82506"/>
                          </a:solidFill>
                          <a:latin typeface="Arial"/>
                          <a:cs typeface="Arial"/>
                        </a:rPr>
                        <a:t>6</a:t>
                      </a:r>
                      <a:endParaRPr sz="2600">
                        <a:latin typeface="Arial"/>
                        <a:cs typeface="Arial"/>
                      </a:endParaRPr>
                    </a:p>
                  </a:txBody>
                  <a:tcPr marL="0" marR="0" marT="11176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extLst>
                  <a:ext uri="{0D108BD9-81ED-4DB2-BD59-A6C34878D82A}">
                    <a16:rowId xmlns:a16="http://schemas.microsoft.com/office/drawing/2014/main" val="10000"/>
                  </a:ext>
                </a:extLst>
              </a:tr>
            </a:tbl>
          </a:graphicData>
        </a:graphic>
      </p:graphicFrame>
      <p:sp>
        <p:nvSpPr>
          <p:cNvPr id="22" name="object 22"/>
          <p:cNvSpPr/>
          <p:nvPr/>
        </p:nvSpPr>
        <p:spPr>
          <a:xfrm>
            <a:off x="14211453" y="6917658"/>
            <a:ext cx="4193540" cy="959485"/>
          </a:xfrm>
          <a:custGeom>
            <a:avLst/>
            <a:gdLst/>
            <a:ahLst/>
            <a:cxnLst/>
            <a:rect l="l" t="t" r="r" b="b"/>
            <a:pathLst>
              <a:path w="4193540" h="959484">
                <a:moveTo>
                  <a:pt x="709739" y="0"/>
                </a:moveTo>
                <a:lnTo>
                  <a:pt x="0" y="0"/>
                </a:lnTo>
                <a:lnTo>
                  <a:pt x="0" y="956195"/>
                </a:lnTo>
                <a:lnTo>
                  <a:pt x="709739" y="956195"/>
                </a:lnTo>
                <a:lnTo>
                  <a:pt x="709739" y="0"/>
                </a:lnTo>
                <a:close/>
              </a:path>
              <a:path w="4193540" h="959484">
                <a:moveTo>
                  <a:pt x="1425575" y="0"/>
                </a:moveTo>
                <a:lnTo>
                  <a:pt x="715835" y="0"/>
                </a:lnTo>
                <a:lnTo>
                  <a:pt x="715835" y="956195"/>
                </a:lnTo>
                <a:lnTo>
                  <a:pt x="1425575" y="956195"/>
                </a:lnTo>
                <a:lnTo>
                  <a:pt x="1425575" y="0"/>
                </a:lnTo>
                <a:close/>
              </a:path>
              <a:path w="4193540" h="959484">
                <a:moveTo>
                  <a:pt x="2141397" y="0"/>
                </a:moveTo>
                <a:lnTo>
                  <a:pt x="1431671" y="0"/>
                </a:lnTo>
                <a:lnTo>
                  <a:pt x="1431671" y="956195"/>
                </a:lnTo>
                <a:lnTo>
                  <a:pt x="2141397" y="956195"/>
                </a:lnTo>
                <a:lnTo>
                  <a:pt x="2141397" y="0"/>
                </a:lnTo>
                <a:close/>
              </a:path>
              <a:path w="4193540" h="959484">
                <a:moveTo>
                  <a:pt x="2857246" y="0"/>
                </a:moveTo>
                <a:lnTo>
                  <a:pt x="2147506" y="0"/>
                </a:lnTo>
                <a:lnTo>
                  <a:pt x="2147506" y="956195"/>
                </a:lnTo>
                <a:lnTo>
                  <a:pt x="2857246" y="956195"/>
                </a:lnTo>
                <a:lnTo>
                  <a:pt x="2857246" y="0"/>
                </a:lnTo>
                <a:close/>
              </a:path>
              <a:path w="4193540" h="959484">
                <a:moveTo>
                  <a:pt x="3573081" y="0"/>
                </a:moveTo>
                <a:lnTo>
                  <a:pt x="2863342" y="0"/>
                </a:lnTo>
                <a:lnTo>
                  <a:pt x="2863342" y="956195"/>
                </a:lnTo>
                <a:lnTo>
                  <a:pt x="3573081" y="956195"/>
                </a:lnTo>
                <a:lnTo>
                  <a:pt x="3573081" y="0"/>
                </a:lnTo>
                <a:close/>
              </a:path>
              <a:path w="4193540" h="959484">
                <a:moveTo>
                  <a:pt x="4193540" y="7620"/>
                </a:moveTo>
                <a:lnTo>
                  <a:pt x="3579177" y="7620"/>
                </a:lnTo>
                <a:lnTo>
                  <a:pt x="3579177" y="958875"/>
                </a:lnTo>
                <a:lnTo>
                  <a:pt x="4193540" y="958875"/>
                </a:lnTo>
                <a:lnTo>
                  <a:pt x="4193540" y="7620"/>
                </a:lnTo>
                <a:close/>
              </a:path>
            </a:pathLst>
          </a:custGeom>
          <a:solidFill>
            <a:srgbClr val="FFFFFF"/>
          </a:solidFill>
        </p:spPr>
        <p:txBody>
          <a:bodyPr wrap="square" lIns="0" tIns="0" rIns="0" bIns="0" rtlCol="0"/>
          <a:lstStyle/>
          <a:p>
            <a:endParaRPr/>
          </a:p>
        </p:txBody>
      </p:sp>
      <p:graphicFrame>
        <p:nvGraphicFramePr>
          <p:cNvPr id="23" name="object 23"/>
          <p:cNvGraphicFramePr>
            <a:graphicFrameLocks noGrp="1"/>
          </p:cNvGraphicFramePr>
          <p:nvPr/>
        </p:nvGraphicFramePr>
        <p:xfrm>
          <a:off x="13469442" y="8161971"/>
          <a:ext cx="4912357" cy="956188"/>
        </p:xfrm>
        <a:graphic>
          <a:graphicData uri="http://schemas.openxmlformats.org/drawingml/2006/table">
            <a:tbl>
              <a:tblPr firstRow="1" bandRow="1">
                <a:tableStyleId>{2D5ABB26-0587-4C30-8999-92F81FD0307C}</a:tableStyleId>
              </a:tblPr>
              <a:tblGrid>
                <a:gridCol w="713105">
                  <a:extLst>
                    <a:ext uri="{9D8B030D-6E8A-4147-A177-3AD203B41FA5}">
                      <a16:colId xmlns:a16="http://schemas.microsoft.com/office/drawing/2014/main" val="20000"/>
                    </a:ext>
                  </a:extLst>
                </a:gridCol>
                <a:gridCol w="716280">
                  <a:extLst>
                    <a:ext uri="{9D8B030D-6E8A-4147-A177-3AD203B41FA5}">
                      <a16:colId xmlns:a16="http://schemas.microsoft.com/office/drawing/2014/main" val="20001"/>
                    </a:ext>
                  </a:extLst>
                </a:gridCol>
                <a:gridCol w="716279">
                  <a:extLst>
                    <a:ext uri="{9D8B030D-6E8A-4147-A177-3AD203B41FA5}">
                      <a16:colId xmlns:a16="http://schemas.microsoft.com/office/drawing/2014/main" val="20002"/>
                    </a:ext>
                  </a:extLst>
                </a:gridCol>
                <a:gridCol w="716280">
                  <a:extLst>
                    <a:ext uri="{9D8B030D-6E8A-4147-A177-3AD203B41FA5}">
                      <a16:colId xmlns:a16="http://schemas.microsoft.com/office/drawing/2014/main" val="20003"/>
                    </a:ext>
                  </a:extLst>
                </a:gridCol>
                <a:gridCol w="716280">
                  <a:extLst>
                    <a:ext uri="{9D8B030D-6E8A-4147-A177-3AD203B41FA5}">
                      <a16:colId xmlns:a16="http://schemas.microsoft.com/office/drawing/2014/main" val="20004"/>
                    </a:ext>
                  </a:extLst>
                </a:gridCol>
                <a:gridCol w="716279">
                  <a:extLst>
                    <a:ext uri="{9D8B030D-6E8A-4147-A177-3AD203B41FA5}">
                      <a16:colId xmlns:a16="http://schemas.microsoft.com/office/drawing/2014/main" val="20005"/>
                    </a:ext>
                  </a:extLst>
                </a:gridCol>
                <a:gridCol w="617854">
                  <a:extLst>
                    <a:ext uri="{9D8B030D-6E8A-4147-A177-3AD203B41FA5}">
                      <a16:colId xmlns:a16="http://schemas.microsoft.com/office/drawing/2014/main" val="20006"/>
                    </a:ext>
                  </a:extLst>
                </a:gridCol>
              </a:tblGrid>
              <a:tr h="956188">
                <a:tc>
                  <a:txBody>
                    <a:bodyPr/>
                    <a:lstStyle/>
                    <a:p>
                      <a:pPr algn="ctr">
                        <a:lnSpc>
                          <a:spcPct val="100000"/>
                        </a:lnSpc>
                        <a:spcBef>
                          <a:spcPts val="819"/>
                        </a:spcBef>
                      </a:pPr>
                      <a:r>
                        <a:rPr sz="2050" spc="30" dirty="0">
                          <a:latin typeface="Arial MT"/>
                          <a:cs typeface="Arial MT"/>
                        </a:rPr>
                        <a:t>ABC</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0</a:t>
                      </a:r>
                      <a:endParaRPr sz="2600">
                        <a:latin typeface="Arial"/>
                        <a:cs typeface="Arial"/>
                      </a:endParaRPr>
                    </a:p>
                  </a:txBody>
                  <a:tcPr marL="0" marR="0" marT="104139"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35" dirty="0">
                          <a:latin typeface="Arial MT"/>
                          <a:cs typeface="Arial MT"/>
                        </a:rPr>
                        <a:t>DEF</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1</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10" dirty="0">
                          <a:latin typeface="Arial MT"/>
                          <a:cs typeface="Arial MT"/>
                        </a:rPr>
                        <a:t>GHI</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2</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55" dirty="0">
                          <a:latin typeface="Arial MT"/>
                          <a:cs typeface="Arial MT"/>
                        </a:rPr>
                        <a:t>JKL</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3</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45" dirty="0">
                          <a:latin typeface="Arial MT"/>
                          <a:cs typeface="Arial MT"/>
                        </a:rPr>
                        <a:t>BOB</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4</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819"/>
                        </a:spcBef>
                      </a:pPr>
                      <a:r>
                        <a:rPr sz="2050" spc="5" dirty="0">
                          <a:latin typeface="Arial MT"/>
                          <a:cs typeface="Arial MT"/>
                        </a:rPr>
                        <a:t>DAD</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5</a:t>
                      </a:r>
                      <a:endParaRPr sz="2600">
                        <a:latin typeface="Arial"/>
                        <a:cs typeface="Arial"/>
                      </a:endParaRPr>
                    </a:p>
                  </a:txBody>
                  <a:tcPr marL="0" marR="0" marT="10413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2540" algn="ctr">
                        <a:lnSpc>
                          <a:spcPct val="100000"/>
                        </a:lnSpc>
                        <a:spcBef>
                          <a:spcPts val="880"/>
                        </a:spcBef>
                      </a:pPr>
                      <a:r>
                        <a:rPr sz="2050" spc="55" dirty="0">
                          <a:latin typeface="Arial MT"/>
                          <a:cs typeface="Arial MT"/>
                        </a:rPr>
                        <a:t>KIM</a:t>
                      </a:r>
                      <a:endParaRPr sz="2050">
                        <a:latin typeface="Arial MT"/>
                        <a:cs typeface="Arial MT"/>
                      </a:endParaRPr>
                    </a:p>
                    <a:p>
                      <a:pPr marL="2540" algn="ctr">
                        <a:lnSpc>
                          <a:spcPct val="100000"/>
                        </a:lnSpc>
                        <a:spcBef>
                          <a:spcPts val="65"/>
                        </a:spcBef>
                      </a:pPr>
                      <a:r>
                        <a:rPr sz="2600" b="1" dirty="0">
                          <a:solidFill>
                            <a:srgbClr val="C82506"/>
                          </a:solidFill>
                          <a:latin typeface="Arial"/>
                          <a:cs typeface="Arial"/>
                        </a:rPr>
                        <a:t>6</a:t>
                      </a:r>
                      <a:endParaRPr sz="2600">
                        <a:latin typeface="Arial"/>
                        <a:cs typeface="Arial"/>
                      </a:endParaRPr>
                    </a:p>
                  </a:txBody>
                  <a:tcPr marL="0" marR="0" marT="11176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extLst>
                  <a:ext uri="{0D108BD9-81ED-4DB2-BD59-A6C34878D82A}">
                    <a16:rowId xmlns:a16="http://schemas.microsoft.com/office/drawing/2014/main" val="10000"/>
                  </a:ext>
                </a:extLst>
              </a:tr>
            </a:tbl>
          </a:graphicData>
        </a:graphic>
      </p:graphicFrame>
      <p:sp>
        <p:nvSpPr>
          <p:cNvPr id="24" name="object 24"/>
          <p:cNvSpPr/>
          <p:nvPr/>
        </p:nvSpPr>
        <p:spPr>
          <a:xfrm>
            <a:off x="14211453" y="8188153"/>
            <a:ext cx="4193540" cy="959485"/>
          </a:xfrm>
          <a:custGeom>
            <a:avLst/>
            <a:gdLst/>
            <a:ahLst/>
            <a:cxnLst/>
            <a:rect l="l" t="t" r="r" b="b"/>
            <a:pathLst>
              <a:path w="4193540" h="959484">
                <a:moveTo>
                  <a:pt x="709739" y="0"/>
                </a:moveTo>
                <a:lnTo>
                  <a:pt x="0" y="0"/>
                </a:lnTo>
                <a:lnTo>
                  <a:pt x="0" y="956195"/>
                </a:lnTo>
                <a:lnTo>
                  <a:pt x="709739" y="956195"/>
                </a:lnTo>
                <a:lnTo>
                  <a:pt x="709739" y="0"/>
                </a:lnTo>
                <a:close/>
              </a:path>
              <a:path w="4193540" h="959484">
                <a:moveTo>
                  <a:pt x="1425575" y="0"/>
                </a:moveTo>
                <a:lnTo>
                  <a:pt x="715835" y="0"/>
                </a:lnTo>
                <a:lnTo>
                  <a:pt x="715835" y="956195"/>
                </a:lnTo>
                <a:lnTo>
                  <a:pt x="1425575" y="956195"/>
                </a:lnTo>
                <a:lnTo>
                  <a:pt x="1425575" y="0"/>
                </a:lnTo>
                <a:close/>
              </a:path>
              <a:path w="4193540" h="959484">
                <a:moveTo>
                  <a:pt x="2141397" y="0"/>
                </a:moveTo>
                <a:lnTo>
                  <a:pt x="1431671" y="0"/>
                </a:lnTo>
                <a:lnTo>
                  <a:pt x="1431671" y="956195"/>
                </a:lnTo>
                <a:lnTo>
                  <a:pt x="2141397" y="956195"/>
                </a:lnTo>
                <a:lnTo>
                  <a:pt x="2141397" y="0"/>
                </a:lnTo>
                <a:close/>
              </a:path>
              <a:path w="4193540" h="959484">
                <a:moveTo>
                  <a:pt x="2857246" y="0"/>
                </a:moveTo>
                <a:lnTo>
                  <a:pt x="2147506" y="0"/>
                </a:lnTo>
                <a:lnTo>
                  <a:pt x="2147506" y="956195"/>
                </a:lnTo>
                <a:lnTo>
                  <a:pt x="2857246" y="956195"/>
                </a:lnTo>
                <a:lnTo>
                  <a:pt x="2857246" y="0"/>
                </a:lnTo>
                <a:close/>
              </a:path>
              <a:path w="4193540" h="959484">
                <a:moveTo>
                  <a:pt x="3573081" y="0"/>
                </a:moveTo>
                <a:lnTo>
                  <a:pt x="2863342" y="0"/>
                </a:lnTo>
                <a:lnTo>
                  <a:pt x="2863342" y="956195"/>
                </a:lnTo>
                <a:lnTo>
                  <a:pt x="3573081" y="956195"/>
                </a:lnTo>
                <a:lnTo>
                  <a:pt x="3573081" y="0"/>
                </a:lnTo>
                <a:close/>
              </a:path>
              <a:path w="4193540" h="959484">
                <a:moveTo>
                  <a:pt x="4193540" y="7620"/>
                </a:moveTo>
                <a:lnTo>
                  <a:pt x="3579177" y="7620"/>
                </a:lnTo>
                <a:lnTo>
                  <a:pt x="3579177" y="958875"/>
                </a:lnTo>
                <a:lnTo>
                  <a:pt x="4193540" y="958875"/>
                </a:lnTo>
                <a:lnTo>
                  <a:pt x="4193540" y="7620"/>
                </a:lnTo>
                <a:close/>
              </a:path>
            </a:pathLst>
          </a:custGeom>
          <a:solidFill>
            <a:srgbClr val="FFFFFF"/>
          </a:solid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50786" y="494591"/>
            <a:ext cx="9803130" cy="1433195"/>
          </a:xfrm>
          <a:prstGeom prst="rect">
            <a:avLst/>
          </a:prstGeom>
        </p:spPr>
        <p:txBody>
          <a:bodyPr vert="horz" wrap="square" lIns="0" tIns="17145" rIns="0" bIns="0" rtlCol="0">
            <a:spAutoFit/>
          </a:bodyPr>
          <a:lstStyle/>
          <a:p>
            <a:pPr marL="12700">
              <a:lnSpc>
                <a:spcPct val="100000"/>
              </a:lnSpc>
              <a:spcBef>
                <a:spcPts val="135"/>
              </a:spcBef>
            </a:pPr>
            <a:r>
              <a:rPr spc="185" dirty="0"/>
              <a:t>Consumer</a:t>
            </a:r>
            <a:r>
              <a:rPr spc="-30" dirty="0"/>
              <a:t> </a:t>
            </a:r>
            <a:r>
              <a:rPr spc="185" dirty="0"/>
              <a:t>Offsets</a:t>
            </a:r>
          </a:p>
        </p:txBody>
      </p:sp>
      <p:sp>
        <p:nvSpPr>
          <p:cNvPr id="3" name="object 3"/>
          <p:cNvSpPr txBox="1"/>
          <p:nvPr/>
        </p:nvSpPr>
        <p:spPr>
          <a:xfrm>
            <a:off x="5366942" y="2448518"/>
            <a:ext cx="1964055" cy="528320"/>
          </a:xfrm>
          <a:prstGeom prst="rect">
            <a:avLst/>
          </a:prstGeom>
        </p:spPr>
        <p:txBody>
          <a:bodyPr vert="horz" wrap="square" lIns="0" tIns="12065" rIns="0" bIns="0" rtlCol="0">
            <a:spAutoFit/>
          </a:bodyPr>
          <a:lstStyle/>
          <a:p>
            <a:pPr marL="12700">
              <a:lnSpc>
                <a:spcPct val="100000"/>
              </a:lnSpc>
              <a:spcBef>
                <a:spcPts val="95"/>
              </a:spcBef>
            </a:pPr>
            <a:r>
              <a:rPr sz="3300" b="1" spc="40" dirty="0">
                <a:latin typeface="Arial"/>
                <a:cs typeface="Arial"/>
              </a:rPr>
              <a:t>test-topic</a:t>
            </a:r>
            <a:endParaRPr sz="3300">
              <a:latin typeface="Arial"/>
              <a:cs typeface="Arial"/>
            </a:endParaRPr>
          </a:p>
        </p:txBody>
      </p:sp>
      <p:sp>
        <p:nvSpPr>
          <p:cNvPr id="4" name="object 4"/>
          <p:cNvSpPr/>
          <p:nvPr/>
        </p:nvSpPr>
        <p:spPr>
          <a:xfrm>
            <a:off x="5161328" y="3416145"/>
            <a:ext cx="11316335" cy="3474720"/>
          </a:xfrm>
          <a:custGeom>
            <a:avLst/>
            <a:gdLst/>
            <a:ahLst/>
            <a:cxnLst/>
            <a:rect l="l" t="t" r="r" b="b"/>
            <a:pathLst>
              <a:path w="11316335" h="3474720">
                <a:moveTo>
                  <a:pt x="0" y="0"/>
                </a:moveTo>
                <a:lnTo>
                  <a:pt x="11315917" y="0"/>
                </a:lnTo>
                <a:lnTo>
                  <a:pt x="11315917" y="3474320"/>
                </a:lnTo>
                <a:lnTo>
                  <a:pt x="0" y="3474320"/>
                </a:lnTo>
                <a:lnTo>
                  <a:pt x="0" y="0"/>
                </a:lnTo>
                <a:close/>
              </a:path>
            </a:pathLst>
          </a:custGeom>
          <a:ln w="52354">
            <a:solidFill>
              <a:srgbClr val="000000"/>
            </a:solidFill>
          </a:ln>
        </p:spPr>
        <p:txBody>
          <a:bodyPr wrap="square" lIns="0" tIns="0" rIns="0" bIns="0" rtlCol="0"/>
          <a:lstStyle/>
          <a:p>
            <a:endParaRPr/>
          </a:p>
        </p:txBody>
      </p:sp>
      <p:sp>
        <p:nvSpPr>
          <p:cNvPr id="5" name="object 5"/>
          <p:cNvSpPr txBox="1"/>
          <p:nvPr/>
        </p:nvSpPr>
        <p:spPr>
          <a:xfrm>
            <a:off x="5340619" y="4301421"/>
            <a:ext cx="2016760" cy="562610"/>
          </a:xfrm>
          <a:prstGeom prst="rect">
            <a:avLst/>
          </a:prstGeom>
          <a:solidFill>
            <a:srgbClr val="000000"/>
          </a:solidFill>
        </p:spPr>
        <p:txBody>
          <a:bodyPr vert="horz" wrap="square" lIns="0" tIns="79375" rIns="0" bIns="0" rtlCol="0">
            <a:spAutoFit/>
          </a:bodyPr>
          <a:lstStyle/>
          <a:p>
            <a:pPr marL="216535">
              <a:lnSpc>
                <a:spcPct val="100000"/>
              </a:lnSpc>
              <a:spcBef>
                <a:spcPts val="625"/>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0</a:t>
            </a:r>
            <a:endParaRPr sz="2600">
              <a:latin typeface="Arial MT"/>
              <a:cs typeface="Arial MT"/>
            </a:endParaRPr>
          </a:p>
        </p:txBody>
      </p:sp>
      <p:graphicFrame>
        <p:nvGraphicFramePr>
          <p:cNvPr id="6" name="object 6"/>
          <p:cNvGraphicFramePr>
            <a:graphicFrameLocks noGrp="1"/>
          </p:cNvGraphicFramePr>
          <p:nvPr/>
        </p:nvGraphicFramePr>
        <p:xfrm>
          <a:off x="7953116" y="3966057"/>
          <a:ext cx="5902321" cy="1002776"/>
        </p:xfrm>
        <a:graphic>
          <a:graphicData uri="http://schemas.openxmlformats.org/drawingml/2006/table">
            <a:tbl>
              <a:tblPr firstRow="1" bandRow="1">
                <a:tableStyleId>{2D5ABB26-0587-4C30-8999-92F81FD0307C}</a:tableStyleId>
              </a:tblPr>
              <a:tblGrid>
                <a:gridCol w="720725">
                  <a:extLst>
                    <a:ext uri="{9D8B030D-6E8A-4147-A177-3AD203B41FA5}">
                      <a16:colId xmlns:a16="http://schemas.microsoft.com/office/drawing/2014/main" val="20000"/>
                    </a:ext>
                  </a:extLst>
                </a:gridCol>
                <a:gridCol w="728980">
                  <a:extLst>
                    <a:ext uri="{9D8B030D-6E8A-4147-A177-3AD203B41FA5}">
                      <a16:colId xmlns:a16="http://schemas.microsoft.com/office/drawing/2014/main" val="20001"/>
                    </a:ext>
                  </a:extLst>
                </a:gridCol>
                <a:gridCol w="734059">
                  <a:extLst>
                    <a:ext uri="{9D8B030D-6E8A-4147-A177-3AD203B41FA5}">
                      <a16:colId xmlns:a16="http://schemas.microsoft.com/office/drawing/2014/main" val="20002"/>
                    </a:ext>
                  </a:extLst>
                </a:gridCol>
                <a:gridCol w="725805">
                  <a:extLst>
                    <a:ext uri="{9D8B030D-6E8A-4147-A177-3AD203B41FA5}">
                      <a16:colId xmlns:a16="http://schemas.microsoft.com/office/drawing/2014/main" val="20003"/>
                    </a:ext>
                  </a:extLst>
                </a:gridCol>
                <a:gridCol w="83185">
                  <a:extLst>
                    <a:ext uri="{9D8B030D-6E8A-4147-A177-3AD203B41FA5}">
                      <a16:colId xmlns:a16="http://schemas.microsoft.com/office/drawing/2014/main" val="20004"/>
                    </a:ext>
                  </a:extLst>
                </a:gridCol>
                <a:gridCol w="720724">
                  <a:extLst>
                    <a:ext uri="{9D8B030D-6E8A-4147-A177-3AD203B41FA5}">
                      <a16:colId xmlns:a16="http://schemas.microsoft.com/office/drawing/2014/main" val="20005"/>
                    </a:ext>
                  </a:extLst>
                </a:gridCol>
                <a:gridCol w="728979">
                  <a:extLst>
                    <a:ext uri="{9D8B030D-6E8A-4147-A177-3AD203B41FA5}">
                      <a16:colId xmlns:a16="http://schemas.microsoft.com/office/drawing/2014/main" val="20006"/>
                    </a:ext>
                  </a:extLst>
                </a:gridCol>
                <a:gridCol w="734060">
                  <a:extLst>
                    <a:ext uri="{9D8B030D-6E8A-4147-A177-3AD203B41FA5}">
                      <a16:colId xmlns:a16="http://schemas.microsoft.com/office/drawing/2014/main" val="20007"/>
                    </a:ext>
                  </a:extLst>
                </a:gridCol>
                <a:gridCol w="725804">
                  <a:extLst>
                    <a:ext uri="{9D8B030D-6E8A-4147-A177-3AD203B41FA5}">
                      <a16:colId xmlns:a16="http://schemas.microsoft.com/office/drawing/2014/main" val="20008"/>
                    </a:ext>
                  </a:extLst>
                </a:gridCol>
              </a:tblGrid>
              <a:tr h="1002776">
                <a:tc>
                  <a:txBody>
                    <a:bodyPr/>
                    <a:lstStyle/>
                    <a:p>
                      <a:pPr marL="1905" algn="ctr">
                        <a:lnSpc>
                          <a:spcPct val="100000"/>
                        </a:lnSpc>
                        <a:spcBef>
                          <a:spcPts val="1070"/>
                        </a:spcBef>
                      </a:pPr>
                      <a:r>
                        <a:rPr sz="2050" spc="30" dirty="0">
                          <a:latin typeface="Arial MT"/>
                          <a:cs typeface="Arial MT"/>
                        </a:rPr>
                        <a:t>ABC</a:t>
                      </a:r>
                      <a:endParaRPr sz="2050">
                        <a:latin typeface="Arial MT"/>
                        <a:cs typeface="Arial MT"/>
                      </a:endParaRPr>
                    </a:p>
                    <a:p>
                      <a:pPr marL="1905" algn="ctr">
                        <a:lnSpc>
                          <a:spcPct val="100000"/>
                        </a:lnSpc>
                        <a:spcBef>
                          <a:spcPts val="65"/>
                        </a:spcBef>
                      </a:pPr>
                      <a:r>
                        <a:rPr sz="2600" b="1" dirty="0">
                          <a:solidFill>
                            <a:srgbClr val="C82506"/>
                          </a:solidFill>
                          <a:latin typeface="Arial"/>
                          <a:cs typeface="Arial"/>
                        </a:rPr>
                        <a:t>0</a:t>
                      </a:r>
                      <a:endParaRPr sz="2600">
                        <a:latin typeface="Arial"/>
                        <a:cs typeface="Arial"/>
                      </a:endParaRPr>
                    </a:p>
                  </a:txBody>
                  <a:tcPr marL="0" marR="0" marT="135890"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R="2540" algn="ctr">
                        <a:lnSpc>
                          <a:spcPct val="100000"/>
                        </a:lnSpc>
                        <a:spcBef>
                          <a:spcPts val="1070"/>
                        </a:spcBef>
                      </a:pPr>
                      <a:r>
                        <a:rPr sz="2050" spc="-35" dirty="0">
                          <a:latin typeface="Arial MT"/>
                          <a:cs typeface="Arial MT"/>
                        </a:rPr>
                        <a:t>DEF</a:t>
                      </a:r>
                      <a:endParaRPr sz="2050">
                        <a:latin typeface="Arial MT"/>
                        <a:cs typeface="Arial MT"/>
                      </a:endParaRPr>
                    </a:p>
                    <a:p>
                      <a:pPr marR="2540" algn="ctr">
                        <a:lnSpc>
                          <a:spcPct val="100000"/>
                        </a:lnSpc>
                        <a:spcBef>
                          <a:spcPts val="65"/>
                        </a:spcBef>
                      </a:pPr>
                      <a:r>
                        <a:rPr sz="2600" b="1" dirty="0">
                          <a:solidFill>
                            <a:srgbClr val="C82506"/>
                          </a:solidFill>
                          <a:latin typeface="Arial"/>
                          <a:cs typeface="Arial"/>
                        </a:rPr>
                        <a:t>1</a:t>
                      </a:r>
                      <a:endParaRPr sz="2600">
                        <a:latin typeface="Arial"/>
                        <a:cs typeface="Arial"/>
                      </a:endParaRPr>
                    </a:p>
                  </a:txBody>
                  <a:tcPr marL="0" marR="0" marT="13589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5080" algn="ctr">
                        <a:lnSpc>
                          <a:spcPct val="100000"/>
                        </a:lnSpc>
                        <a:spcBef>
                          <a:spcPts val="1150"/>
                        </a:spcBef>
                      </a:pPr>
                      <a:r>
                        <a:rPr sz="2050" spc="-10" dirty="0">
                          <a:latin typeface="Arial MT"/>
                          <a:cs typeface="Arial MT"/>
                        </a:rPr>
                        <a:t>GHI</a:t>
                      </a:r>
                      <a:endParaRPr sz="2050">
                        <a:latin typeface="Arial MT"/>
                        <a:cs typeface="Arial MT"/>
                      </a:endParaRPr>
                    </a:p>
                    <a:p>
                      <a:pPr marL="5080" algn="ctr">
                        <a:lnSpc>
                          <a:spcPct val="100000"/>
                        </a:lnSpc>
                        <a:spcBef>
                          <a:spcPts val="90"/>
                        </a:spcBef>
                      </a:pPr>
                      <a:r>
                        <a:rPr sz="2450" b="1" dirty="0">
                          <a:solidFill>
                            <a:srgbClr val="C82506"/>
                          </a:solidFill>
                          <a:latin typeface="Arial"/>
                          <a:cs typeface="Arial"/>
                        </a:rPr>
                        <a:t>2</a:t>
                      </a:r>
                      <a:endParaRPr sz="2450">
                        <a:latin typeface="Arial"/>
                        <a:cs typeface="Arial"/>
                      </a:endParaRPr>
                    </a:p>
                  </a:txBody>
                  <a:tcPr marL="0" marR="0" marT="14605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2540" algn="ctr">
                        <a:lnSpc>
                          <a:spcPct val="100000"/>
                        </a:lnSpc>
                        <a:spcBef>
                          <a:spcPts val="1150"/>
                        </a:spcBef>
                      </a:pPr>
                      <a:r>
                        <a:rPr sz="2050" spc="55" dirty="0">
                          <a:latin typeface="Arial MT"/>
                          <a:cs typeface="Arial MT"/>
                        </a:rPr>
                        <a:t>JKL</a:t>
                      </a:r>
                      <a:endParaRPr sz="2050">
                        <a:latin typeface="Arial MT"/>
                        <a:cs typeface="Arial MT"/>
                      </a:endParaRPr>
                    </a:p>
                    <a:p>
                      <a:pPr marL="2540" algn="ctr">
                        <a:lnSpc>
                          <a:spcPct val="100000"/>
                        </a:lnSpc>
                        <a:spcBef>
                          <a:spcPts val="90"/>
                        </a:spcBef>
                      </a:pPr>
                      <a:r>
                        <a:rPr sz="2450" b="1" dirty="0">
                          <a:solidFill>
                            <a:srgbClr val="C82506"/>
                          </a:solidFill>
                          <a:latin typeface="Arial"/>
                          <a:cs typeface="Arial"/>
                        </a:rPr>
                        <a:t>3</a:t>
                      </a:r>
                      <a:endParaRPr sz="2450">
                        <a:latin typeface="Arial"/>
                        <a:cs typeface="Arial"/>
                      </a:endParaRPr>
                    </a:p>
                  </a:txBody>
                  <a:tcPr marL="0" marR="0" marT="14605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53975">
                      <a:solidFill>
                        <a:srgbClr val="000000"/>
                      </a:solidFill>
                      <a:prstDash val="solid"/>
                    </a:lnL>
                    <a:lnR w="53975">
                      <a:solidFill>
                        <a:srgbClr val="000000"/>
                      </a:solidFill>
                      <a:prstDash val="solid"/>
                    </a:lnR>
                  </a:tcPr>
                </a:tc>
                <a:tc>
                  <a:txBody>
                    <a:bodyPr/>
                    <a:lstStyle/>
                    <a:p>
                      <a:pPr marL="1905" algn="ctr">
                        <a:lnSpc>
                          <a:spcPct val="100000"/>
                        </a:lnSpc>
                        <a:spcBef>
                          <a:spcPts val="1070"/>
                        </a:spcBef>
                      </a:pPr>
                      <a:r>
                        <a:rPr sz="2050" spc="5" dirty="0">
                          <a:latin typeface="Arial MT"/>
                          <a:cs typeface="Arial MT"/>
                        </a:rPr>
                        <a:t>DAD</a:t>
                      </a:r>
                      <a:endParaRPr sz="2050">
                        <a:latin typeface="Arial MT"/>
                        <a:cs typeface="Arial MT"/>
                      </a:endParaRPr>
                    </a:p>
                    <a:p>
                      <a:pPr marL="1905" algn="ctr">
                        <a:lnSpc>
                          <a:spcPct val="100000"/>
                        </a:lnSpc>
                        <a:spcBef>
                          <a:spcPts val="65"/>
                        </a:spcBef>
                      </a:pPr>
                      <a:r>
                        <a:rPr sz="2600" b="1" dirty="0">
                          <a:solidFill>
                            <a:srgbClr val="C82506"/>
                          </a:solidFill>
                          <a:latin typeface="Arial"/>
                          <a:cs typeface="Arial"/>
                        </a:rPr>
                        <a:t>4</a:t>
                      </a:r>
                      <a:endParaRPr sz="2600">
                        <a:latin typeface="Arial"/>
                        <a:cs typeface="Arial"/>
                      </a:endParaRPr>
                    </a:p>
                  </a:txBody>
                  <a:tcPr marL="0" marR="0" marT="135890"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solidFill>
                      <a:srgbClr val="88FA4E"/>
                    </a:solidFill>
                  </a:tcPr>
                </a:tc>
                <a:tc>
                  <a:txBody>
                    <a:bodyPr/>
                    <a:lstStyle/>
                    <a:p>
                      <a:pPr marR="2540" algn="ctr">
                        <a:lnSpc>
                          <a:spcPct val="100000"/>
                        </a:lnSpc>
                        <a:spcBef>
                          <a:spcPts val="1070"/>
                        </a:spcBef>
                      </a:pPr>
                      <a:r>
                        <a:rPr sz="2050" spc="-20" dirty="0">
                          <a:latin typeface="Arial MT"/>
                          <a:cs typeface="Arial MT"/>
                        </a:rPr>
                        <a:t>DFF</a:t>
                      </a:r>
                      <a:endParaRPr sz="2050">
                        <a:latin typeface="Arial MT"/>
                        <a:cs typeface="Arial MT"/>
                      </a:endParaRPr>
                    </a:p>
                    <a:p>
                      <a:pPr marR="2540" algn="ctr">
                        <a:lnSpc>
                          <a:spcPct val="100000"/>
                        </a:lnSpc>
                        <a:spcBef>
                          <a:spcPts val="65"/>
                        </a:spcBef>
                      </a:pPr>
                      <a:r>
                        <a:rPr sz="2600" b="1" dirty="0">
                          <a:solidFill>
                            <a:srgbClr val="C82506"/>
                          </a:solidFill>
                          <a:latin typeface="Arial"/>
                          <a:cs typeface="Arial"/>
                        </a:rPr>
                        <a:t>5</a:t>
                      </a:r>
                      <a:endParaRPr sz="2600">
                        <a:latin typeface="Arial"/>
                        <a:cs typeface="Arial"/>
                      </a:endParaRPr>
                    </a:p>
                  </a:txBody>
                  <a:tcPr marL="0" marR="0" marT="13589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solidFill>
                      <a:srgbClr val="88FA4E"/>
                    </a:solidFill>
                  </a:tcPr>
                </a:tc>
                <a:tc>
                  <a:txBody>
                    <a:bodyPr/>
                    <a:lstStyle/>
                    <a:p>
                      <a:pPr marL="5080" algn="ctr">
                        <a:lnSpc>
                          <a:spcPct val="100000"/>
                        </a:lnSpc>
                        <a:spcBef>
                          <a:spcPts val="1260"/>
                        </a:spcBef>
                      </a:pPr>
                      <a:r>
                        <a:rPr sz="1900" spc="40" dirty="0">
                          <a:latin typeface="Arial MT"/>
                          <a:cs typeface="Arial MT"/>
                        </a:rPr>
                        <a:t>JKL</a:t>
                      </a:r>
                      <a:endParaRPr sz="1900">
                        <a:latin typeface="Arial MT"/>
                        <a:cs typeface="Arial MT"/>
                      </a:endParaRPr>
                    </a:p>
                    <a:p>
                      <a:pPr marL="5080" algn="ctr">
                        <a:lnSpc>
                          <a:spcPct val="100000"/>
                        </a:lnSpc>
                        <a:spcBef>
                          <a:spcPts val="80"/>
                        </a:spcBef>
                      </a:pPr>
                      <a:r>
                        <a:rPr sz="2450" b="1" dirty="0">
                          <a:solidFill>
                            <a:srgbClr val="C82506"/>
                          </a:solidFill>
                          <a:latin typeface="Arial"/>
                          <a:cs typeface="Arial"/>
                        </a:rPr>
                        <a:t>6</a:t>
                      </a:r>
                      <a:endParaRPr sz="2450">
                        <a:latin typeface="Arial"/>
                        <a:cs typeface="Arial"/>
                      </a:endParaRPr>
                    </a:p>
                  </a:txBody>
                  <a:tcPr marL="0" marR="0" marT="1600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solidFill>
                      <a:srgbClr val="88FA4E"/>
                    </a:solidFill>
                  </a:tcPr>
                </a:tc>
                <a:tc>
                  <a:txBody>
                    <a:bodyPr/>
                    <a:lstStyle/>
                    <a:p>
                      <a:pPr marL="2540" algn="ctr">
                        <a:lnSpc>
                          <a:spcPct val="100000"/>
                        </a:lnSpc>
                        <a:spcBef>
                          <a:spcPts val="1150"/>
                        </a:spcBef>
                      </a:pPr>
                      <a:r>
                        <a:rPr sz="2050" spc="-5" dirty="0">
                          <a:latin typeface="Arial MT"/>
                          <a:cs typeface="Arial MT"/>
                        </a:rPr>
                        <a:t>OPP</a:t>
                      </a:r>
                      <a:endParaRPr sz="2050">
                        <a:latin typeface="Arial MT"/>
                        <a:cs typeface="Arial MT"/>
                      </a:endParaRPr>
                    </a:p>
                    <a:p>
                      <a:pPr marL="2540" algn="ctr">
                        <a:lnSpc>
                          <a:spcPct val="100000"/>
                        </a:lnSpc>
                        <a:spcBef>
                          <a:spcPts val="90"/>
                        </a:spcBef>
                      </a:pPr>
                      <a:r>
                        <a:rPr sz="2450" b="1" dirty="0">
                          <a:solidFill>
                            <a:srgbClr val="C82506"/>
                          </a:solidFill>
                          <a:latin typeface="Arial"/>
                          <a:cs typeface="Arial"/>
                        </a:rPr>
                        <a:t>7</a:t>
                      </a:r>
                      <a:endParaRPr sz="2450">
                        <a:latin typeface="Arial"/>
                        <a:cs typeface="Arial"/>
                      </a:endParaRPr>
                    </a:p>
                  </a:txBody>
                  <a:tcPr marL="0" marR="0" marT="14605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solidFill>
                      <a:srgbClr val="88FA4E"/>
                    </a:solidFill>
                  </a:tcPr>
                </a:tc>
                <a:extLst>
                  <a:ext uri="{0D108BD9-81ED-4DB2-BD59-A6C34878D82A}">
                    <a16:rowId xmlns:a16="http://schemas.microsoft.com/office/drawing/2014/main" val="10000"/>
                  </a:ext>
                </a:extLst>
              </a:tr>
            </a:tbl>
          </a:graphicData>
        </a:graphic>
      </p:graphicFrame>
      <p:sp>
        <p:nvSpPr>
          <p:cNvPr id="7" name="object 7"/>
          <p:cNvSpPr/>
          <p:nvPr/>
        </p:nvSpPr>
        <p:spPr>
          <a:xfrm>
            <a:off x="8698140" y="3992234"/>
            <a:ext cx="723265" cy="1003300"/>
          </a:xfrm>
          <a:custGeom>
            <a:avLst/>
            <a:gdLst/>
            <a:ahLst/>
            <a:cxnLst/>
            <a:rect l="l" t="t" r="r" b="b"/>
            <a:pathLst>
              <a:path w="723265" h="1003300">
                <a:moveTo>
                  <a:pt x="723103" y="0"/>
                </a:moveTo>
                <a:lnTo>
                  <a:pt x="0" y="0"/>
                </a:lnTo>
                <a:lnTo>
                  <a:pt x="0" y="1002776"/>
                </a:lnTo>
                <a:lnTo>
                  <a:pt x="723103" y="1002776"/>
                </a:lnTo>
                <a:lnTo>
                  <a:pt x="723103" y="0"/>
                </a:lnTo>
                <a:close/>
              </a:path>
            </a:pathLst>
          </a:custGeom>
          <a:solidFill>
            <a:srgbClr val="FFFFFF"/>
          </a:solidFill>
        </p:spPr>
        <p:txBody>
          <a:bodyPr wrap="square" lIns="0" tIns="0" rIns="0" bIns="0" rtlCol="0"/>
          <a:lstStyle/>
          <a:p>
            <a:endParaRPr/>
          </a:p>
        </p:txBody>
      </p:sp>
      <p:sp>
        <p:nvSpPr>
          <p:cNvPr id="8" name="object 8"/>
          <p:cNvSpPr/>
          <p:nvPr/>
        </p:nvSpPr>
        <p:spPr>
          <a:xfrm>
            <a:off x="10167249" y="3992234"/>
            <a:ext cx="723265" cy="1003300"/>
          </a:xfrm>
          <a:custGeom>
            <a:avLst/>
            <a:gdLst/>
            <a:ahLst/>
            <a:cxnLst/>
            <a:rect l="l" t="t" r="r" b="b"/>
            <a:pathLst>
              <a:path w="723265" h="1003300">
                <a:moveTo>
                  <a:pt x="723103" y="0"/>
                </a:moveTo>
                <a:lnTo>
                  <a:pt x="0" y="0"/>
                </a:lnTo>
                <a:lnTo>
                  <a:pt x="0" y="1002776"/>
                </a:lnTo>
                <a:lnTo>
                  <a:pt x="723103" y="1002776"/>
                </a:lnTo>
                <a:lnTo>
                  <a:pt x="723103" y="0"/>
                </a:lnTo>
                <a:close/>
              </a:path>
            </a:pathLst>
          </a:custGeom>
          <a:solidFill>
            <a:srgbClr val="FFFFFF"/>
          </a:solidFill>
        </p:spPr>
        <p:txBody>
          <a:bodyPr wrap="square" lIns="0" tIns="0" rIns="0" bIns="0" rtlCol="0"/>
          <a:lstStyle/>
          <a:p>
            <a:endParaRPr/>
          </a:p>
        </p:txBody>
      </p:sp>
      <p:grpSp>
        <p:nvGrpSpPr>
          <p:cNvPr id="9" name="object 9"/>
          <p:cNvGrpSpPr/>
          <p:nvPr/>
        </p:nvGrpSpPr>
        <p:grpSpPr>
          <a:xfrm>
            <a:off x="7564998" y="7534517"/>
            <a:ext cx="2016760" cy="1641475"/>
            <a:chOff x="7564998" y="7534517"/>
            <a:chExt cx="2016760" cy="1641475"/>
          </a:xfrm>
        </p:grpSpPr>
        <p:sp>
          <p:nvSpPr>
            <p:cNvPr id="10" name="object 10"/>
            <p:cNvSpPr/>
            <p:nvPr/>
          </p:nvSpPr>
          <p:spPr>
            <a:xfrm>
              <a:off x="8554876" y="7851785"/>
              <a:ext cx="0" cy="248285"/>
            </a:xfrm>
            <a:custGeom>
              <a:avLst/>
              <a:gdLst/>
              <a:ahLst/>
              <a:cxnLst/>
              <a:rect l="l" t="t" r="r" b="b"/>
              <a:pathLst>
                <a:path h="248284">
                  <a:moveTo>
                    <a:pt x="-47118" y="123855"/>
                  </a:moveTo>
                  <a:lnTo>
                    <a:pt x="47118" y="123855"/>
                  </a:lnTo>
                </a:path>
              </a:pathLst>
            </a:custGeom>
            <a:ln w="247711">
              <a:solidFill>
                <a:srgbClr val="FF644E"/>
              </a:solidFill>
            </a:ln>
          </p:spPr>
          <p:txBody>
            <a:bodyPr wrap="square" lIns="0" tIns="0" rIns="0" bIns="0" rtlCol="0"/>
            <a:lstStyle/>
            <a:p>
              <a:endParaRPr/>
            </a:p>
          </p:txBody>
        </p:sp>
        <p:sp>
          <p:nvSpPr>
            <p:cNvPr id="11" name="object 11"/>
            <p:cNvSpPr/>
            <p:nvPr/>
          </p:nvSpPr>
          <p:spPr>
            <a:xfrm>
              <a:off x="8372683" y="7534517"/>
              <a:ext cx="364490" cy="364490"/>
            </a:xfrm>
            <a:custGeom>
              <a:avLst/>
              <a:gdLst/>
              <a:ahLst/>
              <a:cxnLst/>
              <a:rect l="l" t="t" r="r" b="b"/>
              <a:pathLst>
                <a:path w="364490" h="364490">
                  <a:moveTo>
                    <a:pt x="182193" y="0"/>
                  </a:moveTo>
                  <a:lnTo>
                    <a:pt x="0" y="364386"/>
                  </a:lnTo>
                  <a:lnTo>
                    <a:pt x="364386" y="364386"/>
                  </a:lnTo>
                  <a:lnTo>
                    <a:pt x="182193" y="0"/>
                  </a:lnTo>
                  <a:close/>
                </a:path>
              </a:pathLst>
            </a:custGeom>
            <a:solidFill>
              <a:srgbClr val="FF644E"/>
            </a:solidFill>
          </p:spPr>
          <p:txBody>
            <a:bodyPr wrap="square" lIns="0" tIns="0" rIns="0" bIns="0" rtlCol="0"/>
            <a:lstStyle/>
            <a:p>
              <a:endParaRPr/>
            </a:p>
          </p:txBody>
        </p:sp>
        <p:sp>
          <p:nvSpPr>
            <p:cNvPr id="12" name="object 12"/>
            <p:cNvSpPr/>
            <p:nvPr/>
          </p:nvSpPr>
          <p:spPr>
            <a:xfrm>
              <a:off x="7564998" y="8128668"/>
              <a:ext cx="2016760" cy="1047115"/>
            </a:xfrm>
            <a:custGeom>
              <a:avLst/>
              <a:gdLst/>
              <a:ahLst/>
              <a:cxnLst/>
              <a:rect l="l" t="t" r="r" b="b"/>
              <a:pathLst>
                <a:path w="2016759" h="1047115">
                  <a:moveTo>
                    <a:pt x="2016416" y="0"/>
                  </a:moveTo>
                  <a:lnTo>
                    <a:pt x="0" y="0"/>
                  </a:lnTo>
                  <a:lnTo>
                    <a:pt x="0" y="1047088"/>
                  </a:lnTo>
                  <a:lnTo>
                    <a:pt x="2016416" y="1047088"/>
                  </a:lnTo>
                  <a:lnTo>
                    <a:pt x="2016416"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7623320" y="8431433"/>
            <a:ext cx="1899920" cy="427990"/>
          </a:xfrm>
          <a:prstGeom prst="rect">
            <a:avLst/>
          </a:prstGeom>
        </p:spPr>
        <p:txBody>
          <a:bodyPr vert="horz" wrap="square" lIns="0" tIns="17145" rIns="0" bIns="0" rtlCol="0">
            <a:spAutoFit/>
          </a:bodyPr>
          <a:lstStyle/>
          <a:p>
            <a:pPr marL="12700">
              <a:lnSpc>
                <a:spcPct val="100000"/>
              </a:lnSpc>
              <a:spcBef>
                <a:spcPts val="135"/>
              </a:spcBef>
            </a:pPr>
            <a:r>
              <a:rPr sz="2600" spc="70" dirty="0">
                <a:solidFill>
                  <a:srgbClr val="FFFFFF"/>
                </a:solidFill>
                <a:latin typeface="Arial MT"/>
                <a:cs typeface="Arial MT"/>
              </a:rPr>
              <a:t>Consumer</a:t>
            </a:r>
            <a:r>
              <a:rPr sz="2600" spc="-7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14" name="object 14"/>
          <p:cNvSpPr/>
          <p:nvPr/>
        </p:nvSpPr>
        <p:spPr>
          <a:xfrm>
            <a:off x="5846225" y="7587813"/>
            <a:ext cx="2016760" cy="458470"/>
          </a:xfrm>
          <a:custGeom>
            <a:avLst/>
            <a:gdLst/>
            <a:ahLst/>
            <a:cxnLst/>
            <a:rect l="l" t="t" r="r" b="b"/>
            <a:pathLst>
              <a:path w="2016759" h="458470">
                <a:moveTo>
                  <a:pt x="2016416" y="0"/>
                </a:moveTo>
                <a:lnTo>
                  <a:pt x="0" y="0"/>
                </a:lnTo>
                <a:lnTo>
                  <a:pt x="0" y="458386"/>
                </a:lnTo>
                <a:lnTo>
                  <a:pt x="2016416" y="458386"/>
                </a:lnTo>
                <a:lnTo>
                  <a:pt x="2016416" y="0"/>
                </a:lnTo>
                <a:close/>
              </a:path>
            </a:pathLst>
          </a:custGeom>
          <a:solidFill>
            <a:srgbClr val="000000"/>
          </a:solidFill>
        </p:spPr>
        <p:txBody>
          <a:bodyPr wrap="square" lIns="0" tIns="0" rIns="0" bIns="0" rtlCol="0"/>
          <a:lstStyle/>
          <a:p>
            <a:endParaRPr/>
          </a:p>
        </p:txBody>
      </p:sp>
      <p:sp>
        <p:nvSpPr>
          <p:cNvPr id="15" name="object 15"/>
          <p:cNvSpPr txBox="1"/>
          <p:nvPr/>
        </p:nvSpPr>
        <p:spPr>
          <a:xfrm>
            <a:off x="5846225" y="7680659"/>
            <a:ext cx="2016760" cy="276860"/>
          </a:xfrm>
          <a:prstGeom prst="rect">
            <a:avLst/>
          </a:prstGeom>
        </p:spPr>
        <p:txBody>
          <a:bodyPr vert="horz" wrap="square" lIns="0" tIns="12065" rIns="0" bIns="0" rtlCol="0">
            <a:spAutoFit/>
          </a:bodyPr>
          <a:lstStyle/>
          <a:p>
            <a:pPr marL="251460">
              <a:lnSpc>
                <a:spcPct val="100000"/>
              </a:lnSpc>
              <a:spcBef>
                <a:spcPts val="95"/>
              </a:spcBef>
            </a:pPr>
            <a:r>
              <a:rPr sz="1650" spc="20" dirty="0">
                <a:solidFill>
                  <a:srgbClr val="FFFFFF"/>
                </a:solidFill>
                <a:latin typeface="Arial MT"/>
                <a:cs typeface="Arial MT"/>
              </a:rPr>
              <a:t>From</a:t>
            </a:r>
            <a:r>
              <a:rPr sz="1650" spc="-25" dirty="0">
                <a:solidFill>
                  <a:srgbClr val="FFFFFF"/>
                </a:solidFill>
                <a:latin typeface="Arial MT"/>
                <a:cs typeface="Arial MT"/>
              </a:rPr>
              <a:t> </a:t>
            </a:r>
            <a:r>
              <a:rPr sz="1650" spc="35" dirty="0">
                <a:solidFill>
                  <a:srgbClr val="FFFFFF"/>
                </a:solidFill>
                <a:latin typeface="Arial MT"/>
                <a:cs typeface="Arial MT"/>
              </a:rPr>
              <a:t>beginning</a:t>
            </a:r>
            <a:endParaRPr sz="1650">
              <a:latin typeface="Arial MT"/>
              <a:cs typeface="Arial MT"/>
            </a:endParaRPr>
          </a:p>
        </p:txBody>
      </p:sp>
      <p:grpSp>
        <p:nvGrpSpPr>
          <p:cNvPr id="16" name="object 16"/>
          <p:cNvGrpSpPr/>
          <p:nvPr/>
        </p:nvGrpSpPr>
        <p:grpSpPr>
          <a:xfrm>
            <a:off x="9779806" y="8128667"/>
            <a:ext cx="1047115" cy="1050290"/>
            <a:chOff x="9779806" y="8128667"/>
            <a:chExt cx="1047115" cy="1050290"/>
          </a:xfrm>
        </p:grpSpPr>
        <p:sp>
          <p:nvSpPr>
            <p:cNvPr id="17" name="object 17"/>
            <p:cNvSpPr/>
            <p:nvPr/>
          </p:nvSpPr>
          <p:spPr>
            <a:xfrm>
              <a:off x="9779806" y="8128667"/>
              <a:ext cx="1047115" cy="1047115"/>
            </a:xfrm>
            <a:custGeom>
              <a:avLst/>
              <a:gdLst/>
              <a:ahLst/>
              <a:cxnLst/>
              <a:rect l="l" t="t" r="r" b="b"/>
              <a:pathLst>
                <a:path w="1047115" h="1047115">
                  <a:moveTo>
                    <a:pt x="523503" y="0"/>
                  </a:moveTo>
                  <a:lnTo>
                    <a:pt x="475918" y="2143"/>
                  </a:lnTo>
                  <a:lnTo>
                    <a:pt x="429517" y="8448"/>
                  </a:lnTo>
                  <a:lnTo>
                    <a:pt x="384486" y="18730"/>
                  </a:lnTo>
                  <a:lnTo>
                    <a:pt x="341011" y="32801"/>
                  </a:lnTo>
                  <a:lnTo>
                    <a:pt x="299279" y="50477"/>
                  </a:lnTo>
                  <a:lnTo>
                    <a:pt x="259474" y="71570"/>
                  </a:lnTo>
                  <a:lnTo>
                    <a:pt x="221785" y="95894"/>
                  </a:lnTo>
                  <a:lnTo>
                    <a:pt x="186396" y="123264"/>
                  </a:lnTo>
                  <a:lnTo>
                    <a:pt x="153493" y="153493"/>
                  </a:lnTo>
                  <a:lnTo>
                    <a:pt x="123264" y="186396"/>
                  </a:lnTo>
                  <a:lnTo>
                    <a:pt x="95894" y="221785"/>
                  </a:lnTo>
                  <a:lnTo>
                    <a:pt x="71570" y="259474"/>
                  </a:lnTo>
                  <a:lnTo>
                    <a:pt x="50477" y="299279"/>
                  </a:lnTo>
                  <a:lnTo>
                    <a:pt x="32801" y="341011"/>
                  </a:lnTo>
                  <a:lnTo>
                    <a:pt x="18730" y="384486"/>
                  </a:lnTo>
                  <a:lnTo>
                    <a:pt x="8448" y="429517"/>
                  </a:lnTo>
                  <a:lnTo>
                    <a:pt x="2143" y="475918"/>
                  </a:lnTo>
                  <a:lnTo>
                    <a:pt x="0" y="523503"/>
                  </a:lnTo>
                  <a:lnTo>
                    <a:pt x="2143" y="571088"/>
                  </a:lnTo>
                  <a:lnTo>
                    <a:pt x="8448" y="617491"/>
                  </a:lnTo>
                  <a:lnTo>
                    <a:pt x="18730" y="662526"/>
                  </a:lnTo>
                  <a:lnTo>
                    <a:pt x="32801" y="706005"/>
                  </a:lnTo>
                  <a:lnTo>
                    <a:pt x="50477" y="747743"/>
                  </a:lnTo>
                  <a:lnTo>
                    <a:pt x="71570" y="787553"/>
                  </a:lnTo>
                  <a:lnTo>
                    <a:pt x="95894" y="825249"/>
                  </a:lnTo>
                  <a:lnTo>
                    <a:pt x="123264" y="860644"/>
                  </a:lnTo>
                  <a:lnTo>
                    <a:pt x="153493" y="893553"/>
                  </a:lnTo>
                  <a:lnTo>
                    <a:pt x="186396" y="923789"/>
                  </a:lnTo>
                  <a:lnTo>
                    <a:pt x="221785" y="951166"/>
                  </a:lnTo>
                  <a:lnTo>
                    <a:pt x="259474" y="975497"/>
                  </a:lnTo>
                  <a:lnTo>
                    <a:pt x="299279" y="996595"/>
                  </a:lnTo>
                  <a:lnTo>
                    <a:pt x="341011" y="1014276"/>
                  </a:lnTo>
                  <a:lnTo>
                    <a:pt x="384486" y="1028352"/>
                  </a:lnTo>
                  <a:lnTo>
                    <a:pt x="429517" y="1038637"/>
                  </a:lnTo>
                  <a:lnTo>
                    <a:pt x="475918" y="1044944"/>
                  </a:lnTo>
                  <a:lnTo>
                    <a:pt x="523503" y="1047088"/>
                  </a:lnTo>
                  <a:lnTo>
                    <a:pt x="571087" y="1044944"/>
                  </a:lnTo>
                  <a:lnTo>
                    <a:pt x="617490" y="1038637"/>
                  </a:lnTo>
                  <a:lnTo>
                    <a:pt x="662524" y="1028352"/>
                  </a:lnTo>
                  <a:lnTo>
                    <a:pt x="706002" y="1014276"/>
                  </a:lnTo>
                  <a:lnTo>
                    <a:pt x="719144" y="1008709"/>
                  </a:lnTo>
                  <a:lnTo>
                    <a:pt x="523503" y="1008709"/>
                  </a:lnTo>
                  <a:lnTo>
                    <a:pt x="470663" y="1005852"/>
                  </a:lnTo>
                  <a:lnTo>
                    <a:pt x="419463" y="997478"/>
                  </a:lnTo>
                  <a:lnTo>
                    <a:pt x="370198" y="983888"/>
                  </a:lnTo>
                  <a:lnTo>
                    <a:pt x="323164" y="965380"/>
                  </a:lnTo>
                  <a:lnTo>
                    <a:pt x="278655" y="942252"/>
                  </a:lnTo>
                  <a:lnTo>
                    <a:pt x="236968" y="914804"/>
                  </a:lnTo>
                  <a:lnTo>
                    <a:pt x="341623" y="810119"/>
                  </a:lnTo>
                  <a:lnTo>
                    <a:pt x="132283" y="810119"/>
                  </a:lnTo>
                  <a:lnTo>
                    <a:pt x="104835" y="768426"/>
                  </a:lnTo>
                  <a:lnTo>
                    <a:pt x="81708" y="723902"/>
                  </a:lnTo>
                  <a:lnTo>
                    <a:pt x="63200" y="676848"/>
                  </a:lnTo>
                  <a:lnTo>
                    <a:pt x="49609" y="627564"/>
                  </a:lnTo>
                  <a:lnTo>
                    <a:pt x="41236" y="576348"/>
                  </a:lnTo>
                  <a:lnTo>
                    <a:pt x="38378" y="523503"/>
                  </a:lnTo>
                  <a:lnTo>
                    <a:pt x="41236" y="470663"/>
                  </a:lnTo>
                  <a:lnTo>
                    <a:pt x="49609" y="419463"/>
                  </a:lnTo>
                  <a:lnTo>
                    <a:pt x="63200" y="370198"/>
                  </a:lnTo>
                  <a:lnTo>
                    <a:pt x="81708" y="323164"/>
                  </a:lnTo>
                  <a:lnTo>
                    <a:pt x="104835" y="278655"/>
                  </a:lnTo>
                  <a:lnTo>
                    <a:pt x="132283" y="236968"/>
                  </a:lnTo>
                  <a:lnTo>
                    <a:pt x="341622" y="236968"/>
                  </a:lnTo>
                  <a:lnTo>
                    <a:pt x="236968" y="132284"/>
                  </a:lnTo>
                  <a:lnTo>
                    <a:pt x="278658" y="104835"/>
                  </a:lnTo>
                  <a:lnTo>
                    <a:pt x="323170" y="81706"/>
                  </a:lnTo>
                  <a:lnTo>
                    <a:pt x="370208" y="63197"/>
                  </a:lnTo>
                  <a:lnTo>
                    <a:pt x="419478" y="49607"/>
                  </a:lnTo>
                  <a:lnTo>
                    <a:pt x="470689" y="41235"/>
                  </a:lnTo>
                  <a:lnTo>
                    <a:pt x="523503" y="38378"/>
                  </a:lnTo>
                  <a:lnTo>
                    <a:pt x="719176" y="38378"/>
                  </a:lnTo>
                  <a:lnTo>
                    <a:pt x="706007" y="32801"/>
                  </a:lnTo>
                  <a:lnTo>
                    <a:pt x="662527" y="18730"/>
                  </a:lnTo>
                  <a:lnTo>
                    <a:pt x="617493" y="8448"/>
                  </a:lnTo>
                  <a:lnTo>
                    <a:pt x="571089" y="2143"/>
                  </a:lnTo>
                  <a:lnTo>
                    <a:pt x="523503" y="0"/>
                  </a:lnTo>
                  <a:close/>
                </a:path>
                <a:path w="1047115" h="1047115">
                  <a:moveTo>
                    <a:pt x="732871" y="628188"/>
                  </a:moveTo>
                  <a:lnTo>
                    <a:pt x="523503" y="628188"/>
                  </a:lnTo>
                  <a:lnTo>
                    <a:pt x="810121" y="914804"/>
                  </a:lnTo>
                  <a:lnTo>
                    <a:pt x="768429" y="942252"/>
                  </a:lnTo>
                  <a:lnTo>
                    <a:pt x="723905" y="965380"/>
                  </a:lnTo>
                  <a:lnTo>
                    <a:pt x="676850" y="983888"/>
                  </a:lnTo>
                  <a:lnTo>
                    <a:pt x="627565" y="997478"/>
                  </a:lnTo>
                  <a:lnTo>
                    <a:pt x="576349" y="1005852"/>
                  </a:lnTo>
                  <a:lnTo>
                    <a:pt x="523503" y="1008709"/>
                  </a:lnTo>
                  <a:lnTo>
                    <a:pt x="719144" y="1008709"/>
                  </a:lnTo>
                  <a:lnTo>
                    <a:pt x="787550" y="975497"/>
                  </a:lnTo>
                  <a:lnTo>
                    <a:pt x="825246" y="951166"/>
                  </a:lnTo>
                  <a:lnTo>
                    <a:pt x="860642" y="923789"/>
                  </a:lnTo>
                  <a:lnTo>
                    <a:pt x="893551" y="893553"/>
                  </a:lnTo>
                  <a:lnTo>
                    <a:pt x="923787" y="860644"/>
                  </a:lnTo>
                  <a:lnTo>
                    <a:pt x="951164" y="825249"/>
                  </a:lnTo>
                  <a:lnTo>
                    <a:pt x="960929" y="810119"/>
                  </a:lnTo>
                  <a:lnTo>
                    <a:pt x="914799" y="810119"/>
                  </a:lnTo>
                  <a:lnTo>
                    <a:pt x="732871" y="628188"/>
                  </a:lnTo>
                  <a:close/>
                </a:path>
                <a:path w="1047115" h="1047115">
                  <a:moveTo>
                    <a:pt x="341622" y="236968"/>
                  </a:moveTo>
                  <a:lnTo>
                    <a:pt x="132283" y="236968"/>
                  </a:lnTo>
                  <a:lnTo>
                    <a:pt x="418900" y="523503"/>
                  </a:lnTo>
                  <a:lnTo>
                    <a:pt x="132283" y="810119"/>
                  </a:lnTo>
                  <a:lnTo>
                    <a:pt x="341623" y="810119"/>
                  </a:lnTo>
                  <a:lnTo>
                    <a:pt x="523503" y="628188"/>
                  </a:lnTo>
                  <a:lnTo>
                    <a:pt x="732871" y="628188"/>
                  </a:lnTo>
                  <a:lnTo>
                    <a:pt x="628188" y="523503"/>
                  </a:lnTo>
                  <a:lnTo>
                    <a:pt x="732819" y="418900"/>
                  </a:lnTo>
                  <a:lnTo>
                    <a:pt x="523503" y="418900"/>
                  </a:lnTo>
                  <a:lnTo>
                    <a:pt x="341622" y="236968"/>
                  </a:lnTo>
                  <a:close/>
                </a:path>
                <a:path w="1047115" h="1047115">
                  <a:moveTo>
                    <a:pt x="960969" y="236968"/>
                  </a:moveTo>
                  <a:lnTo>
                    <a:pt x="914799" y="236968"/>
                  </a:lnTo>
                  <a:lnTo>
                    <a:pt x="942250" y="278655"/>
                  </a:lnTo>
                  <a:lnTo>
                    <a:pt x="965380" y="323164"/>
                  </a:lnTo>
                  <a:lnTo>
                    <a:pt x="983890" y="370198"/>
                  </a:lnTo>
                  <a:lnTo>
                    <a:pt x="997481" y="419463"/>
                  </a:lnTo>
                  <a:lnTo>
                    <a:pt x="1005855" y="470663"/>
                  </a:lnTo>
                  <a:lnTo>
                    <a:pt x="1008712" y="523503"/>
                  </a:lnTo>
                  <a:lnTo>
                    <a:pt x="1005855" y="576348"/>
                  </a:lnTo>
                  <a:lnTo>
                    <a:pt x="997481" y="627564"/>
                  </a:lnTo>
                  <a:lnTo>
                    <a:pt x="983890" y="676848"/>
                  </a:lnTo>
                  <a:lnTo>
                    <a:pt x="965380" y="723902"/>
                  </a:lnTo>
                  <a:lnTo>
                    <a:pt x="942250" y="768426"/>
                  </a:lnTo>
                  <a:lnTo>
                    <a:pt x="914799" y="810119"/>
                  </a:lnTo>
                  <a:lnTo>
                    <a:pt x="960929" y="810119"/>
                  </a:lnTo>
                  <a:lnTo>
                    <a:pt x="996594" y="747743"/>
                  </a:lnTo>
                  <a:lnTo>
                    <a:pt x="1014275" y="706005"/>
                  </a:lnTo>
                  <a:lnTo>
                    <a:pt x="1028351" y="662526"/>
                  </a:lnTo>
                  <a:lnTo>
                    <a:pt x="1038636" y="617491"/>
                  </a:lnTo>
                  <a:lnTo>
                    <a:pt x="1044944" y="571088"/>
                  </a:lnTo>
                  <a:lnTo>
                    <a:pt x="1047088" y="523503"/>
                  </a:lnTo>
                  <a:lnTo>
                    <a:pt x="1044944" y="475918"/>
                  </a:lnTo>
                  <a:lnTo>
                    <a:pt x="1038637" y="429517"/>
                  </a:lnTo>
                  <a:lnTo>
                    <a:pt x="1028352" y="384486"/>
                  </a:lnTo>
                  <a:lnTo>
                    <a:pt x="1014276" y="341011"/>
                  </a:lnTo>
                  <a:lnTo>
                    <a:pt x="996596" y="299279"/>
                  </a:lnTo>
                  <a:lnTo>
                    <a:pt x="975497" y="259474"/>
                  </a:lnTo>
                  <a:lnTo>
                    <a:pt x="960969" y="236968"/>
                  </a:lnTo>
                  <a:close/>
                </a:path>
                <a:path w="1047115" h="1047115">
                  <a:moveTo>
                    <a:pt x="719176" y="38378"/>
                  </a:moveTo>
                  <a:lnTo>
                    <a:pt x="523503" y="38378"/>
                  </a:lnTo>
                  <a:lnTo>
                    <a:pt x="576355" y="41236"/>
                  </a:lnTo>
                  <a:lnTo>
                    <a:pt x="627568" y="49609"/>
                  </a:lnTo>
                  <a:lnTo>
                    <a:pt x="676851" y="63200"/>
                  </a:lnTo>
                  <a:lnTo>
                    <a:pt x="723904" y="81708"/>
                  </a:lnTo>
                  <a:lnTo>
                    <a:pt x="768427" y="104836"/>
                  </a:lnTo>
                  <a:lnTo>
                    <a:pt x="810121" y="132284"/>
                  </a:lnTo>
                  <a:lnTo>
                    <a:pt x="523503" y="418900"/>
                  </a:lnTo>
                  <a:lnTo>
                    <a:pt x="732819" y="418900"/>
                  </a:lnTo>
                  <a:lnTo>
                    <a:pt x="914799" y="236968"/>
                  </a:lnTo>
                  <a:lnTo>
                    <a:pt x="960969" y="236968"/>
                  </a:lnTo>
                  <a:lnTo>
                    <a:pt x="951167" y="221785"/>
                  </a:lnTo>
                  <a:lnTo>
                    <a:pt x="923791" y="186396"/>
                  </a:lnTo>
                  <a:lnTo>
                    <a:pt x="893555" y="153493"/>
                  </a:lnTo>
                  <a:lnTo>
                    <a:pt x="860646" y="123264"/>
                  </a:lnTo>
                  <a:lnTo>
                    <a:pt x="825251" y="95894"/>
                  </a:lnTo>
                  <a:lnTo>
                    <a:pt x="787555" y="71570"/>
                  </a:lnTo>
                  <a:lnTo>
                    <a:pt x="747745" y="50477"/>
                  </a:lnTo>
                  <a:lnTo>
                    <a:pt x="719176" y="38378"/>
                  </a:lnTo>
                  <a:close/>
                </a:path>
              </a:pathLst>
            </a:custGeom>
            <a:solidFill>
              <a:srgbClr val="EE220C"/>
            </a:solidFill>
          </p:spPr>
          <p:txBody>
            <a:bodyPr wrap="square" lIns="0" tIns="0" rIns="0" bIns="0" rtlCol="0"/>
            <a:lstStyle/>
            <a:p>
              <a:endParaRPr/>
            </a:p>
          </p:txBody>
        </p:sp>
        <p:sp>
          <p:nvSpPr>
            <p:cNvPr id="18" name="object 18"/>
            <p:cNvSpPr/>
            <p:nvPr/>
          </p:nvSpPr>
          <p:spPr>
            <a:xfrm>
              <a:off x="9781317" y="8128667"/>
              <a:ext cx="1044575" cy="1050290"/>
            </a:xfrm>
            <a:custGeom>
              <a:avLst/>
              <a:gdLst/>
              <a:ahLst/>
              <a:cxnLst/>
              <a:rect l="l" t="t" r="r" b="b"/>
              <a:pathLst>
                <a:path w="1044575" h="1050290">
                  <a:moveTo>
                    <a:pt x="882598" y="376536"/>
                  </a:moveTo>
                  <a:lnTo>
                    <a:pt x="161464" y="376536"/>
                  </a:lnTo>
                  <a:lnTo>
                    <a:pt x="161464" y="1050093"/>
                  </a:lnTo>
                  <a:lnTo>
                    <a:pt x="521969" y="827583"/>
                  </a:lnTo>
                  <a:lnTo>
                    <a:pt x="882598" y="827583"/>
                  </a:lnTo>
                  <a:lnTo>
                    <a:pt x="882598" y="376536"/>
                  </a:lnTo>
                  <a:close/>
                </a:path>
                <a:path w="1044575" h="1050290">
                  <a:moveTo>
                    <a:pt x="882598" y="827583"/>
                  </a:moveTo>
                  <a:lnTo>
                    <a:pt x="521969" y="827583"/>
                  </a:lnTo>
                  <a:lnTo>
                    <a:pt x="882598" y="1050093"/>
                  </a:lnTo>
                  <a:lnTo>
                    <a:pt x="882598" y="827583"/>
                  </a:lnTo>
                  <a:close/>
                </a:path>
                <a:path w="1044575" h="1050290">
                  <a:moveTo>
                    <a:pt x="521969" y="0"/>
                  </a:moveTo>
                  <a:lnTo>
                    <a:pt x="0" y="376536"/>
                  </a:lnTo>
                  <a:lnTo>
                    <a:pt x="1044069" y="376536"/>
                  </a:lnTo>
                  <a:lnTo>
                    <a:pt x="521969" y="0"/>
                  </a:lnTo>
                  <a:close/>
                </a:path>
              </a:pathLst>
            </a:custGeom>
            <a:solidFill>
              <a:srgbClr val="61D836"/>
            </a:solidFill>
          </p:spPr>
          <p:txBody>
            <a:bodyPr wrap="square" lIns="0" tIns="0" rIns="0" bIns="0" rtlCol="0"/>
            <a:lstStyle/>
            <a:p>
              <a:endParaRPr/>
            </a:p>
          </p:txBody>
        </p:sp>
      </p:grpSp>
      <p:grpSp>
        <p:nvGrpSpPr>
          <p:cNvPr id="19" name="object 19"/>
          <p:cNvGrpSpPr/>
          <p:nvPr/>
        </p:nvGrpSpPr>
        <p:grpSpPr>
          <a:xfrm>
            <a:off x="8715620" y="7517652"/>
            <a:ext cx="364490" cy="598805"/>
            <a:chOff x="8715620" y="7517652"/>
            <a:chExt cx="364490" cy="598805"/>
          </a:xfrm>
        </p:grpSpPr>
        <p:sp>
          <p:nvSpPr>
            <p:cNvPr id="20" name="object 20"/>
            <p:cNvSpPr/>
            <p:nvPr/>
          </p:nvSpPr>
          <p:spPr>
            <a:xfrm>
              <a:off x="8897814" y="7834920"/>
              <a:ext cx="0" cy="281940"/>
            </a:xfrm>
            <a:custGeom>
              <a:avLst/>
              <a:gdLst/>
              <a:ahLst/>
              <a:cxnLst/>
              <a:rect l="l" t="t" r="r" b="b"/>
              <a:pathLst>
                <a:path h="281940">
                  <a:moveTo>
                    <a:pt x="-47118" y="140720"/>
                  </a:moveTo>
                  <a:lnTo>
                    <a:pt x="47118" y="140720"/>
                  </a:lnTo>
                </a:path>
              </a:pathLst>
            </a:custGeom>
            <a:ln w="281440">
              <a:solidFill>
                <a:srgbClr val="FF644E"/>
              </a:solidFill>
            </a:ln>
          </p:spPr>
          <p:txBody>
            <a:bodyPr wrap="square" lIns="0" tIns="0" rIns="0" bIns="0" rtlCol="0"/>
            <a:lstStyle/>
            <a:p>
              <a:endParaRPr/>
            </a:p>
          </p:txBody>
        </p:sp>
        <p:sp>
          <p:nvSpPr>
            <p:cNvPr id="21" name="object 21"/>
            <p:cNvSpPr/>
            <p:nvPr/>
          </p:nvSpPr>
          <p:spPr>
            <a:xfrm>
              <a:off x="8715620" y="7517652"/>
              <a:ext cx="364490" cy="364490"/>
            </a:xfrm>
            <a:custGeom>
              <a:avLst/>
              <a:gdLst/>
              <a:ahLst/>
              <a:cxnLst/>
              <a:rect l="l" t="t" r="r" b="b"/>
              <a:pathLst>
                <a:path w="364490" h="364490">
                  <a:moveTo>
                    <a:pt x="182193" y="0"/>
                  </a:moveTo>
                  <a:lnTo>
                    <a:pt x="0" y="364386"/>
                  </a:lnTo>
                  <a:lnTo>
                    <a:pt x="364386" y="364386"/>
                  </a:lnTo>
                  <a:lnTo>
                    <a:pt x="182193" y="0"/>
                  </a:lnTo>
                  <a:close/>
                </a:path>
              </a:pathLst>
            </a:custGeom>
            <a:solidFill>
              <a:srgbClr val="FF644E"/>
            </a:solidFill>
          </p:spPr>
          <p:txBody>
            <a:bodyPr wrap="square" lIns="0" tIns="0" rIns="0" bIns="0" rtlCol="0"/>
            <a:lstStyle/>
            <a:p>
              <a:endParaRPr/>
            </a:p>
          </p:txBody>
        </p:sp>
      </p:grpSp>
      <p:sp>
        <p:nvSpPr>
          <p:cNvPr id="22" name="object 22"/>
          <p:cNvSpPr txBox="1"/>
          <p:nvPr/>
        </p:nvSpPr>
        <p:spPr>
          <a:xfrm>
            <a:off x="11852278" y="8446376"/>
            <a:ext cx="3017520" cy="402590"/>
          </a:xfrm>
          <a:prstGeom prst="rect">
            <a:avLst/>
          </a:prstGeom>
        </p:spPr>
        <p:txBody>
          <a:bodyPr vert="horz" wrap="square" lIns="0" tIns="15240" rIns="0" bIns="0" rtlCol="0">
            <a:spAutoFit/>
          </a:bodyPr>
          <a:lstStyle/>
          <a:p>
            <a:pPr marL="12700">
              <a:lnSpc>
                <a:spcPct val="100000"/>
              </a:lnSpc>
              <a:spcBef>
                <a:spcPts val="120"/>
              </a:spcBef>
              <a:tabLst>
                <a:tab pos="326390" algn="l"/>
              </a:tabLst>
            </a:pPr>
            <a:r>
              <a:rPr sz="2450" b="1" u="heavy" spc="5" dirty="0">
                <a:uFill>
                  <a:solidFill>
                    <a:srgbClr val="000000"/>
                  </a:solidFill>
                </a:uFill>
                <a:latin typeface="Arial"/>
                <a:cs typeface="Arial"/>
              </a:rPr>
              <a:t> 	</a:t>
            </a:r>
            <a:r>
              <a:rPr sz="2450" b="1" spc="-5" dirty="0">
                <a:latin typeface="Arial"/>
                <a:cs typeface="Arial"/>
              </a:rPr>
              <a:t>consumer_offsets</a:t>
            </a:r>
            <a:endParaRPr sz="2450">
              <a:latin typeface="Arial"/>
              <a:cs typeface="Arial"/>
            </a:endParaRPr>
          </a:p>
        </p:txBody>
      </p:sp>
      <p:sp>
        <p:nvSpPr>
          <p:cNvPr id="23" name="object 23"/>
          <p:cNvSpPr txBox="1"/>
          <p:nvPr/>
        </p:nvSpPr>
        <p:spPr>
          <a:xfrm>
            <a:off x="4590859" y="8446376"/>
            <a:ext cx="2768600" cy="402590"/>
          </a:xfrm>
          <a:prstGeom prst="rect">
            <a:avLst/>
          </a:prstGeom>
        </p:spPr>
        <p:txBody>
          <a:bodyPr vert="horz" wrap="square" lIns="0" tIns="15240" rIns="0" bIns="0" rtlCol="0">
            <a:spAutoFit/>
          </a:bodyPr>
          <a:lstStyle/>
          <a:p>
            <a:pPr marL="12700">
              <a:lnSpc>
                <a:spcPct val="100000"/>
              </a:lnSpc>
              <a:spcBef>
                <a:spcPts val="120"/>
              </a:spcBef>
              <a:tabLst>
                <a:tab pos="1426210" algn="l"/>
              </a:tabLst>
            </a:pPr>
            <a:r>
              <a:rPr sz="2450" b="1" u="heavy" spc="-10" dirty="0">
                <a:uFill>
                  <a:solidFill>
                    <a:srgbClr val="000000"/>
                  </a:solidFill>
                </a:uFill>
                <a:latin typeface="Arial"/>
                <a:cs typeface="Arial"/>
              </a:rPr>
              <a:t>group.id</a:t>
            </a:r>
            <a:r>
              <a:rPr sz="2450" b="1" spc="-10" dirty="0">
                <a:latin typeface="Arial"/>
                <a:cs typeface="Arial"/>
              </a:rPr>
              <a:t>	</a:t>
            </a:r>
            <a:r>
              <a:rPr sz="2450" b="1" spc="50" dirty="0">
                <a:latin typeface="Arial"/>
                <a:cs typeface="Arial"/>
              </a:rPr>
              <a:t>=</a:t>
            </a:r>
            <a:r>
              <a:rPr sz="2450" b="1" spc="-65" dirty="0">
                <a:latin typeface="Arial"/>
                <a:cs typeface="Arial"/>
              </a:rPr>
              <a:t> </a:t>
            </a:r>
            <a:r>
              <a:rPr sz="2450" b="1" spc="-5" dirty="0">
                <a:latin typeface="Arial"/>
                <a:cs typeface="Arial"/>
              </a:rPr>
              <a:t>group1</a:t>
            </a:r>
            <a:endParaRPr sz="245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50786" y="494591"/>
            <a:ext cx="9803130" cy="1433195"/>
          </a:xfrm>
          <a:prstGeom prst="rect">
            <a:avLst/>
          </a:prstGeom>
        </p:spPr>
        <p:txBody>
          <a:bodyPr vert="horz" wrap="square" lIns="0" tIns="17145" rIns="0" bIns="0" rtlCol="0">
            <a:spAutoFit/>
          </a:bodyPr>
          <a:lstStyle/>
          <a:p>
            <a:pPr marL="12700">
              <a:lnSpc>
                <a:spcPct val="100000"/>
              </a:lnSpc>
              <a:spcBef>
                <a:spcPts val="135"/>
              </a:spcBef>
            </a:pPr>
            <a:r>
              <a:rPr spc="185" dirty="0"/>
              <a:t>Consumer</a:t>
            </a:r>
            <a:r>
              <a:rPr spc="-30" dirty="0"/>
              <a:t> </a:t>
            </a:r>
            <a:r>
              <a:rPr spc="185" dirty="0"/>
              <a:t>Offsets</a:t>
            </a:r>
          </a:p>
        </p:txBody>
      </p:sp>
      <p:sp>
        <p:nvSpPr>
          <p:cNvPr id="3" name="object 3"/>
          <p:cNvSpPr txBox="1"/>
          <p:nvPr/>
        </p:nvSpPr>
        <p:spPr>
          <a:xfrm>
            <a:off x="5366942" y="2448518"/>
            <a:ext cx="1964055" cy="528320"/>
          </a:xfrm>
          <a:prstGeom prst="rect">
            <a:avLst/>
          </a:prstGeom>
        </p:spPr>
        <p:txBody>
          <a:bodyPr vert="horz" wrap="square" lIns="0" tIns="12065" rIns="0" bIns="0" rtlCol="0">
            <a:spAutoFit/>
          </a:bodyPr>
          <a:lstStyle/>
          <a:p>
            <a:pPr marL="12700">
              <a:lnSpc>
                <a:spcPct val="100000"/>
              </a:lnSpc>
              <a:spcBef>
                <a:spcPts val="95"/>
              </a:spcBef>
            </a:pPr>
            <a:r>
              <a:rPr sz="3300" b="1" spc="40" dirty="0">
                <a:latin typeface="Arial"/>
                <a:cs typeface="Arial"/>
              </a:rPr>
              <a:t>test-topic</a:t>
            </a:r>
            <a:endParaRPr sz="3300">
              <a:latin typeface="Arial"/>
              <a:cs typeface="Arial"/>
            </a:endParaRPr>
          </a:p>
        </p:txBody>
      </p:sp>
      <p:sp>
        <p:nvSpPr>
          <p:cNvPr id="4" name="object 4"/>
          <p:cNvSpPr/>
          <p:nvPr/>
        </p:nvSpPr>
        <p:spPr>
          <a:xfrm>
            <a:off x="5161328" y="3416145"/>
            <a:ext cx="11316335" cy="3474720"/>
          </a:xfrm>
          <a:custGeom>
            <a:avLst/>
            <a:gdLst/>
            <a:ahLst/>
            <a:cxnLst/>
            <a:rect l="l" t="t" r="r" b="b"/>
            <a:pathLst>
              <a:path w="11316335" h="3474720">
                <a:moveTo>
                  <a:pt x="0" y="0"/>
                </a:moveTo>
                <a:lnTo>
                  <a:pt x="11315917" y="0"/>
                </a:lnTo>
                <a:lnTo>
                  <a:pt x="11315917" y="3474320"/>
                </a:lnTo>
                <a:lnTo>
                  <a:pt x="0" y="3474320"/>
                </a:lnTo>
                <a:lnTo>
                  <a:pt x="0" y="0"/>
                </a:lnTo>
                <a:close/>
              </a:path>
            </a:pathLst>
          </a:custGeom>
          <a:ln w="52354">
            <a:solidFill>
              <a:srgbClr val="000000"/>
            </a:solidFill>
          </a:ln>
        </p:spPr>
        <p:txBody>
          <a:bodyPr wrap="square" lIns="0" tIns="0" rIns="0" bIns="0" rtlCol="0"/>
          <a:lstStyle/>
          <a:p>
            <a:endParaRPr/>
          </a:p>
        </p:txBody>
      </p:sp>
      <p:sp>
        <p:nvSpPr>
          <p:cNvPr id="5" name="object 5"/>
          <p:cNvSpPr txBox="1"/>
          <p:nvPr/>
        </p:nvSpPr>
        <p:spPr>
          <a:xfrm>
            <a:off x="5340619" y="4301421"/>
            <a:ext cx="2016760" cy="562610"/>
          </a:xfrm>
          <a:prstGeom prst="rect">
            <a:avLst/>
          </a:prstGeom>
          <a:solidFill>
            <a:srgbClr val="000000"/>
          </a:solidFill>
        </p:spPr>
        <p:txBody>
          <a:bodyPr vert="horz" wrap="square" lIns="0" tIns="79375" rIns="0" bIns="0" rtlCol="0">
            <a:spAutoFit/>
          </a:bodyPr>
          <a:lstStyle/>
          <a:p>
            <a:pPr marL="216535">
              <a:lnSpc>
                <a:spcPct val="100000"/>
              </a:lnSpc>
              <a:spcBef>
                <a:spcPts val="625"/>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0</a:t>
            </a:r>
            <a:endParaRPr sz="2600">
              <a:latin typeface="Arial MT"/>
              <a:cs typeface="Arial MT"/>
            </a:endParaRPr>
          </a:p>
        </p:txBody>
      </p:sp>
      <p:graphicFrame>
        <p:nvGraphicFramePr>
          <p:cNvPr id="6" name="object 6"/>
          <p:cNvGraphicFramePr>
            <a:graphicFrameLocks noGrp="1"/>
          </p:cNvGraphicFramePr>
          <p:nvPr/>
        </p:nvGraphicFramePr>
        <p:xfrm>
          <a:off x="7953116" y="3966057"/>
          <a:ext cx="5902321" cy="1002776"/>
        </p:xfrm>
        <a:graphic>
          <a:graphicData uri="http://schemas.openxmlformats.org/drawingml/2006/table">
            <a:tbl>
              <a:tblPr firstRow="1" bandRow="1">
                <a:tableStyleId>{2D5ABB26-0587-4C30-8999-92F81FD0307C}</a:tableStyleId>
              </a:tblPr>
              <a:tblGrid>
                <a:gridCol w="720725">
                  <a:extLst>
                    <a:ext uri="{9D8B030D-6E8A-4147-A177-3AD203B41FA5}">
                      <a16:colId xmlns:a16="http://schemas.microsoft.com/office/drawing/2014/main" val="20000"/>
                    </a:ext>
                  </a:extLst>
                </a:gridCol>
                <a:gridCol w="728980">
                  <a:extLst>
                    <a:ext uri="{9D8B030D-6E8A-4147-A177-3AD203B41FA5}">
                      <a16:colId xmlns:a16="http://schemas.microsoft.com/office/drawing/2014/main" val="20001"/>
                    </a:ext>
                  </a:extLst>
                </a:gridCol>
                <a:gridCol w="734059">
                  <a:extLst>
                    <a:ext uri="{9D8B030D-6E8A-4147-A177-3AD203B41FA5}">
                      <a16:colId xmlns:a16="http://schemas.microsoft.com/office/drawing/2014/main" val="20002"/>
                    </a:ext>
                  </a:extLst>
                </a:gridCol>
                <a:gridCol w="725805">
                  <a:extLst>
                    <a:ext uri="{9D8B030D-6E8A-4147-A177-3AD203B41FA5}">
                      <a16:colId xmlns:a16="http://schemas.microsoft.com/office/drawing/2014/main" val="20003"/>
                    </a:ext>
                  </a:extLst>
                </a:gridCol>
                <a:gridCol w="83185">
                  <a:extLst>
                    <a:ext uri="{9D8B030D-6E8A-4147-A177-3AD203B41FA5}">
                      <a16:colId xmlns:a16="http://schemas.microsoft.com/office/drawing/2014/main" val="20004"/>
                    </a:ext>
                  </a:extLst>
                </a:gridCol>
                <a:gridCol w="720724">
                  <a:extLst>
                    <a:ext uri="{9D8B030D-6E8A-4147-A177-3AD203B41FA5}">
                      <a16:colId xmlns:a16="http://schemas.microsoft.com/office/drawing/2014/main" val="20005"/>
                    </a:ext>
                  </a:extLst>
                </a:gridCol>
                <a:gridCol w="728979">
                  <a:extLst>
                    <a:ext uri="{9D8B030D-6E8A-4147-A177-3AD203B41FA5}">
                      <a16:colId xmlns:a16="http://schemas.microsoft.com/office/drawing/2014/main" val="20006"/>
                    </a:ext>
                  </a:extLst>
                </a:gridCol>
                <a:gridCol w="734060">
                  <a:extLst>
                    <a:ext uri="{9D8B030D-6E8A-4147-A177-3AD203B41FA5}">
                      <a16:colId xmlns:a16="http://schemas.microsoft.com/office/drawing/2014/main" val="20007"/>
                    </a:ext>
                  </a:extLst>
                </a:gridCol>
                <a:gridCol w="725804">
                  <a:extLst>
                    <a:ext uri="{9D8B030D-6E8A-4147-A177-3AD203B41FA5}">
                      <a16:colId xmlns:a16="http://schemas.microsoft.com/office/drawing/2014/main" val="20008"/>
                    </a:ext>
                  </a:extLst>
                </a:gridCol>
              </a:tblGrid>
              <a:tr h="1002776">
                <a:tc>
                  <a:txBody>
                    <a:bodyPr/>
                    <a:lstStyle/>
                    <a:p>
                      <a:pPr marL="1905" algn="ctr">
                        <a:lnSpc>
                          <a:spcPct val="100000"/>
                        </a:lnSpc>
                        <a:spcBef>
                          <a:spcPts val="1070"/>
                        </a:spcBef>
                      </a:pPr>
                      <a:r>
                        <a:rPr sz="2050" spc="30" dirty="0">
                          <a:latin typeface="Arial MT"/>
                          <a:cs typeface="Arial MT"/>
                        </a:rPr>
                        <a:t>ABC</a:t>
                      </a:r>
                      <a:endParaRPr sz="2050">
                        <a:latin typeface="Arial MT"/>
                        <a:cs typeface="Arial MT"/>
                      </a:endParaRPr>
                    </a:p>
                    <a:p>
                      <a:pPr marL="1905" algn="ctr">
                        <a:lnSpc>
                          <a:spcPct val="100000"/>
                        </a:lnSpc>
                        <a:spcBef>
                          <a:spcPts val="65"/>
                        </a:spcBef>
                      </a:pPr>
                      <a:r>
                        <a:rPr sz="2600" b="1" dirty="0">
                          <a:solidFill>
                            <a:srgbClr val="C82506"/>
                          </a:solidFill>
                          <a:latin typeface="Arial"/>
                          <a:cs typeface="Arial"/>
                        </a:rPr>
                        <a:t>0</a:t>
                      </a:r>
                      <a:endParaRPr sz="2600">
                        <a:latin typeface="Arial"/>
                        <a:cs typeface="Arial"/>
                      </a:endParaRPr>
                    </a:p>
                  </a:txBody>
                  <a:tcPr marL="0" marR="0" marT="135890"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R="2540" algn="ctr">
                        <a:lnSpc>
                          <a:spcPct val="100000"/>
                        </a:lnSpc>
                        <a:spcBef>
                          <a:spcPts val="1070"/>
                        </a:spcBef>
                      </a:pPr>
                      <a:r>
                        <a:rPr sz="2050" spc="-35" dirty="0">
                          <a:latin typeface="Arial MT"/>
                          <a:cs typeface="Arial MT"/>
                        </a:rPr>
                        <a:t>DEF</a:t>
                      </a:r>
                      <a:endParaRPr sz="2050">
                        <a:latin typeface="Arial MT"/>
                        <a:cs typeface="Arial MT"/>
                      </a:endParaRPr>
                    </a:p>
                    <a:p>
                      <a:pPr marR="2540" algn="ctr">
                        <a:lnSpc>
                          <a:spcPct val="100000"/>
                        </a:lnSpc>
                        <a:spcBef>
                          <a:spcPts val="65"/>
                        </a:spcBef>
                      </a:pPr>
                      <a:r>
                        <a:rPr sz="2600" b="1" dirty="0">
                          <a:solidFill>
                            <a:srgbClr val="C82506"/>
                          </a:solidFill>
                          <a:latin typeface="Arial"/>
                          <a:cs typeface="Arial"/>
                        </a:rPr>
                        <a:t>1</a:t>
                      </a:r>
                      <a:endParaRPr sz="2600">
                        <a:latin typeface="Arial"/>
                        <a:cs typeface="Arial"/>
                      </a:endParaRPr>
                    </a:p>
                  </a:txBody>
                  <a:tcPr marL="0" marR="0" marT="13589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5080" algn="ctr">
                        <a:lnSpc>
                          <a:spcPct val="100000"/>
                        </a:lnSpc>
                        <a:spcBef>
                          <a:spcPts val="1150"/>
                        </a:spcBef>
                      </a:pPr>
                      <a:r>
                        <a:rPr sz="2050" spc="-10" dirty="0">
                          <a:latin typeface="Arial MT"/>
                          <a:cs typeface="Arial MT"/>
                        </a:rPr>
                        <a:t>GHI</a:t>
                      </a:r>
                      <a:endParaRPr sz="2050">
                        <a:latin typeface="Arial MT"/>
                        <a:cs typeface="Arial MT"/>
                      </a:endParaRPr>
                    </a:p>
                    <a:p>
                      <a:pPr marL="5080" algn="ctr">
                        <a:lnSpc>
                          <a:spcPct val="100000"/>
                        </a:lnSpc>
                        <a:spcBef>
                          <a:spcPts val="90"/>
                        </a:spcBef>
                      </a:pPr>
                      <a:r>
                        <a:rPr sz="2450" b="1" dirty="0">
                          <a:solidFill>
                            <a:srgbClr val="C82506"/>
                          </a:solidFill>
                          <a:latin typeface="Arial"/>
                          <a:cs typeface="Arial"/>
                        </a:rPr>
                        <a:t>2</a:t>
                      </a:r>
                      <a:endParaRPr sz="2450">
                        <a:latin typeface="Arial"/>
                        <a:cs typeface="Arial"/>
                      </a:endParaRPr>
                    </a:p>
                  </a:txBody>
                  <a:tcPr marL="0" marR="0" marT="14605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2540" algn="ctr">
                        <a:lnSpc>
                          <a:spcPct val="100000"/>
                        </a:lnSpc>
                        <a:spcBef>
                          <a:spcPts val="1150"/>
                        </a:spcBef>
                      </a:pPr>
                      <a:r>
                        <a:rPr sz="2050" spc="55" dirty="0">
                          <a:latin typeface="Arial MT"/>
                          <a:cs typeface="Arial MT"/>
                        </a:rPr>
                        <a:t>JKL</a:t>
                      </a:r>
                      <a:endParaRPr sz="2050">
                        <a:latin typeface="Arial MT"/>
                        <a:cs typeface="Arial MT"/>
                      </a:endParaRPr>
                    </a:p>
                    <a:p>
                      <a:pPr marL="2540" algn="ctr">
                        <a:lnSpc>
                          <a:spcPct val="100000"/>
                        </a:lnSpc>
                        <a:spcBef>
                          <a:spcPts val="90"/>
                        </a:spcBef>
                      </a:pPr>
                      <a:r>
                        <a:rPr sz="2450" b="1" dirty="0">
                          <a:solidFill>
                            <a:srgbClr val="C82506"/>
                          </a:solidFill>
                          <a:latin typeface="Arial"/>
                          <a:cs typeface="Arial"/>
                        </a:rPr>
                        <a:t>3</a:t>
                      </a:r>
                      <a:endParaRPr sz="2450">
                        <a:latin typeface="Arial"/>
                        <a:cs typeface="Arial"/>
                      </a:endParaRPr>
                    </a:p>
                  </a:txBody>
                  <a:tcPr marL="0" marR="0" marT="14605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3200">
                        <a:latin typeface="Times New Roman"/>
                        <a:cs typeface="Times New Roman"/>
                      </a:endParaRPr>
                    </a:p>
                  </a:txBody>
                  <a:tcPr marL="0" marR="0" marT="0" marB="0">
                    <a:lnL w="53975">
                      <a:solidFill>
                        <a:srgbClr val="000000"/>
                      </a:solidFill>
                      <a:prstDash val="solid"/>
                    </a:lnL>
                    <a:lnR w="53975">
                      <a:solidFill>
                        <a:srgbClr val="000000"/>
                      </a:solidFill>
                      <a:prstDash val="solid"/>
                    </a:lnR>
                  </a:tcPr>
                </a:tc>
                <a:tc>
                  <a:txBody>
                    <a:bodyPr/>
                    <a:lstStyle/>
                    <a:p>
                      <a:pPr marL="1905" algn="ctr">
                        <a:lnSpc>
                          <a:spcPct val="100000"/>
                        </a:lnSpc>
                        <a:spcBef>
                          <a:spcPts val="1070"/>
                        </a:spcBef>
                      </a:pPr>
                      <a:r>
                        <a:rPr sz="2050" spc="5" dirty="0">
                          <a:latin typeface="Arial MT"/>
                          <a:cs typeface="Arial MT"/>
                        </a:rPr>
                        <a:t>DAD</a:t>
                      </a:r>
                      <a:endParaRPr sz="2050">
                        <a:latin typeface="Arial MT"/>
                        <a:cs typeface="Arial MT"/>
                      </a:endParaRPr>
                    </a:p>
                    <a:p>
                      <a:pPr marL="1905" algn="ctr">
                        <a:lnSpc>
                          <a:spcPct val="100000"/>
                        </a:lnSpc>
                        <a:spcBef>
                          <a:spcPts val="65"/>
                        </a:spcBef>
                      </a:pPr>
                      <a:r>
                        <a:rPr sz="2600" b="1" dirty="0">
                          <a:solidFill>
                            <a:srgbClr val="C82506"/>
                          </a:solidFill>
                          <a:latin typeface="Arial"/>
                          <a:cs typeface="Arial"/>
                        </a:rPr>
                        <a:t>4</a:t>
                      </a:r>
                      <a:endParaRPr sz="2600">
                        <a:latin typeface="Arial"/>
                        <a:cs typeface="Arial"/>
                      </a:endParaRPr>
                    </a:p>
                  </a:txBody>
                  <a:tcPr marL="0" marR="0" marT="135890"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solidFill>
                      <a:srgbClr val="88FA4E"/>
                    </a:solidFill>
                  </a:tcPr>
                </a:tc>
                <a:tc>
                  <a:txBody>
                    <a:bodyPr/>
                    <a:lstStyle/>
                    <a:p>
                      <a:pPr marR="2540" algn="ctr">
                        <a:lnSpc>
                          <a:spcPct val="100000"/>
                        </a:lnSpc>
                        <a:spcBef>
                          <a:spcPts val="1070"/>
                        </a:spcBef>
                      </a:pPr>
                      <a:r>
                        <a:rPr sz="2050" spc="-20" dirty="0">
                          <a:latin typeface="Arial MT"/>
                          <a:cs typeface="Arial MT"/>
                        </a:rPr>
                        <a:t>DFF</a:t>
                      </a:r>
                      <a:endParaRPr sz="2050">
                        <a:latin typeface="Arial MT"/>
                        <a:cs typeface="Arial MT"/>
                      </a:endParaRPr>
                    </a:p>
                    <a:p>
                      <a:pPr marR="2540" algn="ctr">
                        <a:lnSpc>
                          <a:spcPct val="100000"/>
                        </a:lnSpc>
                        <a:spcBef>
                          <a:spcPts val="65"/>
                        </a:spcBef>
                      </a:pPr>
                      <a:r>
                        <a:rPr sz="2600" b="1" dirty="0">
                          <a:solidFill>
                            <a:srgbClr val="C82506"/>
                          </a:solidFill>
                          <a:latin typeface="Arial"/>
                          <a:cs typeface="Arial"/>
                        </a:rPr>
                        <a:t>5</a:t>
                      </a:r>
                      <a:endParaRPr sz="2600">
                        <a:latin typeface="Arial"/>
                        <a:cs typeface="Arial"/>
                      </a:endParaRPr>
                    </a:p>
                  </a:txBody>
                  <a:tcPr marL="0" marR="0" marT="13589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solidFill>
                      <a:srgbClr val="88FA4E"/>
                    </a:solidFill>
                  </a:tcPr>
                </a:tc>
                <a:tc>
                  <a:txBody>
                    <a:bodyPr/>
                    <a:lstStyle/>
                    <a:p>
                      <a:pPr marL="5080" algn="ctr">
                        <a:lnSpc>
                          <a:spcPct val="100000"/>
                        </a:lnSpc>
                        <a:spcBef>
                          <a:spcPts val="1260"/>
                        </a:spcBef>
                      </a:pPr>
                      <a:r>
                        <a:rPr sz="1900" spc="40" dirty="0">
                          <a:latin typeface="Arial MT"/>
                          <a:cs typeface="Arial MT"/>
                        </a:rPr>
                        <a:t>JKL</a:t>
                      </a:r>
                      <a:endParaRPr sz="1900">
                        <a:latin typeface="Arial MT"/>
                        <a:cs typeface="Arial MT"/>
                      </a:endParaRPr>
                    </a:p>
                    <a:p>
                      <a:pPr marL="5080" algn="ctr">
                        <a:lnSpc>
                          <a:spcPct val="100000"/>
                        </a:lnSpc>
                        <a:spcBef>
                          <a:spcPts val="80"/>
                        </a:spcBef>
                      </a:pPr>
                      <a:r>
                        <a:rPr sz="2450" b="1" dirty="0">
                          <a:solidFill>
                            <a:srgbClr val="C82506"/>
                          </a:solidFill>
                          <a:latin typeface="Arial"/>
                          <a:cs typeface="Arial"/>
                        </a:rPr>
                        <a:t>6</a:t>
                      </a:r>
                      <a:endParaRPr sz="2450">
                        <a:latin typeface="Arial"/>
                        <a:cs typeface="Arial"/>
                      </a:endParaRPr>
                    </a:p>
                  </a:txBody>
                  <a:tcPr marL="0" marR="0" marT="1600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solidFill>
                      <a:srgbClr val="88FA4E"/>
                    </a:solidFill>
                  </a:tcPr>
                </a:tc>
                <a:tc>
                  <a:txBody>
                    <a:bodyPr/>
                    <a:lstStyle/>
                    <a:p>
                      <a:pPr marL="2540" algn="ctr">
                        <a:lnSpc>
                          <a:spcPct val="100000"/>
                        </a:lnSpc>
                        <a:spcBef>
                          <a:spcPts val="1150"/>
                        </a:spcBef>
                      </a:pPr>
                      <a:r>
                        <a:rPr sz="2050" spc="-5" dirty="0">
                          <a:latin typeface="Arial MT"/>
                          <a:cs typeface="Arial MT"/>
                        </a:rPr>
                        <a:t>OPP</a:t>
                      </a:r>
                      <a:endParaRPr sz="2050">
                        <a:latin typeface="Arial MT"/>
                        <a:cs typeface="Arial MT"/>
                      </a:endParaRPr>
                    </a:p>
                    <a:p>
                      <a:pPr marL="2540" algn="ctr">
                        <a:lnSpc>
                          <a:spcPct val="100000"/>
                        </a:lnSpc>
                        <a:spcBef>
                          <a:spcPts val="90"/>
                        </a:spcBef>
                      </a:pPr>
                      <a:r>
                        <a:rPr sz="2450" b="1" dirty="0">
                          <a:solidFill>
                            <a:srgbClr val="C82506"/>
                          </a:solidFill>
                          <a:latin typeface="Arial"/>
                          <a:cs typeface="Arial"/>
                        </a:rPr>
                        <a:t>7</a:t>
                      </a:r>
                      <a:endParaRPr sz="2450">
                        <a:latin typeface="Arial"/>
                        <a:cs typeface="Arial"/>
                      </a:endParaRPr>
                    </a:p>
                  </a:txBody>
                  <a:tcPr marL="0" marR="0" marT="14605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solidFill>
                      <a:srgbClr val="88FA4E"/>
                    </a:solidFill>
                  </a:tcPr>
                </a:tc>
                <a:extLst>
                  <a:ext uri="{0D108BD9-81ED-4DB2-BD59-A6C34878D82A}">
                    <a16:rowId xmlns:a16="http://schemas.microsoft.com/office/drawing/2014/main" val="10000"/>
                  </a:ext>
                </a:extLst>
              </a:tr>
            </a:tbl>
          </a:graphicData>
        </a:graphic>
      </p:graphicFrame>
      <p:sp>
        <p:nvSpPr>
          <p:cNvPr id="7" name="object 7"/>
          <p:cNvSpPr/>
          <p:nvPr/>
        </p:nvSpPr>
        <p:spPr>
          <a:xfrm>
            <a:off x="8698140" y="3992234"/>
            <a:ext cx="723265" cy="1003300"/>
          </a:xfrm>
          <a:custGeom>
            <a:avLst/>
            <a:gdLst/>
            <a:ahLst/>
            <a:cxnLst/>
            <a:rect l="l" t="t" r="r" b="b"/>
            <a:pathLst>
              <a:path w="723265" h="1003300">
                <a:moveTo>
                  <a:pt x="723103" y="0"/>
                </a:moveTo>
                <a:lnTo>
                  <a:pt x="0" y="0"/>
                </a:lnTo>
                <a:lnTo>
                  <a:pt x="0" y="1002776"/>
                </a:lnTo>
                <a:lnTo>
                  <a:pt x="723103" y="1002776"/>
                </a:lnTo>
                <a:lnTo>
                  <a:pt x="723103" y="0"/>
                </a:lnTo>
                <a:close/>
              </a:path>
            </a:pathLst>
          </a:custGeom>
          <a:solidFill>
            <a:srgbClr val="FFFFFF"/>
          </a:solidFill>
        </p:spPr>
        <p:txBody>
          <a:bodyPr wrap="square" lIns="0" tIns="0" rIns="0" bIns="0" rtlCol="0"/>
          <a:lstStyle/>
          <a:p>
            <a:endParaRPr/>
          </a:p>
        </p:txBody>
      </p:sp>
      <p:sp>
        <p:nvSpPr>
          <p:cNvPr id="8" name="object 8"/>
          <p:cNvSpPr/>
          <p:nvPr/>
        </p:nvSpPr>
        <p:spPr>
          <a:xfrm>
            <a:off x="10167249" y="3992234"/>
            <a:ext cx="723265" cy="1003300"/>
          </a:xfrm>
          <a:custGeom>
            <a:avLst/>
            <a:gdLst/>
            <a:ahLst/>
            <a:cxnLst/>
            <a:rect l="l" t="t" r="r" b="b"/>
            <a:pathLst>
              <a:path w="723265" h="1003300">
                <a:moveTo>
                  <a:pt x="723103" y="0"/>
                </a:moveTo>
                <a:lnTo>
                  <a:pt x="0" y="0"/>
                </a:lnTo>
                <a:lnTo>
                  <a:pt x="0" y="1002776"/>
                </a:lnTo>
                <a:lnTo>
                  <a:pt x="723103" y="1002776"/>
                </a:lnTo>
                <a:lnTo>
                  <a:pt x="723103" y="0"/>
                </a:lnTo>
                <a:close/>
              </a:path>
            </a:pathLst>
          </a:custGeom>
          <a:solidFill>
            <a:srgbClr val="FFFFFF"/>
          </a:solidFill>
        </p:spPr>
        <p:txBody>
          <a:bodyPr wrap="square" lIns="0" tIns="0" rIns="0" bIns="0" rtlCol="0"/>
          <a:lstStyle/>
          <a:p>
            <a:endParaRPr/>
          </a:p>
        </p:txBody>
      </p:sp>
      <p:grpSp>
        <p:nvGrpSpPr>
          <p:cNvPr id="9" name="object 9"/>
          <p:cNvGrpSpPr/>
          <p:nvPr/>
        </p:nvGrpSpPr>
        <p:grpSpPr>
          <a:xfrm>
            <a:off x="7564998" y="7534517"/>
            <a:ext cx="2016760" cy="1641475"/>
            <a:chOff x="7564998" y="7534517"/>
            <a:chExt cx="2016760" cy="1641475"/>
          </a:xfrm>
        </p:grpSpPr>
        <p:sp>
          <p:nvSpPr>
            <p:cNvPr id="10" name="object 10"/>
            <p:cNvSpPr/>
            <p:nvPr/>
          </p:nvSpPr>
          <p:spPr>
            <a:xfrm>
              <a:off x="8554876" y="7851785"/>
              <a:ext cx="0" cy="248285"/>
            </a:xfrm>
            <a:custGeom>
              <a:avLst/>
              <a:gdLst/>
              <a:ahLst/>
              <a:cxnLst/>
              <a:rect l="l" t="t" r="r" b="b"/>
              <a:pathLst>
                <a:path h="248284">
                  <a:moveTo>
                    <a:pt x="-47118" y="123855"/>
                  </a:moveTo>
                  <a:lnTo>
                    <a:pt x="47118" y="123855"/>
                  </a:lnTo>
                </a:path>
              </a:pathLst>
            </a:custGeom>
            <a:ln w="247711">
              <a:solidFill>
                <a:srgbClr val="FF644E"/>
              </a:solidFill>
            </a:ln>
          </p:spPr>
          <p:txBody>
            <a:bodyPr wrap="square" lIns="0" tIns="0" rIns="0" bIns="0" rtlCol="0"/>
            <a:lstStyle/>
            <a:p>
              <a:endParaRPr/>
            </a:p>
          </p:txBody>
        </p:sp>
        <p:sp>
          <p:nvSpPr>
            <p:cNvPr id="11" name="object 11"/>
            <p:cNvSpPr/>
            <p:nvPr/>
          </p:nvSpPr>
          <p:spPr>
            <a:xfrm>
              <a:off x="8372683" y="7534517"/>
              <a:ext cx="364490" cy="364490"/>
            </a:xfrm>
            <a:custGeom>
              <a:avLst/>
              <a:gdLst/>
              <a:ahLst/>
              <a:cxnLst/>
              <a:rect l="l" t="t" r="r" b="b"/>
              <a:pathLst>
                <a:path w="364490" h="364490">
                  <a:moveTo>
                    <a:pt x="182193" y="0"/>
                  </a:moveTo>
                  <a:lnTo>
                    <a:pt x="0" y="364386"/>
                  </a:lnTo>
                  <a:lnTo>
                    <a:pt x="364386" y="364386"/>
                  </a:lnTo>
                  <a:lnTo>
                    <a:pt x="182193" y="0"/>
                  </a:lnTo>
                  <a:close/>
                </a:path>
              </a:pathLst>
            </a:custGeom>
            <a:solidFill>
              <a:srgbClr val="FF644E"/>
            </a:solidFill>
          </p:spPr>
          <p:txBody>
            <a:bodyPr wrap="square" lIns="0" tIns="0" rIns="0" bIns="0" rtlCol="0"/>
            <a:lstStyle/>
            <a:p>
              <a:endParaRPr/>
            </a:p>
          </p:txBody>
        </p:sp>
        <p:sp>
          <p:nvSpPr>
            <p:cNvPr id="12" name="object 12"/>
            <p:cNvSpPr/>
            <p:nvPr/>
          </p:nvSpPr>
          <p:spPr>
            <a:xfrm>
              <a:off x="7564998" y="8128668"/>
              <a:ext cx="2016760" cy="1047115"/>
            </a:xfrm>
            <a:custGeom>
              <a:avLst/>
              <a:gdLst/>
              <a:ahLst/>
              <a:cxnLst/>
              <a:rect l="l" t="t" r="r" b="b"/>
              <a:pathLst>
                <a:path w="2016759" h="1047115">
                  <a:moveTo>
                    <a:pt x="2016416" y="0"/>
                  </a:moveTo>
                  <a:lnTo>
                    <a:pt x="0" y="0"/>
                  </a:lnTo>
                  <a:lnTo>
                    <a:pt x="0" y="1047088"/>
                  </a:lnTo>
                  <a:lnTo>
                    <a:pt x="2016416" y="1047088"/>
                  </a:lnTo>
                  <a:lnTo>
                    <a:pt x="2016416"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7623320" y="8431433"/>
            <a:ext cx="1899920" cy="427990"/>
          </a:xfrm>
          <a:prstGeom prst="rect">
            <a:avLst/>
          </a:prstGeom>
        </p:spPr>
        <p:txBody>
          <a:bodyPr vert="horz" wrap="square" lIns="0" tIns="17145" rIns="0" bIns="0" rtlCol="0">
            <a:spAutoFit/>
          </a:bodyPr>
          <a:lstStyle/>
          <a:p>
            <a:pPr marL="12700">
              <a:lnSpc>
                <a:spcPct val="100000"/>
              </a:lnSpc>
              <a:spcBef>
                <a:spcPts val="135"/>
              </a:spcBef>
            </a:pPr>
            <a:r>
              <a:rPr sz="2600" spc="70" dirty="0">
                <a:solidFill>
                  <a:srgbClr val="FFFFFF"/>
                </a:solidFill>
                <a:latin typeface="Arial MT"/>
                <a:cs typeface="Arial MT"/>
              </a:rPr>
              <a:t>Consumer</a:t>
            </a:r>
            <a:r>
              <a:rPr sz="2600" spc="-7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14" name="object 14"/>
          <p:cNvSpPr/>
          <p:nvPr/>
        </p:nvSpPr>
        <p:spPr>
          <a:xfrm>
            <a:off x="5846225" y="7587813"/>
            <a:ext cx="2016760" cy="458470"/>
          </a:xfrm>
          <a:custGeom>
            <a:avLst/>
            <a:gdLst/>
            <a:ahLst/>
            <a:cxnLst/>
            <a:rect l="l" t="t" r="r" b="b"/>
            <a:pathLst>
              <a:path w="2016759" h="458470">
                <a:moveTo>
                  <a:pt x="2016416" y="0"/>
                </a:moveTo>
                <a:lnTo>
                  <a:pt x="0" y="0"/>
                </a:lnTo>
                <a:lnTo>
                  <a:pt x="0" y="458386"/>
                </a:lnTo>
                <a:lnTo>
                  <a:pt x="2016416" y="458386"/>
                </a:lnTo>
                <a:lnTo>
                  <a:pt x="2016416" y="0"/>
                </a:lnTo>
                <a:close/>
              </a:path>
            </a:pathLst>
          </a:custGeom>
          <a:solidFill>
            <a:srgbClr val="000000"/>
          </a:solidFill>
        </p:spPr>
        <p:txBody>
          <a:bodyPr wrap="square" lIns="0" tIns="0" rIns="0" bIns="0" rtlCol="0"/>
          <a:lstStyle/>
          <a:p>
            <a:endParaRPr/>
          </a:p>
        </p:txBody>
      </p:sp>
      <p:sp>
        <p:nvSpPr>
          <p:cNvPr id="15" name="object 15"/>
          <p:cNvSpPr txBox="1"/>
          <p:nvPr/>
        </p:nvSpPr>
        <p:spPr>
          <a:xfrm>
            <a:off x="5846225" y="7680659"/>
            <a:ext cx="2016760" cy="276860"/>
          </a:xfrm>
          <a:prstGeom prst="rect">
            <a:avLst/>
          </a:prstGeom>
        </p:spPr>
        <p:txBody>
          <a:bodyPr vert="horz" wrap="square" lIns="0" tIns="12065" rIns="0" bIns="0" rtlCol="0">
            <a:spAutoFit/>
          </a:bodyPr>
          <a:lstStyle/>
          <a:p>
            <a:pPr marL="251460">
              <a:lnSpc>
                <a:spcPct val="100000"/>
              </a:lnSpc>
              <a:spcBef>
                <a:spcPts val="95"/>
              </a:spcBef>
            </a:pPr>
            <a:r>
              <a:rPr sz="1650" spc="20" dirty="0">
                <a:solidFill>
                  <a:srgbClr val="FFFFFF"/>
                </a:solidFill>
                <a:latin typeface="Arial MT"/>
                <a:cs typeface="Arial MT"/>
              </a:rPr>
              <a:t>From</a:t>
            </a:r>
            <a:r>
              <a:rPr sz="1650" spc="-25" dirty="0">
                <a:solidFill>
                  <a:srgbClr val="FFFFFF"/>
                </a:solidFill>
                <a:latin typeface="Arial MT"/>
                <a:cs typeface="Arial MT"/>
              </a:rPr>
              <a:t> </a:t>
            </a:r>
            <a:r>
              <a:rPr sz="1650" spc="35" dirty="0">
                <a:solidFill>
                  <a:srgbClr val="FFFFFF"/>
                </a:solidFill>
                <a:latin typeface="Arial MT"/>
                <a:cs typeface="Arial MT"/>
              </a:rPr>
              <a:t>beginning</a:t>
            </a:r>
            <a:endParaRPr sz="1650">
              <a:latin typeface="Arial MT"/>
              <a:cs typeface="Arial MT"/>
            </a:endParaRPr>
          </a:p>
        </p:txBody>
      </p:sp>
      <p:sp>
        <p:nvSpPr>
          <p:cNvPr id="16" name="object 16"/>
          <p:cNvSpPr txBox="1"/>
          <p:nvPr/>
        </p:nvSpPr>
        <p:spPr>
          <a:xfrm>
            <a:off x="4590859" y="8446376"/>
            <a:ext cx="2768600" cy="402590"/>
          </a:xfrm>
          <a:prstGeom prst="rect">
            <a:avLst/>
          </a:prstGeom>
        </p:spPr>
        <p:txBody>
          <a:bodyPr vert="horz" wrap="square" lIns="0" tIns="15240" rIns="0" bIns="0" rtlCol="0">
            <a:spAutoFit/>
          </a:bodyPr>
          <a:lstStyle/>
          <a:p>
            <a:pPr marL="12700">
              <a:lnSpc>
                <a:spcPct val="100000"/>
              </a:lnSpc>
              <a:spcBef>
                <a:spcPts val="120"/>
              </a:spcBef>
              <a:tabLst>
                <a:tab pos="1426210" algn="l"/>
              </a:tabLst>
            </a:pPr>
            <a:r>
              <a:rPr sz="2450" b="1" u="heavy" spc="-10" dirty="0">
                <a:uFill>
                  <a:solidFill>
                    <a:srgbClr val="000000"/>
                  </a:solidFill>
                </a:uFill>
                <a:latin typeface="Arial"/>
                <a:cs typeface="Arial"/>
              </a:rPr>
              <a:t>group.id</a:t>
            </a:r>
            <a:r>
              <a:rPr sz="2450" b="1" spc="-10" dirty="0">
                <a:latin typeface="Arial"/>
                <a:cs typeface="Arial"/>
              </a:rPr>
              <a:t>	</a:t>
            </a:r>
            <a:r>
              <a:rPr sz="2450" b="1" spc="50" dirty="0">
                <a:latin typeface="Arial"/>
                <a:cs typeface="Arial"/>
              </a:rPr>
              <a:t>=</a:t>
            </a:r>
            <a:r>
              <a:rPr sz="2450" b="1" spc="-65" dirty="0">
                <a:latin typeface="Arial"/>
                <a:cs typeface="Arial"/>
              </a:rPr>
              <a:t> </a:t>
            </a:r>
            <a:r>
              <a:rPr sz="2450" b="1" spc="-5" dirty="0">
                <a:latin typeface="Arial"/>
                <a:cs typeface="Arial"/>
              </a:rPr>
              <a:t>group1</a:t>
            </a:r>
            <a:endParaRPr sz="2450">
              <a:latin typeface="Arial"/>
              <a:cs typeface="Arial"/>
            </a:endParaRPr>
          </a:p>
        </p:txBody>
      </p:sp>
      <p:sp>
        <p:nvSpPr>
          <p:cNvPr id="17" name="object 17"/>
          <p:cNvSpPr txBox="1"/>
          <p:nvPr/>
        </p:nvSpPr>
        <p:spPr>
          <a:xfrm>
            <a:off x="11768511" y="8446376"/>
            <a:ext cx="3017520" cy="402590"/>
          </a:xfrm>
          <a:prstGeom prst="rect">
            <a:avLst/>
          </a:prstGeom>
        </p:spPr>
        <p:txBody>
          <a:bodyPr vert="horz" wrap="square" lIns="0" tIns="15240" rIns="0" bIns="0" rtlCol="0">
            <a:spAutoFit/>
          </a:bodyPr>
          <a:lstStyle/>
          <a:p>
            <a:pPr marL="12700">
              <a:lnSpc>
                <a:spcPct val="100000"/>
              </a:lnSpc>
              <a:spcBef>
                <a:spcPts val="120"/>
              </a:spcBef>
              <a:tabLst>
                <a:tab pos="326390" algn="l"/>
              </a:tabLst>
            </a:pPr>
            <a:r>
              <a:rPr sz="2450" b="1" u="heavy" spc="5" dirty="0">
                <a:uFill>
                  <a:solidFill>
                    <a:srgbClr val="000000"/>
                  </a:solidFill>
                </a:uFill>
                <a:latin typeface="Arial"/>
                <a:cs typeface="Arial"/>
              </a:rPr>
              <a:t> 	</a:t>
            </a:r>
            <a:r>
              <a:rPr sz="2450" b="1" spc="-5" dirty="0">
                <a:latin typeface="Arial"/>
                <a:cs typeface="Arial"/>
              </a:rPr>
              <a:t>consumer_offsets</a:t>
            </a:r>
            <a:endParaRPr sz="2450">
              <a:latin typeface="Arial"/>
              <a:cs typeface="Arial"/>
            </a:endParaRPr>
          </a:p>
        </p:txBody>
      </p:sp>
      <p:grpSp>
        <p:nvGrpSpPr>
          <p:cNvPr id="18" name="object 18"/>
          <p:cNvGrpSpPr/>
          <p:nvPr/>
        </p:nvGrpSpPr>
        <p:grpSpPr>
          <a:xfrm>
            <a:off x="9926399" y="8128667"/>
            <a:ext cx="1047115" cy="1214755"/>
            <a:chOff x="9926399" y="8128667"/>
            <a:chExt cx="1047115" cy="1214755"/>
          </a:xfrm>
        </p:grpSpPr>
        <p:sp>
          <p:nvSpPr>
            <p:cNvPr id="19" name="object 19"/>
            <p:cNvSpPr/>
            <p:nvPr/>
          </p:nvSpPr>
          <p:spPr>
            <a:xfrm>
              <a:off x="9927910" y="8128667"/>
              <a:ext cx="1044575" cy="1050290"/>
            </a:xfrm>
            <a:custGeom>
              <a:avLst/>
              <a:gdLst/>
              <a:ahLst/>
              <a:cxnLst/>
              <a:rect l="l" t="t" r="r" b="b"/>
              <a:pathLst>
                <a:path w="1044575" h="1050290">
                  <a:moveTo>
                    <a:pt x="882598" y="376536"/>
                  </a:moveTo>
                  <a:lnTo>
                    <a:pt x="161464" y="376536"/>
                  </a:lnTo>
                  <a:lnTo>
                    <a:pt x="161464" y="1050093"/>
                  </a:lnTo>
                  <a:lnTo>
                    <a:pt x="521969" y="827583"/>
                  </a:lnTo>
                  <a:lnTo>
                    <a:pt x="882598" y="827583"/>
                  </a:lnTo>
                  <a:lnTo>
                    <a:pt x="882598" y="376536"/>
                  </a:lnTo>
                  <a:close/>
                </a:path>
                <a:path w="1044575" h="1050290">
                  <a:moveTo>
                    <a:pt x="882598" y="827583"/>
                  </a:moveTo>
                  <a:lnTo>
                    <a:pt x="521969" y="827583"/>
                  </a:lnTo>
                  <a:lnTo>
                    <a:pt x="882598" y="1050093"/>
                  </a:lnTo>
                  <a:lnTo>
                    <a:pt x="882598" y="827583"/>
                  </a:lnTo>
                  <a:close/>
                </a:path>
                <a:path w="1044575" h="1050290">
                  <a:moveTo>
                    <a:pt x="521969" y="0"/>
                  </a:moveTo>
                  <a:lnTo>
                    <a:pt x="0" y="376536"/>
                  </a:lnTo>
                  <a:lnTo>
                    <a:pt x="1044069" y="376536"/>
                  </a:lnTo>
                  <a:lnTo>
                    <a:pt x="521969" y="0"/>
                  </a:lnTo>
                  <a:close/>
                </a:path>
              </a:pathLst>
            </a:custGeom>
            <a:solidFill>
              <a:srgbClr val="61D836"/>
            </a:solidFill>
          </p:spPr>
          <p:txBody>
            <a:bodyPr wrap="square" lIns="0" tIns="0" rIns="0" bIns="0" rtlCol="0"/>
            <a:lstStyle/>
            <a:p>
              <a:endParaRPr/>
            </a:p>
          </p:txBody>
        </p:sp>
        <p:sp>
          <p:nvSpPr>
            <p:cNvPr id="20" name="object 20"/>
            <p:cNvSpPr/>
            <p:nvPr/>
          </p:nvSpPr>
          <p:spPr>
            <a:xfrm>
              <a:off x="9926399" y="8296201"/>
              <a:ext cx="1047115" cy="1047115"/>
            </a:xfrm>
            <a:custGeom>
              <a:avLst/>
              <a:gdLst/>
              <a:ahLst/>
              <a:cxnLst/>
              <a:rect l="l" t="t" r="r" b="b"/>
              <a:pathLst>
                <a:path w="1047115" h="1047115">
                  <a:moveTo>
                    <a:pt x="523503" y="0"/>
                  </a:moveTo>
                  <a:lnTo>
                    <a:pt x="475918" y="2143"/>
                  </a:lnTo>
                  <a:lnTo>
                    <a:pt x="429517" y="8448"/>
                  </a:lnTo>
                  <a:lnTo>
                    <a:pt x="384486" y="18730"/>
                  </a:lnTo>
                  <a:lnTo>
                    <a:pt x="341011" y="32801"/>
                  </a:lnTo>
                  <a:lnTo>
                    <a:pt x="299279" y="50477"/>
                  </a:lnTo>
                  <a:lnTo>
                    <a:pt x="259474" y="71570"/>
                  </a:lnTo>
                  <a:lnTo>
                    <a:pt x="221785" y="95894"/>
                  </a:lnTo>
                  <a:lnTo>
                    <a:pt x="186396" y="123264"/>
                  </a:lnTo>
                  <a:lnTo>
                    <a:pt x="153493" y="153493"/>
                  </a:lnTo>
                  <a:lnTo>
                    <a:pt x="123264" y="186396"/>
                  </a:lnTo>
                  <a:lnTo>
                    <a:pt x="95894" y="221785"/>
                  </a:lnTo>
                  <a:lnTo>
                    <a:pt x="71570" y="259474"/>
                  </a:lnTo>
                  <a:lnTo>
                    <a:pt x="50477" y="299279"/>
                  </a:lnTo>
                  <a:lnTo>
                    <a:pt x="32801" y="341011"/>
                  </a:lnTo>
                  <a:lnTo>
                    <a:pt x="18730" y="384486"/>
                  </a:lnTo>
                  <a:lnTo>
                    <a:pt x="8448" y="429517"/>
                  </a:lnTo>
                  <a:lnTo>
                    <a:pt x="2143" y="475918"/>
                  </a:lnTo>
                  <a:lnTo>
                    <a:pt x="0" y="523503"/>
                  </a:lnTo>
                  <a:lnTo>
                    <a:pt x="2143" y="571088"/>
                  </a:lnTo>
                  <a:lnTo>
                    <a:pt x="8448" y="617491"/>
                  </a:lnTo>
                  <a:lnTo>
                    <a:pt x="18730" y="662526"/>
                  </a:lnTo>
                  <a:lnTo>
                    <a:pt x="32801" y="706005"/>
                  </a:lnTo>
                  <a:lnTo>
                    <a:pt x="50477" y="747743"/>
                  </a:lnTo>
                  <a:lnTo>
                    <a:pt x="71570" y="787553"/>
                  </a:lnTo>
                  <a:lnTo>
                    <a:pt x="95894" y="825249"/>
                  </a:lnTo>
                  <a:lnTo>
                    <a:pt x="123264" y="860644"/>
                  </a:lnTo>
                  <a:lnTo>
                    <a:pt x="153493" y="893553"/>
                  </a:lnTo>
                  <a:lnTo>
                    <a:pt x="186396" y="923789"/>
                  </a:lnTo>
                  <a:lnTo>
                    <a:pt x="221785" y="951166"/>
                  </a:lnTo>
                  <a:lnTo>
                    <a:pt x="259474" y="975497"/>
                  </a:lnTo>
                  <a:lnTo>
                    <a:pt x="299279" y="996595"/>
                  </a:lnTo>
                  <a:lnTo>
                    <a:pt x="341011" y="1014276"/>
                  </a:lnTo>
                  <a:lnTo>
                    <a:pt x="384486" y="1028352"/>
                  </a:lnTo>
                  <a:lnTo>
                    <a:pt x="429517" y="1038637"/>
                  </a:lnTo>
                  <a:lnTo>
                    <a:pt x="475918" y="1044944"/>
                  </a:lnTo>
                  <a:lnTo>
                    <a:pt x="523503" y="1047088"/>
                  </a:lnTo>
                  <a:lnTo>
                    <a:pt x="571087" y="1044944"/>
                  </a:lnTo>
                  <a:lnTo>
                    <a:pt x="617490" y="1038637"/>
                  </a:lnTo>
                  <a:lnTo>
                    <a:pt x="662524" y="1028352"/>
                  </a:lnTo>
                  <a:lnTo>
                    <a:pt x="706002" y="1014276"/>
                  </a:lnTo>
                  <a:lnTo>
                    <a:pt x="719144" y="1008709"/>
                  </a:lnTo>
                  <a:lnTo>
                    <a:pt x="523503" y="1008709"/>
                  </a:lnTo>
                  <a:lnTo>
                    <a:pt x="470663" y="1005852"/>
                  </a:lnTo>
                  <a:lnTo>
                    <a:pt x="419463" y="997478"/>
                  </a:lnTo>
                  <a:lnTo>
                    <a:pt x="370198" y="983888"/>
                  </a:lnTo>
                  <a:lnTo>
                    <a:pt x="323164" y="965380"/>
                  </a:lnTo>
                  <a:lnTo>
                    <a:pt x="278655" y="942252"/>
                  </a:lnTo>
                  <a:lnTo>
                    <a:pt x="236968" y="914804"/>
                  </a:lnTo>
                  <a:lnTo>
                    <a:pt x="341623" y="810119"/>
                  </a:lnTo>
                  <a:lnTo>
                    <a:pt x="132283" y="810119"/>
                  </a:lnTo>
                  <a:lnTo>
                    <a:pt x="104835" y="768426"/>
                  </a:lnTo>
                  <a:lnTo>
                    <a:pt x="81708" y="723902"/>
                  </a:lnTo>
                  <a:lnTo>
                    <a:pt x="63200" y="676848"/>
                  </a:lnTo>
                  <a:lnTo>
                    <a:pt x="49609" y="627564"/>
                  </a:lnTo>
                  <a:lnTo>
                    <a:pt x="41236" y="576348"/>
                  </a:lnTo>
                  <a:lnTo>
                    <a:pt x="38378" y="523503"/>
                  </a:lnTo>
                  <a:lnTo>
                    <a:pt x="41236" y="470663"/>
                  </a:lnTo>
                  <a:lnTo>
                    <a:pt x="49609" y="419463"/>
                  </a:lnTo>
                  <a:lnTo>
                    <a:pt x="63200" y="370198"/>
                  </a:lnTo>
                  <a:lnTo>
                    <a:pt x="81708" y="323164"/>
                  </a:lnTo>
                  <a:lnTo>
                    <a:pt x="104835" y="278655"/>
                  </a:lnTo>
                  <a:lnTo>
                    <a:pt x="132283" y="236968"/>
                  </a:lnTo>
                  <a:lnTo>
                    <a:pt x="341622" y="236968"/>
                  </a:lnTo>
                  <a:lnTo>
                    <a:pt x="236968" y="132284"/>
                  </a:lnTo>
                  <a:lnTo>
                    <a:pt x="278658" y="104835"/>
                  </a:lnTo>
                  <a:lnTo>
                    <a:pt x="323170" y="81706"/>
                  </a:lnTo>
                  <a:lnTo>
                    <a:pt x="370208" y="63197"/>
                  </a:lnTo>
                  <a:lnTo>
                    <a:pt x="419478" y="49607"/>
                  </a:lnTo>
                  <a:lnTo>
                    <a:pt x="470689" y="41235"/>
                  </a:lnTo>
                  <a:lnTo>
                    <a:pt x="523503" y="38378"/>
                  </a:lnTo>
                  <a:lnTo>
                    <a:pt x="719176" y="38378"/>
                  </a:lnTo>
                  <a:lnTo>
                    <a:pt x="706007" y="32801"/>
                  </a:lnTo>
                  <a:lnTo>
                    <a:pt x="662527" y="18730"/>
                  </a:lnTo>
                  <a:lnTo>
                    <a:pt x="617493" y="8448"/>
                  </a:lnTo>
                  <a:lnTo>
                    <a:pt x="571089" y="2143"/>
                  </a:lnTo>
                  <a:lnTo>
                    <a:pt x="523503" y="0"/>
                  </a:lnTo>
                  <a:close/>
                </a:path>
                <a:path w="1047115" h="1047115">
                  <a:moveTo>
                    <a:pt x="732872" y="628188"/>
                  </a:moveTo>
                  <a:lnTo>
                    <a:pt x="523503" y="628188"/>
                  </a:lnTo>
                  <a:lnTo>
                    <a:pt x="810121" y="914804"/>
                  </a:lnTo>
                  <a:lnTo>
                    <a:pt x="768429" y="942252"/>
                  </a:lnTo>
                  <a:lnTo>
                    <a:pt x="723904" y="965380"/>
                  </a:lnTo>
                  <a:lnTo>
                    <a:pt x="676848" y="983888"/>
                  </a:lnTo>
                  <a:lnTo>
                    <a:pt x="627562" y="997478"/>
                  </a:lnTo>
                  <a:lnTo>
                    <a:pt x="576347" y="1005852"/>
                  </a:lnTo>
                  <a:lnTo>
                    <a:pt x="523503" y="1008709"/>
                  </a:lnTo>
                  <a:lnTo>
                    <a:pt x="719144" y="1008709"/>
                  </a:lnTo>
                  <a:lnTo>
                    <a:pt x="787550" y="975497"/>
                  </a:lnTo>
                  <a:lnTo>
                    <a:pt x="825246" y="951166"/>
                  </a:lnTo>
                  <a:lnTo>
                    <a:pt x="860642" y="923789"/>
                  </a:lnTo>
                  <a:lnTo>
                    <a:pt x="893551" y="893553"/>
                  </a:lnTo>
                  <a:lnTo>
                    <a:pt x="923787" y="860644"/>
                  </a:lnTo>
                  <a:lnTo>
                    <a:pt x="951164" y="825249"/>
                  </a:lnTo>
                  <a:lnTo>
                    <a:pt x="960929" y="810119"/>
                  </a:lnTo>
                  <a:lnTo>
                    <a:pt x="914799" y="810119"/>
                  </a:lnTo>
                  <a:lnTo>
                    <a:pt x="732872" y="628188"/>
                  </a:lnTo>
                  <a:close/>
                </a:path>
                <a:path w="1047115" h="1047115">
                  <a:moveTo>
                    <a:pt x="341622" y="236968"/>
                  </a:moveTo>
                  <a:lnTo>
                    <a:pt x="132283" y="236968"/>
                  </a:lnTo>
                  <a:lnTo>
                    <a:pt x="418900" y="523503"/>
                  </a:lnTo>
                  <a:lnTo>
                    <a:pt x="132283" y="810119"/>
                  </a:lnTo>
                  <a:lnTo>
                    <a:pt x="341623" y="810119"/>
                  </a:lnTo>
                  <a:lnTo>
                    <a:pt x="523503" y="628188"/>
                  </a:lnTo>
                  <a:lnTo>
                    <a:pt x="732872" y="628188"/>
                  </a:lnTo>
                  <a:lnTo>
                    <a:pt x="628190" y="523503"/>
                  </a:lnTo>
                  <a:lnTo>
                    <a:pt x="732820" y="418900"/>
                  </a:lnTo>
                  <a:lnTo>
                    <a:pt x="523503" y="418900"/>
                  </a:lnTo>
                  <a:lnTo>
                    <a:pt x="341622" y="236968"/>
                  </a:lnTo>
                  <a:close/>
                </a:path>
                <a:path w="1047115" h="1047115">
                  <a:moveTo>
                    <a:pt x="960969" y="236968"/>
                  </a:moveTo>
                  <a:lnTo>
                    <a:pt x="914799" y="236968"/>
                  </a:lnTo>
                  <a:lnTo>
                    <a:pt x="942250" y="278655"/>
                  </a:lnTo>
                  <a:lnTo>
                    <a:pt x="965380" y="323164"/>
                  </a:lnTo>
                  <a:lnTo>
                    <a:pt x="983890" y="370198"/>
                  </a:lnTo>
                  <a:lnTo>
                    <a:pt x="997481" y="419463"/>
                  </a:lnTo>
                  <a:lnTo>
                    <a:pt x="1005855" y="470663"/>
                  </a:lnTo>
                  <a:lnTo>
                    <a:pt x="1008712" y="523503"/>
                  </a:lnTo>
                  <a:lnTo>
                    <a:pt x="1005855" y="576348"/>
                  </a:lnTo>
                  <a:lnTo>
                    <a:pt x="997481" y="627564"/>
                  </a:lnTo>
                  <a:lnTo>
                    <a:pt x="983890" y="676848"/>
                  </a:lnTo>
                  <a:lnTo>
                    <a:pt x="965380" y="723902"/>
                  </a:lnTo>
                  <a:lnTo>
                    <a:pt x="942250" y="768426"/>
                  </a:lnTo>
                  <a:lnTo>
                    <a:pt x="914799" y="810119"/>
                  </a:lnTo>
                  <a:lnTo>
                    <a:pt x="960929" y="810119"/>
                  </a:lnTo>
                  <a:lnTo>
                    <a:pt x="996594" y="747743"/>
                  </a:lnTo>
                  <a:lnTo>
                    <a:pt x="1014275" y="706005"/>
                  </a:lnTo>
                  <a:lnTo>
                    <a:pt x="1028351" y="662526"/>
                  </a:lnTo>
                  <a:lnTo>
                    <a:pt x="1038636" y="617491"/>
                  </a:lnTo>
                  <a:lnTo>
                    <a:pt x="1044944" y="571088"/>
                  </a:lnTo>
                  <a:lnTo>
                    <a:pt x="1047088" y="523503"/>
                  </a:lnTo>
                  <a:lnTo>
                    <a:pt x="1044944" y="475918"/>
                  </a:lnTo>
                  <a:lnTo>
                    <a:pt x="1038637" y="429517"/>
                  </a:lnTo>
                  <a:lnTo>
                    <a:pt x="1028352" y="384486"/>
                  </a:lnTo>
                  <a:lnTo>
                    <a:pt x="1014276" y="341011"/>
                  </a:lnTo>
                  <a:lnTo>
                    <a:pt x="996596" y="299279"/>
                  </a:lnTo>
                  <a:lnTo>
                    <a:pt x="975497" y="259474"/>
                  </a:lnTo>
                  <a:lnTo>
                    <a:pt x="960969" y="236968"/>
                  </a:lnTo>
                  <a:close/>
                </a:path>
                <a:path w="1047115" h="1047115">
                  <a:moveTo>
                    <a:pt x="719176" y="38378"/>
                  </a:moveTo>
                  <a:lnTo>
                    <a:pt x="523503" y="38378"/>
                  </a:lnTo>
                  <a:lnTo>
                    <a:pt x="576354" y="41236"/>
                  </a:lnTo>
                  <a:lnTo>
                    <a:pt x="627568" y="49609"/>
                  </a:lnTo>
                  <a:lnTo>
                    <a:pt x="676850" y="63200"/>
                  </a:lnTo>
                  <a:lnTo>
                    <a:pt x="723903" y="81708"/>
                  </a:lnTo>
                  <a:lnTo>
                    <a:pt x="768427" y="104836"/>
                  </a:lnTo>
                  <a:lnTo>
                    <a:pt x="810121" y="132284"/>
                  </a:lnTo>
                  <a:lnTo>
                    <a:pt x="523503" y="418900"/>
                  </a:lnTo>
                  <a:lnTo>
                    <a:pt x="732820" y="418900"/>
                  </a:lnTo>
                  <a:lnTo>
                    <a:pt x="914799" y="236968"/>
                  </a:lnTo>
                  <a:lnTo>
                    <a:pt x="960969" y="236968"/>
                  </a:lnTo>
                  <a:lnTo>
                    <a:pt x="951167" y="221785"/>
                  </a:lnTo>
                  <a:lnTo>
                    <a:pt x="923791" y="186396"/>
                  </a:lnTo>
                  <a:lnTo>
                    <a:pt x="893555" y="153493"/>
                  </a:lnTo>
                  <a:lnTo>
                    <a:pt x="860646" y="123264"/>
                  </a:lnTo>
                  <a:lnTo>
                    <a:pt x="825251" y="95894"/>
                  </a:lnTo>
                  <a:lnTo>
                    <a:pt x="787555" y="71570"/>
                  </a:lnTo>
                  <a:lnTo>
                    <a:pt x="747745" y="50477"/>
                  </a:lnTo>
                  <a:lnTo>
                    <a:pt x="719176" y="38378"/>
                  </a:lnTo>
                  <a:close/>
                </a:path>
              </a:pathLst>
            </a:custGeom>
            <a:solidFill>
              <a:srgbClr val="EE220C"/>
            </a:solidFill>
          </p:spPr>
          <p:txBody>
            <a:bodyPr wrap="square" lIns="0" tIns="0" rIns="0" bIns="0" rtlCol="0"/>
            <a:lstStyle/>
            <a:p>
              <a:endParaRPr/>
            </a:p>
          </p:txBody>
        </p:sp>
      </p:grpSp>
      <p:grpSp>
        <p:nvGrpSpPr>
          <p:cNvPr id="21" name="object 21"/>
          <p:cNvGrpSpPr/>
          <p:nvPr/>
        </p:nvGrpSpPr>
        <p:grpSpPr>
          <a:xfrm>
            <a:off x="8715620" y="7517652"/>
            <a:ext cx="364490" cy="598805"/>
            <a:chOff x="8715620" y="7517652"/>
            <a:chExt cx="364490" cy="598805"/>
          </a:xfrm>
        </p:grpSpPr>
        <p:sp>
          <p:nvSpPr>
            <p:cNvPr id="22" name="object 22"/>
            <p:cNvSpPr/>
            <p:nvPr/>
          </p:nvSpPr>
          <p:spPr>
            <a:xfrm>
              <a:off x="8897814" y="7834920"/>
              <a:ext cx="0" cy="281940"/>
            </a:xfrm>
            <a:custGeom>
              <a:avLst/>
              <a:gdLst/>
              <a:ahLst/>
              <a:cxnLst/>
              <a:rect l="l" t="t" r="r" b="b"/>
              <a:pathLst>
                <a:path h="281940">
                  <a:moveTo>
                    <a:pt x="-47118" y="140720"/>
                  </a:moveTo>
                  <a:lnTo>
                    <a:pt x="47118" y="140720"/>
                  </a:lnTo>
                </a:path>
              </a:pathLst>
            </a:custGeom>
            <a:ln w="281440">
              <a:solidFill>
                <a:srgbClr val="FF644E"/>
              </a:solidFill>
            </a:ln>
          </p:spPr>
          <p:txBody>
            <a:bodyPr wrap="square" lIns="0" tIns="0" rIns="0" bIns="0" rtlCol="0"/>
            <a:lstStyle/>
            <a:p>
              <a:endParaRPr/>
            </a:p>
          </p:txBody>
        </p:sp>
        <p:sp>
          <p:nvSpPr>
            <p:cNvPr id="23" name="object 23"/>
            <p:cNvSpPr/>
            <p:nvPr/>
          </p:nvSpPr>
          <p:spPr>
            <a:xfrm>
              <a:off x="8715620" y="7517652"/>
              <a:ext cx="364490" cy="364490"/>
            </a:xfrm>
            <a:custGeom>
              <a:avLst/>
              <a:gdLst/>
              <a:ahLst/>
              <a:cxnLst/>
              <a:rect l="l" t="t" r="r" b="b"/>
              <a:pathLst>
                <a:path w="364490" h="364490">
                  <a:moveTo>
                    <a:pt x="182193" y="0"/>
                  </a:moveTo>
                  <a:lnTo>
                    <a:pt x="0" y="364386"/>
                  </a:lnTo>
                  <a:lnTo>
                    <a:pt x="364386" y="364386"/>
                  </a:lnTo>
                  <a:lnTo>
                    <a:pt x="182193" y="0"/>
                  </a:lnTo>
                  <a:close/>
                </a:path>
              </a:pathLst>
            </a:custGeom>
            <a:solidFill>
              <a:srgbClr val="FF644E"/>
            </a:solidFill>
          </p:spPr>
          <p:txBody>
            <a:bodyPr wrap="square" lIns="0" tIns="0" rIns="0" bIns="0" rtlCol="0"/>
            <a:lstStyle/>
            <a:p>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55112" y="494591"/>
            <a:ext cx="9194165" cy="1433195"/>
          </a:xfrm>
          <a:prstGeom prst="rect">
            <a:avLst/>
          </a:prstGeom>
        </p:spPr>
        <p:txBody>
          <a:bodyPr vert="horz" wrap="square" lIns="0" tIns="17145" rIns="0" bIns="0" rtlCol="0">
            <a:spAutoFit/>
          </a:bodyPr>
          <a:lstStyle/>
          <a:p>
            <a:pPr marL="12700">
              <a:lnSpc>
                <a:spcPct val="100000"/>
              </a:lnSpc>
              <a:spcBef>
                <a:spcPts val="135"/>
              </a:spcBef>
            </a:pPr>
            <a:r>
              <a:rPr spc="185" dirty="0"/>
              <a:t>Consumer</a:t>
            </a:r>
            <a:r>
              <a:rPr spc="-35" dirty="0"/>
              <a:t> </a:t>
            </a:r>
            <a:r>
              <a:rPr spc="185" dirty="0"/>
              <a:t>Offset</a:t>
            </a:r>
          </a:p>
        </p:txBody>
      </p:sp>
      <p:sp>
        <p:nvSpPr>
          <p:cNvPr id="3" name="object 3"/>
          <p:cNvSpPr txBox="1"/>
          <p:nvPr/>
        </p:nvSpPr>
        <p:spPr>
          <a:xfrm>
            <a:off x="1421811" y="3813697"/>
            <a:ext cx="15958819" cy="1225550"/>
          </a:xfrm>
          <a:prstGeom prst="rect">
            <a:avLst/>
          </a:prstGeom>
        </p:spPr>
        <p:txBody>
          <a:bodyPr vert="horz" wrap="square" lIns="0" tIns="31115" rIns="0" bIns="0" rtlCol="0">
            <a:spAutoFit/>
          </a:bodyPr>
          <a:lstStyle/>
          <a:p>
            <a:pPr marL="535940" marR="5080" indent="-523875">
              <a:lnSpc>
                <a:spcPts val="4700"/>
              </a:lnSpc>
              <a:spcBef>
                <a:spcPts val="245"/>
              </a:spcBef>
              <a:buSzPct val="125316"/>
              <a:buFont typeface="SimSun"/>
              <a:buChar char="•"/>
              <a:tabLst>
                <a:tab pos="536575" algn="l"/>
              </a:tabLst>
            </a:pPr>
            <a:r>
              <a:rPr sz="3950" spc="10" dirty="0">
                <a:latin typeface="Arial MT"/>
                <a:cs typeface="Arial MT"/>
              </a:rPr>
              <a:t>Consumer</a:t>
            </a:r>
            <a:r>
              <a:rPr sz="3950" spc="5" dirty="0">
                <a:latin typeface="Arial MT"/>
                <a:cs typeface="Arial MT"/>
              </a:rPr>
              <a:t> </a:t>
            </a:r>
            <a:r>
              <a:rPr sz="3950" spc="-220" dirty="0">
                <a:latin typeface="Arial MT"/>
                <a:cs typeface="Arial MT"/>
              </a:rPr>
              <a:t>o</a:t>
            </a:r>
            <a:r>
              <a:rPr sz="3950" spc="-220" dirty="0">
                <a:latin typeface="SimSun"/>
                <a:cs typeface="SimSun"/>
              </a:rPr>
              <a:t>ff</a:t>
            </a:r>
            <a:r>
              <a:rPr sz="3950" spc="-220" dirty="0">
                <a:latin typeface="Arial MT"/>
                <a:cs typeface="Arial MT"/>
              </a:rPr>
              <a:t>sets</a:t>
            </a:r>
            <a:r>
              <a:rPr sz="3950" spc="5" dirty="0">
                <a:latin typeface="Arial MT"/>
                <a:cs typeface="Arial MT"/>
              </a:rPr>
              <a:t> </a:t>
            </a:r>
            <a:r>
              <a:rPr sz="3950" spc="-10" dirty="0">
                <a:latin typeface="Arial MT"/>
                <a:cs typeface="Arial MT"/>
              </a:rPr>
              <a:t>behaves</a:t>
            </a:r>
            <a:r>
              <a:rPr sz="3950" spc="5" dirty="0">
                <a:latin typeface="Arial MT"/>
                <a:cs typeface="Arial MT"/>
              </a:rPr>
              <a:t> </a:t>
            </a:r>
            <a:r>
              <a:rPr sz="3950" dirty="0">
                <a:latin typeface="Arial MT"/>
                <a:cs typeface="Arial MT"/>
              </a:rPr>
              <a:t>like</a:t>
            </a:r>
            <a:r>
              <a:rPr sz="3950" spc="5" dirty="0">
                <a:latin typeface="Arial MT"/>
                <a:cs typeface="Arial MT"/>
              </a:rPr>
              <a:t> </a:t>
            </a:r>
            <a:r>
              <a:rPr sz="3950" spc="-75" dirty="0">
                <a:latin typeface="Arial MT"/>
                <a:cs typeface="Arial MT"/>
              </a:rPr>
              <a:t>a</a:t>
            </a:r>
            <a:r>
              <a:rPr sz="3950" spc="5" dirty="0">
                <a:latin typeface="Arial MT"/>
                <a:cs typeface="Arial MT"/>
              </a:rPr>
              <a:t> </a:t>
            </a:r>
            <a:r>
              <a:rPr sz="3950" spc="55" dirty="0">
                <a:latin typeface="Arial MT"/>
                <a:cs typeface="Arial MT"/>
              </a:rPr>
              <a:t>bookmark</a:t>
            </a:r>
            <a:r>
              <a:rPr sz="3950" spc="5" dirty="0">
                <a:latin typeface="Arial MT"/>
                <a:cs typeface="Arial MT"/>
              </a:rPr>
              <a:t> </a:t>
            </a:r>
            <a:r>
              <a:rPr sz="3950" spc="50" dirty="0">
                <a:latin typeface="Arial MT"/>
                <a:cs typeface="Arial MT"/>
              </a:rPr>
              <a:t>for</a:t>
            </a:r>
            <a:r>
              <a:rPr sz="3950" spc="5" dirty="0">
                <a:latin typeface="Arial MT"/>
                <a:cs typeface="Arial MT"/>
              </a:rPr>
              <a:t> </a:t>
            </a:r>
            <a:r>
              <a:rPr sz="3950" spc="25" dirty="0">
                <a:latin typeface="Arial MT"/>
                <a:cs typeface="Arial MT"/>
              </a:rPr>
              <a:t>the</a:t>
            </a:r>
            <a:r>
              <a:rPr sz="3950" spc="5" dirty="0">
                <a:latin typeface="Arial MT"/>
                <a:cs typeface="Arial MT"/>
              </a:rPr>
              <a:t> </a:t>
            </a:r>
            <a:r>
              <a:rPr sz="3950" spc="30" dirty="0">
                <a:latin typeface="Arial MT"/>
                <a:cs typeface="Arial MT"/>
              </a:rPr>
              <a:t>consumer</a:t>
            </a:r>
            <a:r>
              <a:rPr sz="3950" spc="5" dirty="0">
                <a:latin typeface="Arial MT"/>
                <a:cs typeface="Arial MT"/>
              </a:rPr>
              <a:t> </a:t>
            </a:r>
            <a:r>
              <a:rPr sz="3950" spc="110" dirty="0">
                <a:latin typeface="Arial MT"/>
                <a:cs typeface="Arial MT"/>
              </a:rPr>
              <a:t>to</a:t>
            </a:r>
            <a:r>
              <a:rPr sz="3950" spc="5" dirty="0">
                <a:latin typeface="Arial MT"/>
                <a:cs typeface="Arial MT"/>
              </a:rPr>
              <a:t> </a:t>
            </a:r>
            <a:r>
              <a:rPr sz="3950" spc="45" dirty="0">
                <a:latin typeface="Arial MT"/>
                <a:cs typeface="Arial MT"/>
              </a:rPr>
              <a:t>start </a:t>
            </a:r>
            <a:r>
              <a:rPr sz="3950" spc="-1080" dirty="0">
                <a:latin typeface="Arial MT"/>
                <a:cs typeface="Arial MT"/>
              </a:rPr>
              <a:t> </a:t>
            </a:r>
            <a:r>
              <a:rPr sz="3950" dirty="0">
                <a:latin typeface="Arial MT"/>
                <a:cs typeface="Arial MT"/>
              </a:rPr>
              <a:t>reading</a:t>
            </a:r>
            <a:r>
              <a:rPr sz="3950" spc="-5" dirty="0">
                <a:latin typeface="Arial MT"/>
                <a:cs typeface="Arial MT"/>
              </a:rPr>
              <a:t> </a:t>
            </a:r>
            <a:r>
              <a:rPr sz="3950" spc="25" dirty="0">
                <a:latin typeface="Arial MT"/>
                <a:cs typeface="Arial MT"/>
              </a:rPr>
              <a:t>the</a:t>
            </a:r>
            <a:r>
              <a:rPr sz="3950" dirty="0">
                <a:latin typeface="Arial MT"/>
                <a:cs typeface="Arial MT"/>
              </a:rPr>
              <a:t> </a:t>
            </a:r>
            <a:r>
              <a:rPr sz="3950" spc="-10" dirty="0">
                <a:latin typeface="Arial MT"/>
                <a:cs typeface="Arial MT"/>
              </a:rPr>
              <a:t>messages</a:t>
            </a:r>
            <a:r>
              <a:rPr sz="3950" dirty="0">
                <a:latin typeface="Arial MT"/>
                <a:cs typeface="Arial MT"/>
              </a:rPr>
              <a:t> </a:t>
            </a:r>
            <a:r>
              <a:rPr sz="3950" spc="40" dirty="0">
                <a:latin typeface="Arial MT"/>
                <a:cs typeface="Arial MT"/>
              </a:rPr>
              <a:t>from</a:t>
            </a:r>
            <a:r>
              <a:rPr sz="3950" dirty="0">
                <a:latin typeface="Arial MT"/>
                <a:cs typeface="Arial MT"/>
              </a:rPr>
              <a:t> </a:t>
            </a:r>
            <a:r>
              <a:rPr sz="3950" spc="25" dirty="0">
                <a:latin typeface="Arial MT"/>
                <a:cs typeface="Arial MT"/>
              </a:rPr>
              <a:t>the</a:t>
            </a:r>
            <a:r>
              <a:rPr sz="3950" dirty="0">
                <a:latin typeface="Arial MT"/>
                <a:cs typeface="Arial MT"/>
              </a:rPr>
              <a:t> </a:t>
            </a:r>
            <a:r>
              <a:rPr sz="3950" spc="75" dirty="0">
                <a:latin typeface="Arial MT"/>
                <a:cs typeface="Arial MT"/>
              </a:rPr>
              <a:t>point</a:t>
            </a:r>
            <a:r>
              <a:rPr sz="3950" dirty="0">
                <a:latin typeface="Arial MT"/>
                <a:cs typeface="Arial MT"/>
              </a:rPr>
              <a:t> </a:t>
            </a:r>
            <a:r>
              <a:rPr sz="3950" spc="75" dirty="0">
                <a:latin typeface="Arial MT"/>
                <a:cs typeface="Arial MT"/>
              </a:rPr>
              <a:t>it</a:t>
            </a:r>
            <a:r>
              <a:rPr sz="3950" dirty="0">
                <a:latin typeface="Arial MT"/>
                <a:cs typeface="Arial MT"/>
              </a:rPr>
              <a:t> </a:t>
            </a:r>
            <a:r>
              <a:rPr sz="3950" spc="35" dirty="0">
                <a:latin typeface="Arial MT"/>
                <a:cs typeface="Arial MT"/>
              </a:rPr>
              <a:t>left</a:t>
            </a:r>
            <a:r>
              <a:rPr sz="3950" dirty="0">
                <a:latin typeface="Arial MT"/>
                <a:cs typeface="Arial MT"/>
              </a:rPr>
              <a:t> </a:t>
            </a:r>
            <a:r>
              <a:rPr sz="3950" spc="-400" dirty="0">
                <a:latin typeface="Arial MT"/>
                <a:cs typeface="Arial MT"/>
              </a:rPr>
              <a:t>o</a:t>
            </a:r>
            <a:r>
              <a:rPr sz="3950" spc="-400" dirty="0">
                <a:latin typeface="SimSun"/>
                <a:cs typeface="SimSun"/>
              </a:rPr>
              <a:t>ff</a:t>
            </a:r>
            <a:r>
              <a:rPr sz="3950" spc="-400" dirty="0">
                <a:latin typeface="Arial MT"/>
                <a:cs typeface="Arial MT"/>
              </a:rPr>
              <a:t>.</a:t>
            </a:r>
            <a:endParaRPr sz="395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97427" y="4905941"/>
            <a:ext cx="9909810" cy="1433195"/>
          </a:xfrm>
          <a:prstGeom prst="rect">
            <a:avLst/>
          </a:prstGeom>
        </p:spPr>
        <p:txBody>
          <a:bodyPr vert="horz" wrap="square" lIns="0" tIns="17145" rIns="0" bIns="0" rtlCol="0">
            <a:spAutoFit/>
          </a:bodyPr>
          <a:lstStyle/>
          <a:p>
            <a:pPr marL="12700">
              <a:lnSpc>
                <a:spcPct val="100000"/>
              </a:lnSpc>
              <a:spcBef>
                <a:spcPts val="135"/>
              </a:spcBef>
            </a:pPr>
            <a:r>
              <a:rPr spc="185" dirty="0"/>
              <a:t>Consumer</a:t>
            </a:r>
            <a:r>
              <a:rPr spc="-35" dirty="0"/>
              <a:t> </a:t>
            </a:r>
            <a:r>
              <a:rPr spc="185" dirty="0"/>
              <a:t>Groups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85" dirty="0"/>
              <a:t>Consumer</a:t>
            </a:r>
            <a:r>
              <a:rPr spc="-35" dirty="0"/>
              <a:t> </a:t>
            </a:r>
            <a:r>
              <a:rPr spc="185" dirty="0"/>
              <a:t>Groups</a:t>
            </a:r>
          </a:p>
        </p:txBody>
      </p:sp>
      <p:sp>
        <p:nvSpPr>
          <p:cNvPr id="3" name="object 3"/>
          <p:cNvSpPr txBox="1"/>
          <p:nvPr/>
        </p:nvSpPr>
        <p:spPr>
          <a:xfrm>
            <a:off x="1421811" y="2543939"/>
            <a:ext cx="200025" cy="1575435"/>
          </a:xfrm>
          <a:prstGeom prst="rect">
            <a:avLst/>
          </a:prstGeom>
        </p:spPr>
        <p:txBody>
          <a:bodyPr vert="horz" wrap="square" lIns="0" tIns="14604" rIns="0" bIns="0" rtlCol="0">
            <a:spAutoFit/>
          </a:bodyPr>
          <a:lstStyle/>
          <a:p>
            <a:pPr marL="12700">
              <a:lnSpc>
                <a:spcPct val="100000"/>
              </a:lnSpc>
              <a:spcBef>
                <a:spcPts val="114"/>
              </a:spcBef>
            </a:pPr>
            <a:r>
              <a:rPr sz="3900" spc="-580" dirty="0">
                <a:latin typeface="SimSun"/>
                <a:cs typeface="SimSun"/>
              </a:rPr>
              <a:t>•</a:t>
            </a:r>
            <a:endParaRPr sz="3900">
              <a:latin typeface="SimSun"/>
              <a:cs typeface="SimSun"/>
            </a:endParaRPr>
          </a:p>
          <a:p>
            <a:pPr marL="12700">
              <a:lnSpc>
                <a:spcPct val="100000"/>
              </a:lnSpc>
              <a:spcBef>
                <a:spcPts val="2825"/>
              </a:spcBef>
            </a:pPr>
            <a:r>
              <a:rPr sz="3900" spc="-580" dirty="0">
                <a:latin typeface="SimSun"/>
                <a:cs typeface="SimSun"/>
              </a:rPr>
              <a:t>•</a:t>
            </a:r>
            <a:endParaRPr sz="3900">
              <a:latin typeface="SimSun"/>
              <a:cs typeface="SimSun"/>
            </a:endParaRPr>
          </a:p>
        </p:txBody>
      </p:sp>
      <p:sp>
        <p:nvSpPr>
          <p:cNvPr id="4" name="object 4"/>
          <p:cNvSpPr txBox="1"/>
          <p:nvPr/>
        </p:nvSpPr>
        <p:spPr>
          <a:xfrm>
            <a:off x="1882530" y="2611847"/>
            <a:ext cx="4012565" cy="502920"/>
          </a:xfrm>
          <a:prstGeom prst="rect">
            <a:avLst/>
          </a:prstGeom>
        </p:spPr>
        <p:txBody>
          <a:bodyPr vert="horz" wrap="square" lIns="0" tIns="16510" rIns="0" bIns="0" rtlCol="0">
            <a:spAutoFit/>
          </a:bodyPr>
          <a:lstStyle/>
          <a:p>
            <a:pPr marL="12700">
              <a:lnSpc>
                <a:spcPct val="100000"/>
              </a:lnSpc>
              <a:spcBef>
                <a:spcPts val="130"/>
              </a:spcBef>
            </a:pPr>
            <a:r>
              <a:rPr sz="3100" b="1" u="heavy" spc="-10" dirty="0">
                <a:uFill>
                  <a:solidFill>
                    <a:srgbClr val="000000"/>
                  </a:solidFill>
                </a:uFill>
                <a:latin typeface="Arial"/>
                <a:cs typeface="Arial"/>
              </a:rPr>
              <a:t>group.id</a:t>
            </a:r>
            <a:r>
              <a:rPr sz="3100" b="1" spc="-15" dirty="0">
                <a:latin typeface="Arial"/>
                <a:cs typeface="Arial"/>
              </a:rPr>
              <a:t> </a:t>
            </a:r>
            <a:r>
              <a:rPr sz="3100" spc="10" dirty="0">
                <a:latin typeface="Arial MT"/>
                <a:cs typeface="Arial MT"/>
              </a:rPr>
              <a:t>is</a:t>
            </a:r>
            <a:r>
              <a:rPr sz="3100" spc="-10" dirty="0">
                <a:latin typeface="Arial MT"/>
                <a:cs typeface="Arial MT"/>
              </a:rPr>
              <a:t> </a:t>
            </a:r>
            <a:r>
              <a:rPr sz="3100" spc="40" dirty="0">
                <a:latin typeface="Arial MT"/>
                <a:cs typeface="Arial MT"/>
              </a:rPr>
              <a:t>mandatory</a:t>
            </a:r>
            <a:endParaRPr sz="3100">
              <a:latin typeface="Arial MT"/>
              <a:cs typeface="Arial MT"/>
            </a:endParaRPr>
          </a:p>
        </p:txBody>
      </p:sp>
      <p:sp>
        <p:nvSpPr>
          <p:cNvPr id="5" name="object 5"/>
          <p:cNvSpPr txBox="1"/>
          <p:nvPr/>
        </p:nvSpPr>
        <p:spPr>
          <a:xfrm>
            <a:off x="1882530" y="3564697"/>
            <a:ext cx="7542530" cy="976630"/>
          </a:xfrm>
          <a:prstGeom prst="rect">
            <a:avLst/>
          </a:prstGeom>
        </p:spPr>
        <p:txBody>
          <a:bodyPr vert="horz" wrap="square" lIns="0" tIns="16510" rIns="0" bIns="0" rtlCol="0">
            <a:spAutoFit/>
          </a:bodyPr>
          <a:lstStyle/>
          <a:p>
            <a:pPr marL="12700" marR="5080">
              <a:lnSpc>
                <a:spcPct val="100000"/>
              </a:lnSpc>
              <a:spcBef>
                <a:spcPts val="130"/>
              </a:spcBef>
            </a:pPr>
            <a:r>
              <a:rPr sz="3100" b="1" u="heavy" spc="-10" dirty="0">
                <a:uFill>
                  <a:solidFill>
                    <a:srgbClr val="000000"/>
                  </a:solidFill>
                </a:uFill>
                <a:latin typeface="Arial"/>
                <a:cs typeface="Arial"/>
              </a:rPr>
              <a:t>group.id</a:t>
            </a:r>
            <a:r>
              <a:rPr sz="3100" b="1" spc="-10" dirty="0">
                <a:latin typeface="Arial"/>
                <a:cs typeface="Arial"/>
              </a:rPr>
              <a:t> </a:t>
            </a:r>
            <a:r>
              <a:rPr sz="3100" spc="25" dirty="0">
                <a:latin typeface="Arial MT"/>
                <a:cs typeface="Arial MT"/>
              </a:rPr>
              <a:t>plays </a:t>
            </a:r>
            <a:r>
              <a:rPr sz="3100" spc="-45" dirty="0">
                <a:latin typeface="Arial MT"/>
                <a:cs typeface="Arial MT"/>
              </a:rPr>
              <a:t>a </a:t>
            </a:r>
            <a:r>
              <a:rPr sz="3100" spc="25" dirty="0">
                <a:latin typeface="Arial MT"/>
                <a:cs typeface="Arial MT"/>
              </a:rPr>
              <a:t>major </a:t>
            </a:r>
            <a:r>
              <a:rPr sz="3100" spc="-5" dirty="0">
                <a:latin typeface="Arial MT"/>
                <a:cs typeface="Arial MT"/>
              </a:rPr>
              <a:t>role </a:t>
            </a:r>
            <a:r>
              <a:rPr sz="3100" spc="30" dirty="0">
                <a:latin typeface="Arial MT"/>
                <a:cs typeface="Arial MT"/>
              </a:rPr>
              <a:t>when </a:t>
            </a:r>
            <a:r>
              <a:rPr sz="3100" spc="65" dirty="0">
                <a:latin typeface="Arial MT"/>
                <a:cs typeface="Arial MT"/>
              </a:rPr>
              <a:t>it </a:t>
            </a:r>
            <a:r>
              <a:rPr sz="3100" spc="50" dirty="0">
                <a:latin typeface="Arial MT"/>
                <a:cs typeface="Arial MT"/>
              </a:rPr>
              <a:t>comes </a:t>
            </a:r>
            <a:r>
              <a:rPr sz="3100" spc="-855" dirty="0">
                <a:latin typeface="Arial MT"/>
                <a:cs typeface="Arial MT"/>
              </a:rPr>
              <a:t> </a:t>
            </a:r>
            <a:r>
              <a:rPr sz="3100" spc="95" dirty="0">
                <a:latin typeface="Arial MT"/>
                <a:cs typeface="Arial MT"/>
              </a:rPr>
              <a:t>to</a:t>
            </a:r>
            <a:r>
              <a:rPr sz="3100" dirty="0">
                <a:latin typeface="Arial MT"/>
                <a:cs typeface="Arial MT"/>
              </a:rPr>
              <a:t> </a:t>
            </a:r>
            <a:r>
              <a:rPr sz="3100" spc="20" dirty="0">
                <a:latin typeface="Arial MT"/>
                <a:cs typeface="Arial MT"/>
              </a:rPr>
              <a:t>scalable</a:t>
            </a:r>
            <a:r>
              <a:rPr sz="3100" spc="5" dirty="0">
                <a:latin typeface="Arial MT"/>
                <a:cs typeface="Arial MT"/>
              </a:rPr>
              <a:t> </a:t>
            </a:r>
            <a:r>
              <a:rPr sz="3100" spc="10" dirty="0">
                <a:latin typeface="Arial MT"/>
                <a:cs typeface="Arial MT"/>
              </a:rPr>
              <a:t>message</a:t>
            </a:r>
            <a:r>
              <a:rPr sz="3100" spc="5" dirty="0">
                <a:latin typeface="Arial MT"/>
                <a:cs typeface="Arial MT"/>
              </a:rPr>
              <a:t> </a:t>
            </a:r>
            <a:r>
              <a:rPr sz="3100" spc="55" dirty="0">
                <a:latin typeface="Arial MT"/>
                <a:cs typeface="Arial MT"/>
              </a:rPr>
              <a:t>consumption.</a:t>
            </a:r>
            <a:endParaRPr sz="3100">
              <a:latin typeface="Arial MT"/>
              <a:cs typeface="Arial MT"/>
            </a:endParaRPr>
          </a:p>
        </p:txBody>
      </p:sp>
      <p:sp>
        <p:nvSpPr>
          <p:cNvPr id="6" name="object 6"/>
          <p:cNvSpPr txBox="1"/>
          <p:nvPr/>
        </p:nvSpPr>
        <p:spPr>
          <a:xfrm>
            <a:off x="10831954" y="2930178"/>
            <a:ext cx="1964055" cy="528320"/>
          </a:xfrm>
          <a:prstGeom prst="rect">
            <a:avLst/>
          </a:prstGeom>
        </p:spPr>
        <p:txBody>
          <a:bodyPr vert="horz" wrap="square" lIns="0" tIns="12065" rIns="0" bIns="0" rtlCol="0">
            <a:spAutoFit/>
          </a:bodyPr>
          <a:lstStyle/>
          <a:p>
            <a:pPr marL="12700">
              <a:lnSpc>
                <a:spcPct val="100000"/>
              </a:lnSpc>
              <a:spcBef>
                <a:spcPts val="95"/>
              </a:spcBef>
            </a:pPr>
            <a:r>
              <a:rPr sz="3300" b="1" spc="40" dirty="0">
                <a:latin typeface="Arial"/>
                <a:cs typeface="Arial"/>
              </a:rPr>
              <a:t>test-topic</a:t>
            </a:r>
            <a:endParaRPr sz="3300">
              <a:latin typeface="Arial"/>
              <a:cs typeface="Arial"/>
            </a:endParaRPr>
          </a:p>
        </p:txBody>
      </p:sp>
      <p:sp>
        <p:nvSpPr>
          <p:cNvPr id="7" name="object 7"/>
          <p:cNvSpPr txBox="1"/>
          <p:nvPr/>
        </p:nvSpPr>
        <p:spPr>
          <a:xfrm>
            <a:off x="10849690" y="5349177"/>
            <a:ext cx="1885950" cy="566420"/>
          </a:xfrm>
          <a:prstGeom prst="rect">
            <a:avLst/>
          </a:prstGeom>
          <a:solidFill>
            <a:srgbClr val="000000"/>
          </a:solidFill>
        </p:spPr>
        <p:txBody>
          <a:bodyPr vert="horz" wrap="square" lIns="0" tIns="79375" rIns="0" bIns="0" rtlCol="0">
            <a:spAutoFit/>
          </a:bodyPr>
          <a:lstStyle/>
          <a:p>
            <a:pPr marL="151130">
              <a:lnSpc>
                <a:spcPct val="100000"/>
              </a:lnSpc>
              <a:spcBef>
                <a:spcPts val="625"/>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8" name="object 8"/>
          <p:cNvSpPr/>
          <p:nvPr/>
        </p:nvSpPr>
        <p:spPr>
          <a:xfrm>
            <a:off x="10669015" y="3651483"/>
            <a:ext cx="8632825" cy="4772660"/>
          </a:xfrm>
          <a:custGeom>
            <a:avLst/>
            <a:gdLst/>
            <a:ahLst/>
            <a:cxnLst/>
            <a:rect l="l" t="t" r="r" b="b"/>
            <a:pathLst>
              <a:path w="8632825" h="4772659">
                <a:moveTo>
                  <a:pt x="0" y="0"/>
                </a:moveTo>
                <a:lnTo>
                  <a:pt x="8632590" y="0"/>
                </a:lnTo>
                <a:lnTo>
                  <a:pt x="8632590" y="4772313"/>
                </a:lnTo>
                <a:lnTo>
                  <a:pt x="0" y="4772313"/>
                </a:lnTo>
                <a:lnTo>
                  <a:pt x="0" y="0"/>
                </a:lnTo>
                <a:close/>
              </a:path>
            </a:pathLst>
          </a:custGeom>
          <a:ln w="52354">
            <a:solidFill>
              <a:srgbClr val="000000"/>
            </a:solidFill>
          </a:ln>
        </p:spPr>
        <p:txBody>
          <a:bodyPr wrap="square" lIns="0" tIns="0" rIns="0" bIns="0" rtlCol="0"/>
          <a:lstStyle/>
          <a:p>
            <a:endParaRPr/>
          </a:p>
        </p:txBody>
      </p:sp>
      <p:sp>
        <p:nvSpPr>
          <p:cNvPr id="9" name="object 9"/>
          <p:cNvSpPr txBox="1"/>
          <p:nvPr/>
        </p:nvSpPr>
        <p:spPr>
          <a:xfrm>
            <a:off x="10838632" y="4383283"/>
            <a:ext cx="1908175" cy="464820"/>
          </a:xfrm>
          <a:prstGeom prst="rect">
            <a:avLst/>
          </a:prstGeom>
          <a:solidFill>
            <a:srgbClr val="000000"/>
          </a:solidFill>
        </p:spPr>
        <p:txBody>
          <a:bodyPr vert="horz" wrap="square" lIns="0" tIns="26670" rIns="0" bIns="0" rtlCol="0">
            <a:spAutoFit/>
          </a:bodyPr>
          <a:lstStyle/>
          <a:p>
            <a:pPr marL="161925">
              <a:lnSpc>
                <a:spcPct val="100000"/>
              </a:lnSpc>
              <a:spcBef>
                <a:spcPts val="210"/>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0</a:t>
            </a:r>
            <a:endParaRPr sz="2600">
              <a:latin typeface="Arial MT"/>
              <a:cs typeface="Arial MT"/>
            </a:endParaRPr>
          </a:p>
        </p:txBody>
      </p:sp>
      <p:sp>
        <p:nvSpPr>
          <p:cNvPr id="10" name="object 10"/>
          <p:cNvSpPr txBox="1"/>
          <p:nvPr/>
        </p:nvSpPr>
        <p:spPr>
          <a:xfrm>
            <a:off x="10849690" y="6416785"/>
            <a:ext cx="1885950" cy="566420"/>
          </a:xfrm>
          <a:prstGeom prst="rect">
            <a:avLst/>
          </a:prstGeom>
          <a:solidFill>
            <a:srgbClr val="000000"/>
          </a:solidFill>
        </p:spPr>
        <p:txBody>
          <a:bodyPr vert="horz" wrap="square" lIns="0" tIns="79375" rIns="0" bIns="0" rtlCol="0">
            <a:spAutoFit/>
          </a:bodyPr>
          <a:lstStyle/>
          <a:p>
            <a:pPr marL="151130">
              <a:lnSpc>
                <a:spcPct val="100000"/>
              </a:lnSpc>
              <a:spcBef>
                <a:spcPts val="625"/>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2</a:t>
            </a:r>
            <a:endParaRPr sz="2600">
              <a:latin typeface="Arial MT"/>
              <a:cs typeface="Arial MT"/>
            </a:endParaRPr>
          </a:p>
        </p:txBody>
      </p:sp>
      <p:sp>
        <p:nvSpPr>
          <p:cNvPr id="11" name="object 11"/>
          <p:cNvSpPr txBox="1"/>
          <p:nvPr/>
        </p:nvSpPr>
        <p:spPr>
          <a:xfrm>
            <a:off x="10849690" y="7449651"/>
            <a:ext cx="1885950" cy="566420"/>
          </a:xfrm>
          <a:prstGeom prst="rect">
            <a:avLst/>
          </a:prstGeom>
          <a:solidFill>
            <a:srgbClr val="000000"/>
          </a:solidFill>
        </p:spPr>
        <p:txBody>
          <a:bodyPr vert="horz" wrap="square" lIns="0" tIns="79375" rIns="0" bIns="0" rtlCol="0">
            <a:spAutoFit/>
          </a:bodyPr>
          <a:lstStyle/>
          <a:p>
            <a:pPr marL="151130">
              <a:lnSpc>
                <a:spcPct val="100000"/>
              </a:lnSpc>
              <a:spcBef>
                <a:spcPts val="625"/>
              </a:spcBef>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3</a:t>
            </a:r>
            <a:endParaRPr sz="2600">
              <a:latin typeface="Arial MT"/>
              <a:cs typeface="Arial MT"/>
            </a:endParaRPr>
          </a:p>
        </p:txBody>
      </p:sp>
      <p:graphicFrame>
        <p:nvGraphicFramePr>
          <p:cNvPr id="12" name="object 12"/>
          <p:cNvGraphicFramePr>
            <a:graphicFrameLocks noGrp="1"/>
          </p:cNvGraphicFramePr>
          <p:nvPr/>
        </p:nvGraphicFramePr>
        <p:xfrm>
          <a:off x="13308820" y="4101522"/>
          <a:ext cx="3366134" cy="828931"/>
        </p:xfrm>
        <a:graphic>
          <a:graphicData uri="http://schemas.openxmlformats.org/drawingml/2006/table">
            <a:tbl>
              <a:tblPr firstRow="1" bandRow="1">
                <a:tableStyleId>{2D5ABB26-0587-4C30-8999-92F81FD0307C}</a:tableStyleId>
              </a:tblPr>
              <a:tblGrid>
                <a:gridCol w="681990">
                  <a:extLst>
                    <a:ext uri="{9D8B030D-6E8A-4147-A177-3AD203B41FA5}">
                      <a16:colId xmlns:a16="http://schemas.microsoft.com/office/drawing/2014/main" val="20000"/>
                    </a:ext>
                  </a:extLst>
                </a:gridCol>
                <a:gridCol w="689610">
                  <a:extLst>
                    <a:ext uri="{9D8B030D-6E8A-4147-A177-3AD203B41FA5}">
                      <a16:colId xmlns:a16="http://schemas.microsoft.com/office/drawing/2014/main" val="20001"/>
                    </a:ext>
                  </a:extLst>
                </a:gridCol>
                <a:gridCol w="694689">
                  <a:extLst>
                    <a:ext uri="{9D8B030D-6E8A-4147-A177-3AD203B41FA5}">
                      <a16:colId xmlns:a16="http://schemas.microsoft.com/office/drawing/2014/main" val="20002"/>
                    </a:ext>
                  </a:extLst>
                </a:gridCol>
                <a:gridCol w="1299845">
                  <a:extLst>
                    <a:ext uri="{9D8B030D-6E8A-4147-A177-3AD203B41FA5}">
                      <a16:colId xmlns:a16="http://schemas.microsoft.com/office/drawing/2014/main" val="20003"/>
                    </a:ext>
                  </a:extLst>
                </a:gridCol>
              </a:tblGrid>
              <a:tr h="828931">
                <a:tc>
                  <a:txBody>
                    <a:bodyPr/>
                    <a:lstStyle/>
                    <a:p>
                      <a:pPr marL="1905" algn="ctr">
                        <a:lnSpc>
                          <a:spcPct val="100000"/>
                        </a:lnSpc>
                        <a:spcBef>
                          <a:spcPts val="325"/>
                        </a:spcBef>
                      </a:pPr>
                      <a:r>
                        <a:rPr sz="2050" spc="30" dirty="0">
                          <a:latin typeface="Arial MT"/>
                          <a:cs typeface="Arial MT"/>
                        </a:rPr>
                        <a:t>ABC</a:t>
                      </a:r>
                      <a:endParaRPr sz="2050">
                        <a:latin typeface="Arial MT"/>
                        <a:cs typeface="Arial MT"/>
                      </a:endParaRPr>
                    </a:p>
                    <a:p>
                      <a:pPr marL="1905" algn="ctr">
                        <a:lnSpc>
                          <a:spcPct val="100000"/>
                        </a:lnSpc>
                        <a:spcBef>
                          <a:spcPts val="65"/>
                        </a:spcBef>
                      </a:pPr>
                      <a:r>
                        <a:rPr sz="2600" b="1" dirty="0">
                          <a:solidFill>
                            <a:srgbClr val="C82506"/>
                          </a:solidFill>
                          <a:latin typeface="Arial"/>
                          <a:cs typeface="Arial"/>
                        </a:rPr>
                        <a:t>0</a:t>
                      </a:r>
                      <a:endParaRPr sz="2600">
                        <a:latin typeface="Arial"/>
                        <a:cs typeface="Arial"/>
                      </a:endParaRPr>
                    </a:p>
                  </a:txBody>
                  <a:tcPr marL="0" marR="0" marT="41275"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R="1905" algn="ctr">
                        <a:lnSpc>
                          <a:spcPct val="100000"/>
                        </a:lnSpc>
                        <a:spcBef>
                          <a:spcPts val="325"/>
                        </a:spcBef>
                      </a:pPr>
                      <a:r>
                        <a:rPr sz="2050" spc="-35" dirty="0">
                          <a:latin typeface="Arial MT"/>
                          <a:cs typeface="Arial MT"/>
                        </a:rPr>
                        <a:t>DEF</a:t>
                      </a:r>
                      <a:endParaRPr sz="2050">
                        <a:latin typeface="Arial MT"/>
                        <a:cs typeface="Arial MT"/>
                      </a:endParaRPr>
                    </a:p>
                    <a:p>
                      <a:pPr marR="1905" algn="ctr">
                        <a:lnSpc>
                          <a:spcPct val="100000"/>
                        </a:lnSpc>
                        <a:spcBef>
                          <a:spcPts val="65"/>
                        </a:spcBef>
                      </a:pPr>
                      <a:r>
                        <a:rPr sz="2600" b="1" dirty="0">
                          <a:solidFill>
                            <a:srgbClr val="C82506"/>
                          </a:solidFill>
                          <a:latin typeface="Arial"/>
                          <a:cs typeface="Arial"/>
                        </a:rPr>
                        <a:t>1</a:t>
                      </a:r>
                      <a:endParaRPr sz="2600">
                        <a:latin typeface="Arial"/>
                        <a:cs typeface="Arial"/>
                      </a:endParaRPr>
                    </a:p>
                  </a:txBody>
                  <a:tcPr marL="0" marR="0" marT="41275"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4445" algn="ctr">
                        <a:lnSpc>
                          <a:spcPct val="100000"/>
                        </a:lnSpc>
                        <a:spcBef>
                          <a:spcPts val="409"/>
                        </a:spcBef>
                      </a:pPr>
                      <a:r>
                        <a:rPr sz="2050" spc="-10" dirty="0">
                          <a:latin typeface="Arial MT"/>
                          <a:cs typeface="Arial MT"/>
                        </a:rPr>
                        <a:t>GHI</a:t>
                      </a:r>
                      <a:endParaRPr sz="2050">
                        <a:latin typeface="Arial MT"/>
                        <a:cs typeface="Arial MT"/>
                      </a:endParaRPr>
                    </a:p>
                    <a:p>
                      <a:pPr marL="4445" algn="ctr">
                        <a:lnSpc>
                          <a:spcPct val="100000"/>
                        </a:lnSpc>
                        <a:spcBef>
                          <a:spcPts val="90"/>
                        </a:spcBef>
                      </a:pPr>
                      <a:r>
                        <a:rPr sz="2450" b="1" dirty="0">
                          <a:solidFill>
                            <a:srgbClr val="C82506"/>
                          </a:solidFill>
                          <a:latin typeface="Arial"/>
                          <a:cs typeface="Arial"/>
                        </a:rPr>
                        <a:t>2</a:t>
                      </a:r>
                      <a:endParaRPr sz="2450">
                        <a:latin typeface="Arial"/>
                        <a:cs typeface="Arial"/>
                      </a:endParaRPr>
                    </a:p>
                  </a:txBody>
                  <a:tcPr marL="0" marR="0" marT="52069"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109855" marR="606425">
                        <a:lnSpc>
                          <a:spcPct val="100000"/>
                        </a:lnSpc>
                        <a:spcBef>
                          <a:spcPts val="409"/>
                        </a:spcBef>
                      </a:pPr>
                      <a:r>
                        <a:rPr sz="2050" spc="55" dirty="0">
                          <a:latin typeface="Arial MT"/>
                          <a:cs typeface="Arial MT"/>
                        </a:rPr>
                        <a:t>JKL</a:t>
                      </a:r>
                      <a:endParaRPr sz="2050">
                        <a:latin typeface="Arial MT"/>
                        <a:cs typeface="Arial MT"/>
                      </a:endParaRPr>
                    </a:p>
                    <a:p>
                      <a:pPr marL="257175">
                        <a:lnSpc>
                          <a:spcPts val="2014"/>
                        </a:lnSpc>
                        <a:spcBef>
                          <a:spcPts val="1540"/>
                        </a:spcBef>
                        <a:tabLst>
                          <a:tab pos="666115" algn="l"/>
                        </a:tabLst>
                      </a:pPr>
                      <a:r>
                        <a:rPr sz="3675" b="1" baseline="32879" dirty="0">
                          <a:solidFill>
                            <a:srgbClr val="C82506"/>
                          </a:solidFill>
                          <a:latin typeface="Arial"/>
                          <a:cs typeface="Arial"/>
                        </a:rPr>
                        <a:t>3	</a:t>
                      </a:r>
                      <a:r>
                        <a:rPr sz="2450" b="1" dirty="0">
                          <a:latin typeface="Arial"/>
                          <a:cs typeface="Arial"/>
                        </a:rPr>
                        <a:t>……</a:t>
                      </a:r>
                      <a:endParaRPr sz="2450">
                        <a:latin typeface="Arial"/>
                        <a:cs typeface="Arial"/>
                      </a:endParaRPr>
                    </a:p>
                  </a:txBody>
                  <a:tcPr marL="0" marR="0" marT="52069"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extLst>
                  <a:ext uri="{0D108BD9-81ED-4DB2-BD59-A6C34878D82A}">
                    <a16:rowId xmlns:a16="http://schemas.microsoft.com/office/drawing/2014/main" val="10000"/>
                  </a:ext>
                </a:extLst>
              </a:tr>
            </a:tbl>
          </a:graphicData>
        </a:graphic>
      </p:graphicFrame>
      <p:sp>
        <p:nvSpPr>
          <p:cNvPr id="13" name="object 13"/>
          <p:cNvSpPr/>
          <p:nvPr/>
        </p:nvSpPr>
        <p:spPr>
          <a:xfrm>
            <a:off x="14015070" y="4127699"/>
            <a:ext cx="684530" cy="829310"/>
          </a:xfrm>
          <a:custGeom>
            <a:avLst/>
            <a:gdLst/>
            <a:ahLst/>
            <a:cxnLst/>
            <a:rect l="l" t="t" r="r" b="b"/>
            <a:pathLst>
              <a:path w="684530" h="829310">
                <a:moveTo>
                  <a:pt x="684103" y="0"/>
                </a:moveTo>
                <a:lnTo>
                  <a:pt x="0" y="0"/>
                </a:lnTo>
                <a:lnTo>
                  <a:pt x="0" y="828931"/>
                </a:lnTo>
                <a:lnTo>
                  <a:pt x="684103" y="828931"/>
                </a:lnTo>
                <a:lnTo>
                  <a:pt x="684103" y="0"/>
                </a:lnTo>
                <a:close/>
              </a:path>
            </a:pathLst>
          </a:custGeom>
          <a:solidFill>
            <a:srgbClr val="FFFFFF"/>
          </a:solidFill>
        </p:spPr>
        <p:txBody>
          <a:bodyPr wrap="square" lIns="0" tIns="0" rIns="0" bIns="0" rtlCol="0"/>
          <a:lstStyle/>
          <a:p>
            <a:endParaRPr/>
          </a:p>
        </p:txBody>
      </p:sp>
      <p:sp>
        <p:nvSpPr>
          <p:cNvPr id="14" name="object 14"/>
          <p:cNvSpPr/>
          <p:nvPr/>
        </p:nvSpPr>
        <p:spPr>
          <a:xfrm>
            <a:off x="15404944" y="4127699"/>
            <a:ext cx="684530" cy="829310"/>
          </a:xfrm>
          <a:custGeom>
            <a:avLst/>
            <a:gdLst/>
            <a:ahLst/>
            <a:cxnLst/>
            <a:rect l="l" t="t" r="r" b="b"/>
            <a:pathLst>
              <a:path w="684530" h="829310">
                <a:moveTo>
                  <a:pt x="684103" y="0"/>
                </a:moveTo>
                <a:lnTo>
                  <a:pt x="0" y="0"/>
                </a:lnTo>
                <a:lnTo>
                  <a:pt x="0" y="828931"/>
                </a:lnTo>
                <a:lnTo>
                  <a:pt x="684103" y="828931"/>
                </a:lnTo>
                <a:lnTo>
                  <a:pt x="684103" y="0"/>
                </a:lnTo>
                <a:close/>
              </a:path>
            </a:pathLst>
          </a:custGeom>
          <a:solidFill>
            <a:srgbClr val="FFFFFF"/>
          </a:solidFill>
        </p:spPr>
        <p:txBody>
          <a:bodyPr wrap="square" lIns="0" tIns="0" rIns="0" bIns="0" rtlCol="0"/>
          <a:lstStyle/>
          <a:p>
            <a:endParaRPr/>
          </a:p>
        </p:txBody>
      </p:sp>
      <p:sp>
        <p:nvSpPr>
          <p:cNvPr id="15" name="object 15"/>
          <p:cNvSpPr txBox="1"/>
          <p:nvPr/>
        </p:nvSpPr>
        <p:spPr>
          <a:xfrm>
            <a:off x="16683849" y="4672075"/>
            <a:ext cx="339725" cy="402590"/>
          </a:xfrm>
          <a:prstGeom prst="rect">
            <a:avLst/>
          </a:prstGeom>
        </p:spPr>
        <p:txBody>
          <a:bodyPr vert="horz" wrap="square" lIns="0" tIns="15240" rIns="0" bIns="0" rtlCol="0">
            <a:spAutoFit/>
          </a:bodyPr>
          <a:lstStyle/>
          <a:p>
            <a:pPr marL="12700">
              <a:lnSpc>
                <a:spcPct val="100000"/>
              </a:lnSpc>
              <a:spcBef>
                <a:spcPts val="120"/>
              </a:spcBef>
            </a:pPr>
            <a:r>
              <a:rPr sz="2450" b="1" spc="20" dirty="0">
                <a:latin typeface="Arial"/>
                <a:cs typeface="Arial"/>
              </a:rPr>
              <a:t>…</a:t>
            </a:r>
            <a:endParaRPr sz="2450">
              <a:latin typeface="Arial"/>
              <a:cs typeface="Arial"/>
            </a:endParaRPr>
          </a:p>
        </p:txBody>
      </p:sp>
      <p:graphicFrame>
        <p:nvGraphicFramePr>
          <p:cNvPr id="16" name="object 16"/>
          <p:cNvGraphicFramePr>
            <a:graphicFrameLocks noGrp="1"/>
          </p:cNvGraphicFramePr>
          <p:nvPr/>
        </p:nvGraphicFramePr>
        <p:xfrm>
          <a:off x="13316997" y="5209875"/>
          <a:ext cx="4646293" cy="790420"/>
        </p:xfrm>
        <a:graphic>
          <a:graphicData uri="http://schemas.openxmlformats.org/drawingml/2006/table">
            <a:tbl>
              <a:tblPr firstRow="1" bandRow="1">
                <a:tableStyleId>{2D5ABB26-0587-4C30-8999-92F81FD0307C}</a:tableStyleId>
              </a:tblPr>
              <a:tblGrid>
                <a:gridCol w="674370">
                  <a:extLst>
                    <a:ext uri="{9D8B030D-6E8A-4147-A177-3AD203B41FA5}">
                      <a16:colId xmlns:a16="http://schemas.microsoft.com/office/drawing/2014/main" val="20000"/>
                    </a:ext>
                  </a:extLst>
                </a:gridCol>
                <a:gridCol w="677545">
                  <a:extLst>
                    <a:ext uri="{9D8B030D-6E8A-4147-A177-3AD203B41FA5}">
                      <a16:colId xmlns:a16="http://schemas.microsoft.com/office/drawing/2014/main" val="20001"/>
                    </a:ext>
                  </a:extLst>
                </a:gridCol>
                <a:gridCol w="677545">
                  <a:extLst>
                    <a:ext uri="{9D8B030D-6E8A-4147-A177-3AD203B41FA5}">
                      <a16:colId xmlns:a16="http://schemas.microsoft.com/office/drawing/2014/main" val="20002"/>
                    </a:ext>
                  </a:extLst>
                </a:gridCol>
                <a:gridCol w="677544">
                  <a:extLst>
                    <a:ext uri="{9D8B030D-6E8A-4147-A177-3AD203B41FA5}">
                      <a16:colId xmlns:a16="http://schemas.microsoft.com/office/drawing/2014/main" val="20003"/>
                    </a:ext>
                  </a:extLst>
                </a:gridCol>
                <a:gridCol w="677544">
                  <a:extLst>
                    <a:ext uri="{9D8B030D-6E8A-4147-A177-3AD203B41FA5}">
                      <a16:colId xmlns:a16="http://schemas.microsoft.com/office/drawing/2014/main" val="20004"/>
                    </a:ext>
                  </a:extLst>
                </a:gridCol>
                <a:gridCol w="677545">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tblGrid>
              <a:tr h="790420">
                <a:tc>
                  <a:txBody>
                    <a:bodyPr/>
                    <a:lstStyle/>
                    <a:p>
                      <a:pPr algn="ctr">
                        <a:lnSpc>
                          <a:spcPct val="100000"/>
                        </a:lnSpc>
                        <a:spcBef>
                          <a:spcPts val="160"/>
                        </a:spcBef>
                      </a:pPr>
                      <a:r>
                        <a:rPr sz="2050" spc="30" dirty="0">
                          <a:latin typeface="Arial MT"/>
                          <a:cs typeface="Arial MT"/>
                        </a:rPr>
                        <a:t>ABC</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0</a:t>
                      </a:r>
                      <a:endParaRPr sz="2600">
                        <a:latin typeface="Arial"/>
                        <a:cs typeface="Arial"/>
                      </a:endParaRPr>
                    </a:p>
                  </a:txBody>
                  <a:tcPr marL="0" marR="0" marT="20320"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35" dirty="0">
                          <a:latin typeface="Arial MT"/>
                          <a:cs typeface="Arial MT"/>
                        </a:rPr>
                        <a:t>DEF</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1</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10" dirty="0">
                          <a:latin typeface="Arial MT"/>
                          <a:cs typeface="Arial MT"/>
                        </a:rPr>
                        <a:t>GHI</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2</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55" dirty="0">
                          <a:latin typeface="Arial MT"/>
                          <a:cs typeface="Arial MT"/>
                        </a:rPr>
                        <a:t>JKL</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3</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45" dirty="0">
                          <a:latin typeface="Arial MT"/>
                          <a:cs typeface="Arial MT"/>
                        </a:rPr>
                        <a:t>BOB</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4</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5" dirty="0">
                          <a:latin typeface="Arial MT"/>
                          <a:cs typeface="Arial MT"/>
                        </a:rPr>
                        <a:t>DAD</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5</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2540" algn="ctr">
                        <a:lnSpc>
                          <a:spcPct val="100000"/>
                        </a:lnSpc>
                        <a:spcBef>
                          <a:spcPts val="210"/>
                        </a:spcBef>
                      </a:pPr>
                      <a:r>
                        <a:rPr sz="2050" spc="55" dirty="0">
                          <a:latin typeface="Arial MT"/>
                          <a:cs typeface="Arial MT"/>
                        </a:rPr>
                        <a:t>KIM</a:t>
                      </a:r>
                      <a:endParaRPr sz="2050">
                        <a:latin typeface="Arial MT"/>
                        <a:cs typeface="Arial MT"/>
                      </a:endParaRPr>
                    </a:p>
                    <a:p>
                      <a:pPr marL="2540" algn="ctr">
                        <a:lnSpc>
                          <a:spcPct val="100000"/>
                        </a:lnSpc>
                        <a:spcBef>
                          <a:spcPts val="65"/>
                        </a:spcBef>
                      </a:pPr>
                      <a:r>
                        <a:rPr sz="2600" b="1" dirty="0">
                          <a:solidFill>
                            <a:srgbClr val="C82506"/>
                          </a:solidFill>
                          <a:latin typeface="Arial"/>
                          <a:cs typeface="Arial"/>
                        </a:rPr>
                        <a:t>6</a:t>
                      </a:r>
                      <a:endParaRPr sz="2600">
                        <a:latin typeface="Arial"/>
                        <a:cs typeface="Arial"/>
                      </a:endParaRPr>
                    </a:p>
                  </a:txBody>
                  <a:tcPr marL="0" marR="0" marT="2667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extLst>
                  <a:ext uri="{0D108BD9-81ED-4DB2-BD59-A6C34878D82A}">
                    <a16:rowId xmlns:a16="http://schemas.microsoft.com/office/drawing/2014/main" val="10000"/>
                  </a:ext>
                </a:extLst>
              </a:tr>
            </a:tbl>
          </a:graphicData>
        </a:graphic>
      </p:graphicFrame>
      <p:sp>
        <p:nvSpPr>
          <p:cNvPr id="17" name="object 17"/>
          <p:cNvSpPr/>
          <p:nvPr/>
        </p:nvSpPr>
        <p:spPr>
          <a:xfrm>
            <a:off x="14020393" y="5236063"/>
            <a:ext cx="3967479" cy="793115"/>
          </a:xfrm>
          <a:custGeom>
            <a:avLst/>
            <a:gdLst/>
            <a:ahLst/>
            <a:cxnLst/>
            <a:rect l="l" t="t" r="r" b="b"/>
            <a:pathLst>
              <a:path w="3967480" h="793114">
                <a:moveTo>
                  <a:pt x="671461" y="0"/>
                </a:moveTo>
                <a:lnTo>
                  <a:pt x="0" y="0"/>
                </a:lnTo>
                <a:lnTo>
                  <a:pt x="0" y="790409"/>
                </a:lnTo>
                <a:lnTo>
                  <a:pt x="671461" y="790409"/>
                </a:lnTo>
                <a:lnTo>
                  <a:pt x="671461" y="0"/>
                </a:lnTo>
                <a:close/>
              </a:path>
              <a:path w="3967480" h="793114">
                <a:moveTo>
                  <a:pt x="1348676" y="0"/>
                </a:moveTo>
                <a:lnTo>
                  <a:pt x="677227" y="0"/>
                </a:lnTo>
                <a:lnTo>
                  <a:pt x="677227" y="790409"/>
                </a:lnTo>
                <a:lnTo>
                  <a:pt x="1348676" y="790409"/>
                </a:lnTo>
                <a:lnTo>
                  <a:pt x="1348676" y="0"/>
                </a:lnTo>
                <a:close/>
              </a:path>
              <a:path w="3967480" h="793114">
                <a:moveTo>
                  <a:pt x="2025916" y="0"/>
                </a:moveTo>
                <a:lnTo>
                  <a:pt x="1354467" y="0"/>
                </a:lnTo>
                <a:lnTo>
                  <a:pt x="1354467" y="790409"/>
                </a:lnTo>
                <a:lnTo>
                  <a:pt x="2025916" y="790409"/>
                </a:lnTo>
                <a:lnTo>
                  <a:pt x="2025916" y="0"/>
                </a:lnTo>
                <a:close/>
              </a:path>
              <a:path w="3967480" h="793114">
                <a:moveTo>
                  <a:pt x="2703144" y="0"/>
                </a:moveTo>
                <a:lnTo>
                  <a:pt x="2031682" y="0"/>
                </a:lnTo>
                <a:lnTo>
                  <a:pt x="2031682" y="790409"/>
                </a:lnTo>
                <a:lnTo>
                  <a:pt x="2703144" y="790409"/>
                </a:lnTo>
                <a:lnTo>
                  <a:pt x="2703144" y="0"/>
                </a:lnTo>
                <a:close/>
              </a:path>
              <a:path w="3967480" h="793114">
                <a:moveTo>
                  <a:pt x="3380371" y="0"/>
                </a:moveTo>
                <a:lnTo>
                  <a:pt x="2708910" y="0"/>
                </a:lnTo>
                <a:lnTo>
                  <a:pt x="2708910" y="790409"/>
                </a:lnTo>
                <a:lnTo>
                  <a:pt x="3380371" y="790409"/>
                </a:lnTo>
                <a:lnTo>
                  <a:pt x="3380371" y="0"/>
                </a:lnTo>
                <a:close/>
              </a:path>
              <a:path w="3967480" h="793114">
                <a:moveTo>
                  <a:pt x="3967365" y="6286"/>
                </a:moveTo>
                <a:lnTo>
                  <a:pt x="3386137" y="6286"/>
                </a:lnTo>
                <a:lnTo>
                  <a:pt x="3386137" y="792632"/>
                </a:lnTo>
                <a:lnTo>
                  <a:pt x="3967365" y="792632"/>
                </a:lnTo>
                <a:lnTo>
                  <a:pt x="3967365" y="6286"/>
                </a:lnTo>
                <a:close/>
              </a:path>
            </a:pathLst>
          </a:custGeom>
          <a:solidFill>
            <a:srgbClr val="FFFFFF"/>
          </a:solidFill>
        </p:spPr>
        <p:txBody>
          <a:bodyPr wrap="square" lIns="0" tIns="0" rIns="0" bIns="0" rtlCol="0"/>
          <a:lstStyle/>
          <a:p>
            <a:endParaRPr/>
          </a:p>
        </p:txBody>
      </p:sp>
      <p:graphicFrame>
        <p:nvGraphicFramePr>
          <p:cNvPr id="18" name="object 18"/>
          <p:cNvGraphicFramePr>
            <a:graphicFrameLocks noGrp="1"/>
          </p:cNvGraphicFramePr>
          <p:nvPr/>
        </p:nvGraphicFramePr>
        <p:xfrm>
          <a:off x="13316997" y="6260112"/>
          <a:ext cx="4646293" cy="790420"/>
        </p:xfrm>
        <a:graphic>
          <a:graphicData uri="http://schemas.openxmlformats.org/drawingml/2006/table">
            <a:tbl>
              <a:tblPr firstRow="1" bandRow="1">
                <a:tableStyleId>{2D5ABB26-0587-4C30-8999-92F81FD0307C}</a:tableStyleId>
              </a:tblPr>
              <a:tblGrid>
                <a:gridCol w="674370">
                  <a:extLst>
                    <a:ext uri="{9D8B030D-6E8A-4147-A177-3AD203B41FA5}">
                      <a16:colId xmlns:a16="http://schemas.microsoft.com/office/drawing/2014/main" val="20000"/>
                    </a:ext>
                  </a:extLst>
                </a:gridCol>
                <a:gridCol w="677545">
                  <a:extLst>
                    <a:ext uri="{9D8B030D-6E8A-4147-A177-3AD203B41FA5}">
                      <a16:colId xmlns:a16="http://schemas.microsoft.com/office/drawing/2014/main" val="20001"/>
                    </a:ext>
                  </a:extLst>
                </a:gridCol>
                <a:gridCol w="677545">
                  <a:extLst>
                    <a:ext uri="{9D8B030D-6E8A-4147-A177-3AD203B41FA5}">
                      <a16:colId xmlns:a16="http://schemas.microsoft.com/office/drawing/2014/main" val="20002"/>
                    </a:ext>
                  </a:extLst>
                </a:gridCol>
                <a:gridCol w="677544">
                  <a:extLst>
                    <a:ext uri="{9D8B030D-6E8A-4147-A177-3AD203B41FA5}">
                      <a16:colId xmlns:a16="http://schemas.microsoft.com/office/drawing/2014/main" val="20003"/>
                    </a:ext>
                  </a:extLst>
                </a:gridCol>
                <a:gridCol w="677544">
                  <a:extLst>
                    <a:ext uri="{9D8B030D-6E8A-4147-A177-3AD203B41FA5}">
                      <a16:colId xmlns:a16="http://schemas.microsoft.com/office/drawing/2014/main" val="20004"/>
                    </a:ext>
                  </a:extLst>
                </a:gridCol>
                <a:gridCol w="677545">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tblGrid>
              <a:tr h="790420">
                <a:tc>
                  <a:txBody>
                    <a:bodyPr/>
                    <a:lstStyle/>
                    <a:p>
                      <a:pPr algn="ctr">
                        <a:lnSpc>
                          <a:spcPct val="100000"/>
                        </a:lnSpc>
                        <a:spcBef>
                          <a:spcPts val="160"/>
                        </a:spcBef>
                      </a:pPr>
                      <a:r>
                        <a:rPr sz="2050" spc="30" dirty="0">
                          <a:latin typeface="Arial MT"/>
                          <a:cs typeface="Arial MT"/>
                        </a:rPr>
                        <a:t>ABC</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0</a:t>
                      </a:r>
                      <a:endParaRPr sz="2600">
                        <a:latin typeface="Arial"/>
                        <a:cs typeface="Arial"/>
                      </a:endParaRPr>
                    </a:p>
                  </a:txBody>
                  <a:tcPr marL="0" marR="0" marT="20320"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35" dirty="0">
                          <a:latin typeface="Arial MT"/>
                          <a:cs typeface="Arial MT"/>
                        </a:rPr>
                        <a:t>DEF</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1</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10" dirty="0">
                          <a:latin typeface="Arial MT"/>
                          <a:cs typeface="Arial MT"/>
                        </a:rPr>
                        <a:t>GHI</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2</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55" dirty="0">
                          <a:latin typeface="Arial MT"/>
                          <a:cs typeface="Arial MT"/>
                        </a:rPr>
                        <a:t>JKL</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3</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45" dirty="0">
                          <a:latin typeface="Arial MT"/>
                          <a:cs typeface="Arial MT"/>
                        </a:rPr>
                        <a:t>BOB</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4</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5" dirty="0">
                          <a:latin typeface="Arial MT"/>
                          <a:cs typeface="Arial MT"/>
                        </a:rPr>
                        <a:t>DAD</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5</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2540" algn="ctr">
                        <a:lnSpc>
                          <a:spcPct val="100000"/>
                        </a:lnSpc>
                        <a:spcBef>
                          <a:spcPts val="210"/>
                        </a:spcBef>
                      </a:pPr>
                      <a:r>
                        <a:rPr sz="2050" spc="55" dirty="0">
                          <a:latin typeface="Arial MT"/>
                          <a:cs typeface="Arial MT"/>
                        </a:rPr>
                        <a:t>KIM</a:t>
                      </a:r>
                      <a:endParaRPr sz="2050">
                        <a:latin typeface="Arial MT"/>
                        <a:cs typeface="Arial MT"/>
                      </a:endParaRPr>
                    </a:p>
                    <a:p>
                      <a:pPr marL="2540" algn="ctr">
                        <a:lnSpc>
                          <a:spcPct val="100000"/>
                        </a:lnSpc>
                        <a:spcBef>
                          <a:spcPts val="65"/>
                        </a:spcBef>
                      </a:pPr>
                      <a:r>
                        <a:rPr sz="2600" b="1" dirty="0">
                          <a:solidFill>
                            <a:srgbClr val="C82506"/>
                          </a:solidFill>
                          <a:latin typeface="Arial"/>
                          <a:cs typeface="Arial"/>
                        </a:rPr>
                        <a:t>6</a:t>
                      </a:r>
                      <a:endParaRPr sz="2600">
                        <a:latin typeface="Arial"/>
                        <a:cs typeface="Arial"/>
                      </a:endParaRPr>
                    </a:p>
                  </a:txBody>
                  <a:tcPr marL="0" marR="0" marT="2667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extLst>
                  <a:ext uri="{0D108BD9-81ED-4DB2-BD59-A6C34878D82A}">
                    <a16:rowId xmlns:a16="http://schemas.microsoft.com/office/drawing/2014/main" val="10000"/>
                  </a:ext>
                </a:extLst>
              </a:tr>
            </a:tbl>
          </a:graphicData>
        </a:graphic>
      </p:graphicFrame>
      <p:sp>
        <p:nvSpPr>
          <p:cNvPr id="19" name="object 19"/>
          <p:cNvSpPr/>
          <p:nvPr/>
        </p:nvSpPr>
        <p:spPr>
          <a:xfrm>
            <a:off x="14020393" y="6286290"/>
            <a:ext cx="3967479" cy="793115"/>
          </a:xfrm>
          <a:custGeom>
            <a:avLst/>
            <a:gdLst/>
            <a:ahLst/>
            <a:cxnLst/>
            <a:rect l="l" t="t" r="r" b="b"/>
            <a:pathLst>
              <a:path w="3967480" h="793115">
                <a:moveTo>
                  <a:pt x="671461" y="0"/>
                </a:moveTo>
                <a:lnTo>
                  <a:pt x="0" y="0"/>
                </a:lnTo>
                <a:lnTo>
                  <a:pt x="0" y="790422"/>
                </a:lnTo>
                <a:lnTo>
                  <a:pt x="671461" y="790422"/>
                </a:lnTo>
                <a:lnTo>
                  <a:pt x="671461" y="0"/>
                </a:lnTo>
                <a:close/>
              </a:path>
              <a:path w="3967480" h="793115">
                <a:moveTo>
                  <a:pt x="1348676" y="0"/>
                </a:moveTo>
                <a:lnTo>
                  <a:pt x="677227" y="0"/>
                </a:lnTo>
                <a:lnTo>
                  <a:pt x="677227" y="790422"/>
                </a:lnTo>
                <a:lnTo>
                  <a:pt x="1348676" y="790422"/>
                </a:lnTo>
                <a:lnTo>
                  <a:pt x="1348676" y="0"/>
                </a:lnTo>
                <a:close/>
              </a:path>
              <a:path w="3967480" h="793115">
                <a:moveTo>
                  <a:pt x="2025916" y="0"/>
                </a:moveTo>
                <a:lnTo>
                  <a:pt x="1354467" y="0"/>
                </a:lnTo>
                <a:lnTo>
                  <a:pt x="1354467" y="790422"/>
                </a:lnTo>
                <a:lnTo>
                  <a:pt x="2025916" y="790422"/>
                </a:lnTo>
                <a:lnTo>
                  <a:pt x="2025916" y="0"/>
                </a:lnTo>
                <a:close/>
              </a:path>
              <a:path w="3967480" h="793115">
                <a:moveTo>
                  <a:pt x="2703144" y="0"/>
                </a:moveTo>
                <a:lnTo>
                  <a:pt x="2031682" y="0"/>
                </a:lnTo>
                <a:lnTo>
                  <a:pt x="2031682" y="790422"/>
                </a:lnTo>
                <a:lnTo>
                  <a:pt x="2703144" y="790422"/>
                </a:lnTo>
                <a:lnTo>
                  <a:pt x="2703144" y="0"/>
                </a:lnTo>
                <a:close/>
              </a:path>
              <a:path w="3967480" h="793115">
                <a:moveTo>
                  <a:pt x="3380371" y="0"/>
                </a:moveTo>
                <a:lnTo>
                  <a:pt x="2708910" y="0"/>
                </a:lnTo>
                <a:lnTo>
                  <a:pt x="2708910" y="790422"/>
                </a:lnTo>
                <a:lnTo>
                  <a:pt x="3380371" y="790422"/>
                </a:lnTo>
                <a:lnTo>
                  <a:pt x="3380371" y="0"/>
                </a:lnTo>
                <a:close/>
              </a:path>
              <a:path w="3967480" h="793115">
                <a:moveTo>
                  <a:pt x="3967365" y="6299"/>
                </a:moveTo>
                <a:lnTo>
                  <a:pt x="3386137" y="6299"/>
                </a:lnTo>
                <a:lnTo>
                  <a:pt x="3386137" y="792645"/>
                </a:lnTo>
                <a:lnTo>
                  <a:pt x="3967365" y="792645"/>
                </a:lnTo>
                <a:lnTo>
                  <a:pt x="3967365" y="6299"/>
                </a:lnTo>
                <a:close/>
              </a:path>
            </a:pathLst>
          </a:custGeom>
          <a:solidFill>
            <a:srgbClr val="FFFFFF"/>
          </a:solidFill>
        </p:spPr>
        <p:txBody>
          <a:bodyPr wrap="square" lIns="0" tIns="0" rIns="0" bIns="0" rtlCol="0"/>
          <a:lstStyle/>
          <a:p>
            <a:endParaRPr/>
          </a:p>
        </p:txBody>
      </p:sp>
      <p:graphicFrame>
        <p:nvGraphicFramePr>
          <p:cNvPr id="20" name="object 20"/>
          <p:cNvGraphicFramePr>
            <a:graphicFrameLocks noGrp="1"/>
          </p:cNvGraphicFramePr>
          <p:nvPr/>
        </p:nvGraphicFramePr>
        <p:xfrm>
          <a:off x="13316997" y="7310349"/>
          <a:ext cx="4646293" cy="790420"/>
        </p:xfrm>
        <a:graphic>
          <a:graphicData uri="http://schemas.openxmlformats.org/drawingml/2006/table">
            <a:tbl>
              <a:tblPr firstRow="1" bandRow="1">
                <a:tableStyleId>{2D5ABB26-0587-4C30-8999-92F81FD0307C}</a:tableStyleId>
              </a:tblPr>
              <a:tblGrid>
                <a:gridCol w="674370">
                  <a:extLst>
                    <a:ext uri="{9D8B030D-6E8A-4147-A177-3AD203B41FA5}">
                      <a16:colId xmlns:a16="http://schemas.microsoft.com/office/drawing/2014/main" val="20000"/>
                    </a:ext>
                  </a:extLst>
                </a:gridCol>
                <a:gridCol w="677545">
                  <a:extLst>
                    <a:ext uri="{9D8B030D-6E8A-4147-A177-3AD203B41FA5}">
                      <a16:colId xmlns:a16="http://schemas.microsoft.com/office/drawing/2014/main" val="20001"/>
                    </a:ext>
                  </a:extLst>
                </a:gridCol>
                <a:gridCol w="677545">
                  <a:extLst>
                    <a:ext uri="{9D8B030D-6E8A-4147-A177-3AD203B41FA5}">
                      <a16:colId xmlns:a16="http://schemas.microsoft.com/office/drawing/2014/main" val="20002"/>
                    </a:ext>
                  </a:extLst>
                </a:gridCol>
                <a:gridCol w="677544">
                  <a:extLst>
                    <a:ext uri="{9D8B030D-6E8A-4147-A177-3AD203B41FA5}">
                      <a16:colId xmlns:a16="http://schemas.microsoft.com/office/drawing/2014/main" val="20003"/>
                    </a:ext>
                  </a:extLst>
                </a:gridCol>
                <a:gridCol w="677544">
                  <a:extLst>
                    <a:ext uri="{9D8B030D-6E8A-4147-A177-3AD203B41FA5}">
                      <a16:colId xmlns:a16="http://schemas.microsoft.com/office/drawing/2014/main" val="20004"/>
                    </a:ext>
                  </a:extLst>
                </a:gridCol>
                <a:gridCol w="677545">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tblGrid>
              <a:tr h="790420">
                <a:tc>
                  <a:txBody>
                    <a:bodyPr/>
                    <a:lstStyle/>
                    <a:p>
                      <a:pPr algn="ctr">
                        <a:lnSpc>
                          <a:spcPct val="100000"/>
                        </a:lnSpc>
                        <a:spcBef>
                          <a:spcPts val="160"/>
                        </a:spcBef>
                      </a:pPr>
                      <a:r>
                        <a:rPr sz="2050" spc="30" dirty="0">
                          <a:latin typeface="Arial MT"/>
                          <a:cs typeface="Arial MT"/>
                        </a:rPr>
                        <a:t>ABC</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0</a:t>
                      </a:r>
                      <a:endParaRPr sz="2600">
                        <a:latin typeface="Arial"/>
                        <a:cs typeface="Arial"/>
                      </a:endParaRPr>
                    </a:p>
                  </a:txBody>
                  <a:tcPr marL="0" marR="0" marT="20320" marB="0">
                    <a:lnL w="53975">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35" dirty="0">
                          <a:latin typeface="Arial MT"/>
                          <a:cs typeface="Arial MT"/>
                        </a:rPr>
                        <a:t>DEF</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1</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10" dirty="0">
                          <a:latin typeface="Arial MT"/>
                          <a:cs typeface="Arial MT"/>
                        </a:rPr>
                        <a:t>GHI</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2</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55" dirty="0">
                          <a:latin typeface="Arial MT"/>
                          <a:cs typeface="Arial MT"/>
                        </a:rPr>
                        <a:t>JKL</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3</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45" dirty="0">
                          <a:latin typeface="Arial MT"/>
                          <a:cs typeface="Arial MT"/>
                        </a:rPr>
                        <a:t>BOB</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4</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algn="ctr">
                        <a:lnSpc>
                          <a:spcPct val="100000"/>
                        </a:lnSpc>
                        <a:spcBef>
                          <a:spcPts val="160"/>
                        </a:spcBef>
                      </a:pPr>
                      <a:r>
                        <a:rPr sz="2050" spc="5" dirty="0">
                          <a:latin typeface="Arial MT"/>
                          <a:cs typeface="Arial MT"/>
                        </a:rPr>
                        <a:t>DAD</a:t>
                      </a:r>
                      <a:endParaRPr sz="2050">
                        <a:latin typeface="Arial MT"/>
                        <a:cs typeface="Arial MT"/>
                      </a:endParaRPr>
                    </a:p>
                    <a:p>
                      <a:pPr algn="ctr">
                        <a:lnSpc>
                          <a:spcPct val="100000"/>
                        </a:lnSpc>
                        <a:spcBef>
                          <a:spcPts val="65"/>
                        </a:spcBef>
                      </a:pPr>
                      <a:r>
                        <a:rPr sz="2600" b="1" dirty="0">
                          <a:solidFill>
                            <a:srgbClr val="C82506"/>
                          </a:solidFill>
                          <a:latin typeface="Arial"/>
                          <a:cs typeface="Arial"/>
                        </a:rPr>
                        <a:t>5</a:t>
                      </a:r>
                      <a:endParaRPr sz="2600">
                        <a:latin typeface="Arial"/>
                        <a:cs typeface="Arial"/>
                      </a:endParaRPr>
                    </a:p>
                  </a:txBody>
                  <a:tcPr marL="0" marR="0" marT="20320" marB="0">
                    <a:lnL w="76200">
                      <a:solidFill>
                        <a:srgbClr val="000000"/>
                      </a:solidFill>
                      <a:prstDash val="solid"/>
                    </a:lnL>
                    <a:lnR w="76200">
                      <a:solidFill>
                        <a:srgbClr val="000000"/>
                      </a:solidFill>
                      <a:prstDash val="solid"/>
                    </a:lnR>
                    <a:lnT w="53975">
                      <a:solidFill>
                        <a:srgbClr val="000000"/>
                      </a:solidFill>
                      <a:prstDash val="solid"/>
                    </a:lnT>
                    <a:lnB w="53975">
                      <a:solidFill>
                        <a:srgbClr val="000000"/>
                      </a:solidFill>
                      <a:prstDash val="solid"/>
                    </a:lnB>
                  </a:tcPr>
                </a:tc>
                <a:tc>
                  <a:txBody>
                    <a:bodyPr/>
                    <a:lstStyle/>
                    <a:p>
                      <a:pPr marL="2540" algn="ctr">
                        <a:lnSpc>
                          <a:spcPct val="100000"/>
                        </a:lnSpc>
                        <a:spcBef>
                          <a:spcPts val="210"/>
                        </a:spcBef>
                      </a:pPr>
                      <a:r>
                        <a:rPr sz="2050" spc="55" dirty="0">
                          <a:latin typeface="Arial MT"/>
                          <a:cs typeface="Arial MT"/>
                        </a:rPr>
                        <a:t>KIM</a:t>
                      </a:r>
                      <a:endParaRPr sz="2050">
                        <a:latin typeface="Arial MT"/>
                        <a:cs typeface="Arial MT"/>
                      </a:endParaRPr>
                    </a:p>
                    <a:p>
                      <a:pPr marL="2540" algn="ctr">
                        <a:lnSpc>
                          <a:spcPct val="100000"/>
                        </a:lnSpc>
                        <a:spcBef>
                          <a:spcPts val="65"/>
                        </a:spcBef>
                      </a:pPr>
                      <a:r>
                        <a:rPr sz="2600" b="1" dirty="0">
                          <a:solidFill>
                            <a:srgbClr val="C82506"/>
                          </a:solidFill>
                          <a:latin typeface="Arial"/>
                          <a:cs typeface="Arial"/>
                        </a:rPr>
                        <a:t>6</a:t>
                      </a:r>
                      <a:endParaRPr sz="2600">
                        <a:latin typeface="Arial"/>
                        <a:cs typeface="Arial"/>
                      </a:endParaRPr>
                    </a:p>
                  </a:txBody>
                  <a:tcPr marL="0" marR="0" marT="26670" marB="0">
                    <a:lnL w="76200">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extLst>
                  <a:ext uri="{0D108BD9-81ED-4DB2-BD59-A6C34878D82A}">
                    <a16:rowId xmlns:a16="http://schemas.microsoft.com/office/drawing/2014/main" val="10000"/>
                  </a:ext>
                </a:extLst>
              </a:tr>
            </a:tbl>
          </a:graphicData>
        </a:graphic>
      </p:graphicFrame>
      <p:sp>
        <p:nvSpPr>
          <p:cNvPr id="21" name="object 21"/>
          <p:cNvSpPr/>
          <p:nvPr/>
        </p:nvSpPr>
        <p:spPr>
          <a:xfrm>
            <a:off x="14020393" y="7336529"/>
            <a:ext cx="3967479" cy="793115"/>
          </a:xfrm>
          <a:custGeom>
            <a:avLst/>
            <a:gdLst/>
            <a:ahLst/>
            <a:cxnLst/>
            <a:rect l="l" t="t" r="r" b="b"/>
            <a:pathLst>
              <a:path w="3967480" h="793115">
                <a:moveTo>
                  <a:pt x="671461" y="0"/>
                </a:moveTo>
                <a:lnTo>
                  <a:pt x="0" y="0"/>
                </a:lnTo>
                <a:lnTo>
                  <a:pt x="0" y="790422"/>
                </a:lnTo>
                <a:lnTo>
                  <a:pt x="671461" y="790422"/>
                </a:lnTo>
                <a:lnTo>
                  <a:pt x="671461" y="0"/>
                </a:lnTo>
                <a:close/>
              </a:path>
              <a:path w="3967480" h="793115">
                <a:moveTo>
                  <a:pt x="1348676" y="0"/>
                </a:moveTo>
                <a:lnTo>
                  <a:pt x="677227" y="0"/>
                </a:lnTo>
                <a:lnTo>
                  <a:pt x="677227" y="790422"/>
                </a:lnTo>
                <a:lnTo>
                  <a:pt x="1348676" y="790422"/>
                </a:lnTo>
                <a:lnTo>
                  <a:pt x="1348676" y="0"/>
                </a:lnTo>
                <a:close/>
              </a:path>
              <a:path w="3967480" h="793115">
                <a:moveTo>
                  <a:pt x="2025916" y="0"/>
                </a:moveTo>
                <a:lnTo>
                  <a:pt x="1354467" y="0"/>
                </a:lnTo>
                <a:lnTo>
                  <a:pt x="1354467" y="790422"/>
                </a:lnTo>
                <a:lnTo>
                  <a:pt x="2025916" y="790422"/>
                </a:lnTo>
                <a:lnTo>
                  <a:pt x="2025916" y="0"/>
                </a:lnTo>
                <a:close/>
              </a:path>
              <a:path w="3967480" h="793115">
                <a:moveTo>
                  <a:pt x="2703144" y="0"/>
                </a:moveTo>
                <a:lnTo>
                  <a:pt x="2031682" y="0"/>
                </a:lnTo>
                <a:lnTo>
                  <a:pt x="2031682" y="790422"/>
                </a:lnTo>
                <a:lnTo>
                  <a:pt x="2703144" y="790422"/>
                </a:lnTo>
                <a:lnTo>
                  <a:pt x="2703144" y="0"/>
                </a:lnTo>
                <a:close/>
              </a:path>
              <a:path w="3967480" h="793115">
                <a:moveTo>
                  <a:pt x="3380371" y="0"/>
                </a:moveTo>
                <a:lnTo>
                  <a:pt x="2708910" y="0"/>
                </a:lnTo>
                <a:lnTo>
                  <a:pt x="2708910" y="790422"/>
                </a:lnTo>
                <a:lnTo>
                  <a:pt x="3380371" y="790422"/>
                </a:lnTo>
                <a:lnTo>
                  <a:pt x="3380371" y="0"/>
                </a:lnTo>
                <a:close/>
              </a:path>
              <a:path w="3967480" h="793115">
                <a:moveTo>
                  <a:pt x="3967365" y="6299"/>
                </a:moveTo>
                <a:lnTo>
                  <a:pt x="3386137" y="6299"/>
                </a:lnTo>
                <a:lnTo>
                  <a:pt x="3386137" y="792645"/>
                </a:lnTo>
                <a:lnTo>
                  <a:pt x="3967365" y="792645"/>
                </a:lnTo>
                <a:lnTo>
                  <a:pt x="3967365" y="6299"/>
                </a:lnTo>
                <a:close/>
              </a:path>
            </a:pathLst>
          </a:custGeom>
          <a:solidFill>
            <a:srgbClr val="FFFFFF"/>
          </a:solidFill>
        </p:spPr>
        <p:txBody>
          <a:bodyPr wrap="square" lIns="0" tIns="0" rIns="0" bIns="0" rtlCol="0"/>
          <a:lstStyle/>
          <a:p>
            <a:endParaRPr/>
          </a:p>
        </p:txBody>
      </p:sp>
      <p:sp>
        <p:nvSpPr>
          <p:cNvPr id="22" name="object 22"/>
          <p:cNvSpPr txBox="1"/>
          <p:nvPr/>
        </p:nvSpPr>
        <p:spPr>
          <a:xfrm>
            <a:off x="14852730" y="9155643"/>
            <a:ext cx="2016760" cy="1047115"/>
          </a:xfrm>
          <a:prstGeom prst="rect">
            <a:avLst/>
          </a:prstGeom>
          <a:solidFill>
            <a:srgbClr val="000000"/>
          </a:solidFill>
        </p:spPr>
        <p:txBody>
          <a:bodyPr vert="horz" wrap="square" lIns="0" tIns="320040" rIns="0" bIns="0" rtlCol="0">
            <a:spAutoFit/>
          </a:bodyPr>
          <a:lstStyle/>
          <a:p>
            <a:pPr marL="70485">
              <a:lnSpc>
                <a:spcPct val="100000"/>
              </a:lnSpc>
              <a:spcBef>
                <a:spcPts val="2520"/>
              </a:spcBef>
            </a:pPr>
            <a:r>
              <a:rPr sz="2600" spc="70" dirty="0">
                <a:solidFill>
                  <a:srgbClr val="FFFFFF"/>
                </a:solidFill>
                <a:latin typeface="Arial MT"/>
                <a:cs typeface="Arial MT"/>
              </a:rPr>
              <a:t>Consumer</a:t>
            </a:r>
            <a:r>
              <a:rPr sz="2600" spc="-4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23" name="object 23"/>
          <p:cNvSpPr txBox="1"/>
          <p:nvPr/>
        </p:nvSpPr>
        <p:spPr>
          <a:xfrm>
            <a:off x="11878592" y="9473353"/>
            <a:ext cx="2768600" cy="402590"/>
          </a:xfrm>
          <a:prstGeom prst="rect">
            <a:avLst/>
          </a:prstGeom>
        </p:spPr>
        <p:txBody>
          <a:bodyPr vert="horz" wrap="square" lIns="0" tIns="15240" rIns="0" bIns="0" rtlCol="0">
            <a:spAutoFit/>
          </a:bodyPr>
          <a:lstStyle/>
          <a:p>
            <a:pPr marL="12700">
              <a:lnSpc>
                <a:spcPct val="100000"/>
              </a:lnSpc>
              <a:spcBef>
                <a:spcPts val="120"/>
              </a:spcBef>
              <a:tabLst>
                <a:tab pos="1426210" algn="l"/>
              </a:tabLst>
            </a:pPr>
            <a:r>
              <a:rPr sz="2450" b="1" u="heavy" spc="-10" dirty="0">
                <a:uFill>
                  <a:solidFill>
                    <a:srgbClr val="000000"/>
                  </a:solidFill>
                </a:uFill>
                <a:latin typeface="Arial"/>
                <a:cs typeface="Arial"/>
              </a:rPr>
              <a:t>group.id</a:t>
            </a:r>
            <a:r>
              <a:rPr sz="2450" b="1" spc="-10" dirty="0">
                <a:latin typeface="Arial"/>
                <a:cs typeface="Arial"/>
              </a:rPr>
              <a:t>	</a:t>
            </a:r>
            <a:r>
              <a:rPr sz="2450" b="1" spc="50" dirty="0">
                <a:latin typeface="Arial"/>
                <a:cs typeface="Arial"/>
              </a:rPr>
              <a:t>=</a:t>
            </a:r>
            <a:r>
              <a:rPr sz="2450" b="1" spc="-65" dirty="0">
                <a:latin typeface="Arial"/>
                <a:cs typeface="Arial"/>
              </a:rPr>
              <a:t> </a:t>
            </a:r>
            <a:r>
              <a:rPr sz="2450" b="1" spc="-5" dirty="0">
                <a:latin typeface="Arial"/>
                <a:cs typeface="Arial"/>
              </a:rPr>
              <a:t>group1</a:t>
            </a:r>
            <a:endParaRPr sz="245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85" dirty="0"/>
              <a:t>Consumer</a:t>
            </a:r>
            <a:r>
              <a:rPr spc="-35" dirty="0"/>
              <a:t> </a:t>
            </a:r>
            <a:r>
              <a:rPr spc="185" dirty="0"/>
              <a:t>Groups</a:t>
            </a:r>
          </a:p>
        </p:txBody>
      </p:sp>
      <p:sp>
        <p:nvSpPr>
          <p:cNvPr id="3" name="object 3"/>
          <p:cNvSpPr txBox="1"/>
          <p:nvPr/>
        </p:nvSpPr>
        <p:spPr>
          <a:xfrm>
            <a:off x="6685488" y="2774914"/>
            <a:ext cx="1964055" cy="528320"/>
          </a:xfrm>
          <a:prstGeom prst="rect">
            <a:avLst/>
          </a:prstGeom>
        </p:spPr>
        <p:txBody>
          <a:bodyPr vert="horz" wrap="square" lIns="0" tIns="12065" rIns="0" bIns="0" rtlCol="0">
            <a:spAutoFit/>
          </a:bodyPr>
          <a:lstStyle/>
          <a:p>
            <a:pPr marL="12700">
              <a:lnSpc>
                <a:spcPct val="100000"/>
              </a:lnSpc>
              <a:spcBef>
                <a:spcPts val="95"/>
              </a:spcBef>
            </a:pPr>
            <a:r>
              <a:rPr sz="3300" b="1" spc="40" dirty="0">
                <a:latin typeface="Arial"/>
                <a:cs typeface="Arial"/>
              </a:rPr>
              <a:t>test-topic</a:t>
            </a:r>
            <a:endParaRPr sz="3300">
              <a:latin typeface="Arial"/>
              <a:cs typeface="Arial"/>
            </a:endParaRPr>
          </a:p>
        </p:txBody>
      </p:sp>
      <p:grpSp>
        <p:nvGrpSpPr>
          <p:cNvPr id="4" name="object 4"/>
          <p:cNvGrpSpPr/>
          <p:nvPr/>
        </p:nvGrpSpPr>
        <p:grpSpPr>
          <a:xfrm>
            <a:off x="6496191" y="3583247"/>
            <a:ext cx="8124825" cy="2312035"/>
            <a:chOff x="6496191" y="3583247"/>
            <a:chExt cx="8124825" cy="2312035"/>
          </a:xfrm>
        </p:grpSpPr>
        <p:sp>
          <p:nvSpPr>
            <p:cNvPr id="5" name="object 5"/>
            <p:cNvSpPr/>
            <p:nvPr/>
          </p:nvSpPr>
          <p:spPr>
            <a:xfrm>
              <a:off x="6522543" y="3609600"/>
              <a:ext cx="8072120" cy="2259330"/>
            </a:xfrm>
            <a:custGeom>
              <a:avLst/>
              <a:gdLst/>
              <a:ahLst/>
              <a:cxnLst/>
              <a:rect l="l" t="t" r="r" b="b"/>
              <a:pathLst>
                <a:path w="8072119" h="2259329">
                  <a:moveTo>
                    <a:pt x="0" y="0"/>
                  </a:moveTo>
                  <a:lnTo>
                    <a:pt x="8071743" y="0"/>
                  </a:lnTo>
                  <a:lnTo>
                    <a:pt x="8071743" y="2259219"/>
                  </a:lnTo>
                  <a:lnTo>
                    <a:pt x="0" y="2259219"/>
                  </a:lnTo>
                  <a:lnTo>
                    <a:pt x="0" y="0"/>
                  </a:lnTo>
                  <a:close/>
                </a:path>
              </a:pathLst>
            </a:custGeom>
            <a:ln w="52354">
              <a:solidFill>
                <a:srgbClr val="000000"/>
              </a:solidFill>
            </a:ln>
          </p:spPr>
          <p:txBody>
            <a:bodyPr wrap="square" lIns="0" tIns="0" rIns="0" bIns="0" rtlCol="0"/>
            <a:lstStyle/>
            <a:p>
              <a:endParaRPr/>
            </a:p>
          </p:txBody>
        </p:sp>
        <p:sp>
          <p:nvSpPr>
            <p:cNvPr id="6" name="object 6"/>
            <p:cNvSpPr/>
            <p:nvPr/>
          </p:nvSpPr>
          <p:spPr>
            <a:xfrm>
              <a:off x="6692164" y="4341400"/>
              <a:ext cx="1643380" cy="814705"/>
            </a:xfrm>
            <a:custGeom>
              <a:avLst/>
              <a:gdLst/>
              <a:ahLst/>
              <a:cxnLst/>
              <a:rect l="l" t="t" r="r" b="b"/>
              <a:pathLst>
                <a:path w="1643379" h="814704">
                  <a:moveTo>
                    <a:pt x="1642864" y="0"/>
                  </a:moveTo>
                  <a:lnTo>
                    <a:pt x="0" y="0"/>
                  </a:lnTo>
                  <a:lnTo>
                    <a:pt x="0" y="814140"/>
                  </a:lnTo>
                  <a:lnTo>
                    <a:pt x="1642864" y="814140"/>
                  </a:lnTo>
                  <a:lnTo>
                    <a:pt x="1642864" y="0"/>
                  </a:lnTo>
                  <a:close/>
                </a:path>
              </a:pathLst>
            </a:custGeom>
            <a:solidFill>
              <a:srgbClr val="000000"/>
            </a:solidFill>
          </p:spPr>
          <p:txBody>
            <a:bodyPr wrap="square" lIns="0" tIns="0" rIns="0" bIns="0" rtlCol="0"/>
            <a:lstStyle/>
            <a:p>
              <a:endParaRPr/>
            </a:p>
          </p:txBody>
        </p:sp>
      </p:grpSp>
      <p:sp>
        <p:nvSpPr>
          <p:cNvPr id="7" name="object 7"/>
          <p:cNvSpPr txBox="1"/>
          <p:nvPr/>
        </p:nvSpPr>
        <p:spPr>
          <a:xfrm>
            <a:off x="6709464" y="4528987"/>
            <a:ext cx="1608455" cy="427990"/>
          </a:xfrm>
          <a:prstGeom prst="rect">
            <a:avLst/>
          </a:prstGeom>
        </p:spPr>
        <p:txBody>
          <a:bodyPr vert="horz" wrap="square" lIns="0" tIns="17145" rIns="0" bIns="0" rtlCol="0">
            <a:spAutoFit/>
          </a:bodyPr>
          <a:lstStyle/>
          <a:p>
            <a:pPr marL="12700">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0</a:t>
            </a:r>
            <a:endParaRPr sz="2600">
              <a:latin typeface="Arial MT"/>
              <a:cs typeface="Arial MT"/>
            </a:endParaRPr>
          </a:p>
        </p:txBody>
      </p:sp>
      <p:sp>
        <p:nvSpPr>
          <p:cNvPr id="8" name="object 8"/>
          <p:cNvSpPr/>
          <p:nvPr/>
        </p:nvSpPr>
        <p:spPr>
          <a:xfrm>
            <a:off x="8660691" y="4341400"/>
            <a:ext cx="1643380" cy="814705"/>
          </a:xfrm>
          <a:custGeom>
            <a:avLst/>
            <a:gdLst/>
            <a:ahLst/>
            <a:cxnLst/>
            <a:rect l="l" t="t" r="r" b="b"/>
            <a:pathLst>
              <a:path w="1643379" h="814704">
                <a:moveTo>
                  <a:pt x="1642864" y="0"/>
                </a:moveTo>
                <a:lnTo>
                  <a:pt x="0" y="0"/>
                </a:lnTo>
                <a:lnTo>
                  <a:pt x="0" y="814140"/>
                </a:lnTo>
                <a:lnTo>
                  <a:pt x="1642864" y="814140"/>
                </a:lnTo>
                <a:lnTo>
                  <a:pt x="1642864" y="0"/>
                </a:lnTo>
                <a:close/>
              </a:path>
            </a:pathLst>
          </a:custGeom>
          <a:solidFill>
            <a:srgbClr val="000000"/>
          </a:solidFill>
        </p:spPr>
        <p:txBody>
          <a:bodyPr wrap="square" lIns="0" tIns="0" rIns="0" bIns="0" rtlCol="0"/>
          <a:lstStyle/>
          <a:p>
            <a:endParaRPr/>
          </a:p>
        </p:txBody>
      </p:sp>
      <p:sp>
        <p:nvSpPr>
          <p:cNvPr id="9" name="object 9"/>
          <p:cNvSpPr txBox="1"/>
          <p:nvPr/>
        </p:nvSpPr>
        <p:spPr>
          <a:xfrm>
            <a:off x="8677991" y="4528987"/>
            <a:ext cx="1608455" cy="427990"/>
          </a:xfrm>
          <a:prstGeom prst="rect">
            <a:avLst/>
          </a:prstGeom>
        </p:spPr>
        <p:txBody>
          <a:bodyPr vert="horz" wrap="square" lIns="0" tIns="17145" rIns="0" bIns="0" rtlCol="0">
            <a:spAutoFit/>
          </a:bodyPr>
          <a:lstStyle/>
          <a:p>
            <a:pPr marL="12700">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10" name="object 10"/>
          <p:cNvSpPr/>
          <p:nvPr/>
        </p:nvSpPr>
        <p:spPr>
          <a:xfrm>
            <a:off x="10629215" y="4341400"/>
            <a:ext cx="1643380" cy="814705"/>
          </a:xfrm>
          <a:custGeom>
            <a:avLst/>
            <a:gdLst/>
            <a:ahLst/>
            <a:cxnLst/>
            <a:rect l="l" t="t" r="r" b="b"/>
            <a:pathLst>
              <a:path w="1643379" h="814704">
                <a:moveTo>
                  <a:pt x="1642864" y="0"/>
                </a:moveTo>
                <a:lnTo>
                  <a:pt x="0" y="0"/>
                </a:lnTo>
                <a:lnTo>
                  <a:pt x="0" y="814140"/>
                </a:lnTo>
                <a:lnTo>
                  <a:pt x="1642864" y="814140"/>
                </a:lnTo>
                <a:lnTo>
                  <a:pt x="1642864" y="0"/>
                </a:lnTo>
                <a:close/>
              </a:path>
            </a:pathLst>
          </a:custGeom>
          <a:solidFill>
            <a:srgbClr val="000000"/>
          </a:solidFill>
        </p:spPr>
        <p:txBody>
          <a:bodyPr wrap="square" lIns="0" tIns="0" rIns="0" bIns="0" rtlCol="0"/>
          <a:lstStyle/>
          <a:p>
            <a:endParaRPr/>
          </a:p>
        </p:txBody>
      </p:sp>
      <p:sp>
        <p:nvSpPr>
          <p:cNvPr id="11" name="object 11"/>
          <p:cNvSpPr txBox="1"/>
          <p:nvPr/>
        </p:nvSpPr>
        <p:spPr>
          <a:xfrm>
            <a:off x="10646514" y="4528987"/>
            <a:ext cx="1608455" cy="427990"/>
          </a:xfrm>
          <a:prstGeom prst="rect">
            <a:avLst/>
          </a:prstGeom>
        </p:spPr>
        <p:txBody>
          <a:bodyPr vert="horz" wrap="square" lIns="0" tIns="17145" rIns="0" bIns="0" rtlCol="0">
            <a:spAutoFit/>
          </a:bodyPr>
          <a:lstStyle/>
          <a:p>
            <a:pPr marL="12700">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2</a:t>
            </a:r>
            <a:endParaRPr sz="2600">
              <a:latin typeface="Arial MT"/>
              <a:cs typeface="Arial MT"/>
            </a:endParaRPr>
          </a:p>
        </p:txBody>
      </p:sp>
      <p:sp>
        <p:nvSpPr>
          <p:cNvPr id="12" name="object 12"/>
          <p:cNvSpPr/>
          <p:nvPr/>
        </p:nvSpPr>
        <p:spPr>
          <a:xfrm>
            <a:off x="12597741" y="4341400"/>
            <a:ext cx="1643380" cy="814705"/>
          </a:xfrm>
          <a:custGeom>
            <a:avLst/>
            <a:gdLst/>
            <a:ahLst/>
            <a:cxnLst/>
            <a:rect l="l" t="t" r="r" b="b"/>
            <a:pathLst>
              <a:path w="1643380" h="814704">
                <a:moveTo>
                  <a:pt x="1642864" y="0"/>
                </a:moveTo>
                <a:lnTo>
                  <a:pt x="0" y="0"/>
                </a:lnTo>
                <a:lnTo>
                  <a:pt x="0" y="814140"/>
                </a:lnTo>
                <a:lnTo>
                  <a:pt x="1642864" y="814140"/>
                </a:lnTo>
                <a:lnTo>
                  <a:pt x="1642864" y="0"/>
                </a:lnTo>
                <a:close/>
              </a:path>
            </a:pathLst>
          </a:custGeom>
          <a:solidFill>
            <a:srgbClr val="000000"/>
          </a:solidFill>
        </p:spPr>
        <p:txBody>
          <a:bodyPr wrap="square" lIns="0" tIns="0" rIns="0" bIns="0" rtlCol="0"/>
          <a:lstStyle/>
          <a:p>
            <a:endParaRPr/>
          </a:p>
        </p:txBody>
      </p:sp>
      <p:sp>
        <p:nvSpPr>
          <p:cNvPr id="13" name="object 13"/>
          <p:cNvSpPr txBox="1"/>
          <p:nvPr/>
        </p:nvSpPr>
        <p:spPr>
          <a:xfrm>
            <a:off x="12615040" y="4528987"/>
            <a:ext cx="1608455" cy="427990"/>
          </a:xfrm>
          <a:prstGeom prst="rect">
            <a:avLst/>
          </a:prstGeom>
        </p:spPr>
        <p:txBody>
          <a:bodyPr vert="horz" wrap="square" lIns="0" tIns="17145" rIns="0" bIns="0" rtlCol="0">
            <a:spAutoFit/>
          </a:bodyPr>
          <a:lstStyle/>
          <a:p>
            <a:pPr marL="12700">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3</a:t>
            </a:r>
            <a:endParaRPr sz="2600">
              <a:latin typeface="Arial MT"/>
              <a:cs typeface="Arial MT"/>
            </a:endParaRPr>
          </a:p>
        </p:txBody>
      </p:sp>
      <p:sp>
        <p:nvSpPr>
          <p:cNvPr id="14" name="object 14"/>
          <p:cNvSpPr txBox="1"/>
          <p:nvPr/>
        </p:nvSpPr>
        <p:spPr>
          <a:xfrm>
            <a:off x="9729049" y="8676348"/>
            <a:ext cx="737870" cy="567690"/>
          </a:xfrm>
          <a:prstGeom prst="rect">
            <a:avLst/>
          </a:prstGeom>
          <a:solidFill>
            <a:srgbClr val="000000"/>
          </a:solidFill>
        </p:spPr>
        <p:txBody>
          <a:bodyPr vert="horz" wrap="square" lIns="0" tIns="79375" rIns="0" bIns="0" rtlCol="0">
            <a:spAutoFit/>
          </a:bodyPr>
          <a:lstStyle/>
          <a:p>
            <a:pPr marL="163195">
              <a:lnSpc>
                <a:spcPct val="100000"/>
              </a:lnSpc>
              <a:spcBef>
                <a:spcPts val="625"/>
              </a:spcBef>
            </a:pPr>
            <a:r>
              <a:rPr sz="2600" spc="20" dirty="0">
                <a:solidFill>
                  <a:srgbClr val="FFFFFF"/>
                </a:solidFill>
                <a:latin typeface="Arial MT"/>
                <a:cs typeface="Arial MT"/>
              </a:rPr>
              <a:t>P0</a:t>
            </a:r>
            <a:endParaRPr sz="2600">
              <a:latin typeface="Arial MT"/>
              <a:cs typeface="Arial MT"/>
            </a:endParaRPr>
          </a:p>
        </p:txBody>
      </p:sp>
      <p:sp>
        <p:nvSpPr>
          <p:cNvPr id="15" name="object 15"/>
          <p:cNvSpPr txBox="1"/>
          <p:nvPr/>
        </p:nvSpPr>
        <p:spPr>
          <a:xfrm>
            <a:off x="10650481" y="8676348"/>
            <a:ext cx="737870" cy="567690"/>
          </a:xfrm>
          <a:prstGeom prst="rect">
            <a:avLst/>
          </a:prstGeom>
          <a:solidFill>
            <a:srgbClr val="000000"/>
          </a:solidFill>
        </p:spPr>
        <p:txBody>
          <a:bodyPr vert="horz" wrap="square" lIns="0" tIns="79375" rIns="0" bIns="0" rtlCol="0">
            <a:spAutoFit/>
          </a:bodyPr>
          <a:lstStyle/>
          <a:p>
            <a:pPr marL="163195">
              <a:lnSpc>
                <a:spcPct val="100000"/>
              </a:lnSpc>
              <a:spcBef>
                <a:spcPts val="625"/>
              </a:spcBef>
            </a:pPr>
            <a:r>
              <a:rPr sz="2600" spc="20" dirty="0">
                <a:solidFill>
                  <a:srgbClr val="FFFFFF"/>
                </a:solidFill>
                <a:latin typeface="Arial MT"/>
                <a:cs typeface="Arial MT"/>
              </a:rPr>
              <a:t>P1</a:t>
            </a:r>
            <a:endParaRPr sz="2600">
              <a:latin typeface="Arial MT"/>
              <a:cs typeface="Arial MT"/>
            </a:endParaRPr>
          </a:p>
        </p:txBody>
      </p:sp>
      <p:sp>
        <p:nvSpPr>
          <p:cNvPr id="16" name="object 16"/>
          <p:cNvSpPr txBox="1"/>
          <p:nvPr/>
        </p:nvSpPr>
        <p:spPr>
          <a:xfrm>
            <a:off x="9729049" y="9430252"/>
            <a:ext cx="737870" cy="567690"/>
          </a:xfrm>
          <a:prstGeom prst="rect">
            <a:avLst/>
          </a:prstGeom>
          <a:solidFill>
            <a:srgbClr val="000000"/>
          </a:solidFill>
        </p:spPr>
        <p:txBody>
          <a:bodyPr vert="horz" wrap="square" lIns="0" tIns="79375" rIns="0" bIns="0" rtlCol="0">
            <a:spAutoFit/>
          </a:bodyPr>
          <a:lstStyle/>
          <a:p>
            <a:pPr marL="163195">
              <a:lnSpc>
                <a:spcPct val="100000"/>
              </a:lnSpc>
              <a:spcBef>
                <a:spcPts val="625"/>
              </a:spcBef>
            </a:pPr>
            <a:r>
              <a:rPr sz="2600" spc="20" dirty="0">
                <a:solidFill>
                  <a:srgbClr val="FFFFFF"/>
                </a:solidFill>
                <a:latin typeface="Arial MT"/>
                <a:cs typeface="Arial MT"/>
              </a:rPr>
              <a:t>P2</a:t>
            </a:r>
            <a:endParaRPr sz="2600">
              <a:latin typeface="Arial MT"/>
              <a:cs typeface="Arial MT"/>
            </a:endParaRPr>
          </a:p>
        </p:txBody>
      </p:sp>
      <p:sp>
        <p:nvSpPr>
          <p:cNvPr id="17" name="object 17"/>
          <p:cNvSpPr txBox="1"/>
          <p:nvPr/>
        </p:nvSpPr>
        <p:spPr>
          <a:xfrm>
            <a:off x="10650481" y="9430252"/>
            <a:ext cx="737870" cy="567690"/>
          </a:xfrm>
          <a:prstGeom prst="rect">
            <a:avLst/>
          </a:prstGeom>
          <a:solidFill>
            <a:srgbClr val="000000"/>
          </a:solidFill>
        </p:spPr>
        <p:txBody>
          <a:bodyPr vert="horz" wrap="square" lIns="0" tIns="79375" rIns="0" bIns="0" rtlCol="0">
            <a:spAutoFit/>
          </a:bodyPr>
          <a:lstStyle/>
          <a:p>
            <a:pPr marL="163195">
              <a:lnSpc>
                <a:spcPct val="100000"/>
              </a:lnSpc>
              <a:spcBef>
                <a:spcPts val="625"/>
              </a:spcBef>
            </a:pPr>
            <a:r>
              <a:rPr sz="2600" spc="20" dirty="0">
                <a:solidFill>
                  <a:srgbClr val="FFFFFF"/>
                </a:solidFill>
                <a:latin typeface="Arial MT"/>
                <a:cs typeface="Arial MT"/>
              </a:rPr>
              <a:t>P3</a:t>
            </a:r>
            <a:endParaRPr sz="2600">
              <a:latin typeface="Arial MT"/>
              <a:cs typeface="Arial MT"/>
            </a:endParaRPr>
          </a:p>
        </p:txBody>
      </p:sp>
      <p:sp>
        <p:nvSpPr>
          <p:cNvPr id="18" name="object 18"/>
          <p:cNvSpPr/>
          <p:nvPr/>
        </p:nvSpPr>
        <p:spPr>
          <a:xfrm>
            <a:off x="9550206" y="7395030"/>
            <a:ext cx="2016760" cy="1047115"/>
          </a:xfrm>
          <a:custGeom>
            <a:avLst/>
            <a:gdLst/>
            <a:ahLst/>
            <a:cxnLst/>
            <a:rect l="l" t="t" r="r" b="b"/>
            <a:pathLst>
              <a:path w="2016759" h="1047115">
                <a:moveTo>
                  <a:pt x="2016416" y="0"/>
                </a:moveTo>
                <a:lnTo>
                  <a:pt x="0" y="0"/>
                </a:lnTo>
                <a:lnTo>
                  <a:pt x="0" y="1047088"/>
                </a:lnTo>
                <a:lnTo>
                  <a:pt x="2016416" y="1047088"/>
                </a:lnTo>
                <a:lnTo>
                  <a:pt x="2016416" y="0"/>
                </a:lnTo>
                <a:close/>
              </a:path>
            </a:pathLst>
          </a:custGeom>
          <a:solidFill>
            <a:srgbClr val="000000"/>
          </a:solidFill>
        </p:spPr>
        <p:txBody>
          <a:bodyPr wrap="square" lIns="0" tIns="0" rIns="0" bIns="0" rtlCol="0"/>
          <a:lstStyle/>
          <a:p>
            <a:endParaRPr/>
          </a:p>
        </p:txBody>
      </p:sp>
      <p:sp>
        <p:nvSpPr>
          <p:cNvPr id="19" name="object 19"/>
          <p:cNvSpPr txBox="1"/>
          <p:nvPr/>
        </p:nvSpPr>
        <p:spPr>
          <a:xfrm>
            <a:off x="9589932" y="7697796"/>
            <a:ext cx="1937385" cy="427990"/>
          </a:xfrm>
          <a:prstGeom prst="rect">
            <a:avLst/>
          </a:prstGeom>
        </p:spPr>
        <p:txBody>
          <a:bodyPr vert="horz" wrap="square" lIns="0" tIns="17145" rIns="0" bIns="0" rtlCol="0">
            <a:spAutoFit/>
          </a:bodyPr>
          <a:lstStyle/>
          <a:p>
            <a:pPr marL="12700">
              <a:lnSpc>
                <a:spcPct val="100000"/>
              </a:lnSpc>
              <a:spcBef>
                <a:spcPts val="135"/>
              </a:spcBef>
            </a:pPr>
            <a:r>
              <a:rPr sz="2600" spc="70" dirty="0">
                <a:solidFill>
                  <a:srgbClr val="FFFFFF"/>
                </a:solidFill>
                <a:latin typeface="Arial MT"/>
                <a:cs typeface="Arial MT"/>
              </a:rPr>
              <a:t>Consumer</a:t>
            </a:r>
            <a:r>
              <a:rPr sz="2600" spc="-75" dirty="0">
                <a:solidFill>
                  <a:srgbClr val="FFFFFF"/>
                </a:solidFill>
                <a:latin typeface="Arial MT"/>
                <a:cs typeface="Arial MT"/>
              </a:rPr>
              <a:t> </a:t>
            </a:r>
            <a:r>
              <a:rPr sz="2600" spc="25" dirty="0">
                <a:solidFill>
                  <a:srgbClr val="FFFFFF"/>
                </a:solidFill>
                <a:latin typeface="Arial MT"/>
                <a:cs typeface="Arial MT"/>
              </a:rPr>
              <a:t>A</a:t>
            </a:r>
            <a:endParaRPr sz="2600">
              <a:latin typeface="Arial MT"/>
              <a:cs typeface="Arial MT"/>
            </a:endParaRPr>
          </a:p>
        </p:txBody>
      </p:sp>
      <p:sp>
        <p:nvSpPr>
          <p:cNvPr id="20" name="object 20"/>
          <p:cNvSpPr txBox="1"/>
          <p:nvPr/>
        </p:nvSpPr>
        <p:spPr>
          <a:xfrm>
            <a:off x="6528442" y="7712740"/>
            <a:ext cx="2768600" cy="402590"/>
          </a:xfrm>
          <a:prstGeom prst="rect">
            <a:avLst/>
          </a:prstGeom>
        </p:spPr>
        <p:txBody>
          <a:bodyPr vert="horz" wrap="square" lIns="0" tIns="15240" rIns="0" bIns="0" rtlCol="0">
            <a:spAutoFit/>
          </a:bodyPr>
          <a:lstStyle/>
          <a:p>
            <a:pPr marL="12700">
              <a:lnSpc>
                <a:spcPct val="100000"/>
              </a:lnSpc>
              <a:spcBef>
                <a:spcPts val="120"/>
              </a:spcBef>
              <a:tabLst>
                <a:tab pos="1426210" algn="l"/>
              </a:tabLst>
            </a:pPr>
            <a:r>
              <a:rPr sz="2450" b="1" u="heavy" spc="-10" dirty="0">
                <a:uFill>
                  <a:solidFill>
                    <a:srgbClr val="000000"/>
                  </a:solidFill>
                </a:uFill>
                <a:latin typeface="Arial"/>
                <a:cs typeface="Arial"/>
              </a:rPr>
              <a:t>group.id</a:t>
            </a:r>
            <a:r>
              <a:rPr sz="2450" b="1" spc="-10" dirty="0">
                <a:latin typeface="Arial"/>
                <a:cs typeface="Arial"/>
              </a:rPr>
              <a:t>	</a:t>
            </a:r>
            <a:r>
              <a:rPr sz="2450" b="1" spc="50" dirty="0">
                <a:latin typeface="Arial"/>
                <a:cs typeface="Arial"/>
              </a:rPr>
              <a:t>=</a:t>
            </a:r>
            <a:r>
              <a:rPr sz="2450" b="1" spc="-65" dirty="0">
                <a:latin typeface="Arial"/>
                <a:cs typeface="Arial"/>
              </a:rPr>
              <a:t> </a:t>
            </a:r>
            <a:r>
              <a:rPr sz="2450" b="1" spc="-5" dirty="0">
                <a:latin typeface="Arial"/>
                <a:cs typeface="Arial"/>
              </a:rPr>
              <a:t>group1</a:t>
            </a:r>
            <a:endParaRPr sz="2450">
              <a:latin typeface="Arial"/>
              <a:cs typeface="Arial"/>
            </a:endParaRPr>
          </a:p>
        </p:txBody>
      </p:sp>
      <p:grpSp>
        <p:nvGrpSpPr>
          <p:cNvPr id="21" name="object 21"/>
          <p:cNvGrpSpPr/>
          <p:nvPr/>
        </p:nvGrpSpPr>
        <p:grpSpPr>
          <a:xfrm>
            <a:off x="7133208" y="5143831"/>
            <a:ext cx="6619875" cy="2494915"/>
            <a:chOff x="7133208" y="5143831"/>
            <a:chExt cx="6619875" cy="2494915"/>
          </a:xfrm>
        </p:grpSpPr>
        <p:sp>
          <p:nvSpPr>
            <p:cNvPr id="22" name="object 22"/>
            <p:cNvSpPr/>
            <p:nvPr/>
          </p:nvSpPr>
          <p:spPr>
            <a:xfrm>
              <a:off x="7874634" y="5514331"/>
              <a:ext cx="2087245" cy="1882139"/>
            </a:xfrm>
            <a:custGeom>
              <a:avLst/>
              <a:gdLst/>
              <a:ahLst/>
              <a:cxnLst/>
              <a:rect l="l" t="t" r="r" b="b"/>
              <a:pathLst>
                <a:path w="2087245" h="1882140">
                  <a:moveTo>
                    <a:pt x="2086903" y="1882106"/>
                  </a:moveTo>
                  <a:lnTo>
                    <a:pt x="7775" y="7012"/>
                  </a:lnTo>
                  <a:lnTo>
                    <a:pt x="0" y="0"/>
                  </a:lnTo>
                </a:path>
              </a:pathLst>
            </a:custGeom>
            <a:ln w="20941">
              <a:solidFill>
                <a:srgbClr val="000000"/>
              </a:solidFill>
            </a:ln>
          </p:spPr>
          <p:txBody>
            <a:bodyPr wrap="square" lIns="0" tIns="0" rIns="0" bIns="0" rtlCol="0"/>
            <a:lstStyle/>
            <a:p>
              <a:endParaRPr/>
            </a:p>
          </p:txBody>
        </p:sp>
        <p:sp>
          <p:nvSpPr>
            <p:cNvPr id="23" name="object 23"/>
            <p:cNvSpPr/>
            <p:nvPr/>
          </p:nvSpPr>
          <p:spPr>
            <a:xfrm>
              <a:off x="7807763" y="5454022"/>
              <a:ext cx="108585" cy="104775"/>
            </a:xfrm>
            <a:custGeom>
              <a:avLst/>
              <a:gdLst/>
              <a:ahLst/>
              <a:cxnLst/>
              <a:rect l="l" t="t" r="r" b="b"/>
              <a:pathLst>
                <a:path w="108584" h="104775">
                  <a:moveTo>
                    <a:pt x="0" y="0"/>
                  </a:moveTo>
                  <a:lnTo>
                    <a:pt x="40986" y="104644"/>
                  </a:lnTo>
                  <a:lnTo>
                    <a:pt x="108307" y="29998"/>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9242479" y="5425286"/>
              <a:ext cx="1029335" cy="2084070"/>
            </a:xfrm>
            <a:custGeom>
              <a:avLst/>
              <a:gdLst/>
              <a:ahLst/>
              <a:cxnLst/>
              <a:rect l="l" t="t" r="r" b="b"/>
              <a:pathLst>
                <a:path w="1029334" h="2084070">
                  <a:moveTo>
                    <a:pt x="1028967" y="2083822"/>
                  </a:moveTo>
                  <a:lnTo>
                    <a:pt x="4636" y="9388"/>
                  </a:lnTo>
                  <a:lnTo>
                    <a:pt x="0" y="0"/>
                  </a:lnTo>
                </a:path>
              </a:pathLst>
            </a:custGeom>
            <a:ln w="20941">
              <a:solidFill>
                <a:srgbClr val="000000"/>
              </a:solidFill>
            </a:ln>
          </p:spPr>
          <p:txBody>
            <a:bodyPr wrap="square" lIns="0" tIns="0" rIns="0" bIns="0" rtlCol="0"/>
            <a:lstStyle/>
            <a:p>
              <a:endParaRPr/>
            </a:p>
          </p:txBody>
        </p:sp>
        <p:sp>
          <p:nvSpPr>
            <p:cNvPr id="25" name="object 25"/>
            <p:cNvSpPr/>
            <p:nvPr/>
          </p:nvSpPr>
          <p:spPr>
            <a:xfrm>
              <a:off x="9202050" y="5344543"/>
              <a:ext cx="90170" cy="112395"/>
            </a:xfrm>
            <a:custGeom>
              <a:avLst/>
              <a:gdLst/>
              <a:ahLst/>
              <a:cxnLst/>
              <a:rect l="l" t="t" r="r" b="b"/>
              <a:pathLst>
                <a:path w="90170" h="112395">
                  <a:moveTo>
                    <a:pt x="560" y="0"/>
                  </a:moveTo>
                  <a:lnTo>
                    <a:pt x="0" y="112384"/>
                  </a:lnTo>
                  <a:lnTo>
                    <a:pt x="90131" y="67877"/>
                  </a:lnTo>
                  <a:lnTo>
                    <a:pt x="560" y="0"/>
                  </a:lnTo>
                  <a:close/>
                </a:path>
              </a:pathLst>
            </a:custGeom>
            <a:solidFill>
              <a:srgbClr val="000000"/>
            </a:solidFill>
          </p:spPr>
          <p:txBody>
            <a:bodyPr wrap="square" lIns="0" tIns="0" rIns="0" bIns="0" rtlCol="0"/>
            <a:lstStyle/>
            <a:p>
              <a:endParaRPr/>
            </a:p>
          </p:txBody>
        </p:sp>
        <p:sp>
          <p:nvSpPr>
            <p:cNvPr id="26" name="object 26"/>
            <p:cNvSpPr/>
            <p:nvPr/>
          </p:nvSpPr>
          <p:spPr>
            <a:xfrm>
              <a:off x="10870276" y="5303965"/>
              <a:ext cx="2223135" cy="2223135"/>
            </a:xfrm>
            <a:custGeom>
              <a:avLst/>
              <a:gdLst/>
              <a:ahLst/>
              <a:cxnLst/>
              <a:rect l="l" t="t" r="r" b="b"/>
              <a:pathLst>
                <a:path w="2223134" h="2223134">
                  <a:moveTo>
                    <a:pt x="0" y="2222576"/>
                  </a:moveTo>
                  <a:lnTo>
                    <a:pt x="2215172" y="7404"/>
                  </a:lnTo>
                  <a:lnTo>
                    <a:pt x="2222576" y="0"/>
                  </a:lnTo>
                </a:path>
              </a:pathLst>
            </a:custGeom>
            <a:ln w="20941">
              <a:solidFill>
                <a:srgbClr val="000000"/>
              </a:solidFill>
            </a:ln>
          </p:spPr>
          <p:txBody>
            <a:bodyPr wrap="square" lIns="0" tIns="0" rIns="0" bIns="0" rtlCol="0"/>
            <a:lstStyle/>
            <a:p>
              <a:endParaRPr/>
            </a:p>
          </p:txBody>
        </p:sp>
        <p:sp>
          <p:nvSpPr>
            <p:cNvPr id="27" name="object 27"/>
            <p:cNvSpPr/>
            <p:nvPr/>
          </p:nvSpPr>
          <p:spPr>
            <a:xfrm>
              <a:off x="13049906" y="5240290"/>
              <a:ext cx="106680" cy="106680"/>
            </a:xfrm>
            <a:custGeom>
              <a:avLst/>
              <a:gdLst/>
              <a:ahLst/>
              <a:cxnLst/>
              <a:rect l="l" t="t" r="r" b="b"/>
              <a:pathLst>
                <a:path w="106680" h="106679">
                  <a:moveTo>
                    <a:pt x="106614" y="0"/>
                  </a:moveTo>
                  <a:lnTo>
                    <a:pt x="0" y="35539"/>
                  </a:lnTo>
                  <a:lnTo>
                    <a:pt x="71076" y="106617"/>
                  </a:lnTo>
                  <a:lnTo>
                    <a:pt x="106614" y="0"/>
                  </a:lnTo>
                  <a:close/>
                </a:path>
              </a:pathLst>
            </a:custGeom>
            <a:solidFill>
              <a:srgbClr val="000000"/>
            </a:solidFill>
          </p:spPr>
          <p:txBody>
            <a:bodyPr wrap="square" lIns="0" tIns="0" rIns="0" bIns="0" rtlCol="0"/>
            <a:lstStyle/>
            <a:p>
              <a:endParaRPr/>
            </a:p>
          </p:txBody>
        </p:sp>
        <p:sp>
          <p:nvSpPr>
            <p:cNvPr id="28" name="object 28"/>
            <p:cNvSpPr/>
            <p:nvPr/>
          </p:nvSpPr>
          <p:spPr>
            <a:xfrm>
              <a:off x="10610388" y="5231033"/>
              <a:ext cx="617855" cy="2397125"/>
            </a:xfrm>
            <a:custGeom>
              <a:avLst/>
              <a:gdLst/>
              <a:ahLst/>
              <a:cxnLst/>
              <a:rect l="l" t="t" r="r" b="b"/>
              <a:pathLst>
                <a:path w="617854" h="2397125">
                  <a:moveTo>
                    <a:pt x="0" y="2396758"/>
                  </a:moveTo>
                  <a:lnTo>
                    <a:pt x="614982" y="10139"/>
                  </a:lnTo>
                  <a:lnTo>
                    <a:pt x="617594" y="0"/>
                  </a:lnTo>
                </a:path>
              </a:pathLst>
            </a:custGeom>
            <a:ln w="20941">
              <a:solidFill>
                <a:srgbClr val="000000"/>
              </a:solidFill>
            </a:ln>
          </p:spPr>
          <p:txBody>
            <a:bodyPr wrap="square" lIns="0" tIns="0" rIns="0" bIns="0" rtlCol="0"/>
            <a:lstStyle/>
            <a:p>
              <a:endParaRPr/>
            </a:p>
          </p:txBody>
        </p:sp>
        <p:sp>
          <p:nvSpPr>
            <p:cNvPr id="29" name="object 29"/>
            <p:cNvSpPr/>
            <p:nvPr/>
          </p:nvSpPr>
          <p:spPr>
            <a:xfrm>
              <a:off x="11176706" y="5143831"/>
              <a:ext cx="97790" cy="110489"/>
            </a:xfrm>
            <a:custGeom>
              <a:avLst/>
              <a:gdLst/>
              <a:ahLst/>
              <a:cxnLst/>
              <a:rect l="l" t="t" r="r" b="b"/>
              <a:pathLst>
                <a:path w="97790" h="110489">
                  <a:moveTo>
                    <a:pt x="73746" y="0"/>
                  </a:moveTo>
                  <a:lnTo>
                    <a:pt x="0" y="84799"/>
                  </a:lnTo>
                  <a:lnTo>
                    <a:pt x="97337" y="109882"/>
                  </a:lnTo>
                  <a:lnTo>
                    <a:pt x="73746" y="0"/>
                  </a:lnTo>
                  <a:close/>
                </a:path>
              </a:pathLst>
            </a:custGeom>
            <a:solidFill>
              <a:srgbClr val="000000"/>
            </a:solidFill>
          </p:spPr>
          <p:txBody>
            <a:bodyPr wrap="square" lIns="0" tIns="0" rIns="0" bIns="0" rtlCol="0"/>
            <a:lstStyle/>
            <a:p>
              <a:endParaRPr/>
            </a:p>
          </p:txBody>
        </p:sp>
        <p:sp>
          <p:nvSpPr>
            <p:cNvPr id="30" name="object 30"/>
            <p:cNvSpPr/>
            <p:nvPr/>
          </p:nvSpPr>
          <p:spPr>
            <a:xfrm>
              <a:off x="12972274" y="6252385"/>
              <a:ext cx="780415" cy="1308735"/>
            </a:xfrm>
            <a:custGeom>
              <a:avLst/>
              <a:gdLst/>
              <a:ahLst/>
              <a:cxnLst/>
              <a:rect l="l" t="t" r="r" b="b"/>
              <a:pathLst>
                <a:path w="780415" h="1308734">
                  <a:moveTo>
                    <a:pt x="747841" y="0"/>
                  </a:moveTo>
                  <a:lnTo>
                    <a:pt x="32449" y="0"/>
                  </a:lnTo>
                  <a:lnTo>
                    <a:pt x="19838" y="2573"/>
                  </a:lnTo>
                  <a:lnTo>
                    <a:pt x="9521" y="9574"/>
                  </a:lnTo>
                  <a:lnTo>
                    <a:pt x="2556" y="19927"/>
                  </a:lnTo>
                  <a:lnTo>
                    <a:pt x="0" y="32553"/>
                  </a:lnTo>
                  <a:lnTo>
                    <a:pt x="0" y="54564"/>
                  </a:lnTo>
                  <a:lnTo>
                    <a:pt x="2556" y="67192"/>
                  </a:lnTo>
                  <a:lnTo>
                    <a:pt x="9522" y="77545"/>
                  </a:lnTo>
                  <a:lnTo>
                    <a:pt x="19840" y="84546"/>
                  </a:lnTo>
                  <a:lnTo>
                    <a:pt x="32449" y="87119"/>
                  </a:lnTo>
                  <a:lnTo>
                    <a:pt x="747841" y="87119"/>
                  </a:lnTo>
                  <a:lnTo>
                    <a:pt x="760452" y="84546"/>
                  </a:lnTo>
                  <a:lnTo>
                    <a:pt x="770768" y="77544"/>
                  </a:lnTo>
                  <a:lnTo>
                    <a:pt x="777733" y="67191"/>
                  </a:lnTo>
                  <a:lnTo>
                    <a:pt x="780290" y="54564"/>
                  </a:lnTo>
                  <a:lnTo>
                    <a:pt x="780290" y="32553"/>
                  </a:lnTo>
                  <a:lnTo>
                    <a:pt x="777733" y="19927"/>
                  </a:lnTo>
                  <a:lnTo>
                    <a:pt x="770768" y="9574"/>
                  </a:lnTo>
                  <a:lnTo>
                    <a:pt x="760451" y="2573"/>
                  </a:lnTo>
                  <a:lnTo>
                    <a:pt x="747841" y="0"/>
                  </a:lnTo>
                  <a:close/>
                </a:path>
                <a:path w="780415" h="1308734">
                  <a:moveTo>
                    <a:pt x="683853" y="123256"/>
                  </a:moveTo>
                  <a:lnTo>
                    <a:pt x="96436" y="123256"/>
                  </a:lnTo>
                  <a:lnTo>
                    <a:pt x="84600" y="125368"/>
                  </a:lnTo>
                  <a:lnTo>
                    <a:pt x="61699" y="157829"/>
                  </a:lnTo>
                  <a:lnTo>
                    <a:pt x="59895" y="194044"/>
                  </a:lnTo>
                  <a:lnTo>
                    <a:pt x="61283" y="222730"/>
                  </a:lnTo>
                  <a:lnTo>
                    <a:pt x="74218" y="298484"/>
                  </a:lnTo>
                  <a:lnTo>
                    <a:pt x="87998" y="344443"/>
                  </a:lnTo>
                  <a:lnTo>
                    <a:pt x="108142" y="395050"/>
                  </a:lnTo>
                  <a:lnTo>
                    <a:pt x="135766" y="449752"/>
                  </a:lnTo>
                  <a:lnTo>
                    <a:pt x="171986" y="507992"/>
                  </a:lnTo>
                  <a:lnTo>
                    <a:pt x="217916" y="569217"/>
                  </a:lnTo>
                  <a:lnTo>
                    <a:pt x="274643" y="632871"/>
                  </a:lnTo>
                  <a:lnTo>
                    <a:pt x="274871" y="633178"/>
                  </a:lnTo>
                  <a:lnTo>
                    <a:pt x="275483" y="634246"/>
                  </a:lnTo>
                  <a:lnTo>
                    <a:pt x="275920" y="635478"/>
                  </a:lnTo>
                  <a:lnTo>
                    <a:pt x="276641" y="637171"/>
                  </a:lnTo>
                  <a:lnTo>
                    <a:pt x="277886" y="641094"/>
                  </a:lnTo>
                  <a:lnTo>
                    <a:pt x="279384" y="647390"/>
                  </a:lnTo>
                  <a:lnTo>
                    <a:pt x="279517" y="652015"/>
                  </a:lnTo>
                  <a:lnTo>
                    <a:pt x="279516" y="656519"/>
                  </a:lnTo>
                  <a:lnTo>
                    <a:pt x="217838" y="739418"/>
                  </a:lnTo>
                  <a:lnTo>
                    <a:pt x="171923" y="800641"/>
                  </a:lnTo>
                  <a:lnTo>
                    <a:pt x="135719" y="858881"/>
                  </a:lnTo>
                  <a:lnTo>
                    <a:pt x="108109" y="913582"/>
                  </a:lnTo>
                  <a:lnTo>
                    <a:pt x="87976" y="964190"/>
                  </a:lnTo>
                  <a:lnTo>
                    <a:pt x="74204" y="1010150"/>
                  </a:lnTo>
                  <a:lnTo>
                    <a:pt x="65677" y="1050906"/>
                  </a:lnTo>
                  <a:lnTo>
                    <a:pt x="59892" y="1114576"/>
                  </a:lnTo>
                  <a:lnTo>
                    <a:pt x="60404" y="1136410"/>
                  </a:lnTo>
                  <a:lnTo>
                    <a:pt x="74474" y="1177354"/>
                  </a:lnTo>
                  <a:lnTo>
                    <a:pt x="96436" y="1185278"/>
                  </a:lnTo>
                  <a:lnTo>
                    <a:pt x="683853" y="1185278"/>
                  </a:lnTo>
                  <a:lnTo>
                    <a:pt x="717632" y="1157227"/>
                  </a:lnTo>
                  <a:lnTo>
                    <a:pt x="720346" y="1116483"/>
                  </a:lnTo>
                  <a:lnTo>
                    <a:pt x="128687" y="1116483"/>
                  </a:lnTo>
                  <a:lnTo>
                    <a:pt x="129371" y="1098324"/>
                  </a:lnTo>
                  <a:lnTo>
                    <a:pt x="135706" y="1050538"/>
                  </a:lnTo>
                  <a:lnTo>
                    <a:pt x="152337" y="988918"/>
                  </a:lnTo>
                  <a:lnTo>
                    <a:pt x="166574" y="952008"/>
                  </a:lnTo>
                  <a:lnTo>
                    <a:pt x="185881" y="911210"/>
                  </a:lnTo>
                  <a:lnTo>
                    <a:pt x="211024" y="866985"/>
                  </a:lnTo>
                  <a:lnTo>
                    <a:pt x="242769" y="819793"/>
                  </a:lnTo>
                  <a:lnTo>
                    <a:pt x="281883" y="770096"/>
                  </a:lnTo>
                  <a:lnTo>
                    <a:pt x="329131" y="718352"/>
                  </a:lnTo>
                  <a:lnTo>
                    <a:pt x="331533" y="715896"/>
                  </a:lnTo>
                  <a:lnTo>
                    <a:pt x="333497" y="713087"/>
                  </a:lnTo>
                  <a:lnTo>
                    <a:pt x="347847" y="667211"/>
                  </a:lnTo>
                  <a:lnTo>
                    <a:pt x="348383" y="656519"/>
                  </a:lnTo>
                  <a:lnTo>
                    <a:pt x="348376" y="652015"/>
                  </a:lnTo>
                  <a:lnTo>
                    <a:pt x="337686" y="603641"/>
                  </a:lnTo>
                  <a:lnTo>
                    <a:pt x="329131" y="590182"/>
                  </a:lnTo>
                  <a:lnTo>
                    <a:pt x="281883" y="538440"/>
                  </a:lnTo>
                  <a:lnTo>
                    <a:pt x="242769" y="488744"/>
                  </a:lnTo>
                  <a:lnTo>
                    <a:pt x="211024" y="441553"/>
                  </a:lnTo>
                  <a:lnTo>
                    <a:pt x="185881" y="397327"/>
                  </a:lnTo>
                  <a:lnTo>
                    <a:pt x="166574" y="356529"/>
                  </a:lnTo>
                  <a:lnTo>
                    <a:pt x="152337" y="319617"/>
                  </a:lnTo>
                  <a:lnTo>
                    <a:pt x="135703" y="257998"/>
                  </a:lnTo>
                  <a:lnTo>
                    <a:pt x="129369" y="210205"/>
                  </a:lnTo>
                  <a:lnTo>
                    <a:pt x="128687" y="192051"/>
                  </a:lnTo>
                  <a:lnTo>
                    <a:pt x="720352" y="192051"/>
                  </a:lnTo>
                  <a:lnTo>
                    <a:pt x="719886" y="172219"/>
                  </a:lnTo>
                  <a:lnTo>
                    <a:pt x="705816" y="131232"/>
                  </a:lnTo>
                  <a:lnTo>
                    <a:pt x="695689" y="125368"/>
                  </a:lnTo>
                  <a:lnTo>
                    <a:pt x="683853" y="123256"/>
                  </a:lnTo>
                  <a:close/>
                </a:path>
                <a:path w="780415" h="1308734">
                  <a:moveTo>
                    <a:pt x="720352" y="192051"/>
                  </a:moveTo>
                  <a:lnTo>
                    <a:pt x="651603" y="192051"/>
                  </a:lnTo>
                  <a:lnTo>
                    <a:pt x="650919" y="210210"/>
                  </a:lnTo>
                  <a:lnTo>
                    <a:pt x="648753" y="232287"/>
                  </a:lnTo>
                  <a:lnTo>
                    <a:pt x="637886" y="287054"/>
                  </a:lnTo>
                  <a:lnTo>
                    <a:pt x="613713" y="356529"/>
                  </a:lnTo>
                  <a:lnTo>
                    <a:pt x="594405" y="397327"/>
                  </a:lnTo>
                  <a:lnTo>
                    <a:pt x="569261" y="441553"/>
                  </a:lnTo>
                  <a:lnTo>
                    <a:pt x="537515" y="488744"/>
                  </a:lnTo>
                  <a:lnTo>
                    <a:pt x="498403" y="538440"/>
                  </a:lnTo>
                  <a:lnTo>
                    <a:pt x="451159" y="590182"/>
                  </a:lnTo>
                  <a:lnTo>
                    <a:pt x="448759" y="592629"/>
                  </a:lnTo>
                  <a:lnTo>
                    <a:pt x="446784" y="595457"/>
                  </a:lnTo>
                  <a:lnTo>
                    <a:pt x="432442" y="641320"/>
                  </a:lnTo>
                  <a:lnTo>
                    <a:pt x="431906" y="652015"/>
                  </a:lnTo>
                  <a:lnTo>
                    <a:pt x="431913" y="656519"/>
                  </a:lnTo>
                  <a:lnTo>
                    <a:pt x="442604" y="704876"/>
                  </a:lnTo>
                  <a:lnTo>
                    <a:pt x="451159" y="718352"/>
                  </a:lnTo>
                  <a:lnTo>
                    <a:pt x="498403" y="770099"/>
                  </a:lnTo>
                  <a:lnTo>
                    <a:pt x="537515" y="819810"/>
                  </a:lnTo>
                  <a:lnTo>
                    <a:pt x="569261" y="867021"/>
                  </a:lnTo>
                  <a:lnTo>
                    <a:pt x="594405" y="911269"/>
                  </a:lnTo>
                  <a:lnTo>
                    <a:pt x="613713" y="952088"/>
                  </a:lnTo>
                  <a:lnTo>
                    <a:pt x="627952" y="989014"/>
                  </a:lnTo>
                  <a:lnTo>
                    <a:pt x="644566" y="1050538"/>
                  </a:lnTo>
                  <a:lnTo>
                    <a:pt x="650920" y="1098347"/>
                  </a:lnTo>
                  <a:lnTo>
                    <a:pt x="651603" y="1116483"/>
                  </a:lnTo>
                  <a:lnTo>
                    <a:pt x="720346" y="1116483"/>
                  </a:lnTo>
                  <a:lnTo>
                    <a:pt x="714592" y="1050906"/>
                  </a:lnTo>
                  <a:lnTo>
                    <a:pt x="706055" y="1010150"/>
                  </a:lnTo>
                  <a:lnTo>
                    <a:pt x="692247" y="964128"/>
                  </a:lnTo>
                  <a:lnTo>
                    <a:pt x="672090" y="913508"/>
                  </a:lnTo>
                  <a:lnTo>
                    <a:pt x="644452" y="858796"/>
                  </a:lnTo>
                  <a:lnTo>
                    <a:pt x="608219" y="800547"/>
                  </a:lnTo>
                  <a:lnTo>
                    <a:pt x="562277" y="739318"/>
                  </a:lnTo>
                  <a:lnTo>
                    <a:pt x="505618" y="675765"/>
                  </a:lnTo>
                  <a:lnTo>
                    <a:pt x="505419" y="675356"/>
                  </a:lnTo>
                  <a:lnTo>
                    <a:pt x="500772" y="656519"/>
                  </a:lnTo>
                  <a:lnTo>
                    <a:pt x="500776" y="652015"/>
                  </a:lnTo>
                  <a:lnTo>
                    <a:pt x="500916" y="647248"/>
                  </a:lnTo>
                  <a:lnTo>
                    <a:pt x="502444" y="641094"/>
                  </a:lnTo>
                  <a:lnTo>
                    <a:pt x="503680" y="637171"/>
                  </a:lnTo>
                  <a:lnTo>
                    <a:pt x="503775" y="636761"/>
                  </a:lnTo>
                  <a:lnTo>
                    <a:pt x="504816" y="634203"/>
                  </a:lnTo>
                  <a:lnTo>
                    <a:pt x="505618" y="632871"/>
                  </a:lnTo>
                  <a:lnTo>
                    <a:pt x="562450" y="569122"/>
                  </a:lnTo>
                  <a:lnTo>
                    <a:pt x="608364" y="507907"/>
                  </a:lnTo>
                  <a:lnTo>
                    <a:pt x="644569" y="449677"/>
                  </a:lnTo>
                  <a:lnTo>
                    <a:pt x="672181" y="394986"/>
                  </a:lnTo>
                  <a:lnTo>
                    <a:pt x="692315" y="344390"/>
                  </a:lnTo>
                  <a:lnTo>
                    <a:pt x="706088" y="298442"/>
                  </a:lnTo>
                  <a:lnTo>
                    <a:pt x="714615" y="257696"/>
                  </a:lnTo>
                  <a:lnTo>
                    <a:pt x="720399" y="194044"/>
                  </a:lnTo>
                  <a:lnTo>
                    <a:pt x="720352" y="192051"/>
                  </a:lnTo>
                  <a:close/>
                </a:path>
                <a:path w="780415" h="1308734">
                  <a:moveTo>
                    <a:pt x="383799" y="757971"/>
                  </a:moveTo>
                  <a:lnTo>
                    <a:pt x="377098" y="759330"/>
                  </a:lnTo>
                  <a:lnTo>
                    <a:pt x="371821" y="764420"/>
                  </a:lnTo>
                  <a:lnTo>
                    <a:pt x="307809" y="823666"/>
                  </a:lnTo>
                  <a:lnTo>
                    <a:pt x="262029" y="878928"/>
                  </a:lnTo>
                  <a:lnTo>
                    <a:pt x="231589" y="929160"/>
                  </a:lnTo>
                  <a:lnTo>
                    <a:pt x="213494" y="973213"/>
                  </a:lnTo>
                  <a:lnTo>
                    <a:pt x="202354" y="1038192"/>
                  </a:lnTo>
                  <a:lnTo>
                    <a:pt x="203318" y="1056822"/>
                  </a:lnTo>
                  <a:lnTo>
                    <a:pt x="204642" y="1064681"/>
                  </a:lnTo>
                  <a:lnTo>
                    <a:pt x="206182" y="1070926"/>
                  </a:lnTo>
                  <a:lnTo>
                    <a:pt x="574108" y="1070926"/>
                  </a:lnTo>
                  <a:lnTo>
                    <a:pt x="575647" y="1064681"/>
                  </a:lnTo>
                  <a:lnTo>
                    <a:pt x="576971" y="1056822"/>
                  </a:lnTo>
                  <a:lnTo>
                    <a:pt x="577935" y="1038192"/>
                  </a:lnTo>
                  <a:lnTo>
                    <a:pt x="575541" y="1009940"/>
                  </a:lnTo>
                  <a:lnTo>
                    <a:pt x="548700" y="929159"/>
                  </a:lnTo>
                  <a:lnTo>
                    <a:pt x="518260" y="878928"/>
                  </a:lnTo>
                  <a:lnTo>
                    <a:pt x="472480" y="823666"/>
                  </a:lnTo>
                  <a:lnTo>
                    <a:pt x="408364" y="764523"/>
                  </a:lnTo>
                  <a:lnTo>
                    <a:pt x="403181" y="759330"/>
                  </a:lnTo>
                  <a:lnTo>
                    <a:pt x="398506" y="758381"/>
                  </a:lnTo>
                  <a:lnTo>
                    <a:pt x="390145" y="758381"/>
                  </a:lnTo>
                  <a:lnTo>
                    <a:pt x="383799" y="757971"/>
                  </a:lnTo>
                  <a:close/>
                </a:path>
                <a:path w="780415" h="1308734">
                  <a:moveTo>
                    <a:pt x="396490" y="757971"/>
                  </a:moveTo>
                  <a:lnTo>
                    <a:pt x="390145" y="758381"/>
                  </a:lnTo>
                  <a:lnTo>
                    <a:pt x="398506" y="758381"/>
                  </a:lnTo>
                  <a:lnTo>
                    <a:pt x="396490" y="757971"/>
                  </a:lnTo>
                  <a:close/>
                </a:path>
                <a:path w="780415" h="1308734">
                  <a:moveTo>
                    <a:pt x="747841" y="1221517"/>
                  </a:moveTo>
                  <a:lnTo>
                    <a:pt x="32449" y="1221517"/>
                  </a:lnTo>
                  <a:lnTo>
                    <a:pt x="19838" y="1224074"/>
                  </a:lnTo>
                  <a:lnTo>
                    <a:pt x="9521" y="1231041"/>
                  </a:lnTo>
                  <a:lnTo>
                    <a:pt x="2556" y="1241358"/>
                  </a:lnTo>
                  <a:lnTo>
                    <a:pt x="0" y="1253970"/>
                  </a:lnTo>
                  <a:lnTo>
                    <a:pt x="0" y="1276082"/>
                  </a:lnTo>
                  <a:lnTo>
                    <a:pt x="2556" y="1288693"/>
                  </a:lnTo>
                  <a:lnTo>
                    <a:pt x="9521" y="1299011"/>
                  </a:lnTo>
                  <a:lnTo>
                    <a:pt x="19838" y="1305977"/>
                  </a:lnTo>
                  <a:lnTo>
                    <a:pt x="32449" y="1308535"/>
                  </a:lnTo>
                  <a:lnTo>
                    <a:pt x="747841" y="1308535"/>
                  </a:lnTo>
                  <a:lnTo>
                    <a:pt x="760451" y="1305977"/>
                  </a:lnTo>
                  <a:lnTo>
                    <a:pt x="770768" y="1299011"/>
                  </a:lnTo>
                  <a:lnTo>
                    <a:pt x="777733" y="1288693"/>
                  </a:lnTo>
                  <a:lnTo>
                    <a:pt x="780290" y="1276082"/>
                  </a:lnTo>
                  <a:lnTo>
                    <a:pt x="780290" y="1253970"/>
                  </a:lnTo>
                  <a:lnTo>
                    <a:pt x="777733" y="1241358"/>
                  </a:lnTo>
                  <a:lnTo>
                    <a:pt x="770768" y="1231041"/>
                  </a:lnTo>
                  <a:lnTo>
                    <a:pt x="760451" y="1224074"/>
                  </a:lnTo>
                  <a:lnTo>
                    <a:pt x="747841" y="1221517"/>
                  </a:lnTo>
                  <a:close/>
                </a:path>
              </a:pathLst>
            </a:custGeom>
            <a:solidFill>
              <a:srgbClr val="EE220C"/>
            </a:solidFill>
          </p:spPr>
          <p:txBody>
            <a:bodyPr wrap="square" lIns="0" tIns="0" rIns="0" bIns="0" rtlCol="0"/>
            <a:lstStyle/>
            <a:p>
              <a:endParaRPr/>
            </a:p>
          </p:txBody>
        </p:sp>
        <p:sp>
          <p:nvSpPr>
            <p:cNvPr id="31" name="object 31"/>
            <p:cNvSpPr/>
            <p:nvPr/>
          </p:nvSpPr>
          <p:spPr>
            <a:xfrm>
              <a:off x="7133208" y="6114042"/>
              <a:ext cx="1146810" cy="923925"/>
            </a:xfrm>
            <a:custGeom>
              <a:avLst/>
              <a:gdLst/>
              <a:ahLst/>
              <a:cxnLst/>
              <a:rect l="l" t="t" r="r" b="b"/>
              <a:pathLst>
                <a:path w="1146809" h="923925">
                  <a:moveTo>
                    <a:pt x="279556" y="457390"/>
                  </a:moveTo>
                  <a:lnTo>
                    <a:pt x="109028" y="457390"/>
                  </a:lnTo>
                  <a:lnTo>
                    <a:pt x="109028" y="461718"/>
                  </a:lnTo>
                  <a:lnTo>
                    <a:pt x="111414" y="508943"/>
                  </a:lnTo>
                  <a:lnTo>
                    <a:pt x="118405" y="554761"/>
                  </a:lnTo>
                  <a:lnTo>
                    <a:pt x="129779" y="599004"/>
                  </a:lnTo>
                  <a:lnTo>
                    <a:pt x="145301" y="641418"/>
                  </a:lnTo>
                  <a:lnTo>
                    <a:pt x="164738" y="681771"/>
                  </a:lnTo>
                  <a:lnTo>
                    <a:pt x="187859" y="719833"/>
                  </a:lnTo>
                  <a:lnTo>
                    <a:pt x="214432" y="755370"/>
                  </a:lnTo>
                  <a:lnTo>
                    <a:pt x="244225" y="788151"/>
                  </a:lnTo>
                  <a:lnTo>
                    <a:pt x="277006" y="817944"/>
                  </a:lnTo>
                  <a:lnTo>
                    <a:pt x="312543" y="844517"/>
                  </a:lnTo>
                  <a:lnTo>
                    <a:pt x="350604" y="867638"/>
                  </a:lnTo>
                  <a:lnTo>
                    <a:pt x="390958" y="887075"/>
                  </a:lnTo>
                  <a:lnTo>
                    <a:pt x="433372" y="902597"/>
                  </a:lnTo>
                  <a:lnTo>
                    <a:pt x="477614" y="913971"/>
                  </a:lnTo>
                  <a:lnTo>
                    <a:pt x="523453" y="920965"/>
                  </a:lnTo>
                  <a:lnTo>
                    <a:pt x="570656" y="923348"/>
                  </a:lnTo>
                  <a:lnTo>
                    <a:pt x="622951" y="920421"/>
                  </a:lnTo>
                  <a:lnTo>
                    <a:pt x="673535" y="911849"/>
                  </a:lnTo>
                  <a:lnTo>
                    <a:pt x="722092" y="897949"/>
                  </a:lnTo>
                  <a:lnTo>
                    <a:pt x="768304" y="879036"/>
                  </a:lnTo>
                  <a:lnTo>
                    <a:pt x="811857" y="855427"/>
                  </a:lnTo>
                  <a:lnTo>
                    <a:pt x="852432" y="827438"/>
                  </a:lnTo>
                  <a:lnTo>
                    <a:pt x="889713" y="795384"/>
                  </a:lnTo>
                  <a:lnTo>
                    <a:pt x="857900" y="752818"/>
                  </a:lnTo>
                  <a:lnTo>
                    <a:pt x="570656" y="752818"/>
                  </a:lnTo>
                  <a:lnTo>
                    <a:pt x="523431" y="749009"/>
                  </a:lnTo>
                  <a:lnTo>
                    <a:pt x="478635" y="737981"/>
                  </a:lnTo>
                  <a:lnTo>
                    <a:pt x="436866" y="720332"/>
                  </a:lnTo>
                  <a:lnTo>
                    <a:pt x="398724" y="696661"/>
                  </a:lnTo>
                  <a:lnTo>
                    <a:pt x="364807" y="667568"/>
                  </a:lnTo>
                  <a:lnTo>
                    <a:pt x="335713" y="633651"/>
                  </a:lnTo>
                  <a:lnTo>
                    <a:pt x="312043" y="595509"/>
                  </a:lnTo>
                  <a:lnTo>
                    <a:pt x="294394" y="553740"/>
                  </a:lnTo>
                  <a:lnTo>
                    <a:pt x="283364" y="508922"/>
                  </a:lnTo>
                  <a:lnTo>
                    <a:pt x="279556" y="461718"/>
                  </a:lnTo>
                  <a:lnTo>
                    <a:pt x="279556" y="457390"/>
                  </a:lnTo>
                  <a:close/>
                </a:path>
                <a:path w="1146809" h="923925">
                  <a:moveTo>
                    <a:pt x="786456" y="657228"/>
                  </a:moveTo>
                  <a:lnTo>
                    <a:pt x="751771" y="689728"/>
                  </a:lnTo>
                  <a:lnTo>
                    <a:pt x="712121" y="716254"/>
                  </a:lnTo>
                  <a:lnTo>
                    <a:pt x="668234" y="736089"/>
                  </a:lnTo>
                  <a:lnTo>
                    <a:pt x="620836" y="748517"/>
                  </a:lnTo>
                  <a:lnTo>
                    <a:pt x="570656" y="752818"/>
                  </a:lnTo>
                  <a:lnTo>
                    <a:pt x="857900" y="752818"/>
                  </a:lnTo>
                  <a:lnTo>
                    <a:pt x="786456" y="657228"/>
                  </a:lnTo>
                  <a:close/>
                </a:path>
                <a:path w="1146809" h="923925">
                  <a:moveTo>
                    <a:pt x="1146724" y="457390"/>
                  </a:moveTo>
                  <a:lnTo>
                    <a:pt x="757328" y="457390"/>
                  </a:lnTo>
                  <a:lnTo>
                    <a:pt x="952026" y="721706"/>
                  </a:lnTo>
                  <a:lnTo>
                    <a:pt x="1146724" y="457390"/>
                  </a:lnTo>
                  <a:close/>
                </a:path>
                <a:path w="1146809" h="923925">
                  <a:moveTo>
                    <a:pt x="194698" y="192983"/>
                  </a:moveTo>
                  <a:lnTo>
                    <a:pt x="0" y="457390"/>
                  </a:lnTo>
                  <a:lnTo>
                    <a:pt x="389396" y="457390"/>
                  </a:lnTo>
                  <a:lnTo>
                    <a:pt x="194698" y="192983"/>
                  </a:lnTo>
                  <a:close/>
                </a:path>
                <a:path w="1146809" h="923925">
                  <a:moveTo>
                    <a:pt x="928653" y="170528"/>
                  </a:moveTo>
                  <a:lnTo>
                    <a:pt x="570656" y="170528"/>
                  </a:lnTo>
                  <a:lnTo>
                    <a:pt x="617469" y="174273"/>
                  </a:lnTo>
                  <a:lnTo>
                    <a:pt x="661902" y="185117"/>
                  </a:lnTo>
                  <a:lnTo>
                    <a:pt x="703374" y="202476"/>
                  </a:lnTo>
                  <a:lnTo>
                    <a:pt x="741301" y="225768"/>
                  </a:lnTo>
                  <a:lnTo>
                    <a:pt x="775099" y="254407"/>
                  </a:lnTo>
                  <a:lnTo>
                    <a:pt x="804186" y="287811"/>
                  </a:lnTo>
                  <a:lnTo>
                    <a:pt x="827978" y="325394"/>
                  </a:lnTo>
                  <a:lnTo>
                    <a:pt x="845893" y="366575"/>
                  </a:lnTo>
                  <a:lnTo>
                    <a:pt x="857347" y="410768"/>
                  </a:lnTo>
                  <a:lnTo>
                    <a:pt x="861757" y="457390"/>
                  </a:lnTo>
                  <a:lnTo>
                    <a:pt x="1032286" y="457390"/>
                  </a:lnTo>
                  <a:lnTo>
                    <a:pt x="1029505" y="410562"/>
                  </a:lnTo>
                  <a:lnTo>
                    <a:pt x="1022183" y="365101"/>
                  </a:lnTo>
                  <a:lnTo>
                    <a:pt x="1010548" y="321236"/>
                  </a:lnTo>
                  <a:lnTo>
                    <a:pt x="994830" y="279194"/>
                  </a:lnTo>
                  <a:lnTo>
                    <a:pt x="975256" y="239203"/>
                  </a:lnTo>
                  <a:lnTo>
                    <a:pt x="952053" y="201493"/>
                  </a:lnTo>
                  <a:lnTo>
                    <a:pt x="928653" y="170528"/>
                  </a:lnTo>
                  <a:close/>
                </a:path>
                <a:path w="1146809" h="923925">
                  <a:moveTo>
                    <a:pt x="570656" y="0"/>
                  </a:moveTo>
                  <a:lnTo>
                    <a:pt x="519229" y="2835"/>
                  </a:lnTo>
                  <a:lnTo>
                    <a:pt x="469453" y="11140"/>
                  </a:lnTo>
                  <a:lnTo>
                    <a:pt x="421628" y="24611"/>
                  </a:lnTo>
                  <a:lnTo>
                    <a:pt x="376055" y="42945"/>
                  </a:lnTo>
                  <a:lnTo>
                    <a:pt x="333033" y="65837"/>
                  </a:lnTo>
                  <a:lnTo>
                    <a:pt x="292861" y="92986"/>
                  </a:lnTo>
                  <a:lnTo>
                    <a:pt x="255840" y="124086"/>
                  </a:lnTo>
                  <a:lnTo>
                    <a:pt x="358013" y="262782"/>
                  </a:lnTo>
                  <a:lnTo>
                    <a:pt x="392476" y="231380"/>
                  </a:lnTo>
                  <a:lnTo>
                    <a:pt x="431652" y="205775"/>
                  </a:lnTo>
                  <a:lnTo>
                    <a:pt x="474861" y="186646"/>
                  </a:lnTo>
                  <a:lnTo>
                    <a:pt x="521423" y="174671"/>
                  </a:lnTo>
                  <a:lnTo>
                    <a:pt x="570656" y="170528"/>
                  </a:lnTo>
                  <a:lnTo>
                    <a:pt x="928653" y="170528"/>
                  </a:lnTo>
                  <a:lnTo>
                    <a:pt x="925451" y="166290"/>
                  </a:lnTo>
                  <a:lnTo>
                    <a:pt x="895676" y="133824"/>
                  </a:lnTo>
                  <a:lnTo>
                    <a:pt x="862958" y="104323"/>
                  </a:lnTo>
                  <a:lnTo>
                    <a:pt x="827524" y="78015"/>
                  </a:lnTo>
                  <a:lnTo>
                    <a:pt x="789602" y="55128"/>
                  </a:lnTo>
                  <a:lnTo>
                    <a:pt x="749420" y="35890"/>
                  </a:lnTo>
                  <a:lnTo>
                    <a:pt x="707207" y="20531"/>
                  </a:lnTo>
                  <a:lnTo>
                    <a:pt x="663190" y="9277"/>
                  </a:lnTo>
                  <a:lnTo>
                    <a:pt x="617597" y="2357"/>
                  </a:lnTo>
                  <a:lnTo>
                    <a:pt x="570656" y="0"/>
                  </a:lnTo>
                  <a:close/>
                </a:path>
              </a:pathLst>
            </a:custGeom>
            <a:solidFill>
              <a:srgbClr val="000000"/>
            </a:solidFill>
          </p:spPr>
          <p:txBody>
            <a:bodyPr wrap="square" lIns="0" tIns="0" rIns="0" bIns="0" rtlCol="0"/>
            <a:lstStyle/>
            <a:p>
              <a:endParaRPr/>
            </a:p>
          </p:txBody>
        </p:sp>
      </p:grpSp>
      <p:sp>
        <p:nvSpPr>
          <p:cNvPr id="32" name="object 32"/>
          <p:cNvSpPr txBox="1"/>
          <p:nvPr/>
        </p:nvSpPr>
        <p:spPr>
          <a:xfrm>
            <a:off x="2220586" y="3897754"/>
            <a:ext cx="2016760" cy="1047115"/>
          </a:xfrm>
          <a:prstGeom prst="rect">
            <a:avLst/>
          </a:prstGeom>
          <a:solidFill>
            <a:srgbClr val="000000"/>
          </a:solidFill>
        </p:spPr>
        <p:txBody>
          <a:bodyPr vert="horz" wrap="square" lIns="0" tIns="320040" rIns="0" bIns="0" rtlCol="0">
            <a:spAutoFit/>
          </a:bodyPr>
          <a:lstStyle/>
          <a:p>
            <a:pPr marL="297180">
              <a:lnSpc>
                <a:spcPct val="100000"/>
              </a:lnSpc>
              <a:spcBef>
                <a:spcPts val="2520"/>
              </a:spcBef>
            </a:pPr>
            <a:r>
              <a:rPr sz="2600" spc="80" dirty="0">
                <a:solidFill>
                  <a:srgbClr val="FFFFFF"/>
                </a:solidFill>
                <a:latin typeface="Arial MT"/>
                <a:cs typeface="Arial MT"/>
              </a:rPr>
              <a:t>Producer</a:t>
            </a:r>
            <a:endParaRPr sz="2600">
              <a:latin typeface="Arial MT"/>
              <a:cs typeface="Arial MT"/>
            </a:endParaRPr>
          </a:p>
        </p:txBody>
      </p:sp>
      <p:sp>
        <p:nvSpPr>
          <p:cNvPr id="33" name="object 33"/>
          <p:cNvSpPr/>
          <p:nvPr/>
        </p:nvSpPr>
        <p:spPr>
          <a:xfrm>
            <a:off x="4439653" y="3888225"/>
            <a:ext cx="873125" cy="1003935"/>
          </a:xfrm>
          <a:custGeom>
            <a:avLst/>
            <a:gdLst/>
            <a:ahLst/>
            <a:cxnLst/>
            <a:rect l="l" t="t" r="r" b="b"/>
            <a:pathLst>
              <a:path w="873125" h="1003935">
                <a:moveTo>
                  <a:pt x="872845" y="763435"/>
                </a:moveTo>
                <a:lnTo>
                  <a:pt x="314223" y="523544"/>
                </a:lnTo>
                <a:lnTo>
                  <a:pt x="314223" y="686676"/>
                </a:lnTo>
                <a:lnTo>
                  <a:pt x="0" y="686676"/>
                </a:lnTo>
                <a:lnTo>
                  <a:pt x="0" y="840206"/>
                </a:lnTo>
                <a:lnTo>
                  <a:pt x="314223" y="840206"/>
                </a:lnTo>
                <a:lnTo>
                  <a:pt x="314223" y="1003325"/>
                </a:lnTo>
                <a:lnTo>
                  <a:pt x="872845" y="763435"/>
                </a:lnTo>
                <a:close/>
              </a:path>
              <a:path w="873125" h="1003935">
                <a:moveTo>
                  <a:pt x="872845" y="239890"/>
                </a:moveTo>
                <a:lnTo>
                  <a:pt x="314223" y="0"/>
                </a:lnTo>
                <a:lnTo>
                  <a:pt x="314223" y="163131"/>
                </a:lnTo>
                <a:lnTo>
                  <a:pt x="0" y="163131"/>
                </a:lnTo>
                <a:lnTo>
                  <a:pt x="0" y="316661"/>
                </a:lnTo>
                <a:lnTo>
                  <a:pt x="314223" y="316661"/>
                </a:lnTo>
                <a:lnTo>
                  <a:pt x="314223" y="479780"/>
                </a:lnTo>
                <a:lnTo>
                  <a:pt x="872845" y="239890"/>
                </a:lnTo>
                <a:close/>
              </a:path>
            </a:pathLst>
          </a:custGeom>
          <a:solidFill>
            <a:srgbClr val="EE220C"/>
          </a:solid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85" dirty="0"/>
              <a:t>Consumer</a:t>
            </a:r>
            <a:r>
              <a:rPr spc="-35" dirty="0"/>
              <a:t> </a:t>
            </a:r>
            <a:r>
              <a:rPr spc="185" dirty="0"/>
              <a:t>Groups</a:t>
            </a:r>
          </a:p>
        </p:txBody>
      </p:sp>
      <p:sp>
        <p:nvSpPr>
          <p:cNvPr id="3" name="object 3"/>
          <p:cNvSpPr txBox="1"/>
          <p:nvPr/>
        </p:nvSpPr>
        <p:spPr>
          <a:xfrm>
            <a:off x="6685488" y="2774914"/>
            <a:ext cx="1964055" cy="528320"/>
          </a:xfrm>
          <a:prstGeom prst="rect">
            <a:avLst/>
          </a:prstGeom>
        </p:spPr>
        <p:txBody>
          <a:bodyPr vert="horz" wrap="square" lIns="0" tIns="12065" rIns="0" bIns="0" rtlCol="0">
            <a:spAutoFit/>
          </a:bodyPr>
          <a:lstStyle/>
          <a:p>
            <a:pPr marL="12700">
              <a:lnSpc>
                <a:spcPct val="100000"/>
              </a:lnSpc>
              <a:spcBef>
                <a:spcPts val="95"/>
              </a:spcBef>
            </a:pPr>
            <a:r>
              <a:rPr sz="3300" b="1" spc="40" dirty="0">
                <a:latin typeface="Arial"/>
                <a:cs typeface="Arial"/>
              </a:rPr>
              <a:t>test-topic</a:t>
            </a:r>
            <a:endParaRPr sz="3300">
              <a:latin typeface="Arial"/>
              <a:cs typeface="Arial"/>
            </a:endParaRPr>
          </a:p>
        </p:txBody>
      </p:sp>
      <p:grpSp>
        <p:nvGrpSpPr>
          <p:cNvPr id="4" name="object 4"/>
          <p:cNvGrpSpPr/>
          <p:nvPr/>
        </p:nvGrpSpPr>
        <p:grpSpPr>
          <a:xfrm>
            <a:off x="6496191" y="3583247"/>
            <a:ext cx="8124825" cy="2312035"/>
            <a:chOff x="6496191" y="3583247"/>
            <a:chExt cx="8124825" cy="2312035"/>
          </a:xfrm>
        </p:grpSpPr>
        <p:sp>
          <p:nvSpPr>
            <p:cNvPr id="5" name="object 5"/>
            <p:cNvSpPr/>
            <p:nvPr/>
          </p:nvSpPr>
          <p:spPr>
            <a:xfrm>
              <a:off x="6522543" y="3609600"/>
              <a:ext cx="8072120" cy="2259330"/>
            </a:xfrm>
            <a:custGeom>
              <a:avLst/>
              <a:gdLst/>
              <a:ahLst/>
              <a:cxnLst/>
              <a:rect l="l" t="t" r="r" b="b"/>
              <a:pathLst>
                <a:path w="8072119" h="2259329">
                  <a:moveTo>
                    <a:pt x="0" y="0"/>
                  </a:moveTo>
                  <a:lnTo>
                    <a:pt x="8071743" y="0"/>
                  </a:lnTo>
                  <a:lnTo>
                    <a:pt x="8071743" y="2259219"/>
                  </a:lnTo>
                  <a:lnTo>
                    <a:pt x="0" y="2259219"/>
                  </a:lnTo>
                  <a:lnTo>
                    <a:pt x="0" y="0"/>
                  </a:lnTo>
                  <a:close/>
                </a:path>
              </a:pathLst>
            </a:custGeom>
            <a:ln w="52354">
              <a:solidFill>
                <a:srgbClr val="000000"/>
              </a:solidFill>
            </a:ln>
          </p:spPr>
          <p:txBody>
            <a:bodyPr wrap="square" lIns="0" tIns="0" rIns="0" bIns="0" rtlCol="0"/>
            <a:lstStyle/>
            <a:p>
              <a:endParaRPr/>
            </a:p>
          </p:txBody>
        </p:sp>
        <p:sp>
          <p:nvSpPr>
            <p:cNvPr id="6" name="object 6"/>
            <p:cNvSpPr/>
            <p:nvPr/>
          </p:nvSpPr>
          <p:spPr>
            <a:xfrm>
              <a:off x="6692164" y="4341400"/>
              <a:ext cx="1643380" cy="814705"/>
            </a:xfrm>
            <a:custGeom>
              <a:avLst/>
              <a:gdLst/>
              <a:ahLst/>
              <a:cxnLst/>
              <a:rect l="l" t="t" r="r" b="b"/>
              <a:pathLst>
                <a:path w="1643379" h="814704">
                  <a:moveTo>
                    <a:pt x="1642864" y="0"/>
                  </a:moveTo>
                  <a:lnTo>
                    <a:pt x="0" y="0"/>
                  </a:lnTo>
                  <a:lnTo>
                    <a:pt x="0" y="814140"/>
                  </a:lnTo>
                  <a:lnTo>
                    <a:pt x="1642864" y="814140"/>
                  </a:lnTo>
                  <a:lnTo>
                    <a:pt x="1642864" y="0"/>
                  </a:lnTo>
                  <a:close/>
                </a:path>
              </a:pathLst>
            </a:custGeom>
            <a:solidFill>
              <a:srgbClr val="000000"/>
            </a:solidFill>
          </p:spPr>
          <p:txBody>
            <a:bodyPr wrap="square" lIns="0" tIns="0" rIns="0" bIns="0" rtlCol="0"/>
            <a:lstStyle/>
            <a:p>
              <a:endParaRPr/>
            </a:p>
          </p:txBody>
        </p:sp>
      </p:grpSp>
      <p:sp>
        <p:nvSpPr>
          <p:cNvPr id="7" name="object 7"/>
          <p:cNvSpPr txBox="1"/>
          <p:nvPr/>
        </p:nvSpPr>
        <p:spPr>
          <a:xfrm>
            <a:off x="6709464" y="4528987"/>
            <a:ext cx="1608455" cy="427990"/>
          </a:xfrm>
          <a:prstGeom prst="rect">
            <a:avLst/>
          </a:prstGeom>
        </p:spPr>
        <p:txBody>
          <a:bodyPr vert="horz" wrap="square" lIns="0" tIns="17145" rIns="0" bIns="0" rtlCol="0">
            <a:spAutoFit/>
          </a:bodyPr>
          <a:lstStyle/>
          <a:p>
            <a:pPr marL="12700">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0</a:t>
            </a:r>
            <a:endParaRPr sz="2600">
              <a:latin typeface="Arial MT"/>
              <a:cs typeface="Arial MT"/>
            </a:endParaRPr>
          </a:p>
        </p:txBody>
      </p:sp>
      <p:sp>
        <p:nvSpPr>
          <p:cNvPr id="8" name="object 8"/>
          <p:cNvSpPr/>
          <p:nvPr/>
        </p:nvSpPr>
        <p:spPr>
          <a:xfrm>
            <a:off x="8660691" y="4341400"/>
            <a:ext cx="1643380" cy="814705"/>
          </a:xfrm>
          <a:custGeom>
            <a:avLst/>
            <a:gdLst/>
            <a:ahLst/>
            <a:cxnLst/>
            <a:rect l="l" t="t" r="r" b="b"/>
            <a:pathLst>
              <a:path w="1643379" h="814704">
                <a:moveTo>
                  <a:pt x="1642864" y="0"/>
                </a:moveTo>
                <a:lnTo>
                  <a:pt x="0" y="0"/>
                </a:lnTo>
                <a:lnTo>
                  <a:pt x="0" y="814140"/>
                </a:lnTo>
                <a:lnTo>
                  <a:pt x="1642864" y="814140"/>
                </a:lnTo>
                <a:lnTo>
                  <a:pt x="1642864" y="0"/>
                </a:lnTo>
                <a:close/>
              </a:path>
            </a:pathLst>
          </a:custGeom>
          <a:solidFill>
            <a:srgbClr val="000000"/>
          </a:solidFill>
        </p:spPr>
        <p:txBody>
          <a:bodyPr wrap="square" lIns="0" tIns="0" rIns="0" bIns="0" rtlCol="0"/>
          <a:lstStyle/>
          <a:p>
            <a:endParaRPr/>
          </a:p>
        </p:txBody>
      </p:sp>
      <p:sp>
        <p:nvSpPr>
          <p:cNvPr id="9" name="object 9"/>
          <p:cNvSpPr txBox="1"/>
          <p:nvPr/>
        </p:nvSpPr>
        <p:spPr>
          <a:xfrm>
            <a:off x="8677991" y="4528987"/>
            <a:ext cx="1608455" cy="427990"/>
          </a:xfrm>
          <a:prstGeom prst="rect">
            <a:avLst/>
          </a:prstGeom>
        </p:spPr>
        <p:txBody>
          <a:bodyPr vert="horz" wrap="square" lIns="0" tIns="17145" rIns="0" bIns="0" rtlCol="0">
            <a:spAutoFit/>
          </a:bodyPr>
          <a:lstStyle/>
          <a:p>
            <a:pPr marL="12700">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10" name="object 10"/>
          <p:cNvSpPr/>
          <p:nvPr/>
        </p:nvSpPr>
        <p:spPr>
          <a:xfrm>
            <a:off x="10629215" y="4341400"/>
            <a:ext cx="1643380" cy="814705"/>
          </a:xfrm>
          <a:custGeom>
            <a:avLst/>
            <a:gdLst/>
            <a:ahLst/>
            <a:cxnLst/>
            <a:rect l="l" t="t" r="r" b="b"/>
            <a:pathLst>
              <a:path w="1643379" h="814704">
                <a:moveTo>
                  <a:pt x="1642864" y="0"/>
                </a:moveTo>
                <a:lnTo>
                  <a:pt x="0" y="0"/>
                </a:lnTo>
                <a:lnTo>
                  <a:pt x="0" y="814140"/>
                </a:lnTo>
                <a:lnTo>
                  <a:pt x="1642864" y="814140"/>
                </a:lnTo>
                <a:lnTo>
                  <a:pt x="1642864" y="0"/>
                </a:lnTo>
                <a:close/>
              </a:path>
            </a:pathLst>
          </a:custGeom>
          <a:solidFill>
            <a:srgbClr val="000000"/>
          </a:solidFill>
        </p:spPr>
        <p:txBody>
          <a:bodyPr wrap="square" lIns="0" tIns="0" rIns="0" bIns="0" rtlCol="0"/>
          <a:lstStyle/>
          <a:p>
            <a:endParaRPr/>
          </a:p>
        </p:txBody>
      </p:sp>
      <p:sp>
        <p:nvSpPr>
          <p:cNvPr id="11" name="object 11"/>
          <p:cNvSpPr txBox="1"/>
          <p:nvPr/>
        </p:nvSpPr>
        <p:spPr>
          <a:xfrm>
            <a:off x="10646514" y="4528987"/>
            <a:ext cx="1608455" cy="427990"/>
          </a:xfrm>
          <a:prstGeom prst="rect">
            <a:avLst/>
          </a:prstGeom>
        </p:spPr>
        <p:txBody>
          <a:bodyPr vert="horz" wrap="square" lIns="0" tIns="17145" rIns="0" bIns="0" rtlCol="0">
            <a:spAutoFit/>
          </a:bodyPr>
          <a:lstStyle/>
          <a:p>
            <a:pPr marL="12700">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2</a:t>
            </a:r>
            <a:endParaRPr sz="2600">
              <a:latin typeface="Arial MT"/>
              <a:cs typeface="Arial MT"/>
            </a:endParaRPr>
          </a:p>
        </p:txBody>
      </p:sp>
      <p:sp>
        <p:nvSpPr>
          <p:cNvPr id="12" name="object 12"/>
          <p:cNvSpPr/>
          <p:nvPr/>
        </p:nvSpPr>
        <p:spPr>
          <a:xfrm>
            <a:off x="12597741" y="4341400"/>
            <a:ext cx="1643380" cy="814705"/>
          </a:xfrm>
          <a:custGeom>
            <a:avLst/>
            <a:gdLst/>
            <a:ahLst/>
            <a:cxnLst/>
            <a:rect l="l" t="t" r="r" b="b"/>
            <a:pathLst>
              <a:path w="1643380" h="814704">
                <a:moveTo>
                  <a:pt x="1642864" y="0"/>
                </a:moveTo>
                <a:lnTo>
                  <a:pt x="0" y="0"/>
                </a:lnTo>
                <a:lnTo>
                  <a:pt x="0" y="814140"/>
                </a:lnTo>
                <a:lnTo>
                  <a:pt x="1642864" y="814140"/>
                </a:lnTo>
                <a:lnTo>
                  <a:pt x="1642864" y="0"/>
                </a:lnTo>
                <a:close/>
              </a:path>
            </a:pathLst>
          </a:custGeom>
          <a:solidFill>
            <a:srgbClr val="000000"/>
          </a:solidFill>
        </p:spPr>
        <p:txBody>
          <a:bodyPr wrap="square" lIns="0" tIns="0" rIns="0" bIns="0" rtlCol="0"/>
          <a:lstStyle/>
          <a:p>
            <a:endParaRPr/>
          </a:p>
        </p:txBody>
      </p:sp>
      <p:sp>
        <p:nvSpPr>
          <p:cNvPr id="13" name="object 13"/>
          <p:cNvSpPr txBox="1"/>
          <p:nvPr/>
        </p:nvSpPr>
        <p:spPr>
          <a:xfrm>
            <a:off x="12615040" y="4528987"/>
            <a:ext cx="1608455" cy="427990"/>
          </a:xfrm>
          <a:prstGeom prst="rect">
            <a:avLst/>
          </a:prstGeom>
        </p:spPr>
        <p:txBody>
          <a:bodyPr vert="horz" wrap="square" lIns="0" tIns="17145" rIns="0" bIns="0" rtlCol="0">
            <a:spAutoFit/>
          </a:bodyPr>
          <a:lstStyle/>
          <a:p>
            <a:pPr marL="12700">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3</a:t>
            </a:r>
            <a:endParaRPr sz="2600">
              <a:latin typeface="Arial MT"/>
              <a:cs typeface="Arial MT"/>
            </a:endParaRPr>
          </a:p>
        </p:txBody>
      </p:sp>
      <p:sp>
        <p:nvSpPr>
          <p:cNvPr id="14" name="object 14"/>
          <p:cNvSpPr txBox="1"/>
          <p:nvPr/>
        </p:nvSpPr>
        <p:spPr>
          <a:xfrm>
            <a:off x="7697697" y="8676348"/>
            <a:ext cx="737870" cy="567690"/>
          </a:xfrm>
          <a:prstGeom prst="rect">
            <a:avLst/>
          </a:prstGeom>
          <a:solidFill>
            <a:srgbClr val="000000"/>
          </a:solidFill>
        </p:spPr>
        <p:txBody>
          <a:bodyPr vert="horz" wrap="square" lIns="0" tIns="79375" rIns="0" bIns="0" rtlCol="0">
            <a:spAutoFit/>
          </a:bodyPr>
          <a:lstStyle/>
          <a:p>
            <a:pPr marL="163195">
              <a:lnSpc>
                <a:spcPct val="100000"/>
              </a:lnSpc>
              <a:spcBef>
                <a:spcPts val="625"/>
              </a:spcBef>
            </a:pPr>
            <a:r>
              <a:rPr sz="2600" spc="20" dirty="0">
                <a:solidFill>
                  <a:srgbClr val="FFFFFF"/>
                </a:solidFill>
                <a:latin typeface="Arial MT"/>
                <a:cs typeface="Arial MT"/>
              </a:rPr>
              <a:t>P0</a:t>
            </a:r>
            <a:endParaRPr sz="2600">
              <a:latin typeface="Arial MT"/>
              <a:cs typeface="Arial MT"/>
            </a:endParaRPr>
          </a:p>
        </p:txBody>
      </p:sp>
      <p:sp>
        <p:nvSpPr>
          <p:cNvPr id="15" name="object 15"/>
          <p:cNvSpPr txBox="1"/>
          <p:nvPr/>
        </p:nvSpPr>
        <p:spPr>
          <a:xfrm>
            <a:off x="8619135" y="8676348"/>
            <a:ext cx="737870" cy="567690"/>
          </a:xfrm>
          <a:prstGeom prst="rect">
            <a:avLst/>
          </a:prstGeom>
          <a:solidFill>
            <a:srgbClr val="000000"/>
          </a:solidFill>
        </p:spPr>
        <p:txBody>
          <a:bodyPr vert="horz" wrap="square" lIns="0" tIns="79375" rIns="0" bIns="0" rtlCol="0">
            <a:spAutoFit/>
          </a:bodyPr>
          <a:lstStyle/>
          <a:p>
            <a:pPr marL="163195">
              <a:lnSpc>
                <a:spcPct val="100000"/>
              </a:lnSpc>
              <a:spcBef>
                <a:spcPts val="625"/>
              </a:spcBef>
            </a:pPr>
            <a:r>
              <a:rPr sz="2600" spc="20" dirty="0">
                <a:solidFill>
                  <a:srgbClr val="FFFFFF"/>
                </a:solidFill>
                <a:latin typeface="Arial MT"/>
                <a:cs typeface="Arial MT"/>
              </a:rPr>
              <a:t>P1</a:t>
            </a:r>
            <a:endParaRPr sz="2600">
              <a:latin typeface="Arial MT"/>
              <a:cs typeface="Arial MT"/>
            </a:endParaRPr>
          </a:p>
        </p:txBody>
      </p:sp>
      <p:sp>
        <p:nvSpPr>
          <p:cNvPr id="16" name="object 16"/>
          <p:cNvSpPr txBox="1"/>
          <p:nvPr/>
        </p:nvSpPr>
        <p:spPr>
          <a:xfrm>
            <a:off x="11697570" y="8676348"/>
            <a:ext cx="737870" cy="567690"/>
          </a:xfrm>
          <a:prstGeom prst="rect">
            <a:avLst/>
          </a:prstGeom>
          <a:solidFill>
            <a:srgbClr val="000000"/>
          </a:solidFill>
        </p:spPr>
        <p:txBody>
          <a:bodyPr vert="horz" wrap="square" lIns="0" tIns="79375" rIns="0" bIns="0" rtlCol="0">
            <a:spAutoFit/>
          </a:bodyPr>
          <a:lstStyle/>
          <a:p>
            <a:pPr marL="163195">
              <a:lnSpc>
                <a:spcPct val="100000"/>
              </a:lnSpc>
              <a:spcBef>
                <a:spcPts val="625"/>
              </a:spcBef>
            </a:pPr>
            <a:r>
              <a:rPr sz="2600" spc="20" dirty="0">
                <a:solidFill>
                  <a:srgbClr val="FFFFFF"/>
                </a:solidFill>
                <a:latin typeface="Arial MT"/>
                <a:cs typeface="Arial MT"/>
              </a:rPr>
              <a:t>P2</a:t>
            </a:r>
            <a:endParaRPr sz="2600">
              <a:latin typeface="Arial MT"/>
              <a:cs typeface="Arial MT"/>
            </a:endParaRPr>
          </a:p>
        </p:txBody>
      </p:sp>
      <p:sp>
        <p:nvSpPr>
          <p:cNvPr id="17" name="object 17"/>
          <p:cNvSpPr txBox="1"/>
          <p:nvPr/>
        </p:nvSpPr>
        <p:spPr>
          <a:xfrm>
            <a:off x="12619008" y="8676348"/>
            <a:ext cx="737870" cy="567690"/>
          </a:xfrm>
          <a:prstGeom prst="rect">
            <a:avLst/>
          </a:prstGeom>
          <a:solidFill>
            <a:srgbClr val="000000"/>
          </a:solidFill>
        </p:spPr>
        <p:txBody>
          <a:bodyPr vert="horz" wrap="square" lIns="0" tIns="79375" rIns="0" bIns="0" rtlCol="0">
            <a:spAutoFit/>
          </a:bodyPr>
          <a:lstStyle/>
          <a:p>
            <a:pPr marL="163195">
              <a:lnSpc>
                <a:spcPct val="100000"/>
              </a:lnSpc>
              <a:spcBef>
                <a:spcPts val="625"/>
              </a:spcBef>
            </a:pPr>
            <a:r>
              <a:rPr sz="2600" spc="20" dirty="0">
                <a:solidFill>
                  <a:srgbClr val="FFFFFF"/>
                </a:solidFill>
                <a:latin typeface="Arial MT"/>
                <a:cs typeface="Arial MT"/>
              </a:rPr>
              <a:t>P3</a:t>
            </a:r>
            <a:endParaRPr sz="2600">
              <a:latin typeface="Arial MT"/>
              <a:cs typeface="Arial MT"/>
            </a:endParaRPr>
          </a:p>
        </p:txBody>
      </p:sp>
      <p:sp>
        <p:nvSpPr>
          <p:cNvPr id="18" name="object 18"/>
          <p:cNvSpPr/>
          <p:nvPr/>
        </p:nvSpPr>
        <p:spPr>
          <a:xfrm>
            <a:off x="7518855" y="7395030"/>
            <a:ext cx="2016760" cy="1047115"/>
          </a:xfrm>
          <a:custGeom>
            <a:avLst/>
            <a:gdLst/>
            <a:ahLst/>
            <a:cxnLst/>
            <a:rect l="l" t="t" r="r" b="b"/>
            <a:pathLst>
              <a:path w="2016759" h="1047115">
                <a:moveTo>
                  <a:pt x="2016416" y="0"/>
                </a:moveTo>
                <a:lnTo>
                  <a:pt x="0" y="0"/>
                </a:lnTo>
                <a:lnTo>
                  <a:pt x="0" y="1047088"/>
                </a:lnTo>
                <a:lnTo>
                  <a:pt x="2016416" y="1047088"/>
                </a:lnTo>
                <a:lnTo>
                  <a:pt x="2016416" y="0"/>
                </a:lnTo>
                <a:close/>
              </a:path>
            </a:pathLst>
          </a:custGeom>
          <a:solidFill>
            <a:srgbClr val="000000"/>
          </a:solidFill>
        </p:spPr>
        <p:txBody>
          <a:bodyPr wrap="square" lIns="0" tIns="0" rIns="0" bIns="0" rtlCol="0"/>
          <a:lstStyle/>
          <a:p>
            <a:endParaRPr/>
          </a:p>
        </p:txBody>
      </p:sp>
      <p:sp>
        <p:nvSpPr>
          <p:cNvPr id="19" name="object 19"/>
          <p:cNvSpPr txBox="1"/>
          <p:nvPr/>
        </p:nvSpPr>
        <p:spPr>
          <a:xfrm>
            <a:off x="7518855" y="7395030"/>
            <a:ext cx="2016760" cy="1047115"/>
          </a:xfrm>
          <a:prstGeom prst="rect">
            <a:avLst/>
          </a:prstGeom>
        </p:spPr>
        <p:txBody>
          <a:bodyPr vert="horz" wrap="square" lIns="0" tIns="320040" rIns="0" bIns="0" rtlCol="0">
            <a:spAutoFit/>
          </a:bodyPr>
          <a:lstStyle/>
          <a:p>
            <a:pPr marL="52069">
              <a:lnSpc>
                <a:spcPct val="100000"/>
              </a:lnSpc>
              <a:spcBef>
                <a:spcPts val="2520"/>
              </a:spcBef>
            </a:pPr>
            <a:r>
              <a:rPr sz="2600" spc="70" dirty="0">
                <a:solidFill>
                  <a:srgbClr val="FFFFFF"/>
                </a:solidFill>
                <a:latin typeface="Arial MT"/>
                <a:cs typeface="Arial MT"/>
              </a:rPr>
              <a:t>Consumer</a:t>
            </a:r>
            <a:r>
              <a:rPr sz="2600" spc="-50" dirty="0">
                <a:solidFill>
                  <a:srgbClr val="FFFFFF"/>
                </a:solidFill>
                <a:latin typeface="Arial MT"/>
                <a:cs typeface="Arial MT"/>
              </a:rPr>
              <a:t> </a:t>
            </a:r>
            <a:r>
              <a:rPr sz="2600" spc="25" dirty="0">
                <a:solidFill>
                  <a:srgbClr val="FFFFFF"/>
                </a:solidFill>
                <a:latin typeface="Arial MT"/>
                <a:cs typeface="Arial MT"/>
              </a:rPr>
              <a:t>A</a:t>
            </a:r>
            <a:endParaRPr sz="2600">
              <a:latin typeface="Arial MT"/>
              <a:cs typeface="Arial MT"/>
            </a:endParaRPr>
          </a:p>
        </p:txBody>
      </p:sp>
      <p:sp>
        <p:nvSpPr>
          <p:cNvPr id="20" name="object 20"/>
          <p:cNvSpPr txBox="1"/>
          <p:nvPr/>
        </p:nvSpPr>
        <p:spPr>
          <a:xfrm>
            <a:off x="4371439" y="8005925"/>
            <a:ext cx="2768600" cy="402590"/>
          </a:xfrm>
          <a:prstGeom prst="rect">
            <a:avLst/>
          </a:prstGeom>
        </p:spPr>
        <p:txBody>
          <a:bodyPr vert="horz" wrap="square" lIns="0" tIns="15240" rIns="0" bIns="0" rtlCol="0">
            <a:spAutoFit/>
          </a:bodyPr>
          <a:lstStyle/>
          <a:p>
            <a:pPr marL="12700">
              <a:lnSpc>
                <a:spcPct val="100000"/>
              </a:lnSpc>
              <a:spcBef>
                <a:spcPts val="120"/>
              </a:spcBef>
              <a:tabLst>
                <a:tab pos="1426210" algn="l"/>
              </a:tabLst>
            </a:pPr>
            <a:r>
              <a:rPr sz="2450" b="1" u="heavy" spc="-10" dirty="0">
                <a:uFill>
                  <a:solidFill>
                    <a:srgbClr val="000000"/>
                  </a:solidFill>
                </a:uFill>
                <a:latin typeface="Arial"/>
                <a:cs typeface="Arial"/>
              </a:rPr>
              <a:t>group.id</a:t>
            </a:r>
            <a:r>
              <a:rPr sz="2450" b="1" spc="-10" dirty="0">
                <a:latin typeface="Arial"/>
                <a:cs typeface="Arial"/>
              </a:rPr>
              <a:t>	</a:t>
            </a:r>
            <a:r>
              <a:rPr sz="2450" b="1" spc="50" dirty="0">
                <a:latin typeface="Arial"/>
                <a:cs typeface="Arial"/>
              </a:rPr>
              <a:t>=</a:t>
            </a:r>
            <a:r>
              <a:rPr sz="2450" b="1" spc="-65" dirty="0">
                <a:latin typeface="Arial"/>
                <a:cs typeface="Arial"/>
              </a:rPr>
              <a:t> </a:t>
            </a:r>
            <a:r>
              <a:rPr sz="2450" b="1" spc="-5" dirty="0">
                <a:latin typeface="Arial"/>
                <a:cs typeface="Arial"/>
              </a:rPr>
              <a:t>group1</a:t>
            </a:r>
            <a:endParaRPr sz="2450">
              <a:latin typeface="Arial"/>
              <a:cs typeface="Arial"/>
            </a:endParaRPr>
          </a:p>
        </p:txBody>
      </p:sp>
      <p:grpSp>
        <p:nvGrpSpPr>
          <p:cNvPr id="21" name="object 21"/>
          <p:cNvGrpSpPr/>
          <p:nvPr/>
        </p:nvGrpSpPr>
        <p:grpSpPr>
          <a:xfrm>
            <a:off x="7782771" y="5240290"/>
            <a:ext cx="5402580" cy="2302510"/>
            <a:chOff x="7782771" y="5240290"/>
            <a:chExt cx="5402580" cy="2302510"/>
          </a:xfrm>
        </p:grpSpPr>
        <p:sp>
          <p:nvSpPr>
            <p:cNvPr id="22" name="object 22"/>
            <p:cNvSpPr/>
            <p:nvPr/>
          </p:nvSpPr>
          <p:spPr>
            <a:xfrm>
              <a:off x="7829115" y="5541503"/>
              <a:ext cx="454659" cy="1860550"/>
            </a:xfrm>
            <a:custGeom>
              <a:avLst/>
              <a:gdLst/>
              <a:ahLst/>
              <a:cxnLst/>
              <a:rect l="l" t="t" r="r" b="b"/>
              <a:pathLst>
                <a:path w="454659" h="1860550">
                  <a:moveTo>
                    <a:pt x="454054" y="1860263"/>
                  </a:moveTo>
                  <a:lnTo>
                    <a:pt x="2482" y="10172"/>
                  </a:lnTo>
                  <a:lnTo>
                    <a:pt x="0" y="0"/>
                  </a:lnTo>
                </a:path>
              </a:pathLst>
            </a:custGeom>
            <a:ln w="20941">
              <a:solidFill>
                <a:srgbClr val="000000"/>
              </a:solidFill>
            </a:ln>
          </p:spPr>
          <p:txBody>
            <a:bodyPr wrap="square" lIns="0" tIns="0" rIns="0" bIns="0" rtlCol="0"/>
            <a:lstStyle/>
            <a:p>
              <a:endParaRPr/>
            </a:p>
          </p:txBody>
        </p:sp>
        <p:sp>
          <p:nvSpPr>
            <p:cNvPr id="23" name="object 23"/>
            <p:cNvSpPr/>
            <p:nvPr/>
          </p:nvSpPr>
          <p:spPr>
            <a:xfrm>
              <a:off x="7782771" y="5454023"/>
              <a:ext cx="97790" cy="109855"/>
            </a:xfrm>
            <a:custGeom>
              <a:avLst/>
              <a:gdLst/>
              <a:ahLst/>
              <a:cxnLst/>
              <a:rect l="l" t="t" r="r" b="b"/>
              <a:pathLst>
                <a:path w="97790" h="109854">
                  <a:moveTo>
                    <a:pt x="24991" y="0"/>
                  </a:moveTo>
                  <a:lnTo>
                    <a:pt x="0" y="109570"/>
                  </a:lnTo>
                  <a:lnTo>
                    <a:pt x="97653" y="85735"/>
                  </a:lnTo>
                  <a:lnTo>
                    <a:pt x="24991" y="0"/>
                  </a:lnTo>
                  <a:close/>
                </a:path>
              </a:pathLst>
            </a:custGeom>
            <a:solidFill>
              <a:srgbClr val="000000"/>
            </a:solidFill>
          </p:spPr>
          <p:txBody>
            <a:bodyPr wrap="square" lIns="0" tIns="0" rIns="0" bIns="0" rtlCol="0"/>
            <a:lstStyle/>
            <a:p>
              <a:endParaRPr/>
            </a:p>
          </p:txBody>
        </p:sp>
        <p:sp>
          <p:nvSpPr>
            <p:cNvPr id="24" name="object 24"/>
            <p:cNvSpPr/>
            <p:nvPr/>
          </p:nvSpPr>
          <p:spPr>
            <a:xfrm>
              <a:off x="8754642" y="5432580"/>
              <a:ext cx="429259" cy="1995170"/>
            </a:xfrm>
            <a:custGeom>
              <a:avLst/>
              <a:gdLst/>
              <a:ahLst/>
              <a:cxnLst/>
              <a:rect l="l" t="t" r="r" b="b"/>
              <a:pathLst>
                <a:path w="429259" h="1995170">
                  <a:moveTo>
                    <a:pt x="0" y="1994854"/>
                  </a:moveTo>
                  <a:lnTo>
                    <a:pt x="426833" y="10236"/>
                  </a:lnTo>
                  <a:lnTo>
                    <a:pt x="429034" y="0"/>
                  </a:lnTo>
                </a:path>
              </a:pathLst>
            </a:custGeom>
            <a:ln w="20941">
              <a:solidFill>
                <a:srgbClr val="000000"/>
              </a:solidFill>
            </a:ln>
          </p:spPr>
          <p:txBody>
            <a:bodyPr wrap="square" lIns="0" tIns="0" rIns="0" bIns="0" rtlCol="0"/>
            <a:lstStyle/>
            <a:p>
              <a:endParaRPr/>
            </a:p>
          </p:txBody>
        </p:sp>
        <p:sp>
          <p:nvSpPr>
            <p:cNvPr id="25" name="object 25"/>
            <p:cNvSpPr/>
            <p:nvPr/>
          </p:nvSpPr>
          <p:spPr>
            <a:xfrm>
              <a:off x="9132338" y="5344543"/>
              <a:ext cx="98425" cy="109220"/>
            </a:xfrm>
            <a:custGeom>
              <a:avLst/>
              <a:gdLst/>
              <a:ahLst/>
              <a:cxnLst/>
              <a:rect l="l" t="t" r="r" b="b"/>
              <a:pathLst>
                <a:path w="98425" h="109220">
                  <a:moveTo>
                    <a:pt x="70272" y="0"/>
                  </a:moveTo>
                  <a:lnTo>
                    <a:pt x="0" y="87705"/>
                  </a:lnTo>
                  <a:lnTo>
                    <a:pt x="98273" y="108841"/>
                  </a:lnTo>
                  <a:lnTo>
                    <a:pt x="70272" y="0"/>
                  </a:lnTo>
                  <a:close/>
                </a:path>
              </a:pathLst>
            </a:custGeom>
            <a:solidFill>
              <a:srgbClr val="000000"/>
            </a:solidFill>
          </p:spPr>
          <p:txBody>
            <a:bodyPr wrap="square" lIns="0" tIns="0" rIns="0" bIns="0" rtlCol="0"/>
            <a:lstStyle/>
            <a:p>
              <a:endParaRPr/>
            </a:p>
          </p:txBody>
        </p:sp>
        <p:sp>
          <p:nvSpPr>
            <p:cNvPr id="26" name="object 26"/>
            <p:cNvSpPr/>
            <p:nvPr/>
          </p:nvSpPr>
          <p:spPr>
            <a:xfrm>
              <a:off x="12672902" y="5328399"/>
              <a:ext cx="465455" cy="2203450"/>
            </a:xfrm>
            <a:custGeom>
              <a:avLst/>
              <a:gdLst/>
              <a:ahLst/>
              <a:cxnLst/>
              <a:rect l="l" t="t" r="r" b="b"/>
              <a:pathLst>
                <a:path w="465455" h="2203450">
                  <a:moveTo>
                    <a:pt x="0" y="2203329"/>
                  </a:moveTo>
                  <a:lnTo>
                    <a:pt x="462865" y="10245"/>
                  </a:lnTo>
                  <a:lnTo>
                    <a:pt x="465028" y="0"/>
                  </a:lnTo>
                </a:path>
              </a:pathLst>
            </a:custGeom>
            <a:ln w="20941">
              <a:solidFill>
                <a:srgbClr val="000000"/>
              </a:solidFill>
            </a:ln>
          </p:spPr>
          <p:txBody>
            <a:bodyPr wrap="square" lIns="0" tIns="0" rIns="0" bIns="0" rtlCol="0"/>
            <a:lstStyle/>
            <a:p>
              <a:endParaRPr/>
            </a:p>
          </p:txBody>
        </p:sp>
        <p:sp>
          <p:nvSpPr>
            <p:cNvPr id="27" name="object 27"/>
            <p:cNvSpPr/>
            <p:nvPr/>
          </p:nvSpPr>
          <p:spPr>
            <a:xfrm>
              <a:off x="13086585" y="5240290"/>
              <a:ext cx="98425" cy="109220"/>
            </a:xfrm>
            <a:custGeom>
              <a:avLst/>
              <a:gdLst/>
              <a:ahLst/>
              <a:cxnLst/>
              <a:rect l="l" t="t" r="r" b="b"/>
              <a:pathLst>
                <a:path w="98425" h="109220">
                  <a:moveTo>
                    <a:pt x="69935" y="0"/>
                  </a:moveTo>
                  <a:lnTo>
                    <a:pt x="0" y="87974"/>
                  </a:lnTo>
                  <a:lnTo>
                    <a:pt x="98363" y="108732"/>
                  </a:lnTo>
                  <a:lnTo>
                    <a:pt x="69935" y="0"/>
                  </a:lnTo>
                  <a:close/>
                </a:path>
              </a:pathLst>
            </a:custGeom>
            <a:solidFill>
              <a:srgbClr val="000000"/>
            </a:solidFill>
          </p:spPr>
          <p:txBody>
            <a:bodyPr wrap="square" lIns="0" tIns="0" rIns="0" bIns="0" rtlCol="0"/>
            <a:lstStyle/>
            <a:p>
              <a:endParaRPr/>
            </a:p>
          </p:txBody>
        </p:sp>
        <p:sp>
          <p:nvSpPr>
            <p:cNvPr id="28" name="object 28"/>
            <p:cNvSpPr/>
            <p:nvPr/>
          </p:nvSpPr>
          <p:spPr>
            <a:xfrm>
              <a:off x="11308226" y="5337891"/>
              <a:ext cx="975360" cy="2176780"/>
            </a:xfrm>
            <a:custGeom>
              <a:avLst/>
              <a:gdLst/>
              <a:ahLst/>
              <a:cxnLst/>
              <a:rect l="l" t="t" r="r" b="b"/>
              <a:pathLst>
                <a:path w="975359" h="2176779">
                  <a:moveTo>
                    <a:pt x="975315" y="2176291"/>
                  </a:moveTo>
                  <a:lnTo>
                    <a:pt x="4282" y="9555"/>
                  </a:lnTo>
                  <a:lnTo>
                    <a:pt x="0" y="0"/>
                  </a:lnTo>
                </a:path>
              </a:pathLst>
            </a:custGeom>
            <a:ln w="20941">
              <a:solidFill>
                <a:srgbClr val="000000"/>
              </a:solidFill>
            </a:ln>
          </p:spPr>
          <p:txBody>
            <a:bodyPr wrap="square" lIns="0" tIns="0" rIns="0" bIns="0" rtlCol="0"/>
            <a:lstStyle/>
            <a:p>
              <a:endParaRPr/>
            </a:p>
          </p:txBody>
        </p:sp>
        <p:sp>
          <p:nvSpPr>
            <p:cNvPr id="29" name="object 29"/>
            <p:cNvSpPr/>
            <p:nvPr/>
          </p:nvSpPr>
          <p:spPr>
            <a:xfrm>
              <a:off x="11266641" y="5255716"/>
              <a:ext cx="92075" cy="112395"/>
            </a:xfrm>
            <a:custGeom>
              <a:avLst/>
              <a:gdLst/>
              <a:ahLst/>
              <a:cxnLst/>
              <a:rect l="l" t="t" r="r" b="b"/>
              <a:pathLst>
                <a:path w="92075" h="112395">
                  <a:moveTo>
                    <a:pt x="4753" y="0"/>
                  </a:moveTo>
                  <a:lnTo>
                    <a:pt x="0" y="112284"/>
                  </a:lnTo>
                  <a:lnTo>
                    <a:pt x="91735" y="71175"/>
                  </a:lnTo>
                  <a:lnTo>
                    <a:pt x="4753" y="0"/>
                  </a:lnTo>
                  <a:close/>
                </a:path>
              </a:pathLst>
            </a:custGeom>
            <a:solidFill>
              <a:srgbClr val="000000"/>
            </a:solidFill>
          </p:spPr>
          <p:txBody>
            <a:bodyPr wrap="square" lIns="0" tIns="0" rIns="0" bIns="0" rtlCol="0"/>
            <a:lstStyle/>
            <a:p>
              <a:endParaRPr/>
            </a:p>
          </p:txBody>
        </p:sp>
      </p:grpSp>
      <p:sp>
        <p:nvSpPr>
          <p:cNvPr id="30" name="object 30"/>
          <p:cNvSpPr txBox="1"/>
          <p:nvPr/>
        </p:nvSpPr>
        <p:spPr>
          <a:xfrm>
            <a:off x="11518737" y="7395030"/>
            <a:ext cx="2016760" cy="1047115"/>
          </a:xfrm>
          <a:prstGeom prst="rect">
            <a:avLst/>
          </a:prstGeom>
          <a:solidFill>
            <a:srgbClr val="000000"/>
          </a:solidFill>
        </p:spPr>
        <p:txBody>
          <a:bodyPr vert="horz" wrap="square" lIns="0" tIns="320040" rIns="0" bIns="0" rtlCol="0">
            <a:spAutoFit/>
          </a:bodyPr>
          <a:lstStyle/>
          <a:p>
            <a:pPr marL="52069">
              <a:lnSpc>
                <a:spcPct val="100000"/>
              </a:lnSpc>
              <a:spcBef>
                <a:spcPts val="2520"/>
              </a:spcBef>
            </a:pPr>
            <a:r>
              <a:rPr sz="2600" spc="70" dirty="0">
                <a:solidFill>
                  <a:srgbClr val="FFFFFF"/>
                </a:solidFill>
                <a:latin typeface="Arial MT"/>
                <a:cs typeface="Arial MT"/>
              </a:rPr>
              <a:t>Consumer</a:t>
            </a:r>
            <a:r>
              <a:rPr sz="2600" spc="-50" dirty="0">
                <a:solidFill>
                  <a:srgbClr val="FFFFFF"/>
                </a:solidFill>
                <a:latin typeface="Arial MT"/>
                <a:cs typeface="Arial MT"/>
              </a:rPr>
              <a:t> </a:t>
            </a:r>
            <a:r>
              <a:rPr sz="2600" spc="25" dirty="0">
                <a:solidFill>
                  <a:srgbClr val="FFFFFF"/>
                </a:solidFill>
                <a:latin typeface="Arial MT"/>
                <a:cs typeface="Arial MT"/>
              </a:rPr>
              <a:t>A</a:t>
            </a:r>
            <a:endParaRPr sz="2600">
              <a:latin typeface="Arial MT"/>
              <a:cs typeface="Arial MT"/>
            </a:endParaRPr>
          </a:p>
        </p:txBody>
      </p:sp>
      <p:sp>
        <p:nvSpPr>
          <p:cNvPr id="31" name="object 31"/>
          <p:cNvSpPr txBox="1"/>
          <p:nvPr/>
        </p:nvSpPr>
        <p:spPr>
          <a:xfrm>
            <a:off x="13920886" y="8005925"/>
            <a:ext cx="2768600" cy="402590"/>
          </a:xfrm>
          <a:prstGeom prst="rect">
            <a:avLst/>
          </a:prstGeom>
        </p:spPr>
        <p:txBody>
          <a:bodyPr vert="horz" wrap="square" lIns="0" tIns="15240" rIns="0" bIns="0" rtlCol="0">
            <a:spAutoFit/>
          </a:bodyPr>
          <a:lstStyle/>
          <a:p>
            <a:pPr marL="12700">
              <a:lnSpc>
                <a:spcPct val="100000"/>
              </a:lnSpc>
              <a:spcBef>
                <a:spcPts val="120"/>
              </a:spcBef>
              <a:tabLst>
                <a:tab pos="1426210" algn="l"/>
              </a:tabLst>
            </a:pPr>
            <a:r>
              <a:rPr sz="2450" b="1" u="heavy" spc="-10" dirty="0">
                <a:uFill>
                  <a:solidFill>
                    <a:srgbClr val="000000"/>
                  </a:solidFill>
                </a:uFill>
                <a:latin typeface="Arial"/>
                <a:cs typeface="Arial"/>
              </a:rPr>
              <a:t>group.id</a:t>
            </a:r>
            <a:r>
              <a:rPr sz="2450" b="1" spc="-10" dirty="0">
                <a:latin typeface="Arial"/>
                <a:cs typeface="Arial"/>
              </a:rPr>
              <a:t>	</a:t>
            </a:r>
            <a:r>
              <a:rPr sz="2450" b="1" spc="50" dirty="0">
                <a:latin typeface="Arial"/>
                <a:cs typeface="Arial"/>
              </a:rPr>
              <a:t>=</a:t>
            </a:r>
            <a:r>
              <a:rPr sz="2450" b="1" spc="-65" dirty="0">
                <a:latin typeface="Arial"/>
                <a:cs typeface="Arial"/>
              </a:rPr>
              <a:t> </a:t>
            </a:r>
            <a:r>
              <a:rPr sz="2450" b="1" spc="-5" dirty="0">
                <a:latin typeface="Arial"/>
                <a:cs typeface="Arial"/>
              </a:rPr>
              <a:t>group1</a:t>
            </a:r>
            <a:endParaRPr sz="245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85" dirty="0"/>
              <a:t>Consumer</a:t>
            </a:r>
            <a:r>
              <a:rPr spc="-35" dirty="0"/>
              <a:t> </a:t>
            </a:r>
            <a:r>
              <a:rPr spc="185" dirty="0"/>
              <a:t>Groups</a:t>
            </a:r>
          </a:p>
        </p:txBody>
      </p:sp>
      <p:sp>
        <p:nvSpPr>
          <p:cNvPr id="3" name="object 3"/>
          <p:cNvSpPr txBox="1"/>
          <p:nvPr/>
        </p:nvSpPr>
        <p:spPr>
          <a:xfrm>
            <a:off x="5861691" y="2971034"/>
            <a:ext cx="1964055" cy="528320"/>
          </a:xfrm>
          <a:prstGeom prst="rect">
            <a:avLst/>
          </a:prstGeom>
        </p:spPr>
        <p:txBody>
          <a:bodyPr vert="horz" wrap="square" lIns="0" tIns="12065" rIns="0" bIns="0" rtlCol="0">
            <a:spAutoFit/>
          </a:bodyPr>
          <a:lstStyle/>
          <a:p>
            <a:pPr marL="12700">
              <a:lnSpc>
                <a:spcPct val="100000"/>
              </a:lnSpc>
              <a:spcBef>
                <a:spcPts val="95"/>
              </a:spcBef>
            </a:pPr>
            <a:r>
              <a:rPr sz="3300" b="1" spc="40" dirty="0">
                <a:latin typeface="Arial"/>
                <a:cs typeface="Arial"/>
              </a:rPr>
              <a:t>test-topic</a:t>
            </a:r>
            <a:endParaRPr sz="3300">
              <a:latin typeface="Arial"/>
              <a:cs typeface="Arial"/>
            </a:endParaRPr>
          </a:p>
        </p:txBody>
      </p:sp>
      <p:graphicFrame>
        <p:nvGraphicFramePr>
          <p:cNvPr id="4" name="object 4"/>
          <p:cNvGraphicFramePr>
            <a:graphicFrameLocks noGrp="1"/>
          </p:cNvGraphicFramePr>
          <p:nvPr/>
        </p:nvGraphicFramePr>
        <p:xfrm>
          <a:off x="5546869" y="3826307"/>
          <a:ext cx="9013184" cy="4934860"/>
        </p:xfrm>
        <a:graphic>
          <a:graphicData uri="http://schemas.openxmlformats.org/drawingml/2006/table">
            <a:tbl>
              <a:tblPr firstRow="1" bandRow="1">
                <a:tableStyleId>{2D5ABB26-0587-4C30-8999-92F81FD0307C}</a:tableStyleId>
              </a:tblPr>
              <a:tblGrid>
                <a:gridCol w="330835">
                  <a:extLst>
                    <a:ext uri="{9D8B030D-6E8A-4147-A177-3AD203B41FA5}">
                      <a16:colId xmlns:a16="http://schemas.microsoft.com/office/drawing/2014/main" val="20000"/>
                    </a:ext>
                  </a:extLst>
                </a:gridCol>
                <a:gridCol w="890905">
                  <a:extLst>
                    <a:ext uri="{9D8B030D-6E8A-4147-A177-3AD203B41FA5}">
                      <a16:colId xmlns:a16="http://schemas.microsoft.com/office/drawing/2014/main" val="20001"/>
                    </a:ext>
                  </a:extLst>
                </a:gridCol>
                <a:gridCol w="932815">
                  <a:extLst>
                    <a:ext uri="{9D8B030D-6E8A-4147-A177-3AD203B41FA5}">
                      <a16:colId xmlns:a16="http://schemas.microsoft.com/office/drawing/2014/main" val="20002"/>
                    </a:ext>
                  </a:extLst>
                </a:gridCol>
                <a:gridCol w="501015">
                  <a:extLst>
                    <a:ext uri="{9D8B030D-6E8A-4147-A177-3AD203B41FA5}">
                      <a16:colId xmlns:a16="http://schemas.microsoft.com/office/drawing/2014/main" val="20003"/>
                    </a:ext>
                  </a:extLst>
                </a:gridCol>
                <a:gridCol w="890904">
                  <a:extLst>
                    <a:ext uri="{9D8B030D-6E8A-4147-A177-3AD203B41FA5}">
                      <a16:colId xmlns:a16="http://schemas.microsoft.com/office/drawing/2014/main" val="20004"/>
                    </a:ext>
                  </a:extLst>
                </a:gridCol>
                <a:gridCol w="932814">
                  <a:extLst>
                    <a:ext uri="{9D8B030D-6E8A-4147-A177-3AD203B41FA5}">
                      <a16:colId xmlns:a16="http://schemas.microsoft.com/office/drawing/2014/main" val="20005"/>
                    </a:ext>
                  </a:extLst>
                </a:gridCol>
                <a:gridCol w="501014">
                  <a:extLst>
                    <a:ext uri="{9D8B030D-6E8A-4147-A177-3AD203B41FA5}">
                      <a16:colId xmlns:a16="http://schemas.microsoft.com/office/drawing/2014/main" val="20006"/>
                    </a:ext>
                  </a:extLst>
                </a:gridCol>
                <a:gridCol w="890904">
                  <a:extLst>
                    <a:ext uri="{9D8B030D-6E8A-4147-A177-3AD203B41FA5}">
                      <a16:colId xmlns:a16="http://schemas.microsoft.com/office/drawing/2014/main" val="20007"/>
                    </a:ext>
                  </a:extLst>
                </a:gridCol>
                <a:gridCol w="932815">
                  <a:extLst>
                    <a:ext uri="{9D8B030D-6E8A-4147-A177-3AD203B41FA5}">
                      <a16:colId xmlns:a16="http://schemas.microsoft.com/office/drawing/2014/main" val="20008"/>
                    </a:ext>
                  </a:extLst>
                </a:gridCol>
                <a:gridCol w="198754">
                  <a:extLst>
                    <a:ext uri="{9D8B030D-6E8A-4147-A177-3AD203B41FA5}">
                      <a16:colId xmlns:a16="http://schemas.microsoft.com/office/drawing/2014/main" val="20009"/>
                    </a:ext>
                  </a:extLst>
                </a:gridCol>
                <a:gridCol w="890904">
                  <a:extLst>
                    <a:ext uri="{9D8B030D-6E8A-4147-A177-3AD203B41FA5}">
                      <a16:colId xmlns:a16="http://schemas.microsoft.com/office/drawing/2014/main" val="20010"/>
                    </a:ext>
                  </a:extLst>
                </a:gridCol>
                <a:gridCol w="932815">
                  <a:extLst>
                    <a:ext uri="{9D8B030D-6E8A-4147-A177-3AD203B41FA5}">
                      <a16:colId xmlns:a16="http://schemas.microsoft.com/office/drawing/2014/main" val="20011"/>
                    </a:ext>
                  </a:extLst>
                </a:gridCol>
                <a:gridCol w="186690">
                  <a:extLst>
                    <a:ext uri="{9D8B030D-6E8A-4147-A177-3AD203B41FA5}">
                      <a16:colId xmlns:a16="http://schemas.microsoft.com/office/drawing/2014/main" val="20012"/>
                    </a:ext>
                  </a:extLst>
                </a:gridCol>
              </a:tblGrid>
              <a:tr h="2534859">
                <a:tc>
                  <a:txBody>
                    <a:bodyPr/>
                    <a:lstStyle/>
                    <a:p>
                      <a:pPr>
                        <a:lnSpc>
                          <a:spcPct val="100000"/>
                        </a:lnSpc>
                      </a:pPr>
                      <a:endParaRPr sz="2700">
                        <a:latin typeface="Times New Roman"/>
                        <a:cs typeface="Times New Roman"/>
                      </a:endParaRPr>
                    </a:p>
                  </a:txBody>
                  <a:tcPr marL="0" marR="0" marT="0" marB="0"/>
                </a:tc>
                <a:tc gridSpan="2">
                  <a:txBody>
                    <a:bodyPr/>
                    <a:lstStyle/>
                    <a:p>
                      <a:pPr>
                        <a:lnSpc>
                          <a:spcPct val="100000"/>
                        </a:lnSpc>
                      </a:pPr>
                      <a:endParaRPr sz="3100">
                        <a:latin typeface="Times New Roman"/>
                        <a:cs typeface="Times New Roman"/>
                      </a:endParaRPr>
                    </a:p>
                    <a:p>
                      <a:pPr>
                        <a:lnSpc>
                          <a:spcPct val="100000"/>
                        </a:lnSpc>
                        <a:spcBef>
                          <a:spcPts val="5"/>
                        </a:spcBef>
                      </a:pPr>
                      <a:endParaRPr sz="4200">
                        <a:latin typeface="Times New Roman"/>
                        <a:cs typeface="Times New Roman"/>
                      </a:endParaRPr>
                    </a:p>
                    <a:p>
                      <a:pPr marL="3810">
                        <a:lnSpc>
                          <a:spcPct val="100000"/>
                        </a:lnSpc>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0</a:t>
                      </a:r>
                      <a:endParaRPr sz="2600">
                        <a:latin typeface="Arial MT"/>
                        <a:cs typeface="Arial MT"/>
                      </a:endParaRPr>
                    </a:p>
                  </a:txBody>
                  <a:tcPr marL="0" marR="0" marT="0" marB="0"/>
                </a:tc>
                <a:tc hMerge="1">
                  <a:txBody>
                    <a:bodyPr/>
                    <a:lstStyle/>
                    <a:p>
                      <a:endParaRPr/>
                    </a:p>
                  </a:txBody>
                  <a:tcPr marL="0" marR="0" marT="0" marB="0"/>
                </a:tc>
                <a:tc gridSpan="3">
                  <a:txBody>
                    <a:bodyPr/>
                    <a:lstStyle/>
                    <a:p>
                      <a:pPr>
                        <a:lnSpc>
                          <a:spcPct val="100000"/>
                        </a:lnSpc>
                      </a:pPr>
                      <a:endParaRPr sz="3100">
                        <a:latin typeface="Times New Roman"/>
                        <a:cs typeface="Times New Roman"/>
                      </a:endParaRPr>
                    </a:p>
                    <a:p>
                      <a:pPr>
                        <a:lnSpc>
                          <a:spcPct val="100000"/>
                        </a:lnSpc>
                        <a:spcBef>
                          <a:spcPts val="5"/>
                        </a:spcBef>
                      </a:pPr>
                      <a:endParaRPr sz="4200">
                        <a:latin typeface="Times New Roman"/>
                        <a:cs typeface="Times New Roman"/>
                      </a:endParaRPr>
                    </a:p>
                    <a:p>
                      <a:pPr marL="365125">
                        <a:lnSpc>
                          <a:spcPct val="100000"/>
                        </a:lnSpc>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3100">
                        <a:latin typeface="Times New Roman"/>
                        <a:cs typeface="Times New Roman"/>
                      </a:endParaRPr>
                    </a:p>
                    <a:p>
                      <a:pPr>
                        <a:lnSpc>
                          <a:spcPct val="100000"/>
                        </a:lnSpc>
                        <a:spcBef>
                          <a:spcPts val="5"/>
                        </a:spcBef>
                      </a:pPr>
                      <a:endParaRPr sz="4200">
                        <a:latin typeface="Times New Roman"/>
                        <a:cs typeface="Times New Roman"/>
                      </a:endParaRPr>
                    </a:p>
                    <a:p>
                      <a:pPr marL="225425">
                        <a:lnSpc>
                          <a:spcPct val="100000"/>
                        </a:lnSpc>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2</a:t>
                      </a:r>
                      <a:endParaRPr sz="2600">
                        <a:latin typeface="Arial MT"/>
                        <a:cs typeface="Arial MT"/>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3100">
                        <a:latin typeface="Times New Roman"/>
                        <a:cs typeface="Times New Roman"/>
                      </a:endParaRPr>
                    </a:p>
                    <a:p>
                      <a:pPr>
                        <a:lnSpc>
                          <a:spcPct val="100000"/>
                        </a:lnSpc>
                        <a:spcBef>
                          <a:spcPts val="5"/>
                        </a:spcBef>
                      </a:pPr>
                      <a:endParaRPr sz="4200">
                        <a:latin typeface="Times New Roman"/>
                        <a:cs typeface="Times New Roman"/>
                      </a:endParaRPr>
                    </a:p>
                    <a:p>
                      <a:pPr marL="86360">
                        <a:lnSpc>
                          <a:spcPct val="100000"/>
                        </a:lnSpc>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3</a:t>
                      </a:r>
                      <a:endParaRPr sz="2600">
                        <a:latin typeface="Arial MT"/>
                        <a:cs typeface="Arial MT"/>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700">
                        <a:latin typeface="Times New Roman"/>
                        <a:cs typeface="Times New Roman"/>
                      </a:endParaRPr>
                    </a:p>
                  </a:txBody>
                  <a:tcPr marL="0" marR="0" marT="0" marB="0"/>
                </a:tc>
                <a:extLst>
                  <a:ext uri="{0D108BD9-81ED-4DB2-BD59-A6C34878D82A}">
                    <a16:rowId xmlns:a16="http://schemas.microsoft.com/office/drawing/2014/main" val="10000"/>
                  </a:ext>
                </a:extLst>
              </a:tr>
              <a:tr h="1654132">
                <a:tc gridSpan="2">
                  <a:txBody>
                    <a:bodyPr/>
                    <a:lstStyle/>
                    <a:p>
                      <a:pPr>
                        <a:lnSpc>
                          <a:spcPct val="100000"/>
                        </a:lnSpc>
                      </a:pPr>
                      <a:endParaRPr sz="2700">
                        <a:latin typeface="Times New Roman"/>
                        <a:cs typeface="Times New Roman"/>
                      </a:endParaRPr>
                    </a:p>
                  </a:txBody>
                  <a:tcPr marL="0" marR="0" marT="0" marB="0">
                    <a:lnR w="28575">
                      <a:solidFill>
                        <a:srgbClr val="000000"/>
                      </a:solidFill>
                      <a:prstDash val="solid"/>
                    </a:lnR>
                  </a:tcPr>
                </a:tc>
                <a:tc hMerge="1">
                  <a:txBody>
                    <a:bodyPr/>
                    <a:lstStyle/>
                    <a:p>
                      <a:endParaRPr/>
                    </a:p>
                  </a:txBody>
                  <a:tcPr marL="0" marR="0" marT="0" marB="0"/>
                </a:tc>
                <a:tc gridSpan="3">
                  <a:txBody>
                    <a:bodyPr/>
                    <a:lstStyle/>
                    <a:p>
                      <a:pPr>
                        <a:lnSpc>
                          <a:spcPct val="100000"/>
                        </a:lnSpc>
                      </a:pPr>
                      <a:endParaRPr sz="2700">
                        <a:latin typeface="Times New Roman"/>
                        <a:cs typeface="Times New Roman"/>
                      </a:endParaRPr>
                    </a:p>
                  </a:txBody>
                  <a:tcPr marL="0" marR="0" marT="0" marB="0">
                    <a:lnL w="28575">
                      <a:solidFill>
                        <a:srgbClr val="000000"/>
                      </a:solidFill>
                      <a:prstDash val="solid"/>
                    </a:lnL>
                    <a:lnR w="28575">
                      <a:solidFill>
                        <a:srgbClr val="000000"/>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2700">
                        <a:latin typeface="Times New Roman"/>
                        <a:cs typeface="Times New Roman"/>
                      </a:endParaRPr>
                    </a:p>
                  </a:txBody>
                  <a:tcPr marL="0" marR="0" marT="0" marB="0">
                    <a:lnL w="28575">
                      <a:solidFill>
                        <a:srgbClr val="000000"/>
                      </a:solidFill>
                      <a:prstDash val="solid"/>
                    </a:lnL>
                    <a:lnR w="28575">
                      <a:solidFill>
                        <a:srgbClr val="000000"/>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2700">
                        <a:latin typeface="Times New Roman"/>
                        <a:cs typeface="Times New Roman"/>
                      </a:endParaRPr>
                    </a:p>
                  </a:txBody>
                  <a:tcPr marL="0" marR="0" marT="0" marB="0">
                    <a:lnL w="28575">
                      <a:solidFill>
                        <a:srgbClr val="000000"/>
                      </a:solidFill>
                      <a:prstDash val="solid"/>
                    </a:lnL>
                    <a:lnR w="28575">
                      <a:solidFill>
                        <a:srgbClr val="000000"/>
                      </a:solidFill>
                      <a:prstDash val="solid"/>
                    </a:lnR>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2700">
                        <a:latin typeface="Times New Roman"/>
                        <a:cs typeface="Times New Roman"/>
                      </a:endParaRPr>
                    </a:p>
                  </a:txBody>
                  <a:tcPr marL="0" marR="0" marT="0" marB="0">
                    <a:lnL w="28575">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1"/>
                  </a:ext>
                </a:extLst>
              </a:tr>
              <a:tr h="745869">
                <a:tc>
                  <a:txBody>
                    <a:bodyPr/>
                    <a:lstStyle/>
                    <a:p>
                      <a:pPr>
                        <a:lnSpc>
                          <a:spcPct val="100000"/>
                        </a:lnSpc>
                      </a:pPr>
                      <a:endParaRPr sz="2700">
                        <a:latin typeface="Times New Roman"/>
                        <a:cs typeface="Times New Roman"/>
                      </a:endParaRPr>
                    </a:p>
                  </a:txBody>
                  <a:tcPr marL="0" marR="0" marT="0" marB="0"/>
                </a:tc>
                <a:tc gridSpan="2">
                  <a:txBody>
                    <a:bodyPr/>
                    <a:lstStyle/>
                    <a:p>
                      <a:pPr marL="134620">
                        <a:lnSpc>
                          <a:spcPct val="100000"/>
                        </a:lnSpc>
                        <a:spcBef>
                          <a:spcPts val="1670"/>
                        </a:spcBef>
                      </a:pPr>
                      <a:r>
                        <a:rPr sz="2150" spc="35" dirty="0">
                          <a:solidFill>
                            <a:srgbClr val="FFFFFF"/>
                          </a:solidFill>
                          <a:latin typeface="Arial MT"/>
                          <a:cs typeface="Arial MT"/>
                        </a:rPr>
                        <a:t>Consumer</a:t>
                      </a:r>
                      <a:r>
                        <a:rPr sz="2150" spc="-50" dirty="0">
                          <a:solidFill>
                            <a:srgbClr val="FFFFFF"/>
                          </a:solidFill>
                          <a:latin typeface="Arial MT"/>
                          <a:cs typeface="Arial MT"/>
                        </a:rPr>
                        <a:t> </a:t>
                      </a:r>
                      <a:r>
                        <a:rPr sz="2150" spc="-5" dirty="0">
                          <a:solidFill>
                            <a:srgbClr val="FFFFFF"/>
                          </a:solidFill>
                          <a:latin typeface="Arial MT"/>
                          <a:cs typeface="Arial MT"/>
                        </a:rPr>
                        <a:t>A</a:t>
                      </a:r>
                      <a:endParaRPr sz="2150">
                        <a:latin typeface="Arial MT"/>
                        <a:cs typeface="Arial MT"/>
                      </a:endParaRPr>
                    </a:p>
                  </a:txBody>
                  <a:tcPr marL="0" marR="0" marT="212090" marB="0">
                    <a:solidFill>
                      <a:srgbClr val="000000"/>
                    </a:solidFill>
                  </a:tcPr>
                </a:tc>
                <a:tc hMerge="1">
                  <a:txBody>
                    <a:bodyPr/>
                    <a:lstStyle/>
                    <a:p>
                      <a:endParaRPr/>
                    </a:p>
                  </a:txBody>
                  <a:tcPr marL="0" marR="0" marT="0" marB="0"/>
                </a:tc>
                <a:tc>
                  <a:txBody>
                    <a:bodyPr/>
                    <a:lstStyle/>
                    <a:p>
                      <a:pPr>
                        <a:lnSpc>
                          <a:spcPct val="100000"/>
                        </a:lnSpc>
                      </a:pPr>
                      <a:endParaRPr sz="2700">
                        <a:latin typeface="Times New Roman"/>
                        <a:cs typeface="Times New Roman"/>
                      </a:endParaRPr>
                    </a:p>
                  </a:txBody>
                  <a:tcPr marL="0" marR="0" marT="0" marB="0"/>
                </a:tc>
                <a:tc gridSpan="2">
                  <a:txBody>
                    <a:bodyPr/>
                    <a:lstStyle/>
                    <a:p>
                      <a:pPr marL="134620">
                        <a:lnSpc>
                          <a:spcPct val="100000"/>
                        </a:lnSpc>
                        <a:spcBef>
                          <a:spcPts val="1600"/>
                        </a:spcBef>
                      </a:pPr>
                      <a:r>
                        <a:rPr sz="2150" spc="35" dirty="0">
                          <a:solidFill>
                            <a:srgbClr val="FFFFFF"/>
                          </a:solidFill>
                          <a:latin typeface="Arial MT"/>
                          <a:cs typeface="Arial MT"/>
                        </a:rPr>
                        <a:t>Consumer</a:t>
                      </a:r>
                      <a:r>
                        <a:rPr sz="2150" spc="-50" dirty="0">
                          <a:solidFill>
                            <a:srgbClr val="FFFFFF"/>
                          </a:solidFill>
                          <a:latin typeface="Arial MT"/>
                          <a:cs typeface="Arial MT"/>
                        </a:rPr>
                        <a:t> </a:t>
                      </a:r>
                      <a:r>
                        <a:rPr sz="2150" spc="-5" dirty="0">
                          <a:solidFill>
                            <a:srgbClr val="FFFFFF"/>
                          </a:solidFill>
                          <a:latin typeface="Arial MT"/>
                          <a:cs typeface="Arial MT"/>
                        </a:rPr>
                        <a:t>A</a:t>
                      </a:r>
                      <a:endParaRPr sz="2150">
                        <a:latin typeface="Arial MT"/>
                        <a:cs typeface="Arial MT"/>
                      </a:endParaRPr>
                    </a:p>
                  </a:txBody>
                  <a:tcPr marL="0" marR="0" marT="203200" marB="0">
                    <a:solidFill>
                      <a:srgbClr val="000000"/>
                    </a:solidFill>
                  </a:tcPr>
                </a:tc>
                <a:tc hMerge="1">
                  <a:txBody>
                    <a:bodyPr/>
                    <a:lstStyle/>
                    <a:p>
                      <a:endParaRPr/>
                    </a:p>
                  </a:txBody>
                  <a:tcPr marL="0" marR="0" marT="0" marB="0"/>
                </a:tc>
                <a:tc>
                  <a:txBody>
                    <a:bodyPr/>
                    <a:lstStyle/>
                    <a:p>
                      <a:pPr>
                        <a:lnSpc>
                          <a:spcPct val="100000"/>
                        </a:lnSpc>
                      </a:pPr>
                      <a:endParaRPr sz="2700">
                        <a:latin typeface="Times New Roman"/>
                        <a:cs typeface="Times New Roman"/>
                      </a:endParaRPr>
                    </a:p>
                  </a:txBody>
                  <a:tcPr marL="0" marR="0" marT="0" marB="0"/>
                </a:tc>
                <a:tc gridSpan="2">
                  <a:txBody>
                    <a:bodyPr/>
                    <a:lstStyle/>
                    <a:p>
                      <a:pPr marL="134620">
                        <a:lnSpc>
                          <a:spcPct val="100000"/>
                        </a:lnSpc>
                        <a:spcBef>
                          <a:spcPts val="1600"/>
                        </a:spcBef>
                      </a:pPr>
                      <a:r>
                        <a:rPr sz="2150" spc="35" dirty="0">
                          <a:solidFill>
                            <a:srgbClr val="FFFFFF"/>
                          </a:solidFill>
                          <a:latin typeface="Arial MT"/>
                          <a:cs typeface="Arial MT"/>
                        </a:rPr>
                        <a:t>Consumer</a:t>
                      </a:r>
                      <a:r>
                        <a:rPr sz="2150" spc="-50" dirty="0">
                          <a:solidFill>
                            <a:srgbClr val="FFFFFF"/>
                          </a:solidFill>
                          <a:latin typeface="Arial MT"/>
                          <a:cs typeface="Arial MT"/>
                        </a:rPr>
                        <a:t> </a:t>
                      </a:r>
                      <a:r>
                        <a:rPr sz="2150" spc="-5" dirty="0">
                          <a:solidFill>
                            <a:srgbClr val="FFFFFF"/>
                          </a:solidFill>
                          <a:latin typeface="Arial MT"/>
                          <a:cs typeface="Arial MT"/>
                        </a:rPr>
                        <a:t>A</a:t>
                      </a:r>
                      <a:endParaRPr sz="2150">
                        <a:latin typeface="Arial MT"/>
                        <a:cs typeface="Arial MT"/>
                      </a:endParaRPr>
                    </a:p>
                  </a:txBody>
                  <a:tcPr marL="0" marR="0" marT="203200" marB="0">
                    <a:solidFill>
                      <a:srgbClr val="000000"/>
                    </a:solidFill>
                  </a:tcPr>
                </a:tc>
                <a:tc hMerge="1">
                  <a:txBody>
                    <a:bodyPr/>
                    <a:lstStyle/>
                    <a:p>
                      <a:endParaRPr/>
                    </a:p>
                  </a:txBody>
                  <a:tcPr marL="0" marR="0" marT="0" marB="0"/>
                </a:tc>
                <a:tc>
                  <a:txBody>
                    <a:bodyPr/>
                    <a:lstStyle/>
                    <a:p>
                      <a:pPr>
                        <a:lnSpc>
                          <a:spcPct val="100000"/>
                        </a:lnSpc>
                      </a:pPr>
                      <a:endParaRPr sz="2700">
                        <a:latin typeface="Times New Roman"/>
                        <a:cs typeface="Times New Roman"/>
                      </a:endParaRPr>
                    </a:p>
                  </a:txBody>
                  <a:tcPr marL="0" marR="0" marT="0" marB="0"/>
                </a:tc>
                <a:tc gridSpan="2">
                  <a:txBody>
                    <a:bodyPr/>
                    <a:lstStyle/>
                    <a:p>
                      <a:pPr marL="134620">
                        <a:lnSpc>
                          <a:spcPct val="100000"/>
                        </a:lnSpc>
                        <a:spcBef>
                          <a:spcPts val="1600"/>
                        </a:spcBef>
                      </a:pPr>
                      <a:r>
                        <a:rPr sz="2150" spc="35" dirty="0">
                          <a:solidFill>
                            <a:srgbClr val="FFFFFF"/>
                          </a:solidFill>
                          <a:latin typeface="Arial MT"/>
                          <a:cs typeface="Arial MT"/>
                        </a:rPr>
                        <a:t>Consumer</a:t>
                      </a:r>
                      <a:r>
                        <a:rPr sz="2150" spc="-50" dirty="0">
                          <a:solidFill>
                            <a:srgbClr val="FFFFFF"/>
                          </a:solidFill>
                          <a:latin typeface="Arial MT"/>
                          <a:cs typeface="Arial MT"/>
                        </a:rPr>
                        <a:t> </a:t>
                      </a:r>
                      <a:r>
                        <a:rPr sz="2150" spc="-5" dirty="0">
                          <a:solidFill>
                            <a:srgbClr val="FFFFFF"/>
                          </a:solidFill>
                          <a:latin typeface="Arial MT"/>
                          <a:cs typeface="Arial MT"/>
                        </a:rPr>
                        <a:t>A</a:t>
                      </a:r>
                      <a:endParaRPr sz="2150">
                        <a:latin typeface="Arial MT"/>
                        <a:cs typeface="Arial MT"/>
                      </a:endParaRPr>
                    </a:p>
                  </a:txBody>
                  <a:tcPr marL="0" marR="0" marT="203200" marB="0">
                    <a:solidFill>
                      <a:srgbClr val="000000"/>
                    </a:solidFill>
                  </a:tcPr>
                </a:tc>
                <a:tc hMerge="1">
                  <a:txBody>
                    <a:bodyPr/>
                    <a:lstStyle/>
                    <a:p>
                      <a:endParaRPr/>
                    </a:p>
                  </a:txBody>
                  <a:tcPr marL="0" marR="0" marT="0" marB="0"/>
                </a:tc>
                <a:tc>
                  <a:txBody>
                    <a:bodyPr/>
                    <a:lstStyle/>
                    <a:p>
                      <a:pPr>
                        <a:lnSpc>
                          <a:spcPct val="100000"/>
                        </a:lnSpc>
                      </a:pPr>
                      <a:endParaRPr sz="270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sp>
        <p:nvSpPr>
          <p:cNvPr id="5" name="object 5"/>
          <p:cNvSpPr txBox="1"/>
          <p:nvPr/>
        </p:nvSpPr>
        <p:spPr>
          <a:xfrm>
            <a:off x="11028229" y="9274954"/>
            <a:ext cx="818515" cy="623570"/>
          </a:xfrm>
          <a:prstGeom prst="rect">
            <a:avLst/>
          </a:prstGeom>
          <a:solidFill>
            <a:srgbClr val="000000"/>
          </a:solidFill>
        </p:spPr>
        <p:txBody>
          <a:bodyPr vert="horz" wrap="square" lIns="0" tIns="110489" rIns="0" bIns="0" rtlCol="0">
            <a:spAutoFit/>
          </a:bodyPr>
          <a:lstStyle/>
          <a:p>
            <a:pPr marL="203835">
              <a:lnSpc>
                <a:spcPct val="100000"/>
              </a:lnSpc>
              <a:spcBef>
                <a:spcPts val="869"/>
              </a:spcBef>
            </a:pPr>
            <a:r>
              <a:rPr sz="2600" spc="20" dirty="0">
                <a:solidFill>
                  <a:srgbClr val="FFFFFF"/>
                </a:solidFill>
                <a:latin typeface="Arial MT"/>
                <a:cs typeface="Arial MT"/>
              </a:rPr>
              <a:t>P2</a:t>
            </a:r>
            <a:endParaRPr sz="2600">
              <a:latin typeface="Arial MT"/>
              <a:cs typeface="Arial MT"/>
            </a:endParaRPr>
          </a:p>
        </p:txBody>
      </p:sp>
      <p:sp>
        <p:nvSpPr>
          <p:cNvPr id="6" name="object 6"/>
          <p:cNvSpPr txBox="1"/>
          <p:nvPr/>
        </p:nvSpPr>
        <p:spPr>
          <a:xfrm>
            <a:off x="10489482" y="8879978"/>
            <a:ext cx="1854200" cy="276860"/>
          </a:xfrm>
          <a:prstGeom prst="rect">
            <a:avLst/>
          </a:prstGeom>
        </p:spPr>
        <p:txBody>
          <a:bodyPr vert="horz" wrap="square" lIns="0" tIns="12065" rIns="0" bIns="0" rtlCol="0">
            <a:spAutoFit/>
          </a:bodyPr>
          <a:lstStyle/>
          <a:p>
            <a:pPr marL="12700">
              <a:lnSpc>
                <a:spcPct val="100000"/>
              </a:lnSpc>
              <a:spcBef>
                <a:spcPts val="95"/>
              </a:spcBef>
            </a:pPr>
            <a:r>
              <a:rPr sz="1650" b="1" u="sng" spc="-15" dirty="0">
                <a:uFill>
                  <a:solidFill>
                    <a:srgbClr val="000000"/>
                  </a:solidFill>
                </a:uFill>
                <a:latin typeface="Arial"/>
                <a:cs typeface="Arial"/>
              </a:rPr>
              <a:t>group.id</a:t>
            </a:r>
            <a:r>
              <a:rPr sz="1650" b="1" spc="425" dirty="0">
                <a:latin typeface="Arial"/>
                <a:cs typeface="Arial"/>
              </a:rPr>
              <a:t> </a:t>
            </a:r>
            <a:r>
              <a:rPr sz="1650" b="1" spc="25" dirty="0">
                <a:latin typeface="Arial"/>
                <a:cs typeface="Arial"/>
              </a:rPr>
              <a:t>=</a:t>
            </a:r>
            <a:r>
              <a:rPr sz="1650" b="1" spc="-15" dirty="0">
                <a:latin typeface="Arial"/>
                <a:cs typeface="Arial"/>
              </a:rPr>
              <a:t> group1</a:t>
            </a:r>
            <a:endParaRPr sz="1650">
              <a:latin typeface="Arial"/>
              <a:cs typeface="Arial"/>
            </a:endParaRPr>
          </a:p>
        </p:txBody>
      </p:sp>
      <p:sp>
        <p:nvSpPr>
          <p:cNvPr id="7" name="object 7"/>
          <p:cNvSpPr/>
          <p:nvPr/>
        </p:nvSpPr>
        <p:spPr>
          <a:xfrm>
            <a:off x="11366135" y="5986079"/>
            <a:ext cx="100965" cy="100965"/>
          </a:xfrm>
          <a:custGeom>
            <a:avLst/>
            <a:gdLst/>
            <a:ahLst/>
            <a:cxnLst/>
            <a:rect l="l" t="t" r="r" b="b"/>
            <a:pathLst>
              <a:path w="100965" h="100964">
                <a:moveTo>
                  <a:pt x="50260" y="0"/>
                </a:moveTo>
                <a:lnTo>
                  <a:pt x="0" y="100520"/>
                </a:lnTo>
                <a:lnTo>
                  <a:pt x="100520" y="100520"/>
                </a:lnTo>
                <a:lnTo>
                  <a:pt x="50260" y="0"/>
                </a:lnTo>
                <a:close/>
              </a:path>
            </a:pathLst>
          </a:custGeom>
          <a:solidFill>
            <a:srgbClr val="000000"/>
          </a:solidFill>
        </p:spPr>
        <p:txBody>
          <a:bodyPr wrap="square" lIns="0" tIns="0" rIns="0" bIns="0" rtlCol="0"/>
          <a:lstStyle/>
          <a:p>
            <a:endParaRPr/>
          </a:p>
        </p:txBody>
      </p:sp>
      <p:sp>
        <p:nvSpPr>
          <p:cNvPr id="8" name="object 8"/>
          <p:cNvSpPr txBox="1"/>
          <p:nvPr/>
        </p:nvSpPr>
        <p:spPr>
          <a:xfrm>
            <a:off x="6379997" y="9283980"/>
            <a:ext cx="818515" cy="623570"/>
          </a:xfrm>
          <a:prstGeom prst="rect">
            <a:avLst/>
          </a:prstGeom>
          <a:solidFill>
            <a:srgbClr val="000000"/>
          </a:solidFill>
        </p:spPr>
        <p:txBody>
          <a:bodyPr vert="horz" wrap="square" lIns="0" tIns="110489" rIns="0" bIns="0" rtlCol="0">
            <a:spAutoFit/>
          </a:bodyPr>
          <a:lstStyle/>
          <a:p>
            <a:pPr marL="203835">
              <a:lnSpc>
                <a:spcPct val="100000"/>
              </a:lnSpc>
              <a:spcBef>
                <a:spcPts val="869"/>
              </a:spcBef>
            </a:pPr>
            <a:r>
              <a:rPr sz="2600" spc="20" dirty="0">
                <a:solidFill>
                  <a:srgbClr val="FFFFFF"/>
                </a:solidFill>
                <a:latin typeface="Arial MT"/>
                <a:cs typeface="Arial MT"/>
              </a:rPr>
              <a:t>P0</a:t>
            </a:r>
            <a:endParaRPr sz="2600">
              <a:latin typeface="Arial MT"/>
              <a:cs typeface="Arial MT"/>
            </a:endParaRPr>
          </a:p>
        </p:txBody>
      </p:sp>
      <p:sp>
        <p:nvSpPr>
          <p:cNvPr id="9" name="object 9"/>
          <p:cNvSpPr txBox="1"/>
          <p:nvPr/>
        </p:nvSpPr>
        <p:spPr>
          <a:xfrm>
            <a:off x="5841260" y="8889004"/>
            <a:ext cx="1854200" cy="276860"/>
          </a:xfrm>
          <a:prstGeom prst="rect">
            <a:avLst/>
          </a:prstGeom>
        </p:spPr>
        <p:txBody>
          <a:bodyPr vert="horz" wrap="square" lIns="0" tIns="12065" rIns="0" bIns="0" rtlCol="0">
            <a:spAutoFit/>
          </a:bodyPr>
          <a:lstStyle/>
          <a:p>
            <a:pPr marL="12700">
              <a:lnSpc>
                <a:spcPct val="100000"/>
              </a:lnSpc>
              <a:spcBef>
                <a:spcPts val="95"/>
              </a:spcBef>
            </a:pPr>
            <a:r>
              <a:rPr sz="1650" b="1" u="sng" spc="-15" dirty="0">
                <a:uFill>
                  <a:solidFill>
                    <a:srgbClr val="000000"/>
                  </a:solidFill>
                </a:uFill>
                <a:latin typeface="Arial"/>
                <a:cs typeface="Arial"/>
              </a:rPr>
              <a:t>group.id</a:t>
            </a:r>
            <a:r>
              <a:rPr sz="1650" b="1" spc="425" dirty="0">
                <a:latin typeface="Arial"/>
                <a:cs typeface="Arial"/>
              </a:rPr>
              <a:t> </a:t>
            </a:r>
            <a:r>
              <a:rPr sz="1650" b="1" spc="25" dirty="0">
                <a:latin typeface="Arial"/>
                <a:cs typeface="Arial"/>
              </a:rPr>
              <a:t>=</a:t>
            </a:r>
            <a:r>
              <a:rPr sz="1650" b="1" spc="-15" dirty="0">
                <a:latin typeface="Arial"/>
                <a:cs typeface="Arial"/>
              </a:rPr>
              <a:t> group1</a:t>
            </a:r>
            <a:endParaRPr sz="1650">
              <a:latin typeface="Arial"/>
              <a:cs typeface="Arial"/>
            </a:endParaRPr>
          </a:p>
        </p:txBody>
      </p:sp>
      <p:sp>
        <p:nvSpPr>
          <p:cNvPr id="10" name="object 10"/>
          <p:cNvSpPr/>
          <p:nvPr/>
        </p:nvSpPr>
        <p:spPr>
          <a:xfrm>
            <a:off x="6717912" y="5995105"/>
            <a:ext cx="100965" cy="100965"/>
          </a:xfrm>
          <a:custGeom>
            <a:avLst/>
            <a:gdLst/>
            <a:ahLst/>
            <a:cxnLst/>
            <a:rect l="l" t="t" r="r" b="b"/>
            <a:pathLst>
              <a:path w="100965" h="100964">
                <a:moveTo>
                  <a:pt x="50260" y="0"/>
                </a:moveTo>
                <a:lnTo>
                  <a:pt x="0" y="100520"/>
                </a:lnTo>
                <a:lnTo>
                  <a:pt x="100520" y="100520"/>
                </a:lnTo>
                <a:lnTo>
                  <a:pt x="50260" y="0"/>
                </a:lnTo>
                <a:close/>
              </a:path>
            </a:pathLst>
          </a:custGeom>
          <a:solidFill>
            <a:srgbClr val="000000"/>
          </a:solidFill>
        </p:spPr>
        <p:txBody>
          <a:bodyPr wrap="square" lIns="0" tIns="0" rIns="0" bIns="0" rtlCol="0"/>
          <a:lstStyle/>
          <a:p>
            <a:endParaRPr/>
          </a:p>
        </p:txBody>
      </p:sp>
      <p:sp>
        <p:nvSpPr>
          <p:cNvPr id="11" name="object 11"/>
          <p:cNvSpPr txBox="1"/>
          <p:nvPr/>
        </p:nvSpPr>
        <p:spPr>
          <a:xfrm>
            <a:off x="8704110" y="9274954"/>
            <a:ext cx="818515" cy="623570"/>
          </a:xfrm>
          <a:prstGeom prst="rect">
            <a:avLst/>
          </a:prstGeom>
          <a:solidFill>
            <a:srgbClr val="000000"/>
          </a:solidFill>
        </p:spPr>
        <p:txBody>
          <a:bodyPr vert="horz" wrap="square" lIns="0" tIns="110489" rIns="0" bIns="0" rtlCol="0">
            <a:spAutoFit/>
          </a:bodyPr>
          <a:lstStyle/>
          <a:p>
            <a:pPr marL="203835">
              <a:lnSpc>
                <a:spcPct val="100000"/>
              </a:lnSpc>
              <a:spcBef>
                <a:spcPts val="869"/>
              </a:spcBef>
            </a:pPr>
            <a:r>
              <a:rPr sz="2600" spc="20" dirty="0">
                <a:solidFill>
                  <a:srgbClr val="FFFFFF"/>
                </a:solidFill>
                <a:latin typeface="Arial MT"/>
                <a:cs typeface="Arial MT"/>
              </a:rPr>
              <a:t>P1</a:t>
            </a:r>
            <a:endParaRPr sz="2600">
              <a:latin typeface="Arial MT"/>
              <a:cs typeface="Arial MT"/>
            </a:endParaRPr>
          </a:p>
        </p:txBody>
      </p:sp>
      <p:sp>
        <p:nvSpPr>
          <p:cNvPr id="12" name="object 12"/>
          <p:cNvSpPr txBox="1"/>
          <p:nvPr/>
        </p:nvSpPr>
        <p:spPr>
          <a:xfrm>
            <a:off x="8165373" y="8879978"/>
            <a:ext cx="1854200" cy="276860"/>
          </a:xfrm>
          <a:prstGeom prst="rect">
            <a:avLst/>
          </a:prstGeom>
        </p:spPr>
        <p:txBody>
          <a:bodyPr vert="horz" wrap="square" lIns="0" tIns="12065" rIns="0" bIns="0" rtlCol="0">
            <a:spAutoFit/>
          </a:bodyPr>
          <a:lstStyle/>
          <a:p>
            <a:pPr marL="12700">
              <a:lnSpc>
                <a:spcPct val="100000"/>
              </a:lnSpc>
              <a:spcBef>
                <a:spcPts val="95"/>
              </a:spcBef>
            </a:pPr>
            <a:r>
              <a:rPr sz="1650" b="1" u="sng" spc="-15" dirty="0">
                <a:uFill>
                  <a:solidFill>
                    <a:srgbClr val="000000"/>
                  </a:solidFill>
                </a:uFill>
                <a:latin typeface="Arial"/>
                <a:cs typeface="Arial"/>
              </a:rPr>
              <a:t>group.id</a:t>
            </a:r>
            <a:r>
              <a:rPr sz="1650" b="1" spc="425" dirty="0">
                <a:latin typeface="Arial"/>
                <a:cs typeface="Arial"/>
              </a:rPr>
              <a:t> </a:t>
            </a:r>
            <a:r>
              <a:rPr sz="1650" b="1" spc="25" dirty="0">
                <a:latin typeface="Arial"/>
                <a:cs typeface="Arial"/>
              </a:rPr>
              <a:t>=</a:t>
            </a:r>
            <a:r>
              <a:rPr sz="1650" b="1" spc="-15" dirty="0">
                <a:latin typeface="Arial"/>
                <a:cs typeface="Arial"/>
              </a:rPr>
              <a:t> group1</a:t>
            </a:r>
            <a:endParaRPr sz="1650">
              <a:latin typeface="Arial"/>
              <a:cs typeface="Arial"/>
            </a:endParaRPr>
          </a:p>
        </p:txBody>
      </p:sp>
      <p:sp>
        <p:nvSpPr>
          <p:cNvPr id="13" name="object 13"/>
          <p:cNvSpPr/>
          <p:nvPr/>
        </p:nvSpPr>
        <p:spPr>
          <a:xfrm>
            <a:off x="9042026" y="5986079"/>
            <a:ext cx="100965" cy="100965"/>
          </a:xfrm>
          <a:custGeom>
            <a:avLst/>
            <a:gdLst/>
            <a:ahLst/>
            <a:cxnLst/>
            <a:rect l="l" t="t" r="r" b="b"/>
            <a:pathLst>
              <a:path w="100965" h="100964">
                <a:moveTo>
                  <a:pt x="50260" y="0"/>
                </a:moveTo>
                <a:lnTo>
                  <a:pt x="0" y="100520"/>
                </a:lnTo>
                <a:lnTo>
                  <a:pt x="100520" y="100520"/>
                </a:lnTo>
                <a:lnTo>
                  <a:pt x="50260" y="0"/>
                </a:lnTo>
                <a:close/>
              </a:path>
            </a:pathLst>
          </a:custGeom>
          <a:solidFill>
            <a:srgbClr val="000000"/>
          </a:solidFill>
        </p:spPr>
        <p:txBody>
          <a:bodyPr wrap="square" lIns="0" tIns="0" rIns="0" bIns="0" rtlCol="0"/>
          <a:lstStyle/>
          <a:p>
            <a:endParaRPr/>
          </a:p>
        </p:txBody>
      </p:sp>
      <p:sp>
        <p:nvSpPr>
          <p:cNvPr id="14" name="object 14"/>
          <p:cNvSpPr txBox="1"/>
          <p:nvPr/>
        </p:nvSpPr>
        <p:spPr>
          <a:xfrm>
            <a:off x="13050198" y="9274954"/>
            <a:ext cx="818515" cy="623570"/>
          </a:xfrm>
          <a:prstGeom prst="rect">
            <a:avLst/>
          </a:prstGeom>
          <a:solidFill>
            <a:srgbClr val="000000"/>
          </a:solidFill>
        </p:spPr>
        <p:txBody>
          <a:bodyPr vert="horz" wrap="square" lIns="0" tIns="110489" rIns="0" bIns="0" rtlCol="0">
            <a:spAutoFit/>
          </a:bodyPr>
          <a:lstStyle/>
          <a:p>
            <a:pPr marL="203835">
              <a:lnSpc>
                <a:spcPct val="100000"/>
              </a:lnSpc>
              <a:spcBef>
                <a:spcPts val="869"/>
              </a:spcBef>
            </a:pPr>
            <a:r>
              <a:rPr sz="2600" spc="20" dirty="0">
                <a:solidFill>
                  <a:srgbClr val="FFFFFF"/>
                </a:solidFill>
                <a:latin typeface="Arial MT"/>
                <a:cs typeface="Arial MT"/>
              </a:rPr>
              <a:t>P3</a:t>
            </a:r>
            <a:endParaRPr sz="2600">
              <a:latin typeface="Arial MT"/>
              <a:cs typeface="Arial MT"/>
            </a:endParaRPr>
          </a:p>
        </p:txBody>
      </p:sp>
      <p:sp>
        <p:nvSpPr>
          <p:cNvPr id="15" name="object 15"/>
          <p:cNvSpPr txBox="1"/>
          <p:nvPr/>
        </p:nvSpPr>
        <p:spPr>
          <a:xfrm>
            <a:off x="12511463" y="8879978"/>
            <a:ext cx="1854200" cy="276860"/>
          </a:xfrm>
          <a:prstGeom prst="rect">
            <a:avLst/>
          </a:prstGeom>
        </p:spPr>
        <p:txBody>
          <a:bodyPr vert="horz" wrap="square" lIns="0" tIns="12065" rIns="0" bIns="0" rtlCol="0">
            <a:spAutoFit/>
          </a:bodyPr>
          <a:lstStyle/>
          <a:p>
            <a:pPr marL="12700">
              <a:lnSpc>
                <a:spcPct val="100000"/>
              </a:lnSpc>
              <a:spcBef>
                <a:spcPts val="95"/>
              </a:spcBef>
            </a:pPr>
            <a:r>
              <a:rPr sz="1650" b="1" u="sng" spc="-15" dirty="0">
                <a:uFill>
                  <a:solidFill>
                    <a:srgbClr val="000000"/>
                  </a:solidFill>
                </a:uFill>
                <a:latin typeface="Arial"/>
                <a:cs typeface="Arial"/>
              </a:rPr>
              <a:t>group.id</a:t>
            </a:r>
            <a:r>
              <a:rPr sz="1650" b="1" spc="425" dirty="0">
                <a:latin typeface="Arial"/>
                <a:cs typeface="Arial"/>
              </a:rPr>
              <a:t> </a:t>
            </a:r>
            <a:r>
              <a:rPr sz="1650" b="1" spc="25" dirty="0">
                <a:latin typeface="Arial"/>
                <a:cs typeface="Arial"/>
              </a:rPr>
              <a:t>=</a:t>
            </a:r>
            <a:r>
              <a:rPr sz="1650" b="1" spc="-15" dirty="0">
                <a:latin typeface="Arial"/>
                <a:cs typeface="Arial"/>
              </a:rPr>
              <a:t> group1</a:t>
            </a:r>
            <a:endParaRPr sz="1650">
              <a:latin typeface="Arial"/>
              <a:cs typeface="Arial"/>
            </a:endParaRPr>
          </a:p>
        </p:txBody>
      </p:sp>
      <p:sp>
        <p:nvSpPr>
          <p:cNvPr id="16" name="object 16"/>
          <p:cNvSpPr/>
          <p:nvPr/>
        </p:nvSpPr>
        <p:spPr>
          <a:xfrm>
            <a:off x="13388116" y="5986079"/>
            <a:ext cx="100965" cy="100965"/>
          </a:xfrm>
          <a:custGeom>
            <a:avLst/>
            <a:gdLst/>
            <a:ahLst/>
            <a:cxnLst/>
            <a:rect l="l" t="t" r="r" b="b"/>
            <a:pathLst>
              <a:path w="100965" h="100964">
                <a:moveTo>
                  <a:pt x="50260" y="0"/>
                </a:moveTo>
                <a:lnTo>
                  <a:pt x="0" y="100520"/>
                </a:lnTo>
                <a:lnTo>
                  <a:pt x="100520" y="100520"/>
                </a:lnTo>
                <a:lnTo>
                  <a:pt x="50260" y="0"/>
                </a:lnTo>
                <a:close/>
              </a:path>
            </a:pathLst>
          </a:custGeom>
          <a:solidFill>
            <a:srgbClr val="000000"/>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9630" y="494591"/>
            <a:ext cx="10185400" cy="1433195"/>
          </a:xfrm>
          <a:prstGeom prst="rect">
            <a:avLst/>
          </a:prstGeom>
        </p:spPr>
        <p:txBody>
          <a:bodyPr vert="horz" wrap="square" lIns="0" tIns="17145" rIns="0" bIns="0" rtlCol="0">
            <a:spAutoFit/>
          </a:bodyPr>
          <a:lstStyle/>
          <a:p>
            <a:pPr marL="12700">
              <a:lnSpc>
                <a:spcPct val="100000"/>
              </a:lnSpc>
              <a:spcBef>
                <a:spcPts val="135"/>
              </a:spcBef>
            </a:pPr>
            <a:r>
              <a:rPr spc="70" dirty="0"/>
              <a:t>Targeted</a:t>
            </a:r>
            <a:r>
              <a:rPr spc="-50" dirty="0"/>
              <a:t> </a:t>
            </a:r>
            <a:r>
              <a:rPr spc="204" dirty="0"/>
              <a:t>Audience</a:t>
            </a:r>
          </a:p>
        </p:txBody>
      </p:sp>
      <p:sp>
        <p:nvSpPr>
          <p:cNvPr id="3" name="object 3"/>
          <p:cNvSpPr txBox="1"/>
          <p:nvPr/>
        </p:nvSpPr>
        <p:spPr>
          <a:xfrm>
            <a:off x="1421811" y="2599074"/>
            <a:ext cx="16757015" cy="4869815"/>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20" dirty="0">
                <a:latin typeface="Arial MT"/>
                <a:cs typeface="Arial MT"/>
              </a:rPr>
              <a:t>Focused</a:t>
            </a:r>
            <a:r>
              <a:rPr sz="3950" spc="-20" dirty="0">
                <a:latin typeface="Arial MT"/>
                <a:cs typeface="Arial MT"/>
              </a:rPr>
              <a:t> </a:t>
            </a:r>
            <a:r>
              <a:rPr sz="3950" spc="50" dirty="0">
                <a:latin typeface="Arial MT"/>
                <a:cs typeface="Arial MT"/>
              </a:rPr>
              <a:t>for</a:t>
            </a:r>
            <a:r>
              <a:rPr sz="3950" spc="-15" dirty="0">
                <a:latin typeface="Arial MT"/>
                <a:cs typeface="Arial MT"/>
              </a:rPr>
              <a:t> </a:t>
            </a:r>
            <a:r>
              <a:rPr sz="3950" spc="15" dirty="0">
                <a:latin typeface="Arial MT"/>
                <a:cs typeface="Arial MT"/>
              </a:rPr>
              <a:t>developers</a:t>
            </a:r>
            <a:endParaRPr sz="3950">
              <a:latin typeface="Arial MT"/>
              <a:cs typeface="Arial MT"/>
            </a:endParaRPr>
          </a:p>
          <a:p>
            <a:pPr marL="535940" indent="-523875">
              <a:lnSpc>
                <a:spcPct val="100000"/>
              </a:lnSpc>
              <a:spcBef>
                <a:spcPts val="4825"/>
              </a:spcBef>
              <a:buSzPct val="125316"/>
              <a:buFont typeface="SimSun"/>
              <a:buChar char="•"/>
              <a:tabLst>
                <a:tab pos="536575" algn="l"/>
              </a:tabLst>
            </a:pPr>
            <a:r>
              <a:rPr sz="3950" spc="5" dirty="0">
                <a:latin typeface="Arial MT"/>
                <a:cs typeface="Arial MT"/>
              </a:rPr>
              <a:t>Interested</a:t>
            </a:r>
            <a:r>
              <a:rPr sz="3950" spc="-5" dirty="0">
                <a:latin typeface="Arial MT"/>
                <a:cs typeface="Arial MT"/>
              </a:rPr>
              <a:t> </a:t>
            </a:r>
            <a:r>
              <a:rPr sz="3950" dirty="0">
                <a:latin typeface="Arial MT"/>
                <a:cs typeface="Arial MT"/>
              </a:rPr>
              <a:t>in learning </a:t>
            </a:r>
            <a:r>
              <a:rPr sz="3950" spc="25" dirty="0">
                <a:latin typeface="Arial MT"/>
                <a:cs typeface="Arial MT"/>
              </a:rPr>
              <a:t>the</a:t>
            </a:r>
            <a:r>
              <a:rPr sz="3950" dirty="0">
                <a:latin typeface="Arial MT"/>
                <a:cs typeface="Arial MT"/>
              </a:rPr>
              <a:t> </a:t>
            </a:r>
            <a:r>
              <a:rPr sz="3950" spc="10" dirty="0">
                <a:latin typeface="Arial MT"/>
                <a:cs typeface="Arial MT"/>
              </a:rPr>
              <a:t>internals</a:t>
            </a:r>
            <a:r>
              <a:rPr sz="3950" dirty="0">
                <a:latin typeface="Arial MT"/>
                <a:cs typeface="Arial MT"/>
              </a:rPr>
              <a:t> </a:t>
            </a:r>
            <a:r>
              <a:rPr sz="3950" spc="70" dirty="0">
                <a:latin typeface="Arial MT"/>
                <a:cs typeface="Arial MT"/>
              </a:rPr>
              <a:t>of</a:t>
            </a:r>
            <a:r>
              <a:rPr sz="3950" dirty="0">
                <a:latin typeface="Arial MT"/>
                <a:cs typeface="Arial MT"/>
              </a:rPr>
              <a:t> Kafka</a:t>
            </a:r>
            <a:endParaRPr sz="3950">
              <a:latin typeface="Arial MT"/>
              <a:cs typeface="Arial MT"/>
            </a:endParaRPr>
          </a:p>
          <a:p>
            <a:pPr marL="535940" indent="-523875">
              <a:lnSpc>
                <a:spcPct val="100000"/>
              </a:lnSpc>
              <a:spcBef>
                <a:spcPts val="4825"/>
              </a:spcBef>
              <a:buSzPct val="125316"/>
              <a:buFont typeface="SimSun"/>
              <a:buChar char="•"/>
              <a:tabLst>
                <a:tab pos="536575" algn="l"/>
              </a:tabLst>
            </a:pPr>
            <a:r>
              <a:rPr sz="3950" spc="5" dirty="0">
                <a:latin typeface="Arial MT"/>
                <a:cs typeface="Arial MT"/>
              </a:rPr>
              <a:t>Interested </a:t>
            </a:r>
            <a:r>
              <a:rPr sz="3950" dirty="0">
                <a:latin typeface="Arial MT"/>
                <a:cs typeface="Arial MT"/>
              </a:rPr>
              <a:t>in</a:t>
            </a:r>
            <a:r>
              <a:rPr sz="3950" spc="5" dirty="0">
                <a:latin typeface="Arial MT"/>
                <a:cs typeface="Arial MT"/>
              </a:rPr>
              <a:t> </a:t>
            </a:r>
            <a:r>
              <a:rPr sz="3950" spc="45" dirty="0">
                <a:latin typeface="Arial MT"/>
                <a:cs typeface="Arial MT"/>
              </a:rPr>
              <a:t>building</a:t>
            </a:r>
            <a:r>
              <a:rPr sz="3950" spc="5" dirty="0">
                <a:latin typeface="Arial MT"/>
                <a:cs typeface="Arial MT"/>
              </a:rPr>
              <a:t> </a:t>
            </a:r>
            <a:r>
              <a:rPr sz="3950" dirty="0">
                <a:latin typeface="Arial MT"/>
                <a:cs typeface="Arial MT"/>
              </a:rPr>
              <a:t>Kafka</a:t>
            </a:r>
            <a:r>
              <a:rPr sz="3950" spc="5" dirty="0">
                <a:latin typeface="Arial MT"/>
                <a:cs typeface="Arial MT"/>
              </a:rPr>
              <a:t> </a:t>
            </a:r>
            <a:r>
              <a:rPr sz="3950" spc="10" dirty="0">
                <a:latin typeface="Arial MT"/>
                <a:cs typeface="Arial MT"/>
              </a:rPr>
              <a:t>Clients </a:t>
            </a:r>
            <a:r>
              <a:rPr sz="3950" spc="15" dirty="0">
                <a:latin typeface="Arial MT"/>
                <a:cs typeface="Arial MT"/>
              </a:rPr>
              <a:t>using</a:t>
            </a:r>
            <a:r>
              <a:rPr sz="3950" spc="5" dirty="0">
                <a:latin typeface="Arial MT"/>
                <a:cs typeface="Arial MT"/>
              </a:rPr>
              <a:t> </a:t>
            </a:r>
            <a:r>
              <a:rPr sz="3950" spc="25" dirty="0">
                <a:latin typeface="Arial MT"/>
                <a:cs typeface="Arial MT"/>
              </a:rPr>
              <a:t>Spring</a:t>
            </a:r>
            <a:r>
              <a:rPr sz="3950" spc="5" dirty="0">
                <a:latin typeface="Arial MT"/>
                <a:cs typeface="Arial MT"/>
              </a:rPr>
              <a:t> </a:t>
            </a:r>
            <a:r>
              <a:rPr sz="3950" spc="90" dirty="0">
                <a:latin typeface="Arial MT"/>
                <a:cs typeface="Arial MT"/>
              </a:rPr>
              <a:t>Boot</a:t>
            </a:r>
            <a:endParaRPr sz="3950">
              <a:latin typeface="Arial MT"/>
              <a:cs typeface="Arial MT"/>
            </a:endParaRPr>
          </a:p>
          <a:p>
            <a:pPr marL="535940" marR="5080" indent="-523875">
              <a:lnSpc>
                <a:spcPts val="4700"/>
              </a:lnSpc>
              <a:spcBef>
                <a:spcPts val="4965"/>
              </a:spcBef>
              <a:buSzPct val="125316"/>
              <a:buFont typeface="SimSun"/>
              <a:buChar char="•"/>
              <a:tabLst>
                <a:tab pos="536575" algn="l"/>
              </a:tabLst>
            </a:pPr>
            <a:r>
              <a:rPr sz="3950" spc="5" dirty="0">
                <a:latin typeface="Arial MT"/>
                <a:cs typeface="Arial MT"/>
              </a:rPr>
              <a:t>Interested</a:t>
            </a:r>
            <a:r>
              <a:rPr sz="3950" dirty="0">
                <a:latin typeface="Arial MT"/>
                <a:cs typeface="Arial MT"/>
              </a:rPr>
              <a:t> in</a:t>
            </a:r>
            <a:r>
              <a:rPr sz="3950" spc="5" dirty="0">
                <a:latin typeface="Arial MT"/>
                <a:cs typeface="Arial MT"/>
              </a:rPr>
              <a:t> </a:t>
            </a:r>
            <a:r>
              <a:rPr sz="3950" spc="45" dirty="0">
                <a:latin typeface="Arial MT"/>
                <a:cs typeface="Arial MT"/>
              </a:rPr>
              <a:t>building</a:t>
            </a:r>
            <a:r>
              <a:rPr sz="3950" spc="5" dirty="0">
                <a:latin typeface="Arial MT"/>
                <a:cs typeface="Arial MT"/>
              </a:rPr>
              <a:t> </a:t>
            </a:r>
            <a:r>
              <a:rPr sz="3950" spc="-5" dirty="0">
                <a:latin typeface="Arial MT"/>
                <a:cs typeface="Arial MT"/>
              </a:rPr>
              <a:t>Enterprise</a:t>
            </a:r>
            <a:r>
              <a:rPr sz="3950" dirty="0">
                <a:latin typeface="Arial MT"/>
                <a:cs typeface="Arial MT"/>
              </a:rPr>
              <a:t> </a:t>
            </a:r>
            <a:r>
              <a:rPr sz="3950" spc="30" dirty="0">
                <a:latin typeface="Arial MT"/>
                <a:cs typeface="Arial MT"/>
              </a:rPr>
              <a:t>standard</a:t>
            </a:r>
            <a:r>
              <a:rPr sz="3950" spc="5" dirty="0">
                <a:latin typeface="Arial MT"/>
                <a:cs typeface="Arial MT"/>
              </a:rPr>
              <a:t> </a:t>
            </a:r>
            <a:r>
              <a:rPr sz="3950" dirty="0">
                <a:latin typeface="Arial MT"/>
                <a:cs typeface="Arial MT"/>
              </a:rPr>
              <a:t>Kafka</a:t>
            </a:r>
            <a:r>
              <a:rPr sz="3950" spc="5" dirty="0">
                <a:latin typeface="Arial MT"/>
                <a:cs typeface="Arial MT"/>
              </a:rPr>
              <a:t> </a:t>
            </a:r>
            <a:r>
              <a:rPr sz="3950" spc="35" dirty="0">
                <a:latin typeface="Arial MT"/>
                <a:cs typeface="Arial MT"/>
              </a:rPr>
              <a:t>client</a:t>
            </a:r>
            <a:r>
              <a:rPr sz="3950" spc="5" dirty="0">
                <a:latin typeface="Arial MT"/>
                <a:cs typeface="Arial MT"/>
              </a:rPr>
              <a:t> </a:t>
            </a:r>
            <a:r>
              <a:rPr sz="3950" spc="45" dirty="0">
                <a:latin typeface="Arial MT"/>
                <a:cs typeface="Arial MT"/>
              </a:rPr>
              <a:t>applications</a:t>
            </a:r>
            <a:r>
              <a:rPr sz="3950" dirty="0">
                <a:latin typeface="Arial MT"/>
                <a:cs typeface="Arial MT"/>
              </a:rPr>
              <a:t> </a:t>
            </a:r>
            <a:r>
              <a:rPr sz="3950" spc="15" dirty="0">
                <a:latin typeface="Arial MT"/>
                <a:cs typeface="Arial MT"/>
              </a:rPr>
              <a:t>using </a:t>
            </a:r>
            <a:r>
              <a:rPr sz="3950" spc="-1080" dirty="0">
                <a:latin typeface="Arial MT"/>
                <a:cs typeface="Arial MT"/>
              </a:rPr>
              <a:t> </a:t>
            </a:r>
            <a:r>
              <a:rPr sz="3950" spc="25" dirty="0">
                <a:latin typeface="Arial MT"/>
                <a:cs typeface="Arial MT"/>
              </a:rPr>
              <a:t>Spring</a:t>
            </a:r>
            <a:r>
              <a:rPr sz="3950" spc="-5" dirty="0">
                <a:latin typeface="Arial MT"/>
                <a:cs typeface="Arial MT"/>
              </a:rPr>
              <a:t> </a:t>
            </a:r>
            <a:r>
              <a:rPr sz="3950" spc="110" dirty="0">
                <a:latin typeface="Arial MT"/>
                <a:cs typeface="Arial MT"/>
              </a:rPr>
              <a:t>boot</a:t>
            </a:r>
            <a:endParaRPr sz="395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85" dirty="0"/>
              <a:t>Consumer</a:t>
            </a:r>
            <a:r>
              <a:rPr spc="-35" dirty="0"/>
              <a:t> </a:t>
            </a:r>
            <a:r>
              <a:rPr spc="185" dirty="0"/>
              <a:t>Groups</a:t>
            </a:r>
          </a:p>
        </p:txBody>
      </p:sp>
      <p:sp>
        <p:nvSpPr>
          <p:cNvPr id="3" name="object 3"/>
          <p:cNvSpPr txBox="1"/>
          <p:nvPr/>
        </p:nvSpPr>
        <p:spPr>
          <a:xfrm>
            <a:off x="5861692" y="2971034"/>
            <a:ext cx="1964055" cy="528320"/>
          </a:xfrm>
          <a:prstGeom prst="rect">
            <a:avLst/>
          </a:prstGeom>
        </p:spPr>
        <p:txBody>
          <a:bodyPr vert="horz" wrap="square" lIns="0" tIns="12065" rIns="0" bIns="0" rtlCol="0">
            <a:spAutoFit/>
          </a:bodyPr>
          <a:lstStyle/>
          <a:p>
            <a:pPr marL="12700">
              <a:lnSpc>
                <a:spcPct val="100000"/>
              </a:lnSpc>
              <a:spcBef>
                <a:spcPts val="95"/>
              </a:spcBef>
            </a:pPr>
            <a:r>
              <a:rPr sz="3300" b="1" spc="40" dirty="0">
                <a:latin typeface="Arial"/>
                <a:cs typeface="Arial"/>
              </a:rPr>
              <a:t>test-topic</a:t>
            </a:r>
            <a:endParaRPr sz="3300">
              <a:latin typeface="Arial"/>
              <a:cs typeface="Arial"/>
            </a:endParaRPr>
          </a:p>
        </p:txBody>
      </p:sp>
      <p:graphicFrame>
        <p:nvGraphicFramePr>
          <p:cNvPr id="4" name="object 4"/>
          <p:cNvGraphicFramePr>
            <a:graphicFrameLocks noGrp="1"/>
          </p:cNvGraphicFramePr>
          <p:nvPr/>
        </p:nvGraphicFramePr>
        <p:xfrm>
          <a:off x="5546869" y="3826307"/>
          <a:ext cx="9013184" cy="4934860"/>
        </p:xfrm>
        <a:graphic>
          <a:graphicData uri="http://schemas.openxmlformats.org/drawingml/2006/table">
            <a:tbl>
              <a:tblPr firstRow="1" bandRow="1">
                <a:tableStyleId>{2D5ABB26-0587-4C30-8999-92F81FD0307C}</a:tableStyleId>
              </a:tblPr>
              <a:tblGrid>
                <a:gridCol w="330835">
                  <a:extLst>
                    <a:ext uri="{9D8B030D-6E8A-4147-A177-3AD203B41FA5}">
                      <a16:colId xmlns:a16="http://schemas.microsoft.com/office/drawing/2014/main" val="20000"/>
                    </a:ext>
                  </a:extLst>
                </a:gridCol>
                <a:gridCol w="890905">
                  <a:extLst>
                    <a:ext uri="{9D8B030D-6E8A-4147-A177-3AD203B41FA5}">
                      <a16:colId xmlns:a16="http://schemas.microsoft.com/office/drawing/2014/main" val="20001"/>
                    </a:ext>
                  </a:extLst>
                </a:gridCol>
                <a:gridCol w="932815">
                  <a:extLst>
                    <a:ext uri="{9D8B030D-6E8A-4147-A177-3AD203B41FA5}">
                      <a16:colId xmlns:a16="http://schemas.microsoft.com/office/drawing/2014/main" val="20002"/>
                    </a:ext>
                  </a:extLst>
                </a:gridCol>
                <a:gridCol w="501015">
                  <a:extLst>
                    <a:ext uri="{9D8B030D-6E8A-4147-A177-3AD203B41FA5}">
                      <a16:colId xmlns:a16="http://schemas.microsoft.com/office/drawing/2014/main" val="20003"/>
                    </a:ext>
                  </a:extLst>
                </a:gridCol>
                <a:gridCol w="890904">
                  <a:extLst>
                    <a:ext uri="{9D8B030D-6E8A-4147-A177-3AD203B41FA5}">
                      <a16:colId xmlns:a16="http://schemas.microsoft.com/office/drawing/2014/main" val="20004"/>
                    </a:ext>
                  </a:extLst>
                </a:gridCol>
                <a:gridCol w="932814">
                  <a:extLst>
                    <a:ext uri="{9D8B030D-6E8A-4147-A177-3AD203B41FA5}">
                      <a16:colId xmlns:a16="http://schemas.microsoft.com/office/drawing/2014/main" val="20005"/>
                    </a:ext>
                  </a:extLst>
                </a:gridCol>
                <a:gridCol w="501014">
                  <a:extLst>
                    <a:ext uri="{9D8B030D-6E8A-4147-A177-3AD203B41FA5}">
                      <a16:colId xmlns:a16="http://schemas.microsoft.com/office/drawing/2014/main" val="20006"/>
                    </a:ext>
                  </a:extLst>
                </a:gridCol>
                <a:gridCol w="890904">
                  <a:extLst>
                    <a:ext uri="{9D8B030D-6E8A-4147-A177-3AD203B41FA5}">
                      <a16:colId xmlns:a16="http://schemas.microsoft.com/office/drawing/2014/main" val="20007"/>
                    </a:ext>
                  </a:extLst>
                </a:gridCol>
                <a:gridCol w="932815">
                  <a:extLst>
                    <a:ext uri="{9D8B030D-6E8A-4147-A177-3AD203B41FA5}">
                      <a16:colId xmlns:a16="http://schemas.microsoft.com/office/drawing/2014/main" val="20008"/>
                    </a:ext>
                  </a:extLst>
                </a:gridCol>
                <a:gridCol w="198754">
                  <a:extLst>
                    <a:ext uri="{9D8B030D-6E8A-4147-A177-3AD203B41FA5}">
                      <a16:colId xmlns:a16="http://schemas.microsoft.com/office/drawing/2014/main" val="20009"/>
                    </a:ext>
                  </a:extLst>
                </a:gridCol>
                <a:gridCol w="890904">
                  <a:extLst>
                    <a:ext uri="{9D8B030D-6E8A-4147-A177-3AD203B41FA5}">
                      <a16:colId xmlns:a16="http://schemas.microsoft.com/office/drawing/2014/main" val="20010"/>
                    </a:ext>
                  </a:extLst>
                </a:gridCol>
                <a:gridCol w="932815">
                  <a:extLst>
                    <a:ext uri="{9D8B030D-6E8A-4147-A177-3AD203B41FA5}">
                      <a16:colId xmlns:a16="http://schemas.microsoft.com/office/drawing/2014/main" val="20011"/>
                    </a:ext>
                  </a:extLst>
                </a:gridCol>
                <a:gridCol w="186690">
                  <a:extLst>
                    <a:ext uri="{9D8B030D-6E8A-4147-A177-3AD203B41FA5}">
                      <a16:colId xmlns:a16="http://schemas.microsoft.com/office/drawing/2014/main" val="20012"/>
                    </a:ext>
                  </a:extLst>
                </a:gridCol>
              </a:tblGrid>
              <a:tr h="2534859">
                <a:tc>
                  <a:txBody>
                    <a:bodyPr/>
                    <a:lstStyle/>
                    <a:p>
                      <a:pPr>
                        <a:lnSpc>
                          <a:spcPct val="100000"/>
                        </a:lnSpc>
                      </a:pPr>
                      <a:endParaRPr sz="2600">
                        <a:latin typeface="Times New Roman"/>
                        <a:cs typeface="Times New Roman"/>
                      </a:endParaRPr>
                    </a:p>
                  </a:txBody>
                  <a:tcPr marL="0" marR="0" marT="0" marB="0"/>
                </a:tc>
                <a:tc gridSpan="2">
                  <a:txBody>
                    <a:bodyPr/>
                    <a:lstStyle/>
                    <a:p>
                      <a:pPr>
                        <a:lnSpc>
                          <a:spcPct val="100000"/>
                        </a:lnSpc>
                      </a:pPr>
                      <a:endParaRPr sz="3100">
                        <a:latin typeface="Times New Roman"/>
                        <a:cs typeface="Times New Roman"/>
                      </a:endParaRPr>
                    </a:p>
                    <a:p>
                      <a:pPr>
                        <a:lnSpc>
                          <a:spcPct val="100000"/>
                        </a:lnSpc>
                        <a:spcBef>
                          <a:spcPts val="5"/>
                        </a:spcBef>
                      </a:pPr>
                      <a:endParaRPr sz="4200">
                        <a:latin typeface="Times New Roman"/>
                        <a:cs typeface="Times New Roman"/>
                      </a:endParaRPr>
                    </a:p>
                    <a:p>
                      <a:pPr marL="3810">
                        <a:lnSpc>
                          <a:spcPct val="100000"/>
                        </a:lnSpc>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0</a:t>
                      </a:r>
                      <a:endParaRPr sz="2600">
                        <a:latin typeface="Arial MT"/>
                        <a:cs typeface="Arial MT"/>
                      </a:endParaRPr>
                    </a:p>
                  </a:txBody>
                  <a:tcPr marL="0" marR="0" marT="0" marB="0"/>
                </a:tc>
                <a:tc hMerge="1">
                  <a:txBody>
                    <a:bodyPr/>
                    <a:lstStyle/>
                    <a:p>
                      <a:endParaRPr/>
                    </a:p>
                  </a:txBody>
                  <a:tcPr marL="0" marR="0" marT="0" marB="0"/>
                </a:tc>
                <a:tc gridSpan="3">
                  <a:txBody>
                    <a:bodyPr/>
                    <a:lstStyle/>
                    <a:p>
                      <a:pPr>
                        <a:lnSpc>
                          <a:spcPct val="100000"/>
                        </a:lnSpc>
                      </a:pPr>
                      <a:endParaRPr sz="3100">
                        <a:latin typeface="Times New Roman"/>
                        <a:cs typeface="Times New Roman"/>
                      </a:endParaRPr>
                    </a:p>
                    <a:p>
                      <a:pPr>
                        <a:lnSpc>
                          <a:spcPct val="100000"/>
                        </a:lnSpc>
                        <a:spcBef>
                          <a:spcPts val="5"/>
                        </a:spcBef>
                      </a:pPr>
                      <a:endParaRPr sz="4200">
                        <a:latin typeface="Times New Roman"/>
                        <a:cs typeface="Times New Roman"/>
                      </a:endParaRPr>
                    </a:p>
                    <a:p>
                      <a:pPr marL="365125">
                        <a:lnSpc>
                          <a:spcPct val="100000"/>
                        </a:lnSpc>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3100">
                        <a:latin typeface="Times New Roman"/>
                        <a:cs typeface="Times New Roman"/>
                      </a:endParaRPr>
                    </a:p>
                    <a:p>
                      <a:pPr>
                        <a:lnSpc>
                          <a:spcPct val="100000"/>
                        </a:lnSpc>
                        <a:spcBef>
                          <a:spcPts val="5"/>
                        </a:spcBef>
                      </a:pPr>
                      <a:endParaRPr sz="4200">
                        <a:latin typeface="Times New Roman"/>
                        <a:cs typeface="Times New Roman"/>
                      </a:endParaRPr>
                    </a:p>
                    <a:p>
                      <a:pPr marL="225425">
                        <a:lnSpc>
                          <a:spcPct val="100000"/>
                        </a:lnSpc>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2</a:t>
                      </a:r>
                      <a:endParaRPr sz="2600">
                        <a:latin typeface="Arial MT"/>
                        <a:cs typeface="Arial MT"/>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3100">
                        <a:latin typeface="Times New Roman"/>
                        <a:cs typeface="Times New Roman"/>
                      </a:endParaRPr>
                    </a:p>
                    <a:p>
                      <a:pPr>
                        <a:lnSpc>
                          <a:spcPct val="100000"/>
                        </a:lnSpc>
                        <a:spcBef>
                          <a:spcPts val="5"/>
                        </a:spcBef>
                      </a:pPr>
                      <a:endParaRPr sz="4200">
                        <a:latin typeface="Times New Roman"/>
                        <a:cs typeface="Times New Roman"/>
                      </a:endParaRPr>
                    </a:p>
                    <a:p>
                      <a:pPr marL="86360">
                        <a:lnSpc>
                          <a:spcPct val="100000"/>
                        </a:lnSpc>
                      </a:pPr>
                      <a:r>
                        <a:rPr sz="2600" spc="80" dirty="0">
                          <a:solidFill>
                            <a:srgbClr val="FFFFFF"/>
                          </a:solidFill>
                          <a:latin typeface="Arial MT"/>
                          <a:cs typeface="Arial MT"/>
                        </a:rPr>
                        <a:t>Partition</a:t>
                      </a:r>
                      <a:r>
                        <a:rPr sz="2600" spc="-35" dirty="0">
                          <a:solidFill>
                            <a:srgbClr val="FFFFFF"/>
                          </a:solidFill>
                          <a:latin typeface="Arial MT"/>
                          <a:cs typeface="Arial MT"/>
                        </a:rPr>
                        <a:t> </a:t>
                      </a:r>
                      <a:r>
                        <a:rPr sz="2600" spc="20" dirty="0">
                          <a:solidFill>
                            <a:srgbClr val="FFFFFF"/>
                          </a:solidFill>
                          <a:latin typeface="Arial MT"/>
                          <a:cs typeface="Arial MT"/>
                        </a:rPr>
                        <a:t>3</a:t>
                      </a:r>
                      <a:endParaRPr sz="2600">
                        <a:latin typeface="Arial MT"/>
                        <a:cs typeface="Arial MT"/>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600">
                        <a:latin typeface="Times New Roman"/>
                        <a:cs typeface="Times New Roman"/>
                      </a:endParaRPr>
                    </a:p>
                  </a:txBody>
                  <a:tcPr marL="0" marR="0" marT="0" marB="0"/>
                </a:tc>
                <a:extLst>
                  <a:ext uri="{0D108BD9-81ED-4DB2-BD59-A6C34878D82A}">
                    <a16:rowId xmlns:a16="http://schemas.microsoft.com/office/drawing/2014/main" val="10000"/>
                  </a:ext>
                </a:extLst>
              </a:tr>
              <a:tr h="1654132">
                <a:tc gridSpan="2">
                  <a:txBody>
                    <a:bodyPr/>
                    <a:lstStyle/>
                    <a:p>
                      <a:pPr>
                        <a:lnSpc>
                          <a:spcPct val="100000"/>
                        </a:lnSpc>
                      </a:pPr>
                      <a:endParaRPr sz="2600">
                        <a:latin typeface="Times New Roman"/>
                        <a:cs typeface="Times New Roman"/>
                      </a:endParaRPr>
                    </a:p>
                  </a:txBody>
                  <a:tcPr marL="0" marR="0" marT="0" marB="0">
                    <a:lnR w="28575">
                      <a:solidFill>
                        <a:srgbClr val="000000"/>
                      </a:solidFill>
                      <a:prstDash val="solid"/>
                    </a:lnR>
                  </a:tcPr>
                </a:tc>
                <a:tc hMerge="1">
                  <a:txBody>
                    <a:bodyPr/>
                    <a:lstStyle/>
                    <a:p>
                      <a:endParaRPr/>
                    </a:p>
                  </a:txBody>
                  <a:tcPr marL="0" marR="0" marT="0" marB="0"/>
                </a:tc>
                <a:tc gridSpan="3">
                  <a:txBody>
                    <a:bodyPr/>
                    <a:lstStyle/>
                    <a:p>
                      <a:pPr>
                        <a:lnSpc>
                          <a:spcPct val="100000"/>
                        </a:lnSpc>
                      </a:pPr>
                      <a:endParaRPr sz="2600">
                        <a:latin typeface="Times New Roman"/>
                        <a:cs typeface="Times New Roman"/>
                      </a:endParaRPr>
                    </a:p>
                  </a:txBody>
                  <a:tcPr marL="0" marR="0" marT="0" marB="0">
                    <a:lnL w="28575">
                      <a:solidFill>
                        <a:srgbClr val="000000"/>
                      </a:solidFill>
                      <a:prstDash val="solid"/>
                    </a:lnL>
                    <a:lnR w="28575">
                      <a:solidFill>
                        <a:srgbClr val="000000"/>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2600">
                        <a:latin typeface="Times New Roman"/>
                        <a:cs typeface="Times New Roman"/>
                      </a:endParaRPr>
                    </a:p>
                  </a:txBody>
                  <a:tcPr marL="0" marR="0" marT="0" marB="0">
                    <a:lnL w="28575">
                      <a:solidFill>
                        <a:srgbClr val="000000"/>
                      </a:solidFill>
                      <a:prstDash val="solid"/>
                    </a:lnL>
                    <a:lnR w="28575">
                      <a:solidFill>
                        <a:srgbClr val="000000"/>
                      </a:solidFill>
                      <a:prstDash val="solid"/>
                    </a:lnR>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2600">
                        <a:latin typeface="Times New Roman"/>
                        <a:cs typeface="Times New Roman"/>
                      </a:endParaRPr>
                    </a:p>
                  </a:txBody>
                  <a:tcPr marL="0" marR="0" marT="0" marB="0">
                    <a:lnL w="28575">
                      <a:solidFill>
                        <a:srgbClr val="000000"/>
                      </a:solidFill>
                      <a:prstDash val="solid"/>
                    </a:lnL>
                    <a:lnR w="28575">
                      <a:solidFill>
                        <a:srgbClr val="000000"/>
                      </a:solidFill>
                      <a:prstDash val="solid"/>
                    </a:lnR>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2600">
                        <a:latin typeface="Times New Roman"/>
                        <a:cs typeface="Times New Roman"/>
                      </a:endParaRPr>
                    </a:p>
                  </a:txBody>
                  <a:tcPr marL="0" marR="0" marT="0" marB="0">
                    <a:lnL w="28575">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1"/>
                  </a:ext>
                </a:extLst>
              </a:tr>
              <a:tr h="745869">
                <a:tc>
                  <a:txBody>
                    <a:bodyPr/>
                    <a:lstStyle/>
                    <a:p>
                      <a:pPr>
                        <a:lnSpc>
                          <a:spcPct val="100000"/>
                        </a:lnSpc>
                      </a:pPr>
                      <a:endParaRPr sz="2600">
                        <a:latin typeface="Times New Roman"/>
                        <a:cs typeface="Times New Roman"/>
                      </a:endParaRPr>
                    </a:p>
                  </a:txBody>
                  <a:tcPr marL="0" marR="0" marT="0" marB="0"/>
                </a:tc>
                <a:tc gridSpan="2">
                  <a:txBody>
                    <a:bodyPr/>
                    <a:lstStyle/>
                    <a:p>
                      <a:pPr marL="134620">
                        <a:lnSpc>
                          <a:spcPct val="100000"/>
                        </a:lnSpc>
                        <a:spcBef>
                          <a:spcPts val="1670"/>
                        </a:spcBef>
                      </a:pPr>
                      <a:r>
                        <a:rPr sz="2150" spc="35" dirty="0">
                          <a:solidFill>
                            <a:srgbClr val="FFFFFF"/>
                          </a:solidFill>
                          <a:latin typeface="Arial MT"/>
                          <a:cs typeface="Arial MT"/>
                        </a:rPr>
                        <a:t>Consumer</a:t>
                      </a:r>
                      <a:r>
                        <a:rPr sz="2150" spc="-50" dirty="0">
                          <a:solidFill>
                            <a:srgbClr val="FFFFFF"/>
                          </a:solidFill>
                          <a:latin typeface="Arial MT"/>
                          <a:cs typeface="Arial MT"/>
                        </a:rPr>
                        <a:t> </a:t>
                      </a:r>
                      <a:r>
                        <a:rPr sz="2150" spc="-5" dirty="0">
                          <a:solidFill>
                            <a:srgbClr val="FFFFFF"/>
                          </a:solidFill>
                          <a:latin typeface="Arial MT"/>
                          <a:cs typeface="Arial MT"/>
                        </a:rPr>
                        <a:t>A</a:t>
                      </a:r>
                      <a:endParaRPr sz="2150">
                        <a:latin typeface="Arial MT"/>
                        <a:cs typeface="Arial MT"/>
                      </a:endParaRPr>
                    </a:p>
                  </a:txBody>
                  <a:tcPr marL="0" marR="0" marT="212090" marB="0">
                    <a:solidFill>
                      <a:srgbClr val="000000"/>
                    </a:solidFill>
                  </a:tcPr>
                </a:tc>
                <a:tc hMerge="1">
                  <a:txBody>
                    <a:bodyPr/>
                    <a:lstStyle/>
                    <a:p>
                      <a:endParaRPr/>
                    </a:p>
                  </a:txBody>
                  <a:tcPr marL="0" marR="0" marT="0" marB="0"/>
                </a:tc>
                <a:tc>
                  <a:txBody>
                    <a:bodyPr/>
                    <a:lstStyle/>
                    <a:p>
                      <a:pPr>
                        <a:lnSpc>
                          <a:spcPct val="100000"/>
                        </a:lnSpc>
                      </a:pPr>
                      <a:endParaRPr sz="2600">
                        <a:latin typeface="Times New Roman"/>
                        <a:cs typeface="Times New Roman"/>
                      </a:endParaRPr>
                    </a:p>
                  </a:txBody>
                  <a:tcPr marL="0" marR="0" marT="0" marB="0"/>
                </a:tc>
                <a:tc gridSpan="2">
                  <a:txBody>
                    <a:bodyPr/>
                    <a:lstStyle/>
                    <a:p>
                      <a:pPr marL="134620">
                        <a:lnSpc>
                          <a:spcPct val="100000"/>
                        </a:lnSpc>
                        <a:spcBef>
                          <a:spcPts val="1600"/>
                        </a:spcBef>
                      </a:pPr>
                      <a:r>
                        <a:rPr sz="2150" spc="35" dirty="0">
                          <a:solidFill>
                            <a:srgbClr val="FFFFFF"/>
                          </a:solidFill>
                          <a:latin typeface="Arial MT"/>
                          <a:cs typeface="Arial MT"/>
                        </a:rPr>
                        <a:t>Consumer</a:t>
                      </a:r>
                      <a:r>
                        <a:rPr sz="2150" spc="-50" dirty="0">
                          <a:solidFill>
                            <a:srgbClr val="FFFFFF"/>
                          </a:solidFill>
                          <a:latin typeface="Arial MT"/>
                          <a:cs typeface="Arial MT"/>
                        </a:rPr>
                        <a:t> </a:t>
                      </a:r>
                      <a:r>
                        <a:rPr sz="2150" spc="-5" dirty="0">
                          <a:solidFill>
                            <a:srgbClr val="FFFFFF"/>
                          </a:solidFill>
                          <a:latin typeface="Arial MT"/>
                          <a:cs typeface="Arial MT"/>
                        </a:rPr>
                        <a:t>A</a:t>
                      </a:r>
                      <a:endParaRPr sz="2150">
                        <a:latin typeface="Arial MT"/>
                        <a:cs typeface="Arial MT"/>
                      </a:endParaRPr>
                    </a:p>
                  </a:txBody>
                  <a:tcPr marL="0" marR="0" marT="203200" marB="0">
                    <a:solidFill>
                      <a:srgbClr val="000000"/>
                    </a:solidFill>
                  </a:tcPr>
                </a:tc>
                <a:tc hMerge="1">
                  <a:txBody>
                    <a:bodyPr/>
                    <a:lstStyle/>
                    <a:p>
                      <a:endParaRPr/>
                    </a:p>
                  </a:txBody>
                  <a:tcPr marL="0" marR="0" marT="0" marB="0"/>
                </a:tc>
                <a:tc>
                  <a:txBody>
                    <a:bodyPr/>
                    <a:lstStyle/>
                    <a:p>
                      <a:pPr>
                        <a:lnSpc>
                          <a:spcPct val="100000"/>
                        </a:lnSpc>
                      </a:pPr>
                      <a:endParaRPr sz="2600">
                        <a:latin typeface="Times New Roman"/>
                        <a:cs typeface="Times New Roman"/>
                      </a:endParaRPr>
                    </a:p>
                  </a:txBody>
                  <a:tcPr marL="0" marR="0" marT="0" marB="0"/>
                </a:tc>
                <a:tc gridSpan="2">
                  <a:txBody>
                    <a:bodyPr/>
                    <a:lstStyle/>
                    <a:p>
                      <a:pPr marL="134620">
                        <a:lnSpc>
                          <a:spcPct val="100000"/>
                        </a:lnSpc>
                        <a:spcBef>
                          <a:spcPts val="1600"/>
                        </a:spcBef>
                      </a:pPr>
                      <a:r>
                        <a:rPr sz="2150" spc="35" dirty="0">
                          <a:solidFill>
                            <a:srgbClr val="FFFFFF"/>
                          </a:solidFill>
                          <a:latin typeface="Arial MT"/>
                          <a:cs typeface="Arial MT"/>
                        </a:rPr>
                        <a:t>Consumer</a:t>
                      </a:r>
                      <a:r>
                        <a:rPr sz="2150" spc="-50" dirty="0">
                          <a:solidFill>
                            <a:srgbClr val="FFFFFF"/>
                          </a:solidFill>
                          <a:latin typeface="Arial MT"/>
                          <a:cs typeface="Arial MT"/>
                        </a:rPr>
                        <a:t> </a:t>
                      </a:r>
                      <a:r>
                        <a:rPr sz="2150" spc="-5" dirty="0">
                          <a:solidFill>
                            <a:srgbClr val="FFFFFF"/>
                          </a:solidFill>
                          <a:latin typeface="Arial MT"/>
                          <a:cs typeface="Arial MT"/>
                        </a:rPr>
                        <a:t>A</a:t>
                      </a:r>
                      <a:endParaRPr sz="2150">
                        <a:latin typeface="Arial MT"/>
                        <a:cs typeface="Arial MT"/>
                      </a:endParaRPr>
                    </a:p>
                  </a:txBody>
                  <a:tcPr marL="0" marR="0" marT="203200" marB="0">
                    <a:solidFill>
                      <a:srgbClr val="000000"/>
                    </a:solidFill>
                  </a:tcPr>
                </a:tc>
                <a:tc hMerge="1">
                  <a:txBody>
                    <a:bodyPr/>
                    <a:lstStyle/>
                    <a:p>
                      <a:endParaRPr/>
                    </a:p>
                  </a:txBody>
                  <a:tcPr marL="0" marR="0" marT="0" marB="0"/>
                </a:tc>
                <a:tc>
                  <a:txBody>
                    <a:bodyPr/>
                    <a:lstStyle/>
                    <a:p>
                      <a:pPr>
                        <a:lnSpc>
                          <a:spcPct val="100000"/>
                        </a:lnSpc>
                      </a:pPr>
                      <a:endParaRPr sz="2600">
                        <a:latin typeface="Times New Roman"/>
                        <a:cs typeface="Times New Roman"/>
                      </a:endParaRPr>
                    </a:p>
                  </a:txBody>
                  <a:tcPr marL="0" marR="0" marT="0" marB="0"/>
                </a:tc>
                <a:tc gridSpan="2">
                  <a:txBody>
                    <a:bodyPr/>
                    <a:lstStyle/>
                    <a:p>
                      <a:pPr marL="134620">
                        <a:lnSpc>
                          <a:spcPct val="100000"/>
                        </a:lnSpc>
                        <a:spcBef>
                          <a:spcPts val="1600"/>
                        </a:spcBef>
                      </a:pPr>
                      <a:r>
                        <a:rPr sz="2150" spc="35" dirty="0">
                          <a:solidFill>
                            <a:srgbClr val="FFFFFF"/>
                          </a:solidFill>
                          <a:latin typeface="Arial MT"/>
                          <a:cs typeface="Arial MT"/>
                        </a:rPr>
                        <a:t>Consumer</a:t>
                      </a:r>
                      <a:r>
                        <a:rPr sz="2150" spc="-50" dirty="0">
                          <a:solidFill>
                            <a:srgbClr val="FFFFFF"/>
                          </a:solidFill>
                          <a:latin typeface="Arial MT"/>
                          <a:cs typeface="Arial MT"/>
                        </a:rPr>
                        <a:t> </a:t>
                      </a:r>
                      <a:r>
                        <a:rPr sz="2150" spc="-5" dirty="0">
                          <a:solidFill>
                            <a:srgbClr val="FFFFFF"/>
                          </a:solidFill>
                          <a:latin typeface="Arial MT"/>
                          <a:cs typeface="Arial MT"/>
                        </a:rPr>
                        <a:t>A</a:t>
                      </a:r>
                      <a:endParaRPr sz="2150">
                        <a:latin typeface="Arial MT"/>
                        <a:cs typeface="Arial MT"/>
                      </a:endParaRPr>
                    </a:p>
                  </a:txBody>
                  <a:tcPr marL="0" marR="0" marT="203200" marB="0">
                    <a:solidFill>
                      <a:srgbClr val="000000"/>
                    </a:solidFill>
                  </a:tcPr>
                </a:tc>
                <a:tc hMerge="1">
                  <a:txBody>
                    <a:bodyPr/>
                    <a:lstStyle/>
                    <a:p>
                      <a:endParaRPr/>
                    </a:p>
                  </a:txBody>
                  <a:tcPr marL="0" marR="0" marT="0" marB="0"/>
                </a:tc>
                <a:tc>
                  <a:txBody>
                    <a:bodyPr/>
                    <a:lstStyle/>
                    <a:p>
                      <a:pPr>
                        <a:lnSpc>
                          <a:spcPct val="100000"/>
                        </a:lnSpc>
                      </a:pPr>
                      <a:endParaRPr sz="260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sp>
        <p:nvSpPr>
          <p:cNvPr id="5" name="object 5"/>
          <p:cNvSpPr txBox="1"/>
          <p:nvPr/>
        </p:nvSpPr>
        <p:spPr>
          <a:xfrm>
            <a:off x="11028229" y="9274954"/>
            <a:ext cx="818515" cy="623570"/>
          </a:xfrm>
          <a:prstGeom prst="rect">
            <a:avLst/>
          </a:prstGeom>
          <a:solidFill>
            <a:srgbClr val="000000"/>
          </a:solidFill>
        </p:spPr>
        <p:txBody>
          <a:bodyPr vert="horz" wrap="square" lIns="0" tIns="110489" rIns="0" bIns="0" rtlCol="0">
            <a:spAutoFit/>
          </a:bodyPr>
          <a:lstStyle/>
          <a:p>
            <a:pPr marL="203835">
              <a:lnSpc>
                <a:spcPct val="100000"/>
              </a:lnSpc>
              <a:spcBef>
                <a:spcPts val="869"/>
              </a:spcBef>
            </a:pPr>
            <a:r>
              <a:rPr sz="2600" spc="20" dirty="0">
                <a:solidFill>
                  <a:srgbClr val="FFFFFF"/>
                </a:solidFill>
                <a:latin typeface="Arial MT"/>
                <a:cs typeface="Arial MT"/>
              </a:rPr>
              <a:t>P2</a:t>
            </a:r>
            <a:endParaRPr sz="2600">
              <a:latin typeface="Arial MT"/>
              <a:cs typeface="Arial MT"/>
            </a:endParaRPr>
          </a:p>
        </p:txBody>
      </p:sp>
      <p:sp>
        <p:nvSpPr>
          <p:cNvPr id="6" name="object 6"/>
          <p:cNvSpPr txBox="1"/>
          <p:nvPr/>
        </p:nvSpPr>
        <p:spPr>
          <a:xfrm>
            <a:off x="10489482" y="8879978"/>
            <a:ext cx="1854200" cy="276860"/>
          </a:xfrm>
          <a:prstGeom prst="rect">
            <a:avLst/>
          </a:prstGeom>
        </p:spPr>
        <p:txBody>
          <a:bodyPr vert="horz" wrap="square" lIns="0" tIns="12065" rIns="0" bIns="0" rtlCol="0">
            <a:spAutoFit/>
          </a:bodyPr>
          <a:lstStyle/>
          <a:p>
            <a:pPr marL="12700">
              <a:lnSpc>
                <a:spcPct val="100000"/>
              </a:lnSpc>
              <a:spcBef>
                <a:spcPts val="95"/>
              </a:spcBef>
            </a:pPr>
            <a:r>
              <a:rPr sz="1650" b="1" u="sng" spc="-15" dirty="0">
                <a:uFill>
                  <a:solidFill>
                    <a:srgbClr val="000000"/>
                  </a:solidFill>
                </a:uFill>
                <a:latin typeface="Arial"/>
                <a:cs typeface="Arial"/>
              </a:rPr>
              <a:t>group.id</a:t>
            </a:r>
            <a:r>
              <a:rPr sz="1650" b="1" spc="425" dirty="0">
                <a:latin typeface="Arial"/>
                <a:cs typeface="Arial"/>
              </a:rPr>
              <a:t> </a:t>
            </a:r>
            <a:r>
              <a:rPr sz="1650" b="1" spc="25" dirty="0">
                <a:latin typeface="Arial"/>
                <a:cs typeface="Arial"/>
              </a:rPr>
              <a:t>=</a:t>
            </a:r>
            <a:r>
              <a:rPr sz="1650" b="1" spc="-15" dirty="0">
                <a:latin typeface="Arial"/>
                <a:cs typeface="Arial"/>
              </a:rPr>
              <a:t> group1</a:t>
            </a:r>
            <a:endParaRPr sz="1650">
              <a:latin typeface="Arial"/>
              <a:cs typeface="Arial"/>
            </a:endParaRPr>
          </a:p>
        </p:txBody>
      </p:sp>
      <p:sp>
        <p:nvSpPr>
          <p:cNvPr id="7" name="object 7"/>
          <p:cNvSpPr/>
          <p:nvPr/>
        </p:nvSpPr>
        <p:spPr>
          <a:xfrm>
            <a:off x="11366135" y="5986079"/>
            <a:ext cx="100965" cy="100965"/>
          </a:xfrm>
          <a:custGeom>
            <a:avLst/>
            <a:gdLst/>
            <a:ahLst/>
            <a:cxnLst/>
            <a:rect l="l" t="t" r="r" b="b"/>
            <a:pathLst>
              <a:path w="100965" h="100964">
                <a:moveTo>
                  <a:pt x="50260" y="0"/>
                </a:moveTo>
                <a:lnTo>
                  <a:pt x="0" y="100520"/>
                </a:lnTo>
                <a:lnTo>
                  <a:pt x="100520" y="100520"/>
                </a:lnTo>
                <a:lnTo>
                  <a:pt x="50260" y="0"/>
                </a:lnTo>
                <a:close/>
              </a:path>
            </a:pathLst>
          </a:custGeom>
          <a:solidFill>
            <a:srgbClr val="000000"/>
          </a:solidFill>
        </p:spPr>
        <p:txBody>
          <a:bodyPr wrap="square" lIns="0" tIns="0" rIns="0" bIns="0" rtlCol="0"/>
          <a:lstStyle/>
          <a:p>
            <a:endParaRPr/>
          </a:p>
        </p:txBody>
      </p:sp>
      <p:sp>
        <p:nvSpPr>
          <p:cNvPr id="8" name="object 8"/>
          <p:cNvSpPr txBox="1"/>
          <p:nvPr/>
        </p:nvSpPr>
        <p:spPr>
          <a:xfrm>
            <a:off x="6379997" y="9283980"/>
            <a:ext cx="818515" cy="623570"/>
          </a:xfrm>
          <a:prstGeom prst="rect">
            <a:avLst/>
          </a:prstGeom>
          <a:solidFill>
            <a:srgbClr val="000000"/>
          </a:solidFill>
        </p:spPr>
        <p:txBody>
          <a:bodyPr vert="horz" wrap="square" lIns="0" tIns="110489" rIns="0" bIns="0" rtlCol="0">
            <a:spAutoFit/>
          </a:bodyPr>
          <a:lstStyle/>
          <a:p>
            <a:pPr marL="203835">
              <a:lnSpc>
                <a:spcPct val="100000"/>
              </a:lnSpc>
              <a:spcBef>
                <a:spcPts val="869"/>
              </a:spcBef>
            </a:pPr>
            <a:r>
              <a:rPr sz="2600" spc="20" dirty="0">
                <a:solidFill>
                  <a:srgbClr val="FFFFFF"/>
                </a:solidFill>
                <a:latin typeface="Arial MT"/>
                <a:cs typeface="Arial MT"/>
              </a:rPr>
              <a:t>P0</a:t>
            </a:r>
            <a:endParaRPr sz="2600">
              <a:latin typeface="Arial MT"/>
              <a:cs typeface="Arial MT"/>
            </a:endParaRPr>
          </a:p>
        </p:txBody>
      </p:sp>
      <p:sp>
        <p:nvSpPr>
          <p:cNvPr id="9" name="object 9"/>
          <p:cNvSpPr txBox="1"/>
          <p:nvPr/>
        </p:nvSpPr>
        <p:spPr>
          <a:xfrm>
            <a:off x="5841260" y="8889004"/>
            <a:ext cx="1854200" cy="276860"/>
          </a:xfrm>
          <a:prstGeom prst="rect">
            <a:avLst/>
          </a:prstGeom>
        </p:spPr>
        <p:txBody>
          <a:bodyPr vert="horz" wrap="square" lIns="0" tIns="12065" rIns="0" bIns="0" rtlCol="0">
            <a:spAutoFit/>
          </a:bodyPr>
          <a:lstStyle/>
          <a:p>
            <a:pPr marL="12700">
              <a:lnSpc>
                <a:spcPct val="100000"/>
              </a:lnSpc>
              <a:spcBef>
                <a:spcPts val="95"/>
              </a:spcBef>
            </a:pPr>
            <a:r>
              <a:rPr sz="1650" b="1" u="sng" spc="-15" dirty="0">
                <a:uFill>
                  <a:solidFill>
                    <a:srgbClr val="000000"/>
                  </a:solidFill>
                </a:uFill>
                <a:latin typeface="Arial"/>
                <a:cs typeface="Arial"/>
              </a:rPr>
              <a:t>group.id</a:t>
            </a:r>
            <a:r>
              <a:rPr sz="1650" b="1" spc="425" dirty="0">
                <a:latin typeface="Arial"/>
                <a:cs typeface="Arial"/>
              </a:rPr>
              <a:t> </a:t>
            </a:r>
            <a:r>
              <a:rPr sz="1650" b="1" spc="25" dirty="0">
                <a:latin typeface="Arial"/>
                <a:cs typeface="Arial"/>
              </a:rPr>
              <a:t>=</a:t>
            </a:r>
            <a:r>
              <a:rPr sz="1650" b="1" spc="-15" dirty="0">
                <a:latin typeface="Arial"/>
                <a:cs typeface="Arial"/>
              </a:rPr>
              <a:t> group1</a:t>
            </a:r>
            <a:endParaRPr sz="1650">
              <a:latin typeface="Arial"/>
              <a:cs typeface="Arial"/>
            </a:endParaRPr>
          </a:p>
        </p:txBody>
      </p:sp>
      <p:sp>
        <p:nvSpPr>
          <p:cNvPr id="10" name="object 10"/>
          <p:cNvSpPr/>
          <p:nvPr/>
        </p:nvSpPr>
        <p:spPr>
          <a:xfrm>
            <a:off x="6717912" y="5995105"/>
            <a:ext cx="100965" cy="100965"/>
          </a:xfrm>
          <a:custGeom>
            <a:avLst/>
            <a:gdLst/>
            <a:ahLst/>
            <a:cxnLst/>
            <a:rect l="l" t="t" r="r" b="b"/>
            <a:pathLst>
              <a:path w="100965" h="100964">
                <a:moveTo>
                  <a:pt x="50260" y="0"/>
                </a:moveTo>
                <a:lnTo>
                  <a:pt x="0" y="100520"/>
                </a:lnTo>
                <a:lnTo>
                  <a:pt x="100520" y="100520"/>
                </a:lnTo>
                <a:lnTo>
                  <a:pt x="50260" y="0"/>
                </a:lnTo>
                <a:close/>
              </a:path>
            </a:pathLst>
          </a:custGeom>
          <a:solidFill>
            <a:srgbClr val="000000"/>
          </a:solidFill>
        </p:spPr>
        <p:txBody>
          <a:bodyPr wrap="square" lIns="0" tIns="0" rIns="0" bIns="0" rtlCol="0"/>
          <a:lstStyle/>
          <a:p>
            <a:endParaRPr/>
          </a:p>
        </p:txBody>
      </p:sp>
      <p:sp>
        <p:nvSpPr>
          <p:cNvPr id="11" name="object 11"/>
          <p:cNvSpPr txBox="1"/>
          <p:nvPr/>
        </p:nvSpPr>
        <p:spPr>
          <a:xfrm>
            <a:off x="8704110" y="9274954"/>
            <a:ext cx="818515" cy="623570"/>
          </a:xfrm>
          <a:prstGeom prst="rect">
            <a:avLst/>
          </a:prstGeom>
          <a:solidFill>
            <a:srgbClr val="000000"/>
          </a:solidFill>
        </p:spPr>
        <p:txBody>
          <a:bodyPr vert="horz" wrap="square" lIns="0" tIns="110489" rIns="0" bIns="0" rtlCol="0">
            <a:spAutoFit/>
          </a:bodyPr>
          <a:lstStyle/>
          <a:p>
            <a:pPr marL="203835">
              <a:lnSpc>
                <a:spcPct val="100000"/>
              </a:lnSpc>
              <a:spcBef>
                <a:spcPts val="869"/>
              </a:spcBef>
            </a:pPr>
            <a:r>
              <a:rPr sz="2600" spc="20" dirty="0">
                <a:solidFill>
                  <a:srgbClr val="FFFFFF"/>
                </a:solidFill>
                <a:latin typeface="Arial MT"/>
                <a:cs typeface="Arial MT"/>
              </a:rPr>
              <a:t>P1</a:t>
            </a:r>
            <a:endParaRPr sz="2600">
              <a:latin typeface="Arial MT"/>
              <a:cs typeface="Arial MT"/>
            </a:endParaRPr>
          </a:p>
        </p:txBody>
      </p:sp>
      <p:sp>
        <p:nvSpPr>
          <p:cNvPr id="12" name="object 12"/>
          <p:cNvSpPr txBox="1"/>
          <p:nvPr/>
        </p:nvSpPr>
        <p:spPr>
          <a:xfrm>
            <a:off x="8165373" y="8879978"/>
            <a:ext cx="1854200" cy="276860"/>
          </a:xfrm>
          <a:prstGeom prst="rect">
            <a:avLst/>
          </a:prstGeom>
        </p:spPr>
        <p:txBody>
          <a:bodyPr vert="horz" wrap="square" lIns="0" tIns="12065" rIns="0" bIns="0" rtlCol="0">
            <a:spAutoFit/>
          </a:bodyPr>
          <a:lstStyle/>
          <a:p>
            <a:pPr marL="12700">
              <a:lnSpc>
                <a:spcPct val="100000"/>
              </a:lnSpc>
              <a:spcBef>
                <a:spcPts val="95"/>
              </a:spcBef>
            </a:pPr>
            <a:r>
              <a:rPr sz="1650" b="1" u="sng" spc="-15" dirty="0">
                <a:uFill>
                  <a:solidFill>
                    <a:srgbClr val="000000"/>
                  </a:solidFill>
                </a:uFill>
                <a:latin typeface="Arial"/>
                <a:cs typeface="Arial"/>
              </a:rPr>
              <a:t>group.id</a:t>
            </a:r>
            <a:r>
              <a:rPr sz="1650" b="1" spc="425" dirty="0">
                <a:latin typeface="Arial"/>
                <a:cs typeface="Arial"/>
              </a:rPr>
              <a:t> </a:t>
            </a:r>
            <a:r>
              <a:rPr sz="1650" b="1" spc="25" dirty="0">
                <a:latin typeface="Arial"/>
                <a:cs typeface="Arial"/>
              </a:rPr>
              <a:t>=</a:t>
            </a:r>
            <a:r>
              <a:rPr sz="1650" b="1" spc="-15" dirty="0">
                <a:latin typeface="Arial"/>
                <a:cs typeface="Arial"/>
              </a:rPr>
              <a:t> group1</a:t>
            </a:r>
            <a:endParaRPr sz="1650">
              <a:latin typeface="Arial"/>
              <a:cs typeface="Arial"/>
            </a:endParaRPr>
          </a:p>
        </p:txBody>
      </p:sp>
      <p:sp>
        <p:nvSpPr>
          <p:cNvPr id="13" name="object 13"/>
          <p:cNvSpPr/>
          <p:nvPr/>
        </p:nvSpPr>
        <p:spPr>
          <a:xfrm>
            <a:off x="9042026" y="5986079"/>
            <a:ext cx="100965" cy="100965"/>
          </a:xfrm>
          <a:custGeom>
            <a:avLst/>
            <a:gdLst/>
            <a:ahLst/>
            <a:cxnLst/>
            <a:rect l="l" t="t" r="r" b="b"/>
            <a:pathLst>
              <a:path w="100965" h="100964">
                <a:moveTo>
                  <a:pt x="50260" y="0"/>
                </a:moveTo>
                <a:lnTo>
                  <a:pt x="0" y="100520"/>
                </a:lnTo>
                <a:lnTo>
                  <a:pt x="100520" y="100520"/>
                </a:lnTo>
                <a:lnTo>
                  <a:pt x="50260" y="0"/>
                </a:lnTo>
                <a:close/>
              </a:path>
            </a:pathLst>
          </a:custGeom>
          <a:solidFill>
            <a:srgbClr val="000000"/>
          </a:solidFill>
        </p:spPr>
        <p:txBody>
          <a:bodyPr wrap="square" lIns="0" tIns="0" rIns="0" bIns="0" rtlCol="0"/>
          <a:lstStyle/>
          <a:p>
            <a:endParaRPr/>
          </a:p>
        </p:txBody>
      </p:sp>
      <p:sp>
        <p:nvSpPr>
          <p:cNvPr id="14" name="object 14"/>
          <p:cNvSpPr txBox="1"/>
          <p:nvPr/>
        </p:nvSpPr>
        <p:spPr>
          <a:xfrm>
            <a:off x="13050198" y="9274954"/>
            <a:ext cx="818515" cy="623570"/>
          </a:xfrm>
          <a:prstGeom prst="rect">
            <a:avLst/>
          </a:prstGeom>
          <a:solidFill>
            <a:srgbClr val="000000"/>
          </a:solidFill>
        </p:spPr>
        <p:txBody>
          <a:bodyPr vert="horz" wrap="square" lIns="0" tIns="110489" rIns="0" bIns="0" rtlCol="0">
            <a:spAutoFit/>
          </a:bodyPr>
          <a:lstStyle/>
          <a:p>
            <a:pPr marL="203835">
              <a:lnSpc>
                <a:spcPct val="100000"/>
              </a:lnSpc>
              <a:spcBef>
                <a:spcPts val="869"/>
              </a:spcBef>
            </a:pPr>
            <a:r>
              <a:rPr sz="2600" spc="20" dirty="0">
                <a:solidFill>
                  <a:srgbClr val="FFFFFF"/>
                </a:solidFill>
                <a:latin typeface="Arial MT"/>
                <a:cs typeface="Arial MT"/>
              </a:rPr>
              <a:t>P3</a:t>
            </a:r>
            <a:endParaRPr sz="2600">
              <a:latin typeface="Arial MT"/>
              <a:cs typeface="Arial MT"/>
            </a:endParaRPr>
          </a:p>
        </p:txBody>
      </p:sp>
      <p:sp>
        <p:nvSpPr>
          <p:cNvPr id="15" name="object 15"/>
          <p:cNvSpPr txBox="1"/>
          <p:nvPr/>
        </p:nvSpPr>
        <p:spPr>
          <a:xfrm>
            <a:off x="12511463" y="8879978"/>
            <a:ext cx="1854200" cy="276860"/>
          </a:xfrm>
          <a:prstGeom prst="rect">
            <a:avLst/>
          </a:prstGeom>
        </p:spPr>
        <p:txBody>
          <a:bodyPr vert="horz" wrap="square" lIns="0" tIns="12065" rIns="0" bIns="0" rtlCol="0">
            <a:spAutoFit/>
          </a:bodyPr>
          <a:lstStyle/>
          <a:p>
            <a:pPr marL="12700">
              <a:lnSpc>
                <a:spcPct val="100000"/>
              </a:lnSpc>
              <a:spcBef>
                <a:spcPts val="95"/>
              </a:spcBef>
            </a:pPr>
            <a:r>
              <a:rPr sz="1650" b="1" u="sng" spc="-15" dirty="0">
                <a:uFill>
                  <a:solidFill>
                    <a:srgbClr val="000000"/>
                  </a:solidFill>
                </a:uFill>
                <a:latin typeface="Arial"/>
                <a:cs typeface="Arial"/>
              </a:rPr>
              <a:t>group.id</a:t>
            </a:r>
            <a:r>
              <a:rPr sz="1650" b="1" spc="425" dirty="0">
                <a:latin typeface="Arial"/>
                <a:cs typeface="Arial"/>
              </a:rPr>
              <a:t> </a:t>
            </a:r>
            <a:r>
              <a:rPr sz="1650" b="1" spc="25" dirty="0">
                <a:latin typeface="Arial"/>
                <a:cs typeface="Arial"/>
              </a:rPr>
              <a:t>=</a:t>
            </a:r>
            <a:r>
              <a:rPr sz="1650" b="1" spc="-15" dirty="0">
                <a:latin typeface="Arial"/>
                <a:cs typeface="Arial"/>
              </a:rPr>
              <a:t> group1</a:t>
            </a:r>
            <a:endParaRPr sz="1650">
              <a:latin typeface="Arial"/>
              <a:cs typeface="Arial"/>
            </a:endParaRPr>
          </a:p>
        </p:txBody>
      </p:sp>
      <p:sp>
        <p:nvSpPr>
          <p:cNvPr id="16" name="object 16"/>
          <p:cNvSpPr/>
          <p:nvPr/>
        </p:nvSpPr>
        <p:spPr>
          <a:xfrm>
            <a:off x="13388116" y="5986079"/>
            <a:ext cx="100965" cy="100965"/>
          </a:xfrm>
          <a:custGeom>
            <a:avLst/>
            <a:gdLst/>
            <a:ahLst/>
            <a:cxnLst/>
            <a:rect l="l" t="t" r="r" b="b"/>
            <a:pathLst>
              <a:path w="100965" h="100964">
                <a:moveTo>
                  <a:pt x="50260" y="0"/>
                </a:moveTo>
                <a:lnTo>
                  <a:pt x="0" y="100520"/>
                </a:lnTo>
                <a:lnTo>
                  <a:pt x="100520" y="100520"/>
                </a:lnTo>
                <a:lnTo>
                  <a:pt x="50260" y="0"/>
                </a:lnTo>
                <a:close/>
              </a:path>
            </a:pathLst>
          </a:custGeom>
          <a:solidFill>
            <a:srgbClr val="000000"/>
          </a:solidFill>
        </p:spPr>
        <p:txBody>
          <a:bodyPr wrap="square" lIns="0" tIns="0" rIns="0" bIns="0" rtlCol="0"/>
          <a:lstStyle/>
          <a:p>
            <a:endParaRPr/>
          </a:p>
        </p:txBody>
      </p:sp>
      <p:sp>
        <p:nvSpPr>
          <p:cNvPr id="17" name="object 17"/>
          <p:cNvSpPr txBox="1"/>
          <p:nvPr/>
        </p:nvSpPr>
        <p:spPr>
          <a:xfrm>
            <a:off x="14725645" y="8014172"/>
            <a:ext cx="1823720" cy="742315"/>
          </a:xfrm>
          <a:prstGeom prst="rect">
            <a:avLst/>
          </a:prstGeom>
          <a:solidFill>
            <a:srgbClr val="000000"/>
          </a:solidFill>
        </p:spPr>
        <p:txBody>
          <a:bodyPr vert="horz" wrap="square" lIns="0" tIns="204470" rIns="0" bIns="0" rtlCol="0">
            <a:spAutoFit/>
          </a:bodyPr>
          <a:lstStyle/>
          <a:p>
            <a:pPr marL="134620">
              <a:lnSpc>
                <a:spcPct val="100000"/>
              </a:lnSpc>
              <a:spcBef>
                <a:spcPts val="1610"/>
              </a:spcBef>
            </a:pPr>
            <a:r>
              <a:rPr sz="2150" spc="35" dirty="0">
                <a:solidFill>
                  <a:srgbClr val="FFFFFF"/>
                </a:solidFill>
                <a:latin typeface="Arial MT"/>
                <a:cs typeface="Arial MT"/>
              </a:rPr>
              <a:t>Consumer</a:t>
            </a:r>
            <a:r>
              <a:rPr sz="2150" spc="-50" dirty="0">
                <a:solidFill>
                  <a:srgbClr val="FFFFFF"/>
                </a:solidFill>
                <a:latin typeface="Arial MT"/>
                <a:cs typeface="Arial MT"/>
              </a:rPr>
              <a:t> </a:t>
            </a:r>
            <a:r>
              <a:rPr sz="2150" spc="-5" dirty="0">
                <a:solidFill>
                  <a:srgbClr val="FFFFFF"/>
                </a:solidFill>
                <a:latin typeface="Arial MT"/>
                <a:cs typeface="Arial MT"/>
              </a:rPr>
              <a:t>A</a:t>
            </a:r>
            <a:endParaRPr sz="2150">
              <a:latin typeface="Arial MT"/>
              <a:cs typeface="Arial MT"/>
            </a:endParaRPr>
          </a:p>
        </p:txBody>
      </p:sp>
      <p:sp>
        <p:nvSpPr>
          <p:cNvPr id="18" name="object 18"/>
          <p:cNvSpPr txBox="1"/>
          <p:nvPr/>
        </p:nvSpPr>
        <p:spPr>
          <a:xfrm>
            <a:off x="14689407" y="8879978"/>
            <a:ext cx="1854200" cy="276860"/>
          </a:xfrm>
          <a:prstGeom prst="rect">
            <a:avLst/>
          </a:prstGeom>
        </p:spPr>
        <p:txBody>
          <a:bodyPr vert="horz" wrap="square" lIns="0" tIns="12065" rIns="0" bIns="0" rtlCol="0">
            <a:spAutoFit/>
          </a:bodyPr>
          <a:lstStyle/>
          <a:p>
            <a:pPr marL="12700">
              <a:lnSpc>
                <a:spcPct val="100000"/>
              </a:lnSpc>
              <a:spcBef>
                <a:spcPts val="95"/>
              </a:spcBef>
            </a:pPr>
            <a:r>
              <a:rPr sz="1650" b="1" u="sng" spc="-15" dirty="0">
                <a:uFill>
                  <a:solidFill>
                    <a:srgbClr val="000000"/>
                  </a:solidFill>
                </a:uFill>
                <a:latin typeface="Arial"/>
                <a:cs typeface="Arial"/>
              </a:rPr>
              <a:t>group.id</a:t>
            </a:r>
            <a:r>
              <a:rPr sz="1650" b="1" spc="425" dirty="0">
                <a:latin typeface="Arial"/>
                <a:cs typeface="Arial"/>
              </a:rPr>
              <a:t> </a:t>
            </a:r>
            <a:r>
              <a:rPr sz="1650" b="1" spc="25" dirty="0">
                <a:latin typeface="Arial"/>
                <a:cs typeface="Arial"/>
              </a:rPr>
              <a:t>=</a:t>
            </a:r>
            <a:r>
              <a:rPr sz="1650" b="1" spc="-15" dirty="0">
                <a:latin typeface="Arial"/>
                <a:cs typeface="Arial"/>
              </a:rPr>
              <a:t> group1</a:t>
            </a:r>
            <a:endParaRPr sz="1650">
              <a:latin typeface="Arial"/>
              <a:cs typeface="Arial"/>
            </a:endParaRPr>
          </a:p>
        </p:txBody>
      </p:sp>
      <p:sp>
        <p:nvSpPr>
          <p:cNvPr id="19" name="object 19"/>
          <p:cNvSpPr txBox="1"/>
          <p:nvPr/>
        </p:nvSpPr>
        <p:spPr>
          <a:xfrm>
            <a:off x="15113728" y="9274954"/>
            <a:ext cx="1047115" cy="498475"/>
          </a:xfrm>
          <a:prstGeom prst="rect">
            <a:avLst/>
          </a:prstGeom>
          <a:solidFill>
            <a:srgbClr val="EE220C"/>
          </a:solidFill>
        </p:spPr>
        <p:txBody>
          <a:bodyPr vert="horz" wrap="square" lIns="0" tIns="47625" rIns="0" bIns="0" rtlCol="0">
            <a:spAutoFit/>
          </a:bodyPr>
          <a:lstStyle/>
          <a:p>
            <a:pPr marL="240665">
              <a:lnSpc>
                <a:spcPct val="100000"/>
              </a:lnSpc>
              <a:spcBef>
                <a:spcPts val="375"/>
              </a:spcBef>
            </a:pPr>
            <a:r>
              <a:rPr sz="2600" spc="60" dirty="0">
                <a:solidFill>
                  <a:srgbClr val="FFFFFF"/>
                </a:solidFill>
                <a:latin typeface="Arial MT"/>
                <a:cs typeface="Arial MT"/>
              </a:rPr>
              <a:t>Idle</a:t>
            </a:r>
            <a:endParaRPr sz="2600">
              <a:latin typeface="Arial MT"/>
              <a:cs typeface="Arial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85" dirty="0"/>
              <a:t>Consumer</a:t>
            </a:r>
            <a:r>
              <a:rPr spc="-35" dirty="0"/>
              <a:t> </a:t>
            </a:r>
            <a:r>
              <a:rPr spc="185" dirty="0"/>
              <a:t>Groups</a:t>
            </a:r>
          </a:p>
        </p:txBody>
      </p:sp>
      <p:sp>
        <p:nvSpPr>
          <p:cNvPr id="3" name="object 3"/>
          <p:cNvSpPr txBox="1"/>
          <p:nvPr/>
        </p:nvSpPr>
        <p:spPr>
          <a:xfrm>
            <a:off x="6685488" y="2774914"/>
            <a:ext cx="1964055" cy="528320"/>
          </a:xfrm>
          <a:prstGeom prst="rect">
            <a:avLst/>
          </a:prstGeom>
        </p:spPr>
        <p:txBody>
          <a:bodyPr vert="horz" wrap="square" lIns="0" tIns="12065" rIns="0" bIns="0" rtlCol="0">
            <a:spAutoFit/>
          </a:bodyPr>
          <a:lstStyle/>
          <a:p>
            <a:pPr marL="12700">
              <a:lnSpc>
                <a:spcPct val="100000"/>
              </a:lnSpc>
              <a:spcBef>
                <a:spcPts val="95"/>
              </a:spcBef>
            </a:pPr>
            <a:r>
              <a:rPr sz="3300" b="1" spc="40" dirty="0">
                <a:latin typeface="Arial"/>
                <a:cs typeface="Arial"/>
              </a:rPr>
              <a:t>test-topic</a:t>
            </a:r>
            <a:endParaRPr sz="3300">
              <a:latin typeface="Arial"/>
              <a:cs typeface="Arial"/>
            </a:endParaRPr>
          </a:p>
        </p:txBody>
      </p:sp>
      <p:grpSp>
        <p:nvGrpSpPr>
          <p:cNvPr id="4" name="object 4"/>
          <p:cNvGrpSpPr/>
          <p:nvPr/>
        </p:nvGrpSpPr>
        <p:grpSpPr>
          <a:xfrm>
            <a:off x="6496191" y="3583247"/>
            <a:ext cx="8124825" cy="2312035"/>
            <a:chOff x="6496191" y="3583247"/>
            <a:chExt cx="8124825" cy="2312035"/>
          </a:xfrm>
        </p:grpSpPr>
        <p:sp>
          <p:nvSpPr>
            <p:cNvPr id="5" name="object 5"/>
            <p:cNvSpPr/>
            <p:nvPr/>
          </p:nvSpPr>
          <p:spPr>
            <a:xfrm>
              <a:off x="6522543" y="3609600"/>
              <a:ext cx="8072120" cy="2259330"/>
            </a:xfrm>
            <a:custGeom>
              <a:avLst/>
              <a:gdLst/>
              <a:ahLst/>
              <a:cxnLst/>
              <a:rect l="l" t="t" r="r" b="b"/>
              <a:pathLst>
                <a:path w="8072119" h="2259329">
                  <a:moveTo>
                    <a:pt x="0" y="0"/>
                  </a:moveTo>
                  <a:lnTo>
                    <a:pt x="8071743" y="0"/>
                  </a:lnTo>
                  <a:lnTo>
                    <a:pt x="8071743" y="2259219"/>
                  </a:lnTo>
                  <a:lnTo>
                    <a:pt x="0" y="2259219"/>
                  </a:lnTo>
                  <a:lnTo>
                    <a:pt x="0" y="0"/>
                  </a:lnTo>
                  <a:close/>
                </a:path>
              </a:pathLst>
            </a:custGeom>
            <a:ln w="52354">
              <a:solidFill>
                <a:srgbClr val="000000"/>
              </a:solidFill>
            </a:ln>
          </p:spPr>
          <p:txBody>
            <a:bodyPr wrap="square" lIns="0" tIns="0" rIns="0" bIns="0" rtlCol="0"/>
            <a:lstStyle/>
            <a:p>
              <a:endParaRPr/>
            </a:p>
          </p:txBody>
        </p:sp>
        <p:sp>
          <p:nvSpPr>
            <p:cNvPr id="6" name="object 6"/>
            <p:cNvSpPr/>
            <p:nvPr/>
          </p:nvSpPr>
          <p:spPr>
            <a:xfrm>
              <a:off x="6692164" y="4341400"/>
              <a:ext cx="1643380" cy="814705"/>
            </a:xfrm>
            <a:custGeom>
              <a:avLst/>
              <a:gdLst/>
              <a:ahLst/>
              <a:cxnLst/>
              <a:rect l="l" t="t" r="r" b="b"/>
              <a:pathLst>
                <a:path w="1643379" h="814704">
                  <a:moveTo>
                    <a:pt x="1642864" y="0"/>
                  </a:moveTo>
                  <a:lnTo>
                    <a:pt x="0" y="0"/>
                  </a:lnTo>
                  <a:lnTo>
                    <a:pt x="0" y="814140"/>
                  </a:lnTo>
                  <a:lnTo>
                    <a:pt x="1642864" y="814140"/>
                  </a:lnTo>
                  <a:lnTo>
                    <a:pt x="1642864" y="0"/>
                  </a:lnTo>
                  <a:close/>
                </a:path>
              </a:pathLst>
            </a:custGeom>
            <a:solidFill>
              <a:srgbClr val="000000"/>
            </a:solidFill>
          </p:spPr>
          <p:txBody>
            <a:bodyPr wrap="square" lIns="0" tIns="0" rIns="0" bIns="0" rtlCol="0"/>
            <a:lstStyle/>
            <a:p>
              <a:endParaRPr/>
            </a:p>
          </p:txBody>
        </p:sp>
      </p:grpSp>
      <p:sp>
        <p:nvSpPr>
          <p:cNvPr id="7" name="object 7"/>
          <p:cNvSpPr txBox="1"/>
          <p:nvPr/>
        </p:nvSpPr>
        <p:spPr>
          <a:xfrm>
            <a:off x="6709464" y="4528987"/>
            <a:ext cx="1608455" cy="427990"/>
          </a:xfrm>
          <a:prstGeom prst="rect">
            <a:avLst/>
          </a:prstGeom>
        </p:spPr>
        <p:txBody>
          <a:bodyPr vert="horz" wrap="square" lIns="0" tIns="17145" rIns="0" bIns="0" rtlCol="0">
            <a:spAutoFit/>
          </a:bodyPr>
          <a:lstStyle/>
          <a:p>
            <a:pPr marL="12700">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0</a:t>
            </a:r>
            <a:endParaRPr sz="2600">
              <a:latin typeface="Arial MT"/>
              <a:cs typeface="Arial MT"/>
            </a:endParaRPr>
          </a:p>
        </p:txBody>
      </p:sp>
      <p:sp>
        <p:nvSpPr>
          <p:cNvPr id="8" name="object 8"/>
          <p:cNvSpPr/>
          <p:nvPr/>
        </p:nvSpPr>
        <p:spPr>
          <a:xfrm>
            <a:off x="8660691" y="4341400"/>
            <a:ext cx="1643380" cy="814705"/>
          </a:xfrm>
          <a:custGeom>
            <a:avLst/>
            <a:gdLst/>
            <a:ahLst/>
            <a:cxnLst/>
            <a:rect l="l" t="t" r="r" b="b"/>
            <a:pathLst>
              <a:path w="1643379" h="814704">
                <a:moveTo>
                  <a:pt x="1642864" y="0"/>
                </a:moveTo>
                <a:lnTo>
                  <a:pt x="0" y="0"/>
                </a:lnTo>
                <a:lnTo>
                  <a:pt x="0" y="814140"/>
                </a:lnTo>
                <a:lnTo>
                  <a:pt x="1642864" y="814140"/>
                </a:lnTo>
                <a:lnTo>
                  <a:pt x="1642864" y="0"/>
                </a:lnTo>
                <a:close/>
              </a:path>
            </a:pathLst>
          </a:custGeom>
          <a:solidFill>
            <a:srgbClr val="000000"/>
          </a:solidFill>
        </p:spPr>
        <p:txBody>
          <a:bodyPr wrap="square" lIns="0" tIns="0" rIns="0" bIns="0" rtlCol="0"/>
          <a:lstStyle/>
          <a:p>
            <a:endParaRPr/>
          </a:p>
        </p:txBody>
      </p:sp>
      <p:sp>
        <p:nvSpPr>
          <p:cNvPr id="9" name="object 9"/>
          <p:cNvSpPr txBox="1"/>
          <p:nvPr/>
        </p:nvSpPr>
        <p:spPr>
          <a:xfrm>
            <a:off x="8677991" y="4528987"/>
            <a:ext cx="1608455" cy="427990"/>
          </a:xfrm>
          <a:prstGeom prst="rect">
            <a:avLst/>
          </a:prstGeom>
        </p:spPr>
        <p:txBody>
          <a:bodyPr vert="horz" wrap="square" lIns="0" tIns="17145" rIns="0" bIns="0" rtlCol="0">
            <a:spAutoFit/>
          </a:bodyPr>
          <a:lstStyle/>
          <a:p>
            <a:pPr marL="12700">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10" name="object 10"/>
          <p:cNvSpPr/>
          <p:nvPr/>
        </p:nvSpPr>
        <p:spPr>
          <a:xfrm>
            <a:off x="10629215" y="4341400"/>
            <a:ext cx="1643380" cy="814705"/>
          </a:xfrm>
          <a:custGeom>
            <a:avLst/>
            <a:gdLst/>
            <a:ahLst/>
            <a:cxnLst/>
            <a:rect l="l" t="t" r="r" b="b"/>
            <a:pathLst>
              <a:path w="1643379" h="814704">
                <a:moveTo>
                  <a:pt x="1642864" y="0"/>
                </a:moveTo>
                <a:lnTo>
                  <a:pt x="0" y="0"/>
                </a:lnTo>
                <a:lnTo>
                  <a:pt x="0" y="814140"/>
                </a:lnTo>
                <a:lnTo>
                  <a:pt x="1642864" y="814140"/>
                </a:lnTo>
                <a:lnTo>
                  <a:pt x="1642864" y="0"/>
                </a:lnTo>
                <a:close/>
              </a:path>
            </a:pathLst>
          </a:custGeom>
          <a:solidFill>
            <a:srgbClr val="000000"/>
          </a:solidFill>
        </p:spPr>
        <p:txBody>
          <a:bodyPr wrap="square" lIns="0" tIns="0" rIns="0" bIns="0" rtlCol="0"/>
          <a:lstStyle/>
          <a:p>
            <a:endParaRPr/>
          </a:p>
        </p:txBody>
      </p:sp>
      <p:sp>
        <p:nvSpPr>
          <p:cNvPr id="11" name="object 11"/>
          <p:cNvSpPr txBox="1"/>
          <p:nvPr/>
        </p:nvSpPr>
        <p:spPr>
          <a:xfrm>
            <a:off x="10646514" y="4528987"/>
            <a:ext cx="1608455" cy="427990"/>
          </a:xfrm>
          <a:prstGeom prst="rect">
            <a:avLst/>
          </a:prstGeom>
        </p:spPr>
        <p:txBody>
          <a:bodyPr vert="horz" wrap="square" lIns="0" tIns="17145" rIns="0" bIns="0" rtlCol="0">
            <a:spAutoFit/>
          </a:bodyPr>
          <a:lstStyle/>
          <a:p>
            <a:pPr marL="12700">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2</a:t>
            </a:r>
            <a:endParaRPr sz="2600">
              <a:latin typeface="Arial MT"/>
              <a:cs typeface="Arial MT"/>
            </a:endParaRPr>
          </a:p>
        </p:txBody>
      </p:sp>
      <p:sp>
        <p:nvSpPr>
          <p:cNvPr id="12" name="object 12"/>
          <p:cNvSpPr/>
          <p:nvPr/>
        </p:nvSpPr>
        <p:spPr>
          <a:xfrm>
            <a:off x="12597741" y="4341400"/>
            <a:ext cx="1643380" cy="814705"/>
          </a:xfrm>
          <a:custGeom>
            <a:avLst/>
            <a:gdLst/>
            <a:ahLst/>
            <a:cxnLst/>
            <a:rect l="l" t="t" r="r" b="b"/>
            <a:pathLst>
              <a:path w="1643380" h="814704">
                <a:moveTo>
                  <a:pt x="1642864" y="0"/>
                </a:moveTo>
                <a:lnTo>
                  <a:pt x="0" y="0"/>
                </a:lnTo>
                <a:lnTo>
                  <a:pt x="0" y="814140"/>
                </a:lnTo>
                <a:lnTo>
                  <a:pt x="1642864" y="814140"/>
                </a:lnTo>
                <a:lnTo>
                  <a:pt x="1642864" y="0"/>
                </a:lnTo>
                <a:close/>
              </a:path>
            </a:pathLst>
          </a:custGeom>
          <a:solidFill>
            <a:srgbClr val="000000"/>
          </a:solidFill>
        </p:spPr>
        <p:txBody>
          <a:bodyPr wrap="square" lIns="0" tIns="0" rIns="0" bIns="0" rtlCol="0"/>
          <a:lstStyle/>
          <a:p>
            <a:endParaRPr/>
          </a:p>
        </p:txBody>
      </p:sp>
      <p:sp>
        <p:nvSpPr>
          <p:cNvPr id="13" name="object 13"/>
          <p:cNvSpPr txBox="1"/>
          <p:nvPr/>
        </p:nvSpPr>
        <p:spPr>
          <a:xfrm>
            <a:off x="12615040" y="4528987"/>
            <a:ext cx="1608455" cy="427990"/>
          </a:xfrm>
          <a:prstGeom prst="rect">
            <a:avLst/>
          </a:prstGeom>
        </p:spPr>
        <p:txBody>
          <a:bodyPr vert="horz" wrap="square" lIns="0" tIns="17145" rIns="0" bIns="0" rtlCol="0">
            <a:spAutoFit/>
          </a:bodyPr>
          <a:lstStyle/>
          <a:p>
            <a:pPr marL="12700">
              <a:lnSpc>
                <a:spcPct val="100000"/>
              </a:lnSpc>
              <a:spcBef>
                <a:spcPts val="135"/>
              </a:spcBef>
            </a:pPr>
            <a:r>
              <a:rPr sz="2600" spc="80" dirty="0">
                <a:solidFill>
                  <a:srgbClr val="FFFFFF"/>
                </a:solidFill>
                <a:latin typeface="Arial MT"/>
                <a:cs typeface="Arial MT"/>
              </a:rPr>
              <a:t>Partition</a:t>
            </a:r>
            <a:r>
              <a:rPr sz="2600" spc="-75" dirty="0">
                <a:solidFill>
                  <a:srgbClr val="FFFFFF"/>
                </a:solidFill>
                <a:latin typeface="Arial MT"/>
                <a:cs typeface="Arial MT"/>
              </a:rPr>
              <a:t> </a:t>
            </a:r>
            <a:r>
              <a:rPr sz="2600" spc="20" dirty="0">
                <a:solidFill>
                  <a:srgbClr val="FFFFFF"/>
                </a:solidFill>
                <a:latin typeface="Arial MT"/>
                <a:cs typeface="Arial MT"/>
              </a:rPr>
              <a:t>3</a:t>
            </a:r>
            <a:endParaRPr sz="2600">
              <a:latin typeface="Arial MT"/>
              <a:cs typeface="Arial MT"/>
            </a:endParaRPr>
          </a:p>
        </p:txBody>
      </p:sp>
      <p:grpSp>
        <p:nvGrpSpPr>
          <p:cNvPr id="14" name="object 14"/>
          <p:cNvGrpSpPr/>
          <p:nvPr/>
        </p:nvGrpSpPr>
        <p:grpSpPr>
          <a:xfrm>
            <a:off x="6953428" y="5260410"/>
            <a:ext cx="6315075" cy="4875530"/>
            <a:chOff x="6953428" y="5260410"/>
            <a:chExt cx="6315075" cy="4875530"/>
          </a:xfrm>
        </p:grpSpPr>
        <p:sp>
          <p:nvSpPr>
            <p:cNvPr id="15" name="object 15"/>
            <p:cNvSpPr/>
            <p:nvPr/>
          </p:nvSpPr>
          <p:spPr>
            <a:xfrm>
              <a:off x="7211522" y="5447929"/>
              <a:ext cx="1178560" cy="1863725"/>
            </a:xfrm>
            <a:custGeom>
              <a:avLst/>
              <a:gdLst/>
              <a:ahLst/>
              <a:cxnLst/>
              <a:rect l="l" t="t" r="r" b="b"/>
              <a:pathLst>
                <a:path w="1178559" h="1863725">
                  <a:moveTo>
                    <a:pt x="1178288" y="1863336"/>
                  </a:moveTo>
                  <a:lnTo>
                    <a:pt x="5596" y="8849"/>
                  </a:lnTo>
                  <a:lnTo>
                    <a:pt x="0" y="0"/>
                  </a:lnTo>
                </a:path>
              </a:pathLst>
            </a:custGeom>
            <a:ln w="20941">
              <a:solidFill>
                <a:srgbClr val="000000"/>
              </a:solidFill>
            </a:ln>
          </p:spPr>
          <p:txBody>
            <a:bodyPr wrap="square" lIns="0" tIns="0" rIns="0" bIns="0" rtlCol="0"/>
            <a:lstStyle/>
            <a:p>
              <a:endParaRPr/>
            </a:p>
          </p:txBody>
        </p:sp>
        <p:sp>
          <p:nvSpPr>
            <p:cNvPr id="16" name="object 16"/>
            <p:cNvSpPr/>
            <p:nvPr/>
          </p:nvSpPr>
          <p:spPr>
            <a:xfrm>
              <a:off x="7163394" y="5371820"/>
              <a:ext cx="96520" cy="112395"/>
            </a:xfrm>
            <a:custGeom>
              <a:avLst/>
              <a:gdLst/>
              <a:ahLst/>
              <a:cxnLst/>
              <a:rect l="l" t="t" r="r" b="b"/>
              <a:pathLst>
                <a:path w="96520" h="112395">
                  <a:moveTo>
                    <a:pt x="0" y="0"/>
                  </a:moveTo>
                  <a:lnTo>
                    <a:pt x="11244" y="111820"/>
                  </a:lnTo>
                  <a:lnTo>
                    <a:pt x="96204" y="58096"/>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8554222" y="5346241"/>
              <a:ext cx="687070" cy="2164715"/>
            </a:xfrm>
            <a:custGeom>
              <a:avLst/>
              <a:gdLst/>
              <a:ahLst/>
              <a:cxnLst/>
              <a:rect l="l" t="t" r="r" b="b"/>
              <a:pathLst>
                <a:path w="687070" h="2164715">
                  <a:moveTo>
                    <a:pt x="0" y="2164295"/>
                  </a:moveTo>
                  <a:lnTo>
                    <a:pt x="683642" y="9980"/>
                  </a:lnTo>
                  <a:lnTo>
                    <a:pt x="686809" y="0"/>
                  </a:lnTo>
                </a:path>
              </a:pathLst>
            </a:custGeom>
            <a:ln w="20941">
              <a:solidFill>
                <a:srgbClr val="000000"/>
              </a:solidFill>
            </a:ln>
          </p:spPr>
          <p:txBody>
            <a:bodyPr wrap="square" lIns="0" tIns="0" rIns="0" bIns="0" rtlCol="0"/>
            <a:lstStyle/>
            <a:p>
              <a:endParaRPr/>
            </a:p>
          </p:txBody>
        </p:sp>
        <p:sp>
          <p:nvSpPr>
            <p:cNvPr id="18" name="object 18"/>
            <p:cNvSpPr/>
            <p:nvPr/>
          </p:nvSpPr>
          <p:spPr>
            <a:xfrm>
              <a:off x="9189959" y="5260410"/>
              <a:ext cx="95885" cy="111125"/>
            </a:xfrm>
            <a:custGeom>
              <a:avLst/>
              <a:gdLst/>
              <a:ahLst/>
              <a:cxnLst/>
              <a:rect l="l" t="t" r="r" b="b"/>
              <a:pathLst>
                <a:path w="95884" h="111125">
                  <a:moveTo>
                    <a:pt x="78310" y="0"/>
                  </a:moveTo>
                  <a:lnTo>
                    <a:pt x="0" y="80609"/>
                  </a:lnTo>
                  <a:lnTo>
                    <a:pt x="95811" y="111014"/>
                  </a:lnTo>
                  <a:lnTo>
                    <a:pt x="78310" y="0"/>
                  </a:lnTo>
                  <a:close/>
                </a:path>
              </a:pathLst>
            </a:custGeom>
            <a:solidFill>
              <a:srgbClr val="000000"/>
            </a:solidFill>
          </p:spPr>
          <p:txBody>
            <a:bodyPr wrap="square" lIns="0" tIns="0" rIns="0" bIns="0" rtlCol="0"/>
            <a:lstStyle/>
            <a:p>
              <a:endParaRPr/>
            </a:p>
          </p:txBody>
        </p:sp>
        <p:sp>
          <p:nvSpPr>
            <p:cNvPr id="19" name="object 19"/>
            <p:cNvSpPr/>
            <p:nvPr/>
          </p:nvSpPr>
          <p:spPr>
            <a:xfrm>
              <a:off x="9436137" y="5443011"/>
              <a:ext cx="3751579" cy="1834514"/>
            </a:xfrm>
            <a:custGeom>
              <a:avLst/>
              <a:gdLst/>
              <a:ahLst/>
              <a:cxnLst/>
              <a:rect l="l" t="t" r="r" b="b"/>
              <a:pathLst>
                <a:path w="3751580" h="1834515">
                  <a:moveTo>
                    <a:pt x="0" y="1834088"/>
                  </a:moveTo>
                  <a:lnTo>
                    <a:pt x="3741584" y="4599"/>
                  </a:lnTo>
                  <a:lnTo>
                    <a:pt x="3750991" y="0"/>
                  </a:lnTo>
                </a:path>
              </a:pathLst>
            </a:custGeom>
            <a:ln w="20941">
              <a:solidFill>
                <a:srgbClr val="000000"/>
              </a:solidFill>
            </a:ln>
          </p:spPr>
          <p:txBody>
            <a:bodyPr wrap="square" lIns="0" tIns="0" rIns="0" bIns="0" rtlCol="0"/>
            <a:lstStyle/>
            <a:p>
              <a:endParaRPr/>
            </a:p>
          </p:txBody>
        </p:sp>
        <p:sp>
          <p:nvSpPr>
            <p:cNvPr id="20" name="object 20"/>
            <p:cNvSpPr/>
            <p:nvPr/>
          </p:nvSpPr>
          <p:spPr>
            <a:xfrm>
              <a:off x="13155641" y="5402459"/>
              <a:ext cx="112395" cy="90805"/>
            </a:xfrm>
            <a:custGeom>
              <a:avLst/>
              <a:gdLst/>
              <a:ahLst/>
              <a:cxnLst/>
              <a:rect l="l" t="t" r="r" b="b"/>
              <a:pathLst>
                <a:path w="112394" h="90804">
                  <a:moveTo>
                    <a:pt x="0" y="0"/>
                  </a:moveTo>
                  <a:lnTo>
                    <a:pt x="44155" y="90304"/>
                  </a:lnTo>
                  <a:lnTo>
                    <a:pt x="112384" y="996"/>
                  </a:lnTo>
                  <a:lnTo>
                    <a:pt x="0" y="0"/>
                  </a:lnTo>
                  <a:close/>
                </a:path>
              </a:pathLst>
            </a:custGeom>
            <a:solidFill>
              <a:srgbClr val="000000"/>
            </a:solidFill>
          </p:spPr>
          <p:txBody>
            <a:bodyPr wrap="square" lIns="0" tIns="0" rIns="0" bIns="0" rtlCol="0"/>
            <a:lstStyle/>
            <a:p>
              <a:endParaRPr/>
            </a:p>
          </p:txBody>
        </p:sp>
        <p:sp>
          <p:nvSpPr>
            <p:cNvPr id="21" name="object 21"/>
            <p:cNvSpPr/>
            <p:nvPr/>
          </p:nvSpPr>
          <p:spPr>
            <a:xfrm>
              <a:off x="8790016" y="5453023"/>
              <a:ext cx="1971039" cy="2093595"/>
            </a:xfrm>
            <a:custGeom>
              <a:avLst/>
              <a:gdLst/>
              <a:ahLst/>
              <a:cxnLst/>
              <a:rect l="l" t="t" r="r" b="b"/>
              <a:pathLst>
                <a:path w="1971040" h="2093595">
                  <a:moveTo>
                    <a:pt x="0" y="2093070"/>
                  </a:moveTo>
                  <a:lnTo>
                    <a:pt x="1963436" y="7623"/>
                  </a:lnTo>
                  <a:lnTo>
                    <a:pt x="1970613" y="0"/>
                  </a:lnTo>
                </a:path>
              </a:pathLst>
            </a:custGeom>
            <a:ln w="20941">
              <a:solidFill>
                <a:srgbClr val="000000"/>
              </a:solidFill>
            </a:ln>
          </p:spPr>
          <p:txBody>
            <a:bodyPr wrap="square" lIns="0" tIns="0" rIns="0" bIns="0" rtlCol="0"/>
            <a:lstStyle/>
            <a:p>
              <a:endParaRPr/>
            </a:p>
          </p:txBody>
        </p:sp>
        <p:sp>
          <p:nvSpPr>
            <p:cNvPr id="22" name="object 22"/>
            <p:cNvSpPr/>
            <p:nvPr/>
          </p:nvSpPr>
          <p:spPr>
            <a:xfrm>
              <a:off x="10716857" y="5387459"/>
              <a:ext cx="106045" cy="107950"/>
            </a:xfrm>
            <a:custGeom>
              <a:avLst/>
              <a:gdLst/>
              <a:ahLst/>
              <a:cxnLst/>
              <a:rect l="l" t="t" r="r" b="b"/>
              <a:pathLst>
                <a:path w="106045" h="107950">
                  <a:moveTo>
                    <a:pt x="105504" y="0"/>
                  </a:moveTo>
                  <a:lnTo>
                    <a:pt x="0" y="38734"/>
                  </a:lnTo>
                  <a:lnTo>
                    <a:pt x="73191" y="107640"/>
                  </a:lnTo>
                  <a:lnTo>
                    <a:pt x="105504" y="0"/>
                  </a:lnTo>
                  <a:close/>
                </a:path>
              </a:pathLst>
            </a:custGeom>
            <a:solidFill>
              <a:srgbClr val="000000"/>
            </a:solidFill>
          </p:spPr>
          <p:txBody>
            <a:bodyPr wrap="square" lIns="0" tIns="0" rIns="0" bIns="0" rtlCol="0"/>
            <a:lstStyle/>
            <a:p>
              <a:endParaRPr/>
            </a:p>
          </p:txBody>
        </p:sp>
        <p:sp>
          <p:nvSpPr>
            <p:cNvPr id="23" name="object 23"/>
            <p:cNvSpPr/>
            <p:nvPr/>
          </p:nvSpPr>
          <p:spPr>
            <a:xfrm>
              <a:off x="6953428" y="7281526"/>
              <a:ext cx="3322320" cy="2854325"/>
            </a:xfrm>
            <a:custGeom>
              <a:avLst/>
              <a:gdLst/>
              <a:ahLst/>
              <a:cxnLst/>
              <a:rect l="l" t="t" r="r" b="b"/>
              <a:pathLst>
                <a:path w="3322320" h="2854325">
                  <a:moveTo>
                    <a:pt x="3322167" y="0"/>
                  </a:moveTo>
                  <a:lnTo>
                    <a:pt x="0" y="0"/>
                  </a:lnTo>
                  <a:lnTo>
                    <a:pt x="0" y="2854298"/>
                  </a:lnTo>
                  <a:lnTo>
                    <a:pt x="3322167" y="2854298"/>
                  </a:lnTo>
                  <a:lnTo>
                    <a:pt x="3322167" y="0"/>
                  </a:lnTo>
                  <a:close/>
                </a:path>
              </a:pathLst>
            </a:custGeom>
            <a:solidFill>
              <a:srgbClr val="000000"/>
            </a:solidFill>
          </p:spPr>
          <p:txBody>
            <a:bodyPr wrap="square" lIns="0" tIns="0" rIns="0" bIns="0" rtlCol="0"/>
            <a:lstStyle/>
            <a:p>
              <a:endParaRPr/>
            </a:p>
          </p:txBody>
        </p:sp>
      </p:grpSp>
      <p:sp>
        <p:nvSpPr>
          <p:cNvPr id="24" name="object 24"/>
          <p:cNvSpPr txBox="1"/>
          <p:nvPr/>
        </p:nvSpPr>
        <p:spPr>
          <a:xfrm>
            <a:off x="8051933" y="9686295"/>
            <a:ext cx="1125220" cy="402590"/>
          </a:xfrm>
          <a:prstGeom prst="rect">
            <a:avLst/>
          </a:prstGeom>
        </p:spPr>
        <p:txBody>
          <a:bodyPr vert="horz" wrap="square" lIns="0" tIns="15240" rIns="0" bIns="0" rtlCol="0">
            <a:spAutoFit/>
          </a:bodyPr>
          <a:lstStyle/>
          <a:p>
            <a:pPr marL="12700">
              <a:lnSpc>
                <a:spcPct val="100000"/>
              </a:lnSpc>
              <a:spcBef>
                <a:spcPts val="120"/>
              </a:spcBef>
            </a:pPr>
            <a:r>
              <a:rPr sz="2450" b="1" spc="-15" dirty="0">
                <a:solidFill>
                  <a:srgbClr val="FFFFFF"/>
                </a:solidFill>
                <a:latin typeface="Arial"/>
                <a:cs typeface="Arial"/>
              </a:rPr>
              <a:t>G</a:t>
            </a:r>
            <a:r>
              <a:rPr sz="2450" b="1" spc="-55" dirty="0">
                <a:solidFill>
                  <a:srgbClr val="FFFFFF"/>
                </a:solidFill>
                <a:latin typeface="Arial"/>
                <a:cs typeface="Arial"/>
              </a:rPr>
              <a:t>r</a:t>
            </a:r>
            <a:r>
              <a:rPr sz="2450" b="1" dirty="0">
                <a:solidFill>
                  <a:srgbClr val="FFFFFF"/>
                </a:solidFill>
                <a:latin typeface="Arial"/>
                <a:cs typeface="Arial"/>
              </a:rPr>
              <a:t>oup1</a:t>
            </a:r>
            <a:endParaRPr sz="2450">
              <a:latin typeface="Arial"/>
              <a:cs typeface="Arial"/>
            </a:endParaRPr>
          </a:p>
        </p:txBody>
      </p:sp>
      <p:sp>
        <p:nvSpPr>
          <p:cNvPr id="25" name="object 25"/>
          <p:cNvSpPr txBox="1"/>
          <p:nvPr/>
        </p:nvSpPr>
        <p:spPr>
          <a:xfrm>
            <a:off x="7084862" y="7353248"/>
            <a:ext cx="1388745" cy="852169"/>
          </a:xfrm>
          <a:prstGeom prst="rect">
            <a:avLst/>
          </a:prstGeom>
          <a:solidFill>
            <a:srgbClr val="00A2FF"/>
          </a:solidFill>
        </p:spPr>
        <p:txBody>
          <a:bodyPr vert="horz" wrap="square" lIns="0" tIns="125095" rIns="0" bIns="0" rtlCol="0">
            <a:spAutoFit/>
          </a:bodyPr>
          <a:lstStyle/>
          <a:p>
            <a:pPr marL="546735" indent="-539750">
              <a:lnSpc>
                <a:spcPct val="101299"/>
              </a:lnSpc>
              <a:spcBef>
                <a:spcPts val="985"/>
              </a:spcBef>
            </a:pPr>
            <a:r>
              <a:rPr sz="1900" spc="30" dirty="0">
                <a:solidFill>
                  <a:srgbClr val="FFFFFF"/>
                </a:solidFill>
                <a:latin typeface="Arial MT"/>
                <a:cs typeface="Arial MT"/>
              </a:rPr>
              <a:t>Consumer</a:t>
            </a:r>
            <a:r>
              <a:rPr sz="1900" spc="-80" dirty="0">
                <a:solidFill>
                  <a:srgbClr val="FFFFFF"/>
                </a:solidFill>
                <a:latin typeface="Arial MT"/>
                <a:cs typeface="Arial MT"/>
              </a:rPr>
              <a:t> </a:t>
            </a:r>
            <a:r>
              <a:rPr sz="1900" spc="-5" dirty="0">
                <a:solidFill>
                  <a:srgbClr val="FFFFFF"/>
                </a:solidFill>
                <a:latin typeface="Arial MT"/>
                <a:cs typeface="Arial MT"/>
              </a:rPr>
              <a:t>A </a:t>
            </a:r>
            <a:r>
              <a:rPr sz="1900" spc="-515" dirty="0">
                <a:solidFill>
                  <a:srgbClr val="FFFFFF"/>
                </a:solidFill>
                <a:latin typeface="Arial MT"/>
                <a:cs typeface="Arial MT"/>
              </a:rPr>
              <a:t> </a:t>
            </a:r>
            <a:r>
              <a:rPr sz="1900" spc="-5" dirty="0">
                <a:solidFill>
                  <a:srgbClr val="FFFFFF"/>
                </a:solidFill>
                <a:latin typeface="Arial MT"/>
                <a:cs typeface="Arial MT"/>
              </a:rPr>
              <a:t>P0</a:t>
            </a:r>
            <a:endParaRPr sz="1900">
              <a:latin typeface="Arial MT"/>
              <a:cs typeface="Arial MT"/>
            </a:endParaRPr>
          </a:p>
        </p:txBody>
      </p:sp>
      <p:sp>
        <p:nvSpPr>
          <p:cNvPr id="26" name="object 26"/>
          <p:cNvSpPr/>
          <p:nvPr/>
        </p:nvSpPr>
        <p:spPr>
          <a:xfrm>
            <a:off x="8697378" y="7353248"/>
            <a:ext cx="1388745" cy="852169"/>
          </a:xfrm>
          <a:custGeom>
            <a:avLst/>
            <a:gdLst/>
            <a:ahLst/>
            <a:cxnLst/>
            <a:rect l="l" t="t" r="r" b="b"/>
            <a:pathLst>
              <a:path w="1388745" h="852170">
                <a:moveTo>
                  <a:pt x="1388374" y="0"/>
                </a:moveTo>
                <a:lnTo>
                  <a:pt x="0" y="0"/>
                </a:lnTo>
                <a:lnTo>
                  <a:pt x="0" y="851930"/>
                </a:lnTo>
                <a:lnTo>
                  <a:pt x="1388374" y="851930"/>
                </a:lnTo>
                <a:lnTo>
                  <a:pt x="1388374" y="0"/>
                </a:lnTo>
                <a:close/>
              </a:path>
            </a:pathLst>
          </a:custGeom>
          <a:solidFill>
            <a:srgbClr val="00A2FF"/>
          </a:solidFill>
        </p:spPr>
        <p:txBody>
          <a:bodyPr wrap="square" lIns="0" tIns="0" rIns="0" bIns="0" rtlCol="0"/>
          <a:lstStyle/>
          <a:p>
            <a:endParaRPr/>
          </a:p>
        </p:txBody>
      </p:sp>
      <p:sp>
        <p:nvSpPr>
          <p:cNvPr id="27" name="object 27"/>
          <p:cNvSpPr txBox="1"/>
          <p:nvPr/>
        </p:nvSpPr>
        <p:spPr>
          <a:xfrm>
            <a:off x="8697378" y="7469778"/>
            <a:ext cx="1388745" cy="607695"/>
          </a:xfrm>
          <a:prstGeom prst="rect">
            <a:avLst/>
          </a:prstGeom>
        </p:spPr>
        <p:txBody>
          <a:bodyPr vert="horz" wrap="square" lIns="0" tIns="8255" rIns="0" bIns="0" rtlCol="0">
            <a:spAutoFit/>
          </a:bodyPr>
          <a:lstStyle/>
          <a:p>
            <a:pPr marL="546735" indent="-539750">
              <a:lnSpc>
                <a:spcPct val="101299"/>
              </a:lnSpc>
              <a:spcBef>
                <a:spcPts val="65"/>
              </a:spcBef>
            </a:pPr>
            <a:r>
              <a:rPr sz="1900" spc="30" dirty="0">
                <a:solidFill>
                  <a:srgbClr val="FFFFFF"/>
                </a:solidFill>
                <a:latin typeface="Arial MT"/>
                <a:cs typeface="Arial MT"/>
              </a:rPr>
              <a:t>Consumer</a:t>
            </a:r>
            <a:r>
              <a:rPr sz="1900" spc="-80" dirty="0">
                <a:solidFill>
                  <a:srgbClr val="FFFFFF"/>
                </a:solidFill>
                <a:latin typeface="Arial MT"/>
                <a:cs typeface="Arial MT"/>
              </a:rPr>
              <a:t> </a:t>
            </a:r>
            <a:r>
              <a:rPr sz="1900" spc="-5" dirty="0">
                <a:solidFill>
                  <a:srgbClr val="FFFFFF"/>
                </a:solidFill>
                <a:latin typeface="Arial MT"/>
                <a:cs typeface="Arial MT"/>
              </a:rPr>
              <a:t>A </a:t>
            </a:r>
            <a:r>
              <a:rPr sz="1900" spc="-515" dirty="0">
                <a:solidFill>
                  <a:srgbClr val="FFFFFF"/>
                </a:solidFill>
                <a:latin typeface="Arial MT"/>
                <a:cs typeface="Arial MT"/>
              </a:rPr>
              <a:t> </a:t>
            </a:r>
            <a:r>
              <a:rPr sz="1900" spc="-5" dirty="0">
                <a:solidFill>
                  <a:srgbClr val="FFFFFF"/>
                </a:solidFill>
                <a:latin typeface="Arial MT"/>
                <a:cs typeface="Arial MT"/>
              </a:rPr>
              <a:t>P1</a:t>
            </a:r>
            <a:endParaRPr sz="1900">
              <a:latin typeface="Arial MT"/>
              <a:cs typeface="Arial MT"/>
            </a:endParaRPr>
          </a:p>
        </p:txBody>
      </p:sp>
      <p:sp>
        <p:nvSpPr>
          <p:cNvPr id="28" name="object 28"/>
          <p:cNvSpPr txBox="1"/>
          <p:nvPr/>
        </p:nvSpPr>
        <p:spPr>
          <a:xfrm>
            <a:off x="7084862" y="8282709"/>
            <a:ext cx="1388745" cy="852169"/>
          </a:xfrm>
          <a:prstGeom prst="rect">
            <a:avLst/>
          </a:prstGeom>
          <a:solidFill>
            <a:srgbClr val="00A2FF"/>
          </a:solidFill>
        </p:spPr>
        <p:txBody>
          <a:bodyPr vert="horz" wrap="square" lIns="0" tIns="125095" rIns="0" bIns="0" rtlCol="0">
            <a:spAutoFit/>
          </a:bodyPr>
          <a:lstStyle/>
          <a:p>
            <a:pPr marL="546735" indent="-539750">
              <a:lnSpc>
                <a:spcPct val="101299"/>
              </a:lnSpc>
              <a:spcBef>
                <a:spcPts val="985"/>
              </a:spcBef>
            </a:pPr>
            <a:r>
              <a:rPr sz="1900" spc="30" dirty="0">
                <a:solidFill>
                  <a:srgbClr val="FFFFFF"/>
                </a:solidFill>
                <a:latin typeface="Arial MT"/>
                <a:cs typeface="Arial MT"/>
              </a:rPr>
              <a:t>Consumer</a:t>
            </a:r>
            <a:r>
              <a:rPr sz="1900" spc="-80" dirty="0">
                <a:solidFill>
                  <a:srgbClr val="FFFFFF"/>
                </a:solidFill>
                <a:latin typeface="Arial MT"/>
                <a:cs typeface="Arial MT"/>
              </a:rPr>
              <a:t> </a:t>
            </a:r>
            <a:r>
              <a:rPr sz="1900" spc="-5" dirty="0">
                <a:solidFill>
                  <a:srgbClr val="FFFFFF"/>
                </a:solidFill>
                <a:latin typeface="Arial MT"/>
                <a:cs typeface="Arial MT"/>
              </a:rPr>
              <a:t>A </a:t>
            </a:r>
            <a:r>
              <a:rPr sz="1900" spc="-515" dirty="0">
                <a:solidFill>
                  <a:srgbClr val="FFFFFF"/>
                </a:solidFill>
                <a:latin typeface="Arial MT"/>
                <a:cs typeface="Arial MT"/>
              </a:rPr>
              <a:t> </a:t>
            </a:r>
            <a:r>
              <a:rPr sz="1900" spc="-5" dirty="0">
                <a:solidFill>
                  <a:srgbClr val="FFFFFF"/>
                </a:solidFill>
                <a:latin typeface="Arial MT"/>
                <a:cs typeface="Arial MT"/>
              </a:rPr>
              <a:t>P2</a:t>
            </a:r>
            <a:endParaRPr sz="1900">
              <a:latin typeface="Arial MT"/>
              <a:cs typeface="Arial MT"/>
            </a:endParaRPr>
          </a:p>
        </p:txBody>
      </p:sp>
      <p:sp>
        <p:nvSpPr>
          <p:cNvPr id="29" name="object 29"/>
          <p:cNvSpPr txBox="1"/>
          <p:nvPr/>
        </p:nvSpPr>
        <p:spPr>
          <a:xfrm>
            <a:off x="8697378" y="8282709"/>
            <a:ext cx="1388745" cy="852169"/>
          </a:xfrm>
          <a:prstGeom prst="rect">
            <a:avLst/>
          </a:prstGeom>
          <a:solidFill>
            <a:srgbClr val="00A2FF"/>
          </a:solidFill>
        </p:spPr>
        <p:txBody>
          <a:bodyPr vert="horz" wrap="square" lIns="0" tIns="125095" rIns="0" bIns="0" rtlCol="0">
            <a:spAutoFit/>
          </a:bodyPr>
          <a:lstStyle/>
          <a:p>
            <a:pPr marL="546735" indent="-539750">
              <a:lnSpc>
                <a:spcPct val="101299"/>
              </a:lnSpc>
              <a:spcBef>
                <a:spcPts val="985"/>
              </a:spcBef>
            </a:pPr>
            <a:r>
              <a:rPr sz="1900" spc="30" dirty="0">
                <a:solidFill>
                  <a:srgbClr val="FFFFFF"/>
                </a:solidFill>
                <a:latin typeface="Arial MT"/>
                <a:cs typeface="Arial MT"/>
              </a:rPr>
              <a:t>Consumer</a:t>
            </a:r>
            <a:r>
              <a:rPr sz="1900" spc="-80" dirty="0">
                <a:solidFill>
                  <a:srgbClr val="FFFFFF"/>
                </a:solidFill>
                <a:latin typeface="Arial MT"/>
                <a:cs typeface="Arial MT"/>
              </a:rPr>
              <a:t> </a:t>
            </a:r>
            <a:r>
              <a:rPr sz="1900" spc="-5" dirty="0">
                <a:solidFill>
                  <a:srgbClr val="FFFFFF"/>
                </a:solidFill>
                <a:latin typeface="Arial MT"/>
                <a:cs typeface="Arial MT"/>
              </a:rPr>
              <a:t>A </a:t>
            </a:r>
            <a:r>
              <a:rPr sz="1900" spc="-515" dirty="0">
                <a:solidFill>
                  <a:srgbClr val="FFFFFF"/>
                </a:solidFill>
                <a:latin typeface="Arial MT"/>
                <a:cs typeface="Arial MT"/>
              </a:rPr>
              <a:t> </a:t>
            </a:r>
            <a:r>
              <a:rPr sz="1900" spc="-5" dirty="0">
                <a:solidFill>
                  <a:srgbClr val="FFFFFF"/>
                </a:solidFill>
                <a:latin typeface="Arial MT"/>
                <a:cs typeface="Arial MT"/>
              </a:rPr>
              <a:t>P3</a:t>
            </a:r>
            <a:endParaRPr sz="1900">
              <a:latin typeface="Arial MT"/>
              <a:cs typeface="Arial MT"/>
            </a:endParaRPr>
          </a:p>
        </p:txBody>
      </p:sp>
      <p:sp>
        <p:nvSpPr>
          <p:cNvPr id="30" name="object 30"/>
          <p:cNvSpPr/>
          <p:nvPr/>
        </p:nvSpPr>
        <p:spPr>
          <a:xfrm>
            <a:off x="11351204" y="7339764"/>
            <a:ext cx="3470275" cy="1750060"/>
          </a:xfrm>
          <a:custGeom>
            <a:avLst/>
            <a:gdLst/>
            <a:ahLst/>
            <a:cxnLst/>
            <a:rect l="l" t="t" r="r" b="b"/>
            <a:pathLst>
              <a:path w="3470275" h="1750059">
                <a:moveTo>
                  <a:pt x="3469904" y="0"/>
                </a:moveTo>
                <a:lnTo>
                  <a:pt x="0" y="0"/>
                </a:lnTo>
                <a:lnTo>
                  <a:pt x="0" y="1750028"/>
                </a:lnTo>
                <a:lnTo>
                  <a:pt x="3469904" y="1750028"/>
                </a:lnTo>
                <a:lnTo>
                  <a:pt x="3469904" y="0"/>
                </a:lnTo>
                <a:close/>
              </a:path>
            </a:pathLst>
          </a:custGeom>
          <a:solidFill>
            <a:srgbClr val="000000"/>
          </a:solidFill>
        </p:spPr>
        <p:txBody>
          <a:bodyPr wrap="square" lIns="0" tIns="0" rIns="0" bIns="0" rtlCol="0"/>
          <a:lstStyle/>
          <a:p>
            <a:endParaRPr/>
          </a:p>
        </p:txBody>
      </p:sp>
      <p:sp>
        <p:nvSpPr>
          <p:cNvPr id="31" name="object 31"/>
          <p:cNvSpPr txBox="1"/>
          <p:nvPr/>
        </p:nvSpPr>
        <p:spPr>
          <a:xfrm>
            <a:off x="12523578" y="8467917"/>
            <a:ext cx="1125220" cy="402590"/>
          </a:xfrm>
          <a:prstGeom prst="rect">
            <a:avLst/>
          </a:prstGeom>
        </p:spPr>
        <p:txBody>
          <a:bodyPr vert="horz" wrap="square" lIns="0" tIns="15240" rIns="0" bIns="0" rtlCol="0">
            <a:spAutoFit/>
          </a:bodyPr>
          <a:lstStyle/>
          <a:p>
            <a:pPr marL="12700">
              <a:lnSpc>
                <a:spcPct val="100000"/>
              </a:lnSpc>
              <a:spcBef>
                <a:spcPts val="120"/>
              </a:spcBef>
            </a:pPr>
            <a:r>
              <a:rPr sz="2450" b="1" spc="-15" dirty="0">
                <a:solidFill>
                  <a:srgbClr val="FFFFFF"/>
                </a:solidFill>
                <a:latin typeface="Arial"/>
                <a:cs typeface="Arial"/>
              </a:rPr>
              <a:t>G</a:t>
            </a:r>
            <a:r>
              <a:rPr sz="2450" b="1" spc="-55" dirty="0">
                <a:solidFill>
                  <a:srgbClr val="FFFFFF"/>
                </a:solidFill>
                <a:latin typeface="Arial"/>
                <a:cs typeface="Arial"/>
              </a:rPr>
              <a:t>r</a:t>
            </a:r>
            <a:r>
              <a:rPr sz="2450" b="1" dirty="0">
                <a:solidFill>
                  <a:srgbClr val="FFFFFF"/>
                </a:solidFill>
                <a:latin typeface="Arial"/>
                <a:cs typeface="Arial"/>
              </a:rPr>
              <a:t>oup2</a:t>
            </a:r>
            <a:endParaRPr sz="2450">
              <a:latin typeface="Arial"/>
              <a:cs typeface="Arial"/>
            </a:endParaRPr>
          </a:p>
        </p:txBody>
      </p:sp>
      <p:sp>
        <p:nvSpPr>
          <p:cNvPr id="32" name="object 32"/>
          <p:cNvSpPr txBox="1"/>
          <p:nvPr/>
        </p:nvSpPr>
        <p:spPr>
          <a:xfrm>
            <a:off x="11488477" y="7383737"/>
            <a:ext cx="1487170" cy="942975"/>
          </a:xfrm>
          <a:prstGeom prst="rect">
            <a:avLst/>
          </a:prstGeom>
          <a:solidFill>
            <a:srgbClr val="00A2FF"/>
          </a:solidFill>
        </p:spPr>
        <p:txBody>
          <a:bodyPr vert="horz" wrap="square" lIns="0" tIns="154940" rIns="0" bIns="0" rtlCol="0">
            <a:spAutoFit/>
          </a:bodyPr>
          <a:lstStyle/>
          <a:p>
            <a:pPr marL="400685" marR="13970" indent="-379730">
              <a:lnSpc>
                <a:spcPct val="102200"/>
              </a:lnSpc>
              <a:spcBef>
                <a:spcPts val="1220"/>
              </a:spcBef>
            </a:pPr>
            <a:r>
              <a:rPr sz="1950" spc="50" dirty="0">
                <a:solidFill>
                  <a:srgbClr val="FFFFFF"/>
                </a:solidFill>
                <a:latin typeface="Arial MT"/>
                <a:cs typeface="Arial MT"/>
              </a:rPr>
              <a:t>Consumer</a:t>
            </a:r>
            <a:r>
              <a:rPr sz="1950" spc="-70" dirty="0">
                <a:solidFill>
                  <a:srgbClr val="FFFFFF"/>
                </a:solidFill>
                <a:latin typeface="Arial MT"/>
                <a:cs typeface="Arial MT"/>
              </a:rPr>
              <a:t> </a:t>
            </a:r>
            <a:r>
              <a:rPr sz="1950" spc="90" dirty="0">
                <a:solidFill>
                  <a:srgbClr val="FFFFFF"/>
                </a:solidFill>
                <a:latin typeface="Arial MT"/>
                <a:cs typeface="Arial MT"/>
              </a:rPr>
              <a:t>B </a:t>
            </a:r>
            <a:r>
              <a:rPr sz="1950" spc="-525" dirty="0">
                <a:solidFill>
                  <a:srgbClr val="FFFFFF"/>
                </a:solidFill>
                <a:latin typeface="Arial MT"/>
                <a:cs typeface="Arial MT"/>
              </a:rPr>
              <a:t> </a:t>
            </a:r>
            <a:r>
              <a:rPr sz="1950" spc="15" dirty="0">
                <a:solidFill>
                  <a:srgbClr val="FFFFFF"/>
                </a:solidFill>
                <a:latin typeface="Arial MT"/>
                <a:cs typeface="Arial MT"/>
              </a:rPr>
              <a:t>P0,P1</a:t>
            </a:r>
            <a:endParaRPr sz="1950">
              <a:latin typeface="Arial MT"/>
              <a:cs typeface="Arial MT"/>
            </a:endParaRPr>
          </a:p>
        </p:txBody>
      </p:sp>
      <p:sp>
        <p:nvSpPr>
          <p:cNvPr id="33" name="object 33"/>
          <p:cNvSpPr txBox="1"/>
          <p:nvPr/>
        </p:nvSpPr>
        <p:spPr>
          <a:xfrm>
            <a:off x="13172709" y="7383737"/>
            <a:ext cx="1450340" cy="796290"/>
          </a:xfrm>
          <a:prstGeom prst="rect">
            <a:avLst/>
          </a:prstGeom>
          <a:solidFill>
            <a:srgbClr val="00A2FF"/>
          </a:solidFill>
        </p:spPr>
        <p:txBody>
          <a:bodyPr vert="horz" wrap="square" lIns="0" tIns="97155" rIns="0" bIns="0" rtlCol="0">
            <a:spAutoFit/>
          </a:bodyPr>
          <a:lstStyle/>
          <a:p>
            <a:pPr algn="ctr">
              <a:lnSpc>
                <a:spcPct val="100000"/>
              </a:lnSpc>
              <a:spcBef>
                <a:spcPts val="765"/>
              </a:spcBef>
            </a:pPr>
            <a:r>
              <a:rPr sz="1900" spc="30" dirty="0">
                <a:solidFill>
                  <a:srgbClr val="FFFFFF"/>
                </a:solidFill>
                <a:latin typeface="Arial MT"/>
                <a:cs typeface="Arial MT"/>
              </a:rPr>
              <a:t>Consumer</a:t>
            </a:r>
            <a:r>
              <a:rPr sz="1900" spc="-45" dirty="0">
                <a:solidFill>
                  <a:srgbClr val="FFFFFF"/>
                </a:solidFill>
                <a:latin typeface="Arial MT"/>
                <a:cs typeface="Arial MT"/>
              </a:rPr>
              <a:t> </a:t>
            </a:r>
            <a:r>
              <a:rPr sz="1900" spc="65" dirty="0">
                <a:solidFill>
                  <a:srgbClr val="FFFFFF"/>
                </a:solidFill>
                <a:latin typeface="Arial MT"/>
                <a:cs typeface="Arial MT"/>
              </a:rPr>
              <a:t>B</a:t>
            </a:r>
            <a:endParaRPr sz="1900">
              <a:latin typeface="Arial MT"/>
              <a:cs typeface="Arial MT"/>
            </a:endParaRPr>
          </a:p>
          <a:p>
            <a:pPr algn="ctr">
              <a:lnSpc>
                <a:spcPct val="100000"/>
              </a:lnSpc>
              <a:spcBef>
                <a:spcPts val="40"/>
              </a:spcBef>
            </a:pPr>
            <a:r>
              <a:rPr sz="1950" spc="15" dirty="0">
                <a:solidFill>
                  <a:srgbClr val="FFFFFF"/>
                </a:solidFill>
                <a:latin typeface="Arial MT"/>
                <a:cs typeface="Arial MT"/>
              </a:rPr>
              <a:t>P1,P2</a:t>
            </a:r>
            <a:endParaRPr sz="1950">
              <a:latin typeface="Arial MT"/>
              <a:cs typeface="Arial MT"/>
            </a:endParaRPr>
          </a:p>
        </p:txBody>
      </p:sp>
      <p:grpSp>
        <p:nvGrpSpPr>
          <p:cNvPr id="34" name="object 34"/>
          <p:cNvGrpSpPr/>
          <p:nvPr/>
        </p:nvGrpSpPr>
        <p:grpSpPr>
          <a:xfrm>
            <a:off x="7817512" y="5206898"/>
            <a:ext cx="5906770" cy="2204720"/>
            <a:chOff x="7817512" y="5206898"/>
            <a:chExt cx="5906770" cy="2204720"/>
          </a:xfrm>
        </p:grpSpPr>
        <p:sp>
          <p:nvSpPr>
            <p:cNvPr id="35" name="object 35"/>
            <p:cNvSpPr/>
            <p:nvPr/>
          </p:nvSpPr>
          <p:spPr>
            <a:xfrm>
              <a:off x="9641506" y="5380779"/>
              <a:ext cx="2562225" cy="1974214"/>
            </a:xfrm>
            <a:custGeom>
              <a:avLst/>
              <a:gdLst/>
              <a:ahLst/>
              <a:cxnLst/>
              <a:rect l="l" t="t" r="r" b="b"/>
              <a:pathLst>
                <a:path w="2562225" h="1974215">
                  <a:moveTo>
                    <a:pt x="2561797" y="1973920"/>
                  </a:moveTo>
                  <a:lnTo>
                    <a:pt x="8294" y="6390"/>
                  </a:lnTo>
                  <a:lnTo>
                    <a:pt x="0" y="0"/>
                  </a:lnTo>
                </a:path>
              </a:pathLst>
            </a:custGeom>
            <a:ln w="20941">
              <a:solidFill>
                <a:srgbClr val="EE220C"/>
              </a:solidFill>
            </a:ln>
          </p:spPr>
          <p:txBody>
            <a:bodyPr wrap="square" lIns="0" tIns="0" rIns="0" bIns="0" rtlCol="0"/>
            <a:lstStyle/>
            <a:p>
              <a:endParaRPr/>
            </a:p>
          </p:txBody>
        </p:sp>
        <p:sp>
          <p:nvSpPr>
            <p:cNvPr id="36" name="object 36"/>
            <p:cNvSpPr/>
            <p:nvPr/>
          </p:nvSpPr>
          <p:spPr>
            <a:xfrm>
              <a:off x="9570173" y="5325818"/>
              <a:ext cx="110489" cy="101600"/>
            </a:xfrm>
            <a:custGeom>
              <a:avLst/>
              <a:gdLst/>
              <a:ahLst/>
              <a:cxnLst/>
              <a:rect l="l" t="t" r="r" b="b"/>
              <a:pathLst>
                <a:path w="110490" h="101600">
                  <a:moveTo>
                    <a:pt x="0" y="0"/>
                  </a:moveTo>
                  <a:lnTo>
                    <a:pt x="48948" y="101165"/>
                  </a:lnTo>
                  <a:lnTo>
                    <a:pt x="110301" y="21540"/>
                  </a:lnTo>
                  <a:lnTo>
                    <a:pt x="0" y="0"/>
                  </a:lnTo>
                  <a:close/>
                </a:path>
              </a:pathLst>
            </a:custGeom>
            <a:solidFill>
              <a:srgbClr val="EE220C"/>
            </a:solidFill>
          </p:spPr>
          <p:txBody>
            <a:bodyPr wrap="square" lIns="0" tIns="0" rIns="0" bIns="0" rtlCol="0"/>
            <a:lstStyle/>
            <a:p>
              <a:endParaRPr/>
            </a:p>
          </p:txBody>
        </p:sp>
        <p:sp>
          <p:nvSpPr>
            <p:cNvPr id="37" name="object 37"/>
            <p:cNvSpPr/>
            <p:nvPr/>
          </p:nvSpPr>
          <p:spPr>
            <a:xfrm>
              <a:off x="7897674" y="5289271"/>
              <a:ext cx="3884929" cy="1988820"/>
            </a:xfrm>
            <a:custGeom>
              <a:avLst/>
              <a:gdLst/>
              <a:ahLst/>
              <a:cxnLst/>
              <a:rect l="l" t="t" r="r" b="b"/>
              <a:pathLst>
                <a:path w="3884929" h="1988820">
                  <a:moveTo>
                    <a:pt x="3884762" y="1988208"/>
                  </a:moveTo>
                  <a:lnTo>
                    <a:pt x="9321" y="4770"/>
                  </a:lnTo>
                  <a:lnTo>
                    <a:pt x="0" y="0"/>
                  </a:lnTo>
                </a:path>
              </a:pathLst>
            </a:custGeom>
            <a:ln w="20941">
              <a:solidFill>
                <a:srgbClr val="FF644E"/>
              </a:solidFill>
            </a:ln>
          </p:spPr>
          <p:txBody>
            <a:bodyPr wrap="square" lIns="0" tIns="0" rIns="0" bIns="0" rtlCol="0"/>
            <a:lstStyle/>
            <a:p>
              <a:endParaRPr/>
            </a:p>
          </p:txBody>
        </p:sp>
        <p:sp>
          <p:nvSpPr>
            <p:cNvPr id="38" name="object 38"/>
            <p:cNvSpPr/>
            <p:nvPr/>
          </p:nvSpPr>
          <p:spPr>
            <a:xfrm>
              <a:off x="7817512" y="5248245"/>
              <a:ext cx="112395" cy="90805"/>
            </a:xfrm>
            <a:custGeom>
              <a:avLst/>
              <a:gdLst/>
              <a:ahLst/>
              <a:cxnLst/>
              <a:rect l="l" t="t" r="r" b="b"/>
              <a:pathLst>
                <a:path w="112395" h="90804">
                  <a:moveTo>
                    <a:pt x="0" y="0"/>
                  </a:moveTo>
                  <a:lnTo>
                    <a:pt x="66583" y="90537"/>
                  </a:lnTo>
                  <a:lnTo>
                    <a:pt x="112379" y="1055"/>
                  </a:lnTo>
                  <a:lnTo>
                    <a:pt x="0" y="0"/>
                  </a:lnTo>
                  <a:close/>
                </a:path>
              </a:pathLst>
            </a:custGeom>
            <a:solidFill>
              <a:srgbClr val="FF644E"/>
            </a:solidFill>
          </p:spPr>
          <p:txBody>
            <a:bodyPr wrap="square" lIns="0" tIns="0" rIns="0" bIns="0" rtlCol="0"/>
            <a:lstStyle/>
            <a:p>
              <a:endParaRPr/>
            </a:p>
          </p:txBody>
        </p:sp>
        <p:sp>
          <p:nvSpPr>
            <p:cNvPr id="39" name="object 39"/>
            <p:cNvSpPr/>
            <p:nvPr/>
          </p:nvSpPr>
          <p:spPr>
            <a:xfrm>
              <a:off x="11518284" y="5270572"/>
              <a:ext cx="2050414" cy="2050414"/>
            </a:xfrm>
            <a:custGeom>
              <a:avLst/>
              <a:gdLst/>
              <a:ahLst/>
              <a:cxnLst/>
              <a:rect l="l" t="t" r="r" b="b"/>
              <a:pathLst>
                <a:path w="2050415" h="2050415">
                  <a:moveTo>
                    <a:pt x="2050171" y="2050171"/>
                  </a:moveTo>
                  <a:lnTo>
                    <a:pt x="7404" y="7404"/>
                  </a:lnTo>
                  <a:lnTo>
                    <a:pt x="0" y="0"/>
                  </a:lnTo>
                </a:path>
              </a:pathLst>
            </a:custGeom>
            <a:ln w="20941">
              <a:solidFill>
                <a:srgbClr val="EE220C"/>
              </a:solidFill>
            </a:ln>
          </p:spPr>
          <p:txBody>
            <a:bodyPr wrap="square" lIns="0" tIns="0" rIns="0" bIns="0" rtlCol="0"/>
            <a:lstStyle/>
            <a:p>
              <a:endParaRPr/>
            </a:p>
          </p:txBody>
        </p:sp>
        <p:sp>
          <p:nvSpPr>
            <p:cNvPr id="40" name="object 40"/>
            <p:cNvSpPr/>
            <p:nvPr/>
          </p:nvSpPr>
          <p:spPr>
            <a:xfrm>
              <a:off x="11454614" y="5206898"/>
              <a:ext cx="106680" cy="106680"/>
            </a:xfrm>
            <a:custGeom>
              <a:avLst/>
              <a:gdLst/>
              <a:ahLst/>
              <a:cxnLst/>
              <a:rect l="l" t="t" r="r" b="b"/>
              <a:pathLst>
                <a:path w="106679" h="106679">
                  <a:moveTo>
                    <a:pt x="0" y="0"/>
                  </a:moveTo>
                  <a:lnTo>
                    <a:pt x="35538" y="106617"/>
                  </a:lnTo>
                  <a:lnTo>
                    <a:pt x="106614" y="35539"/>
                  </a:lnTo>
                  <a:lnTo>
                    <a:pt x="0" y="0"/>
                  </a:lnTo>
                  <a:close/>
                </a:path>
              </a:pathLst>
            </a:custGeom>
            <a:solidFill>
              <a:srgbClr val="EE220C"/>
            </a:solidFill>
          </p:spPr>
          <p:txBody>
            <a:bodyPr wrap="square" lIns="0" tIns="0" rIns="0" bIns="0" rtlCol="0"/>
            <a:lstStyle/>
            <a:p>
              <a:endParaRPr/>
            </a:p>
          </p:txBody>
        </p:sp>
        <p:sp>
          <p:nvSpPr>
            <p:cNvPr id="41" name="object 41"/>
            <p:cNvSpPr/>
            <p:nvPr/>
          </p:nvSpPr>
          <p:spPr>
            <a:xfrm>
              <a:off x="13426395" y="5375610"/>
              <a:ext cx="287020" cy="2025650"/>
            </a:xfrm>
            <a:custGeom>
              <a:avLst/>
              <a:gdLst/>
              <a:ahLst/>
              <a:cxnLst/>
              <a:rect l="l" t="t" r="r" b="b"/>
              <a:pathLst>
                <a:path w="287019" h="2025650">
                  <a:moveTo>
                    <a:pt x="286851" y="2025123"/>
                  </a:moveTo>
                  <a:lnTo>
                    <a:pt x="1468" y="10367"/>
                  </a:lnTo>
                  <a:lnTo>
                    <a:pt x="0" y="0"/>
                  </a:lnTo>
                </a:path>
              </a:pathLst>
            </a:custGeom>
            <a:ln w="20941">
              <a:solidFill>
                <a:srgbClr val="EE220C"/>
              </a:solidFill>
            </a:ln>
          </p:spPr>
          <p:txBody>
            <a:bodyPr wrap="square" lIns="0" tIns="0" rIns="0" bIns="0" rtlCol="0"/>
            <a:lstStyle/>
            <a:p>
              <a:endParaRPr/>
            </a:p>
          </p:txBody>
        </p:sp>
        <p:sp>
          <p:nvSpPr>
            <p:cNvPr id="42" name="object 42"/>
            <p:cNvSpPr/>
            <p:nvPr/>
          </p:nvSpPr>
          <p:spPr>
            <a:xfrm>
              <a:off x="13378105" y="5286451"/>
              <a:ext cx="99695" cy="106680"/>
            </a:xfrm>
            <a:custGeom>
              <a:avLst/>
              <a:gdLst/>
              <a:ahLst/>
              <a:cxnLst/>
              <a:rect l="l" t="t" r="r" b="b"/>
              <a:pathLst>
                <a:path w="99694" h="106679">
                  <a:moveTo>
                    <a:pt x="35663" y="0"/>
                  </a:moveTo>
                  <a:lnTo>
                    <a:pt x="0" y="106575"/>
                  </a:lnTo>
                  <a:lnTo>
                    <a:pt x="99525" y="92477"/>
                  </a:lnTo>
                  <a:lnTo>
                    <a:pt x="35663" y="0"/>
                  </a:lnTo>
                  <a:close/>
                </a:path>
              </a:pathLst>
            </a:custGeom>
            <a:solidFill>
              <a:srgbClr val="EE220C"/>
            </a:solidFill>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4818" y="494591"/>
            <a:ext cx="16035019" cy="1433195"/>
          </a:xfrm>
          <a:prstGeom prst="rect">
            <a:avLst/>
          </a:prstGeom>
        </p:spPr>
        <p:txBody>
          <a:bodyPr vert="horz" wrap="square" lIns="0" tIns="17145" rIns="0" bIns="0" rtlCol="0">
            <a:spAutoFit/>
          </a:bodyPr>
          <a:lstStyle/>
          <a:p>
            <a:pPr marL="12700">
              <a:lnSpc>
                <a:spcPct val="100000"/>
              </a:lnSpc>
              <a:spcBef>
                <a:spcPts val="135"/>
              </a:spcBef>
            </a:pPr>
            <a:r>
              <a:rPr spc="185" dirty="0"/>
              <a:t>Consumer</a:t>
            </a:r>
            <a:r>
              <a:rPr dirty="0"/>
              <a:t> </a:t>
            </a:r>
            <a:r>
              <a:rPr spc="185" dirty="0"/>
              <a:t>Groups</a:t>
            </a:r>
            <a:r>
              <a:rPr dirty="0"/>
              <a:t> </a:t>
            </a:r>
            <a:r>
              <a:rPr spc="10" dirty="0"/>
              <a:t>:</a:t>
            </a:r>
            <a:r>
              <a:rPr dirty="0"/>
              <a:t> </a:t>
            </a:r>
            <a:r>
              <a:rPr spc="165" dirty="0"/>
              <a:t>Summary</a:t>
            </a:r>
          </a:p>
        </p:txBody>
      </p:sp>
      <p:sp>
        <p:nvSpPr>
          <p:cNvPr id="3" name="object 3"/>
          <p:cNvSpPr txBox="1"/>
          <p:nvPr/>
        </p:nvSpPr>
        <p:spPr>
          <a:xfrm>
            <a:off x="1421811" y="2599074"/>
            <a:ext cx="14728190" cy="5512435"/>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10" dirty="0">
                <a:latin typeface="Arial MT"/>
                <a:cs typeface="Arial MT"/>
              </a:rPr>
              <a:t>Consumer</a:t>
            </a:r>
            <a:r>
              <a:rPr sz="3950" dirty="0">
                <a:latin typeface="Arial MT"/>
                <a:cs typeface="Arial MT"/>
              </a:rPr>
              <a:t> </a:t>
            </a:r>
            <a:r>
              <a:rPr sz="3950" spc="15" dirty="0">
                <a:latin typeface="Arial MT"/>
                <a:cs typeface="Arial MT"/>
              </a:rPr>
              <a:t>Groups</a:t>
            </a:r>
            <a:r>
              <a:rPr sz="3950" dirty="0">
                <a:latin typeface="Arial MT"/>
                <a:cs typeface="Arial MT"/>
              </a:rPr>
              <a:t> </a:t>
            </a:r>
            <a:r>
              <a:rPr sz="3950" spc="-75" dirty="0">
                <a:latin typeface="Arial MT"/>
                <a:cs typeface="Arial MT"/>
              </a:rPr>
              <a:t>are</a:t>
            </a:r>
            <a:r>
              <a:rPr sz="3950" spc="5" dirty="0">
                <a:latin typeface="Arial MT"/>
                <a:cs typeface="Arial MT"/>
              </a:rPr>
              <a:t> </a:t>
            </a:r>
            <a:r>
              <a:rPr sz="3950" spc="20" dirty="0">
                <a:latin typeface="Arial MT"/>
                <a:cs typeface="Arial MT"/>
              </a:rPr>
              <a:t>used</a:t>
            </a:r>
            <a:r>
              <a:rPr sz="3950" dirty="0">
                <a:latin typeface="Arial MT"/>
                <a:cs typeface="Arial MT"/>
              </a:rPr>
              <a:t> </a:t>
            </a:r>
            <a:r>
              <a:rPr sz="3950" spc="50" dirty="0">
                <a:latin typeface="Arial MT"/>
                <a:cs typeface="Arial MT"/>
              </a:rPr>
              <a:t>for</a:t>
            </a:r>
            <a:r>
              <a:rPr sz="3950" spc="5" dirty="0">
                <a:latin typeface="Arial MT"/>
                <a:cs typeface="Arial MT"/>
              </a:rPr>
              <a:t> </a:t>
            </a:r>
            <a:r>
              <a:rPr sz="3950" spc="10" dirty="0">
                <a:latin typeface="Arial MT"/>
                <a:cs typeface="Arial MT"/>
              </a:rPr>
              <a:t>scalable</a:t>
            </a:r>
            <a:r>
              <a:rPr sz="3950" dirty="0">
                <a:latin typeface="Arial MT"/>
                <a:cs typeface="Arial MT"/>
              </a:rPr>
              <a:t> </a:t>
            </a:r>
            <a:r>
              <a:rPr sz="3950" spc="-10" dirty="0">
                <a:latin typeface="Arial MT"/>
                <a:cs typeface="Arial MT"/>
              </a:rPr>
              <a:t>message</a:t>
            </a:r>
            <a:r>
              <a:rPr sz="3950" spc="5" dirty="0">
                <a:latin typeface="Arial MT"/>
                <a:cs typeface="Arial MT"/>
              </a:rPr>
              <a:t> </a:t>
            </a:r>
            <a:r>
              <a:rPr sz="3950" spc="60" dirty="0">
                <a:latin typeface="Arial MT"/>
                <a:cs typeface="Arial MT"/>
              </a:rPr>
              <a:t>consumption</a:t>
            </a:r>
            <a:endParaRPr sz="3950">
              <a:latin typeface="Arial MT"/>
              <a:cs typeface="Arial MT"/>
            </a:endParaRPr>
          </a:p>
          <a:p>
            <a:pPr marL="535940" indent="-523875">
              <a:lnSpc>
                <a:spcPct val="100000"/>
              </a:lnSpc>
              <a:spcBef>
                <a:spcPts val="4825"/>
              </a:spcBef>
              <a:buSzPct val="125316"/>
              <a:buFont typeface="SimSun"/>
              <a:buChar char="•"/>
              <a:tabLst>
                <a:tab pos="536575" algn="l"/>
              </a:tabLst>
            </a:pPr>
            <a:r>
              <a:rPr sz="3950" spc="-35" dirty="0">
                <a:latin typeface="Arial MT"/>
                <a:cs typeface="Arial MT"/>
              </a:rPr>
              <a:t>Each</a:t>
            </a:r>
            <a:r>
              <a:rPr sz="3950" dirty="0">
                <a:latin typeface="Arial MT"/>
                <a:cs typeface="Arial MT"/>
              </a:rPr>
              <a:t> </a:t>
            </a:r>
            <a:r>
              <a:rPr sz="3950" spc="-180" dirty="0">
                <a:latin typeface="Arial MT"/>
                <a:cs typeface="Arial MT"/>
              </a:rPr>
              <a:t>di</a:t>
            </a:r>
            <a:r>
              <a:rPr sz="3950" spc="-180" dirty="0">
                <a:latin typeface="SimSun"/>
                <a:cs typeface="SimSun"/>
              </a:rPr>
              <a:t>ff</a:t>
            </a:r>
            <a:r>
              <a:rPr sz="3950" spc="-180" dirty="0">
                <a:latin typeface="Arial MT"/>
                <a:cs typeface="Arial MT"/>
              </a:rPr>
              <a:t>erent</a:t>
            </a:r>
            <a:r>
              <a:rPr sz="3950" spc="5" dirty="0">
                <a:latin typeface="Arial MT"/>
                <a:cs typeface="Arial MT"/>
              </a:rPr>
              <a:t> </a:t>
            </a:r>
            <a:r>
              <a:rPr sz="3950" spc="45" dirty="0">
                <a:latin typeface="Arial MT"/>
                <a:cs typeface="Arial MT"/>
              </a:rPr>
              <a:t>application</a:t>
            </a:r>
            <a:r>
              <a:rPr sz="3950" dirty="0">
                <a:latin typeface="Arial MT"/>
                <a:cs typeface="Arial MT"/>
              </a:rPr>
              <a:t> </a:t>
            </a:r>
            <a:r>
              <a:rPr sz="3950" spc="35" dirty="0">
                <a:latin typeface="Arial MT"/>
                <a:cs typeface="Arial MT"/>
              </a:rPr>
              <a:t>will</a:t>
            </a:r>
            <a:r>
              <a:rPr sz="3950" spc="5" dirty="0">
                <a:latin typeface="Arial MT"/>
                <a:cs typeface="Arial MT"/>
              </a:rPr>
              <a:t> </a:t>
            </a:r>
            <a:r>
              <a:rPr sz="3950" spc="-35" dirty="0">
                <a:latin typeface="Arial MT"/>
                <a:cs typeface="Arial MT"/>
              </a:rPr>
              <a:t>have</a:t>
            </a:r>
            <a:r>
              <a:rPr sz="3950" dirty="0">
                <a:latin typeface="Arial MT"/>
                <a:cs typeface="Arial MT"/>
              </a:rPr>
              <a:t> </a:t>
            </a:r>
            <a:r>
              <a:rPr sz="3950" spc="-75" dirty="0">
                <a:latin typeface="Arial MT"/>
                <a:cs typeface="Arial MT"/>
              </a:rPr>
              <a:t>a</a:t>
            </a:r>
            <a:r>
              <a:rPr sz="3950" spc="5" dirty="0">
                <a:latin typeface="Arial MT"/>
                <a:cs typeface="Arial MT"/>
              </a:rPr>
              <a:t> </a:t>
            </a:r>
            <a:r>
              <a:rPr sz="3950" spc="15" dirty="0">
                <a:latin typeface="Arial MT"/>
                <a:cs typeface="Arial MT"/>
              </a:rPr>
              <a:t>unique</a:t>
            </a:r>
            <a:r>
              <a:rPr sz="3950" dirty="0">
                <a:latin typeface="Arial MT"/>
                <a:cs typeface="Arial MT"/>
              </a:rPr>
              <a:t> </a:t>
            </a:r>
            <a:r>
              <a:rPr sz="3950" spc="30" dirty="0">
                <a:latin typeface="Arial MT"/>
                <a:cs typeface="Arial MT"/>
              </a:rPr>
              <a:t>consumer</a:t>
            </a:r>
            <a:r>
              <a:rPr sz="3950" spc="5" dirty="0">
                <a:latin typeface="Arial MT"/>
                <a:cs typeface="Arial MT"/>
              </a:rPr>
              <a:t> </a:t>
            </a:r>
            <a:r>
              <a:rPr sz="3950" spc="45" dirty="0">
                <a:latin typeface="Arial MT"/>
                <a:cs typeface="Arial MT"/>
              </a:rPr>
              <a:t>group</a:t>
            </a:r>
            <a:endParaRPr sz="3950">
              <a:latin typeface="Arial MT"/>
              <a:cs typeface="Arial MT"/>
            </a:endParaRPr>
          </a:p>
          <a:p>
            <a:pPr marL="535940" indent="-523875">
              <a:lnSpc>
                <a:spcPct val="100000"/>
              </a:lnSpc>
              <a:spcBef>
                <a:spcPts val="4825"/>
              </a:spcBef>
              <a:buSzPct val="125316"/>
              <a:buFont typeface="SimSun"/>
              <a:buChar char="•"/>
              <a:tabLst>
                <a:tab pos="536575" algn="l"/>
              </a:tabLst>
            </a:pPr>
            <a:r>
              <a:rPr sz="3950" dirty="0">
                <a:latin typeface="Arial MT"/>
                <a:cs typeface="Arial MT"/>
              </a:rPr>
              <a:t>Who</a:t>
            </a:r>
            <a:r>
              <a:rPr sz="3950" spc="-5" dirty="0">
                <a:latin typeface="Arial MT"/>
                <a:cs typeface="Arial MT"/>
              </a:rPr>
              <a:t> </a:t>
            </a:r>
            <a:r>
              <a:rPr sz="3950" spc="-10" dirty="0">
                <a:latin typeface="Arial MT"/>
                <a:cs typeface="Arial MT"/>
              </a:rPr>
              <a:t>manages</a:t>
            </a:r>
            <a:r>
              <a:rPr sz="3950" spc="-5" dirty="0">
                <a:latin typeface="Arial MT"/>
                <a:cs typeface="Arial MT"/>
              </a:rPr>
              <a:t> </a:t>
            </a:r>
            <a:r>
              <a:rPr sz="3950" spc="25" dirty="0">
                <a:latin typeface="Arial MT"/>
                <a:cs typeface="Arial MT"/>
              </a:rPr>
              <a:t>the</a:t>
            </a:r>
            <a:r>
              <a:rPr sz="3950" spc="-5" dirty="0">
                <a:latin typeface="Arial MT"/>
                <a:cs typeface="Arial MT"/>
              </a:rPr>
              <a:t> </a:t>
            </a:r>
            <a:r>
              <a:rPr sz="3950" spc="30" dirty="0">
                <a:latin typeface="Arial MT"/>
                <a:cs typeface="Arial MT"/>
              </a:rPr>
              <a:t>consumer</a:t>
            </a:r>
            <a:r>
              <a:rPr sz="3950" spc="-5" dirty="0">
                <a:latin typeface="Arial MT"/>
                <a:cs typeface="Arial MT"/>
              </a:rPr>
              <a:t> </a:t>
            </a:r>
            <a:r>
              <a:rPr sz="3950" spc="35" dirty="0">
                <a:latin typeface="Arial MT"/>
                <a:cs typeface="Arial MT"/>
              </a:rPr>
              <a:t>group?</a:t>
            </a:r>
            <a:endParaRPr sz="3950">
              <a:latin typeface="Arial MT"/>
              <a:cs typeface="Arial MT"/>
            </a:endParaRPr>
          </a:p>
          <a:p>
            <a:pPr marL="1059180" lvl="1" indent="-523875">
              <a:lnSpc>
                <a:spcPct val="100000"/>
              </a:lnSpc>
              <a:spcBef>
                <a:spcPts val="4825"/>
              </a:spcBef>
              <a:buSzPct val="125316"/>
              <a:buFont typeface="SimSun"/>
              <a:buChar char="•"/>
              <a:tabLst>
                <a:tab pos="1059815" algn="l"/>
              </a:tabLst>
            </a:pPr>
            <a:r>
              <a:rPr sz="3950" dirty="0">
                <a:latin typeface="Arial MT"/>
                <a:cs typeface="Arial MT"/>
              </a:rPr>
              <a:t>Kafka </a:t>
            </a:r>
            <a:r>
              <a:rPr sz="3950" spc="10" dirty="0">
                <a:latin typeface="Arial MT"/>
                <a:cs typeface="Arial MT"/>
              </a:rPr>
              <a:t>Broker</a:t>
            </a:r>
            <a:r>
              <a:rPr sz="3950" dirty="0">
                <a:latin typeface="Arial MT"/>
                <a:cs typeface="Arial MT"/>
              </a:rPr>
              <a:t> </a:t>
            </a:r>
            <a:r>
              <a:rPr sz="3950" spc="-10" dirty="0">
                <a:latin typeface="Arial MT"/>
                <a:cs typeface="Arial MT"/>
              </a:rPr>
              <a:t>manages</a:t>
            </a:r>
            <a:r>
              <a:rPr sz="3950" spc="5" dirty="0">
                <a:latin typeface="Arial MT"/>
                <a:cs typeface="Arial MT"/>
              </a:rPr>
              <a:t> </a:t>
            </a:r>
            <a:r>
              <a:rPr sz="3950" spc="25" dirty="0">
                <a:latin typeface="Arial MT"/>
                <a:cs typeface="Arial MT"/>
              </a:rPr>
              <a:t>the</a:t>
            </a:r>
            <a:r>
              <a:rPr sz="3950" dirty="0">
                <a:latin typeface="Arial MT"/>
                <a:cs typeface="Arial MT"/>
              </a:rPr>
              <a:t> </a:t>
            </a:r>
            <a:r>
              <a:rPr sz="3950" spc="30" dirty="0">
                <a:latin typeface="Arial MT"/>
                <a:cs typeface="Arial MT"/>
              </a:rPr>
              <a:t>consumer-groups</a:t>
            </a:r>
            <a:endParaRPr sz="3950">
              <a:latin typeface="Arial MT"/>
              <a:cs typeface="Arial MT"/>
            </a:endParaRPr>
          </a:p>
          <a:p>
            <a:pPr marL="1059180" lvl="1" indent="-523875">
              <a:lnSpc>
                <a:spcPct val="100000"/>
              </a:lnSpc>
              <a:spcBef>
                <a:spcPts val="4820"/>
              </a:spcBef>
              <a:buSzPct val="125316"/>
              <a:buFont typeface="SimSun"/>
              <a:buChar char="•"/>
              <a:tabLst>
                <a:tab pos="1059815" algn="l"/>
              </a:tabLst>
            </a:pPr>
            <a:r>
              <a:rPr sz="3950" dirty="0">
                <a:latin typeface="Arial MT"/>
                <a:cs typeface="Arial MT"/>
              </a:rPr>
              <a:t>Kafka</a:t>
            </a:r>
            <a:r>
              <a:rPr sz="3950" spc="-5" dirty="0">
                <a:latin typeface="Arial MT"/>
                <a:cs typeface="Arial MT"/>
              </a:rPr>
              <a:t> </a:t>
            </a:r>
            <a:r>
              <a:rPr sz="3950" spc="10" dirty="0">
                <a:latin typeface="Arial MT"/>
                <a:cs typeface="Arial MT"/>
              </a:rPr>
              <a:t>Broker</a:t>
            </a:r>
            <a:r>
              <a:rPr sz="3950" dirty="0">
                <a:latin typeface="Arial MT"/>
                <a:cs typeface="Arial MT"/>
              </a:rPr>
              <a:t> </a:t>
            </a:r>
            <a:r>
              <a:rPr sz="3950" spc="55" dirty="0">
                <a:latin typeface="Arial MT"/>
                <a:cs typeface="Arial MT"/>
              </a:rPr>
              <a:t>acts</a:t>
            </a:r>
            <a:r>
              <a:rPr sz="3950" spc="-5" dirty="0">
                <a:latin typeface="Arial MT"/>
                <a:cs typeface="Arial MT"/>
              </a:rPr>
              <a:t> </a:t>
            </a:r>
            <a:r>
              <a:rPr sz="3950" spc="-35" dirty="0">
                <a:latin typeface="Arial MT"/>
                <a:cs typeface="Arial MT"/>
              </a:rPr>
              <a:t>as</a:t>
            </a:r>
            <a:r>
              <a:rPr sz="3950" dirty="0">
                <a:latin typeface="Arial MT"/>
                <a:cs typeface="Arial MT"/>
              </a:rPr>
              <a:t> </a:t>
            </a:r>
            <a:r>
              <a:rPr sz="3950" spc="-75" dirty="0">
                <a:latin typeface="Arial MT"/>
                <a:cs typeface="Arial MT"/>
              </a:rPr>
              <a:t>a</a:t>
            </a:r>
            <a:r>
              <a:rPr sz="3950" dirty="0">
                <a:latin typeface="Arial MT"/>
                <a:cs typeface="Arial MT"/>
              </a:rPr>
              <a:t> </a:t>
            </a:r>
            <a:r>
              <a:rPr sz="3950" spc="15" dirty="0">
                <a:latin typeface="Arial MT"/>
                <a:cs typeface="Arial MT"/>
              </a:rPr>
              <a:t>Group</a:t>
            </a:r>
            <a:r>
              <a:rPr sz="3950" spc="-5" dirty="0">
                <a:latin typeface="Arial MT"/>
                <a:cs typeface="Arial MT"/>
              </a:rPr>
              <a:t> </a:t>
            </a:r>
            <a:r>
              <a:rPr sz="3950" spc="50" dirty="0">
                <a:latin typeface="Arial MT"/>
                <a:cs typeface="Arial MT"/>
              </a:rPr>
              <a:t>Co-ordinator</a:t>
            </a:r>
            <a:endParaRPr sz="3950">
              <a:latin typeface="Arial MT"/>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9185" y="3481901"/>
            <a:ext cx="9166225" cy="4281170"/>
          </a:xfrm>
          <a:prstGeom prst="rect">
            <a:avLst/>
          </a:prstGeom>
        </p:spPr>
        <p:txBody>
          <a:bodyPr vert="horz" wrap="square" lIns="0" tIns="46355" rIns="0" bIns="0" rtlCol="0">
            <a:spAutoFit/>
          </a:bodyPr>
          <a:lstStyle/>
          <a:p>
            <a:pPr marL="1142365" marR="1134745" algn="ctr">
              <a:lnSpc>
                <a:spcPts val="11210"/>
              </a:lnSpc>
              <a:spcBef>
                <a:spcPts val="365"/>
              </a:spcBef>
            </a:pPr>
            <a:r>
              <a:rPr b="1" spc="100" dirty="0">
                <a:latin typeface="Arial"/>
                <a:cs typeface="Arial"/>
              </a:rPr>
              <a:t>Commit</a:t>
            </a:r>
            <a:r>
              <a:rPr b="1" spc="-80" dirty="0">
                <a:latin typeface="Arial"/>
                <a:cs typeface="Arial"/>
              </a:rPr>
              <a:t> </a:t>
            </a:r>
            <a:r>
              <a:rPr b="1" spc="-35" dirty="0">
                <a:latin typeface="Arial"/>
                <a:cs typeface="Arial"/>
              </a:rPr>
              <a:t>Log </a:t>
            </a:r>
            <a:r>
              <a:rPr b="1" spc="-2540" dirty="0">
                <a:latin typeface="Arial"/>
                <a:cs typeface="Arial"/>
              </a:rPr>
              <a:t> </a:t>
            </a:r>
            <a:r>
              <a:rPr b="1" spc="-320" dirty="0">
                <a:latin typeface="Arial"/>
                <a:cs typeface="Arial"/>
              </a:rPr>
              <a:t>&amp;</a:t>
            </a:r>
          </a:p>
          <a:p>
            <a:pPr algn="ctr">
              <a:lnSpc>
                <a:spcPts val="10815"/>
              </a:lnSpc>
            </a:pPr>
            <a:r>
              <a:rPr b="1" spc="35" dirty="0">
                <a:latin typeface="Arial"/>
                <a:cs typeface="Arial"/>
              </a:rPr>
              <a:t>Retention</a:t>
            </a:r>
            <a:r>
              <a:rPr b="1" spc="-70" dirty="0">
                <a:latin typeface="Arial"/>
                <a:cs typeface="Arial"/>
              </a:rPr>
              <a:t> </a:t>
            </a:r>
            <a:r>
              <a:rPr b="1" spc="-75" dirty="0">
                <a:latin typeface="Arial"/>
                <a:cs typeface="Arial"/>
              </a:rPr>
              <a:t>Policy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16393" y="494591"/>
            <a:ext cx="6671309" cy="1433195"/>
          </a:xfrm>
          <a:prstGeom prst="rect">
            <a:avLst/>
          </a:prstGeom>
        </p:spPr>
        <p:txBody>
          <a:bodyPr vert="horz" wrap="square" lIns="0" tIns="17145" rIns="0" bIns="0" rtlCol="0">
            <a:spAutoFit/>
          </a:bodyPr>
          <a:lstStyle/>
          <a:p>
            <a:pPr marL="12700">
              <a:lnSpc>
                <a:spcPct val="100000"/>
              </a:lnSpc>
              <a:spcBef>
                <a:spcPts val="135"/>
              </a:spcBef>
            </a:pPr>
            <a:r>
              <a:rPr spc="300" dirty="0"/>
              <a:t>Commit</a:t>
            </a:r>
            <a:r>
              <a:rPr spc="-65" dirty="0"/>
              <a:t> </a:t>
            </a:r>
            <a:r>
              <a:rPr spc="300" dirty="0"/>
              <a:t>Log</a:t>
            </a:r>
          </a:p>
        </p:txBody>
      </p:sp>
      <p:sp>
        <p:nvSpPr>
          <p:cNvPr id="3" name="object 3"/>
          <p:cNvSpPr/>
          <p:nvPr/>
        </p:nvSpPr>
        <p:spPr>
          <a:xfrm>
            <a:off x="7811280" y="4384683"/>
            <a:ext cx="3789045" cy="3000375"/>
          </a:xfrm>
          <a:custGeom>
            <a:avLst/>
            <a:gdLst/>
            <a:ahLst/>
            <a:cxnLst/>
            <a:rect l="l" t="t" r="r" b="b"/>
            <a:pathLst>
              <a:path w="3789045" h="3000375">
                <a:moveTo>
                  <a:pt x="3788578" y="0"/>
                </a:moveTo>
                <a:lnTo>
                  <a:pt x="0" y="0"/>
                </a:lnTo>
                <a:lnTo>
                  <a:pt x="0" y="2999826"/>
                </a:lnTo>
                <a:lnTo>
                  <a:pt x="3788578" y="2999826"/>
                </a:lnTo>
                <a:lnTo>
                  <a:pt x="3788578" y="0"/>
                </a:lnTo>
                <a:close/>
              </a:path>
            </a:pathLst>
          </a:custGeom>
          <a:solidFill>
            <a:srgbClr val="000000"/>
          </a:solidFill>
        </p:spPr>
        <p:txBody>
          <a:bodyPr wrap="square" lIns="0" tIns="0" rIns="0" bIns="0" rtlCol="0"/>
          <a:lstStyle/>
          <a:p>
            <a:endParaRPr/>
          </a:p>
        </p:txBody>
      </p:sp>
      <p:sp>
        <p:nvSpPr>
          <p:cNvPr id="4" name="object 4"/>
          <p:cNvSpPr txBox="1"/>
          <p:nvPr/>
        </p:nvSpPr>
        <p:spPr>
          <a:xfrm>
            <a:off x="8822579" y="5401831"/>
            <a:ext cx="2066925" cy="1885314"/>
          </a:xfrm>
          <a:prstGeom prst="rect">
            <a:avLst/>
          </a:prstGeom>
          <a:solidFill>
            <a:srgbClr val="00A2FF"/>
          </a:solidFill>
        </p:spPr>
        <p:txBody>
          <a:bodyPr vert="horz" wrap="square" lIns="0" tIns="0" rIns="0" bIns="0" rtlCol="0">
            <a:spAutoFit/>
          </a:bodyPr>
          <a:lstStyle/>
          <a:p>
            <a:pPr>
              <a:lnSpc>
                <a:spcPct val="100000"/>
              </a:lnSpc>
            </a:pPr>
            <a:endParaRPr sz="3100">
              <a:latin typeface="Times New Roman"/>
              <a:cs typeface="Times New Roman"/>
            </a:endParaRPr>
          </a:p>
          <a:p>
            <a:pPr marL="504825">
              <a:lnSpc>
                <a:spcPct val="100000"/>
              </a:lnSpc>
              <a:spcBef>
                <a:spcPts val="2255"/>
              </a:spcBef>
            </a:pPr>
            <a:r>
              <a:rPr sz="2600" spc="35" dirty="0">
                <a:solidFill>
                  <a:srgbClr val="FFFFFF"/>
                </a:solidFill>
                <a:latin typeface="Arial MT"/>
                <a:cs typeface="Arial MT"/>
              </a:rPr>
              <a:t>TopicA</a:t>
            </a:r>
            <a:endParaRPr sz="2600">
              <a:latin typeface="Arial MT"/>
              <a:cs typeface="Arial MT"/>
            </a:endParaRPr>
          </a:p>
        </p:txBody>
      </p:sp>
      <p:sp>
        <p:nvSpPr>
          <p:cNvPr id="5" name="object 5"/>
          <p:cNvSpPr txBox="1"/>
          <p:nvPr/>
        </p:nvSpPr>
        <p:spPr>
          <a:xfrm>
            <a:off x="8706827" y="3697186"/>
            <a:ext cx="1997710" cy="402590"/>
          </a:xfrm>
          <a:prstGeom prst="rect">
            <a:avLst/>
          </a:prstGeom>
        </p:spPr>
        <p:txBody>
          <a:bodyPr vert="horz" wrap="square" lIns="0" tIns="15240" rIns="0" bIns="0" rtlCol="0">
            <a:spAutoFit/>
          </a:bodyPr>
          <a:lstStyle/>
          <a:p>
            <a:pPr marL="12700">
              <a:lnSpc>
                <a:spcPct val="100000"/>
              </a:lnSpc>
              <a:spcBef>
                <a:spcPts val="120"/>
              </a:spcBef>
            </a:pPr>
            <a:r>
              <a:rPr sz="2450" b="1" spc="35" dirty="0">
                <a:latin typeface="Arial"/>
                <a:cs typeface="Arial"/>
              </a:rPr>
              <a:t>Kafka</a:t>
            </a:r>
            <a:r>
              <a:rPr sz="2450" b="1" spc="-55" dirty="0">
                <a:latin typeface="Arial"/>
                <a:cs typeface="Arial"/>
              </a:rPr>
              <a:t> </a:t>
            </a:r>
            <a:r>
              <a:rPr sz="2450" b="1" spc="10" dirty="0">
                <a:latin typeface="Arial"/>
                <a:cs typeface="Arial"/>
              </a:rPr>
              <a:t>Broker</a:t>
            </a:r>
            <a:endParaRPr sz="2450">
              <a:latin typeface="Arial"/>
              <a:cs typeface="Arial"/>
            </a:endParaRPr>
          </a:p>
        </p:txBody>
      </p:sp>
      <p:sp>
        <p:nvSpPr>
          <p:cNvPr id="6" name="object 6"/>
          <p:cNvSpPr txBox="1"/>
          <p:nvPr/>
        </p:nvSpPr>
        <p:spPr>
          <a:xfrm>
            <a:off x="2010410" y="5361052"/>
            <a:ext cx="2733040" cy="1047115"/>
          </a:xfrm>
          <a:prstGeom prst="rect">
            <a:avLst/>
          </a:prstGeom>
          <a:solidFill>
            <a:srgbClr val="000000"/>
          </a:solidFill>
        </p:spPr>
        <p:txBody>
          <a:bodyPr vert="horz" wrap="square" lIns="0" tIns="320040" rIns="0" bIns="0" rtlCol="0">
            <a:spAutoFit/>
          </a:bodyPr>
          <a:lstStyle/>
          <a:p>
            <a:pPr marL="165100">
              <a:lnSpc>
                <a:spcPct val="100000"/>
              </a:lnSpc>
              <a:spcBef>
                <a:spcPts val="2520"/>
              </a:spcBef>
            </a:pPr>
            <a:r>
              <a:rPr sz="2600" spc="65" dirty="0">
                <a:solidFill>
                  <a:srgbClr val="FFFFFF"/>
                </a:solidFill>
                <a:latin typeface="Arial MT"/>
                <a:cs typeface="Arial MT"/>
              </a:rPr>
              <a:t>Kafka</a:t>
            </a:r>
            <a:r>
              <a:rPr sz="2600" spc="-30" dirty="0">
                <a:solidFill>
                  <a:srgbClr val="FFFFFF"/>
                </a:solidFill>
                <a:latin typeface="Arial MT"/>
                <a:cs typeface="Arial MT"/>
              </a:rPr>
              <a:t> </a:t>
            </a:r>
            <a:r>
              <a:rPr sz="2600" spc="80" dirty="0">
                <a:solidFill>
                  <a:srgbClr val="FFFFFF"/>
                </a:solidFill>
                <a:latin typeface="Arial MT"/>
                <a:cs typeface="Arial MT"/>
              </a:rPr>
              <a:t>Producer</a:t>
            </a:r>
            <a:endParaRPr sz="2600">
              <a:latin typeface="Arial MT"/>
              <a:cs typeface="Arial MT"/>
            </a:endParaRPr>
          </a:p>
        </p:txBody>
      </p:sp>
      <p:sp>
        <p:nvSpPr>
          <p:cNvPr id="7" name="object 7"/>
          <p:cNvSpPr txBox="1"/>
          <p:nvPr/>
        </p:nvSpPr>
        <p:spPr>
          <a:xfrm>
            <a:off x="14968413" y="5361052"/>
            <a:ext cx="2733040" cy="1047115"/>
          </a:xfrm>
          <a:prstGeom prst="rect">
            <a:avLst/>
          </a:prstGeom>
          <a:solidFill>
            <a:srgbClr val="000000"/>
          </a:solidFill>
        </p:spPr>
        <p:txBody>
          <a:bodyPr vert="horz" wrap="square" lIns="0" tIns="320040" rIns="0" bIns="0" rtlCol="0">
            <a:spAutoFit/>
          </a:bodyPr>
          <a:lstStyle/>
          <a:p>
            <a:pPr marL="78105">
              <a:lnSpc>
                <a:spcPct val="100000"/>
              </a:lnSpc>
              <a:spcBef>
                <a:spcPts val="2520"/>
              </a:spcBef>
            </a:pPr>
            <a:r>
              <a:rPr sz="2600" spc="65" dirty="0">
                <a:solidFill>
                  <a:srgbClr val="FFFFFF"/>
                </a:solidFill>
                <a:latin typeface="Arial MT"/>
                <a:cs typeface="Arial MT"/>
              </a:rPr>
              <a:t>Kafka</a:t>
            </a:r>
            <a:r>
              <a:rPr sz="2600" spc="-35" dirty="0">
                <a:solidFill>
                  <a:srgbClr val="FFFFFF"/>
                </a:solidFill>
                <a:latin typeface="Arial MT"/>
                <a:cs typeface="Arial MT"/>
              </a:rPr>
              <a:t> </a:t>
            </a:r>
            <a:r>
              <a:rPr sz="2600" spc="70" dirty="0">
                <a:solidFill>
                  <a:srgbClr val="FFFFFF"/>
                </a:solidFill>
                <a:latin typeface="Arial MT"/>
                <a:cs typeface="Arial MT"/>
              </a:rPr>
              <a:t>Consumer</a:t>
            </a:r>
            <a:endParaRPr sz="2600">
              <a:latin typeface="Arial MT"/>
              <a:cs typeface="Arial MT"/>
            </a:endParaRPr>
          </a:p>
        </p:txBody>
      </p:sp>
      <p:sp>
        <p:nvSpPr>
          <p:cNvPr id="8" name="object 8"/>
          <p:cNvSpPr/>
          <p:nvPr/>
        </p:nvSpPr>
        <p:spPr>
          <a:xfrm>
            <a:off x="3075225" y="6530595"/>
            <a:ext cx="1090930" cy="689610"/>
          </a:xfrm>
          <a:custGeom>
            <a:avLst/>
            <a:gdLst/>
            <a:ahLst/>
            <a:cxnLst/>
            <a:rect l="l" t="t" r="r" b="b"/>
            <a:pathLst>
              <a:path w="1090929" h="689609">
                <a:moveTo>
                  <a:pt x="0" y="4998"/>
                </a:moveTo>
                <a:lnTo>
                  <a:pt x="0" y="686672"/>
                </a:lnTo>
                <a:lnTo>
                  <a:pt x="2616" y="689290"/>
                </a:lnTo>
                <a:lnTo>
                  <a:pt x="1087758" y="689290"/>
                </a:lnTo>
                <a:lnTo>
                  <a:pt x="1090375" y="686672"/>
                </a:lnTo>
                <a:lnTo>
                  <a:pt x="1090375" y="423534"/>
                </a:lnTo>
                <a:lnTo>
                  <a:pt x="541851" y="423534"/>
                </a:lnTo>
                <a:lnTo>
                  <a:pt x="538598" y="422299"/>
                </a:lnTo>
                <a:lnTo>
                  <a:pt x="535689" y="420263"/>
                </a:lnTo>
                <a:lnTo>
                  <a:pt x="0" y="4998"/>
                </a:lnTo>
                <a:close/>
              </a:path>
              <a:path w="1090929" h="689609">
                <a:moveTo>
                  <a:pt x="1090375" y="4998"/>
                </a:moveTo>
                <a:lnTo>
                  <a:pt x="551431" y="422662"/>
                </a:lnTo>
                <a:lnTo>
                  <a:pt x="548250" y="423534"/>
                </a:lnTo>
                <a:lnTo>
                  <a:pt x="1090375" y="423534"/>
                </a:lnTo>
                <a:lnTo>
                  <a:pt x="1090375" y="4998"/>
                </a:lnTo>
                <a:close/>
              </a:path>
              <a:path w="1090929" h="689609">
                <a:moveTo>
                  <a:pt x="1052839" y="0"/>
                </a:moveTo>
                <a:lnTo>
                  <a:pt x="37536" y="0"/>
                </a:lnTo>
                <a:lnTo>
                  <a:pt x="545323" y="389725"/>
                </a:lnTo>
                <a:lnTo>
                  <a:pt x="1052839" y="0"/>
                </a:lnTo>
                <a:close/>
              </a:path>
            </a:pathLst>
          </a:custGeom>
          <a:solidFill>
            <a:srgbClr val="61D836"/>
          </a:solidFill>
        </p:spPr>
        <p:txBody>
          <a:bodyPr wrap="square" lIns="0" tIns="0" rIns="0" bIns="0" rtlCol="0"/>
          <a:lstStyle/>
          <a:p>
            <a:endParaRPr/>
          </a:p>
        </p:txBody>
      </p:sp>
      <p:sp>
        <p:nvSpPr>
          <p:cNvPr id="9" name="object 9"/>
          <p:cNvSpPr txBox="1"/>
          <p:nvPr/>
        </p:nvSpPr>
        <p:spPr>
          <a:xfrm>
            <a:off x="3068117" y="6901002"/>
            <a:ext cx="508000" cy="302260"/>
          </a:xfrm>
          <a:prstGeom prst="rect">
            <a:avLst/>
          </a:prstGeom>
        </p:spPr>
        <p:txBody>
          <a:bodyPr vert="horz" wrap="square" lIns="0" tIns="13970" rIns="0" bIns="0" rtlCol="0">
            <a:spAutoFit/>
          </a:bodyPr>
          <a:lstStyle/>
          <a:p>
            <a:pPr marL="12700">
              <a:lnSpc>
                <a:spcPct val="100000"/>
              </a:lnSpc>
              <a:spcBef>
                <a:spcPts val="110"/>
              </a:spcBef>
            </a:pPr>
            <a:r>
              <a:rPr sz="1800" spc="30" dirty="0">
                <a:solidFill>
                  <a:srgbClr val="FFFFFF"/>
                </a:solidFill>
                <a:latin typeface="Arial MT"/>
                <a:cs typeface="Arial MT"/>
              </a:rPr>
              <a:t>ABC</a:t>
            </a:r>
            <a:endParaRPr sz="1800">
              <a:latin typeface="Arial MT"/>
              <a:cs typeface="Arial MT"/>
            </a:endParaRPr>
          </a:p>
        </p:txBody>
      </p:sp>
      <p:sp>
        <p:nvSpPr>
          <p:cNvPr id="10" name="object 10"/>
          <p:cNvSpPr txBox="1"/>
          <p:nvPr/>
        </p:nvSpPr>
        <p:spPr>
          <a:xfrm>
            <a:off x="4942258" y="5615461"/>
            <a:ext cx="1218565" cy="538480"/>
          </a:xfrm>
          <a:prstGeom prst="rect">
            <a:avLst/>
          </a:prstGeom>
          <a:solidFill>
            <a:srgbClr val="000000"/>
          </a:solidFill>
        </p:spPr>
        <p:txBody>
          <a:bodyPr vert="horz" wrap="square" lIns="0" tIns="635" rIns="0" bIns="0" rtlCol="0">
            <a:spAutoFit/>
          </a:bodyPr>
          <a:lstStyle/>
          <a:p>
            <a:pPr marL="279400" marR="225425" indent="-46990">
              <a:lnSpc>
                <a:spcPct val="104099"/>
              </a:lnSpc>
              <a:spcBef>
                <a:spcPts val="5"/>
              </a:spcBef>
            </a:pPr>
            <a:r>
              <a:rPr sz="1650" spc="20" dirty="0">
                <a:solidFill>
                  <a:srgbClr val="FFFFFF"/>
                </a:solidFill>
                <a:latin typeface="Arial MT"/>
                <a:cs typeface="Arial MT"/>
              </a:rPr>
              <a:t>Send</a:t>
            </a:r>
            <a:r>
              <a:rPr sz="1650" spc="-95" dirty="0">
                <a:solidFill>
                  <a:srgbClr val="FFFFFF"/>
                </a:solidFill>
                <a:latin typeface="Arial MT"/>
                <a:cs typeface="Arial MT"/>
              </a:rPr>
              <a:t> </a:t>
            </a:r>
            <a:r>
              <a:rPr sz="1650" spc="75" dirty="0">
                <a:solidFill>
                  <a:srgbClr val="FFFFFF"/>
                </a:solidFill>
                <a:latin typeface="Arial MT"/>
                <a:cs typeface="Arial MT"/>
              </a:rPr>
              <a:t>to </a:t>
            </a:r>
            <a:r>
              <a:rPr sz="1650" spc="-445" dirty="0">
                <a:solidFill>
                  <a:srgbClr val="FFFFFF"/>
                </a:solidFill>
                <a:latin typeface="Arial MT"/>
                <a:cs typeface="Arial MT"/>
              </a:rPr>
              <a:t> </a:t>
            </a:r>
            <a:r>
              <a:rPr sz="1650" spc="5" dirty="0">
                <a:solidFill>
                  <a:srgbClr val="FFFFFF"/>
                </a:solidFill>
                <a:latin typeface="Arial MT"/>
                <a:cs typeface="Arial MT"/>
              </a:rPr>
              <a:t>TopicA</a:t>
            </a:r>
            <a:endParaRPr sz="1650">
              <a:latin typeface="Arial MT"/>
              <a:cs typeface="Arial MT"/>
            </a:endParaRPr>
          </a:p>
        </p:txBody>
      </p:sp>
      <p:sp>
        <p:nvSpPr>
          <p:cNvPr id="11" name="object 11"/>
          <p:cNvSpPr txBox="1"/>
          <p:nvPr/>
        </p:nvSpPr>
        <p:spPr>
          <a:xfrm>
            <a:off x="13250329" y="5615461"/>
            <a:ext cx="1218565" cy="538480"/>
          </a:xfrm>
          <a:prstGeom prst="rect">
            <a:avLst/>
          </a:prstGeom>
          <a:solidFill>
            <a:srgbClr val="000000"/>
          </a:solidFill>
        </p:spPr>
        <p:txBody>
          <a:bodyPr vert="horz" wrap="square" lIns="0" tIns="635" rIns="0" bIns="0" rtlCol="0">
            <a:spAutoFit/>
          </a:bodyPr>
          <a:lstStyle/>
          <a:p>
            <a:pPr marL="279400" marR="271780" indent="147320">
              <a:lnSpc>
                <a:spcPct val="104099"/>
              </a:lnSpc>
              <a:spcBef>
                <a:spcPts val="5"/>
              </a:spcBef>
            </a:pPr>
            <a:r>
              <a:rPr sz="1650" spc="30" dirty="0">
                <a:solidFill>
                  <a:srgbClr val="FFFFFF"/>
                </a:solidFill>
                <a:latin typeface="Arial MT"/>
                <a:cs typeface="Arial MT"/>
              </a:rPr>
              <a:t>Poll </a:t>
            </a:r>
            <a:r>
              <a:rPr sz="1650" spc="35" dirty="0">
                <a:solidFill>
                  <a:srgbClr val="FFFFFF"/>
                </a:solidFill>
                <a:latin typeface="Arial MT"/>
                <a:cs typeface="Arial MT"/>
              </a:rPr>
              <a:t> </a:t>
            </a:r>
            <a:r>
              <a:rPr sz="1650" spc="-220" dirty="0">
                <a:solidFill>
                  <a:srgbClr val="FFFFFF"/>
                </a:solidFill>
                <a:latin typeface="Arial MT"/>
                <a:cs typeface="Arial MT"/>
              </a:rPr>
              <a:t>T</a:t>
            </a:r>
            <a:r>
              <a:rPr sz="1650" spc="50" dirty="0">
                <a:solidFill>
                  <a:srgbClr val="FFFFFF"/>
                </a:solidFill>
                <a:latin typeface="Arial MT"/>
                <a:cs typeface="Arial MT"/>
              </a:rPr>
              <a:t>opicA</a:t>
            </a:r>
            <a:endParaRPr sz="1650">
              <a:latin typeface="Arial MT"/>
              <a:cs typeface="Arial MT"/>
            </a:endParaRPr>
          </a:p>
        </p:txBody>
      </p:sp>
      <p:sp>
        <p:nvSpPr>
          <p:cNvPr id="12" name="object 12"/>
          <p:cNvSpPr/>
          <p:nvPr/>
        </p:nvSpPr>
        <p:spPr>
          <a:xfrm>
            <a:off x="13286244" y="6413565"/>
            <a:ext cx="1146810" cy="923925"/>
          </a:xfrm>
          <a:custGeom>
            <a:avLst/>
            <a:gdLst/>
            <a:ahLst/>
            <a:cxnLst/>
            <a:rect l="l" t="t" r="r" b="b"/>
            <a:pathLst>
              <a:path w="1146809" h="923925">
                <a:moveTo>
                  <a:pt x="279562" y="457391"/>
                </a:moveTo>
                <a:lnTo>
                  <a:pt x="109033" y="457391"/>
                </a:lnTo>
                <a:lnTo>
                  <a:pt x="109033" y="461719"/>
                </a:lnTo>
                <a:lnTo>
                  <a:pt x="111419" y="508945"/>
                </a:lnTo>
                <a:lnTo>
                  <a:pt x="118410" y="554762"/>
                </a:lnTo>
                <a:lnTo>
                  <a:pt x="129784" y="599004"/>
                </a:lnTo>
                <a:lnTo>
                  <a:pt x="145305" y="641418"/>
                </a:lnTo>
                <a:lnTo>
                  <a:pt x="164742" y="681772"/>
                </a:lnTo>
                <a:lnTo>
                  <a:pt x="187862" y="719833"/>
                </a:lnTo>
                <a:lnTo>
                  <a:pt x="214434" y="755370"/>
                </a:lnTo>
                <a:lnTo>
                  <a:pt x="244226" y="788151"/>
                </a:lnTo>
                <a:lnTo>
                  <a:pt x="277007" y="817944"/>
                </a:lnTo>
                <a:lnTo>
                  <a:pt x="312543" y="844517"/>
                </a:lnTo>
                <a:lnTo>
                  <a:pt x="350603" y="867638"/>
                </a:lnTo>
                <a:lnTo>
                  <a:pt x="390956" y="887075"/>
                </a:lnTo>
                <a:lnTo>
                  <a:pt x="433369" y="902597"/>
                </a:lnTo>
                <a:lnTo>
                  <a:pt x="477611" y="913971"/>
                </a:lnTo>
                <a:lnTo>
                  <a:pt x="523449" y="920965"/>
                </a:lnTo>
                <a:lnTo>
                  <a:pt x="570652" y="923348"/>
                </a:lnTo>
                <a:lnTo>
                  <a:pt x="622949" y="920421"/>
                </a:lnTo>
                <a:lnTo>
                  <a:pt x="673534" y="911849"/>
                </a:lnTo>
                <a:lnTo>
                  <a:pt x="722092" y="897949"/>
                </a:lnTo>
                <a:lnTo>
                  <a:pt x="768304" y="879036"/>
                </a:lnTo>
                <a:lnTo>
                  <a:pt x="811856" y="855427"/>
                </a:lnTo>
                <a:lnTo>
                  <a:pt x="852430" y="827438"/>
                </a:lnTo>
                <a:lnTo>
                  <a:pt x="889711" y="795384"/>
                </a:lnTo>
                <a:lnTo>
                  <a:pt x="857899" y="752820"/>
                </a:lnTo>
                <a:lnTo>
                  <a:pt x="570652" y="752820"/>
                </a:lnTo>
                <a:lnTo>
                  <a:pt x="523430" y="749010"/>
                </a:lnTo>
                <a:lnTo>
                  <a:pt x="478635" y="737982"/>
                </a:lnTo>
                <a:lnTo>
                  <a:pt x="436868" y="720333"/>
                </a:lnTo>
                <a:lnTo>
                  <a:pt x="398727" y="696662"/>
                </a:lnTo>
                <a:lnTo>
                  <a:pt x="364810" y="667569"/>
                </a:lnTo>
                <a:lnTo>
                  <a:pt x="335718" y="633652"/>
                </a:lnTo>
                <a:lnTo>
                  <a:pt x="312048" y="595510"/>
                </a:lnTo>
                <a:lnTo>
                  <a:pt x="294399" y="553741"/>
                </a:lnTo>
                <a:lnTo>
                  <a:pt x="283369" y="508923"/>
                </a:lnTo>
                <a:lnTo>
                  <a:pt x="279562" y="461719"/>
                </a:lnTo>
                <a:lnTo>
                  <a:pt x="279562" y="457391"/>
                </a:lnTo>
                <a:close/>
              </a:path>
              <a:path w="1146809" h="923925">
                <a:moveTo>
                  <a:pt x="786457" y="657229"/>
                </a:moveTo>
                <a:lnTo>
                  <a:pt x="751773" y="689728"/>
                </a:lnTo>
                <a:lnTo>
                  <a:pt x="712124" y="716254"/>
                </a:lnTo>
                <a:lnTo>
                  <a:pt x="668236" y="736090"/>
                </a:lnTo>
                <a:lnTo>
                  <a:pt x="620837" y="748517"/>
                </a:lnTo>
                <a:lnTo>
                  <a:pt x="570652" y="752820"/>
                </a:lnTo>
                <a:lnTo>
                  <a:pt x="857899" y="752820"/>
                </a:lnTo>
                <a:lnTo>
                  <a:pt x="786457" y="657229"/>
                </a:lnTo>
                <a:close/>
              </a:path>
              <a:path w="1146809" h="923925">
                <a:moveTo>
                  <a:pt x="1146729" y="457391"/>
                </a:moveTo>
                <a:lnTo>
                  <a:pt x="757327" y="457391"/>
                </a:lnTo>
                <a:lnTo>
                  <a:pt x="952023" y="721707"/>
                </a:lnTo>
                <a:lnTo>
                  <a:pt x="1146729" y="457391"/>
                </a:lnTo>
                <a:close/>
              </a:path>
              <a:path w="1146809" h="923925">
                <a:moveTo>
                  <a:pt x="194695" y="192984"/>
                </a:moveTo>
                <a:lnTo>
                  <a:pt x="0" y="457391"/>
                </a:lnTo>
                <a:lnTo>
                  <a:pt x="389401" y="457391"/>
                </a:lnTo>
                <a:lnTo>
                  <a:pt x="194695" y="192984"/>
                </a:lnTo>
                <a:close/>
              </a:path>
              <a:path w="1146809" h="923925">
                <a:moveTo>
                  <a:pt x="928656" y="170529"/>
                </a:moveTo>
                <a:lnTo>
                  <a:pt x="570652" y="170529"/>
                </a:lnTo>
                <a:lnTo>
                  <a:pt x="617467" y="174274"/>
                </a:lnTo>
                <a:lnTo>
                  <a:pt x="661903" y="185118"/>
                </a:lnTo>
                <a:lnTo>
                  <a:pt x="703376" y="202477"/>
                </a:lnTo>
                <a:lnTo>
                  <a:pt x="741303" y="225769"/>
                </a:lnTo>
                <a:lnTo>
                  <a:pt x="775102" y="254408"/>
                </a:lnTo>
                <a:lnTo>
                  <a:pt x="804188" y="287812"/>
                </a:lnTo>
                <a:lnTo>
                  <a:pt x="827980" y="325395"/>
                </a:lnTo>
                <a:lnTo>
                  <a:pt x="845893" y="366576"/>
                </a:lnTo>
                <a:lnTo>
                  <a:pt x="857346" y="410769"/>
                </a:lnTo>
                <a:lnTo>
                  <a:pt x="861753" y="457391"/>
                </a:lnTo>
                <a:lnTo>
                  <a:pt x="1032282" y="457391"/>
                </a:lnTo>
                <a:lnTo>
                  <a:pt x="1029502" y="410563"/>
                </a:lnTo>
                <a:lnTo>
                  <a:pt x="1022181" y="365102"/>
                </a:lnTo>
                <a:lnTo>
                  <a:pt x="1010548" y="321236"/>
                </a:lnTo>
                <a:lnTo>
                  <a:pt x="994831" y="279194"/>
                </a:lnTo>
                <a:lnTo>
                  <a:pt x="975257" y="239204"/>
                </a:lnTo>
                <a:lnTo>
                  <a:pt x="952055" y="201493"/>
                </a:lnTo>
                <a:lnTo>
                  <a:pt x="928656" y="170529"/>
                </a:lnTo>
                <a:close/>
              </a:path>
              <a:path w="1146809" h="923925">
                <a:moveTo>
                  <a:pt x="570652" y="0"/>
                </a:moveTo>
                <a:lnTo>
                  <a:pt x="519228" y="2835"/>
                </a:lnTo>
                <a:lnTo>
                  <a:pt x="469454" y="11140"/>
                </a:lnTo>
                <a:lnTo>
                  <a:pt x="421630" y="24612"/>
                </a:lnTo>
                <a:lnTo>
                  <a:pt x="376057" y="42945"/>
                </a:lnTo>
                <a:lnTo>
                  <a:pt x="333035" y="65838"/>
                </a:lnTo>
                <a:lnTo>
                  <a:pt x="292865" y="92986"/>
                </a:lnTo>
                <a:lnTo>
                  <a:pt x="255845" y="124087"/>
                </a:lnTo>
                <a:lnTo>
                  <a:pt x="358010" y="262783"/>
                </a:lnTo>
                <a:lnTo>
                  <a:pt x="392475" y="231381"/>
                </a:lnTo>
                <a:lnTo>
                  <a:pt x="431652" y="205776"/>
                </a:lnTo>
                <a:lnTo>
                  <a:pt x="474860" y="186647"/>
                </a:lnTo>
                <a:lnTo>
                  <a:pt x="521420" y="174672"/>
                </a:lnTo>
                <a:lnTo>
                  <a:pt x="570652" y="170529"/>
                </a:lnTo>
                <a:lnTo>
                  <a:pt x="928656" y="170529"/>
                </a:lnTo>
                <a:lnTo>
                  <a:pt x="925452" y="166291"/>
                </a:lnTo>
                <a:lnTo>
                  <a:pt x="895678" y="133825"/>
                </a:lnTo>
                <a:lnTo>
                  <a:pt x="862959" y="104323"/>
                </a:lnTo>
                <a:lnTo>
                  <a:pt x="827525" y="78015"/>
                </a:lnTo>
                <a:lnTo>
                  <a:pt x="789602" y="55128"/>
                </a:lnTo>
                <a:lnTo>
                  <a:pt x="749420" y="35890"/>
                </a:lnTo>
                <a:lnTo>
                  <a:pt x="707205" y="20531"/>
                </a:lnTo>
                <a:lnTo>
                  <a:pt x="663187" y="9277"/>
                </a:lnTo>
                <a:lnTo>
                  <a:pt x="617594" y="2357"/>
                </a:lnTo>
                <a:lnTo>
                  <a:pt x="570652" y="0"/>
                </a:lnTo>
                <a:close/>
              </a:path>
            </a:pathLst>
          </a:custGeom>
          <a:solidFill>
            <a:srgbClr val="000000"/>
          </a:solidFill>
        </p:spPr>
        <p:txBody>
          <a:bodyPr wrap="square" lIns="0" tIns="0" rIns="0" bIns="0" rtlCol="0"/>
          <a:lstStyle/>
          <a:p>
            <a:endParaRPr/>
          </a:p>
        </p:txBody>
      </p:sp>
      <p:sp>
        <p:nvSpPr>
          <p:cNvPr id="13" name="object 13"/>
          <p:cNvSpPr txBox="1"/>
          <p:nvPr/>
        </p:nvSpPr>
        <p:spPr>
          <a:xfrm>
            <a:off x="10078197" y="7542620"/>
            <a:ext cx="8693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Bytes</a:t>
            </a:r>
            <a:endParaRPr sz="2450">
              <a:latin typeface="Arial"/>
              <a:cs typeface="Arial"/>
            </a:endParaRPr>
          </a:p>
        </p:txBody>
      </p:sp>
      <p:sp>
        <p:nvSpPr>
          <p:cNvPr id="14" name="object 14"/>
          <p:cNvSpPr txBox="1"/>
          <p:nvPr/>
        </p:nvSpPr>
        <p:spPr>
          <a:xfrm>
            <a:off x="8672407" y="8007609"/>
            <a:ext cx="2066925" cy="1047115"/>
          </a:xfrm>
          <a:prstGeom prst="rect">
            <a:avLst/>
          </a:prstGeom>
          <a:solidFill>
            <a:srgbClr val="00A2FF"/>
          </a:solidFill>
        </p:spPr>
        <p:txBody>
          <a:bodyPr vert="horz" wrap="square" lIns="0" tIns="320040" rIns="0" bIns="0" rtlCol="0">
            <a:spAutoFit/>
          </a:bodyPr>
          <a:lstStyle/>
          <a:p>
            <a:pPr marL="135890">
              <a:lnSpc>
                <a:spcPct val="100000"/>
              </a:lnSpc>
              <a:spcBef>
                <a:spcPts val="2520"/>
              </a:spcBef>
            </a:pPr>
            <a:r>
              <a:rPr sz="2600" spc="25" dirty="0">
                <a:solidFill>
                  <a:srgbClr val="FFFFFF"/>
                </a:solidFill>
                <a:latin typeface="Arial MT"/>
                <a:cs typeface="Arial MT"/>
              </a:rPr>
              <a:t>File</a:t>
            </a:r>
            <a:r>
              <a:rPr sz="2600" spc="-30" dirty="0">
                <a:solidFill>
                  <a:srgbClr val="FFFFFF"/>
                </a:solidFill>
                <a:latin typeface="Arial MT"/>
                <a:cs typeface="Arial MT"/>
              </a:rPr>
              <a:t> </a:t>
            </a:r>
            <a:r>
              <a:rPr sz="2600" spc="70" dirty="0">
                <a:solidFill>
                  <a:srgbClr val="FFFFFF"/>
                </a:solidFill>
                <a:latin typeface="Arial MT"/>
                <a:cs typeface="Arial MT"/>
              </a:rPr>
              <a:t>System</a:t>
            </a:r>
            <a:endParaRPr sz="2600">
              <a:latin typeface="Arial MT"/>
              <a:cs typeface="Arial MT"/>
            </a:endParaRPr>
          </a:p>
        </p:txBody>
      </p:sp>
      <p:sp>
        <p:nvSpPr>
          <p:cNvPr id="15" name="object 15"/>
          <p:cNvSpPr txBox="1"/>
          <p:nvPr/>
        </p:nvSpPr>
        <p:spPr>
          <a:xfrm>
            <a:off x="4832649" y="8278199"/>
            <a:ext cx="3737610" cy="402590"/>
          </a:xfrm>
          <a:prstGeom prst="rect">
            <a:avLst/>
          </a:prstGeom>
        </p:spPr>
        <p:txBody>
          <a:bodyPr vert="horz" wrap="square" lIns="0" tIns="15240" rIns="0" bIns="0" rtlCol="0">
            <a:spAutoFit/>
          </a:bodyPr>
          <a:lstStyle/>
          <a:p>
            <a:pPr marL="12700">
              <a:lnSpc>
                <a:spcPct val="100000"/>
              </a:lnSpc>
              <a:spcBef>
                <a:spcPts val="120"/>
              </a:spcBef>
            </a:pPr>
            <a:r>
              <a:rPr sz="2450" b="1" spc="40" dirty="0">
                <a:latin typeface="Arial"/>
                <a:cs typeface="Arial"/>
              </a:rPr>
              <a:t>log.dirs=/tmp/kafka-logs</a:t>
            </a:r>
            <a:endParaRPr sz="2450">
              <a:latin typeface="Arial"/>
              <a:cs typeface="Arial"/>
            </a:endParaRPr>
          </a:p>
        </p:txBody>
      </p:sp>
      <p:sp>
        <p:nvSpPr>
          <p:cNvPr id="16" name="object 16"/>
          <p:cNvSpPr txBox="1"/>
          <p:nvPr/>
        </p:nvSpPr>
        <p:spPr>
          <a:xfrm>
            <a:off x="8309874" y="9155815"/>
            <a:ext cx="407098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00000000000000000000.log</a:t>
            </a:r>
            <a:endParaRPr sz="245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06982" y="494591"/>
            <a:ext cx="8890635" cy="1433195"/>
          </a:xfrm>
          <a:prstGeom prst="rect">
            <a:avLst/>
          </a:prstGeom>
        </p:spPr>
        <p:txBody>
          <a:bodyPr vert="horz" wrap="square" lIns="0" tIns="17145" rIns="0" bIns="0" rtlCol="0">
            <a:spAutoFit/>
          </a:bodyPr>
          <a:lstStyle/>
          <a:p>
            <a:pPr marL="12700">
              <a:lnSpc>
                <a:spcPct val="100000"/>
              </a:lnSpc>
              <a:spcBef>
                <a:spcPts val="135"/>
              </a:spcBef>
            </a:pPr>
            <a:r>
              <a:rPr spc="200" dirty="0"/>
              <a:t>Retention</a:t>
            </a:r>
            <a:r>
              <a:rPr spc="-50" dirty="0"/>
              <a:t> </a:t>
            </a:r>
            <a:r>
              <a:rPr spc="245" dirty="0"/>
              <a:t>Policy</a:t>
            </a:r>
          </a:p>
        </p:txBody>
      </p:sp>
      <p:sp>
        <p:nvSpPr>
          <p:cNvPr id="3" name="object 3"/>
          <p:cNvSpPr txBox="1"/>
          <p:nvPr/>
        </p:nvSpPr>
        <p:spPr>
          <a:xfrm>
            <a:off x="1421811" y="2599074"/>
            <a:ext cx="16663035" cy="369824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5" dirty="0">
                <a:latin typeface="Arial MT"/>
                <a:cs typeface="Arial MT"/>
              </a:rPr>
              <a:t>Determines </a:t>
            </a:r>
            <a:r>
              <a:rPr sz="3950" spc="75" dirty="0">
                <a:latin typeface="Arial MT"/>
                <a:cs typeface="Arial MT"/>
              </a:rPr>
              <a:t>how</a:t>
            </a:r>
            <a:r>
              <a:rPr sz="3950" dirty="0">
                <a:latin typeface="Arial MT"/>
                <a:cs typeface="Arial MT"/>
              </a:rPr>
              <a:t> </a:t>
            </a:r>
            <a:r>
              <a:rPr sz="3950" spc="35" dirty="0">
                <a:latin typeface="Arial MT"/>
                <a:cs typeface="Arial MT"/>
              </a:rPr>
              <a:t>long</a:t>
            </a:r>
            <a:r>
              <a:rPr sz="3950" spc="-5" dirty="0">
                <a:latin typeface="Arial MT"/>
                <a:cs typeface="Arial MT"/>
              </a:rPr>
              <a:t> </a:t>
            </a:r>
            <a:r>
              <a:rPr sz="3950" spc="25" dirty="0">
                <a:latin typeface="Arial MT"/>
                <a:cs typeface="Arial MT"/>
              </a:rPr>
              <a:t>the</a:t>
            </a:r>
            <a:r>
              <a:rPr sz="3950" dirty="0">
                <a:latin typeface="Arial MT"/>
                <a:cs typeface="Arial MT"/>
              </a:rPr>
              <a:t> </a:t>
            </a:r>
            <a:r>
              <a:rPr sz="3950" spc="-10" dirty="0">
                <a:latin typeface="Arial MT"/>
                <a:cs typeface="Arial MT"/>
              </a:rPr>
              <a:t>message</a:t>
            </a:r>
            <a:r>
              <a:rPr sz="3950" spc="-5" dirty="0">
                <a:latin typeface="Arial MT"/>
                <a:cs typeface="Arial MT"/>
              </a:rPr>
              <a:t> </a:t>
            </a:r>
            <a:r>
              <a:rPr sz="3950" dirty="0">
                <a:latin typeface="Arial MT"/>
                <a:cs typeface="Arial MT"/>
              </a:rPr>
              <a:t>is retained</a:t>
            </a:r>
            <a:r>
              <a:rPr sz="3950" spc="-5" dirty="0">
                <a:latin typeface="Arial MT"/>
                <a:cs typeface="Arial MT"/>
              </a:rPr>
              <a:t> </a:t>
            </a:r>
            <a:r>
              <a:rPr sz="3950" dirty="0">
                <a:latin typeface="Arial MT"/>
                <a:cs typeface="Arial MT"/>
              </a:rPr>
              <a:t>?</a:t>
            </a:r>
            <a:endParaRPr sz="3950">
              <a:latin typeface="Arial MT"/>
              <a:cs typeface="Arial MT"/>
            </a:endParaRPr>
          </a:p>
          <a:p>
            <a:pPr marL="535940" indent="-523875">
              <a:lnSpc>
                <a:spcPts val="4730"/>
              </a:lnSpc>
              <a:spcBef>
                <a:spcPts val="4890"/>
              </a:spcBef>
              <a:buSzPct val="125316"/>
              <a:buFont typeface="SimSun"/>
              <a:buChar char="•"/>
              <a:tabLst>
                <a:tab pos="536575" algn="l"/>
              </a:tabLst>
            </a:pPr>
            <a:r>
              <a:rPr sz="3950" spc="20" dirty="0">
                <a:latin typeface="Arial MT"/>
                <a:cs typeface="Arial MT"/>
              </a:rPr>
              <a:t>Configured</a:t>
            </a:r>
            <a:r>
              <a:rPr sz="3950" spc="10" dirty="0">
                <a:latin typeface="Arial MT"/>
                <a:cs typeface="Arial MT"/>
              </a:rPr>
              <a:t> </a:t>
            </a:r>
            <a:r>
              <a:rPr sz="3950" spc="15" dirty="0">
                <a:latin typeface="Arial MT"/>
                <a:cs typeface="Arial MT"/>
              </a:rPr>
              <a:t>using </a:t>
            </a:r>
            <a:r>
              <a:rPr sz="3950" spc="25" dirty="0">
                <a:latin typeface="Arial MT"/>
                <a:cs typeface="Arial MT"/>
              </a:rPr>
              <a:t>the</a:t>
            </a:r>
            <a:r>
              <a:rPr sz="3950" spc="10" dirty="0">
                <a:latin typeface="Arial MT"/>
                <a:cs typeface="Arial MT"/>
              </a:rPr>
              <a:t> </a:t>
            </a:r>
            <a:r>
              <a:rPr sz="3950" spc="45" dirty="0">
                <a:latin typeface="Arial MT"/>
                <a:cs typeface="Arial MT"/>
              </a:rPr>
              <a:t>property</a:t>
            </a:r>
            <a:r>
              <a:rPr sz="3950" spc="15" dirty="0">
                <a:latin typeface="Arial MT"/>
                <a:cs typeface="Arial MT"/>
              </a:rPr>
              <a:t> </a:t>
            </a:r>
            <a:r>
              <a:rPr sz="3950" b="1" spc="-15" dirty="0">
                <a:latin typeface="Arial"/>
                <a:cs typeface="Arial"/>
              </a:rPr>
              <a:t>log.retention.hours</a:t>
            </a:r>
            <a:r>
              <a:rPr sz="3950" b="1" spc="10" dirty="0">
                <a:latin typeface="Arial"/>
                <a:cs typeface="Arial"/>
              </a:rPr>
              <a:t> </a:t>
            </a:r>
            <a:r>
              <a:rPr sz="3950" dirty="0">
                <a:latin typeface="Arial MT"/>
                <a:cs typeface="Arial MT"/>
              </a:rPr>
              <a:t>in</a:t>
            </a:r>
            <a:r>
              <a:rPr sz="3950" spc="15" dirty="0">
                <a:latin typeface="Arial MT"/>
                <a:cs typeface="Arial MT"/>
              </a:rPr>
              <a:t> </a:t>
            </a:r>
            <a:r>
              <a:rPr sz="3950" b="1" spc="-25" dirty="0">
                <a:latin typeface="Arial"/>
                <a:cs typeface="Arial"/>
              </a:rPr>
              <a:t>server.properties</a:t>
            </a:r>
            <a:endParaRPr sz="3950">
              <a:latin typeface="Arial"/>
              <a:cs typeface="Arial"/>
            </a:endParaRPr>
          </a:p>
          <a:p>
            <a:pPr marL="535940">
              <a:lnSpc>
                <a:spcPts val="4730"/>
              </a:lnSpc>
            </a:pPr>
            <a:r>
              <a:rPr sz="3950" dirty="0">
                <a:latin typeface="Arial MT"/>
                <a:cs typeface="Arial MT"/>
              </a:rPr>
              <a:t>file</a:t>
            </a:r>
            <a:endParaRPr sz="3950">
              <a:latin typeface="Arial MT"/>
              <a:cs typeface="Arial MT"/>
            </a:endParaRPr>
          </a:p>
          <a:p>
            <a:pPr>
              <a:lnSpc>
                <a:spcPct val="100000"/>
              </a:lnSpc>
              <a:spcBef>
                <a:spcPts val="55"/>
              </a:spcBef>
            </a:pPr>
            <a:endParaRPr sz="4200">
              <a:latin typeface="Arial MT"/>
              <a:cs typeface="Arial MT"/>
            </a:endParaRPr>
          </a:p>
          <a:p>
            <a:pPr marL="535940" indent="-523875">
              <a:lnSpc>
                <a:spcPct val="100000"/>
              </a:lnSpc>
              <a:buSzPct val="125316"/>
              <a:buFont typeface="SimSun"/>
              <a:buChar char="•"/>
              <a:tabLst>
                <a:tab pos="536575" algn="l"/>
              </a:tabLst>
            </a:pPr>
            <a:r>
              <a:rPr sz="3950" dirty="0">
                <a:latin typeface="Arial MT"/>
                <a:cs typeface="Arial MT"/>
              </a:rPr>
              <a:t>Default</a:t>
            </a:r>
            <a:r>
              <a:rPr sz="3950" spc="-5" dirty="0">
                <a:latin typeface="Arial MT"/>
                <a:cs typeface="Arial MT"/>
              </a:rPr>
              <a:t> </a:t>
            </a:r>
            <a:r>
              <a:rPr sz="3950" spc="15" dirty="0">
                <a:latin typeface="Arial MT"/>
                <a:cs typeface="Arial MT"/>
              </a:rPr>
              <a:t>retention</a:t>
            </a:r>
            <a:r>
              <a:rPr sz="3950" dirty="0">
                <a:latin typeface="Arial MT"/>
                <a:cs typeface="Arial MT"/>
              </a:rPr>
              <a:t> </a:t>
            </a:r>
            <a:r>
              <a:rPr sz="3950" spc="50" dirty="0">
                <a:latin typeface="Arial MT"/>
                <a:cs typeface="Arial MT"/>
              </a:rPr>
              <a:t>period</a:t>
            </a:r>
            <a:r>
              <a:rPr sz="3950" dirty="0">
                <a:latin typeface="Arial MT"/>
                <a:cs typeface="Arial MT"/>
              </a:rPr>
              <a:t> is </a:t>
            </a:r>
            <a:r>
              <a:rPr sz="3950" b="1" dirty="0">
                <a:latin typeface="Arial"/>
                <a:cs typeface="Arial"/>
              </a:rPr>
              <a:t>168 </a:t>
            </a:r>
            <a:r>
              <a:rPr sz="3950" b="1" spc="-40" dirty="0">
                <a:latin typeface="Arial"/>
                <a:cs typeface="Arial"/>
              </a:rPr>
              <a:t>hours</a:t>
            </a:r>
            <a:r>
              <a:rPr sz="3950" b="1" dirty="0">
                <a:latin typeface="Arial"/>
                <a:cs typeface="Arial"/>
              </a:rPr>
              <a:t> </a:t>
            </a:r>
            <a:r>
              <a:rPr sz="3950" spc="-145" dirty="0">
                <a:latin typeface="Arial MT"/>
                <a:cs typeface="Arial MT"/>
              </a:rPr>
              <a:t>(7</a:t>
            </a:r>
            <a:r>
              <a:rPr sz="3950" dirty="0">
                <a:latin typeface="Arial MT"/>
                <a:cs typeface="Arial MT"/>
              </a:rPr>
              <a:t> </a:t>
            </a:r>
            <a:r>
              <a:rPr sz="3950" spc="-45" dirty="0">
                <a:latin typeface="Arial MT"/>
                <a:cs typeface="Arial MT"/>
              </a:rPr>
              <a:t>days)</a:t>
            </a:r>
            <a:endParaRPr sz="3950">
              <a:latin typeface="Arial MT"/>
              <a:cs typeface="Arial M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16478" y="2769881"/>
            <a:ext cx="12271375" cy="5704840"/>
          </a:xfrm>
          <a:prstGeom prst="rect">
            <a:avLst/>
          </a:prstGeom>
        </p:spPr>
        <p:txBody>
          <a:bodyPr vert="horz" wrap="square" lIns="0" tIns="46355" rIns="0" bIns="0" rtlCol="0">
            <a:spAutoFit/>
          </a:bodyPr>
          <a:lstStyle/>
          <a:p>
            <a:pPr marL="4506595" marR="4498975" algn="ctr">
              <a:lnSpc>
                <a:spcPts val="11210"/>
              </a:lnSpc>
              <a:spcBef>
                <a:spcPts val="365"/>
              </a:spcBef>
            </a:pPr>
            <a:r>
              <a:rPr sz="9200" b="1" spc="100" dirty="0">
                <a:latin typeface="Arial"/>
                <a:cs typeface="Arial"/>
              </a:rPr>
              <a:t>Kafka  </a:t>
            </a:r>
            <a:r>
              <a:rPr sz="9200" b="1" spc="10" dirty="0">
                <a:latin typeface="Arial"/>
                <a:cs typeface="Arial"/>
              </a:rPr>
              <a:t>as</a:t>
            </a:r>
            <a:r>
              <a:rPr sz="9200" b="1" spc="-15" dirty="0">
                <a:latin typeface="Arial"/>
                <a:cs typeface="Arial"/>
              </a:rPr>
              <a:t> </a:t>
            </a:r>
            <a:r>
              <a:rPr sz="9200" b="1" spc="180" dirty="0">
                <a:latin typeface="Arial"/>
                <a:cs typeface="Arial"/>
              </a:rPr>
              <a:t>a</a:t>
            </a:r>
            <a:endParaRPr sz="9200">
              <a:latin typeface="Arial"/>
              <a:cs typeface="Arial"/>
            </a:endParaRPr>
          </a:p>
          <a:p>
            <a:pPr marL="12065" marR="5080" algn="ctr">
              <a:lnSpc>
                <a:spcPts val="11210"/>
              </a:lnSpc>
            </a:pPr>
            <a:r>
              <a:rPr sz="9200" b="1" spc="10" dirty="0">
                <a:latin typeface="Arial"/>
                <a:cs typeface="Arial"/>
              </a:rPr>
              <a:t>Distributed</a:t>
            </a:r>
            <a:r>
              <a:rPr sz="9200" b="1" spc="-30" dirty="0">
                <a:latin typeface="Arial"/>
                <a:cs typeface="Arial"/>
              </a:rPr>
              <a:t> </a:t>
            </a:r>
            <a:r>
              <a:rPr sz="9200" b="1" spc="15" dirty="0">
                <a:latin typeface="Arial"/>
                <a:cs typeface="Arial"/>
              </a:rPr>
              <a:t>Streaming </a:t>
            </a:r>
            <a:r>
              <a:rPr sz="9200" b="1" spc="-2540" dirty="0">
                <a:latin typeface="Arial"/>
                <a:cs typeface="Arial"/>
              </a:rPr>
              <a:t> </a:t>
            </a:r>
            <a:r>
              <a:rPr sz="9200" b="1" spc="-15" dirty="0">
                <a:latin typeface="Arial"/>
                <a:cs typeface="Arial"/>
              </a:rPr>
              <a:t>System</a:t>
            </a:r>
            <a:endParaRPr sz="92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538" y="4743188"/>
            <a:ext cx="15151735" cy="779780"/>
          </a:xfrm>
          <a:prstGeom prst="rect">
            <a:avLst/>
          </a:prstGeom>
        </p:spPr>
        <p:txBody>
          <a:bodyPr vert="horz" wrap="square" lIns="0" tIns="12065" rIns="0" bIns="0" rtlCol="0">
            <a:spAutoFit/>
          </a:bodyPr>
          <a:lstStyle/>
          <a:p>
            <a:pPr marL="12700">
              <a:lnSpc>
                <a:spcPct val="100000"/>
              </a:lnSpc>
              <a:spcBef>
                <a:spcPts val="95"/>
              </a:spcBef>
            </a:pPr>
            <a:r>
              <a:rPr sz="4950" b="1" spc="-5" dirty="0">
                <a:latin typeface="Arial"/>
                <a:cs typeface="Arial"/>
              </a:rPr>
              <a:t>Apache</a:t>
            </a:r>
            <a:r>
              <a:rPr sz="4950" b="1" spc="-10" dirty="0">
                <a:latin typeface="Arial"/>
                <a:cs typeface="Arial"/>
              </a:rPr>
              <a:t> </a:t>
            </a:r>
            <a:r>
              <a:rPr sz="4950" b="1" spc="-5" dirty="0">
                <a:latin typeface="Arial"/>
                <a:cs typeface="Arial"/>
              </a:rPr>
              <a:t>Kafka®</a:t>
            </a:r>
            <a:r>
              <a:rPr sz="4950" b="1" spc="-10" dirty="0">
                <a:latin typeface="Arial"/>
                <a:cs typeface="Arial"/>
              </a:rPr>
              <a:t> </a:t>
            </a:r>
            <a:r>
              <a:rPr sz="4950" b="1" spc="-5" dirty="0">
                <a:latin typeface="Arial"/>
                <a:cs typeface="Arial"/>
              </a:rPr>
              <a:t>is </a:t>
            </a:r>
            <a:r>
              <a:rPr sz="4950" b="1" i="1" spc="-5" dirty="0">
                <a:latin typeface="Arial"/>
                <a:cs typeface="Arial"/>
              </a:rPr>
              <a:t>a</a:t>
            </a:r>
            <a:r>
              <a:rPr sz="4950" b="1" i="1" spc="-10" dirty="0">
                <a:latin typeface="Arial"/>
                <a:cs typeface="Arial"/>
              </a:rPr>
              <a:t> </a:t>
            </a:r>
            <a:r>
              <a:rPr sz="4950" b="1" i="1" spc="-5" dirty="0">
                <a:latin typeface="Arial"/>
                <a:cs typeface="Arial"/>
              </a:rPr>
              <a:t>distributed</a:t>
            </a:r>
            <a:r>
              <a:rPr sz="4950" b="1" i="1" spc="-10" dirty="0">
                <a:latin typeface="Arial"/>
                <a:cs typeface="Arial"/>
              </a:rPr>
              <a:t> </a:t>
            </a:r>
            <a:r>
              <a:rPr sz="4950" b="1" i="1" spc="-5" dirty="0">
                <a:latin typeface="Arial"/>
                <a:cs typeface="Arial"/>
              </a:rPr>
              <a:t>streaming platform</a:t>
            </a:r>
            <a:endParaRPr sz="495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1808" y="494591"/>
            <a:ext cx="16360775" cy="1433195"/>
          </a:xfrm>
          <a:prstGeom prst="rect">
            <a:avLst/>
          </a:prstGeom>
        </p:spPr>
        <p:txBody>
          <a:bodyPr vert="horz" wrap="square" lIns="0" tIns="17145" rIns="0" bIns="0" rtlCol="0">
            <a:spAutoFit/>
          </a:bodyPr>
          <a:lstStyle/>
          <a:p>
            <a:pPr marL="12700">
              <a:lnSpc>
                <a:spcPct val="100000"/>
              </a:lnSpc>
              <a:spcBef>
                <a:spcPts val="135"/>
              </a:spcBef>
            </a:pPr>
            <a:r>
              <a:rPr spc="185" dirty="0"/>
              <a:t>What</a:t>
            </a:r>
            <a:r>
              <a:rPr spc="-5" dirty="0"/>
              <a:t> </a:t>
            </a:r>
            <a:r>
              <a:rPr spc="185" dirty="0"/>
              <a:t>is</a:t>
            </a:r>
            <a:r>
              <a:rPr dirty="0"/>
              <a:t> </a:t>
            </a:r>
            <a:r>
              <a:rPr spc="15" dirty="0"/>
              <a:t>a</a:t>
            </a:r>
            <a:r>
              <a:rPr dirty="0"/>
              <a:t> </a:t>
            </a:r>
            <a:r>
              <a:rPr spc="275" dirty="0"/>
              <a:t>Distributed</a:t>
            </a:r>
            <a:r>
              <a:rPr spc="-5" dirty="0"/>
              <a:t> </a:t>
            </a:r>
            <a:r>
              <a:rPr spc="165" dirty="0"/>
              <a:t>System?</a:t>
            </a:r>
          </a:p>
        </p:txBody>
      </p:sp>
      <p:sp>
        <p:nvSpPr>
          <p:cNvPr id="3" name="object 3"/>
          <p:cNvSpPr txBox="1"/>
          <p:nvPr/>
        </p:nvSpPr>
        <p:spPr>
          <a:xfrm>
            <a:off x="1421811" y="2599074"/>
            <a:ext cx="15657194" cy="1225550"/>
          </a:xfrm>
          <a:prstGeom prst="rect">
            <a:avLst/>
          </a:prstGeom>
        </p:spPr>
        <p:txBody>
          <a:bodyPr vert="horz" wrap="square" lIns="0" tIns="31115" rIns="0" bIns="0" rtlCol="0">
            <a:spAutoFit/>
          </a:bodyPr>
          <a:lstStyle/>
          <a:p>
            <a:pPr marL="535940" marR="5080" indent="-523875">
              <a:lnSpc>
                <a:spcPts val="4700"/>
              </a:lnSpc>
              <a:spcBef>
                <a:spcPts val="245"/>
              </a:spcBef>
              <a:buSzPct val="125316"/>
              <a:buFont typeface="SimSun"/>
              <a:buChar char="•"/>
              <a:tabLst>
                <a:tab pos="536575" algn="l"/>
              </a:tabLst>
            </a:pPr>
            <a:r>
              <a:rPr sz="3950" spc="40" dirty="0">
                <a:latin typeface="Arial MT"/>
                <a:cs typeface="Arial MT"/>
              </a:rPr>
              <a:t>Distributed</a:t>
            </a:r>
            <a:r>
              <a:rPr sz="3950" spc="5" dirty="0">
                <a:latin typeface="Arial MT"/>
                <a:cs typeface="Arial MT"/>
              </a:rPr>
              <a:t> </a:t>
            </a:r>
            <a:r>
              <a:rPr sz="3950" spc="25" dirty="0">
                <a:latin typeface="Arial MT"/>
                <a:cs typeface="Arial MT"/>
              </a:rPr>
              <a:t>systems</a:t>
            </a:r>
            <a:r>
              <a:rPr sz="3950" spc="5" dirty="0">
                <a:latin typeface="Arial MT"/>
                <a:cs typeface="Arial MT"/>
              </a:rPr>
              <a:t> </a:t>
            </a:r>
            <a:r>
              <a:rPr sz="3950" spc="-75" dirty="0">
                <a:latin typeface="Arial MT"/>
                <a:cs typeface="Arial MT"/>
              </a:rPr>
              <a:t>are</a:t>
            </a:r>
            <a:r>
              <a:rPr sz="3950" spc="10" dirty="0">
                <a:latin typeface="Arial MT"/>
                <a:cs typeface="Arial MT"/>
              </a:rPr>
              <a:t> </a:t>
            </a:r>
            <a:r>
              <a:rPr sz="3950" spc="-75" dirty="0">
                <a:latin typeface="Arial MT"/>
                <a:cs typeface="Arial MT"/>
              </a:rPr>
              <a:t>a</a:t>
            </a:r>
            <a:r>
              <a:rPr sz="3950" spc="5" dirty="0">
                <a:latin typeface="Arial MT"/>
                <a:cs typeface="Arial MT"/>
              </a:rPr>
              <a:t> </a:t>
            </a:r>
            <a:r>
              <a:rPr sz="3950" spc="50" dirty="0">
                <a:latin typeface="Arial MT"/>
                <a:cs typeface="Arial MT"/>
              </a:rPr>
              <a:t>collection</a:t>
            </a:r>
            <a:r>
              <a:rPr sz="3950" spc="5" dirty="0">
                <a:latin typeface="Arial MT"/>
                <a:cs typeface="Arial MT"/>
              </a:rPr>
              <a:t> </a:t>
            </a:r>
            <a:r>
              <a:rPr sz="3950" spc="70" dirty="0">
                <a:latin typeface="Arial MT"/>
                <a:cs typeface="Arial MT"/>
              </a:rPr>
              <a:t>of</a:t>
            </a:r>
            <a:r>
              <a:rPr sz="3950" spc="10" dirty="0">
                <a:latin typeface="Arial MT"/>
                <a:cs typeface="Arial MT"/>
              </a:rPr>
              <a:t> </a:t>
            </a:r>
            <a:r>
              <a:rPr sz="3950" spc="25" dirty="0">
                <a:latin typeface="Arial MT"/>
                <a:cs typeface="Arial MT"/>
              </a:rPr>
              <a:t>systems</a:t>
            </a:r>
            <a:r>
              <a:rPr sz="3950" spc="5" dirty="0">
                <a:latin typeface="Arial MT"/>
                <a:cs typeface="Arial MT"/>
              </a:rPr>
              <a:t> </a:t>
            </a:r>
            <a:r>
              <a:rPr sz="3950" spc="50" dirty="0">
                <a:latin typeface="Arial MT"/>
                <a:cs typeface="Arial MT"/>
              </a:rPr>
              <a:t>working</a:t>
            </a:r>
            <a:r>
              <a:rPr sz="3950" spc="5" dirty="0">
                <a:latin typeface="Arial MT"/>
                <a:cs typeface="Arial MT"/>
              </a:rPr>
              <a:t> </a:t>
            </a:r>
            <a:r>
              <a:rPr sz="3950" spc="35" dirty="0">
                <a:latin typeface="Arial MT"/>
                <a:cs typeface="Arial MT"/>
              </a:rPr>
              <a:t>together</a:t>
            </a:r>
            <a:r>
              <a:rPr sz="3950" spc="10" dirty="0">
                <a:latin typeface="Arial MT"/>
                <a:cs typeface="Arial MT"/>
              </a:rPr>
              <a:t> </a:t>
            </a:r>
            <a:r>
              <a:rPr sz="3950" spc="110" dirty="0">
                <a:latin typeface="Arial MT"/>
                <a:cs typeface="Arial MT"/>
              </a:rPr>
              <a:t>to </a:t>
            </a:r>
            <a:r>
              <a:rPr sz="3950" spc="-1085" dirty="0">
                <a:latin typeface="Arial MT"/>
                <a:cs typeface="Arial MT"/>
              </a:rPr>
              <a:t> </a:t>
            </a:r>
            <a:r>
              <a:rPr sz="3950" dirty="0">
                <a:latin typeface="Arial MT"/>
                <a:cs typeface="Arial MT"/>
              </a:rPr>
              <a:t>deliver</a:t>
            </a:r>
            <a:r>
              <a:rPr sz="3950" spc="-5" dirty="0">
                <a:latin typeface="Arial MT"/>
                <a:cs typeface="Arial MT"/>
              </a:rPr>
              <a:t> </a:t>
            </a:r>
            <a:r>
              <a:rPr sz="3950" spc="-75" dirty="0">
                <a:latin typeface="Arial MT"/>
                <a:cs typeface="Arial MT"/>
              </a:rPr>
              <a:t>a</a:t>
            </a:r>
            <a:r>
              <a:rPr sz="3950" dirty="0">
                <a:latin typeface="Arial MT"/>
                <a:cs typeface="Arial MT"/>
              </a:rPr>
              <a:t> </a:t>
            </a:r>
            <a:r>
              <a:rPr sz="3950" spc="-30" dirty="0">
                <a:latin typeface="Arial MT"/>
                <a:cs typeface="Arial MT"/>
              </a:rPr>
              <a:t>value</a:t>
            </a:r>
            <a:endParaRPr sz="3950">
              <a:latin typeface="Arial MT"/>
              <a:cs typeface="Arial MT"/>
            </a:endParaRPr>
          </a:p>
        </p:txBody>
      </p:sp>
      <p:sp>
        <p:nvSpPr>
          <p:cNvPr id="4" name="object 4"/>
          <p:cNvSpPr txBox="1"/>
          <p:nvPr/>
        </p:nvSpPr>
        <p:spPr>
          <a:xfrm>
            <a:off x="8808181" y="4565306"/>
            <a:ext cx="2341245" cy="1885314"/>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marL="453390">
              <a:lnSpc>
                <a:spcPct val="100000"/>
              </a:lnSpc>
              <a:spcBef>
                <a:spcPts val="2255"/>
              </a:spcBef>
            </a:pPr>
            <a:r>
              <a:rPr sz="2600" spc="70" dirty="0">
                <a:solidFill>
                  <a:srgbClr val="FFFFFF"/>
                </a:solidFill>
                <a:latin typeface="Arial MT"/>
                <a:cs typeface="Arial MT"/>
              </a:rPr>
              <a:t>System</a:t>
            </a:r>
            <a:r>
              <a:rPr sz="2600" spc="-40"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5" name="object 5"/>
          <p:cNvSpPr/>
          <p:nvPr/>
        </p:nvSpPr>
        <p:spPr>
          <a:xfrm>
            <a:off x="6462703" y="7078318"/>
            <a:ext cx="2341245" cy="1885314"/>
          </a:xfrm>
          <a:custGeom>
            <a:avLst/>
            <a:gdLst/>
            <a:ahLst/>
            <a:cxnLst/>
            <a:rect l="l" t="t" r="r" b="b"/>
            <a:pathLst>
              <a:path w="2341245" h="1885315">
                <a:moveTo>
                  <a:pt x="2341142" y="0"/>
                </a:moveTo>
                <a:lnTo>
                  <a:pt x="0" y="0"/>
                </a:lnTo>
                <a:lnTo>
                  <a:pt x="0" y="1884759"/>
                </a:lnTo>
                <a:lnTo>
                  <a:pt x="2341142" y="1884759"/>
                </a:lnTo>
                <a:lnTo>
                  <a:pt x="2341142" y="0"/>
                </a:lnTo>
                <a:close/>
              </a:path>
            </a:pathLst>
          </a:custGeom>
          <a:solidFill>
            <a:srgbClr val="000000"/>
          </a:solidFill>
        </p:spPr>
        <p:txBody>
          <a:bodyPr wrap="square" lIns="0" tIns="0" rIns="0" bIns="0" rtlCol="0"/>
          <a:lstStyle/>
          <a:p>
            <a:endParaRPr/>
          </a:p>
        </p:txBody>
      </p:sp>
      <p:sp>
        <p:nvSpPr>
          <p:cNvPr id="6" name="object 6"/>
          <p:cNvSpPr txBox="1"/>
          <p:nvPr/>
        </p:nvSpPr>
        <p:spPr>
          <a:xfrm>
            <a:off x="6903696" y="7799920"/>
            <a:ext cx="1459230" cy="427990"/>
          </a:xfrm>
          <a:prstGeom prst="rect">
            <a:avLst/>
          </a:prstGeom>
        </p:spPr>
        <p:txBody>
          <a:bodyPr vert="horz" wrap="square" lIns="0" tIns="17145" rIns="0" bIns="0" rtlCol="0">
            <a:spAutoFit/>
          </a:bodyPr>
          <a:lstStyle/>
          <a:p>
            <a:pPr marL="12700">
              <a:lnSpc>
                <a:spcPct val="100000"/>
              </a:lnSpc>
              <a:spcBef>
                <a:spcPts val="135"/>
              </a:spcBef>
            </a:pPr>
            <a:r>
              <a:rPr sz="2600" spc="70" dirty="0">
                <a:solidFill>
                  <a:srgbClr val="FFFFFF"/>
                </a:solidFill>
                <a:latin typeface="Arial MT"/>
                <a:cs typeface="Arial MT"/>
              </a:rPr>
              <a:t>System</a:t>
            </a:r>
            <a:r>
              <a:rPr sz="2600" spc="-80" dirty="0">
                <a:solidFill>
                  <a:srgbClr val="FFFFFF"/>
                </a:solidFill>
                <a:latin typeface="Arial MT"/>
                <a:cs typeface="Arial MT"/>
              </a:rPr>
              <a:t> </a:t>
            </a:r>
            <a:r>
              <a:rPr sz="2600" spc="20" dirty="0">
                <a:solidFill>
                  <a:srgbClr val="FFFFFF"/>
                </a:solidFill>
                <a:latin typeface="Arial MT"/>
                <a:cs typeface="Arial MT"/>
              </a:rPr>
              <a:t>2</a:t>
            </a:r>
            <a:endParaRPr sz="2600">
              <a:latin typeface="Arial MT"/>
              <a:cs typeface="Arial MT"/>
            </a:endParaRPr>
          </a:p>
        </p:txBody>
      </p:sp>
      <p:sp>
        <p:nvSpPr>
          <p:cNvPr id="7" name="object 7"/>
          <p:cNvSpPr txBox="1"/>
          <p:nvPr/>
        </p:nvSpPr>
        <p:spPr>
          <a:xfrm>
            <a:off x="11300252" y="7078318"/>
            <a:ext cx="2341245" cy="1885314"/>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marL="453390">
              <a:lnSpc>
                <a:spcPct val="100000"/>
              </a:lnSpc>
              <a:spcBef>
                <a:spcPts val="2255"/>
              </a:spcBef>
            </a:pPr>
            <a:r>
              <a:rPr sz="2600" spc="70" dirty="0">
                <a:solidFill>
                  <a:srgbClr val="FFFFFF"/>
                </a:solidFill>
                <a:latin typeface="Arial MT"/>
                <a:cs typeface="Arial MT"/>
              </a:rPr>
              <a:t>System</a:t>
            </a:r>
            <a:r>
              <a:rPr sz="2600" spc="-40" dirty="0">
                <a:solidFill>
                  <a:srgbClr val="FFFFFF"/>
                </a:solidFill>
                <a:latin typeface="Arial MT"/>
                <a:cs typeface="Arial MT"/>
              </a:rPr>
              <a:t> </a:t>
            </a:r>
            <a:r>
              <a:rPr sz="2600" spc="20" dirty="0">
                <a:solidFill>
                  <a:srgbClr val="FFFFFF"/>
                </a:solidFill>
                <a:latin typeface="Arial MT"/>
                <a:cs typeface="Arial MT"/>
              </a:rPr>
              <a:t>3</a:t>
            </a:r>
            <a:endParaRPr sz="2600">
              <a:latin typeface="Arial MT"/>
              <a:cs typeface="Arial MT"/>
            </a:endParaRPr>
          </a:p>
        </p:txBody>
      </p:sp>
      <p:grpSp>
        <p:nvGrpSpPr>
          <p:cNvPr id="8" name="object 8"/>
          <p:cNvGrpSpPr/>
          <p:nvPr/>
        </p:nvGrpSpPr>
        <p:grpSpPr>
          <a:xfrm>
            <a:off x="11149335" y="5835060"/>
            <a:ext cx="1563370" cy="1243330"/>
            <a:chOff x="11149335" y="5835060"/>
            <a:chExt cx="1563370" cy="1243330"/>
          </a:xfrm>
        </p:grpSpPr>
        <p:sp>
          <p:nvSpPr>
            <p:cNvPr id="9" name="object 9"/>
            <p:cNvSpPr/>
            <p:nvPr/>
          </p:nvSpPr>
          <p:spPr>
            <a:xfrm>
              <a:off x="11353687" y="5940233"/>
              <a:ext cx="1254760" cy="934719"/>
            </a:xfrm>
            <a:custGeom>
              <a:avLst/>
              <a:gdLst/>
              <a:ahLst/>
              <a:cxnLst/>
              <a:rect l="l" t="t" r="r" b="b"/>
              <a:pathLst>
                <a:path w="1254759" h="934720">
                  <a:moveTo>
                    <a:pt x="1254378" y="934304"/>
                  </a:moveTo>
                  <a:lnTo>
                    <a:pt x="1223711" y="872955"/>
                  </a:lnTo>
                  <a:lnTo>
                    <a:pt x="1181926" y="809161"/>
                  </a:lnTo>
                  <a:lnTo>
                    <a:pt x="1159006" y="777606"/>
                  </a:lnTo>
                  <a:lnTo>
                    <a:pt x="1134734" y="746278"/>
                  </a:lnTo>
                  <a:lnTo>
                    <a:pt x="1109111" y="715178"/>
                  </a:lnTo>
                  <a:lnTo>
                    <a:pt x="1082137" y="684306"/>
                  </a:lnTo>
                  <a:lnTo>
                    <a:pt x="1053810" y="653661"/>
                  </a:lnTo>
                  <a:lnTo>
                    <a:pt x="1024132" y="623244"/>
                  </a:lnTo>
                  <a:lnTo>
                    <a:pt x="993103" y="593054"/>
                  </a:lnTo>
                  <a:lnTo>
                    <a:pt x="960722" y="563092"/>
                  </a:lnTo>
                  <a:lnTo>
                    <a:pt x="926989" y="533358"/>
                  </a:lnTo>
                  <a:lnTo>
                    <a:pt x="891905" y="503851"/>
                  </a:lnTo>
                  <a:lnTo>
                    <a:pt x="855469" y="474571"/>
                  </a:lnTo>
                  <a:lnTo>
                    <a:pt x="817681" y="445519"/>
                  </a:lnTo>
                  <a:lnTo>
                    <a:pt x="778542" y="416695"/>
                  </a:lnTo>
                  <a:lnTo>
                    <a:pt x="738051" y="388098"/>
                  </a:lnTo>
                  <a:lnTo>
                    <a:pt x="696208" y="359729"/>
                  </a:lnTo>
                  <a:lnTo>
                    <a:pt x="653014" y="331587"/>
                  </a:lnTo>
                  <a:lnTo>
                    <a:pt x="608468" y="303672"/>
                  </a:lnTo>
                  <a:lnTo>
                    <a:pt x="562570" y="275985"/>
                  </a:lnTo>
                  <a:lnTo>
                    <a:pt x="515321" y="248526"/>
                  </a:lnTo>
                  <a:lnTo>
                    <a:pt x="466720" y="221293"/>
                  </a:lnTo>
                  <a:lnTo>
                    <a:pt x="416768" y="194289"/>
                  </a:lnTo>
                  <a:lnTo>
                    <a:pt x="365463" y="167511"/>
                  </a:lnTo>
                  <a:lnTo>
                    <a:pt x="312807" y="140961"/>
                  </a:lnTo>
                  <a:lnTo>
                    <a:pt x="258800" y="114639"/>
                  </a:lnTo>
                  <a:lnTo>
                    <a:pt x="203440" y="88543"/>
                  </a:lnTo>
                  <a:lnTo>
                    <a:pt x="146729" y="62675"/>
                  </a:lnTo>
                  <a:lnTo>
                    <a:pt x="88667" y="37035"/>
                  </a:lnTo>
                  <a:lnTo>
                    <a:pt x="29252" y="11622"/>
                  </a:lnTo>
                  <a:lnTo>
                    <a:pt x="0" y="0"/>
                  </a:lnTo>
                </a:path>
              </a:pathLst>
            </a:custGeom>
            <a:ln w="62825">
              <a:solidFill>
                <a:srgbClr val="000000"/>
              </a:solidFill>
            </a:ln>
          </p:spPr>
          <p:txBody>
            <a:bodyPr wrap="square" lIns="0" tIns="0" rIns="0" bIns="0" rtlCol="0"/>
            <a:lstStyle/>
            <a:p>
              <a:endParaRPr/>
            </a:p>
          </p:txBody>
        </p:sp>
        <p:sp>
          <p:nvSpPr>
            <p:cNvPr id="10" name="object 10"/>
            <p:cNvSpPr/>
            <p:nvPr/>
          </p:nvSpPr>
          <p:spPr>
            <a:xfrm>
              <a:off x="11149330" y="5835071"/>
              <a:ext cx="1563370" cy="1243330"/>
            </a:xfrm>
            <a:custGeom>
              <a:avLst/>
              <a:gdLst/>
              <a:ahLst/>
              <a:cxnLst/>
              <a:rect l="l" t="t" r="r" b="b"/>
              <a:pathLst>
                <a:path w="1563370" h="1243329">
                  <a:moveTo>
                    <a:pt x="279933" y="0"/>
                  </a:moveTo>
                  <a:lnTo>
                    <a:pt x="0" y="23977"/>
                  </a:lnTo>
                  <a:lnTo>
                    <a:pt x="187147" y="233540"/>
                  </a:lnTo>
                  <a:lnTo>
                    <a:pt x="279933" y="0"/>
                  </a:lnTo>
                  <a:close/>
                </a:path>
                <a:path w="1563370" h="1243329">
                  <a:moveTo>
                    <a:pt x="1563370" y="963155"/>
                  </a:moveTo>
                  <a:lnTo>
                    <a:pt x="1330477" y="1057567"/>
                  </a:lnTo>
                  <a:lnTo>
                    <a:pt x="1541335" y="1243253"/>
                  </a:lnTo>
                  <a:lnTo>
                    <a:pt x="1563370" y="963155"/>
                  </a:lnTo>
                  <a:close/>
                </a:path>
              </a:pathLst>
            </a:custGeom>
            <a:solidFill>
              <a:srgbClr val="000000"/>
            </a:solidFill>
          </p:spPr>
          <p:txBody>
            <a:bodyPr wrap="square" lIns="0" tIns="0" rIns="0" bIns="0" rtlCol="0"/>
            <a:lstStyle/>
            <a:p>
              <a:endParaRPr/>
            </a:p>
          </p:txBody>
        </p:sp>
      </p:grpSp>
      <p:grpSp>
        <p:nvGrpSpPr>
          <p:cNvPr id="11" name="object 11"/>
          <p:cNvGrpSpPr/>
          <p:nvPr/>
        </p:nvGrpSpPr>
        <p:grpSpPr>
          <a:xfrm>
            <a:off x="7803622" y="5854313"/>
            <a:ext cx="3842385" cy="3898900"/>
            <a:chOff x="7803622" y="5854313"/>
            <a:chExt cx="3842385" cy="3898900"/>
          </a:xfrm>
        </p:grpSpPr>
        <p:sp>
          <p:nvSpPr>
            <p:cNvPr id="12" name="object 12"/>
            <p:cNvSpPr/>
            <p:nvPr/>
          </p:nvSpPr>
          <p:spPr>
            <a:xfrm>
              <a:off x="7908977" y="5980226"/>
              <a:ext cx="719455" cy="960755"/>
            </a:xfrm>
            <a:custGeom>
              <a:avLst/>
              <a:gdLst/>
              <a:ahLst/>
              <a:cxnLst/>
              <a:rect l="l" t="t" r="r" b="b"/>
              <a:pathLst>
                <a:path w="719454" h="960754">
                  <a:moveTo>
                    <a:pt x="0" y="960734"/>
                  </a:moveTo>
                  <a:lnTo>
                    <a:pt x="33808" y="882132"/>
                  </a:lnTo>
                  <a:lnTo>
                    <a:pt x="56758" y="833629"/>
                  </a:lnTo>
                  <a:lnTo>
                    <a:pt x="80376" y="786005"/>
                  </a:lnTo>
                  <a:lnTo>
                    <a:pt x="104662" y="739259"/>
                  </a:lnTo>
                  <a:lnTo>
                    <a:pt x="129617" y="693392"/>
                  </a:lnTo>
                  <a:lnTo>
                    <a:pt x="155241" y="648404"/>
                  </a:lnTo>
                  <a:lnTo>
                    <a:pt x="181533" y="604295"/>
                  </a:lnTo>
                  <a:lnTo>
                    <a:pt x="208494" y="561064"/>
                  </a:lnTo>
                  <a:lnTo>
                    <a:pt x="236123" y="518711"/>
                  </a:lnTo>
                  <a:lnTo>
                    <a:pt x="264421" y="477238"/>
                  </a:lnTo>
                  <a:lnTo>
                    <a:pt x="293388" y="436642"/>
                  </a:lnTo>
                  <a:lnTo>
                    <a:pt x="323023" y="396925"/>
                  </a:lnTo>
                  <a:lnTo>
                    <a:pt x="353327" y="358087"/>
                  </a:lnTo>
                  <a:lnTo>
                    <a:pt x="384300" y="320127"/>
                  </a:lnTo>
                  <a:lnTo>
                    <a:pt x="415941" y="283045"/>
                  </a:lnTo>
                  <a:lnTo>
                    <a:pt x="448251" y="246842"/>
                  </a:lnTo>
                  <a:lnTo>
                    <a:pt x="481230" y="211517"/>
                  </a:lnTo>
                  <a:lnTo>
                    <a:pt x="514877" y="177071"/>
                  </a:lnTo>
                  <a:lnTo>
                    <a:pt x="549194" y="143502"/>
                  </a:lnTo>
                  <a:lnTo>
                    <a:pt x="584179" y="110812"/>
                  </a:lnTo>
                  <a:lnTo>
                    <a:pt x="619832" y="79000"/>
                  </a:lnTo>
                  <a:lnTo>
                    <a:pt x="656155" y="48067"/>
                  </a:lnTo>
                  <a:lnTo>
                    <a:pt x="693146" y="18011"/>
                  </a:lnTo>
                  <a:lnTo>
                    <a:pt x="718933" y="0"/>
                  </a:lnTo>
                </a:path>
              </a:pathLst>
            </a:custGeom>
            <a:ln w="62825">
              <a:solidFill>
                <a:srgbClr val="000000"/>
              </a:solidFill>
            </a:ln>
          </p:spPr>
          <p:txBody>
            <a:bodyPr wrap="square" lIns="0" tIns="0" rIns="0" bIns="0" rtlCol="0"/>
            <a:lstStyle/>
            <a:p>
              <a:endParaRPr/>
            </a:p>
          </p:txBody>
        </p:sp>
        <p:sp>
          <p:nvSpPr>
            <p:cNvPr id="13" name="object 13"/>
            <p:cNvSpPr/>
            <p:nvPr/>
          </p:nvSpPr>
          <p:spPr>
            <a:xfrm>
              <a:off x="7803616" y="5854325"/>
              <a:ext cx="1004569" cy="1291590"/>
            </a:xfrm>
            <a:custGeom>
              <a:avLst/>
              <a:gdLst/>
              <a:ahLst/>
              <a:cxnLst/>
              <a:rect l="l" t="t" r="r" b="b"/>
              <a:pathLst>
                <a:path w="1004570" h="1291590">
                  <a:moveTo>
                    <a:pt x="233768" y="1103528"/>
                  </a:moveTo>
                  <a:lnTo>
                    <a:pt x="0" y="1011313"/>
                  </a:lnTo>
                  <a:lnTo>
                    <a:pt x="24663" y="1291183"/>
                  </a:lnTo>
                  <a:lnTo>
                    <a:pt x="233768" y="1103528"/>
                  </a:lnTo>
                  <a:close/>
                </a:path>
                <a:path w="1004570" h="1291590">
                  <a:moveTo>
                    <a:pt x="1004557" y="0"/>
                  </a:moveTo>
                  <a:lnTo>
                    <a:pt x="726592" y="40881"/>
                  </a:lnTo>
                  <a:lnTo>
                    <a:pt x="870483" y="246900"/>
                  </a:lnTo>
                  <a:lnTo>
                    <a:pt x="1004557" y="0"/>
                  </a:lnTo>
                  <a:close/>
                </a:path>
              </a:pathLst>
            </a:custGeom>
            <a:solidFill>
              <a:srgbClr val="000000"/>
            </a:solidFill>
          </p:spPr>
          <p:txBody>
            <a:bodyPr wrap="square" lIns="0" tIns="0" rIns="0" bIns="0" rtlCol="0"/>
            <a:lstStyle/>
            <a:p>
              <a:endParaRPr/>
            </a:p>
          </p:txBody>
        </p:sp>
        <p:sp>
          <p:nvSpPr>
            <p:cNvPr id="14" name="object 14"/>
            <p:cNvSpPr/>
            <p:nvPr/>
          </p:nvSpPr>
          <p:spPr>
            <a:xfrm>
              <a:off x="8578373" y="9107175"/>
              <a:ext cx="2901315" cy="614680"/>
            </a:xfrm>
            <a:custGeom>
              <a:avLst/>
              <a:gdLst/>
              <a:ahLst/>
              <a:cxnLst/>
              <a:rect l="l" t="t" r="r" b="b"/>
              <a:pathLst>
                <a:path w="2901315" h="614679">
                  <a:moveTo>
                    <a:pt x="0" y="3198"/>
                  </a:moveTo>
                  <a:lnTo>
                    <a:pt x="65126" y="59008"/>
                  </a:lnTo>
                  <a:lnTo>
                    <a:pt x="106953" y="92721"/>
                  </a:lnTo>
                  <a:lnTo>
                    <a:pt x="148804" y="125378"/>
                  </a:lnTo>
                  <a:lnTo>
                    <a:pt x="190679" y="156980"/>
                  </a:lnTo>
                  <a:lnTo>
                    <a:pt x="232578" y="187527"/>
                  </a:lnTo>
                  <a:lnTo>
                    <a:pt x="274501" y="217019"/>
                  </a:lnTo>
                  <a:lnTo>
                    <a:pt x="316449" y="245455"/>
                  </a:lnTo>
                  <a:lnTo>
                    <a:pt x="358421" y="272836"/>
                  </a:lnTo>
                  <a:lnTo>
                    <a:pt x="400416" y="299162"/>
                  </a:lnTo>
                  <a:lnTo>
                    <a:pt x="442436" y="324433"/>
                  </a:lnTo>
                  <a:lnTo>
                    <a:pt x="484480" y="348649"/>
                  </a:lnTo>
                  <a:lnTo>
                    <a:pt x="526548" y="371809"/>
                  </a:lnTo>
                  <a:lnTo>
                    <a:pt x="568640" y="393914"/>
                  </a:lnTo>
                  <a:lnTo>
                    <a:pt x="610756" y="414964"/>
                  </a:lnTo>
                  <a:lnTo>
                    <a:pt x="652897" y="434959"/>
                  </a:lnTo>
                  <a:lnTo>
                    <a:pt x="695061" y="453899"/>
                  </a:lnTo>
                  <a:lnTo>
                    <a:pt x="737250" y="471783"/>
                  </a:lnTo>
                  <a:lnTo>
                    <a:pt x="779462" y="488612"/>
                  </a:lnTo>
                  <a:lnTo>
                    <a:pt x="821699" y="504386"/>
                  </a:lnTo>
                  <a:lnTo>
                    <a:pt x="863960" y="519105"/>
                  </a:lnTo>
                  <a:lnTo>
                    <a:pt x="906245" y="532769"/>
                  </a:lnTo>
                  <a:lnTo>
                    <a:pt x="948555" y="545377"/>
                  </a:lnTo>
                  <a:lnTo>
                    <a:pt x="990888" y="556931"/>
                  </a:lnTo>
                  <a:lnTo>
                    <a:pt x="1033245" y="567429"/>
                  </a:lnTo>
                  <a:lnTo>
                    <a:pt x="1075627" y="576872"/>
                  </a:lnTo>
                  <a:lnTo>
                    <a:pt x="1118033" y="585259"/>
                  </a:lnTo>
                  <a:lnTo>
                    <a:pt x="1160463" y="592592"/>
                  </a:lnTo>
                  <a:lnTo>
                    <a:pt x="1202917" y="598869"/>
                  </a:lnTo>
                  <a:lnTo>
                    <a:pt x="1245395" y="604092"/>
                  </a:lnTo>
                  <a:lnTo>
                    <a:pt x="1287897" y="608259"/>
                  </a:lnTo>
                  <a:lnTo>
                    <a:pt x="1330423" y="611370"/>
                  </a:lnTo>
                  <a:lnTo>
                    <a:pt x="1372974" y="613427"/>
                  </a:lnTo>
                  <a:lnTo>
                    <a:pt x="1415549" y="614429"/>
                  </a:lnTo>
                  <a:lnTo>
                    <a:pt x="1458148" y="614375"/>
                  </a:lnTo>
                  <a:lnTo>
                    <a:pt x="1500771" y="613266"/>
                  </a:lnTo>
                  <a:lnTo>
                    <a:pt x="1543418" y="611102"/>
                  </a:lnTo>
                  <a:lnTo>
                    <a:pt x="1586089" y="607883"/>
                  </a:lnTo>
                  <a:lnTo>
                    <a:pt x="1628785" y="603609"/>
                  </a:lnTo>
                  <a:lnTo>
                    <a:pt x="1671504" y="598279"/>
                  </a:lnTo>
                  <a:lnTo>
                    <a:pt x="1714248" y="591895"/>
                  </a:lnTo>
                  <a:lnTo>
                    <a:pt x="1757016" y="584455"/>
                  </a:lnTo>
                  <a:lnTo>
                    <a:pt x="1799808" y="575960"/>
                  </a:lnTo>
                  <a:lnTo>
                    <a:pt x="1842624" y="566410"/>
                  </a:lnTo>
                  <a:lnTo>
                    <a:pt x="1885465" y="555804"/>
                  </a:lnTo>
                  <a:lnTo>
                    <a:pt x="1928330" y="544144"/>
                  </a:lnTo>
                  <a:lnTo>
                    <a:pt x="1971218" y="531428"/>
                  </a:lnTo>
                  <a:lnTo>
                    <a:pt x="2014131" y="517658"/>
                  </a:lnTo>
                  <a:lnTo>
                    <a:pt x="2057068" y="502832"/>
                  </a:lnTo>
                  <a:lnTo>
                    <a:pt x="2100030" y="486951"/>
                  </a:lnTo>
                  <a:lnTo>
                    <a:pt x="2143015" y="470015"/>
                  </a:lnTo>
                  <a:lnTo>
                    <a:pt x="2186025" y="452023"/>
                  </a:lnTo>
                  <a:lnTo>
                    <a:pt x="2229059" y="432977"/>
                  </a:lnTo>
                  <a:lnTo>
                    <a:pt x="2272117" y="412875"/>
                  </a:lnTo>
                  <a:lnTo>
                    <a:pt x="2315199" y="391719"/>
                  </a:lnTo>
                  <a:lnTo>
                    <a:pt x="2358305" y="369507"/>
                  </a:lnTo>
                  <a:lnTo>
                    <a:pt x="2401436" y="346240"/>
                  </a:lnTo>
                  <a:lnTo>
                    <a:pt x="2444590" y="321918"/>
                  </a:lnTo>
                  <a:lnTo>
                    <a:pt x="2487769" y="296540"/>
                  </a:lnTo>
                  <a:lnTo>
                    <a:pt x="2530972" y="270108"/>
                  </a:lnTo>
                  <a:lnTo>
                    <a:pt x="2574200" y="242620"/>
                  </a:lnTo>
                  <a:lnTo>
                    <a:pt x="2617451" y="214078"/>
                  </a:lnTo>
                  <a:lnTo>
                    <a:pt x="2660727" y="184480"/>
                  </a:lnTo>
                  <a:lnTo>
                    <a:pt x="2704027" y="153827"/>
                  </a:lnTo>
                  <a:lnTo>
                    <a:pt x="2747351" y="122119"/>
                  </a:lnTo>
                  <a:lnTo>
                    <a:pt x="2790699" y="89356"/>
                  </a:lnTo>
                  <a:lnTo>
                    <a:pt x="2834072" y="55538"/>
                  </a:lnTo>
                  <a:lnTo>
                    <a:pt x="2877468" y="20664"/>
                  </a:lnTo>
                  <a:lnTo>
                    <a:pt x="2901287" y="0"/>
                  </a:lnTo>
                </a:path>
              </a:pathLst>
            </a:custGeom>
            <a:ln w="62825">
              <a:solidFill>
                <a:srgbClr val="000000"/>
              </a:solidFill>
            </a:ln>
          </p:spPr>
          <p:txBody>
            <a:bodyPr wrap="square" lIns="0" tIns="0" rIns="0" bIns="0" rtlCol="0"/>
            <a:lstStyle/>
            <a:p>
              <a:endParaRPr/>
            </a:p>
          </p:txBody>
        </p:sp>
        <p:sp>
          <p:nvSpPr>
            <p:cNvPr id="15" name="object 15"/>
            <p:cNvSpPr/>
            <p:nvPr/>
          </p:nvSpPr>
          <p:spPr>
            <a:xfrm>
              <a:off x="8415109" y="8963081"/>
              <a:ext cx="3230880" cy="262255"/>
            </a:xfrm>
            <a:custGeom>
              <a:avLst/>
              <a:gdLst/>
              <a:ahLst/>
              <a:cxnLst/>
              <a:rect l="l" t="t" r="r" b="b"/>
              <a:pathLst>
                <a:path w="3230879" h="262254">
                  <a:moveTo>
                    <a:pt x="270751" y="75044"/>
                  </a:moveTo>
                  <a:lnTo>
                    <a:pt x="0" y="0"/>
                  </a:lnTo>
                  <a:lnTo>
                    <a:pt x="102412" y="261632"/>
                  </a:lnTo>
                  <a:lnTo>
                    <a:pt x="270751" y="75044"/>
                  </a:lnTo>
                  <a:close/>
                </a:path>
                <a:path w="3230879" h="262254">
                  <a:moveTo>
                    <a:pt x="3230638" y="0"/>
                  </a:moveTo>
                  <a:lnTo>
                    <a:pt x="2958477" y="69773"/>
                  </a:lnTo>
                  <a:lnTo>
                    <a:pt x="3123158" y="259600"/>
                  </a:lnTo>
                  <a:lnTo>
                    <a:pt x="3230638" y="0"/>
                  </a:lnTo>
                  <a:close/>
                </a:path>
              </a:pathLst>
            </a:custGeom>
            <a:solidFill>
              <a:srgbClr val="000000"/>
            </a:solidFill>
          </p:spPr>
          <p:txBody>
            <a:bodyPr wrap="square" lIns="0" tIns="0" rIns="0" bIns="0" rtlCol="0"/>
            <a:lstStyle/>
            <a:p>
              <a:endParaRPr/>
            </a:p>
          </p:txBody>
        </p:sp>
      </p:grpSp>
      <p:sp>
        <p:nvSpPr>
          <p:cNvPr id="16" name="object 16"/>
          <p:cNvSpPr txBox="1"/>
          <p:nvPr/>
        </p:nvSpPr>
        <p:spPr>
          <a:xfrm>
            <a:off x="3434450" y="6222075"/>
            <a:ext cx="1047115" cy="1047115"/>
          </a:xfrm>
          <a:prstGeom prst="rect">
            <a:avLst/>
          </a:prstGeom>
          <a:solidFill>
            <a:srgbClr val="000000"/>
          </a:solidFill>
        </p:spPr>
        <p:txBody>
          <a:bodyPr vert="horz" wrap="square" lIns="0" tIns="320040" rIns="0" bIns="0" rtlCol="0">
            <a:spAutoFit/>
          </a:bodyPr>
          <a:lstStyle/>
          <a:p>
            <a:pPr marL="76200">
              <a:lnSpc>
                <a:spcPct val="100000"/>
              </a:lnSpc>
              <a:spcBef>
                <a:spcPts val="2520"/>
              </a:spcBef>
            </a:pPr>
            <a:r>
              <a:rPr sz="2600" spc="60" dirty="0">
                <a:solidFill>
                  <a:srgbClr val="FFFFFF"/>
                </a:solidFill>
                <a:latin typeface="Arial MT"/>
                <a:cs typeface="Arial MT"/>
              </a:rPr>
              <a:t>Client</a:t>
            </a:r>
            <a:endParaRPr sz="2600">
              <a:latin typeface="Arial MT"/>
              <a:cs typeface="Arial MT"/>
            </a:endParaRPr>
          </a:p>
        </p:txBody>
      </p:sp>
      <p:sp>
        <p:nvSpPr>
          <p:cNvPr id="17" name="object 17"/>
          <p:cNvSpPr txBox="1"/>
          <p:nvPr/>
        </p:nvSpPr>
        <p:spPr>
          <a:xfrm>
            <a:off x="15622561" y="6222075"/>
            <a:ext cx="1047115" cy="1047115"/>
          </a:xfrm>
          <a:prstGeom prst="rect">
            <a:avLst/>
          </a:prstGeom>
          <a:solidFill>
            <a:srgbClr val="000000"/>
          </a:solidFill>
        </p:spPr>
        <p:txBody>
          <a:bodyPr vert="horz" wrap="square" lIns="0" tIns="320040" rIns="0" bIns="0" rtlCol="0">
            <a:spAutoFit/>
          </a:bodyPr>
          <a:lstStyle/>
          <a:p>
            <a:pPr marL="76200">
              <a:lnSpc>
                <a:spcPct val="100000"/>
              </a:lnSpc>
              <a:spcBef>
                <a:spcPts val="2520"/>
              </a:spcBef>
            </a:pPr>
            <a:r>
              <a:rPr sz="2600" spc="60" dirty="0">
                <a:solidFill>
                  <a:srgbClr val="FFFFFF"/>
                </a:solidFill>
                <a:latin typeface="Arial MT"/>
                <a:cs typeface="Arial MT"/>
              </a:rPr>
              <a:t>Client</a:t>
            </a:r>
            <a:endParaRPr sz="2600">
              <a:latin typeface="Arial MT"/>
              <a:cs typeface="Arial MT"/>
            </a:endParaRPr>
          </a:p>
        </p:txBody>
      </p:sp>
      <p:grpSp>
        <p:nvGrpSpPr>
          <p:cNvPr id="18" name="object 18"/>
          <p:cNvGrpSpPr/>
          <p:nvPr/>
        </p:nvGrpSpPr>
        <p:grpSpPr>
          <a:xfrm>
            <a:off x="14339312" y="6705830"/>
            <a:ext cx="1047115" cy="289560"/>
            <a:chOff x="14339312" y="6705830"/>
            <a:chExt cx="1047115" cy="289560"/>
          </a:xfrm>
        </p:grpSpPr>
        <p:sp>
          <p:nvSpPr>
            <p:cNvPr id="19" name="object 19"/>
            <p:cNvSpPr/>
            <p:nvPr/>
          </p:nvSpPr>
          <p:spPr>
            <a:xfrm>
              <a:off x="14591660" y="6850328"/>
              <a:ext cx="542925" cy="0"/>
            </a:xfrm>
            <a:custGeom>
              <a:avLst/>
              <a:gdLst/>
              <a:ahLst/>
              <a:cxnLst/>
              <a:rect l="l" t="t" r="r" b="b"/>
              <a:pathLst>
                <a:path w="542925">
                  <a:moveTo>
                    <a:pt x="0" y="0"/>
                  </a:moveTo>
                  <a:lnTo>
                    <a:pt x="36648" y="0"/>
                  </a:lnTo>
                  <a:lnTo>
                    <a:pt x="505743" y="0"/>
                  </a:lnTo>
                  <a:lnTo>
                    <a:pt x="542391" y="0"/>
                  </a:lnTo>
                </a:path>
              </a:pathLst>
            </a:custGeom>
            <a:ln w="73296">
              <a:solidFill>
                <a:srgbClr val="000000"/>
              </a:solidFill>
            </a:ln>
          </p:spPr>
          <p:txBody>
            <a:bodyPr wrap="square" lIns="0" tIns="0" rIns="0" bIns="0" rtlCol="0"/>
            <a:lstStyle/>
            <a:p>
              <a:endParaRPr/>
            </a:p>
          </p:txBody>
        </p:sp>
        <p:sp>
          <p:nvSpPr>
            <p:cNvPr id="20" name="object 20"/>
            <p:cNvSpPr/>
            <p:nvPr/>
          </p:nvSpPr>
          <p:spPr>
            <a:xfrm>
              <a:off x="14339304" y="6705834"/>
              <a:ext cx="1047115" cy="289560"/>
            </a:xfrm>
            <a:custGeom>
              <a:avLst/>
              <a:gdLst/>
              <a:ahLst/>
              <a:cxnLst/>
              <a:rect l="l" t="t" r="r" b="b"/>
              <a:pathLst>
                <a:path w="1047115" h="289559">
                  <a:moveTo>
                    <a:pt x="289001" y="0"/>
                  </a:moveTo>
                  <a:lnTo>
                    <a:pt x="0" y="144500"/>
                  </a:lnTo>
                  <a:lnTo>
                    <a:pt x="289001" y="289001"/>
                  </a:lnTo>
                  <a:lnTo>
                    <a:pt x="289001" y="0"/>
                  </a:lnTo>
                  <a:close/>
                </a:path>
                <a:path w="1047115" h="289559">
                  <a:moveTo>
                    <a:pt x="1047089" y="144500"/>
                  </a:moveTo>
                  <a:lnTo>
                    <a:pt x="758101" y="0"/>
                  </a:lnTo>
                  <a:lnTo>
                    <a:pt x="758101" y="289001"/>
                  </a:lnTo>
                  <a:lnTo>
                    <a:pt x="1047089" y="144500"/>
                  </a:lnTo>
                  <a:close/>
                </a:path>
              </a:pathLst>
            </a:custGeom>
            <a:solidFill>
              <a:srgbClr val="000000"/>
            </a:solidFill>
          </p:spPr>
          <p:txBody>
            <a:bodyPr wrap="square" lIns="0" tIns="0" rIns="0" bIns="0" rtlCol="0"/>
            <a:lstStyle/>
            <a:p>
              <a:endParaRPr/>
            </a:p>
          </p:txBody>
        </p:sp>
      </p:grpSp>
      <p:grpSp>
        <p:nvGrpSpPr>
          <p:cNvPr id="21" name="object 21"/>
          <p:cNvGrpSpPr/>
          <p:nvPr/>
        </p:nvGrpSpPr>
        <p:grpSpPr>
          <a:xfrm>
            <a:off x="5166815" y="6705830"/>
            <a:ext cx="1047115" cy="289560"/>
            <a:chOff x="5166815" y="6705830"/>
            <a:chExt cx="1047115" cy="289560"/>
          </a:xfrm>
        </p:grpSpPr>
        <p:sp>
          <p:nvSpPr>
            <p:cNvPr id="22" name="object 22"/>
            <p:cNvSpPr/>
            <p:nvPr/>
          </p:nvSpPr>
          <p:spPr>
            <a:xfrm>
              <a:off x="5419163" y="6850328"/>
              <a:ext cx="542925" cy="0"/>
            </a:xfrm>
            <a:custGeom>
              <a:avLst/>
              <a:gdLst/>
              <a:ahLst/>
              <a:cxnLst/>
              <a:rect l="l" t="t" r="r" b="b"/>
              <a:pathLst>
                <a:path w="542925">
                  <a:moveTo>
                    <a:pt x="0" y="0"/>
                  </a:moveTo>
                  <a:lnTo>
                    <a:pt x="36648" y="0"/>
                  </a:lnTo>
                  <a:lnTo>
                    <a:pt x="505743" y="0"/>
                  </a:lnTo>
                  <a:lnTo>
                    <a:pt x="542391" y="0"/>
                  </a:lnTo>
                </a:path>
              </a:pathLst>
            </a:custGeom>
            <a:ln w="73296">
              <a:solidFill>
                <a:srgbClr val="000000"/>
              </a:solidFill>
            </a:ln>
          </p:spPr>
          <p:txBody>
            <a:bodyPr wrap="square" lIns="0" tIns="0" rIns="0" bIns="0" rtlCol="0"/>
            <a:lstStyle/>
            <a:p>
              <a:endParaRPr/>
            </a:p>
          </p:txBody>
        </p:sp>
        <p:sp>
          <p:nvSpPr>
            <p:cNvPr id="23" name="object 23"/>
            <p:cNvSpPr/>
            <p:nvPr/>
          </p:nvSpPr>
          <p:spPr>
            <a:xfrm>
              <a:off x="5166804" y="6705834"/>
              <a:ext cx="1047115" cy="289560"/>
            </a:xfrm>
            <a:custGeom>
              <a:avLst/>
              <a:gdLst/>
              <a:ahLst/>
              <a:cxnLst/>
              <a:rect l="l" t="t" r="r" b="b"/>
              <a:pathLst>
                <a:path w="1047114" h="289559">
                  <a:moveTo>
                    <a:pt x="289001" y="0"/>
                  </a:moveTo>
                  <a:lnTo>
                    <a:pt x="0" y="144500"/>
                  </a:lnTo>
                  <a:lnTo>
                    <a:pt x="289001" y="289001"/>
                  </a:lnTo>
                  <a:lnTo>
                    <a:pt x="289001" y="0"/>
                  </a:lnTo>
                  <a:close/>
                </a:path>
                <a:path w="1047114" h="289559">
                  <a:moveTo>
                    <a:pt x="1047089" y="144500"/>
                  </a:moveTo>
                  <a:lnTo>
                    <a:pt x="758101" y="0"/>
                  </a:lnTo>
                  <a:lnTo>
                    <a:pt x="758101" y="289001"/>
                  </a:lnTo>
                  <a:lnTo>
                    <a:pt x="1047089" y="14450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3699" y="609067"/>
            <a:ext cx="17216755" cy="1221740"/>
          </a:xfrm>
          <a:prstGeom prst="rect">
            <a:avLst/>
          </a:prstGeom>
        </p:spPr>
        <p:txBody>
          <a:bodyPr vert="horz" wrap="square" lIns="0" tIns="12700" rIns="0" bIns="0" rtlCol="0">
            <a:spAutoFit/>
          </a:bodyPr>
          <a:lstStyle/>
          <a:p>
            <a:pPr marL="12700">
              <a:lnSpc>
                <a:spcPct val="100000"/>
              </a:lnSpc>
              <a:spcBef>
                <a:spcPts val="100"/>
              </a:spcBef>
            </a:pPr>
            <a:r>
              <a:rPr sz="7850" spc="180" dirty="0"/>
              <a:t>Characteristics</a:t>
            </a:r>
            <a:r>
              <a:rPr sz="7850" spc="5" dirty="0"/>
              <a:t> </a:t>
            </a:r>
            <a:r>
              <a:rPr sz="7850" spc="290" dirty="0"/>
              <a:t>of</a:t>
            </a:r>
            <a:r>
              <a:rPr sz="7850" spc="10" dirty="0"/>
              <a:t> </a:t>
            </a:r>
            <a:r>
              <a:rPr sz="7850" spc="220" dirty="0"/>
              <a:t>Distributed</a:t>
            </a:r>
            <a:r>
              <a:rPr sz="7850" spc="10" dirty="0"/>
              <a:t> </a:t>
            </a:r>
            <a:r>
              <a:rPr sz="7850" spc="145" dirty="0"/>
              <a:t>System</a:t>
            </a:r>
            <a:endParaRPr sz="7850"/>
          </a:p>
        </p:txBody>
      </p:sp>
      <p:sp>
        <p:nvSpPr>
          <p:cNvPr id="3" name="object 3"/>
          <p:cNvSpPr txBox="1"/>
          <p:nvPr/>
        </p:nvSpPr>
        <p:spPr>
          <a:xfrm>
            <a:off x="1966297" y="2538904"/>
            <a:ext cx="200025" cy="622300"/>
          </a:xfrm>
          <a:prstGeom prst="rect">
            <a:avLst/>
          </a:prstGeom>
        </p:spPr>
        <p:txBody>
          <a:bodyPr vert="horz" wrap="square" lIns="0" tIns="14604" rIns="0" bIns="0" rtlCol="0">
            <a:spAutoFit/>
          </a:bodyPr>
          <a:lstStyle/>
          <a:p>
            <a:pPr marL="12700">
              <a:lnSpc>
                <a:spcPct val="100000"/>
              </a:lnSpc>
              <a:spcBef>
                <a:spcPts val="114"/>
              </a:spcBef>
            </a:pPr>
            <a:r>
              <a:rPr sz="3900" spc="-580" dirty="0">
                <a:latin typeface="SimSun"/>
                <a:cs typeface="SimSun"/>
              </a:rPr>
              <a:t>•</a:t>
            </a:r>
            <a:endParaRPr sz="3900">
              <a:latin typeface="SimSun"/>
              <a:cs typeface="SimSun"/>
            </a:endParaRPr>
          </a:p>
        </p:txBody>
      </p:sp>
      <p:sp>
        <p:nvSpPr>
          <p:cNvPr id="4" name="object 4"/>
          <p:cNvSpPr txBox="1"/>
          <p:nvPr/>
        </p:nvSpPr>
        <p:spPr>
          <a:xfrm>
            <a:off x="2427016" y="2603368"/>
            <a:ext cx="5493385" cy="502920"/>
          </a:xfrm>
          <a:prstGeom prst="rect">
            <a:avLst/>
          </a:prstGeom>
        </p:spPr>
        <p:txBody>
          <a:bodyPr vert="horz" wrap="square" lIns="0" tIns="16510" rIns="0" bIns="0" rtlCol="0">
            <a:spAutoFit/>
          </a:bodyPr>
          <a:lstStyle/>
          <a:p>
            <a:pPr marL="12700">
              <a:lnSpc>
                <a:spcPct val="100000"/>
              </a:lnSpc>
              <a:spcBef>
                <a:spcPts val="130"/>
              </a:spcBef>
            </a:pPr>
            <a:r>
              <a:rPr sz="3100" spc="10" dirty="0">
                <a:latin typeface="Arial MT"/>
                <a:cs typeface="Arial MT"/>
              </a:rPr>
              <a:t>Availability</a:t>
            </a:r>
            <a:r>
              <a:rPr sz="3100" spc="-5" dirty="0">
                <a:latin typeface="Arial MT"/>
                <a:cs typeface="Arial MT"/>
              </a:rPr>
              <a:t> </a:t>
            </a:r>
            <a:r>
              <a:rPr sz="3100" spc="35" dirty="0">
                <a:latin typeface="Arial MT"/>
                <a:cs typeface="Arial MT"/>
              </a:rPr>
              <a:t>and</a:t>
            </a:r>
            <a:r>
              <a:rPr sz="3100" dirty="0">
                <a:latin typeface="Arial MT"/>
                <a:cs typeface="Arial MT"/>
              </a:rPr>
              <a:t> Fault</a:t>
            </a:r>
            <a:r>
              <a:rPr sz="3100" spc="-5" dirty="0">
                <a:latin typeface="Arial MT"/>
                <a:cs typeface="Arial MT"/>
              </a:rPr>
              <a:t> </a:t>
            </a:r>
            <a:r>
              <a:rPr sz="3100" spc="-40" dirty="0">
                <a:latin typeface="Arial MT"/>
                <a:cs typeface="Arial MT"/>
              </a:rPr>
              <a:t>Tolerance</a:t>
            </a:r>
            <a:endParaRPr sz="3100">
              <a:latin typeface="Arial MT"/>
              <a:cs typeface="Arial MT"/>
            </a:endParaRPr>
          </a:p>
        </p:txBody>
      </p:sp>
      <p:sp>
        <p:nvSpPr>
          <p:cNvPr id="5" name="object 5"/>
          <p:cNvSpPr txBox="1"/>
          <p:nvPr/>
        </p:nvSpPr>
        <p:spPr>
          <a:xfrm>
            <a:off x="1966297" y="4423663"/>
            <a:ext cx="200025" cy="622300"/>
          </a:xfrm>
          <a:prstGeom prst="rect">
            <a:avLst/>
          </a:prstGeom>
        </p:spPr>
        <p:txBody>
          <a:bodyPr vert="horz" wrap="square" lIns="0" tIns="14604" rIns="0" bIns="0" rtlCol="0">
            <a:spAutoFit/>
          </a:bodyPr>
          <a:lstStyle/>
          <a:p>
            <a:pPr marL="12700">
              <a:lnSpc>
                <a:spcPct val="100000"/>
              </a:lnSpc>
              <a:spcBef>
                <a:spcPts val="114"/>
              </a:spcBef>
            </a:pPr>
            <a:r>
              <a:rPr sz="3900" spc="-580" dirty="0">
                <a:latin typeface="SimSun"/>
                <a:cs typeface="SimSun"/>
              </a:rPr>
              <a:t>•</a:t>
            </a:r>
            <a:endParaRPr sz="3900">
              <a:latin typeface="SimSun"/>
              <a:cs typeface="SimSun"/>
            </a:endParaRPr>
          </a:p>
        </p:txBody>
      </p:sp>
      <p:sp>
        <p:nvSpPr>
          <p:cNvPr id="6" name="object 6"/>
          <p:cNvSpPr txBox="1"/>
          <p:nvPr/>
        </p:nvSpPr>
        <p:spPr>
          <a:xfrm>
            <a:off x="2427016" y="4488127"/>
            <a:ext cx="4608830" cy="502920"/>
          </a:xfrm>
          <a:prstGeom prst="rect">
            <a:avLst/>
          </a:prstGeom>
        </p:spPr>
        <p:txBody>
          <a:bodyPr vert="horz" wrap="square" lIns="0" tIns="16510" rIns="0" bIns="0" rtlCol="0">
            <a:spAutoFit/>
          </a:bodyPr>
          <a:lstStyle/>
          <a:p>
            <a:pPr marL="12700">
              <a:lnSpc>
                <a:spcPct val="100000"/>
              </a:lnSpc>
              <a:spcBef>
                <a:spcPts val="130"/>
              </a:spcBef>
            </a:pPr>
            <a:r>
              <a:rPr sz="3100" spc="-10" dirty="0">
                <a:latin typeface="Arial MT"/>
                <a:cs typeface="Arial MT"/>
              </a:rPr>
              <a:t>Reliable</a:t>
            </a:r>
            <a:r>
              <a:rPr sz="3100" spc="-15" dirty="0">
                <a:latin typeface="Arial MT"/>
                <a:cs typeface="Arial MT"/>
              </a:rPr>
              <a:t> Work</a:t>
            </a:r>
            <a:r>
              <a:rPr sz="3100" spc="-10" dirty="0">
                <a:latin typeface="Arial MT"/>
                <a:cs typeface="Arial MT"/>
              </a:rPr>
              <a:t> </a:t>
            </a:r>
            <a:r>
              <a:rPr sz="3100" spc="40" dirty="0">
                <a:latin typeface="Arial MT"/>
                <a:cs typeface="Arial MT"/>
              </a:rPr>
              <a:t>Distribution</a:t>
            </a:r>
            <a:endParaRPr sz="3100">
              <a:latin typeface="Arial MT"/>
              <a:cs typeface="Arial MT"/>
            </a:endParaRPr>
          </a:p>
        </p:txBody>
      </p:sp>
      <p:sp>
        <p:nvSpPr>
          <p:cNvPr id="7" name="object 7"/>
          <p:cNvSpPr txBox="1"/>
          <p:nvPr/>
        </p:nvSpPr>
        <p:spPr>
          <a:xfrm>
            <a:off x="1966297" y="6308422"/>
            <a:ext cx="200025" cy="622300"/>
          </a:xfrm>
          <a:prstGeom prst="rect">
            <a:avLst/>
          </a:prstGeom>
        </p:spPr>
        <p:txBody>
          <a:bodyPr vert="horz" wrap="square" lIns="0" tIns="14604" rIns="0" bIns="0" rtlCol="0">
            <a:spAutoFit/>
          </a:bodyPr>
          <a:lstStyle/>
          <a:p>
            <a:pPr marL="12700">
              <a:lnSpc>
                <a:spcPct val="100000"/>
              </a:lnSpc>
              <a:spcBef>
                <a:spcPts val="114"/>
              </a:spcBef>
            </a:pPr>
            <a:r>
              <a:rPr sz="3900" spc="-580" dirty="0">
                <a:latin typeface="SimSun"/>
                <a:cs typeface="SimSun"/>
              </a:rPr>
              <a:t>•</a:t>
            </a:r>
            <a:endParaRPr sz="3900">
              <a:latin typeface="SimSun"/>
              <a:cs typeface="SimSun"/>
            </a:endParaRPr>
          </a:p>
        </p:txBody>
      </p:sp>
      <p:sp>
        <p:nvSpPr>
          <p:cNvPr id="8" name="object 8"/>
          <p:cNvSpPr txBox="1"/>
          <p:nvPr/>
        </p:nvSpPr>
        <p:spPr>
          <a:xfrm>
            <a:off x="2427016" y="6372886"/>
            <a:ext cx="2693035" cy="502920"/>
          </a:xfrm>
          <a:prstGeom prst="rect">
            <a:avLst/>
          </a:prstGeom>
        </p:spPr>
        <p:txBody>
          <a:bodyPr vert="horz" wrap="square" lIns="0" tIns="16510" rIns="0" bIns="0" rtlCol="0">
            <a:spAutoFit/>
          </a:bodyPr>
          <a:lstStyle/>
          <a:p>
            <a:pPr marL="12700">
              <a:lnSpc>
                <a:spcPct val="100000"/>
              </a:lnSpc>
              <a:spcBef>
                <a:spcPts val="130"/>
              </a:spcBef>
            </a:pPr>
            <a:r>
              <a:rPr sz="3100" spc="-25" dirty="0">
                <a:latin typeface="Arial MT"/>
                <a:cs typeface="Arial MT"/>
              </a:rPr>
              <a:t>Easily</a:t>
            </a:r>
            <a:r>
              <a:rPr sz="3100" spc="-50" dirty="0">
                <a:latin typeface="Arial MT"/>
                <a:cs typeface="Arial MT"/>
              </a:rPr>
              <a:t> </a:t>
            </a:r>
            <a:r>
              <a:rPr sz="3100" spc="10" dirty="0">
                <a:latin typeface="Arial MT"/>
                <a:cs typeface="Arial MT"/>
              </a:rPr>
              <a:t>Scalable</a:t>
            </a:r>
            <a:endParaRPr sz="3100">
              <a:latin typeface="Arial MT"/>
              <a:cs typeface="Arial MT"/>
            </a:endParaRPr>
          </a:p>
        </p:txBody>
      </p:sp>
      <p:sp>
        <p:nvSpPr>
          <p:cNvPr id="9" name="object 9"/>
          <p:cNvSpPr txBox="1"/>
          <p:nvPr/>
        </p:nvSpPr>
        <p:spPr>
          <a:xfrm>
            <a:off x="1966297" y="8193182"/>
            <a:ext cx="200025" cy="622300"/>
          </a:xfrm>
          <a:prstGeom prst="rect">
            <a:avLst/>
          </a:prstGeom>
        </p:spPr>
        <p:txBody>
          <a:bodyPr vert="horz" wrap="square" lIns="0" tIns="14604" rIns="0" bIns="0" rtlCol="0">
            <a:spAutoFit/>
          </a:bodyPr>
          <a:lstStyle/>
          <a:p>
            <a:pPr marL="12700">
              <a:lnSpc>
                <a:spcPct val="100000"/>
              </a:lnSpc>
              <a:spcBef>
                <a:spcPts val="114"/>
              </a:spcBef>
            </a:pPr>
            <a:r>
              <a:rPr sz="3900" spc="-580" dirty="0">
                <a:latin typeface="SimSun"/>
                <a:cs typeface="SimSun"/>
              </a:rPr>
              <a:t>•</a:t>
            </a:r>
            <a:endParaRPr sz="3900">
              <a:latin typeface="SimSun"/>
              <a:cs typeface="SimSun"/>
            </a:endParaRPr>
          </a:p>
        </p:txBody>
      </p:sp>
      <p:sp>
        <p:nvSpPr>
          <p:cNvPr id="10" name="object 10"/>
          <p:cNvSpPr txBox="1"/>
          <p:nvPr/>
        </p:nvSpPr>
        <p:spPr>
          <a:xfrm>
            <a:off x="2427016" y="8257646"/>
            <a:ext cx="6282055" cy="502920"/>
          </a:xfrm>
          <a:prstGeom prst="rect">
            <a:avLst/>
          </a:prstGeom>
        </p:spPr>
        <p:txBody>
          <a:bodyPr vert="horz" wrap="square" lIns="0" tIns="16510" rIns="0" bIns="0" rtlCol="0">
            <a:spAutoFit/>
          </a:bodyPr>
          <a:lstStyle/>
          <a:p>
            <a:pPr marL="12700">
              <a:lnSpc>
                <a:spcPct val="100000"/>
              </a:lnSpc>
              <a:spcBef>
                <a:spcPts val="130"/>
              </a:spcBef>
            </a:pPr>
            <a:r>
              <a:rPr sz="3100" spc="25" dirty="0">
                <a:latin typeface="Arial MT"/>
                <a:cs typeface="Arial MT"/>
              </a:rPr>
              <a:t>Handling</a:t>
            </a:r>
            <a:r>
              <a:rPr sz="3100" dirty="0">
                <a:latin typeface="Arial MT"/>
                <a:cs typeface="Arial MT"/>
              </a:rPr>
              <a:t> </a:t>
            </a:r>
            <a:r>
              <a:rPr sz="3100" spc="30" dirty="0">
                <a:latin typeface="Arial MT"/>
                <a:cs typeface="Arial MT"/>
              </a:rPr>
              <a:t>Concurrency</a:t>
            </a:r>
            <a:r>
              <a:rPr sz="3100" dirty="0">
                <a:latin typeface="Arial MT"/>
                <a:cs typeface="Arial MT"/>
              </a:rPr>
              <a:t> </a:t>
            </a:r>
            <a:r>
              <a:rPr sz="3100" spc="10" dirty="0">
                <a:latin typeface="Arial MT"/>
                <a:cs typeface="Arial MT"/>
              </a:rPr>
              <a:t>is</a:t>
            </a:r>
            <a:r>
              <a:rPr sz="3100" dirty="0">
                <a:latin typeface="Arial MT"/>
                <a:cs typeface="Arial MT"/>
              </a:rPr>
              <a:t> </a:t>
            </a:r>
            <a:r>
              <a:rPr sz="3100" spc="10" dirty="0">
                <a:latin typeface="Arial MT"/>
                <a:cs typeface="Arial MT"/>
              </a:rPr>
              <a:t>fairly</a:t>
            </a:r>
            <a:r>
              <a:rPr sz="3100" dirty="0">
                <a:latin typeface="Arial MT"/>
                <a:cs typeface="Arial MT"/>
              </a:rPr>
              <a:t> </a:t>
            </a:r>
            <a:r>
              <a:rPr sz="3100" spc="-15" dirty="0">
                <a:latin typeface="Arial MT"/>
                <a:cs typeface="Arial MT"/>
              </a:rPr>
              <a:t>easy</a:t>
            </a:r>
            <a:endParaRPr sz="3100">
              <a:latin typeface="Arial MT"/>
              <a:cs typeface="Arial MT"/>
            </a:endParaRPr>
          </a:p>
        </p:txBody>
      </p:sp>
      <p:sp>
        <p:nvSpPr>
          <p:cNvPr id="11" name="object 11"/>
          <p:cNvSpPr/>
          <p:nvPr/>
        </p:nvSpPr>
        <p:spPr>
          <a:xfrm>
            <a:off x="13509609" y="3850916"/>
            <a:ext cx="2341245" cy="1885314"/>
          </a:xfrm>
          <a:custGeom>
            <a:avLst/>
            <a:gdLst/>
            <a:ahLst/>
            <a:cxnLst/>
            <a:rect l="l" t="t" r="r" b="b"/>
            <a:pathLst>
              <a:path w="2341244" h="1885314">
                <a:moveTo>
                  <a:pt x="2341142" y="0"/>
                </a:moveTo>
                <a:lnTo>
                  <a:pt x="0" y="0"/>
                </a:lnTo>
                <a:lnTo>
                  <a:pt x="0" y="1884759"/>
                </a:lnTo>
                <a:lnTo>
                  <a:pt x="2341142" y="1884759"/>
                </a:lnTo>
                <a:lnTo>
                  <a:pt x="2341142" y="0"/>
                </a:lnTo>
                <a:close/>
              </a:path>
            </a:pathLst>
          </a:custGeom>
          <a:solidFill>
            <a:srgbClr val="000000"/>
          </a:solidFill>
        </p:spPr>
        <p:txBody>
          <a:bodyPr wrap="square" lIns="0" tIns="0" rIns="0" bIns="0" rtlCol="0"/>
          <a:lstStyle/>
          <a:p>
            <a:endParaRPr/>
          </a:p>
        </p:txBody>
      </p:sp>
      <p:sp>
        <p:nvSpPr>
          <p:cNvPr id="12" name="object 12"/>
          <p:cNvSpPr txBox="1"/>
          <p:nvPr/>
        </p:nvSpPr>
        <p:spPr>
          <a:xfrm>
            <a:off x="13950602" y="4572517"/>
            <a:ext cx="1459230" cy="427990"/>
          </a:xfrm>
          <a:prstGeom prst="rect">
            <a:avLst/>
          </a:prstGeom>
        </p:spPr>
        <p:txBody>
          <a:bodyPr vert="horz" wrap="square" lIns="0" tIns="17145" rIns="0" bIns="0" rtlCol="0">
            <a:spAutoFit/>
          </a:bodyPr>
          <a:lstStyle/>
          <a:p>
            <a:pPr marL="12700">
              <a:lnSpc>
                <a:spcPct val="100000"/>
              </a:lnSpc>
              <a:spcBef>
                <a:spcPts val="135"/>
              </a:spcBef>
            </a:pPr>
            <a:r>
              <a:rPr sz="2600" spc="70" dirty="0">
                <a:solidFill>
                  <a:srgbClr val="FFFFFF"/>
                </a:solidFill>
                <a:latin typeface="Arial MT"/>
                <a:cs typeface="Arial MT"/>
              </a:rPr>
              <a:t>System</a:t>
            </a:r>
            <a:r>
              <a:rPr sz="2600" spc="-80" dirty="0">
                <a:solidFill>
                  <a:srgbClr val="FFFFFF"/>
                </a:solidFill>
                <a:latin typeface="Arial MT"/>
                <a:cs typeface="Arial MT"/>
              </a:rPr>
              <a:t> </a:t>
            </a:r>
            <a:r>
              <a:rPr sz="2600" spc="20" dirty="0">
                <a:solidFill>
                  <a:srgbClr val="FFFFFF"/>
                </a:solidFill>
                <a:latin typeface="Arial MT"/>
                <a:cs typeface="Arial MT"/>
              </a:rPr>
              <a:t>1</a:t>
            </a:r>
            <a:endParaRPr sz="2600">
              <a:latin typeface="Arial MT"/>
              <a:cs typeface="Arial MT"/>
            </a:endParaRPr>
          </a:p>
        </p:txBody>
      </p:sp>
      <p:sp>
        <p:nvSpPr>
          <p:cNvPr id="13" name="object 13"/>
          <p:cNvSpPr/>
          <p:nvPr/>
        </p:nvSpPr>
        <p:spPr>
          <a:xfrm>
            <a:off x="11164130" y="6363928"/>
            <a:ext cx="2341245" cy="1885314"/>
          </a:xfrm>
          <a:custGeom>
            <a:avLst/>
            <a:gdLst/>
            <a:ahLst/>
            <a:cxnLst/>
            <a:rect l="l" t="t" r="r" b="b"/>
            <a:pathLst>
              <a:path w="2341244" h="1885315">
                <a:moveTo>
                  <a:pt x="2341142" y="0"/>
                </a:moveTo>
                <a:lnTo>
                  <a:pt x="0" y="0"/>
                </a:lnTo>
                <a:lnTo>
                  <a:pt x="0" y="1884759"/>
                </a:lnTo>
                <a:lnTo>
                  <a:pt x="2341142" y="1884759"/>
                </a:lnTo>
                <a:lnTo>
                  <a:pt x="2341142" y="0"/>
                </a:lnTo>
                <a:close/>
              </a:path>
            </a:pathLst>
          </a:custGeom>
          <a:solidFill>
            <a:srgbClr val="000000"/>
          </a:solidFill>
        </p:spPr>
        <p:txBody>
          <a:bodyPr wrap="square" lIns="0" tIns="0" rIns="0" bIns="0" rtlCol="0"/>
          <a:lstStyle/>
          <a:p>
            <a:endParaRPr/>
          </a:p>
        </p:txBody>
      </p:sp>
      <p:sp>
        <p:nvSpPr>
          <p:cNvPr id="14" name="object 14"/>
          <p:cNvSpPr txBox="1"/>
          <p:nvPr/>
        </p:nvSpPr>
        <p:spPr>
          <a:xfrm>
            <a:off x="11605124" y="7085529"/>
            <a:ext cx="1459230" cy="427990"/>
          </a:xfrm>
          <a:prstGeom prst="rect">
            <a:avLst/>
          </a:prstGeom>
        </p:spPr>
        <p:txBody>
          <a:bodyPr vert="horz" wrap="square" lIns="0" tIns="17145" rIns="0" bIns="0" rtlCol="0">
            <a:spAutoFit/>
          </a:bodyPr>
          <a:lstStyle/>
          <a:p>
            <a:pPr marL="12700">
              <a:lnSpc>
                <a:spcPct val="100000"/>
              </a:lnSpc>
              <a:spcBef>
                <a:spcPts val="135"/>
              </a:spcBef>
            </a:pPr>
            <a:r>
              <a:rPr sz="2600" spc="70" dirty="0">
                <a:solidFill>
                  <a:srgbClr val="FFFFFF"/>
                </a:solidFill>
                <a:latin typeface="Arial MT"/>
                <a:cs typeface="Arial MT"/>
              </a:rPr>
              <a:t>System</a:t>
            </a:r>
            <a:r>
              <a:rPr sz="2600" spc="-80" dirty="0">
                <a:solidFill>
                  <a:srgbClr val="FFFFFF"/>
                </a:solidFill>
                <a:latin typeface="Arial MT"/>
                <a:cs typeface="Arial MT"/>
              </a:rPr>
              <a:t> </a:t>
            </a:r>
            <a:r>
              <a:rPr sz="2600" spc="20" dirty="0">
                <a:solidFill>
                  <a:srgbClr val="FFFFFF"/>
                </a:solidFill>
                <a:latin typeface="Arial MT"/>
                <a:cs typeface="Arial MT"/>
              </a:rPr>
              <a:t>2</a:t>
            </a:r>
            <a:endParaRPr sz="2600">
              <a:latin typeface="Arial MT"/>
              <a:cs typeface="Arial MT"/>
            </a:endParaRPr>
          </a:p>
        </p:txBody>
      </p:sp>
      <p:sp>
        <p:nvSpPr>
          <p:cNvPr id="15" name="object 15"/>
          <p:cNvSpPr/>
          <p:nvPr/>
        </p:nvSpPr>
        <p:spPr>
          <a:xfrm>
            <a:off x="15729436" y="6363928"/>
            <a:ext cx="2341245" cy="1885314"/>
          </a:xfrm>
          <a:custGeom>
            <a:avLst/>
            <a:gdLst/>
            <a:ahLst/>
            <a:cxnLst/>
            <a:rect l="l" t="t" r="r" b="b"/>
            <a:pathLst>
              <a:path w="2341244" h="1885315">
                <a:moveTo>
                  <a:pt x="2341142" y="0"/>
                </a:moveTo>
                <a:lnTo>
                  <a:pt x="0" y="0"/>
                </a:lnTo>
                <a:lnTo>
                  <a:pt x="0" y="1884759"/>
                </a:lnTo>
                <a:lnTo>
                  <a:pt x="2341142" y="1884759"/>
                </a:lnTo>
                <a:lnTo>
                  <a:pt x="2341142" y="0"/>
                </a:lnTo>
                <a:close/>
              </a:path>
            </a:pathLst>
          </a:custGeom>
          <a:solidFill>
            <a:srgbClr val="000000"/>
          </a:solidFill>
        </p:spPr>
        <p:txBody>
          <a:bodyPr wrap="square" lIns="0" tIns="0" rIns="0" bIns="0" rtlCol="0"/>
          <a:lstStyle/>
          <a:p>
            <a:endParaRPr/>
          </a:p>
        </p:txBody>
      </p:sp>
      <p:sp>
        <p:nvSpPr>
          <p:cNvPr id="16" name="object 16"/>
          <p:cNvSpPr txBox="1"/>
          <p:nvPr/>
        </p:nvSpPr>
        <p:spPr>
          <a:xfrm>
            <a:off x="16170430" y="7085529"/>
            <a:ext cx="1459230" cy="427990"/>
          </a:xfrm>
          <a:prstGeom prst="rect">
            <a:avLst/>
          </a:prstGeom>
        </p:spPr>
        <p:txBody>
          <a:bodyPr vert="horz" wrap="square" lIns="0" tIns="17145" rIns="0" bIns="0" rtlCol="0">
            <a:spAutoFit/>
          </a:bodyPr>
          <a:lstStyle/>
          <a:p>
            <a:pPr marL="12700">
              <a:lnSpc>
                <a:spcPct val="100000"/>
              </a:lnSpc>
              <a:spcBef>
                <a:spcPts val="135"/>
              </a:spcBef>
            </a:pPr>
            <a:r>
              <a:rPr sz="2600" spc="70" dirty="0">
                <a:solidFill>
                  <a:srgbClr val="FFFFFF"/>
                </a:solidFill>
                <a:latin typeface="Arial MT"/>
                <a:cs typeface="Arial MT"/>
              </a:rPr>
              <a:t>System</a:t>
            </a:r>
            <a:r>
              <a:rPr sz="2600" spc="-80" dirty="0">
                <a:solidFill>
                  <a:srgbClr val="FFFFFF"/>
                </a:solidFill>
                <a:latin typeface="Arial MT"/>
                <a:cs typeface="Arial MT"/>
              </a:rPr>
              <a:t> </a:t>
            </a:r>
            <a:r>
              <a:rPr sz="2600" spc="20" dirty="0">
                <a:solidFill>
                  <a:srgbClr val="FFFFFF"/>
                </a:solidFill>
                <a:latin typeface="Arial MT"/>
                <a:cs typeface="Arial MT"/>
              </a:rPr>
              <a:t>3</a:t>
            </a:r>
            <a:endParaRPr sz="2600">
              <a:latin typeface="Arial MT"/>
              <a:cs typeface="Arial MT"/>
            </a:endParaRPr>
          </a:p>
        </p:txBody>
      </p:sp>
      <p:grpSp>
        <p:nvGrpSpPr>
          <p:cNvPr id="17" name="object 17"/>
          <p:cNvGrpSpPr/>
          <p:nvPr/>
        </p:nvGrpSpPr>
        <p:grpSpPr>
          <a:xfrm>
            <a:off x="11806656" y="2822569"/>
            <a:ext cx="6747509" cy="8321675"/>
            <a:chOff x="11806656" y="2822569"/>
            <a:chExt cx="6747509" cy="8321675"/>
          </a:xfrm>
        </p:grpSpPr>
        <p:sp>
          <p:nvSpPr>
            <p:cNvPr id="18" name="object 18"/>
            <p:cNvSpPr/>
            <p:nvPr/>
          </p:nvSpPr>
          <p:spPr>
            <a:xfrm>
              <a:off x="12610408" y="5265836"/>
              <a:ext cx="719455" cy="960755"/>
            </a:xfrm>
            <a:custGeom>
              <a:avLst/>
              <a:gdLst/>
              <a:ahLst/>
              <a:cxnLst/>
              <a:rect l="l" t="t" r="r" b="b"/>
              <a:pathLst>
                <a:path w="719455" h="960754">
                  <a:moveTo>
                    <a:pt x="0" y="960734"/>
                  </a:moveTo>
                  <a:lnTo>
                    <a:pt x="33808" y="882132"/>
                  </a:lnTo>
                  <a:lnTo>
                    <a:pt x="56758" y="833629"/>
                  </a:lnTo>
                  <a:lnTo>
                    <a:pt x="80376" y="786005"/>
                  </a:lnTo>
                  <a:lnTo>
                    <a:pt x="104662" y="739259"/>
                  </a:lnTo>
                  <a:lnTo>
                    <a:pt x="129617" y="693392"/>
                  </a:lnTo>
                  <a:lnTo>
                    <a:pt x="155241" y="648404"/>
                  </a:lnTo>
                  <a:lnTo>
                    <a:pt x="181533" y="604295"/>
                  </a:lnTo>
                  <a:lnTo>
                    <a:pt x="208494" y="561064"/>
                  </a:lnTo>
                  <a:lnTo>
                    <a:pt x="236123" y="518711"/>
                  </a:lnTo>
                  <a:lnTo>
                    <a:pt x="264421" y="477238"/>
                  </a:lnTo>
                  <a:lnTo>
                    <a:pt x="293388" y="436642"/>
                  </a:lnTo>
                  <a:lnTo>
                    <a:pt x="323023" y="396925"/>
                  </a:lnTo>
                  <a:lnTo>
                    <a:pt x="353327" y="358087"/>
                  </a:lnTo>
                  <a:lnTo>
                    <a:pt x="384300" y="320127"/>
                  </a:lnTo>
                  <a:lnTo>
                    <a:pt x="415941" y="283045"/>
                  </a:lnTo>
                  <a:lnTo>
                    <a:pt x="448251" y="246842"/>
                  </a:lnTo>
                  <a:lnTo>
                    <a:pt x="481230" y="211517"/>
                  </a:lnTo>
                  <a:lnTo>
                    <a:pt x="514877" y="177071"/>
                  </a:lnTo>
                  <a:lnTo>
                    <a:pt x="549194" y="143502"/>
                  </a:lnTo>
                  <a:lnTo>
                    <a:pt x="584179" y="110812"/>
                  </a:lnTo>
                  <a:lnTo>
                    <a:pt x="619832" y="79000"/>
                  </a:lnTo>
                  <a:lnTo>
                    <a:pt x="656155" y="48067"/>
                  </a:lnTo>
                  <a:lnTo>
                    <a:pt x="693146" y="18011"/>
                  </a:lnTo>
                  <a:lnTo>
                    <a:pt x="718933" y="0"/>
                  </a:lnTo>
                </a:path>
              </a:pathLst>
            </a:custGeom>
            <a:ln w="62825">
              <a:solidFill>
                <a:srgbClr val="000000"/>
              </a:solidFill>
            </a:ln>
          </p:spPr>
          <p:txBody>
            <a:bodyPr wrap="square" lIns="0" tIns="0" rIns="0" bIns="0" rtlCol="0"/>
            <a:lstStyle/>
            <a:p>
              <a:endParaRPr/>
            </a:p>
          </p:txBody>
        </p:sp>
        <p:sp>
          <p:nvSpPr>
            <p:cNvPr id="19" name="object 19"/>
            <p:cNvSpPr/>
            <p:nvPr/>
          </p:nvSpPr>
          <p:spPr>
            <a:xfrm>
              <a:off x="12505042" y="5139924"/>
              <a:ext cx="1004569" cy="1291590"/>
            </a:xfrm>
            <a:custGeom>
              <a:avLst/>
              <a:gdLst/>
              <a:ahLst/>
              <a:cxnLst/>
              <a:rect l="l" t="t" r="r" b="b"/>
              <a:pathLst>
                <a:path w="1004569" h="1291589">
                  <a:moveTo>
                    <a:pt x="233768" y="1103541"/>
                  </a:moveTo>
                  <a:lnTo>
                    <a:pt x="0" y="1011313"/>
                  </a:lnTo>
                  <a:lnTo>
                    <a:pt x="24663" y="1291196"/>
                  </a:lnTo>
                  <a:lnTo>
                    <a:pt x="233768" y="1103541"/>
                  </a:lnTo>
                  <a:close/>
                </a:path>
                <a:path w="1004569" h="1291589">
                  <a:moveTo>
                    <a:pt x="1004557" y="0"/>
                  </a:moveTo>
                  <a:lnTo>
                    <a:pt x="726592" y="40894"/>
                  </a:lnTo>
                  <a:lnTo>
                    <a:pt x="870496" y="246913"/>
                  </a:lnTo>
                  <a:lnTo>
                    <a:pt x="1004557" y="0"/>
                  </a:lnTo>
                  <a:close/>
                </a:path>
              </a:pathLst>
            </a:custGeom>
            <a:solidFill>
              <a:srgbClr val="000000"/>
            </a:solidFill>
          </p:spPr>
          <p:txBody>
            <a:bodyPr wrap="square" lIns="0" tIns="0" rIns="0" bIns="0" rtlCol="0"/>
            <a:lstStyle/>
            <a:p>
              <a:endParaRPr/>
            </a:p>
          </p:txBody>
        </p:sp>
        <p:sp>
          <p:nvSpPr>
            <p:cNvPr id="20" name="object 20"/>
            <p:cNvSpPr/>
            <p:nvPr/>
          </p:nvSpPr>
          <p:spPr>
            <a:xfrm>
              <a:off x="16050815" y="5285775"/>
              <a:ext cx="1058545" cy="871855"/>
            </a:xfrm>
            <a:custGeom>
              <a:avLst/>
              <a:gdLst/>
              <a:ahLst/>
              <a:cxnLst/>
              <a:rect l="l" t="t" r="r" b="b"/>
              <a:pathLst>
                <a:path w="1058544" h="871854">
                  <a:moveTo>
                    <a:pt x="1058248" y="871827"/>
                  </a:moveTo>
                  <a:lnTo>
                    <a:pt x="1028944" y="809031"/>
                  </a:lnTo>
                  <a:lnTo>
                    <a:pt x="1009017" y="775910"/>
                  </a:lnTo>
                  <a:lnTo>
                    <a:pt x="987607" y="742990"/>
                  </a:lnTo>
                  <a:lnTo>
                    <a:pt x="964713" y="710271"/>
                  </a:lnTo>
                  <a:lnTo>
                    <a:pt x="940335" y="677752"/>
                  </a:lnTo>
                  <a:lnTo>
                    <a:pt x="914473" y="645434"/>
                  </a:lnTo>
                  <a:lnTo>
                    <a:pt x="887128" y="613317"/>
                  </a:lnTo>
                  <a:lnTo>
                    <a:pt x="858299" y="581400"/>
                  </a:lnTo>
                  <a:lnTo>
                    <a:pt x="827987" y="549684"/>
                  </a:lnTo>
                  <a:lnTo>
                    <a:pt x="796191" y="518168"/>
                  </a:lnTo>
                  <a:lnTo>
                    <a:pt x="762911" y="486853"/>
                  </a:lnTo>
                  <a:lnTo>
                    <a:pt x="728147" y="455738"/>
                  </a:lnTo>
                  <a:lnTo>
                    <a:pt x="691900" y="424824"/>
                  </a:lnTo>
                  <a:lnTo>
                    <a:pt x="654168" y="394110"/>
                  </a:lnTo>
                  <a:lnTo>
                    <a:pt x="614954" y="363596"/>
                  </a:lnTo>
                  <a:lnTo>
                    <a:pt x="574255" y="333284"/>
                  </a:lnTo>
                  <a:lnTo>
                    <a:pt x="532073" y="303171"/>
                  </a:lnTo>
                  <a:lnTo>
                    <a:pt x="488406" y="273259"/>
                  </a:lnTo>
                  <a:lnTo>
                    <a:pt x="443256" y="243548"/>
                  </a:lnTo>
                  <a:lnTo>
                    <a:pt x="396623" y="214036"/>
                  </a:lnTo>
                  <a:lnTo>
                    <a:pt x="348505" y="184725"/>
                  </a:lnTo>
                  <a:lnTo>
                    <a:pt x="298904" y="155615"/>
                  </a:lnTo>
                  <a:lnTo>
                    <a:pt x="247819" y="126705"/>
                  </a:lnTo>
                  <a:lnTo>
                    <a:pt x="195250" y="97995"/>
                  </a:lnTo>
                  <a:lnTo>
                    <a:pt x="141197" y="69485"/>
                  </a:lnTo>
                  <a:lnTo>
                    <a:pt x="85661" y="41176"/>
                  </a:lnTo>
                  <a:lnTo>
                    <a:pt x="28641" y="13066"/>
                  </a:lnTo>
                  <a:lnTo>
                    <a:pt x="0" y="0"/>
                  </a:lnTo>
                </a:path>
              </a:pathLst>
            </a:custGeom>
            <a:ln w="62825">
              <a:solidFill>
                <a:srgbClr val="000000"/>
              </a:solidFill>
            </a:ln>
          </p:spPr>
          <p:txBody>
            <a:bodyPr wrap="square" lIns="0" tIns="0" rIns="0" bIns="0" rtlCol="0"/>
            <a:lstStyle/>
            <a:p>
              <a:endParaRPr/>
            </a:p>
          </p:txBody>
        </p:sp>
        <p:sp>
          <p:nvSpPr>
            <p:cNvPr id="21" name="object 21"/>
            <p:cNvSpPr/>
            <p:nvPr/>
          </p:nvSpPr>
          <p:spPr>
            <a:xfrm>
              <a:off x="15850756" y="5184501"/>
              <a:ext cx="1365885" cy="1179830"/>
            </a:xfrm>
            <a:custGeom>
              <a:avLst/>
              <a:gdLst/>
              <a:ahLst/>
              <a:cxnLst/>
              <a:rect l="l" t="t" r="r" b="b"/>
              <a:pathLst>
                <a:path w="1365884" h="1179829">
                  <a:moveTo>
                    <a:pt x="280784" y="0"/>
                  </a:moveTo>
                  <a:lnTo>
                    <a:pt x="0" y="10007"/>
                  </a:lnTo>
                  <a:lnTo>
                    <a:pt x="176479" y="228638"/>
                  </a:lnTo>
                  <a:lnTo>
                    <a:pt x="280784" y="0"/>
                  </a:lnTo>
                  <a:close/>
                </a:path>
                <a:path w="1365884" h="1179829">
                  <a:moveTo>
                    <a:pt x="1365338" y="900188"/>
                  </a:moveTo>
                  <a:lnTo>
                    <a:pt x="1129550" y="987082"/>
                  </a:lnTo>
                  <a:lnTo>
                    <a:pt x="1334338" y="1179436"/>
                  </a:lnTo>
                  <a:lnTo>
                    <a:pt x="1365338" y="900188"/>
                  </a:lnTo>
                  <a:close/>
                </a:path>
              </a:pathLst>
            </a:custGeom>
            <a:solidFill>
              <a:srgbClr val="000000"/>
            </a:solidFill>
          </p:spPr>
          <p:txBody>
            <a:bodyPr wrap="square" lIns="0" tIns="0" rIns="0" bIns="0" rtlCol="0"/>
            <a:lstStyle/>
            <a:p>
              <a:endParaRPr/>
            </a:p>
          </p:txBody>
        </p:sp>
        <p:sp>
          <p:nvSpPr>
            <p:cNvPr id="22" name="object 22"/>
            <p:cNvSpPr/>
            <p:nvPr/>
          </p:nvSpPr>
          <p:spPr>
            <a:xfrm>
              <a:off x="13231633" y="8397342"/>
              <a:ext cx="2727960" cy="610235"/>
            </a:xfrm>
            <a:custGeom>
              <a:avLst/>
              <a:gdLst/>
              <a:ahLst/>
              <a:cxnLst/>
              <a:rect l="l" t="t" r="r" b="b"/>
              <a:pathLst>
                <a:path w="2727959" h="610234">
                  <a:moveTo>
                    <a:pt x="0" y="3130"/>
                  </a:moveTo>
                  <a:lnTo>
                    <a:pt x="63851" y="60868"/>
                  </a:lnTo>
                  <a:lnTo>
                    <a:pt x="104998" y="95777"/>
                  </a:lnTo>
                  <a:lnTo>
                    <a:pt x="146170" y="129540"/>
                  </a:lnTo>
                  <a:lnTo>
                    <a:pt x="187367" y="162156"/>
                  </a:lnTo>
                  <a:lnTo>
                    <a:pt x="228589" y="193625"/>
                  </a:lnTo>
                  <a:lnTo>
                    <a:pt x="269835" y="223949"/>
                  </a:lnTo>
                  <a:lnTo>
                    <a:pt x="311106" y="253125"/>
                  </a:lnTo>
                  <a:lnTo>
                    <a:pt x="352402" y="281156"/>
                  </a:lnTo>
                  <a:lnTo>
                    <a:pt x="393723" y="308040"/>
                  </a:lnTo>
                  <a:lnTo>
                    <a:pt x="435068" y="333778"/>
                  </a:lnTo>
                  <a:lnTo>
                    <a:pt x="476438" y="358369"/>
                  </a:lnTo>
                  <a:lnTo>
                    <a:pt x="517833" y="381814"/>
                  </a:lnTo>
                  <a:lnTo>
                    <a:pt x="559253" y="404113"/>
                  </a:lnTo>
                  <a:lnTo>
                    <a:pt x="600697" y="425265"/>
                  </a:lnTo>
                  <a:lnTo>
                    <a:pt x="642166" y="445271"/>
                  </a:lnTo>
                  <a:lnTo>
                    <a:pt x="683660" y="464131"/>
                  </a:lnTo>
                  <a:lnTo>
                    <a:pt x="725178" y="481844"/>
                  </a:lnTo>
                  <a:lnTo>
                    <a:pt x="766722" y="498411"/>
                  </a:lnTo>
                  <a:lnTo>
                    <a:pt x="808290" y="513832"/>
                  </a:lnTo>
                  <a:lnTo>
                    <a:pt x="849883" y="528106"/>
                  </a:lnTo>
                  <a:lnTo>
                    <a:pt x="891500" y="541233"/>
                  </a:lnTo>
                  <a:lnTo>
                    <a:pt x="933142" y="553215"/>
                  </a:lnTo>
                  <a:lnTo>
                    <a:pt x="974810" y="564050"/>
                  </a:lnTo>
                  <a:lnTo>
                    <a:pt x="1016501" y="573739"/>
                  </a:lnTo>
                  <a:lnTo>
                    <a:pt x="1058218" y="582281"/>
                  </a:lnTo>
                  <a:lnTo>
                    <a:pt x="1099959" y="589677"/>
                  </a:lnTo>
                  <a:lnTo>
                    <a:pt x="1141726" y="595927"/>
                  </a:lnTo>
                  <a:lnTo>
                    <a:pt x="1183517" y="601030"/>
                  </a:lnTo>
                  <a:lnTo>
                    <a:pt x="1225332" y="604987"/>
                  </a:lnTo>
                  <a:lnTo>
                    <a:pt x="1267173" y="607798"/>
                  </a:lnTo>
                  <a:lnTo>
                    <a:pt x="1309038" y="609462"/>
                  </a:lnTo>
                  <a:lnTo>
                    <a:pt x="1350928" y="609980"/>
                  </a:lnTo>
                  <a:lnTo>
                    <a:pt x="1392843" y="609352"/>
                  </a:lnTo>
                  <a:lnTo>
                    <a:pt x="1434782" y="607577"/>
                  </a:lnTo>
                  <a:lnTo>
                    <a:pt x="1476747" y="604656"/>
                  </a:lnTo>
                  <a:lnTo>
                    <a:pt x="1518736" y="600588"/>
                  </a:lnTo>
                  <a:lnTo>
                    <a:pt x="1560750" y="595375"/>
                  </a:lnTo>
                  <a:lnTo>
                    <a:pt x="1602788" y="589015"/>
                  </a:lnTo>
                  <a:lnTo>
                    <a:pt x="1644852" y="581508"/>
                  </a:lnTo>
                  <a:lnTo>
                    <a:pt x="1686940" y="572855"/>
                  </a:lnTo>
                  <a:lnTo>
                    <a:pt x="1729053" y="563056"/>
                  </a:lnTo>
                  <a:lnTo>
                    <a:pt x="1771191" y="552111"/>
                  </a:lnTo>
                  <a:lnTo>
                    <a:pt x="1813353" y="540019"/>
                  </a:lnTo>
                  <a:lnTo>
                    <a:pt x="1855541" y="526781"/>
                  </a:lnTo>
                  <a:lnTo>
                    <a:pt x="1897753" y="512397"/>
                  </a:lnTo>
                  <a:lnTo>
                    <a:pt x="1939990" y="496866"/>
                  </a:lnTo>
                  <a:lnTo>
                    <a:pt x="1982252" y="480189"/>
                  </a:lnTo>
                  <a:lnTo>
                    <a:pt x="2024538" y="462366"/>
                  </a:lnTo>
                  <a:lnTo>
                    <a:pt x="2066849" y="443396"/>
                  </a:lnTo>
                  <a:lnTo>
                    <a:pt x="2109186" y="423280"/>
                  </a:lnTo>
                  <a:lnTo>
                    <a:pt x="2151546" y="402018"/>
                  </a:lnTo>
                  <a:lnTo>
                    <a:pt x="2193932" y="379609"/>
                  </a:lnTo>
                  <a:lnTo>
                    <a:pt x="2236343" y="356054"/>
                  </a:lnTo>
                  <a:lnTo>
                    <a:pt x="2278778" y="331353"/>
                  </a:lnTo>
                  <a:lnTo>
                    <a:pt x="2321238" y="305505"/>
                  </a:lnTo>
                  <a:lnTo>
                    <a:pt x="2363723" y="278511"/>
                  </a:lnTo>
                  <a:lnTo>
                    <a:pt x="2406233" y="250371"/>
                  </a:lnTo>
                  <a:lnTo>
                    <a:pt x="2448767" y="221085"/>
                  </a:lnTo>
                  <a:lnTo>
                    <a:pt x="2491327" y="190652"/>
                  </a:lnTo>
                  <a:lnTo>
                    <a:pt x="2533911" y="159073"/>
                  </a:lnTo>
                  <a:lnTo>
                    <a:pt x="2576520" y="126347"/>
                  </a:lnTo>
                  <a:lnTo>
                    <a:pt x="2619154" y="92475"/>
                  </a:lnTo>
                  <a:lnTo>
                    <a:pt x="2661812" y="57457"/>
                  </a:lnTo>
                  <a:lnTo>
                    <a:pt x="2704496" y="21293"/>
                  </a:lnTo>
                  <a:lnTo>
                    <a:pt x="2727705" y="0"/>
                  </a:lnTo>
                </a:path>
              </a:pathLst>
            </a:custGeom>
            <a:ln w="62825">
              <a:solidFill>
                <a:srgbClr val="000000"/>
              </a:solidFill>
            </a:ln>
          </p:spPr>
          <p:txBody>
            <a:bodyPr wrap="square" lIns="0" tIns="0" rIns="0" bIns="0" rtlCol="0"/>
            <a:lstStyle/>
            <a:p>
              <a:endParaRPr/>
            </a:p>
          </p:txBody>
        </p:sp>
        <p:sp>
          <p:nvSpPr>
            <p:cNvPr id="23" name="object 23"/>
            <p:cNvSpPr/>
            <p:nvPr/>
          </p:nvSpPr>
          <p:spPr>
            <a:xfrm>
              <a:off x="13072529" y="8248694"/>
              <a:ext cx="3049270" cy="264795"/>
            </a:xfrm>
            <a:custGeom>
              <a:avLst/>
              <a:gdLst/>
              <a:ahLst/>
              <a:cxnLst/>
              <a:rect l="l" t="t" r="r" b="b"/>
              <a:pathLst>
                <a:path w="3049269" h="264795">
                  <a:moveTo>
                    <a:pt x="268566" y="82550"/>
                  </a:moveTo>
                  <a:lnTo>
                    <a:pt x="0" y="0"/>
                  </a:lnTo>
                  <a:lnTo>
                    <a:pt x="95097" y="264375"/>
                  </a:lnTo>
                  <a:lnTo>
                    <a:pt x="268566" y="82550"/>
                  </a:lnTo>
                  <a:close/>
                </a:path>
                <a:path w="3049269" h="264795">
                  <a:moveTo>
                    <a:pt x="3048838" y="0"/>
                  </a:moveTo>
                  <a:lnTo>
                    <a:pt x="2778722" y="77304"/>
                  </a:lnTo>
                  <a:lnTo>
                    <a:pt x="2948609" y="262483"/>
                  </a:lnTo>
                  <a:lnTo>
                    <a:pt x="3048838" y="0"/>
                  </a:lnTo>
                  <a:close/>
                </a:path>
              </a:pathLst>
            </a:custGeom>
            <a:solidFill>
              <a:srgbClr val="000000"/>
            </a:solidFill>
          </p:spPr>
          <p:txBody>
            <a:bodyPr wrap="square" lIns="0" tIns="0" rIns="0" bIns="0" rtlCol="0"/>
            <a:lstStyle/>
            <a:p>
              <a:endParaRPr/>
            </a:p>
          </p:txBody>
        </p:sp>
        <p:sp>
          <p:nvSpPr>
            <p:cNvPr id="24" name="object 24"/>
            <p:cNvSpPr/>
            <p:nvPr/>
          </p:nvSpPr>
          <p:spPr>
            <a:xfrm>
              <a:off x="11898838" y="2843511"/>
              <a:ext cx="2405380" cy="3250565"/>
            </a:xfrm>
            <a:custGeom>
              <a:avLst/>
              <a:gdLst/>
              <a:ahLst/>
              <a:cxnLst/>
              <a:rect l="l" t="t" r="r" b="b"/>
              <a:pathLst>
                <a:path w="2405380" h="3250565">
                  <a:moveTo>
                    <a:pt x="2405050" y="0"/>
                  </a:moveTo>
                  <a:lnTo>
                    <a:pt x="12457" y="3233155"/>
                  </a:lnTo>
                  <a:lnTo>
                    <a:pt x="0" y="3249989"/>
                  </a:lnTo>
                </a:path>
              </a:pathLst>
            </a:custGeom>
            <a:ln w="41883">
              <a:solidFill>
                <a:srgbClr val="000000"/>
              </a:solidFill>
            </a:ln>
          </p:spPr>
          <p:txBody>
            <a:bodyPr wrap="square" lIns="0" tIns="0" rIns="0" bIns="0" rtlCol="0"/>
            <a:lstStyle/>
            <a:p>
              <a:endParaRPr/>
            </a:p>
          </p:txBody>
        </p:sp>
        <p:sp>
          <p:nvSpPr>
            <p:cNvPr id="25" name="object 25"/>
            <p:cNvSpPr/>
            <p:nvPr/>
          </p:nvSpPr>
          <p:spPr>
            <a:xfrm>
              <a:off x="11806656" y="6024346"/>
              <a:ext cx="175895" cy="194310"/>
            </a:xfrm>
            <a:custGeom>
              <a:avLst/>
              <a:gdLst/>
              <a:ahLst/>
              <a:cxnLst/>
              <a:rect l="l" t="t" r="r" b="b"/>
              <a:pathLst>
                <a:path w="175895" h="194310">
                  <a:moveTo>
                    <a:pt x="33946" y="0"/>
                  </a:moveTo>
                  <a:lnTo>
                    <a:pt x="0" y="193723"/>
                  </a:lnTo>
                  <a:lnTo>
                    <a:pt x="175345" y="104640"/>
                  </a:lnTo>
                  <a:lnTo>
                    <a:pt x="33946" y="0"/>
                  </a:lnTo>
                  <a:close/>
                </a:path>
              </a:pathLst>
            </a:custGeom>
            <a:solidFill>
              <a:srgbClr val="000000"/>
            </a:solidFill>
          </p:spPr>
          <p:txBody>
            <a:bodyPr wrap="square" lIns="0" tIns="0" rIns="0" bIns="0" rtlCol="0"/>
            <a:lstStyle/>
            <a:p>
              <a:endParaRPr/>
            </a:p>
          </p:txBody>
        </p:sp>
        <p:sp>
          <p:nvSpPr>
            <p:cNvPr id="26" name="object 26"/>
            <p:cNvSpPr/>
            <p:nvPr/>
          </p:nvSpPr>
          <p:spPr>
            <a:xfrm>
              <a:off x="12187817" y="8410959"/>
              <a:ext cx="2127885" cy="1278890"/>
            </a:xfrm>
            <a:custGeom>
              <a:avLst/>
              <a:gdLst/>
              <a:ahLst/>
              <a:cxnLst/>
              <a:rect l="l" t="t" r="r" b="b"/>
              <a:pathLst>
                <a:path w="2127884" h="1278890">
                  <a:moveTo>
                    <a:pt x="2127767" y="1278494"/>
                  </a:moveTo>
                  <a:lnTo>
                    <a:pt x="17950" y="10785"/>
                  </a:lnTo>
                  <a:lnTo>
                    <a:pt x="0" y="0"/>
                  </a:lnTo>
                </a:path>
              </a:pathLst>
            </a:custGeom>
            <a:ln w="41883">
              <a:solidFill>
                <a:srgbClr val="000000"/>
              </a:solidFill>
            </a:ln>
          </p:spPr>
          <p:txBody>
            <a:bodyPr wrap="square" lIns="0" tIns="0" rIns="0" bIns="0" rtlCol="0"/>
            <a:lstStyle/>
            <a:p>
              <a:endParaRPr/>
            </a:p>
          </p:txBody>
        </p:sp>
        <p:sp>
          <p:nvSpPr>
            <p:cNvPr id="27" name="object 27"/>
            <p:cNvSpPr/>
            <p:nvPr/>
          </p:nvSpPr>
          <p:spPr>
            <a:xfrm>
              <a:off x="12054983" y="8331144"/>
              <a:ext cx="196215" cy="166370"/>
            </a:xfrm>
            <a:custGeom>
              <a:avLst/>
              <a:gdLst/>
              <a:ahLst/>
              <a:cxnLst/>
              <a:rect l="l" t="t" r="r" b="b"/>
              <a:pathLst>
                <a:path w="196215" h="166370">
                  <a:moveTo>
                    <a:pt x="0" y="0"/>
                  </a:moveTo>
                  <a:lnTo>
                    <a:pt x="105483" y="165992"/>
                  </a:lnTo>
                  <a:lnTo>
                    <a:pt x="196077" y="15207"/>
                  </a:lnTo>
                  <a:lnTo>
                    <a:pt x="0" y="0"/>
                  </a:lnTo>
                  <a:close/>
                </a:path>
              </a:pathLst>
            </a:custGeom>
            <a:solidFill>
              <a:srgbClr val="000000"/>
            </a:solidFill>
          </p:spPr>
          <p:txBody>
            <a:bodyPr wrap="square" lIns="0" tIns="0" rIns="0" bIns="0" rtlCol="0"/>
            <a:lstStyle/>
            <a:p>
              <a:endParaRPr/>
            </a:p>
          </p:txBody>
        </p:sp>
        <p:sp>
          <p:nvSpPr>
            <p:cNvPr id="28" name="object 28"/>
            <p:cNvSpPr/>
            <p:nvPr/>
          </p:nvSpPr>
          <p:spPr>
            <a:xfrm>
              <a:off x="14602953" y="5955896"/>
              <a:ext cx="67945" cy="3733800"/>
            </a:xfrm>
            <a:custGeom>
              <a:avLst/>
              <a:gdLst/>
              <a:ahLst/>
              <a:cxnLst/>
              <a:rect l="l" t="t" r="r" b="b"/>
              <a:pathLst>
                <a:path w="67944" h="3733800">
                  <a:moveTo>
                    <a:pt x="67416" y="3733202"/>
                  </a:moveTo>
                  <a:lnTo>
                    <a:pt x="378" y="20938"/>
                  </a:lnTo>
                  <a:lnTo>
                    <a:pt x="0" y="0"/>
                  </a:lnTo>
                </a:path>
              </a:pathLst>
            </a:custGeom>
            <a:ln w="41883">
              <a:solidFill>
                <a:srgbClr val="000000"/>
              </a:solidFill>
            </a:ln>
          </p:spPr>
          <p:txBody>
            <a:bodyPr wrap="square" lIns="0" tIns="0" rIns="0" bIns="0" rtlCol="0"/>
            <a:lstStyle/>
            <a:p>
              <a:endParaRPr/>
            </a:p>
          </p:txBody>
        </p:sp>
        <p:sp>
          <p:nvSpPr>
            <p:cNvPr id="29" name="object 29"/>
            <p:cNvSpPr/>
            <p:nvPr/>
          </p:nvSpPr>
          <p:spPr>
            <a:xfrm>
              <a:off x="14515390" y="5800952"/>
              <a:ext cx="175895" cy="177800"/>
            </a:xfrm>
            <a:custGeom>
              <a:avLst/>
              <a:gdLst/>
              <a:ahLst/>
              <a:cxnLst/>
              <a:rect l="l" t="t" r="r" b="b"/>
              <a:pathLst>
                <a:path w="175894" h="177800">
                  <a:moveTo>
                    <a:pt x="84761" y="0"/>
                  </a:moveTo>
                  <a:lnTo>
                    <a:pt x="0" y="177469"/>
                  </a:lnTo>
                  <a:lnTo>
                    <a:pt x="175879" y="174294"/>
                  </a:lnTo>
                  <a:lnTo>
                    <a:pt x="84761" y="0"/>
                  </a:lnTo>
                  <a:close/>
                </a:path>
              </a:pathLst>
            </a:custGeom>
            <a:solidFill>
              <a:srgbClr val="000000"/>
            </a:solidFill>
          </p:spPr>
          <p:txBody>
            <a:bodyPr wrap="square" lIns="0" tIns="0" rIns="0" bIns="0" rtlCol="0"/>
            <a:lstStyle/>
            <a:p>
              <a:endParaRPr/>
            </a:p>
          </p:txBody>
        </p:sp>
        <p:sp>
          <p:nvSpPr>
            <p:cNvPr id="30" name="object 30"/>
            <p:cNvSpPr/>
            <p:nvPr/>
          </p:nvSpPr>
          <p:spPr>
            <a:xfrm>
              <a:off x="16159832" y="6408181"/>
              <a:ext cx="1711325" cy="1711325"/>
            </a:xfrm>
            <a:custGeom>
              <a:avLst/>
              <a:gdLst/>
              <a:ahLst/>
              <a:cxnLst/>
              <a:rect l="l" t="t" r="r" b="b"/>
              <a:pathLst>
                <a:path w="1711325" h="1711325">
                  <a:moveTo>
                    <a:pt x="855293" y="0"/>
                  </a:moveTo>
                  <a:lnTo>
                    <a:pt x="806826" y="1356"/>
                  </a:lnTo>
                  <a:lnTo>
                    <a:pt x="759061" y="5377"/>
                  </a:lnTo>
                  <a:lnTo>
                    <a:pt x="712069" y="11989"/>
                  </a:lnTo>
                  <a:lnTo>
                    <a:pt x="665923" y="21120"/>
                  </a:lnTo>
                  <a:lnTo>
                    <a:pt x="620696" y="32697"/>
                  </a:lnTo>
                  <a:lnTo>
                    <a:pt x="576460" y="46648"/>
                  </a:lnTo>
                  <a:lnTo>
                    <a:pt x="533289" y="62899"/>
                  </a:lnTo>
                  <a:lnTo>
                    <a:pt x="491255" y="81378"/>
                  </a:lnTo>
                  <a:lnTo>
                    <a:pt x="450431" y="102013"/>
                  </a:lnTo>
                  <a:lnTo>
                    <a:pt x="410889" y="124729"/>
                  </a:lnTo>
                  <a:lnTo>
                    <a:pt x="372703" y="149456"/>
                  </a:lnTo>
                  <a:lnTo>
                    <a:pt x="335945" y="176120"/>
                  </a:lnTo>
                  <a:lnTo>
                    <a:pt x="300687" y="204648"/>
                  </a:lnTo>
                  <a:lnTo>
                    <a:pt x="267003" y="234967"/>
                  </a:lnTo>
                  <a:lnTo>
                    <a:pt x="234965" y="267006"/>
                  </a:lnTo>
                  <a:lnTo>
                    <a:pt x="204645" y="300690"/>
                  </a:lnTo>
                  <a:lnTo>
                    <a:pt x="176118" y="335948"/>
                  </a:lnTo>
                  <a:lnTo>
                    <a:pt x="149454" y="372706"/>
                  </a:lnTo>
                  <a:lnTo>
                    <a:pt x="124728" y="410893"/>
                  </a:lnTo>
                  <a:lnTo>
                    <a:pt x="102011" y="450434"/>
                  </a:lnTo>
                  <a:lnTo>
                    <a:pt x="81377" y="491258"/>
                  </a:lnTo>
                  <a:lnTo>
                    <a:pt x="62898" y="533292"/>
                  </a:lnTo>
                  <a:lnTo>
                    <a:pt x="46647" y="576463"/>
                  </a:lnTo>
                  <a:lnTo>
                    <a:pt x="32697" y="620698"/>
                  </a:lnTo>
                  <a:lnTo>
                    <a:pt x="21120" y="665925"/>
                  </a:lnTo>
                  <a:lnTo>
                    <a:pt x="11989" y="712070"/>
                  </a:lnTo>
                  <a:lnTo>
                    <a:pt x="5376" y="759062"/>
                  </a:lnTo>
                  <a:lnTo>
                    <a:pt x="1356" y="806827"/>
                  </a:lnTo>
                  <a:lnTo>
                    <a:pt x="0" y="855293"/>
                  </a:lnTo>
                  <a:lnTo>
                    <a:pt x="1356" y="903759"/>
                  </a:lnTo>
                  <a:lnTo>
                    <a:pt x="5376" y="951525"/>
                  </a:lnTo>
                  <a:lnTo>
                    <a:pt x="11989" y="998519"/>
                  </a:lnTo>
                  <a:lnTo>
                    <a:pt x="21120" y="1044668"/>
                  </a:lnTo>
                  <a:lnTo>
                    <a:pt x="32697" y="1089898"/>
                  </a:lnTo>
                  <a:lnTo>
                    <a:pt x="46647" y="1134137"/>
                  </a:lnTo>
                  <a:lnTo>
                    <a:pt x="62898" y="1177313"/>
                  </a:lnTo>
                  <a:lnTo>
                    <a:pt x="81377" y="1219352"/>
                  </a:lnTo>
                  <a:lnTo>
                    <a:pt x="102011" y="1260182"/>
                  </a:lnTo>
                  <a:lnTo>
                    <a:pt x="124728" y="1299730"/>
                  </a:lnTo>
                  <a:lnTo>
                    <a:pt x="149454" y="1337923"/>
                  </a:lnTo>
                  <a:lnTo>
                    <a:pt x="176118" y="1374688"/>
                  </a:lnTo>
                  <a:lnTo>
                    <a:pt x="204645" y="1409952"/>
                  </a:lnTo>
                  <a:lnTo>
                    <a:pt x="234965" y="1443644"/>
                  </a:lnTo>
                  <a:lnTo>
                    <a:pt x="267003" y="1475689"/>
                  </a:lnTo>
                  <a:lnTo>
                    <a:pt x="300687" y="1506015"/>
                  </a:lnTo>
                  <a:lnTo>
                    <a:pt x="335945" y="1534550"/>
                  </a:lnTo>
                  <a:lnTo>
                    <a:pt x="372703" y="1561220"/>
                  </a:lnTo>
                  <a:lnTo>
                    <a:pt x="410889" y="1585953"/>
                  </a:lnTo>
                  <a:lnTo>
                    <a:pt x="450431" y="1608676"/>
                  </a:lnTo>
                  <a:lnTo>
                    <a:pt x="491255" y="1629317"/>
                  </a:lnTo>
                  <a:lnTo>
                    <a:pt x="533289" y="1647801"/>
                  </a:lnTo>
                  <a:lnTo>
                    <a:pt x="576460" y="1664057"/>
                  </a:lnTo>
                  <a:lnTo>
                    <a:pt x="620696" y="1678012"/>
                  </a:lnTo>
                  <a:lnTo>
                    <a:pt x="665923" y="1689593"/>
                  </a:lnTo>
                  <a:lnTo>
                    <a:pt x="712069" y="1698727"/>
                  </a:lnTo>
                  <a:lnTo>
                    <a:pt x="759061" y="1705341"/>
                  </a:lnTo>
                  <a:lnTo>
                    <a:pt x="806826" y="1709363"/>
                  </a:lnTo>
                  <a:lnTo>
                    <a:pt x="855293" y="1710720"/>
                  </a:lnTo>
                  <a:lnTo>
                    <a:pt x="903759" y="1709363"/>
                  </a:lnTo>
                  <a:lnTo>
                    <a:pt x="951525" y="1705341"/>
                  </a:lnTo>
                  <a:lnTo>
                    <a:pt x="998518" y="1698727"/>
                  </a:lnTo>
                  <a:lnTo>
                    <a:pt x="1044666" y="1689593"/>
                  </a:lnTo>
                  <a:lnTo>
                    <a:pt x="1089896" y="1678012"/>
                  </a:lnTo>
                  <a:lnTo>
                    <a:pt x="1134135" y="1664057"/>
                  </a:lnTo>
                  <a:lnTo>
                    <a:pt x="1176736" y="1648017"/>
                  </a:lnTo>
                  <a:lnTo>
                    <a:pt x="855293" y="1648017"/>
                  </a:lnTo>
                  <a:lnTo>
                    <a:pt x="803197" y="1646325"/>
                  </a:lnTo>
                  <a:lnTo>
                    <a:pt x="751999" y="1641318"/>
                  </a:lnTo>
                  <a:lnTo>
                    <a:pt x="701801" y="1633102"/>
                  </a:lnTo>
                  <a:lnTo>
                    <a:pt x="652707" y="1621782"/>
                  </a:lnTo>
                  <a:lnTo>
                    <a:pt x="604820" y="1607464"/>
                  </a:lnTo>
                  <a:lnTo>
                    <a:pt x="558245" y="1590254"/>
                  </a:lnTo>
                  <a:lnTo>
                    <a:pt x="513086" y="1570256"/>
                  </a:lnTo>
                  <a:lnTo>
                    <a:pt x="469448" y="1547577"/>
                  </a:lnTo>
                  <a:lnTo>
                    <a:pt x="427434" y="1522321"/>
                  </a:lnTo>
                  <a:lnTo>
                    <a:pt x="387150" y="1494595"/>
                  </a:lnTo>
                  <a:lnTo>
                    <a:pt x="558135" y="1323563"/>
                  </a:lnTo>
                  <a:lnTo>
                    <a:pt x="216119" y="1323563"/>
                  </a:lnTo>
                  <a:lnTo>
                    <a:pt x="188394" y="1283275"/>
                  </a:lnTo>
                  <a:lnTo>
                    <a:pt x="163139" y="1241251"/>
                  </a:lnTo>
                  <a:lnTo>
                    <a:pt x="140461" y="1197598"/>
                  </a:lnTo>
                  <a:lnTo>
                    <a:pt x="120463" y="1152421"/>
                  </a:lnTo>
                  <a:lnTo>
                    <a:pt x="103253" y="1105826"/>
                  </a:lnTo>
                  <a:lnTo>
                    <a:pt x="88935" y="1057920"/>
                  </a:lnTo>
                  <a:lnTo>
                    <a:pt x="77615" y="1008807"/>
                  </a:lnTo>
                  <a:lnTo>
                    <a:pt x="69399" y="958595"/>
                  </a:lnTo>
                  <a:lnTo>
                    <a:pt x="64392" y="907388"/>
                  </a:lnTo>
                  <a:lnTo>
                    <a:pt x="62699" y="855293"/>
                  </a:lnTo>
                  <a:lnTo>
                    <a:pt x="64392" y="803202"/>
                  </a:lnTo>
                  <a:lnTo>
                    <a:pt x="69399" y="752005"/>
                  </a:lnTo>
                  <a:lnTo>
                    <a:pt x="77615" y="701808"/>
                  </a:lnTo>
                  <a:lnTo>
                    <a:pt x="88935" y="652713"/>
                  </a:lnTo>
                  <a:lnTo>
                    <a:pt x="103253" y="604826"/>
                  </a:lnTo>
                  <a:lnTo>
                    <a:pt x="120463" y="558251"/>
                  </a:lnTo>
                  <a:lnTo>
                    <a:pt x="140461" y="513093"/>
                  </a:lnTo>
                  <a:lnTo>
                    <a:pt x="163139" y="469454"/>
                  </a:lnTo>
                  <a:lnTo>
                    <a:pt x="188394" y="427441"/>
                  </a:lnTo>
                  <a:lnTo>
                    <a:pt x="216119" y="387156"/>
                  </a:lnTo>
                  <a:lnTo>
                    <a:pt x="558136" y="387156"/>
                  </a:lnTo>
                  <a:lnTo>
                    <a:pt x="387150" y="216124"/>
                  </a:lnTo>
                  <a:lnTo>
                    <a:pt x="427437" y="188396"/>
                  </a:lnTo>
                  <a:lnTo>
                    <a:pt x="469453" y="163140"/>
                  </a:lnTo>
                  <a:lnTo>
                    <a:pt x="513094" y="140460"/>
                  </a:lnTo>
                  <a:lnTo>
                    <a:pt x="558256" y="120462"/>
                  </a:lnTo>
                  <a:lnTo>
                    <a:pt x="604835" y="103252"/>
                  </a:lnTo>
                  <a:lnTo>
                    <a:pt x="652725" y="88934"/>
                  </a:lnTo>
                  <a:lnTo>
                    <a:pt x="701823" y="77615"/>
                  </a:lnTo>
                  <a:lnTo>
                    <a:pt x="752026" y="69400"/>
                  </a:lnTo>
                  <a:lnTo>
                    <a:pt x="803237" y="64394"/>
                  </a:lnTo>
                  <a:lnTo>
                    <a:pt x="855293" y="62702"/>
                  </a:lnTo>
                  <a:lnTo>
                    <a:pt x="1176788" y="62702"/>
                  </a:lnTo>
                  <a:lnTo>
                    <a:pt x="1134135" y="46648"/>
                  </a:lnTo>
                  <a:lnTo>
                    <a:pt x="1089896" y="32697"/>
                  </a:lnTo>
                  <a:lnTo>
                    <a:pt x="1044666" y="21120"/>
                  </a:lnTo>
                  <a:lnTo>
                    <a:pt x="998518" y="11989"/>
                  </a:lnTo>
                  <a:lnTo>
                    <a:pt x="951525" y="5377"/>
                  </a:lnTo>
                  <a:lnTo>
                    <a:pt x="903759" y="1356"/>
                  </a:lnTo>
                  <a:lnTo>
                    <a:pt x="855293" y="0"/>
                  </a:lnTo>
                  <a:close/>
                </a:path>
                <a:path w="1711325" h="1711325">
                  <a:moveTo>
                    <a:pt x="1197356" y="1026325"/>
                  </a:moveTo>
                  <a:lnTo>
                    <a:pt x="855293" y="1026325"/>
                  </a:lnTo>
                  <a:lnTo>
                    <a:pt x="1323561" y="1494595"/>
                  </a:lnTo>
                  <a:lnTo>
                    <a:pt x="1283273" y="1522321"/>
                  </a:lnTo>
                  <a:lnTo>
                    <a:pt x="1241249" y="1547577"/>
                  </a:lnTo>
                  <a:lnTo>
                    <a:pt x="1197596" y="1570257"/>
                  </a:lnTo>
                  <a:lnTo>
                    <a:pt x="1152419" y="1590254"/>
                  </a:lnTo>
                  <a:lnTo>
                    <a:pt x="1105824" y="1607464"/>
                  </a:lnTo>
                  <a:lnTo>
                    <a:pt x="1057917" y="1621782"/>
                  </a:lnTo>
                  <a:lnTo>
                    <a:pt x="1008804" y="1633102"/>
                  </a:lnTo>
                  <a:lnTo>
                    <a:pt x="958590" y="1641318"/>
                  </a:lnTo>
                  <a:lnTo>
                    <a:pt x="907380" y="1646325"/>
                  </a:lnTo>
                  <a:lnTo>
                    <a:pt x="855293" y="1648017"/>
                  </a:lnTo>
                  <a:lnTo>
                    <a:pt x="1176736" y="1648017"/>
                  </a:lnTo>
                  <a:lnTo>
                    <a:pt x="1219349" y="1629317"/>
                  </a:lnTo>
                  <a:lnTo>
                    <a:pt x="1260179" y="1608676"/>
                  </a:lnTo>
                  <a:lnTo>
                    <a:pt x="1299726" y="1585953"/>
                  </a:lnTo>
                  <a:lnTo>
                    <a:pt x="1337919" y="1561220"/>
                  </a:lnTo>
                  <a:lnTo>
                    <a:pt x="1374683" y="1534550"/>
                  </a:lnTo>
                  <a:lnTo>
                    <a:pt x="1409948" y="1506015"/>
                  </a:lnTo>
                  <a:lnTo>
                    <a:pt x="1443639" y="1475689"/>
                  </a:lnTo>
                  <a:lnTo>
                    <a:pt x="1475683" y="1443644"/>
                  </a:lnTo>
                  <a:lnTo>
                    <a:pt x="1506009" y="1409952"/>
                  </a:lnTo>
                  <a:lnTo>
                    <a:pt x="1534544" y="1374688"/>
                  </a:lnTo>
                  <a:lnTo>
                    <a:pt x="1561214" y="1337923"/>
                  </a:lnTo>
                  <a:lnTo>
                    <a:pt x="1570513" y="1323563"/>
                  </a:lnTo>
                  <a:lnTo>
                    <a:pt x="1494593" y="1323563"/>
                  </a:lnTo>
                  <a:lnTo>
                    <a:pt x="1197356" y="1026325"/>
                  </a:lnTo>
                  <a:close/>
                </a:path>
                <a:path w="1711325" h="1711325">
                  <a:moveTo>
                    <a:pt x="558136" y="387156"/>
                  </a:moveTo>
                  <a:lnTo>
                    <a:pt x="216119" y="387156"/>
                  </a:lnTo>
                  <a:lnTo>
                    <a:pt x="684387" y="855293"/>
                  </a:lnTo>
                  <a:lnTo>
                    <a:pt x="216119" y="1323563"/>
                  </a:lnTo>
                  <a:lnTo>
                    <a:pt x="558135" y="1323563"/>
                  </a:lnTo>
                  <a:lnTo>
                    <a:pt x="855293" y="1026325"/>
                  </a:lnTo>
                  <a:lnTo>
                    <a:pt x="1197356" y="1026325"/>
                  </a:lnTo>
                  <a:lnTo>
                    <a:pt x="1026324" y="855293"/>
                  </a:lnTo>
                  <a:lnTo>
                    <a:pt x="1197271" y="684394"/>
                  </a:lnTo>
                  <a:lnTo>
                    <a:pt x="855293" y="684394"/>
                  </a:lnTo>
                  <a:lnTo>
                    <a:pt x="558136" y="387156"/>
                  </a:lnTo>
                  <a:close/>
                </a:path>
                <a:path w="1711325" h="1711325">
                  <a:moveTo>
                    <a:pt x="1570573" y="387156"/>
                  </a:moveTo>
                  <a:lnTo>
                    <a:pt x="1494593" y="387156"/>
                  </a:lnTo>
                  <a:lnTo>
                    <a:pt x="1522320" y="427441"/>
                  </a:lnTo>
                  <a:lnTo>
                    <a:pt x="1547576" y="469454"/>
                  </a:lnTo>
                  <a:lnTo>
                    <a:pt x="1570255" y="513093"/>
                  </a:lnTo>
                  <a:lnTo>
                    <a:pt x="1590253" y="558251"/>
                  </a:lnTo>
                  <a:lnTo>
                    <a:pt x="1607462" y="604826"/>
                  </a:lnTo>
                  <a:lnTo>
                    <a:pt x="1621779" y="652713"/>
                  </a:lnTo>
                  <a:lnTo>
                    <a:pt x="1633098" y="701808"/>
                  </a:lnTo>
                  <a:lnTo>
                    <a:pt x="1641313" y="752005"/>
                  </a:lnTo>
                  <a:lnTo>
                    <a:pt x="1646320" y="803202"/>
                  </a:lnTo>
                  <a:lnTo>
                    <a:pt x="1648012" y="855293"/>
                  </a:lnTo>
                  <a:lnTo>
                    <a:pt x="1646320" y="907388"/>
                  </a:lnTo>
                  <a:lnTo>
                    <a:pt x="1641313" y="958595"/>
                  </a:lnTo>
                  <a:lnTo>
                    <a:pt x="1633098" y="1008807"/>
                  </a:lnTo>
                  <a:lnTo>
                    <a:pt x="1621779" y="1057920"/>
                  </a:lnTo>
                  <a:lnTo>
                    <a:pt x="1607462" y="1105826"/>
                  </a:lnTo>
                  <a:lnTo>
                    <a:pt x="1590253" y="1152421"/>
                  </a:lnTo>
                  <a:lnTo>
                    <a:pt x="1570255" y="1197598"/>
                  </a:lnTo>
                  <a:lnTo>
                    <a:pt x="1547576" y="1241251"/>
                  </a:lnTo>
                  <a:lnTo>
                    <a:pt x="1522320" y="1283275"/>
                  </a:lnTo>
                  <a:lnTo>
                    <a:pt x="1494593" y="1323563"/>
                  </a:lnTo>
                  <a:lnTo>
                    <a:pt x="1570513" y="1323563"/>
                  </a:lnTo>
                  <a:lnTo>
                    <a:pt x="1608669" y="1260182"/>
                  </a:lnTo>
                  <a:lnTo>
                    <a:pt x="1629309" y="1219352"/>
                  </a:lnTo>
                  <a:lnTo>
                    <a:pt x="1647793" y="1177313"/>
                  </a:lnTo>
                  <a:lnTo>
                    <a:pt x="1664049" y="1134137"/>
                  </a:lnTo>
                  <a:lnTo>
                    <a:pt x="1678004" y="1089898"/>
                  </a:lnTo>
                  <a:lnTo>
                    <a:pt x="1689585" y="1044668"/>
                  </a:lnTo>
                  <a:lnTo>
                    <a:pt x="1698719" y="998519"/>
                  </a:lnTo>
                  <a:lnTo>
                    <a:pt x="1705333" y="951525"/>
                  </a:lnTo>
                  <a:lnTo>
                    <a:pt x="1709355" y="903759"/>
                  </a:lnTo>
                  <a:lnTo>
                    <a:pt x="1710712" y="855293"/>
                  </a:lnTo>
                  <a:lnTo>
                    <a:pt x="1709355" y="806827"/>
                  </a:lnTo>
                  <a:lnTo>
                    <a:pt x="1705333" y="759062"/>
                  </a:lnTo>
                  <a:lnTo>
                    <a:pt x="1698719" y="712070"/>
                  </a:lnTo>
                  <a:lnTo>
                    <a:pt x="1689585" y="665925"/>
                  </a:lnTo>
                  <a:lnTo>
                    <a:pt x="1678004" y="620698"/>
                  </a:lnTo>
                  <a:lnTo>
                    <a:pt x="1664049" y="576463"/>
                  </a:lnTo>
                  <a:lnTo>
                    <a:pt x="1647793" y="533292"/>
                  </a:lnTo>
                  <a:lnTo>
                    <a:pt x="1629309" y="491258"/>
                  </a:lnTo>
                  <a:lnTo>
                    <a:pt x="1608669" y="450434"/>
                  </a:lnTo>
                  <a:lnTo>
                    <a:pt x="1585947" y="410893"/>
                  </a:lnTo>
                  <a:lnTo>
                    <a:pt x="1570573" y="387156"/>
                  </a:lnTo>
                  <a:close/>
                </a:path>
                <a:path w="1711325" h="1711325">
                  <a:moveTo>
                    <a:pt x="1176788" y="62702"/>
                  </a:moveTo>
                  <a:lnTo>
                    <a:pt x="855293" y="62702"/>
                  </a:lnTo>
                  <a:lnTo>
                    <a:pt x="907398" y="64395"/>
                  </a:lnTo>
                  <a:lnTo>
                    <a:pt x="958605" y="69402"/>
                  </a:lnTo>
                  <a:lnTo>
                    <a:pt x="1008815" y="77618"/>
                  </a:lnTo>
                  <a:lnTo>
                    <a:pt x="1057925" y="88937"/>
                  </a:lnTo>
                  <a:lnTo>
                    <a:pt x="1105829" y="103255"/>
                  </a:lnTo>
                  <a:lnTo>
                    <a:pt x="1152421" y="120465"/>
                  </a:lnTo>
                  <a:lnTo>
                    <a:pt x="1197597" y="140463"/>
                  </a:lnTo>
                  <a:lnTo>
                    <a:pt x="1241249" y="163142"/>
                  </a:lnTo>
                  <a:lnTo>
                    <a:pt x="1283272" y="188397"/>
                  </a:lnTo>
                  <a:lnTo>
                    <a:pt x="1323561" y="216124"/>
                  </a:lnTo>
                  <a:lnTo>
                    <a:pt x="855293" y="684394"/>
                  </a:lnTo>
                  <a:lnTo>
                    <a:pt x="1197271" y="684394"/>
                  </a:lnTo>
                  <a:lnTo>
                    <a:pt x="1494593" y="387156"/>
                  </a:lnTo>
                  <a:lnTo>
                    <a:pt x="1570573" y="387156"/>
                  </a:lnTo>
                  <a:lnTo>
                    <a:pt x="1561214" y="372706"/>
                  </a:lnTo>
                  <a:lnTo>
                    <a:pt x="1534544" y="335948"/>
                  </a:lnTo>
                  <a:lnTo>
                    <a:pt x="1506009" y="300690"/>
                  </a:lnTo>
                  <a:lnTo>
                    <a:pt x="1475683" y="267006"/>
                  </a:lnTo>
                  <a:lnTo>
                    <a:pt x="1443639" y="234967"/>
                  </a:lnTo>
                  <a:lnTo>
                    <a:pt x="1409948" y="204648"/>
                  </a:lnTo>
                  <a:lnTo>
                    <a:pt x="1374683" y="176120"/>
                  </a:lnTo>
                  <a:lnTo>
                    <a:pt x="1337919" y="149456"/>
                  </a:lnTo>
                  <a:lnTo>
                    <a:pt x="1299726" y="124729"/>
                  </a:lnTo>
                  <a:lnTo>
                    <a:pt x="1260179" y="102013"/>
                  </a:lnTo>
                  <a:lnTo>
                    <a:pt x="1219349" y="81378"/>
                  </a:lnTo>
                  <a:lnTo>
                    <a:pt x="1177311" y="62899"/>
                  </a:lnTo>
                  <a:lnTo>
                    <a:pt x="1176788" y="62702"/>
                  </a:lnTo>
                  <a:close/>
                </a:path>
              </a:pathLst>
            </a:custGeom>
            <a:solidFill>
              <a:srgbClr val="EE220C"/>
            </a:solidFill>
          </p:spPr>
          <p:txBody>
            <a:bodyPr wrap="square" lIns="0" tIns="0" rIns="0" bIns="0" rtlCol="0"/>
            <a:lstStyle/>
            <a:p>
              <a:endParaRPr/>
            </a:p>
          </p:txBody>
        </p:sp>
        <p:sp>
          <p:nvSpPr>
            <p:cNvPr id="31" name="object 31"/>
            <p:cNvSpPr/>
            <p:nvPr/>
          </p:nvSpPr>
          <p:spPr>
            <a:xfrm>
              <a:off x="17243590" y="8364224"/>
              <a:ext cx="0" cy="939800"/>
            </a:xfrm>
            <a:custGeom>
              <a:avLst/>
              <a:gdLst/>
              <a:ahLst/>
              <a:cxnLst/>
              <a:rect l="l" t="t" r="r" b="b"/>
              <a:pathLst>
                <a:path h="939800">
                  <a:moveTo>
                    <a:pt x="0" y="0"/>
                  </a:moveTo>
                  <a:lnTo>
                    <a:pt x="0" y="939523"/>
                  </a:lnTo>
                </a:path>
              </a:pathLst>
            </a:custGeom>
            <a:ln w="41883">
              <a:solidFill>
                <a:srgbClr val="000000"/>
              </a:solidFill>
            </a:ln>
          </p:spPr>
          <p:txBody>
            <a:bodyPr wrap="square" lIns="0" tIns="0" rIns="0" bIns="0" rtlCol="0"/>
            <a:lstStyle/>
            <a:p>
              <a:endParaRPr/>
            </a:p>
          </p:txBody>
        </p:sp>
        <p:sp>
          <p:nvSpPr>
            <p:cNvPr id="32" name="object 32"/>
            <p:cNvSpPr/>
            <p:nvPr/>
          </p:nvSpPr>
          <p:spPr>
            <a:xfrm>
              <a:off x="17155634" y="8209255"/>
              <a:ext cx="176530" cy="176530"/>
            </a:xfrm>
            <a:custGeom>
              <a:avLst/>
              <a:gdLst/>
              <a:ahLst/>
              <a:cxnLst/>
              <a:rect l="l" t="t" r="r" b="b"/>
              <a:pathLst>
                <a:path w="176530" h="176529">
                  <a:moveTo>
                    <a:pt x="87955" y="0"/>
                  </a:moveTo>
                  <a:lnTo>
                    <a:pt x="0" y="175910"/>
                  </a:lnTo>
                  <a:lnTo>
                    <a:pt x="175910" y="175910"/>
                  </a:lnTo>
                  <a:lnTo>
                    <a:pt x="87955" y="0"/>
                  </a:lnTo>
                  <a:close/>
                </a:path>
              </a:pathLst>
            </a:custGeom>
            <a:solidFill>
              <a:srgbClr val="000000"/>
            </a:solidFill>
          </p:spPr>
          <p:txBody>
            <a:bodyPr wrap="square" lIns="0" tIns="0" rIns="0" bIns="0" rtlCol="0"/>
            <a:lstStyle/>
            <a:p>
              <a:endParaRPr/>
            </a:p>
          </p:txBody>
        </p:sp>
        <p:sp>
          <p:nvSpPr>
            <p:cNvPr id="33" name="object 33"/>
            <p:cNvSpPr/>
            <p:nvPr/>
          </p:nvSpPr>
          <p:spPr>
            <a:xfrm>
              <a:off x="16212574" y="9259104"/>
              <a:ext cx="2341245" cy="1885314"/>
            </a:xfrm>
            <a:custGeom>
              <a:avLst/>
              <a:gdLst/>
              <a:ahLst/>
              <a:cxnLst/>
              <a:rect l="l" t="t" r="r" b="b"/>
              <a:pathLst>
                <a:path w="2341244" h="1885315">
                  <a:moveTo>
                    <a:pt x="2341142" y="0"/>
                  </a:moveTo>
                  <a:lnTo>
                    <a:pt x="0" y="0"/>
                  </a:lnTo>
                  <a:lnTo>
                    <a:pt x="0" y="1884759"/>
                  </a:lnTo>
                  <a:lnTo>
                    <a:pt x="2341142" y="1884759"/>
                  </a:lnTo>
                  <a:lnTo>
                    <a:pt x="2341142" y="0"/>
                  </a:lnTo>
                  <a:close/>
                </a:path>
              </a:pathLst>
            </a:custGeom>
            <a:solidFill>
              <a:srgbClr val="000000"/>
            </a:solidFill>
          </p:spPr>
          <p:txBody>
            <a:bodyPr wrap="square" lIns="0" tIns="0" rIns="0" bIns="0" rtlCol="0"/>
            <a:lstStyle/>
            <a:p>
              <a:endParaRPr/>
            </a:p>
          </p:txBody>
        </p:sp>
      </p:grpSp>
      <p:sp>
        <p:nvSpPr>
          <p:cNvPr id="34" name="object 34"/>
          <p:cNvSpPr txBox="1"/>
          <p:nvPr/>
        </p:nvSpPr>
        <p:spPr>
          <a:xfrm>
            <a:off x="13928036" y="2117861"/>
            <a:ext cx="1379220" cy="662305"/>
          </a:xfrm>
          <a:prstGeom prst="rect">
            <a:avLst/>
          </a:prstGeom>
          <a:solidFill>
            <a:srgbClr val="000000"/>
          </a:solidFill>
        </p:spPr>
        <p:txBody>
          <a:bodyPr vert="horz" wrap="square" lIns="0" tIns="121285" rIns="0" bIns="0" rtlCol="0">
            <a:spAutoFit/>
          </a:bodyPr>
          <a:lstStyle/>
          <a:p>
            <a:pPr marL="241935">
              <a:lnSpc>
                <a:spcPct val="100000"/>
              </a:lnSpc>
              <a:spcBef>
                <a:spcPts val="955"/>
              </a:spcBef>
            </a:pPr>
            <a:r>
              <a:rPr sz="2600" spc="60" dirty="0">
                <a:solidFill>
                  <a:srgbClr val="FFFFFF"/>
                </a:solidFill>
                <a:latin typeface="Arial MT"/>
                <a:cs typeface="Arial MT"/>
              </a:rPr>
              <a:t>Client</a:t>
            </a:r>
            <a:endParaRPr sz="2600">
              <a:latin typeface="Arial MT"/>
              <a:cs typeface="Arial MT"/>
            </a:endParaRPr>
          </a:p>
        </p:txBody>
      </p:sp>
      <p:sp>
        <p:nvSpPr>
          <p:cNvPr id="35" name="object 35"/>
          <p:cNvSpPr txBox="1"/>
          <p:nvPr/>
        </p:nvSpPr>
        <p:spPr>
          <a:xfrm>
            <a:off x="14064158" y="9842632"/>
            <a:ext cx="1379220" cy="662305"/>
          </a:xfrm>
          <a:prstGeom prst="rect">
            <a:avLst/>
          </a:prstGeom>
          <a:solidFill>
            <a:srgbClr val="000000"/>
          </a:solidFill>
        </p:spPr>
        <p:txBody>
          <a:bodyPr vert="horz" wrap="square" lIns="0" tIns="121285" rIns="0" bIns="0" rtlCol="0">
            <a:spAutoFit/>
          </a:bodyPr>
          <a:lstStyle/>
          <a:p>
            <a:pPr marL="241935">
              <a:lnSpc>
                <a:spcPct val="100000"/>
              </a:lnSpc>
              <a:spcBef>
                <a:spcPts val="955"/>
              </a:spcBef>
            </a:pPr>
            <a:r>
              <a:rPr sz="2600" spc="60" dirty="0">
                <a:solidFill>
                  <a:srgbClr val="FFFFFF"/>
                </a:solidFill>
                <a:latin typeface="Arial MT"/>
                <a:cs typeface="Arial MT"/>
              </a:rPr>
              <a:t>Client</a:t>
            </a:r>
            <a:endParaRPr sz="2600">
              <a:latin typeface="Arial MT"/>
              <a:cs typeface="Arial MT"/>
            </a:endParaRPr>
          </a:p>
        </p:txBody>
      </p:sp>
      <p:grpSp>
        <p:nvGrpSpPr>
          <p:cNvPr id="36" name="object 36"/>
          <p:cNvGrpSpPr/>
          <p:nvPr/>
        </p:nvGrpSpPr>
        <p:grpSpPr>
          <a:xfrm>
            <a:off x="14481213" y="2834665"/>
            <a:ext cx="176530" cy="962025"/>
            <a:chOff x="14481213" y="2834665"/>
            <a:chExt cx="176530" cy="962025"/>
          </a:xfrm>
        </p:grpSpPr>
        <p:sp>
          <p:nvSpPr>
            <p:cNvPr id="37" name="object 37"/>
            <p:cNvSpPr/>
            <p:nvPr/>
          </p:nvSpPr>
          <p:spPr>
            <a:xfrm>
              <a:off x="14569169" y="2834665"/>
              <a:ext cx="0" cy="807085"/>
            </a:xfrm>
            <a:custGeom>
              <a:avLst/>
              <a:gdLst/>
              <a:ahLst/>
              <a:cxnLst/>
              <a:rect l="l" t="t" r="r" b="b"/>
              <a:pathLst>
                <a:path h="807085">
                  <a:moveTo>
                    <a:pt x="0" y="0"/>
                  </a:moveTo>
                  <a:lnTo>
                    <a:pt x="0" y="806761"/>
                  </a:lnTo>
                </a:path>
              </a:pathLst>
            </a:custGeom>
            <a:ln w="41883">
              <a:solidFill>
                <a:srgbClr val="000000"/>
              </a:solidFill>
            </a:ln>
          </p:spPr>
          <p:txBody>
            <a:bodyPr wrap="square" lIns="0" tIns="0" rIns="0" bIns="0" rtlCol="0"/>
            <a:lstStyle/>
            <a:p>
              <a:endParaRPr/>
            </a:p>
          </p:txBody>
        </p:sp>
        <p:sp>
          <p:nvSpPr>
            <p:cNvPr id="38" name="object 38"/>
            <p:cNvSpPr/>
            <p:nvPr/>
          </p:nvSpPr>
          <p:spPr>
            <a:xfrm>
              <a:off x="14481213" y="3620484"/>
              <a:ext cx="176530" cy="176530"/>
            </a:xfrm>
            <a:custGeom>
              <a:avLst/>
              <a:gdLst/>
              <a:ahLst/>
              <a:cxnLst/>
              <a:rect l="l" t="t" r="r" b="b"/>
              <a:pathLst>
                <a:path w="176530" h="176529">
                  <a:moveTo>
                    <a:pt x="175910" y="0"/>
                  </a:moveTo>
                  <a:lnTo>
                    <a:pt x="0" y="0"/>
                  </a:lnTo>
                  <a:lnTo>
                    <a:pt x="87955" y="175910"/>
                  </a:lnTo>
                  <a:lnTo>
                    <a:pt x="175910" y="0"/>
                  </a:lnTo>
                  <a:close/>
                </a:path>
              </a:pathLst>
            </a:custGeom>
            <a:solidFill>
              <a:srgbClr val="000000"/>
            </a:solidFill>
          </p:spPr>
          <p:txBody>
            <a:bodyPr wrap="square" lIns="0" tIns="0" rIns="0" bIns="0" rtlCol="0"/>
            <a:lstStyle/>
            <a:p>
              <a:endParaRPr/>
            </a:p>
          </p:txBody>
        </p:sp>
      </p:grpSp>
      <p:sp>
        <p:nvSpPr>
          <p:cNvPr id="39" name="object 39"/>
          <p:cNvSpPr txBox="1"/>
          <p:nvPr/>
        </p:nvSpPr>
        <p:spPr>
          <a:xfrm>
            <a:off x="16212574" y="9259104"/>
            <a:ext cx="2341245" cy="1885314"/>
          </a:xfrm>
          <a:prstGeom prst="rect">
            <a:avLst/>
          </a:prstGeom>
        </p:spPr>
        <p:txBody>
          <a:bodyPr vert="horz" wrap="square" lIns="0" tIns="0" rIns="0" bIns="0" rtlCol="0">
            <a:spAutoFit/>
          </a:bodyPr>
          <a:lstStyle/>
          <a:p>
            <a:pPr>
              <a:lnSpc>
                <a:spcPct val="100000"/>
              </a:lnSpc>
            </a:pPr>
            <a:endParaRPr sz="3100">
              <a:latin typeface="Times New Roman"/>
              <a:cs typeface="Times New Roman"/>
            </a:endParaRPr>
          </a:p>
          <a:p>
            <a:pPr marL="453390">
              <a:lnSpc>
                <a:spcPct val="100000"/>
              </a:lnSpc>
              <a:spcBef>
                <a:spcPts val="2255"/>
              </a:spcBef>
            </a:pPr>
            <a:r>
              <a:rPr sz="2600" spc="70" dirty="0">
                <a:solidFill>
                  <a:srgbClr val="FFFFFF"/>
                </a:solidFill>
                <a:latin typeface="Arial MT"/>
                <a:cs typeface="Arial MT"/>
              </a:rPr>
              <a:t>System</a:t>
            </a:r>
            <a:r>
              <a:rPr sz="2600" spc="-40" dirty="0">
                <a:solidFill>
                  <a:srgbClr val="FFFFFF"/>
                </a:solidFill>
                <a:latin typeface="Arial MT"/>
                <a:cs typeface="Arial MT"/>
              </a:rPr>
              <a:t> </a:t>
            </a:r>
            <a:r>
              <a:rPr sz="2600" spc="20" dirty="0">
                <a:solidFill>
                  <a:srgbClr val="FFFFFF"/>
                </a:solidFill>
                <a:latin typeface="Arial MT"/>
                <a:cs typeface="Arial MT"/>
              </a:rPr>
              <a:t>4</a:t>
            </a:r>
            <a:endParaRPr sz="26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8818" y="4913304"/>
            <a:ext cx="7086600" cy="1433195"/>
          </a:xfrm>
          <a:prstGeom prst="rect">
            <a:avLst/>
          </a:prstGeom>
        </p:spPr>
        <p:txBody>
          <a:bodyPr vert="horz" wrap="square" lIns="0" tIns="17145" rIns="0" bIns="0" rtlCol="0">
            <a:spAutoFit/>
          </a:bodyPr>
          <a:lstStyle/>
          <a:p>
            <a:pPr marL="12700">
              <a:lnSpc>
                <a:spcPct val="100000"/>
              </a:lnSpc>
              <a:spcBef>
                <a:spcPts val="135"/>
              </a:spcBef>
            </a:pPr>
            <a:r>
              <a:rPr spc="155" dirty="0"/>
              <a:t>Source</a:t>
            </a:r>
            <a:r>
              <a:rPr spc="-55" dirty="0"/>
              <a:t> </a:t>
            </a:r>
            <a:r>
              <a:rPr spc="229" dirty="0"/>
              <a:t>Code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1221" y="494591"/>
            <a:ext cx="16362044" cy="1433195"/>
          </a:xfrm>
          <a:prstGeom prst="rect">
            <a:avLst/>
          </a:prstGeom>
        </p:spPr>
        <p:txBody>
          <a:bodyPr vert="horz" wrap="square" lIns="0" tIns="17145" rIns="0" bIns="0" rtlCol="0">
            <a:spAutoFit/>
          </a:bodyPr>
          <a:lstStyle/>
          <a:p>
            <a:pPr marL="12700">
              <a:lnSpc>
                <a:spcPct val="100000"/>
              </a:lnSpc>
              <a:spcBef>
                <a:spcPts val="135"/>
              </a:spcBef>
            </a:pPr>
            <a:r>
              <a:rPr spc="185" dirty="0"/>
              <a:t>Kafka</a:t>
            </a:r>
            <a:r>
              <a:rPr dirty="0"/>
              <a:t> </a:t>
            </a:r>
            <a:r>
              <a:rPr spc="105" dirty="0"/>
              <a:t>as</a:t>
            </a:r>
            <a:r>
              <a:rPr spc="5" dirty="0"/>
              <a:t> </a:t>
            </a:r>
            <a:r>
              <a:rPr spc="15" dirty="0"/>
              <a:t>a</a:t>
            </a:r>
            <a:r>
              <a:rPr spc="5" dirty="0"/>
              <a:t> </a:t>
            </a:r>
            <a:r>
              <a:rPr spc="275" dirty="0"/>
              <a:t>Distributed</a:t>
            </a:r>
            <a:r>
              <a:rPr dirty="0"/>
              <a:t> </a:t>
            </a:r>
            <a:r>
              <a:rPr spc="185" dirty="0"/>
              <a:t>System</a:t>
            </a:r>
          </a:p>
        </p:txBody>
      </p:sp>
      <p:pic>
        <p:nvPicPr>
          <p:cNvPr id="3" name="object 3"/>
          <p:cNvPicPr/>
          <p:nvPr/>
        </p:nvPicPr>
        <p:blipFill>
          <a:blip r:embed="rId2" cstate="print"/>
          <a:stretch>
            <a:fillRect/>
          </a:stretch>
        </p:blipFill>
        <p:spPr>
          <a:xfrm>
            <a:off x="8795543" y="2884728"/>
            <a:ext cx="3043841" cy="1646210"/>
          </a:xfrm>
          <a:prstGeom prst="rect">
            <a:avLst/>
          </a:prstGeom>
        </p:spPr>
      </p:pic>
      <p:sp>
        <p:nvSpPr>
          <p:cNvPr id="4" name="object 4"/>
          <p:cNvSpPr txBox="1"/>
          <p:nvPr/>
        </p:nvSpPr>
        <p:spPr>
          <a:xfrm>
            <a:off x="8523178" y="6261016"/>
            <a:ext cx="2146935" cy="192786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marL="67310">
              <a:lnSpc>
                <a:spcPct val="100000"/>
              </a:lnSpc>
              <a:spcBef>
                <a:spcPts val="2420"/>
              </a:spcBef>
            </a:pPr>
            <a:r>
              <a:rPr sz="2600" spc="65" dirty="0">
                <a:solidFill>
                  <a:srgbClr val="FFFFFF"/>
                </a:solidFill>
                <a:latin typeface="Arial MT"/>
                <a:cs typeface="Arial MT"/>
              </a:rPr>
              <a:t>Kafka</a:t>
            </a:r>
            <a:r>
              <a:rPr sz="2600" spc="-40" dirty="0">
                <a:solidFill>
                  <a:srgbClr val="FFFFFF"/>
                </a:solidFill>
                <a:latin typeface="Arial MT"/>
                <a:cs typeface="Arial MT"/>
              </a:rPr>
              <a:t> </a:t>
            </a:r>
            <a:r>
              <a:rPr sz="2600" spc="75" dirty="0">
                <a:solidFill>
                  <a:srgbClr val="FFFFFF"/>
                </a:solidFill>
                <a:latin typeface="Arial MT"/>
                <a:cs typeface="Arial MT"/>
              </a:rPr>
              <a:t>Broker</a:t>
            </a:r>
            <a:endParaRPr sz="2600">
              <a:latin typeface="Arial MT"/>
              <a:cs typeface="Arial MT"/>
            </a:endParaRPr>
          </a:p>
        </p:txBody>
      </p:sp>
      <p:sp>
        <p:nvSpPr>
          <p:cNvPr id="5" name="object 5"/>
          <p:cNvSpPr txBox="1"/>
          <p:nvPr/>
        </p:nvSpPr>
        <p:spPr>
          <a:xfrm>
            <a:off x="4534711" y="5685690"/>
            <a:ext cx="1873885" cy="935990"/>
          </a:xfrm>
          <a:prstGeom prst="rect">
            <a:avLst/>
          </a:prstGeom>
          <a:solidFill>
            <a:srgbClr val="000000"/>
          </a:solidFill>
        </p:spPr>
        <p:txBody>
          <a:bodyPr vert="horz" wrap="square" lIns="0" tIns="257175" rIns="0" bIns="0" rtlCol="0">
            <a:spAutoFit/>
          </a:bodyPr>
          <a:lstStyle/>
          <a:p>
            <a:pPr marL="225425">
              <a:lnSpc>
                <a:spcPct val="100000"/>
              </a:lnSpc>
              <a:spcBef>
                <a:spcPts val="2025"/>
              </a:spcBef>
            </a:pPr>
            <a:r>
              <a:rPr sz="2600" spc="80" dirty="0">
                <a:solidFill>
                  <a:srgbClr val="FFFFFF"/>
                </a:solidFill>
                <a:latin typeface="Arial MT"/>
                <a:cs typeface="Arial MT"/>
              </a:rPr>
              <a:t>Producer</a:t>
            </a:r>
            <a:endParaRPr sz="2600">
              <a:latin typeface="Arial MT"/>
              <a:cs typeface="Arial MT"/>
            </a:endParaRPr>
          </a:p>
        </p:txBody>
      </p:sp>
      <p:sp>
        <p:nvSpPr>
          <p:cNvPr id="6" name="object 6"/>
          <p:cNvSpPr txBox="1"/>
          <p:nvPr/>
        </p:nvSpPr>
        <p:spPr>
          <a:xfrm>
            <a:off x="4534711" y="7172556"/>
            <a:ext cx="1873885" cy="935990"/>
          </a:xfrm>
          <a:prstGeom prst="rect">
            <a:avLst/>
          </a:prstGeom>
          <a:solidFill>
            <a:srgbClr val="000000"/>
          </a:solidFill>
        </p:spPr>
        <p:txBody>
          <a:bodyPr vert="horz" wrap="square" lIns="0" tIns="257175" rIns="0" bIns="0" rtlCol="0">
            <a:spAutoFit/>
          </a:bodyPr>
          <a:lstStyle/>
          <a:p>
            <a:pPr marL="225425">
              <a:lnSpc>
                <a:spcPct val="100000"/>
              </a:lnSpc>
              <a:spcBef>
                <a:spcPts val="2025"/>
              </a:spcBef>
            </a:pPr>
            <a:r>
              <a:rPr sz="2600" spc="80" dirty="0">
                <a:solidFill>
                  <a:srgbClr val="FFFFFF"/>
                </a:solidFill>
                <a:latin typeface="Arial MT"/>
                <a:cs typeface="Arial MT"/>
              </a:rPr>
              <a:t>Producer</a:t>
            </a:r>
            <a:endParaRPr sz="2600">
              <a:latin typeface="Arial MT"/>
              <a:cs typeface="Arial MT"/>
            </a:endParaRPr>
          </a:p>
        </p:txBody>
      </p:sp>
      <p:sp>
        <p:nvSpPr>
          <p:cNvPr id="7" name="object 7"/>
          <p:cNvSpPr txBox="1"/>
          <p:nvPr/>
        </p:nvSpPr>
        <p:spPr>
          <a:xfrm>
            <a:off x="4534711" y="8847897"/>
            <a:ext cx="1873885" cy="935990"/>
          </a:xfrm>
          <a:prstGeom prst="rect">
            <a:avLst/>
          </a:prstGeom>
          <a:solidFill>
            <a:srgbClr val="000000"/>
          </a:solidFill>
        </p:spPr>
        <p:txBody>
          <a:bodyPr vert="horz" wrap="square" lIns="0" tIns="257175" rIns="0" bIns="0" rtlCol="0">
            <a:spAutoFit/>
          </a:bodyPr>
          <a:lstStyle/>
          <a:p>
            <a:pPr marL="225425">
              <a:lnSpc>
                <a:spcPct val="100000"/>
              </a:lnSpc>
              <a:spcBef>
                <a:spcPts val="2025"/>
              </a:spcBef>
            </a:pPr>
            <a:r>
              <a:rPr sz="2600" spc="80" dirty="0">
                <a:solidFill>
                  <a:srgbClr val="FFFFFF"/>
                </a:solidFill>
                <a:latin typeface="Arial MT"/>
                <a:cs typeface="Arial MT"/>
              </a:rPr>
              <a:t>Producer</a:t>
            </a:r>
            <a:endParaRPr sz="2600">
              <a:latin typeface="Arial MT"/>
              <a:cs typeface="Arial MT"/>
            </a:endParaRPr>
          </a:p>
        </p:txBody>
      </p:sp>
      <p:sp>
        <p:nvSpPr>
          <p:cNvPr id="8" name="object 8"/>
          <p:cNvSpPr txBox="1"/>
          <p:nvPr/>
        </p:nvSpPr>
        <p:spPr>
          <a:xfrm>
            <a:off x="2314883" y="3821873"/>
            <a:ext cx="1873885" cy="935990"/>
          </a:xfrm>
          <a:prstGeom prst="rect">
            <a:avLst/>
          </a:prstGeom>
          <a:solidFill>
            <a:srgbClr val="000000"/>
          </a:solidFill>
        </p:spPr>
        <p:txBody>
          <a:bodyPr vert="horz" wrap="square" lIns="0" tIns="257175" rIns="0" bIns="0" rtlCol="0">
            <a:spAutoFit/>
          </a:bodyPr>
          <a:lstStyle/>
          <a:p>
            <a:pPr marL="225425">
              <a:lnSpc>
                <a:spcPct val="100000"/>
              </a:lnSpc>
              <a:spcBef>
                <a:spcPts val="2025"/>
              </a:spcBef>
            </a:pPr>
            <a:r>
              <a:rPr sz="2600" spc="80" dirty="0">
                <a:solidFill>
                  <a:srgbClr val="FFFFFF"/>
                </a:solidFill>
                <a:latin typeface="Arial MT"/>
                <a:cs typeface="Arial MT"/>
              </a:rPr>
              <a:t>Producer</a:t>
            </a:r>
            <a:endParaRPr sz="2600">
              <a:latin typeface="Arial MT"/>
              <a:cs typeface="Arial MT"/>
            </a:endParaRPr>
          </a:p>
        </p:txBody>
      </p:sp>
      <p:sp>
        <p:nvSpPr>
          <p:cNvPr id="9" name="object 9"/>
          <p:cNvSpPr txBox="1"/>
          <p:nvPr/>
        </p:nvSpPr>
        <p:spPr>
          <a:xfrm>
            <a:off x="2314883" y="5685690"/>
            <a:ext cx="1873885" cy="935990"/>
          </a:xfrm>
          <a:prstGeom prst="rect">
            <a:avLst/>
          </a:prstGeom>
          <a:solidFill>
            <a:srgbClr val="000000"/>
          </a:solidFill>
        </p:spPr>
        <p:txBody>
          <a:bodyPr vert="horz" wrap="square" lIns="0" tIns="257175" rIns="0" bIns="0" rtlCol="0">
            <a:spAutoFit/>
          </a:bodyPr>
          <a:lstStyle/>
          <a:p>
            <a:pPr marL="225425">
              <a:lnSpc>
                <a:spcPct val="100000"/>
              </a:lnSpc>
              <a:spcBef>
                <a:spcPts val="2025"/>
              </a:spcBef>
            </a:pPr>
            <a:r>
              <a:rPr sz="2600" spc="80" dirty="0">
                <a:solidFill>
                  <a:srgbClr val="FFFFFF"/>
                </a:solidFill>
                <a:latin typeface="Arial MT"/>
                <a:cs typeface="Arial MT"/>
              </a:rPr>
              <a:t>Producer</a:t>
            </a:r>
            <a:endParaRPr sz="2600">
              <a:latin typeface="Arial MT"/>
              <a:cs typeface="Arial MT"/>
            </a:endParaRPr>
          </a:p>
        </p:txBody>
      </p:sp>
      <p:sp>
        <p:nvSpPr>
          <p:cNvPr id="10" name="object 10"/>
          <p:cNvSpPr txBox="1"/>
          <p:nvPr/>
        </p:nvSpPr>
        <p:spPr>
          <a:xfrm>
            <a:off x="2314883" y="7172556"/>
            <a:ext cx="1873885" cy="935990"/>
          </a:xfrm>
          <a:prstGeom prst="rect">
            <a:avLst/>
          </a:prstGeom>
          <a:solidFill>
            <a:srgbClr val="000000"/>
          </a:solidFill>
        </p:spPr>
        <p:txBody>
          <a:bodyPr vert="horz" wrap="square" lIns="0" tIns="257175" rIns="0" bIns="0" rtlCol="0">
            <a:spAutoFit/>
          </a:bodyPr>
          <a:lstStyle/>
          <a:p>
            <a:pPr marL="225425">
              <a:lnSpc>
                <a:spcPct val="100000"/>
              </a:lnSpc>
              <a:spcBef>
                <a:spcPts val="2025"/>
              </a:spcBef>
            </a:pPr>
            <a:r>
              <a:rPr sz="2600" spc="80" dirty="0">
                <a:solidFill>
                  <a:srgbClr val="FFFFFF"/>
                </a:solidFill>
                <a:latin typeface="Arial MT"/>
                <a:cs typeface="Arial MT"/>
              </a:rPr>
              <a:t>Producer</a:t>
            </a:r>
            <a:endParaRPr sz="2600">
              <a:latin typeface="Arial MT"/>
              <a:cs typeface="Arial MT"/>
            </a:endParaRPr>
          </a:p>
        </p:txBody>
      </p:sp>
      <p:sp>
        <p:nvSpPr>
          <p:cNvPr id="11" name="object 11"/>
          <p:cNvSpPr txBox="1"/>
          <p:nvPr/>
        </p:nvSpPr>
        <p:spPr>
          <a:xfrm>
            <a:off x="2314883" y="8847897"/>
            <a:ext cx="1873885" cy="935990"/>
          </a:xfrm>
          <a:prstGeom prst="rect">
            <a:avLst/>
          </a:prstGeom>
          <a:solidFill>
            <a:srgbClr val="000000"/>
          </a:solidFill>
        </p:spPr>
        <p:txBody>
          <a:bodyPr vert="horz" wrap="square" lIns="0" tIns="257175" rIns="0" bIns="0" rtlCol="0">
            <a:spAutoFit/>
          </a:bodyPr>
          <a:lstStyle/>
          <a:p>
            <a:pPr marL="225425">
              <a:lnSpc>
                <a:spcPct val="100000"/>
              </a:lnSpc>
              <a:spcBef>
                <a:spcPts val="2025"/>
              </a:spcBef>
            </a:pPr>
            <a:r>
              <a:rPr sz="2600" spc="80" dirty="0">
                <a:solidFill>
                  <a:srgbClr val="FFFFFF"/>
                </a:solidFill>
                <a:latin typeface="Arial MT"/>
                <a:cs typeface="Arial MT"/>
              </a:rPr>
              <a:t>Producer</a:t>
            </a:r>
            <a:endParaRPr sz="2600">
              <a:latin typeface="Arial MT"/>
              <a:cs typeface="Arial MT"/>
            </a:endParaRPr>
          </a:p>
        </p:txBody>
      </p:sp>
      <p:sp>
        <p:nvSpPr>
          <p:cNvPr id="12" name="object 12"/>
          <p:cNvSpPr txBox="1"/>
          <p:nvPr/>
        </p:nvSpPr>
        <p:spPr>
          <a:xfrm>
            <a:off x="12492583" y="5612394"/>
            <a:ext cx="1873885" cy="935990"/>
          </a:xfrm>
          <a:prstGeom prst="rect">
            <a:avLst/>
          </a:prstGeom>
          <a:solidFill>
            <a:srgbClr val="000000"/>
          </a:solidFill>
        </p:spPr>
        <p:txBody>
          <a:bodyPr vert="horz" wrap="square" lIns="0" tIns="257175" rIns="0" bIns="0" rtlCol="0">
            <a:spAutoFit/>
          </a:bodyPr>
          <a:lstStyle/>
          <a:p>
            <a:pPr marL="139065">
              <a:lnSpc>
                <a:spcPct val="100000"/>
              </a:lnSpc>
              <a:spcBef>
                <a:spcPts val="2025"/>
              </a:spcBef>
            </a:pPr>
            <a:r>
              <a:rPr sz="2600" spc="70" dirty="0">
                <a:solidFill>
                  <a:srgbClr val="FFFFFF"/>
                </a:solidFill>
                <a:latin typeface="Arial MT"/>
                <a:cs typeface="Arial MT"/>
              </a:rPr>
              <a:t>Consumer</a:t>
            </a:r>
            <a:endParaRPr sz="2600">
              <a:latin typeface="Arial MT"/>
              <a:cs typeface="Arial MT"/>
            </a:endParaRPr>
          </a:p>
        </p:txBody>
      </p:sp>
      <p:sp>
        <p:nvSpPr>
          <p:cNvPr id="13" name="object 13"/>
          <p:cNvSpPr/>
          <p:nvPr/>
        </p:nvSpPr>
        <p:spPr>
          <a:xfrm>
            <a:off x="12492583" y="7099260"/>
            <a:ext cx="1873885" cy="935990"/>
          </a:xfrm>
          <a:custGeom>
            <a:avLst/>
            <a:gdLst/>
            <a:ahLst/>
            <a:cxnLst/>
            <a:rect l="l" t="t" r="r" b="b"/>
            <a:pathLst>
              <a:path w="1873884" h="935990">
                <a:moveTo>
                  <a:pt x="1873470" y="0"/>
                </a:moveTo>
                <a:lnTo>
                  <a:pt x="0" y="0"/>
                </a:lnTo>
                <a:lnTo>
                  <a:pt x="0" y="935753"/>
                </a:lnTo>
                <a:lnTo>
                  <a:pt x="1873470" y="935753"/>
                </a:lnTo>
                <a:lnTo>
                  <a:pt x="1873470" y="0"/>
                </a:lnTo>
                <a:close/>
              </a:path>
            </a:pathLst>
          </a:custGeom>
          <a:solidFill>
            <a:srgbClr val="000000"/>
          </a:solidFill>
        </p:spPr>
        <p:txBody>
          <a:bodyPr wrap="square" lIns="0" tIns="0" rIns="0" bIns="0" rtlCol="0"/>
          <a:lstStyle/>
          <a:p>
            <a:endParaRPr/>
          </a:p>
        </p:txBody>
      </p:sp>
      <p:sp>
        <p:nvSpPr>
          <p:cNvPr id="14" name="object 14"/>
          <p:cNvSpPr txBox="1"/>
          <p:nvPr/>
        </p:nvSpPr>
        <p:spPr>
          <a:xfrm>
            <a:off x="12492583" y="7099260"/>
            <a:ext cx="1873885" cy="935990"/>
          </a:xfrm>
          <a:prstGeom prst="rect">
            <a:avLst/>
          </a:prstGeom>
        </p:spPr>
        <p:txBody>
          <a:bodyPr vert="horz" wrap="square" lIns="0" tIns="257175" rIns="0" bIns="0" rtlCol="0">
            <a:spAutoFit/>
          </a:bodyPr>
          <a:lstStyle/>
          <a:p>
            <a:pPr marL="139065">
              <a:lnSpc>
                <a:spcPct val="100000"/>
              </a:lnSpc>
              <a:spcBef>
                <a:spcPts val="2025"/>
              </a:spcBef>
            </a:pPr>
            <a:r>
              <a:rPr sz="2600" spc="70" dirty="0">
                <a:solidFill>
                  <a:srgbClr val="FFFFFF"/>
                </a:solidFill>
                <a:latin typeface="Arial MT"/>
                <a:cs typeface="Arial MT"/>
              </a:rPr>
              <a:t>Consumer</a:t>
            </a:r>
            <a:endParaRPr sz="2600">
              <a:latin typeface="Arial MT"/>
              <a:cs typeface="Arial MT"/>
            </a:endParaRPr>
          </a:p>
        </p:txBody>
      </p:sp>
      <p:sp>
        <p:nvSpPr>
          <p:cNvPr id="15" name="object 15"/>
          <p:cNvSpPr txBox="1"/>
          <p:nvPr/>
        </p:nvSpPr>
        <p:spPr>
          <a:xfrm>
            <a:off x="12492583" y="8774602"/>
            <a:ext cx="1873885" cy="935990"/>
          </a:xfrm>
          <a:prstGeom prst="rect">
            <a:avLst/>
          </a:prstGeom>
          <a:solidFill>
            <a:srgbClr val="000000"/>
          </a:solidFill>
        </p:spPr>
        <p:txBody>
          <a:bodyPr vert="horz" wrap="square" lIns="0" tIns="257175" rIns="0" bIns="0" rtlCol="0">
            <a:spAutoFit/>
          </a:bodyPr>
          <a:lstStyle/>
          <a:p>
            <a:pPr marL="139065">
              <a:lnSpc>
                <a:spcPct val="100000"/>
              </a:lnSpc>
              <a:spcBef>
                <a:spcPts val="2025"/>
              </a:spcBef>
            </a:pPr>
            <a:r>
              <a:rPr sz="2600" spc="70" dirty="0">
                <a:solidFill>
                  <a:srgbClr val="FFFFFF"/>
                </a:solidFill>
                <a:latin typeface="Arial MT"/>
                <a:cs typeface="Arial MT"/>
              </a:rPr>
              <a:t>Consumer</a:t>
            </a:r>
            <a:endParaRPr sz="2600">
              <a:latin typeface="Arial MT"/>
              <a:cs typeface="Arial MT"/>
            </a:endParaRPr>
          </a:p>
        </p:txBody>
      </p:sp>
      <p:sp>
        <p:nvSpPr>
          <p:cNvPr id="16" name="object 16"/>
          <p:cNvSpPr txBox="1"/>
          <p:nvPr/>
        </p:nvSpPr>
        <p:spPr>
          <a:xfrm>
            <a:off x="14794952" y="5612394"/>
            <a:ext cx="1873885" cy="935990"/>
          </a:xfrm>
          <a:prstGeom prst="rect">
            <a:avLst/>
          </a:prstGeom>
          <a:solidFill>
            <a:srgbClr val="000000"/>
          </a:solidFill>
        </p:spPr>
        <p:txBody>
          <a:bodyPr vert="horz" wrap="square" lIns="0" tIns="257175" rIns="0" bIns="0" rtlCol="0">
            <a:spAutoFit/>
          </a:bodyPr>
          <a:lstStyle/>
          <a:p>
            <a:pPr marL="139065">
              <a:lnSpc>
                <a:spcPct val="100000"/>
              </a:lnSpc>
              <a:spcBef>
                <a:spcPts val="2025"/>
              </a:spcBef>
            </a:pPr>
            <a:r>
              <a:rPr sz="2600" spc="70" dirty="0">
                <a:solidFill>
                  <a:srgbClr val="FFFFFF"/>
                </a:solidFill>
                <a:latin typeface="Arial MT"/>
                <a:cs typeface="Arial MT"/>
              </a:rPr>
              <a:t>Consumer</a:t>
            </a:r>
            <a:endParaRPr sz="2600">
              <a:latin typeface="Arial MT"/>
              <a:cs typeface="Arial MT"/>
            </a:endParaRPr>
          </a:p>
        </p:txBody>
      </p:sp>
      <p:sp>
        <p:nvSpPr>
          <p:cNvPr id="17" name="object 17"/>
          <p:cNvSpPr txBox="1"/>
          <p:nvPr/>
        </p:nvSpPr>
        <p:spPr>
          <a:xfrm>
            <a:off x="14061991" y="3748577"/>
            <a:ext cx="1873885" cy="935990"/>
          </a:xfrm>
          <a:prstGeom prst="rect">
            <a:avLst/>
          </a:prstGeom>
          <a:solidFill>
            <a:srgbClr val="000000"/>
          </a:solidFill>
        </p:spPr>
        <p:txBody>
          <a:bodyPr vert="horz" wrap="square" lIns="0" tIns="257175" rIns="0" bIns="0" rtlCol="0">
            <a:spAutoFit/>
          </a:bodyPr>
          <a:lstStyle/>
          <a:p>
            <a:pPr marL="139065">
              <a:lnSpc>
                <a:spcPct val="100000"/>
              </a:lnSpc>
              <a:spcBef>
                <a:spcPts val="2025"/>
              </a:spcBef>
            </a:pPr>
            <a:r>
              <a:rPr sz="2600" spc="70" dirty="0">
                <a:solidFill>
                  <a:srgbClr val="FFFFFF"/>
                </a:solidFill>
                <a:latin typeface="Arial MT"/>
                <a:cs typeface="Arial MT"/>
              </a:rPr>
              <a:t>Consumer</a:t>
            </a:r>
            <a:endParaRPr sz="2600">
              <a:latin typeface="Arial MT"/>
              <a:cs typeface="Arial MT"/>
            </a:endParaRPr>
          </a:p>
        </p:txBody>
      </p:sp>
      <p:sp>
        <p:nvSpPr>
          <p:cNvPr id="18" name="object 18"/>
          <p:cNvSpPr txBox="1"/>
          <p:nvPr/>
        </p:nvSpPr>
        <p:spPr>
          <a:xfrm>
            <a:off x="14962486" y="7099260"/>
            <a:ext cx="1873885" cy="935990"/>
          </a:xfrm>
          <a:prstGeom prst="rect">
            <a:avLst/>
          </a:prstGeom>
          <a:solidFill>
            <a:srgbClr val="000000"/>
          </a:solidFill>
        </p:spPr>
        <p:txBody>
          <a:bodyPr vert="horz" wrap="square" lIns="0" tIns="257175" rIns="0" bIns="0" rtlCol="0">
            <a:spAutoFit/>
          </a:bodyPr>
          <a:lstStyle/>
          <a:p>
            <a:pPr marL="139065">
              <a:lnSpc>
                <a:spcPct val="100000"/>
              </a:lnSpc>
              <a:spcBef>
                <a:spcPts val="2025"/>
              </a:spcBef>
            </a:pPr>
            <a:r>
              <a:rPr sz="2600" spc="70" dirty="0">
                <a:solidFill>
                  <a:srgbClr val="FFFFFF"/>
                </a:solidFill>
                <a:latin typeface="Arial MT"/>
                <a:cs typeface="Arial MT"/>
              </a:rPr>
              <a:t>Consumer</a:t>
            </a:r>
            <a:endParaRPr sz="2600">
              <a:latin typeface="Arial MT"/>
              <a:cs typeface="Arial MT"/>
            </a:endParaRPr>
          </a:p>
        </p:txBody>
      </p:sp>
      <p:sp>
        <p:nvSpPr>
          <p:cNvPr id="19" name="object 19"/>
          <p:cNvSpPr txBox="1"/>
          <p:nvPr/>
        </p:nvSpPr>
        <p:spPr>
          <a:xfrm>
            <a:off x="14962486" y="8921194"/>
            <a:ext cx="1873885" cy="935990"/>
          </a:xfrm>
          <a:prstGeom prst="rect">
            <a:avLst/>
          </a:prstGeom>
          <a:solidFill>
            <a:srgbClr val="000000"/>
          </a:solidFill>
        </p:spPr>
        <p:txBody>
          <a:bodyPr vert="horz" wrap="square" lIns="0" tIns="257175" rIns="0" bIns="0" rtlCol="0">
            <a:spAutoFit/>
          </a:bodyPr>
          <a:lstStyle/>
          <a:p>
            <a:pPr marL="139065">
              <a:lnSpc>
                <a:spcPct val="100000"/>
              </a:lnSpc>
              <a:spcBef>
                <a:spcPts val="2025"/>
              </a:spcBef>
            </a:pPr>
            <a:r>
              <a:rPr sz="2600" spc="70" dirty="0">
                <a:solidFill>
                  <a:srgbClr val="FFFFFF"/>
                </a:solidFill>
                <a:latin typeface="Arial MT"/>
                <a:cs typeface="Arial MT"/>
              </a:rPr>
              <a:t>Consumer</a:t>
            </a:r>
            <a:endParaRPr sz="2600">
              <a:latin typeface="Arial MT"/>
              <a:cs typeface="Arial MT"/>
            </a:endParaRPr>
          </a:p>
        </p:txBody>
      </p:sp>
      <p:sp>
        <p:nvSpPr>
          <p:cNvPr id="20" name="object 20"/>
          <p:cNvSpPr/>
          <p:nvPr/>
        </p:nvSpPr>
        <p:spPr>
          <a:xfrm>
            <a:off x="9228729" y="8576922"/>
            <a:ext cx="979805" cy="1642745"/>
          </a:xfrm>
          <a:custGeom>
            <a:avLst/>
            <a:gdLst/>
            <a:ahLst/>
            <a:cxnLst/>
            <a:rect l="l" t="t" r="r" b="b"/>
            <a:pathLst>
              <a:path w="979804" h="1642745">
                <a:moveTo>
                  <a:pt x="938536" y="0"/>
                </a:moveTo>
                <a:lnTo>
                  <a:pt x="40727" y="0"/>
                </a:lnTo>
                <a:lnTo>
                  <a:pt x="24900" y="3229"/>
                </a:lnTo>
                <a:lnTo>
                  <a:pt x="11951" y="12016"/>
                </a:lnTo>
                <a:lnTo>
                  <a:pt x="3208" y="25009"/>
                </a:lnTo>
                <a:lnTo>
                  <a:pt x="0" y="40856"/>
                </a:lnTo>
                <a:lnTo>
                  <a:pt x="0" y="68478"/>
                </a:lnTo>
                <a:lnTo>
                  <a:pt x="3209" y="84325"/>
                </a:lnTo>
                <a:lnTo>
                  <a:pt x="11952" y="97318"/>
                </a:lnTo>
                <a:lnTo>
                  <a:pt x="24900" y="106105"/>
                </a:lnTo>
                <a:lnTo>
                  <a:pt x="40727" y="109334"/>
                </a:lnTo>
                <a:lnTo>
                  <a:pt x="938536" y="109334"/>
                </a:lnTo>
                <a:lnTo>
                  <a:pt x="954363" y="106105"/>
                </a:lnTo>
                <a:lnTo>
                  <a:pt x="967311" y="97318"/>
                </a:lnTo>
                <a:lnTo>
                  <a:pt x="976054" y="84325"/>
                </a:lnTo>
                <a:lnTo>
                  <a:pt x="979264" y="68478"/>
                </a:lnTo>
                <a:lnTo>
                  <a:pt x="979264" y="40856"/>
                </a:lnTo>
                <a:lnTo>
                  <a:pt x="976056" y="25009"/>
                </a:lnTo>
                <a:lnTo>
                  <a:pt x="967313" y="12016"/>
                </a:lnTo>
                <a:lnTo>
                  <a:pt x="954364" y="3229"/>
                </a:lnTo>
                <a:lnTo>
                  <a:pt x="938536" y="0"/>
                </a:lnTo>
                <a:close/>
              </a:path>
              <a:path w="979804" h="1642745">
                <a:moveTo>
                  <a:pt x="858237" y="154688"/>
                </a:moveTo>
                <a:lnTo>
                  <a:pt x="121026" y="154688"/>
                </a:lnTo>
                <a:lnTo>
                  <a:pt x="106174" y="157337"/>
                </a:lnTo>
                <a:lnTo>
                  <a:pt x="78629" y="190019"/>
                </a:lnTo>
                <a:lnTo>
                  <a:pt x="75227" y="230681"/>
                </a:lnTo>
                <a:lnTo>
                  <a:pt x="75535" y="257939"/>
                </a:lnTo>
                <a:lnTo>
                  <a:pt x="83608" y="330329"/>
                </a:lnTo>
                <a:lnTo>
                  <a:pt x="93137" y="374597"/>
                </a:lnTo>
                <a:lnTo>
                  <a:pt x="107505" y="423663"/>
                </a:lnTo>
                <a:lnTo>
                  <a:pt x="127593" y="477087"/>
                </a:lnTo>
                <a:lnTo>
                  <a:pt x="154284" y="534433"/>
                </a:lnTo>
                <a:lnTo>
                  <a:pt x="188459" y="595260"/>
                </a:lnTo>
                <a:lnTo>
                  <a:pt x="231001" y="659132"/>
                </a:lnTo>
                <a:lnTo>
                  <a:pt x="282791" y="725609"/>
                </a:lnTo>
                <a:lnTo>
                  <a:pt x="344580" y="794126"/>
                </a:lnTo>
                <a:lnTo>
                  <a:pt x="344965" y="794640"/>
                </a:lnTo>
                <a:lnTo>
                  <a:pt x="345736" y="795980"/>
                </a:lnTo>
                <a:lnTo>
                  <a:pt x="346254" y="797454"/>
                </a:lnTo>
                <a:lnTo>
                  <a:pt x="346956" y="799136"/>
                </a:lnTo>
                <a:lnTo>
                  <a:pt x="347149" y="799522"/>
                </a:lnTo>
                <a:lnTo>
                  <a:pt x="348744" y="804575"/>
                </a:lnTo>
                <a:lnTo>
                  <a:pt x="350623" y="812476"/>
                </a:lnTo>
                <a:lnTo>
                  <a:pt x="350803" y="818639"/>
                </a:lnTo>
                <a:lnTo>
                  <a:pt x="350801" y="823569"/>
                </a:lnTo>
                <a:lnTo>
                  <a:pt x="282688" y="916729"/>
                </a:lnTo>
                <a:lnTo>
                  <a:pt x="230916" y="983205"/>
                </a:lnTo>
                <a:lnTo>
                  <a:pt x="188392" y="1047076"/>
                </a:lnTo>
                <a:lnTo>
                  <a:pt x="154234" y="1107903"/>
                </a:lnTo>
                <a:lnTo>
                  <a:pt x="127558" y="1165248"/>
                </a:lnTo>
                <a:lnTo>
                  <a:pt x="107482" y="1218673"/>
                </a:lnTo>
                <a:lnTo>
                  <a:pt x="93124" y="1267739"/>
                </a:lnTo>
                <a:lnTo>
                  <a:pt x="83601" y="1312008"/>
                </a:lnTo>
                <a:lnTo>
                  <a:pt x="78032" y="1351041"/>
                </a:lnTo>
                <a:lnTo>
                  <a:pt x="75227" y="1411645"/>
                </a:lnTo>
                <a:lnTo>
                  <a:pt x="76228" y="1432340"/>
                </a:lnTo>
                <a:lnTo>
                  <a:pt x="93465" y="1477581"/>
                </a:lnTo>
                <a:lnTo>
                  <a:pt x="121026" y="1487525"/>
                </a:lnTo>
                <a:lnTo>
                  <a:pt x="858237" y="1487525"/>
                </a:lnTo>
                <a:lnTo>
                  <a:pt x="895330" y="1466432"/>
                </a:lnTo>
                <a:lnTo>
                  <a:pt x="904028" y="1411645"/>
                </a:lnTo>
                <a:lnTo>
                  <a:pt x="903908" y="1401187"/>
                </a:lnTo>
                <a:lnTo>
                  <a:pt x="161497" y="1401187"/>
                </a:lnTo>
                <a:lnTo>
                  <a:pt x="162357" y="1378398"/>
                </a:lnTo>
                <a:lnTo>
                  <a:pt x="170307" y="1318426"/>
                </a:lnTo>
                <a:lnTo>
                  <a:pt x="187976" y="1250667"/>
                </a:lnTo>
                <a:lnTo>
                  <a:pt x="216370" y="1178218"/>
                </a:lnTo>
                <a:lnTo>
                  <a:pt x="236406" y="1137605"/>
                </a:lnTo>
                <a:lnTo>
                  <a:pt x="260937" y="1094429"/>
                </a:lnTo>
                <a:lnTo>
                  <a:pt x="290415" y="1048963"/>
                </a:lnTo>
                <a:lnTo>
                  <a:pt x="325293" y="1001476"/>
                </a:lnTo>
                <a:lnTo>
                  <a:pt x="366024" y="952243"/>
                </a:lnTo>
                <a:lnTo>
                  <a:pt x="413058" y="901534"/>
                </a:lnTo>
                <a:lnTo>
                  <a:pt x="416069" y="898451"/>
                </a:lnTo>
                <a:lnTo>
                  <a:pt x="418541" y="894926"/>
                </a:lnTo>
                <a:lnTo>
                  <a:pt x="420843" y="890485"/>
                </a:lnTo>
                <a:lnTo>
                  <a:pt x="423787" y="884583"/>
                </a:lnTo>
                <a:lnTo>
                  <a:pt x="427063" y="875325"/>
                </a:lnTo>
                <a:lnTo>
                  <a:pt x="431463" y="862997"/>
                </a:lnTo>
                <a:lnTo>
                  <a:pt x="434617" y="850399"/>
                </a:lnTo>
                <a:lnTo>
                  <a:pt x="436548" y="837351"/>
                </a:lnTo>
                <a:lnTo>
                  <a:pt x="437233" y="823569"/>
                </a:lnTo>
                <a:lnTo>
                  <a:pt x="437228" y="818639"/>
                </a:lnTo>
                <a:lnTo>
                  <a:pt x="431461" y="779111"/>
                </a:lnTo>
                <a:lnTo>
                  <a:pt x="416059" y="743745"/>
                </a:lnTo>
                <a:lnTo>
                  <a:pt x="413058" y="740679"/>
                </a:lnTo>
                <a:lnTo>
                  <a:pt x="366025" y="689972"/>
                </a:lnTo>
                <a:lnTo>
                  <a:pt x="325295" y="640740"/>
                </a:lnTo>
                <a:lnTo>
                  <a:pt x="290418" y="593255"/>
                </a:lnTo>
                <a:lnTo>
                  <a:pt x="260939" y="547788"/>
                </a:lnTo>
                <a:lnTo>
                  <a:pt x="236409" y="504612"/>
                </a:lnTo>
                <a:lnTo>
                  <a:pt x="216373" y="463998"/>
                </a:lnTo>
                <a:lnTo>
                  <a:pt x="200380" y="426219"/>
                </a:lnTo>
                <a:lnTo>
                  <a:pt x="178713" y="360253"/>
                </a:lnTo>
                <a:lnTo>
                  <a:pt x="165073" y="291521"/>
                </a:lnTo>
                <a:lnTo>
                  <a:pt x="161497" y="241026"/>
                </a:lnTo>
                <a:lnTo>
                  <a:pt x="903920" y="241026"/>
                </a:lnTo>
                <a:lnTo>
                  <a:pt x="904036" y="230681"/>
                </a:lnTo>
                <a:lnTo>
                  <a:pt x="900635" y="190019"/>
                </a:lnTo>
                <a:lnTo>
                  <a:pt x="873092" y="157337"/>
                </a:lnTo>
                <a:lnTo>
                  <a:pt x="858237" y="154688"/>
                </a:lnTo>
                <a:close/>
              </a:path>
              <a:path w="979804" h="1642745">
                <a:moveTo>
                  <a:pt x="903920" y="241026"/>
                </a:moveTo>
                <a:lnTo>
                  <a:pt x="817766" y="241026"/>
                </a:lnTo>
                <a:lnTo>
                  <a:pt x="816906" y="263814"/>
                </a:lnTo>
                <a:lnTo>
                  <a:pt x="814188" y="291521"/>
                </a:lnTo>
                <a:lnTo>
                  <a:pt x="800550" y="360253"/>
                </a:lnTo>
                <a:lnTo>
                  <a:pt x="778883" y="426219"/>
                </a:lnTo>
                <a:lnTo>
                  <a:pt x="762890" y="463998"/>
                </a:lnTo>
                <a:lnTo>
                  <a:pt x="742854" y="504612"/>
                </a:lnTo>
                <a:lnTo>
                  <a:pt x="718324" y="547788"/>
                </a:lnTo>
                <a:lnTo>
                  <a:pt x="688845" y="593255"/>
                </a:lnTo>
                <a:lnTo>
                  <a:pt x="653968" y="640740"/>
                </a:lnTo>
                <a:lnTo>
                  <a:pt x="613239" y="689972"/>
                </a:lnTo>
                <a:lnTo>
                  <a:pt x="566205" y="740679"/>
                </a:lnTo>
                <a:lnTo>
                  <a:pt x="563195" y="743751"/>
                </a:lnTo>
                <a:lnTo>
                  <a:pt x="560715" y="747299"/>
                </a:lnTo>
                <a:lnTo>
                  <a:pt x="558424" y="751731"/>
                </a:lnTo>
                <a:lnTo>
                  <a:pt x="555485" y="757609"/>
                </a:lnTo>
                <a:lnTo>
                  <a:pt x="552200" y="766888"/>
                </a:lnTo>
                <a:lnTo>
                  <a:pt x="547801" y="779211"/>
                </a:lnTo>
                <a:lnTo>
                  <a:pt x="544647" y="791808"/>
                </a:lnTo>
                <a:lnTo>
                  <a:pt x="542715" y="804858"/>
                </a:lnTo>
                <a:lnTo>
                  <a:pt x="542030" y="818639"/>
                </a:lnTo>
                <a:lnTo>
                  <a:pt x="542035" y="823569"/>
                </a:lnTo>
                <a:lnTo>
                  <a:pt x="547802" y="863100"/>
                </a:lnTo>
                <a:lnTo>
                  <a:pt x="563204" y="898459"/>
                </a:lnTo>
                <a:lnTo>
                  <a:pt x="566205" y="901534"/>
                </a:lnTo>
                <a:lnTo>
                  <a:pt x="613239" y="952244"/>
                </a:lnTo>
                <a:lnTo>
                  <a:pt x="653968" y="1001488"/>
                </a:lnTo>
                <a:lnTo>
                  <a:pt x="688846" y="1048990"/>
                </a:lnTo>
                <a:lnTo>
                  <a:pt x="718324" y="1094478"/>
                </a:lnTo>
                <a:lnTo>
                  <a:pt x="742855" y="1137676"/>
                </a:lnTo>
                <a:lnTo>
                  <a:pt x="762891" y="1178310"/>
                </a:lnTo>
                <a:lnTo>
                  <a:pt x="778884" y="1216107"/>
                </a:lnTo>
                <a:lnTo>
                  <a:pt x="800550" y="1282088"/>
                </a:lnTo>
                <a:lnTo>
                  <a:pt x="814180" y="1350692"/>
                </a:lnTo>
                <a:lnTo>
                  <a:pt x="817766" y="1401187"/>
                </a:lnTo>
                <a:lnTo>
                  <a:pt x="903908" y="1401187"/>
                </a:lnTo>
                <a:lnTo>
                  <a:pt x="901210" y="1351041"/>
                </a:lnTo>
                <a:lnTo>
                  <a:pt x="895621" y="1311959"/>
                </a:lnTo>
                <a:lnTo>
                  <a:pt x="886080" y="1267677"/>
                </a:lnTo>
                <a:lnTo>
                  <a:pt x="871699" y="1218597"/>
                </a:lnTo>
                <a:lnTo>
                  <a:pt x="851597" y="1165159"/>
                </a:lnTo>
                <a:lnTo>
                  <a:pt x="824892" y="1107802"/>
                </a:lnTo>
                <a:lnTo>
                  <a:pt x="790704" y="1046964"/>
                </a:lnTo>
                <a:lnTo>
                  <a:pt x="748149" y="983085"/>
                </a:lnTo>
                <a:lnTo>
                  <a:pt x="696349" y="916603"/>
                </a:lnTo>
                <a:lnTo>
                  <a:pt x="634555" y="848087"/>
                </a:lnTo>
                <a:lnTo>
                  <a:pt x="634299" y="847573"/>
                </a:lnTo>
                <a:lnTo>
                  <a:pt x="633527" y="846224"/>
                </a:lnTo>
                <a:lnTo>
                  <a:pt x="633004" y="844875"/>
                </a:lnTo>
                <a:lnTo>
                  <a:pt x="632114" y="842691"/>
                </a:lnTo>
                <a:lnTo>
                  <a:pt x="630539" y="837704"/>
                </a:lnTo>
                <a:lnTo>
                  <a:pt x="628647" y="829864"/>
                </a:lnTo>
                <a:lnTo>
                  <a:pt x="628459" y="823569"/>
                </a:lnTo>
                <a:lnTo>
                  <a:pt x="628465" y="818639"/>
                </a:lnTo>
                <a:lnTo>
                  <a:pt x="628652" y="812297"/>
                </a:lnTo>
                <a:lnTo>
                  <a:pt x="630568" y="804575"/>
                </a:lnTo>
                <a:lnTo>
                  <a:pt x="632147" y="799522"/>
                </a:lnTo>
                <a:lnTo>
                  <a:pt x="632243" y="799136"/>
                </a:lnTo>
                <a:lnTo>
                  <a:pt x="633550" y="795927"/>
                </a:lnTo>
                <a:lnTo>
                  <a:pt x="634299" y="794640"/>
                </a:lnTo>
                <a:lnTo>
                  <a:pt x="634555" y="794254"/>
                </a:lnTo>
                <a:lnTo>
                  <a:pt x="696570" y="725490"/>
                </a:lnTo>
                <a:lnTo>
                  <a:pt x="748341" y="659023"/>
                </a:lnTo>
                <a:lnTo>
                  <a:pt x="790865" y="595162"/>
                </a:lnTo>
                <a:lnTo>
                  <a:pt x="825024" y="534345"/>
                </a:lnTo>
                <a:lnTo>
                  <a:pt x="851702" y="477012"/>
                </a:lnTo>
                <a:lnTo>
                  <a:pt x="871779" y="423599"/>
                </a:lnTo>
                <a:lnTo>
                  <a:pt x="886139" y="374545"/>
                </a:lnTo>
                <a:lnTo>
                  <a:pt x="895662" y="330288"/>
                </a:lnTo>
                <a:lnTo>
                  <a:pt x="901232" y="291267"/>
                </a:lnTo>
                <a:lnTo>
                  <a:pt x="903729" y="257918"/>
                </a:lnTo>
                <a:lnTo>
                  <a:pt x="903920" y="241026"/>
                </a:lnTo>
                <a:close/>
              </a:path>
              <a:path w="979804" h="1642745">
                <a:moveTo>
                  <a:pt x="481672" y="951255"/>
                </a:moveTo>
                <a:lnTo>
                  <a:pt x="473260" y="952961"/>
                </a:lnTo>
                <a:lnTo>
                  <a:pt x="466633" y="959349"/>
                </a:lnTo>
                <a:lnTo>
                  <a:pt x="466762" y="959478"/>
                </a:lnTo>
                <a:lnTo>
                  <a:pt x="400428" y="1019202"/>
                </a:lnTo>
                <a:lnTo>
                  <a:pt x="349303" y="1075992"/>
                </a:lnTo>
                <a:lnTo>
                  <a:pt x="311462" y="1129111"/>
                </a:lnTo>
                <a:lnTo>
                  <a:pt x="284981" y="1177821"/>
                </a:lnTo>
                <a:lnTo>
                  <a:pt x="267934" y="1221384"/>
                </a:lnTo>
                <a:lnTo>
                  <a:pt x="258396" y="1259063"/>
                </a:lnTo>
                <a:lnTo>
                  <a:pt x="254145" y="1313816"/>
                </a:lnTo>
                <a:lnTo>
                  <a:pt x="255583" y="1329415"/>
                </a:lnTo>
                <a:lnTo>
                  <a:pt x="256828" y="1336178"/>
                </a:lnTo>
                <a:lnTo>
                  <a:pt x="258755" y="1344014"/>
                </a:lnTo>
                <a:lnTo>
                  <a:pt x="720507" y="1344014"/>
                </a:lnTo>
                <a:lnTo>
                  <a:pt x="722435" y="1336178"/>
                </a:lnTo>
                <a:lnTo>
                  <a:pt x="723681" y="1329415"/>
                </a:lnTo>
                <a:lnTo>
                  <a:pt x="725118" y="1313816"/>
                </a:lnTo>
                <a:lnTo>
                  <a:pt x="724822" y="1290120"/>
                </a:lnTo>
                <a:lnTo>
                  <a:pt x="711330" y="1221384"/>
                </a:lnTo>
                <a:lnTo>
                  <a:pt x="694282" y="1177821"/>
                </a:lnTo>
                <a:lnTo>
                  <a:pt x="667801" y="1129111"/>
                </a:lnTo>
                <a:lnTo>
                  <a:pt x="629960" y="1075992"/>
                </a:lnTo>
                <a:lnTo>
                  <a:pt x="578836" y="1019202"/>
                </a:lnTo>
                <a:lnTo>
                  <a:pt x="512501" y="959478"/>
                </a:lnTo>
                <a:lnTo>
                  <a:pt x="512629" y="959349"/>
                </a:lnTo>
                <a:lnTo>
                  <a:pt x="505998" y="952960"/>
                </a:lnTo>
                <a:lnTo>
                  <a:pt x="500126" y="951769"/>
                </a:lnTo>
                <a:lnTo>
                  <a:pt x="489632" y="951769"/>
                </a:lnTo>
                <a:lnTo>
                  <a:pt x="481672" y="951255"/>
                </a:lnTo>
                <a:close/>
              </a:path>
              <a:path w="979804" h="1642745">
                <a:moveTo>
                  <a:pt x="497591" y="951255"/>
                </a:moveTo>
                <a:lnTo>
                  <a:pt x="489632" y="951769"/>
                </a:lnTo>
                <a:lnTo>
                  <a:pt x="500126" y="951769"/>
                </a:lnTo>
                <a:lnTo>
                  <a:pt x="497591" y="951255"/>
                </a:lnTo>
                <a:close/>
              </a:path>
              <a:path w="979804" h="1642745">
                <a:moveTo>
                  <a:pt x="938536" y="1533006"/>
                </a:moveTo>
                <a:lnTo>
                  <a:pt x="40727" y="1533006"/>
                </a:lnTo>
                <a:lnTo>
                  <a:pt x="24899" y="1536216"/>
                </a:lnTo>
                <a:lnTo>
                  <a:pt x="11951" y="1544959"/>
                </a:lnTo>
                <a:lnTo>
                  <a:pt x="3209" y="1557908"/>
                </a:lnTo>
                <a:lnTo>
                  <a:pt x="0" y="1573735"/>
                </a:lnTo>
                <a:lnTo>
                  <a:pt x="0" y="1601486"/>
                </a:lnTo>
                <a:lnTo>
                  <a:pt x="3209" y="1617313"/>
                </a:lnTo>
                <a:lnTo>
                  <a:pt x="11952" y="1630262"/>
                </a:lnTo>
                <a:lnTo>
                  <a:pt x="24900" y="1639004"/>
                </a:lnTo>
                <a:lnTo>
                  <a:pt x="40727" y="1642213"/>
                </a:lnTo>
                <a:lnTo>
                  <a:pt x="938536" y="1642213"/>
                </a:lnTo>
                <a:lnTo>
                  <a:pt x="954363" y="1639004"/>
                </a:lnTo>
                <a:lnTo>
                  <a:pt x="967311" y="1630261"/>
                </a:lnTo>
                <a:lnTo>
                  <a:pt x="976054" y="1617312"/>
                </a:lnTo>
                <a:lnTo>
                  <a:pt x="979264" y="1601486"/>
                </a:lnTo>
                <a:lnTo>
                  <a:pt x="979264" y="1573735"/>
                </a:lnTo>
                <a:lnTo>
                  <a:pt x="976056" y="1557908"/>
                </a:lnTo>
                <a:lnTo>
                  <a:pt x="967313" y="1544959"/>
                </a:lnTo>
                <a:lnTo>
                  <a:pt x="954361" y="1536216"/>
                </a:lnTo>
                <a:lnTo>
                  <a:pt x="938536" y="1533006"/>
                </a:lnTo>
                <a:close/>
              </a:path>
            </a:pathLst>
          </a:custGeom>
          <a:solidFill>
            <a:srgbClr val="EE220C"/>
          </a:solidFill>
        </p:spPr>
        <p:txBody>
          <a:bodyPr wrap="square" lIns="0" tIns="0" rIns="0" bIns="0" rtlCol="0"/>
          <a:lstStyle/>
          <a:p>
            <a:endParaRPr/>
          </a:p>
        </p:txBody>
      </p:sp>
      <p:grpSp>
        <p:nvGrpSpPr>
          <p:cNvPr id="21" name="object 21"/>
          <p:cNvGrpSpPr/>
          <p:nvPr/>
        </p:nvGrpSpPr>
        <p:grpSpPr>
          <a:xfrm>
            <a:off x="6282531" y="6143962"/>
            <a:ext cx="6211570" cy="3288665"/>
            <a:chOff x="6282531" y="6143962"/>
            <a:chExt cx="6211570" cy="3288665"/>
          </a:xfrm>
        </p:grpSpPr>
        <p:sp>
          <p:nvSpPr>
            <p:cNvPr id="22" name="object 22"/>
            <p:cNvSpPr/>
            <p:nvPr/>
          </p:nvSpPr>
          <p:spPr>
            <a:xfrm>
              <a:off x="10822735" y="6164904"/>
              <a:ext cx="1640839" cy="521334"/>
            </a:xfrm>
            <a:custGeom>
              <a:avLst/>
              <a:gdLst/>
              <a:ahLst/>
              <a:cxnLst/>
              <a:rect l="l" t="t" r="r" b="b"/>
              <a:pathLst>
                <a:path w="1640840" h="521334">
                  <a:moveTo>
                    <a:pt x="1640487" y="0"/>
                  </a:moveTo>
                  <a:lnTo>
                    <a:pt x="19959" y="514505"/>
                  </a:lnTo>
                  <a:lnTo>
                    <a:pt x="0" y="520842"/>
                  </a:lnTo>
                </a:path>
              </a:pathLst>
            </a:custGeom>
            <a:ln w="41883">
              <a:solidFill>
                <a:srgbClr val="000000"/>
              </a:solidFill>
            </a:ln>
          </p:spPr>
          <p:txBody>
            <a:bodyPr wrap="square" lIns="0" tIns="0" rIns="0" bIns="0" rtlCol="0"/>
            <a:lstStyle/>
            <a:p>
              <a:endParaRPr/>
            </a:p>
          </p:txBody>
        </p:sp>
        <p:sp>
          <p:nvSpPr>
            <p:cNvPr id="23" name="object 23"/>
            <p:cNvSpPr/>
            <p:nvPr/>
          </p:nvSpPr>
          <p:spPr>
            <a:xfrm>
              <a:off x="10675036" y="6595578"/>
              <a:ext cx="194310" cy="168275"/>
            </a:xfrm>
            <a:custGeom>
              <a:avLst/>
              <a:gdLst/>
              <a:ahLst/>
              <a:cxnLst/>
              <a:rect l="l" t="t" r="r" b="b"/>
              <a:pathLst>
                <a:path w="194309" h="168275">
                  <a:moveTo>
                    <a:pt x="141042" y="0"/>
                  </a:moveTo>
                  <a:lnTo>
                    <a:pt x="0" y="137062"/>
                  </a:lnTo>
                  <a:lnTo>
                    <a:pt x="194276" y="167662"/>
                  </a:lnTo>
                  <a:lnTo>
                    <a:pt x="141042" y="0"/>
                  </a:lnTo>
                  <a:close/>
                </a:path>
              </a:pathLst>
            </a:custGeom>
            <a:solidFill>
              <a:srgbClr val="000000"/>
            </a:solidFill>
          </p:spPr>
          <p:txBody>
            <a:bodyPr wrap="square" lIns="0" tIns="0" rIns="0" bIns="0" rtlCol="0"/>
            <a:lstStyle/>
            <a:p>
              <a:endParaRPr/>
            </a:p>
          </p:txBody>
        </p:sp>
        <p:sp>
          <p:nvSpPr>
            <p:cNvPr id="24" name="object 24"/>
            <p:cNvSpPr/>
            <p:nvPr/>
          </p:nvSpPr>
          <p:spPr>
            <a:xfrm>
              <a:off x="6413945" y="7801071"/>
              <a:ext cx="1988185" cy="1543050"/>
            </a:xfrm>
            <a:custGeom>
              <a:avLst/>
              <a:gdLst/>
              <a:ahLst/>
              <a:cxnLst/>
              <a:rect l="l" t="t" r="r" b="b"/>
              <a:pathLst>
                <a:path w="1988184" h="1543050">
                  <a:moveTo>
                    <a:pt x="0" y="1543038"/>
                  </a:moveTo>
                  <a:lnTo>
                    <a:pt x="1971099" y="12841"/>
                  </a:lnTo>
                  <a:lnTo>
                    <a:pt x="1987642" y="0"/>
                  </a:lnTo>
                </a:path>
              </a:pathLst>
            </a:custGeom>
            <a:ln w="41883">
              <a:solidFill>
                <a:srgbClr val="000000"/>
              </a:solidFill>
            </a:ln>
          </p:spPr>
          <p:txBody>
            <a:bodyPr wrap="square" lIns="0" tIns="0" rIns="0" bIns="0" rtlCol="0"/>
            <a:lstStyle/>
            <a:p>
              <a:endParaRPr/>
            </a:p>
          </p:txBody>
        </p:sp>
        <p:sp>
          <p:nvSpPr>
            <p:cNvPr id="25" name="object 25"/>
            <p:cNvSpPr/>
            <p:nvPr/>
          </p:nvSpPr>
          <p:spPr>
            <a:xfrm>
              <a:off x="8331108" y="7706040"/>
              <a:ext cx="193040" cy="177800"/>
            </a:xfrm>
            <a:custGeom>
              <a:avLst/>
              <a:gdLst/>
              <a:ahLst/>
              <a:cxnLst/>
              <a:rect l="l" t="t" r="r" b="b"/>
              <a:pathLst>
                <a:path w="193040" h="177800">
                  <a:moveTo>
                    <a:pt x="192890" y="0"/>
                  </a:moveTo>
                  <a:lnTo>
                    <a:pt x="0" y="38394"/>
                  </a:lnTo>
                  <a:lnTo>
                    <a:pt x="107873" y="177348"/>
                  </a:lnTo>
                  <a:lnTo>
                    <a:pt x="192890" y="0"/>
                  </a:lnTo>
                  <a:close/>
                </a:path>
              </a:pathLst>
            </a:custGeom>
            <a:solidFill>
              <a:srgbClr val="000000"/>
            </a:solidFill>
          </p:spPr>
          <p:txBody>
            <a:bodyPr wrap="square" lIns="0" tIns="0" rIns="0" bIns="0" rtlCol="0"/>
            <a:lstStyle/>
            <a:p>
              <a:endParaRPr/>
            </a:p>
          </p:txBody>
        </p:sp>
        <p:sp>
          <p:nvSpPr>
            <p:cNvPr id="26" name="object 26"/>
            <p:cNvSpPr/>
            <p:nvPr/>
          </p:nvSpPr>
          <p:spPr>
            <a:xfrm>
              <a:off x="6448682" y="6431822"/>
              <a:ext cx="1995170" cy="575310"/>
            </a:xfrm>
            <a:custGeom>
              <a:avLst/>
              <a:gdLst/>
              <a:ahLst/>
              <a:cxnLst/>
              <a:rect l="l" t="t" r="r" b="b"/>
              <a:pathLst>
                <a:path w="1995170" h="575309">
                  <a:moveTo>
                    <a:pt x="0" y="0"/>
                  </a:moveTo>
                  <a:lnTo>
                    <a:pt x="1974433" y="569082"/>
                  </a:lnTo>
                  <a:lnTo>
                    <a:pt x="1994556" y="574882"/>
                  </a:lnTo>
                </a:path>
              </a:pathLst>
            </a:custGeom>
            <a:ln w="41883">
              <a:solidFill>
                <a:srgbClr val="000000"/>
              </a:solidFill>
            </a:ln>
          </p:spPr>
          <p:txBody>
            <a:bodyPr wrap="square" lIns="0" tIns="0" rIns="0" bIns="0" rtlCol="0"/>
            <a:lstStyle/>
            <a:p>
              <a:endParaRPr/>
            </a:p>
          </p:txBody>
        </p:sp>
        <p:sp>
          <p:nvSpPr>
            <p:cNvPr id="27" name="object 27"/>
            <p:cNvSpPr/>
            <p:nvPr/>
          </p:nvSpPr>
          <p:spPr>
            <a:xfrm>
              <a:off x="8398755" y="6916390"/>
              <a:ext cx="193675" cy="169545"/>
            </a:xfrm>
            <a:custGeom>
              <a:avLst/>
              <a:gdLst/>
              <a:ahLst/>
              <a:cxnLst/>
              <a:rect l="l" t="t" r="r" b="b"/>
              <a:pathLst>
                <a:path w="193675" h="169545">
                  <a:moveTo>
                    <a:pt x="48718" y="0"/>
                  </a:moveTo>
                  <a:lnTo>
                    <a:pt x="0" y="169030"/>
                  </a:lnTo>
                  <a:lnTo>
                    <a:pt x="193389" y="133233"/>
                  </a:lnTo>
                  <a:lnTo>
                    <a:pt x="48718" y="0"/>
                  </a:lnTo>
                  <a:close/>
                </a:path>
              </a:pathLst>
            </a:custGeom>
            <a:solidFill>
              <a:srgbClr val="000000"/>
            </a:solidFill>
          </p:spPr>
          <p:txBody>
            <a:bodyPr wrap="square" lIns="0" tIns="0" rIns="0" bIns="0" rtlCol="0"/>
            <a:lstStyle/>
            <a:p>
              <a:endParaRPr/>
            </a:p>
          </p:txBody>
        </p:sp>
        <p:sp>
          <p:nvSpPr>
            <p:cNvPr id="28" name="object 28"/>
            <p:cNvSpPr/>
            <p:nvPr/>
          </p:nvSpPr>
          <p:spPr>
            <a:xfrm>
              <a:off x="10830001" y="7423720"/>
              <a:ext cx="1647189" cy="0"/>
            </a:xfrm>
            <a:custGeom>
              <a:avLst/>
              <a:gdLst/>
              <a:ahLst/>
              <a:cxnLst/>
              <a:rect l="l" t="t" r="r" b="b"/>
              <a:pathLst>
                <a:path w="1647190">
                  <a:moveTo>
                    <a:pt x="1647022" y="0"/>
                  </a:moveTo>
                  <a:lnTo>
                    <a:pt x="20941" y="0"/>
                  </a:lnTo>
                  <a:lnTo>
                    <a:pt x="0" y="0"/>
                  </a:lnTo>
                </a:path>
              </a:pathLst>
            </a:custGeom>
            <a:ln w="41883">
              <a:solidFill>
                <a:srgbClr val="000000"/>
              </a:solidFill>
            </a:ln>
          </p:spPr>
          <p:txBody>
            <a:bodyPr wrap="square" lIns="0" tIns="0" rIns="0" bIns="0" rtlCol="0"/>
            <a:lstStyle/>
            <a:p>
              <a:endParaRPr/>
            </a:p>
          </p:txBody>
        </p:sp>
        <p:sp>
          <p:nvSpPr>
            <p:cNvPr id="29" name="object 29"/>
            <p:cNvSpPr/>
            <p:nvPr/>
          </p:nvSpPr>
          <p:spPr>
            <a:xfrm>
              <a:off x="10675036" y="7335765"/>
              <a:ext cx="176530" cy="176530"/>
            </a:xfrm>
            <a:custGeom>
              <a:avLst/>
              <a:gdLst/>
              <a:ahLst/>
              <a:cxnLst/>
              <a:rect l="l" t="t" r="r" b="b"/>
              <a:pathLst>
                <a:path w="176529" h="176529">
                  <a:moveTo>
                    <a:pt x="175910" y="0"/>
                  </a:moveTo>
                  <a:lnTo>
                    <a:pt x="0" y="87955"/>
                  </a:lnTo>
                  <a:lnTo>
                    <a:pt x="175910" y="175910"/>
                  </a:lnTo>
                  <a:lnTo>
                    <a:pt x="175910" y="0"/>
                  </a:lnTo>
                  <a:close/>
                </a:path>
              </a:pathLst>
            </a:custGeom>
            <a:solidFill>
              <a:srgbClr val="000000"/>
            </a:solidFill>
          </p:spPr>
          <p:txBody>
            <a:bodyPr wrap="square" lIns="0" tIns="0" rIns="0" bIns="0" rtlCol="0"/>
            <a:lstStyle/>
            <a:p>
              <a:endParaRPr/>
            </a:p>
          </p:txBody>
        </p:sp>
        <p:sp>
          <p:nvSpPr>
            <p:cNvPr id="30" name="object 30"/>
            <p:cNvSpPr/>
            <p:nvPr/>
          </p:nvSpPr>
          <p:spPr>
            <a:xfrm>
              <a:off x="10797962" y="8125387"/>
              <a:ext cx="1675130" cy="1285875"/>
            </a:xfrm>
            <a:custGeom>
              <a:avLst/>
              <a:gdLst/>
              <a:ahLst/>
              <a:cxnLst/>
              <a:rect l="l" t="t" r="r" b="b"/>
              <a:pathLst>
                <a:path w="1675129" h="1285875">
                  <a:moveTo>
                    <a:pt x="1675050" y="1285673"/>
                  </a:moveTo>
                  <a:lnTo>
                    <a:pt x="16612" y="12750"/>
                  </a:lnTo>
                  <a:lnTo>
                    <a:pt x="0" y="0"/>
                  </a:lnTo>
                </a:path>
              </a:pathLst>
            </a:custGeom>
            <a:ln w="41883">
              <a:solidFill>
                <a:srgbClr val="000000"/>
              </a:solidFill>
            </a:ln>
          </p:spPr>
          <p:txBody>
            <a:bodyPr wrap="square" lIns="0" tIns="0" rIns="0" bIns="0" rtlCol="0"/>
            <a:lstStyle/>
            <a:p>
              <a:endParaRPr/>
            </a:p>
          </p:txBody>
        </p:sp>
        <p:sp>
          <p:nvSpPr>
            <p:cNvPr id="31" name="object 31"/>
            <p:cNvSpPr/>
            <p:nvPr/>
          </p:nvSpPr>
          <p:spPr>
            <a:xfrm>
              <a:off x="10675036" y="8031031"/>
              <a:ext cx="193675" cy="177165"/>
            </a:xfrm>
            <a:custGeom>
              <a:avLst/>
              <a:gdLst/>
              <a:ahLst/>
              <a:cxnLst/>
              <a:rect l="l" t="t" r="r" b="b"/>
              <a:pathLst>
                <a:path w="193675" h="177165">
                  <a:moveTo>
                    <a:pt x="0" y="0"/>
                  </a:moveTo>
                  <a:lnTo>
                    <a:pt x="85986" y="176878"/>
                  </a:lnTo>
                  <a:lnTo>
                    <a:pt x="193093" y="37333"/>
                  </a:lnTo>
                  <a:lnTo>
                    <a:pt x="0" y="0"/>
                  </a:lnTo>
                  <a:close/>
                </a:path>
              </a:pathLst>
            </a:custGeom>
            <a:solidFill>
              <a:srgbClr val="000000"/>
            </a:solidFill>
          </p:spPr>
          <p:txBody>
            <a:bodyPr wrap="square" lIns="0" tIns="0" rIns="0" bIns="0" rtlCol="0"/>
            <a:lstStyle/>
            <a:p>
              <a:endParaRPr/>
            </a:p>
          </p:txBody>
        </p:sp>
        <p:sp>
          <p:nvSpPr>
            <p:cNvPr id="32" name="object 32"/>
            <p:cNvSpPr/>
            <p:nvPr/>
          </p:nvSpPr>
          <p:spPr>
            <a:xfrm>
              <a:off x="8499863" y="6169832"/>
              <a:ext cx="2151380" cy="2146300"/>
            </a:xfrm>
            <a:custGeom>
              <a:avLst/>
              <a:gdLst/>
              <a:ahLst/>
              <a:cxnLst/>
              <a:rect l="l" t="t" r="r" b="b"/>
              <a:pathLst>
                <a:path w="2151379" h="2146300">
                  <a:moveTo>
                    <a:pt x="1308933" y="2120900"/>
                  </a:moveTo>
                  <a:lnTo>
                    <a:pt x="842018" y="2120900"/>
                  </a:lnTo>
                  <a:lnTo>
                    <a:pt x="933593" y="2146300"/>
                  </a:lnTo>
                  <a:lnTo>
                    <a:pt x="1217354" y="2146300"/>
                  </a:lnTo>
                  <a:lnTo>
                    <a:pt x="1308933" y="2120900"/>
                  </a:lnTo>
                  <a:close/>
                </a:path>
                <a:path w="2151379" h="2146300">
                  <a:moveTo>
                    <a:pt x="1263475" y="12700"/>
                  </a:moveTo>
                  <a:lnTo>
                    <a:pt x="887475" y="12700"/>
                  </a:lnTo>
                  <a:lnTo>
                    <a:pt x="797267" y="38100"/>
                  </a:lnTo>
                  <a:lnTo>
                    <a:pt x="667685" y="76200"/>
                  </a:lnTo>
                  <a:lnTo>
                    <a:pt x="626194" y="101600"/>
                  </a:lnTo>
                  <a:lnTo>
                    <a:pt x="585629" y="114300"/>
                  </a:lnTo>
                  <a:lnTo>
                    <a:pt x="546034" y="139700"/>
                  </a:lnTo>
                  <a:lnTo>
                    <a:pt x="507452" y="165100"/>
                  </a:lnTo>
                  <a:lnTo>
                    <a:pt x="469928" y="190500"/>
                  </a:lnTo>
                  <a:lnTo>
                    <a:pt x="433505" y="215900"/>
                  </a:lnTo>
                  <a:lnTo>
                    <a:pt x="398227" y="241300"/>
                  </a:lnTo>
                  <a:lnTo>
                    <a:pt x="364139" y="266700"/>
                  </a:lnTo>
                  <a:lnTo>
                    <a:pt x="331285" y="304800"/>
                  </a:lnTo>
                  <a:lnTo>
                    <a:pt x="299708" y="330200"/>
                  </a:lnTo>
                  <a:lnTo>
                    <a:pt x="269453" y="368300"/>
                  </a:lnTo>
                  <a:lnTo>
                    <a:pt x="240564" y="393700"/>
                  </a:lnTo>
                  <a:lnTo>
                    <a:pt x="213084" y="431800"/>
                  </a:lnTo>
                  <a:lnTo>
                    <a:pt x="187058" y="469900"/>
                  </a:lnTo>
                  <a:lnTo>
                    <a:pt x="162530" y="508000"/>
                  </a:lnTo>
                  <a:lnTo>
                    <a:pt x="139544" y="546100"/>
                  </a:lnTo>
                  <a:lnTo>
                    <a:pt x="118144" y="584200"/>
                  </a:lnTo>
                  <a:lnTo>
                    <a:pt x="98373" y="622300"/>
                  </a:lnTo>
                  <a:lnTo>
                    <a:pt x="80277" y="673100"/>
                  </a:lnTo>
                  <a:lnTo>
                    <a:pt x="63898" y="711200"/>
                  </a:lnTo>
                  <a:lnTo>
                    <a:pt x="49281" y="749300"/>
                  </a:lnTo>
                  <a:lnTo>
                    <a:pt x="36471" y="800100"/>
                  </a:lnTo>
                  <a:lnTo>
                    <a:pt x="25510" y="838200"/>
                  </a:lnTo>
                  <a:lnTo>
                    <a:pt x="16444" y="889000"/>
                  </a:lnTo>
                  <a:lnTo>
                    <a:pt x="9315" y="939800"/>
                  </a:lnTo>
                  <a:lnTo>
                    <a:pt x="4169" y="977900"/>
                  </a:lnTo>
                  <a:lnTo>
                    <a:pt x="1049" y="1028700"/>
                  </a:lnTo>
                  <a:lnTo>
                    <a:pt x="0" y="1079500"/>
                  </a:lnTo>
                  <a:lnTo>
                    <a:pt x="1049" y="1130300"/>
                  </a:lnTo>
                  <a:lnTo>
                    <a:pt x="4169" y="1168400"/>
                  </a:lnTo>
                  <a:lnTo>
                    <a:pt x="9315" y="1219200"/>
                  </a:lnTo>
                  <a:lnTo>
                    <a:pt x="16444" y="1270000"/>
                  </a:lnTo>
                  <a:lnTo>
                    <a:pt x="25510" y="1308100"/>
                  </a:lnTo>
                  <a:lnTo>
                    <a:pt x="36471" y="1358900"/>
                  </a:lnTo>
                  <a:lnTo>
                    <a:pt x="49281" y="1397000"/>
                  </a:lnTo>
                  <a:lnTo>
                    <a:pt x="63898" y="1447800"/>
                  </a:lnTo>
                  <a:lnTo>
                    <a:pt x="80277" y="1485900"/>
                  </a:lnTo>
                  <a:lnTo>
                    <a:pt x="98373" y="1524000"/>
                  </a:lnTo>
                  <a:lnTo>
                    <a:pt x="118144" y="1562100"/>
                  </a:lnTo>
                  <a:lnTo>
                    <a:pt x="139544" y="1600200"/>
                  </a:lnTo>
                  <a:lnTo>
                    <a:pt x="162530" y="1651000"/>
                  </a:lnTo>
                  <a:lnTo>
                    <a:pt x="187058" y="1676400"/>
                  </a:lnTo>
                  <a:lnTo>
                    <a:pt x="213084" y="1714500"/>
                  </a:lnTo>
                  <a:lnTo>
                    <a:pt x="240564" y="1752600"/>
                  </a:lnTo>
                  <a:lnTo>
                    <a:pt x="269453" y="1790700"/>
                  </a:lnTo>
                  <a:lnTo>
                    <a:pt x="299708" y="1816100"/>
                  </a:lnTo>
                  <a:lnTo>
                    <a:pt x="331285" y="1854200"/>
                  </a:lnTo>
                  <a:lnTo>
                    <a:pt x="364139" y="1879600"/>
                  </a:lnTo>
                  <a:lnTo>
                    <a:pt x="398227" y="1917700"/>
                  </a:lnTo>
                  <a:lnTo>
                    <a:pt x="433505" y="1943100"/>
                  </a:lnTo>
                  <a:lnTo>
                    <a:pt x="469928" y="1968500"/>
                  </a:lnTo>
                  <a:lnTo>
                    <a:pt x="507452" y="1993900"/>
                  </a:lnTo>
                  <a:lnTo>
                    <a:pt x="546034" y="2019300"/>
                  </a:lnTo>
                  <a:lnTo>
                    <a:pt x="585629" y="2032000"/>
                  </a:lnTo>
                  <a:lnTo>
                    <a:pt x="626194" y="2057400"/>
                  </a:lnTo>
                  <a:lnTo>
                    <a:pt x="710056" y="2082800"/>
                  </a:lnTo>
                  <a:lnTo>
                    <a:pt x="753265" y="2108200"/>
                  </a:lnTo>
                  <a:lnTo>
                    <a:pt x="797267" y="2120900"/>
                  </a:lnTo>
                  <a:lnTo>
                    <a:pt x="1353687" y="2120900"/>
                  </a:lnTo>
                  <a:lnTo>
                    <a:pt x="1397693" y="2108200"/>
                  </a:lnTo>
                  <a:lnTo>
                    <a:pt x="1440906" y="2082800"/>
                  </a:lnTo>
                  <a:lnTo>
                    <a:pt x="1483282" y="2070100"/>
                  </a:lnTo>
                  <a:lnTo>
                    <a:pt x="975159" y="2070100"/>
                  </a:lnTo>
                  <a:lnTo>
                    <a:pt x="926034" y="2057400"/>
                  </a:lnTo>
                  <a:lnTo>
                    <a:pt x="877675" y="2057400"/>
                  </a:lnTo>
                  <a:lnTo>
                    <a:pt x="737800" y="2019300"/>
                  </a:lnTo>
                  <a:lnTo>
                    <a:pt x="693108" y="1993900"/>
                  </a:lnTo>
                  <a:lnTo>
                    <a:pt x="649481" y="1981200"/>
                  </a:lnTo>
                  <a:lnTo>
                    <a:pt x="606979" y="1955800"/>
                  </a:lnTo>
                  <a:lnTo>
                    <a:pt x="565662" y="1930400"/>
                  </a:lnTo>
                  <a:lnTo>
                    <a:pt x="525590" y="1905000"/>
                  </a:lnTo>
                  <a:lnTo>
                    <a:pt x="486822" y="1879600"/>
                  </a:lnTo>
                  <a:lnTo>
                    <a:pt x="704367" y="1663700"/>
                  </a:lnTo>
                  <a:lnTo>
                    <a:pt x="271762" y="1663700"/>
                  </a:lnTo>
                  <a:lnTo>
                    <a:pt x="244672" y="1625600"/>
                  </a:lnTo>
                  <a:lnTo>
                    <a:pt x="219403" y="1587500"/>
                  </a:lnTo>
                  <a:lnTo>
                    <a:pt x="196014" y="1549400"/>
                  </a:lnTo>
                  <a:lnTo>
                    <a:pt x="174567" y="1498600"/>
                  </a:lnTo>
                  <a:lnTo>
                    <a:pt x="155121" y="1460500"/>
                  </a:lnTo>
                  <a:lnTo>
                    <a:pt x="137736" y="1409700"/>
                  </a:lnTo>
                  <a:lnTo>
                    <a:pt x="122474" y="1371600"/>
                  </a:lnTo>
                  <a:lnTo>
                    <a:pt x="109394" y="1320800"/>
                  </a:lnTo>
                  <a:lnTo>
                    <a:pt x="98557" y="1270000"/>
                  </a:lnTo>
                  <a:lnTo>
                    <a:pt x="90023" y="1231900"/>
                  </a:lnTo>
                  <a:lnTo>
                    <a:pt x="83853" y="1181100"/>
                  </a:lnTo>
                  <a:lnTo>
                    <a:pt x="80106" y="1130300"/>
                  </a:lnTo>
                  <a:lnTo>
                    <a:pt x="78844" y="1079500"/>
                  </a:lnTo>
                  <a:lnTo>
                    <a:pt x="80106" y="1028700"/>
                  </a:lnTo>
                  <a:lnTo>
                    <a:pt x="83853" y="977900"/>
                  </a:lnTo>
                  <a:lnTo>
                    <a:pt x="90023" y="927100"/>
                  </a:lnTo>
                  <a:lnTo>
                    <a:pt x="98557" y="876300"/>
                  </a:lnTo>
                  <a:lnTo>
                    <a:pt x="109394" y="825500"/>
                  </a:lnTo>
                  <a:lnTo>
                    <a:pt x="122474" y="787400"/>
                  </a:lnTo>
                  <a:lnTo>
                    <a:pt x="137736" y="736600"/>
                  </a:lnTo>
                  <a:lnTo>
                    <a:pt x="155121" y="698500"/>
                  </a:lnTo>
                  <a:lnTo>
                    <a:pt x="174567" y="647700"/>
                  </a:lnTo>
                  <a:lnTo>
                    <a:pt x="196014" y="609600"/>
                  </a:lnTo>
                  <a:lnTo>
                    <a:pt x="219403" y="571500"/>
                  </a:lnTo>
                  <a:lnTo>
                    <a:pt x="244672" y="533400"/>
                  </a:lnTo>
                  <a:lnTo>
                    <a:pt x="271762" y="482600"/>
                  </a:lnTo>
                  <a:lnTo>
                    <a:pt x="691570" y="482600"/>
                  </a:lnTo>
                  <a:lnTo>
                    <a:pt x="486822" y="279400"/>
                  </a:lnTo>
                  <a:lnTo>
                    <a:pt x="525590" y="241300"/>
                  </a:lnTo>
                  <a:lnTo>
                    <a:pt x="565662" y="215900"/>
                  </a:lnTo>
                  <a:lnTo>
                    <a:pt x="606980" y="203200"/>
                  </a:lnTo>
                  <a:lnTo>
                    <a:pt x="649482" y="177800"/>
                  </a:lnTo>
                  <a:lnTo>
                    <a:pt x="693109" y="152400"/>
                  </a:lnTo>
                  <a:lnTo>
                    <a:pt x="830146" y="114300"/>
                  </a:lnTo>
                  <a:lnTo>
                    <a:pt x="926036" y="88900"/>
                  </a:lnTo>
                  <a:lnTo>
                    <a:pt x="975161" y="88900"/>
                  </a:lnTo>
                  <a:lnTo>
                    <a:pt x="1024993" y="76200"/>
                  </a:lnTo>
                  <a:lnTo>
                    <a:pt x="1483285" y="76200"/>
                  </a:lnTo>
                  <a:lnTo>
                    <a:pt x="1353689" y="38100"/>
                  </a:lnTo>
                  <a:lnTo>
                    <a:pt x="1263475" y="12700"/>
                  </a:lnTo>
                  <a:close/>
                </a:path>
                <a:path w="2151379" h="2146300">
                  <a:moveTo>
                    <a:pt x="1508140" y="1295400"/>
                  </a:moveTo>
                  <a:lnTo>
                    <a:pt x="1075473" y="1295400"/>
                  </a:lnTo>
                  <a:lnTo>
                    <a:pt x="1664289" y="1879600"/>
                  </a:lnTo>
                  <a:lnTo>
                    <a:pt x="1625519" y="1905000"/>
                  </a:lnTo>
                  <a:lnTo>
                    <a:pt x="1585439" y="1930400"/>
                  </a:lnTo>
                  <a:lnTo>
                    <a:pt x="1544110" y="1955800"/>
                  </a:lnTo>
                  <a:lnTo>
                    <a:pt x="1501593" y="1981200"/>
                  </a:lnTo>
                  <a:lnTo>
                    <a:pt x="1457949" y="1993900"/>
                  </a:lnTo>
                  <a:lnTo>
                    <a:pt x="1413237" y="2019300"/>
                  </a:lnTo>
                  <a:lnTo>
                    <a:pt x="1273307" y="2057400"/>
                  </a:lnTo>
                  <a:lnTo>
                    <a:pt x="1224934" y="2057400"/>
                  </a:lnTo>
                  <a:lnTo>
                    <a:pt x="1175797" y="2070100"/>
                  </a:lnTo>
                  <a:lnTo>
                    <a:pt x="1483282" y="2070100"/>
                  </a:lnTo>
                  <a:lnTo>
                    <a:pt x="1524778" y="2057400"/>
                  </a:lnTo>
                  <a:lnTo>
                    <a:pt x="1565348" y="2032000"/>
                  </a:lnTo>
                  <a:lnTo>
                    <a:pt x="1604949" y="2019300"/>
                  </a:lnTo>
                  <a:lnTo>
                    <a:pt x="1643537" y="1993900"/>
                  </a:lnTo>
                  <a:lnTo>
                    <a:pt x="1681068" y="1968500"/>
                  </a:lnTo>
                  <a:lnTo>
                    <a:pt x="1717497" y="1943100"/>
                  </a:lnTo>
                  <a:lnTo>
                    <a:pt x="1752781" y="1917700"/>
                  </a:lnTo>
                  <a:lnTo>
                    <a:pt x="1786876" y="1879600"/>
                  </a:lnTo>
                  <a:lnTo>
                    <a:pt x="1819737" y="1854200"/>
                  </a:lnTo>
                  <a:lnTo>
                    <a:pt x="1851320" y="1816100"/>
                  </a:lnTo>
                  <a:lnTo>
                    <a:pt x="1881582" y="1790700"/>
                  </a:lnTo>
                  <a:lnTo>
                    <a:pt x="1910478" y="1752600"/>
                  </a:lnTo>
                  <a:lnTo>
                    <a:pt x="1937964" y="1714500"/>
                  </a:lnTo>
                  <a:lnTo>
                    <a:pt x="1963997" y="1676400"/>
                  </a:lnTo>
                  <a:lnTo>
                    <a:pt x="1976264" y="1663700"/>
                  </a:lnTo>
                  <a:lnTo>
                    <a:pt x="1879351" y="1663700"/>
                  </a:lnTo>
                  <a:lnTo>
                    <a:pt x="1508140" y="1295400"/>
                  </a:lnTo>
                  <a:close/>
                </a:path>
                <a:path w="2151379" h="2146300">
                  <a:moveTo>
                    <a:pt x="691570" y="482600"/>
                  </a:moveTo>
                  <a:lnTo>
                    <a:pt x="271762" y="482600"/>
                  </a:lnTo>
                  <a:lnTo>
                    <a:pt x="860579" y="1079500"/>
                  </a:lnTo>
                  <a:lnTo>
                    <a:pt x="271762" y="1663700"/>
                  </a:lnTo>
                  <a:lnTo>
                    <a:pt x="704367" y="1663700"/>
                  </a:lnTo>
                  <a:lnTo>
                    <a:pt x="1075473" y="1295400"/>
                  </a:lnTo>
                  <a:lnTo>
                    <a:pt x="1508140" y="1295400"/>
                  </a:lnTo>
                  <a:lnTo>
                    <a:pt x="1290533" y="1079500"/>
                  </a:lnTo>
                  <a:lnTo>
                    <a:pt x="1503510" y="863600"/>
                  </a:lnTo>
                  <a:lnTo>
                    <a:pt x="1075473" y="863600"/>
                  </a:lnTo>
                  <a:lnTo>
                    <a:pt x="691570" y="482600"/>
                  </a:lnTo>
                  <a:close/>
                </a:path>
                <a:path w="2151379" h="2146300">
                  <a:moveTo>
                    <a:pt x="1972176" y="482600"/>
                  </a:moveTo>
                  <a:lnTo>
                    <a:pt x="1879351" y="482600"/>
                  </a:lnTo>
                  <a:lnTo>
                    <a:pt x="1906439" y="533400"/>
                  </a:lnTo>
                  <a:lnTo>
                    <a:pt x="1931708" y="571500"/>
                  </a:lnTo>
                  <a:lnTo>
                    <a:pt x="1955096" y="609600"/>
                  </a:lnTo>
                  <a:lnTo>
                    <a:pt x="1976543" y="647700"/>
                  </a:lnTo>
                  <a:lnTo>
                    <a:pt x="1995988" y="698500"/>
                  </a:lnTo>
                  <a:lnTo>
                    <a:pt x="2013372" y="736600"/>
                  </a:lnTo>
                  <a:lnTo>
                    <a:pt x="2028635" y="787400"/>
                  </a:lnTo>
                  <a:lnTo>
                    <a:pt x="2041714" y="825500"/>
                  </a:lnTo>
                  <a:lnTo>
                    <a:pt x="2052551" y="876300"/>
                  </a:lnTo>
                  <a:lnTo>
                    <a:pt x="2061085" y="927100"/>
                  </a:lnTo>
                  <a:lnTo>
                    <a:pt x="2067255" y="977900"/>
                  </a:lnTo>
                  <a:lnTo>
                    <a:pt x="2071002" y="1028700"/>
                  </a:lnTo>
                  <a:lnTo>
                    <a:pt x="2072264" y="1079500"/>
                  </a:lnTo>
                  <a:lnTo>
                    <a:pt x="2071002" y="1130300"/>
                  </a:lnTo>
                  <a:lnTo>
                    <a:pt x="2067255" y="1181100"/>
                  </a:lnTo>
                  <a:lnTo>
                    <a:pt x="2061085" y="1231900"/>
                  </a:lnTo>
                  <a:lnTo>
                    <a:pt x="2052551" y="1270000"/>
                  </a:lnTo>
                  <a:lnTo>
                    <a:pt x="2041714" y="1320800"/>
                  </a:lnTo>
                  <a:lnTo>
                    <a:pt x="2028635" y="1371600"/>
                  </a:lnTo>
                  <a:lnTo>
                    <a:pt x="2013372" y="1409700"/>
                  </a:lnTo>
                  <a:lnTo>
                    <a:pt x="1995988" y="1460500"/>
                  </a:lnTo>
                  <a:lnTo>
                    <a:pt x="1976543" y="1498600"/>
                  </a:lnTo>
                  <a:lnTo>
                    <a:pt x="1955096" y="1549400"/>
                  </a:lnTo>
                  <a:lnTo>
                    <a:pt x="1931708" y="1587500"/>
                  </a:lnTo>
                  <a:lnTo>
                    <a:pt x="1906439" y="1625600"/>
                  </a:lnTo>
                  <a:lnTo>
                    <a:pt x="1879351" y="1663700"/>
                  </a:lnTo>
                  <a:lnTo>
                    <a:pt x="1976264" y="1663700"/>
                  </a:lnTo>
                  <a:lnTo>
                    <a:pt x="1988531" y="1651000"/>
                  </a:lnTo>
                  <a:lnTo>
                    <a:pt x="2011523" y="1600200"/>
                  </a:lnTo>
                  <a:lnTo>
                    <a:pt x="2032930" y="1562100"/>
                  </a:lnTo>
                  <a:lnTo>
                    <a:pt x="2052706" y="1524000"/>
                  </a:lnTo>
                  <a:lnTo>
                    <a:pt x="2070808" y="1485900"/>
                  </a:lnTo>
                  <a:lnTo>
                    <a:pt x="2087191" y="1447800"/>
                  </a:lnTo>
                  <a:lnTo>
                    <a:pt x="2101812" y="1397000"/>
                  </a:lnTo>
                  <a:lnTo>
                    <a:pt x="2114627" y="1358900"/>
                  </a:lnTo>
                  <a:lnTo>
                    <a:pt x="2125591" y="1308100"/>
                  </a:lnTo>
                  <a:lnTo>
                    <a:pt x="2134660" y="1270000"/>
                  </a:lnTo>
                  <a:lnTo>
                    <a:pt x="2141791" y="1219200"/>
                  </a:lnTo>
                  <a:lnTo>
                    <a:pt x="2146939" y="1168400"/>
                  </a:lnTo>
                  <a:lnTo>
                    <a:pt x="2150060" y="1130300"/>
                  </a:lnTo>
                  <a:lnTo>
                    <a:pt x="2151110" y="1079500"/>
                  </a:lnTo>
                  <a:lnTo>
                    <a:pt x="2150060" y="1028700"/>
                  </a:lnTo>
                  <a:lnTo>
                    <a:pt x="2146939" y="977900"/>
                  </a:lnTo>
                  <a:lnTo>
                    <a:pt x="2141791" y="939800"/>
                  </a:lnTo>
                  <a:lnTo>
                    <a:pt x="2134660" y="889000"/>
                  </a:lnTo>
                  <a:lnTo>
                    <a:pt x="2125591" y="838200"/>
                  </a:lnTo>
                  <a:lnTo>
                    <a:pt x="2114627" y="800100"/>
                  </a:lnTo>
                  <a:lnTo>
                    <a:pt x="2101813" y="749300"/>
                  </a:lnTo>
                  <a:lnTo>
                    <a:pt x="2087192" y="711200"/>
                  </a:lnTo>
                  <a:lnTo>
                    <a:pt x="2070808" y="673100"/>
                  </a:lnTo>
                  <a:lnTo>
                    <a:pt x="2052707" y="622300"/>
                  </a:lnTo>
                  <a:lnTo>
                    <a:pt x="2032931" y="584200"/>
                  </a:lnTo>
                  <a:lnTo>
                    <a:pt x="2011525" y="546100"/>
                  </a:lnTo>
                  <a:lnTo>
                    <a:pt x="1988532" y="508000"/>
                  </a:lnTo>
                  <a:lnTo>
                    <a:pt x="1972176" y="482600"/>
                  </a:lnTo>
                  <a:close/>
                </a:path>
                <a:path w="2151379" h="2146300">
                  <a:moveTo>
                    <a:pt x="1483285" y="76200"/>
                  </a:moveTo>
                  <a:lnTo>
                    <a:pt x="1125955" y="76200"/>
                  </a:lnTo>
                  <a:lnTo>
                    <a:pt x="1175795" y="88900"/>
                  </a:lnTo>
                  <a:lnTo>
                    <a:pt x="1224931" y="88900"/>
                  </a:lnTo>
                  <a:lnTo>
                    <a:pt x="1320852" y="114300"/>
                  </a:lnTo>
                  <a:lnTo>
                    <a:pt x="1457945" y="152400"/>
                  </a:lnTo>
                  <a:lnTo>
                    <a:pt x="1501590" y="177800"/>
                  </a:lnTo>
                  <a:lnTo>
                    <a:pt x="1544107" y="203200"/>
                  </a:lnTo>
                  <a:lnTo>
                    <a:pt x="1585437" y="215900"/>
                  </a:lnTo>
                  <a:lnTo>
                    <a:pt x="1625518" y="241300"/>
                  </a:lnTo>
                  <a:lnTo>
                    <a:pt x="1664289" y="279400"/>
                  </a:lnTo>
                  <a:lnTo>
                    <a:pt x="1075473" y="863600"/>
                  </a:lnTo>
                  <a:lnTo>
                    <a:pt x="1503510" y="863600"/>
                  </a:lnTo>
                  <a:lnTo>
                    <a:pt x="1879351" y="482600"/>
                  </a:lnTo>
                  <a:lnTo>
                    <a:pt x="1972176" y="482600"/>
                  </a:lnTo>
                  <a:lnTo>
                    <a:pt x="1963998" y="469900"/>
                  </a:lnTo>
                  <a:lnTo>
                    <a:pt x="1937966" y="431800"/>
                  </a:lnTo>
                  <a:lnTo>
                    <a:pt x="1910480" y="393700"/>
                  </a:lnTo>
                  <a:lnTo>
                    <a:pt x="1881584" y="368300"/>
                  </a:lnTo>
                  <a:lnTo>
                    <a:pt x="1851322" y="330200"/>
                  </a:lnTo>
                  <a:lnTo>
                    <a:pt x="1819739" y="304800"/>
                  </a:lnTo>
                  <a:lnTo>
                    <a:pt x="1786878" y="266700"/>
                  </a:lnTo>
                  <a:lnTo>
                    <a:pt x="1752783" y="241300"/>
                  </a:lnTo>
                  <a:lnTo>
                    <a:pt x="1717499" y="215900"/>
                  </a:lnTo>
                  <a:lnTo>
                    <a:pt x="1681070" y="190500"/>
                  </a:lnTo>
                  <a:lnTo>
                    <a:pt x="1643539" y="165100"/>
                  </a:lnTo>
                  <a:lnTo>
                    <a:pt x="1604951" y="139700"/>
                  </a:lnTo>
                  <a:lnTo>
                    <a:pt x="1565350" y="114300"/>
                  </a:lnTo>
                  <a:lnTo>
                    <a:pt x="1524780" y="101600"/>
                  </a:lnTo>
                  <a:lnTo>
                    <a:pt x="1483285" y="76200"/>
                  </a:lnTo>
                  <a:close/>
                </a:path>
                <a:path w="2151379" h="2146300">
                  <a:moveTo>
                    <a:pt x="1170619" y="0"/>
                  </a:moveTo>
                  <a:lnTo>
                    <a:pt x="980327" y="0"/>
                  </a:lnTo>
                  <a:lnTo>
                    <a:pt x="933593" y="12700"/>
                  </a:lnTo>
                  <a:lnTo>
                    <a:pt x="1217355" y="12700"/>
                  </a:lnTo>
                  <a:lnTo>
                    <a:pt x="1170619" y="0"/>
                  </a:lnTo>
                  <a:close/>
                </a:path>
              </a:pathLst>
            </a:custGeom>
            <a:solidFill>
              <a:srgbClr val="EE220C"/>
            </a:solidFill>
          </p:spPr>
          <p:txBody>
            <a:bodyPr wrap="square" lIns="0" tIns="0" rIns="0" bIns="0" rtlCol="0"/>
            <a:lstStyle/>
            <a:p>
              <a:endParaRPr/>
            </a:p>
          </p:txBody>
        </p:sp>
        <p:sp>
          <p:nvSpPr>
            <p:cNvPr id="33" name="object 33"/>
            <p:cNvSpPr/>
            <p:nvPr/>
          </p:nvSpPr>
          <p:spPr>
            <a:xfrm>
              <a:off x="6303473" y="7379672"/>
              <a:ext cx="1991360" cy="222250"/>
            </a:xfrm>
            <a:custGeom>
              <a:avLst/>
              <a:gdLst/>
              <a:ahLst/>
              <a:cxnLst/>
              <a:rect l="l" t="t" r="r" b="b"/>
              <a:pathLst>
                <a:path w="1991359" h="222250">
                  <a:moveTo>
                    <a:pt x="0" y="222190"/>
                  </a:moveTo>
                  <a:lnTo>
                    <a:pt x="1970371" y="2322"/>
                  </a:lnTo>
                  <a:lnTo>
                    <a:pt x="1991183" y="0"/>
                  </a:lnTo>
                </a:path>
              </a:pathLst>
            </a:custGeom>
            <a:ln w="41883">
              <a:solidFill>
                <a:srgbClr val="000000"/>
              </a:solidFill>
            </a:ln>
          </p:spPr>
          <p:txBody>
            <a:bodyPr wrap="square" lIns="0" tIns="0" rIns="0" bIns="0" rtlCol="0"/>
            <a:lstStyle/>
            <a:p>
              <a:endParaRPr/>
            </a:p>
          </p:txBody>
        </p:sp>
        <p:sp>
          <p:nvSpPr>
            <p:cNvPr id="34" name="object 34"/>
            <p:cNvSpPr/>
            <p:nvPr/>
          </p:nvSpPr>
          <p:spPr>
            <a:xfrm>
              <a:off x="8264089" y="7294581"/>
              <a:ext cx="184785" cy="175260"/>
            </a:xfrm>
            <a:custGeom>
              <a:avLst/>
              <a:gdLst/>
              <a:ahLst/>
              <a:cxnLst/>
              <a:rect l="l" t="t" r="r" b="b"/>
              <a:pathLst>
                <a:path w="184784" h="175259">
                  <a:moveTo>
                    <a:pt x="0" y="0"/>
                  </a:moveTo>
                  <a:lnTo>
                    <a:pt x="19508" y="174826"/>
                  </a:lnTo>
                  <a:lnTo>
                    <a:pt x="184579" y="67904"/>
                  </a:lnTo>
                  <a:lnTo>
                    <a:pt x="0" y="0"/>
                  </a:lnTo>
                  <a:close/>
                </a:path>
              </a:pathLst>
            </a:custGeom>
            <a:solidFill>
              <a:srgbClr val="000000"/>
            </a:solidFill>
          </p:spPr>
          <p:txBody>
            <a:bodyPr wrap="square" lIns="0" tIns="0" rIns="0" bIns="0" rtlCol="0"/>
            <a:lstStyle/>
            <a:p>
              <a:endParaRPr/>
            </a:p>
          </p:txBody>
        </p:sp>
        <p:sp>
          <p:nvSpPr>
            <p:cNvPr id="35" name="object 35"/>
            <p:cNvSpPr/>
            <p:nvPr/>
          </p:nvSpPr>
          <p:spPr>
            <a:xfrm>
              <a:off x="8701591" y="6366748"/>
              <a:ext cx="1748155" cy="1748155"/>
            </a:xfrm>
            <a:custGeom>
              <a:avLst/>
              <a:gdLst/>
              <a:ahLst/>
              <a:cxnLst/>
              <a:rect l="l" t="t" r="r" b="b"/>
              <a:pathLst>
                <a:path w="1748154" h="1748154">
                  <a:moveTo>
                    <a:pt x="873760" y="0"/>
                  </a:moveTo>
                  <a:lnTo>
                    <a:pt x="825887" y="1295"/>
                  </a:lnTo>
                  <a:lnTo>
                    <a:pt x="778681" y="5136"/>
                  </a:lnTo>
                  <a:lnTo>
                    <a:pt x="732208" y="11455"/>
                  </a:lnTo>
                  <a:lnTo>
                    <a:pt x="686537" y="20186"/>
                  </a:lnTo>
                  <a:lnTo>
                    <a:pt x="641733" y="31262"/>
                  </a:lnTo>
                  <a:lnTo>
                    <a:pt x="597864" y="44614"/>
                  </a:lnTo>
                  <a:lnTo>
                    <a:pt x="554997" y="60177"/>
                  </a:lnTo>
                  <a:lnTo>
                    <a:pt x="513199" y="77883"/>
                  </a:lnTo>
                  <a:lnTo>
                    <a:pt x="472538" y="97664"/>
                  </a:lnTo>
                  <a:lnTo>
                    <a:pt x="433080" y="119455"/>
                  </a:lnTo>
                  <a:lnTo>
                    <a:pt x="394892" y="143187"/>
                  </a:lnTo>
                  <a:lnTo>
                    <a:pt x="358043" y="168794"/>
                  </a:lnTo>
                  <a:lnTo>
                    <a:pt x="322598" y="196208"/>
                  </a:lnTo>
                  <a:lnTo>
                    <a:pt x="288625" y="225363"/>
                  </a:lnTo>
                  <a:lnTo>
                    <a:pt x="256191" y="256191"/>
                  </a:lnTo>
                  <a:lnTo>
                    <a:pt x="225363" y="288625"/>
                  </a:lnTo>
                  <a:lnTo>
                    <a:pt x="196208" y="322598"/>
                  </a:lnTo>
                  <a:lnTo>
                    <a:pt x="168794" y="358042"/>
                  </a:lnTo>
                  <a:lnTo>
                    <a:pt x="143187" y="394892"/>
                  </a:lnTo>
                  <a:lnTo>
                    <a:pt x="119455" y="433079"/>
                  </a:lnTo>
                  <a:lnTo>
                    <a:pt x="97665" y="472537"/>
                  </a:lnTo>
                  <a:lnTo>
                    <a:pt x="77883" y="513199"/>
                  </a:lnTo>
                  <a:lnTo>
                    <a:pt x="60177" y="554996"/>
                  </a:lnTo>
                  <a:lnTo>
                    <a:pt x="44614" y="597863"/>
                  </a:lnTo>
                  <a:lnTo>
                    <a:pt x="31262" y="641732"/>
                  </a:lnTo>
                  <a:lnTo>
                    <a:pt x="20186" y="686536"/>
                  </a:lnTo>
                  <a:lnTo>
                    <a:pt x="11455" y="732208"/>
                  </a:lnTo>
                  <a:lnTo>
                    <a:pt x="5136" y="778680"/>
                  </a:lnTo>
                  <a:lnTo>
                    <a:pt x="1295" y="825887"/>
                  </a:lnTo>
                  <a:lnTo>
                    <a:pt x="0" y="873759"/>
                  </a:lnTo>
                  <a:lnTo>
                    <a:pt x="1295" y="921632"/>
                  </a:lnTo>
                  <a:lnTo>
                    <a:pt x="5136" y="968840"/>
                  </a:lnTo>
                  <a:lnTo>
                    <a:pt x="11455" y="1015315"/>
                  </a:lnTo>
                  <a:lnTo>
                    <a:pt x="20186" y="1060989"/>
                  </a:lnTo>
                  <a:lnTo>
                    <a:pt x="31262" y="1105797"/>
                  </a:lnTo>
                  <a:lnTo>
                    <a:pt x="44614" y="1149670"/>
                  </a:lnTo>
                  <a:lnTo>
                    <a:pt x="60177" y="1192541"/>
                  </a:lnTo>
                  <a:lnTo>
                    <a:pt x="77883" y="1234344"/>
                  </a:lnTo>
                  <a:lnTo>
                    <a:pt x="97665" y="1275011"/>
                  </a:lnTo>
                  <a:lnTo>
                    <a:pt x="119455" y="1314475"/>
                  </a:lnTo>
                  <a:lnTo>
                    <a:pt x="143187" y="1352668"/>
                  </a:lnTo>
                  <a:lnTo>
                    <a:pt x="168794" y="1389524"/>
                  </a:lnTo>
                  <a:lnTo>
                    <a:pt x="196208" y="1424976"/>
                  </a:lnTo>
                  <a:lnTo>
                    <a:pt x="225363" y="1458955"/>
                  </a:lnTo>
                  <a:lnTo>
                    <a:pt x="256191" y="1491396"/>
                  </a:lnTo>
                  <a:lnTo>
                    <a:pt x="288625" y="1522231"/>
                  </a:lnTo>
                  <a:lnTo>
                    <a:pt x="322598" y="1551392"/>
                  </a:lnTo>
                  <a:lnTo>
                    <a:pt x="358043" y="1578813"/>
                  </a:lnTo>
                  <a:lnTo>
                    <a:pt x="394892" y="1604426"/>
                  </a:lnTo>
                  <a:lnTo>
                    <a:pt x="433080" y="1628164"/>
                  </a:lnTo>
                  <a:lnTo>
                    <a:pt x="472538" y="1649961"/>
                  </a:lnTo>
                  <a:lnTo>
                    <a:pt x="513199" y="1669748"/>
                  </a:lnTo>
                  <a:lnTo>
                    <a:pt x="554997" y="1687459"/>
                  </a:lnTo>
                  <a:lnTo>
                    <a:pt x="597864" y="1703026"/>
                  </a:lnTo>
                  <a:lnTo>
                    <a:pt x="641733" y="1716383"/>
                  </a:lnTo>
                  <a:lnTo>
                    <a:pt x="686537" y="1727462"/>
                  </a:lnTo>
                  <a:lnTo>
                    <a:pt x="732208" y="1736196"/>
                  </a:lnTo>
                  <a:lnTo>
                    <a:pt x="778681" y="1742517"/>
                  </a:lnTo>
                  <a:lnTo>
                    <a:pt x="825887" y="1746360"/>
                  </a:lnTo>
                  <a:lnTo>
                    <a:pt x="873760" y="1747655"/>
                  </a:lnTo>
                  <a:lnTo>
                    <a:pt x="921633" y="1746360"/>
                  </a:lnTo>
                  <a:lnTo>
                    <a:pt x="968840" y="1742517"/>
                  </a:lnTo>
                  <a:lnTo>
                    <a:pt x="1015315" y="1736196"/>
                  </a:lnTo>
                  <a:lnTo>
                    <a:pt x="1060989" y="1727462"/>
                  </a:lnTo>
                  <a:lnTo>
                    <a:pt x="1105796" y="1716383"/>
                  </a:lnTo>
                  <a:lnTo>
                    <a:pt x="1149669" y="1703026"/>
                  </a:lnTo>
                  <a:lnTo>
                    <a:pt x="1192541" y="1687459"/>
                  </a:lnTo>
                  <a:lnTo>
                    <a:pt x="1201652" y="1683598"/>
                  </a:lnTo>
                  <a:lnTo>
                    <a:pt x="873760" y="1683598"/>
                  </a:lnTo>
                  <a:lnTo>
                    <a:pt x="820544" y="1681870"/>
                  </a:lnTo>
                  <a:lnTo>
                    <a:pt x="768242" y="1676755"/>
                  </a:lnTo>
                  <a:lnTo>
                    <a:pt x="716960" y="1668361"/>
                  </a:lnTo>
                  <a:lnTo>
                    <a:pt x="666806" y="1656797"/>
                  </a:lnTo>
                  <a:lnTo>
                    <a:pt x="617885" y="1642171"/>
                  </a:lnTo>
                  <a:lnTo>
                    <a:pt x="570305" y="1624589"/>
                  </a:lnTo>
                  <a:lnTo>
                    <a:pt x="524171" y="1604159"/>
                  </a:lnTo>
                  <a:lnTo>
                    <a:pt x="479591" y="1580990"/>
                  </a:lnTo>
                  <a:lnTo>
                    <a:pt x="436670" y="1555189"/>
                  </a:lnTo>
                  <a:lnTo>
                    <a:pt x="395515" y="1526864"/>
                  </a:lnTo>
                  <a:lnTo>
                    <a:pt x="570190" y="1352139"/>
                  </a:lnTo>
                  <a:lnTo>
                    <a:pt x="220791" y="1352139"/>
                  </a:lnTo>
                  <a:lnTo>
                    <a:pt x="192466" y="1310981"/>
                  </a:lnTo>
                  <a:lnTo>
                    <a:pt x="166665" y="1268050"/>
                  </a:lnTo>
                  <a:lnTo>
                    <a:pt x="143496" y="1223455"/>
                  </a:lnTo>
                  <a:lnTo>
                    <a:pt x="123067" y="1177302"/>
                  </a:lnTo>
                  <a:lnTo>
                    <a:pt x="105485" y="1129702"/>
                  </a:lnTo>
                  <a:lnTo>
                    <a:pt x="90858" y="1080761"/>
                  </a:lnTo>
                  <a:lnTo>
                    <a:pt x="79294" y="1030588"/>
                  </a:lnTo>
                  <a:lnTo>
                    <a:pt x="70901" y="979291"/>
                  </a:lnTo>
                  <a:lnTo>
                    <a:pt x="65785" y="926979"/>
                  </a:lnTo>
                  <a:lnTo>
                    <a:pt x="64056" y="873759"/>
                  </a:lnTo>
                  <a:lnTo>
                    <a:pt x="65785" y="820543"/>
                  </a:lnTo>
                  <a:lnTo>
                    <a:pt x="70900" y="768241"/>
                  </a:lnTo>
                  <a:lnTo>
                    <a:pt x="79294" y="716960"/>
                  </a:lnTo>
                  <a:lnTo>
                    <a:pt x="90858" y="666806"/>
                  </a:lnTo>
                  <a:lnTo>
                    <a:pt x="105485" y="617885"/>
                  </a:lnTo>
                  <a:lnTo>
                    <a:pt x="123066" y="570304"/>
                  </a:lnTo>
                  <a:lnTo>
                    <a:pt x="143496" y="524171"/>
                  </a:lnTo>
                  <a:lnTo>
                    <a:pt x="166665" y="479590"/>
                  </a:lnTo>
                  <a:lnTo>
                    <a:pt x="192466" y="436669"/>
                  </a:lnTo>
                  <a:lnTo>
                    <a:pt x="220791" y="395515"/>
                  </a:lnTo>
                  <a:lnTo>
                    <a:pt x="570190" y="395515"/>
                  </a:lnTo>
                  <a:lnTo>
                    <a:pt x="395515" y="220791"/>
                  </a:lnTo>
                  <a:lnTo>
                    <a:pt x="436672" y="192464"/>
                  </a:lnTo>
                  <a:lnTo>
                    <a:pt x="479595" y="166662"/>
                  </a:lnTo>
                  <a:lnTo>
                    <a:pt x="524178" y="143493"/>
                  </a:lnTo>
                  <a:lnTo>
                    <a:pt x="570315" y="123063"/>
                  </a:lnTo>
                  <a:lnTo>
                    <a:pt x="617899" y="105481"/>
                  </a:lnTo>
                  <a:lnTo>
                    <a:pt x="666823" y="90854"/>
                  </a:lnTo>
                  <a:lnTo>
                    <a:pt x="716982" y="79290"/>
                  </a:lnTo>
                  <a:lnTo>
                    <a:pt x="768269" y="70898"/>
                  </a:lnTo>
                  <a:lnTo>
                    <a:pt x="820588" y="65784"/>
                  </a:lnTo>
                  <a:lnTo>
                    <a:pt x="873760" y="64056"/>
                  </a:lnTo>
                  <a:lnTo>
                    <a:pt x="1201701" y="64056"/>
                  </a:lnTo>
                  <a:lnTo>
                    <a:pt x="1192542" y="60177"/>
                  </a:lnTo>
                  <a:lnTo>
                    <a:pt x="1149671" y="44614"/>
                  </a:lnTo>
                  <a:lnTo>
                    <a:pt x="1105798" y="31262"/>
                  </a:lnTo>
                  <a:lnTo>
                    <a:pt x="1060990" y="20186"/>
                  </a:lnTo>
                  <a:lnTo>
                    <a:pt x="1015316" y="11455"/>
                  </a:lnTo>
                  <a:lnTo>
                    <a:pt x="968841" y="5136"/>
                  </a:lnTo>
                  <a:lnTo>
                    <a:pt x="921634" y="1295"/>
                  </a:lnTo>
                  <a:lnTo>
                    <a:pt x="873760" y="0"/>
                  </a:lnTo>
                  <a:close/>
                </a:path>
                <a:path w="1748154" h="1748154">
                  <a:moveTo>
                    <a:pt x="1223209" y="1048484"/>
                  </a:moveTo>
                  <a:lnTo>
                    <a:pt x="873760" y="1048484"/>
                  </a:lnTo>
                  <a:lnTo>
                    <a:pt x="1352141" y="1526864"/>
                  </a:lnTo>
                  <a:lnTo>
                    <a:pt x="1310982" y="1555189"/>
                  </a:lnTo>
                  <a:lnTo>
                    <a:pt x="1268051" y="1580990"/>
                  </a:lnTo>
                  <a:lnTo>
                    <a:pt x="1223455" y="1604159"/>
                  </a:lnTo>
                  <a:lnTo>
                    <a:pt x="1177303" y="1624589"/>
                  </a:lnTo>
                  <a:lnTo>
                    <a:pt x="1129702" y="1642171"/>
                  </a:lnTo>
                  <a:lnTo>
                    <a:pt x="1080762" y="1656797"/>
                  </a:lnTo>
                  <a:lnTo>
                    <a:pt x="1030589" y="1668361"/>
                  </a:lnTo>
                  <a:lnTo>
                    <a:pt x="979292" y="1676755"/>
                  </a:lnTo>
                  <a:lnTo>
                    <a:pt x="926980" y="1681870"/>
                  </a:lnTo>
                  <a:lnTo>
                    <a:pt x="873760" y="1683598"/>
                  </a:lnTo>
                  <a:lnTo>
                    <a:pt x="1201652" y="1683598"/>
                  </a:lnTo>
                  <a:lnTo>
                    <a:pt x="1275010" y="1649961"/>
                  </a:lnTo>
                  <a:lnTo>
                    <a:pt x="1314474" y="1628164"/>
                  </a:lnTo>
                  <a:lnTo>
                    <a:pt x="1352667" y="1604426"/>
                  </a:lnTo>
                  <a:lnTo>
                    <a:pt x="1389523" y="1578813"/>
                  </a:lnTo>
                  <a:lnTo>
                    <a:pt x="1424975" y="1551392"/>
                  </a:lnTo>
                  <a:lnTo>
                    <a:pt x="1458955" y="1522231"/>
                  </a:lnTo>
                  <a:lnTo>
                    <a:pt x="1491395" y="1491396"/>
                  </a:lnTo>
                  <a:lnTo>
                    <a:pt x="1522230" y="1458955"/>
                  </a:lnTo>
                  <a:lnTo>
                    <a:pt x="1551392" y="1424976"/>
                  </a:lnTo>
                  <a:lnTo>
                    <a:pt x="1578813" y="1389524"/>
                  </a:lnTo>
                  <a:lnTo>
                    <a:pt x="1604426" y="1352668"/>
                  </a:lnTo>
                  <a:lnTo>
                    <a:pt x="1604754" y="1352139"/>
                  </a:lnTo>
                  <a:lnTo>
                    <a:pt x="1526865" y="1352139"/>
                  </a:lnTo>
                  <a:lnTo>
                    <a:pt x="1223209" y="1048484"/>
                  </a:lnTo>
                  <a:close/>
                </a:path>
                <a:path w="1748154" h="1748154">
                  <a:moveTo>
                    <a:pt x="570190" y="395515"/>
                  </a:moveTo>
                  <a:lnTo>
                    <a:pt x="220791" y="395515"/>
                  </a:lnTo>
                  <a:lnTo>
                    <a:pt x="699172" y="873759"/>
                  </a:lnTo>
                  <a:lnTo>
                    <a:pt x="220791" y="1352139"/>
                  </a:lnTo>
                  <a:lnTo>
                    <a:pt x="570190" y="1352139"/>
                  </a:lnTo>
                  <a:lnTo>
                    <a:pt x="873760" y="1048484"/>
                  </a:lnTo>
                  <a:lnTo>
                    <a:pt x="1223209" y="1048484"/>
                  </a:lnTo>
                  <a:lnTo>
                    <a:pt x="1048485" y="873759"/>
                  </a:lnTo>
                  <a:lnTo>
                    <a:pt x="1223123" y="699171"/>
                  </a:lnTo>
                  <a:lnTo>
                    <a:pt x="873760" y="699171"/>
                  </a:lnTo>
                  <a:lnTo>
                    <a:pt x="570190" y="395515"/>
                  </a:lnTo>
                  <a:close/>
                </a:path>
                <a:path w="1748154" h="1748154">
                  <a:moveTo>
                    <a:pt x="1604814" y="395515"/>
                  </a:moveTo>
                  <a:lnTo>
                    <a:pt x="1526865" y="395515"/>
                  </a:lnTo>
                  <a:lnTo>
                    <a:pt x="1555190" y="436669"/>
                  </a:lnTo>
                  <a:lnTo>
                    <a:pt x="1580991" y="479590"/>
                  </a:lnTo>
                  <a:lnTo>
                    <a:pt x="1604160" y="524171"/>
                  </a:lnTo>
                  <a:lnTo>
                    <a:pt x="1624590" y="570304"/>
                  </a:lnTo>
                  <a:lnTo>
                    <a:pt x="1642172" y="617885"/>
                  </a:lnTo>
                  <a:lnTo>
                    <a:pt x="1656798" y="666806"/>
                  </a:lnTo>
                  <a:lnTo>
                    <a:pt x="1668362" y="716960"/>
                  </a:lnTo>
                  <a:lnTo>
                    <a:pt x="1676756" y="768241"/>
                  </a:lnTo>
                  <a:lnTo>
                    <a:pt x="1681871" y="820543"/>
                  </a:lnTo>
                  <a:lnTo>
                    <a:pt x="1683600" y="873759"/>
                  </a:lnTo>
                  <a:lnTo>
                    <a:pt x="1681871" y="926979"/>
                  </a:lnTo>
                  <a:lnTo>
                    <a:pt x="1676756" y="979291"/>
                  </a:lnTo>
                  <a:lnTo>
                    <a:pt x="1668362" y="1030588"/>
                  </a:lnTo>
                  <a:lnTo>
                    <a:pt x="1656798" y="1080761"/>
                  </a:lnTo>
                  <a:lnTo>
                    <a:pt x="1642172" y="1129702"/>
                  </a:lnTo>
                  <a:lnTo>
                    <a:pt x="1624590" y="1177302"/>
                  </a:lnTo>
                  <a:lnTo>
                    <a:pt x="1604160" y="1223455"/>
                  </a:lnTo>
                  <a:lnTo>
                    <a:pt x="1580991" y="1268050"/>
                  </a:lnTo>
                  <a:lnTo>
                    <a:pt x="1555190" y="1310981"/>
                  </a:lnTo>
                  <a:lnTo>
                    <a:pt x="1526865" y="1352139"/>
                  </a:lnTo>
                  <a:lnTo>
                    <a:pt x="1604754" y="1352139"/>
                  </a:lnTo>
                  <a:lnTo>
                    <a:pt x="1628165" y="1314475"/>
                  </a:lnTo>
                  <a:lnTo>
                    <a:pt x="1649961" y="1275011"/>
                  </a:lnTo>
                  <a:lnTo>
                    <a:pt x="1669748" y="1234344"/>
                  </a:lnTo>
                  <a:lnTo>
                    <a:pt x="1687459" y="1192541"/>
                  </a:lnTo>
                  <a:lnTo>
                    <a:pt x="1703027" y="1149670"/>
                  </a:lnTo>
                  <a:lnTo>
                    <a:pt x="1716384" y="1105797"/>
                  </a:lnTo>
                  <a:lnTo>
                    <a:pt x="1727463" y="1060989"/>
                  </a:lnTo>
                  <a:lnTo>
                    <a:pt x="1736197" y="1015315"/>
                  </a:lnTo>
                  <a:lnTo>
                    <a:pt x="1742518" y="968840"/>
                  </a:lnTo>
                  <a:lnTo>
                    <a:pt x="1746361" y="921632"/>
                  </a:lnTo>
                  <a:lnTo>
                    <a:pt x="1747656" y="873759"/>
                  </a:lnTo>
                  <a:lnTo>
                    <a:pt x="1746361" y="825887"/>
                  </a:lnTo>
                  <a:lnTo>
                    <a:pt x="1742518" y="778680"/>
                  </a:lnTo>
                  <a:lnTo>
                    <a:pt x="1736197" y="732208"/>
                  </a:lnTo>
                  <a:lnTo>
                    <a:pt x="1727463" y="686536"/>
                  </a:lnTo>
                  <a:lnTo>
                    <a:pt x="1716384" y="641732"/>
                  </a:lnTo>
                  <a:lnTo>
                    <a:pt x="1703027" y="597863"/>
                  </a:lnTo>
                  <a:lnTo>
                    <a:pt x="1687460" y="554996"/>
                  </a:lnTo>
                  <a:lnTo>
                    <a:pt x="1669749" y="513199"/>
                  </a:lnTo>
                  <a:lnTo>
                    <a:pt x="1649962" y="472537"/>
                  </a:lnTo>
                  <a:lnTo>
                    <a:pt x="1628165" y="433079"/>
                  </a:lnTo>
                  <a:lnTo>
                    <a:pt x="1604814" y="395515"/>
                  </a:lnTo>
                  <a:close/>
                </a:path>
                <a:path w="1748154" h="1748154">
                  <a:moveTo>
                    <a:pt x="1201701" y="64056"/>
                  </a:moveTo>
                  <a:lnTo>
                    <a:pt x="873760" y="64056"/>
                  </a:lnTo>
                  <a:lnTo>
                    <a:pt x="926993" y="65785"/>
                  </a:lnTo>
                  <a:lnTo>
                    <a:pt x="979305" y="70900"/>
                  </a:lnTo>
                  <a:lnTo>
                    <a:pt x="1030600" y="79293"/>
                  </a:lnTo>
                  <a:lnTo>
                    <a:pt x="1080770" y="90857"/>
                  </a:lnTo>
                  <a:lnTo>
                    <a:pt x="1129709" y="105484"/>
                  </a:lnTo>
                  <a:lnTo>
                    <a:pt x="1177307" y="123066"/>
                  </a:lnTo>
                  <a:lnTo>
                    <a:pt x="1223458" y="143495"/>
                  </a:lnTo>
                  <a:lnTo>
                    <a:pt x="1268053" y="166664"/>
                  </a:lnTo>
                  <a:lnTo>
                    <a:pt x="1310983" y="192465"/>
                  </a:lnTo>
                  <a:lnTo>
                    <a:pt x="1352141" y="220791"/>
                  </a:lnTo>
                  <a:lnTo>
                    <a:pt x="873760" y="699171"/>
                  </a:lnTo>
                  <a:lnTo>
                    <a:pt x="1223123" y="699171"/>
                  </a:lnTo>
                  <a:lnTo>
                    <a:pt x="1526865" y="395515"/>
                  </a:lnTo>
                  <a:lnTo>
                    <a:pt x="1604814" y="395515"/>
                  </a:lnTo>
                  <a:lnTo>
                    <a:pt x="1604427" y="394892"/>
                  </a:lnTo>
                  <a:lnTo>
                    <a:pt x="1578814" y="358042"/>
                  </a:lnTo>
                  <a:lnTo>
                    <a:pt x="1551393" y="322598"/>
                  </a:lnTo>
                  <a:lnTo>
                    <a:pt x="1522232" y="288625"/>
                  </a:lnTo>
                  <a:lnTo>
                    <a:pt x="1491397" y="256191"/>
                  </a:lnTo>
                  <a:lnTo>
                    <a:pt x="1458956" y="225363"/>
                  </a:lnTo>
                  <a:lnTo>
                    <a:pt x="1424977" y="196208"/>
                  </a:lnTo>
                  <a:lnTo>
                    <a:pt x="1389525" y="168794"/>
                  </a:lnTo>
                  <a:lnTo>
                    <a:pt x="1352669" y="143187"/>
                  </a:lnTo>
                  <a:lnTo>
                    <a:pt x="1314476" y="119455"/>
                  </a:lnTo>
                  <a:lnTo>
                    <a:pt x="1275012" y="97664"/>
                  </a:lnTo>
                  <a:lnTo>
                    <a:pt x="1234345" y="77883"/>
                  </a:lnTo>
                  <a:lnTo>
                    <a:pt x="1201701" y="64056"/>
                  </a:lnTo>
                  <a:close/>
                </a:path>
              </a:pathLst>
            </a:custGeom>
            <a:solidFill>
              <a:srgbClr val="EE220C"/>
            </a:solidFill>
          </p:spPr>
          <p:txBody>
            <a:bodyPr wrap="square" lIns="0" tIns="0" rIns="0" bIns="0" rtlCol="0"/>
            <a:lstStyle/>
            <a:p>
              <a:endParaRPr/>
            </a:p>
          </p:txBody>
        </p:sp>
      </p:grpSp>
      <p:sp>
        <p:nvSpPr>
          <p:cNvPr id="36" name="object 36"/>
          <p:cNvSpPr/>
          <p:nvPr/>
        </p:nvSpPr>
        <p:spPr>
          <a:xfrm>
            <a:off x="3308799" y="6261589"/>
            <a:ext cx="2374265" cy="2374265"/>
          </a:xfrm>
          <a:custGeom>
            <a:avLst/>
            <a:gdLst/>
            <a:ahLst/>
            <a:cxnLst/>
            <a:rect l="l" t="t" r="r" b="b"/>
            <a:pathLst>
              <a:path w="2374265" h="2374265">
                <a:moveTo>
                  <a:pt x="2109397" y="0"/>
                </a:moveTo>
                <a:lnTo>
                  <a:pt x="264671" y="0"/>
                </a:lnTo>
                <a:lnTo>
                  <a:pt x="217141" y="4269"/>
                </a:lnTo>
                <a:lnTo>
                  <a:pt x="172387" y="16577"/>
                </a:lnTo>
                <a:lnTo>
                  <a:pt x="131161" y="36172"/>
                </a:lnTo>
                <a:lnTo>
                  <a:pt x="94216" y="62303"/>
                </a:lnTo>
                <a:lnTo>
                  <a:pt x="62303" y="94216"/>
                </a:lnTo>
                <a:lnTo>
                  <a:pt x="36172" y="131161"/>
                </a:lnTo>
                <a:lnTo>
                  <a:pt x="16577" y="172387"/>
                </a:lnTo>
                <a:lnTo>
                  <a:pt x="4269" y="217141"/>
                </a:lnTo>
                <a:lnTo>
                  <a:pt x="0" y="264671"/>
                </a:lnTo>
                <a:lnTo>
                  <a:pt x="0" y="2109397"/>
                </a:lnTo>
                <a:lnTo>
                  <a:pt x="4269" y="2156928"/>
                </a:lnTo>
                <a:lnTo>
                  <a:pt x="16577" y="2201681"/>
                </a:lnTo>
                <a:lnTo>
                  <a:pt x="36172" y="2242907"/>
                </a:lnTo>
                <a:lnTo>
                  <a:pt x="62303" y="2279852"/>
                </a:lnTo>
                <a:lnTo>
                  <a:pt x="94216" y="2311765"/>
                </a:lnTo>
                <a:lnTo>
                  <a:pt x="131161" y="2337896"/>
                </a:lnTo>
                <a:lnTo>
                  <a:pt x="172387" y="2357491"/>
                </a:lnTo>
                <a:lnTo>
                  <a:pt x="217141" y="2369799"/>
                </a:lnTo>
                <a:lnTo>
                  <a:pt x="264671" y="2374069"/>
                </a:lnTo>
                <a:lnTo>
                  <a:pt x="2109397" y="2374069"/>
                </a:lnTo>
                <a:lnTo>
                  <a:pt x="2156928" y="2369799"/>
                </a:lnTo>
                <a:lnTo>
                  <a:pt x="2201681" y="2357491"/>
                </a:lnTo>
                <a:lnTo>
                  <a:pt x="2242907" y="2337896"/>
                </a:lnTo>
                <a:lnTo>
                  <a:pt x="2279852" y="2311765"/>
                </a:lnTo>
                <a:lnTo>
                  <a:pt x="2311765" y="2279852"/>
                </a:lnTo>
                <a:lnTo>
                  <a:pt x="2316097" y="2273727"/>
                </a:lnTo>
                <a:lnTo>
                  <a:pt x="264671" y="2273727"/>
                </a:lnTo>
                <a:lnTo>
                  <a:pt x="220968" y="2267861"/>
                </a:lnTo>
                <a:lnTo>
                  <a:pt x="181708" y="2251303"/>
                </a:lnTo>
                <a:lnTo>
                  <a:pt x="148453" y="2225615"/>
                </a:lnTo>
                <a:lnTo>
                  <a:pt x="122766" y="2192360"/>
                </a:lnTo>
                <a:lnTo>
                  <a:pt x="106207" y="2153100"/>
                </a:lnTo>
                <a:lnTo>
                  <a:pt x="100341" y="2109397"/>
                </a:lnTo>
                <a:lnTo>
                  <a:pt x="100341" y="264671"/>
                </a:lnTo>
                <a:lnTo>
                  <a:pt x="106208" y="220968"/>
                </a:lnTo>
                <a:lnTo>
                  <a:pt x="122766" y="181707"/>
                </a:lnTo>
                <a:lnTo>
                  <a:pt x="148454" y="148453"/>
                </a:lnTo>
                <a:lnTo>
                  <a:pt x="181708" y="122765"/>
                </a:lnTo>
                <a:lnTo>
                  <a:pt x="220969" y="106207"/>
                </a:lnTo>
                <a:lnTo>
                  <a:pt x="264671" y="100341"/>
                </a:lnTo>
                <a:lnTo>
                  <a:pt x="2316097" y="100341"/>
                </a:lnTo>
                <a:lnTo>
                  <a:pt x="2311765" y="94216"/>
                </a:lnTo>
                <a:lnTo>
                  <a:pt x="2279852" y="62303"/>
                </a:lnTo>
                <a:lnTo>
                  <a:pt x="2242906" y="36172"/>
                </a:lnTo>
                <a:lnTo>
                  <a:pt x="2201681" y="16577"/>
                </a:lnTo>
                <a:lnTo>
                  <a:pt x="2156927" y="4269"/>
                </a:lnTo>
                <a:lnTo>
                  <a:pt x="2109397" y="0"/>
                </a:lnTo>
                <a:close/>
              </a:path>
              <a:path w="2374265" h="2374265">
                <a:moveTo>
                  <a:pt x="2316097" y="100341"/>
                </a:moveTo>
                <a:lnTo>
                  <a:pt x="2109397" y="100341"/>
                </a:lnTo>
                <a:lnTo>
                  <a:pt x="2153100" y="106207"/>
                </a:lnTo>
                <a:lnTo>
                  <a:pt x="2192360" y="122766"/>
                </a:lnTo>
                <a:lnTo>
                  <a:pt x="2225615" y="148453"/>
                </a:lnTo>
                <a:lnTo>
                  <a:pt x="2251303" y="181708"/>
                </a:lnTo>
                <a:lnTo>
                  <a:pt x="2267861" y="220968"/>
                </a:lnTo>
                <a:lnTo>
                  <a:pt x="2273727" y="264671"/>
                </a:lnTo>
                <a:lnTo>
                  <a:pt x="2273727" y="2109397"/>
                </a:lnTo>
                <a:lnTo>
                  <a:pt x="2267861" y="2153100"/>
                </a:lnTo>
                <a:lnTo>
                  <a:pt x="2251303" y="2192360"/>
                </a:lnTo>
                <a:lnTo>
                  <a:pt x="2225615" y="2225615"/>
                </a:lnTo>
                <a:lnTo>
                  <a:pt x="2192360" y="2251303"/>
                </a:lnTo>
                <a:lnTo>
                  <a:pt x="2153100" y="2267861"/>
                </a:lnTo>
                <a:lnTo>
                  <a:pt x="2109397" y="2273727"/>
                </a:lnTo>
                <a:lnTo>
                  <a:pt x="2316097" y="2273727"/>
                </a:lnTo>
                <a:lnTo>
                  <a:pt x="2337896" y="2242907"/>
                </a:lnTo>
                <a:lnTo>
                  <a:pt x="2357491" y="2201681"/>
                </a:lnTo>
                <a:lnTo>
                  <a:pt x="2369799" y="2156928"/>
                </a:lnTo>
                <a:lnTo>
                  <a:pt x="2374069" y="2109397"/>
                </a:lnTo>
                <a:lnTo>
                  <a:pt x="2374069" y="264671"/>
                </a:lnTo>
                <a:lnTo>
                  <a:pt x="2369799" y="217141"/>
                </a:lnTo>
                <a:lnTo>
                  <a:pt x="2357490" y="172387"/>
                </a:lnTo>
                <a:lnTo>
                  <a:pt x="2337895" y="131161"/>
                </a:lnTo>
                <a:lnTo>
                  <a:pt x="2316097" y="100341"/>
                </a:lnTo>
                <a:close/>
              </a:path>
              <a:path w="2374265" h="2374265">
                <a:moveTo>
                  <a:pt x="1187034" y="216634"/>
                </a:moveTo>
                <a:lnTo>
                  <a:pt x="1138600" y="217821"/>
                </a:lnTo>
                <a:lnTo>
                  <a:pt x="1090781" y="221347"/>
                </a:lnTo>
                <a:lnTo>
                  <a:pt x="1043633" y="227155"/>
                </a:lnTo>
                <a:lnTo>
                  <a:pt x="997211" y="235190"/>
                </a:lnTo>
                <a:lnTo>
                  <a:pt x="951570" y="245397"/>
                </a:lnTo>
                <a:lnTo>
                  <a:pt x="906766" y="257719"/>
                </a:lnTo>
                <a:lnTo>
                  <a:pt x="862855" y="272101"/>
                </a:lnTo>
                <a:lnTo>
                  <a:pt x="819892" y="288488"/>
                </a:lnTo>
                <a:lnTo>
                  <a:pt x="777934" y="306824"/>
                </a:lnTo>
                <a:lnTo>
                  <a:pt x="737034" y="327053"/>
                </a:lnTo>
                <a:lnTo>
                  <a:pt x="697250" y="349120"/>
                </a:lnTo>
                <a:lnTo>
                  <a:pt x="658637" y="372969"/>
                </a:lnTo>
                <a:lnTo>
                  <a:pt x="621250" y="398545"/>
                </a:lnTo>
                <a:lnTo>
                  <a:pt x="585144" y="425791"/>
                </a:lnTo>
                <a:lnTo>
                  <a:pt x="550376" y="454653"/>
                </a:lnTo>
                <a:lnTo>
                  <a:pt x="517002" y="485075"/>
                </a:lnTo>
                <a:lnTo>
                  <a:pt x="485075" y="517002"/>
                </a:lnTo>
                <a:lnTo>
                  <a:pt x="454653" y="550376"/>
                </a:lnTo>
                <a:lnTo>
                  <a:pt x="425791" y="585144"/>
                </a:lnTo>
                <a:lnTo>
                  <a:pt x="398545" y="621250"/>
                </a:lnTo>
                <a:lnTo>
                  <a:pt x="372969" y="658637"/>
                </a:lnTo>
                <a:lnTo>
                  <a:pt x="349120" y="697250"/>
                </a:lnTo>
                <a:lnTo>
                  <a:pt x="327053" y="737034"/>
                </a:lnTo>
                <a:lnTo>
                  <a:pt x="306824" y="777934"/>
                </a:lnTo>
                <a:lnTo>
                  <a:pt x="288488" y="819892"/>
                </a:lnTo>
                <a:lnTo>
                  <a:pt x="272101" y="862855"/>
                </a:lnTo>
                <a:lnTo>
                  <a:pt x="257719" y="906766"/>
                </a:lnTo>
                <a:lnTo>
                  <a:pt x="245397" y="951570"/>
                </a:lnTo>
                <a:lnTo>
                  <a:pt x="235190" y="997211"/>
                </a:lnTo>
                <a:lnTo>
                  <a:pt x="227155" y="1043633"/>
                </a:lnTo>
                <a:lnTo>
                  <a:pt x="221347" y="1090781"/>
                </a:lnTo>
                <a:lnTo>
                  <a:pt x="217821" y="1138600"/>
                </a:lnTo>
                <a:lnTo>
                  <a:pt x="216634" y="1187034"/>
                </a:lnTo>
                <a:lnTo>
                  <a:pt x="217821" y="1235467"/>
                </a:lnTo>
                <a:lnTo>
                  <a:pt x="221347" y="1283286"/>
                </a:lnTo>
                <a:lnTo>
                  <a:pt x="227155" y="1330434"/>
                </a:lnTo>
                <a:lnTo>
                  <a:pt x="235190" y="1376857"/>
                </a:lnTo>
                <a:lnTo>
                  <a:pt x="245397" y="1422497"/>
                </a:lnTo>
                <a:lnTo>
                  <a:pt x="257719" y="1467301"/>
                </a:lnTo>
                <a:lnTo>
                  <a:pt x="272101" y="1511212"/>
                </a:lnTo>
                <a:lnTo>
                  <a:pt x="288488" y="1554175"/>
                </a:lnTo>
                <a:lnTo>
                  <a:pt x="306824" y="1596134"/>
                </a:lnTo>
                <a:lnTo>
                  <a:pt x="327053" y="1637033"/>
                </a:lnTo>
                <a:lnTo>
                  <a:pt x="349120" y="1676817"/>
                </a:lnTo>
                <a:lnTo>
                  <a:pt x="372969" y="1715431"/>
                </a:lnTo>
                <a:lnTo>
                  <a:pt x="398545" y="1752818"/>
                </a:lnTo>
                <a:lnTo>
                  <a:pt x="425792" y="1788923"/>
                </a:lnTo>
                <a:lnTo>
                  <a:pt x="454654" y="1823691"/>
                </a:lnTo>
                <a:lnTo>
                  <a:pt x="485076" y="1857066"/>
                </a:lnTo>
                <a:lnTo>
                  <a:pt x="517002" y="1888992"/>
                </a:lnTo>
                <a:lnTo>
                  <a:pt x="550377" y="1919414"/>
                </a:lnTo>
                <a:lnTo>
                  <a:pt x="585145" y="1948276"/>
                </a:lnTo>
                <a:lnTo>
                  <a:pt x="621250" y="1975523"/>
                </a:lnTo>
                <a:lnTo>
                  <a:pt x="658637" y="2001099"/>
                </a:lnTo>
                <a:lnTo>
                  <a:pt x="697251" y="2024948"/>
                </a:lnTo>
                <a:lnTo>
                  <a:pt x="737035" y="2047015"/>
                </a:lnTo>
                <a:lnTo>
                  <a:pt x="777934" y="2067244"/>
                </a:lnTo>
                <a:lnTo>
                  <a:pt x="819893" y="2085580"/>
                </a:lnTo>
                <a:lnTo>
                  <a:pt x="862855" y="2101967"/>
                </a:lnTo>
                <a:lnTo>
                  <a:pt x="906766" y="2116349"/>
                </a:lnTo>
                <a:lnTo>
                  <a:pt x="951570" y="2128671"/>
                </a:lnTo>
                <a:lnTo>
                  <a:pt x="997211" y="2138878"/>
                </a:lnTo>
                <a:lnTo>
                  <a:pt x="1043633" y="2146913"/>
                </a:lnTo>
                <a:lnTo>
                  <a:pt x="1090781" y="2152721"/>
                </a:lnTo>
                <a:lnTo>
                  <a:pt x="1138600" y="2156247"/>
                </a:lnTo>
                <a:lnTo>
                  <a:pt x="1187034" y="2157434"/>
                </a:lnTo>
                <a:lnTo>
                  <a:pt x="1235467" y="2156247"/>
                </a:lnTo>
                <a:lnTo>
                  <a:pt x="1283286" y="2152721"/>
                </a:lnTo>
                <a:lnTo>
                  <a:pt x="1330434" y="2146913"/>
                </a:lnTo>
                <a:lnTo>
                  <a:pt x="1376857" y="2138878"/>
                </a:lnTo>
                <a:lnTo>
                  <a:pt x="1422497" y="2128671"/>
                </a:lnTo>
                <a:lnTo>
                  <a:pt x="1467301" y="2116349"/>
                </a:lnTo>
                <a:lnTo>
                  <a:pt x="1511212" y="2101967"/>
                </a:lnTo>
                <a:lnTo>
                  <a:pt x="1554175" y="2085580"/>
                </a:lnTo>
                <a:lnTo>
                  <a:pt x="1596134" y="2067244"/>
                </a:lnTo>
                <a:lnTo>
                  <a:pt x="1637033" y="2047015"/>
                </a:lnTo>
                <a:lnTo>
                  <a:pt x="1676817" y="2024948"/>
                </a:lnTo>
                <a:lnTo>
                  <a:pt x="1715431" y="2001099"/>
                </a:lnTo>
                <a:lnTo>
                  <a:pt x="1752818" y="1975523"/>
                </a:lnTo>
                <a:lnTo>
                  <a:pt x="1788923" y="1948276"/>
                </a:lnTo>
                <a:lnTo>
                  <a:pt x="1823691" y="1919414"/>
                </a:lnTo>
                <a:lnTo>
                  <a:pt x="1857066" y="1888992"/>
                </a:lnTo>
                <a:lnTo>
                  <a:pt x="1888992" y="1857066"/>
                </a:lnTo>
                <a:lnTo>
                  <a:pt x="1919414" y="1823691"/>
                </a:lnTo>
                <a:lnTo>
                  <a:pt x="1948276" y="1788923"/>
                </a:lnTo>
                <a:lnTo>
                  <a:pt x="1975523" y="1752818"/>
                </a:lnTo>
                <a:lnTo>
                  <a:pt x="2001099" y="1715431"/>
                </a:lnTo>
                <a:lnTo>
                  <a:pt x="2024948" y="1676817"/>
                </a:lnTo>
                <a:lnTo>
                  <a:pt x="2047015" y="1637033"/>
                </a:lnTo>
                <a:lnTo>
                  <a:pt x="2067244" y="1596134"/>
                </a:lnTo>
                <a:lnTo>
                  <a:pt x="2085580" y="1554175"/>
                </a:lnTo>
                <a:lnTo>
                  <a:pt x="2101967" y="1511212"/>
                </a:lnTo>
                <a:lnTo>
                  <a:pt x="2116349" y="1467301"/>
                </a:lnTo>
                <a:lnTo>
                  <a:pt x="2128671" y="1422497"/>
                </a:lnTo>
                <a:lnTo>
                  <a:pt x="2138878" y="1376857"/>
                </a:lnTo>
                <a:lnTo>
                  <a:pt x="2146565" y="1332446"/>
                </a:lnTo>
                <a:lnTo>
                  <a:pt x="481305" y="1332446"/>
                </a:lnTo>
                <a:lnTo>
                  <a:pt x="481305" y="1041622"/>
                </a:lnTo>
                <a:lnTo>
                  <a:pt x="2146565" y="1041622"/>
                </a:lnTo>
                <a:lnTo>
                  <a:pt x="2138878" y="997211"/>
                </a:lnTo>
                <a:lnTo>
                  <a:pt x="2128671" y="951570"/>
                </a:lnTo>
                <a:lnTo>
                  <a:pt x="2116349" y="906766"/>
                </a:lnTo>
                <a:lnTo>
                  <a:pt x="2101967" y="862855"/>
                </a:lnTo>
                <a:lnTo>
                  <a:pt x="2085580" y="819892"/>
                </a:lnTo>
                <a:lnTo>
                  <a:pt x="2067244" y="777934"/>
                </a:lnTo>
                <a:lnTo>
                  <a:pt x="2047015" y="737034"/>
                </a:lnTo>
                <a:lnTo>
                  <a:pt x="2024948" y="697250"/>
                </a:lnTo>
                <a:lnTo>
                  <a:pt x="2001099" y="658637"/>
                </a:lnTo>
                <a:lnTo>
                  <a:pt x="1975523" y="621250"/>
                </a:lnTo>
                <a:lnTo>
                  <a:pt x="1948276" y="585144"/>
                </a:lnTo>
                <a:lnTo>
                  <a:pt x="1919414" y="550376"/>
                </a:lnTo>
                <a:lnTo>
                  <a:pt x="1888992" y="517002"/>
                </a:lnTo>
                <a:lnTo>
                  <a:pt x="1857066" y="485075"/>
                </a:lnTo>
                <a:lnTo>
                  <a:pt x="1823691" y="454653"/>
                </a:lnTo>
                <a:lnTo>
                  <a:pt x="1788923" y="425791"/>
                </a:lnTo>
                <a:lnTo>
                  <a:pt x="1752818" y="398545"/>
                </a:lnTo>
                <a:lnTo>
                  <a:pt x="1715431" y="372969"/>
                </a:lnTo>
                <a:lnTo>
                  <a:pt x="1676817" y="349120"/>
                </a:lnTo>
                <a:lnTo>
                  <a:pt x="1637033" y="327053"/>
                </a:lnTo>
                <a:lnTo>
                  <a:pt x="1596134" y="306824"/>
                </a:lnTo>
                <a:lnTo>
                  <a:pt x="1554175" y="288488"/>
                </a:lnTo>
                <a:lnTo>
                  <a:pt x="1511212" y="272101"/>
                </a:lnTo>
                <a:lnTo>
                  <a:pt x="1467301" y="257719"/>
                </a:lnTo>
                <a:lnTo>
                  <a:pt x="1422497" y="245397"/>
                </a:lnTo>
                <a:lnTo>
                  <a:pt x="1376857" y="235190"/>
                </a:lnTo>
                <a:lnTo>
                  <a:pt x="1330434" y="227155"/>
                </a:lnTo>
                <a:lnTo>
                  <a:pt x="1283286" y="221347"/>
                </a:lnTo>
                <a:lnTo>
                  <a:pt x="1235467" y="217821"/>
                </a:lnTo>
                <a:lnTo>
                  <a:pt x="1187034" y="216634"/>
                </a:lnTo>
                <a:close/>
              </a:path>
              <a:path w="2374265" h="2374265">
                <a:moveTo>
                  <a:pt x="2146565" y="1041622"/>
                </a:moveTo>
                <a:lnTo>
                  <a:pt x="1892763" y="1041622"/>
                </a:lnTo>
                <a:lnTo>
                  <a:pt x="1892763" y="1332446"/>
                </a:lnTo>
                <a:lnTo>
                  <a:pt x="2146565" y="1332446"/>
                </a:lnTo>
                <a:lnTo>
                  <a:pt x="2146913" y="1330434"/>
                </a:lnTo>
                <a:lnTo>
                  <a:pt x="2152721" y="1283286"/>
                </a:lnTo>
                <a:lnTo>
                  <a:pt x="2156247" y="1235467"/>
                </a:lnTo>
                <a:lnTo>
                  <a:pt x="2157434" y="1187034"/>
                </a:lnTo>
                <a:lnTo>
                  <a:pt x="2156247" y="1138600"/>
                </a:lnTo>
                <a:lnTo>
                  <a:pt x="2152721" y="1090781"/>
                </a:lnTo>
                <a:lnTo>
                  <a:pt x="2146913" y="1043633"/>
                </a:lnTo>
                <a:lnTo>
                  <a:pt x="2146565" y="1041622"/>
                </a:lnTo>
                <a:close/>
              </a:path>
            </a:pathLst>
          </a:custGeom>
          <a:solidFill>
            <a:srgbClr val="EE220C"/>
          </a:solidFill>
        </p:spPr>
        <p:txBody>
          <a:bodyPr wrap="square" lIns="0" tIns="0" rIns="0" bIns="0" rtlCol="0"/>
          <a:lstStyle/>
          <a:p>
            <a:endParaRPr/>
          </a:p>
        </p:txBody>
      </p:sp>
      <p:sp>
        <p:nvSpPr>
          <p:cNvPr id="37" name="object 37"/>
          <p:cNvSpPr/>
          <p:nvPr/>
        </p:nvSpPr>
        <p:spPr>
          <a:xfrm>
            <a:off x="13467967" y="6261589"/>
            <a:ext cx="2374265" cy="2374265"/>
          </a:xfrm>
          <a:custGeom>
            <a:avLst/>
            <a:gdLst/>
            <a:ahLst/>
            <a:cxnLst/>
            <a:rect l="l" t="t" r="r" b="b"/>
            <a:pathLst>
              <a:path w="2374265" h="2374265">
                <a:moveTo>
                  <a:pt x="2109401" y="0"/>
                </a:moveTo>
                <a:lnTo>
                  <a:pt x="264672" y="0"/>
                </a:lnTo>
                <a:lnTo>
                  <a:pt x="217141" y="4269"/>
                </a:lnTo>
                <a:lnTo>
                  <a:pt x="172387" y="16577"/>
                </a:lnTo>
                <a:lnTo>
                  <a:pt x="131162" y="36172"/>
                </a:lnTo>
                <a:lnTo>
                  <a:pt x="94216" y="62303"/>
                </a:lnTo>
                <a:lnTo>
                  <a:pt x="62303" y="94216"/>
                </a:lnTo>
                <a:lnTo>
                  <a:pt x="36173" y="131161"/>
                </a:lnTo>
                <a:lnTo>
                  <a:pt x="16578" y="172387"/>
                </a:lnTo>
                <a:lnTo>
                  <a:pt x="4269" y="217141"/>
                </a:lnTo>
                <a:lnTo>
                  <a:pt x="0" y="264671"/>
                </a:lnTo>
                <a:lnTo>
                  <a:pt x="0" y="2109397"/>
                </a:lnTo>
                <a:lnTo>
                  <a:pt x="4269" y="2156928"/>
                </a:lnTo>
                <a:lnTo>
                  <a:pt x="16578" y="2201681"/>
                </a:lnTo>
                <a:lnTo>
                  <a:pt x="36173" y="2242907"/>
                </a:lnTo>
                <a:lnTo>
                  <a:pt x="62303" y="2279852"/>
                </a:lnTo>
                <a:lnTo>
                  <a:pt x="94216" y="2311765"/>
                </a:lnTo>
                <a:lnTo>
                  <a:pt x="131162" y="2337896"/>
                </a:lnTo>
                <a:lnTo>
                  <a:pt x="172387" y="2357491"/>
                </a:lnTo>
                <a:lnTo>
                  <a:pt x="217141" y="2369799"/>
                </a:lnTo>
                <a:lnTo>
                  <a:pt x="264672" y="2374069"/>
                </a:lnTo>
                <a:lnTo>
                  <a:pt x="2109401" y="2374069"/>
                </a:lnTo>
                <a:lnTo>
                  <a:pt x="2156932" y="2369799"/>
                </a:lnTo>
                <a:lnTo>
                  <a:pt x="2201686" y="2357491"/>
                </a:lnTo>
                <a:lnTo>
                  <a:pt x="2242912" y="2337896"/>
                </a:lnTo>
                <a:lnTo>
                  <a:pt x="2279857" y="2311765"/>
                </a:lnTo>
                <a:lnTo>
                  <a:pt x="2311771" y="2279852"/>
                </a:lnTo>
                <a:lnTo>
                  <a:pt x="2316103" y="2273727"/>
                </a:lnTo>
                <a:lnTo>
                  <a:pt x="264672" y="2273727"/>
                </a:lnTo>
                <a:lnTo>
                  <a:pt x="220970" y="2267861"/>
                </a:lnTo>
                <a:lnTo>
                  <a:pt x="181711" y="2251303"/>
                </a:lnTo>
                <a:lnTo>
                  <a:pt x="148456" y="2225615"/>
                </a:lnTo>
                <a:lnTo>
                  <a:pt x="122768" y="2192360"/>
                </a:lnTo>
                <a:lnTo>
                  <a:pt x="106209" y="2153100"/>
                </a:lnTo>
                <a:lnTo>
                  <a:pt x="100342" y="2109397"/>
                </a:lnTo>
                <a:lnTo>
                  <a:pt x="100342" y="264671"/>
                </a:lnTo>
                <a:lnTo>
                  <a:pt x="106209" y="220968"/>
                </a:lnTo>
                <a:lnTo>
                  <a:pt x="122768" y="181707"/>
                </a:lnTo>
                <a:lnTo>
                  <a:pt x="148456" y="148453"/>
                </a:lnTo>
                <a:lnTo>
                  <a:pt x="181711" y="122765"/>
                </a:lnTo>
                <a:lnTo>
                  <a:pt x="220971" y="106207"/>
                </a:lnTo>
                <a:lnTo>
                  <a:pt x="264672" y="100341"/>
                </a:lnTo>
                <a:lnTo>
                  <a:pt x="2316103" y="100341"/>
                </a:lnTo>
                <a:lnTo>
                  <a:pt x="2311771" y="94216"/>
                </a:lnTo>
                <a:lnTo>
                  <a:pt x="2279857" y="62303"/>
                </a:lnTo>
                <a:lnTo>
                  <a:pt x="2242912" y="36172"/>
                </a:lnTo>
                <a:lnTo>
                  <a:pt x="2201686" y="16577"/>
                </a:lnTo>
                <a:lnTo>
                  <a:pt x="2156932" y="4269"/>
                </a:lnTo>
                <a:lnTo>
                  <a:pt x="2109401" y="0"/>
                </a:lnTo>
                <a:close/>
              </a:path>
              <a:path w="2374265" h="2374265">
                <a:moveTo>
                  <a:pt x="2316103" y="100341"/>
                </a:moveTo>
                <a:lnTo>
                  <a:pt x="2109401" y="100341"/>
                </a:lnTo>
                <a:lnTo>
                  <a:pt x="2153103" y="106207"/>
                </a:lnTo>
                <a:lnTo>
                  <a:pt x="2192363" y="122766"/>
                </a:lnTo>
                <a:lnTo>
                  <a:pt x="2225618" y="148453"/>
                </a:lnTo>
                <a:lnTo>
                  <a:pt x="2251306" y="181708"/>
                </a:lnTo>
                <a:lnTo>
                  <a:pt x="2267865" y="220968"/>
                </a:lnTo>
                <a:lnTo>
                  <a:pt x="2273731" y="264671"/>
                </a:lnTo>
                <a:lnTo>
                  <a:pt x="2273731" y="2109397"/>
                </a:lnTo>
                <a:lnTo>
                  <a:pt x="2267865" y="2153100"/>
                </a:lnTo>
                <a:lnTo>
                  <a:pt x="2251306" y="2192360"/>
                </a:lnTo>
                <a:lnTo>
                  <a:pt x="2225618" y="2225615"/>
                </a:lnTo>
                <a:lnTo>
                  <a:pt x="2192362" y="2251303"/>
                </a:lnTo>
                <a:lnTo>
                  <a:pt x="2153103" y="2267861"/>
                </a:lnTo>
                <a:lnTo>
                  <a:pt x="2109401" y="2273727"/>
                </a:lnTo>
                <a:lnTo>
                  <a:pt x="2316103" y="2273727"/>
                </a:lnTo>
                <a:lnTo>
                  <a:pt x="2337901" y="2242907"/>
                </a:lnTo>
                <a:lnTo>
                  <a:pt x="2357496" y="2201681"/>
                </a:lnTo>
                <a:lnTo>
                  <a:pt x="2369804" y="2156928"/>
                </a:lnTo>
                <a:lnTo>
                  <a:pt x="2374074" y="2109397"/>
                </a:lnTo>
                <a:lnTo>
                  <a:pt x="2374074" y="264671"/>
                </a:lnTo>
                <a:lnTo>
                  <a:pt x="2369804" y="217141"/>
                </a:lnTo>
                <a:lnTo>
                  <a:pt x="2357496" y="172387"/>
                </a:lnTo>
                <a:lnTo>
                  <a:pt x="2337901" y="131161"/>
                </a:lnTo>
                <a:lnTo>
                  <a:pt x="2316103" y="100341"/>
                </a:lnTo>
                <a:close/>
              </a:path>
              <a:path w="2374265" h="2374265">
                <a:moveTo>
                  <a:pt x="1187042" y="216634"/>
                </a:moveTo>
                <a:lnTo>
                  <a:pt x="1138608" y="217821"/>
                </a:lnTo>
                <a:lnTo>
                  <a:pt x="1090789" y="221347"/>
                </a:lnTo>
                <a:lnTo>
                  <a:pt x="1043640" y="227155"/>
                </a:lnTo>
                <a:lnTo>
                  <a:pt x="997217" y="235190"/>
                </a:lnTo>
                <a:lnTo>
                  <a:pt x="951576" y="245397"/>
                </a:lnTo>
                <a:lnTo>
                  <a:pt x="906772" y="257719"/>
                </a:lnTo>
                <a:lnTo>
                  <a:pt x="862861" y="272101"/>
                </a:lnTo>
                <a:lnTo>
                  <a:pt x="819898" y="288488"/>
                </a:lnTo>
                <a:lnTo>
                  <a:pt x="777939" y="306824"/>
                </a:lnTo>
                <a:lnTo>
                  <a:pt x="737040" y="327053"/>
                </a:lnTo>
                <a:lnTo>
                  <a:pt x="697256" y="349120"/>
                </a:lnTo>
                <a:lnTo>
                  <a:pt x="658642" y="372969"/>
                </a:lnTo>
                <a:lnTo>
                  <a:pt x="621255" y="398545"/>
                </a:lnTo>
                <a:lnTo>
                  <a:pt x="585150" y="425791"/>
                </a:lnTo>
                <a:lnTo>
                  <a:pt x="550382" y="454653"/>
                </a:lnTo>
                <a:lnTo>
                  <a:pt x="517007" y="485075"/>
                </a:lnTo>
                <a:lnTo>
                  <a:pt x="485081" y="517002"/>
                </a:lnTo>
                <a:lnTo>
                  <a:pt x="454660" y="550376"/>
                </a:lnTo>
                <a:lnTo>
                  <a:pt x="425798" y="585144"/>
                </a:lnTo>
                <a:lnTo>
                  <a:pt x="398551" y="621250"/>
                </a:lnTo>
                <a:lnTo>
                  <a:pt x="372976" y="658637"/>
                </a:lnTo>
                <a:lnTo>
                  <a:pt x="349127" y="697250"/>
                </a:lnTo>
                <a:lnTo>
                  <a:pt x="327060" y="737034"/>
                </a:lnTo>
                <a:lnTo>
                  <a:pt x="306831" y="777934"/>
                </a:lnTo>
                <a:lnTo>
                  <a:pt x="288495" y="819892"/>
                </a:lnTo>
                <a:lnTo>
                  <a:pt x="272109" y="862855"/>
                </a:lnTo>
                <a:lnTo>
                  <a:pt x="257727" y="906766"/>
                </a:lnTo>
                <a:lnTo>
                  <a:pt x="245405" y="951570"/>
                </a:lnTo>
                <a:lnTo>
                  <a:pt x="235198" y="997211"/>
                </a:lnTo>
                <a:lnTo>
                  <a:pt x="227163" y="1043633"/>
                </a:lnTo>
                <a:lnTo>
                  <a:pt x="221355" y="1090781"/>
                </a:lnTo>
                <a:lnTo>
                  <a:pt x="217830" y="1138600"/>
                </a:lnTo>
                <a:lnTo>
                  <a:pt x="216642" y="1187034"/>
                </a:lnTo>
                <a:lnTo>
                  <a:pt x="217830" y="1235467"/>
                </a:lnTo>
                <a:lnTo>
                  <a:pt x="221355" y="1283286"/>
                </a:lnTo>
                <a:lnTo>
                  <a:pt x="227163" y="1330434"/>
                </a:lnTo>
                <a:lnTo>
                  <a:pt x="235198" y="1376857"/>
                </a:lnTo>
                <a:lnTo>
                  <a:pt x="245405" y="1422497"/>
                </a:lnTo>
                <a:lnTo>
                  <a:pt x="257727" y="1467301"/>
                </a:lnTo>
                <a:lnTo>
                  <a:pt x="272109" y="1511212"/>
                </a:lnTo>
                <a:lnTo>
                  <a:pt x="288495" y="1554175"/>
                </a:lnTo>
                <a:lnTo>
                  <a:pt x="306831" y="1596134"/>
                </a:lnTo>
                <a:lnTo>
                  <a:pt x="327060" y="1637033"/>
                </a:lnTo>
                <a:lnTo>
                  <a:pt x="349127" y="1676817"/>
                </a:lnTo>
                <a:lnTo>
                  <a:pt x="372976" y="1715431"/>
                </a:lnTo>
                <a:lnTo>
                  <a:pt x="398551" y="1752818"/>
                </a:lnTo>
                <a:lnTo>
                  <a:pt x="425798" y="1788923"/>
                </a:lnTo>
                <a:lnTo>
                  <a:pt x="454660" y="1823691"/>
                </a:lnTo>
                <a:lnTo>
                  <a:pt x="485081" y="1857066"/>
                </a:lnTo>
                <a:lnTo>
                  <a:pt x="517007" y="1888992"/>
                </a:lnTo>
                <a:lnTo>
                  <a:pt x="550382" y="1919414"/>
                </a:lnTo>
                <a:lnTo>
                  <a:pt x="585150" y="1948276"/>
                </a:lnTo>
                <a:lnTo>
                  <a:pt x="621255" y="1975523"/>
                </a:lnTo>
                <a:lnTo>
                  <a:pt x="658642" y="2001099"/>
                </a:lnTo>
                <a:lnTo>
                  <a:pt x="697256" y="2024948"/>
                </a:lnTo>
                <a:lnTo>
                  <a:pt x="737040" y="2047015"/>
                </a:lnTo>
                <a:lnTo>
                  <a:pt x="777939" y="2067244"/>
                </a:lnTo>
                <a:lnTo>
                  <a:pt x="819898" y="2085580"/>
                </a:lnTo>
                <a:lnTo>
                  <a:pt x="862861" y="2101967"/>
                </a:lnTo>
                <a:lnTo>
                  <a:pt x="906772" y="2116349"/>
                </a:lnTo>
                <a:lnTo>
                  <a:pt x="951576" y="2128671"/>
                </a:lnTo>
                <a:lnTo>
                  <a:pt x="997217" y="2138878"/>
                </a:lnTo>
                <a:lnTo>
                  <a:pt x="1043640" y="2146913"/>
                </a:lnTo>
                <a:lnTo>
                  <a:pt x="1090789" y="2152721"/>
                </a:lnTo>
                <a:lnTo>
                  <a:pt x="1138608" y="2156247"/>
                </a:lnTo>
                <a:lnTo>
                  <a:pt x="1187042" y="2157434"/>
                </a:lnTo>
                <a:lnTo>
                  <a:pt x="1235475" y="2156247"/>
                </a:lnTo>
                <a:lnTo>
                  <a:pt x="1283293" y="2152721"/>
                </a:lnTo>
                <a:lnTo>
                  <a:pt x="1330442" y="2146913"/>
                </a:lnTo>
                <a:lnTo>
                  <a:pt x="1376864" y="2138878"/>
                </a:lnTo>
                <a:lnTo>
                  <a:pt x="1422504" y="2128671"/>
                </a:lnTo>
                <a:lnTo>
                  <a:pt x="1467308" y="2116349"/>
                </a:lnTo>
                <a:lnTo>
                  <a:pt x="1511219" y="2101967"/>
                </a:lnTo>
                <a:lnTo>
                  <a:pt x="1554181" y="2085580"/>
                </a:lnTo>
                <a:lnTo>
                  <a:pt x="1596140" y="2067244"/>
                </a:lnTo>
                <a:lnTo>
                  <a:pt x="1637039" y="2047015"/>
                </a:lnTo>
                <a:lnTo>
                  <a:pt x="1676823" y="2024948"/>
                </a:lnTo>
                <a:lnTo>
                  <a:pt x="1715437" y="2001099"/>
                </a:lnTo>
                <a:lnTo>
                  <a:pt x="1752824" y="1975523"/>
                </a:lnTo>
                <a:lnTo>
                  <a:pt x="1788929" y="1948276"/>
                </a:lnTo>
                <a:lnTo>
                  <a:pt x="1823697" y="1919414"/>
                </a:lnTo>
                <a:lnTo>
                  <a:pt x="1857072" y="1888992"/>
                </a:lnTo>
                <a:lnTo>
                  <a:pt x="1888999" y="1857066"/>
                </a:lnTo>
                <a:lnTo>
                  <a:pt x="1919421" y="1823691"/>
                </a:lnTo>
                <a:lnTo>
                  <a:pt x="1948283" y="1788923"/>
                </a:lnTo>
                <a:lnTo>
                  <a:pt x="1975530" y="1752818"/>
                </a:lnTo>
                <a:lnTo>
                  <a:pt x="2001105" y="1715431"/>
                </a:lnTo>
                <a:lnTo>
                  <a:pt x="2024955" y="1676817"/>
                </a:lnTo>
                <a:lnTo>
                  <a:pt x="2047022" y="1637033"/>
                </a:lnTo>
                <a:lnTo>
                  <a:pt x="2067251" y="1596134"/>
                </a:lnTo>
                <a:lnTo>
                  <a:pt x="2085587" y="1554175"/>
                </a:lnTo>
                <a:lnTo>
                  <a:pt x="2101974" y="1511212"/>
                </a:lnTo>
                <a:lnTo>
                  <a:pt x="2116356" y="1467301"/>
                </a:lnTo>
                <a:lnTo>
                  <a:pt x="2128679" y="1422497"/>
                </a:lnTo>
                <a:lnTo>
                  <a:pt x="2138885" y="1376857"/>
                </a:lnTo>
                <a:lnTo>
                  <a:pt x="2146572" y="1332446"/>
                </a:lnTo>
                <a:lnTo>
                  <a:pt x="481315" y="1332446"/>
                </a:lnTo>
                <a:lnTo>
                  <a:pt x="481315" y="1041622"/>
                </a:lnTo>
                <a:lnTo>
                  <a:pt x="2146572" y="1041622"/>
                </a:lnTo>
                <a:lnTo>
                  <a:pt x="2138885" y="997211"/>
                </a:lnTo>
                <a:lnTo>
                  <a:pt x="2128679" y="951570"/>
                </a:lnTo>
                <a:lnTo>
                  <a:pt x="2116356" y="906766"/>
                </a:lnTo>
                <a:lnTo>
                  <a:pt x="2101974" y="862855"/>
                </a:lnTo>
                <a:lnTo>
                  <a:pt x="2085587" y="819892"/>
                </a:lnTo>
                <a:lnTo>
                  <a:pt x="2067251" y="777934"/>
                </a:lnTo>
                <a:lnTo>
                  <a:pt x="2047022" y="737034"/>
                </a:lnTo>
                <a:lnTo>
                  <a:pt x="2024955" y="697250"/>
                </a:lnTo>
                <a:lnTo>
                  <a:pt x="2001105" y="658637"/>
                </a:lnTo>
                <a:lnTo>
                  <a:pt x="1975530" y="621250"/>
                </a:lnTo>
                <a:lnTo>
                  <a:pt x="1948283" y="585144"/>
                </a:lnTo>
                <a:lnTo>
                  <a:pt x="1919421" y="550376"/>
                </a:lnTo>
                <a:lnTo>
                  <a:pt x="1888999" y="517002"/>
                </a:lnTo>
                <a:lnTo>
                  <a:pt x="1857072" y="485075"/>
                </a:lnTo>
                <a:lnTo>
                  <a:pt x="1823697" y="454653"/>
                </a:lnTo>
                <a:lnTo>
                  <a:pt x="1788929" y="425791"/>
                </a:lnTo>
                <a:lnTo>
                  <a:pt x="1752824" y="398545"/>
                </a:lnTo>
                <a:lnTo>
                  <a:pt x="1715437" y="372969"/>
                </a:lnTo>
                <a:lnTo>
                  <a:pt x="1676823" y="349120"/>
                </a:lnTo>
                <a:lnTo>
                  <a:pt x="1637039" y="327053"/>
                </a:lnTo>
                <a:lnTo>
                  <a:pt x="1596140" y="306824"/>
                </a:lnTo>
                <a:lnTo>
                  <a:pt x="1554181" y="288488"/>
                </a:lnTo>
                <a:lnTo>
                  <a:pt x="1511219" y="272101"/>
                </a:lnTo>
                <a:lnTo>
                  <a:pt x="1467308" y="257719"/>
                </a:lnTo>
                <a:lnTo>
                  <a:pt x="1422504" y="245397"/>
                </a:lnTo>
                <a:lnTo>
                  <a:pt x="1376864" y="235190"/>
                </a:lnTo>
                <a:lnTo>
                  <a:pt x="1330442" y="227155"/>
                </a:lnTo>
                <a:lnTo>
                  <a:pt x="1283293" y="221347"/>
                </a:lnTo>
                <a:lnTo>
                  <a:pt x="1235475" y="217821"/>
                </a:lnTo>
                <a:lnTo>
                  <a:pt x="1187042" y="216634"/>
                </a:lnTo>
                <a:close/>
              </a:path>
              <a:path w="2374265" h="2374265">
                <a:moveTo>
                  <a:pt x="2146572" y="1041622"/>
                </a:moveTo>
                <a:lnTo>
                  <a:pt x="1892769" y="1041622"/>
                </a:lnTo>
                <a:lnTo>
                  <a:pt x="1892769" y="1332446"/>
                </a:lnTo>
                <a:lnTo>
                  <a:pt x="2146572" y="1332446"/>
                </a:lnTo>
                <a:lnTo>
                  <a:pt x="2146920" y="1330434"/>
                </a:lnTo>
                <a:lnTo>
                  <a:pt x="2152728" y="1283286"/>
                </a:lnTo>
                <a:lnTo>
                  <a:pt x="2156254" y="1235467"/>
                </a:lnTo>
                <a:lnTo>
                  <a:pt x="2157442" y="1187034"/>
                </a:lnTo>
                <a:lnTo>
                  <a:pt x="2156254" y="1138600"/>
                </a:lnTo>
                <a:lnTo>
                  <a:pt x="2152728" y="1090781"/>
                </a:lnTo>
                <a:lnTo>
                  <a:pt x="2146920" y="1043633"/>
                </a:lnTo>
                <a:lnTo>
                  <a:pt x="2146572" y="1041622"/>
                </a:lnTo>
                <a:close/>
              </a:path>
            </a:pathLst>
          </a:custGeom>
          <a:solidFill>
            <a:srgbClr val="EE220C"/>
          </a:solidFill>
        </p:spPr>
        <p:txBody>
          <a:bodyPr wrap="square" lIns="0" tIns="0" rIns="0" bIns="0" rtlCol="0"/>
          <a:lstStyle/>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1221" y="494591"/>
            <a:ext cx="16362044" cy="1433195"/>
          </a:xfrm>
          <a:prstGeom prst="rect">
            <a:avLst/>
          </a:prstGeom>
        </p:spPr>
        <p:txBody>
          <a:bodyPr vert="horz" wrap="square" lIns="0" tIns="17145" rIns="0" bIns="0" rtlCol="0">
            <a:spAutoFit/>
          </a:bodyPr>
          <a:lstStyle/>
          <a:p>
            <a:pPr marL="12700">
              <a:lnSpc>
                <a:spcPct val="100000"/>
              </a:lnSpc>
              <a:spcBef>
                <a:spcPts val="135"/>
              </a:spcBef>
            </a:pPr>
            <a:r>
              <a:rPr spc="185" dirty="0"/>
              <a:t>Kafka</a:t>
            </a:r>
            <a:r>
              <a:rPr dirty="0"/>
              <a:t> </a:t>
            </a:r>
            <a:r>
              <a:rPr spc="105" dirty="0"/>
              <a:t>as</a:t>
            </a:r>
            <a:r>
              <a:rPr spc="5" dirty="0"/>
              <a:t> </a:t>
            </a:r>
            <a:r>
              <a:rPr spc="15" dirty="0"/>
              <a:t>a</a:t>
            </a:r>
            <a:r>
              <a:rPr spc="5" dirty="0"/>
              <a:t> </a:t>
            </a:r>
            <a:r>
              <a:rPr spc="275" dirty="0"/>
              <a:t>Distributed</a:t>
            </a:r>
            <a:r>
              <a:rPr dirty="0"/>
              <a:t> </a:t>
            </a:r>
            <a:r>
              <a:rPr spc="185" dirty="0"/>
              <a:t>System</a:t>
            </a:r>
          </a:p>
        </p:txBody>
      </p:sp>
      <p:grpSp>
        <p:nvGrpSpPr>
          <p:cNvPr id="3" name="object 3"/>
          <p:cNvGrpSpPr/>
          <p:nvPr/>
        </p:nvGrpSpPr>
        <p:grpSpPr>
          <a:xfrm>
            <a:off x="8169416" y="4828660"/>
            <a:ext cx="4419600" cy="2421255"/>
            <a:chOff x="8169416" y="4828660"/>
            <a:chExt cx="4419600" cy="2421255"/>
          </a:xfrm>
        </p:grpSpPr>
        <p:sp>
          <p:nvSpPr>
            <p:cNvPr id="4" name="object 4"/>
            <p:cNvSpPr/>
            <p:nvPr/>
          </p:nvSpPr>
          <p:spPr>
            <a:xfrm>
              <a:off x="8169416" y="4828660"/>
              <a:ext cx="4419600" cy="2421255"/>
            </a:xfrm>
            <a:custGeom>
              <a:avLst/>
              <a:gdLst/>
              <a:ahLst/>
              <a:cxnLst/>
              <a:rect l="l" t="t" r="r" b="b"/>
              <a:pathLst>
                <a:path w="4419600" h="2421254">
                  <a:moveTo>
                    <a:pt x="4419531" y="0"/>
                  </a:moveTo>
                  <a:lnTo>
                    <a:pt x="0" y="0"/>
                  </a:lnTo>
                  <a:lnTo>
                    <a:pt x="0" y="2421065"/>
                  </a:lnTo>
                  <a:lnTo>
                    <a:pt x="4419531" y="2421065"/>
                  </a:lnTo>
                  <a:lnTo>
                    <a:pt x="4419531" y="0"/>
                  </a:lnTo>
                  <a:close/>
                </a:path>
              </a:pathLst>
            </a:custGeom>
            <a:solidFill>
              <a:srgbClr val="000000"/>
            </a:solidFill>
          </p:spPr>
          <p:txBody>
            <a:bodyPr wrap="square" lIns="0" tIns="0" rIns="0" bIns="0" rtlCol="0"/>
            <a:lstStyle/>
            <a:p>
              <a:endParaRPr/>
            </a:p>
          </p:txBody>
        </p:sp>
        <p:sp>
          <p:nvSpPr>
            <p:cNvPr id="5" name="object 5"/>
            <p:cNvSpPr/>
            <p:nvPr/>
          </p:nvSpPr>
          <p:spPr>
            <a:xfrm>
              <a:off x="8376707" y="5130732"/>
              <a:ext cx="1189990" cy="1706880"/>
            </a:xfrm>
            <a:custGeom>
              <a:avLst/>
              <a:gdLst/>
              <a:ahLst/>
              <a:cxnLst/>
              <a:rect l="l" t="t" r="r" b="b"/>
              <a:pathLst>
                <a:path w="1189990" h="1706879">
                  <a:moveTo>
                    <a:pt x="1189754" y="0"/>
                  </a:moveTo>
                  <a:lnTo>
                    <a:pt x="0" y="0"/>
                  </a:lnTo>
                  <a:lnTo>
                    <a:pt x="0" y="1706812"/>
                  </a:lnTo>
                  <a:lnTo>
                    <a:pt x="1189754" y="1706812"/>
                  </a:lnTo>
                  <a:lnTo>
                    <a:pt x="1189754" y="0"/>
                  </a:lnTo>
                  <a:close/>
                </a:path>
              </a:pathLst>
            </a:custGeom>
            <a:solidFill>
              <a:srgbClr val="00A2FF"/>
            </a:solidFill>
          </p:spPr>
          <p:txBody>
            <a:bodyPr wrap="square" lIns="0" tIns="0" rIns="0" bIns="0" rtlCol="0"/>
            <a:lstStyle/>
            <a:p>
              <a:endParaRPr/>
            </a:p>
          </p:txBody>
        </p:sp>
      </p:grpSp>
      <p:sp>
        <p:nvSpPr>
          <p:cNvPr id="6" name="object 6"/>
          <p:cNvSpPr txBox="1"/>
          <p:nvPr/>
        </p:nvSpPr>
        <p:spPr>
          <a:xfrm>
            <a:off x="8376708" y="5130732"/>
            <a:ext cx="1189990" cy="1706880"/>
          </a:xfrm>
          <a:prstGeom prst="rect">
            <a:avLst/>
          </a:prstGeom>
        </p:spPr>
        <p:txBody>
          <a:bodyPr vert="horz" wrap="square" lIns="0" tIns="224154" rIns="0" bIns="0" rtlCol="0">
            <a:spAutoFit/>
          </a:bodyPr>
          <a:lstStyle/>
          <a:p>
            <a:pPr marL="79375" marR="71755" algn="ctr">
              <a:lnSpc>
                <a:spcPct val="103099"/>
              </a:lnSpc>
              <a:spcBef>
                <a:spcPts val="1764"/>
              </a:spcBef>
            </a:pPr>
            <a:r>
              <a:rPr sz="2600" spc="65" dirty="0">
                <a:solidFill>
                  <a:srgbClr val="FFFFFF"/>
                </a:solidFill>
                <a:latin typeface="Arial MT"/>
                <a:cs typeface="Arial MT"/>
              </a:rPr>
              <a:t>Kafka </a:t>
            </a:r>
            <a:r>
              <a:rPr sz="2600" spc="70" dirty="0">
                <a:solidFill>
                  <a:srgbClr val="FFFFFF"/>
                </a:solidFill>
                <a:latin typeface="Arial MT"/>
                <a:cs typeface="Arial MT"/>
              </a:rPr>
              <a:t> </a:t>
            </a:r>
            <a:r>
              <a:rPr sz="2600" spc="120" dirty="0">
                <a:solidFill>
                  <a:srgbClr val="FFFFFF"/>
                </a:solidFill>
                <a:latin typeface="Arial MT"/>
                <a:cs typeface="Arial MT"/>
              </a:rPr>
              <a:t>B</a:t>
            </a:r>
            <a:r>
              <a:rPr sz="2600" spc="10" dirty="0">
                <a:solidFill>
                  <a:srgbClr val="FFFFFF"/>
                </a:solidFill>
                <a:latin typeface="Arial MT"/>
                <a:cs typeface="Arial MT"/>
              </a:rPr>
              <a:t>r</a:t>
            </a:r>
            <a:r>
              <a:rPr sz="2600" spc="65" dirty="0">
                <a:solidFill>
                  <a:srgbClr val="FFFFFF"/>
                </a:solidFill>
                <a:latin typeface="Arial MT"/>
                <a:cs typeface="Arial MT"/>
              </a:rPr>
              <a:t>oker  </a:t>
            </a:r>
            <a:r>
              <a:rPr sz="2600" spc="20" dirty="0">
                <a:solidFill>
                  <a:srgbClr val="FFFFFF"/>
                </a:solidFill>
                <a:latin typeface="Arial MT"/>
                <a:cs typeface="Arial MT"/>
              </a:rPr>
              <a:t>1</a:t>
            </a:r>
            <a:endParaRPr sz="2600">
              <a:latin typeface="Arial MT"/>
              <a:cs typeface="Arial MT"/>
            </a:endParaRPr>
          </a:p>
        </p:txBody>
      </p:sp>
      <p:sp>
        <p:nvSpPr>
          <p:cNvPr id="7" name="object 7"/>
          <p:cNvSpPr/>
          <p:nvPr/>
        </p:nvSpPr>
        <p:spPr>
          <a:xfrm>
            <a:off x="9758864" y="5130732"/>
            <a:ext cx="1189990" cy="1706880"/>
          </a:xfrm>
          <a:custGeom>
            <a:avLst/>
            <a:gdLst/>
            <a:ahLst/>
            <a:cxnLst/>
            <a:rect l="l" t="t" r="r" b="b"/>
            <a:pathLst>
              <a:path w="1189990" h="1706879">
                <a:moveTo>
                  <a:pt x="1189754" y="0"/>
                </a:moveTo>
                <a:lnTo>
                  <a:pt x="0" y="0"/>
                </a:lnTo>
                <a:lnTo>
                  <a:pt x="0" y="1706812"/>
                </a:lnTo>
                <a:lnTo>
                  <a:pt x="1189754" y="1706812"/>
                </a:lnTo>
                <a:lnTo>
                  <a:pt x="1189754" y="0"/>
                </a:lnTo>
                <a:close/>
              </a:path>
            </a:pathLst>
          </a:custGeom>
          <a:solidFill>
            <a:srgbClr val="00A2FF"/>
          </a:solidFill>
        </p:spPr>
        <p:txBody>
          <a:bodyPr wrap="square" lIns="0" tIns="0" rIns="0" bIns="0" rtlCol="0"/>
          <a:lstStyle/>
          <a:p>
            <a:endParaRPr/>
          </a:p>
        </p:txBody>
      </p:sp>
      <p:sp>
        <p:nvSpPr>
          <p:cNvPr id="8" name="object 8"/>
          <p:cNvSpPr txBox="1"/>
          <p:nvPr/>
        </p:nvSpPr>
        <p:spPr>
          <a:xfrm>
            <a:off x="9758864" y="5130732"/>
            <a:ext cx="1189990" cy="1706880"/>
          </a:xfrm>
          <a:prstGeom prst="rect">
            <a:avLst/>
          </a:prstGeom>
        </p:spPr>
        <p:txBody>
          <a:bodyPr vert="horz" wrap="square" lIns="0" tIns="224154" rIns="0" bIns="0" rtlCol="0">
            <a:spAutoFit/>
          </a:bodyPr>
          <a:lstStyle/>
          <a:p>
            <a:pPr marL="79375" marR="71755" algn="ctr">
              <a:lnSpc>
                <a:spcPct val="103099"/>
              </a:lnSpc>
              <a:spcBef>
                <a:spcPts val="1764"/>
              </a:spcBef>
            </a:pPr>
            <a:r>
              <a:rPr sz="2600" spc="65" dirty="0">
                <a:solidFill>
                  <a:srgbClr val="FFFFFF"/>
                </a:solidFill>
                <a:latin typeface="Arial MT"/>
                <a:cs typeface="Arial MT"/>
              </a:rPr>
              <a:t>Kafka </a:t>
            </a:r>
            <a:r>
              <a:rPr sz="2600" spc="70" dirty="0">
                <a:solidFill>
                  <a:srgbClr val="FFFFFF"/>
                </a:solidFill>
                <a:latin typeface="Arial MT"/>
                <a:cs typeface="Arial MT"/>
              </a:rPr>
              <a:t> </a:t>
            </a:r>
            <a:r>
              <a:rPr sz="2600" spc="120" dirty="0">
                <a:solidFill>
                  <a:srgbClr val="FFFFFF"/>
                </a:solidFill>
                <a:latin typeface="Arial MT"/>
                <a:cs typeface="Arial MT"/>
              </a:rPr>
              <a:t>B</a:t>
            </a:r>
            <a:r>
              <a:rPr sz="2600" spc="10" dirty="0">
                <a:solidFill>
                  <a:srgbClr val="FFFFFF"/>
                </a:solidFill>
                <a:latin typeface="Arial MT"/>
                <a:cs typeface="Arial MT"/>
              </a:rPr>
              <a:t>r</a:t>
            </a:r>
            <a:r>
              <a:rPr sz="2600" spc="65" dirty="0">
                <a:solidFill>
                  <a:srgbClr val="FFFFFF"/>
                </a:solidFill>
                <a:latin typeface="Arial MT"/>
                <a:cs typeface="Arial MT"/>
              </a:rPr>
              <a:t>oker  </a:t>
            </a:r>
            <a:r>
              <a:rPr sz="2600" spc="20" dirty="0">
                <a:solidFill>
                  <a:srgbClr val="FFFFFF"/>
                </a:solidFill>
                <a:latin typeface="Arial MT"/>
                <a:cs typeface="Arial MT"/>
              </a:rPr>
              <a:t>2</a:t>
            </a:r>
            <a:endParaRPr sz="2600">
              <a:latin typeface="Arial MT"/>
              <a:cs typeface="Arial MT"/>
            </a:endParaRPr>
          </a:p>
        </p:txBody>
      </p:sp>
      <p:sp>
        <p:nvSpPr>
          <p:cNvPr id="9" name="object 9"/>
          <p:cNvSpPr/>
          <p:nvPr/>
        </p:nvSpPr>
        <p:spPr>
          <a:xfrm>
            <a:off x="11141022" y="5130732"/>
            <a:ext cx="1189990" cy="1706880"/>
          </a:xfrm>
          <a:custGeom>
            <a:avLst/>
            <a:gdLst/>
            <a:ahLst/>
            <a:cxnLst/>
            <a:rect l="l" t="t" r="r" b="b"/>
            <a:pathLst>
              <a:path w="1189990" h="1706879">
                <a:moveTo>
                  <a:pt x="1189754" y="0"/>
                </a:moveTo>
                <a:lnTo>
                  <a:pt x="0" y="0"/>
                </a:lnTo>
                <a:lnTo>
                  <a:pt x="0" y="1706812"/>
                </a:lnTo>
                <a:lnTo>
                  <a:pt x="1189754" y="1706812"/>
                </a:lnTo>
                <a:lnTo>
                  <a:pt x="1189754" y="0"/>
                </a:lnTo>
                <a:close/>
              </a:path>
            </a:pathLst>
          </a:custGeom>
          <a:solidFill>
            <a:srgbClr val="00A2FF"/>
          </a:solidFill>
        </p:spPr>
        <p:txBody>
          <a:bodyPr wrap="square" lIns="0" tIns="0" rIns="0" bIns="0" rtlCol="0"/>
          <a:lstStyle/>
          <a:p>
            <a:endParaRPr/>
          </a:p>
        </p:txBody>
      </p:sp>
      <p:sp>
        <p:nvSpPr>
          <p:cNvPr id="10" name="object 10"/>
          <p:cNvSpPr txBox="1"/>
          <p:nvPr/>
        </p:nvSpPr>
        <p:spPr>
          <a:xfrm>
            <a:off x="11141022" y="5130732"/>
            <a:ext cx="1189990" cy="1706880"/>
          </a:xfrm>
          <a:prstGeom prst="rect">
            <a:avLst/>
          </a:prstGeom>
        </p:spPr>
        <p:txBody>
          <a:bodyPr vert="horz" wrap="square" lIns="0" tIns="224154" rIns="0" bIns="0" rtlCol="0">
            <a:spAutoFit/>
          </a:bodyPr>
          <a:lstStyle/>
          <a:p>
            <a:pPr marL="79375" marR="71755" indent="-635" algn="ctr">
              <a:lnSpc>
                <a:spcPct val="103099"/>
              </a:lnSpc>
              <a:spcBef>
                <a:spcPts val="1764"/>
              </a:spcBef>
            </a:pPr>
            <a:r>
              <a:rPr sz="2600" spc="65" dirty="0">
                <a:solidFill>
                  <a:srgbClr val="FFFFFF"/>
                </a:solidFill>
                <a:latin typeface="Arial MT"/>
                <a:cs typeface="Arial MT"/>
              </a:rPr>
              <a:t>Kafka </a:t>
            </a:r>
            <a:r>
              <a:rPr sz="2600" spc="70" dirty="0">
                <a:solidFill>
                  <a:srgbClr val="FFFFFF"/>
                </a:solidFill>
                <a:latin typeface="Arial MT"/>
                <a:cs typeface="Arial MT"/>
              </a:rPr>
              <a:t> </a:t>
            </a:r>
            <a:r>
              <a:rPr sz="2600" spc="120" dirty="0">
                <a:solidFill>
                  <a:srgbClr val="FFFFFF"/>
                </a:solidFill>
                <a:latin typeface="Arial MT"/>
                <a:cs typeface="Arial MT"/>
              </a:rPr>
              <a:t>B</a:t>
            </a:r>
            <a:r>
              <a:rPr sz="2600" spc="10" dirty="0">
                <a:solidFill>
                  <a:srgbClr val="FFFFFF"/>
                </a:solidFill>
                <a:latin typeface="Arial MT"/>
                <a:cs typeface="Arial MT"/>
              </a:rPr>
              <a:t>r</a:t>
            </a:r>
            <a:r>
              <a:rPr sz="2600" spc="65" dirty="0">
                <a:solidFill>
                  <a:srgbClr val="FFFFFF"/>
                </a:solidFill>
                <a:latin typeface="Arial MT"/>
                <a:cs typeface="Arial MT"/>
              </a:rPr>
              <a:t>oker  </a:t>
            </a:r>
            <a:r>
              <a:rPr sz="2600" spc="20" dirty="0">
                <a:solidFill>
                  <a:srgbClr val="FFFFFF"/>
                </a:solidFill>
                <a:latin typeface="Arial MT"/>
                <a:cs typeface="Arial MT"/>
              </a:rPr>
              <a:t>3</a:t>
            </a:r>
            <a:endParaRPr sz="2600">
              <a:latin typeface="Arial MT"/>
              <a:cs typeface="Arial MT"/>
            </a:endParaRPr>
          </a:p>
        </p:txBody>
      </p:sp>
      <p:sp>
        <p:nvSpPr>
          <p:cNvPr id="11" name="object 11"/>
          <p:cNvSpPr txBox="1"/>
          <p:nvPr/>
        </p:nvSpPr>
        <p:spPr>
          <a:xfrm>
            <a:off x="13057457" y="5349732"/>
            <a:ext cx="1426210" cy="427990"/>
          </a:xfrm>
          <a:prstGeom prst="rect">
            <a:avLst/>
          </a:prstGeom>
        </p:spPr>
        <p:txBody>
          <a:bodyPr vert="horz" wrap="square" lIns="0" tIns="17145" rIns="0" bIns="0" rtlCol="0">
            <a:spAutoFit/>
          </a:bodyPr>
          <a:lstStyle/>
          <a:p>
            <a:pPr marL="12700">
              <a:lnSpc>
                <a:spcPct val="100000"/>
              </a:lnSpc>
              <a:spcBef>
                <a:spcPts val="135"/>
              </a:spcBef>
              <a:tabLst>
                <a:tab pos="1412875" algn="l"/>
              </a:tabLst>
            </a:pPr>
            <a:r>
              <a:rPr sz="2600" u="heavy" spc="10" dirty="0">
                <a:solidFill>
                  <a:srgbClr val="FFFFFF"/>
                </a:solidFill>
                <a:uFill>
                  <a:solidFill>
                    <a:srgbClr val="000000"/>
                  </a:solidFill>
                </a:uFill>
                <a:latin typeface="Arial MT"/>
                <a:cs typeface="Arial MT"/>
              </a:rPr>
              <a:t> 	</a:t>
            </a:r>
            <a:endParaRPr sz="2600">
              <a:latin typeface="Arial MT"/>
              <a:cs typeface="Arial MT"/>
            </a:endParaRPr>
          </a:p>
        </p:txBody>
      </p:sp>
      <p:sp>
        <p:nvSpPr>
          <p:cNvPr id="12" name="object 12"/>
          <p:cNvSpPr txBox="1"/>
          <p:nvPr/>
        </p:nvSpPr>
        <p:spPr>
          <a:xfrm>
            <a:off x="9165187" y="4359470"/>
            <a:ext cx="2066925" cy="402590"/>
          </a:xfrm>
          <a:prstGeom prst="rect">
            <a:avLst/>
          </a:prstGeom>
        </p:spPr>
        <p:txBody>
          <a:bodyPr vert="horz" wrap="square" lIns="0" tIns="15240" rIns="0" bIns="0" rtlCol="0">
            <a:spAutoFit/>
          </a:bodyPr>
          <a:lstStyle/>
          <a:p>
            <a:pPr marL="12700">
              <a:lnSpc>
                <a:spcPct val="100000"/>
              </a:lnSpc>
              <a:spcBef>
                <a:spcPts val="120"/>
              </a:spcBef>
            </a:pPr>
            <a:r>
              <a:rPr sz="2450" b="1" spc="35" dirty="0">
                <a:latin typeface="Arial"/>
                <a:cs typeface="Arial"/>
              </a:rPr>
              <a:t>Kafka</a:t>
            </a:r>
            <a:r>
              <a:rPr sz="2450" b="1" spc="-60" dirty="0">
                <a:latin typeface="Arial"/>
                <a:cs typeface="Arial"/>
              </a:rPr>
              <a:t> </a:t>
            </a:r>
            <a:r>
              <a:rPr sz="2450" b="1" spc="10" dirty="0">
                <a:latin typeface="Arial"/>
                <a:cs typeface="Arial"/>
              </a:rPr>
              <a:t>Cluster</a:t>
            </a:r>
            <a:endParaRPr sz="2450">
              <a:latin typeface="Arial"/>
              <a:cs typeface="Arial"/>
            </a:endParaRPr>
          </a:p>
        </p:txBody>
      </p:sp>
      <p:sp>
        <p:nvSpPr>
          <p:cNvPr id="13" name="object 13"/>
          <p:cNvSpPr txBox="1"/>
          <p:nvPr/>
        </p:nvSpPr>
        <p:spPr>
          <a:xfrm>
            <a:off x="4412538" y="4026861"/>
            <a:ext cx="1873885" cy="935990"/>
          </a:xfrm>
          <a:prstGeom prst="rect">
            <a:avLst/>
          </a:prstGeom>
          <a:solidFill>
            <a:srgbClr val="000000"/>
          </a:solidFill>
        </p:spPr>
        <p:txBody>
          <a:bodyPr vert="horz" wrap="square" lIns="0" tIns="257175" rIns="0" bIns="0" rtlCol="0">
            <a:spAutoFit/>
          </a:bodyPr>
          <a:lstStyle/>
          <a:p>
            <a:pPr marL="225425">
              <a:lnSpc>
                <a:spcPct val="100000"/>
              </a:lnSpc>
              <a:spcBef>
                <a:spcPts val="2025"/>
              </a:spcBef>
            </a:pPr>
            <a:r>
              <a:rPr sz="2600" spc="80" dirty="0">
                <a:solidFill>
                  <a:srgbClr val="FFFFFF"/>
                </a:solidFill>
                <a:latin typeface="Arial MT"/>
                <a:cs typeface="Arial MT"/>
              </a:rPr>
              <a:t>Producer</a:t>
            </a:r>
            <a:endParaRPr sz="2600">
              <a:latin typeface="Arial MT"/>
              <a:cs typeface="Arial MT"/>
            </a:endParaRPr>
          </a:p>
        </p:txBody>
      </p:sp>
      <p:sp>
        <p:nvSpPr>
          <p:cNvPr id="14" name="object 14"/>
          <p:cNvSpPr txBox="1"/>
          <p:nvPr/>
        </p:nvSpPr>
        <p:spPr>
          <a:xfrm>
            <a:off x="3302623" y="5607965"/>
            <a:ext cx="1873885" cy="935990"/>
          </a:xfrm>
          <a:prstGeom prst="rect">
            <a:avLst/>
          </a:prstGeom>
          <a:solidFill>
            <a:srgbClr val="000000"/>
          </a:solidFill>
        </p:spPr>
        <p:txBody>
          <a:bodyPr vert="horz" wrap="square" lIns="0" tIns="257175" rIns="0" bIns="0" rtlCol="0">
            <a:spAutoFit/>
          </a:bodyPr>
          <a:lstStyle/>
          <a:p>
            <a:pPr marL="225425">
              <a:lnSpc>
                <a:spcPct val="100000"/>
              </a:lnSpc>
              <a:spcBef>
                <a:spcPts val="2025"/>
              </a:spcBef>
            </a:pPr>
            <a:r>
              <a:rPr sz="2600" spc="80" dirty="0">
                <a:solidFill>
                  <a:srgbClr val="FFFFFF"/>
                </a:solidFill>
                <a:latin typeface="Arial MT"/>
                <a:cs typeface="Arial MT"/>
              </a:rPr>
              <a:t>Producer</a:t>
            </a:r>
            <a:endParaRPr sz="2600">
              <a:latin typeface="Arial MT"/>
              <a:cs typeface="Arial MT"/>
            </a:endParaRPr>
          </a:p>
        </p:txBody>
      </p:sp>
      <p:sp>
        <p:nvSpPr>
          <p:cNvPr id="15" name="object 15"/>
          <p:cNvSpPr txBox="1"/>
          <p:nvPr/>
        </p:nvSpPr>
        <p:spPr>
          <a:xfrm>
            <a:off x="4580071" y="7115772"/>
            <a:ext cx="1873885" cy="935990"/>
          </a:xfrm>
          <a:prstGeom prst="rect">
            <a:avLst/>
          </a:prstGeom>
          <a:solidFill>
            <a:srgbClr val="000000"/>
          </a:solidFill>
        </p:spPr>
        <p:txBody>
          <a:bodyPr vert="horz" wrap="square" lIns="0" tIns="257175" rIns="0" bIns="0" rtlCol="0">
            <a:spAutoFit/>
          </a:bodyPr>
          <a:lstStyle/>
          <a:p>
            <a:pPr marL="225425">
              <a:lnSpc>
                <a:spcPct val="100000"/>
              </a:lnSpc>
              <a:spcBef>
                <a:spcPts val="2025"/>
              </a:spcBef>
            </a:pPr>
            <a:r>
              <a:rPr sz="2600" spc="80" dirty="0">
                <a:solidFill>
                  <a:srgbClr val="FFFFFF"/>
                </a:solidFill>
                <a:latin typeface="Arial MT"/>
                <a:cs typeface="Arial MT"/>
              </a:rPr>
              <a:t>Producer</a:t>
            </a:r>
            <a:endParaRPr sz="2600">
              <a:latin typeface="Arial MT"/>
              <a:cs typeface="Arial MT"/>
            </a:endParaRPr>
          </a:p>
        </p:txBody>
      </p:sp>
      <p:sp>
        <p:nvSpPr>
          <p:cNvPr id="16" name="object 16"/>
          <p:cNvSpPr txBox="1"/>
          <p:nvPr/>
        </p:nvSpPr>
        <p:spPr>
          <a:xfrm>
            <a:off x="1898298" y="4100157"/>
            <a:ext cx="1873885" cy="935990"/>
          </a:xfrm>
          <a:prstGeom prst="rect">
            <a:avLst/>
          </a:prstGeom>
          <a:solidFill>
            <a:srgbClr val="000000"/>
          </a:solidFill>
        </p:spPr>
        <p:txBody>
          <a:bodyPr vert="horz" wrap="square" lIns="0" tIns="257175" rIns="0" bIns="0" rtlCol="0">
            <a:spAutoFit/>
          </a:bodyPr>
          <a:lstStyle/>
          <a:p>
            <a:pPr marL="225425">
              <a:lnSpc>
                <a:spcPct val="100000"/>
              </a:lnSpc>
              <a:spcBef>
                <a:spcPts val="2025"/>
              </a:spcBef>
            </a:pPr>
            <a:r>
              <a:rPr sz="2600" spc="80" dirty="0">
                <a:solidFill>
                  <a:srgbClr val="FFFFFF"/>
                </a:solidFill>
                <a:latin typeface="Arial MT"/>
                <a:cs typeface="Arial MT"/>
              </a:rPr>
              <a:t>Producer</a:t>
            </a:r>
            <a:endParaRPr sz="2600">
              <a:latin typeface="Arial MT"/>
              <a:cs typeface="Arial MT"/>
            </a:endParaRPr>
          </a:p>
        </p:txBody>
      </p:sp>
      <p:sp>
        <p:nvSpPr>
          <p:cNvPr id="17" name="object 17"/>
          <p:cNvSpPr txBox="1"/>
          <p:nvPr/>
        </p:nvSpPr>
        <p:spPr>
          <a:xfrm>
            <a:off x="2192710" y="7115772"/>
            <a:ext cx="1873885" cy="935990"/>
          </a:xfrm>
          <a:prstGeom prst="rect">
            <a:avLst/>
          </a:prstGeom>
          <a:solidFill>
            <a:srgbClr val="000000"/>
          </a:solidFill>
        </p:spPr>
        <p:txBody>
          <a:bodyPr vert="horz" wrap="square" lIns="0" tIns="257175" rIns="0" bIns="0" rtlCol="0">
            <a:spAutoFit/>
          </a:bodyPr>
          <a:lstStyle/>
          <a:p>
            <a:pPr marL="225425">
              <a:lnSpc>
                <a:spcPct val="100000"/>
              </a:lnSpc>
              <a:spcBef>
                <a:spcPts val="2025"/>
              </a:spcBef>
            </a:pPr>
            <a:r>
              <a:rPr sz="2600" spc="80" dirty="0">
                <a:solidFill>
                  <a:srgbClr val="FFFFFF"/>
                </a:solidFill>
                <a:latin typeface="Arial MT"/>
                <a:cs typeface="Arial MT"/>
              </a:rPr>
              <a:t>Producer</a:t>
            </a:r>
            <a:endParaRPr sz="2600">
              <a:latin typeface="Arial MT"/>
              <a:cs typeface="Arial MT"/>
            </a:endParaRPr>
          </a:p>
        </p:txBody>
      </p:sp>
      <p:sp>
        <p:nvSpPr>
          <p:cNvPr id="18" name="object 18"/>
          <p:cNvSpPr txBox="1"/>
          <p:nvPr/>
        </p:nvSpPr>
        <p:spPr>
          <a:xfrm>
            <a:off x="14253942" y="3877540"/>
            <a:ext cx="1873885" cy="935990"/>
          </a:xfrm>
          <a:prstGeom prst="rect">
            <a:avLst/>
          </a:prstGeom>
          <a:solidFill>
            <a:srgbClr val="000000"/>
          </a:solidFill>
        </p:spPr>
        <p:txBody>
          <a:bodyPr vert="horz" wrap="square" lIns="0" tIns="257175" rIns="0" bIns="0" rtlCol="0">
            <a:spAutoFit/>
          </a:bodyPr>
          <a:lstStyle/>
          <a:p>
            <a:pPr marL="139065">
              <a:lnSpc>
                <a:spcPct val="100000"/>
              </a:lnSpc>
              <a:spcBef>
                <a:spcPts val="2025"/>
              </a:spcBef>
            </a:pPr>
            <a:r>
              <a:rPr sz="2600" spc="70" dirty="0">
                <a:solidFill>
                  <a:srgbClr val="FFFFFF"/>
                </a:solidFill>
                <a:latin typeface="Arial MT"/>
                <a:cs typeface="Arial MT"/>
              </a:rPr>
              <a:t>Consumer</a:t>
            </a:r>
            <a:endParaRPr sz="2600">
              <a:latin typeface="Arial MT"/>
              <a:cs typeface="Arial MT"/>
            </a:endParaRPr>
          </a:p>
        </p:txBody>
      </p:sp>
      <p:sp>
        <p:nvSpPr>
          <p:cNvPr id="19" name="object 19"/>
          <p:cNvSpPr txBox="1"/>
          <p:nvPr/>
        </p:nvSpPr>
        <p:spPr>
          <a:xfrm>
            <a:off x="15468565" y="5374877"/>
            <a:ext cx="1873885" cy="935990"/>
          </a:xfrm>
          <a:prstGeom prst="rect">
            <a:avLst/>
          </a:prstGeom>
          <a:solidFill>
            <a:srgbClr val="000000"/>
          </a:solidFill>
        </p:spPr>
        <p:txBody>
          <a:bodyPr vert="horz" wrap="square" lIns="0" tIns="257175" rIns="0" bIns="0" rtlCol="0">
            <a:spAutoFit/>
          </a:bodyPr>
          <a:lstStyle/>
          <a:p>
            <a:pPr marL="139065">
              <a:lnSpc>
                <a:spcPct val="100000"/>
              </a:lnSpc>
              <a:spcBef>
                <a:spcPts val="2025"/>
              </a:spcBef>
            </a:pPr>
            <a:r>
              <a:rPr sz="2600" spc="70" dirty="0">
                <a:solidFill>
                  <a:srgbClr val="FFFFFF"/>
                </a:solidFill>
                <a:latin typeface="Arial MT"/>
                <a:cs typeface="Arial MT"/>
              </a:rPr>
              <a:t>Consumer</a:t>
            </a:r>
            <a:endParaRPr sz="2600">
              <a:latin typeface="Arial MT"/>
              <a:cs typeface="Arial MT"/>
            </a:endParaRPr>
          </a:p>
        </p:txBody>
      </p:sp>
      <p:sp>
        <p:nvSpPr>
          <p:cNvPr id="20" name="object 20"/>
          <p:cNvSpPr txBox="1"/>
          <p:nvPr/>
        </p:nvSpPr>
        <p:spPr>
          <a:xfrm>
            <a:off x="14253942" y="6842297"/>
            <a:ext cx="1873885" cy="935990"/>
          </a:xfrm>
          <a:prstGeom prst="rect">
            <a:avLst/>
          </a:prstGeom>
          <a:solidFill>
            <a:srgbClr val="000000"/>
          </a:solidFill>
        </p:spPr>
        <p:txBody>
          <a:bodyPr vert="horz" wrap="square" lIns="0" tIns="257175" rIns="0" bIns="0" rtlCol="0">
            <a:spAutoFit/>
          </a:bodyPr>
          <a:lstStyle/>
          <a:p>
            <a:pPr marL="139065">
              <a:lnSpc>
                <a:spcPct val="100000"/>
              </a:lnSpc>
              <a:spcBef>
                <a:spcPts val="2025"/>
              </a:spcBef>
            </a:pPr>
            <a:r>
              <a:rPr sz="2600" spc="70" dirty="0">
                <a:solidFill>
                  <a:srgbClr val="FFFFFF"/>
                </a:solidFill>
                <a:latin typeface="Arial MT"/>
                <a:cs typeface="Arial MT"/>
              </a:rPr>
              <a:t>Consumer</a:t>
            </a:r>
            <a:endParaRPr sz="2600">
              <a:latin typeface="Arial MT"/>
              <a:cs typeface="Arial MT"/>
            </a:endParaRPr>
          </a:p>
        </p:txBody>
      </p:sp>
      <p:sp>
        <p:nvSpPr>
          <p:cNvPr id="21" name="object 21"/>
          <p:cNvSpPr txBox="1"/>
          <p:nvPr/>
        </p:nvSpPr>
        <p:spPr>
          <a:xfrm>
            <a:off x="16723847" y="3877540"/>
            <a:ext cx="1873885" cy="935990"/>
          </a:xfrm>
          <a:prstGeom prst="rect">
            <a:avLst/>
          </a:prstGeom>
          <a:solidFill>
            <a:srgbClr val="000000"/>
          </a:solidFill>
        </p:spPr>
        <p:txBody>
          <a:bodyPr vert="horz" wrap="square" lIns="0" tIns="257175" rIns="0" bIns="0" rtlCol="0">
            <a:spAutoFit/>
          </a:bodyPr>
          <a:lstStyle/>
          <a:p>
            <a:pPr marL="139065">
              <a:lnSpc>
                <a:spcPct val="100000"/>
              </a:lnSpc>
              <a:spcBef>
                <a:spcPts val="2025"/>
              </a:spcBef>
            </a:pPr>
            <a:r>
              <a:rPr sz="2600" spc="70" dirty="0">
                <a:solidFill>
                  <a:srgbClr val="FFFFFF"/>
                </a:solidFill>
                <a:latin typeface="Arial MT"/>
                <a:cs typeface="Arial MT"/>
              </a:rPr>
              <a:t>Consumer</a:t>
            </a:r>
            <a:endParaRPr sz="2600">
              <a:latin typeface="Arial MT"/>
              <a:cs typeface="Arial MT"/>
            </a:endParaRPr>
          </a:p>
        </p:txBody>
      </p:sp>
      <p:sp>
        <p:nvSpPr>
          <p:cNvPr id="22" name="object 22"/>
          <p:cNvSpPr txBox="1"/>
          <p:nvPr/>
        </p:nvSpPr>
        <p:spPr>
          <a:xfrm>
            <a:off x="16723847" y="6872213"/>
            <a:ext cx="1873885" cy="935990"/>
          </a:xfrm>
          <a:prstGeom prst="rect">
            <a:avLst/>
          </a:prstGeom>
          <a:solidFill>
            <a:srgbClr val="000000"/>
          </a:solidFill>
        </p:spPr>
        <p:txBody>
          <a:bodyPr vert="horz" wrap="square" lIns="0" tIns="257175" rIns="0" bIns="0" rtlCol="0">
            <a:spAutoFit/>
          </a:bodyPr>
          <a:lstStyle/>
          <a:p>
            <a:pPr marL="139065">
              <a:lnSpc>
                <a:spcPct val="100000"/>
              </a:lnSpc>
              <a:spcBef>
                <a:spcPts val="2025"/>
              </a:spcBef>
            </a:pPr>
            <a:r>
              <a:rPr sz="2600" spc="70" dirty="0">
                <a:solidFill>
                  <a:srgbClr val="FFFFFF"/>
                </a:solidFill>
                <a:latin typeface="Arial MT"/>
                <a:cs typeface="Arial MT"/>
              </a:rPr>
              <a:t>Consumer</a:t>
            </a:r>
            <a:endParaRPr sz="2600">
              <a:latin typeface="Arial MT"/>
              <a:cs typeface="Arial MT"/>
            </a:endParaRPr>
          </a:p>
        </p:txBody>
      </p:sp>
      <p:grpSp>
        <p:nvGrpSpPr>
          <p:cNvPr id="23" name="object 23"/>
          <p:cNvGrpSpPr/>
          <p:nvPr/>
        </p:nvGrpSpPr>
        <p:grpSpPr>
          <a:xfrm>
            <a:off x="6408181" y="5999039"/>
            <a:ext cx="1490345" cy="100965"/>
            <a:chOff x="6408181" y="5999039"/>
            <a:chExt cx="1490345" cy="100965"/>
          </a:xfrm>
        </p:grpSpPr>
        <p:sp>
          <p:nvSpPr>
            <p:cNvPr id="24" name="object 24"/>
            <p:cNvSpPr/>
            <p:nvPr/>
          </p:nvSpPr>
          <p:spPr>
            <a:xfrm>
              <a:off x="6408181" y="6049299"/>
              <a:ext cx="1400810" cy="0"/>
            </a:xfrm>
            <a:custGeom>
              <a:avLst/>
              <a:gdLst/>
              <a:ahLst/>
              <a:cxnLst/>
              <a:rect l="l" t="t" r="r" b="b"/>
              <a:pathLst>
                <a:path w="1400809">
                  <a:moveTo>
                    <a:pt x="0" y="0"/>
                  </a:moveTo>
                  <a:lnTo>
                    <a:pt x="1389821" y="0"/>
                  </a:lnTo>
                  <a:lnTo>
                    <a:pt x="1400292" y="0"/>
                  </a:lnTo>
                </a:path>
              </a:pathLst>
            </a:custGeom>
            <a:ln w="20941">
              <a:solidFill>
                <a:srgbClr val="000000"/>
              </a:solidFill>
            </a:ln>
          </p:spPr>
          <p:txBody>
            <a:bodyPr wrap="square" lIns="0" tIns="0" rIns="0" bIns="0" rtlCol="0"/>
            <a:lstStyle/>
            <a:p>
              <a:endParaRPr/>
            </a:p>
          </p:txBody>
        </p:sp>
        <p:sp>
          <p:nvSpPr>
            <p:cNvPr id="25" name="object 25"/>
            <p:cNvSpPr/>
            <p:nvPr/>
          </p:nvSpPr>
          <p:spPr>
            <a:xfrm>
              <a:off x="7798003" y="5999039"/>
              <a:ext cx="100965" cy="100965"/>
            </a:xfrm>
            <a:custGeom>
              <a:avLst/>
              <a:gdLst/>
              <a:ahLst/>
              <a:cxnLst/>
              <a:rect l="l" t="t" r="r" b="b"/>
              <a:pathLst>
                <a:path w="100965" h="100964">
                  <a:moveTo>
                    <a:pt x="0" y="0"/>
                  </a:moveTo>
                  <a:lnTo>
                    <a:pt x="0" y="100520"/>
                  </a:lnTo>
                  <a:lnTo>
                    <a:pt x="100520" y="50260"/>
                  </a:lnTo>
                  <a:lnTo>
                    <a:pt x="0" y="0"/>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6502420" y="4743311"/>
            <a:ext cx="1501140" cy="675640"/>
            <a:chOff x="6502420" y="4743311"/>
            <a:chExt cx="1501140" cy="675640"/>
          </a:xfrm>
        </p:grpSpPr>
        <p:sp>
          <p:nvSpPr>
            <p:cNvPr id="27" name="object 27"/>
            <p:cNvSpPr/>
            <p:nvPr/>
          </p:nvSpPr>
          <p:spPr>
            <a:xfrm>
              <a:off x="6512891" y="4753782"/>
              <a:ext cx="1408430" cy="622935"/>
            </a:xfrm>
            <a:custGeom>
              <a:avLst/>
              <a:gdLst/>
              <a:ahLst/>
              <a:cxnLst/>
              <a:rect l="l" t="t" r="r" b="b"/>
              <a:pathLst>
                <a:path w="1408429" h="622935">
                  <a:moveTo>
                    <a:pt x="0" y="0"/>
                  </a:moveTo>
                  <a:lnTo>
                    <a:pt x="1398413" y="618592"/>
                  </a:lnTo>
                  <a:lnTo>
                    <a:pt x="1407989" y="622828"/>
                  </a:lnTo>
                </a:path>
              </a:pathLst>
            </a:custGeom>
            <a:ln w="20941">
              <a:solidFill>
                <a:srgbClr val="000000"/>
              </a:solidFill>
            </a:ln>
          </p:spPr>
          <p:txBody>
            <a:bodyPr wrap="square" lIns="0" tIns="0" rIns="0" bIns="0" rtlCol="0"/>
            <a:lstStyle/>
            <a:p>
              <a:endParaRPr/>
            </a:p>
          </p:txBody>
        </p:sp>
        <p:sp>
          <p:nvSpPr>
            <p:cNvPr id="28" name="object 28"/>
            <p:cNvSpPr/>
            <p:nvPr/>
          </p:nvSpPr>
          <p:spPr>
            <a:xfrm>
              <a:off x="7890972" y="5326410"/>
              <a:ext cx="112395" cy="92075"/>
            </a:xfrm>
            <a:custGeom>
              <a:avLst/>
              <a:gdLst/>
              <a:ahLst/>
              <a:cxnLst/>
              <a:rect l="l" t="t" r="r" b="b"/>
              <a:pathLst>
                <a:path w="112395" h="92075">
                  <a:moveTo>
                    <a:pt x="40664" y="0"/>
                  </a:moveTo>
                  <a:lnTo>
                    <a:pt x="0" y="91928"/>
                  </a:lnTo>
                  <a:lnTo>
                    <a:pt x="112260" y="86628"/>
                  </a:lnTo>
                  <a:lnTo>
                    <a:pt x="40664" y="0"/>
                  </a:lnTo>
                  <a:close/>
                </a:path>
              </a:pathLst>
            </a:custGeom>
            <a:solidFill>
              <a:srgbClr val="000000"/>
            </a:solidFill>
          </p:spPr>
          <p:txBody>
            <a:bodyPr wrap="square" lIns="0" tIns="0" rIns="0" bIns="0" rtlCol="0"/>
            <a:lstStyle/>
            <a:p>
              <a:endParaRPr/>
            </a:p>
          </p:txBody>
        </p:sp>
      </p:grpSp>
      <p:grpSp>
        <p:nvGrpSpPr>
          <p:cNvPr id="29" name="object 29"/>
          <p:cNvGrpSpPr/>
          <p:nvPr/>
        </p:nvGrpSpPr>
        <p:grpSpPr>
          <a:xfrm>
            <a:off x="6500301" y="6680261"/>
            <a:ext cx="1398270" cy="764540"/>
            <a:chOff x="6500301" y="6680261"/>
            <a:chExt cx="1398270" cy="764540"/>
          </a:xfrm>
        </p:grpSpPr>
        <p:sp>
          <p:nvSpPr>
            <p:cNvPr id="30" name="object 30"/>
            <p:cNvSpPr/>
            <p:nvPr/>
          </p:nvSpPr>
          <p:spPr>
            <a:xfrm>
              <a:off x="6510772" y="6723254"/>
              <a:ext cx="1308735" cy="711200"/>
            </a:xfrm>
            <a:custGeom>
              <a:avLst/>
              <a:gdLst/>
              <a:ahLst/>
              <a:cxnLst/>
              <a:rect l="l" t="t" r="r" b="b"/>
              <a:pathLst>
                <a:path w="1308734" h="711200">
                  <a:moveTo>
                    <a:pt x="0" y="711073"/>
                  </a:moveTo>
                  <a:lnTo>
                    <a:pt x="1299427" y="4999"/>
                  </a:lnTo>
                  <a:lnTo>
                    <a:pt x="1308628" y="0"/>
                  </a:lnTo>
                </a:path>
              </a:pathLst>
            </a:custGeom>
            <a:ln w="20941">
              <a:solidFill>
                <a:srgbClr val="000000"/>
              </a:solidFill>
            </a:ln>
          </p:spPr>
          <p:txBody>
            <a:bodyPr wrap="square" lIns="0" tIns="0" rIns="0" bIns="0" rtlCol="0"/>
            <a:lstStyle/>
            <a:p>
              <a:endParaRPr/>
            </a:p>
          </p:txBody>
        </p:sp>
        <p:sp>
          <p:nvSpPr>
            <p:cNvPr id="31" name="object 31"/>
            <p:cNvSpPr/>
            <p:nvPr/>
          </p:nvSpPr>
          <p:spPr>
            <a:xfrm>
              <a:off x="7786204" y="6680261"/>
              <a:ext cx="112395" cy="92710"/>
            </a:xfrm>
            <a:custGeom>
              <a:avLst/>
              <a:gdLst/>
              <a:ahLst/>
              <a:cxnLst/>
              <a:rect l="l" t="t" r="r" b="b"/>
              <a:pathLst>
                <a:path w="112395" h="92709">
                  <a:moveTo>
                    <a:pt x="112319" y="0"/>
                  </a:moveTo>
                  <a:lnTo>
                    <a:pt x="0" y="3831"/>
                  </a:lnTo>
                  <a:lnTo>
                    <a:pt x="47992" y="92154"/>
                  </a:lnTo>
                  <a:lnTo>
                    <a:pt x="112319" y="0"/>
                  </a:lnTo>
                  <a:close/>
                </a:path>
              </a:pathLst>
            </a:custGeom>
            <a:solidFill>
              <a:srgbClr val="000000"/>
            </a:solidFill>
          </p:spPr>
          <p:txBody>
            <a:bodyPr wrap="square" lIns="0" tIns="0" rIns="0" bIns="0" rtlCol="0"/>
            <a:lstStyle/>
            <a:p>
              <a:endParaRPr/>
            </a:p>
          </p:txBody>
        </p:sp>
      </p:grpSp>
      <p:grpSp>
        <p:nvGrpSpPr>
          <p:cNvPr id="32" name="object 32"/>
          <p:cNvGrpSpPr/>
          <p:nvPr/>
        </p:nvGrpSpPr>
        <p:grpSpPr>
          <a:xfrm>
            <a:off x="12842687" y="4404368"/>
            <a:ext cx="1161415" cy="940435"/>
            <a:chOff x="12842687" y="4404368"/>
            <a:chExt cx="1161415" cy="940435"/>
          </a:xfrm>
        </p:grpSpPr>
        <p:sp>
          <p:nvSpPr>
            <p:cNvPr id="33" name="object 33"/>
            <p:cNvSpPr/>
            <p:nvPr/>
          </p:nvSpPr>
          <p:spPr>
            <a:xfrm>
              <a:off x="12912731" y="4414839"/>
              <a:ext cx="1080770" cy="873125"/>
            </a:xfrm>
            <a:custGeom>
              <a:avLst/>
              <a:gdLst/>
              <a:ahLst/>
              <a:cxnLst/>
              <a:rect l="l" t="t" r="r" b="b"/>
              <a:pathLst>
                <a:path w="1080769" h="873125">
                  <a:moveTo>
                    <a:pt x="1080685" y="0"/>
                  </a:moveTo>
                  <a:lnTo>
                    <a:pt x="8145" y="866421"/>
                  </a:lnTo>
                  <a:lnTo>
                    <a:pt x="0" y="873001"/>
                  </a:lnTo>
                </a:path>
              </a:pathLst>
            </a:custGeom>
            <a:ln w="20941">
              <a:solidFill>
                <a:srgbClr val="000000"/>
              </a:solidFill>
            </a:ln>
          </p:spPr>
          <p:txBody>
            <a:bodyPr wrap="square" lIns="0" tIns="0" rIns="0" bIns="0" rtlCol="0"/>
            <a:lstStyle/>
            <a:p>
              <a:endParaRPr/>
            </a:p>
          </p:txBody>
        </p:sp>
        <p:sp>
          <p:nvSpPr>
            <p:cNvPr id="34" name="object 34"/>
            <p:cNvSpPr/>
            <p:nvPr/>
          </p:nvSpPr>
          <p:spPr>
            <a:xfrm>
              <a:off x="12842687" y="5242163"/>
              <a:ext cx="109855" cy="102870"/>
            </a:xfrm>
            <a:custGeom>
              <a:avLst/>
              <a:gdLst/>
              <a:ahLst/>
              <a:cxnLst/>
              <a:rect l="l" t="t" r="r" b="b"/>
              <a:pathLst>
                <a:path w="109854" h="102870">
                  <a:moveTo>
                    <a:pt x="46605" y="0"/>
                  </a:moveTo>
                  <a:lnTo>
                    <a:pt x="0" y="102263"/>
                  </a:lnTo>
                  <a:lnTo>
                    <a:pt x="109776" y="78193"/>
                  </a:lnTo>
                  <a:lnTo>
                    <a:pt x="46605" y="0"/>
                  </a:lnTo>
                  <a:close/>
                </a:path>
              </a:pathLst>
            </a:custGeom>
            <a:solidFill>
              <a:srgbClr val="000000"/>
            </a:solidFill>
          </p:spPr>
          <p:txBody>
            <a:bodyPr wrap="square" lIns="0" tIns="0" rIns="0" bIns="0" rtlCol="0"/>
            <a:lstStyle/>
            <a:p>
              <a:endParaRPr/>
            </a:p>
          </p:txBody>
        </p:sp>
      </p:grpSp>
      <p:grpSp>
        <p:nvGrpSpPr>
          <p:cNvPr id="35" name="object 35"/>
          <p:cNvGrpSpPr/>
          <p:nvPr/>
        </p:nvGrpSpPr>
        <p:grpSpPr>
          <a:xfrm>
            <a:off x="12976914" y="6159117"/>
            <a:ext cx="1026794" cy="1026794"/>
            <a:chOff x="12976914" y="6159117"/>
            <a:chExt cx="1026794" cy="1026794"/>
          </a:xfrm>
        </p:grpSpPr>
        <p:sp>
          <p:nvSpPr>
            <p:cNvPr id="36" name="object 36"/>
            <p:cNvSpPr/>
            <p:nvPr/>
          </p:nvSpPr>
          <p:spPr>
            <a:xfrm>
              <a:off x="13040591" y="6222791"/>
              <a:ext cx="952500" cy="952500"/>
            </a:xfrm>
            <a:custGeom>
              <a:avLst/>
              <a:gdLst/>
              <a:ahLst/>
              <a:cxnLst/>
              <a:rect l="l" t="t" r="r" b="b"/>
              <a:pathLst>
                <a:path w="952500" h="952500">
                  <a:moveTo>
                    <a:pt x="952218" y="952218"/>
                  </a:moveTo>
                  <a:lnTo>
                    <a:pt x="7404" y="7404"/>
                  </a:lnTo>
                  <a:lnTo>
                    <a:pt x="0" y="0"/>
                  </a:lnTo>
                </a:path>
              </a:pathLst>
            </a:custGeom>
            <a:ln w="20941">
              <a:solidFill>
                <a:srgbClr val="000000"/>
              </a:solidFill>
            </a:ln>
          </p:spPr>
          <p:txBody>
            <a:bodyPr wrap="square" lIns="0" tIns="0" rIns="0" bIns="0" rtlCol="0"/>
            <a:lstStyle/>
            <a:p>
              <a:endParaRPr/>
            </a:p>
          </p:txBody>
        </p:sp>
        <p:sp>
          <p:nvSpPr>
            <p:cNvPr id="37" name="object 37"/>
            <p:cNvSpPr/>
            <p:nvPr/>
          </p:nvSpPr>
          <p:spPr>
            <a:xfrm>
              <a:off x="12976914" y="6159117"/>
              <a:ext cx="106680" cy="106680"/>
            </a:xfrm>
            <a:custGeom>
              <a:avLst/>
              <a:gdLst/>
              <a:ahLst/>
              <a:cxnLst/>
              <a:rect l="l" t="t" r="r" b="b"/>
              <a:pathLst>
                <a:path w="106680" h="106679">
                  <a:moveTo>
                    <a:pt x="0" y="0"/>
                  </a:moveTo>
                  <a:lnTo>
                    <a:pt x="35538" y="106617"/>
                  </a:lnTo>
                  <a:lnTo>
                    <a:pt x="106614" y="35539"/>
                  </a:lnTo>
                  <a:lnTo>
                    <a:pt x="0" y="0"/>
                  </a:lnTo>
                  <a:close/>
                </a:path>
              </a:pathLst>
            </a:custGeom>
            <a:solidFill>
              <a:srgbClr val="000000"/>
            </a:solidFill>
          </p:spPr>
          <p:txBody>
            <a:bodyPr wrap="square" lIns="0" tIns="0" rIns="0" bIns="0" rtlCol="0"/>
            <a:lstStyle/>
            <a:p>
              <a:endParaRPr/>
            </a:p>
          </p:txBody>
        </p:sp>
      </p:grpSp>
      <p:sp>
        <p:nvSpPr>
          <p:cNvPr id="38" name="object 38"/>
          <p:cNvSpPr/>
          <p:nvPr/>
        </p:nvSpPr>
        <p:spPr>
          <a:xfrm>
            <a:off x="12980107" y="5777536"/>
            <a:ext cx="100965" cy="100965"/>
          </a:xfrm>
          <a:custGeom>
            <a:avLst/>
            <a:gdLst/>
            <a:ahLst/>
            <a:cxnLst/>
            <a:rect l="l" t="t" r="r" b="b"/>
            <a:pathLst>
              <a:path w="100965" h="100964">
                <a:moveTo>
                  <a:pt x="100520" y="0"/>
                </a:moveTo>
                <a:lnTo>
                  <a:pt x="0" y="50260"/>
                </a:lnTo>
                <a:lnTo>
                  <a:pt x="100520" y="100520"/>
                </a:lnTo>
                <a:lnTo>
                  <a:pt x="100520" y="0"/>
                </a:lnTo>
                <a:close/>
              </a:path>
            </a:pathLst>
          </a:custGeom>
          <a:solidFill>
            <a:srgbClr val="000000"/>
          </a:solidFill>
        </p:spPr>
        <p:txBody>
          <a:bodyPr wrap="square" lIns="0" tIns="0" rIns="0" bIns="0" rtlCol="0"/>
          <a:lstStyle/>
          <a:p>
            <a:endParaRPr/>
          </a:p>
        </p:txBody>
      </p:sp>
      <p:sp>
        <p:nvSpPr>
          <p:cNvPr id="39" name="object 39"/>
          <p:cNvSpPr txBox="1"/>
          <p:nvPr/>
        </p:nvSpPr>
        <p:spPr>
          <a:xfrm>
            <a:off x="6072509" y="8627717"/>
            <a:ext cx="8733790" cy="1842135"/>
          </a:xfrm>
          <a:prstGeom prst="rect">
            <a:avLst/>
          </a:prstGeom>
        </p:spPr>
        <p:txBody>
          <a:bodyPr vert="horz" wrap="square" lIns="0" tIns="228600" rIns="0" bIns="0" rtlCol="0">
            <a:spAutoFit/>
          </a:bodyPr>
          <a:lstStyle/>
          <a:p>
            <a:pPr marL="264160" indent="-215900">
              <a:lnSpc>
                <a:spcPct val="100000"/>
              </a:lnSpc>
              <a:spcBef>
                <a:spcPts val="1800"/>
              </a:spcBef>
              <a:buChar char="-"/>
              <a:tabLst>
                <a:tab pos="264795" algn="l"/>
              </a:tabLst>
            </a:pPr>
            <a:r>
              <a:rPr sz="2450" b="1" spc="10" dirty="0">
                <a:latin typeface="Arial"/>
                <a:cs typeface="Arial"/>
              </a:rPr>
              <a:t>Client</a:t>
            </a:r>
            <a:r>
              <a:rPr sz="2450" b="1" spc="-5" dirty="0">
                <a:latin typeface="Arial"/>
                <a:cs typeface="Arial"/>
              </a:rPr>
              <a:t> </a:t>
            </a:r>
            <a:r>
              <a:rPr sz="2450" b="1" spc="5" dirty="0">
                <a:latin typeface="Arial"/>
                <a:cs typeface="Arial"/>
              </a:rPr>
              <a:t>requests</a:t>
            </a:r>
            <a:r>
              <a:rPr sz="2450" b="1" spc="-5" dirty="0">
                <a:latin typeface="Arial"/>
                <a:cs typeface="Arial"/>
              </a:rPr>
              <a:t> </a:t>
            </a:r>
            <a:r>
              <a:rPr sz="2450" b="1" spc="25" dirty="0">
                <a:latin typeface="Arial"/>
                <a:cs typeface="Arial"/>
              </a:rPr>
              <a:t>are</a:t>
            </a:r>
            <a:r>
              <a:rPr sz="2450" b="1" spc="-5" dirty="0">
                <a:latin typeface="Arial"/>
                <a:cs typeface="Arial"/>
              </a:rPr>
              <a:t> </a:t>
            </a:r>
            <a:r>
              <a:rPr sz="2450" b="1" spc="5" dirty="0">
                <a:latin typeface="Arial"/>
                <a:cs typeface="Arial"/>
              </a:rPr>
              <a:t>distributed</a:t>
            </a:r>
            <a:r>
              <a:rPr sz="2450" b="1" spc="-5" dirty="0">
                <a:latin typeface="Arial"/>
                <a:cs typeface="Arial"/>
              </a:rPr>
              <a:t> </a:t>
            </a:r>
            <a:r>
              <a:rPr sz="2450" b="1" spc="45" dirty="0">
                <a:latin typeface="Arial"/>
                <a:cs typeface="Arial"/>
              </a:rPr>
              <a:t>between</a:t>
            </a:r>
            <a:r>
              <a:rPr sz="2450" b="1" spc="-5" dirty="0">
                <a:latin typeface="Arial"/>
                <a:cs typeface="Arial"/>
              </a:rPr>
              <a:t> </a:t>
            </a:r>
            <a:r>
              <a:rPr sz="2450" b="1" spc="10" dirty="0">
                <a:latin typeface="Arial"/>
                <a:cs typeface="Arial"/>
              </a:rPr>
              <a:t>brokers</a:t>
            </a:r>
            <a:endParaRPr sz="2450">
              <a:latin typeface="Arial"/>
              <a:cs typeface="Arial"/>
            </a:endParaRPr>
          </a:p>
          <a:p>
            <a:pPr marL="227329" indent="-215265">
              <a:lnSpc>
                <a:spcPct val="100000"/>
              </a:lnSpc>
              <a:spcBef>
                <a:spcPts val="1710"/>
              </a:spcBef>
              <a:buChar char="-"/>
              <a:tabLst>
                <a:tab pos="227965" algn="l"/>
              </a:tabLst>
            </a:pPr>
            <a:r>
              <a:rPr sz="2450" b="1" spc="-25" dirty="0">
                <a:latin typeface="Arial"/>
                <a:cs typeface="Arial"/>
              </a:rPr>
              <a:t>Easy</a:t>
            </a:r>
            <a:r>
              <a:rPr sz="2450" b="1" spc="5" dirty="0">
                <a:latin typeface="Arial"/>
                <a:cs typeface="Arial"/>
              </a:rPr>
              <a:t> </a:t>
            </a:r>
            <a:r>
              <a:rPr sz="2450" b="1" spc="30" dirty="0">
                <a:latin typeface="Arial"/>
                <a:cs typeface="Arial"/>
              </a:rPr>
              <a:t>to</a:t>
            </a:r>
            <a:r>
              <a:rPr sz="2450" b="1" spc="10" dirty="0">
                <a:latin typeface="Arial"/>
                <a:cs typeface="Arial"/>
              </a:rPr>
              <a:t> </a:t>
            </a:r>
            <a:r>
              <a:rPr sz="2450" b="1" spc="15" dirty="0">
                <a:latin typeface="Arial"/>
                <a:cs typeface="Arial"/>
              </a:rPr>
              <a:t>scale</a:t>
            </a:r>
            <a:r>
              <a:rPr sz="2450" b="1" spc="10" dirty="0">
                <a:latin typeface="Arial"/>
                <a:cs typeface="Arial"/>
              </a:rPr>
              <a:t> </a:t>
            </a:r>
            <a:r>
              <a:rPr sz="2450" b="1" spc="-35" dirty="0">
                <a:latin typeface="Arial"/>
                <a:cs typeface="Arial"/>
              </a:rPr>
              <a:t>by</a:t>
            </a:r>
            <a:r>
              <a:rPr sz="2450" b="1" spc="10" dirty="0">
                <a:latin typeface="Arial"/>
                <a:cs typeface="Arial"/>
              </a:rPr>
              <a:t> </a:t>
            </a:r>
            <a:r>
              <a:rPr sz="2450" b="1" dirty="0">
                <a:latin typeface="Arial"/>
                <a:cs typeface="Arial"/>
              </a:rPr>
              <a:t>adding</a:t>
            </a:r>
            <a:r>
              <a:rPr sz="2450" b="1" spc="10" dirty="0">
                <a:latin typeface="Arial"/>
                <a:cs typeface="Arial"/>
              </a:rPr>
              <a:t> </a:t>
            </a:r>
            <a:r>
              <a:rPr sz="2450" b="1" spc="20" dirty="0">
                <a:latin typeface="Arial"/>
                <a:cs typeface="Arial"/>
              </a:rPr>
              <a:t>more</a:t>
            </a:r>
            <a:r>
              <a:rPr sz="2450" b="1" spc="10" dirty="0">
                <a:latin typeface="Arial"/>
                <a:cs typeface="Arial"/>
              </a:rPr>
              <a:t> brokers </a:t>
            </a:r>
            <a:r>
              <a:rPr sz="2450" b="1" spc="20" dirty="0">
                <a:latin typeface="Arial"/>
                <a:cs typeface="Arial"/>
              </a:rPr>
              <a:t>based</a:t>
            </a:r>
            <a:r>
              <a:rPr sz="2450" b="1" spc="10" dirty="0">
                <a:latin typeface="Arial"/>
                <a:cs typeface="Arial"/>
              </a:rPr>
              <a:t> </a:t>
            </a:r>
            <a:r>
              <a:rPr sz="2450" b="1" spc="-10" dirty="0">
                <a:latin typeface="Arial"/>
                <a:cs typeface="Arial"/>
              </a:rPr>
              <a:t>on</a:t>
            </a:r>
            <a:r>
              <a:rPr sz="2450" b="1" spc="10" dirty="0">
                <a:latin typeface="Arial"/>
                <a:cs typeface="Arial"/>
              </a:rPr>
              <a:t> </a:t>
            </a:r>
            <a:r>
              <a:rPr sz="2450" b="1" spc="25" dirty="0">
                <a:latin typeface="Arial"/>
                <a:cs typeface="Arial"/>
              </a:rPr>
              <a:t>the</a:t>
            </a:r>
            <a:r>
              <a:rPr sz="2450" b="1" spc="10" dirty="0">
                <a:latin typeface="Arial"/>
                <a:cs typeface="Arial"/>
              </a:rPr>
              <a:t> </a:t>
            </a:r>
            <a:r>
              <a:rPr sz="2450" b="1" spc="20" dirty="0">
                <a:latin typeface="Arial"/>
                <a:cs typeface="Arial"/>
              </a:rPr>
              <a:t>need</a:t>
            </a:r>
            <a:endParaRPr sz="2450">
              <a:latin typeface="Arial"/>
              <a:cs typeface="Arial"/>
            </a:endParaRPr>
          </a:p>
          <a:p>
            <a:pPr marL="107950">
              <a:lnSpc>
                <a:spcPct val="100000"/>
              </a:lnSpc>
              <a:spcBef>
                <a:spcPts val="2070"/>
              </a:spcBef>
            </a:pPr>
            <a:r>
              <a:rPr sz="2450" b="1" spc="190" dirty="0">
                <a:latin typeface="Arial"/>
                <a:cs typeface="Arial"/>
              </a:rPr>
              <a:t>-</a:t>
            </a:r>
            <a:r>
              <a:rPr sz="2450" b="1" spc="-10" dirty="0">
                <a:latin typeface="Arial"/>
                <a:cs typeface="Arial"/>
              </a:rPr>
              <a:t> </a:t>
            </a:r>
            <a:r>
              <a:rPr sz="2450" b="1" spc="10" dirty="0">
                <a:latin typeface="Arial"/>
                <a:cs typeface="Arial"/>
              </a:rPr>
              <a:t>Handles</a:t>
            </a:r>
            <a:r>
              <a:rPr sz="2450" b="1" spc="-5" dirty="0">
                <a:latin typeface="Arial"/>
                <a:cs typeface="Arial"/>
              </a:rPr>
              <a:t> </a:t>
            </a:r>
            <a:r>
              <a:rPr sz="2450" b="1" spc="45" dirty="0">
                <a:latin typeface="Arial"/>
                <a:cs typeface="Arial"/>
              </a:rPr>
              <a:t>data</a:t>
            </a:r>
            <a:r>
              <a:rPr sz="2450" b="1" spc="-5" dirty="0">
                <a:latin typeface="Arial"/>
                <a:cs typeface="Arial"/>
              </a:rPr>
              <a:t> </a:t>
            </a:r>
            <a:r>
              <a:rPr sz="2450" b="1" spc="-25" dirty="0">
                <a:latin typeface="Arial"/>
                <a:cs typeface="Arial"/>
              </a:rPr>
              <a:t>loss</a:t>
            </a:r>
            <a:r>
              <a:rPr sz="2450" b="1" spc="-5" dirty="0">
                <a:latin typeface="Arial"/>
                <a:cs typeface="Arial"/>
              </a:rPr>
              <a:t> </a:t>
            </a:r>
            <a:r>
              <a:rPr sz="2450" b="1" spc="-25" dirty="0">
                <a:latin typeface="Arial"/>
                <a:cs typeface="Arial"/>
              </a:rPr>
              <a:t>using</a:t>
            </a:r>
            <a:r>
              <a:rPr sz="2450" b="1" spc="-5" dirty="0">
                <a:latin typeface="Arial"/>
                <a:cs typeface="Arial"/>
              </a:rPr>
              <a:t> </a:t>
            </a:r>
            <a:r>
              <a:rPr sz="2450" b="1" spc="10" dirty="0">
                <a:latin typeface="Arial"/>
                <a:cs typeface="Arial"/>
              </a:rPr>
              <a:t>Replication</a:t>
            </a:r>
            <a:endParaRPr sz="2450">
              <a:latin typeface="Arial"/>
              <a:cs typeface="Arial"/>
            </a:endParaRPr>
          </a:p>
        </p:txBody>
      </p:sp>
      <p:pic>
        <p:nvPicPr>
          <p:cNvPr id="40" name="object 40"/>
          <p:cNvPicPr/>
          <p:nvPr/>
        </p:nvPicPr>
        <p:blipFill>
          <a:blip r:embed="rId2" cstate="print"/>
          <a:stretch>
            <a:fillRect/>
          </a:stretch>
        </p:blipFill>
        <p:spPr>
          <a:xfrm>
            <a:off x="8857262" y="2033509"/>
            <a:ext cx="3043841" cy="1646210"/>
          </a:xfrm>
          <a:prstGeom prst="rect">
            <a:avLst/>
          </a:prstGeom>
        </p:spPr>
      </p:pic>
      <p:sp>
        <p:nvSpPr>
          <p:cNvPr id="41" name="object 41"/>
          <p:cNvSpPr/>
          <p:nvPr/>
        </p:nvSpPr>
        <p:spPr>
          <a:xfrm>
            <a:off x="8439531" y="5447493"/>
            <a:ext cx="3674110" cy="1323975"/>
          </a:xfrm>
          <a:custGeom>
            <a:avLst/>
            <a:gdLst/>
            <a:ahLst/>
            <a:cxnLst/>
            <a:rect l="l" t="t" r="r" b="b"/>
            <a:pathLst>
              <a:path w="3674109" h="1323975">
                <a:moveTo>
                  <a:pt x="1047089" y="800239"/>
                </a:moveTo>
                <a:lnTo>
                  <a:pt x="1044943" y="752652"/>
                </a:lnTo>
                <a:lnTo>
                  <a:pt x="1038631" y="706247"/>
                </a:lnTo>
                <a:lnTo>
                  <a:pt x="1028344" y="661212"/>
                </a:lnTo>
                <a:lnTo>
                  <a:pt x="1014272" y="617740"/>
                </a:lnTo>
                <a:lnTo>
                  <a:pt x="1008710" y="604621"/>
                </a:lnTo>
                <a:lnTo>
                  <a:pt x="1008710" y="800239"/>
                </a:lnTo>
                <a:lnTo>
                  <a:pt x="1005852" y="853084"/>
                </a:lnTo>
                <a:lnTo>
                  <a:pt x="997470" y="904290"/>
                </a:lnTo>
                <a:lnTo>
                  <a:pt x="983881" y="953579"/>
                </a:lnTo>
                <a:lnTo>
                  <a:pt x="965377" y="1000633"/>
                </a:lnTo>
                <a:lnTo>
                  <a:pt x="942251" y="1045159"/>
                </a:lnTo>
                <a:lnTo>
                  <a:pt x="914806" y="1086853"/>
                </a:lnTo>
                <a:lnTo>
                  <a:pt x="810120" y="982167"/>
                </a:lnTo>
                <a:lnTo>
                  <a:pt x="810120" y="1191539"/>
                </a:lnTo>
                <a:lnTo>
                  <a:pt x="768426" y="1218984"/>
                </a:lnTo>
                <a:lnTo>
                  <a:pt x="723900" y="1242110"/>
                </a:lnTo>
                <a:lnTo>
                  <a:pt x="676846" y="1260614"/>
                </a:lnTo>
                <a:lnTo>
                  <a:pt x="627557" y="1274203"/>
                </a:lnTo>
                <a:lnTo>
                  <a:pt x="576351" y="1282585"/>
                </a:lnTo>
                <a:lnTo>
                  <a:pt x="523494" y="1285443"/>
                </a:lnTo>
                <a:lnTo>
                  <a:pt x="470662" y="1282585"/>
                </a:lnTo>
                <a:lnTo>
                  <a:pt x="419455" y="1274203"/>
                </a:lnTo>
                <a:lnTo>
                  <a:pt x="370192" y="1260614"/>
                </a:lnTo>
                <a:lnTo>
                  <a:pt x="323164" y="1242110"/>
                </a:lnTo>
                <a:lnTo>
                  <a:pt x="278650" y="1218984"/>
                </a:lnTo>
                <a:lnTo>
                  <a:pt x="236969" y="1191539"/>
                </a:lnTo>
                <a:lnTo>
                  <a:pt x="341617" y="1086853"/>
                </a:lnTo>
                <a:lnTo>
                  <a:pt x="523494" y="904913"/>
                </a:lnTo>
                <a:lnTo>
                  <a:pt x="810120" y="1191539"/>
                </a:lnTo>
                <a:lnTo>
                  <a:pt x="810120" y="982167"/>
                </a:lnTo>
                <a:lnTo>
                  <a:pt x="732866" y="904913"/>
                </a:lnTo>
                <a:lnTo>
                  <a:pt x="628180" y="800239"/>
                </a:lnTo>
                <a:lnTo>
                  <a:pt x="732815" y="695629"/>
                </a:lnTo>
                <a:lnTo>
                  <a:pt x="914806" y="513702"/>
                </a:lnTo>
                <a:lnTo>
                  <a:pt x="942251" y="555383"/>
                </a:lnTo>
                <a:lnTo>
                  <a:pt x="965377" y="599897"/>
                </a:lnTo>
                <a:lnTo>
                  <a:pt x="983881" y="646925"/>
                </a:lnTo>
                <a:lnTo>
                  <a:pt x="997470" y="696201"/>
                </a:lnTo>
                <a:lnTo>
                  <a:pt x="1005852" y="747395"/>
                </a:lnTo>
                <a:lnTo>
                  <a:pt x="1008710" y="800239"/>
                </a:lnTo>
                <a:lnTo>
                  <a:pt x="1008710" y="604621"/>
                </a:lnTo>
                <a:lnTo>
                  <a:pt x="996594" y="576008"/>
                </a:lnTo>
                <a:lnTo>
                  <a:pt x="975499" y="536206"/>
                </a:lnTo>
                <a:lnTo>
                  <a:pt x="960970" y="513702"/>
                </a:lnTo>
                <a:lnTo>
                  <a:pt x="951166" y="498513"/>
                </a:lnTo>
                <a:lnTo>
                  <a:pt x="923785" y="463130"/>
                </a:lnTo>
                <a:lnTo>
                  <a:pt x="893546" y="430225"/>
                </a:lnTo>
                <a:lnTo>
                  <a:pt x="860640" y="399999"/>
                </a:lnTo>
                <a:lnTo>
                  <a:pt x="837742" y="382308"/>
                </a:lnTo>
                <a:lnTo>
                  <a:pt x="848639" y="365023"/>
                </a:lnTo>
                <a:lnTo>
                  <a:pt x="877062" y="302920"/>
                </a:lnTo>
                <a:lnTo>
                  <a:pt x="887971" y="256235"/>
                </a:lnTo>
                <a:lnTo>
                  <a:pt x="888784" y="239560"/>
                </a:lnTo>
                <a:lnTo>
                  <a:pt x="880389" y="176987"/>
                </a:lnTo>
                <a:lnTo>
                  <a:pt x="860488" y="126580"/>
                </a:lnTo>
                <a:lnTo>
                  <a:pt x="831977" y="87337"/>
                </a:lnTo>
                <a:lnTo>
                  <a:pt x="797814" y="58254"/>
                </a:lnTo>
                <a:lnTo>
                  <a:pt x="760895" y="38328"/>
                </a:lnTo>
                <a:lnTo>
                  <a:pt x="724141" y="26555"/>
                </a:lnTo>
                <a:lnTo>
                  <a:pt x="690524" y="21932"/>
                </a:lnTo>
                <a:lnTo>
                  <a:pt x="614286" y="32524"/>
                </a:lnTo>
                <a:lnTo>
                  <a:pt x="612495" y="33515"/>
                </a:lnTo>
                <a:lnTo>
                  <a:pt x="612495" y="606628"/>
                </a:lnTo>
                <a:lnTo>
                  <a:pt x="523494" y="695629"/>
                </a:lnTo>
                <a:lnTo>
                  <a:pt x="444055" y="616178"/>
                </a:lnTo>
                <a:lnTo>
                  <a:pt x="447192" y="618502"/>
                </a:lnTo>
                <a:lnTo>
                  <a:pt x="521817" y="667308"/>
                </a:lnTo>
                <a:lnTo>
                  <a:pt x="596341" y="618604"/>
                </a:lnTo>
                <a:lnTo>
                  <a:pt x="612495" y="606628"/>
                </a:lnTo>
                <a:lnTo>
                  <a:pt x="612495" y="33515"/>
                </a:lnTo>
                <a:lnTo>
                  <a:pt x="562457" y="60934"/>
                </a:lnTo>
                <a:lnTo>
                  <a:pt x="532904" y="90347"/>
                </a:lnTo>
                <a:lnTo>
                  <a:pt x="523532" y="103886"/>
                </a:lnTo>
                <a:lnTo>
                  <a:pt x="514159" y="90347"/>
                </a:lnTo>
                <a:lnTo>
                  <a:pt x="484619" y="60934"/>
                </a:lnTo>
                <a:lnTo>
                  <a:pt x="432803" y="32524"/>
                </a:lnTo>
                <a:lnTo>
                  <a:pt x="418896" y="30594"/>
                </a:lnTo>
                <a:lnTo>
                  <a:pt x="418896" y="800239"/>
                </a:lnTo>
                <a:lnTo>
                  <a:pt x="132283" y="1086853"/>
                </a:lnTo>
                <a:lnTo>
                  <a:pt x="104838" y="1045159"/>
                </a:lnTo>
                <a:lnTo>
                  <a:pt x="81699" y="1000633"/>
                </a:lnTo>
                <a:lnTo>
                  <a:pt x="63195" y="953579"/>
                </a:lnTo>
                <a:lnTo>
                  <a:pt x="49606" y="904290"/>
                </a:lnTo>
                <a:lnTo>
                  <a:pt x="41236" y="853084"/>
                </a:lnTo>
                <a:lnTo>
                  <a:pt x="38379" y="800239"/>
                </a:lnTo>
                <a:lnTo>
                  <a:pt x="41236" y="747395"/>
                </a:lnTo>
                <a:lnTo>
                  <a:pt x="49606" y="696201"/>
                </a:lnTo>
                <a:lnTo>
                  <a:pt x="63195" y="646925"/>
                </a:lnTo>
                <a:lnTo>
                  <a:pt x="81699" y="599897"/>
                </a:lnTo>
                <a:lnTo>
                  <a:pt x="104838" y="555383"/>
                </a:lnTo>
                <a:lnTo>
                  <a:pt x="132283" y="513702"/>
                </a:lnTo>
                <a:lnTo>
                  <a:pt x="418896" y="800239"/>
                </a:lnTo>
                <a:lnTo>
                  <a:pt x="418896" y="30594"/>
                </a:lnTo>
                <a:lnTo>
                  <a:pt x="356590" y="21932"/>
                </a:lnTo>
                <a:lnTo>
                  <a:pt x="323138" y="26555"/>
                </a:lnTo>
                <a:lnTo>
                  <a:pt x="286613" y="38328"/>
                </a:lnTo>
                <a:lnTo>
                  <a:pt x="249897" y="58267"/>
                </a:lnTo>
                <a:lnTo>
                  <a:pt x="215836" y="87363"/>
                </a:lnTo>
                <a:lnTo>
                  <a:pt x="187312" y="126606"/>
                </a:lnTo>
                <a:lnTo>
                  <a:pt x="167182" y="177012"/>
                </a:lnTo>
                <a:lnTo>
                  <a:pt x="158318" y="239560"/>
                </a:lnTo>
                <a:lnTo>
                  <a:pt x="158953" y="256273"/>
                </a:lnTo>
                <a:lnTo>
                  <a:pt x="169176" y="302780"/>
                </a:lnTo>
                <a:lnTo>
                  <a:pt x="196723" y="364820"/>
                </a:lnTo>
                <a:lnTo>
                  <a:pt x="208076" y="383222"/>
                </a:lnTo>
                <a:lnTo>
                  <a:pt x="186397" y="399999"/>
                </a:lnTo>
                <a:lnTo>
                  <a:pt x="153492" y="430225"/>
                </a:lnTo>
                <a:lnTo>
                  <a:pt x="123266" y="463130"/>
                </a:lnTo>
                <a:lnTo>
                  <a:pt x="95897" y="498513"/>
                </a:lnTo>
                <a:lnTo>
                  <a:pt x="71564" y="536206"/>
                </a:lnTo>
                <a:lnTo>
                  <a:pt x="50469" y="576008"/>
                </a:lnTo>
                <a:lnTo>
                  <a:pt x="32804" y="617740"/>
                </a:lnTo>
                <a:lnTo>
                  <a:pt x="18732" y="661212"/>
                </a:lnTo>
                <a:lnTo>
                  <a:pt x="8445" y="706247"/>
                </a:lnTo>
                <a:lnTo>
                  <a:pt x="2133" y="752652"/>
                </a:lnTo>
                <a:lnTo>
                  <a:pt x="0" y="800239"/>
                </a:lnTo>
                <a:lnTo>
                  <a:pt x="2133" y="847813"/>
                </a:lnTo>
                <a:lnTo>
                  <a:pt x="8445" y="894219"/>
                </a:lnTo>
                <a:lnTo>
                  <a:pt x="18732" y="939253"/>
                </a:lnTo>
                <a:lnTo>
                  <a:pt x="32804" y="982738"/>
                </a:lnTo>
                <a:lnTo>
                  <a:pt x="50469" y="1024470"/>
                </a:lnTo>
                <a:lnTo>
                  <a:pt x="71564" y="1064285"/>
                </a:lnTo>
                <a:lnTo>
                  <a:pt x="95897" y="1101979"/>
                </a:lnTo>
                <a:lnTo>
                  <a:pt x="123266" y="1137373"/>
                </a:lnTo>
                <a:lnTo>
                  <a:pt x="153492" y="1170279"/>
                </a:lnTo>
                <a:lnTo>
                  <a:pt x="186397" y="1200518"/>
                </a:lnTo>
                <a:lnTo>
                  <a:pt x="221780" y="1227899"/>
                </a:lnTo>
                <a:lnTo>
                  <a:pt x="259473" y="1252232"/>
                </a:lnTo>
                <a:lnTo>
                  <a:pt x="299275" y="1273327"/>
                </a:lnTo>
                <a:lnTo>
                  <a:pt x="341007" y="1291005"/>
                </a:lnTo>
                <a:lnTo>
                  <a:pt x="384479" y="1305077"/>
                </a:lnTo>
                <a:lnTo>
                  <a:pt x="429514" y="1315364"/>
                </a:lnTo>
                <a:lnTo>
                  <a:pt x="475919" y="1321676"/>
                </a:lnTo>
                <a:lnTo>
                  <a:pt x="523494" y="1323822"/>
                </a:lnTo>
                <a:lnTo>
                  <a:pt x="571080" y="1321676"/>
                </a:lnTo>
                <a:lnTo>
                  <a:pt x="617486" y="1315364"/>
                </a:lnTo>
                <a:lnTo>
                  <a:pt x="662520" y="1305077"/>
                </a:lnTo>
                <a:lnTo>
                  <a:pt x="706005" y="1291005"/>
                </a:lnTo>
                <a:lnTo>
                  <a:pt x="747737" y="1273327"/>
                </a:lnTo>
                <a:lnTo>
                  <a:pt x="787552" y="1252232"/>
                </a:lnTo>
                <a:lnTo>
                  <a:pt x="825246" y="1227899"/>
                </a:lnTo>
                <a:lnTo>
                  <a:pt x="860640" y="1200518"/>
                </a:lnTo>
                <a:lnTo>
                  <a:pt x="893546" y="1170279"/>
                </a:lnTo>
                <a:lnTo>
                  <a:pt x="923785" y="1137373"/>
                </a:lnTo>
                <a:lnTo>
                  <a:pt x="951166" y="1101979"/>
                </a:lnTo>
                <a:lnTo>
                  <a:pt x="975487" y="1064285"/>
                </a:lnTo>
                <a:lnTo>
                  <a:pt x="996594" y="1024470"/>
                </a:lnTo>
                <a:lnTo>
                  <a:pt x="1014272" y="982738"/>
                </a:lnTo>
                <a:lnTo>
                  <a:pt x="1028344" y="939253"/>
                </a:lnTo>
                <a:lnTo>
                  <a:pt x="1038631" y="894219"/>
                </a:lnTo>
                <a:lnTo>
                  <a:pt x="1044943" y="847813"/>
                </a:lnTo>
                <a:lnTo>
                  <a:pt x="1047089" y="800239"/>
                </a:lnTo>
                <a:close/>
              </a:path>
              <a:path w="3674109" h="1323975">
                <a:moveTo>
                  <a:pt x="2281263" y="217614"/>
                </a:moveTo>
                <a:lnTo>
                  <a:pt x="2272855" y="155054"/>
                </a:lnTo>
                <a:lnTo>
                  <a:pt x="2252954" y="104648"/>
                </a:lnTo>
                <a:lnTo>
                  <a:pt x="2224443" y="65405"/>
                </a:lnTo>
                <a:lnTo>
                  <a:pt x="2190267" y="36322"/>
                </a:lnTo>
                <a:lnTo>
                  <a:pt x="2153361" y="16395"/>
                </a:lnTo>
                <a:lnTo>
                  <a:pt x="2116607" y="4622"/>
                </a:lnTo>
                <a:lnTo>
                  <a:pt x="2082977" y="0"/>
                </a:lnTo>
                <a:lnTo>
                  <a:pt x="2006752" y="10579"/>
                </a:lnTo>
                <a:lnTo>
                  <a:pt x="1954923" y="39001"/>
                </a:lnTo>
                <a:lnTo>
                  <a:pt x="1925370" y="68414"/>
                </a:lnTo>
                <a:lnTo>
                  <a:pt x="1915985" y="81953"/>
                </a:lnTo>
                <a:lnTo>
                  <a:pt x="1906612" y="68414"/>
                </a:lnTo>
                <a:lnTo>
                  <a:pt x="1877085" y="39001"/>
                </a:lnTo>
                <a:lnTo>
                  <a:pt x="1825269" y="10579"/>
                </a:lnTo>
                <a:lnTo>
                  <a:pt x="1749056" y="0"/>
                </a:lnTo>
                <a:lnTo>
                  <a:pt x="1715604" y="4622"/>
                </a:lnTo>
                <a:lnTo>
                  <a:pt x="1679079" y="16395"/>
                </a:lnTo>
                <a:lnTo>
                  <a:pt x="1642364" y="36334"/>
                </a:lnTo>
                <a:lnTo>
                  <a:pt x="1608302" y="65430"/>
                </a:lnTo>
                <a:lnTo>
                  <a:pt x="1579778" y="104673"/>
                </a:lnTo>
                <a:lnTo>
                  <a:pt x="1559648" y="155067"/>
                </a:lnTo>
                <a:lnTo>
                  <a:pt x="1550784" y="217614"/>
                </a:lnTo>
                <a:lnTo>
                  <a:pt x="1551419" y="234340"/>
                </a:lnTo>
                <a:lnTo>
                  <a:pt x="1561642" y="280847"/>
                </a:lnTo>
                <a:lnTo>
                  <a:pt x="1589189" y="342887"/>
                </a:lnTo>
                <a:lnTo>
                  <a:pt x="1611452" y="378929"/>
                </a:lnTo>
                <a:lnTo>
                  <a:pt x="1640446" y="417880"/>
                </a:lnTo>
                <a:lnTo>
                  <a:pt x="1676958" y="459435"/>
                </a:lnTo>
                <a:lnTo>
                  <a:pt x="1721802" y="503288"/>
                </a:lnTo>
                <a:lnTo>
                  <a:pt x="1775764" y="549097"/>
                </a:lnTo>
                <a:lnTo>
                  <a:pt x="1839658" y="596569"/>
                </a:lnTo>
                <a:lnTo>
                  <a:pt x="1914283" y="645375"/>
                </a:lnTo>
                <a:lnTo>
                  <a:pt x="1988794" y="596671"/>
                </a:lnTo>
                <a:lnTo>
                  <a:pt x="2052751" y="549262"/>
                </a:lnTo>
                <a:lnTo>
                  <a:pt x="2106917" y="503491"/>
                </a:lnTo>
                <a:lnTo>
                  <a:pt x="2152065" y="459676"/>
                </a:lnTo>
                <a:lnTo>
                  <a:pt x="2188959" y="418122"/>
                </a:lnTo>
                <a:lnTo>
                  <a:pt x="2218372" y="379145"/>
                </a:lnTo>
                <a:lnTo>
                  <a:pt x="2241105" y="343090"/>
                </a:lnTo>
                <a:lnTo>
                  <a:pt x="2269528" y="280974"/>
                </a:lnTo>
                <a:lnTo>
                  <a:pt x="2280450" y="234289"/>
                </a:lnTo>
                <a:lnTo>
                  <a:pt x="2281263" y="217614"/>
                </a:lnTo>
                <a:close/>
              </a:path>
              <a:path w="3674109" h="1323975">
                <a:moveTo>
                  <a:pt x="3673716" y="239560"/>
                </a:moveTo>
                <a:lnTo>
                  <a:pt x="3665321" y="176987"/>
                </a:lnTo>
                <a:lnTo>
                  <a:pt x="3645408" y="126580"/>
                </a:lnTo>
                <a:lnTo>
                  <a:pt x="3616909" y="87337"/>
                </a:lnTo>
                <a:lnTo>
                  <a:pt x="3582733" y="58254"/>
                </a:lnTo>
                <a:lnTo>
                  <a:pt x="3545827" y="38328"/>
                </a:lnTo>
                <a:lnTo>
                  <a:pt x="3509073" y="26555"/>
                </a:lnTo>
                <a:lnTo>
                  <a:pt x="3475456" y="21932"/>
                </a:lnTo>
                <a:lnTo>
                  <a:pt x="3399218" y="32524"/>
                </a:lnTo>
                <a:lnTo>
                  <a:pt x="3347389" y="60934"/>
                </a:lnTo>
                <a:lnTo>
                  <a:pt x="3317837" y="90347"/>
                </a:lnTo>
                <a:lnTo>
                  <a:pt x="3308451" y="103886"/>
                </a:lnTo>
                <a:lnTo>
                  <a:pt x="3299079" y="90347"/>
                </a:lnTo>
                <a:lnTo>
                  <a:pt x="3269551" y="60934"/>
                </a:lnTo>
                <a:lnTo>
                  <a:pt x="3217735" y="32524"/>
                </a:lnTo>
                <a:lnTo>
                  <a:pt x="3141510" y="21932"/>
                </a:lnTo>
                <a:lnTo>
                  <a:pt x="3108058" y="26555"/>
                </a:lnTo>
                <a:lnTo>
                  <a:pt x="3071545" y="38328"/>
                </a:lnTo>
                <a:lnTo>
                  <a:pt x="3034817" y="58267"/>
                </a:lnTo>
                <a:lnTo>
                  <a:pt x="3000768" y="87363"/>
                </a:lnTo>
                <a:lnTo>
                  <a:pt x="2972244" y="126606"/>
                </a:lnTo>
                <a:lnTo>
                  <a:pt x="2952115" y="177012"/>
                </a:lnTo>
                <a:lnTo>
                  <a:pt x="2943250" y="239560"/>
                </a:lnTo>
                <a:lnTo>
                  <a:pt x="2943872" y="256273"/>
                </a:lnTo>
                <a:lnTo>
                  <a:pt x="2954109" y="302780"/>
                </a:lnTo>
                <a:lnTo>
                  <a:pt x="2981655" y="364820"/>
                </a:lnTo>
                <a:lnTo>
                  <a:pt x="3003918" y="400862"/>
                </a:lnTo>
                <a:lnTo>
                  <a:pt x="3032912" y="439813"/>
                </a:lnTo>
                <a:lnTo>
                  <a:pt x="3069425" y="481368"/>
                </a:lnTo>
                <a:lnTo>
                  <a:pt x="3114268" y="525221"/>
                </a:lnTo>
                <a:lnTo>
                  <a:pt x="3168243" y="571030"/>
                </a:lnTo>
                <a:lnTo>
                  <a:pt x="3232124" y="618502"/>
                </a:lnTo>
                <a:lnTo>
                  <a:pt x="3306749" y="667308"/>
                </a:lnTo>
                <a:lnTo>
                  <a:pt x="3381260" y="618604"/>
                </a:lnTo>
                <a:lnTo>
                  <a:pt x="3445218" y="571207"/>
                </a:lnTo>
                <a:lnTo>
                  <a:pt x="3499383" y="525437"/>
                </a:lnTo>
                <a:lnTo>
                  <a:pt x="3544519" y="481609"/>
                </a:lnTo>
                <a:lnTo>
                  <a:pt x="3581412" y="440055"/>
                </a:lnTo>
                <a:lnTo>
                  <a:pt x="3610838" y="401091"/>
                </a:lnTo>
                <a:lnTo>
                  <a:pt x="3633559" y="365023"/>
                </a:lnTo>
                <a:lnTo>
                  <a:pt x="3661994" y="302920"/>
                </a:lnTo>
                <a:lnTo>
                  <a:pt x="3672903" y="256235"/>
                </a:lnTo>
                <a:lnTo>
                  <a:pt x="3673716" y="239560"/>
                </a:lnTo>
                <a:close/>
              </a:path>
            </a:pathLst>
          </a:custGeom>
          <a:solidFill>
            <a:srgbClr val="EE220C"/>
          </a:solidFill>
        </p:spPr>
        <p:txBody>
          <a:bodyPr wrap="square" lIns="0" tIns="0" rIns="0" bIns="0" rtlCol="0"/>
          <a:lstStyle/>
          <a:p>
            <a:endParaRPr/>
          </a:p>
        </p:txBody>
      </p:sp>
      <p:sp>
        <p:nvSpPr>
          <p:cNvPr id="42" name="object 42"/>
          <p:cNvSpPr txBox="1"/>
          <p:nvPr/>
        </p:nvSpPr>
        <p:spPr>
          <a:xfrm>
            <a:off x="8612221" y="7509221"/>
            <a:ext cx="1047115" cy="1047115"/>
          </a:xfrm>
          <a:prstGeom prst="rect">
            <a:avLst/>
          </a:prstGeom>
          <a:solidFill>
            <a:srgbClr val="00A2FF"/>
          </a:solidFill>
        </p:spPr>
        <p:txBody>
          <a:bodyPr vert="horz" wrap="square" lIns="0" tIns="153670" rIns="0" bIns="0" rtlCol="0">
            <a:spAutoFit/>
          </a:bodyPr>
          <a:lstStyle/>
          <a:p>
            <a:pPr marL="18415" marR="10795" indent="265430">
              <a:lnSpc>
                <a:spcPct val="101600"/>
              </a:lnSpc>
              <a:spcBef>
                <a:spcPts val="1210"/>
              </a:spcBef>
            </a:pPr>
            <a:r>
              <a:rPr sz="2300" spc="10" dirty="0">
                <a:solidFill>
                  <a:srgbClr val="FFFFFF"/>
                </a:solidFill>
                <a:latin typeface="Arial MT"/>
                <a:cs typeface="Arial MT"/>
              </a:rPr>
              <a:t>File </a:t>
            </a:r>
            <a:r>
              <a:rPr sz="2300" spc="15" dirty="0">
                <a:solidFill>
                  <a:srgbClr val="FFFFFF"/>
                </a:solidFill>
                <a:latin typeface="Arial MT"/>
                <a:cs typeface="Arial MT"/>
              </a:rPr>
              <a:t> </a:t>
            </a:r>
            <a:r>
              <a:rPr sz="2300" spc="45" dirty="0">
                <a:solidFill>
                  <a:srgbClr val="FFFFFF"/>
                </a:solidFill>
                <a:latin typeface="Arial MT"/>
                <a:cs typeface="Arial MT"/>
              </a:rPr>
              <a:t>System</a:t>
            </a:r>
            <a:endParaRPr sz="2300">
              <a:latin typeface="Arial MT"/>
              <a:cs typeface="Arial MT"/>
            </a:endParaRPr>
          </a:p>
        </p:txBody>
      </p:sp>
      <p:sp>
        <p:nvSpPr>
          <p:cNvPr id="43" name="object 43"/>
          <p:cNvSpPr txBox="1"/>
          <p:nvPr/>
        </p:nvSpPr>
        <p:spPr>
          <a:xfrm>
            <a:off x="9855639" y="7509221"/>
            <a:ext cx="1047115" cy="1047115"/>
          </a:xfrm>
          <a:prstGeom prst="rect">
            <a:avLst/>
          </a:prstGeom>
          <a:solidFill>
            <a:srgbClr val="00A2FF"/>
          </a:solidFill>
        </p:spPr>
        <p:txBody>
          <a:bodyPr vert="horz" wrap="square" lIns="0" tIns="153670" rIns="0" bIns="0" rtlCol="0">
            <a:spAutoFit/>
          </a:bodyPr>
          <a:lstStyle/>
          <a:p>
            <a:pPr marL="18415" marR="10795" indent="265430">
              <a:lnSpc>
                <a:spcPct val="101600"/>
              </a:lnSpc>
              <a:spcBef>
                <a:spcPts val="1210"/>
              </a:spcBef>
            </a:pPr>
            <a:r>
              <a:rPr sz="2300" spc="10" dirty="0">
                <a:solidFill>
                  <a:srgbClr val="FFFFFF"/>
                </a:solidFill>
                <a:latin typeface="Arial MT"/>
                <a:cs typeface="Arial MT"/>
              </a:rPr>
              <a:t>File </a:t>
            </a:r>
            <a:r>
              <a:rPr sz="2300" spc="15" dirty="0">
                <a:solidFill>
                  <a:srgbClr val="FFFFFF"/>
                </a:solidFill>
                <a:latin typeface="Arial MT"/>
                <a:cs typeface="Arial MT"/>
              </a:rPr>
              <a:t> </a:t>
            </a:r>
            <a:r>
              <a:rPr sz="2300" spc="45" dirty="0">
                <a:solidFill>
                  <a:srgbClr val="FFFFFF"/>
                </a:solidFill>
                <a:latin typeface="Arial MT"/>
                <a:cs typeface="Arial MT"/>
              </a:rPr>
              <a:t>System</a:t>
            </a:r>
            <a:endParaRPr sz="2300">
              <a:latin typeface="Arial MT"/>
              <a:cs typeface="Arial MT"/>
            </a:endParaRPr>
          </a:p>
        </p:txBody>
      </p:sp>
      <p:sp>
        <p:nvSpPr>
          <p:cNvPr id="44" name="object 44"/>
          <p:cNvSpPr txBox="1"/>
          <p:nvPr/>
        </p:nvSpPr>
        <p:spPr>
          <a:xfrm>
            <a:off x="11099055" y="7509221"/>
            <a:ext cx="1047115" cy="1047115"/>
          </a:xfrm>
          <a:prstGeom prst="rect">
            <a:avLst/>
          </a:prstGeom>
          <a:solidFill>
            <a:srgbClr val="00A2FF"/>
          </a:solidFill>
        </p:spPr>
        <p:txBody>
          <a:bodyPr vert="horz" wrap="square" lIns="0" tIns="153670" rIns="0" bIns="0" rtlCol="0">
            <a:spAutoFit/>
          </a:bodyPr>
          <a:lstStyle/>
          <a:p>
            <a:pPr marL="18415" marR="10795" indent="265430">
              <a:lnSpc>
                <a:spcPct val="101600"/>
              </a:lnSpc>
              <a:spcBef>
                <a:spcPts val="1210"/>
              </a:spcBef>
            </a:pPr>
            <a:r>
              <a:rPr sz="2300" spc="10" dirty="0">
                <a:solidFill>
                  <a:srgbClr val="FFFFFF"/>
                </a:solidFill>
                <a:latin typeface="Arial MT"/>
                <a:cs typeface="Arial MT"/>
              </a:rPr>
              <a:t>File </a:t>
            </a:r>
            <a:r>
              <a:rPr sz="2300" spc="15" dirty="0">
                <a:solidFill>
                  <a:srgbClr val="FFFFFF"/>
                </a:solidFill>
                <a:latin typeface="Arial MT"/>
                <a:cs typeface="Arial MT"/>
              </a:rPr>
              <a:t> </a:t>
            </a:r>
            <a:r>
              <a:rPr sz="2300" spc="45" dirty="0">
                <a:solidFill>
                  <a:srgbClr val="FFFFFF"/>
                </a:solidFill>
                <a:latin typeface="Arial MT"/>
                <a:cs typeface="Arial MT"/>
              </a:rPr>
              <a:t>System</a:t>
            </a:r>
            <a:endParaRPr sz="2300">
              <a:latin typeface="Arial MT"/>
              <a:cs typeface="Arial M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74905" y="2769881"/>
            <a:ext cx="7954645" cy="5704840"/>
          </a:xfrm>
          <a:prstGeom prst="rect">
            <a:avLst/>
          </a:prstGeom>
        </p:spPr>
        <p:txBody>
          <a:bodyPr vert="horz" wrap="square" lIns="0" tIns="46355" rIns="0" bIns="0" rtlCol="0">
            <a:spAutoFit/>
          </a:bodyPr>
          <a:lstStyle/>
          <a:p>
            <a:pPr marL="165735" marR="158115" indent="2094230">
              <a:lnSpc>
                <a:spcPts val="11210"/>
              </a:lnSpc>
              <a:spcBef>
                <a:spcPts val="365"/>
              </a:spcBef>
            </a:pPr>
            <a:r>
              <a:rPr sz="9200" b="1" spc="85" dirty="0">
                <a:latin typeface="Arial"/>
                <a:cs typeface="Arial"/>
              </a:rPr>
              <a:t>SetUp </a:t>
            </a:r>
            <a:r>
              <a:rPr sz="9200" b="1" spc="90" dirty="0">
                <a:latin typeface="Arial"/>
                <a:cs typeface="Arial"/>
              </a:rPr>
              <a:t> </a:t>
            </a:r>
            <a:r>
              <a:rPr sz="9200" b="1" spc="114" dirty="0">
                <a:latin typeface="Arial"/>
                <a:cs typeface="Arial"/>
              </a:rPr>
              <a:t>Kafka</a:t>
            </a:r>
            <a:r>
              <a:rPr sz="9200" b="1" spc="-80" dirty="0">
                <a:latin typeface="Arial"/>
                <a:cs typeface="Arial"/>
              </a:rPr>
              <a:t> </a:t>
            </a:r>
            <a:r>
              <a:rPr sz="9200" b="1" spc="15" dirty="0">
                <a:latin typeface="Arial"/>
                <a:cs typeface="Arial"/>
              </a:rPr>
              <a:t>Cluster</a:t>
            </a:r>
            <a:endParaRPr sz="9200">
              <a:latin typeface="Arial"/>
              <a:cs typeface="Arial"/>
            </a:endParaRPr>
          </a:p>
          <a:p>
            <a:pPr marL="12700" marR="5080" indent="2357755">
              <a:lnSpc>
                <a:spcPts val="11210"/>
              </a:lnSpc>
            </a:pPr>
            <a:r>
              <a:rPr sz="9200" b="1" spc="-55" dirty="0">
                <a:latin typeface="Arial"/>
                <a:cs typeface="Arial"/>
              </a:rPr>
              <a:t>Using </a:t>
            </a:r>
            <a:r>
              <a:rPr sz="9200" b="1" spc="-50" dirty="0">
                <a:latin typeface="Arial"/>
                <a:cs typeface="Arial"/>
              </a:rPr>
              <a:t> </a:t>
            </a:r>
            <a:r>
              <a:rPr sz="9200" b="1" spc="15" dirty="0">
                <a:latin typeface="Arial"/>
                <a:cs typeface="Arial"/>
              </a:rPr>
              <a:t>Three</a:t>
            </a:r>
            <a:r>
              <a:rPr sz="9200" b="1" spc="-65" dirty="0">
                <a:latin typeface="Arial"/>
                <a:cs typeface="Arial"/>
              </a:rPr>
              <a:t> </a:t>
            </a:r>
            <a:r>
              <a:rPr sz="9200" b="1" spc="-10" dirty="0">
                <a:latin typeface="Arial"/>
                <a:cs typeface="Arial"/>
              </a:rPr>
              <a:t>Brokers</a:t>
            </a:r>
            <a:endParaRPr sz="92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07807" y="5120263"/>
            <a:ext cx="16088360" cy="607695"/>
          </a:xfrm>
          <a:prstGeom prst="rect">
            <a:avLst/>
          </a:prstGeom>
          <a:solidFill>
            <a:srgbClr val="F6F8FA"/>
          </a:solidFill>
        </p:spPr>
        <p:txBody>
          <a:bodyPr vert="horz" wrap="square" lIns="0" tIns="0" rIns="0" bIns="0" rtlCol="0">
            <a:spAutoFit/>
          </a:bodyPr>
          <a:lstStyle/>
          <a:p>
            <a:pPr>
              <a:lnSpc>
                <a:spcPts val="4630"/>
              </a:lnSpc>
            </a:pPr>
            <a:r>
              <a:rPr sz="4100" spc="20" dirty="0">
                <a:solidFill>
                  <a:srgbClr val="24292E"/>
                </a:solidFill>
                <a:latin typeface="Courier New"/>
                <a:cs typeface="Courier New"/>
              </a:rPr>
              <a:t>./kafka-server-start.sh</a:t>
            </a:r>
            <a:r>
              <a:rPr sz="4100" dirty="0">
                <a:solidFill>
                  <a:srgbClr val="24292E"/>
                </a:solidFill>
                <a:latin typeface="Courier New"/>
                <a:cs typeface="Courier New"/>
              </a:rPr>
              <a:t> </a:t>
            </a:r>
            <a:r>
              <a:rPr sz="4100" spc="20" dirty="0">
                <a:solidFill>
                  <a:srgbClr val="24292E"/>
                </a:solidFill>
                <a:latin typeface="Courier New"/>
                <a:cs typeface="Courier New"/>
              </a:rPr>
              <a:t>../config/</a:t>
            </a:r>
            <a:r>
              <a:rPr sz="4100" b="1" spc="20" dirty="0">
                <a:solidFill>
                  <a:srgbClr val="EE220C"/>
                </a:solidFill>
                <a:latin typeface="Courier New"/>
                <a:cs typeface="Courier New"/>
              </a:rPr>
              <a:t>server.properties</a:t>
            </a:r>
            <a:endParaRPr sz="4100">
              <a:latin typeface="Courier New"/>
              <a:cs typeface="Courier New"/>
            </a:endParaRPr>
          </a:p>
        </p:txBody>
      </p:sp>
      <p:sp>
        <p:nvSpPr>
          <p:cNvPr id="3" name="object 3"/>
          <p:cNvSpPr txBox="1">
            <a:spLocks noGrp="1"/>
          </p:cNvSpPr>
          <p:nvPr>
            <p:ph type="title"/>
          </p:nvPr>
        </p:nvSpPr>
        <p:spPr>
          <a:xfrm>
            <a:off x="4655555" y="1541679"/>
            <a:ext cx="9997440" cy="1433195"/>
          </a:xfrm>
          <a:prstGeom prst="rect">
            <a:avLst/>
          </a:prstGeom>
        </p:spPr>
        <p:txBody>
          <a:bodyPr vert="horz" wrap="square" lIns="0" tIns="17145" rIns="0" bIns="0" rtlCol="0">
            <a:spAutoFit/>
          </a:bodyPr>
          <a:lstStyle/>
          <a:p>
            <a:pPr marL="12700">
              <a:lnSpc>
                <a:spcPct val="100000"/>
              </a:lnSpc>
              <a:spcBef>
                <a:spcPts val="135"/>
              </a:spcBef>
            </a:pPr>
            <a:r>
              <a:rPr spc="215" dirty="0"/>
              <a:t>Start</a:t>
            </a:r>
            <a:r>
              <a:rPr spc="-20" dirty="0"/>
              <a:t> </a:t>
            </a:r>
            <a:r>
              <a:rPr spc="185" dirty="0"/>
              <a:t>Kafka</a:t>
            </a:r>
            <a:r>
              <a:rPr spc="-20" dirty="0"/>
              <a:t> </a:t>
            </a:r>
            <a:r>
              <a:rPr spc="215" dirty="0"/>
              <a:t>Broker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6796" y="494591"/>
            <a:ext cx="13210540" cy="1433195"/>
          </a:xfrm>
          <a:prstGeom prst="rect">
            <a:avLst/>
          </a:prstGeom>
        </p:spPr>
        <p:txBody>
          <a:bodyPr vert="horz" wrap="square" lIns="0" tIns="17145" rIns="0" bIns="0" rtlCol="0">
            <a:spAutoFit/>
          </a:bodyPr>
          <a:lstStyle/>
          <a:p>
            <a:pPr marL="12700">
              <a:lnSpc>
                <a:spcPct val="100000"/>
              </a:lnSpc>
              <a:spcBef>
                <a:spcPts val="135"/>
              </a:spcBef>
            </a:pPr>
            <a:r>
              <a:rPr spc="229" dirty="0"/>
              <a:t>Setting</a:t>
            </a:r>
            <a:r>
              <a:rPr spc="-10" dirty="0"/>
              <a:t> </a:t>
            </a:r>
            <a:r>
              <a:rPr spc="350" dirty="0"/>
              <a:t>up</a:t>
            </a:r>
            <a:r>
              <a:rPr spc="-10" dirty="0"/>
              <a:t> </a:t>
            </a:r>
            <a:r>
              <a:rPr spc="185" dirty="0"/>
              <a:t>Kafka</a:t>
            </a:r>
            <a:r>
              <a:rPr spc="-5" dirty="0"/>
              <a:t> </a:t>
            </a:r>
            <a:r>
              <a:rPr spc="185" dirty="0"/>
              <a:t>Cluster</a:t>
            </a:r>
          </a:p>
        </p:txBody>
      </p:sp>
      <p:sp>
        <p:nvSpPr>
          <p:cNvPr id="3" name="object 3"/>
          <p:cNvSpPr txBox="1"/>
          <p:nvPr/>
        </p:nvSpPr>
        <p:spPr>
          <a:xfrm>
            <a:off x="1434511" y="4418713"/>
            <a:ext cx="10493375" cy="575945"/>
          </a:xfrm>
          <a:prstGeom prst="rect">
            <a:avLst/>
          </a:prstGeom>
          <a:solidFill>
            <a:srgbClr val="F6F8FA"/>
          </a:solidFill>
        </p:spPr>
        <p:txBody>
          <a:bodyPr vert="horz" wrap="square" lIns="0" tIns="0" rIns="0" bIns="0" rtlCol="0">
            <a:spAutoFit/>
          </a:bodyPr>
          <a:lstStyle/>
          <a:p>
            <a:pPr marL="2395220">
              <a:lnSpc>
                <a:spcPts val="4390"/>
              </a:lnSpc>
            </a:pPr>
            <a:r>
              <a:rPr sz="3900" spc="15" dirty="0">
                <a:solidFill>
                  <a:srgbClr val="24292E"/>
                </a:solidFill>
                <a:latin typeface="Courier New"/>
                <a:cs typeface="Courier New"/>
              </a:rPr>
              <a:t>broker.id=&lt;unique-broker-d&gt;</a:t>
            </a:r>
            <a:endParaRPr sz="3900">
              <a:latin typeface="Courier New"/>
              <a:cs typeface="Courier New"/>
            </a:endParaRPr>
          </a:p>
        </p:txBody>
      </p:sp>
      <p:sp>
        <p:nvSpPr>
          <p:cNvPr id="4" name="object 4"/>
          <p:cNvSpPr txBox="1"/>
          <p:nvPr/>
        </p:nvSpPr>
        <p:spPr>
          <a:xfrm>
            <a:off x="1434511" y="4994612"/>
            <a:ext cx="15883255" cy="575945"/>
          </a:xfrm>
          <a:prstGeom prst="rect">
            <a:avLst/>
          </a:prstGeom>
          <a:solidFill>
            <a:srgbClr val="F6F8FA"/>
          </a:solidFill>
        </p:spPr>
        <p:txBody>
          <a:bodyPr vert="horz" wrap="square" lIns="0" tIns="0" rIns="0" bIns="0" rtlCol="0">
            <a:spAutoFit/>
          </a:bodyPr>
          <a:lstStyle/>
          <a:p>
            <a:pPr marL="2395220">
              <a:lnSpc>
                <a:spcPts val="4390"/>
              </a:lnSpc>
            </a:pPr>
            <a:r>
              <a:rPr sz="3900" spc="15" dirty="0">
                <a:solidFill>
                  <a:srgbClr val="24292E"/>
                </a:solidFill>
                <a:latin typeface="Courier New"/>
                <a:cs typeface="Courier New"/>
              </a:rPr>
              <a:t>listeners=PLAINTEXT://localhost:&lt;unique-port&gt;</a:t>
            </a:r>
            <a:endParaRPr sz="3900">
              <a:latin typeface="Courier New"/>
              <a:cs typeface="Courier New"/>
            </a:endParaRPr>
          </a:p>
        </p:txBody>
      </p:sp>
      <p:sp>
        <p:nvSpPr>
          <p:cNvPr id="5" name="object 5"/>
          <p:cNvSpPr txBox="1"/>
          <p:nvPr/>
        </p:nvSpPr>
        <p:spPr>
          <a:xfrm>
            <a:off x="1434511" y="5570511"/>
            <a:ext cx="12889230" cy="575945"/>
          </a:xfrm>
          <a:prstGeom prst="rect">
            <a:avLst/>
          </a:prstGeom>
          <a:solidFill>
            <a:srgbClr val="F6F8FA"/>
          </a:solidFill>
        </p:spPr>
        <p:txBody>
          <a:bodyPr vert="horz" wrap="square" lIns="0" tIns="0" rIns="0" bIns="0" rtlCol="0">
            <a:spAutoFit/>
          </a:bodyPr>
          <a:lstStyle/>
          <a:p>
            <a:pPr marL="2395220">
              <a:lnSpc>
                <a:spcPts val="4390"/>
              </a:lnSpc>
            </a:pPr>
            <a:r>
              <a:rPr sz="3900" spc="15" dirty="0">
                <a:solidFill>
                  <a:srgbClr val="24292E"/>
                </a:solidFill>
                <a:latin typeface="Courier New"/>
                <a:cs typeface="Courier New"/>
              </a:rPr>
              <a:t>log.dirs=/tmp/&lt;unique-kafka-folder&gt;</a:t>
            </a:r>
            <a:endParaRPr sz="3900">
              <a:latin typeface="Courier New"/>
              <a:cs typeface="Courier New"/>
            </a:endParaRPr>
          </a:p>
        </p:txBody>
      </p:sp>
      <p:sp>
        <p:nvSpPr>
          <p:cNvPr id="6" name="object 6"/>
          <p:cNvSpPr txBox="1"/>
          <p:nvPr/>
        </p:nvSpPr>
        <p:spPr>
          <a:xfrm>
            <a:off x="1434511" y="6146409"/>
            <a:ext cx="14685644" cy="575945"/>
          </a:xfrm>
          <a:prstGeom prst="rect">
            <a:avLst/>
          </a:prstGeom>
          <a:solidFill>
            <a:srgbClr val="F6F8FA"/>
          </a:solidFill>
        </p:spPr>
        <p:txBody>
          <a:bodyPr vert="horz" wrap="square" lIns="0" tIns="0" rIns="0" bIns="0" rtlCol="0">
            <a:spAutoFit/>
          </a:bodyPr>
          <a:lstStyle/>
          <a:p>
            <a:pPr marL="2395220">
              <a:lnSpc>
                <a:spcPts val="4390"/>
              </a:lnSpc>
            </a:pPr>
            <a:r>
              <a:rPr sz="3900" spc="15" dirty="0">
                <a:solidFill>
                  <a:srgbClr val="24292E"/>
                </a:solidFill>
                <a:latin typeface="Courier New"/>
                <a:cs typeface="Courier New"/>
              </a:rPr>
              <a:t>auto.create.topics.enable=false(optional)</a:t>
            </a:r>
            <a:endParaRPr sz="3900">
              <a:latin typeface="Courier New"/>
              <a:cs typeface="Courier New"/>
            </a:endParaRPr>
          </a:p>
        </p:txBody>
      </p:sp>
      <p:sp>
        <p:nvSpPr>
          <p:cNvPr id="7" name="object 7"/>
          <p:cNvSpPr txBox="1"/>
          <p:nvPr/>
        </p:nvSpPr>
        <p:spPr>
          <a:xfrm>
            <a:off x="1434511" y="7874106"/>
            <a:ext cx="5702300" cy="575945"/>
          </a:xfrm>
          <a:prstGeom prst="rect">
            <a:avLst/>
          </a:prstGeom>
          <a:solidFill>
            <a:srgbClr val="F6F8FA"/>
          </a:solidFill>
        </p:spPr>
        <p:txBody>
          <a:bodyPr vert="horz" wrap="square" lIns="0" tIns="0" rIns="0" bIns="0" rtlCol="0">
            <a:spAutoFit/>
          </a:bodyPr>
          <a:lstStyle/>
          <a:p>
            <a:pPr marL="2395220">
              <a:lnSpc>
                <a:spcPts val="4390"/>
              </a:lnSpc>
            </a:pPr>
            <a:r>
              <a:rPr sz="3900" spc="15" dirty="0">
                <a:solidFill>
                  <a:srgbClr val="24292E"/>
                </a:solidFill>
                <a:latin typeface="Courier New"/>
                <a:cs typeface="Courier New"/>
              </a:rPr>
              <a:t>broker.id</a:t>
            </a:r>
            <a:r>
              <a:rPr sz="3900" spc="10" dirty="0">
                <a:solidFill>
                  <a:srgbClr val="24292E"/>
                </a:solidFill>
                <a:latin typeface="Courier New"/>
                <a:cs typeface="Courier New"/>
              </a:rPr>
              <a:t>=</a:t>
            </a:r>
            <a:r>
              <a:rPr sz="3900" b="1" spc="15" dirty="0">
                <a:solidFill>
                  <a:srgbClr val="EE220C"/>
                </a:solidFill>
                <a:latin typeface="Courier New"/>
                <a:cs typeface="Courier New"/>
              </a:rPr>
              <a:t>1</a:t>
            </a:r>
            <a:endParaRPr sz="3900">
              <a:latin typeface="Courier New"/>
              <a:cs typeface="Courier New"/>
            </a:endParaRPr>
          </a:p>
        </p:txBody>
      </p:sp>
      <p:sp>
        <p:nvSpPr>
          <p:cNvPr id="8" name="object 8"/>
          <p:cNvSpPr txBox="1"/>
          <p:nvPr/>
        </p:nvSpPr>
        <p:spPr>
          <a:xfrm>
            <a:off x="1434511" y="8450004"/>
            <a:ext cx="13188315" cy="575945"/>
          </a:xfrm>
          <a:prstGeom prst="rect">
            <a:avLst/>
          </a:prstGeom>
          <a:solidFill>
            <a:srgbClr val="F6F8FA"/>
          </a:solidFill>
        </p:spPr>
        <p:txBody>
          <a:bodyPr vert="horz" wrap="square" lIns="0" tIns="0" rIns="0" bIns="0" rtlCol="0">
            <a:spAutoFit/>
          </a:bodyPr>
          <a:lstStyle/>
          <a:p>
            <a:pPr marL="2395220">
              <a:lnSpc>
                <a:spcPts val="4390"/>
              </a:lnSpc>
            </a:pPr>
            <a:r>
              <a:rPr sz="3900" spc="15" dirty="0">
                <a:solidFill>
                  <a:srgbClr val="24292E"/>
                </a:solidFill>
                <a:latin typeface="Courier New"/>
                <a:cs typeface="Courier New"/>
              </a:rPr>
              <a:t>listeners=PLAINTEXT://localhost:</a:t>
            </a:r>
            <a:r>
              <a:rPr sz="3900" b="1" spc="15" dirty="0">
                <a:solidFill>
                  <a:srgbClr val="EE220C"/>
                </a:solidFill>
                <a:latin typeface="Courier New"/>
                <a:cs typeface="Courier New"/>
              </a:rPr>
              <a:t>9093</a:t>
            </a:r>
            <a:endParaRPr sz="3900">
              <a:latin typeface="Courier New"/>
              <a:cs typeface="Courier New"/>
            </a:endParaRPr>
          </a:p>
        </p:txBody>
      </p:sp>
      <p:sp>
        <p:nvSpPr>
          <p:cNvPr id="9" name="object 9"/>
          <p:cNvSpPr txBox="1"/>
          <p:nvPr/>
        </p:nvSpPr>
        <p:spPr>
          <a:xfrm>
            <a:off x="1434511" y="9025903"/>
            <a:ext cx="10194290" cy="575945"/>
          </a:xfrm>
          <a:prstGeom prst="rect">
            <a:avLst/>
          </a:prstGeom>
          <a:solidFill>
            <a:srgbClr val="F6F8FA"/>
          </a:solidFill>
        </p:spPr>
        <p:txBody>
          <a:bodyPr vert="horz" wrap="square" lIns="0" tIns="0" rIns="0" bIns="0" rtlCol="0">
            <a:spAutoFit/>
          </a:bodyPr>
          <a:lstStyle/>
          <a:p>
            <a:pPr marL="2395220">
              <a:lnSpc>
                <a:spcPts val="4390"/>
              </a:lnSpc>
            </a:pPr>
            <a:r>
              <a:rPr sz="3900" spc="15" dirty="0">
                <a:solidFill>
                  <a:srgbClr val="24292E"/>
                </a:solidFill>
                <a:latin typeface="Courier New"/>
                <a:cs typeface="Courier New"/>
              </a:rPr>
              <a:t>log.dirs=/tmp/</a:t>
            </a:r>
            <a:r>
              <a:rPr sz="3900" b="1" spc="15" dirty="0">
                <a:solidFill>
                  <a:srgbClr val="EE220C"/>
                </a:solidFill>
                <a:latin typeface="Courier New"/>
                <a:cs typeface="Courier New"/>
              </a:rPr>
              <a:t>kafka-logs-1</a:t>
            </a:r>
            <a:endParaRPr sz="3900">
              <a:latin typeface="Courier New"/>
              <a:cs typeface="Courier New"/>
            </a:endParaRPr>
          </a:p>
        </p:txBody>
      </p:sp>
      <p:sp>
        <p:nvSpPr>
          <p:cNvPr id="10" name="object 10"/>
          <p:cNvSpPr txBox="1"/>
          <p:nvPr/>
        </p:nvSpPr>
        <p:spPr>
          <a:xfrm>
            <a:off x="1434511" y="9601802"/>
            <a:ext cx="14685644" cy="575945"/>
          </a:xfrm>
          <a:prstGeom prst="rect">
            <a:avLst/>
          </a:prstGeom>
          <a:solidFill>
            <a:srgbClr val="F6F8FA"/>
          </a:solidFill>
        </p:spPr>
        <p:txBody>
          <a:bodyPr vert="horz" wrap="square" lIns="0" tIns="0" rIns="0" bIns="0" rtlCol="0">
            <a:spAutoFit/>
          </a:bodyPr>
          <a:lstStyle/>
          <a:p>
            <a:pPr marL="2395220">
              <a:lnSpc>
                <a:spcPts val="4390"/>
              </a:lnSpc>
            </a:pPr>
            <a:r>
              <a:rPr sz="3900" spc="15" dirty="0">
                <a:solidFill>
                  <a:srgbClr val="24292E"/>
                </a:solidFill>
                <a:latin typeface="Courier New"/>
                <a:cs typeface="Courier New"/>
              </a:rPr>
              <a:t>auto.create.topics.enable=false(optional)</a:t>
            </a:r>
            <a:endParaRPr sz="3900">
              <a:latin typeface="Courier New"/>
              <a:cs typeface="Courier New"/>
            </a:endParaRPr>
          </a:p>
        </p:txBody>
      </p:sp>
      <p:sp>
        <p:nvSpPr>
          <p:cNvPr id="11" name="object 11"/>
          <p:cNvSpPr txBox="1"/>
          <p:nvPr/>
        </p:nvSpPr>
        <p:spPr>
          <a:xfrm>
            <a:off x="2312045" y="3036841"/>
            <a:ext cx="10768330" cy="528320"/>
          </a:xfrm>
          <a:prstGeom prst="rect">
            <a:avLst/>
          </a:prstGeom>
        </p:spPr>
        <p:txBody>
          <a:bodyPr vert="horz" wrap="square" lIns="0" tIns="12065" rIns="0" bIns="0" rtlCol="0">
            <a:spAutoFit/>
          </a:bodyPr>
          <a:lstStyle/>
          <a:p>
            <a:pPr marL="12700">
              <a:lnSpc>
                <a:spcPct val="100000"/>
              </a:lnSpc>
              <a:spcBef>
                <a:spcPts val="95"/>
              </a:spcBef>
            </a:pPr>
            <a:r>
              <a:rPr sz="3300" spc="180" dirty="0">
                <a:latin typeface="Arial MT"/>
                <a:cs typeface="Arial MT"/>
              </a:rPr>
              <a:t>-</a:t>
            </a:r>
            <a:r>
              <a:rPr sz="3300" spc="5" dirty="0">
                <a:latin typeface="Arial MT"/>
                <a:cs typeface="Arial MT"/>
              </a:rPr>
              <a:t> </a:t>
            </a:r>
            <a:r>
              <a:rPr sz="3300" spc="15" dirty="0">
                <a:latin typeface="Arial MT"/>
                <a:cs typeface="Arial MT"/>
              </a:rPr>
              <a:t>New</a:t>
            </a:r>
            <a:r>
              <a:rPr sz="3300" spc="5" dirty="0">
                <a:latin typeface="Arial MT"/>
                <a:cs typeface="Arial MT"/>
              </a:rPr>
              <a:t> </a:t>
            </a:r>
            <a:r>
              <a:rPr sz="3300" b="1" spc="-25" dirty="0">
                <a:latin typeface="Arial"/>
                <a:cs typeface="Arial"/>
              </a:rPr>
              <a:t>server.properties</a:t>
            </a:r>
            <a:r>
              <a:rPr sz="3300" b="1" spc="5" dirty="0">
                <a:latin typeface="Arial"/>
                <a:cs typeface="Arial"/>
              </a:rPr>
              <a:t> </a:t>
            </a:r>
            <a:r>
              <a:rPr sz="3300" spc="-5" dirty="0">
                <a:latin typeface="Arial MT"/>
                <a:cs typeface="Arial MT"/>
              </a:rPr>
              <a:t>files</a:t>
            </a:r>
            <a:r>
              <a:rPr sz="3300" spc="5" dirty="0">
                <a:latin typeface="Arial MT"/>
                <a:cs typeface="Arial MT"/>
              </a:rPr>
              <a:t> </a:t>
            </a:r>
            <a:r>
              <a:rPr sz="3300" spc="55" dirty="0">
                <a:latin typeface="Arial MT"/>
                <a:cs typeface="Arial MT"/>
              </a:rPr>
              <a:t>with</a:t>
            </a:r>
            <a:r>
              <a:rPr sz="3300" spc="5" dirty="0">
                <a:latin typeface="Arial MT"/>
                <a:cs typeface="Arial MT"/>
              </a:rPr>
              <a:t> </a:t>
            </a:r>
            <a:r>
              <a:rPr sz="3300" spc="15" dirty="0">
                <a:latin typeface="Arial MT"/>
                <a:cs typeface="Arial MT"/>
              </a:rPr>
              <a:t>the</a:t>
            </a:r>
            <a:r>
              <a:rPr sz="3300" spc="5" dirty="0">
                <a:latin typeface="Arial MT"/>
                <a:cs typeface="Arial MT"/>
              </a:rPr>
              <a:t> </a:t>
            </a:r>
            <a:r>
              <a:rPr sz="3300" spc="15" dirty="0">
                <a:latin typeface="Arial MT"/>
                <a:cs typeface="Arial MT"/>
              </a:rPr>
              <a:t>new</a:t>
            </a:r>
            <a:r>
              <a:rPr sz="3300" spc="5" dirty="0">
                <a:latin typeface="Arial MT"/>
                <a:cs typeface="Arial MT"/>
              </a:rPr>
              <a:t> </a:t>
            </a:r>
            <a:r>
              <a:rPr sz="3300" spc="15" dirty="0">
                <a:latin typeface="Arial MT"/>
                <a:cs typeface="Arial MT"/>
              </a:rPr>
              <a:t>broker</a:t>
            </a:r>
            <a:r>
              <a:rPr sz="3300" spc="5" dirty="0">
                <a:latin typeface="Arial MT"/>
                <a:cs typeface="Arial MT"/>
              </a:rPr>
              <a:t> </a:t>
            </a:r>
            <a:r>
              <a:rPr sz="3300" spc="10" dirty="0">
                <a:latin typeface="Arial MT"/>
                <a:cs typeface="Arial MT"/>
              </a:rPr>
              <a:t>details.</a:t>
            </a:r>
            <a:endParaRPr sz="3300">
              <a:latin typeface="Arial MT"/>
              <a:cs typeface="Arial MT"/>
            </a:endParaRPr>
          </a:p>
        </p:txBody>
      </p:sp>
      <p:sp>
        <p:nvSpPr>
          <p:cNvPr id="12" name="object 12"/>
          <p:cNvSpPr txBox="1"/>
          <p:nvPr/>
        </p:nvSpPr>
        <p:spPr>
          <a:xfrm>
            <a:off x="2587011" y="7078603"/>
            <a:ext cx="5898515" cy="528320"/>
          </a:xfrm>
          <a:prstGeom prst="rect">
            <a:avLst/>
          </a:prstGeom>
        </p:spPr>
        <p:txBody>
          <a:bodyPr vert="horz" wrap="square" lIns="0" tIns="12065" rIns="0" bIns="0" rtlCol="0">
            <a:spAutoFit/>
          </a:bodyPr>
          <a:lstStyle/>
          <a:p>
            <a:pPr marL="12700">
              <a:lnSpc>
                <a:spcPct val="100000"/>
              </a:lnSpc>
              <a:spcBef>
                <a:spcPts val="95"/>
              </a:spcBef>
              <a:tabLst>
                <a:tab pos="2091689" algn="l"/>
              </a:tabLst>
            </a:pPr>
            <a:r>
              <a:rPr sz="3300" b="1" spc="-30" dirty="0">
                <a:latin typeface="Arial"/>
                <a:cs typeface="Arial"/>
              </a:rPr>
              <a:t>Example:	</a:t>
            </a:r>
            <a:r>
              <a:rPr sz="3300" b="1" spc="-5" dirty="0">
                <a:solidFill>
                  <a:srgbClr val="EE220C"/>
                </a:solidFill>
                <a:latin typeface="Arial"/>
                <a:cs typeface="Arial"/>
              </a:rPr>
              <a:t>server-1.properties</a:t>
            </a:r>
            <a:endParaRPr sz="33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0902" y="4193921"/>
            <a:ext cx="14682469" cy="2856865"/>
          </a:xfrm>
          <a:prstGeom prst="rect">
            <a:avLst/>
          </a:prstGeom>
        </p:spPr>
        <p:txBody>
          <a:bodyPr vert="horz" wrap="square" lIns="0" tIns="20955" rIns="0" bIns="0" rtlCol="0">
            <a:spAutoFit/>
          </a:bodyPr>
          <a:lstStyle/>
          <a:p>
            <a:pPr marL="2585085" marR="5080" indent="-2573020">
              <a:lnSpc>
                <a:spcPts val="11210"/>
              </a:lnSpc>
              <a:spcBef>
                <a:spcPts val="165"/>
              </a:spcBef>
            </a:pPr>
            <a:r>
              <a:rPr b="1" spc="190" dirty="0">
                <a:latin typeface="Arial"/>
                <a:cs typeface="Arial"/>
              </a:rPr>
              <a:t>How</a:t>
            </a:r>
            <a:r>
              <a:rPr b="1" spc="-5" dirty="0">
                <a:latin typeface="Arial"/>
                <a:cs typeface="Arial"/>
              </a:rPr>
              <a:t> </a:t>
            </a:r>
            <a:r>
              <a:rPr b="1" spc="114" dirty="0">
                <a:latin typeface="Arial"/>
                <a:cs typeface="Arial"/>
              </a:rPr>
              <a:t>Kafka</a:t>
            </a:r>
            <a:r>
              <a:rPr b="1" spc="-5" dirty="0">
                <a:latin typeface="Arial"/>
                <a:cs typeface="Arial"/>
              </a:rPr>
              <a:t> Distributes</a:t>
            </a:r>
            <a:r>
              <a:rPr b="1" dirty="0">
                <a:latin typeface="Arial"/>
                <a:cs typeface="Arial"/>
              </a:rPr>
              <a:t> </a:t>
            </a:r>
            <a:r>
              <a:rPr b="1" spc="75" dirty="0">
                <a:latin typeface="Arial"/>
                <a:cs typeface="Arial"/>
              </a:rPr>
              <a:t>the </a:t>
            </a:r>
            <a:r>
              <a:rPr b="1" spc="-2540" dirty="0">
                <a:latin typeface="Arial"/>
                <a:cs typeface="Arial"/>
              </a:rPr>
              <a:t> </a:t>
            </a:r>
            <a:r>
              <a:rPr b="1" spc="10" dirty="0">
                <a:latin typeface="Arial"/>
                <a:cs typeface="Arial"/>
              </a:rPr>
              <a:t>Client</a:t>
            </a:r>
            <a:r>
              <a:rPr b="1" dirty="0">
                <a:latin typeface="Arial"/>
                <a:cs typeface="Arial"/>
              </a:rPr>
              <a:t> </a:t>
            </a:r>
            <a:r>
              <a:rPr b="1" spc="-40" dirty="0">
                <a:latin typeface="Arial"/>
                <a:cs typeface="Arial"/>
              </a:rPr>
              <a:t>Requests?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7559" y="494591"/>
            <a:ext cx="15169515" cy="1433195"/>
          </a:xfrm>
          <a:prstGeom prst="rect">
            <a:avLst/>
          </a:prstGeom>
        </p:spPr>
        <p:txBody>
          <a:bodyPr vert="horz" wrap="square" lIns="0" tIns="17145" rIns="0" bIns="0" rtlCol="0">
            <a:spAutoFit/>
          </a:bodyPr>
          <a:lstStyle/>
          <a:p>
            <a:pPr marL="12700">
              <a:lnSpc>
                <a:spcPct val="100000"/>
              </a:lnSpc>
              <a:spcBef>
                <a:spcPts val="135"/>
              </a:spcBef>
            </a:pPr>
            <a:r>
              <a:rPr spc="305" dirty="0"/>
              <a:t>How</a:t>
            </a:r>
            <a:r>
              <a:rPr dirty="0"/>
              <a:t> </a:t>
            </a:r>
            <a:r>
              <a:rPr spc="100" dirty="0"/>
              <a:t>Topics</a:t>
            </a:r>
            <a:r>
              <a:rPr dirty="0"/>
              <a:t> </a:t>
            </a:r>
            <a:r>
              <a:rPr spc="15" dirty="0"/>
              <a:t>are</a:t>
            </a:r>
            <a:r>
              <a:rPr dirty="0"/>
              <a:t> </a:t>
            </a:r>
            <a:r>
              <a:rPr spc="295" dirty="0"/>
              <a:t>distributed?</a:t>
            </a:r>
          </a:p>
        </p:txBody>
      </p:sp>
      <p:pic>
        <p:nvPicPr>
          <p:cNvPr id="3" name="object 3"/>
          <p:cNvPicPr/>
          <p:nvPr/>
        </p:nvPicPr>
        <p:blipFill>
          <a:blip r:embed="rId2" cstate="print"/>
          <a:stretch>
            <a:fillRect/>
          </a:stretch>
        </p:blipFill>
        <p:spPr>
          <a:xfrm>
            <a:off x="9422689" y="3017773"/>
            <a:ext cx="3043841" cy="1646210"/>
          </a:xfrm>
          <a:prstGeom prst="rect">
            <a:avLst/>
          </a:prstGeom>
        </p:spPr>
      </p:pic>
      <p:grpSp>
        <p:nvGrpSpPr>
          <p:cNvPr id="4" name="object 4"/>
          <p:cNvGrpSpPr/>
          <p:nvPr/>
        </p:nvGrpSpPr>
        <p:grpSpPr>
          <a:xfrm>
            <a:off x="6973609" y="5964530"/>
            <a:ext cx="2094230" cy="3571240"/>
            <a:chOff x="6973609" y="5964530"/>
            <a:chExt cx="2094230" cy="3571240"/>
          </a:xfrm>
        </p:grpSpPr>
        <p:sp>
          <p:nvSpPr>
            <p:cNvPr id="5" name="object 5"/>
            <p:cNvSpPr/>
            <p:nvPr/>
          </p:nvSpPr>
          <p:spPr>
            <a:xfrm>
              <a:off x="6973609" y="5964530"/>
              <a:ext cx="2094230" cy="3571240"/>
            </a:xfrm>
            <a:custGeom>
              <a:avLst/>
              <a:gdLst/>
              <a:ahLst/>
              <a:cxnLst/>
              <a:rect l="l" t="t" r="r" b="b"/>
              <a:pathLst>
                <a:path w="2094229" h="3571240">
                  <a:moveTo>
                    <a:pt x="2094013" y="0"/>
                  </a:moveTo>
                  <a:lnTo>
                    <a:pt x="0" y="0"/>
                  </a:lnTo>
                  <a:lnTo>
                    <a:pt x="0" y="3570816"/>
                  </a:lnTo>
                  <a:lnTo>
                    <a:pt x="2094013" y="3570816"/>
                  </a:lnTo>
                  <a:lnTo>
                    <a:pt x="2094013" y="0"/>
                  </a:lnTo>
                  <a:close/>
                </a:path>
              </a:pathLst>
            </a:custGeom>
            <a:solidFill>
              <a:srgbClr val="000000"/>
            </a:solidFill>
          </p:spPr>
          <p:txBody>
            <a:bodyPr wrap="square" lIns="0" tIns="0" rIns="0" bIns="0" rtlCol="0"/>
            <a:lstStyle/>
            <a:p>
              <a:endParaRPr/>
            </a:p>
          </p:txBody>
        </p:sp>
        <p:sp>
          <p:nvSpPr>
            <p:cNvPr id="6" name="object 6"/>
            <p:cNvSpPr/>
            <p:nvPr/>
          </p:nvSpPr>
          <p:spPr>
            <a:xfrm>
              <a:off x="7084860" y="6342627"/>
              <a:ext cx="1807210" cy="1714500"/>
            </a:xfrm>
            <a:custGeom>
              <a:avLst/>
              <a:gdLst/>
              <a:ahLst/>
              <a:cxnLst/>
              <a:rect l="l" t="t" r="r" b="b"/>
              <a:pathLst>
                <a:path w="1807209" h="1714500">
                  <a:moveTo>
                    <a:pt x="1708797" y="0"/>
                  </a:moveTo>
                  <a:lnTo>
                    <a:pt x="98158" y="0"/>
                  </a:lnTo>
                  <a:lnTo>
                    <a:pt x="98158" y="987539"/>
                  </a:lnTo>
                  <a:lnTo>
                    <a:pt x="1708797" y="987539"/>
                  </a:lnTo>
                  <a:lnTo>
                    <a:pt x="1708797" y="0"/>
                  </a:lnTo>
                  <a:close/>
                </a:path>
                <a:path w="1807209" h="1714500">
                  <a:moveTo>
                    <a:pt x="1806956" y="1007935"/>
                  </a:moveTo>
                  <a:lnTo>
                    <a:pt x="0" y="1007935"/>
                  </a:lnTo>
                  <a:lnTo>
                    <a:pt x="0" y="1714309"/>
                  </a:lnTo>
                  <a:lnTo>
                    <a:pt x="1806956" y="1714309"/>
                  </a:lnTo>
                  <a:lnTo>
                    <a:pt x="1806956" y="1007935"/>
                  </a:lnTo>
                  <a:close/>
                </a:path>
              </a:pathLst>
            </a:custGeom>
            <a:solidFill>
              <a:srgbClr val="00A2FF"/>
            </a:solidFill>
          </p:spPr>
          <p:txBody>
            <a:bodyPr wrap="square" lIns="0" tIns="0" rIns="0" bIns="0" rtlCol="0"/>
            <a:lstStyle/>
            <a:p>
              <a:endParaRPr/>
            </a:p>
          </p:txBody>
        </p:sp>
      </p:grpSp>
      <p:sp>
        <p:nvSpPr>
          <p:cNvPr id="7" name="object 7"/>
          <p:cNvSpPr/>
          <p:nvPr/>
        </p:nvSpPr>
        <p:spPr>
          <a:xfrm>
            <a:off x="9507563" y="8957433"/>
            <a:ext cx="2094230" cy="578485"/>
          </a:xfrm>
          <a:custGeom>
            <a:avLst/>
            <a:gdLst/>
            <a:ahLst/>
            <a:cxnLst/>
            <a:rect l="l" t="t" r="r" b="b"/>
            <a:pathLst>
              <a:path w="2094229" h="578484">
                <a:moveTo>
                  <a:pt x="0" y="577914"/>
                </a:moveTo>
                <a:lnTo>
                  <a:pt x="2094013" y="577914"/>
                </a:lnTo>
                <a:lnTo>
                  <a:pt x="2094013" y="0"/>
                </a:lnTo>
                <a:lnTo>
                  <a:pt x="0" y="0"/>
                </a:lnTo>
                <a:lnTo>
                  <a:pt x="0" y="577914"/>
                </a:lnTo>
                <a:close/>
              </a:path>
            </a:pathLst>
          </a:custGeom>
          <a:solidFill>
            <a:srgbClr val="000000"/>
          </a:solidFill>
        </p:spPr>
        <p:txBody>
          <a:bodyPr wrap="square" lIns="0" tIns="0" rIns="0" bIns="0" rtlCol="0"/>
          <a:lstStyle/>
          <a:p>
            <a:endParaRPr/>
          </a:p>
        </p:txBody>
      </p:sp>
      <p:sp>
        <p:nvSpPr>
          <p:cNvPr id="8" name="object 8"/>
          <p:cNvSpPr/>
          <p:nvPr/>
        </p:nvSpPr>
        <p:spPr>
          <a:xfrm>
            <a:off x="9507563" y="5964530"/>
            <a:ext cx="2094230" cy="2286635"/>
          </a:xfrm>
          <a:custGeom>
            <a:avLst/>
            <a:gdLst/>
            <a:ahLst/>
            <a:cxnLst/>
            <a:rect l="l" t="t" r="r" b="b"/>
            <a:pathLst>
              <a:path w="2094229" h="2286634">
                <a:moveTo>
                  <a:pt x="0" y="2286526"/>
                </a:moveTo>
                <a:lnTo>
                  <a:pt x="2094013" y="2286526"/>
                </a:lnTo>
                <a:lnTo>
                  <a:pt x="2094013" y="0"/>
                </a:lnTo>
                <a:lnTo>
                  <a:pt x="0" y="0"/>
                </a:lnTo>
                <a:lnTo>
                  <a:pt x="0" y="2286526"/>
                </a:lnTo>
                <a:close/>
              </a:path>
            </a:pathLst>
          </a:custGeom>
          <a:solidFill>
            <a:srgbClr val="000000"/>
          </a:solidFill>
        </p:spPr>
        <p:txBody>
          <a:bodyPr wrap="square" lIns="0" tIns="0" rIns="0" bIns="0" rtlCol="0"/>
          <a:lstStyle/>
          <a:p>
            <a:endParaRPr/>
          </a:p>
        </p:txBody>
      </p:sp>
      <p:sp>
        <p:nvSpPr>
          <p:cNvPr id="9" name="object 9"/>
          <p:cNvSpPr/>
          <p:nvPr/>
        </p:nvSpPr>
        <p:spPr>
          <a:xfrm>
            <a:off x="12041518" y="5964530"/>
            <a:ext cx="2094230" cy="3571240"/>
          </a:xfrm>
          <a:custGeom>
            <a:avLst/>
            <a:gdLst/>
            <a:ahLst/>
            <a:cxnLst/>
            <a:rect l="l" t="t" r="r" b="b"/>
            <a:pathLst>
              <a:path w="2094230" h="3571240">
                <a:moveTo>
                  <a:pt x="2094013" y="0"/>
                </a:moveTo>
                <a:lnTo>
                  <a:pt x="0" y="0"/>
                </a:lnTo>
                <a:lnTo>
                  <a:pt x="0" y="3570816"/>
                </a:lnTo>
                <a:lnTo>
                  <a:pt x="2094013" y="3570816"/>
                </a:lnTo>
                <a:lnTo>
                  <a:pt x="2094013" y="0"/>
                </a:lnTo>
                <a:close/>
              </a:path>
            </a:pathLst>
          </a:custGeom>
          <a:solidFill>
            <a:srgbClr val="000000"/>
          </a:solidFill>
        </p:spPr>
        <p:txBody>
          <a:bodyPr wrap="square" lIns="0" tIns="0" rIns="0" bIns="0" rtlCol="0"/>
          <a:lstStyle/>
          <a:p>
            <a:endParaRPr/>
          </a:p>
        </p:txBody>
      </p:sp>
      <p:sp>
        <p:nvSpPr>
          <p:cNvPr id="10" name="object 10"/>
          <p:cNvSpPr txBox="1"/>
          <p:nvPr/>
        </p:nvSpPr>
        <p:spPr>
          <a:xfrm>
            <a:off x="9886812" y="9664844"/>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2</a:t>
            </a:r>
            <a:endParaRPr sz="2600">
              <a:latin typeface="Arial MT"/>
              <a:cs typeface="Arial MT"/>
            </a:endParaRPr>
          </a:p>
        </p:txBody>
      </p:sp>
      <p:sp>
        <p:nvSpPr>
          <p:cNvPr id="11" name="object 11"/>
          <p:cNvSpPr txBox="1"/>
          <p:nvPr/>
        </p:nvSpPr>
        <p:spPr>
          <a:xfrm>
            <a:off x="12420764" y="9664844"/>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3</a:t>
            </a:r>
            <a:endParaRPr sz="2600">
              <a:latin typeface="Arial MT"/>
              <a:cs typeface="Arial MT"/>
            </a:endParaRPr>
          </a:p>
        </p:txBody>
      </p:sp>
      <p:sp>
        <p:nvSpPr>
          <p:cNvPr id="12" name="object 12"/>
          <p:cNvSpPr txBox="1"/>
          <p:nvPr/>
        </p:nvSpPr>
        <p:spPr>
          <a:xfrm>
            <a:off x="7352858" y="9664844"/>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1</a:t>
            </a:r>
            <a:endParaRPr sz="2600">
              <a:latin typeface="Arial MT"/>
              <a:cs typeface="Arial MT"/>
            </a:endParaRPr>
          </a:p>
        </p:txBody>
      </p:sp>
      <p:sp>
        <p:nvSpPr>
          <p:cNvPr id="13" name="object 13"/>
          <p:cNvSpPr/>
          <p:nvPr/>
        </p:nvSpPr>
        <p:spPr>
          <a:xfrm>
            <a:off x="1436249" y="3060796"/>
            <a:ext cx="2994660" cy="304165"/>
          </a:xfrm>
          <a:custGeom>
            <a:avLst/>
            <a:gdLst/>
            <a:ahLst/>
            <a:cxnLst/>
            <a:rect l="l" t="t" r="r" b="b"/>
            <a:pathLst>
              <a:path w="2994660" h="304164">
                <a:moveTo>
                  <a:pt x="2994402" y="0"/>
                </a:moveTo>
                <a:lnTo>
                  <a:pt x="0" y="0"/>
                </a:lnTo>
                <a:lnTo>
                  <a:pt x="0" y="303655"/>
                </a:lnTo>
                <a:lnTo>
                  <a:pt x="2994402" y="303655"/>
                </a:lnTo>
                <a:lnTo>
                  <a:pt x="2994402" y="0"/>
                </a:lnTo>
                <a:close/>
              </a:path>
            </a:pathLst>
          </a:custGeom>
          <a:solidFill>
            <a:srgbClr val="F6F8FA"/>
          </a:solidFill>
        </p:spPr>
        <p:txBody>
          <a:bodyPr wrap="square" lIns="0" tIns="0" rIns="0" bIns="0" rtlCol="0"/>
          <a:lstStyle/>
          <a:p>
            <a:endParaRPr/>
          </a:p>
        </p:txBody>
      </p:sp>
      <p:sp>
        <p:nvSpPr>
          <p:cNvPr id="14" name="object 14"/>
          <p:cNvSpPr/>
          <p:nvPr/>
        </p:nvSpPr>
        <p:spPr>
          <a:xfrm>
            <a:off x="1436249" y="4275419"/>
            <a:ext cx="2364105" cy="304165"/>
          </a:xfrm>
          <a:custGeom>
            <a:avLst/>
            <a:gdLst/>
            <a:ahLst/>
            <a:cxnLst/>
            <a:rect l="l" t="t" r="r" b="b"/>
            <a:pathLst>
              <a:path w="2364104" h="304164">
                <a:moveTo>
                  <a:pt x="2364001" y="0"/>
                </a:moveTo>
                <a:lnTo>
                  <a:pt x="0" y="0"/>
                </a:lnTo>
                <a:lnTo>
                  <a:pt x="0" y="303655"/>
                </a:lnTo>
                <a:lnTo>
                  <a:pt x="2364001" y="303655"/>
                </a:lnTo>
                <a:lnTo>
                  <a:pt x="2364001" y="0"/>
                </a:lnTo>
                <a:close/>
              </a:path>
            </a:pathLst>
          </a:custGeom>
          <a:solidFill>
            <a:srgbClr val="F6F8FA"/>
          </a:solidFill>
        </p:spPr>
        <p:txBody>
          <a:bodyPr wrap="square" lIns="0" tIns="0" rIns="0" bIns="0" rtlCol="0"/>
          <a:lstStyle/>
          <a:p>
            <a:endParaRPr/>
          </a:p>
        </p:txBody>
      </p:sp>
      <p:sp>
        <p:nvSpPr>
          <p:cNvPr id="15" name="object 15"/>
          <p:cNvSpPr txBox="1"/>
          <p:nvPr/>
        </p:nvSpPr>
        <p:spPr>
          <a:xfrm>
            <a:off x="1423549" y="3028244"/>
            <a:ext cx="3020060" cy="339725"/>
          </a:xfrm>
          <a:prstGeom prst="rect">
            <a:avLst/>
          </a:prstGeom>
        </p:spPr>
        <p:txBody>
          <a:bodyPr vert="horz" wrap="square" lIns="0" tIns="13970" rIns="0" bIns="0" rtlCol="0">
            <a:spAutoFit/>
          </a:bodyPr>
          <a:lstStyle/>
          <a:p>
            <a:pPr marL="12700">
              <a:lnSpc>
                <a:spcPct val="100000"/>
              </a:lnSpc>
              <a:spcBef>
                <a:spcPts val="110"/>
              </a:spcBef>
            </a:pPr>
            <a:r>
              <a:rPr sz="2050" spc="10" dirty="0">
                <a:solidFill>
                  <a:srgbClr val="24292E"/>
                </a:solidFill>
                <a:latin typeface="Courier New"/>
                <a:cs typeface="Courier New"/>
              </a:rPr>
              <a:t>./kafka-topics.sh</a:t>
            </a:r>
            <a:r>
              <a:rPr sz="2050" spc="-70" dirty="0">
                <a:solidFill>
                  <a:srgbClr val="24292E"/>
                </a:solidFill>
                <a:latin typeface="Courier New"/>
                <a:cs typeface="Courier New"/>
              </a:rPr>
              <a:t> </a:t>
            </a:r>
            <a:r>
              <a:rPr sz="2050" spc="10" dirty="0">
                <a:solidFill>
                  <a:srgbClr val="24292E"/>
                </a:solidFill>
                <a:latin typeface="Courier New"/>
                <a:cs typeface="Courier New"/>
              </a:rPr>
              <a:t>-</a:t>
            </a:r>
            <a:endParaRPr sz="2050">
              <a:latin typeface="Courier New"/>
              <a:cs typeface="Courier New"/>
            </a:endParaRPr>
          </a:p>
        </p:txBody>
      </p:sp>
      <p:sp>
        <p:nvSpPr>
          <p:cNvPr id="16" name="object 16"/>
          <p:cNvSpPr txBox="1"/>
          <p:nvPr/>
        </p:nvSpPr>
        <p:spPr>
          <a:xfrm>
            <a:off x="1436249" y="3364452"/>
            <a:ext cx="5843905" cy="304165"/>
          </a:xfrm>
          <a:prstGeom prst="rect">
            <a:avLst/>
          </a:prstGeom>
          <a:solidFill>
            <a:srgbClr val="F6F8FA"/>
          </a:solidFill>
        </p:spPr>
        <p:txBody>
          <a:bodyPr vert="horz" wrap="square" lIns="0" tIns="0" rIns="0" bIns="0" rtlCol="0">
            <a:spAutoFit/>
          </a:bodyPr>
          <a:lstStyle/>
          <a:p>
            <a:pPr>
              <a:lnSpc>
                <a:spcPts val="2315"/>
              </a:lnSpc>
            </a:pPr>
            <a:r>
              <a:rPr sz="2050" spc="10" dirty="0">
                <a:solidFill>
                  <a:srgbClr val="24292E"/>
                </a:solidFill>
                <a:latin typeface="Courier New"/>
                <a:cs typeface="Courier New"/>
              </a:rPr>
              <a:t>-create</a:t>
            </a:r>
            <a:r>
              <a:rPr sz="2050" spc="-20" dirty="0">
                <a:solidFill>
                  <a:srgbClr val="24292E"/>
                </a:solidFill>
                <a:latin typeface="Courier New"/>
                <a:cs typeface="Courier New"/>
              </a:rPr>
              <a:t> </a:t>
            </a:r>
            <a:r>
              <a:rPr sz="2050" spc="10" dirty="0">
                <a:solidFill>
                  <a:srgbClr val="24292E"/>
                </a:solidFill>
                <a:latin typeface="Courier New"/>
                <a:cs typeface="Courier New"/>
              </a:rPr>
              <a:t>--topic</a:t>
            </a:r>
            <a:r>
              <a:rPr sz="2050" spc="-15" dirty="0">
                <a:solidFill>
                  <a:srgbClr val="24292E"/>
                </a:solidFill>
                <a:latin typeface="Courier New"/>
                <a:cs typeface="Courier New"/>
              </a:rPr>
              <a:t> </a:t>
            </a:r>
            <a:r>
              <a:rPr sz="2050" spc="10" dirty="0">
                <a:solidFill>
                  <a:srgbClr val="24292E"/>
                </a:solidFill>
                <a:latin typeface="Courier New"/>
                <a:cs typeface="Courier New"/>
              </a:rPr>
              <a:t>test-topic-replicated</a:t>
            </a:r>
            <a:endParaRPr sz="2050">
              <a:latin typeface="Courier New"/>
              <a:cs typeface="Courier New"/>
            </a:endParaRPr>
          </a:p>
        </p:txBody>
      </p:sp>
      <p:sp>
        <p:nvSpPr>
          <p:cNvPr id="17" name="object 17"/>
          <p:cNvSpPr txBox="1"/>
          <p:nvPr/>
        </p:nvSpPr>
        <p:spPr>
          <a:xfrm>
            <a:off x="1436249" y="3668108"/>
            <a:ext cx="4097654" cy="304165"/>
          </a:xfrm>
          <a:prstGeom prst="rect">
            <a:avLst/>
          </a:prstGeom>
          <a:solidFill>
            <a:srgbClr val="F6F8FA"/>
          </a:solidFill>
        </p:spPr>
        <p:txBody>
          <a:bodyPr vert="horz" wrap="square" lIns="0" tIns="0" rIns="0" bIns="0" rtlCol="0">
            <a:spAutoFit/>
          </a:bodyPr>
          <a:lstStyle/>
          <a:p>
            <a:pPr>
              <a:lnSpc>
                <a:spcPts val="2315"/>
              </a:lnSpc>
            </a:pPr>
            <a:r>
              <a:rPr sz="2050" spc="10" dirty="0">
                <a:solidFill>
                  <a:srgbClr val="24292E"/>
                </a:solidFill>
                <a:latin typeface="Courier New"/>
                <a:cs typeface="Courier New"/>
              </a:rPr>
              <a:t>-zookeeper</a:t>
            </a:r>
            <a:r>
              <a:rPr sz="2050" spc="-45" dirty="0">
                <a:solidFill>
                  <a:srgbClr val="24292E"/>
                </a:solidFill>
                <a:latin typeface="Courier New"/>
                <a:cs typeface="Courier New"/>
              </a:rPr>
              <a:t> </a:t>
            </a:r>
            <a:r>
              <a:rPr sz="2050" spc="10" dirty="0">
                <a:solidFill>
                  <a:srgbClr val="24292E"/>
                </a:solidFill>
                <a:latin typeface="Courier New"/>
                <a:cs typeface="Courier New"/>
              </a:rPr>
              <a:t>localhost:2181</a:t>
            </a:r>
            <a:endParaRPr sz="2050">
              <a:latin typeface="Courier New"/>
              <a:cs typeface="Courier New"/>
            </a:endParaRPr>
          </a:p>
        </p:txBody>
      </p:sp>
      <p:sp>
        <p:nvSpPr>
          <p:cNvPr id="18" name="object 18"/>
          <p:cNvSpPr txBox="1"/>
          <p:nvPr/>
        </p:nvSpPr>
        <p:spPr>
          <a:xfrm>
            <a:off x="1436249" y="3971763"/>
            <a:ext cx="3480435" cy="304165"/>
          </a:xfrm>
          <a:prstGeom prst="rect">
            <a:avLst/>
          </a:prstGeom>
          <a:solidFill>
            <a:srgbClr val="F6F8FA"/>
          </a:solidFill>
        </p:spPr>
        <p:txBody>
          <a:bodyPr vert="horz" wrap="square" lIns="0" tIns="0" rIns="0" bIns="0" rtlCol="0">
            <a:spAutoFit/>
          </a:bodyPr>
          <a:lstStyle/>
          <a:p>
            <a:pPr>
              <a:lnSpc>
                <a:spcPts val="2315"/>
              </a:lnSpc>
            </a:pPr>
            <a:r>
              <a:rPr sz="2050" spc="10" dirty="0">
                <a:solidFill>
                  <a:srgbClr val="24292E"/>
                </a:solidFill>
                <a:latin typeface="Courier New"/>
                <a:cs typeface="Courier New"/>
              </a:rPr>
              <a:t>--replication-factor</a:t>
            </a:r>
            <a:r>
              <a:rPr sz="2050" spc="-55" dirty="0">
                <a:solidFill>
                  <a:srgbClr val="24292E"/>
                </a:solidFill>
                <a:latin typeface="Courier New"/>
                <a:cs typeface="Courier New"/>
              </a:rPr>
              <a:t> </a:t>
            </a:r>
            <a:r>
              <a:rPr sz="2050" spc="10" dirty="0">
                <a:solidFill>
                  <a:srgbClr val="24292E"/>
                </a:solidFill>
                <a:latin typeface="Courier New"/>
                <a:cs typeface="Courier New"/>
              </a:rPr>
              <a:t>3</a:t>
            </a:r>
            <a:endParaRPr sz="2050">
              <a:latin typeface="Courier New"/>
              <a:cs typeface="Courier New"/>
            </a:endParaRPr>
          </a:p>
        </p:txBody>
      </p:sp>
      <p:sp>
        <p:nvSpPr>
          <p:cNvPr id="19" name="object 19"/>
          <p:cNvSpPr txBox="1"/>
          <p:nvPr/>
        </p:nvSpPr>
        <p:spPr>
          <a:xfrm>
            <a:off x="1581162" y="4242866"/>
            <a:ext cx="2232025" cy="339725"/>
          </a:xfrm>
          <a:prstGeom prst="rect">
            <a:avLst/>
          </a:prstGeom>
        </p:spPr>
        <p:txBody>
          <a:bodyPr vert="horz" wrap="square" lIns="0" tIns="13970" rIns="0" bIns="0" rtlCol="0">
            <a:spAutoFit/>
          </a:bodyPr>
          <a:lstStyle/>
          <a:p>
            <a:pPr marL="12700">
              <a:lnSpc>
                <a:spcPct val="100000"/>
              </a:lnSpc>
              <a:spcBef>
                <a:spcPts val="110"/>
              </a:spcBef>
            </a:pPr>
            <a:r>
              <a:rPr sz="2050" spc="10" dirty="0">
                <a:solidFill>
                  <a:srgbClr val="24292E"/>
                </a:solidFill>
                <a:latin typeface="Courier New"/>
                <a:cs typeface="Courier New"/>
              </a:rPr>
              <a:t>--partitions</a:t>
            </a:r>
            <a:r>
              <a:rPr sz="2050" spc="-75" dirty="0">
                <a:solidFill>
                  <a:srgbClr val="24292E"/>
                </a:solidFill>
                <a:latin typeface="Courier New"/>
                <a:cs typeface="Courier New"/>
              </a:rPr>
              <a:t> </a:t>
            </a:r>
            <a:r>
              <a:rPr sz="2050" spc="10" dirty="0">
                <a:solidFill>
                  <a:srgbClr val="24292E"/>
                </a:solidFill>
                <a:latin typeface="Courier New"/>
                <a:cs typeface="Courier New"/>
              </a:rPr>
              <a:t>3</a:t>
            </a:r>
            <a:endParaRPr sz="2050">
              <a:latin typeface="Courier New"/>
              <a:cs typeface="Courier New"/>
            </a:endParaRPr>
          </a:p>
        </p:txBody>
      </p:sp>
      <p:sp>
        <p:nvSpPr>
          <p:cNvPr id="20" name="object 20"/>
          <p:cNvSpPr txBox="1"/>
          <p:nvPr/>
        </p:nvSpPr>
        <p:spPr>
          <a:xfrm>
            <a:off x="6973609" y="5964530"/>
            <a:ext cx="2094230" cy="3571240"/>
          </a:xfrm>
          <a:prstGeom prst="rect">
            <a:avLst/>
          </a:prstGeom>
        </p:spPr>
        <p:txBody>
          <a:bodyPr vert="horz" wrap="square" lIns="0" tIns="201930" rIns="0" bIns="0" rtlCol="0">
            <a:spAutoFit/>
          </a:bodyPr>
          <a:lstStyle/>
          <a:p>
            <a:pPr marL="204470" marR="261620" indent="49530">
              <a:lnSpc>
                <a:spcPct val="217400"/>
              </a:lnSpc>
              <a:spcBef>
                <a:spcPts val="1590"/>
              </a:spcBef>
            </a:pPr>
            <a:r>
              <a:rPr sz="2600" spc="70" dirty="0">
                <a:solidFill>
                  <a:srgbClr val="FFFFFF"/>
                </a:solidFill>
                <a:latin typeface="Arial MT"/>
                <a:cs typeface="Arial MT"/>
              </a:rPr>
              <a:t>Controller </a:t>
            </a:r>
            <a:r>
              <a:rPr sz="2600" spc="-710" dirty="0">
                <a:solidFill>
                  <a:srgbClr val="FFFFFF"/>
                </a:solidFill>
                <a:latin typeface="Arial MT"/>
                <a:cs typeface="Arial MT"/>
              </a:rPr>
              <a:t> </a:t>
            </a:r>
            <a:r>
              <a:rPr sz="2600" spc="80" dirty="0">
                <a:solidFill>
                  <a:srgbClr val="FFFFFF"/>
                </a:solidFill>
                <a:latin typeface="Arial MT"/>
                <a:cs typeface="Arial MT"/>
              </a:rPr>
              <a:t>Partition-0</a:t>
            </a:r>
            <a:endParaRPr sz="2600">
              <a:latin typeface="Arial MT"/>
              <a:cs typeface="Arial MT"/>
            </a:endParaRPr>
          </a:p>
        </p:txBody>
      </p:sp>
      <p:sp>
        <p:nvSpPr>
          <p:cNvPr id="21" name="object 21"/>
          <p:cNvSpPr txBox="1"/>
          <p:nvPr/>
        </p:nvSpPr>
        <p:spPr>
          <a:xfrm>
            <a:off x="9651088" y="7350561"/>
            <a:ext cx="1807210" cy="706755"/>
          </a:xfrm>
          <a:prstGeom prst="rect">
            <a:avLst/>
          </a:prstGeom>
          <a:solidFill>
            <a:srgbClr val="00A2FF"/>
          </a:solidFill>
        </p:spPr>
        <p:txBody>
          <a:bodyPr vert="horz" wrap="square" lIns="0" tIns="142240" rIns="0" bIns="0" rtlCol="0">
            <a:spAutoFit/>
          </a:bodyPr>
          <a:lstStyle/>
          <a:p>
            <a:pPr marL="93345">
              <a:lnSpc>
                <a:spcPct val="100000"/>
              </a:lnSpc>
              <a:spcBef>
                <a:spcPts val="1120"/>
              </a:spcBef>
            </a:pPr>
            <a:r>
              <a:rPr sz="2600" spc="80" dirty="0">
                <a:solidFill>
                  <a:srgbClr val="FFFFFF"/>
                </a:solidFill>
                <a:latin typeface="Arial MT"/>
                <a:cs typeface="Arial MT"/>
              </a:rPr>
              <a:t>Partition-1</a:t>
            </a:r>
            <a:endParaRPr sz="2600">
              <a:latin typeface="Arial MT"/>
              <a:cs typeface="Arial MT"/>
            </a:endParaRPr>
          </a:p>
        </p:txBody>
      </p:sp>
      <p:sp>
        <p:nvSpPr>
          <p:cNvPr id="22" name="object 22"/>
          <p:cNvSpPr txBox="1"/>
          <p:nvPr/>
        </p:nvSpPr>
        <p:spPr>
          <a:xfrm>
            <a:off x="12217313" y="7350561"/>
            <a:ext cx="1807210" cy="706755"/>
          </a:xfrm>
          <a:prstGeom prst="rect">
            <a:avLst/>
          </a:prstGeom>
          <a:solidFill>
            <a:srgbClr val="00A2FF"/>
          </a:solidFill>
        </p:spPr>
        <p:txBody>
          <a:bodyPr vert="horz" wrap="square" lIns="0" tIns="142240" rIns="0" bIns="0" rtlCol="0">
            <a:spAutoFit/>
          </a:bodyPr>
          <a:lstStyle/>
          <a:p>
            <a:pPr marL="93345">
              <a:lnSpc>
                <a:spcPct val="100000"/>
              </a:lnSpc>
              <a:spcBef>
                <a:spcPts val="1120"/>
              </a:spcBef>
            </a:pPr>
            <a:r>
              <a:rPr sz="2600" spc="80" dirty="0">
                <a:solidFill>
                  <a:srgbClr val="FFFFFF"/>
                </a:solidFill>
                <a:latin typeface="Arial MT"/>
                <a:cs typeface="Arial MT"/>
              </a:rPr>
              <a:t>Partition-2</a:t>
            </a:r>
            <a:endParaRPr sz="2600">
              <a:latin typeface="Arial MT"/>
              <a:cs typeface="Arial MT"/>
            </a:endParaRPr>
          </a:p>
        </p:txBody>
      </p:sp>
      <p:sp>
        <p:nvSpPr>
          <p:cNvPr id="23" name="object 23"/>
          <p:cNvSpPr/>
          <p:nvPr/>
        </p:nvSpPr>
        <p:spPr>
          <a:xfrm>
            <a:off x="5872653" y="7289867"/>
            <a:ext cx="453390" cy="367665"/>
          </a:xfrm>
          <a:custGeom>
            <a:avLst/>
            <a:gdLst/>
            <a:ahLst/>
            <a:cxnLst/>
            <a:rect l="l" t="t" r="r" b="b"/>
            <a:pathLst>
              <a:path w="453389" h="367665">
                <a:moveTo>
                  <a:pt x="163061" y="0"/>
                </a:moveTo>
                <a:lnTo>
                  <a:pt x="163061" y="124795"/>
                </a:lnTo>
                <a:lnTo>
                  <a:pt x="0" y="124795"/>
                </a:lnTo>
                <a:lnTo>
                  <a:pt x="0" y="242250"/>
                </a:lnTo>
                <a:lnTo>
                  <a:pt x="163061" y="242250"/>
                </a:lnTo>
                <a:lnTo>
                  <a:pt x="163061" y="367045"/>
                </a:lnTo>
                <a:lnTo>
                  <a:pt x="452947" y="183523"/>
                </a:lnTo>
                <a:lnTo>
                  <a:pt x="163061" y="0"/>
                </a:lnTo>
                <a:close/>
              </a:path>
            </a:pathLst>
          </a:custGeom>
          <a:solidFill>
            <a:srgbClr val="EE220C"/>
          </a:solidFill>
        </p:spPr>
        <p:txBody>
          <a:bodyPr wrap="square" lIns="0" tIns="0" rIns="0" bIns="0" rtlCol="0"/>
          <a:lstStyle/>
          <a:p>
            <a:endParaRPr/>
          </a:p>
        </p:txBody>
      </p:sp>
      <p:sp>
        <p:nvSpPr>
          <p:cNvPr id="24" name="object 24"/>
          <p:cNvSpPr txBox="1"/>
          <p:nvPr/>
        </p:nvSpPr>
        <p:spPr>
          <a:xfrm>
            <a:off x="7015493" y="8251057"/>
            <a:ext cx="7078345" cy="706755"/>
          </a:xfrm>
          <a:prstGeom prst="rect">
            <a:avLst/>
          </a:prstGeom>
          <a:solidFill>
            <a:srgbClr val="00A2FF"/>
          </a:solidFill>
        </p:spPr>
        <p:txBody>
          <a:bodyPr vert="horz" wrap="square" lIns="0" tIns="142240" rIns="0" bIns="0" rtlCol="0">
            <a:spAutoFit/>
          </a:bodyPr>
          <a:lstStyle/>
          <a:p>
            <a:pPr algn="ctr">
              <a:lnSpc>
                <a:spcPct val="100000"/>
              </a:lnSpc>
              <a:spcBef>
                <a:spcPts val="1120"/>
              </a:spcBef>
            </a:pPr>
            <a:r>
              <a:rPr sz="2600" spc="105" dirty="0">
                <a:solidFill>
                  <a:srgbClr val="FFFFFF"/>
                </a:solidFill>
                <a:latin typeface="Arial MT"/>
                <a:cs typeface="Arial MT"/>
              </a:rPr>
              <a:t>test-topic-replicated</a:t>
            </a:r>
            <a:endParaRPr sz="2600">
              <a:latin typeface="Arial MT"/>
              <a:cs typeface="Arial MT"/>
            </a:endParaRPr>
          </a:p>
        </p:txBody>
      </p:sp>
      <p:grpSp>
        <p:nvGrpSpPr>
          <p:cNvPr id="25" name="object 25"/>
          <p:cNvGrpSpPr/>
          <p:nvPr/>
        </p:nvGrpSpPr>
        <p:grpSpPr>
          <a:xfrm>
            <a:off x="6272344" y="9878332"/>
            <a:ext cx="8355965" cy="989965"/>
            <a:chOff x="6272344" y="9878332"/>
            <a:chExt cx="8355965" cy="989965"/>
          </a:xfrm>
        </p:grpSpPr>
        <p:sp>
          <p:nvSpPr>
            <p:cNvPr id="26" name="object 26"/>
            <p:cNvSpPr/>
            <p:nvPr/>
          </p:nvSpPr>
          <p:spPr>
            <a:xfrm>
              <a:off x="6277065" y="10857523"/>
              <a:ext cx="8346440" cy="0"/>
            </a:xfrm>
            <a:custGeom>
              <a:avLst/>
              <a:gdLst/>
              <a:ahLst/>
              <a:cxnLst/>
              <a:rect l="l" t="t" r="r" b="b"/>
              <a:pathLst>
                <a:path w="8346440">
                  <a:moveTo>
                    <a:pt x="0" y="0"/>
                  </a:moveTo>
                  <a:lnTo>
                    <a:pt x="8346246" y="0"/>
                  </a:lnTo>
                </a:path>
              </a:pathLst>
            </a:custGeom>
            <a:ln w="20941">
              <a:solidFill>
                <a:srgbClr val="000000"/>
              </a:solidFill>
            </a:ln>
          </p:spPr>
          <p:txBody>
            <a:bodyPr wrap="square" lIns="0" tIns="0" rIns="0" bIns="0" rtlCol="0"/>
            <a:lstStyle/>
            <a:p>
              <a:endParaRPr/>
            </a:p>
          </p:txBody>
        </p:sp>
        <p:sp>
          <p:nvSpPr>
            <p:cNvPr id="27" name="object 27"/>
            <p:cNvSpPr/>
            <p:nvPr/>
          </p:nvSpPr>
          <p:spPr>
            <a:xfrm>
              <a:off x="6282815" y="9878332"/>
              <a:ext cx="0" cy="988060"/>
            </a:xfrm>
            <a:custGeom>
              <a:avLst/>
              <a:gdLst/>
              <a:ahLst/>
              <a:cxnLst/>
              <a:rect l="l" t="t" r="r" b="b"/>
              <a:pathLst>
                <a:path h="988059">
                  <a:moveTo>
                    <a:pt x="0" y="987535"/>
                  </a:moveTo>
                  <a:lnTo>
                    <a:pt x="0" y="0"/>
                  </a:lnTo>
                </a:path>
              </a:pathLst>
            </a:custGeom>
            <a:ln w="20941">
              <a:solidFill>
                <a:srgbClr val="000000"/>
              </a:solidFill>
            </a:ln>
          </p:spPr>
          <p:txBody>
            <a:bodyPr wrap="square" lIns="0" tIns="0" rIns="0" bIns="0" rtlCol="0"/>
            <a:lstStyle/>
            <a:p>
              <a:endParaRPr/>
            </a:p>
          </p:txBody>
        </p:sp>
        <p:sp>
          <p:nvSpPr>
            <p:cNvPr id="28" name="object 28"/>
            <p:cNvSpPr/>
            <p:nvPr/>
          </p:nvSpPr>
          <p:spPr>
            <a:xfrm>
              <a:off x="14617565" y="9878332"/>
              <a:ext cx="0" cy="988060"/>
            </a:xfrm>
            <a:custGeom>
              <a:avLst/>
              <a:gdLst/>
              <a:ahLst/>
              <a:cxnLst/>
              <a:rect l="l" t="t" r="r" b="b"/>
              <a:pathLst>
                <a:path h="988059">
                  <a:moveTo>
                    <a:pt x="0" y="987535"/>
                  </a:moveTo>
                  <a:lnTo>
                    <a:pt x="0" y="0"/>
                  </a:lnTo>
                </a:path>
              </a:pathLst>
            </a:custGeom>
            <a:ln w="20941">
              <a:solidFill>
                <a:srgbClr val="000000"/>
              </a:solidFill>
            </a:ln>
          </p:spPr>
          <p:txBody>
            <a:bodyPr wrap="square" lIns="0" tIns="0" rIns="0" bIns="0" rtlCol="0"/>
            <a:lstStyle/>
            <a:p>
              <a:endParaRPr/>
            </a:p>
          </p:txBody>
        </p:sp>
      </p:grpSp>
      <p:sp>
        <p:nvSpPr>
          <p:cNvPr id="29" name="object 29"/>
          <p:cNvSpPr txBox="1"/>
          <p:nvPr/>
        </p:nvSpPr>
        <p:spPr>
          <a:xfrm>
            <a:off x="9416734" y="10453526"/>
            <a:ext cx="2066925" cy="402590"/>
          </a:xfrm>
          <a:prstGeom prst="rect">
            <a:avLst/>
          </a:prstGeom>
        </p:spPr>
        <p:txBody>
          <a:bodyPr vert="horz" wrap="square" lIns="0" tIns="15240" rIns="0" bIns="0" rtlCol="0">
            <a:spAutoFit/>
          </a:bodyPr>
          <a:lstStyle/>
          <a:p>
            <a:pPr marL="12700">
              <a:lnSpc>
                <a:spcPct val="100000"/>
              </a:lnSpc>
              <a:spcBef>
                <a:spcPts val="120"/>
              </a:spcBef>
            </a:pPr>
            <a:r>
              <a:rPr sz="2450" b="1" spc="35" dirty="0">
                <a:latin typeface="Arial"/>
                <a:cs typeface="Arial"/>
              </a:rPr>
              <a:t>Kafka</a:t>
            </a:r>
            <a:r>
              <a:rPr sz="2450" b="1" spc="-60" dirty="0">
                <a:latin typeface="Arial"/>
                <a:cs typeface="Arial"/>
              </a:rPr>
              <a:t> </a:t>
            </a:r>
            <a:r>
              <a:rPr sz="2450" b="1" spc="10" dirty="0">
                <a:latin typeface="Arial"/>
                <a:cs typeface="Arial"/>
              </a:rPr>
              <a:t>Cluster</a:t>
            </a:r>
            <a:endParaRPr sz="2450">
              <a:latin typeface="Arial"/>
              <a:cs typeface="Arial"/>
            </a:endParaRPr>
          </a:p>
        </p:txBody>
      </p:sp>
      <p:sp>
        <p:nvSpPr>
          <p:cNvPr id="30" name="object 30"/>
          <p:cNvSpPr txBox="1"/>
          <p:nvPr/>
        </p:nvSpPr>
        <p:spPr>
          <a:xfrm>
            <a:off x="7343117" y="5197156"/>
            <a:ext cx="1290955" cy="652145"/>
          </a:xfrm>
          <a:prstGeom prst="rect">
            <a:avLst/>
          </a:prstGeom>
          <a:solidFill>
            <a:srgbClr val="00A2FF"/>
          </a:solidFill>
        </p:spPr>
        <p:txBody>
          <a:bodyPr vert="horz" wrap="square" lIns="0" tIns="53340" rIns="0" bIns="0" rtlCol="0">
            <a:spAutoFit/>
          </a:bodyPr>
          <a:lstStyle/>
          <a:p>
            <a:pPr marL="179070" marR="171450" indent="5715">
              <a:lnSpc>
                <a:spcPct val="104099"/>
              </a:lnSpc>
              <a:spcBef>
                <a:spcPts val="420"/>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Partition0</a:t>
            </a:r>
            <a:endParaRPr sz="1650">
              <a:latin typeface="Arial MT"/>
              <a:cs typeface="Arial MT"/>
            </a:endParaRPr>
          </a:p>
        </p:txBody>
      </p:sp>
      <p:sp>
        <p:nvSpPr>
          <p:cNvPr id="31" name="object 31"/>
          <p:cNvSpPr txBox="1"/>
          <p:nvPr/>
        </p:nvSpPr>
        <p:spPr>
          <a:xfrm>
            <a:off x="9804961" y="5197156"/>
            <a:ext cx="1290955" cy="652145"/>
          </a:xfrm>
          <a:prstGeom prst="rect">
            <a:avLst/>
          </a:prstGeom>
          <a:solidFill>
            <a:srgbClr val="00A2FF"/>
          </a:solidFill>
        </p:spPr>
        <p:txBody>
          <a:bodyPr vert="horz" wrap="square" lIns="0" tIns="53340" rIns="0" bIns="0" rtlCol="0">
            <a:spAutoFit/>
          </a:bodyPr>
          <a:lstStyle/>
          <a:p>
            <a:pPr marL="179070" marR="171450" indent="5715">
              <a:lnSpc>
                <a:spcPct val="104099"/>
              </a:lnSpc>
              <a:spcBef>
                <a:spcPts val="420"/>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Partition1</a:t>
            </a:r>
            <a:endParaRPr sz="1650">
              <a:latin typeface="Arial MT"/>
              <a:cs typeface="Arial MT"/>
            </a:endParaRPr>
          </a:p>
        </p:txBody>
      </p:sp>
      <p:sp>
        <p:nvSpPr>
          <p:cNvPr id="32" name="object 32"/>
          <p:cNvSpPr txBox="1"/>
          <p:nvPr/>
        </p:nvSpPr>
        <p:spPr>
          <a:xfrm>
            <a:off x="12475567" y="5197156"/>
            <a:ext cx="1290955" cy="652145"/>
          </a:xfrm>
          <a:prstGeom prst="rect">
            <a:avLst/>
          </a:prstGeom>
          <a:solidFill>
            <a:srgbClr val="00A2FF"/>
          </a:solidFill>
        </p:spPr>
        <p:txBody>
          <a:bodyPr vert="horz" wrap="square" lIns="0" tIns="53340" rIns="0" bIns="0" rtlCol="0">
            <a:spAutoFit/>
          </a:bodyPr>
          <a:lstStyle/>
          <a:p>
            <a:pPr marL="179070" marR="171450" indent="5715">
              <a:lnSpc>
                <a:spcPct val="104099"/>
              </a:lnSpc>
              <a:spcBef>
                <a:spcPts val="420"/>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Partition2</a:t>
            </a:r>
            <a:endParaRPr sz="1650">
              <a:latin typeface="Arial MT"/>
              <a:cs typeface="Arial M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2720" y="351202"/>
            <a:ext cx="17118965" cy="2268220"/>
          </a:xfrm>
          <a:prstGeom prst="rect">
            <a:avLst/>
          </a:prstGeom>
        </p:spPr>
        <p:txBody>
          <a:bodyPr vert="horz" wrap="square" lIns="0" tIns="12065" rIns="0" bIns="0" rtlCol="0">
            <a:spAutoFit/>
          </a:bodyPr>
          <a:lstStyle/>
          <a:p>
            <a:pPr algn="ctr">
              <a:lnSpc>
                <a:spcPct val="100000"/>
              </a:lnSpc>
              <a:spcBef>
                <a:spcPts val="95"/>
              </a:spcBef>
              <a:tabLst>
                <a:tab pos="2196465" algn="l"/>
                <a:tab pos="4907915" algn="l"/>
                <a:tab pos="9798685" algn="l"/>
                <a:tab pos="12527280" algn="l"/>
              </a:tabLst>
            </a:pPr>
            <a:r>
              <a:rPr sz="7300" spc="220" dirty="0"/>
              <a:t>How	</a:t>
            </a:r>
            <a:r>
              <a:rPr sz="7300" spc="130" dirty="0"/>
              <a:t>Kafka	</a:t>
            </a:r>
            <a:r>
              <a:rPr sz="7300" spc="180" dirty="0"/>
              <a:t>Distributes	</a:t>
            </a:r>
            <a:r>
              <a:rPr sz="7300" spc="130" dirty="0"/>
              <a:t>Client	</a:t>
            </a:r>
            <a:r>
              <a:rPr sz="7300" spc="114" dirty="0"/>
              <a:t>Requests?</a:t>
            </a:r>
            <a:endParaRPr sz="7300"/>
          </a:p>
          <a:p>
            <a:pPr algn="ctr">
              <a:lnSpc>
                <a:spcPct val="100000"/>
              </a:lnSpc>
              <a:spcBef>
                <a:spcPts val="145"/>
              </a:spcBef>
              <a:tabLst>
                <a:tab pos="2711450" algn="l"/>
              </a:tabLst>
            </a:pPr>
            <a:r>
              <a:rPr sz="7300" spc="130" dirty="0"/>
              <a:t>Kafka	</a:t>
            </a:r>
            <a:r>
              <a:rPr sz="7300" spc="165" dirty="0"/>
              <a:t>Producer</a:t>
            </a:r>
            <a:endParaRPr sz="7300"/>
          </a:p>
        </p:txBody>
      </p:sp>
      <p:grpSp>
        <p:nvGrpSpPr>
          <p:cNvPr id="3" name="object 3"/>
          <p:cNvGrpSpPr/>
          <p:nvPr/>
        </p:nvGrpSpPr>
        <p:grpSpPr>
          <a:xfrm>
            <a:off x="9685525" y="9124429"/>
            <a:ext cx="8355965" cy="989965"/>
            <a:chOff x="9685525" y="9124429"/>
            <a:chExt cx="8355965" cy="989965"/>
          </a:xfrm>
        </p:grpSpPr>
        <p:sp>
          <p:nvSpPr>
            <p:cNvPr id="4" name="object 4"/>
            <p:cNvSpPr/>
            <p:nvPr/>
          </p:nvSpPr>
          <p:spPr>
            <a:xfrm>
              <a:off x="9690247" y="10103620"/>
              <a:ext cx="8346440" cy="0"/>
            </a:xfrm>
            <a:custGeom>
              <a:avLst/>
              <a:gdLst/>
              <a:ahLst/>
              <a:cxnLst/>
              <a:rect l="l" t="t" r="r" b="b"/>
              <a:pathLst>
                <a:path w="8346440">
                  <a:moveTo>
                    <a:pt x="0" y="0"/>
                  </a:moveTo>
                  <a:lnTo>
                    <a:pt x="8346246" y="0"/>
                  </a:lnTo>
                </a:path>
              </a:pathLst>
            </a:custGeom>
            <a:ln w="20941">
              <a:solidFill>
                <a:srgbClr val="000000"/>
              </a:solidFill>
            </a:ln>
          </p:spPr>
          <p:txBody>
            <a:bodyPr wrap="square" lIns="0" tIns="0" rIns="0" bIns="0" rtlCol="0"/>
            <a:lstStyle/>
            <a:p>
              <a:endParaRPr/>
            </a:p>
          </p:txBody>
        </p:sp>
        <p:sp>
          <p:nvSpPr>
            <p:cNvPr id="5" name="object 5"/>
            <p:cNvSpPr/>
            <p:nvPr/>
          </p:nvSpPr>
          <p:spPr>
            <a:xfrm>
              <a:off x="9695996" y="9124429"/>
              <a:ext cx="0" cy="988060"/>
            </a:xfrm>
            <a:custGeom>
              <a:avLst/>
              <a:gdLst/>
              <a:ahLst/>
              <a:cxnLst/>
              <a:rect l="l" t="t" r="r" b="b"/>
              <a:pathLst>
                <a:path h="988059">
                  <a:moveTo>
                    <a:pt x="0" y="987535"/>
                  </a:moveTo>
                  <a:lnTo>
                    <a:pt x="0" y="0"/>
                  </a:lnTo>
                </a:path>
              </a:pathLst>
            </a:custGeom>
            <a:ln w="20941">
              <a:solidFill>
                <a:srgbClr val="000000"/>
              </a:solidFill>
            </a:ln>
          </p:spPr>
          <p:txBody>
            <a:bodyPr wrap="square" lIns="0" tIns="0" rIns="0" bIns="0" rtlCol="0"/>
            <a:lstStyle/>
            <a:p>
              <a:endParaRPr/>
            </a:p>
          </p:txBody>
        </p:sp>
        <p:sp>
          <p:nvSpPr>
            <p:cNvPr id="6" name="object 6"/>
            <p:cNvSpPr/>
            <p:nvPr/>
          </p:nvSpPr>
          <p:spPr>
            <a:xfrm>
              <a:off x="18030738" y="9124429"/>
              <a:ext cx="0" cy="988060"/>
            </a:xfrm>
            <a:custGeom>
              <a:avLst/>
              <a:gdLst/>
              <a:ahLst/>
              <a:cxnLst/>
              <a:rect l="l" t="t" r="r" b="b"/>
              <a:pathLst>
                <a:path h="988059">
                  <a:moveTo>
                    <a:pt x="0" y="987535"/>
                  </a:moveTo>
                  <a:lnTo>
                    <a:pt x="0" y="0"/>
                  </a:lnTo>
                </a:path>
              </a:pathLst>
            </a:custGeom>
            <a:ln w="20941">
              <a:solidFill>
                <a:srgbClr val="000000"/>
              </a:solidFill>
            </a:ln>
          </p:spPr>
          <p:txBody>
            <a:bodyPr wrap="square" lIns="0" tIns="0" rIns="0" bIns="0" rtlCol="0"/>
            <a:lstStyle/>
            <a:p>
              <a:endParaRPr/>
            </a:p>
          </p:txBody>
        </p:sp>
      </p:grpSp>
      <p:sp>
        <p:nvSpPr>
          <p:cNvPr id="7" name="object 7"/>
          <p:cNvSpPr txBox="1"/>
          <p:nvPr/>
        </p:nvSpPr>
        <p:spPr>
          <a:xfrm>
            <a:off x="12829914" y="9699621"/>
            <a:ext cx="2066925" cy="402590"/>
          </a:xfrm>
          <a:prstGeom prst="rect">
            <a:avLst/>
          </a:prstGeom>
        </p:spPr>
        <p:txBody>
          <a:bodyPr vert="horz" wrap="square" lIns="0" tIns="15240" rIns="0" bIns="0" rtlCol="0">
            <a:spAutoFit/>
          </a:bodyPr>
          <a:lstStyle/>
          <a:p>
            <a:pPr marL="12700">
              <a:lnSpc>
                <a:spcPct val="100000"/>
              </a:lnSpc>
              <a:spcBef>
                <a:spcPts val="120"/>
              </a:spcBef>
            </a:pPr>
            <a:r>
              <a:rPr sz="2450" b="1" spc="35" dirty="0">
                <a:latin typeface="Arial"/>
                <a:cs typeface="Arial"/>
              </a:rPr>
              <a:t>Kafka</a:t>
            </a:r>
            <a:r>
              <a:rPr sz="2450" b="1" spc="-60" dirty="0">
                <a:latin typeface="Arial"/>
                <a:cs typeface="Arial"/>
              </a:rPr>
              <a:t> </a:t>
            </a:r>
            <a:r>
              <a:rPr sz="2450" b="1" spc="10" dirty="0">
                <a:latin typeface="Arial"/>
                <a:cs typeface="Arial"/>
              </a:rPr>
              <a:t>Cluster</a:t>
            </a:r>
            <a:endParaRPr sz="2450">
              <a:latin typeface="Arial"/>
              <a:cs typeface="Arial"/>
            </a:endParaRPr>
          </a:p>
        </p:txBody>
      </p:sp>
      <p:sp>
        <p:nvSpPr>
          <p:cNvPr id="8" name="object 8"/>
          <p:cNvSpPr/>
          <p:nvPr/>
        </p:nvSpPr>
        <p:spPr>
          <a:xfrm>
            <a:off x="10072991" y="4913214"/>
            <a:ext cx="2094230" cy="3571240"/>
          </a:xfrm>
          <a:custGeom>
            <a:avLst/>
            <a:gdLst/>
            <a:ahLst/>
            <a:cxnLst/>
            <a:rect l="l" t="t" r="r" b="b"/>
            <a:pathLst>
              <a:path w="2094229" h="3571240">
                <a:moveTo>
                  <a:pt x="2094013" y="0"/>
                </a:moveTo>
                <a:lnTo>
                  <a:pt x="0" y="0"/>
                </a:lnTo>
                <a:lnTo>
                  <a:pt x="0" y="3570816"/>
                </a:lnTo>
                <a:lnTo>
                  <a:pt x="2094013" y="3570816"/>
                </a:lnTo>
                <a:lnTo>
                  <a:pt x="2094013" y="0"/>
                </a:lnTo>
                <a:close/>
              </a:path>
            </a:pathLst>
          </a:custGeom>
          <a:solidFill>
            <a:srgbClr val="000000"/>
          </a:solidFill>
        </p:spPr>
        <p:txBody>
          <a:bodyPr wrap="square" lIns="0" tIns="0" rIns="0" bIns="0" rtlCol="0"/>
          <a:lstStyle/>
          <a:p>
            <a:endParaRPr/>
          </a:p>
        </p:txBody>
      </p:sp>
      <p:sp>
        <p:nvSpPr>
          <p:cNvPr id="9" name="object 9"/>
          <p:cNvSpPr/>
          <p:nvPr/>
        </p:nvSpPr>
        <p:spPr>
          <a:xfrm>
            <a:off x="12606945" y="7847519"/>
            <a:ext cx="2094230" cy="636905"/>
          </a:xfrm>
          <a:custGeom>
            <a:avLst/>
            <a:gdLst/>
            <a:ahLst/>
            <a:cxnLst/>
            <a:rect l="l" t="t" r="r" b="b"/>
            <a:pathLst>
              <a:path w="2094230" h="636904">
                <a:moveTo>
                  <a:pt x="0" y="636512"/>
                </a:moveTo>
                <a:lnTo>
                  <a:pt x="2094013" y="636512"/>
                </a:lnTo>
                <a:lnTo>
                  <a:pt x="2094013" y="0"/>
                </a:lnTo>
                <a:lnTo>
                  <a:pt x="0" y="0"/>
                </a:lnTo>
                <a:lnTo>
                  <a:pt x="0" y="636512"/>
                </a:lnTo>
                <a:close/>
              </a:path>
            </a:pathLst>
          </a:custGeom>
          <a:solidFill>
            <a:srgbClr val="000000"/>
          </a:solidFill>
        </p:spPr>
        <p:txBody>
          <a:bodyPr wrap="square" lIns="0" tIns="0" rIns="0" bIns="0" rtlCol="0"/>
          <a:lstStyle/>
          <a:p>
            <a:endParaRPr/>
          </a:p>
        </p:txBody>
      </p:sp>
      <p:sp>
        <p:nvSpPr>
          <p:cNvPr id="10" name="object 10"/>
          <p:cNvSpPr/>
          <p:nvPr/>
        </p:nvSpPr>
        <p:spPr>
          <a:xfrm>
            <a:off x="12606945" y="4913214"/>
            <a:ext cx="2094230" cy="2228215"/>
          </a:xfrm>
          <a:custGeom>
            <a:avLst/>
            <a:gdLst/>
            <a:ahLst/>
            <a:cxnLst/>
            <a:rect l="l" t="t" r="r" b="b"/>
            <a:pathLst>
              <a:path w="2094230" h="2228215">
                <a:moveTo>
                  <a:pt x="0" y="2227928"/>
                </a:moveTo>
                <a:lnTo>
                  <a:pt x="2094013" y="2227928"/>
                </a:lnTo>
                <a:lnTo>
                  <a:pt x="2094013" y="0"/>
                </a:lnTo>
                <a:lnTo>
                  <a:pt x="0" y="0"/>
                </a:lnTo>
                <a:lnTo>
                  <a:pt x="0" y="2227928"/>
                </a:lnTo>
                <a:close/>
              </a:path>
            </a:pathLst>
          </a:custGeom>
          <a:solidFill>
            <a:srgbClr val="000000"/>
          </a:solidFill>
        </p:spPr>
        <p:txBody>
          <a:bodyPr wrap="square" lIns="0" tIns="0" rIns="0" bIns="0" rtlCol="0"/>
          <a:lstStyle/>
          <a:p>
            <a:endParaRPr/>
          </a:p>
        </p:txBody>
      </p:sp>
      <p:sp>
        <p:nvSpPr>
          <p:cNvPr id="11" name="object 11"/>
          <p:cNvSpPr/>
          <p:nvPr/>
        </p:nvSpPr>
        <p:spPr>
          <a:xfrm>
            <a:off x="15140900" y="4913214"/>
            <a:ext cx="2094230" cy="3571240"/>
          </a:xfrm>
          <a:custGeom>
            <a:avLst/>
            <a:gdLst/>
            <a:ahLst/>
            <a:cxnLst/>
            <a:rect l="l" t="t" r="r" b="b"/>
            <a:pathLst>
              <a:path w="2094230" h="3571240">
                <a:moveTo>
                  <a:pt x="2094013" y="0"/>
                </a:moveTo>
                <a:lnTo>
                  <a:pt x="0" y="0"/>
                </a:lnTo>
                <a:lnTo>
                  <a:pt x="0" y="3570816"/>
                </a:lnTo>
                <a:lnTo>
                  <a:pt x="2094013" y="3570816"/>
                </a:lnTo>
                <a:lnTo>
                  <a:pt x="2094013" y="0"/>
                </a:lnTo>
                <a:close/>
              </a:path>
            </a:pathLst>
          </a:custGeom>
          <a:solidFill>
            <a:srgbClr val="000000"/>
          </a:solidFill>
        </p:spPr>
        <p:txBody>
          <a:bodyPr wrap="square" lIns="0" tIns="0" rIns="0" bIns="0" rtlCol="0"/>
          <a:lstStyle/>
          <a:p>
            <a:endParaRPr/>
          </a:p>
        </p:txBody>
      </p:sp>
      <p:sp>
        <p:nvSpPr>
          <p:cNvPr id="12" name="object 12"/>
          <p:cNvSpPr txBox="1"/>
          <p:nvPr/>
        </p:nvSpPr>
        <p:spPr>
          <a:xfrm>
            <a:off x="12986192" y="8613528"/>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2</a:t>
            </a:r>
            <a:endParaRPr sz="2600">
              <a:latin typeface="Arial MT"/>
              <a:cs typeface="Arial MT"/>
            </a:endParaRPr>
          </a:p>
        </p:txBody>
      </p:sp>
      <p:sp>
        <p:nvSpPr>
          <p:cNvPr id="13" name="object 13"/>
          <p:cNvSpPr txBox="1"/>
          <p:nvPr/>
        </p:nvSpPr>
        <p:spPr>
          <a:xfrm>
            <a:off x="15520147" y="8613528"/>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3</a:t>
            </a:r>
            <a:endParaRPr sz="2600">
              <a:latin typeface="Arial MT"/>
              <a:cs typeface="Arial MT"/>
            </a:endParaRPr>
          </a:p>
        </p:txBody>
      </p:sp>
      <p:sp>
        <p:nvSpPr>
          <p:cNvPr id="14" name="object 14"/>
          <p:cNvSpPr txBox="1"/>
          <p:nvPr/>
        </p:nvSpPr>
        <p:spPr>
          <a:xfrm>
            <a:off x="10452240" y="8613528"/>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1</a:t>
            </a:r>
            <a:endParaRPr sz="2600">
              <a:latin typeface="Arial MT"/>
              <a:cs typeface="Arial MT"/>
            </a:endParaRPr>
          </a:p>
        </p:txBody>
      </p:sp>
      <p:sp>
        <p:nvSpPr>
          <p:cNvPr id="15" name="object 15"/>
          <p:cNvSpPr txBox="1"/>
          <p:nvPr/>
        </p:nvSpPr>
        <p:spPr>
          <a:xfrm>
            <a:off x="10184245" y="6240647"/>
            <a:ext cx="1807210" cy="706755"/>
          </a:xfrm>
          <a:prstGeom prst="rect">
            <a:avLst/>
          </a:prstGeom>
          <a:solidFill>
            <a:srgbClr val="00A2FF"/>
          </a:solidFill>
        </p:spPr>
        <p:txBody>
          <a:bodyPr vert="horz" wrap="square" lIns="0" tIns="142240" rIns="0" bIns="0" rtlCol="0">
            <a:spAutoFit/>
          </a:bodyPr>
          <a:lstStyle/>
          <a:p>
            <a:pPr marL="93345">
              <a:lnSpc>
                <a:spcPct val="100000"/>
              </a:lnSpc>
              <a:spcBef>
                <a:spcPts val="1120"/>
              </a:spcBef>
            </a:pPr>
            <a:r>
              <a:rPr sz="2600" spc="80" dirty="0">
                <a:solidFill>
                  <a:srgbClr val="FFFFFF"/>
                </a:solidFill>
                <a:latin typeface="Arial MT"/>
                <a:cs typeface="Arial MT"/>
              </a:rPr>
              <a:t>Partition-0</a:t>
            </a:r>
            <a:endParaRPr sz="2600">
              <a:latin typeface="Arial MT"/>
              <a:cs typeface="Arial MT"/>
            </a:endParaRPr>
          </a:p>
        </p:txBody>
      </p:sp>
      <p:sp>
        <p:nvSpPr>
          <p:cNvPr id="16" name="object 16"/>
          <p:cNvSpPr txBox="1"/>
          <p:nvPr/>
        </p:nvSpPr>
        <p:spPr>
          <a:xfrm>
            <a:off x="12750470" y="6240647"/>
            <a:ext cx="1807210" cy="706755"/>
          </a:xfrm>
          <a:prstGeom prst="rect">
            <a:avLst/>
          </a:prstGeom>
          <a:solidFill>
            <a:srgbClr val="00A2FF"/>
          </a:solidFill>
        </p:spPr>
        <p:txBody>
          <a:bodyPr vert="horz" wrap="square" lIns="0" tIns="142240" rIns="0" bIns="0" rtlCol="0">
            <a:spAutoFit/>
          </a:bodyPr>
          <a:lstStyle/>
          <a:p>
            <a:pPr marL="93345">
              <a:lnSpc>
                <a:spcPct val="100000"/>
              </a:lnSpc>
              <a:spcBef>
                <a:spcPts val="1120"/>
              </a:spcBef>
            </a:pPr>
            <a:r>
              <a:rPr sz="2600" spc="80" dirty="0">
                <a:solidFill>
                  <a:srgbClr val="FFFFFF"/>
                </a:solidFill>
                <a:latin typeface="Arial MT"/>
                <a:cs typeface="Arial MT"/>
              </a:rPr>
              <a:t>Partition-1</a:t>
            </a:r>
            <a:endParaRPr sz="2600">
              <a:latin typeface="Arial MT"/>
              <a:cs typeface="Arial MT"/>
            </a:endParaRPr>
          </a:p>
        </p:txBody>
      </p:sp>
      <p:sp>
        <p:nvSpPr>
          <p:cNvPr id="17" name="object 17"/>
          <p:cNvSpPr txBox="1"/>
          <p:nvPr/>
        </p:nvSpPr>
        <p:spPr>
          <a:xfrm>
            <a:off x="15316696" y="6240647"/>
            <a:ext cx="1807210" cy="706755"/>
          </a:xfrm>
          <a:prstGeom prst="rect">
            <a:avLst/>
          </a:prstGeom>
          <a:solidFill>
            <a:srgbClr val="00A2FF"/>
          </a:solidFill>
        </p:spPr>
        <p:txBody>
          <a:bodyPr vert="horz" wrap="square" lIns="0" tIns="142240" rIns="0" bIns="0" rtlCol="0">
            <a:spAutoFit/>
          </a:bodyPr>
          <a:lstStyle/>
          <a:p>
            <a:pPr marL="93345">
              <a:lnSpc>
                <a:spcPct val="100000"/>
              </a:lnSpc>
              <a:spcBef>
                <a:spcPts val="1120"/>
              </a:spcBef>
            </a:pPr>
            <a:r>
              <a:rPr sz="2600" spc="80" dirty="0">
                <a:solidFill>
                  <a:srgbClr val="FFFFFF"/>
                </a:solidFill>
                <a:latin typeface="Arial MT"/>
                <a:cs typeface="Arial MT"/>
              </a:rPr>
              <a:t>Partition-2</a:t>
            </a:r>
            <a:endParaRPr sz="2600">
              <a:latin typeface="Arial MT"/>
              <a:cs typeface="Arial MT"/>
            </a:endParaRPr>
          </a:p>
        </p:txBody>
      </p:sp>
      <p:sp>
        <p:nvSpPr>
          <p:cNvPr id="18" name="object 18"/>
          <p:cNvSpPr txBox="1"/>
          <p:nvPr/>
        </p:nvSpPr>
        <p:spPr>
          <a:xfrm>
            <a:off x="10114875" y="7141143"/>
            <a:ext cx="7078345" cy="706755"/>
          </a:xfrm>
          <a:prstGeom prst="rect">
            <a:avLst/>
          </a:prstGeom>
          <a:solidFill>
            <a:srgbClr val="00A2FF"/>
          </a:solidFill>
        </p:spPr>
        <p:txBody>
          <a:bodyPr vert="horz" wrap="square" lIns="0" tIns="142240" rIns="0" bIns="0" rtlCol="0">
            <a:spAutoFit/>
          </a:bodyPr>
          <a:lstStyle/>
          <a:p>
            <a:pPr algn="ctr">
              <a:lnSpc>
                <a:spcPct val="100000"/>
              </a:lnSpc>
              <a:spcBef>
                <a:spcPts val="1120"/>
              </a:spcBef>
            </a:pPr>
            <a:r>
              <a:rPr sz="2600" spc="105" dirty="0">
                <a:solidFill>
                  <a:srgbClr val="FFFFFF"/>
                </a:solidFill>
                <a:latin typeface="Arial MT"/>
                <a:cs typeface="Arial MT"/>
              </a:rPr>
              <a:t>test-topic-replicated</a:t>
            </a:r>
            <a:endParaRPr sz="2600">
              <a:latin typeface="Arial MT"/>
              <a:cs typeface="Arial MT"/>
            </a:endParaRPr>
          </a:p>
        </p:txBody>
      </p:sp>
      <p:sp>
        <p:nvSpPr>
          <p:cNvPr id="19" name="object 19"/>
          <p:cNvSpPr txBox="1"/>
          <p:nvPr/>
        </p:nvSpPr>
        <p:spPr>
          <a:xfrm>
            <a:off x="2136060" y="3601943"/>
            <a:ext cx="1675130" cy="1047115"/>
          </a:xfrm>
          <a:prstGeom prst="rect">
            <a:avLst/>
          </a:prstGeom>
          <a:solidFill>
            <a:srgbClr val="000000"/>
          </a:solidFill>
        </p:spPr>
        <p:txBody>
          <a:bodyPr vert="horz" wrap="square" lIns="0" tIns="98425" rIns="0" bIns="0" rtlCol="0">
            <a:spAutoFit/>
          </a:bodyPr>
          <a:lstStyle/>
          <a:p>
            <a:pPr marL="126364" marR="118745" indent="266700">
              <a:lnSpc>
                <a:spcPct val="103099"/>
              </a:lnSpc>
              <a:spcBef>
                <a:spcPts val="775"/>
              </a:spcBef>
            </a:pPr>
            <a:r>
              <a:rPr sz="2600" spc="65" dirty="0">
                <a:solidFill>
                  <a:srgbClr val="FFFFFF"/>
                </a:solidFill>
                <a:latin typeface="Arial MT"/>
                <a:cs typeface="Arial MT"/>
              </a:rPr>
              <a:t>Kafka </a:t>
            </a:r>
            <a:r>
              <a:rPr sz="2600" spc="70" dirty="0">
                <a:solidFill>
                  <a:srgbClr val="FFFFFF"/>
                </a:solidFill>
                <a:latin typeface="Arial MT"/>
                <a:cs typeface="Arial MT"/>
              </a:rPr>
              <a:t> </a:t>
            </a:r>
            <a:r>
              <a:rPr sz="2600" spc="55" dirty="0">
                <a:solidFill>
                  <a:srgbClr val="FFFFFF"/>
                </a:solidFill>
                <a:latin typeface="Arial MT"/>
                <a:cs typeface="Arial MT"/>
              </a:rPr>
              <a:t>P</a:t>
            </a:r>
            <a:r>
              <a:rPr sz="2600" spc="-25" dirty="0">
                <a:solidFill>
                  <a:srgbClr val="FFFFFF"/>
                </a:solidFill>
                <a:latin typeface="Arial MT"/>
                <a:cs typeface="Arial MT"/>
              </a:rPr>
              <a:t>r</a:t>
            </a:r>
            <a:r>
              <a:rPr sz="2600" spc="100" dirty="0">
                <a:solidFill>
                  <a:srgbClr val="FFFFFF"/>
                </a:solidFill>
                <a:latin typeface="Arial MT"/>
                <a:cs typeface="Arial MT"/>
              </a:rPr>
              <a:t>oducer</a:t>
            </a:r>
            <a:endParaRPr sz="2600">
              <a:latin typeface="Arial MT"/>
              <a:cs typeface="Arial MT"/>
            </a:endParaRPr>
          </a:p>
        </p:txBody>
      </p:sp>
      <p:sp>
        <p:nvSpPr>
          <p:cNvPr id="20" name="object 20"/>
          <p:cNvSpPr txBox="1"/>
          <p:nvPr/>
        </p:nvSpPr>
        <p:spPr>
          <a:xfrm>
            <a:off x="4199070" y="3750826"/>
            <a:ext cx="1595120" cy="784225"/>
          </a:xfrm>
          <a:prstGeom prst="rect">
            <a:avLst/>
          </a:prstGeom>
          <a:solidFill>
            <a:srgbClr val="000000"/>
          </a:solidFill>
        </p:spPr>
        <p:txBody>
          <a:bodyPr vert="horz" wrap="square" lIns="0" tIns="0" rIns="0" bIns="0" rtlCol="0">
            <a:spAutoFit/>
          </a:bodyPr>
          <a:lstStyle/>
          <a:p>
            <a:pPr marL="316230" marR="252095" indent="104775">
              <a:lnSpc>
                <a:spcPts val="2060"/>
              </a:lnSpc>
            </a:pPr>
            <a:r>
              <a:rPr sz="1650" spc="20" dirty="0">
                <a:solidFill>
                  <a:srgbClr val="FFFFFF"/>
                </a:solidFill>
                <a:latin typeface="Arial MT"/>
                <a:cs typeface="Arial MT"/>
              </a:rPr>
              <a:t>Send </a:t>
            </a:r>
            <a:r>
              <a:rPr sz="1650" spc="75" dirty="0">
                <a:solidFill>
                  <a:srgbClr val="FFFFFF"/>
                </a:solidFill>
                <a:latin typeface="Arial MT"/>
                <a:cs typeface="Arial MT"/>
              </a:rPr>
              <a:t>to </a:t>
            </a:r>
            <a:r>
              <a:rPr sz="1650" spc="80" dirty="0">
                <a:solidFill>
                  <a:srgbClr val="FFFFFF"/>
                </a:solidFill>
                <a:latin typeface="Arial MT"/>
                <a:cs typeface="Arial MT"/>
              </a:rPr>
              <a:t> </a:t>
            </a:r>
            <a:r>
              <a:rPr sz="1650" spc="65" dirty="0">
                <a:solidFill>
                  <a:srgbClr val="FFFFFF"/>
                </a:solidFill>
                <a:latin typeface="Arial MT"/>
                <a:cs typeface="Arial MT"/>
              </a:rPr>
              <a:t>test-topic-  </a:t>
            </a:r>
            <a:r>
              <a:rPr sz="1650" spc="40" dirty="0">
                <a:solidFill>
                  <a:srgbClr val="FFFFFF"/>
                </a:solidFill>
                <a:latin typeface="Arial MT"/>
                <a:cs typeface="Arial MT"/>
              </a:rPr>
              <a:t>replicated</a:t>
            </a:r>
            <a:endParaRPr sz="1650">
              <a:latin typeface="Arial MT"/>
              <a:cs typeface="Arial MT"/>
            </a:endParaRPr>
          </a:p>
        </p:txBody>
      </p:sp>
      <p:sp>
        <p:nvSpPr>
          <p:cNvPr id="21" name="object 21"/>
          <p:cNvSpPr txBox="1"/>
          <p:nvPr/>
        </p:nvSpPr>
        <p:spPr>
          <a:xfrm>
            <a:off x="6244983" y="3601943"/>
            <a:ext cx="1356995" cy="1047115"/>
          </a:xfrm>
          <a:prstGeom prst="rect">
            <a:avLst/>
          </a:prstGeom>
          <a:solidFill>
            <a:srgbClr val="000000"/>
          </a:solidFill>
        </p:spPr>
        <p:txBody>
          <a:bodyPr vert="horz" wrap="square" lIns="0" tIns="0" rIns="0" bIns="0" rtlCol="0">
            <a:spAutoFit/>
          </a:bodyPr>
          <a:lstStyle/>
          <a:p>
            <a:pPr>
              <a:lnSpc>
                <a:spcPct val="100000"/>
              </a:lnSpc>
            </a:pPr>
            <a:endParaRPr sz="2400">
              <a:latin typeface="Times New Roman"/>
              <a:cs typeface="Times New Roman"/>
            </a:endParaRPr>
          </a:p>
          <a:p>
            <a:pPr marL="24765">
              <a:lnSpc>
                <a:spcPct val="100000"/>
              </a:lnSpc>
              <a:spcBef>
                <a:spcPts val="5"/>
              </a:spcBef>
            </a:pPr>
            <a:r>
              <a:rPr sz="2150" spc="40" dirty="0">
                <a:solidFill>
                  <a:srgbClr val="FFFFFF"/>
                </a:solidFill>
                <a:latin typeface="Arial MT"/>
                <a:cs typeface="Arial MT"/>
              </a:rPr>
              <a:t>Partitioner</a:t>
            </a:r>
            <a:endParaRPr sz="2150">
              <a:latin typeface="Arial MT"/>
              <a:cs typeface="Arial MT"/>
            </a:endParaRPr>
          </a:p>
        </p:txBody>
      </p:sp>
      <p:sp>
        <p:nvSpPr>
          <p:cNvPr id="22" name="object 22"/>
          <p:cNvSpPr/>
          <p:nvPr/>
        </p:nvSpPr>
        <p:spPr>
          <a:xfrm>
            <a:off x="2428338" y="4750544"/>
            <a:ext cx="1090930" cy="689610"/>
          </a:xfrm>
          <a:custGeom>
            <a:avLst/>
            <a:gdLst/>
            <a:ahLst/>
            <a:cxnLst/>
            <a:rect l="l" t="t" r="r" b="b"/>
            <a:pathLst>
              <a:path w="1090929" h="689610">
                <a:moveTo>
                  <a:pt x="0" y="4998"/>
                </a:moveTo>
                <a:lnTo>
                  <a:pt x="0" y="686672"/>
                </a:lnTo>
                <a:lnTo>
                  <a:pt x="2617" y="689290"/>
                </a:lnTo>
                <a:lnTo>
                  <a:pt x="1087758" y="689290"/>
                </a:lnTo>
                <a:lnTo>
                  <a:pt x="1090376" y="686672"/>
                </a:lnTo>
                <a:lnTo>
                  <a:pt x="1090376" y="423534"/>
                </a:lnTo>
                <a:lnTo>
                  <a:pt x="541852" y="423534"/>
                </a:lnTo>
                <a:lnTo>
                  <a:pt x="538599" y="422299"/>
                </a:lnTo>
                <a:lnTo>
                  <a:pt x="535690" y="420263"/>
                </a:lnTo>
                <a:lnTo>
                  <a:pt x="0" y="4998"/>
                </a:lnTo>
                <a:close/>
              </a:path>
              <a:path w="1090929" h="689610">
                <a:moveTo>
                  <a:pt x="1090376" y="4998"/>
                </a:moveTo>
                <a:lnTo>
                  <a:pt x="551432" y="422662"/>
                </a:lnTo>
                <a:lnTo>
                  <a:pt x="548250" y="423534"/>
                </a:lnTo>
                <a:lnTo>
                  <a:pt x="1090376" y="423534"/>
                </a:lnTo>
                <a:lnTo>
                  <a:pt x="1090376" y="4998"/>
                </a:lnTo>
                <a:close/>
              </a:path>
              <a:path w="1090929" h="689610">
                <a:moveTo>
                  <a:pt x="1052840" y="0"/>
                </a:moveTo>
                <a:lnTo>
                  <a:pt x="37537" y="0"/>
                </a:lnTo>
                <a:lnTo>
                  <a:pt x="545324" y="389725"/>
                </a:lnTo>
                <a:lnTo>
                  <a:pt x="1052840" y="0"/>
                </a:lnTo>
                <a:close/>
              </a:path>
            </a:pathLst>
          </a:custGeom>
          <a:solidFill>
            <a:srgbClr val="61D836"/>
          </a:solidFill>
        </p:spPr>
        <p:txBody>
          <a:bodyPr wrap="square" lIns="0" tIns="0" rIns="0" bIns="0" rtlCol="0"/>
          <a:lstStyle/>
          <a:p>
            <a:endParaRPr/>
          </a:p>
        </p:txBody>
      </p:sp>
      <p:sp>
        <p:nvSpPr>
          <p:cNvPr id="23" name="object 23"/>
          <p:cNvSpPr txBox="1"/>
          <p:nvPr/>
        </p:nvSpPr>
        <p:spPr>
          <a:xfrm>
            <a:off x="2421231" y="5120952"/>
            <a:ext cx="508000" cy="302260"/>
          </a:xfrm>
          <a:prstGeom prst="rect">
            <a:avLst/>
          </a:prstGeom>
        </p:spPr>
        <p:txBody>
          <a:bodyPr vert="horz" wrap="square" lIns="0" tIns="13970" rIns="0" bIns="0" rtlCol="0">
            <a:spAutoFit/>
          </a:bodyPr>
          <a:lstStyle/>
          <a:p>
            <a:pPr marL="12700">
              <a:lnSpc>
                <a:spcPct val="100000"/>
              </a:lnSpc>
              <a:spcBef>
                <a:spcPts val="110"/>
              </a:spcBef>
            </a:pPr>
            <a:r>
              <a:rPr sz="1800" spc="30" dirty="0">
                <a:solidFill>
                  <a:srgbClr val="FFFFFF"/>
                </a:solidFill>
                <a:latin typeface="Arial MT"/>
                <a:cs typeface="Arial MT"/>
              </a:rPr>
              <a:t>ABC</a:t>
            </a:r>
            <a:endParaRPr sz="1800">
              <a:latin typeface="Arial MT"/>
              <a:cs typeface="Arial MT"/>
            </a:endParaRPr>
          </a:p>
        </p:txBody>
      </p:sp>
      <p:sp>
        <p:nvSpPr>
          <p:cNvPr id="24" name="object 24"/>
          <p:cNvSpPr/>
          <p:nvPr/>
        </p:nvSpPr>
        <p:spPr>
          <a:xfrm>
            <a:off x="2428338" y="5541346"/>
            <a:ext cx="1090930" cy="689610"/>
          </a:xfrm>
          <a:custGeom>
            <a:avLst/>
            <a:gdLst/>
            <a:ahLst/>
            <a:cxnLst/>
            <a:rect l="l" t="t" r="r" b="b"/>
            <a:pathLst>
              <a:path w="1090929" h="689610">
                <a:moveTo>
                  <a:pt x="0" y="4998"/>
                </a:moveTo>
                <a:lnTo>
                  <a:pt x="0" y="686672"/>
                </a:lnTo>
                <a:lnTo>
                  <a:pt x="2617" y="689288"/>
                </a:lnTo>
                <a:lnTo>
                  <a:pt x="1087759" y="689288"/>
                </a:lnTo>
                <a:lnTo>
                  <a:pt x="1090376" y="686672"/>
                </a:lnTo>
                <a:lnTo>
                  <a:pt x="1090376" y="423534"/>
                </a:lnTo>
                <a:lnTo>
                  <a:pt x="541852" y="423534"/>
                </a:lnTo>
                <a:lnTo>
                  <a:pt x="538599" y="422299"/>
                </a:lnTo>
                <a:lnTo>
                  <a:pt x="535690" y="420262"/>
                </a:lnTo>
                <a:lnTo>
                  <a:pt x="0" y="4998"/>
                </a:lnTo>
                <a:close/>
              </a:path>
              <a:path w="1090929" h="689610">
                <a:moveTo>
                  <a:pt x="1090376" y="4998"/>
                </a:moveTo>
                <a:lnTo>
                  <a:pt x="551432" y="422662"/>
                </a:lnTo>
                <a:lnTo>
                  <a:pt x="548250" y="423534"/>
                </a:lnTo>
                <a:lnTo>
                  <a:pt x="1090376" y="423534"/>
                </a:lnTo>
                <a:lnTo>
                  <a:pt x="1090376" y="4998"/>
                </a:lnTo>
                <a:close/>
              </a:path>
              <a:path w="1090929" h="689610">
                <a:moveTo>
                  <a:pt x="1052840" y="0"/>
                </a:moveTo>
                <a:lnTo>
                  <a:pt x="37537" y="0"/>
                </a:lnTo>
                <a:lnTo>
                  <a:pt x="545324" y="389724"/>
                </a:lnTo>
                <a:lnTo>
                  <a:pt x="1052840" y="0"/>
                </a:lnTo>
                <a:close/>
              </a:path>
            </a:pathLst>
          </a:custGeom>
          <a:solidFill>
            <a:srgbClr val="61D836"/>
          </a:solidFill>
        </p:spPr>
        <p:txBody>
          <a:bodyPr wrap="square" lIns="0" tIns="0" rIns="0" bIns="0" rtlCol="0"/>
          <a:lstStyle/>
          <a:p>
            <a:endParaRPr/>
          </a:p>
        </p:txBody>
      </p:sp>
      <p:sp>
        <p:nvSpPr>
          <p:cNvPr id="25" name="object 25"/>
          <p:cNvSpPr txBox="1"/>
          <p:nvPr/>
        </p:nvSpPr>
        <p:spPr>
          <a:xfrm>
            <a:off x="2418016" y="5880341"/>
            <a:ext cx="473709" cy="302260"/>
          </a:xfrm>
          <a:prstGeom prst="rect">
            <a:avLst/>
          </a:prstGeom>
        </p:spPr>
        <p:txBody>
          <a:bodyPr vert="horz" wrap="square" lIns="0" tIns="13970" rIns="0" bIns="0" rtlCol="0">
            <a:spAutoFit/>
          </a:bodyPr>
          <a:lstStyle/>
          <a:p>
            <a:pPr marL="12700">
              <a:lnSpc>
                <a:spcPct val="100000"/>
              </a:lnSpc>
              <a:spcBef>
                <a:spcPts val="110"/>
              </a:spcBef>
            </a:pPr>
            <a:r>
              <a:rPr sz="1800" spc="-25" dirty="0">
                <a:solidFill>
                  <a:srgbClr val="FFFFFF"/>
                </a:solidFill>
                <a:latin typeface="Arial MT"/>
                <a:cs typeface="Arial MT"/>
              </a:rPr>
              <a:t>DEF</a:t>
            </a:r>
            <a:endParaRPr sz="1800">
              <a:latin typeface="Arial MT"/>
              <a:cs typeface="Arial MT"/>
            </a:endParaRPr>
          </a:p>
        </p:txBody>
      </p:sp>
      <p:sp>
        <p:nvSpPr>
          <p:cNvPr id="26" name="object 26"/>
          <p:cNvSpPr/>
          <p:nvPr/>
        </p:nvSpPr>
        <p:spPr>
          <a:xfrm>
            <a:off x="3642961" y="4750544"/>
            <a:ext cx="1090930" cy="689610"/>
          </a:xfrm>
          <a:custGeom>
            <a:avLst/>
            <a:gdLst/>
            <a:ahLst/>
            <a:cxnLst/>
            <a:rect l="l" t="t" r="r" b="b"/>
            <a:pathLst>
              <a:path w="1090929" h="689610">
                <a:moveTo>
                  <a:pt x="0" y="4998"/>
                </a:moveTo>
                <a:lnTo>
                  <a:pt x="0" y="686672"/>
                </a:lnTo>
                <a:lnTo>
                  <a:pt x="2617" y="689290"/>
                </a:lnTo>
                <a:lnTo>
                  <a:pt x="1087758" y="689290"/>
                </a:lnTo>
                <a:lnTo>
                  <a:pt x="1090376" y="686672"/>
                </a:lnTo>
                <a:lnTo>
                  <a:pt x="1090376" y="423534"/>
                </a:lnTo>
                <a:lnTo>
                  <a:pt x="541852" y="423534"/>
                </a:lnTo>
                <a:lnTo>
                  <a:pt x="538599" y="422299"/>
                </a:lnTo>
                <a:lnTo>
                  <a:pt x="535690" y="420263"/>
                </a:lnTo>
                <a:lnTo>
                  <a:pt x="0" y="4998"/>
                </a:lnTo>
                <a:close/>
              </a:path>
              <a:path w="1090929" h="689610">
                <a:moveTo>
                  <a:pt x="1090376" y="4998"/>
                </a:moveTo>
                <a:lnTo>
                  <a:pt x="551432" y="422662"/>
                </a:lnTo>
                <a:lnTo>
                  <a:pt x="548250" y="423534"/>
                </a:lnTo>
                <a:lnTo>
                  <a:pt x="1090376" y="423534"/>
                </a:lnTo>
                <a:lnTo>
                  <a:pt x="1090376" y="4998"/>
                </a:lnTo>
                <a:close/>
              </a:path>
              <a:path w="1090929" h="689610">
                <a:moveTo>
                  <a:pt x="1052840" y="0"/>
                </a:moveTo>
                <a:lnTo>
                  <a:pt x="37537" y="0"/>
                </a:lnTo>
                <a:lnTo>
                  <a:pt x="545324" y="389725"/>
                </a:lnTo>
                <a:lnTo>
                  <a:pt x="1052840" y="0"/>
                </a:lnTo>
                <a:close/>
              </a:path>
            </a:pathLst>
          </a:custGeom>
          <a:solidFill>
            <a:srgbClr val="61D836"/>
          </a:solidFill>
        </p:spPr>
        <p:txBody>
          <a:bodyPr wrap="square" lIns="0" tIns="0" rIns="0" bIns="0" rtlCol="0"/>
          <a:lstStyle/>
          <a:p>
            <a:endParaRPr/>
          </a:p>
        </p:txBody>
      </p:sp>
      <p:sp>
        <p:nvSpPr>
          <p:cNvPr id="27" name="object 27"/>
          <p:cNvSpPr txBox="1"/>
          <p:nvPr/>
        </p:nvSpPr>
        <p:spPr>
          <a:xfrm>
            <a:off x="3633801" y="5058126"/>
            <a:ext cx="431165" cy="302260"/>
          </a:xfrm>
          <a:prstGeom prst="rect">
            <a:avLst/>
          </a:prstGeom>
        </p:spPr>
        <p:txBody>
          <a:bodyPr vert="horz" wrap="square" lIns="0" tIns="13970" rIns="0" bIns="0" rtlCol="0">
            <a:spAutoFit/>
          </a:bodyPr>
          <a:lstStyle/>
          <a:p>
            <a:pPr marL="12700">
              <a:lnSpc>
                <a:spcPct val="100000"/>
              </a:lnSpc>
              <a:spcBef>
                <a:spcPts val="110"/>
              </a:spcBef>
            </a:pPr>
            <a:r>
              <a:rPr sz="1800" spc="-5" dirty="0">
                <a:solidFill>
                  <a:srgbClr val="FFFFFF"/>
                </a:solidFill>
                <a:latin typeface="Arial MT"/>
                <a:cs typeface="Arial MT"/>
              </a:rPr>
              <a:t>GHI</a:t>
            </a:r>
            <a:endParaRPr sz="1800">
              <a:latin typeface="Arial MT"/>
              <a:cs typeface="Arial MT"/>
            </a:endParaRPr>
          </a:p>
        </p:txBody>
      </p:sp>
      <p:sp>
        <p:nvSpPr>
          <p:cNvPr id="28" name="object 28"/>
          <p:cNvSpPr txBox="1"/>
          <p:nvPr/>
        </p:nvSpPr>
        <p:spPr>
          <a:xfrm>
            <a:off x="10470885" y="9193437"/>
            <a:ext cx="1259205" cy="568960"/>
          </a:xfrm>
          <a:prstGeom prst="rect">
            <a:avLst/>
          </a:prstGeom>
          <a:solidFill>
            <a:srgbClr val="00A2FF"/>
          </a:solidFill>
        </p:spPr>
        <p:txBody>
          <a:bodyPr vert="horz" wrap="square" lIns="0" tIns="157480" rIns="0" bIns="0" rtlCol="0">
            <a:spAutoFit/>
          </a:bodyPr>
          <a:lstStyle/>
          <a:p>
            <a:pPr marL="68580">
              <a:lnSpc>
                <a:spcPct val="100000"/>
              </a:lnSpc>
              <a:spcBef>
                <a:spcPts val="1240"/>
              </a:spcBef>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29" name="object 29"/>
          <p:cNvSpPr txBox="1"/>
          <p:nvPr/>
        </p:nvSpPr>
        <p:spPr>
          <a:xfrm>
            <a:off x="13024640" y="9193437"/>
            <a:ext cx="1259205" cy="568960"/>
          </a:xfrm>
          <a:prstGeom prst="rect">
            <a:avLst/>
          </a:prstGeom>
          <a:solidFill>
            <a:srgbClr val="00A2FF"/>
          </a:solidFill>
        </p:spPr>
        <p:txBody>
          <a:bodyPr vert="horz" wrap="square" lIns="0" tIns="157480" rIns="0" bIns="0" rtlCol="0">
            <a:spAutoFit/>
          </a:bodyPr>
          <a:lstStyle/>
          <a:p>
            <a:pPr marL="68580">
              <a:lnSpc>
                <a:spcPct val="100000"/>
              </a:lnSpc>
              <a:spcBef>
                <a:spcPts val="1240"/>
              </a:spcBef>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30" name="object 30"/>
          <p:cNvSpPr txBox="1"/>
          <p:nvPr/>
        </p:nvSpPr>
        <p:spPr>
          <a:xfrm>
            <a:off x="15578383" y="9193437"/>
            <a:ext cx="1259205" cy="568960"/>
          </a:xfrm>
          <a:prstGeom prst="rect">
            <a:avLst/>
          </a:prstGeom>
          <a:solidFill>
            <a:srgbClr val="00A2FF"/>
          </a:solidFill>
        </p:spPr>
        <p:txBody>
          <a:bodyPr vert="horz" wrap="square" lIns="0" tIns="157480" rIns="0" bIns="0" rtlCol="0">
            <a:spAutoFit/>
          </a:bodyPr>
          <a:lstStyle/>
          <a:p>
            <a:pPr marL="68580">
              <a:lnSpc>
                <a:spcPct val="100000"/>
              </a:lnSpc>
              <a:spcBef>
                <a:spcPts val="1240"/>
              </a:spcBef>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31" name="object 31"/>
          <p:cNvSpPr txBox="1"/>
          <p:nvPr/>
        </p:nvSpPr>
        <p:spPr>
          <a:xfrm>
            <a:off x="7760365" y="3500816"/>
            <a:ext cx="1601470" cy="1198245"/>
          </a:xfrm>
          <a:prstGeom prst="rect">
            <a:avLst/>
          </a:prstGeom>
        </p:spPr>
        <p:txBody>
          <a:bodyPr vert="horz" wrap="square" lIns="0" tIns="22225" rIns="0" bIns="0" rtlCol="0">
            <a:spAutoFit/>
          </a:bodyPr>
          <a:lstStyle/>
          <a:p>
            <a:pPr marL="12700" marR="5080" algn="just">
              <a:lnSpc>
                <a:spcPct val="103800"/>
              </a:lnSpc>
              <a:spcBef>
                <a:spcPts val="175"/>
              </a:spcBef>
            </a:pPr>
            <a:r>
              <a:rPr sz="2450" b="1" spc="25" dirty="0">
                <a:latin typeface="Arial"/>
                <a:cs typeface="Arial"/>
              </a:rPr>
              <a:t>Partition-0  Partition-1  Partition-2</a:t>
            </a:r>
            <a:endParaRPr sz="2450">
              <a:latin typeface="Arial"/>
              <a:cs typeface="Arial"/>
            </a:endParaRPr>
          </a:p>
        </p:txBody>
      </p:sp>
      <p:sp>
        <p:nvSpPr>
          <p:cNvPr id="32" name="object 32"/>
          <p:cNvSpPr txBox="1"/>
          <p:nvPr/>
        </p:nvSpPr>
        <p:spPr>
          <a:xfrm>
            <a:off x="10442499" y="4143771"/>
            <a:ext cx="1290955" cy="652145"/>
          </a:xfrm>
          <a:prstGeom prst="rect">
            <a:avLst/>
          </a:prstGeom>
          <a:solidFill>
            <a:srgbClr val="00A2FF"/>
          </a:solidFill>
        </p:spPr>
        <p:txBody>
          <a:bodyPr vert="horz" wrap="square" lIns="0" tIns="53340" rIns="0" bIns="0" rtlCol="0">
            <a:spAutoFit/>
          </a:bodyPr>
          <a:lstStyle/>
          <a:p>
            <a:pPr marL="179070" marR="171450" indent="5715">
              <a:lnSpc>
                <a:spcPct val="104099"/>
              </a:lnSpc>
              <a:spcBef>
                <a:spcPts val="420"/>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Partition0</a:t>
            </a:r>
            <a:endParaRPr sz="1650">
              <a:latin typeface="Arial MT"/>
              <a:cs typeface="Arial MT"/>
            </a:endParaRPr>
          </a:p>
        </p:txBody>
      </p:sp>
      <p:sp>
        <p:nvSpPr>
          <p:cNvPr id="33" name="object 33"/>
          <p:cNvSpPr txBox="1"/>
          <p:nvPr/>
        </p:nvSpPr>
        <p:spPr>
          <a:xfrm>
            <a:off x="12904340" y="4143771"/>
            <a:ext cx="1290955" cy="652145"/>
          </a:xfrm>
          <a:prstGeom prst="rect">
            <a:avLst/>
          </a:prstGeom>
          <a:solidFill>
            <a:srgbClr val="00A2FF"/>
          </a:solidFill>
        </p:spPr>
        <p:txBody>
          <a:bodyPr vert="horz" wrap="square" lIns="0" tIns="53340" rIns="0" bIns="0" rtlCol="0">
            <a:spAutoFit/>
          </a:bodyPr>
          <a:lstStyle/>
          <a:p>
            <a:pPr marL="179070" marR="171450" indent="5715">
              <a:lnSpc>
                <a:spcPct val="104099"/>
              </a:lnSpc>
              <a:spcBef>
                <a:spcPts val="420"/>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Partition1</a:t>
            </a:r>
            <a:endParaRPr sz="1650">
              <a:latin typeface="Arial MT"/>
              <a:cs typeface="Arial MT"/>
            </a:endParaRPr>
          </a:p>
        </p:txBody>
      </p:sp>
      <p:sp>
        <p:nvSpPr>
          <p:cNvPr id="34" name="object 34"/>
          <p:cNvSpPr txBox="1"/>
          <p:nvPr/>
        </p:nvSpPr>
        <p:spPr>
          <a:xfrm>
            <a:off x="15574950" y="4143771"/>
            <a:ext cx="1290955" cy="652145"/>
          </a:xfrm>
          <a:prstGeom prst="rect">
            <a:avLst/>
          </a:prstGeom>
          <a:solidFill>
            <a:srgbClr val="00A2FF"/>
          </a:solidFill>
        </p:spPr>
        <p:txBody>
          <a:bodyPr vert="horz" wrap="square" lIns="0" tIns="53340" rIns="0" bIns="0" rtlCol="0">
            <a:spAutoFit/>
          </a:bodyPr>
          <a:lstStyle/>
          <a:p>
            <a:pPr marL="179070" marR="171450" indent="5715">
              <a:lnSpc>
                <a:spcPct val="104099"/>
              </a:lnSpc>
              <a:spcBef>
                <a:spcPts val="420"/>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Partition2</a:t>
            </a:r>
            <a:endParaRPr sz="1650">
              <a:latin typeface="Arial MT"/>
              <a:cs typeface="Arial M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2720" y="330260"/>
            <a:ext cx="17118965" cy="2268220"/>
          </a:xfrm>
          <a:prstGeom prst="rect">
            <a:avLst/>
          </a:prstGeom>
        </p:spPr>
        <p:txBody>
          <a:bodyPr vert="horz" wrap="square" lIns="0" tIns="12065" rIns="0" bIns="0" rtlCol="0">
            <a:spAutoFit/>
          </a:bodyPr>
          <a:lstStyle/>
          <a:p>
            <a:pPr algn="ctr">
              <a:lnSpc>
                <a:spcPct val="100000"/>
              </a:lnSpc>
              <a:spcBef>
                <a:spcPts val="95"/>
              </a:spcBef>
              <a:tabLst>
                <a:tab pos="2196465" algn="l"/>
                <a:tab pos="4907915" algn="l"/>
                <a:tab pos="9798685" algn="l"/>
                <a:tab pos="12527280" algn="l"/>
              </a:tabLst>
            </a:pPr>
            <a:r>
              <a:rPr sz="7300" spc="220" dirty="0"/>
              <a:t>How	</a:t>
            </a:r>
            <a:r>
              <a:rPr sz="7300" spc="130" dirty="0"/>
              <a:t>Kafka	</a:t>
            </a:r>
            <a:r>
              <a:rPr sz="7300" spc="180" dirty="0"/>
              <a:t>Distributes	</a:t>
            </a:r>
            <a:r>
              <a:rPr sz="7300" spc="130" dirty="0"/>
              <a:t>Client	</a:t>
            </a:r>
            <a:r>
              <a:rPr sz="7300" spc="114" dirty="0"/>
              <a:t>Requests?</a:t>
            </a:r>
            <a:endParaRPr sz="7300"/>
          </a:p>
          <a:p>
            <a:pPr algn="ctr">
              <a:lnSpc>
                <a:spcPct val="100000"/>
              </a:lnSpc>
              <a:spcBef>
                <a:spcPts val="145"/>
              </a:spcBef>
              <a:tabLst>
                <a:tab pos="2711450" algn="l"/>
              </a:tabLst>
            </a:pPr>
            <a:r>
              <a:rPr sz="7300" spc="130" dirty="0"/>
              <a:t>Kafka	Consumer</a:t>
            </a:r>
            <a:endParaRPr sz="7300"/>
          </a:p>
        </p:txBody>
      </p:sp>
      <p:sp>
        <p:nvSpPr>
          <p:cNvPr id="3" name="object 3"/>
          <p:cNvSpPr txBox="1"/>
          <p:nvPr/>
        </p:nvSpPr>
        <p:spPr>
          <a:xfrm>
            <a:off x="4599800" y="3547688"/>
            <a:ext cx="2066925" cy="402590"/>
          </a:xfrm>
          <a:prstGeom prst="rect">
            <a:avLst/>
          </a:prstGeom>
        </p:spPr>
        <p:txBody>
          <a:bodyPr vert="horz" wrap="square" lIns="0" tIns="15240" rIns="0" bIns="0" rtlCol="0">
            <a:spAutoFit/>
          </a:bodyPr>
          <a:lstStyle/>
          <a:p>
            <a:pPr marL="12700">
              <a:lnSpc>
                <a:spcPct val="100000"/>
              </a:lnSpc>
              <a:spcBef>
                <a:spcPts val="120"/>
              </a:spcBef>
            </a:pPr>
            <a:r>
              <a:rPr sz="2450" b="1" spc="35" dirty="0">
                <a:latin typeface="Arial"/>
                <a:cs typeface="Arial"/>
              </a:rPr>
              <a:t>Kafka</a:t>
            </a:r>
            <a:r>
              <a:rPr sz="2450" b="1" spc="-60" dirty="0">
                <a:latin typeface="Arial"/>
                <a:cs typeface="Arial"/>
              </a:rPr>
              <a:t> </a:t>
            </a:r>
            <a:r>
              <a:rPr sz="2450" b="1" spc="10" dirty="0">
                <a:latin typeface="Arial"/>
                <a:cs typeface="Arial"/>
              </a:rPr>
              <a:t>Cluster</a:t>
            </a:r>
            <a:endParaRPr sz="2450">
              <a:latin typeface="Arial"/>
              <a:cs typeface="Arial"/>
            </a:endParaRPr>
          </a:p>
        </p:txBody>
      </p:sp>
      <p:sp>
        <p:nvSpPr>
          <p:cNvPr id="4" name="object 4"/>
          <p:cNvSpPr/>
          <p:nvPr/>
        </p:nvSpPr>
        <p:spPr>
          <a:xfrm>
            <a:off x="2052281" y="4829447"/>
            <a:ext cx="7162165" cy="3571240"/>
          </a:xfrm>
          <a:custGeom>
            <a:avLst/>
            <a:gdLst/>
            <a:ahLst/>
            <a:cxnLst/>
            <a:rect l="l" t="t" r="r" b="b"/>
            <a:pathLst>
              <a:path w="7162165" h="3571240">
                <a:moveTo>
                  <a:pt x="2094014" y="0"/>
                </a:moveTo>
                <a:lnTo>
                  <a:pt x="0" y="0"/>
                </a:lnTo>
                <a:lnTo>
                  <a:pt x="0" y="3570821"/>
                </a:lnTo>
                <a:lnTo>
                  <a:pt x="2094014" y="3570821"/>
                </a:lnTo>
                <a:lnTo>
                  <a:pt x="2094014" y="0"/>
                </a:lnTo>
                <a:close/>
              </a:path>
              <a:path w="7162165" h="3571240">
                <a:moveTo>
                  <a:pt x="4627969" y="2934309"/>
                </a:moveTo>
                <a:lnTo>
                  <a:pt x="2533954" y="2934309"/>
                </a:lnTo>
                <a:lnTo>
                  <a:pt x="2533954" y="3570821"/>
                </a:lnTo>
                <a:lnTo>
                  <a:pt x="4627969" y="3570821"/>
                </a:lnTo>
                <a:lnTo>
                  <a:pt x="4627969" y="2934309"/>
                </a:lnTo>
                <a:close/>
              </a:path>
              <a:path w="7162165" h="3571240">
                <a:moveTo>
                  <a:pt x="4627969" y="0"/>
                </a:moveTo>
                <a:lnTo>
                  <a:pt x="2533954" y="0"/>
                </a:lnTo>
                <a:lnTo>
                  <a:pt x="2533954" y="2227935"/>
                </a:lnTo>
                <a:lnTo>
                  <a:pt x="4627969" y="2227935"/>
                </a:lnTo>
                <a:lnTo>
                  <a:pt x="4627969" y="0"/>
                </a:lnTo>
                <a:close/>
              </a:path>
              <a:path w="7162165" h="3571240">
                <a:moveTo>
                  <a:pt x="7161924" y="0"/>
                </a:moveTo>
                <a:lnTo>
                  <a:pt x="5067909" y="0"/>
                </a:lnTo>
                <a:lnTo>
                  <a:pt x="5067909" y="3570821"/>
                </a:lnTo>
                <a:lnTo>
                  <a:pt x="7161924" y="3570821"/>
                </a:lnTo>
                <a:lnTo>
                  <a:pt x="7161924" y="0"/>
                </a:lnTo>
                <a:close/>
              </a:path>
            </a:pathLst>
          </a:custGeom>
          <a:solidFill>
            <a:srgbClr val="000000"/>
          </a:solidFill>
        </p:spPr>
        <p:txBody>
          <a:bodyPr wrap="square" lIns="0" tIns="0" rIns="0" bIns="0" rtlCol="0"/>
          <a:lstStyle/>
          <a:p>
            <a:endParaRPr/>
          </a:p>
        </p:txBody>
      </p:sp>
      <p:sp>
        <p:nvSpPr>
          <p:cNvPr id="5" name="object 5"/>
          <p:cNvSpPr txBox="1"/>
          <p:nvPr/>
        </p:nvSpPr>
        <p:spPr>
          <a:xfrm>
            <a:off x="4965496" y="8529761"/>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2</a:t>
            </a:r>
            <a:endParaRPr sz="2600">
              <a:latin typeface="Arial MT"/>
              <a:cs typeface="Arial MT"/>
            </a:endParaRPr>
          </a:p>
        </p:txBody>
      </p:sp>
      <p:sp>
        <p:nvSpPr>
          <p:cNvPr id="6" name="object 6"/>
          <p:cNvSpPr txBox="1"/>
          <p:nvPr/>
        </p:nvSpPr>
        <p:spPr>
          <a:xfrm>
            <a:off x="7499449" y="8529761"/>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3</a:t>
            </a:r>
            <a:endParaRPr sz="2600">
              <a:latin typeface="Arial MT"/>
              <a:cs typeface="Arial MT"/>
            </a:endParaRPr>
          </a:p>
        </p:txBody>
      </p:sp>
      <p:sp>
        <p:nvSpPr>
          <p:cNvPr id="7" name="object 7"/>
          <p:cNvSpPr txBox="1"/>
          <p:nvPr/>
        </p:nvSpPr>
        <p:spPr>
          <a:xfrm>
            <a:off x="2431541" y="8529761"/>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1</a:t>
            </a:r>
            <a:endParaRPr sz="2600">
              <a:latin typeface="Arial MT"/>
              <a:cs typeface="Arial MT"/>
            </a:endParaRPr>
          </a:p>
        </p:txBody>
      </p:sp>
      <p:sp>
        <p:nvSpPr>
          <p:cNvPr id="8" name="object 8"/>
          <p:cNvSpPr txBox="1"/>
          <p:nvPr/>
        </p:nvSpPr>
        <p:spPr>
          <a:xfrm>
            <a:off x="2163546" y="6156880"/>
            <a:ext cx="1807210" cy="706755"/>
          </a:xfrm>
          <a:prstGeom prst="rect">
            <a:avLst/>
          </a:prstGeom>
          <a:solidFill>
            <a:srgbClr val="00A2FF"/>
          </a:solidFill>
        </p:spPr>
        <p:txBody>
          <a:bodyPr vert="horz" wrap="square" lIns="0" tIns="142240" rIns="0" bIns="0" rtlCol="0">
            <a:spAutoFit/>
          </a:bodyPr>
          <a:lstStyle/>
          <a:p>
            <a:pPr marL="93345">
              <a:lnSpc>
                <a:spcPct val="100000"/>
              </a:lnSpc>
              <a:spcBef>
                <a:spcPts val="1120"/>
              </a:spcBef>
            </a:pPr>
            <a:r>
              <a:rPr sz="2600" spc="80" dirty="0">
                <a:solidFill>
                  <a:srgbClr val="FFFFFF"/>
                </a:solidFill>
                <a:latin typeface="Arial MT"/>
                <a:cs typeface="Arial MT"/>
              </a:rPr>
              <a:t>Partition-0</a:t>
            </a:r>
            <a:endParaRPr sz="2600">
              <a:latin typeface="Arial MT"/>
              <a:cs typeface="Arial MT"/>
            </a:endParaRPr>
          </a:p>
        </p:txBody>
      </p:sp>
      <p:sp>
        <p:nvSpPr>
          <p:cNvPr id="9" name="object 9"/>
          <p:cNvSpPr txBox="1"/>
          <p:nvPr/>
        </p:nvSpPr>
        <p:spPr>
          <a:xfrm>
            <a:off x="4729772" y="6156880"/>
            <a:ext cx="1807210" cy="706755"/>
          </a:xfrm>
          <a:prstGeom prst="rect">
            <a:avLst/>
          </a:prstGeom>
          <a:solidFill>
            <a:srgbClr val="00A2FF"/>
          </a:solidFill>
        </p:spPr>
        <p:txBody>
          <a:bodyPr vert="horz" wrap="square" lIns="0" tIns="142240" rIns="0" bIns="0" rtlCol="0">
            <a:spAutoFit/>
          </a:bodyPr>
          <a:lstStyle/>
          <a:p>
            <a:pPr marL="93345">
              <a:lnSpc>
                <a:spcPct val="100000"/>
              </a:lnSpc>
              <a:spcBef>
                <a:spcPts val="1120"/>
              </a:spcBef>
            </a:pPr>
            <a:r>
              <a:rPr sz="2600" spc="80" dirty="0">
                <a:solidFill>
                  <a:srgbClr val="FFFFFF"/>
                </a:solidFill>
                <a:latin typeface="Arial MT"/>
                <a:cs typeface="Arial MT"/>
              </a:rPr>
              <a:t>Partition-1</a:t>
            </a:r>
            <a:endParaRPr sz="2600">
              <a:latin typeface="Arial MT"/>
              <a:cs typeface="Arial MT"/>
            </a:endParaRPr>
          </a:p>
        </p:txBody>
      </p:sp>
      <p:sp>
        <p:nvSpPr>
          <p:cNvPr id="10" name="object 10"/>
          <p:cNvSpPr txBox="1"/>
          <p:nvPr/>
        </p:nvSpPr>
        <p:spPr>
          <a:xfrm>
            <a:off x="7295998" y="6156880"/>
            <a:ext cx="1807210" cy="706755"/>
          </a:xfrm>
          <a:prstGeom prst="rect">
            <a:avLst/>
          </a:prstGeom>
          <a:solidFill>
            <a:srgbClr val="00A2FF"/>
          </a:solidFill>
        </p:spPr>
        <p:txBody>
          <a:bodyPr vert="horz" wrap="square" lIns="0" tIns="142240" rIns="0" bIns="0" rtlCol="0">
            <a:spAutoFit/>
          </a:bodyPr>
          <a:lstStyle/>
          <a:p>
            <a:pPr marL="93345">
              <a:lnSpc>
                <a:spcPct val="100000"/>
              </a:lnSpc>
              <a:spcBef>
                <a:spcPts val="1120"/>
              </a:spcBef>
            </a:pPr>
            <a:r>
              <a:rPr sz="2600" spc="80" dirty="0">
                <a:solidFill>
                  <a:srgbClr val="FFFFFF"/>
                </a:solidFill>
                <a:latin typeface="Arial MT"/>
                <a:cs typeface="Arial MT"/>
              </a:rPr>
              <a:t>Partition-2</a:t>
            </a:r>
            <a:endParaRPr sz="2600">
              <a:latin typeface="Arial MT"/>
              <a:cs typeface="Arial MT"/>
            </a:endParaRPr>
          </a:p>
        </p:txBody>
      </p:sp>
      <p:sp>
        <p:nvSpPr>
          <p:cNvPr id="11" name="object 11"/>
          <p:cNvSpPr/>
          <p:nvPr/>
        </p:nvSpPr>
        <p:spPr>
          <a:xfrm>
            <a:off x="2094177" y="7057376"/>
            <a:ext cx="7078345" cy="706755"/>
          </a:xfrm>
          <a:custGeom>
            <a:avLst/>
            <a:gdLst/>
            <a:ahLst/>
            <a:cxnLst/>
            <a:rect l="l" t="t" r="r" b="b"/>
            <a:pathLst>
              <a:path w="7078345" h="706754">
                <a:moveTo>
                  <a:pt x="7078155" y="0"/>
                </a:moveTo>
                <a:lnTo>
                  <a:pt x="0" y="0"/>
                </a:lnTo>
                <a:lnTo>
                  <a:pt x="0" y="706375"/>
                </a:lnTo>
                <a:lnTo>
                  <a:pt x="7078155" y="706375"/>
                </a:lnTo>
                <a:lnTo>
                  <a:pt x="7078155" y="0"/>
                </a:lnTo>
                <a:close/>
              </a:path>
            </a:pathLst>
          </a:custGeom>
          <a:solidFill>
            <a:srgbClr val="00A2FF"/>
          </a:solidFill>
        </p:spPr>
        <p:txBody>
          <a:bodyPr wrap="square" lIns="0" tIns="0" rIns="0" bIns="0" rtlCol="0"/>
          <a:lstStyle/>
          <a:p>
            <a:endParaRPr/>
          </a:p>
        </p:txBody>
      </p:sp>
      <p:sp>
        <p:nvSpPr>
          <p:cNvPr id="12" name="object 12"/>
          <p:cNvSpPr txBox="1"/>
          <p:nvPr/>
        </p:nvSpPr>
        <p:spPr>
          <a:xfrm>
            <a:off x="2094177" y="7057376"/>
            <a:ext cx="5127625" cy="706755"/>
          </a:xfrm>
          <a:prstGeom prst="rect">
            <a:avLst/>
          </a:prstGeom>
        </p:spPr>
        <p:txBody>
          <a:bodyPr vert="horz" wrap="square" lIns="0" tIns="142240" rIns="0" bIns="0" rtlCol="0">
            <a:spAutoFit/>
          </a:bodyPr>
          <a:lstStyle/>
          <a:p>
            <a:pPr marL="1955800">
              <a:lnSpc>
                <a:spcPct val="100000"/>
              </a:lnSpc>
              <a:spcBef>
                <a:spcPts val="1120"/>
              </a:spcBef>
            </a:pPr>
            <a:r>
              <a:rPr sz="2600" spc="120" dirty="0">
                <a:solidFill>
                  <a:srgbClr val="FFFFFF"/>
                </a:solidFill>
                <a:latin typeface="Arial MT"/>
                <a:cs typeface="Arial MT"/>
              </a:rPr>
              <a:t>test-topic-</a:t>
            </a:r>
            <a:r>
              <a:rPr sz="2600" spc="50" dirty="0">
                <a:solidFill>
                  <a:srgbClr val="FFFFFF"/>
                </a:solidFill>
                <a:latin typeface="Arial MT"/>
                <a:cs typeface="Arial MT"/>
              </a:rPr>
              <a:t>r</a:t>
            </a:r>
            <a:r>
              <a:rPr sz="2600" spc="90" dirty="0">
                <a:solidFill>
                  <a:srgbClr val="FFFFFF"/>
                </a:solidFill>
                <a:latin typeface="Arial MT"/>
                <a:cs typeface="Arial MT"/>
              </a:rPr>
              <a:t>eplicated</a:t>
            </a:r>
            <a:endParaRPr sz="2600">
              <a:latin typeface="Arial MT"/>
              <a:cs typeface="Arial MT"/>
            </a:endParaRPr>
          </a:p>
        </p:txBody>
      </p:sp>
      <p:sp>
        <p:nvSpPr>
          <p:cNvPr id="13" name="object 13"/>
          <p:cNvSpPr txBox="1"/>
          <p:nvPr/>
        </p:nvSpPr>
        <p:spPr>
          <a:xfrm>
            <a:off x="2450187" y="9109670"/>
            <a:ext cx="1259205" cy="568960"/>
          </a:xfrm>
          <a:prstGeom prst="rect">
            <a:avLst/>
          </a:prstGeom>
          <a:solidFill>
            <a:srgbClr val="00A2FF"/>
          </a:solidFill>
        </p:spPr>
        <p:txBody>
          <a:bodyPr vert="horz" wrap="square" lIns="0" tIns="157480" rIns="0" bIns="0" rtlCol="0">
            <a:spAutoFit/>
          </a:bodyPr>
          <a:lstStyle/>
          <a:p>
            <a:pPr marL="68580">
              <a:lnSpc>
                <a:spcPct val="100000"/>
              </a:lnSpc>
              <a:spcBef>
                <a:spcPts val="1240"/>
              </a:spcBef>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4" name="object 14"/>
          <p:cNvSpPr txBox="1"/>
          <p:nvPr/>
        </p:nvSpPr>
        <p:spPr>
          <a:xfrm>
            <a:off x="5003937" y="9109670"/>
            <a:ext cx="1259205" cy="568960"/>
          </a:xfrm>
          <a:prstGeom prst="rect">
            <a:avLst/>
          </a:prstGeom>
          <a:solidFill>
            <a:srgbClr val="00A2FF"/>
          </a:solidFill>
        </p:spPr>
        <p:txBody>
          <a:bodyPr vert="horz" wrap="square" lIns="0" tIns="157480" rIns="0" bIns="0" rtlCol="0">
            <a:spAutoFit/>
          </a:bodyPr>
          <a:lstStyle/>
          <a:p>
            <a:pPr marL="68580">
              <a:lnSpc>
                <a:spcPct val="100000"/>
              </a:lnSpc>
              <a:spcBef>
                <a:spcPts val="1240"/>
              </a:spcBef>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5" name="object 15"/>
          <p:cNvSpPr txBox="1"/>
          <p:nvPr/>
        </p:nvSpPr>
        <p:spPr>
          <a:xfrm>
            <a:off x="7557689" y="9109670"/>
            <a:ext cx="1259205" cy="568960"/>
          </a:xfrm>
          <a:prstGeom prst="rect">
            <a:avLst/>
          </a:prstGeom>
          <a:solidFill>
            <a:srgbClr val="00A2FF"/>
          </a:solidFill>
        </p:spPr>
        <p:txBody>
          <a:bodyPr vert="horz" wrap="square" lIns="0" tIns="157480" rIns="0" bIns="0" rtlCol="0">
            <a:spAutoFit/>
          </a:bodyPr>
          <a:lstStyle/>
          <a:p>
            <a:pPr marL="68580">
              <a:lnSpc>
                <a:spcPct val="100000"/>
              </a:lnSpc>
              <a:spcBef>
                <a:spcPts val="1240"/>
              </a:spcBef>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6" name="object 16"/>
          <p:cNvSpPr txBox="1"/>
          <p:nvPr/>
        </p:nvSpPr>
        <p:spPr>
          <a:xfrm>
            <a:off x="15491958" y="4938590"/>
            <a:ext cx="2733040" cy="1047115"/>
          </a:xfrm>
          <a:prstGeom prst="rect">
            <a:avLst/>
          </a:prstGeom>
          <a:solidFill>
            <a:srgbClr val="000000"/>
          </a:solidFill>
        </p:spPr>
        <p:txBody>
          <a:bodyPr vert="horz" wrap="square" lIns="0" tIns="320040" rIns="0" bIns="0" rtlCol="0">
            <a:spAutoFit/>
          </a:bodyPr>
          <a:lstStyle/>
          <a:p>
            <a:pPr marL="78105">
              <a:lnSpc>
                <a:spcPct val="100000"/>
              </a:lnSpc>
              <a:spcBef>
                <a:spcPts val="2520"/>
              </a:spcBef>
            </a:pPr>
            <a:r>
              <a:rPr sz="2600" spc="65" dirty="0">
                <a:solidFill>
                  <a:srgbClr val="FFFFFF"/>
                </a:solidFill>
                <a:latin typeface="Arial MT"/>
                <a:cs typeface="Arial MT"/>
              </a:rPr>
              <a:t>Kafka</a:t>
            </a:r>
            <a:r>
              <a:rPr sz="2600" spc="-35" dirty="0">
                <a:solidFill>
                  <a:srgbClr val="FFFFFF"/>
                </a:solidFill>
                <a:latin typeface="Arial MT"/>
                <a:cs typeface="Arial MT"/>
              </a:rPr>
              <a:t> </a:t>
            </a:r>
            <a:r>
              <a:rPr sz="2600" spc="70" dirty="0">
                <a:solidFill>
                  <a:srgbClr val="FFFFFF"/>
                </a:solidFill>
                <a:latin typeface="Arial MT"/>
                <a:cs typeface="Arial MT"/>
              </a:rPr>
              <a:t>Consumer</a:t>
            </a:r>
            <a:endParaRPr sz="2600">
              <a:latin typeface="Arial MT"/>
              <a:cs typeface="Arial MT"/>
            </a:endParaRPr>
          </a:p>
        </p:txBody>
      </p:sp>
      <p:sp>
        <p:nvSpPr>
          <p:cNvPr id="17" name="object 17"/>
          <p:cNvSpPr txBox="1"/>
          <p:nvPr/>
        </p:nvSpPr>
        <p:spPr>
          <a:xfrm>
            <a:off x="13773873" y="5037490"/>
            <a:ext cx="1512570" cy="862330"/>
          </a:xfrm>
          <a:prstGeom prst="rect">
            <a:avLst/>
          </a:prstGeom>
          <a:solidFill>
            <a:srgbClr val="000000"/>
          </a:solidFill>
        </p:spPr>
        <p:txBody>
          <a:bodyPr vert="horz" wrap="square" lIns="0" tIns="32384" rIns="0" bIns="0" rtlCol="0">
            <a:spAutoFit/>
          </a:bodyPr>
          <a:lstStyle/>
          <a:p>
            <a:pPr marL="247650" marR="240029" indent="325755">
              <a:lnSpc>
                <a:spcPct val="104099"/>
              </a:lnSpc>
              <a:spcBef>
                <a:spcPts val="254"/>
              </a:spcBef>
            </a:pPr>
            <a:r>
              <a:rPr sz="1650" spc="30" dirty="0">
                <a:solidFill>
                  <a:srgbClr val="FFFFFF"/>
                </a:solidFill>
                <a:latin typeface="Arial MT"/>
                <a:cs typeface="Arial MT"/>
              </a:rPr>
              <a:t>Poll </a:t>
            </a:r>
            <a:r>
              <a:rPr sz="1650" spc="35" dirty="0">
                <a:solidFill>
                  <a:srgbClr val="FFFFFF"/>
                </a:solidFill>
                <a:latin typeface="Arial MT"/>
                <a:cs typeface="Arial MT"/>
              </a:rPr>
              <a:t> </a:t>
            </a:r>
            <a:r>
              <a:rPr sz="1650" spc="65" dirty="0">
                <a:solidFill>
                  <a:srgbClr val="FFFFFF"/>
                </a:solidFill>
                <a:latin typeface="Arial MT"/>
                <a:cs typeface="Arial MT"/>
              </a:rPr>
              <a:t>test-topic-  </a:t>
            </a:r>
            <a:r>
              <a:rPr sz="1650" spc="40" dirty="0">
                <a:solidFill>
                  <a:srgbClr val="FFFFFF"/>
                </a:solidFill>
                <a:latin typeface="Arial MT"/>
                <a:cs typeface="Arial MT"/>
              </a:rPr>
              <a:t>replicated</a:t>
            </a:r>
            <a:endParaRPr sz="1650">
              <a:latin typeface="Arial MT"/>
              <a:cs typeface="Arial MT"/>
            </a:endParaRPr>
          </a:p>
        </p:txBody>
      </p:sp>
      <p:grpSp>
        <p:nvGrpSpPr>
          <p:cNvPr id="18" name="object 18"/>
          <p:cNvGrpSpPr/>
          <p:nvPr/>
        </p:nvGrpSpPr>
        <p:grpSpPr>
          <a:xfrm>
            <a:off x="12164321" y="5130733"/>
            <a:ext cx="2792730" cy="2501265"/>
            <a:chOff x="12164321" y="5130733"/>
            <a:chExt cx="2792730" cy="2501265"/>
          </a:xfrm>
        </p:grpSpPr>
        <p:sp>
          <p:nvSpPr>
            <p:cNvPr id="19" name="object 19"/>
            <p:cNvSpPr/>
            <p:nvPr/>
          </p:nvSpPr>
          <p:spPr>
            <a:xfrm>
              <a:off x="13809789" y="5991102"/>
              <a:ext cx="1146810" cy="923925"/>
            </a:xfrm>
            <a:custGeom>
              <a:avLst/>
              <a:gdLst/>
              <a:ahLst/>
              <a:cxnLst/>
              <a:rect l="l" t="t" r="r" b="b"/>
              <a:pathLst>
                <a:path w="1146809" h="923925">
                  <a:moveTo>
                    <a:pt x="279562" y="457391"/>
                  </a:moveTo>
                  <a:lnTo>
                    <a:pt x="109033" y="457391"/>
                  </a:lnTo>
                  <a:lnTo>
                    <a:pt x="109033" y="461719"/>
                  </a:lnTo>
                  <a:lnTo>
                    <a:pt x="111419" y="508945"/>
                  </a:lnTo>
                  <a:lnTo>
                    <a:pt x="118410" y="554762"/>
                  </a:lnTo>
                  <a:lnTo>
                    <a:pt x="129784" y="599004"/>
                  </a:lnTo>
                  <a:lnTo>
                    <a:pt x="145305" y="641418"/>
                  </a:lnTo>
                  <a:lnTo>
                    <a:pt x="164742" y="681772"/>
                  </a:lnTo>
                  <a:lnTo>
                    <a:pt x="187862" y="719833"/>
                  </a:lnTo>
                  <a:lnTo>
                    <a:pt x="214434" y="755370"/>
                  </a:lnTo>
                  <a:lnTo>
                    <a:pt x="244226" y="788151"/>
                  </a:lnTo>
                  <a:lnTo>
                    <a:pt x="277007" y="817944"/>
                  </a:lnTo>
                  <a:lnTo>
                    <a:pt x="312543" y="844517"/>
                  </a:lnTo>
                  <a:lnTo>
                    <a:pt x="350603" y="867639"/>
                  </a:lnTo>
                  <a:lnTo>
                    <a:pt x="390956" y="887076"/>
                  </a:lnTo>
                  <a:lnTo>
                    <a:pt x="433369" y="902598"/>
                  </a:lnTo>
                  <a:lnTo>
                    <a:pt x="477611" y="913972"/>
                  </a:lnTo>
                  <a:lnTo>
                    <a:pt x="523449" y="920966"/>
                  </a:lnTo>
                  <a:lnTo>
                    <a:pt x="570652" y="923349"/>
                  </a:lnTo>
                  <a:lnTo>
                    <a:pt x="622949" y="920422"/>
                  </a:lnTo>
                  <a:lnTo>
                    <a:pt x="673534" y="911850"/>
                  </a:lnTo>
                  <a:lnTo>
                    <a:pt x="722092" y="897949"/>
                  </a:lnTo>
                  <a:lnTo>
                    <a:pt x="768304" y="879037"/>
                  </a:lnTo>
                  <a:lnTo>
                    <a:pt x="811856" y="855427"/>
                  </a:lnTo>
                  <a:lnTo>
                    <a:pt x="852430" y="827438"/>
                  </a:lnTo>
                  <a:lnTo>
                    <a:pt x="889711" y="795384"/>
                  </a:lnTo>
                  <a:lnTo>
                    <a:pt x="857899" y="752820"/>
                  </a:lnTo>
                  <a:lnTo>
                    <a:pt x="570652" y="752820"/>
                  </a:lnTo>
                  <a:lnTo>
                    <a:pt x="523430" y="749010"/>
                  </a:lnTo>
                  <a:lnTo>
                    <a:pt x="478635" y="737982"/>
                  </a:lnTo>
                  <a:lnTo>
                    <a:pt x="436868" y="720333"/>
                  </a:lnTo>
                  <a:lnTo>
                    <a:pt x="398727" y="696662"/>
                  </a:lnTo>
                  <a:lnTo>
                    <a:pt x="364810" y="667569"/>
                  </a:lnTo>
                  <a:lnTo>
                    <a:pt x="335718" y="633652"/>
                  </a:lnTo>
                  <a:lnTo>
                    <a:pt x="312048" y="595510"/>
                  </a:lnTo>
                  <a:lnTo>
                    <a:pt x="294399" y="553741"/>
                  </a:lnTo>
                  <a:lnTo>
                    <a:pt x="283369" y="508923"/>
                  </a:lnTo>
                  <a:lnTo>
                    <a:pt x="279562" y="461719"/>
                  </a:lnTo>
                  <a:lnTo>
                    <a:pt x="279562" y="457391"/>
                  </a:lnTo>
                  <a:close/>
                </a:path>
                <a:path w="1146809" h="923925">
                  <a:moveTo>
                    <a:pt x="786457" y="657229"/>
                  </a:moveTo>
                  <a:lnTo>
                    <a:pt x="751773" y="689729"/>
                  </a:lnTo>
                  <a:lnTo>
                    <a:pt x="712124" y="716255"/>
                  </a:lnTo>
                  <a:lnTo>
                    <a:pt x="668236" y="736090"/>
                  </a:lnTo>
                  <a:lnTo>
                    <a:pt x="620837" y="748518"/>
                  </a:lnTo>
                  <a:lnTo>
                    <a:pt x="570652" y="752820"/>
                  </a:lnTo>
                  <a:lnTo>
                    <a:pt x="857899" y="752820"/>
                  </a:lnTo>
                  <a:lnTo>
                    <a:pt x="786457" y="657229"/>
                  </a:lnTo>
                  <a:close/>
                </a:path>
                <a:path w="1146809" h="923925">
                  <a:moveTo>
                    <a:pt x="1146729" y="457391"/>
                  </a:moveTo>
                  <a:lnTo>
                    <a:pt x="757327" y="457391"/>
                  </a:lnTo>
                  <a:lnTo>
                    <a:pt x="952023" y="721707"/>
                  </a:lnTo>
                  <a:lnTo>
                    <a:pt x="1146729" y="457391"/>
                  </a:lnTo>
                  <a:close/>
                </a:path>
                <a:path w="1146809" h="923925">
                  <a:moveTo>
                    <a:pt x="194695" y="192984"/>
                  </a:moveTo>
                  <a:lnTo>
                    <a:pt x="0" y="457391"/>
                  </a:lnTo>
                  <a:lnTo>
                    <a:pt x="389401" y="457391"/>
                  </a:lnTo>
                  <a:lnTo>
                    <a:pt x="194695" y="192984"/>
                  </a:lnTo>
                  <a:close/>
                </a:path>
                <a:path w="1146809" h="923925">
                  <a:moveTo>
                    <a:pt x="928656" y="170529"/>
                  </a:moveTo>
                  <a:lnTo>
                    <a:pt x="570652" y="170529"/>
                  </a:lnTo>
                  <a:lnTo>
                    <a:pt x="617467" y="174274"/>
                  </a:lnTo>
                  <a:lnTo>
                    <a:pt x="661903" y="185118"/>
                  </a:lnTo>
                  <a:lnTo>
                    <a:pt x="703376" y="202477"/>
                  </a:lnTo>
                  <a:lnTo>
                    <a:pt x="741303" y="225769"/>
                  </a:lnTo>
                  <a:lnTo>
                    <a:pt x="775102" y="254408"/>
                  </a:lnTo>
                  <a:lnTo>
                    <a:pt x="804188" y="287812"/>
                  </a:lnTo>
                  <a:lnTo>
                    <a:pt x="827980" y="325395"/>
                  </a:lnTo>
                  <a:lnTo>
                    <a:pt x="845893" y="366576"/>
                  </a:lnTo>
                  <a:lnTo>
                    <a:pt x="857346" y="410769"/>
                  </a:lnTo>
                  <a:lnTo>
                    <a:pt x="861753" y="457391"/>
                  </a:lnTo>
                  <a:lnTo>
                    <a:pt x="1032282" y="457391"/>
                  </a:lnTo>
                  <a:lnTo>
                    <a:pt x="1029502" y="410563"/>
                  </a:lnTo>
                  <a:lnTo>
                    <a:pt x="1022181" y="365102"/>
                  </a:lnTo>
                  <a:lnTo>
                    <a:pt x="1010548" y="321236"/>
                  </a:lnTo>
                  <a:lnTo>
                    <a:pt x="994831" y="279194"/>
                  </a:lnTo>
                  <a:lnTo>
                    <a:pt x="975257" y="239204"/>
                  </a:lnTo>
                  <a:lnTo>
                    <a:pt x="952055" y="201493"/>
                  </a:lnTo>
                  <a:lnTo>
                    <a:pt x="928656" y="170529"/>
                  </a:lnTo>
                  <a:close/>
                </a:path>
                <a:path w="1146809" h="923925">
                  <a:moveTo>
                    <a:pt x="570652" y="0"/>
                  </a:moveTo>
                  <a:lnTo>
                    <a:pt x="519228" y="2835"/>
                  </a:lnTo>
                  <a:lnTo>
                    <a:pt x="469454" y="11141"/>
                  </a:lnTo>
                  <a:lnTo>
                    <a:pt x="421630" y="24612"/>
                  </a:lnTo>
                  <a:lnTo>
                    <a:pt x="376057" y="42946"/>
                  </a:lnTo>
                  <a:lnTo>
                    <a:pt x="333035" y="65838"/>
                  </a:lnTo>
                  <a:lnTo>
                    <a:pt x="292865" y="92986"/>
                  </a:lnTo>
                  <a:lnTo>
                    <a:pt x="255845" y="124087"/>
                  </a:lnTo>
                  <a:lnTo>
                    <a:pt x="358010" y="262783"/>
                  </a:lnTo>
                  <a:lnTo>
                    <a:pt x="392475" y="231381"/>
                  </a:lnTo>
                  <a:lnTo>
                    <a:pt x="431652" y="205776"/>
                  </a:lnTo>
                  <a:lnTo>
                    <a:pt x="474860" y="186647"/>
                  </a:lnTo>
                  <a:lnTo>
                    <a:pt x="521420" y="174672"/>
                  </a:lnTo>
                  <a:lnTo>
                    <a:pt x="570652" y="170529"/>
                  </a:lnTo>
                  <a:lnTo>
                    <a:pt x="928656" y="170529"/>
                  </a:lnTo>
                  <a:lnTo>
                    <a:pt x="925452" y="166291"/>
                  </a:lnTo>
                  <a:lnTo>
                    <a:pt x="895678" y="133825"/>
                  </a:lnTo>
                  <a:lnTo>
                    <a:pt x="862959" y="104323"/>
                  </a:lnTo>
                  <a:lnTo>
                    <a:pt x="827525" y="78015"/>
                  </a:lnTo>
                  <a:lnTo>
                    <a:pt x="789602" y="55128"/>
                  </a:lnTo>
                  <a:lnTo>
                    <a:pt x="749420" y="35890"/>
                  </a:lnTo>
                  <a:lnTo>
                    <a:pt x="707205" y="20531"/>
                  </a:lnTo>
                  <a:lnTo>
                    <a:pt x="663187" y="9277"/>
                  </a:lnTo>
                  <a:lnTo>
                    <a:pt x="617594" y="2357"/>
                  </a:lnTo>
                  <a:lnTo>
                    <a:pt x="570652" y="0"/>
                  </a:lnTo>
                  <a:close/>
                </a:path>
              </a:pathLst>
            </a:custGeom>
            <a:solidFill>
              <a:srgbClr val="000000"/>
            </a:solidFill>
          </p:spPr>
          <p:txBody>
            <a:bodyPr wrap="square" lIns="0" tIns="0" rIns="0" bIns="0" rtlCol="0"/>
            <a:lstStyle/>
            <a:p>
              <a:endParaRPr/>
            </a:p>
          </p:txBody>
        </p:sp>
        <p:sp>
          <p:nvSpPr>
            <p:cNvPr id="20" name="object 20"/>
            <p:cNvSpPr/>
            <p:nvPr/>
          </p:nvSpPr>
          <p:spPr>
            <a:xfrm>
              <a:off x="12164314" y="5854705"/>
              <a:ext cx="1619250" cy="1777364"/>
            </a:xfrm>
            <a:custGeom>
              <a:avLst/>
              <a:gdLst/>
              <a:ahLst/>
              <a:cxnLst/>
              <a:rect l="l" t="t" r="r" b="b"/>
              <a:pathLst>
                <a:path w="1619250" h="1777365">
                  <a:moveTo>
                    <a:pt x="1179017" y="0"/>
                  </a:moveTo>
                  <a:lnTo>
                    <a:pt x="42037" y="0"/>
                  </a:lnTo>
                  <a:lnTo>
                    <a:pt x="610679" y="436435"/>
                  </a:lnTo>
                  <a:lnTo>
                    <a:pt x="1179017" y="0"/>
                  </a:lnTo>
                  <a:close/>
                </a:path>
                <a:path w="1619250" h="1777365">
                  <a:moveTo>
                    <a:pt x="1618945" y="1010805"/>
                  </a:moveTo>
                  <a:lnTo>
                    <a:pt x="1388592" y="1189329"/>
                  </a:lnTo>
                  <a:lnTo>
                    <a:pt x="1388592" y="1149832"/>
                  </a:lnTo>
                  <a:lnTo>
                    <a:pt x="1576920" y="1005205"/>
                  </a:lnTo>
                  <a:lnTo>
                    <a:pt x="1388592" y="1005205"/>
                  </a:lnTo>
                  <a:lnTo>
                    <a:pt x="1388592" y="914069"/>
                  </a:lnTo>
                  <a:lnTo>
                    <a:pt x="1388592" y="445376"/>
                  </a:lnTo>
                  <a:lnTo>
                    <a:pt x="1359750" y="467741"/>
                  </a:lnTo>
                  <a:lnTo>
                    <a:pt x="1359750" y="1211668"/>
                  </a:lnTo>
                  <a:lnTo>
                    <a:pt x="1015415" y="1478521"/>
                  </a:lnTo>
                  <a:lnTo>
                    <a:pt x="1011859" y="1479499"/>
                  </a:lnTo>
                  <a:lnTo>
                    <a:pt x="1004684" y="1479499"/>
                  </a:lnTo>
                  <a:lnTo>
                    <a:pt x="1001039" y="1478114"/>
                  </a:lnTo>
                  <a:lnTo>
                    <a:pt x="997788" y="1475828"/>
                  </a:lnTo>
                  <a:lnTo>
                    <a:pt x="657009" y="1211668"/>
                  </a:lnTo>
                  <a:lnTo>
                    <a:pt x="708939" y="1211668"/>
                  </a:lnTo>
                  <a:lnTo>
                    <a:pt x="1008583" y="1441640"/>
                  </a:lnTo>
                  <a:lnTo>
                    <a:pt x="1308049" y="1211668"/>
                  </a:lnTo>
                  <a:lnTo>
                    <a:pt x="1359750" y="1211668"/>
                  </a:lnTo>
                  <a:lnTo>
                    <a:pt x="1359750" y="467741"/>
                  </a:lnTo>
                  <a:lnTo>
                    <a:pt x="1221054" y="575221"/>
                  </a:lnTo>
                  <a:lnTo>
                    <a:pt x="1221054" y="536155"/>
                  </a:lnTo>
                  <a:lnTo>
                    <a:pt x="1346555" y="439775"/>
                  </a:lnTo>
                  <a:lnTo>
                    <a:pt x="1221054" y="439775"/>
                  </a:lnTo>
                  <a:lnTo>
                    <a:pt x="1221054" y="5600"/>
                  </a:lnTo>
                  <a:lnTo>
                    <a:pt x="967244" y="202298"/>
                  </a:lnTo>
                  <a:lnTo>
                    <a:pt x="967244" y="771893"/>
                  </a:lnTo>
                  <a:lnTo>
                    <a:pt x="785050" y="913091"/>
                  </a:lnTo>
                  <a:lnTo>
                    <a:pt x="781494" y="914069"/>
                  </a:lnTo>
                  <a:lnTo>
                    <a:pt x="774319" y="914069"/>
                  </a:lnTo>
                  <a:lnTo>
                    <a:pt x="770674" y="912685"/>
                  </a:lnTo>
                  <a:lnTo>
                    <a:pt x="767422" y="910412"/>
                  </a:lnTo>
                  <a:lnTo>
                    <a:pt x="588733" y="771893"/>
                  </a:lnTo>
                  <a:lnTo>
                    <a:pt x="642289" y="771893"/>
                  </a:lnTo>
                  <a:lnTo>
                    <a:pt x="778217" y="876211"/>
                  </a:lnTo>
                  <a:lnTo>
                    <a:pt x="914057" y="771893"/>
                  </a:lnTo>
                  <a:lnTo>
                    <a:pt x="967244" y="771893"/>
                  </a:lnTo>
                  <a:lnTo>
                    <a:pt x="967244" y="202298"/>
                  </a:lnTo>
                  <a:lnTo>
                    <a:pt x="660793" y="439775"/>
                  </a:lnTo>
                  <a:lnTo>
                    <a:pt x="560082" y="439775"/>
                  </a:lnTo>
                  <a:lnTo>
                    <a:pt x="0" y="5600"/>
                  </a:lnTo>
                  <a:lnTo>
                    <a:pt x="0" y="768959"/>
                  </a:lnTo>
                  <a:lnTo>
                    <a:pt x="2933" y="771893"/>
                  </a:lnTo>
                  <a:lnTo>
                    <a:pt x="167538" y="771893"/>
                  </a:lnTo>
                  <a:lnTo>
                    <a:pt x="167538" y="1208747"/>
                  </a:lnTo>
                  <a:lnTo>
                    <a:pt x="170472" y="1211668"/>
                  </a:lnTo>
                  <a:lnTo>
                    <a:pt x="397891" y="1211668"/>
                  </a:lnTo>
                  <a:lnTo>
                    <a:pt x="397891" y="1774164"/>
                  </a:lnTo>
                  <a:lnTo>
                    <a:pt x="400824" y="1777098"/>
                  </a:lnTo>
                  <a:lnTo>
                    <a:pt x="1616011" y="1777098"/>
                  </a:lnTo>
                  <a:lnTo>
                    <a:pt x="1618945" y="1774164"/>
                  </a:lnTo>
                  <a:lnTo>
                    <a:pt x="1618945" y="1479499"/>
                  </a:lnTo>
                  <a:lnTo>
                    <a:pt x="1618945" y="1010805"/>
                  </a:lnTo>
                  <a:close/>
                </a:path>
              </a:pathLst>
            </a:custGeom>
            <a:solidFill>
              <a:srgbClr val="61D836"/>
            </a:solidFill>
          </p:spPr>
          <p:txBody>
            <a:bodyPr wrap="square" lIns="0" tIns="0" rIns="0" bIns="0" rtlCol="0"/>
            <a:lstStyle/>
            <a:p>
              <a:endParaRPr/>
            </a:p>
          </p:txBody>
        </p:sp>
        <p:sp>
          <p:nvSpPr>
            <p:cNvPr id="21" name="object 21"/>
            <p:cNvSpPr/>
            <p:nvPr/>
          </p:nvSpPr>
          <p:spPr>
            <a:xfrm>
              <a:off x="12418467" y="5130742"/>
              <a:ext cx="817880" cy="767715"/>
            </a:xfrm>
            <a:custGeom>
              <a:avLst/>
              <a:gdLst/>
              <a:ahLst/>
              <a:cxnLst/>
              <a:rect l="l" t="t" r="r" b="b"/>
              <a:pathLst>
                <a:path w="817880" h="767714">
                  <a:moveTo>
                    <a:pt x="817460" y="330060"/>
                  </a:moveTo>
                  <a:lnTo>
                    <a:pt x="712749" y="330060"/>
                  </a:lnTo>
                  <a:lnTo>
                    <a:pt x="712749" y="225348"/>
                  </a:lnTo>
                  <a:lnTo>
                    <a:pt x="560870" y="225348"/>
                  </a:lnTo>
                  <a:lnTo>
                    <a:pt x="560870" y="104711"/>
                  </a:lnTo>
                  <a:lnTo>
                    <a:pt x="456158" y="180784"/>
                  </a:lnTo>
                  <a:lnTo>
                    <a:pt x="456158" y="0"/>
                  </a:lnTo>
                  <a:lnTo>
                    <a:pt x="0" y="331393"/>
                  </a:lnTo>
                  <a:lnTo>
                    <a:pt x="124409" y="421792"/>
                  </a:lnTo>
                  <a:lnTo>
                    <a:pt x="104711" y="436105"/>
                  </a:lnTo>
                  <a:lnTo>
                    <a:pt x="560870" y="767511"/>
                  </a:lnTo>
                  <a:lnTo>
                    <a:pt x="560870" y="542150"/>
                  </a:lnTo>
                  <a:lnTo>
                    <a:pt x="817460" y="542150"/>
                  </a:lnTo>
                  <a:lnTo>
                    <a:pt x="817460" y="330060"/>
                  </a:lnTo>
                  <a:close/>
                </a:path>
              </a:pathLst>
            </a:custGeom>
            <a:solidFill>
              <a:srgbClr val="EE220C"/>
            </a:solidFill>
          </p:spPr>
          <p:txBody>
            <a:bodyPr wrap="square" lIns="0" tIns="0" rIns="0" bIns="0" rtlCol="0"/>
            <a:lstStyle/>
            <a:p>
              <a:endParaRPr/>
            </a:p>
          </p:txBody>
        </p:sp>
      </p:grpSp>
      <p:sp>
        <p:nvSpPr>
          <p:cNvPr id="22" name="object 22"/>
          <p:cNvSpPr txBox="1"/>
          <p:nvPr/>
        </p:nvSpPr>
        <p:spPr>
          <a:xfrm>
            <a:off x="15436305" y="6054645"/>
            <a:ext cx="2760345" cy="779780"/>
          </a:xfrm>
          <a:prstGeom prst="rect">
            <a:avLst/>
          </a:prstGeom>
        </p:spPr>
        <p:txBody>
          <a:bodyPr vert="horz" wrap="square" lIns="0" tIns="12065" rIns="0" bIns="0" rtlCol="0">
            <a:spAutoFit/>
          </a:bodyPr>
          <a:lstStyle/>
          <a:p>
            <a:pPr marL="498475" marR="5080" indent="-486409">
              <a:lnSpc>
                <a:spcPct val="101000"/>
              </a:lnSpc>
              <a:spcBef>
                <a:spcPts val="95"/>
              </a:spcBef>
            </a:pPr>
            <a:r>
              <a:rPr sz="2450" spc="15" dirty="0">
                <a:latin typeface="Arial MT"/>
                <a:cs typeface="Arial MT"/>
              </a:rPr>
              <a:t>Records</a:t>
            </a:r>
            <a:r>
              <a:rPr sz="2450" spc="-55" dirty="0">
                <a:latin typeface="Arial MT"/>
                <a:cs typeface="Arial MT"/>
              </a:rPr>
              <a:t> </a:t>
            </a:r>
            <a:r>
              <a:rPr sz="2450" spc="30" dirty="0">
                <a:latin typeface="Arial MT"/>
                <a:cs typeface="Arial MT"/>
              </a:rPr>
              <a:t>processed </a:t>
            </a:r>
            <a:r>
              <a:rPr sz="2450" spc="-665" dirty="0">
                <a:latin typeface="Arial MT"/>
                <a:cs typeface="Arial MT"/>
              </a:rPr>
              <a:t> </a:t>
            </a:r>
            <a:r>
              <a:rPr sz="2450" spc="20" dirty="0">
                <a:latin typeface="Arial MT"/>
                <a:cs typeface="Arial MT"/>
              </a:rPr>
              <a:t>Successfully</a:t>
            </a:r>
            <a:endParaRPr sz="2450">
              <a:latin typeface="Arial MT"/>
              <a:cs typeface="Arial MT"/>
            </a:endParaRPr>
          </a:p>
        </p:txBody>
      </p:sp>
      <p:sp>
        <p:nvSpPr>
          <p:cNvPr id="23" name="object 23"/>
          <p:cNvSpPr txBox="1"/>
          <p:nvPr/>
        </p:nvSpPr>
        <p:spPr>
          <a:xfrm>
            <a:off x="2421801" y="4060004"/>
            <a:ext cx="1290955" cy="652145"/>
          </a:xfrm>
          <a:prstGeom prst="rect">
            <a:avLst/>
          </a:prstGeom>
          <a:solidFill>
            <a:srgbClr val="00A2FF"/>
          </a:solidFill>
        </p:spPr>
        <p:txBody>
          <a:bodyPr vert="horz" wrap="square" lIns="0" tIns="53340" rIns="0" bIns="0" rtlCol="0">
            <a:spAutoFit/>
          </a:bodyPr>
          <a:lstStyle/>
          <a:p>
            <a:pPr marL="179070" marR="171450" indent="5715">
              <a:lnSpc>
                <a:spcPct val="104099"/>
              </a:lnSpc>
              <a:spcBef>
                <a:spcPts val="420"/>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Partition0</a:t>
            </a:r>
            <a:endParaRPr sz="1650">
              <a:latin typeface="Arial MT"/>
              <a:cs typeface="Arial MT"/>
            </a:endParaRPr>
          </a:p>
        </p:txBody>
      </p:sp>
      <p:sp>
        <p:nvSpPr>
          <p:cNvPr id="24" name="object 24"/>
          <p:cNvSpPr txBox="1"/>
          <p:nvPr/>
        </p:nvSpPr>
        <p:spPr>
          <a:xfrm>
            <a:off x="4883644" y="4060004"/>
            <a:ext cx="1290955" cy="652145"/>
          </a:xfrm>
          <a:prstGeom prst="rect">
            <a:avLst/>
          </a:prstGeom>
          <a:solidFill>
            <a:srgbClr val="00A2FF"/>
          </a:solidFill>
        </p:spPr>
        <p:txBody>
          <a:bodyPr vert="horz" wrap="square" lIns="0" tIns="53340" rIns="0" bIns="0" rtlCol="0">
            <a:spAutoFit/>
          </a:bodyPr>
          <a:lstStyle/>
          <a:p>
            <a:pPr marL="179070" marR="171450" indent="5715">
              <a:lnSpc>
                <a:spcPct val="104099"/>
              </a:lnSpc>
              <a:spcBef>
                <a:spcPts val="420"/>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Partition1</a:t>
            </a:r>
            <a:endParaRPr sz="1650">
              <a:latin typeface="Arial MT"/>
              <a:cs typeface="Arial MT"/>
            </a:endParaRPr>
          </a:p>
        </p:txBody>
      </p:sp>
      <p:sp>
        <p:nvSpPr>
          <p:cNvPr id="25" name="object 25"/>
          <p:cNvSpPr txBox="1"/>
          <p:nvPr/>
        </p:nvSpPr>
        <p:spPr>
          <a:xfrm>
            <a:off x="7554252" y="4060004"/>
            <a:ext cx="1290955" cy="652145"/>
          </a:xfrm>
          <a:prstGeom prst="rect">
            <a:avLst/>
          </a:prstGeom>
          <a:solidFill>
            <a:srgbClr val="00A2FF"/>
          </a:solidFill>
        </p:spPr>
        <p:txBody>
          <a:bodyPr vert="horz" wrap="square" lIns="0" tIns="53340" rIns="0" bIns="0" rtlCol="0">
            <a:spAutoFit/>
          </a:bodyPr>
          <a:lstStyle/>
          <a:p>
            <a:pPr marL="179070" marR="171450" indent="5715">
              <a:lnSpc>
                <a:spcPct val="104099"/>
              </a:lnSpc>
              <a:spcBef>
                <a:spcPts val="420"/>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Partition2</a:t>
            </a:r>
            <a:endParaRPr sz="1650">
              <a:latin typeface="Arial MT"/>
              <a:cs typeface="Arial M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2720" y="330260"/>
            <a:ext cx="17118965" cy="2268220"/>
          </a:xfrm>
          <a:prstGeom prst="rect">
            <a:avLst/>
          </a:prstGeom>
        </p:spPr>
        <p:txBody>
          <a:bodyPr vert="horz" wrap="square" lIns="0" tIns="12065" rIns="0" bIns="0" rtlCol="0">
            <a:spAutoFit/>
          </a:bodyPr>
          <a:lstStyle/>
          <a:p>
            <a:pPr algn="ctr">
              <a:lnSpc>
                <a:spcPct val="100000"/>
              </a:lnSpc>
              <a:spcBef>
                <a:spcPts val="95"/>
              </a:spcBef>
              <a:tabLst>
                <a:tab pos="2196465" algn="l"/>
                <a:tab pos="4907915" algn="l"/>
                <a:tab pos="9798685" algn="l"/>
                <a:tab pos="12527280" algn="l"/>
              </a:tabLst>
            </a:pPr>
            <a:r>
              <a:rPr sz="7300" spc="220" dirty="0"/>
              <a:t>How	</a:t>
            </a:r>
            <a:r>
              <a:rPr sz="7300" spc="130" dirty="0"/>
              <a:t>Kafka	</a:t>
            </a:r>
            <a:r>
              <a:rPr sz="7300" spc="180" dirty="0"/>
              <a:t>Distributes	</a:t>
            </a:r>
            <a:r>
              <a:rPr sz="7300" spc="130" dirty="0"/>
              <a:t>Client	</a:t>
            </a:r>
            <a:r>
              <a:rPr sz="7300" spc="114" dirty="0"/>
              <a:t>Requests?</a:t>
            </a:r>
            <a:endParaRPr sz="7300"/>
          </a:p>
          <a:p>
            <a:pPr algn="ctr">
              <a:lnSpc>
                <a:spcPct val="100000"/>
              </a:lnSpc>
              <a:spcBef>
                <a:spcPts val="145"/>
              </a:spcBef>
              <a:tabLst>
                <a:tab pos="2711450" algn="l"/>
                <a:tab pos="7378700" algn="l"/>
              </a:tabLst>
            </a:pPr>
            <a:r>
              <a:rPr sz="7300" spc="130" dirty="0"/>
              <a:t>Kafka	Consumer	Groups</a:t>
            </a:r>
            <a:endParaRPr sz="7300"/>
          </a:p>
        </p:txBody>
      </p:sp>
      <p:sp>
        <p:nvSpPr>
          <p:cNvPr id="3" name="object 3"/>
          <p:cNvSpPr txBox="1"/>
          <p:nvPr/>
        </p:nvSpPr>
        <p:spPr>
          <a:xfrm>
            <a:off x="4599800" y="3841850"/>
            <a:ext cx="2066925" cy="402590"/>
          </a:xfrm>
          <a:prstGeom prst="rect">
            <a:avLst/>
          </a:prstGeom>
        </p:spPr>
        <p:txBody>
          <a:bodyPr vert="horz" wrap="square" lIns="0" tIns="15240" rIns="0" bIns="0" rtlCol="0">
            <a:spAutoFit/>
          </a:bodyPr>
          <a:lstStyle/>
          <a:p>
            <a:pPr marL="12700">
              <a:lnSpc>
                <a:spcPct val="100000"/>
              </a:lnSpc>
              <a:spcBef>
                <a:spcPts val="120"/>
              </a:spcBef>
            </a:pPr>
            <a:r>
              <a:rPr sz="2450" b="1" spc="35" dirty="0">
                <a:latin typeface="Arial"/>
                <a:cs typeface="Arial"/>
              </a:rPr>
              <a:t>Kafka</a:t>
            </a:r>
            <a:r>
              <a:rPr sz="2450" b="1" spc="-60" dirty="0">
                <a:latin typeface="Arial"/>
                <a:cs typeface="Arial"/>
              </a:rPr>
              <a:t> </a:t>
            </a:r>
            <a:r>
              <a:rPr sz="2450" b="1" spc="10" dirty="0">
                <a:latin typeface="Arial"/>
                <a:cs typeface="Arial"/>
              </a:rPr>
              <a:t>Cluster</a:t>
            </a:r>
            <a:endParaRPr sz="2450">
              <a:latin typeface="Arial"/>
              <a:cs typeface="Arial"/>
            </a:endParaRPr>
          </a:p>
        </p:txBody>
      </p:sp>
      <p:sp>
        <p:nvSpPr>
          <p:cNvPr id="4" name="object 4"/>
          <p:cNvSpPr/>
          <p:nvPr/>
        </p:nvSpPr>
        <p:spPr>
          <a:xfrm>
            <a:off x="2052281" y="4829447"/>
            <a:ext cx="7162165" cy="3571240"/>
          </a:xfrm>
          <a:custGeom>
            <a:avLst/>
            <a:gdLst/>
            <a:ahLst/>
            <a:cxnLst/>
            <a:rect l="l" t="t" r="r" b="b"/>
            <a:pathLst>
              <a:path w="7162165" h="3571240">
                <a:moveTo>
                  <a:pt x="2094014" y="0"/>
                </a:moveTo>
                <a:lnTo>
                  <a:pt x="0" y="0"/>
                </a:lnTo>
                <a:lnTo>
                  <a:pt x="0" y="3570821"/>
                </a:lnTo>
                <a:lnTo>
                  <a:pt x="2094014" y="3570821"/>
                </a:lnTo>
                <a:lnTo>
                  <a:pt x="2094014" y="0"/>
                </a:lnTo>
                <a:close/>
              </a:path>
              <a:path w="7162165" h="3571240">
                <a:moveTo>
                  <a:pt x="4627969" y="2934309"/>
                </a:moveTo>
                <a:lnTo>
                  <a:pt x="2533954" y="2934309"/>
                </a:lnTo>
                <a:lnTo>
                  <a:pt x="2533954" y="3570821"/>
                </a:lnTo>
                <a:lnTo>
                  <a:pt x="4627969" y="3570821"/>
                </a:lnTo>
                <a:lnTo>
                  <a:pt x="4627969" y="2934309"/>
                </a:lnTo>
                <a:close/>
              </a:path>
              <a:path w="7162165" h="3571240">
                <a:moveTo>
                  <a:pt x="4627969" y="0"/>
                </a:moveTo>
                <a:lnTo>
                  <a:pt x="2533954" y="0"/>
                </a:lnTo>
                <a:lnTo>
                  <a:pt x="2533954" y="2227935"/>
                </a:lnTo>
                <a:lnTo>
                  <a:pt x="4627969" y="2227935"/>
                </a:lnTo>
                <a:lnTo>
                  <a:pt x="4627969" y="0"/>
                </a:lnTo>
                <a:close/>
              </a:path>
              <a:path w="7162165" h="3571240">
                <a:moveTo>
                  <a:pt x="7161924" y="0"/>
                </a:moveTo>
                <a:lnTo>
                  <a:pt x="5067909" y="0"/>
                </a:lnTo>
                <a:lnTo>
                  <a:pt x="5067909" y="3570821"/>
                </a:lnTo>
                <a:lnTo>
                  <a:pt x="7161924" y="3570821"/>
                </a:lnTo>
                <a:lnTo>
                  <a:pt x="7161924" y="0"/>
                </a:lnTo>
                <a:close/>
              </a:path>
            </a:pathLst>
          </a:custGeom>
          <a:solidFill>
            <a:srgbClr val="000000"/>
          </a:solidFill>
        </p:spPr>
        <p:txBody>
          <a:bodyPr wrap="square" lIns="0" tIns="0" rIns="0" bIns="0" rtlCol="0"/>
          <a:lstStyle/>
          <a:p>
            <a:endParaRPr/>
          </a:p>
        </p:txBody>
      </p:sp>
      <p:sp>
        <p:nvSpPr>
          <p:cNvPr id="5" name="object 5"/>
          <p:cNvSpPr txBox="1"/>
          <p:nvPr/>
        </p:nvSpPr>
        <p:spPr>
          <a:xfrm>
            <a:off x="4965496" y="8529761"/>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2</a:t>
            </a:r>
            <a:endParaRPr sz="2600">
              <a:latin typeface="Arial MT"/>
              <a:cs typeface="Arial MT"/>
            </a:endParaRPr>
          </a:p>
        </p:txBody>
      </p:sp>
      <p:sp>
        <p:nvSpPr>
          <p:cNvPr id="6" name="object 6"/>
          <p:cNvSpPr txBox="1"/>
          <p:nvPr/>
        </p:nvSpPr>
        <p:spPr>
          <a:xfrm>
            <a:off x="7499449" y="8529761"/>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3</a:t>
            </a:r>
            <a:endParaRPr sz="2600">
              <a:latin typeface="Arial MT"/>
              <a:cs typeface="Arial MT"/>
            </a:endParaRPr>
          </a:p>
        </p:txBody>
      </p:sp>
      <p:sp>
        <p:nvSpPr>
          <p:cNvPr id="7" name="object 7"/>
          <p:cNvSpPr txBox="1"/>
          <p:nvPr/>
        </p:nvSpPr>
        <p:spPr>
          <a:xfrm>
            <a:off x="2431541" y="8529761"/>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1</a:t>
            </a:r>
            <a:endParaRPr sz="2600">
              <a:latin typeface="Arial MT"/>
              <a:cs typeface="Arial MT"/>
            </a:endParaRPr>
          </a:p>
        </p:txBody>
      </p:sp>
      <p:sp>
        <p:nvSpPr>
          <p:cNvPr id="8" name="object 8"/>
          <p:cNvSpPr txBox="1"/>
          <p:nvPr/>
        </p:nvSpPr>
        <p:spPr>
          <a:xfrm>
            <a:off x="2163546" y="6156880"/>
            <a:ext cx="1807210" cy="706755"/>
          </a:xfrm>
          <a:prstGeom prst="rect">
            <a:avLst/>
          </a:prstGeom>
          <a:solidFill>
            <a:srgbClr val="00A2FF"/>
          </a:solidFill>
        </p:spPr>
        <p:txBody>
          <a:bodyPr vert="horz" wrap="square" lIns="0" tIns="142240" rIns="0" bIns="0" rtlCol="0">
            <a:spAutoFit/>
          </a:bodyPr>
          <a:lstStyle/>
          <a:p>
            <a:pPr marL="93345">
              <a:lnSpc>
                <a:spcPct val="100000"/>
              </a:lnSpc>
              <a:spcBef>
                <a:spcPts val="1120"/>
              </a:spcBef>
            </a:pPr>
            <a:r>
              <a:rPr sz="2600" spc="80" dirty="0">
                <a:solidFill>
                  <a:srgbClr val="FFFFFF"/>
                </a:solidFill>
                <a:latin typeface="Arial MT"/>
                <a:cs typeface="Arial MT"/>
              </a:rPr>
              <a:t>Partition-0</a:t>
            </a:r>
            <a:endParaRPr sz="2600">
              <a:latin typeface="Arial MT"/>
              <a:cs typeface="Arial MT"/>
            </a:endParaRPr>
          </a:p>
        </p:txBody>
      </p:sp>
      <p:sp>
        <p:nvSpPr>
          <p:cNvPr id="9" name="object 9"/>
          <p:cNvSpPr txBox="1"/>
          <p:nvPr/>
        </p:nvSpPr>
        <p:spPr>
          <a:xfrm>
            <a:off x="4729772" y="6156880"/>
            <a:ext cx="1807210" cy="706755"/>
          </a:xfrm>
          <a:prstGeom prst="rect">
            <a:avLst/>
          </a:prstGeom>
          <a:solidFill>
            <a:srgbClr val="00A2FF"/>
          </a:solidFill>
        </p:spPr>
        <p:txBody>
          <a:bodyPr vert="horz" wrap="square" lIns="0" tIns="142240" rIns="0" bIns="0" rtlCol="0">
            <a:spAutoFit/>
          </a:bodyPr>
          <a:lstStyle/>
          <a:p>
            <a:pPr marL="93345">
              <a:lnSpc>
                <a:spcPct val="100000"/>
              </a:lnSpc>
              <a:spcBef>
                <a:spcPts val="1120"/>
              </a:spcBef>
            </a:pPr>
            <a:r>
              <a:rPr sz="2600" spc="80" dirty="0">
                <a:solidFill>
                  <a:srgbClr val="FFFFFF"/>
                </a:solidFill>
                <a:latin typeface="Arial MT"/>
                <a:cs typeface="Arial MT"/>
              </a:rPr>
              <a:t>Partition-1</a:t>
            </a:r>
            <a:endParaRPr sz="2600">
              <a:latin typeface="Arial MT"/>
              <a:cs typeface="Arial MT"/>
            </a:endParaRPr>
          </a:p>
        </p:txBody>
      </p:sp>
      <p:sp>
        <p:nvSpPr>
          <p:cNvPr id="10" name="object 10"/>
          <p:cNvSpPr txBox="1"/>
          <p:nvPr/>
        </p:nvSpPr>
        <p:spPr>
          <a:xfrm>
            <a:off x="7295998" y="6156880"/>
            <a:ext cx="1807210" cy="706755"/>
          </a:xfrm>
          <a:prstGeom prst="rect">
            <a:avLst/>
          </a:prstGeom>
          <a:solidFill>
            <a:srgbClr val="00A2FF"/>
          </a:solidFill>
        </p:spPr>
        <p:txBody>
          <a:bodyPr vert="horz" wrap="square" lIns="0" tIns="142240" rIns="0" bIns="0" rtlCol="0">
            <a:spAutoFit/>
          </a:bodyPr>
          <a:lstStyle/>
          <a:p>
            <a:pPr marL="93345">
              <a:lnSpc>
                <a:spcPct val="100000"/>
              </a:lnSpc>
              <a:spcBef>
                <a:spcPts val="1120"/>
              </a:spcBef>
            </a:pPr>
            <a:r>
              <a:rPr sz="2600" spc="80" dirty="0">
                <a:solidFill>
                  <a:srgbClr val="FFFFFF"/>
                </a:solidFill>
                <a:latin typeface="Arial MT"/>
                <a:cs typeface="Arial MT"/>
              </a:rPr>
              <a:t>Partition-2</a:t>
            </a:r>
            <a:endParaRPr sz="2600">
              <a:latin typeface="Arial MT"/>
              <a:cs typeface="Arial MT"/>
            </a:endParaRPr>
          </a:p>
        </p:txBody>
      </p:sp>
      <p:sp>
        <p:nvSpPr>
          <p:cNvPr id="11" name="object 11"/>
          <p:cNvSpPr/>
          <p:nvPr/>
        </p:nvSpPr>
        <p:spPr>
          <a:xfrm>
            <a:off x="2094177" y="7057376"/>
            <a:ext cx="7078345" cy="706755"/>
          </a:xfrm>
          <a:custGeom>
            <a:avLst/>
            <a:gdLst/>
            <a:ahLst/>
            <a:cxnLst/>
            <a:rect l="l" t="t" r="r" b="b"/>
            <a:pathLst>
              <a:path w="7078345" h="706754">
                <a:moveTo>
                  <a:pt x="7078155" y="0"/>
                </a:moveTo>
                <a:lnTo>
                  <a:pt x="0" y="0"/>
                </a:lnTo>
                <a:lnTo>
                  <a:pt x="0" y="706375"/>
                </a:lnTo>
                <a:lnTo>
                  <a:pt x="7078155" y="706375"/>
                </a:lnTo>
                <a:lnTo>
                  <a:pt x="7078155" y="0"/>
                </a:lnTo>
                <a:close/>
              </a:path>
            </a:pathLst>
          </a:custGeom>
          <a:solidFill>
            <a:srgbClr val="00A2FF"/>
          </a:solidFill>
        </p:spPr>
        <p:txBody>
          <a:bodyPr wrap="square" lIns="0" tIns="0" rIns="0" bIns="0" rtlCol="0"/>
          <a:lstStyle/>
          <a:p>
            <a:endParaRPr/>
          </a:p>
        </p:txBody>
      </p:sp>
      <p:sp>
        <p:nvSpPr>
          <p:cNvPr id="12" name="object 12"/>
          <p:cNvSpPr txBox="1"/>
          <p:nvPr/>
        </p:nvSpPr>
        <p:spPr>
          <a:xfrm>
            <a:off x="2094177" y="7057376"/>
            <a:ext cx="5026025" cy="706755"/>
          </a:xfrm>
          <a:prstGeom prst="rect">
            <a:avLst/>
          </a:prstGeom>
        </p:spPr>
        <p:txBody>
          <a:bodyPr vert="horz" wrap="square" lIns="0" tIns="142240" rIns="0" bIns="0" rtlCol="0">
            <a:spAutoFit/>
          </a:bodyPr>
          <a:lstStyle/>
          <a:p>
            <a:pPr marL="2790825">
              <a:lnSpc>
                <a:spcPct val="100000"/>
              </a:lnSpc>
              <a:spcBef>
                <a:spcPts val="1120"/>
              </a:spcBef>
            </a:pPr>
            <a:r>
              <a:rPr sz="2600" spc="120" dirty="0">
                <a:solidFill>
                  <a:srgbClr val="FFFFFF"/>
                </a:solidFill>
                <a:latin typeface="Arial MT"/>
                <a:cs typeface="Arial MT"/>
              </a:rPr>
              <a:t>test-topic</a:t>
            </a:r>
            <a:endParaRPr sz="2600">
              <a:latin typeface="Arial MT"/>
              <a:cs typeface="Arial MT"/>
            </a:endParaRPr>
          </a:p>
        </p:txBody>
      </p:sp>
      <p:sp>
        <p:nvSpPr>
          <p:cNvPr id="13" name="object 13"/>
          <p:cNvSpPr txBox="1"/>
          <p:nvPr/>
        </p:nvSpPr>
        <p:spPr>
          <a:xfrm>
            <a:off x="2450187" y="9109670"/>
            <a:ext cx="1259205" cy="568960"/>
          </a:xfrm>
          <a:prstGeom prst="rect">
            <a:avLst/>
          </a:prstGeom>
          <a:solidFill>
            <a:srgbClr val="00A2FF"/>
          </a:solidFill>
        </p:spPr>
        <p:txBody>
          <a:bodyPr vert="horz" wrap="square" lIns="0" tIns="157480" rIns="0" bIns="0" rtlCol="0">
            <a:spAutoFit/>
          </a:bodyPr>
          <a:lstStyle/>
          <a:p>
            <a:pPr marL="68580">
              <a:lnSpc>
                <a:spcPct val="100000"/>
              </a:lnSpc>
              <a:spcBef>
                <a:spcPts val="1240"/>
              </a:spcBef>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4" name="object 14"/>
          <p:cNvSpPr txBox="1"/>
          <p:nvPr/>
        </p:nvSpPr>
        <p:spPr>
          <a:xfrm>
            <a:off x="5003937" y="9109670"/>
            <a:ext cx="1259205" cy="568960"/>
          </a:xfrm>
          <a:prstGeom prst="rect">
            <a:avLst/>
          </a:prstGeom>
          <a:solidFill>
            <a:srgbClr val="00A2FF"/>
          </a:solidFill>
        </p:spPr>
        <p:txBody>
          <a:bodyPr vert="horz" wrap="square" lIns="0" tIns="157480" rIns="0" bIns="0" rtlCol="0">
            <a:spAutoFit/>
          </a:bodyPr>
          <a:lstStyle/>
          <a:p>
            <a:pPr marL="68580">
              <a:lnSpc>
                <a:spcPct val="100000"/>
              </a:lnSpc>
              <a:spcBef>
                <a:spcPts val="1240"/>
              </a:spcBef>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5" name="object 15"/>
          <p:cNvSpPr txBox="1"/>
          <p:nvPr/>
        </p:nvSpPr>
        <p:spPr>
          <a:xfrm>
            <a:off x="7557689" y="9109670"/>
            <a:ext cx="1259205" cy="568960"/>
          </a:xfrm>
          <a:prstGeom prst="rect">
            <a:avLst/>
          </a:prstGeom>
          <a:solidFill>
            <a:srgbClr val="00A2FF"/>
          </a:solidFill>
        </p:spPr>
        <p:txBody>
          <a:bodyPr vert="horz" wrap="square" lIns="0" tIns="157480" rIns="0" bIns="0" rtlCol="0">
            <a:spAutoFit/>
          </a:bodyPr>
          <a:lstStyle/>
          <a:p>
            <a:pPr marL="68580">
              <a:lnSpc>
                <a:spcPct val="100000"/>
              </a:lnSpc>
              <a:spcBef>
                <a:spcPts val="1240"/>
              </a:spcBef>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6" name="object 16"/>
          <p:cNvSpPr/>
          <p:nvPr/>
        </p:nvSpPr>
        <p:spPr>
          <a:xfrm>
            <a:off x="12764732" y="4573974"/>
            <a:ext cx="828675" cy="909955"/>
          </a:xfrm>
          <a:custGeom>
            <a:avLst/>
            <a:gdLst/>
            <a:ahLst/>
            <a:cxnLst/>
            <a:rect l="l" t="t" r="r" b="b"/>
            <a:pathLst>
              <a:path w="828675" h="909954">
                <a:moveTo>
                  <a:pt x="603440" y="0"/>
                </a:moveTo>
                <a:lnTo>
                  <a:pt x="21526" y="0"/>
                </a:lnTo>
                <a:lnTo>
                  <a:pt x="312559" y="223367"/>
                </a:lnTo>
                <a:lnTo>
                  <a:pt x="603440" y="0"/>
                </a:lnTo>
                <a:close/>
              </a:path>
              <a:path w="828675" h="909954">
                <a:moveTo>
                  <a:pt x="828611" y="517334"/>
                </a:moveTo>
                <a:lnTo>
                  <a:pt x="710704" y="608711"/>
                </a:lnTo>
                <a:lnTo>
                  <a:pt x="710704" y="588492"/>
                </a:lnTo>
                <a:lnTo>
                  <a:pt x="807085" y="514477"/>
                </a:lnTo>
                <a:lnTo>
                  <a:pt x="710704" y="514477"/>
                </a:lnTo>
                <a:lnTo>
                  <a:pt x="710704" y="467829"/>
                </a:lnTo>
                <a:lnTo>
                  <a:pt x="710704" y="227939"/>
                </a:lnTo>
                <a:lnTo>
                  <a:pt x="695934" y="239395"/>
                </a:lnTo>
                <a:lnTo>
                  <a:pt x="695934" y="620153"/>
                </a:lnTo>
                <a:lnTo>
                  <a:pt x="519709" y="756729"/>
                </a:lnTo>
                <a:lnTo>
                  <a:pt x="517880" y="757224"/>
                </a:lnTo>
                <a:lnTo>
                  <a:pt x="514223" y="757224"/>
                </a:lnTo>
                <a:lnTo>
                  <a:pt x="512356" y="756513"/>
                </a:lnTo>
                <a:lnTo>
                  <a:pt x="510679" y="755345"/>
                </a:lnTo>
                <a:lnTo>
                  <a:pt x="336283" y="620153"/>
                </a:lnTo>
                <a:lnTo>
                  <a:pt x="362851" y="620153"/>
                </a:lnTo>
                <a:lnTo>
                  <a:pt x="516204" y="737844"/>
                </a:lnTo>
                <a:lnTo>
                  <a:pt x="669455" y="620153"/>
                </a:lnTo>
                <a:lnTo>
                  <a:pt x="695934" y="620153"/>
                </a:lnTo>
                <a:lnTo>
                  <a:pt x="695934" y="239395"/>
                </a:lnTo>
                <a:lnTo>
                  <a:pt x="624954" y="294398"/>
                </a:lnTo>
                <a:lnTo>
                  <a:pt x="624954" y="274421"/>
                </a:lnTo>
                <a:lnTo>
                  <a:pt x="689190" y="225082"/>
                </a:lnTo>
                <a:lnTo>
                  <a:pt x="624954" y="225082"/>
                </a:lnTo>
                <a:lnTo>
                  <a:pt x="624954" y="2857"/>
                </a:lnTo>
                <a:lnTo>
                  <a:pt x="495058" y="103530"/>
                </a:lnTo>
                <a:lnTo>
                  <a:pt x="495058" y="395058"/>
                </a:lnTo>
                <a:lnTo>
                  <a:pt x="401802" y="467334"/>
                </a:lnTo>
                <a:lnTo>
                  <a:pt x="399986" y="467829"/>
                </a:lnTo>
                <a:lnTo>
                  <a:pt x="396316" y="467829"/>
                </a:lnTo>
                <a:lnTo>
                  <a:pt x="394449" y="467118"/>
                </a:lnTo>
                <a:lnTo>
                  <a:pt x="392772" y="465950"/>
                </a:lnTo>
                <a:lnTo>
                  <a:pt x="301320" y="395058"/>
                </a:lnTo>
                <a:lnTo>
                  <a:pt x="328739" y="395058"/>
                </a:lnTo>
                <a:lnTo>
                  <a:pt x="398310" y="448449"/>
                </a:lnTo>
                <a:lnTo>
                  <a:pt x="467829" y="395058"/>
                </a:lnTo>
                <a:lnTo>
                  <a:pt x="495058" y="395058"/>
                </a:lnTo>
                <a:lnTo>
                  <a:pt x="495058" y="103530"/>
                </a:lnTo>
                <a:lnTo>
                  <a:pt x="338188" y="225082"/>
                </a:lnTo>
                <a:lnTo>
                  <a:pt x="286664" y="225082"/>
                </a:lnTo>
                <a:lnTo>
                  <a:pt x="0" y="2857"/>
                </a:lnTo>
                <a:lnTo>
                  <a:pt x="0" y="393560"/>
                </a:lnTo>
                <a:lnTo>
                  <a:pt x="1498" y="395058"/>
                </a:lnTo>
                <a:lnTo>
                  <a:pt x="85750" y="395058"/>
                </a:lnTo>
                <a:lnTo>
                  <a:pt x="85750" y="618642"/>
                </a:lnTo>
                <a:lnTo>
                  <a:pt x="87249" y="620153"/>
                </a:lnTo>
                <a:lnTo>
                  <a:pt x="203657" y="620153"/>
                </a:lnTo>
                <a:lnTo>
                  <a:pt x="203657" y="908037"/>
                </a:lnTo>
                <a:lnTo>
                  <a:pt x="205155" y="909535"/>
                </a:lnTo>
                <a:lnTo>
                  <a:pt x="827100" y="909535"/>
                </a:lnTo>
                <a:lnTo>
                  <a:pt x="828611" y="908037"/>
                </a:lnTo>
                <a:lnTo>
                  <a:pt x="828611" y="757224"/>
                </a:lnTo>
                <a:lnTo>
                  <a:pt x="828611" y="517334"/>
                </a:lnTo>
                <a:close/>
              </a:path>
            </a:pathLst>
          </a:custGeom>
          <a:solidFill>
            <a:srgbClr val="61D836"/>
          </a:solidFill>
        </p:spPr>
        <p:txBody>
          <a:bodyPr wrap="square" lIns="0" tIns="0" rIns="0" bIns="0" rtlCol="0"/>
          <a:lstStyle/>
          <a:p>
            <a:endParaRPr/>
          </a:p>
        </p:txBody>
      </p:sp>
      <p:sp>
        <p:nvSpPr>
          <p:cNvPr id="17" name="object 17"/>
          <p:cNvSpPr/>
          <p:nvPr/>
        </p:nvSpPr>
        <p:spPr>
          <a:xfrm>
            <a:off x="12800416" y="3856514"/>
            <a:ext cx="600075" cy="462280"/>
          </a:xfrm>
          <a:custGeom>
            <a:avLst/>
            <a:gdLst/>
            <a:ahLst/>
            <a:cxnLst/>
            <a:rect l="l" t="t" r="r" b="b"/>
            <a:pathLst>
              <a:path w="600075" h="462279">
                <a:moveTo>
                  <a:pt x="383810" y="0"/>
                </a:moveTo>
                <a:lnTo>
                  <a:pt x="0" y="231039"/>
                </a:lnTo>
                <a:lnTo>
                  <a:pt x="383810" y="462077"/>
                </a:lnTo>
                <a:lnTo>
                  <a:pt x="383810" y="304970"/>
                </a:lnTo>
                <a:lnTo>
                  <a:pt x="599709" y="304970"/>
                </a:lnTo>
                <a:lnTo>
                  <a:pt x="599709" y="157106"/>
                </a:lnTo>
                <a:lnTo>
                  <a:pt x="383810" y="157106"/>
                </a:lnTo>
                <a:lnTo>
                  <a:pt x="383810" y="0"/>
                </a:lnTo>
                <a:close/>
              </a:path>
            </a:pathLst>
          </a:custGeom>
          <a:solidFill>
            <a:srgbClr val="EE220C"/>
          </a:solidFill>
        </p:spPr>
        <p:txBody>
          <a:bodyPr wrap="square" lIns="0" tIns="0" rIns="0" bIns="0" rtlCol="0"/>
          <a:lstStyle/>
          <a:p>
            <a:endParaRPr/>
          </a:p>
        </p:txBody>
      </p:sp>
      <p:sp>
        <p:nvSpPr>
          <p:cNvPr id="18" name="object 18"/>
          <p:cNvSpPr/>
          <p:nvPr/>
        </p:nvSpPr>
        <p:spPr>
          <a:xfrm>
            <a:off x="13911995" y="4734596"/>
            <a:ext cx="1146810" cy="923925"/>
          </a:xfrm>
          <a:custGeom>
            <a:avLst/>
            <a:gdLst/>
            <a:ahLst/>
            <a:cxnLst/>
            <a:rect l="l" t="t" r="r" b="b"/>
            <a:pathLst>
              <a:path w="1146809" h="923925">
                <a:moveTo>
                  <a:pt x="279562" y="457391"/>
                </a:moveTo>
                <a:lnTo>
                  <a:pt x="109033" y="457391"/>
                </a:lnTo>
                <a:lnTo>
                  <a:pt x="109033" y="461719"/>
                </a:lnTo>
                <a:lnTo>
                  <a:pt x="111419" y="508945"/>
                </a:lnTo>
                <a:lnTo>
                  <a:pt x="118410" y="554762"/>
                </a:lnTo>
                <a:lnTo>
                  <a:pt x="129785" y="599004"/>
                </a:lnTo>
                <a:lnTo>
                  <a:pt x="145306" y="641418"/>
                </a:lnTo>
                <a:lnTo>
                  <a:pt x="164744" y="681772"/>
                </a:lnTo>
                <a:lnTo>
                  <a:pt x="187865" y="719833"/>
                </a:lnTo>
                <a:lnTo>
                  <a:pt x="214438" y="755370"/>
                </a:lnTo>
                <a:lnTo>
                  <a:pt x="244232" y="788151"/>
                </a:lnTo>
                <a:lnTo>
                  <a:pt x="277013" y="817944"/>
                </a:lnTo>
                <a:lnTo>
                  <a:pt x="312550" y="844517"/>
                </a:lnTo>
                <a:lnTo>
                  <a:pt x="350611" y="867639"/>
                </a:lnTo>
                <a:lnTo>
                  <a:pt x="390965" y="887076"/>
                </a:lnTo>
                <a:lnTo>
                  <a:pt x="433379" y="902598"/>
                </a:lnTo>
                <a:lnTo>
                  <a:pt x="477621" y="913972"/>
                </a:lnTo>
                <a:lnTo>
                  <a:pt x="523460" y="920966"/>
                </a:lnTo>
                <a:lnTo>
                  <a:pt x="570663" y="923349"/>
                </a:lnTo>
                <a:lnTo>
                  <a:pt x="622956" y="920422"/>
                </a:lnTo>
                <a:lnTo>
                  <a:pt x="673538" y="911850"/>
                </a:lnTo>
                <a:lnTo>
                  <a:pt x="722094" y="897949"/>
                </a:lnTo>
                <a:lnTo>
                  <a:pt x="768307" y="879037"/>
                </a:lnTo>
                <a:lnTo>
                  <a:pt x="811860" y="855427"/>
                </a:lnTo>
                <a:lnTo>
                  <a:pt x="852437" y="827438"/>
                </a:lnTo>
                <a:lnTo>
                  <a:pt x="889721" y="795384"/>
                </a:lnTo>
                <a:lnTo>
                  <a:pt x="857907" y="752820"/>
                </a:lnTo>
                <a:lnTo>
                  <a:pt x="570663" y="752820"/>
                </a:lnTo>
                <a:lnTo>
                  <a:pt x="523437" y="749010"/>
                </a:lnTo>
                <a:lnTo>
                  <a:pt x="478641" y="737982"/>
                </a:lnTo>
                <a:lnTo>
                  <a:pt x="436872" y="720333"/>
                </a:lnTo>
                <a:lnTo>
                  <a:pt x="398729" y="696662"/>
                </a:lnTo>
                <a:lnTo>
                  <a:pt x="364812" y="667569"/>
                </a:lnTo>
                <a:lnTo>
                  <a:pt x="335718" y="633652"/>
                </a:lnTo>
                <a:lnTo>
                  <a:pt x="312048" y="595510"/>
                </a:lnTo>
                <a:lnTo>
                  <a:pt x="294399" y="553741"/>
                </a:lnTo>
                <a:lnTo>
                  <a:pt x="283369" y="508923"/>
                </a:lnTo>
                <a:lnTo>
                  <a:pt x="279562" y="461719"/>
                </a:lnTo>
                <a:lnTo>
                  <a:pt x="279562" y="457391"/>
                </a:lnTo>
                <a:close/>
              </a:path>
              <a:path w="1146809" h="923925">
                <a:moveTo>
                  <a:pt x="786457" y="657229"/>
                </a:moveTo>
                <a:lnTo>
                  <a:pt x="751773" y="689729"/>
                </a:lnTo>
                <a:lnTo>
                  <a:pt x="712124" y="716255"/>
                </a:lnTo>
                <a:lnTo>
                  <a:pt x="668238" y="736090"/>
                </a:lnTo>
                <a:lnTo>
                  <a:pt x="620842" y="748518"/>
                </a:lnTo>
                <a:lnTo>
                  <a:pt x="570663" y="752820"/>
                </a:lnTo>
                <a:lnTo>
                  <a:pt x="857907" y="752820"/>
                </a:lnTo>
                <a:lnTo>
                  <a:pt x="786457" y="657229"/>
                </a:lnTo>
                <a:close/>
              </a:path>
              <a:path w="1146809" h="923925">
                <a:moveTo>
                  <a:pt x="1146729" y="457391"/>
                </a:moveTo>
                <a:lnTo>
                  <a:pt x="757338" y="457391"/>
                </a:lnTo>
                <a:lnTo>
                  <a:pt x="952033" y="721707"/>
                </a:lnTo>
                <a:lnTo>
                  <a:pt x="1146729" y="457391"/>
                </a:lnTo>
                <a:close/>
              </a:path>
              <a:path w="1146809" h="923925">
                <a:moveTo>
                  <a:pt x="194706" y="192984"/>
                </a:moveTo>
                <a:lnTo>
                  <a:pt x="0" y="457391"/>
                </a:lnTo>
                <a:lnTo>
                  <a:pt x="389401" y="457391"/>
                </a:lnTo>
                <a:lnTo>
                  <a:pt x="194706" y="192984"/>
                </a:lnTo>
                <a:close/>
              </a:path>
              <a:path w="1146809" h="923925">
                <a:moveTo>
                  <a:pt x="928658" y="170529"/>
                </a:moveTo>
                <a:lnTo>
                  <a:pt x="570663" y="170529"/>
                </a:lnTo>
                <a:lnTo>
                  <a:pt x="617475" y="174274"/>
                </a:lnTo>
                <a:lnTo>
                  <a:pt x="661908" y="185118"/>
                </a:lnTo>
                <a:lnTo>
                  <a:pt x="703379" y="202477"/>
                </a:lnTo>
                <a:lnTo>
                  <a:pt x="741306" y="225769"/>
                </a:lnTo>
                <a:lnTo>
                  <a:pt x="775104" y="254408"/>
                </a:lnTo>
                <a:lnTo>
                  <a:pt x="804191" y="287812"/>
                </a:lnTo>
                <a:lnTo>
                  <a:pt x="827984" y="325395"/>
                </a:lnTo>
                <a:lnTo>
                  <a:pt x="845899" y="366576"/>
                </a:lnTo>
                <a:lnTo>
                  <a:pt x="857353" y="410769"/>
                </a:lnTo>
                <a:lnTo>
                  <a:pt x="861764" y="457391"/>
                </a:lnTo>
                <a:lnTo>
                  <a:pt x="1032293" y="457391"/>
                </a:lnTo>
                <a:lnTo>
                  <a:pt x="1029511" y="410563"/>
                </a:lnTo>
                <a:lnTo>
                  <a:pt x="1022188" y="365102"/>
                </a:lnTo>
                <a:lnTo>
                  <a:pt x="1010554" y="321236"/>
                </a:lnTo>
                <a:lnTo>
                  <a:pt x="994835" y="279194"/>
                </a:lnTo>
                <a:lnTo>
                  <a:pt x="975260" y="239204"/>
                </a:lnTo>
                <a:lnTo>
                  <a:pt x="952058" y="201493"/>
                </a:lnTo>
                <a:lnTo>
                  <a:pt x="928658" y="170529"/>
                </a:lnTo>
                <a:close/>
              </a:path>
              <a:path w="1146809" h="923925">
                <a:moveTo>
                  <a:pt x="570663" y="0"/>
                </a:moveTo>
                <a:lnTo>
                  <a:pt x="519234" y="2835"/>
                </a:lnTo>
                <a:lnTo>
                  <a:pt x="469458" y="11141"/>
                </a:lnTo>
                <a:lnTo>
                  <a:pt x="421632" y="24612"/>
                </a:lnTo>
                <a:lnTo>
                  <a:pt x="376058" y="42946"/>
                </a:lnTo>
                <a:lnTo>
                  <a:pt x="333036" y="65838"/>
                </a:lnTo>
                <a:lnTo>
                  <a:pt x="292865" y="92986"/>
                </a:lnTo>
                <a:lnTo>
                  <a:pt x="255845" y="124087"/>
                </a:lnTo>
                <a:lnTo>
                  <a:pt x="358020" y="262783"/>
                </a:lnTo>
                <a:lnTo>
                  <a:pt x="392482" y="231381"/>
                </a:lnTo>
                <a:lnTo>
                  <a:pt x="431658" y="205776"/>
                </a:lnTo>
                <a:lnTo>
                  <a:pt x="474868" y="186647"/>
                </a:lnTo>
                <a:lnTo>
                  <a:pt x="521429" y="174672"/>
                </a:lnTo>
                <a:lnTo>
                  <a:pt x="570663" y="170529"/>
                </a:lnTo>
                <a:lnTo>
                  <a:pt x="928658" y="170529"/>
                </a:lnTo>
                <a:lnTo>
                  <a:pt x="925455" y="166291"/>
                </a:lnTo>
                <a:lnTo>
                  <a:pt x="895680" y="133825"/>
                </a:lnTo>
                <a:lnTo>
                  <a:pt x="862962" y="104323"/>
                </a:lnTo>
                <a:lnTo>
                  <a:pt x="827528" y="78015"/>
                </a:lnTo>
                <a:lnTo>
                  <a:pt x="789606" y="55128"/>
                </a:lnTo>
                <a:lnTo>
                  <a:pt x="749424" y="35890"/>
                </a:lnTo>
                <a:lnTo>
                  <a:pt x="707211" y="20531"/>
                </a:lnTo>
                <a:lnTo>
                  <a:pt x="663194" y="9277"/>
                </a:lnTo>
                <a:lnTo>
                  <a:pt x="617602" y="2357"/>
                </a:lnTo>
                <a:lnTo>
                  <a:pt x="570663" y="0"/>
                </a:lnTo>
                <a:close/>
              </a:path>
            </a:pathLst>
          </a:custGeom>
          <a:solidFill>
            <a:srgbClr val="000000"/>
          </a:solidFill>
        </p:spPr>
        <p:txBody>
          <a:bodyPr wrap="square" lIns="0" tIns="0" rIns="0" bIns="0" rtlCol="0"/>
          <a:lstStyle/>
          <a:p>
            <a:endParaRPr/>
          </a:p>
        </p:txBody>
      </p:sp>
      <p:sp>
        <p:nvSpPr>
          <p:cNvPr id="19" name="object 19"/>
          <p:cNvSpPr/>
          <p:nvPr/>
        </p:nvSpPr>
        <p:spPr>
          <a:xfrm>
            <a:off x="13911995" y="7142899"/>
            <a:ext cx="1146810" cy="923925"/>
          </a:xfrm>
          <a:custGeom>
            <a:avLst/>
            <a:gdLst/>
            <a:ahLst/>
            <a:cxnLst/>
            <a:rect l="l" t="t" r="r" b="b"/>
            <a:pathLst>
              <a:path w="1146809" h="923925">
                <a:moveTo>
                  <a:pt x="279562" y="457391"/>
                </a:moveTo>
                <a:lnTo>
                  <a:pt x="109033" y="457391"/>
                </a:lnTo>
                <a:lnTo>
                  <a:pt x="109033" y="461719"/>
                </a:lnTo>
                <a:lnTo>
                  <a:pt x="111419" y="508945"/>
                </a:lnTo>
                <a:lnTo>
                  <a:pt x="118410" y="554762"/>
                </a:lnTo>
                <a:lnTo>
                  <a:pt x="129785" y="599004"/>
                </a:lnTo>
                <a:lnTo>
                  <a:pt x="145306" y="641418"/>
                </a:lnTo>
                <a:lnTo>
                  <a:pt x="164744" y="681772"/>
                </a:lnTo>
                <a:lnTo>
                  <a:pt x="187865" y="719833"/>
                </a:lnTo>
                <a:lnTo>
                  <a:pt x="214438" y="755370"/>
                </a:lnTo>
                <a:lnTo>
                  <a:pt x="244232" y="788151"/>
                </a:lnTo>
                <a:lnTo>
                  <a:pt x="277013" y="817944"/>
                </a:lnTo>
                <a:lnTo>
                  <a:pt x="312550" y="844517"/>
                </a:lnTo>
                <a:lnTo>
                  <a:pt x="350611" y="867639"/>
                </a:lnTo>
                <a:lnTo>
                  <a:pt x="390965" y="887076"/>
                </a:lnTo>
                <a:lnTo>
                  <a:pt x="433379" y="902598"/>
                </a:lnTo>
                <a:lnTo>
                  <a:pt x="477621" y="913972"/>
                </a:lnTo>
                <a:lnTo>
                  <a:pt x="523460" y="920966"/>
                </a:lnTo>
                <a:lnTo>
                  <a:pt x="570663" y="923349"/>
                </a:lnTo>
                <a:lnTo>
                  <a:pt x="622956" y="920422"/>
                </a:lnTo>
                <a:lnTo>
                  <a:pt x="673538" y="911850"/>
                </a:lnTo>
                <a:lnTo>
                  <a:pt x="722094" y="897949"/>
                </a:lnTo>
                <a:lnTo>
                  <a:pt x="768307" y="879037"/>
                </a:lnTo>
                <a:lnTo>
                  <a:pt x="811860" y="855427"/>
                </a:lnTo>
                <a:lnTo>
                  <a:pt x="852437" y="827438"/>
                </a:lnTo>
                <a:lnTo>
                  <a:pt x="889721" y="795384"/>
                </a:lnTo>
                <a:lnTo>
                  <a:pt x="857907" y="752820"/>
                </a:lnTo>
                <a:lnTo>
                  <a:pt x="570663" y="752820"/>
                </a:lnTo>
                <a:lnTo>
                  <a:pt x="523437" y="749010"/>
                </a:lnTo>
                <a:lnTo>
                  <a:pt x="478641" y="737982"/>
                </a:lnTo>
                <a:lnTo>
                  <a:pt x="436872" y="720333"/>
                </a:lnTo>
                <a:lnTo>
                  <a:pt x="398729" y="696662"/>
                </a:lnTo>
                <a:lnTo>
                  <a:pt x="364812" y="667569"/>
                </a:lnTo>
                <a:lnTo>
                  <a:pt x="335718" y="633652"/>
                </a:lnTo>
                <a:lnTo>
                  <a:pt x="312048" y="595510"/>
                </a:lnTo>
                <a:lnTo>
                  <a:pt x="294399" y="553741"/>
                </a:lnTo>
                <a:lnTo>
                  <a:pt x="283369" y="508923"/>
                </a:lnTo>
                <a:lnTo>
                  <a:pt x="279562" y="461719"/>
                </a:lnTo>
                <a:lnTo>
                  <a:pt x="279562" y="457391"/>
                </a:lnTo>
                <a:close/>
              </a:path>
              <a:path w="1146809" h="923925">
                <a:moveTo>
                  <a:pt x="786457" y="657229"/>
                </a:moveTo>
                <a:lnTo>
                  <a:pt x="751773" y="689729"/>
                </a:lnTo>
                <a:lnTo>
                  <a:pt x="712124" y="716255"/>
                </a:lnTo>
                <a:lnTo>
                  <a:pt x="668238" y="736090"/>
                </a:lnTo>
                <a:lnTo>
                  <a:pt x="620842" y="748518"/>
                </a:lnTo>
                <a:lnTo>
                  <a:pt x="570663" y="752820"/>
                </a:lnTo>
                <a:lnTo>
                  <a:pt x="857907" y="752820"/>
                </a:lnTo>
                <a:lnTo>
                  <a:pt x="786457" y="657229"/>
                </a:lnTo>
                <a:close/>
              </a:path>
              <a:path w="1146809" h="923925">
                <a:moveTo>
                  <a:pt x="1146729" y="457391"/>
                </a:moveTo>
                <a:lnTo>
                  <a:pt x="757338" y="457391"/>
                </a:lnTo>
                <a:lnTo>
                  <a:pt x="952033" y="721707"/>
                </a:lnTo>
                <a:lnTo>
                  <a:pt x="1146729" y="457391"/>
                </a:lnTo>
                <a:close/>
              </a:path>
              <a:path w="1146809" h="923925">
                <a:moveTo>
                  <a:pt x="194706" y="192984"/>
                </a:moveTo>
                <a:lnTo>
                  <a:pt x="0" y="457391"/>
                </a:lnTo>
                <a:lnTo>
                  <a:pt x="389401" y="457391"/>
                </a:lnTo>
                <a:lnTo>
                  <a:pt x="194706" y="192984"/>
                </a:lnTo>
                <a:close/>
              </a:path>
              <a:path w="1146809" h="923925">
                <a:moveTo>
                  <a:pt x="928658" y="170529"/>
                </a:moveTo>
                <a:lnTo>
                  <a:pt x="570663" y="170529"/>
                </a:lnTo>
                <a:lnTo>
                  <a:pt x="617475" y="174274"/>
                </a:lnTo>
                <a:lnTo>
                  <a:pt x="661908" y="185118"/>
                </a:lnTo>
                <a:lnTo>
                  <a:pt x="703379" y="202477"/>
                </a:lnTo>
                <a:lnTo>
                  <a:pt x="741306" y="225769"/>
                </a:lnTo>
                <a:lnTo>
                  <a:pt x="775104" y="254408"/>
                </a:lnTo>
                <a:lnTo>
                  <a:pt x="804191" y="287812"/>
                </a:lnTo>
                <a:lnTo>
                  <a:pt x="827984" y="325395"/>
                </a:lnTo>
                <a:lnTo>
                  <a:pt x="845899" y="366576"/>
                </a:lnTo>
                <a:lnTo>
                  <a:pt x="857353" y="410769"/>
                </a:lnTo>
                <a:lnTo>
                  <a:pt x="861764" y="457391"/>
                </a:lnTo>
                <a:lnTo>
                  <a:pt x="1032293" y="457391"/>
                </a:lnTo>
                <a:lnTo>
                  <a:pt x="1029511" y="410563"/>
                </a:lnTo>
                <a:lnTo>
                  <a:pt x="1022188" y="365102"/>
                </a:lnTo>
                <a:lnTo>
                  <a:pt x="1010554" y="321236"/>
                </a:lnTo>
                <a:lnTo>
                  <a:pt x="994835" y="279194"/>
                </a:lnTo>
                <a:lnTo>
                  <a:pt x="975260" y="239204"/>
                </a:lnTo>
                <a:lnTo>
                  <a:pt x="952058" y="201493"/>
                </a:lnTo>
                <a:lnTo>
                  <a:pt x="928658" y="170529"/>
                </a:lnTo>
                <a:close/>
              </a:path>
              <a:path w="1146809" h="923925">
                <a:moveTo>
                  <a:pt x="570663" y="0"/>
                </a:moveTo>
                <a:lnTo>
                  <a:pt x="519234" y="2835"/>
                </a:lnTo>
                <a:lnTo>
                  <a:pt x="469458" y="11141"/>
                </a:lnTo>
                <a:lnTo>
                  <a:pt x="421632" y="24612"/>
                </a:lnTo>
                <a:lnTo>
                  <a:pt x="376058" y="42946"/>
                </a:lnTo>
                <a:lnTo>
                  <a:pt x="333036" y="65838"/>
                </a:lnTo>
                <a:lnTo>
                  <a:pt x="292865" y="92986"/>
                </a:lnTo>
                <a:lnTo>
                  <a:pt x="255845" y="124087"/>
                </a:lnTo>
                <a:lnTo>
                  <a:pt x="358020" y="262783"/>
                </a:lnTo>
                <a:lnTo>
                  <a:pt x="392482" y="231381"/>
                </a:lnTo>
                <a:lnTo>
                  <a:pt x="431658" y="205776"/>
                </a:lnTo>
                <a:lnTo>
                  <a:pt x="474868" y="186647"/>
                </a:lnTo>
                <a:lnTo>
                  <a:pt x="521429" y="174672"/>
                </a:lnTo>
                <a:lnTo>
                  <a:pt x="570663" y="170529"/>
                </a:lnTo>
                <a:lnTo>
                  <a:pt x="928658" y="170529"/>
                </a:lnTo>
                <a:lnTo>
                  <a:pt x="925455" y="166291"/>
                </a:lnTo>
                <a:lnTo>
                  <a:pt x="895680" y="133825"/>
                </a:lnTo>
                <a:lnTo>
                  <a:pt x="862962" y="104323"/>
                </a:lnTo>
                <a:lnTo>
                  <a:pt x="827528" y="78015"/>
                </a:lnTo>
                <a:lnTo>
                  <a:pt x="789606" y="55128"/>
                </a:lnTo>
                <a:lnTo>
                  <a:pt x="749424" y="35890"/>
                </a:lnTo>
                <a:lnTo>
                  <a:pt x="707211" y="20531"/>
                </a:lnTo>
                <a:lnTo>
                  <a:pt x="663194" y="9277"/>
                </a:lnTo>
                <a:lnTo>
                  <a:pt x="617602" y="2357"/>
                </a:lnTo>
                <a:lnTo>
                  <a:pt x="570663" y="0"/>
                </a:lnTo>
                <a:close/>
              </a:path>
            </a:pathLst>
          </a:custGeom>
          <a:solidFill>
            <a:srgbClr val="000000"/>
          </a:solidFill>
        </p:spPr>
        <p:txBody>
          <a:bodyPr wrap="square" lIns="0" tIns="0" rIns="0" bIns="0" rtlCol="0"/>
          <a:lstStyle/>
          <a:p>
            <a:endParaRPr/>
          </a:p>
        </p:txBody>
      </p:sp>
      <p:sp>
        <p:nvSpPr>
          <p:cNvPr id="20" name="object 20"/>
          <p:cNvSpPr/>
          <p:nvPr/>
        </p:nvSpPr>
        <p:spPr>
          <a:xfrm>
            <a:off x="13911995" y="9551203"/>
            <a:ext cx="1146810" cy="923925"/>
          </a:xfrm>
          <a:custGeom>
            <a:avLst/>
            <a:gdLst/>
            <a:ahLst/>
            <a:cxnLst/>
            <a:rect l="l" t="t" r="r" b="b"/>
            <a:pathLst>
              <a:path w="1146809" h="923925">
                <a:moveTo>
                  <a:pt x="279562" y="457391"/>
                </a:moveTo>
                <a:lnTo>
                  <a:pt x="109033" y="457391"/>
                </a:lnTo>
                <a:lnTo>
                  <a:pt x="109033" y="461719"/>
                </a:lnTo>
                <a:lnTo>
                  <a:pt x="111419" y="508944"/>
                </a:lnTo>
                <a:lnTo>
                  <a:pt x="118410" y="554762"/>
                </a:lnTo>
                <a:lnTo>
                  <a:pt x="129785" y="599004"/>
                </a:lnTo>
                <a:lnTo>
                  <a:pt x="145306" y="641418"/>
                </a:lnTo>
                <a:lnTo>
                  <a:pt x="164744" y="681772"/>
                </a:lnTo>
                <a:lnTo>
                  <a:pt x="187865" y="719833"/>
                </a:lnTo>
                <a:lnTo>
                  <a:pt x="214438" y="755370"/>
                </a:lnTo>
                <a:lnTo>
                  <a:pt x="244232" y="788151"/>
                </a:lnTo>
                <a:lnTo>
                  <a:pt x="277013" y="817944"/>
                </a:lnTo>
                <a:lnTo>
                  <a:pt x="312550" y="844517"/>
                </a:lnTo>
                <a:lnTo>
                  <a:pt x="350611" y="867638"/>
                </a:lnTo>
                <a:lnTo>
                  <a:pt x="390965" y="887076"/>
                </a:lnTo>
                <a:lnTo>
                  <a:pt x="433379" y="902597"/>
                </a:lnTo>
                <a:lnTo>
                  <a:pt x="477621" y="913971"/>
                </a:lnTo>
                <a:lnTo>
                  <a:pt x="523460" y="920966"/>
                </a:lnTo>
                <a:lnTo>
                  <a:pt x="570663" y="923349"/>
                </a:lnTo>
                <a:lnTo>
                  <a:pt x="622956" y="920421"/>
                </a:lnTo>
                <a:lnTo>
                  <a:pt x="673538" y="911850"/>
                </a:lnTo>
                <a:lnTo>
                  <a:pt x="722094" y="897949"/>
                </a:lnTo>
                <a:lnTo>
                  <a:pt x="768307" y="879037"/>
                </a:lnTo>
                <a:lnTo>
                  <a:pt x="811860" y="855428"/>
                </a:lnTo>
                <a:lnTo>
                  <a:pt x="852437" y="827438"/>
                </a:lnTo>
                <a:lnTo>
                  <a:pt x="889721" y="795384"/>
                </a:lnTo>
                <a:lnTo>
                  <a:pt x="857906" y="752819"/>
                </a:lnTo>
                <a:lnTo>
                  <a:pt x="570663" y="752819"/>
                </a:lnTo>
                <a:lnTo>
                  <a:pt x="523437" y="749010"/>
                </a:lnTo>
                <a:lnTo>
                  <a:pt x="478641" y="737982"/>
                </a:lnTo>
                <a:lnTo>
                  <a:pt x="436872" y="720333"/>
                </a:lnTo>
                <a:lnTo>
                  <a:pt x="398729" y="696662"/>
                </a:lnTo>
                <a:lnTo>
                  <a:pt x="364812" y="667569"/>
                </a:lnTo>
                <a:lnTo>
                  <a:pt x="335718" y="633652"/>
                </a:lnTo>
                <a:lnTo>
                  <a:pt x="312048" y="595510"/>
                </a:lnTo>
                <a:lnTo>
                  <a:pt x="294399" y="553741"/>
                </a:lnTo>
                <a:lnTo>
                  <a:pt x="283369" y="508923"/>
                </a:lnTo>
                <a:lnTo>
                  <a:pt x="279562" y="461719"/>
                </a:lnTo>
                <a:lnTo>
                  <a:pt x="279562" y="457391"/>
                </a:lnTo>
                <a:close/>
              </a:path>
              <a:path w="1146809" h="923925">
                <a:moveTo>
                  <a:pt x="786457" y="657229"/>
                </a:moveTo>
                <a:lnTo>
                  <a:pt x="751773" y="689728"/>
                </a:lnTo>
                <a:lnTo>
                  <a:pt x="712124" y="716255"/>
                </a:lnTo>
                <a:lnTo>
                  <a:pt x="668238" y="736090"/>
                </a:lnTo>
                <a:lnTo>
                  <a:pt x="620842" y="748517"/>
                </a:lnTo>
                <a:lnTo>
                  <a:pt x="570663" y="752819"/>
                </a:lnTo>
                <a:lnTo>
                  <a:pt x="857906" y="752819"/>
                </a:lnTo>
                <a:lnTo>
                  <a:pt x="786457" y="657229"/>
                </a:lnTo>
                <a:close/>
              </a:path>
              <a:path w="1146809" h="923925">
                <a:moveTo>
                  <a:pt x="1146729" y="457391"/>
                </a:moveTo>
                <a:lnTo>
                  <a:pt x="757338" y="457391"/>
                </a:lnTo>
                <a:lnTo>
                  <a:pt x="952033" y="721707"/>
                </a:lnTo>
                <a:lnTo>
                  <a:pt x="1146729" y="457391"/>
                </a:lnTo>
                <a:close/>
              </a:path>
              <a:path w="1146809" h="923925">
                <a:moveTo>
                  <a:pt x="194706" y="192984"/>
                </a:moveTo>
                <a:lnTo>
                  <a:pt x="0" y="457391"/>
                </a:lnTo>
                <a:lnTo>
                  <a:pt x="389401" y="457391"/>
                </a:lnTo>
                <a:lnTo>
                  <a:pt x="194706" y="192984"/>
                </a:lnTo>
                <a:close/>
              </a:path>
              <a:path w="1146809" h="923925">
                <a:moveTo>
                  <a:pt x="928658" y="170529"/>
                </a:moveTo>
                <a:lnTo>
                  <a:pt x="570663" y="170529"/>
                </a:lnTo>
                <a:lnTo>
                  <a:pt x="617475" y="174274"/>
                </a:lnTo>
                <a:lnTo>
                  <a:pt x="661908" y="185118"/>
                </a:lnTo>
                <a:lnTo>
                  <a:pt x="703379" y="202477"/>
                </a:lnTo>
                <a:lnTo>
                  <a:pt x="741306" y="225769"/>
                </a:lnTo>
                <a:lnTo>
                  <a:pt x="775104" y="254408"/>
                </a:lnTo>
                <a:lnTo>
                  <a:pt x="804191" y="287812"/>
                </a:lnTo>
                <a:lnTo>
                  <a:pt x="827984" y="325395"/>
                </a:lnTo>
                <a:lnTo>
                  <a:pt x="845899" y="366576"/>
                </a:lnTo>
                <a:lnTo>
                  <a:pt x="857353" y="410769"/>
                </a:lnTo>
                <a:lnTo>
                  <a:pt x="861764" y="457391"/>
                </a:lnTo>
                <a:lnTo>
                  <a:pt x="1032293" y="457391"/>
                </a:lnTo>
                <a:lnTo>
                  <a:pt x="1029511" y="410563"/>
                </a:lnTo>
                <a:lnTo>
                  <a:pt x="1022188" y="365102"/>
                </a:lnTo>
                <a:lnTo>
                  <a:pt x="1010554" y="321236"/>
                </a:lnTo>
                <a:lnTo>
                  <a:pt x="994835" y="279194"/>
                </a:lnTo>
                <a:lnTo>
                  <a:pt x="975260" y="239204"/>
                </a:lnTo>
                <a:lnTo>
                  <a:pt x="952058" y="201493"/>
                </a:lnTo>
                <a:lnTo>
                  <a:pt x="928658" y="170529"/>
                </a:lnTo>
                <a:close/>
              </a:path>
              <a:path w="1146809" h="923925">
                <a:moveTo>
                  <a:pt x="570663" y="0"/>
                </a:moveTo>
                <a:lnTo>
                  <a:pt x="519234" y="2835"/>
                </a:lnTo>
                <a:lnTo>
                  <a:pt x="469458" y="11141"/>
                </a:lnTo>
                <a:lnTo>
                  <a:pt x="421632" y="24612"/>
                </a:lnTo>
                <a:lnTo>
                  <a:pt x="376058" y="42946"/>
                </a:lnTo>
                <a:lnTo>
                  <a:pt x="333036" y="65838"/>
                </a:lnTo>
                <a:lnTo>
                  <a:pt x="292865" y="92986"/>
                </a:lnTo>
                <a:lnTo>
                  <a:pt x="255845" y="124087"/>
                </a:lnTo>
                <a:lnTo>
                  <a:pt x="358020" y="262783"/>
                </a:lnTo>
                <a:lnTo>
                  <a:pt x="392482" y="231381"/>
                </a:lnTo>
                <a:lnTo>
                  <a:pt x="431658" y="205776"/>
                </a:lnTo>
                <a:lnTo>
                  <a:pt x="474868" y="186647"/>
                </a:lnTo>
                <a:lnTo>
                  <a:pt x="521429" y="174672"/>
                </a:lnTo>
                <a:lnTo>
                  <a:pt x="570663" y="170529"/>
                </a:lnTo>
                <a:lnTo>
                  <a:pt x="928658" y="170529"/>
                </a:lnTo>
                <a:lnTo>
                  <a:pt x="925455" y="166291"/>
                </a:lnTo>
                <a:lnTo>
                  <a:pt x="895680" y="133825"/>
                </a:lnTo>
                <a:lnTo>
                  <a:pt x="862962" y="104323"/>
                </a:lnTo>
                <a:lnTo>
                  <a:pt x="827528" y="78015"/>
                </a:lnTo>
                <a:lnTo>
                  <a:pt x="789606" y="55128"/>
                </a:lnTo>
                <a:lnTo>
                  <a:pt x="749424" y="35890"/>
                </a:lnTo>
                <a:lnTo>
                  <a:pt x="707211" y="20531"/>
                </a:lnTo>
                <a:lnTo>
                  <a:pt x="663194" y="9277"/>
                </a:lnTo>
                <a:lnTo>
                  <a:pt x="617602" y="2357"/>
                </a:lnTo>
                <a:lnTo>
                  <a:pt x="570663" y="0"/>
                </a:lnTo>
                <a:close/>
              </a:path>
            </a:pathLst>
          </a:custGeom>
          <a:solidFill>
            <a:srgbClr val="000000"/>
          </a:solidFill>
        </p:spPr>
        <p:txBody>
          <a:bodyPr wrap="square" lIns="0" tIns="0" rIns="0" bIns="0" rtlCol="0"/>
          <a:lstStyle/>
          <a:p>
            <a:endParaRPr/>
          </a:p>
        </p:txBody>
      </p:sp>
      <p:sp>
        <p:nvSpPr>
          <p:cNvPr id="21" name="object 21"/>
          <p:cNvSpPr txBox="1"/>
          <p:nvPr/>
        </p:nvSpPr>
        <p:spPr>
          <a:xfrm>
            <a:off x="15444838" y="3514550"/>
            <a:ext cx="2842895" cy="1121410"/>
          </a:xfrm>
          <a:prstGeom prst="rect">
            <a:avLst/>
          </a:prstGeom>
          <a:solidFill>
            <a:srgbClr val="000000"/>
          </a:solidFill>
        </p:spPr>
        <p:txBody>
          <a:bodyPr vert="horz" wrap="square" lIns="0" tIns="194310" rIns="0" bIns="0" rtlCol="0">
            <a:spAutoFit/>
          </a:bodyPr>
          <a:lstStyle/>
          <a:p>
            <a:pPr algn="ctr">
              <a:lnSpc>
                <a:spcPct val="100000"/>
              </a:lnSpc>
              <a:spcBef>
                <a:spcPts val="1530"/>
              </a:spcBef>
            </a:pPr>
            <a:r>
              <a:rPr sz="2600" spc="65" dirty="0">
                <a:solidFill>
                  <a:srgbClr val="FFFFFF"/>
                </a:solidFill>
                <a:latin typeface="Arial MT"/>
                <a:cs typeface="Arial MT"/>
              </a:rPr>
              <a:t>Kafka</a:t>
            </a:r>
            <a:r>
              <a:rPr sz="2600" spc="-30" dirty="0">
                <a:solidFill>
                  <a:srgbClr val="FFFFFF"/>
                </a:solidFill>
                <a:latin typeface="Arial MT"/>
                <a:cs typeface="Arial MT"/>
              </a:rPr>
              <a:t> </a:t>
            </a:r>
            <a:r>
              <a:rPr sz="2600" spc="70" dirty="0">
                <a:solidFill>
                  <a:srgbClr val="FFFFFF"/>
                </a:solidFill>
                <a:latin typeface="Arial MT"/>
                <a:cs typeface="Arial MT"/>
              </a:rPr>
              <a:t>Consumer</a:t>
            </a:r>
            <a:endParaRPr sz="2600">
              <a:latin typeface="Arial MT"/>
              <a:cs typeface="Arial MT"/>
            </a:endParaRPr>
          </a:p>
          <a:p>
            <a:pPr algn="ctr">
              <a:lnSpc>
                <a:spcPct val="100000"/>
              </a:lnSpc>
              <a:spcBef>
                <a:spcPts val="45"/>
              </a:spcBef>
            </a:pPr>
            <a:r>
              <a:rPr sz="2050" spc="55" dirty="0">
                <a:solidFill>
                  <a:srgbClr val="FFFFFF"/>
                </a:solidFill>
                <a:latin typeface="Arial MT"/>
                <a:cs typeface="Arial MT"/>
              </a:rPr>
              <a:t>group.id=group1</a:t>
            </a:r>
            <a:endParaRPr sz="2050">
              <a:latin typeface="Arial MT"/>
              <a:cs typeface="Arial MT"/>
            </a:endParaRPr>
          </a:p>
        </p:txBody>
      </p:sp>
      <p:sp>
        <p:nvSpPr>
          <p:cNvPr id="22" name="object 22"/>
          <p:cNvSpPr txBox="1"/>
          <p:nvPr/>
        </p:nvSpPr>
        <p:spPr>
          <a:xfrm>
            <a:off x="13657636" y="3687210"/>
            <a:ext cx="1684655" cy="910590"/>
          </a:xfrm>
          <a:prstGeom prst="rect">
            <a:avLst/>
          </a:prstGeom>
          <a:solidFill>
            <a:srgbClr val="000000"/>
          </a:solidFill>
        </p:spPr>
        <p:txBody>
          <a:bodyPr vert="horz" wrap="square" lIns="0" tIns="53340" rIns="0" bIns="0" rtlCol="0">
            <a:spAutoFit/>
          </a:bodyPr>
          <a:lstStyle/>
          <a:p>
            <a:pPr marL="283210" marR="275590" indent="375920">
              <a:lnSpc>
                <a:spcPct val="104099"/>
              </a:lnSpc>
              <a:spcBef>
                <a:spcPts val="420"/>
              </a:spcBef>
            </a:pPr>
            <a:r>
              <a:rPr sz="1650" spc="30" dirty="0">
                <a:solidFill>
                  <a:srgbClr val="FFFFFF"/>
                </a:solidFill>
                <a:latin typeface="Arial MT"/>
                <a:cs typeface="Arial MT"/>
              </a:rPr>
              <a:t>Poll </a:t>
            </a:r>
            <a:r>
              <a:rPr sz="1650" spc="35" dirty="0">
                <a:solidFill>
                  <a:srgbClr val="FFFFFF"/>
                </a:solidFill>
                <a:latin typeface="Arial MT"/>
                <a:cs typeface="Arial MT"/>
              </a:rPr>
              <a:t> </a:t>
            </a:r>
            <a:r>
              <a:rPr sz="1650" spc="65" dirty="0">
                <a:solidFill>
                  <a:srgbClr val="FFFFFF"/>
                </a:solidFill>
                <a:latin typeface="Arial MT"/>
                <a:cs typeface="Arial MT"/>
              </a:rPr>
              <a:t>test-topic </a:t>
            </a:r>
            <a:r>
              <a:rPr sz="1650" spc="70" dirty="0">
                <a:solidFill>
                  <a:srgbClr val="FFFFFF"/>
                </a:solidFill>
                <a:latin typeface="Arial MT"/>
                <a:cs typeface="Arial MT"/>
              </a:rPr>
              <a:t> </a:t>
            </a:r>
            <a:r>
              <a:rPr sz="1650" spc="25" dirty="0">
                <a:solidFill>
                  <a:srgbClr val="FFFFFF"/>
                </a:solidFill>
                <a:latin typeface="Arial MT"/>
                <a:cs typeface="Arial MT"/>
              </a:rPr>
              <a:t>(partition-0)</a:t>
            </a:r>
            <a:endParaRPr sz="1650">
              <a:latin typeface="Arial MT"/>
              <a:cs typeface="Arial MT"/>
            </a:endParaRPr>
          </a:p>
        </p:txBody>
      </p:sp>
      <p:sp>
        <p:nvSpPr>
          <p:cNvPr id="23" name="object 23"/>
          <p:cNvSpPr txBox="1"/>
          <p:nvPr/>
        </p:nvSpPr>
        <p:spPr>
          <a:xfrm>
            <a:off x="13636485" y="5962188"/>
            <a:ext cx="1619250" cy="850265"/>
          </a:xfrm>
          <a:prstGeom prst="rect">
            <a:avLst/>
          </a:prstGeom>
          <a:solidFill>
            <a:srgbClr val="000000"/>
          </a:solidFill>
        </p:spPr>
        <p:txBody>
          <a:bodyPr vert="horz" wrap="square" lIns="0" tIns="21590" rIns="0" bIns="0" rtlCol="0">
            <a:spAutoFit/>
          </a:bodyPr>
          <a:lstStyle/>
          <a:p>
            <a:pPr marL="250825" marR="243204" indent="375920">
              <a:lnSpc>
                <a:spcPct val="104099"/>
              </a:lnSpc>
              <a:spcBef>
                <a:spcPts val="170"/>
              </a:spcBef>
            </a:pPr>
            <a:r>
              <a:rPr sz="1650" spc="30" dirty="0">
                <a:solidFill>
                  <a:srgbClr val="FFFFFF"/>
                </a:solidFill>
                <a:latin typeface="Arial MT"/>
                <a:cs typeface="Arial MT"/>
              </a:rPr>
              <a:t>Poll </a:t>
            </a:r>
            <a:r>
              <a:rPr sz="1650" spc="35" dirty="0">
                <a:solidFill>
                  <a:srgbClr val="FFFFFF"/>
                </a:solidFill>
                <a:latin typeface="Arial MT"/>
                <a:cs typeface="Arial MT"/>
              </a:rPr>
              <a:t> </a:t>
            </a:r>
            <a:r>
              <a:rPr sz="1650" spc="65" dirty="0">
                <a:solidFill>
                  <a:srgbClr val="FFFFFF"/>
                </a:solidFill>
                <a:latin typeface="Arial MT"/>
                <a:cs typeface="Arial MT"/>
              </a:rPr>
              <a:t>test-topic </a:t>
            </a:r>
            <a:r>
              <a:rPr sz="1650" spc="70" dirty="0">
                <a:solidFill>
                  <a:srgbClr val="FFFFFF"/>
                </a:solidFill>
                <a:latin typeface="Arial MT"/>
                <a:cs typeface="Arial MT"/>
              </a:rPr>
              <a:t> </a:t>
            </a:r>
            <a:r>
              <a:rPr sz="1650" spc="25" dirty="0">
                <a:solidFill>
                  <a:srgbClr val="FFFFFF"/>
                </a:solidFill>
                <a:latin typeface="Arial MT"/>
                <a:cs typeface="Arial MT"/>
              </a:rPr>
              <a:t>(partition-1)</a:t>
            </a:r>
            <a:endParaRPr sz="1650">
              <a:latin typeface="Arial MT"/>
              <a:cs typeface="Arial MT"/>
            </a:endParaRPr>
          </a:p>
        </p:txBody>
      </p:sp>
      <p:sp>
        <p:nvSpPr>
          <p:cNvPr id="24" name="object 24"/>
          <p:cNvSpPr txBox="1"/>
          <p:nvPr/>
        </p:nvSpPr>
        <p:spPr>
          <a:xfrm>
            <a:off x="15554782" y="5922853"/>
            <a:ext cx="2733040" cy="1047115"/>
          </a:xfrm>
          <a:prstGeom prst="rect">
            <a:avLst/>
          </a:prstGeom>
          <a:solidFill>
            <a:srgbClr val="000000"/>
          </a:solidFill>
        </p:spPr>
        <p:txBody>
          <a:bodyPr vert="horz" wrap="square" lIns="0" tIns="163195" rIns="0" bIns="0" rtlCol="0">
            <a:spAutoFit/>
          </a:bodyPr>
          <a:lstStyle/>
          <a:p>
            <a:pPr algn="ctr">
              <a:lnSpc>
                <a:spcPct val="100000"/>
              </a:lnSpc>
              <a:spcBef>
                <a:spcPts val="1285"/>
              </a:spcBef>
            </a:pPr>
            <a:r>
              <a:rPr sz="2600" spc="65" dirty="0">
                <a:solidFill>
                  <a:srgbClr val="FFFFFF"/>
                </a:solidFill>
                <a:latin typeface="Arial MT"/>
                <a:cs typeface="Arial MT"/>
              </a:rPr>
              <a:t>Kafka</a:t>
            </a:r>
            <a:r>
              <a:rPr sz="2600" spc="-30" dirty="0">
                <a:solidFill>
                  <a:srgbClr val="FFFFFF"/>
                </a:solidFill>
                <a:latin typeface="Arial MT"/>
                <a:cs typeface="Arial MT"/>
              </a:rPr>
              <a:t> </a:t>
            </a:r>
            <a:r>
              <a:rPr sz="2600" spc="70" dirty="0">
                <a:solidFill>
                  <a:srgbClr val="FFFFFF"/>
                </a:solidFill>
                <a:latin typeface="Arial MT"/>
                <a:cs typeface="Arial MT"/>
              </a:rPr>
              <a:t>Consumer</a:t>
            </a:r>
            <a:endParaRPr sz="2600">
              <a:latin typeface="Arial MT"/>
              <a:cs typeface="Arial MT"/>
            </a:endParaRPr>
          </a:p>
          <a:p>
            <a:pPr algn="ctr">
              <a:lnSpc>
                <a:spcPct val="100000"/>
              </a:lnSpc>
              <a:spcBef>
                <a:spcPts val="45"/>
              </a:spcBef>
            </a:pPr>
            <a:r>
              <a:rPr sz="2050" u="heavy" spc="55" dirty="0">
                <a:solidFill>
                  <a:srgbClr val="FFFFFF"/>
                </a:solidFill>
                <a:uFill>
                  <a:solidFill>
                    <a:srgbClr val="FFFFFF"/>
                  </a:solidFill>
                </a:uFill>
                <a:latin typeface="Arial MT"/>
                <a:cs typeface="Arial MT"/>
              </a:rPr>
              <a:t>group.id</a:t>
            </a:r>
            <a:r>
              <a:rPr sz="2050" spc="55" dirty="0">
                <a:solidFill>
                  <a:srgbClr val="FFFFFF"/>
                </a:solidFill>
                <a:latin typeface="Arial MT"/>
                <a:cs typeface="Arial MT"/>
              </a:rPr>
              <a:t>=group1</a:t>
            </a:r>
            <a:endParaRPr sz="2050">
              <a:latin typeface="Arial MT"/>
              <a:cs typeface="Arial MT"/>
            </a:endParaRPr>
          </a:p>
        </p:txBody>
      </p:sp>
      <p:sp>
        <p:nvSpPr>
          <p:cNvPr id="25" name="object 25"/>
          <p:cNvSpPr txBox="1"/>
          <p:nvPr/>
        </p:nvSpPr>
        <p:spPr>
          <a:xfrm>
            <a:off x="15554782" y="8331156"/>
            <a:ext cx="2733040" cy="1047115"/>
          </a:xfrm>
          <a:prstGeom prst="rect">
            <a:avLst/>
          </a:prstGeom>
          <a:solidFill>
            <a:srgbClr val="000000"/>
          </a:solidFill>
        </p:spPr>
        <p:txBody>
          <a:bodyPr vert="horz" wrap="square" lIns="0" tIns="163195" rIns="0" bIns="0" rtlCol="0">
            <a:spAutoFit/>
          </a:bodyPr>
          <a:lstStyle/>
          <a:p>
            <a:pPr algn="ctr">
              <a:lnSpc>
                <a:spcPct val="100000"/>
              </a:lnSpc>
              <a:spcBef>
                <a:spcPts val="1285"/>
              </a:spcBef>
            </a:pPr>
            <a:r>
              <a:rPr sz="2600" spc="65" dirty="0">
                <a:solidFill>
                  <a:srgbClr val="FFFFFF"/>
                </a:solidFill>
                <a:latin typeface="Arial MT"/>
                <a:cs typeface="Arial MT"/>
              </a:rPr>
              <a:t>Kafka</a:t>
            </a:r>
            <a:r>
              <a:rPr sz="2600" spc="-30" dirty="0">
                <a:solidFill>
                  <a:srgbClr val="FFFFFF"/>
                </a:solidFill>
                <a:latin typeface="Arial MT"/>
                <a:cs typeface="Arial MT"/>
              </a:rPr>
              <a:t> </a:t>
            </a:r>
            <a:r>
              <a:rPr sz="2600" spc="70" dirty="0">
                <a:solidFill>
                  <a:srgbClr val="FFFFFF"/>
                </a:solidFill>
                <a:latin typeface="Arial MT"/>
                <a:cs typeface="Arial MT"/>
              </a:rPr>
              <a:t>Consumer</a:t>
            </a:r>
            <a:endParaRPr sz="2600">
              <a:latin typeface="Arial MT"/>
              <a:cs typeface="Arial MT"/>
            </a:endParaRPr>
          </a:p>
          <a:p>
            <a:pPr algn="ctr">
              <a:lnSpc>
                <a:spcPct val="100000"/>
              </a:lnSpc>
              <a:spcBef>
                <a:spcPts val="45"/>
              </a:spcBef>
            </a:pPr>
            <a:r>
              <a:rPr sz="2050" u="heavy" spc="55" dirty="0">
                <a:solidFill>
                  <a:srgbClr val="FFFFFF"/>
                </a:solidFill>
                <a:uFill>
                  <a:solidFill>
                    <a:srgbClr val="FFFFFF"/>
                  </a:solidFill>
                </a:uFill>
                <a:latin typeface="Arial MT"/>
                <a:cs typeface="Arial MT"/>
              </a:rPr>
              <a:t>group.id</a:t>
            </a:r>
            <a:r>
              <a:rPr sz="2050" spc="55" dirty="0">
                <a:solidFill>
                  <a:srgbClr val="FFFFFF"/>
                </a:solidFill>
                <a:latin typeface="Arial MT"/>
                <a:cs typeface="Arial MT"/>
              </a:rPr>
              <a:t>=group1</a:t>
            </a:r>
            <a:endParaRPr sz="2050">
              <a:latin typeface="Arial MT"/>
              <a:cs typeface="Arial MT"/>
            </a:endParaRPr>
          </a:p>
        </p:txBody>
      </p:sp>
      <p:sp>
        <p:nvSpPr>
          <p:cNvPr id="26" name="object 26"/>
          <p:cNvSpPr txBox="1"/>
          <p:nvPr/>
        </p:nvSpPr>
        <p:spPr>
          <a:xfrm>
            <a:off x="13636485" y="8429649"/>
            <a:ext cx="1619250" cy="850265"/>
          </a:xfrm>
          <a:prstGeom prst="rect">
            <a:avLst/>
          </a:prstGeom>
          <a:solidFill>
            <a:srgbClr val="000000"/>
          </a:solidFill>
        </p:spPr>
        <p:txBody>
          <a:bodyPr vert="horz" wrap="square" lIns="0" tIns="21590" rIns="0" bIns="0" rtlCol="0">
            <a:spAutoFit/>
          </a:bodyPr>
          <a:lstStyle/>
          <a:p>
            <a:pPr marL="250825" marR="243204" indent="375920">
              <a:lnSpc>
                <a:spcPct val="104099"/>
              </a:lnSpc>
              <a:spcBef>
                <a:spcPts val="170"/>
              </a:spcBef>
            </a:pPr>
            <a:r>
              <a:rPr sz="1650" spc="30" dirty="0">
                <a:solidFill>
                  <a:srgbClr val="FFFFFF"/>
                </a:solidFill>
                <a:latin typeface="Arial MT"/>
                <a:cs typeface="Arial MT"/>
              </a:rPr>
              <a:t>Poll </a:t>
            </a:r>
            <a:r>
              <a:rPr sz="1650" spc="35" dirty="0">
                <a:solidFill>
                  <a:srgbClr val="FFFFFF"/>
                </a:solidFill>
                <a:latin typeface="Arial MT"/>
                <a:cs typeface="Arial MT"/>
              </a:rPr>
              <a:t> </a:t>
            </a:r>
            <a:r>
              <a:rPr sz="1650" spc="65" dirty="0">
                <a:solidFill>
                  <a:srgbClr val="FFFFFF"/>
                </a:solidFill>
                <a:latin typeface="Arial MT"/>
                <a:cs typeface="Arial MT"/>
              </a:rPr>
              <a:t>test-topic </a:t>
            </a:r>
            <a:r>
              <a:rPr sz="1650" spc="70" dirty="0">
                <a:solidFill>
                  <a:srgbClr val="FFFFFF"/>
                </a:solidFill>
                <a:latin typeface="Arial MT"/>
                <a:cs typeface="Arial MT"/>
              </a:rPr>
              <a:t> </a:t>
            </a:r>
            <a:r>
              <a:rPr sz="1650" spc="25" dirty="0">
                <a:solidFill>
                  <a:srgbClr val="FFFFFF"/>
                </a:solidFill>
                <a:latin typeface="Arial MT"/>
                <a:cs typeface="Arial MT"/>
              </a:rPr>
              <a:t>(partition-2)</a:t>
            </a:r>
            <a:endParaRPr sz="1650">
              <a:latin typeface="Arial MT"/>
              <a:cs typeface="Arial MT"/>
            </a:endParaRPr>
          </a:p>
        </p:txBody>
      </p:sp>
      <p:sp>
        <p:nvSpPr>
          <p:cNvPr id="27" name="object 27"/>
          <p:cNvSpPr/>
          <p:nvPr/>
        </p:nvSpPr>
        <p:spPr>
          <a:xfrm>
            <a:off x="12800416" y="6198084"/>
            <a:ext cx="600075" cy="462280"/>
          </a:xfrm>
          <a:custGeom>
            <a:avLst/>
            <a:gdLst/>
            <a:ahLst/>
            <a:cxnLst/>
            <a:rect l="l" t="t" r="r" b="b"/>
            <a:pathLst>
              <a:path w="600075" h="462279">
                <a:moveTo>
                  <a:pt x="383810" y="0"/>
                </a:moveTo>
                <a:lnTo>
                  <a:pt x="0" y="231039"/>
                </a:lnTo>
                <a:lnTo>
                  <a:pt x="383810" y="462078"/>
                </a:lnTo>
                <a:lnTo>
                  <a:pt x="383810" y="304971"/>
                </a:lnTo>
                <a:lnTo>
                  <a:pt x="599709" y="304971"/>
                </a:lnTo>
                <a:lnTo>
                  <a:pt x="599709" y="157106"/>
                </a:lnTo>
                <a:lnTo>
                  <a:pt x="383810" y="157106"/>
                </a:lnTo>
                <a:lnTo>
                  <a:pt x="383810" y="0"/>
                </a:lnTo>
                <a:close/>
              </a:path>
            </a:pathLst>
          </a:custGeom>
          <a:solidFill>
            <a:srgbClr val="EE220C"/>
          </a:solidFill>
        </p:spPr>
        <p:txBody>
          <a:bodyPr wrap="square" lIns="0" tIns="0" rIns="0" bIns="0" rtlCol="0"/>
          <a:lstStyle/>
          <a:p>
            <a:endParaRPr/>
          </a:p>
        </p:txBody>
      </p:sp>
      <p:sp>
        <p:nvSpPr>
          <p:cNvPr id="28" name="object 28"/>
          <p:cNvSpPr/>
          <p:nvPr/>
        </p:nvSpPr>
        <p:spPr>
          <a:xfrm>
            <a:off x="12879189" y="8539656"/>
            <a:ext cx="600075" cy="462280"/>
          </a:xfrm>
          <a:custGeom>
            <a:avLst/>
            <a:gdLst/>
            <a:ahLst/>
            <a:cxnLst/>
            <a:rect l="l" t="t" r="r" b="b"/>
            <a:pathLst>
              <a:path w="600075" h="462279">
                <a:moveTo>
                  <a:pt x="383810" y="0"/>
                </a:moveTo>
                <a:lnTo>
                  <a:pt x="0" y="231037"/>
                </a:lnTo>
                <a:lnTo>
                  <a:pt x="383810" y="462077"/>
                </a:lnTo>
                <a:lnTo>
                  <a:pt x="383810" y="304970"/>
                </a:lnTo>
                <a:lnTo>
                  <a:pt x="599699" y="304970"/>
                </a:lnTo>
                <a:lnTo>
                  <a:pt x="599699" y="157106"/>
                </a:lnTo>
                <a:lnTo>
                  <a:pt x="383810" y="157106"/>
                </a:lnTo>
                <a:lnTo>
                  <a:pt x="383810" y="0"/>
                </a:lnTo>
                <a:close/>
              </a:path>
            </a:pathLst>
          </a:custGeom>
          <a:solidFill>
            <a:srgbClr val="EE220C"/>
          </a:solidFill>
        </p:spPr>
        <p:txBody>
          <a:bodyPr wrap="square" lIns="0" tIns="0" rIns="0" bIns="0" rtlCol="0"/>
          <a:lstStyle/>
          <a:p>
            <a:endParaRPr/>
          </a:p>
        </p:txBody>
      </p:sp>
      <p:sp>
        <p:nvSpPr>
          <p:cNvPr id="29" name="object 29"/>
          <p:cNvSpPr/>
          <p:nvPr/>
        </p:nvSpPr>
        <p:spPr>
          <a:xfrm>
            <a:off x="12685966" y="6856621"/>
            <a:ext cx="828675" cy="909955"/>
          </a:xfrm>
          <a:custGeom>
            <a:avLst/>
            <a:gdLst/>
            <a:ahLst/>
            <a:cxnLst/>
            <a:rect l="l" t="t" r="r" b="b"/>
            <a:pathLst>
              <a:path w="828675" h="909954">
                <a:moveTo>
                  <a:pt x="603440" y="0"/>
                </a:moveTo>
                <a:lnTo>
                  <a:pt x="21513" y="0"/>
                </a:lnTo>
                <a:lnTo>
                  <a:pt x="312547" y="223367"/>
                </a:lnTo>
                <a:lnTo>
                  <a:pt x="603440" y="0"/>
                </a:lnTo>
                <a:close/>
              </a:path>
              <a:path w="828675" h="909954">
                <a:moveTo>
                  <a:pt x="828598" y="517347"/>
                </a:moveTo>
                <a:lnTo>
                  <a:pt x="710692" y="608723"/>
                </a:lnTo>
                <a:lnTo>
                  <a:pt x="710692" y="588505"/>
                </a:lnTo>
                <a:lnTo>
                  <a:pt x="807085" y="514477"/>
                </a:lnTo>
                <a:lnTo>
                  <a:pt x="710692" y="514477"/>
                </a:lnTo>
                <a:lnTo>
                  <a:pt x="710692" y="467829"/>
                </a:lnTo>
                <a:lnTo>
                  <a:pt x="710692" y="227952"/>
                </a:lnTo>
                <a:lnTo>
                  <a:pt x="695934" y="239395"/>
                </a:lnTo>
                <a:lnTo>
                  <a:pt x="695934" y="620153"/>
                </a:lnTo>
                <a:lnTo>
                  <a:pt x="519696" y="756729"/>
                </a:lnTo>
                <a:lnTo>
                  <a:pt x="517880" y="757224"/>
                </a:lnTo>
                <a:lnTo>
                  <a:pt x="514210" y="757224"/>
                </a:lnTo>
                <a:lnTo>
                  <a:pt x="512343" y="756526"/>
                </a:lnTo>
                <a:lnTo>
                  <a:pt x="510679" y="755357"/>
                </a:lnTo>
                <a:lnTo>
                  <a:pt x="336257" y="620153"/>
                </a:lnTo>
                <a:lnTo>
                  <a:pt x="362851" y="620153"/>
                </a:lnTo>
                <a:lnTo>
                  <a:pt x="516204" y="737844"/>
                </a:lnTo>
                <a:lnTo>
                  <a:pt x="669455" y="620153"/>
                </a:lnTo>
                <a:lnTo>
                  <a:pt x="695934" y="620153"/>
                </a:lnTo>
                <a:lnTo>
                  <a:pt x="695934" y="239395"/>
                </a:lnTo>
                <a:lnTo>
                  <a:pt x="624954" y="294398"/>
                </a:lnTo>
                <a:lnTo>
                  <a:pt x="624954" y="274408"/>
                </a:lnTo>
                <a:lnTo>
                  <a:pt x="689178" y="225082"/>
                </a:lnTo>
                <a:lnTo>
                  <a:pt x="624954" y="225082"/>
                </a:lnTo>
                <a:lnTo>
                  <a:pt x="624954" y="2870"/>
                </a:lnTo>
                <a:lnTo>
                  <a:pt x="495046" y="103543"/>
                </a:lnTo>
                <a:lnTo>
                  <a:pt x="495046" y="395071"/>
                </a:lnTo>
                <a:lnTo>
                  <a:pt x="401802" y="467334"/>
                </a:lnTo>
                <a:lnTo>
                  <a:pt x="399973" y="467829"/>
                </a:lnTo>
                <a:lnTo>
                  <a:pt x="396303" y="467829"/>
                </a:lnTo>
                <a:lnTo>
                  <a:pt x="394449" y="467131"/>
                </a:lnTo>
                <a:lnTo>
                  <a:pt x="392785" y="465963"/>
                </a:lnTo>
                <a:lnTo>
                  <a:pt x="301320" y="395071"/>
                </a:lnTo>
                <a:lnTo>
                  <a:pt x="328726" y="395071"/>
                </a:lnTo>
                <a:lnTo>
                  <a:pt x="398297" y="448462"/>
                </a:lnTo>
                <a:lnTo>
                  <a:pt x="467817" y="395071"/>
                </a:lnTo>
                <a:lnTo>
                  <a:pt x="495046" y="395071"/>
                </a:lnTo>
                <a:lnTo>
                  <a:pt x="495046" y="103543"/>
                </a:lnTo>
                <a:lnTo>
                  <a:pt x="338201" y="225082"/>
                </a:lnTo>
                <a:lnTo>
                  <a:pt x="286651" y="225082"/>
                </a:lnTo>
                <a:lnTo>
                  <a:pt x="0" y="2870"/>
                </a:lnTo>
                <a:lnTo>
                  <a:pt x="0" y="393573"/>
                </a:lnTo>
                <a:lnTo>
                  <a:pt x="1498" y="395071"/>
                </a:lnTo>
                <a:lnTo>
                  <a:pt x="85737" y="395071"/>
                </a:lnTo>
                <a:lnTo>
                  <a:pt x="85737" y="618655"/>
                </a:lnTo>
                <a:lnTo>
                  <a:pt x="87236" y="620153"/>
                </a:lnTo>
                <a:lnTo>
                  <a:pt x="203644" y="620153"/>
                </a:lnTo>
                <a:lnTo>
                  <a:pt x="203644" y="908050"/>
                </a:lnTo>
                <a:lnTo>
                  <a:pt x="205143" y="909548"/>
                </a:lnTo>
                <a:lnTo>
                  <a:pt x="827087" y="909548"/>
                </a:lnTo>
                <a:lnTo>
                  <a:pt x="828598" y="908050"/>
                </a:lnTo>
                <a:lnTo>
                  <a:pt x="828598" y="757224"/>
                </a:lnTo>
                <a:lnTo>
                  <a:pt x="828598" y="517347"/>
                </a:lnTo>
                <a:close/>
              </a:path>
            </a:pathLst>
          </a:custGeom>
          <a:solidFill>
            <a:srgbClr val="61D836"/>
          </a:solidFill>
        </p:spPr>
        <p:txBody>
          <a:bodyPr wrap="square" lIns="0" tIns="0" rIns="0" bIns="0" rtlCol="0"/>
          <a:lstStyle/>
          <a:p>
            <a:endParaRPr/>
          </a:p>
        </p:txBody>
      </p:sp>
      <p:sp>
        <p:nvSpPr>
          <p:cNvPr id="30" name="object 30"/>
          <p:cNvSpPr/>
          <p:nvPr/>
        </p:nvSpPr>
        <p:spPr>
          <a:xfrm>
            <a:off x="12685966" y="9139281"/>
            <a:ext cx="828675" cy="909955"/>
          </a:xfrm>
          <a:custGeom>
            <a:avLst/>
            <a:gdLst/>
            <a:ahLst/>
            <a:cxnLst/>
            <a:rect l="l" t="t" r="r" b="b"/>
            <a:pathLst>
              <a:path w="828675" h="909954">
                <a:moveTo>
                  <a:pt x="603440" y="0"/>
                </a:moveTo>
                <a:lnTo>
                  <a:pt x="21513" y="0"/>
                </a:lnTo>
                <a:lnTo>
                  <a:pt x="312547" y="223367"/>
                </a:lnTo>
                <a:lnTo>
                  <a:pt x="603440" y="0"/>
                </a:lnTo>
                <a:close/>
              </a:path>
              <a:path w="828675" h="909954">
                <a:moveTo>
                  <a:pt x="828598" y="517334"/>
                </a:moveTo>
                <a:lnTo>
                  <a:pt x="710692" y="608711"/>
                </a:lnTo>
                <a:lnTo>
                  <a:pt x="710692" y="588505"/>
                </a:lnTo>
                <a:lnTo>
                  <a:pt x="807085" y="514477"/>
                </a:lnTo>
                <a:lnTo>
                  <a:pt x="710692" y="514477"/>
                </a:lnTo>
                <a:lnTo>
                  <a:pt x="710692" y="467829"/>
                </a:lnTo>
                <a:lnTo>
                  <a:pt x="710692" y="227939"/>
                </a:lnTo>
                <a:lnTo>
                  <a:pt x="695934" y="239382"/>
                </a:lnTo>
                <a:lnTo>
                  <a:pt x="695934" y="620141"/>
                </a:lnTo>
                <a:lnTo>
                  <a:pt x="519696" y="756716"/>
                </a:lnTo>
                <a:lnTo>
                  <a:pt x="517880" y="757224"/>
                </a:lnTo>
                <a:lnTo>
                  <a:pt x="514210" y="757224"/>
                </a:lnTo>
                <a:lnTo>
                  <a:pt x="512343" y="756513"/>
                </a:lnTo>
                <a:lnTo>
                  <a:pt x="510679" y="755345"/>
                </a:lnTo>
                <a:lnTo>
                  <a:pt x="336257" y="620141"/>
                </a:lnTo>
                <a:lnTo>
                  <a:pt x="362826" y="620141"/>
                </a:lnTo>
                <a:lnTo>
                  <a:pt x="516204" y="737844"/>
                </a:lnTo>
                <a:lnTo>
                  <a:pt x="669480" y="620141"/>
                </a:lnTo>
                <a:lnTo>
                  <a:pt x="695934" y="620141"/>
                </a:lnTo>
                <a:lnTo>
                  <a:pt x="695934" y="239382"/>
                </a:lnTo>
                <a:lnTo>
                  <a:pt x="624954" y="294386"/>
                </a:lnTo>
                <a:lnTo>
                  <a:pt x="624954" y="274408"/>
                </a:lnTo>
                <a:lnTo>
                  <a:pt x="689178" y="225082"/>
                </a:lnTo>
                <a:lnTo>
                  <a:pt x="624954" y="225082"/>
                </a:lnTo>
                <a:lnTo>
                  <a:pt x="624954" y="2857"/>
                </a:lnTo>
                <a:lnTo>
                  <a:pt x="495046" y="103530"/>
                </a:lnTo>
                <a:lnTo>
                  <a:pt x="495046" y="395058"/>
                </a:lnTo>
                <a:lnTo>
                  <a:pt x="401802" y="467321"/>
                </a:lnTo>
                <a:lnTo>
                  <a:pt x="399973" y="467829"/>
                </a:lnTo>
                <a:lnTo>
                  <a:pt x="396303" y="467829"/>
                </a:lnTo>
                <a:lnTo>
                  <a:pt x="394449" y="467118"/>
                </a:lnTo>
                <a:lnTo>
                  <a:pt x="392785" y="465950"/>
                </a:lnTo>
                <a:lnTo>
                  <a:pt x="301320" y="395058"/>
                </a:lnTo>
                <a:lnTo>
                  <a:pt x="328726" y="395058"/>
                </a:lnTo>
                <a:lnTo>
                  <a:pt x="398297" y="448449"/>
                </a:lnTo>
                <a:lnTo>
                  <a:pt x="467817" y="395058"/>
                </a:lnTo>
                <a:lnTo>
                  <a:pt x="495046" y="395058"/>
                </a:lnTo>
                <a:lnTo>
                  <a:pt x="495046" y="103530"/>
                </a:lnTo>
                <a:lnTo>
                  <a:pt x="338188" y="225082"/>
                </a:lnTo>
                <a:lnTo>
                  <a:pt x="286664" y="225082"/>
                </a:lnTo>
                <a:lnTo>
                  <a:pt x="0" y="2857"/>
                </a:lnTo>
                <a:lnTo>
                  <a:pt x="0" y="393560"/>
                </a:lnTo>
                <a:lnTo>
                  <a:pt x="1498" y="395058"/>
                </a:lnTo>
                <a:lnTo>
                  <a:pt x="85737" y="395058"/>
                </a:lnTo>
                <a:lnTo>
                  <a:pt x="85737" y="618642"/>
                </a:lnTo>
                <a:lnTo>
                  <a:pt x="87236" y="620141"/>
                </a:lnTo>
                <a:lnTo>
                  <a:pt x="203644" y="620141"/>
                </a:lnTo>
                <a:lnTo>
                  <a:pt x="203644" y="908037"/>
                </a:lnTo>
                <a:lnTo>
                  <a:pt x="205143" y="909535"/>
                </a:lnTo>
                <a:lnTo>
                  <a:pt x="827087" y="909535"/>
                </a:lnTo>
                <a:lnTo>
                  <a:pt x="828598" y="908037"/>
                </a:lnTo>
                <a:lnTo>
                  <a:pt x="828598" y="757224"/>
                </a:lnTo>
                <a:lnTo>
                  <a:pt x="828598" y="517334"/>
                </a:lnTo>
                <a:close/>
              </a:path>
            </a:pathLst>
          </a:custGeom>
          <a:solidFill>
            <a:srgbClr val="61D836"/>
          </a:solidFill>
        </p:spPr>
        <p:txBody>
          <a:bodyPr wrap="square" lIns="0" tIns="0" rIns="0" bIns="0" rtlCol="0"/>
          <a:lstStyle/>
          <a:p>
            <a:endParaRPr/>
          </a:p>
        </p:txBody>
      </p:sp>
      <p:sp>
        <p:nvSpPr>
          <p:cNvPr id="31" name="object 31"/>
          <p:cNvSpPr txBox="1"/>
          <p:nvPr/>
        </p:nvSpPr>
        <p:spPr>
          <a:xfrm>
            <a:off x="15499131" y="4630603"/>
            <a:ext cx="2760345" cy="779780"/>
          </a:xfrm>
          <a:prstGeom prst="rect">
            <a:avLst/>
          </a:prstGeom>
        </p:spPr>
        <p:txBody>
          <a:bodyPr vert="horz" wrap="square" lIns="0" tIns="12065" rIns="0" bIns="0" rtlCol="0">
            <a:spAutoFit/>
          </a:bodyPr>
          <a:lstStyle/>
          <a:p>
            <a:pPr marL="498475" marR="5080" indent="-486409">
              <a:lnSpc>
                <a:spcPct val="101000"/>
              </a:lnSpc>
              <a:spcBef>
                <a:spcPts val="95"/>
              </a:spcBef>
            </a:pPr>
            <a:r>
              <a:rPr sz="2450" spc="15" dirty="0">
                <a:latin typeface="Arial MT"/>
                <a:cs typeface="Arial MT"/>
              </a:rPr>
              <a:t>Records</a:t>
            </a:r>
            <a:r>
              <a:rPr sz="2450" spc="-55" dirty="0">
                <a:latin typeface="Arial MT"/>
                <a:cs typeface="Arial MT"/>
              </a:rPr>
              <a:t> </a:t>
            </a:r>
            <a:r>
              <a:rPr sz="2450" spc="30" dirty="0">
                <a:latin typeface="Arial MT"/>
                <a:cs typeface="Arial MT"/>
              </a:rPr>
              <a:t>processed </a:t>
            </a:r>
            <a:r>
              <a:rPr sz="2450" spc="-665" dirty="0">
                <a:latin typeface="Arial MT"/>
                <a:cs typeface="Arial MT"/>
              </a:rPr>
              <a:t> </a:t>
            </a:r>
            <a:r>
              <a:rPr sz="2450" spc="20" dirty="0">
                <a:latin typeface="Arial MT"/>
                <a:cs typeface="Arial MT"/>
              </a:rPr>
              <a:t>Successfully</a:t>
            </a:r>
            <a:endParaRPr sz="2450">
              <a:latin typeface="Arial MT"/>
              <a:cs typeface="Arial MT"/>
            </a:endParaRPr>
          </a:p>
        </p:txBody>
      </p:sp>
      <p:sp>
        <p:nvSpPr>
          <p:cNvPr id="32" name="object 32"/>
          <p:cNvSpPr txBox="1"/>
          <p:nvPr/>
        </p:nvSpPr>
        <p:spPr>
          <a:xfrm>
            <a:off x="15499131" y="7122675"/>
            <a:ext cx="2760345" cy="779780"/>
          </a:xfrm>
          <a:prstGeom prst="rect">
            <a:avLst/>
          </a:prstGeom>
        </p:spPr>
        <p:txBody>
          <a:bodyPr vert="horz" wrap="square" lIns="0" tIns="12065" rIns="0" bIns="0" rtlCol="0">
            <a:spAutoFit/>
          </a:bodyPr>
          <a:lstStyle/>
          <a:p>
            <a:pPr marL="498475" marR="5080" indent="-486409">
              <a:lnSpc>
                <a:spcPct val="101000"/>
              </a:lnSpc>
              <a:spcBef>
                <a:spcPts val="95"/>
              </a:spcBef>
            </a:pPr>
            <a:r>
              <a:rPr sz="2450" spc="15" dirty="0">
                <a:latin typeface="Arial MT"/>
                <a:cs typeface="Arial MT"/>
              </a:rPr>
              <a:t>Records</a:t>
            </a:r>
            <a:r>
              <a:rPr sz="2450" spc="-55" dirty="0">
                <a:latin typeface="Arial MT"/>
                <a:cs typeface="Arial MT"/>
              </a:rPr>
              <a:t> </a:t>
            </a:r>
            <a:r>
              <a:rPr sz="2450" spc="30" dirty="0">
                <a:latin typeface="Arial MT"/>
                <a:cs typeface="Arial MT"/>
              </a:rPr>
              <a:t>processed </a:t>
            </a:r>
            <a:r>
              <a:rPr sz="2450" spc="-665" dirty="0">
                <a:latin typeface="Arial MT"/>
                <a:cs typeface="Arial MT"/>
              </a:rPr>
              <a:t> </a:t>
            </a:r>
            <a:r>
              <a:rPr sz="2450" spc="20" dirty="0">
                <a:latin typeface="Arial MT"/>
                <a:cs typeface="Arial MT"/>
              </a:rPr>
              <a:t>Successfully</a:t>
            </a:r>
            <a:endParaRPr sz="2450">
              <a:latin typeface="Arial MT"/>
              <a:cs typeface="Arial MT"/>
            </a:endParaRPr>
          </a:p>
        </p:txBody>
      </p:sp>
      <p:sp>
        <p:nvSpPr>
          <p:cNvPr id="33" name="object 33"/>
          <p:cNvSpPr txBox="1"/>
          <p:nvPr/>
        </p:nvSpPr>
        <p:spPr>
          <a:xfrm>
            <a:off x="15577903" y="9468153"/>
            <a:ext cx="2760345" cy="779780"/>
          </a:xfrm>
          <a:prstGeom prst="rect">
            <a:avLst/>
          </a:prstGeom>
        </p:spPr>
        <p:txBody>
          <a:bodyPr vert="horz" wrap="square" lIns="0" tIns="12065" rIns="0" bIns="0" rtlCol="0">
            <a:spAutoFit/>
          </a:bodyPr>
          <a:lstStyle/>
          <a:p>
            <a:pPr marL="498475" marR="5080" indent="-486409">
              <a:lnSpc>
                <a:spcPct val="101000"/>
              </a:lnSpc>
              <a:spcBef>
                <a:spcPts val="95"/>
              </a:spcBef>
            </a:pPr>
            <a:r>
              <a:rPr sz="2450" spc="15" dirty="0">
                <a:latin typeface="Arial MT"/>
                <a:cs typeface="Arial MT"/>
              </a:rPr>
              <a:t>Records</a:t>
            </a:r>
            <a:r>
              <a:rPr sz="2450" spc="-55" dirty="0">
                <a:latin typeface="Arial MT"/>
                <a:cs typeface="Arial MT"/>
              </a:rPr>
              <a:t> </a:t>
            </a:r>
            <a:r>
              <a:rPr sz="2450" spc="30" dirty="0">
                <a:latin typeface="Arial MT"/>
                <a:cs typeface="Arial MT"/>
              </a:rPr>
              <a:t>processed </a:t>
            </a:r>
            <a:r>
              <a:rPr sz="2450" spc="-665" dirty="0">
                <a:latin typeface="Arial MT"/>
                <a:cs typeface="Arial MT"/>
              </a:rPr>
              <a:t> </a:t>
            </a:r>
            <a:r>
              <a:rPr sz="2450" spc="20" dirty="0">
                <a:latin typeface="Arial MT"/>
                <a:cs typeface="Arial MT"/>
              </a:rPr>
              <a:t>Successfully</a:t>
            </a:r>
            <a:endParaRPr sz="245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8231" y="4913304"/>
            <a:ext cx="6348095" cy="1433195"/>
          </a:xfrm>
          <a:prstGeom prst="rect">
            <a:avLst/>
          </a:prstGeom>
        </p:spPr>
        <p:txBody>
          <a:bodyPr vert="horz" wrap="square" lIns="0" tIns="17145" rIns="0" bIns="0" rtlCol="0">
            <a:spAutoFit/>
          </a:bodyPr>
          <a:lstStyle/>
          <a:p>
            <a:pPr marL="12700">
              <a:lnSpc>
                <a:spcPct val="100000"/>
              </a:lnSpc>
              <a:spcBef>
                <a:spcPts val="135"/>
              </a:spcBef>
            </a:pPr>
            <a:r>
              <a:rPr spc="120" dirty="0"/>
              <a:t>Thank</a:t>
            </a:r>
            <a:r>
              <a:rPr spc="-40" dirty="0"/>
              <a:t> </a:t>
            </a:r>
            <a:r>
              <a:rPr spc="-155" dirty="0"/>
              <a:t>You</a:t>
            </a:r>
            <a:r>
              <a:rPr spc="-35" dirty="0"/>
              <a:t> </a:t>
            </a:r>
            <a:r>
              <a:rPr spc="10"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0494" y="312757"/>
            <a:ext cx="15483205" cy="1812925"/>
          </a:xfrm>
          <a:prstGeom prst="rect">
            <a:avLst/>
          </a:prstGeom>
        </p:spPr>
        <p:txBody>
          <a:bodyPr vert="horz" wrap="square" lIns="0" tIns="11430" rIns="0" bIns="0" rtlCol="0">
            <a:spAutoFit/>
          </a:bodyPr>
          <a:lstStyle/>
          <a:p>
            <a:pPr marL="5873750" marR="5080" indent="-5861685">
              <a:lnSpc>
                <a:spcPts val="7090"/>
              </a:lnSpc>
              <a:spcBef>
                <a:spcPts val="90"/>
              </a:spcBef>
            </a:pPr>
            <a:r>
              <a:rPr sz="5800" b="1" spc="-10" dirty="0">
                <a:latin typeface="Arial"/>
                <a:cs typeface="Arial"/>
              </a:rPr>
              <a:t>Summary</a:t>
            </a:r>
            <a:r>
              <a:rPr sz="5800" b="1" dirty="0">
                <a:latin typeface="Arial"/>
                <a:cs typeface="Arial"/>
              </a:rPr>
              <a:t> </a:t>
            </a:r>
            <a:r>
              <a:rPr sz="5800" b="1" spc="-315" dirty="0">
                <a:latin typeface="Arial"/>
                <a:cs typeface="Arial"/>
              </a:rPr>
              <a:t>:</a:t>
            </a:r>
            <a:r>
              <a:rPr sz="5800" b="1" dirty="0">
                <a:latin typeface="Arial"/>
                <a:cs typeface="Arial"/>
              </a:rPr>
              <a:t> </a:t>
            </a:r>
            <a:r>
              <a:rPr sz="5800" b="1" spc="114" dirty="0">
                <a:latin typeface="Arial"/>
                <a:cs typeface="Arial"/>
              </a:rPr>
              <a:t>How</a:t>
            </a:r>
            <a:r>
              <a:rPr sz="5800" b="1" dirty="0">
                <a:latin typeface="Arial"/>
                <a:cs typeface="Arial"/>
              </a:rPr>
              <a:t> </a:t>
            </a:r>
            <a:r>
              <a:rPr sz="5800" b="1" spc="70" dirty="0">
                <a:latin typeface="Arial"/>
                <a:cs typeface="Arial"/>
              </a:rPr>
              <a:t>Kafka</a:t>
            </a:r>
            <a:r>
              <a:rPr sz="5800" b="1" spc="5" dirty="0">
                <a:latin typeface="Arial"/>
                <a:cs typeface="Arial"/>
              </a:rPr>
              <a:t> </a:t>
            </a:r>
            <a:r>
              <a:rPr sz="5800" b="1" spc="-5" dirty="0">
                <a:latin typeface="Arial"/>
                <a:cs typeface="Arial"/>
              </a:rPr>
              <a:t>Distributes</a:t>
            </a:r>
            <a:r>
              <a:rPr sz="5800" b="1" dirty="0">
                <a:latin typeface="Arial"/>
                <a:cs typeface="Arial"/>
              </a:rPr>
              <a:t> </a:t>
            </a:r>
            <a:r>
              <a:rPr sz="5800" b="1" spc="45" dirty="0">
                <a:latin typeface="Arial"/>
                <a:cs typeface="Arial"/>
              </a:rPr>
              <a:t>the</a:t>
            </a:r>
            <a:r>
              <a:rPr sz="5800" b="1" dirty="0">
                <a:latin typeface="Arial"/>
                <a:cs typeface="Arial"/>
              </a:rPr>
              <a:t> </a:t>
            </a:r>
            <a:r>
              <a:rPr sz="5800" b="1" spc="5" dirty="0">
                <a:latin typeface="Arial"/>
                <a:cs typeface="Arial"/>
              </a:rPr>
              <a:t>Client </a:t>
            </a:r>
            <a:r>
              <a:rPr sz="5800" b="1" spc="-1595" dirty="0">
                <a:latin typeface="Arial"/>
                <a:cs typeface="Arial"/>
              </a:rPr>
              <a:t> </a:t>
            </a:r>
            <a:r>
              <a:rPr sz="5800" b="1" spc="-30" dirty="0">
                <a:latin typeface="Arial"/>
                <a:cs typeface="Arial"/>
              </a:rPr>
              <a:t>Requests?</a:t>
            </a:r>
            <a:endParaRPr sz="5800">
              <a:latin typeface="Arial"/>
              <a:cs typeface="Arial"/>
            </a:endParaRPr>
          </a:p>
        </p:txBody>
      </p:sp>
      <p:sp>
        <p:nvSpPr>
          <p:cNvPr id="3" name="object 3"/>
          <p:cNvSpPr txBox="1"/>
          <p:nvPr/>
        </p:nvSpPr>
        <p:spPr>
          <a:xfrm>
            <a:off x="1421811" y="2599074"/>
            <a:ext cx="16337280" cy="3679825"/>
          </a:xfrm>
          <a:prstGeom prst="rect">
            <a:avLst/>
          </a:prstGeom>
        </p:spPr>
        <p:txBody>
          <a:bodyPr vert="horz" wrap="square" lIns="0" tIns="13335" rIns="0" bIns="0" rtlCol="0">
            <a:spAutoFit/>
          </a:bodyPr>
          <a:lstStyle/>
          <a:p>
            <a:pPr marL="523875" marR="4278630" indent="-523875" algn="r">
              <a:lnSpc>
                <a:spcPct val="100000"/>
              </a:lnSpc>
              <a:spcBef>
                <a:spcPts val="105"/>
              </a:spcBef>
              <a:buSzPct val="125316"/>
              <a:buFont typeface="SimSun"/>
              <a:buChar char="•"/>
              <a:tabLst>
                <a:tab pos="523875" algn="l"/>
              </a:tabLst>
            </a:pPr>
            <a:r>
              <a:rPr sz="3950" spc="25" dirty="0">
                <a:latin typeface="Arial MT"/>
                <a:cs typeface="Arial MT"/>
              </a:rPr>
              <a:t>Partition</a:t>
            </a:r>
            <a:r>
              <a:rPr sz="3950" spc="5" dirty="0">
                <a:latin typeface="Arial MT"/>
                <a:cs typeface="Arial MT"/>
              </a:rPr>
              <a:t> </a:t>
            </a:r>
            <a:r>
              <a:rPr sz="3950" spc="-10" dirty="0">
                <a:latin typeface="Arial MT"/>
                <a:cs typeface="Arial MT"/>
              </a:rPr>
              <a:t>leaders</a:t>
            </a:r>
            <a:r>
              <a:rPr sz="3950" spc="5" dirty="0">
                <a:latin typeface="Arial MT"/>
                <a:cs typeface="Arial MT"/>
              </a:rPr>
              <a:t> </a:t>
            </a:r>
            <a:r>
              <a:rPr sz="3950" spc="-75" dirty="0">
                <a:latin typeface="Arial MT"/>
                <a:cs typeface="Arial MT"/>
              </a:rPr>
              <a:t>are</a:t>
            </a:r>
            <a:r>
              <a:rPr sz="3950" spc="5" dirty="0">
                <a:latin typeface="Arial MT"/>
                <a:cs typeface="Arial MT"/>
              </a:rPr>
              <a:t> </a:t>
            </a:r>
            <a:r>
              <a:rPr sz="3950" spc="10" dirty="0">
                <a:latin typeface="Arial MT"/>
                <a:cs typeface="Arial MT"/>
              </a:rPr>
              <a:t>assigned</a:t>
            </a:r>
            <a:r>
              <a:rPr sz="3950" spc="5" dirty="0">
                <a:latin typeface="Arial MT"/>
                <a:cs typeface="Arial MT"/>
              </a:rPr>
              <a:t> </a:t>
            </a:r>
            <a:r>
              <a:rPr sz="3950" spc="35" dirty="0">
                <a:latin typeface="Arial MT"/>
                <a:cs typeface="Arial MT"/>
              </a:rPr>
              <a:t>during</a:t>
            </a:r>
            <a:r>
              <a:rPr sz="3950" spc="5" dirty="0">
                <a:latin typeface="Arial MT"/>
                <a:cs typeface="Arial MT"/>
              </a:rPr>
              <a:t> </a:t>
            </a:r>
            <a:r>
              <a:rPr sz="3950" spc="105" dirty="0">
                <a:latin typeface="Arial MT"/>
                <a:cs typeface="Arial MT"/>
              </a:rPr>
              <a:t>topic</a:t>
            </a:r>
            <a:r>
              <a:rPr sz="3950" spc="5" dirty="0">
                <a:latin typeface="Arial MT"/>
                <a:cs typeface="Arial MT"/>
              </a:rPr>
              <a:t> </a:t>
            </a:r>
            <a:r>
              <a:rPr sz="3950" dirty="0">
                <a:latin typeface="Arial MT"/>
                <a:cs typeface="Arial MT"/>
              </a:rPr>
              <a:t>Creation</a:t>
            </a:r>
            <a:endParaRPr sz="3950">
              <a:latin typeface="Arial MT"/>
              <a:cs typeface="Arial MT"/>
            </a:endParaRPr>
          </a:p>
          <a:p>
            <a:pPr marL="535940" marR="5080" indent="-523875">
              <a:lnSpc>
                <a:spcPts val="4700"/>
              </a:lnSpc>
              <a:spcBef>
                <a:spcPts val="5015"/>
              </a:spcBef>
              <a:buSzPct val="125316"/>
              <a:buFont typeface="SimSun"/>
              <a:buChar char="•"/>
              <a:tabLst>
                <a:tab pos="536575" algn="l"/>
              </a:tabLst>
            </a:pPr>
            <a:r>
              <a:rPr sz="3950" spc="10" dirty="0">
                <a:latin typeface="Arial MT"/>
                <a:cs typeface="Arial MT"/>
              </a:rPr>
              <a:t>Clients</a:t>
            </a:r>
            <a:r>
              <a:rPr sz="3950" dirty="0">
                <a:latin typeface="Arial MT"/>
                <a:cs typeface="Arial MT"/>
              </a:rPr>
              <a:t> </a:t>
            </a:r>
            <a:r>
              <a:rPr sz="3950" spc="35" dirty="0">
                <a:latin typeface="Arial MT"/>
                <a:cs typeface="Arial MT"/>
              </a:rPr>
              <a:t>will</a:t>
            </a:r>
            <a:r>
              <a:rPr sz="3950" spc="5" dirty="0">
                <a:latin typeface="Arial MT"/>
                <a:cs typeface="Arial MT"/>
              </a:rPr>
              <a:t> </a:t>
            </a:r>
            <a:r>
              <a:rPr sz="3950" spc="20" dirty="0">
                <a:latin typeface="Arial MT"/>
                <a:cs typeface="Arial MT"/>
              </a:rPr>
              <a:t>only</a:t>
            </a:r>
            <a:r>
              <a:rPr sz="3950" spc="5" dirty="0">
                <a:latin typeface="Arial MT"/>
                <a:cs typeface="Arial MT"/>
              </a:rPr>
              <a:t> </a:t>
            </a:r>
            <a:r>
              <a:rPr sz="3950" spc="15" dirty="0">
                <a:latin typeface="Arial MT"/>
                <a:cs typeface="Arial MT"/>
              </a:rPr>
              <a:t>invoke</a:t>
            </a:r>
            <a:r>
              <a:rPr sz="3950" dirty="0">
                <a:latin typeface="Arial MT"/>
                <a:cs typeface="Arial MT"/>
              </a:rPr>
              <a:t> </a:t>
            </a:r>
            <a:r>
              <a:rPr sz="3950" spc="-15" dirty="0">
                <a:latin typeface="Arial MT"/>
                <a:cs typeface="Arial MT"/>
              </a:rPr>
              <a:t>leader</a:t>
            </a:r>
            <a:r>
              <a:rPr sz="3950" spc="5" dirty="0">
                <a:latin typeface="Arial MT"/>
                <a:cs typeface="Arial MT"/>
              </a:rPr>
              <a:t> </a:t>
            </a:r>
            <a:r>
              <a:rPr sz="3950" spc="70" dirty="0">
                <a:latin typeface="Arial MT"/>
                <a:cs typeface="Arial MT"/>
              </a:rPr>
              <a:t>of</a:t>
            </a:r>
            <a:r>
              <a:rPr sz="3950" spc="5" dirty="0">
                <a:latin typeface="Arial MT"/>
                <a:cs typeface="Arial MT"/>
              </a:rPr>
              <a:t> </a:t>
            </a:r>
            <a:r>
              <a:rPr sz="3950" spc="25" dirty="0">
                <a:latin typeface="Arial MT"/>
                <a:cs typeface="Arial MT"/>
              </a:rPr>
              <a:t>the</a:t>
            </a:r>
            <a:r>
              <a:rPr sz="3950" dirty="0">
                <a:latin typeface="Arial MT"/>
                <a:cs typeface="Arial MT"/>
              </a:rPr>
              <a:t> </a:t>
            </a:r>
            <a:r>
              <a:rPr sz="3950" spc="50" dirty="0">
                <a:latin typeface="Arial MT"/>
                <a:cs typeface="Arial MT"/>
              </a:rPr>
              <a:t>partition</a:t>
            </a:r>
            <a:r>
              <a:rPr sz="3950" spc="5" dirty="0">
                <a:latin typeface="Arial MT"/>
                <a:cs typeface="Arial MT"/>
              </a:rPr>
              <a:t> </a:t>
            </a:r>
            <a:r>
              <a:rPr sz="3950" spc="110" dirty="0">
                <a:latin typeface="Arial MT"/>
                <a:cs typeface="Arial MT"/>
              </a:rPr>
              <a:t>to</a:t>
            </a:r>
            <a:r>
              <a:rPr sz="3950" spc="5" dirty="0">
                <a:latin typeface="Arial MT"/>
                <a:cs typeface="Arial MT"/>
              </a:rPr>
              <a:t> </a:t>
            </a:r>
            <a:r>
              <a:rPr sz="3950" spc="50" dirty="0">
                <a:latin typeface="Arial MT"/>
                <a:cs typeface="Arial MT"/>
              </a:rPr>
              <a:t>produce</a:t>
            </a:r>
            <a:r>
              <a:rPr sz="3950" dirty="0">
                <a:latin typeface="Arial MT"/>
                <a:cs typeface="Arial MT"/>
              </a:rPr>
              <a:t> </a:t>
            </a:r>
            <a:r>
              <a:rPr sz="3950" spc="25" dirty="0">
                <a:latin typeface="Arial MT"/>
                <a:cs typeface="Arial MT"/>
              </a:rPr>
              <a:t>and</a:t>
            </a:r>
            <a:r>
              <a:rPr sz="3950" spc="5" dirty="0">
                <a:latin typeface="Arial MT"/>
                <a:cs typeface="Arial MT"/>
              </a:rPr>
              <a:t> </a:t>
            </a:r>
            <a:r>
              <a:rPr sz="3950" spc="35" dirty="0">
                <a:latin typeface="Arial MT"/>
                <a:cs typeface="Arial MT"/>
              </a:rPr>
              <a:t>consume </a:t>
            </a:r>
            <a:r>
              <a:rPr sz="3950" spc="-1080" dirty="0">
                <a:latin typeface="Arial MT"/>
                <a:cs typeface="Arial MT"/>
              </a:rPr>
              <a:t> </a:t>
            </a:r>
            <a:r>
              <a:rPr sz="3950" spc="35" dirty="0">
                <a:latin typeface="Arial MT"/>
                <a:cs typeface="Arial MT"/>
              </a:rPr>
              <a:t>data</a:t>
            </a:r>
            <a:endParaRPr sz="3950">
              <a:latin typeface="Arial MT"/>
              <a:cs typeface="Arial MT"/>
            </a:endParaRPr>
          </a:p>
          <a:p>
            <a:pPr>
              <a:lnSpc>
                <a:spcPct val="100000"/>
              </a:lnSpc>
              <a:spcBef>
                <a:spcPts val="15"/>
              </a:spcBef>
              <a:buFont typeface="SimSun"/>
              <a:buChar char="•"/>
            </a:pPr>
            <a:endParaRPr sz="4050">
              <a:latin typeface="Arial MT"/>
              <a:cs typeface="Arial MT"/>
            </a:endParaRPr>
          </a:p>
          <a:p>
            <a:pPr marL="523875" marR="4244975" lvl="1" indent="-523875" algn="r">
              <a:lnSpc>
                <a:spcPct val="100000"/>
              </a:lnSpc>
              <a:buSzPct val="125316"/>
              <a:buFont typeface="SimSun"/>
              <a:buChar char="•"/>
              <a:tabLst>
                <a:tab pos="523875" algn="l"/>
              </a:tabLst>
            </a:pPr>
            <a:r>
              <a:rPr sz="3950" spc="35" dirty="0">
                <a:latin typeface="Arial MT"/>
                <a:cs typeface="Arial MT"/>
              </a:rPr>
              <a:t>Load</a:t>
            </a:r>
            <a:r>
              <a:rPr sz="3950" spc="10" dirty="0">
                <a:latin typeface="Arial MT"/>
                <a:cs typeface="Arial MT"/>
              </a:rPr>
              <a:t> </a:t>
            </a:r>
            <a:r>
              <a:rPr sz="3950" dirty="0">
                <a:latin typeface="Arial MT"/>
                <a:cs typeface="Arial MT"/>
              </a:rPr>
              <a:t>is</a:t>
            </a:r>
            <a:r>
              <a:rPr sz="3950" spc="10" dirty="0">
                <a:latin typeface="Arial MT"/>
                <a:cs typeface="Arial MT"/>
              </a:rPr>
              <a:t> </a:t>
            </a:r>
            <a:r>
              <a:rPr sz="3950" spc="-25" dirty="0">
                <a:latin typeface="Arial MT"/>
                <a:cs typeface="Arial MT"/>
              </a:rPr>
              <a:t>evenly</a:t>
            </a:r>
            <a:r>
              <a:rPr sz="3950" spc="10" dirty="0">
                <a:latin typeface="Arial MT"/>
                <a:cs typeface="Arial MT"/>
              </a:rPr>
              <a:t> </a:t>
            </a:r>
            <a:r>
              <a:rPr sz="3950" spc="60" dirty="0">
                <a:latin typeface="Arial MT"/>
                <a:cs typeface="Arial MT"/>
              </a:rPr>
              <a:t>distributed</a:t>
            </a:r>
            <a:r>
              <a:rPr sz="3950" spc="10" dirty="0">
                <a:latin typeface="Arial MT"/>
                <a:cs typeface="Arial MT"/>
              </a:rPr>
              <a:t> </a:t>
            </a:r>
            <a:r>
              <a:rPr sz="3950" spc="30" dirty="0">
                <a:latin typeface="Arial MT"/>
                <a:cs typeface="Arial MT"/>
              </a:rPr>
              <a:t>between</a:t>
            </a:r>
            <a:r>
              <a:rPr sz="3950" spc="10" dirty="0">
                <a:latin typeface="Arial MT"/>
                <a:cs typeface="Arial MT"/>
              </a:rPr>
              <a:t> </a:t>
            </a:r>
            <a:r>
              <a:rPr sz="3950" spc="25" dirty="0">
                <a:latin typeface="Arial MT"/>
                <a:cs typeface="Arial MT"/>
              </a:rPr>
              <a:t>the</a:t>
            </a:r>
            <a:r>
              <a:rPr sz="3950" spc="10" dirty="0">
                <a:latin typeface="Arial MT"/>
                <a:cs typeface="Arial MT"/>
              </a:rPr>
              <a:t> </a:t>
            </a:r>
            <a:r>
              <a:rPr sz="3950" spc="20" dirty="0">
                <a:latin typeface="Arial MT"/>
                <a:cs typeface="Arial MT"/>
              </a:rPr>
              <a:t>brokers</a:t>
            </a:r>
            <a:endParaRPr sz="3950">
              <a:latin typeface="Arial MT"/>
              <a:cs typeface="Arial M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4816" y="4193921"/>
            <a:ext cx="13815060" cy="2856865"/>
          </a:xfrm>
          <a:prstGeom prst="rect">
            <a:avLst/>
          </a:prstGeom>
        </p:spPr>
        <p:txBody>
          <a:bodyPr vert="horz" wrap="square" lIns="0" tIns="20955" rIns="0" bIns="0" rtlCol="0">
            <a:spAutoFit/>
          </a:bodyPr>
          <a:lstStyle/>
          <a:p>
            <a:pPr marL="5081905" marR="5080" indent="-5069840">
              <a:lnSpc>
                <a:spcPts val="11210"/>
              </a:lnSpc>
              <a:spcBef>
                <a:spcPts val="165"/>
              </a:spcBef>
            </a:pPr>
            <a:r>
              <a:rPr b="1" spc="190" dirty="0">
                <a:latin typeface="Arial"/>
                <a:cs typeface="Arial"/>
              </a:rPr>
              <a:t>How</a:t>
            </a:r>
            <a:r>
              <a:rPr b="1" spc="-10" dirty="0">
                <a:latin typeface="Arial"/>
                <a:cs typeface="Arial"/>
              </a:rPr>
              <a:t> </a:t>
            </a:r>
            <a:r>
              <a:rPr b="1" spc="114" dirty="0">
                <a:latin typeface="Arial"/>
                <a:cs typeface="Arial"/>
              </a:rPr>
              <a:t>Kafka</a:t>
            </a:r>
            <a:r>
              <a:rPr b="1" spc="-5" dirty="0">
                <a:latin typeface="Arial"/>
                <a:cs typeface="Arial"/>
              </a:rPr>
              <a:t> </a:t>
            </a:r>
            <a:r>
              <a:rPr b="1" spc="-35" dirty="0">
                <a:latin typeface="Arial"/>
                <a:cs typeface="Arial"/>
              </a:rPr>
              <a:t>handles</a:t>
            </a:r>
            <a:r>
              <a:rPr b="1" spc="-5" dirty="0">
                <a:latin typeface="Arial"/>
                <a:cs typeface="Arial"/>
              </a:rPr>
              <a:t> </a:t>
            </a:r>
            <a:r>
              <a:rPr b="1" spc="185" dirty="0">
                <a:latin typeface="Arial"/>
                <a:cs typeface="Arial"/>
              </a:rPr>
              <a:t>Data </a:t>
            </a:r>
            <a:r>
              <a:rPr b="1" spc="-2540" dirty="0">
                <a:latin typeface="Arial"/>
                <a:cs typeface="Arial"/>
              </a:rPr>
              <a:t> </a:t>
            </a:r>
            <a:r>
              <a:rPr b="1" spc="-110" dirty="0">
                <a:latin typeface="Arial"/>
                <a:cs typeface="Arial"/>
              </a:rPr>
              <a:t>Loss</a:t>
            </a:r>
            <a:r>
              <a:rPr b="1" dirty="0">
                <a:latin typeface="Arial"/>
                <a:cs typeface="Arial"/>
              </a:rPr>
              <a:t> </a:t>
            </a:r>
            <a:r>
              <a:rPr b="1" spc="-490" dirty="0">
                <a:latin typeface="Arial"/>
                <a:cs typeface="Arial"/>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3266" y="756363"/>
            <a:ext cx="16537940" cy="1433195"/>
          </a:xfrm>
          <a:prstGeom prst="rect">
            <a:avLst/>
          </a:prstGeom>
        </p:spPr>
        <p:txBody>
          <a:bodyPr vert="horz" wrap="square" lIns="0" tIns="17145" rIns="0" bIns="0" rtlCol="0">
            <a:spAutoFit/>
          </a:bodyPr>
          <a:lstStyle/>
          <a:p>
            <a:pPr marL="12700">
              <a:lnSpc>
                <a:spcPct val="100000"/>
              </a:lnSpc>
              <a:spcBef>
                <a:spcPts val="135"/>
              </a:spcBef>
            </a:pPr>
            <a:r>
              <a:rPr spc="305" dirty="0"/>
              <a:t>How</a:t>
            </a:r>
            <a:r>
              <a:rPr dirty="0"/>
              <a:t> </a:t>
            </a:r>
            <a:r>
              <a:rPr spc="185" dirty="0"/>
              <a:t>Kafka</a:t>
            </a:r>
            <a:r>
              <a:rPr dirty="0"/>
              <a:t> </a:t>
            </a:r>
            <a:r>
              <a:rPr spc="185" dirty="0"/>
              <a:t>handles</a:t>
            </a:r>
            <a:r>
              <a:rPr dirty="0"/>
              <a:t> </a:t>
            </a:r>
            <a:r>
              <a:rPr spc="140" dirty="0"/>
              <a:t>Data</a:t>
            </a:r>
            <a:r>
              <a:rPr dirty="0"/>
              <a:t> </a:t>
            </a:r>
            <a:r>
              <a:rPr spc="185" dirty="0"/>
              <a:t>loss?</a:t>
            </a:r>
          </a:p>
        </p:txBody>
      </p:sp>
      <p:sp>
        <p:nvSpPr>
          <p:cNvPr id="3" name="object 3"/>
          <p:cNvSpPr txBox="1"/>
          <p:nvPr/>
        </p:nvSpPr>
        <p:spPr>
          <a:xfrm>
            <a:off x="9326611" y="2352663"/>
            <a:ext cx="2543810" cy="490855"/>
          </a:xfrm>
          <a:prstGeom prst="rect">
            <a:avLst/>
          </a:prstGeom>
        </p:spPr>
        <p:txBody>
          <a:bodyPr vert="horz" wrap="square" lIns="0" tIns="12700" rIns="0" bIns="0" rtlCol="0">
            <a:spAutoFit/>
          </a:bodyPr>
          <a:lstStyle/>
          <a:p>
            <a:pPr marL="12700">
              <a:lnSpc>
                <a:spcPct val="100000"/>
              </a:lnSpc>
              <a:spcBef>
                <a:spcPts val="100"/>
              </a:spcBef>
            </a:pPr>
            <a:r>
              <a:rPr sz="3050" b="1" spc="30" dirty="0">
                <a:latin typeface="Arial"/>
                <a:cs typeface="Arial"/>
              </a:rPr>
              <a:t>Kafka</a:t>
            </a:r>
            <a:r>
              <a:rPr sz="3050" b="1" spc="-50" dirty="0">
                <a:latin typeface="Arial"/>
                <a:cs typeface="Arial"/>
              </a:rPr>
              <a:t> </a:t>
            </a:r>
            <a:r>
              <a:rPr sz="3050" b="1" spc="-5" dirty="0">
                <a:latin typeface="Arial"/>
                <a:cs typeface="Arial"/>
              </a:rPr>
              <a:t>Cluster</a:t>
            </a:r>
            <a:endParaRPr sz="3050">
              <a:latin typeface="Arial"/>
              <a:cs typeface="Arial"/>
            </a:endParaRPr>
          </a:p>
        </p:txBody>
      </p:sp>
      <p:grpSp>
        <p:nvGrpSpPr>
          <p:cNvPr id="4" name="object 4"/>
          <p:cNvGrpSpPr/>
          <p:nvPr/>
        </p:nvGrpSpPr>
        <p:grpSpPr>
          <a:xfrm>
            <a:off x="5804917" y="3978235"/>
            <a:ext cx="8494395" cy="4377690"/>
            <a:chOff x="5804917" y="3978235"/>
            <a:chExt cx="8494395" cy="4377690"/>
          </a:xfrm>
        </p:grpSpPr>
        <p:sp>
          <p:nvSpPr>
            <p:cNvPr id="5" name="object 5"/>
            <p:cNvSpPr/>
            <p:nvPr/>
          </p:nvSpPr>
          <p:spPr>
            <a:xfrm>
              <a:off x="5804917" y="3978235"/>
              <a:ext cx="2484120" cy="4377690"/>
            </a:xfrm>
            <a:custGeom>
              <a:avLst/>
              <a:gdLst/>
              <a:ahLst/>
              <a:cxnLst/>
              <a:rect l="l" t="t" r="r" b="b"/>
              <a:pathLst>
                <a:path w="2484120" h="4377690">
                  <a:moveTo>
                    <a:pt x="2483566" y="0"/>
                  </a:moveTo>
                  <a:lnTo>
                    <a:pt x="0" y="0"/>
                  </a:lnTo>
                  <a:lnTo>
                    <a:pt x="0" y="4377101"/>
                  </a:lnTo>
                  <a:lnTo>
                    <a:pt x="2483566" y="4377101"/>
                  </a:lnTo>
                  <a:lnTo>
                    <a:pt x="2483566" y="0"/>
                  </a:lnTo>
                  <a:close/>
                </a:path>
              </a:pathLst>
            </a:custGeom>
            <a:solidFill>
              <a:srgbClr val="000000"/>
            </a:solidFill>
          </p:spPr>
          <p:txBody>
            <a:bodyPr wrap="square" lIns="0" tIns="0" rIns="0" bIns="0" rtlCol="0"/>
            <a:lstStyle/>
            <a:p>
              <a:endParaRPr/>
            </a:p>
          </p:txBody>
        </p:sp>
        <p:sp>
          <p:nvSpPr>
            <p:cNvPr id="6" name="object 6"/>
            <p:cNvSpPr/>
            <p:nvPr/>
          </p:nvSpPr>
          <p:spPr>
            <a:xfrm>
              <a:off x="5936867" y="5605400"/>
              <a:ext cx="2143125" cy="866140"/>
            </a:xfrm>
            <a:custGeom>
              <a:avLst/>
              <a:gdLst/>
              <a:ahLst/>
              <a:cxnLst/>
              <a:rect l="l" t="t" r="r" b="b"/>
              <a:pathLst>
                <a:path w="2143125" h="866139">
                  <a:moveTo>
                    <a:pt x="2143115" y="0"/>
                  </a:moveTo>
                  <a:lnTo>
                    <a:pt x="0" y="0"/>
                  </a:lnTo>
                  <a:lnTo>
                    <a:pt x="0" y="865874"/>
                  </a:lnTo>
                  <a:lnTo>
                    <a:pt x="2143115" y="865874"/>
                  </a:lnTo>
                  <a:lnTo>
                    <a:pt x="2143115" y="0"/>
                  </a:lnTo>
                  <a:close/>
                </a:path>
              </a:pathLst>
            </a:custGeom>
            <a:solidFill>
              <a:srgbClr val="00A2FF"/>
            </a:solidFill>
          </p:spPr>
          <p:txBody>
            <a:bodyPr wrap="square" lIns="0" tIns="0" rIns="0" bIns="0" rtlCol="0"/>
            <a:lstStyle/>
            <a:p>
              <a:endParaRPr/>
            </a:p>
          </p:txBody>
        </p:sp>
        <p:sp>
          <p:nvSpPr>
            <p:cNvPr id="7" name="object 7"/>
            <p:cNvSpPr/>
            <p:nvPr/>
          </p:nvSpPr>
          <p:spPr>
            <a:xfrm>
              <a:off x="8810256" y="3978242"/>
              <a:ext cx="5488940" cy="4377690"/>
            </a:xfrm>
            <a:custGeom>
              <a:avLst/>
              <a:gdLst/>
              <a:ahLst/>
              <a:cxnLst/>
              <a:rect l="l" t="t" r="r" b="b"/>
              <a:pathLst>
                <a:path w="5488940" h="4377690">
                  <a:moveTo>
                    <a:pt x="2483574" y="3596868"/>
                  </a:moveTo>
                  <a:lnTo>
                    <a:pt x="0" y="3596868"/>
                  </a:lnTo>
                  <a:lnTo>
                    <a:pt x="0" y="4377106"/>
                  </a:lnTo>
                  <a:lnTo>
                    <a:pt x="2483574" y="4377106"/>
                  </a:lnTo>
                  <a:lnTo>
                    <a:pt x="2483574" y="3596868"/>
                  </a:lnTo>
                  <a:close/>
                </a:path>
                <a:path w="5488940" h="4377690">
                  <a:moveTo>
                    <a:pt x="2483574" y="0"/>
                  </a:moveTo>
                  <a:lnTo>
                    <a:pt x="0" y="0"/>
                  </a:lnTo>
                  <a:lnTo>
                    <a:pt x="0" y="2730995"/>
                  </a:lnTo>
                  <a:lnTo>
                    <a:pt x="2483574" y="2730995"/>
                  </a:lnTo>
                  <a:lnTo>
                    <a:pt x="2483574" y="0"/>
                  </a:lnTo>
                  <a:close/>
                </a:path>
                <a:path w="5488940" h="4377690">
                  <a:moveTo>
                    <a:pt x="5488927" y="0"/>
                  </a:moveTo>
                  <a:lnTo>
                    <a:pt x="3005353" y="0"/>
                  </a:lnTo>
                  <a:lnTo>
                    <a:pt x="3005353" y="4377106"/>
                  </a:lnTo>
                  <a:lnTo>
                    <a:pt x="5488927" y="4377106"/>
                  </a:lnTo>
                  <a:lnTo>
                    <a:pt x="5488927" y="0"/>
                  </a:lnTo>
                  <a:close/>
                </a:path>
              </a:pathLst>
            </a:custGeom>
            <a:solidFill>
              <a:srgbClr val="000000"/>
            </a:solidFill>
          </p:spPr>
          <p:txBody>
            <a:bodyPr wrap="square" lIns="0" tIns="0" rIns="0" bIns="0" rtlCol="0"/>
            <a:lstStyle/>
            <a:p>
              <a:endParaRPr/>
            </a:p>
          </p:txBody>
        </p:sp>
      </p:grpSp>
      <p:sp>
        <p:nvSpPr>
          <p:cNvPr id="8" name="object 8"/>
          <p:cNvSpPr txBox="1"/>
          <p:nvPr/>
        </p:nvSpPr>
        <p:spPr>
          <a:xfrm>
            <a:off x="9384291" y="8561900"/>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2</a:t>
            </a:r>
            <a:endParaRPr sz="2600">
              <a:latin typeface="Arial MT"/>
              <a:cs typeface="Arial MT"/>
            </a:endParaRPr>
          </a:p>
        </p:txBody>
      </p:sp>
      <p:sp>
        <p:nvSpPr>
          <p:cNvPr id="9" name="object 9"/>
          <p:cNvSpPr txBox="1"/>
          <p:nvPr/>
        </p:nvSpPr>
        <p:spPr>
          <a:xfrm>
            <a:off x="12389645" y="8561900"/>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3</a:t>
            </a:r>
            <a:endParaRPr sz="2600">
              <a:latin typeface="Arial MT"/>
              <a:cs typeface="Arial MT"/>
            </a:endParaRPr>
          </a:p>
        </p:txBody>
      </p:sp>
      <p:sp>
        <p:nvSpPr>
          <p:cNvPr id="10" name="object 10"/>
          <p:cNvSpPr txBox="1"/>
          <p:nvPr/>
        </p:nvSpPr>
        <p:spPr>
          <a:xfrm>
            <a:off x="6378942" y="8561900"/>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1</a:t>
            </a:r>
            <a:endParaRPr sz="2600">
              <a:latin typeface="Arial MT"/>
              <a:cs typeface="Arial MT"/>
            </a:endParaRPr>
          </a:p>
        </p:txBody>
      </p:sp>
      <p:sp>
        <p:nvSpPr>
          <p:cNvPr id="11" name="object 11"/>
          <p:cNvSpPr txBox="1"/>
          <p:nvPr/>
        </p:nvSpPr>
        <p:spPr>
          <a:xfrm>
            <a:off x="6185697" y="5813928"/>
            <a:ext cx="1645920" cy="427990"/>
          </a:xfrm>
          <a:prstGeom prst="rect">
            <a:avLst/>
          </a:prstGeom>
        </p:spPr>
        <p:txBody>
          <a:bodyPr vert="horz" wrap="square" lIns="0" tIns="17145" rIns="0" bIns="0" rtlCol="0">
            <a:spAutoFit/>
          </a:bodyPr>
          <a:lstStyle/>
          <a:p>
            <a:pPr marL="12700">
              <a:lnSpc>
                <a:spcPct val="100000"/>
              </a:lnSpc>
              <a:spcBef>
                <a:spcPts val="135"/>
              </a:spcBef>
            </a:pPr>
            <a:r>
              <a:rPr sz="2600" spc="80" dirty="0">
                <a:solidFill>
                  <a:srgbClr val="FFFFFF"/>
                </a:solidFill>
                <a:latin typeface="Arial MT"/>
                <a:cs typeface="Arial MT"/>
              </a:rPr>
              <a:t>Partition-0</a:t>
            </a:r>
            <a:endParaRPr sz="2600">
              <a:latin typeface="Arial MT"/>
              <a:cs typeface="Arial MT"/>
            </a:endParaRPr>
          </a:p>
        </p:txBody>
      </p:sp>
      <p:sp>
        <p:nvSpPr>
          <p:cNvPr id="12" name="object 12"/>
          <p:cNvSpPr txBox="1"/>
          <p:nvPr/>
        </p:nvSpPr>
        <p:spPr>
          <a:xfrm>
            <a:off x="8980492" y="5605401"/>
            <a:ext cx="2143125" cy="866140"/>
          </a:xfrm>
          <a:prstGeom prst="rect">
            <a:avLst/>
          </a:prstGeom>
          <a:solidFill>
            <a:srgbClr val="00A2FF"/>
          </a:solidFill>
        </p:spPr>
        <p:txBody>
          <a:bodyPr vert="horz" wrap="square" lIns="0" tIns="226060" rIns="0" bIns="0" rtlCol="0">
            <a:spAutoFit/>
          </a:bodyPr>
          <a:lstStyle/>
          <a:p>
            <a:pPr marL="260985">
              <a:lnSpc>
                <a:spcPct val="100000"/>
              </a:lnSpc>
              <a:spcBef>
                <a:spcPts val="1780"/>
              </a:spcBef>
            </a:pPr>
            <a:r>
              <a:rPr sz="2600" spc="80" dirty="0">
                <a:solidFill>
                  <a:srgbClr val="FFFFFF"/>
                </a:solidFill>
                <a:latin typeface="Arial MT"/>
                <a:cs typeface="Arial MT"/>
              </a:rPr>
              <a:t>Partition-1</a:t>
            </a:r>
            <a:endParaRPr sz="2600">
              <a:latin typeface="Arial MT"/>
              <a:cs typeface="Arial MT"/>
            </a:endParaRPr>
          </a:p>
        </p:txBody>
      </p:sp>
      <p:sp>
        <p:nvSpPr>
          <p:cNvPr id="13" name="object 13"/>
          <p:cNvSpPr txBox="1"/>
          <p:nvPr/>
        </p:nvSpPr>
        <p:spPr>
          <a:xfrm>
            <a:off x="12024115" y="5605401"/>
            <a:ext cx="2143125" cy="866140"/>
          </a:xfrm>
          <a:prstGeom prst="rect">
            <a:avLst/>
          </a:prstGeom>
          <a:solidFill>
            <a:srgbClr val="00A2FF"/>
          </a:solidFill>
        </p:spPr>
        <p:txBody>
          <a:bodyPr vert="horz" wrap="square" lIns="0" tIns="226060" rIns="0" bIns="0" rtlCol="0">
            <a:spAutoFit/>
          </a:bodyPr>
          <a:lstStyle/>
          <a:p>
            <a:pPr marL="260985">
              <a:lnSpc>
                <a:spcPct val="100000"/>
              </a:lnSpc>
              <a:spcBef>
                <a:spcPts val="1780"/>
              </a:spcBef>
            </a:pPr>
            <a:r>
              <a:rPr sz="2600" spc="80" dirty="0">
                <a:solidFill>
                  <a:srgbClr val="FFFFFF"/>
                </a:solidFill>
                <a:latin typeface="Arial MT"/>
                <a:cs typeface="Arial MT"/>
              </a:rPr>
              <a:t>Partition-2</a:t>
            </a:r>
            <a:endParaRPr sz="2600">
              <a:latin typeface="Arial MT"/>
              <a:cs typeface="Arial MT"/>
            </a:endParaRPr>
          </a:p>
        </p:txBody>
      </p:sp>
      <p:sp>
        <p:nvSpPr>
          <p:cNvPr id="14" name="object 14"/>
          <p:cNvSpPr/>
          <p:nvPr/>
        </p:nvSpPr>
        <p:spPr>
          <a:xfrm>
            <a:off x="5854592" y="6709228"/>
            <a:ext cx="8395335" cy="866140"/>
          </a:xfrm>
          <a:custGeom>
            <a:avLst/>
            <a:gdLst/>
            <a:ahLst/>
            <a:cxnLst/>
            <a:rect l="l" t="t" r="r" b="b"/>
            <a:pathLst>
              <a:path w="8395335" h="866140">
                <a:moveTo>
                  <a:pt x="8394915" y="0"/>
                </a:moveTo>
                <a:lnTo>
                  <a:pt x="0" y="0"/>
                </a:lnTo>
                <a:lnTo>
                  <a:pt x="0" y="865874"/>
                </a:lnTo>
                <a:lnTo>
                  <a:pt x="8394915" y="865874"/>
                </a:lnTo>
                <a:lnTo>
                  <a:pt x="8394915" y="0"/>
                </a:lnTo>
                <a:close/>
              </a:path>
            </a:pathLst>
          </a:custGeom>
          <a:solidFill>
            <a:srgbClr val="00A2FF"/>
          </a:solidFill>
        </p:spPr>
        <p:txBody>
          <a:bodyPr wrap="square" lIns="0" tIns="0" rIns="0" bIns="0" rtlCol="0"/>
          <a:lstStyle/>
          <a:p>
            <a:endParaRPr/>
          </a:p>
        </p:txBody>
      </p:sp>
      <p:sp>
        <p:nvSpPr>
          <p:cNvPr id="15" name="object 15"/>
          <p:cNvSpPr txBox="1"/>
          <p:nvPr/>
        </p:nvSpPr>
        <p:spPr>
          <a:xfrm>
            <a:off x="8288484" y="6709228"/>
            <a:ext cx="5961380" cy="866140"/>
          </a:xfrm>
          <a:prstGeom prst="rect">
            <a:avLst/>
          </a:prstGeom>
        </p:spPr>
        <p:txBody>
          <a:bodyPr vert="horz" wrap="square" lIns="0" tIns="226060" rIns="0" bIns="0" rtlCol="0">
            <a:spAutoFit/>
          </a:bodyPr>
          <a:lstStyle/>
          <a:p>
            <a:pPr marL="180340">
              <a:lnSpc>
                <a:spcPct val="100000"/>
              </a:lnSpc>
              <a:spcBef>
                <a:spcPts val="1780"/>
              </a:spcBef>
            </a:pPr>
            <a:r>
              <a:rPr sz="2600" spc="105" dirty="0">
                <a:solidFill>
                  <a:srgbClr val="FFFFFF"/>
                </a:solidFill>
                <a:latin typeface="Arial MT"/>
                <a:cs typeface="Arial MT"/>
              </a:rPr>
              <a:t>test-topic-replicated</a:t>
            </a:r>
            <a:endParaRPr sz="2600">
              <a:latin typeface="Arial MT"/>
              <a:cs typeface="Arial MT"/>
            </a:endParaRPr>
          </a:p>
        </p:txBody>
      </p:sp>
      <p:sp>
        <p:nvSpPr>
          <p:cNvPr id="16" name="object 16"/>
          <p:cNvSpPr txBox="1"/>
          <p:nvPr/>
        </p:nvSpPr>
        <p:spPr>
          <a:xfrm>
            <a:off x="6276831" y="9224926"/>
            <a:ext cx="1492885" cy="697230"/>
          </a:xfrm>
          <a:prstGeom prst="rect">
            <a:avLst/>
          </a:prstGeom>
          <a:solidFill>
            <a:srgbClr val="00A2FF"/>
          </a:solidFill>
        </p:spPr>
        <p:txBody>
          <a:bodyPr vert="horz" wrap="square" lIns="0" tIns="1270" rIns="0" bIns="0" rtlCol="0">
            <a:spAutoFit/>
          </a:bodyPr>
          <a:lstStyle/>
          <a:p>
            <a:pPr>
              <a:lnSpc>
                <a:spcPct val="100000"/>
              </a:lnSpc>
              <a:spcBef>
                <a:spcPts val="10"/>
              </a:spcBef>
            </a:pPr>
            <a:endParaRPr sz="1500">
              <a:latin typeface="Times New Roman"/>
              <a:cs typeface="Times New Roman"/>
            </a:endParaRPr>
          </a:p>
          <a:p>
            <a:pPr marL="185420">
              <a:lnSpc>
                <a:spcPct val="100000"/>
              </a:lnSpc>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7" name="object 17"/>
          <p:cNvSpPr txBox="1"/>
          <p:nvPr/>
        </p:nvSpPr>
        <p:spPr>
          <a:xfrm>
            <a:off x="9305659" y="9224926"/>
            <a:ext cx="1492885" cy="697230"/>
          </a:xfrm>
          <a:prstGeom prst="rect">
            <a:avLst/>
          </a:prstGeom>
          <a:solidFill>
            <a:srgbClr val="00A2FF"/>
          </a:solidFill>
        </p:spPr>
        <p:txBody>
          <a:bodyPr vert="horz" wrap="square" lIns="0" tIns="1270" rIns="0" bIns="0" rtlCol="0">
            <a:spAutoFit/>
          </a:bodyPr>
          <a:lstStyle/>
          <a:p>
            <a:pPr>
              <a:lnSpc>
                <a:spcPct val="100000"/>
              </a:lnSpc>
              <a:spcBef>
                <a:spcPts val="10"/>
              </a:spcBef>
            </a:pPr>
            <a:endParaRPr sz="1500">
              <a:latin typeface="Times New Roman"/>
              <a:cs typeface="Times New Roman"/>
            </a:endParaRPr>
          </a:p>
          <a:p>
            <a:pPr marL="185420">
              <a:lnSpc>
                <a:spcPct val="100000"/>
              </a:lnSpc>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8" name="object 18"/>
          <p:cNvSpPr txBox="1"/>
          <p:nvPr/>
        </p:nvSpPr>
        <p:spPr>
          <a:xfrm>
            <a:off x="12334493" y="9224926"/>
            <a:ext cx="1492885" cy="697230"/>
          </a:xfrm>
          <a:prstGeom prst="rect">
            <a:avLst/>
          </a:prstGeom>
          <a:solidFill>
            <a:srgbClr val="00A2FF"/>
          </a:solidFill>
        </p:spPr>
        <p:txBody>
          <a:bodyPr vert="horz" wrap="square" lIns="0" tIns="1270" rIns="0" bIns="0" rtlCol="0">
            <a:spAutoFit/>
          </a:bodyPr>
          <a:lstStyle/>
          <a:p>
            <a:pPr>
              <a:lnSpc>
                <a:spcPct val="100000"/>
              </a:lnSpc>
              <a:spcBef>
                <a:spcPts val="10"/>
              </a:spcBef>
            </a:pPr>
            <a:endParaRPr sz="1500">
              <a:latin typeface="Times New Roman"/>
              <a:cs typeface="Times New Roman"/>
            </a:endParaRPr>
          </a:p>
          <a:p>
            <a:pPr marL="185420">
              <a:lnSpc>
                <a:spcPct val="100000"/>
              </a:lnSpc>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9" name="object 19"/>
          <p:cNvSpPr txBox="1"/>
          <p:nvPr/>
        </p:nvSpPr>
        <p:spPr>
          <a:xfrm>
            <a:off x="6243165" y="3035054"/>
            <a:ext cx="1530985" cy="799465"/>
          </a:xfrm>
          <a:prstGeom prst="rect">
            <a:avLst/>
          </a:prstGeom>
          <a:solidFill>
            <a:srgbClr val="00A2FF"/>
          </a:solidFill>
        </p:spPr>
        <p:txBody>
          <a:bodyPr vert="horz" wrap="square" lIns="0" tIns="126364" rIns="0" bIns="0" rtlCol="0">
            <a:spAutoFit/>
          </a:bodyPr>
          <a:lstStyle/>
          <a:p>
            <a:pPr marL="299720" marR="292100" indent="5715">
              <a:lnSpc>
                <a:spcPct val="104099"/>
              </a:lnSpc>
              <a:spcBef>
                <a:spcPts val="994"/>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Partition0</a:t>
            </a:r>
            <a:endParaRPr sz="1650">
              <a:latin typeface="Arial MT"/>
              <a:cs typeface="Arial MT"/>
            </a:endParaRPr>
          </a:p>
        </p:txBody>
      </p:sp>
      <p:sp>
        <p:nvSpPr>
          <p:cNvPr id="20" name="object 20"/>
          <p:cNvSpPr txBox="1"/>
          <p:nvPr/>
        </p:nvSpPr>
        <p:spPr>
          <a:xfrm>
            <a:off x="9162988" y="3035054"/>
            <a:ext cx="1530985" cy="799465"/>
          </a:xfrm>
          <a:prstGeom prst="rect">
            <a:avLst/>
          </a:prstGeom>
          <a:solidFill>
            <a:srgbClr val="00A2FF"/>
          </a:solidFill>
        </p:spPr>
        <p:txBody>
          <a:bodyPr vert="horz" wrap="square" lIns="0" tIns="126364" rIns="0" bIns="0" rtlCol="0">
            <a:spAutoFit/>
          </a:bodyPr>
          <a:lstStyle/>
          <a:p>
            <a:pPr marL="299720" marR="292100" indent="5715">
              <a:lnSpc>
                <a:spcPct val="104099"/>
              </a:lnSpc>
              <a:spcBef>
                <a:spcPts val="994"/>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Partition1</a:t>
            </a:r>
            <a:endParaRPr sz="1650">
              <a:latin typeface="Arial MT"/>
              <a:cs typeface="Arial MT"/>
            </a:endParaRPr>
          </a:p>
        </p:txBody>
      </p:sp>
      <p:sp>
        <p:nvSpPr>
          <p:cNvPr id="21" name="object 21"/>
          <p:cNvSpPr txBox="1"/>
          <p:nvPr/>
        </p:nvSpPr>
        <p:spPr>
          <a:xfrm>
            <a:off x="12330410" y="3035054"/>
            <a:ext cx="1530985" cy="799465"/>
          </a:xfrm>
          <a:prstGeom prst="rect">
            <a:avLst/>
          </a:prstGeom>
          <a:solidFill>
            <a:srgbClr val="00A2FF"/>
          </a:solidFill>
        </p:spPr>
        <p:txBody>
          <a:bodyPr vert="horz" wrap="square" lIns="0" tIns="126364" rIns="0" bIns="0" rtlCol="0">
            <a:spAutoFit/>
          </a:bodyPr>
          <a:lstStyle/>
          <a:p>
            <a:pPr marL="299720" marR="292735" indent="5715">
              <a:lnSpc>
                <a:spcPct val="104099"/>
              </a:lnSpc>
              <a:spcBef>
                <a:spcPts val="994"/>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Partition2</a:t>
            </a:r>
            <a:endParaRPr sz="1650">
              <a:latin typeface="Arial MT"/>
              <a:cs typeface="Arial MT"/>
            </a:endParaRPr>
          </a:p>
        </p:txBody>
      </p:sp>
      <p:sp>
        <p:nvSpPr>
          <p:cNvPr id="22" name="object 22"/>
          <p:cNvSpPr/>
          <p:nvPr/>
        </p:nvSpPr>
        <p:spPr>
          <a:xfrm>
            <a:off x="6546939" y="10066140"/>
            <a:ext cx="1337945" cy="865505"/>
          </a:xfrm>
          <a:custGeom>
            <a:avLst/>
            <a:gdLst/>
            <a:ahLst/>
            <a:cxnLst/>
            <a:rect l="l" t="t" r="r" b="b"/>
            <a:pathLst>
              <a:path w="1337945" h="865504">
                <a:moveTo>
                  <a:pt x="1337818" y="313550"/>
                </a:moveTo>
                <a:lnTo>
                  <a:pt x="1156881" y="453771"/>
                </a:lnTo>
                <a:lnTo>
                  <a:pt x="1156881" y="425234"/>
                </a:lnTo>
                <a:lnTo>
                  <a:pt x="1307553" y="309524"/>
                </a:lnTo>
                <a:lnTo>
                  <a:pt x="1156881" y="309524"/>
                </a:lnTo>
                <a:lnTo>
                  <a:pt x="1156881" y="177850"/>
                </a:lnTo>
                <a:lnTo>
                  <a:pt x="986967" y="309524"/>
                </a:lnTo>
                <a:lnTo>
                  <a:pt x="949896" y="309524"/>
                </a:lnTo>
                <a:lnTo>
                  <a:pt x="1126617" y="173824"/>
                </a:lnTo>
                <a:lnTo>
                  <a:pt x="879144" y="173824"/>
                </a:lnTo>
                <a:lnTo>
                  <a:pt x="879144" y="4025"/>
                </a:lnTo>
                <a:lnTo>
                  <a:pt x="660031" y="173824"/>
                </a:lnTo>
                <a:lnTo>
                  <a:pt x="622503" y="173824"/>
                </a:lnTo>
                <a:lnTo>
                  <a:pt x="848880" y="0"/>
                </a:lnTo>
                <a:lnTo>
                  <a:pt x="484860" y="0"/>
                </a:lnTo>
                <a:lnTo>
                  <a:pt x="484860" y="309587"/>
                </a:lnTo>
                <a:lnTo>
                  <a:pt x="469188" y="321729"/>
                </a:lnTo>
                <a:lnTo>
                  <a:pt x="458660" y="313550"/>
                </a:lnTo>
                <a:lnTo>
                  <a:pt x="458660" y="318122"/>
                </a:lnTo>
                <a:lnTo>
                  <a:pt x="446684" y="308838"/>
                </a:lnTo>
                <a:lnTo>
                  <a:pt x="465289" y="294563"/>
                </a:lnTo>
                <a:lnTo>
                  <a:pt x="484860" y="309587"/>
                </a:lnTo>
                <a:lnTo>
                  <a:pt x="484860" y="0"/>
                </a:lnTo>
                <a:lnTo>
                  <a:pt x="30264" y="0"/>
                </a:lnTo>
                <a:lnTo>
                  <a:pt x="277723" y="189928"/>
                </a:lnTo>
                <a:lnTo>
                  <a:pt x="277723" y="219329"/>
                </a:lnTo>
                <a:lnTo>
                  <a:pt x="0" y="4025"/>
                </a:lnTo>
                <a:lnTo>
                  <a:pt x="0" y="553643"/>
                </a:lnTo>
                <a:lnTo>
                  <a:pt x="2108" y="555752"/>
                </a:lnTo>
                <a:lnTo>
                  <a:pt x="277723" y="555752"/>
                </a:lnTo>
                <a:lnTo>
                  <a:pt x="277723" y="727468"/>
                </a:lnTo>
                <a:lnTo>
                  <a:pt x="279844" y="729576"/>
                </a:lnTo>
                <a:lnTo>
                  <a:pt x="458660" y="729576"/>
                </a:lnTo>
                <a:lnTo>
                  <a:pt x="458660" y="863168"/>
                </a:lnTo>
                <a:lnTo>
                  <a:pt x="460768" y="865276"/>
                </a:lnTo>
                <a:lnTo>
                  <a:pt x="1335697" y="865276"/>
                </a:lnTo>
                <a:lnTo>
                  <a:pt x="1337818" y="863168"/>
                </a:lnTo>
                <a:lnTo>
                  <a:pt x="1337818" y="651014"/>
                </a:lnTo>
                <a:lnTo>
                  <a:pt x="1337818" y="313550"/>
                </a:lnTo>
                <a:close/>
              </a:path>
            </a:pathLst>
          </a:custGeom>
          <a:solidFill>
            <a:srgbClr val="61D836"/>
          </a:solidFill>
        </p:spPr>
        <p:txBody>
          <a:bodyPr wrap="square" lIns="0" tIns="0" rIns="0" bIns="0" rtlCol="0"/>
          <a:lstStyle/>
          <a:p>
            <a:endParaRPr/>
          </a:p>
        </p:txBody>
      </p:sp>
      <p:sp>
        <p:nvSpPr>
          <p:cNvPr id="23" name="object 23"/>
          <p:cNvSpPr/>
          <p:nvPr/>
        </p:nvSpPr>
        <p:spPr>
          <a:xfrm>
            <a:off x="9677400" y="10066140"/>
            <a:ext cx="1337945" cy="865505"/>
          </a:xfrm>
          <a:custGeom>
            <a:avLst/>
            <a:gdLst/>
            <a:ahLst/>
            <a:cxnLst/>
            <a:rect l="l" t="t" r="r" b="b"/>
            <a:pathLst>
              <a:path w="1337945" h="865504">
                <a:moveTo>
                  <a:pt x="1337818" y="313550"/>
                </a:moveTo>
                <a:lnTo>
                  <a:pt x="1156893" y="453771"/>
                </a:lnTo>
                <a:lnTo>
                  <a:pt x="1156893" y="425221"/>
                </a:lnTo>
                <a:lnTo>
                  <a:pt x="1307553" y="309524"/>
                </a:lnTo>
                <a:lnTo>
                  <a:pt x="1156893" y="309524"/>
                </a:lnTo>
                <a:lnTo>
                  <a:pt x="1156893" y="177850"/>
                </a:lnTo>
                <a:lnTo>
                  <a:pt x="986980" y="309524"/>
                </a:lnTo>
                <a:lnTo>
                  <a:pt x="949896" y="309524"/>
                </a:lnTo>
                <a:lnTo>
                  <a:pt x="1126617" y="173824"/>
                </a:lnTo>
                <a:lnTo>
                  <a:pt x="879157" y="173824"/>
                </a:lnTo>
                <a:lnTo>
                  <a:pt x="879157" y="4025"/>
                </a:lnTo>
                <a:lnTo>
                  <a:pt x="660044" y="173824"/>
                </a:lnTo>
                <a:lnTo>
                  <a:pt x="622515" y="173824"/>
                </a:lnTo>
                <a:lnTo>
                  <a:pt x="848893" y="0"/>
                </a:lnTo>
                <a:lnTo>
                  <a:pt x="484873" y="0"/>
                </a:lnTo>
                <a:lnTo>
                  <a:pt x="484873" y="309587"/>
                </a:lnTo>
                <a:lnTo>
                  <a:pt x="469201" y="321729"/>
                </a:lnTo>
                <a:lnTo>
                  <a:pt x="458673" y="313550"/>
                </a:lnTo>
                <a:lnTo>
                  <a:pt x="458673" y="318135"/>
                </a:lnTo>
                <a:lnTo>
                  <a:pt x="446697" y="308838"/>
                </a:lnTo>
                <a:lnTo>
                  <a:pt x="465302" y="294563"/>
                </a:lnTo>
                <a:lnTo>
                  <a:pt x="484873" y="309587"/>
                </a:lnTo>
                <a:lnTo>
                  <a:pt x="484873" y="0"/>
                </a:lnTo>
                <a:lnTo>
                  <a:pt x="30264" y="0"/>
                </a:lnTo>
                <a:lnTo>
                  <a:pt x="277736" y="189941"/>
                </a:lnTo>
                <a:lnTo>
                  <a:pt x="277736" y="219329"/>
                </a:lnTo>
                <a:lnTo>
                  <a:pt x="0" y="4025"/>
                </a:lnTo>
                <a:lnTo>
                  <a:pt x="0" y="553643"/>
                </a:lnTo>
                <a:lnTo>
                  <a:pt x="2108" y="555752"/>
                </a:lnTo>
                <a:lnTo>
                  <a:pt x="277736" y="555752"/>
                </a:lnTo>
                <a:lnTo>
                  <a:pt x="277736" y="727468"/>
                </a:lnTo>
                <a:lnTo>
                  <a:pt x="279844" y="729576"/>
                </a:lnTo>
                <a:lnTo>
                  <a:pt x="458673" y="729576"/>
                </a:lnTo>
                <a:lnTo>
                  <a:pt x="458673" y="863168"/>
                </a:lnTo>
                <a:lnTo>
                  <a:pt x="460781" y="865276"/>
                </a:lnTo>
                <a:lnTo>
                  <a:pt x="1335709" y="865276"/>
                </a:lnTo>
                <a:lnTo>
                  <a:pt x="1337818" y="863168"/>
                </a:lnTo>
                <a:lnTo>
                  <a:pt x="1337818" y="651014"/>
                </a:lnTo>
                <a:lnTo>
                  <a:pt x="1337818" y="313550"/>
                </a:lnTo>
                <a:close/>
              </a:path>
            </a:pathLst>
          </a:custGeom>
          <a:solidFill>
            <a:srgbClr val="61D836"/>
          </a:solidFill>
        </p:spPr>
        <p:txBody>
          <a:bodyPr wrap="square" lIns="0" tIns="0" rIns="0" bIns="0" rtlCol="0"/>
          <a:lstStyle/>
          <a:p>
            <a:endParaRPr/>
          </a:p>
        </p:txBody>
      </p:sp>
      <p:sp>
        <p:nvSpPr>
          <p:cNvPr id="24" name="object 24"/>
          <p:cNvSpPr/>
          <p:nvPr/>
        </p:nvSpPr>
        <p:spPr>
          <a:xfrm>
            <a:off x="12807874" y="10066140"/>
            <a:ext cx="1337945" cy="865505"/>
          </a:xfrm>
          <a:custGeom>
            <a:avLst/>
            <a:gdLst/>
            <a:ahLst/>
            <a:cxnLst/>
            <a:rect l="l" t="t" r="r" b="b"/>
            <a:pathLst>
              <a:path w="1337944" h="865504">
                <a:moveTo>
                  <a:pt x="1337818" y="313550"/>
                </a:moveTo>
                <a:lnTo>
                  <a:pt x="1156893" y="453771"/>
                </a:lnTo>
                <a:lnTo>
                  <a:pt x="1156893" y="425221"/>
                </a:lnTo>
                <a:lnTo>
                  <a:pt x="1307553" y="309524"/>
                </a:lnTo>
                <a:lnTo>
                  <a:pt x="1156893" y="309524"/>
                </a:lnTo>
                <a:lnTo>
                  <a:pt x="1156893" y="177850"/>
                </a:lnTo>
                <a:lnTo>
                  <a:pt x="986980" y="309524"/>
                </a:lnTo>
                <a:lnTo>
                  <a:pt x="949896" y="309524"/>
                </a:lnTo>
                <a:lnTo>
                  <a:pt x="1126617" y="173824"/>
                </a:lnTo>
                <a:lnTo>
                  <a:pt x="879144" y="173824"/>
                </a:lnTo>
                <a:lnTo>
                  <a:pt x="879144" y="4025"/>
                </a:lnTo>
                <a:lnTo>
                  <a:pt x="660031" y="173824"/>
                </a:lnTo>
                <a:lnTo>
                  <a:pt x="622515" y="173824"/>
                </a:lnTo>
                <a:lnTo>
                  <a:pt x="848893" y="0"/>
                </a:lnTo>
                <a:lnTo>
                  <a:pt x="484860" y="0"/>
                </a:lnTo>
                <a:lnTo>
                  <a:pt x="484860" y="309575"/>
                </a:lnTo>
                <a:lnTo>
                  <a:pt x="469201" y="321716"/>
                </a:lnTo>
                <a:lnTo>
                  <a:pt x="458673" y="313550"/>
                </a:lnTo>
                <a:lnTo>
                  <a:pt x="458673" y="318135"/>
                </a:lnTo>
                <a:lnTo>
                  <a:pt x="446697" y="308838"/>
                </a:lnTo>
                <a:lnTo>
                  <a:pt x="465289" y="294563"/>
                </a:lnTo>
                <a:lnTo>
                  <a:pt x="484860" y="309575"/>
                </a:lnTo>
                <a:lnTo>
                  <a:pt x="484860" y="0"/>
                </a:lnTo>
                <a:lnTo>
                  <a:pt x="30264" y="0"/>
                </a:lnTo>
                <a:lnTo>
                  <a:pt x="277736" y="189941"/>
                </a:lnTo>
                <a:lnTo>
                  <a:pt x="277736" y="219329"/>
                </a:lnTo>
                <a:lnTo>
                  <a:pt x="0" y="4025"/>
                </a:lnTo>
                <a:lnTo>
                  <a:pt x="0" y="553643"/>
                </a:lnTo>
                <a:lnTo>
                  <a:pt x="2108" y="555752"/>
                </a:lnTo>
                <a:lnTo>
                  <a:pt x="277736" y="555752"/>
                </a:lnTo>
                <a:lnTo>
                  <a:pt x="277736" y="727468"/>
                </a:lnTo>
                <a:lnTo>
                  <a:pt x="279844" y="729576"/>
                </a:lnTo>
                <a:lnTo>
                  <a:pt x="458673" y="729576"/>
                </a:lnTo>
                <a:lnTo>
                  <a:pt x="458673" y="863168"/>
                </a:lnTo>
                <a:lnTo>
                  <a:pt x="460781" y="865276"/>
                </a:lnTo>
                <a:lnTo>
                  <a:pt x="1335709" y="865276"/>
                </a:lnTo>
                <a:lnTo>
                  <a:pt x="1337818" y="863168"/>
                </a:lnTo>
                <a:lnTo>
                  <a:pt x="1337818" y="651014"/>
                </a:lnTo>
                <a:lnTo>
                  <a:pt x="1337818" y="313550"/>
                </a:lnTo>
                <a:close/>
              </a:path>
            </a:pathLst>
          </a:custGeom>
          <a:solidFill>
            <a:srgbClr val="61D836"/>
          </a:solidFill>
        </p:spPr>
        <p:txBody>
          <a:bodyPr wrap="square" lIns="0" tIns="0" rIns="0" bIns="0" rtlCol="0"/>
          <a:lstStyle/>
          <a:p>
            <a:endParaRPr/>
          </a:p>
        </p:txBody>
      </p:sp>
      <p:sp>
        <p:nvSpPr>
          <p:cNvPr id="25" name="object 25"/>
          <p:cNvSpPr txBox="1"/>
          <p:nvPr/>
        </p:nvSpPr>
        <p:spPr>
          <a:xfrm>
            <a:off x="2554895" y="5717062"/>
            <a:ext cx="1675130" cy="1047115"/>
          </a:xfrm>
          <a:prstGeom prst="rect">
            <a:avLst/>
          </a:prstGeom>
          <a:solidFill>
            <a:srgbClr val="000000"/>
          </a:solidFill>
        </p:spPr>
        <p:txBody>
          <a:bodyPr vert="horz" wrap="square" lIns="0" tIns="98425" rIns="0" bIns="0" rtlCol="0">
            <a:spAutoFit/>
          </a:bodyPr>
          <a:lstStyle/>
          <a:p>
            <a:pPr marL="126364" marR="118745" indent="266700">
              <a:lnSpc>
                <a:spcPct val="103099"/>
              </a:lnSpc>
              <a:spcBef>
                <a:spcPts val="775"/>
              </a:spcBef>
            </a:pPr>
            <a:r>
              <a:rPr sz="2600" spc="65" dirty="0">
                <a:solidFill>
                  <a:srgbClr val="FFFFFF"/>
                </a:solidFill>
                <a:latin typeface="Arial MT"/>
                <a:cs typeface="Arial MT"/>
              </a:rPr>
              <a:t>Kafka </a:t>
            </a:r>
            <a:r>
              <a:rPr sz="2600" spc="70" dirty="0">
                <a:solidFill>
                  <a:srgbClr val="FFFFFF"/>
                </a:solidFill>
                <a:latin typeface="Arial MT"/>
                <a:cs typeface="Arial MT"/>
              </a:rPr>
              <a:t> </a:t>
            </a:r>
            <a:r>
              <a:rPr sz="2600" spc="55" dirty="0">
                <a:solidFill>
                  <a:srgbClr val="FFFFFF"/>
                </a:solidFill>
                <a:latin typeface="Arial MT"/>
                <a:cs typeface="Arial MT"/>
              </a:rPr>
              <a:t>P</a:t>
            </a:r>
            <a:r>
              <a:rPr sz="2600" spc="-25" dirty="0">
                <a:solidFill>
                  <a:srgbClr val="FFFFFF"/>
                </a:solidFill>
                <a:latin typeface="Arial MT"/>
                <a:cs typeface="Arial MT"/>
              </a:rPr>
              <a:t>r</a:t>
            </a:r>
            <a:r>
              <a:rPr sz="2600" spc="100" dirty="0">
                <a:solidFill>
                  <a:srgbClr val="FFFFFF"/>
                </a:solidFill>
                <a:latin typeface="Arial MT"/>
                <a:cs typeface="Arial MT"/>
              </a:rPr>
              <a:t>oducer</a:t>
            </a:r>
            <a:endParaRPr sz="2600">
              <a:latin typeface="Arial MT"/>
              <a:cs typeface="Arial MT"/>
            </a:endParaRPr>
          </a:p>
        </p:txBody>
      </p:sp>
      <p:sp>
        <p:nvSpPr>
          <p:cNvPr id="26" name="object 26"/>
          <p:cNvSpPr txBox="1"/>
          <p:nvPr/>
        </p:nvSpPr>
        <p:spPr>
          <a:xfrm>
            <a:off x="15496909" y="5717062"/>
            <a:ext cx="1675130" cy="1047115"/>
          </a:xfrm>
          <a:prstGeom prst="rect">
            <a:avLst/>
          </a:prstGeom>
          <a:solidFill>
            <a:srgbClr val="000000"/>
          </a:solidFill>
        </p:spPr>
        <p:txBody>
          <a:bodyPr vert="horz" wrap="square" lIns="0" tIns="98425" rIns="0" bIns="0" rtlCol="0">
            <a:spAutoFit/>
          </a:bodyPr>
          <a:lstStyle/>
          <a:p>
            <a:pPr marL="39370" marR="32384" indent="353060">
              <a:lnSpc>
                <a:spcPct val="103099"/>
              </a:lnSpc>
              <a:spcBef>
                <a:spcPts val="775"/>
              </a:spcBef>
            </a:pPr>
            <a:r>
              <a:rPr sz="2600" spc="65" dirty="0">
                <a:solidFill>
                  <a:srgbClr val="FFFFFF"/>
                </a:solidFill>
                <a:latin typeface="Arial MT"/>
                <a:cs typeface="Arial MT"/>
              </a:rPr>
              <a:t>Kafka </a:t>
            </a:r>
            <a:r>
              <a:rPr sz="2600" spc="70" dirty="0">
                <a:solidFill>
                  <a:srgbClr val="FFFFFF"/>
                </a:solidFill>
                <a:latin typeface="Arial MT"/>
                <a:cs typeface="Arial MT"/>
              </a:rPr>
              <a:t> Consumer</a:t>
            </a:r>
            <a:endParaRPr sz="2600">
              <a:latin typeface="Arial MT"/>
              <a:cs typeface="Arial MT"/>
            </a:endParaRPr>
          </a:p>
        </p:txBody>
      </p:sp>
      <p:sp>
        <p:nvSpPr>
          <p:cNvPr id="27" name="object 27"/>
          <p:cNvSpPr/>
          <p:nvPr/>
        </p:nvSpPr>
        <p:spPr>
          <a:xfrm>
            <a:off x="6261589" y="6298094"/>
            <a:ext cx="1477010" cy="1477010"/>
          </a:xfrm>
          <a:custGeom>
            <a:avLst/>
            <a:gdLst/>
            <a:ahLst/>
            <a:cxnLst/>
            <a:rect l="l" t="t" r="r" b="b"/>
            <a:pathLst>
              <a:path w="1477009" h="1477009">
                <a:moveTo>
                  <a:pt x="738242" y="0"/>
                </a:moveTo>
                <a:lnTo>
                  <a:pt x="689770" y="1573"/>
                </a:lnTo>
                <a:lnTo>
                  <a:pt x="642126" y="6227"/>
                </a:lnTo>
                <a:lnTo>
                  <a:pt x="595407" y="13864"/>
                </a:lnTo>
                <a:lnTo>
                  <a:pt x="549711" y="24386"/>
                </a:lnTo>
                <a:lnTo>
                  <a:pt x="505136" y="37695"/>
                </a:lnTo>
                <a:lnTo>
                  <a:pt x="461781" y="53693"/>
                </a:lnTo>
                <a:lnTo>
                  <a:pt x="419742" y="72282"/>
                </a:lnTo>
                <a:lnTo>
                  <a:pt x="379119" y="93364"/>
                </a:lnTo>
                <a:lnTo>
                  <a:pt x="340010" y="116841"/>
                </a:lnTo>
                <a:lnTo>
                  <a:pt x="302511" y="142615"/>
                </a:lnTo>
                <a:lnTo>
                  <a:pt x="266721" y="170588"/>
                </a:lnTo>
                <a:lnTo>
                  <a:pt x="232739" y="200662"/>
                </a:lnTo>
                <a:lnTo>
                  <a:pt x="200662" y="232739"/>
                </a:lnTo>
                <a:lnTo>
                  <a:pt x="170587" y="266722"/>
                </a:lnTo>
                <a:lnTo>
                  <a:pt x="142614" y="302511"/>
                </a:lnTo>
                <a:lnTo>
                  <a:pt x="116840" y="340010"/>
                </a:lnTo>
                <a:lnTo>
                  <a:pt x="93363" y="379120"/>
                </a:lnTo>
                <a:lnTo>
                  <a:pt x="72281" y="419743"/>
                </a:lnTo>
                <a:lnTo>
                  <a:pt x="53692" y="461781"/>
                </a:lnTo>
                <a:lnTo>
                  <a:pt x="37695" y="505136"/>
                </a:lnTo>
                <a:lnTo>
                  <a:pt x="24386" y="549711"/>
                </a:lnTo>
                <a:lnTo>
                  <a:pt x="13864" y="595407"/>
                </a:lnTo>
                <a:lnTo>
                  <a:pt x="6227" y="642126"/>
                </a:lnTo>
                <a:lnTo>
                  <a:pt x="1573" y="689770"/>
                </a:lnTo>
                <a:lnTo>
                  <a:pt x="0" y="738242"/>
                </a:lnTo>
                <a:lnTo>
                  <a:pt x="1573" y="786714"/>
                </a:lnTo>
                <a:lnTo>
                  <a:pt x="6227" y="834360"/>
                </a:lnTo>
                <a:lnTo>
                  <a:pt x="13864" y="881082"/>
                </a:lnTo>
                <a:lnTo>
                  <a:pt x="24386" y="926781"/>
                </a:lnTo>
                <a:lnTo>
                  <a:pt x="37695" y="971359"/>
                </a:lnTo>
                <a:lnTo>
                  <a:pt x="53692" y="1014720"/>
                </a:lnTo>
                <a:lnTo>
                  <a:pt x="72281" y="1056763"/>
                </a:lnTo>
                <a:lnTo>
                  <a:pt x="93363" y="1097392"/>
                </a:lnTo>
                <a:lnTo>
                  <a:pt x="116840" y="1136508"/>
                </a:lnTo>
                <a:lnTo>
                  <a:pt x="142614" y="1174013"/>
                </a:lnTo>
                <a:lnTo>
                  <a:pt x="170587" y="1209809"/>
                </a:lnTo>
                <a:lnTo>
                  <a:pt x="200662" y="1243799"/>
                </a:lnTo>
                <a:lnTo>
                  <a:pt x="232739" y="1275883"/>
                </a:lnTo>
                <a:lnTo>
                  <a:pt x="266721" y="1305964"/>
                </a:lnTo>
                <a:lnTo>
                  <a:pt x="302511" y="1333944"/>
                </a:lnTo>
                <a:lnTo>
                  <a:pt x="340010" y="1359724"/>
                </a:lnTo>
                <a:lnTo>
                  <a:pt x="379119" y="1383208"/>
                </a:lnTo>
                <a:lnTo>
                  <a:pt x="419742" y="1404295"/>
                </a:lnTo>
                <a:lnTo>
                  <a:pt x="461781" y="1422890"/>
                </a:lnTo>
                <a:lnTo>
                  <a:pt x="505136" y="1438892"/>
                </a:lnTo>
                <a:lnTo>
                  <a:pt x="549711" y="1452205"/>
                </a:lnTo>
                <a:lnTo>
                  <a:pt x="595407" y="1462731"/>
                </a:lnTo>
                <a:lnTo>
                  <a:pt x="642126" y="1470370"/>
                </a:lnTo>
                <a:lnTo>
                  <a:pt x="689770" y="1475026"/>
                </a:lnTo>
                <a:lnTo>
                  <a:pt x="738242" y="1476600"/>
                </a:lnTo>
                <a:lnTo>
                  <a:pt x="786714" y="1475026"/>
                </a:lnTo>
                <a:lnTo>
                  <a:pt x="834359" y="1470370"/>
                </a:lnTo>
                <a:lnTo>
                  <a:pt x="881081" y="1462731"/>
                </a:lnTo>
                <a:lnTo>
                  <a:pt x="926780" y="1452205"/>
                </a:lnTo>
                <a:lnTo>
                  <a:pt x="971358" y="1438892"/>
                </a:lnTo>
                <a:lnTo>
                  <a:pt x="1014718" y="1422890"/>
                </a:lnTo>
                <a:lnTo>
                  <a:pt x="1015650" y="1422478"/>
                </a:lnTo>
                <a:lnTo>
                  <a:pt x="738242" y="1422478"/>
                </a:lnTo>
                <a:lnTo>
                  <a:pt x="688330" y="1420676"/>
                </a:lnTo>
                <a:lnTo>
                  <a:pt x="639383" y="1415355"/>
                </a:lnTo>
                <a:lnTo>
                  <a:pt x="591526" y="1406640"/>
                </a:lnTo>
                <a:lnTo>
                  <a:pt x="544882" y="1394655"/>
                </a:lnTo>
                <a:lnTo>
                  <a:pt x="499574" y="1379525"/>
                </a:lnTo>
                <a:lnTo>
                  <a:pt x="455725" y="1361375"/>
                </a:lnTo>
                <a:lnTo>
                  <a:pt x="413459" y="1340329"/>
                </a:lnTo>
                <a:lnTo>
                  <a:pt x="372900" y="1316514"/>
                </a:lnTo>
                <a:lnTo>
                  <a:pt x="334172" y="1290052"/>
                </a:lnTo>
                <a:lnTo>
                  <a:pt x="481756" y="1142426"/>
                </a:lnTo>
                <a:lnTo>
                  <a:pt x="186547" y="1142426"/>
                </a:lnTo>
                <a:lnTo>
                  <a:pt x="160086" y="1103694"/>
                </a:lnTo>
                <a:lnTo>
                  <a:pt x="136270" y="1063125"/>
                </a:lnTo>
                <a:lnTo>
                  <a:pt x="115225" y="1020844"/>
                </a:lnTo>
                <a:lnTo>
                  <a:pt x="97074" y="976977"/>
                </a:lnTo>
                <a:lnTo>
                  <a:pt x="81944" y="931650"/>
                </a:lnTo>
                <a:lnTo>
                  <a:pt x="69959" y="884987"/>
                </a:lnTo>
                <a:lnTo>
                  <a:pt x="61244" y="837115"/>
                </a:lnTo>
                <a:lnTo>
                  <a:pt x="55923" y="788158"/>
                </a:lnTo>
                <a:lnTo>
                  <a:pt x="54121" y="738242"/>
                </a:lnTo>
                <a:lnTo>
                  <a:pt x="55923" y="688330"/>
                </a:lnTo>
                <a:lnTo>
                  <a:pt x="61244" y="639384"/>
                </a:lnTo>
                <a:lnTo>
                  <a:pt x="69959" y="591526"/>
                </a:lnTo>
                <a:lnTo>
                  <a:pt x="81944" y="544882"/>
                </a:lnTo>
                <a:lnTo>
                  <a:pt x="97074" y="499574"/>
                </a:lnTo>
                <a:lnTo>
                  <a:pt x="115225" y="455725"/>
                </a:lnTo>
                <a:lnTo>
                  <a:pt x="136270" y="413460"/>
                </a:lnTo>
                <a:lnTo>
                  <a:pt x="160086" y="372901"/>
                </a:lnTo>
                <a:lnTo>
                  <a:pt x="186547" y="334173"/>
                </a:lnTo>
                <a:lnTo>
                  <a:pt x="481756" y="334173"/>
                </a:lnTo>
                <a:lnTo>
                  <a:pt x="334172" y="186547"/>
                </a:lnTo>
                <a:lnTo>
                  <a:pt x="372902" y="160085"/>
                </a:lnTo>
                <a:lnTo>
                  <a:pt x="413463" y="136268"/>
                </a:lnTo>
                <a:lnTo>
                  <a:pt x="455731" y="115222"/>
                </a:lnTo>
                <a:lnTo>
                  <a:pt x="499583" y="97072"/>
                </a:lnTo>
                <a:lnTo>
                  <a:pt x="544894" y="81942"/>
                </a:lnTo>
                <a:lnTo>
                  <a:pt x="591542" y="69956"/>
                </a:lnTo>
                <a:lnTo>
                  <a:pt x="639404" y="61242"/>
                </a:lnTo>
                <a:lnTo>
                  <a:pt x="688364" y="55922"/>
                </a:lnTo>
                <a:lnTo>
                  <a:pt x="738242" y="54121"/>
                </a:lnTo>
                <a:lnTo>
                  <a:pt x="1015689" y="54121"/>
                </a:lnTo>
                <a:lnTo>
                  <a:pt x="1014719" y="53693"/>
                </a:lnTo>
                <a:lnTo>
                  <a:pt x="971359" y="37695"/>
                </a:lnTo>
                <a:lnTo>
                  <a:pt x="926781" y="24386"/>
                </a:lnTo>
                <a:lnTo>
                  <a:pt x="881082" y="13864"/>
                </a:lnTo>
                <a:lnTo>
                  <a:pt x="834360" y="6227"/>
                </a:lnTo>
                <a:lnTo>
                  <a:pt x="786714" y="1573"/>
                </a:lnTo>
                <a:lnTo>
                  <a:pt x="738242" y="0"/>
                </a:lnTo>
                <a:close/>
              </a:path>
              <a:path w="1477009" h="1477009">
                <a:moveTo>
                  <a:pt x="1033493" y="885868"/>
                </a:moveTo>
                <a:lnTo>
                  <a:pt x="738242" y="885868"/>
                </a:lnTo>
                <a:lnTo>
                  <a:pt x="1142426" y="1290052"/>
                </a:lnTo>
                <a:lnTo>
                  <a:pt x="1103694" y="1316514"/>
                </a:lnTo>
                <a:lnTo>
                  <a:pt x="1063125" y="1340329"/>
                </a:lnTo>
                <a:lnTo>
                  <a:pt x="1020844" y="1361375"/>
                </a:lnTo>
                <a:lnTo>
                  <a:pt x="976977" y="1379525"/>
                </a:lnTo>
                <a:lnTo>
                  <a:pt x="931650" y="1394655"/>
                </a:lnTo>
                <a:lnTo>
                  <a:pt x="884987" y="1406640"/>
                </a:lnTo>
                <a:lnTo>
                  <a:pt x="837115" y="1415355"/>
                </a:lnTo>
                <a:lnTo>
                  <a:pt x="788158" y="1420676"/>
                </a:lnTo>
                <a:lnTo>
                  <a:pt x="738242" y="1422478"/>
                </a:lnTo>
                <a:lnTo>
                  <a:pt x="1015650" y="1422478"/>
                </a:lnTo>
                <a:lnTo>
                  <a:pt x="1056761" y="1404295"/>
                </a:lnTo>
                <a:lnTo>
                  <a:pt x="1097390" y="1383208"/>
                </a:lnTo>
                <a:lnTo>
                  <a:pt x="1136506" y="1359724"/>
                </a:lnTo>
                <a:lnTo>
                  <a:pt x="1174011" y="1333944"/>
                </a:lnTo>
                <a:lnTo>
                  <a:pt x="1209808" y="1305964"/>
                </a:lnTo>
                <a:lnTo>
                  <a:pt x="1243797" y="1275883"/>
                </a:lnTo>
                <a:lnTo>
                  <a:pt x="1275881" y="1243799"/>
                </a:lnTo>
                <a:lnTo>
                  <a:pt x="1305962" y="1209809"/>
                </a:lnTo>
                <a:lnTo>
                  <a:pt x="1333942" y="1174013"/>
                </a:lnTo>
                <a:lnTo>
                  <a:pt x="1355655" y="1142426"/>
                </a:lnTo>
                <a:lnTo>
                  <a:pt x="1290052" y="1142426"/>
                </a:lnTo>
                <a:lnTo>
                  <a:pt x="1033493" y="885868"/>
                </a:lnTo>
                <a:close/>
              </a:path>
              <a:path w="1477009" h="1477009">
                <a:moveTo>
                  <a:pt x="481756" y="334173"/>
                </a:moveTo>
                <a:lnTo>
                  <a:pt x="186547" y="334173"/>
                </a:lnTo>
                <a:lnTo>
                  <a:pt x="590731" y="738242"/>
                </a:lnTo>
                <a:lnTo>
                  <a:pt x="186547" y="1142426"/>
                </a:lnTo>
                <a:lnTo>
                  <a:pt x="481756" y="1142426"/>
                </a:lnTo>
                <a:lnTo>
                  <a:pt x="738242" y="885868"/>
                </a:lnTo>
                <a:lnTo>
                  <a:pt x="1033493" y="885868"/>
                </a:lnTo>
                <a:lnTo>
                  <a:pt x="885867" y="738242"/>
                </a:lnTo>
                <a:lnTo>
                  <a:pt x="1033420" y="590731"/>
                </a:lnTo>
                <a:lnTo>
                  <a:pt x="738242" y="590731"/>
                </a:lnTo>
                <a:lnTo>
                  <a:pt x="481756" y="334173"/>
                </a:lnTo>
                <a:close/>
              </a:path>
              <a:path w="1477009" h="1477009">
                <a:moveTo>
                  <a:pt x="1355710" y="334173"/>
                </a:moveTo>
                <a:lnTo>
                  <a:pt x="1290052" y="334173"/>
                </a:lnTo>
                <a:lnTo>
                  <a:pt x="1316513" y="372901"/>
                </a:lnTo>
                <a:lnTo>
                  <a:pt x="1340329" y="413460"/>
                </a:lnTo>
                <a:lnTo>
                  <a:pt x="1361374" y="455725"/>
                </a:lnTo>
                <a:lnTo>
                  <a:pt x="1379524" y="499574"/>
                </a:lnTo>
                <a:lnTo>
                  <a:pt x="1394654" y="544882"/>
                </a:lnTo>
                <a:lnTo>
                  <a:pt x="1406640" y="591526"/>
                </a:lnTo>
                <a:lnTo>
                  <a:pt x="1415355" y="639384"/>
                </a:lnTo>
                <a:lnTo>
                  <a:pt x="1420676" y="688330"/>
                </a:lnTo>
                <a:lnTo>
                  <a:pt x="1422478" y="738242"/>
                </a:lnTo>
                <a:lnTo>
                  <a:pt x="1420676" y="788158"/>
                </a:lnTo>
                <a:lnTo>
                  <a:pt x="1415355" y="837115"/>
                </a:lnTo>
                <a:lnTo>
                  <a:pt x="1406640" y="884987"/>
                </a:lnTo>
                <a:lnTo>
                  <a:pt x="1394654" y="931650"/>
                </a:lnTo>
                <a:lnTo>
                  <a:pt x="1379524" y="976977"/>
                </a:lnTo>
                <a:lnTo>
                  <a:pt x="1361374" y="1020844"/>
                </a:lnTo>
                <a:lnTo>
                  <a:pt x="1340329" y="1063125"/>
                </a:lnTo>
                <a:lnTo>
                  <a:pt x="1316513" y="1103694"/>
                </a:lnTo>
                <a:lnTo>
                  <a:pt x="1290052" y="1142426"/>
                </a:lnTo>
                <a:lnTo>
                  <a:pt x="1355655" y="1142426"/>
                </a:lnTo>
                <a:lnTo>
                  <a:pt x="1383206" y="1097392"/>
                </a:lnTo>
                <a:lnTo>
                  <a:pt x="1404294" y="1056763"/>
                </a:lnTo>
                <a:lnTo>
                  <a:pt x="1422888" y="1014720"/>
                </a:lnTo>
                <a:lnTo>
                  <a:pt x="1438891" y="971359"/>
                </a:lnTo>
                <a:lnTo>
                  <a:pt x="1452204" y="926781"/>
                </a:lnTo>
                <a:lnTo>
                  <a:pt x="1462730" y="881082"/>
                </a:lnTo>
                <a:lnTo>
                  <a:pt x="1470369" y="834360"/>
                </a:lnTo>
                <a:lnTo>
                  <a:pt x="1475025" y="786714"/>
                </a:lnTo>
                <a:lnTo>
                  <a:pt x="1476599" y="738242"/>
                </a:lnTo>
                <a:lnTo>
                  <a:pt x="1475025" y="689770"/>
                </a:lnTo>
                <a:lnTo>
                  <a:pt x="1470369" y="642126"/>
                </a:lnTo>
                <a:lnTo>
                  <a:pt x="1462730" y="595407"/>
                </a:lnTo>
                <a:lnTo>
                  <a:pt x="1452205" y="549711"/>
                </a:lnTo>
                <a:lnTo>
                  <a:pt x="1438892" y="505136"/>
                </a:lnTo>
                <a:lnTo>
                  <a:pt x="1422889" y="461781"/>
                </a:lnTo>
                <a:lnTo>
                  <a:pt x="1404295" y="419743"/>
                </a:lnTo>
                <a:lnTo>
                  <a:pt x="1383207" y="379120"/>
                </a:lnTo>
                <a:lnTo>
                  <a:pt x="1359724" y="340010"/>
                </a:lnTo>
                <a:lnTo>
                  <a:pt x="1355710" y="334173"/>
                </a:lnTo>
                <a:close/>
              </a:path>
              <a:path w="1477009" h="1477009">
                <a:moveTo>
                  <a:pt x="1015689" y="54121"/>
                </a:moveTo>
                <a:lnTo>
                  <a:pt x="738242" y="54121"/>
                </a:lnTo>
                <a:lnTo>
                  <a:pt x="788168" y="55923"/>
                </a:lnTo>
                <a:lnTo>
                  <a:pt x="837124" y="61244"/>
                </a:lnTo>
                <a:lnTo>
                  <a:pt x="884995" y="69959"/>
                </a:lnTo>
                <a:lnTo>
                  <a:pt x="931655" y="81944"/>
                </a:lnTo>
                <a:lnTo>
                  <a:pt x="976981" y="97074"/>
                </a:lnTo>
                <a:lnTo>
                  <a:pt x="1020846" y="115225"/>
                </a:lnTo>
                <a:lnTo>
                  <a:pt x="1063126" y="136270"/>
                </a:lnTo>
                <a:lnTo>
                  <a:pt x="1103694" y="160086"/>
                </a:lnTo>
                <a:lnTo>
                  <a:pt x="1142426" y="186547"/>
                </a:lnTo>
                <a:lnTo>
                  <a:pt x="738242" y="590731"/>
                </a:lnTo>
                <a:lnTo>
                  <a:pt x="1033420" y="590731"/>
                </a:lnTo>
                <a:lnTo>
                  <a:pt x="1290052" y="334173"/>
                </a:lnTo>
                <a:lnTo>
                  <a:pt x="1355710" y="334173"/>
                </a:lnTo>
                <a:lnTo>
                  <a:pt x="1333943" y="302511"/>
                </a:lnTo>
                <a:lnTo>
                  <a:pt x="1305963" y="266722"/>
                </a:lnTo>
                <a:lnTo>
                  <a:pt x="1275882" y="232739"/>
                </a:lnTo>
                <a:lnTo>
                  <a:pt x="1243798" y="200662"/>
                </a:lnTo>
                <a:lnTo>
                  <a:pt x="1209809" y="170588"/>
                </a:lnTo>
                <a:lnTo>
                  <a:pt x="1174013" y="142615"/>
                </a:lnTo>
                <a:lnTo>
                  <a:pt x="1136508" y="116841"/>
                </a:lnTo>
                <a:lnTo>
                  <a:pt x="1097392" y="93364"/>
                </a:lnTo>
                <a:lnTo>
                  <a:pt x="1056763" y="72282"/>
                </a:lnTo>
                <a:lnTo>
                  <a:pt x="1015689" y="54121"/>
                </a:lnTo>
                <a:close/>
              </a:path>
            </a:pathLst>
          </a:custGeom>
          <a:solidFill>
            <a:srgbClr val="EE220C"/>
          </a:solidFill>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6709" y="494591"/>
            <a:ext cx="6130925" cy="1433195"/>
          </a:xfrm>
          <a:prstGeom prst="rect">
            <a:avLst/>
          </a:prstGeom>
        </p:spPr>
        <p:txBody>
          <a:bodyPr vert="horz" wrap="square" lIns="0" tIns="17145" rIns="0" bIns="0" rtlCol="0">
            <a:spAutoFit/>
          </a:bodyPr>
          <a:lstStyle/>
          <a:p>
            <a:pPr marL="12700">
              <a:lnSpc>
                <a:spcPct val="100000"/>
              </a:lnSpc>
              <a:spcBef>
                <a:spcPts val="135"/>
              </a:spcBef>
            </a:pPr>
            <a:r>
              <a:rPr spc="229" dirty="0"/>
              <a:t>Replication</a:t>
            </a:r>
          </a:p>
        </p:txBody>
      </p:sp>
      <p:sp>
        <p:nvSpPr>
          <p:cNvPr id="3" name="object 3"/>
          <p:cNvSpPr txBox="1"/>
          <p:nvPr/>
        </p:nvSpPr>
        <p:spPr>
          <a:xfrm>
            <a:off x="2923115" y="3296390"/>
            <a:ext cx="6960234" cy="712470"/>
          </a:xfrm>
          <a:prstGeom prst="rect">
            <a:avLst/>
          </a:prstGeom>
          <a:solidFill>
            <a:srgbClr val="F6F8FA"/>
          </a:solidFill>
        </p:spPr>
        <p:txBody>
          <a:bodyPr vert="horz" wrap="square" lIns="0" tIns="0" rIns="0" bIns="0" rtlCol="0">
            <a:spAutoFit/>
          </a:bodyPr>
          <a:lstStyle/>
          <a:p>
            <a:pPr>
              <a:lnSpc>
                <a:spcPts val="5430"/>
              </a:lnSpc>
            </a:pPr>
            <a:r>
              <a:rPr sz="4750" spc="25" dirty="0">
                <a:solidFill>
                  <a:srgbClr val="24292E"/>
                </a:solidFill>
                <a:latin typeface="Courier New"/>
                <a:cs typeface="Courier New"/>
              </a:rPr>
              <a:t>./kafka-topics.sh</a:t>
            </a:r>
            <a:r>
              <a:rPr sz="4750" spc="5" dirty="0">
                <a:solidFill>
                  <a:srgbClr val="24292E"/>
                </a:solidFill>
                <a:latin typeface="Courier New"/>
                <a:cs typeface="Courier New"/>
              </a:rPr>
              <a:t> </a:t>
            </a:r>
            <a:r>
              <a:rPr sz="4750" spc="25" dirty="0">
                <a:solidFill>
                  <a:srgbClr val="24292E"/>
                </a:solidFill>
                <a:latin typeface="Courier New"/>
                <a:cs typeface="Courier New"/>
              </a:rPr>
              <a:t>-</a:t>
            </a:r>
            <a:endParaRPr sz="4750">
              <a:latin typeface="Courier New"/>
              <a:cs typeface="Courier New"/>
            </a:endParaRPr>
          </a:p>
        </p:txBody>
      </p:sp>
      <p:sp>
        <p:nvSpPr>
          <p:cNvPr id="4" name="object 4"/>
          <p:cNvSpPr txBox="1"/>
          <p:nvPr/>
        </p:nvSpPr>
        <p:spPr>
          <a:xfrm>
            <a:off x="2923115" y="4008411"/>
            <a:ext cx="13541375" cy="712470"/>
          </a:xfrm>
          <a:prstGeom prst="rect">
            <a:avLst/>
          </a:prstGeom>
          <a:solidFill>
            <a:srgbClr val="F6F8FA"/>
          </a:solidFill>
        </p:spPr>
        <p:txBody>
          <a:bodyPr vert="horz" wrap="square" lIns="0" tIns="0" rIns="0" bIns="0" rtlCol="0">
            <a:spAutoFit/>
          </a:bodyPr>
          <a:lstStyle/>
          <a:p>
            <a:pPr>
              <a:lnSpc>
                <a:spcPts val="5430"/>
              </a:lnSpc>
            </a:pPr>
            <a:r>
              <a:rPr sz="4750" spc="25" dirty="0">
                <a:solidFill>
                  <a:srgbClr val="24292E"/>
                </a:solidFill>
                <a:latin typeface="Courier New"/>
                <a:cs typeface="Courier New"/>
              </a:rPr>
              <a:t>-create</a:t>
            </a:r>
            <a:r>
              <a:rPr sz="4750" spc="40" dirty="0">
                <a:solidFill>
                  <a:srgbClr val="24292E"/>
                </a:solidFill>
                <a:latin typeface="Courier New"/>
                <a:cs typeface="Courier New"/>
              </a:rPr>
              <a:t> </a:t>
            </a:r>
            <a:r>
              <a:rPr sz="4750" spc="25" dirty="0">
                <a:solidFill>
                  <a:srgbClr val="24292E"/>
                </a:solidFill>
                <a:latin typeface="Courier New"/>
                <a:cs typeface="Courier New"/>
              </a:rPr>
              <a:t>--topic</a:t>
            </a:r>
            <a:r>
              <a:rPr sz="4750" spc="45" dirty="0">
                <a:solidFill>
                  <a:srgbClr val="24292E"/>
                </a:solidFill>
                <a:latin typeface="Courier New"/>
                <a:cs typeface="Courier New"/>
              </a:rPr>
              <a:t> </a:t>
            </a:r>
            <a:r>
              <a:rPr sz="4750" spc="25" dirty="0">
                <a:solidFill>
                  <a:srgbClr val="24292E"/>
                </a:solidFill>
                <a:latin typeface="Courier New"/>
                <a:cs typeface="Courier New"/>
              </a:rPr>
              <a:t>test-topic-replicated</a:t>
            </a:r>
            <a:endParaRPr sz="4750">
              <a:latin typeface="Courier New"/>
              <a:cs typeface="Courier New"/>
            </a:endParaRPr>
          </a:p>
        </p:txBody>
      </p:sp>
      <p:sp>
        <p:nvSpPr>
          <p:cNvPr id="5" name="object 5"/>
          <p:cNvSpPr txBox="1"/>
          <p:nvPr/>
        </p:nvSpPr>
        <p:spPr>
          <a:xfrm>
            <a:off x="2923115" y="4720431"/>
            <a:ext cx="9506585" cy="712470"/>
          </a:xfrm>
          <a:prstGeom prst="rect">
            <a:avLst/>
          </a:prstGeom>
          <a:solidFill>
            <a:srgbClr val="F6F8FA"/>
          </a:solidFill>
        </p:spPr>
        <p:txBody>
          <a:bodyPr vert="horz" wrap="square" lIns="0" tIns="0" rIns="0" bIns="0" rtlCol="0">
            <a:spAutoFit/>
          </a:bodyPr>
          <a:lstStyle/>
          <a:p>
            <a:pPr>
              <a:lnSpc>
                <a:spcPts val="5430"/>
              </a:lnSpc>
            </a:pPr>
            <a:r>
              <a:rPr sz="4750" spc="25" dirty="0">
                <a:solidFill>
                  <a:srgbClr val="24292E"/>
                </a:solidFill>
                <a:latin typeface="Courier New"/>
                <a:cs typeface="Courier New"/>
              </a:rPr>
              <a:t>-zookeeper</a:t>
            </a:r>
            <a:r>
              <a:rPr sz="4750" spc="15" dirty="0">
                <a:solidFill>
                  <a:srgbClr val="24292E"/>
                </a:solidFill>
                <a:latin typeface="Courier New"/>
                <a:cs typeface="Courier New"/>
              </a:rPr>
              <a:t> </a:t>
            </a:r>
            <a:r>
              <a:rPr sz="4750" spc="25" dirty="0">
                <a:solidFill>
                  <a:srgbClr val="24292E"/>
                </a:solidFill>
                <a:latin typeface="Courier New"/>
                <a:cs typeface="Courier New"/>
              </a:rPr>
              <a:t>localhost:2181</a:t>
            </a:r>
            <a:endParaRPr sz="4750">
              <a:latin typeface="Courier New"/>
              <a:cs typeface="Courier New"/>
            </a:endParaRPr>
          </a:p>
        </p:txBody>
      </p:sp>
      <p:sp>
        <p:nvSpPr>
          <p:cNvPr id="6" name="object 6"/>
          <p:cNvSpPr txBox="1"/>
          <p:nvPr/>
        </p:nvSpPr>
        <p:spPr>
          <a:xfrm>
            <a:off x="2923115" y="5432451"/>
            <a:ext cx="8056880" cy="712470"/>
          </a:xfrm>
          <a:prstGeom prst="rect">
            <a:avLst/>
          </a:prstGeom>
          <a:solidFill>
            <a:srgbClr val="F6F8FA"/>
          </a:solidFill>
        </p:spPr>
        <p:txBody>
          <a:bodyPr vert="horz" wrap="square" lIns="0" tIns="0" rIns="0" bIns="0" rtlCol="0">
            <a:spAutoFit/>
          </a:bodyPr>
          <a:lstStyle/>
          <a:p>
            <a:pPr>
              <a:lnSpc>
                <a:spcPts val="5430"/>
              </a:lnSpc>
            </a:pPr>
            <a:r>
              <a:rPr sz="4750" b="1" spc="25" dirty="0">
                <a:solidFill>
                  <a:srgbClr val="EE220C"/>
                </a:solidFill>
                <a:latin typeface="Courier New"/>
                <a:cs typeface="Courier New"/>
              </a:rPr>
              <a:t>--replication-factor</a:t>
            </a:r>
            <a:r>
              <a:rPr sz="4750" b="1" spc="15" dirty="0">
                <a:solidFill>
                  <a:srgbClr val="EE220C"/>
                </a:solidFill>
                <a:latin typeface="Courier New"/>
                <a:cs typeface="Courier New"/>
              </a:rPr>
              <a:t> </a:t>
            </a:r>
            <a:r>
              <a:rPr sz="4750" b="1" spc="25" dirty="0">
                <a:solidFill>
                  <a:srgbClr val="EE220C"/>
                </a:solidFill>
                <a:latin typeface="Courier New"/>
                <a:cs typeface="Courier New"/>
              </a:rPr>
              <a:t>3</a:t>
            </a:r>
            <a:endParaRPr sz="4750">
              <a:latin typeface="Courier New"/>
              <a:cs typeface="Courier New"/>
            </a:endParaRPr>
          </a:p>
        </p:txBody>
      </p:sp>
      <p:sp>
        <p:nvSpPr>
          <p:cNvPr id="7" name="object 7"/>
          <p:cNvSpPr txBox="1"/>
          <p:nvPr/>
        </p:nvSpPr>
        <p:spPr>
          <a:xfrm>
            <a:off x="2923115" y="6144471"/>
            <a:ext cx="5497195" cy="712470"/>
          </a:xfrm>
          <a:prstGeom prst="rect">
            <a:avLst/>
          </a:prstGeom>
          <a:solidFill>
            <a:srgbClr val="F6F8FA"/>
          </a:solidFill>
        </p:spPr>
        <p:txBody>
          <a:bodyPr vert="horz" wrap="square" lIns="0" tIns="0" rIns="0" bIns="0" rtlCol="0">
            <a:spAutoFit/>
          </a:bodyPr>
          <a:lstStyle/>
          <a:p>
            <a:pPr marL="365125">
              <a:lnSpc>
                <a:spcPts val="5430"/>
              </a:lnSpc>
            </a:pPr>
            <a:r>
              <a:rPr sz="4750" spc="25" dirty="0">
                <a:solidFill>
                  <a:srgbClr val="24292E"/>
                </a:solidFill>
                <a:latin typeface="Courier New"/>
                <a:cs typeface="Courier New"/>
              </a:rPr>
              <a:t>--partitions</a:t>
            </a:r>
            <a:r>
              <a:rPr sz="4750" spc="-15" dirty="0">
                <a:solidFill>
                  <a:srgbClr val="24292E"/>
                </a:solidFill>
                <a:latin typeface="Courier New"/>
                <a:cs typeface="Courier New"/>
              </a:rPr>
              <a:t> </a:t>
            </a:r>
            <a:r>
              <a:rPr sz="4750" spc="25" dirty="0">
                <a:solidFill>
                  <a:srgbClr val="24292E"/>
                </a:solidFill>
                <a:latin typeface="Courier New"/>
                <a:cs typeface="Courier New"/>
              </a:rPr>
              <a:t>3</a:t>
            </a:r>
            <a:endParaRPr sz="4750">
              <a:latin typeface="Courier New"/>
              <a:cs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6709" y="756363"/>
            <a:ext cx="6130925" cy="1433195"/>
          </a:xfrm>
          <a:prstGeom prst="rect">
            <a:avLst/>
          </a:prstGeom>
        </p:spPr>
        <p:txBody>
          <a:bodyPr vert="horz" wrap="square" lIns="0" tIns="17145" rIns="0" bIns="0" rtlCol="0">
            <a:spAutoFit/>
          </a:bodyPr>
          <a:lstStyle/>
          <a:p>
            <a:pPr marL="12700">
              <a:lnSpc>
                <a:spcPct val="100000"/>
              </a:lnSpc>
              <a:spcBef>
                <a:spcPts val="135"/>
              </a:spcBef>
            </a:pPr>
            <a:r>
              <a:rPr spc="229" dirty="0"/>
              <a:t>Replication</a:t>
            </a:r>
          </a:p>
        </p:txBody>
      </p:sp>
      <p:sp>
        <p:nvSpPr>
          <p:cNvPr id="3" name="object 3"/>
          <p:cNvSpPr txBox="1"/>
          <p:nvPr/>
        </p:nvSpPr>
        <p:spPr>
          <a:xfrm>
            <a:off x="9326611" y="2352663"/>
            <a:ext cx="2543810" cy="490855"/>
          </a:xfrm>
          <a:prstGeom prst="rect">
            <a:avLst/>
          </a:prstGeom>
        </p:spPr>
        <p:txBody>
          <a:bodyPr vert="horz" wrap="square" lIns="0" tIns="12700" rIns="0" bIns="0" rtlCol="0">
            <a:spAutoFit/>
          </a:bodyPr>
          <a:lstStyle/>
          <a:p>
            <a:pPr marL="12700">
              <a:lnSpc>
                <a:spcPct val="100000"/>
              </a:lnSpc>
              <a:spcBef>
                <a:spcPts val="100"/>
              </a:spcBef>
            </a:pPr>
            <a:r>
              <a:rPr sz="3050" b="1" spc="30" dirty="0">
                <a:latin typeface="Arial"/>
                <a:cs typeface="Arial"/>
              </a:rPr>
              <a:t>Kafka</a:t>
            </a:r>
            <a:r>
              <a:rPr sz="3050" b="1" spc="-50" dirty="0">
                <a:latin typeface="Arial"/>
                <a:cs typeface="Arial"/>
              </a:rPr>
              <a:t> </a:t>
            </a:r>
            <a:r>
              <a:rPr sz="3050" b="1" spc="-5" dirty="0">
                <a:latin typeface="Arial"/>
                <a:cs typeface="Arial"/>
              </a:rPr>
              <a:t>Cluster</a:t>
            </a:r>
            <a:endParaRPr sz="3050">
              <a:latin typeface="Arial"/>
              <a:cs typeface="Arial"/>
            </a:endParaRPr>
          </a:p>
        </p:txBody>
      </p:sp>
      <p:sp>
        <p:nvSpPr>
          <p:cNvPr id="4" name="object 4"/>
          <p:cNvSpPr/>
          <p:nvPr/>
        </p:nvSpPr>
        <p:spPr>
          <a:xfrm>
            <a:off x="5804917" y="3978235"/>
            <a:ext cx="2484120" cy="4377690"/>
          </a:xfrm>
          <a:custGeom>
            <a:avLst/>
            <a:gdLst/>
            <a:ahLst/>
            <a:cxnLst/>
            <a:rect l="l" t="t" r="r" b="b"/>
            <a:pathLst>
              <a:path w="2484120" h="4377690">
                <a:moveTo>
                  <a:pt x="2483566" y="0"/>
                </a:moveTo>
                <a:lnTo>
                  <a:pt x="0" y="0"/>
                </a:lnTo>
                <a:lnTo>
                  <a:pt x="0" y="4377101"/>
                </a:lnTo>
                <a:lnTo>
                  <a:pt x="2483566" y="4377101"/>
                </a:lnTo>
                <a:lnTo>
                  <a:pt x="2483566" y="0"/>
                </a:lnTo>
                <a:close/>
              </a:path>
            </a:pathLst>
          </a:custGeom>
          <a:solidFill>
            <a:srgbClr val="000000"/>
          </a:solidFill>
        </p:spPr>
        <p:txBody>
          <a:bodyPr wrap="square" lIns="0" tIns="0" rIns="0" bIns="0" rtlCol="0"/>
          <a:lstStyle/>
          <a:p>
            <a:endParaRPr/>
          </a:p>
        </p:txBody>
      </p:sp>
      <p:sp>
        <p:nvSpPr>
          <p:cNvPr id="5" name="object 5"/>
          <p:cNvSpPr/>
          <p:nvPr/>
        </p:nvSpPr>
        <p:spPr>
          <a:xfrm>
            <a:off x="8810266" y="3978235"/>
            <a:ext cx="2484120" cy="4377690"/>
          </a:xfrm>
          <a:custGeom>
            <a:avLst/>
            <a:gdLst/>
            <a:ahLst/>
            <a:cxnLst/>
            <a:rect l="l" t="t" r="r" b="b"/>
            <a:pathLst>
              <a:path w="2484120" h="4377690">
                <a:moveTo>
                  <a:pt x="2483566" y="0"/>
                </a:moveTo>
                <a:lnTo>
                  <a:pt x="0" y="0"/>
                </a:lnTo>
                <a:lnTo>
                  <a:pt x="0" y="4377101"/>
                </a:lnTo>
                <a:lnTo>
                  <a:pt x="2483566" y="4377101"/>
                </a:lnTo>
                <a:lnTo>
                  <a:pt x="2483566" y="0"/>
                </a:lnTo>
                <a:close/>
              </a:path>
            </a:pathLst>
          </a:custGeom>
          <a:solidFill>
            <a:srgbClr val="000000"/>
          </a:solidFill>
        </p:spPr>
        <p:txBody>
          <a:bodyPr wrap="square" lIns="0" tIns="0" rIns="0" bIns="0" rtlCol="0"/>
          <a:lstStyle/>
          <a:p>
            <a:endParaRPr/>
          </a:p>
        </p:txBody>
      </p:sp>
      <p:sp>
        <p:nvSpPr>
          <p:cNvPr id="6" name="object 6"/>
          <p:cNvSpPr txBox="1"/>
          <p:nvPr/>
        </p:nvSpPr>
        <p:spPr>
          <a:xfrm>
            <a:off x="9384291" y="8561900"/>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2</a:t>
            </a:r>
            <a:endParaRPr sz="2600">
              <a:latin typeface="Arial MT"/>
              <a:cs typeface="Arial MT"/>
            </a:endParaRPr>
          </a:p>
        </p:txBody>
      </p:sp>
      <p:sp>
        <p:nvSpPr>
          <p:cNvPr id="7" name="object 7"/>
          <p:cNvSpPr txBox="1"/>
          <p:nvPr/>
        </p:nvSpPr>
        <p:spPr>
          <a:xfrm>
            <a:off x="12389645" y="8561900"/>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3</a:t>
            </a:r>
            <a:endParaRPr sz="2600">
              <a:latin typeface="Arial MT"/>
              <a:cs typeface="Arial MT"/>
            </a:endParaRPr>
          </a:p>
        </p:txBody>
      </p:sp>
      <p:sp>
        <p:nvSpPr>
          <p:cNvPr id="8" name="object 8"/>
          <p:cNvSpPr txBox="1"/>
          <p:nvPr/>
        </p:nvSpPr>
        <p:spPr>
          <a:xfrm>
            <a:off x="6378942" y="8561900"/>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1</a:t>
            </a:r>
            <a:endParaRPr sz="2600">
              <a:latin typeface="Arial MT"/>
              <a:cs typeface="Arial MT"/>
            </a:endParaRPr>
          </a:p>
        </p:txBody>
      </p:sp>
      <p:sp>
        <p:nvSpPr>
          <p:cNvPr id="9" name="object 9"/>
          <p:cNvSpPr txBox="1"/>
          <p:nvPr/>
        </p:nvSpPr>
        <p:spPr>
          <a:xfrm>
            <a:off x="5936866" y="4342666"/>
            <a:ext cx="2143125" cy="866140"/>
          </a:xfrm>
          <a:prstGeom prst="rect">
            <a:avLst/>
          </a:prstGeom>
          <a:solidFill>
            <a:srgbClr val="00A2FF"/>
          </a:solidFill>
        </p:spPr>
        <p:txBody>
          <a:bodyPr vert="horz" wrap="square" lIns="0" tIns="226060" rIns="0" bIns="0" rtlCol="0">
            <a:spAutoFit/>
          </a:bodyPr>
          <a:lstStyle/>
          <a:p>
            <a:pPr marL="260985">
              <a:lnSpc>
                <a:spcPct val="100000"/>
              </a:lnSpc>
              <a:spcBef>
                <a:spcPts val="1780"/>
              </a:spcBef>
            </a:pPr>
            <a:r>
              <a:rPr sz="2600" spc="80" dirty="0">
                <a:solidFill>
                  <a:srgbClr val="FFFFFF"/>
                </a:solidFill>
                <a:latin typeface="Arial MT"/>
                <a:cs typeface="Arial MT"/>
              </a:rPr>
              <a:t>Partition-0</a:t>
            </a:r>
            <a:endParaRPr sz="2600">
              <a:latin typeface="Arial MT"/>
              <a:cs typeface="Arial MT"/>
            </a:endParaRPr>
          </a:p>
        </p:txBody>
      </p:sp>
      <p:sp>
        <p:nvSpPr>
          <p:cNvPr id="10" name="object 10"/>
          <p:cNvSpPr txBox="1"/>
          <p:nvPr/>
        </p:nvSpPr>
        <p:spPr>
          <a:xfrm>
            <a:off x="8980492" y="4342666"/>
            <a:ext cx="2143125" cy="866140"/>
          </a:xfrm>
          <a:prstGeom prst="rect">
            <a:avLst/>
          </a:prstGeom>
          <a:solidFill>
            <a:srgbClr val="00A2FF"/>
          </a:solidFill>
        </p:spPr>
        <p:txBody>
          <a:bodyPr vert="horz" wrap="square" lIns="0" tIns="226060" rIns="0" bIns="0" rtlCol="0">
            <a:spAutoFit/>
          </a:bodyPr>
          <a:lstStyle/>
          <a:p>
            <a:pPr marL="260985">
              <a:lnSpc>
                <a:spcPct val="100000"/>
              </a:lnSpc>
              <a:spcBef>
                <a:spcPts val="1780"/>
              </a:spcBef>
            </a:pPr>
            <a:r>
              <a:rPr sz="2600" spc="80" dirty="0">
                <a:solidFill>
                  <a:srgbClr val="FFFFFF"/>
                </a:solidFill>
                <a:latin typeface="Arial MT"/>
                <a:cs typeface="Arial MT"/>
              </a:rPr>
              <a:t>Partition-1</a:t>
            </a:r>
            <a:endParaRPr sz="2600">
              <a:latin typeface="Arial MT"/>
              <a:cs typeface="Arial MT"/>
            </a:endParaRPr>
          </a:p>
        </p:txBody>
      </p:sp>
      <p:sp>
        <p:nvSpPr>
          <p:cNvPr id="11" name="object 11"/>
          <p:cNvSpPr txBox="1"/>
          <p:nvPr/>
        </p:nvSpPr>
        <p:spPr>
          <a:xfrm>
            <a:off x="12024115" y="4342666"/>
            <a:ext cx="2143125" cy="866140"/>
          </a:xfrm>
          <a:prstGeom prst="rect">
            <a:avLst/>
          </a:prstGeom>
          <a:solidFill>
            <a:srgbClr val="00A2FF"/>
          </a:solidFill>
        </p:spPr>
        <p:txBody>
          <a:bodyPr vert="horz" wrap="square" lIns="0" tIns="226060" rIns="0" bIns="0" rtlCol="0">
            <a:spAutoFit/>
          </a:bodyPr>
          <a:lstStyle/>
          <a:p>
            <a:pPr marL="260985">
              <a:lnSpc>
                <a:spcPct val="100000"/>
              </a:lnSpc>
              <a:spcBef>
                <a:spcPts val="1780"/>
              </a:spcBef>
            </a:pPr>
            <a:r>
              <a:rPr sz="2600" spc="80" dirty="0">
                <a:solidFill>
                  <a:srgbClr val="FFFFFF"/>
                </a:solidFill>
                <a:latin typeface="Arial MT"/>
                <a:cs typeface="Arial MT"/>
              </a:rPr>
              <a:t>Partition-2</a:t>
            </a:r>
            <a:endParaRPr sz="2600">
              <a:latin typeface="Arial MT"/>
              <a:cs typeface="Arial MT"/>
            </a:endParaRPr>
          </a:p>
        </p:txBody>
      </p:sp>
      <p:sp>
        <p:nvSpPr>
          <p:cNvPr id="12" name="object 12"/>
          <p:cNvSpPr/>
          <p:nvPr/>
        </p:nvSpPr>
        <p:spPr>
          <a:xfrm>
            <a:off x="6276831" y="9224926"/>
            <a:ext cx="1492885" cy="697230"/>
          </a:xfrm>
          <a:custGeom>
            <a:avLst/>
            <a:gdLst/>
            <a:ahLst/>
            <a:cxnLst/>
            <a:rect l="l" t="t" r="r" b="b"/>
            <a:pathLst>
              <a:path w="1492884" h="697229">
                <a:moveTo>
                  <a:pt x="1492778" y="0"/>
                </a:moveTo>
                <a:lnTo>
                  <a:pt x="0" y="0"/>
                </a:lnTo>
                <a:lnTo>
                  <a:pt x="0" y="697111"/>
                </a:lnTo>
                <a:lnTo>
                  <a:pt x="1492778" y="697111"/>
                </a:lnTo>
                <a:lnTo>
                  <a:pt x="1492778" y="0"/>
                </a:lnTo>
                <a:close/>
              </a:path>
            </a:pathLst>
          </a:custGeom>
          <a:solidFill>
            <a:srgbClr val="00A2FF"/>
          </a:solidFill>
        </p:spPr>
        <p:txBody>
          <a:bodyPr wrap="square" lIns="0" tIns="0" rIns="0" bIns="0" rtlCol="0"/>
          <a:lstStyle/>
          <a:p>
            <a:endParaRPr/>
          </a:p>
        </p:txBody>
      </p:sp>
      <p:sp>
        <p:nvSpPr>
          <p:cNvPr id="13" name="object 13"/>
          <p:cNvSpPr txBox="1"/>
          <p:nvPr/>
        </p:nvSpPr>
        <p:spPr>
          <a:xfrm>
            <a:off x="6449909" y="9432951"/>
            <a:ext cx="1146810" cy="276860"/>
          </a:xfrm>
          <a:prstGeom prst="rect">
            <a:avLst/>
          </a:prstGeom>
        </p:spPr>
        <p:txBody>
          <a:bodyPr vert="horz" wrap="square" lIns="0" tIns="12065" rIns="0" bIns="0" rtlCol="0">
            <a:spAutoFit/>
          </a:bodyPr>
          <a:lstStyle/>
          <a:p>
            <a:pPr marL="12700">
              <a:lnSpc>
                <a:spcPct val="100000"/>
              </a:lnSpc>
              <a:spcBef>
                <a:spcPts val="95"/>
              </a:spcBef>
            </a:pPr>
            <a:r>
              <a:rPr sz="1650" spc="5" dirty="0">
                <a:solidFill>
                  <a:srgbClr val="FFFFFF"/>
                </a:solidFill>
                <a:latin typeface="Arial MT"/>
                <a:cs typeface="Arial MT"/>
              </a:rPr>
              <a:t>File</a:t>
            </a:r>
            <a:r>
              <a:rPr sz="1650" spc="-5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4" name="object 14"/>
          <p:cNvSpPr txBox="1"/>
          <p:nvPr/>
        </p:nvSpPr>
        <p:spPr>
          <a:xfrm>
            <a:off x="9305661" y="9224926"/>
            <a:ext cx="1492885" cy="697230"/>
          </a:xfrm>
          <a:prstGeom prst="rect">
            <a:avLst/>
          </a:prstGeom>
          <a:solidFill>
            <a:srgbClr val="00A2FF"/>
          </a:solidFill>
        </p:spPr>
        <p:txBody>
          <a:bodyPr vert="horz" wrap="square" lIns="0" tIns="1270" rIns="0" bIns="0" rtlCol="0">
            <a:spAutoFit/>
          </a:bodyPr>
          <a:lstStyle/>
          <a:p>
            <a:pPr>
              <a:lnSpc>
                <a:spcPct val="100000"/>
              </a:lnSpc>
              <a:spcBef>
                <a:spcPts val="10"/>
              </a:spcBef>
            </a:pPr>
            <a:endParaRPr sz="1500">
              <a:latin typeface="Times New Roman"/>
              <a:cs typeface="Times New Roman"/>
            </a:endParaRPr>
          </a:p>
          <a:p>
            <a:pPr marL="185420">
              <a:lnSpc>
                <a:spcPct val="100000"/>
              </a:lnSpc>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5" name="object 15"/>
          <p:cNvSpPr txBox="1"/>
          <p:nvPr/>
        </p:nvSpPr>
        <p:spPr>
          <a:xfrm>
            <a:off x="12334493" y="9224926"/>
            <a:ext cx="1492885" cy="697230"/>
          </a:xfrm>
          <a:prstGeom prst="rect">
            <a:avLst/>
          </a:prstGeom>
          <a:solidFill>
            <a:srgbClr val="00A2FF"/>
          </a:solidFill>
        </p:spPr>
        <p:txBody>
          <a:bodyPr vert="horz" wrap="square" lIns="0" tIns="1270" rIns="0" bIns="0" rtlCol="0">
            <a:spAutoFit/>
          </a:bodyPr>
          <a:lstStyle/>
          <a:p>
            <a:pPr>
              <a:lnSpc>
                <a:spcPct val="100000"/>
              </a:lnSpc>
              <a:spcBef>
                <a:spcPts val="10"/>
              </a:spcBef>
            </a:pPr>
            <a:endParaRPr sz="1500">
              <a:latin typeface="Times New Roman"/>
              <a:cs typeface="Times New Roman"/>
            </a:endParaRPr>
          </a:p>
          <a:p>
            <a:pPr marL="185420">
              <a:lnSpc>
                <a:spcPct val="100000"/>
              </a:lnSpc>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6" name="object 16"/>
          <p:cNvSpPr txBox="1"/>
          <p:nvPr/>
        </p:nvSpPr>
        <p:spPr>
          <a:xfrm>
            <a:off x="6243165" y="3035054"/>
            <a:ext cx="1530985" cy="799465"/>
          </a:xfrm>
          <a:prstGeom prst="rect">
            <a:avLst/>
          </a:prstGeom>
          <a:solidFill>
            <a:srgbClr val="00A2FF"/>
          </a:solidFill>
        </p:spPr>
        <p:txBody>
          <a:bodyPr vert="horz" wrap="square" lIns="0" tIns="126364" rIns="0" bIns="0" rtlCol="0">
            <a:spAutoFit/>
          </a:bodyPr>
          <a:lstStyle/>
          <a:p>
            <a:pPr marL="299720" marR="292100" indent="5715">
              <a:lnSpc>
                <a:spcPct val="104099"/>
              </a:lnSpc>
              <a:spcBef>
                <a:spcPts val="994"/>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Partition0</a:t>
            </a:r>
            <a:endParaRPr sz="1650">
              <a:latin typeface="Arial MT"/>
              <a:cs typeface="Arial MT"/>
            </a:endParaRPr>
          </a:p>
        </p:txBody>
      </p:sp>
      <p:sp>
        <p:nvSpPr>
          <p:cNvPr id="17" name="object 17"/>
          <p:cNvSpPr txBox="1"/>
          <p:nvPr/>
        </p:nvSpPr>
        <p:spPr>
          <a:xfrm>
            <a:off x="9162990" y="3035054"/>
            <a:ext cx="1530985" cy="799465"/>
          </a:xfrm>
          <a:prstGeom prst="rect">
            <a:avLst/>
          </a:prstGeom>
          <a:solidFill>
            <a:srgbClr val="00A2FF"/>
          </a:solidFill>
        </p:spPr>
        <p:txBody>
          <a:bodyPr vert="horz" wrap="square" lIns="0" tIns="126364" rIns="0" bIns="0" rtlCol="0">
            <a:spAutoFit/>
          </a:bodyPr>
          <a:lstStyle/>
          <a:p>
            <a:pPr marL="299720" marR="292100" indent="5715">
              <a:lnSpc>
                <a:spcPct val="104099"/>
              </a:lnSpc>
              <a:spcBef>
                <a:spcPts val="994"/>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Partition1</a:t>
            </a:r>
            <a:endParaRPr sz="1650">
              <a:latin typeface="Arial MT"/>
              <a:cs typeface="Arial MT"/>
            </a:endParaRPr>
          </a:p>
        </p:txBody>
      </p:sp>
      <p:sp>
        <p:nvSpPr>
          <p:cNvPr id="18" name="object 18"/>
          <p:cNvSpPr txBox="1"/>
          <p:nvPr/>
        </p:nvSpPr>
        <p:spPr>
          <a:xfrm>
            <a:off x="12330410" y="3035054"/>
            <a:ext cx="1530985" cy="799465"/>
          </a:xfrm>
          <a:prstGeom prst="rect">
            <a:avLst/>
          </a:prstGeom>
          <a:solidFill>
            <a:srgbClr val="00A2FF"/>
          </a:solidFill>
        </p:spPr>
        <p:txBody>
          <a:bodyPr vert="horz" wrap="square" lIns="0" tIns="126364" rIns="0" bIns="0" rtlCol="0">
            <a:spAutoFit/>
          </a:bodyPr>
          <a:lstStyle/>
          <a:p>
            <a:pPr marL="299720" marR="292735" indent="5715">
              <a:lnSpc>
                <a:spcPct val="104099"/>
              </a:lnSpc>
              <a:spcBef>
                <a:spcPts val="994"/>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Partition2</a:t>
            </a:r>
            <a:endParaRPr sz="1650">
              <a:latin typeface="Arial MT"/>
              <a:cs typeface="Arial MT"/>
            </a:endParaRPr>
          </a:p>
        </p:txBody>
      </p:sp>
      <p:sp>
        <p:nvSpPr>
          <p:cNvPr id="19" name="object 19"/>
          <p:cNvSpPr/>
          <p:nvPr/>
        </p:nvSpPr>
        <p:spPr>
          <a:xfrm>
            <a:off x="6546939" y="10066140"/>
            <a:ext cx="1337945" cy="865505"/>
          </a:xfrm>
          <a:custGeom>
            <a:avLst/>
            <a:gdLst/>
            <a:ahLst/>
            <a:cxnLst/>
            <a:rect l="l" t="t" r="r" b="b"/>
            <a:pathLst>
              <a:path w="1337945" h="865504">
                <a:moveTo>
                  <a:pt x="1337818" y="313550"/>
                </a:moveTo>
                <a:lnTo>
                  <a:pt x="1156881" y="453771"/>
                </a:lnTo>
                <a:lnTo>
                  <a:pt x="1156881" y="425234"/>
                </a:lnTo>
                <a:lnTo>
                  <a:pt x="1307553" y="309524"/>
                </a:lnTo>
                <a:lnTo>
                  <a:pt x="1156881" y="309524"/>
                </a:lnTo>
                <a:lnTo>
                  <a:pt x="1156881" y="177850"/>
                </a:lnTo>
                <a:lnTo>
                  <a:pt x="986967" y="309524"/>
                </a:lnTo>
                <a:lnTo>
                  <a:pt x="949896" y="309524"/>
                </a:lnTo>
                <a:lnTo>
                  <a:pt x="1126617" y="173824"/>
                </a:lnTo>
                <a:lnTo>
                  <a:pt x="879144" y="173824"/>
                </a:lnTo>
                <a:lnTo>
                  <a:pt x="879144" y="4025"/>
                </a:lnTo>
                <a:lnTo>
                  <a:pt x="660031" y="173824"/>
                </a:lnTo>
                <a:lnTo>
                  <a:pt x="622503" y="173824"/>
                </a:lnTo>
                <a:lnTo>
                  <a:pt x="848880" y="0"/>
                </a:lnTo>
                <a:lnTo>
                  <a:pt x="484860" y="0"/>
                </a:lnTo>
                <a:lnTo>
                  <a:pt x="484860" y="309587"/>
                </a:lnTo>
                <a:lnTo>
                  <a:pt x="469188" y="321729"/>
                </a:lnTo>
                <a:lnTo>
                  <a:pt x="458660" y="313550"/>
                </a:lnTo>
                <a:lnTo>
                  <a:pt x="458660" y="318122"/>
                </a:lnTo>
                <a:lnTo>
                  <a:pt x="446684" y="308838"/>
                </a:lnTo>
                <a:lnTo>
                  <a:pt x="465289" y="294563"/>
                </a:lnTo>
                <a:lnTo>
                  <a:pt x="484860" y="309587"/>
                </a:lnTo>
                <a:lnTo>
                  <a:pt x="484860" y="0"/>
                </a:lnTo>
                <a:lnTo>
                  <a:pt x="30264" y="0"/>
                </a:lnTo>
                <a:lnTo>
                  <a:pt x="277723" y="189928"/>
                </a:lnTo>
                <a:lnTo>
                  <a:pt x="277723" y="219329"/>
                </a:lnTo>
                <a:lnTo>
                  <a:pt x="0" y="4025"/>
                </a:lnTo>
                <a:lnTo>
                  <a:pt x="0" y="553643"/>
                </a:lnTo>
                <a:lnTo>
                  <a:pt x="2108" y="555752"/>
                </a:lnTo>
                <a:lnTo>
                  <a:pt x="277723" y="555752"/>
                </a:lnTo>
                <a:lnTo>
                  <a:pt x="277723" y="727468"/>
                </a:lnTo>
                <a:lnTo>
                  <a:pt x="279844" y="729576"/>
                </a:lnTo>
                <a:lnTo>
                  <a:pt x="458660" y="729576"/>
                </a:lnTo>
                <a:lnTo>
                  <a:pt x="458660" y="863168"/>
                </a:lnTo>
                <a:lnTo>
                  <a:pt x="460768" y="865276"/>
                </a:lnTo>
                <a:lnTo>
                  <a:pt x="1335697" y="865276"/>
                </a:lnTo>
                <a:lnTo>
                  <a:pt x="1337818" y="863168"/>
                </a:lnTo>
                <a:lnTo>
                  <a:pt x="1337818" y="651014"/>
                </a:lnTo>
                <a:lnTo>
                  <a:pt x="1337818" y="313550"/>
                </a:lnTo>
                <a:close/>
              </a:path>
            </a:pathLst>
          </a:custGeom>
          <a:solidFill>
            <a:srgbClr val="61D836"/>
          </a:solidFill>
        </p:spPr>
        <p:txBody>
          <a:bodyPr wrap="square" lIns="0" tIns="0" rIns="0" bIns="0" rtlCol="0"/>
          <a:lstStyle/>
          <a:p>
            <a:endParaRPr/>
          </a:p>
        </p:txBody>
      </p:sp>
      <p:sp>
        <p:nvSpPr>
          <p:cNvPr id="20" name="object 20"/>
          <p:cNvSpPr/>
          <p:nvPr/>
        </p:nvSpPr>
        <p:spPr>
          <a:xfrm>
            <a:off x="9677400" y="10066140"/>
            <a:ext cx="1337945" cy="865505"/>
          </a:xfrm>
          <a:custGeom>
            <a:avLst/>
            <a:gdLst/>
            <a:ahLst/>
            <a:cxnLst/>
            <a:rect l="l" t="t" r="r" b="b"/>
            <a:pathLst>
              <a:path w="1337945" h="865504">
                <a:moveTo>
                  <a:pt x="1337818" y="313550"/>
                </a:moveTo>
                <a:lnTo>
                  <a:pt x="1156893" y="453771"/>
                </a:lnTo>
                <a:lnTo>
                  <a:pt x="1156893" y="425221"/>
                </a:lnTo>
                <a:lnTo>
                  <a:pt x="1307553" y="309524"/>
                </a:lnTo>
                <a:lnTo>
                  <a:pt x="1156893" y="309524"/>
                </a:lnTo>
                <a:lnTo>
                  <a:pt x="1156893" y="177850"/>
                </a:lnTo>
                <a:lnTo>
                  <a:pt x="986980" y="309524"/>
                </a:lnTo>
                <a:lnTo>
                  <a:pt x="949896" y="309524"/>
                </a:lnTo>
                <a:lnTo>
                  <a:pt x="1126617" y="173824"/>
                </a:lnTo>
                <a:lnTo>
                  <a:pt x="879157" y="173824"/>
                </a:lnTo>
                <a:lnTo>
                  <a:pt x="879157" y="4025"/>
                </a:lnTo>
                <a:lnTo>
                  <a:pt x="660044" y="173824"/>
                </a:lnTo>
                <a:lnTo>
                  <a:pt x="622515" y="173824"/>
                </a:lnTo>
                <a:lnTo>
                  <a:pt x="848893" y="0"/>
                </a:lnTo>
                <a:lnTo>
                  <a:pt x="484873" y="0"/>
                </a:lnTo>
                <a:lnTo>
                  <a:pt x="484873" y="309587"/>
                </a:lnTo>
                <a:lnTo>
                  <a:pt x="469201" y="321729"/>
                </a:lnTo>
                <a:lnTo>
                  <a:pt x="458673" y="313550"/>
                </a:lnTo>
                <a:lnTo>
                  <a:pt x="458673" y="318135"/>
                </a:lnTo>
                <a:lnTo>
                  <a:pt x="446697" y="308838"/>
                </a:lnTo>
                <a:lnTo>
                  <a:pt x="465302" y="294563"/>
                </a:lnTo>
                <a:lnTo>
                  <a:pt x="484873" y="309587"/>
                </a:lnTo>
                <a:lnTo>
                  <a:pt x="484873" y="0"/>
                </a:lnTo>
                <a:lnTo>
                  <a:pt x="30264" y="0"/>
                </a:lnTo>
                <a:lnTo>
                  <a:pt x="277736" y="189941"/>
                </a:lnTo>
                <a:lnTo>
                  <a:pt x="277736" y="219329"/>
                </a:lnTo>
                <a:lnTo>
                  <a:pt x="0" y="4025"/>
                </a:lnTo>
                <a:lnTo>
                  <a:pt x="0" y="553643"/>
                </a:lnTo>
                <a:lnTo>
                  <a:pt x="2108" y="555752"/>
                </a:lnTo>
                <a:lnTo>
                  <a:pt x="277736" y="555752"/>
                </a:lnTo>
                <a:lnTo>
                  <a:pt x="277736" y="727468"/>
                </a:lnTo>
                <a:lnTo>
                  <a:pt x="279844" y="729576"/>
                </a:lnTo>
                <a:lnTo>
                  <a:pt x="458673" y="729576"/>
                </a:lnTo>
                <a:lnTo>
                  <a:pt x="458673" y="863168"/>
                </a:lnTo>
                <a:lnTo>
                  <a:pt x="460781" y="865276"/>
                </a:lnTo>
                <a:lnTo>
                  <a:pt x="1335709" y="865276"/>
                </a:lnTo>
                <a:lnTo>
                  <a:pt x="1337818" y="863168"/>
                </a:lnTo>
                <a:lnTo>
                  <a:pt x="1337818" y="651014"/>
                </a:lnTo>
                <a:lnTo>
                  <a:pt x="1337818" y="313550"/>
                </a:lnTo>
                <a:close/>
              </a:path>
            </a:pathLst>
          </a:custGeom>
          <a:solidFill>
            <a:srgbClr val="61D836"/>
          </a:solidFill>
        </p:spPr>
        <p:txBody>
          <a:bodyPr wrap="square" lIns="0" tIns="0" rIns="0" bIns="0" rtlCol="0"/>
          <a:lstStyle/>
          <a:p>
            <a:endParaRPr/>
          </a:p>
        </p:txBody>
      </p:sp>
      <p:sp>
        <p:nvSpPr>
          <p:cNvPr id="21" name="object 21"/>
          <p:cNvSpPr/>
          <p:nvPr/>
        </p:nvSpPr>
        <p:spPr>
          <a:xfrm>
            <a:off x="12807874" y="10066140"/>
            <a:ext cx="1337945" cy="865505"/>
          </a:xfrm>
          <a:custGeom>
            <a:avLst/>
            <a:gdLst/>
            <a:ahLst/>
            <a:cxnLst/>
            <a:rect l="l" t="t" r="r" b="b"/>
            <a:pathLst>
              <a:path w="1337944" h="865504">
                <a:moveTo>
                  <a:pt x="1337818" y="313550"/>
                </a:moveTo>
                <a:lnTo>
                  <a:pt x="1156893" y="453771"/>
                </a:lnTo>
                <a:lnTo>
                  <a:pt x="1156893" y="425221"/>
                </a:lnTo>
                <a:lnTo>
                  <a:pt x="1307553" y="309524"/>
                </a:lnTo>
                <a:lnTo>
                  <a:pt x="1156893" y="309524"/>
                </a:lnTo>
                <a:lnTo>
                  <a:pt x="1156893" y="177850"/>
                </a:lnTo>
                <a:lnTo>
                  <a:pt x="986980" y="309524"/>
                </a:lnTo>
                <a:lnTo>
                  <a:pt x="949896" y="309524"/>
                </a:lnTo>
                <a:lnTo>
                  <a:pt x="1126617" y="173824"/>
                </a:lnTo>
                <a:lnTo>
                  <a:pt x="879144" y="173824"/>
                </a:lnTo>
                <a:lnTo>
                  <a:pt x="879144" y="4025"/>
                </a:lnTo>
                <a:lnTo>
                  <a:pt x="660031" y="173824"/>
                </a:lnTo>
                <a:lnTo>
                  <a:pt x="622515" y="173824"/>
                </a:lnTo>
                <a:lnTo>
                  <a:pt x="848893" y="0"/>
                </a:lnTo>
                <a:lnTo>
                  <a:pt x="484860" y="0"/>
                </a:lnTo>
                <a:lnTo>
                  <a:pt x="484860" y="309575"/>
                </a:lnTo>
                <a:lnTo>
                  <a:pt x="469201" y="321716"/>
                </a:lnTo>
                <a:lnTo>
                  <a:pt x="458673" y="313550"/>
                </a:lnTo>
                <a:lnTo>
                  <a:pt x="458673" y="318135"/>
                </a:lnTo>
                <a:lnTo>
                  <a:pt x="446697" y="308838"/>
                </a:lnTo>
                <a:lnTo>
                  <a:pt x="465289" y="294563"/>
                </a:lnTo>
                <a:lnTo>
                  <a:pt x="484860" y="309575"/>
                </a:lnTo>
                <a:lnTo>
                  <a:pt x="484860" y="0"/>
                </a:lnTo>
                <a:lnTo>
                  <a:pt x="30264" y="0"/>
                </a:lnTo>
                <a:lnTo>
                  <a:pt x="277736" y="189941"/>
                </a:lnTo>
                <a:lnTo>
                  <a:pt x="277736" y="219329"/>
                </a:lnTo>
                <a:lnTo>
                  <a:pt x="0" y="4025"/>
                </a:lnTo>
                <a:lnTo>
                  <a:pt x="0" y="553643"/>
                </a:lnTo>
                <a:lnTo>
                  <a:pt x="2108" y="555752"/>
                </a:lnTo>
                <a:lnTo>
                  <a:pt x="277736" y="555752"/>
                </a:lnTo>
                <a:lnTo>
                  <a:pt x="277736" y="727468"/>
                </a:lnTo>
                <a:lnTo>
                  <a:pt x="279844" y="729576"/>
                </a:lnTo>
                <a:lnTo>
                  <a:pt x="458673" y="729576"/>
                </a:lnTo>
                <a:lnTo>
                  <a:pt x="458673" y="863168"/>
                </a:lnTo>
                <a:lnTo>
                  <a:pt x="460781" y="865276"/>
                </a:lnTo>
                <a:lnTo>
                  <a:pt x="1335709" y="865276"/>
                </a:lnTo>
                <a:lnTo>
                  <a:pt x="1337818" y="863168"/>
                </a:lnTo>
                <a:lnTo>
                  <a:pt x="1337818" y="651014"/>
                </a:lnTo>
                <a:lnTo>
                  <a:pt x="1337818" y="313550"/>
                </a:lnTo>
                <a:close/>
              </a:path>
            </a:pathLst>
          </a:custGeom>
          <a:solidFill>
            <a:srgbClr val="61D836"/>
          </a:solidFill>
        </p:spPr>
        <p:txBody>
          <a:bodyPr wrap="square" lIns="0" tIns="0" rIns="0" bIns="0" rtlCol="0"/>
          <a:lstStyle/>
          <a:p>
            <a:endParaRPr/>
          </a:p>
        </p:txBody>
      </p:sp>
      <p:sp>
        <p:nvSpPr>
          <p:cNvPr id="22" name="object 22"/>
          <p:cNvSpPr txBox="1"/>
          <p:nvPr/>
        </p:nvSpPr>
        <p:spPr>
          <a:xfrm>
            <a:off x="2554895" y="5717062"/>
            <a:ext cx="1675130" cy="1047115"/>
          </a:xfrm>
          <a:prstGeom prst="rect">
            <a:avLst/>
          </a:prstGeom>
          <a:solidFill>
            <a:srgbClr val="000000"/>
          </a:solidFill>
        </p:spPr>
        <p:txBody>
          <a:bodyPr vert="horz" wrap="square" lIns="0" tIns="98425" rIns="0" bIns="0" rtlCol="0">
            <a:spAutoFit/>
          </a:bodyPr>
          <a:lstStyle/>
          <a:p>
            <a:pPr marL="126364" marR="118745" indent="266700">
              <a:lnSpc>
                <a:spcPct val="103099"/>
              </a:lnSpc>
              <a:spcBef>
                <a:spcPts val="775"/>
              </a:spcBef>
            </a:pPr>
            <a:r>
              <a:rPr sz="2600" spc="65" dirty="0">
                <a:solidFill>
                  <a:srgbClr val="FFFFFF"/>
                </a:solidFill>
                <a:latin typeface="Arial MT"/>
                <a:cs typeface="Arial MT"/>
              </a:rPr>
              <a:t>Kafka </a:t>
            </a:r>
            <a:r>
              <a:rPr sz="2600" spc="70" dirty="0">
                <a:solidFill>
                  <a:srgbClr val="FFFFFF"/>
                </a:solidFill>
                <a:latin typeface="Arial MT"/>
                <a:cs typeface="Arial MT"/>
              </a:rPr>
              <a:t> </a:t>
            </a:r>
            <a:r>
              <a:rPr sz="2600" spc="55" dirty="0">
                <a:solidFill>
                  <a:srgbClr val="FFFFFF"/>
                </a:solidFill>
                <a:latin typeface="Arial MT"/>
                <a:cs typeface="Arial MT"/>
              </a:rPr>
              <a:t>P</a:t>
            </a:r>
            <a:r>
              <a:rPr sz="2600" spc="-25" dirty="0">
                <a:solidFill>
                  <a:srgbClr val="FFFFFF"/>
                </a:solidFill>
                <a:latin typeface="Arial MT"/>
                <a:cs typeface="Arial MT"/>
              </a:rPr>
              <a:t>r</a:t>
            </a:r>
            <a:r>
              <a:rPr sz="2600" spc="100" dirty="0">
                <a:solidFill>
                  <a:srgbClr val="FFFFFF"/>
                </a:solidFill>
                <a:latin typeface="Arial MT"/>
                <a:cs typeface="Arial MT"/>
              </a:rPr>
              <a:t>oducer</a:t>
            </a:r>
            <a:endParaRPr sz="2600">
              <a:latin typeface="Arial MT"/>
              <a:cs typeface="Arial MT"/>
            </a:endParaRPr>
          </a:p>
        </p:txBody>
      </p:sp>
      <p:sp>
        <p:nvSpPr>
          <p:cNvPr id="23" name="object 23"/>
          <p:cNvSpPr/>
          <p:nvPr/>
        </p:nvSpPr>
        <p:spPr>
          <a:xfrm>
            <a:off x="2781835" y="6859902"/>
            <a:ext cx="1221105" cy="772160"/>
          </a:xfrm>
          <a:custGeom>
            <a:avLst/>
            <a:gdLst/>
            <a:ahLst/>
            <a:cxnLst/>
            <a:rect l="l" t="t" r="r" b="b"/>
            <a:pathLst>
              <a:path w="1221104" h="772159">
                <a:moveTo>
                  <a:pt x="0" y="5598"/>
                </a:moveTo>
                <a:lnTo>
                  <a:pt x="0" y="768967"/>
                </a:lnTo>
                <a:lnTo>
                  <a:pt x="2931" y="771897"/>
                </a:lnTo>
                <a:lnTo>
                  <a:pt x="1218122" y="771897"/>
                </a:lnTo>
                <a:lnTo>
                  <a:pt x="1221052" y="768967"/>
                </a:lnTo>
                <a:lnTo>
                  <a:pt x="1221052" y="474294"/>
                </a:lnTo>
                <a:lnTo>
                  <a:pt x="606790" y="474294"/>
                </a:lnTo>
                <a:lnTo>
                  <a:pt x="603147" y="472910"/>
                </a:lnTo>
                <a:lnTo>
                  <a:pt x="599890" y="470630"/>
                </a:lnTo>
                <a:lnTo>
                  <a:pt x="0" y="5598"/>
                </a:lnTo>
                <a:close/>
              </a:path>
              <a:path w="1221104" h="772159">
                <a:moveTo>
                  <a:pt x="1221052" y="5598"/>
                </a:moveTo>
                <a:lnTo>
                  <a:pt x="617518" y="473317"/>
                </a:lnTo>
                <a:lnTo>
                  <a:pt x="613956" y="474294"/>
                </a:lnTo>
                <a:lnTo>
                  <a:pt x="1221052" y="474294"/>
                </a:lnTo>
                <a:lnTo>
                  <a:pt x="1221052" y="5598"/>
                </a:lnTo>
                <a:close/>
              </a:path>
              <a:path w="1221104" h="772159">
                <a:moveTo>
                  <a:pt x="1179017" y="0"/>
                </a:moveTo>
                <a:lnTo>
                  <a:pt x="42035" y="0"/>
                </a:lnTo>
                <a:lnTo>
                  <a:pt x="610678" y="436432"/>
                </a:lnTo>
                <a:lnTo>
                  <a:pt x="1179017" y="0"/>
                </a:lnTo>
                <a:close/>
              </a:path>
            </a:pathLst>
          </a:custGeom>
          <a:solidFill>
            <a:srgbClr val="61D836"/>
          </a:solidFill>
        </p:spPr>
        <p:txBody>
          <a:bodyPr wrap="square" lIns="0" tIns="0" rIns="0" bIns="0" rtlCol="0"/>
          <a:lstStyle/>
          <a:p>
            <a:endParaRPr/>
          </a:p>
        </p:txBody>
      </p:sp>
      <p:sp>
        <p:nvSpPr>
          <p:cNvPr id="24" name="object 24"/>
          <p:cNvSpPr txBox="1"/>
          <p:nvPr/>
        </p:nvSpPr>
        <p:spPr>
          <a:xfrm>
            <a:off x="1629972" y="4233819"/>
            <a:ext cx="3232150" cy="402590"/>
          </a:xfrm>
          <a:prstGeom prst="rect">
            <a:avLst/>
          </a:prstGeom>
        </p:spPr>
        <p:txBody>
          <a:bodyPr vert="horz" wrap="square" lIns="0" tIns="15240" rIns="0" bIns="0" rtlCol="0">
            <a:spAutoFit/>
          </a:bodyPr>
          <a:lstStyle/>
          <a:p>
            <a:pPr marL="12700">
              <a:lnSpc>
                <a:spcPct val="100000"/>
              </a:lnSpc>
              <a:spcBef>
                <a:spcPts val="120"/>
              </a:spcBef>
            </a:pPr>
            <a:r>
              <a:rPr sz="2450" b="1" spc="10" dirty="0">
                <a:solidFill>
                  <a:srgbClr val="EE220C"/>
                </a:solidFill>
                <a:latin typeface="Arial"/>
                <a:cs typeface="Arial"/>
              </a:rPr>
              <a:t>Replication</a:t>
            </a:r>
            <a:r>
              <a:rPr sz="2450" b="1" spc="-20" dirty="0">
                <a:solidFill>
                  <a:srgbClr val="EE220C"/>
                </a:solidFill>
                <a:latin typeface="Arial"/>
                <a:cs typeface="Arial"/>
              </a:rPr>
              <a:t> </a:t>
            </a:r>
            <a:r>
              <a:rPr sz="2450" b="1" spc="30" dirty="0">
                <a:solidFill>
                  <a:srgbClr val="EE220C"/>
                </a:solidFill>
                <a:latin typeface="Arial"/>
                <a:cs typeface="Arial"/>
              </a:rPr>
              <a:t>factor</a:t>
            </a:r>
            <a:r>
              <a:rPr sz="2450" b="1" spc="-15" dirty="0">
                <a:solidFill>
                  <a:srgbClr val="EE220C"/>
                </a:solidFill>
                <a:latin typeface="Arial"/>
                <a:cs typeface="Arial"/>
              </a:rPr>
              <a:t> </a:t>
            </a:r>
            <a:r>
              <a:rPr sz="2450" b="1" spc="50" dirty="0">
                <a:solidFill>
                  <a:srgbClr val="EE220C"/>
                </a:solidFill>
                <a:latin typeface="Arial"/>
                <a:cs typeface="Arial"/>
              </a:rPr>
              <a:t>=</a:t>
            </a:r>
            <a:r>
              <a:rPr sz="2450" b="1" spc="-20" dirty="0">
                <a:solidFill>
                  <a:srgbClr val="EE220C"/>
                </a:solidFill>
                <a:latin typeface="Arial"/>
                <a:cs typeface="Arial"/>
              </a:rPr>
              <a:t> </a:t>
            </a:r>
            <a:r>
              <a:rPr sz="2450" b="1" spc="10" dirty="0">
                <a:solidFill>
                  <a:srgbClr val="EE220C"/>
                </a:solidFill>
                <a:latin typeface="Arial"/>
                <a:cs typeface="Arial"/>
              </a:rPr>
              <a:t>3</a:t>
            </a:r>
            <a:endParaRPr sz="2450">
              <a:latin typeface="Arial"/>
              <a:cs typeface="Arial"/>
            </a:endParaRPr>
          </a:p>
        </p:txBody>
      </p:sp>
      <p:sp>
        <p:nvSpPr>
          <p:cNvPr id="25" name="object 25"/>
          <p:cNvSpPr txBox="1"/>
          <p:nvPr/>
        </p:nvSpPr>
        <p:spPr>
          <a:xfrm>
            <a:off x="8980492" y="5807670"/>
            <a:ext cx="2143125" cy="866140"/>
          </a:xfrm>
          <a:prstGeom prst="rect">
            <a:avLst/>
          </a:prstGeom>
          <a:solidFill>
            <a:srgbClr val="00A2FF"/>
          </a:solidFill>
        </p:spPr>
        <p:txBody>
          <a:bodyPr vert="horz" wrap="square" lIns="0" tIns="14604" rIns="0" bIns="0" rtlCol="0">
            <a:spAutoFit/>
          </a:bodyPr>
          <a:lstStyle/>
          <a:p>
            <a:pPr marL="316865" marR="253365" indent="-55880">
              <a:lnSpc>
                <a:spcPct val="103099"/>
              </a:lnSpc>
              <a:spcBef>
                <a:spcPts val="114"/>
              </a:spcBef>
            </a:pPr>
            <a:r>
              <a:rPr sz="2600" spc="75" dirty="0">
                <a:solidFill>
                  <a:srgbClr val="FFFFFF"/>
                </a:solidFill>
                <a:latin typeface="Arial MT"/>
                <a:cs typeface="Arial MT"/>
              </a:rPr>
              <a:t>Partition-0  </a:t>
            </a:r>
            <a:r>
              <a:rPr sz="2600" spc="30" dirty="0">
                <a:solidFill>
                  <a:srgbClr val="FFFFFF"/>
                </a:solidFill>
                <a:latin typeface="Arial MT"/>
                <a:cs typeface="Arial MT"/>
              </a:rPr>
              <a:t>(Follower)</a:t>
            </a:r>
            <a:endParaRPr sz="2600" dirty="0">
              <a:latin typeface="Arial MT"/>
              <a:cs typeface="Arial MT"/>
            </a:endParaRPr>
          </a:p>
        </p:txBody>
      </p:sp>
      <p:sp>
        <p:nvSpPr>
          <p:cNvPr id="26" name="object 26"/>
          <p:cNvSpPr txBox="1"/>
          <p:nvPr/>
        </p:nvSpPr>
        <p:spPr>
          <a:xfrm>
            <a:off x="12024115" y="5807670"/>
            <a:ext cx="2143125" cy="866140"/>
          </a:xfrm>
          <a:prstGeom prst="rect">
            <a:avLst/>
          </a:prstGeom>
          <a:solidFill>
            <a:srgbClr val="00A2FF"/>
          </a:solidFill>
        </p:spPr>
        <p:txBody>
          <a:bodyPr vert="horz" wrap="square" lIns="0" tIns="14604" rIns="0" bIns="0" rtlCol="0">
            <a:spAutoFit/>
          </a:bodyPr>
          <a:lstStyle/>
          <a:p>
            <a:pPr marL="316865" marR="253365" indent="-55880">
              <a:lnSpc>
                <a:spcPct val="103099"/>
              </a:lnSpc>
              <a:spcBef>
                <a:spcPts val="114"/>
              </a:spcBef>
            </a:pPr>
            <a:r>
              <a:rPr sz="2600" spc="75" dirty="0">
                <a:solidFill>
                  <a:srgbClr val="FFFFFF"/>
                </a:solidFill>
                <a:latin typeface="Arial MT"/>
                <a:cs typeface="Arial MT"/>
              </a:rPr>
              <a:t>Partition-0  </a:t>
            </a:r>
            <a:r>
              <a:rPr sz="2600" spc="30" dirty="0">
                <a:solidFill>
                  <a:srgbClr val="FFFFFF"/>
                </a:solidFill>
                <a:latin typeface="Arial MT"/>
                <a:cs typeface="Arial MT"/>
              </a:rPr>
              <a:t>(Follower)</a:t>
            </a:r>
            <a:endParaRPr sz="2600">
              <a:latin typeface="Arial MT"/>
              <a:cs typeface="Arial MT"/>
            </a:endParaRPr>
          </a:p>
        </p:txBody>
      </p:sp>
      <p:sp>
        <p:nvSpPr>
          <p:cNvPr id="27" name="object 27"/>
          <p:cNvSpPr/>
          <p:nvPr/>
        </p:nvSpPr>
        <p:spPr>
          <a:xfrm>
            <a:off x="6397898" y="9224925"/>
            <a:ext cx="1221105" cy="772160"/>
          </a:xfrm>
          <a:custGeom>
            <a:avLst/>
            <a:gdLst/>
            <a:ahLst/>
            <a:cxnLst/>
            <a:rect l="l" t="t" r="r" b="b"/>
            <a:pathLst>
              <a:path w="1221104" h="772159">
                <a:moveTo>
                  <a:pt x="0" y="5597"/>
                </a:moveTo>
                <a:lnTo>
                  <a:pt x="0" y="768967"/>
                </a:lnTo>
                <a:lnTo>
                  <a:pt x="2931" y="771897"/>
                </a:lnTo>
                <a:lnTo>
                  <a:pt x="1218121" y="771897"/>
                </a:lnTo>
                <a:lnTo>
                  <a:pt x="1221052" y="768967"/>
                </a:lnTo>
                <a:lnTo>
                  <a:pt x="1221052" y="474293"/>
                </a:lnTo>
                <a:lnTo>
                  <a:pt x="606790" y="474293"/>
                </a:lnTo>
                <a:lnTo>
                  <a:pt x="603147" y="472909"/>
                </a:lnTo>
                <a:lnTo>
                  <a:pt x="599890" y="470629"/>
                </a:lnTo>
                <a:lnTo>
                  <a:pt x="0" y="5597"/>
                </a:lnTo>
                <a:close/>
              </a:path>
              <a:path w="1221104" h="772159">
                <a:moveTo>
                  <a:pt x="1221052" y="5597"/>
                </a:moveTo>
                <a:lnTo>
                  <a:pt x="617519" y="473316"/>
                </a:lnTo>
                <a:lnTo>
                  <a:pt x="613956" y="474293"/>
                </a:lnTo>
                <a:lnTo>
                  <a:pt x="1221052" y="474293"/>
                </a:lnTo>
                <a:lnTo>
                  <a:pt x="1221052" y="5597"/>
                </a:lnTo>
                <a:close/>
              </a:path>
              <a:path w="1221104" h="772159">
                <a:moveTo>
                  <a:pt x="1179017" y="0"/>
                </a:moveTo>
                <a:lnTo>
                  <a:pt x="42035" y="0"/>
                </a:lnTo>
                <a:lnTo>
                  <a:pt x="610679" y="436431"/>
                </a:lnTo>
                <a:lnTo>
                  <a:pt x="1179017" y="0"/>
                </a:lnTo>
                <a:close/>
              </a:path>
            </a:pathLst>
          </a:custGeom>
          <a:solidFill>
            <a:srgbClr val="61D836"/>
          </a:solidFill>
        </p:spPr>
        <p:txBody>
          <a:bodyPr wrap="square" lIns="0" tIns="0" rIns="0" bIns="0" rtlCol="0"/>
          <a:lstStyle/>
          <a:p>
            <a:endParaRPr/>
          </a:p>
        </p:txBody>
      </p:sp>
      <p:sp>
        <p:nvSpPr>
          <p:cNvPr id="28" name="object 28"/>
          <p:cNvSpPr txBox="1"/>
          <p:nvPr/>
        </p:nvSpPr>
        <p:spPr>
          <a:xfrm>
            <a:off x="5844018" y="5415559"/>
            <a:ext cx="2350135" cy="1325880"/>
          </a:xfrm>
          <a:prstGeom prst="rect">
            <a:avLst/>
          </a:prstGeom>
          <a:solidFill>
            <a:srgbClr val="00A2FF"/>
          </a:solidFill>
        </p:spPr>
        <p:txBody>
          <a:bodyPr vert="horz" wrap="square" lIns="0" tIns="118110" rIns="0" bIns="0" rtlCol="0">
            <a:spAutoFit/>
          </a:bodyPr>
          <a:lstStyle/>
          <a:p>
            <a:pPr marL="192405" marR="184785" algn="ctr">
              <a:lnSpc>
                <a:spcPct val="104299"/>
              </a:lnSpc>
              <a:spcBef>
                <a:spcPts val="930"/>
              </a:spcBef>
            </a:pPr>
            <a:r>
              <a:rPr sz="2200" spc="45" dirty="0">
                <a:solidFill>
                  <a:srgbClr val="FFFFFF"/>
                </a:solidFill>
                <a:latin typeface="Arial MT"/>
                <a:cs typeface="Arial MT"/>
              </a:rPr>
              <a:t>Leader</a:t>
            </a:r>
            <a:r>
              <a:rPr sz="2200" spc="-55" dirty="0">
                <a:solidFill>
                  <a:srgbClr val="FFFFFF"/>
                </a:solidFill>
                <a:latin typeface="Arial MT"/>
                <a:cs typeface="Arial MT"/>
              </a:rPr>
              <a:t> </a:t>
            </a:r>
            <a:r>
              <a:rPr sz="2200" spc="50" dirty="0">
                <a:solidFill>
                  <a:srgbClr val="FFFFFF"/>
                </a:solidFill>
                <a:latin typeface="Arial MT"/>
                <a:cs typeface="Arial MT"/>
              </a:rPr>
              <a:t>Replica </a:t>
            </a:r>
            <a:r>
              <a:rPr sz="2200" spc="-595" dirty="0">
                <a:solidFill>
                  <a:srgbClr val="FFFFFF"/>
                </a:solidFill>
                <a:latin typeface="Arial MT"/>
                <a:cs typeface="Arial MT"/>
              </a:rPr>
              <a:t> </a:t>
            </a:r>
            <a:r>
              <a:rPr sz="2600" spc="80" dirty="0">
                <a:solidFill>
                  <a:srgbClr val="FFFFFF"/>
                </a:solidFill>
                <a:latin typeface="Arial MT"/>
                <a:cs typeface="Arial MT"/>
              </a:rPr>
              <a:t>Partition-1 </a:t>
            </a:r>
            <a:r>
              <a:rPr sz="2600" spc="85" dirty="0">
                <a:solidFill>
                  <a:srgbClr val="FFFFFF"/>
                </a:solidFill>
                <a:latin typeface="Arial MT"/>
                <a:cs typeface="Arial MT"/>
              </a:rPr>
              <a:t> </a:t>
            </a:r>
            <a:r>
              <a:rPr sz="2600" spc="30" dirty="0">
                <a:solidFill>
                  <a:srgbClr val="FFFFFF"/>
                </a:solidFill>
                <a:latin typeface="Arial MT"/>
                <a:cs typeface="Arial MT"/>
              </a:rPr>
              <a:t>(Follower)</a:t>
            </a:r>
            <a:endParaRPr sz="2600" dirty="0">
              <a:latin typeface="Arial MT"/>
              <a:cs typeface="Arial MT"/>
            </a:endParaRPr>
          </a:p>
        </p:txBody>
      </p:sp>
      <p:sp>
        <p:nvSpPr>
          <p:cNvPr id="29" name="object 29"/>
          <p:cNvSpPr txBox="1"/>
          <p:nvPr/>
        </p:nvSpPr>
        <p:spPr>
          <a:xfrm>
            <a:off x="9164077" y="7057302"/>
            <a:ext cx="2006600" cy="337185"/>
          </a:xfrm>
          <a:prstGeom prst="rect">
            <a:avLst/>
          </a:prstGeom>
        </p:spPr>
        <p:txBody>
          <a:bodyPr vert="horz" wrap="square" lIns="0" tIns="0" rIns="0" bIns="0" rtlCol="0">
            <a:spAutoFit/>
          </a:bodyPr>
          <a:lstStyle/>
          <a:p>
            <a:pPr>
              <a:lnSpc>
                <a:spcPts val="2610"/>
              </a:lnSpc>
            </a:pPr>
            <a:r>
              <a:rPr sz="2200" spc="70" dirty="0">
                <a:solidFill>
                  <a:srgbClr val="FFFFFF"/>
                </a:solidFill>
                <a:latin typeface="Arial MT"/>
                <a:cs typeface="Arial MT"/>
              </a:rPr>
              <a:t>ollower</a:t>
            </a:r>
            <a:r>
              <a:rPr sz="2200" spc="-60" dirty="0">
                <a:solidFill>
                  <a:srgbClr val="FFFFFF"/>
                </a:solidFill>
                <a:latin typeface="Arial MT"/>
                <a:cs typeface="Arial MT"/>
              </a:rPr>
              <a:t> </a:t>
            </a:r>
            <a:r>
              <a:rPr sz="2200" spc="50" dirty="0">
                <a:solidFill>
                  <a:srgbClr val="FFFFFF"/>
                </a:solidFill>
                <a:latin typeface="Arial MT"/>
                <a:cs typeface="Arial MT"/>
              </a:rPr>
              <a:t>Replica</a:t>
            </a:r>
            <a:endParaRPr sz="2200">
              <a:latin typeface="Arial MT"/>
              <a:cs typeface="Arial MT"/>
            </a:endParaRPr>
          </a:p>
        </p:txBody>
      </p:sp>
      <p:sp>
        <p:nvSpPr>
          <p:cNvPr id="30" name="object 30"/>
          <p:cNvSpPr txBox="1"/>
          <p:nvPr/>
        </p:nvSpPr>
        <p:spPr>
          <a:xfrm>
            <a:off x="8908586" y="6920836"/>
            <a:ext cx="2385695" cy="1170305"/>
          </a:xfrm>
          <a:prstGeom prst="rect">
            <a:avLst/>
          </a:prstGeom>
          <a:solidFill>
            <a:srgbClr val="000000"/>
          </a:solidFill>
        </p:spPr>
        <p:txBody>
          <a:bodyPr vert="horz" wrap="square" lIns="0" tIns="318770" rIns="0" bIns="0" rtlCol="0">
            <a:spAutoFit/>
          </a:bodyPr>
          <a:lstStyle/>
          <a:p>
            <a:pPr marL="528320" marR="284480" indent="-441325">
              <a:lnSpc>
                <a:spcPct val="103099"/>
              </a:lnSpc>
              <a:spcBef>
                <a:spcPts val="2510"/>
              </a:spcBef>
              <a:tabLst>
                <a:tab pos="472440" algn="l"/>
              </a:tabLst>
            </a:pPr>
            <a:r>
              <a:rPr sz="3300" spc="-37" baseline="49242" dirty="0">
                <a:solidFill>
                  <a:srgbClr val="FFFFFF"/>
                </a:solidFill>
                <a:latin typeface="Arial MT"/>
                <a:cs typeface="Arial MT"/>
              </a:rPr>
              <a:t>F	</a:t>
            </a:r>
            <a:r>
              <a:rPr sz="2600" spc="75" dirty="0">
                <a:solidFill>
                  <a:srgbClr val="FFFFFF"/>
                </a:solidFill>
                <a:latin typeface="Arial MT"/>
                <a:cs typeface="Arial MT"/>
              </a:rPr>
              <a:t>Partition-2  </a:t>
            </a:r>
            <a:r>
              <a:rPr sz="2600" spc="30" dirty="0">
                <a:solidFill>
                  <a:srgbClr val="FFFFFF"/>
                </a:solidFill>
                <a:latin typeface="Arial MT"/>
                <a:cs typeface="Arial MT"/>
              </a:rPr>
              <a:t>(Follower)</a:t>
            </a:r>
            <a:endParaRPr sz="2600" dirty="0">
              <a:latin typeface="Arial MT"/>
              <a:cs typeface="Arial MT"/>
            </a:endParaRPr>
          </a:p>
        </p:txBody>
      </p:sp>
      <p:sp>
        <p:nvSpPr>
          <p:cNvPr id="31" name="object 31"/>
          <p:cNvSpPr txBox="1"/>
          <p:nvPr/>
        </p:nvSpPr>
        <p:spPr>
          <a:xfrm>
            <a:off x="11998168" y="7057302"/>
            <a:ext cx="2174240" cy="337185"/>
          </a:xfrm>
          <a:prstGeom prst="rect">
            <a:avLst/>
          </a:prstGeom>
        </p:spPr>
        <p:txBody>
          <a:bodyPr vert="horz" wrap="square" lIns="0" tIns="0" rIns="0" bIns="0" rtlCol="0">
            <a:spAutoFit/>
          </a:bodyPr>
          <a:lstStyle/>
          <a:p>
            <a:pPr>
              <a:lnSpc>
                <a:spcPts val="2610"/>
              </a:lnSpc>
            </a:pPr>
            <a:r>
              <a:rPr sz="2200" spc="55" dirty="0">
                <a:solidFill>
                  <a:srgbClr val="FFFFFF"/>
                </a:solidFill>
                <a:latin typeface="Arial MT"/>
                <a:cs typeface="Arial MT"/>
              </a:rPr>
              <a:t>Follower</a:t>
            </a:r>
            <a:r>
              <a:rPr sz="2200" spc="-35" dirty="0">
                <a:solidFill>
                  <a:srgbClr val="FFFFFF"/>
                </a:solidFill>
                <a:latin typeface="Arial MT"/>
                <a:cs typeface="Arial MT"/>
              </a:rPr>
              <a:t> </a:t>
            </a:r>
            <a:r>
              <a:rPr sz="2200" spc="50" dirty="0">
                <a:solidFill>
                  <a:srgbClr val="FFFFFF"/>
                </a:solidFill>
                <a:latin typeface="Arial MT"/>
                <a:cs typeface="Arial MT"/>
              </a:rPr>
              <a:t>Replica</a:t>
            </a:r>
            <a:endParaRPr sz="2200">
              <a:latin typeface="Arial MT"/>
              <a:cs typeface="Arial MT"/>
            </a:endParaRPr>
          </a:p>
        </p:txBody>
      </p:sp>
      <p:sp>
        <p:nvSpPr>
          <p:cNvPr id="32" name="object 32"/>
          <p:cNvSpPr txBox="1"/>
          <p:nvPr/>
        </p:nvSpPr>
        <p:spPr>
          <a:xfrm>
            <a:off x="11815619" y="3978235"/>
            <a:ext cx="2484120" cy="437769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pPr>
            <a:endParaRPr sz="3100">
              <a:latin typeface="Times New Roman"/>
              <a:cs typeface="Times New Roman"/>
            </a:endParaRPr>
          </a:p>
          <a:p>
            <a:pPr>
              <a:lnSpc>
                <a:spcPct val="100000"/>
              </a:lnSpc>
            </a:pPr>
            <a:endParaRPr sz="3100">
              <a:latin typeface="Times New Roman"/>
              <a:cs typeface="Times New Roman"/>
            </a:endParaRPr>
          </a:p>
          <a:p>
            <a:pPr>
              <a:lnSpc>
                <a:spcPct val="100000"/>
              </a:lnSpc>
            </a:pPr>
            <a:endParaRPr sz="3100">
              <a:latin typeface="Times New Roman"/>
              <a:cs typeface="Times New Roman"/>
            </a:endParaRPr>
          </a:p>
          <a:p>
            <a:pPr>
              <a:lnSpc>
                <a:spcPct val="100000"/>
              </a:lnSpc>
            </a:pPr>
            <a:endParaRPr sz="3100">
              <a:latin typeface="Times New Roman"/>
              <a:cs typeface="Times New Roman"/>
            </a:endParaRPr>
          </a:p>
          <a:p>
            <a:pPr>
              <a:lnSpc>
                <a:spcPct val="100000"/>
              </a:lnSpc>
            </a:pPr>
            <a:endParaRPr sz="3100">
              <a:latin typeface="Times New Roman"/>
              <a:cs typeface="Times New Roman"/>
            </a:endParaRPr>
          </a:p>
          <a:p>
            <a:pPr>
              <a:lnSpc>
                <a:spcPct val="100000"/>
              </a:lnSpc>
              <a:spcBef>
                <a:spcPts val="35"/>
              </a:spcBef>
            </a:pPr>
            <a:endParaRPr sz="3250">
              <a:latin typeface="Times New Roman"/>
              <a:cs typeface="Times New Roman"/>
            </a:endParaRPr>
          </a:p>
          <a:p>
            <a:pPr marL="525145" marR="385445" indent="-55880">
              <a:lnSpc>
                <a:spcPct val="103099"/>
              </a:lnSpc>
            </a:pPr>
            <a:r>
              <a:rPr sz="2600" spc="75" dirty="0">
                <a:solidFill>
                  <a:srgbClr val="FFFFFF"/>
                </a:solidFill>
                <a:latin typeface="Arial MT"/>
                <a:cs typeface="Arial MT"/>
              </a:rPr>
              <a:t>Partition-1  </a:t>
            </a:r>
            <a:r>
              <a:rPr sz="2600" spc="30" dirty="0">
                <a:solidFill>
                  <a:srgbClr val="FFFFFF"/>
                </a:solidFill>
                <a:latin typeface="Arial MT"/>
                <a:cs typeface="Arial MT"/>
              </a:rPr>
              <a:t>(Follower)</a:t>
            </a:r>
            <a:endParaRPr sz="2600">
              <a:latin typeface="Arial MT"/>
              <a:cs typeface="Arial MT"/>
            </a:endParaRPr>
          </a:p>
        </p:txBody>
      </p:sp>
      <p:sp>
        <p:nvSpPr>
          <p:cNvPr id="33" name="object 33"/>
          <p:cNvSpPr txBox="1"/>
          <p:nvPr/>
        </p:nvSpPr>
        <p:spPr>
          <a:xfrm>
            <a:off x="5978749" y="7183961"/>
            <a:ext cx="2143125" cy="866140"/>
          </a:xfrm>
          <a:prstGeom prst="rect">
            <a:avLst/>
          </a:prstGeom>
          <a:solidFill>
            <a:srgbClr val="00A2FF"/>
          </a:solidFill>
        </p:spPr>
        <p:txBody>
          <a:bodyPr vert="horz" wrap="square" lIns="0" tIns="14604" rIns="0" bIns="0" rtlCol="0">
            <a:spAutoFit/>
          </a:bodyPr>
          <a:lstStyle/>
          <a:p>
            <a:pPr marL="316865" marR="253365" indent="-55880">
              <a:lnSpc>
                <a:spcPct val="103099"/>
              </a:lnSpc>
              <a:spcBef>
                <a:spcPts val="114"/>
              </a:spcBef>
            </a:pPr>
            <a:r>
              <a:rPr sz="2600" spc="75" dirty="0">
                <a:solidFill>
                  <a:srgbClr val="FFFFFF"/>
                </a:solidFill>
                <a:latin typeface="Arial MT"/>
                <a:cs typeface="Arial MT"/>
              </a:rPr>
              <a:t>Partition-2  </a:t>
            </a:r>
            <a:r>
              <a:rPr sz="2600" spc="30" dirty="0">
                <a:solidFill>
                  <a:srgbClr val="FFFFFF"/>
                </a:solidFill>
                <a:latin typeface="Arial MT"/>
                <a:cs typeface="Arial MT"/>
              </a:rPr>
              <a:t>(Follower)</a:t>
            </a:r>
            <a:endParaRPr sz="2600">
              <a:latin typeface="Arial MT"/>
              <a:cs typeface="Arial MT"/>
            </a:endParaRPr>
          </a:p>
        </p:txBody>
      </p:sp>
      <p:sp>
        <p:nvSpPr>
          <p:cNvPr id="34" name="object 25">
            <a:extLst>
              <a:ext uri="{FF2B5EF4-FFF2-40B4-BE49-F238E27FC236}">
                <a16:creationId xmlns:a16="http://schemas.microsoft.com/office/drawing/2014/main" id="{CBD3FBA3-73F9-8766-E7A8-9CB63EB1F593}"/>
              </a:ext>
            </a:extLst>
          </p:cNvPr>
          <p:cNvSpPr txBox="1"/>
          <p:nvPr/>
        </p:nvSpPr>
        <p:spPr>
          <a:xfrm>
            <a:off x="11986102" y="5778596"/>
            <a:ext cx="2143125" cy="866140"/>
          </a:xfrm>
          <a:prstGeom prst="rect">
            <a:avLst/>
          </a:prstGeom>
          <a:solidFill>
            <a:srgbClr val="00A2FF"/>
          </a:solidFill>
        </p:spPr>
        <p:txBody>
          <a:bodyPr vert="horz" wrap="square" lIns="0" tIns="14604" rIns="0" bIns="0" rtlCol="0">
            <a:spAutoFit/>
          </a:bodyPr>
          <a:lstStyle/>
          <a:p>
            <a:pPr marL="316865" marR="253365" indent="-55880">
              <a:lnSpc>
                <a:spcPct val="103099"/>
              </a:lnSpc>
              <a:spcBef>
                <a:spcPts val="114"/>
              </a:spcBef>
            </a:pPr>
            <a:r>
              <a:rPr sz="2600" spc="75" dirty="0">
                <a:solidFill>
                  <a:srgbClr val="FFFFFF"/>
                </a:solidFill>
                <a:latin typeface="Arial MT"/>
                <a:cs typeface="Arial MT"/>
              </a:rPr>
              <a:t>Partition-0  </a:t>
            </a:r>
            <a:r>
              <a:rPr sz="2600" spc="30" dirty="0">
                <a:solidFill>
                  <a:srgbClr val="FFFFFF"/>
                </a:solidFill>
                <a:latin typeface="Arial MT"/>
                <a:cs typeface="Arial MT"/>
              </a:rPr>
              <a:t>(Follower)</a:t>
            </a:r>
            <a:endParaRPr sz="2600" dirty="0">
              <a:latin typeface="Arial MT"/>
              <a:cs typeface="Arial MT"/>
            </a:endParaRPr>
          </a:p>
        </p:txBody>
      </p:sp>
      <p:sp>
        <p:nvSpPr>
          <p:cNvPr id="35" name="object 25">
            <a:extLst>
              <a:ext uri="{FF2B5EF4-FFF2-40B4-BE49-F238E27FC236}">
                <a16:creationId xmlns:a16="http://schemas.microsoft.com/office/drawing/2014/main" id="{772AD5F5-EB43-9312-554D-A758975FCA15}"/>
              </a:ext>
            </a:extLst>
          </p:cNvPr>
          <p:cNvSpPr txBox="1"/>
          <p:nvPr/>
        </p:nvSpPr>
        <p:spPr>
          <a:xfrm>
            <a:off x="12138502" y="7226935"/>
            <a:ext cx="2143125" cy="811824"/>
          </a:xfrm>
          <a:prstGeom prst="rect">
            <a:avLst/>
          </a:prstGeom>
          <a:solidFill>
            <a:srgbClr val="00A2FF"/>
          </a:solidFill>
        </p:spPr>
        <p:txBody>
          <a:bodyPr vert="horz" wrap="square" lIns="0" tIns="14604" rIns="0" bIns="0" rtlCol="0">
            <a:spAutoFit/>
          </a:bodyPr>
          <a:lstStyle/>
          <a:p>
            <a:pPr marL="316865" marR="253365" indent="-55880">
              <a:lnSpc>
                <a:spcPct val="103099"/>
              </a:lnSpc>
              <a:spcBef>
                <a:spcPts val="114"/>
              </a:spcBef>
            </a:pPr>
            <a:r>
              <a:rPr sz="2600" spc="75" dirty="0">
                <a:solidFill>
                  <a:srgbClr val="FFFFFF"/>
                </a:solidFill>
                <a:latin typeface="Arial MT"/>
                <a:cs typeface="Arial MT"/>
              </a:rPr>
              <a:t>Partition-</a:t>
            </a:r>
            <a:r>
              <a:rPr lang="en-US" sz="2600" spc="75" dirty="0">
                <a:solidFill>
                  <a:srgbClr val="FFFFFF"/>
                </a:solidFill>
                <a:latin typeface="Arial MT"/>
                <a:cs typeface="Arial MT"/>
              </a:rPr>
              <a:t>1</a:t>
            </a:r>
            <a:r>
              <a:rPr sz="2600" spc="75" dirty="0">
                <a:solidFill>
                  <a:srgbClr val="FFFFFF"/>
                </a:solidFill>
                <a:latin typeface="Arial MT"/>
                <a:cs typeface="Arial MT"/>
              </a:rPr>
              <a:t>  </a:t>
            </a:r>
            <a:r>
              <a:rPr sz="2600" spc="30" dirty="0">
                <a:solidFill>
                  <a:srgbClr val="FFFFFF"/>
                </a:solidFill>
                <a:latin typeface="Arial MT"/>
                <a:cs typeface="Arial MT"/>
              </a:rPr>
              <a:t>(Follower)</a:t>
            </a:r>
            <a:endParaRPr sz="2600" dirty="0">
              <a:latin typeface="Arial MT"/>
              <a:cs typeface="Arial MT"/>
            </a:endParaRPr>
          </a:p>
        </p:txBody>
      </p:sp>
      <p:sp>
        <p:nvSpPr>
          <p:cNvPr id="36" name="object 25">
            <a:extLst>
              <a:ext uri="{FF2B5EF4-FFF2-40B4-BE49-F238E27FC236}">
                <a16:creationId xmlns:a16="http://schemas.microsoft.com/office/drawing/2014/main" id="{A8D25F89-4669-6955-959D-E7F5E2533538}"/>
              </a:ext>
            </a:extLst>
          </p:cNvPr>
          <p:cNvSpPr txBox="1"/>
          <p:nvPr/>
        </p:nvSpPr>
        <p:spPr>
          <a:xfrm>
            <a:off x="9061450" y="7226935"/>
            <a:ext cx="2143125" cy="811824"/>
          </a:xfrm>
          <a:prstGeom prst="rect">
            <a:avLst/>
          </a:prstGeom>
          <a:solidFill>
            <a:srgbClr val="00A2FF"/>
          </a:solidFill>
        </p:spPr>
        <p:txBody>
          <a:bodyPr vert="horz" wrap="square" lIns="0" tIns="14604" rIns="0" bIns="0" rtlCol="0">
            <a:spAutoFit/>
          </a:bodyPr>
          <a:lstStyle/>
          <a:p>
            <a:pPr marL="316865" marR="253365" indent="-55880">
              <a:lnSpc>
                <a:spcPct val="103099"/>
              </a:lnSpc>
              <a:spcBef>
                <a:spcPts val="114"/>
              </a:spcBef>
            </a:pPr>
            <a:r>
              <a:rPr sz="2600" spc="75" dirty="0">
                <a:solidFill>
                  <a:srgbClr val="FFFFFF"/>
                </a:solidFill>
                <a:latin typeface="Arial MT"/>
                <a:cs typeface="Arial MT"/>
              </a:rPr>
              <a:t>Partition-</a:t>
            </a:r>
            <a:r>
              <a:rPr lang="en-US" sz="2600" spc="75" dirty="0">
                <a:solidFill>
                  <a:srgbClr val="FFFFFF"/>
                </a:solidFill>
                <a:latin typeface="Arial MT"/>
                <a:cs typeface="Arial MT"/>
              </a:rPr>
              <a:t>2</a:t>
            </a:r>
            <a:r>
              <a:rPr sz="2600" spc="75" dirty="0">
                <a:solidFill>
                  <a:srgbClr val="FFFFFF"/>
                </a:solidFill>
                <a:latin typeface="Arial MT"/>
                <a:cs typeface="Arial MT"/>
              </a:rPr>
              <a:t>  </a:t>
            </a:r>
            <a:r>
              <a:rPr sz="2600" spc="30" dirty="0">
                <a:solidFill>
                  <a:srgbClr val="FFFFFF"/>
                </a:solidFill>
                <a:latin typeface="Arial MT"/>
                <a:cs typeface="Arial MT"/>
              </a:rPr>
              <a:t>(Follower)</a:t>
            </a:r>
            <a:endParaRPr sz="2600" dirty="0">
              <a:latin typeface="Arial MT"/>
              <a:cs typeface="Arial M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6709" y="756363"/>
            <a:ext cx="6130925" cy="1433195"/>
          </a:xfrm>
          <a:prstGeom prst="rect">
            <a:avLst/>
          </a:prstGeom>
        </p:spPr>
        <p:txBody>
          <a:bodyPr vert="horz" wrap="square" lIns="0" tIns="17145" rIns="0" bIns="0" rtlCol="0">
            <a:spAutoFit/>
          </a:bodyPr>
          <a:lstStyle/>
          <a:p>
            <a:pPr marL="12700">
              <a:lnSpc>
                <a:spcPct val="100000"/>
              </a:lnSpc>
              <a:spcBef>
                <a:spcPts val="135"/>
              </a:spcBef>
            </a:pPr>
            <a:r>
              <a:rPr spc="229" dirty="0"/>
              <a:t>Replication</a:t>
            </a:r>
          </a:p>
        </p:txBody>
      </p:sp>
      <p:sp>
        <p:nvSpPr>
          <p:cNvPr id="3" name="object 3"/>
          <p:cNvSpPr txBox="1"/>
          <p:nvPr/>
        </p:nvSpPr>
        <p:spPr>
          <a:xfrm>
            <a:off x="9326611" y="2352663"/>
            <a:ext cx="2543810" cy="490855"/>
          </a:xfrm>
          <a:prstGeom prst="rect">
            <a:avLst/>
          </a:prstGeom>
        </p:spPr>
        <p:txBody>
          <a:bodyPr vert="horz" wrap="square" lIns="0" tIns="12700" rIns="0" bIns="0" rtlCol="0">
            <a:spAutoFit/>
          </a:bodyPr>
          <a:lstStyle/>
          <a:p>
            <a:pPr marL="12700">
              <a:lnSpc>
                <a:spcPct val="100000"/>
              </a:lnSpc>
              <a:spcBef>
                <a:spcPts val="100"/>
              </a:spcBef>
            </a:pPr>
            <a:r>
              <a:rPr sz="3050" b="1" spc="30" dirty="0">
                <a:latin typeface="Arial"/>
                <a:cs typeface="Arial"/>
              </a:rPr>
              <a:t>Kafka</a:t>
            </a:r>
            <a:r>
              <a:rPr sz="3050" b="1" spc="-50" dirty="0">
                <a:latin typeface="Arial"/>
                <a:cs typeface="Arial"/>
              </a:rPr>
              <a:t> </a:t>
            </a:r>
            <a:r>
              <a:rPr sz="3050" b="1" spc="-5" dirty="0">
                <a:latin typeface="Arial"/>
                <a:cs typeface="Arial"/>
              </a:rPr>
              <a:t>Cluster</a:t>
            </a:r>
            <a:endParaRPr sz="3050">
              <a:latin typeface="Arial"/>
              <a:cs typeface="Arial"/>
            </a:endParaRPr>
          </a:p>
        </p:txBody>
      </p:sp>
      <p:sp>
        <p:nvSpPr>
          <p:cNvPr id="4" name="object 4"/>
          <p:cNvSpPr/>
          <p:nvPr/>
        </p:nvSpPr>
        <p:spPr>
          <a:xfrm>
            <a:off x="5804917" y="3978235"/>
            <a:ext cx="2484120" cy="4377690"/>
          </a:xfrm>
          <a:custGeom>
            <a:avLst/>
            <a:gdLst/>
            <a:ahLst/>
            <a:cxnLst/>
            <a:rect l="l" t="t" r="r" b="b"/>
            <a:pathLst>
              <a:path w="2484120" h="4377690">
                <a:moveTo>
                  <a:pt x="2483566" y="0"/>
                </a:moveTo>
                <a:lnTo>
                  <a:pt x="0" y="0"/>
                </a:lnTo>
                <a:lnTo>
                  <a:pt x="0" y="4377101"/>
                </a:lnTo>
                <a:lnTo>
                  <a:pt x="2483566" y="4377101"/>
                </a:lnTo>
                <a:lnTo>
                  <a:pt x="2483566" y="0"/>
                </a:lnTo>
                <a:close/>
              </a:path>
            </a:pathLst>
          </a:custGeom>
          <a:solidFill>
            <a:srgbClr val="000000"/>
          </a:solidFill>
        </p:spPr>
        <p:txBody>
          <a:bodyPr wrap="square" lIns="0" tIns="0" rIns="0" bIns="0" rtlCol="0"/>
          <a:lstStyle/>
          <a:p>
            <a:endParaRPr/>
          </a:p>
        </p:txBody>
      </p:sp>
      <p:sp>
        <p:nvSpPr>
          <p:cNvPr id="5" name="object 5"/>
          <p:cNvSpPr/>
          <p:nvPr/>
        </p:nvSpPr>
        <p:spPr>
          <a:xfrm>
            <a:off x="8810266" y="3978235"/>
            <a:ext cx="2484120" cy="4377690"/>
          </a:xfrm>
          <a:custGeom>
            <a:avLst/>
            <a:gdLst/>
            <a:ahLst/>
            <a:cxnLst/>
            <a:rect l="l" t="t" r="r" b="b"/>
            <a:pathLst>
              <a:path w="2484120" h="4377690">
                <a:moveTo>
                  <a:pt x="2483566" y="0"/>
                </a:moveTo>
                <a:lnTo>
                  <a:pt x="0" y="0"/>
                </a:lnTo>
                <a:lnTo>
                  <a:pt x="0" y="4377101"/>
                </a:lnTo>
                <a:lnTo>
                  <a:pt x="2483566" y="4377101"/>
                </a:lnTo>
                <a:lnTo>
                  <a:pt x="2483566" y="0"/>
                </a:lnTo>
                <a:close/>
              </a:path>
            </a:pathLst>
          </a:custGeom>
          <a:solidFill>
            <a:srgbClr val="000000"/>
          </a:solidFill>
        </p:spPr>
        <p:txBody>
          <a:bodyPr wrap="square" lIns="0" tIns="0" rIns="0" bIns="0" rtlCol="0"/>
          <a:lstStyle/>
          <a:p>
            <a:endParaRPr/>
          </a:p>
        </p:txBody>
      </p:sp>
      <p:sp>
        <p:nvSpPr>
          <p:cNvPr id="6" name="object 6"/>
          <p:cNvSpPr/>
          <p:nvPr/>
        </p:nvSpPr>
        <p:spPr>
          <a:xfrm>
            <a:off x="11815619" y="3978235"/>
            <a:ext cx="2484120" cy="4377690"/>
          </a:xfrm>
          <a:custGeom>
            <a:avLst/>
            <a:gdLst/>
            <a:ahLst/>
            <a:cxnLst/>
            <a:rect l="l" t="t" r="r" b="b"/>
            <a:pathLst>
              <a:path w="2484119" h="4377690">
                <a:moveTo>
                  <a:pt x="2483566" y="0"/>
                </a:moveTo>
                <a:lnTo>
                  <a:pt x="0" y="0"/>
                </a:lnTo>
                <a:lnTo>
                  <a:pt x="0" y="4377101"/>
                </a:lnTo>
                <a:lnTo>
                  <a:pt x="2483566" y="4377101"/>
                </a:lnTo>
                <a:lnTo>
                  <a:pt x="2483566" y="0"/>
                </a:lnTo>
                <a:close/>
              </a:path>
            </a:pathLst>
          </a:custGeom>
          <a:solidFill>
            <a:srgbClr val="000000"/>
          </a:solidFill>
        </p:spPr>
        <p:txBody>
          <a:bodyPr wrap="square" lIns="0" tIns="0" rIns="0" bIns="0" rtlCol="0"/>
          <a:lstStyle/>
          <a:p>
            <a:endParaRPr/>
          </a:p>
        </p:txBody>
      </p:sp>
      <p:sp>
        <p:nvSpPr>
          <p:cNvPr id="7" name="object 7"/>
          <p:cNvSpPr txBox="1"/>
          <p:nvPr/>
        </p:nvSpPr>
        <p:spPr>
          <a:xfrm>
            <a:off x="9384291" y="8561900"/>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2</a:t>
            </a:r>
            <a:endParaRPr sz="2600">
              <a:latin typeface="Arial MT"/>
              <a:cs typeface="Arial MT"/>
            </a:endParaRPr>
          </a:p>
        </p:txBody>
      </p:sp>
      <p:sp>
        <p:nvSpPr>
          <p:cNvPr id="8" name="object 8"/>
          <p:cNvSpPr txBox="1"/>
          <p:nvPr/>
        </p:nvSpPr>
        <p:spPr>
          <a:xfrm>
            <a:off x="12389645" y="8561900"/>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3</a:t>
            </a:r>
            <a:endParaRPr sz="2600">
              <a:latin typeface="Arial MT"/>
              <a:cs typeface="Arial MT"/>
            </a:endParaRPr>
          </a:p>
        </p:txBody>
      </p:sp>
      <p:sp>
        <p:nvSpPr>
          <p:cNvPr id="9" name="object 9"/>
          <p:cNvSpPr txBox="1"/>
          <p:nvPr/>
        </p:nvSpPr>
        <p:spPr>
          <a:xfrm>
            <a:off x="6378942" y="8561900"/>
            <a:ext cx="1336040" cy="427990"/>
          </a:xfrm>
          <a:prstGeom prst="rect">
            <a:avLst/>
          </a:prstGeom>
        </p:spPr>
        <p:txBody>
          <a:bodyPr vert="horz" wrap="square" lIns="0" tIns="17145" rIns="0" bIns="0" rtlCol="0">
            <a:spAutoFit/>
          </a:bodyPr>
          <a:lstStyle/>
          <a:p>
            <a:pPr marL="12700">
              <a:lnSpc>
                <a:spcPct val="100000"/>
              </a:lnSpc>
              <a:spcBef>
                <a:spcPts val="135"/>
              </a:spcBef>
            </a:pPr>
            <a:r>
              <a:rPr sz="2600" spc="75" dirty="0">
                <a:latin typeface="Arial MT"/>
                <a:cs typeface="Arial MT"/>
              </a:rPr>
              <a:t>Broker</a:t>
            </a:r>
            <a:r>
              <a:rPr sz="2600" spc="-75" dirty="0">
                <a:latin typeface="Arial MT"/>
                <a:cs typeface="Arial MT"/>
              </a:rPr>
              <a:t> </a:t>
            </a:r>
            <a:r>
              <a:rPr sz="2600" spc="20" dirty="0">
                <a:latin typeface="Arial MT"/>
                <a:cs typeface="Arial MT"/>
              </a:rPr>
              <a:t>1</a:t>
            </a:r>
            <a:endParaRPr sz="2600">
              <a:latin typeface="Arial MT"/>
              <a:cs typeface="Arial MT"/>
            </a:endParaRPr>
          </a:p>
        </p:txBody>
      </p:sp>
      <p:sp>
        <p:nvSpPr>
          <p:cNvPr id="10" name="object 10"/>
          <p:cNvSpPr txBox="1"/>
          <p:nvPr/>
        </p:nvSpPr>
        <p:spPr>
          <a:xfrm>
            <a:off x="5936866" y="4342666"/>
            <a:ext cx="2143125" cy="866140"/>
          </a:xfrm>
          <a:prstGeom prst="rect">
            <a:avLst/>
          </a:prstGeom>
          <a:solidFill>
            <a:srgbClr val="00A2FF"/>
          </a:solidFill>
        </p:spPr>
        <p:txBody>
          <a:bodyPr vert="horz" wrap="square" lIns="0" tIns="226060" rIns="0" bIns="0" rtlCol="0">
            <a:spAutoFit/>
          </a:bodyPr>
          <a:lstStyle/>
          <a:p>
            <a:pPr marL="260985">
              <a:lnSpc>
                <a:spcPct val="100000"/>
              </a:lnSpc>
              <a:spcBef>
                <a:spcPts val="1780"/>
              </a:spcBef>
            </a:pPr>
            <a:r>
              <a:rPr sz="2600" spc="80" dirty="0">
                <a:solidFill>
                  <a:srgbClr val="FFFFFF"/>
                </a:solidFill>
                <a:latin typeface="Arial MT"/>
                <a:cs typeface="Arial MT"/>
              </a:rPr>
              <a:t>Partition-0</a:t>
            </a:r>
            <a:endParaRPr sz="2600">
              <a:latin typeface="Arial MT"/>
              <a:cs typeface="Arial MT"/>
            </a:endParaRPr>
          </a:p>
        </p:txBody>
      </p:sp>
      <p:sp>
        <p:nvSpPr>
          <p:cNvPr id="11" name="object 11"/>
          <p:cNvSpPr txBox="1"/>
          <p:nvPr/>
        </p:nvSpPr>
        <p:spPr>
          <a:xfrm>
            <a:off x="8980492" y="4342666"/>
            <a:ext cx="2143125" cy="866140"/>
          </a:xfrm>
          <a:prstGeom prst="rect">
            <a:avLst/>
          </a:prstGeom>
          <a:solidFill>
            <a:srgbClr val="00A2FF"/>
          </a:solidFill>
        </p:spPr>
        <p:txBody>
          <a:bodyPr vert="horz" wrap="square" lIns="0" tIns="226060" rIns="0" bIns="0" rtlCol="0">
            <a:spAutoFit/>
          </a:bodyPr>
          <a:lstStyle/>
          <a:p>
            <a:pPr marL="260985">
              <a:lnSpc>
                <a:spcPct val="100000"/>
              </a:lnSpc>
              <a:spcBef>
                <a:spcPts val="1780"/>
              </a:spcBef>
            </a:pPr>
            <a:r>
              <a:rPr sz="2600" spc="80" dirty="0">
                <a:solidFill>
                  <a:srgbClr val="FFFFFF"/>
                </a:solidFill>
                <a:latin typeface="Arial MT"/>
                <a:cs typeface="Arial MT"/>
              </a:rPr>
              <a:t>Partition-1</a:t>
            </a:r>
            <a:endParaRPr sz="2600">
              <a:latin typeface="Arial MT"/>
              <a:cs typeface="Arial MT"/>
            </a:endParaRPr>
          </a:p>
        </p:txBody>
      </p:sp>
      <p:sp>
        <p:nvSpPr>
          <p:cNvPr id="12" name="object 12"/>
          <p:cNvSpPr txBox="1"/>
          <p:nvPr/>
        </p:nvSpPr>
        <p:spPr>
          <a:xfrm>
            <a:off x="12024115" y="4342666"/>
            <a:ext cx="2143125" cy="866140"/>
          </a:xfrm>
          <a:prstGeom prst="rect">
            <a:avLst/>
          </a:prstGeom>
          <a:solidFill>
            <a:srgbClr val="00A2FF"/>
          </a:solidFill>
        </p:spPr>
        <p:txBody>
          <a:bodyPr vert="horz" wrap="square" lIns="0" tIns="226060" rIns="0" bIns="0" rtlCol="0">
            <a:spAutoFit/>
          </a:bodyPr>
          <a:lstStyle/>
          <a:p>
            <a:pPr marL="260985">
              <a:lnSpc>
                <a:spcPct val="100000"/>
              </a:lnSpc>
              <a:spcBef>
                <a:spcPts val="1780"/>
              </a:spcBef>
            </a:pPr>
            <a:r>
              <a:rPr sz="2600" spc="80" dirty="0">
                <a:solidFill>
                  <a:srgbClr val="FFFFFF"/>
                </a:solidFill>
                <a:latin typeface="Arial MT"/>
                <a:cs typeface="Arial MT"/>
              </a:rPr>
              <a:t>Partition-2</a:t>
            </a:r>
            <a:endParaRPr sz="2600">
              <a:latin typeface="Arial MT"/>
              <a:cs typeface="Arial MT"/>
            </a:endParaRPr>
          </a:p>
        </p:txBody>
      </p:sp>
      <p:sp>
        <p:nvSpPr>
          <p:cNvPr id="13" name="object 13"/>
          <p:cNvSpPr txBox="1"/>
          <p:nvPr/>
        </p:nvSpPr>
        <p:spPr>
          <a:xfrm>
            <a:off x="6276831" y="9224926"/>
            <a:ext cx="1492885" cy="697230"/>
          </a:xfrm>
          <a:prstGeom prst="rect">
            <a:avLst/>
          </a:prstGeom>
          <a:solidFill>
            <a:srgbClr val="00A2FF"/>
          </a:solidFill>
        </p:spPr>
        <p:txBody>
          <a:bodyPr vert="horz" wrap="square" lIns="0" tIns="1270" rIns="0" bIns="0" rtlCol="0">
            <a:spAutoFit/>
          </a:bodyPr>
          <a:lstStyle/>
          <a:p>
            <a:pPr>
              <a:lnSpc>
                <a:spcPct val="100000"/>
              </a:lnSpc>
              <a:spcBef>
                <a:spcPts val="10"/>
              </a:spcBef>
            </a:pPr>
            <a:endParaRPr sz="1500">
              <a:latin typeface="Times New Roman"/>
              <a:cs typeface="Times New Roman"/>
            </a:endParaRPr>
          </a:p>
          <a:p>
            <a:pPr marL="185420">
              <a:lnSpc>
                <a:spcPct val="100000"/>
              </a:lnSpc>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4" name="object 14"/>
          <p:cNvSpPr txBox="1"/>
          <p:nvPr/>
        </p:nvSpPr>
        <p:spPr>
          <a:xfrm>
            <a:off x="9305661" y="9224926"/>
            <a:ext cx="1492885" cy="697230"/>
          </a:xfrm>
          <a:prstGeom prst="rect">
            <a:avLst/>
          </a:prstGeom>
          <a:solidFill>
            <a:srgbClr val="00A2FF"/>
          </a:solidFill>
        </p:spPr>
        <p:txBody>
          <a:bodyPr vert="horz" wrap="square" lIns="0" tIns="1270" rIns="0" bIns="0" rtlCol="0">
            <a:spAutoFit/>
          </a:bodyPr>
          <a:lstStyle/>
          <a:p>
            <a:pPr>
              <a:lnSpc>
                <a:spcPct val="100000"/>
              </a:lnSpc>
              <a:spcBef>
                <a:spcPts val="10"/>
              </a:spcBef>
            </a:pPr>
            <a:endParaRPr sz="1500">
              <a:latin typeface="Times New Roman"/>
              <a:cs typeface="Times New Roman"/>
            </a:endParaRPr>
          </a:p>
          <a:p>
            <a:pPr marL="185420">
              <a:lnSpc>
                <a:spcPct val="100000"/>
              </a:lnSpc>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5" name="object 15"/>
          <p:cNvSpPr txBox="1"/>
          <p:nvPr/>
        </p:nvSpPr>
        <p:spPr>
          <a:xfrm>
            <a:off x="12334493" y="9224926"/>
            <a:ext cx="1492885" cy="697230"/>
          </a:xfrm>
          <a:prstGeom prst="rect">
            <a:avLst/>
          </a:prstGeom>
          <a:solidFill>
            <a:srgbClr val="00A2FF"/>
          </a:solidFill>
        </p:spPr>
        <p:txBody>
          <a:bodyPr vert="horz" wrap="square" lIns="0" tIns="1270" rIns="0" bIns="0" rtlCol="0">
            <a:spAutoFit/>
          </a:bodyPr>
          <a:lstStyle/>
          <a:p>
            <a:pPr>
              <a:lnSpc>
                <a:spcPct val="100000"/>
              </a:lnSpc>
              <a:spcBef>
                <a:spcPts val="10"/>
              </a:spcBef>
            </a:pPr>
            <a:endParaRPr sz="1500">
              <a:latin typeface="Times New Roman"/>
              <a:cs typeface="Times New Roman"/>
            </a:endParaRPr>
          </a:p>
          <a:p>
            <a:pPr marL="185420">
              <a:lnSpc>
                <a:spcPct val="100000"/>
              </a:lnSpc>
            </a:pPr>
            <a:r>
              <a:rPr sz="1650" spc="5" dirty="0">
                <a:solidFill>
                  <a:srgbClr val="FFFFFF"/>
                </a:solidFill>
                <a:latin typeface="Arial MT"/>
                <a:cs typeface="Arial MT"/>
              </a:rPr>
              <a:t>File</a:t>
            </a:r>
            <a:r>
              <a:rPr sz="1650" spc="-30" dirty="0">
                <a:solidFill>
                  <a:srgbClr val="FFFFFF"/>
                </a:solidFill>
                <a:latin typeface="Arial MT"/>
                <a:cs typeface="Arial MT"/>
              </a:rPr>
              <a:t> </a:t>
            </a:r>
            <a:r>
              <a:rPr sz="1650" spc="25" dirty="0">
                <a:solidFill>
                  <a:srgbClr val="FFFFFF"/>
                </a:solidFill>
                <a:latin typeface="Arial MT"/>
                <a:cs typeface="Arial MT"/>
              </a:rPr>
              <a:t>System</a:t>
            </a:r>
            <a:endParaRPr sz="1650">
              <a:latin typeface="Arial MT"/>
              <a:cs typeface="Arial MT"/>
            </a:endParaRPr>
          </a:p>
        </p:txBody>
      </p:sp>
      <p:sp>
        <p:nvSpPr>
          <p:cNvPr id="16" name="object 16"/>
          <p:cNvSpPr txBox="1"/>
          <p:nvPr/>
        </p:nvSpPr>
        <p:spPr>
          <a:xfrm>
            <a:off x="6243165" y="3035054"/>
            <a:ext cx="1530985" cy="799465"/>
          </a:xfrm>
          <a:prstGeom prst="rect">
            <a:avLst/>
          </a:prstGeom>
          <a:solidFill>
            <a:srgbClr val="00A2FF"/>
          </a:solidFill>
        </p:spPr>
        <p:txBody>
          <a:bodyPr vert="horz" wrap="square" lIns="0" tIns="126364" rIns="0" bIns="0" rtlCol="0">
            <a:spAutoFit/>
          </a:bodyPr>
          <a:lstStyle/>
          <a:p>
            <a:pPr marL="299720" marR="292100" indent="5715">
              <a:lnSpc>
                <a:spcPct val="104099"/>
              </a:lnSpc>
              <a:spcBef>
                <a:spcPts val="994"/>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Partition0</a:t>
            </a:r>
            <a:endParaRPr sz="1650">
              <a:latin typeface="Arial MT"/>
              <a:cs typeface="Arial MT"/>
            </a:endParaRPr>
          </a:p>
        </p:txBody>
      </p:sp>
      <p:sp>
        <p:nvSpPr>
          <p:cNvPr id="17" name="object 17"/>
          <p:cNvSpPr txBox="1"/>
          <p:nvPr/>
        </p:nvSpPr>
        <p:spPr>
          <a:xfrm>
            <a:off x="9462713" y="3177247"/>
            <a:ext cx="931544" cy="511809"/>
          </a:xfrm>
          <a:prstGeom prst="rect">
            <a:avLst/>
          </a:prstGeom>
        </p:spPr>
        <p:txBody>
          <a:bodyPr vert="horz" wrap="square" lIns="0" tIns="0" rIns="0" bIns="0" rtlCol="0">
            <a:spAutoFit/>
          </a:bodyPr>
          <a:lstStyle/>
          <a:p>
            <a:pPr marL="5715">
              <a:lnSpc>
                <a:spcPts val="1939"/>
              </a:lnSpc>
            </a:pPr>
            <a:r>
              <a:rPr sz="1650" spc="20" dirty="0">
                <a:solidFill>
                  <a:srgbClr val="FFFFFF"/>
                </a:solidFill>
                <a:latin typeface="Arial MT"/>
                <a:cs typeface="Arial MT"/>
              </a:rPr>
              <a:t>Leader</a:t>
            </a:r>
            <a:r>
              <a:rPr sz="1650" spc="-75" dirty="0">
                <a:solidFill>
                  <a:srgbClr val="FFFFFF"/>
                </a:solidFill>
                <a:latin typeface="Arial MT"/>
                <a:cs typeface="Arial MT"/>
              </a:rPr>
              <a:t> </a:t>
            </a:r>
            <a:r>
              <a:rPr sz="1650" spc="60" dirty="0">
                <a:solidFill>
                  <a:srgbClr val="FFFFFF"/>
                </a:solidFill>
                <a:latin typeface="Arial MT"/>
                <a:cs typeface="Arial MT"/>
              </a:rPr>
              <a:t>of</a:t>
            </a:r>
            <a:endParaRPr sz="1650">
              <a:latin typeface="Arial MT"/>
              <a:cs typeface="Arial MT"/>
            </a:endParaRPr>
          </a:p>
          <a:p>
            <a:pPr>
              <a:lnSpc>
                <a:spcPct val="100000"/>
              </a:lnSpc>
              <a:spcBef>
                <a:spcPts val="80"/>
              </a:spcBef>
            </a:pPr>
            <a:r>
              <a:rPr sz="1650" spc="35" dirty="0">
                <a:solidFill>
                  <a:srgbClr val="FFFFFF"/>
                </a:solidFill>
                <a:latin typeface="Arial MT"/>
                <a:cs typeface="Arial MT"/>
              </a:rPr>
              <a:t>Partition1</a:t>
            </a:r>
            <a:endParaRPr sz="1650">
              <a:latin typeface="Arial MT"/>
              <a:cs typeface="Arial MT"/>
            </a:endParaRPr>
          </a:p>
        </p:txBody>
      </p:sp>
      <p:sp>
        <p:nvSpPr>
          <p:cNvPr id="18" name="object 18"/>
          <p:cNvSpPr txBox="1"/>
          <p:nvPr/>
        </p:nvSpPr>
        <p:spPr>
          <a:xfrm>
            <a:off x="12330410" y="3035054"/>
            <a:ext cx="1530985" cy="799465"/>
          </a:xfrm>
          <a:prstGeom prst="rect">
            <a:avLst/>
          </a:prstGeom>
          <a:solidFill>
            <a:srgbClr val="00A2FF"/>
          </a:solidFill>
        </p:spPr>
        <p:txBody>
          <a:bodyPr vert="horz" wrap="square" lIns="0" tIns="126364" rIns="0" bIns="0" rtlCol="0">
            <a:spAutoFit/>
          </a:bodyPr>
          <a:lstStyle/>
          <a:p>
            <a:pPr marL="299720" marR="292735" indent="5715">
              <a:lnSpc>
                <a:spcPct val="104099"/>
              </a:lnSpc>
              <a:spcBef>
                <a:spcPts val="994"/>
              </a:spcBef>
            </a:pPr>
            <a:r>
              <a:rPr sz="1650" spc="20" dirty="0">
                <a:solidFill>
                  <a:srgbClr val="FFFFFF"/>
                </a:solidFill>
                <a:latin typeface="Arial MT"/>
                <a:cs typeface="Arial MT"/>
              </a:rPr>
              <a:t>Leader</a:t>
            </a:r>
            <a:r>
              <a:rPr sz="1650" spc="-65" dirty="0">
                <a:solidFill>
                  <a:srgbClr val="FFFFFF"/>
                </a:solidFill>
                <a:latin typeface="Arial MT"/>
                <a:cs typeface="Arial MT"/>
              </a:rPr>
              <a:t> </a:t>
            </a:r>
            <a:r>
              <a:rPr sz="1650" spc="60" dirty="0">
                <a:solidFill>
                  <a:srgbClr val="FFFFFF"/>
                </a:solidFill>
                <a:latin typeface="Arial MT"/>
                <a:cs typeface="Arial MT"/>
              </a:rPr>
              <a:t>of </a:t>
            </a:r>
            <a:r>
              <a:rPr sz="1650" spc="-445" dirty="0">
                <a:solidFill>
                  <a:srgbClr val="FFFFFF"/>
                </a:solidFill>
                <a:latin typeface="Arial MT"/>
                <a:cs typeface="Arial MT"/>
              </a:rPr>
              <a:t> </a:t>
            </a:r>
            <a:r>
              <a:rPr sz="1650" spc="35" dirty="0">
                <a:solidFill>
                  <a:srgbClr val="FFFFFF"/>
                </a:solidFill>
                <a:latin typeface="Arial MT"/>
                <a:cs typeface="Arial MT"/>
              </a:rPr>
              <a:t>Partition2</a:t>
            </a:r>
            <a:endParaRPr sz="1650">
              <a:latin typeface="Arial MT"/>
              <a:cs typeface="Arial MT"/>
            </a:endParaRPr>
          </a:p>
        </p:txBody>
      </p:sp>
      <p:sp>
        <p:nvSpPr>
          <p:cNvPr id="19" name="object 19"/>
          <p:cNvSpPr txBox="1"/>
          <p:nvPr/>
        </p:nvSpPr>
        <p:spPr>
          <a:xfrm>
            <a:off x="9468473" y="3177247"/>
            <a:ext cx="920115" cy="511809"/>
          </a:xfrm>
          <a:prstGeom prst="rect">
            <a:avLst/>
          </a:prstGeom>
        </p:spPr>
        <p:txBody>
          <a:bodyPr vert="horz" wrap="square" lIns="0" tIns="0" rIns="0" bIns="0" rtlCol="0">
            <a:spAutoFit/>
          </a:bodyPr>
          <a:lstStyle/>
          <a:p>
            <a:pPr>
              <a:lnSpc>
                <a:spcPts val="1939"/>
              </a:lnSpc>
            </a:pPr>
            <a:r>
              <a:rPr sz="1650" spc="20" dirty="0">
                <a:solidFill>
                  <a:srgbClr val="FFFFFF"/>
                </a:solidFill>
                <a:latin typeface="Arial MT"/>
                <a:cs typeface="Arial MT"/>
              </a:rPr>
              <a:t>Leader</a:t>
            </a:r>
            <a:r>
              <a:rPr sz="1650" spc="-75" dirty="0">
                <a:solidFill>
                  <a:srgbClr val="FFFFFF"/>
                </a:solidFill>
                <a:latin typeface="Arial MT"/>
                <a:cs typeface="Arial MT"/>
              </a:rPr>
              <a:t> </a:t>
            </a:r>
            <a:r>
              <a:rPr sz="1650" spc="35" dirty="0">
                <a:solidFill>
                  <a:srgbClr val="FFFFFF"/>
                </a:solidFill>
                <a:latin typeface="Arial MT"/>
                <a:cs typeface="Arial MT"/>
              </a:rPr>
              <a:t>of</a:t>
            </a:r>
            <a:endParaRPr sz="1650">
              <a:latin typeface="Arial MT"/>
              <a:cs typeface="Arial MT"/>
            </a:endParaRPr>
          </a:p>
          <a:p>
            <a:pPr marL="52069">
              <a:lnSpc>
                <a:spcPct val="100000"/>
              </a:lnSpc>
              <a:spcBef>
                <a:spcPts val="80"/>
              </a:spcBef>
            </a:pPr>
            <a:r>
              <a:rPr sz="1650" spc="40" dirty="0">
                <a:solidFill>
                  <a:srgbClr val="FFFFFF"/>
                </a:solidFill>
                <a:latin typeface="Arial MT"/>
                <a:cs typeface="Arial MT"/>
              </a:rPr>
              <a:t>Partition</a:t>
            </a:r>
            <a:endParaRPr sz="1650">
              <a:latin typeface="Arial MT"/>
              <a:cs typeface="Arial MT"/>
            </a:endParaRPr>
          </a:p>
        </p:txBody>
      </p:sp>
      <p:sp>
        <p:nvSpPr>
          <p:cNvPr id="20" name="object 20"/>
          <p:cNvSpPr txBox="1"/>
          <p:nvPr/>
        </p:nvSpPr>
        <p:spPr>
          <a:xfrm>
            <a:off x="9111643" y="3035053"/>
            <a:ext cx="1633220" cy="882650"/>
          </a:xfrm>
          <a:prstGeom prst="rect">
            <a:avLst/>
          </a:prstGeom>
          <a:solidFill>
            <a:srgbClr val="EE220C"/>
          </a:solidFill>
        </p:spPr>
        <p:txBody>
          <a:bodyPr vert="horz" wrap="square" lIns="0" tIns="146050" rIns="0" bIns="0" rtlCol="0">
            <a:spAutoFit/>
          </a:bodyPr>
          <a:lstStyle/>
          <a:p>
            <a:pPr marL="69215" marR="61594" indent="240665">
              <a:lnSpc>
                <a:spcPct val="103099"/>
              </a:lnSpc>
              <a:spcBef>
                <a:spcPts val="1150"/>
              </a:spcBef>
            </a:pPr>
            <a:r>
              <a:rPr sz="1800" spc="30" dirty="0">
                <a:solidFill>
                  <a:srgbClr val="FFFFFF"/>
                </a:solidFill>
                <a:latin typeface="Arial MT"/>
                <a:cs typeface="Arial MT"/>
              </a:rPr>
              <a:t>Leader </a:t>
            </a:r>
            <a:r>
              <a:rPr sz="1800" spc="70" dirty="0">
                <a:solidFill>
                  <a:srgbClr val="FFFFFF"/>
                </a:solidFill>
                <a:latin typeface="Arial MT"/>
                <a:cs typeface="Arial MT"/>
              </a:rPr>
              <a:t>of </a:t>
            </a:r>
            <a:r>
              <a:rPr sz="1800" spc="75" dirty="0">
                <a:solidFill>
                  <a:srgbClr val="FFFFFF"/>
                </a:solidFill>
                <a:latin typeface="Arial MT"/>
                <a:cs typeface="Arial MT"/>
              </a:rPr>
              <a:t> </a:t>
            </a:r>
            <a:r>
              <a:rPr sz="1800" spc="50" dirty="0">
                <a:solidFill>
                  <a:srgbClr val="FFFFFF"/>
                </a:solidFill>
                <a:latin typeface="Arial MT"/>
                <a:cs typeface="Arial MT"/>
              </a:rPr>
              <a:t>Partition</a:t>
            </a:r>
            <a:r>
              <a:rPr sz="1800" spc="-30" dirty="0">
                <a:solidFill>
                  <a:srgbClr val="FFFFFF"/>
                </a:solidFill>
                <a:latin typeface="Arial MT"/>
                <a:cs typeface="Arial MT"/>
              </a:rPr>
              <a:t> </a:t>
            </a:r>
            <a:r>
              <a:rPr sz="1800" spc="5" dirty="0">
                <a:solidFill>
                  <a:srgbClr val="FFFFFF"/>
                </a:solidFill>
                <a:latin typeface="Arial MT"/>
                <a:cs typeface="Arial MT"/>
              </a:rPr>
              <a:t>0</a:t>
            </a:r>
            <a:r>
              <a:rPr sz="1800" spc="-30" dirty="0">
                <a:solidFill>
                  <a:srgbClr val="FFFFFF"/>
                </a:solidFill>
                <a:latin typeface="Arial MT"/>
                <a:cs typeface="Arial MT"/>
              </a:rPr>
              <a:t> &amp; </a:t>
            </a:r>
            <a:r>
              <a:rPr sz="1800" spc="5" dirty="0">
                <a:solidFill>
                  <a:srgbClr val="FFFFFF"/>
                </a:solidFill>
                <a:latin typeface="Arial MT"/>
                <a:cs typeface="Arial MT"/>
              </a:rPr>
              <a:t>1</a:t>
            </a:r>
            <a:endParaRPr sz="1800">
              <a:latin typeface="Arial MT"/>
              <a:cs typeface="Arial MT"/>
            </a:endParaRPr>
          </a:p>
        </p:txBody>
      </p:sp>
      <p:sp>
        <p:nvSpPr>
          <p:cNvPr id="21" name="object 21"/>
          <p:cNvSpPr/>
          <p:nvPr/>
        </p:nvSpPr>
        <p:spPr>
          <a:xfrm>
            <a:off x="6546939" y="10066140"/>
            <a:ext cx="1337945" cy="865505"/>
          </a:xfrm>
          <a:custGeom>
            <a:avLst/>
            <a:gdLst/>
            <a:ahLst/>
            <a:cxnLst/>
            <a:rect l="l" t="t" r="r" b="b"/>
            <a:pathLst>
              <a:path w="1337945" h="865504">
                <a:moveTo>
                  <a:pt x="1337818" y="313550"/>
                </a:moveTo>
                <a:lnTo>
                  <a:pt x="1156881" y="453771"/>
                </a:lnTo>
                <a:lnTo>
                  <a:pt x="1156881" y="425234"/>
                </a:lnTo>
                <a:lnTo>
                  <a:pt x="1307553" y="309524"/>
                </a:lnTo>
                <a:lnTo>
                  <a:pt x="1156881" y="309524"/>
                </a:lnTo>
                <a:lnTo>
                  <a:pt x="1156881" y="177850"/>
                </a:lnTo>
                <a:lnTo>
                  <a:pt x="986967" y="309524"/>
                </a:lnTo>
                <a:lnTo>
                  <a:pt x="949896" y="309524"/>
                </a:lnTo>
                <a:lnTo>
                  <a:pt x="1126617" y="173824"/>
                </a:lnTo>
                <a:lnTo>
                  <a:pt x="879144" y="173824"/>
                </a:lnTo>
                <a:lnTo>
                  <a:pt x="879144" y="4025"/>
                </a:lnTo>
                <a:lnTo>
                  <a:pt x="660031" y="173824"/>
                </a:lnTo>
                <a:lnTo>
                  <a:pt x="622503" y="173824"/>
                </a:lnTo>
                <a:lnTo>
                  <a:pt x="848880" y="0"/>
                </a:lnTo>
                <a:lnTo>
                  <a:pt x="484860" y="0"/>
                </a:lnTo>
                <a:lnTo>
                  <a:pt x="484860" y="309587"/>
                </a:lnTo>
                <a:lnTo>
                  <a:pt x="469188" y="321729"/>
                </a:lnTo>
                <a:lnTo>
                  <a:pt x="458660" y="313550"/>
                </a:lnTo>
                <a:lnTo>
                  <a:pt x="458660" y="318122"/>
                </a:lnTo>
                <a:lnTo>
                  <a:pt x="446684" y="308838"/>
                </a:lnTo>
                <a:lnTo>
                  <a:pt x="465289" y="294563"/>
                </a:lnTo>
                <a:lnTo>
                  <a:pt x="484860" y="309587"/>
                </a:lnTo>
                <a:lnTo>
                  <a:pt x="484860" y="0"/>
                </a:lnTo>
                <a:lnTo>
                  <a:pt x="30264" y="0"/>
                </a:lnTo>
                <a:lnTo>
                  <a:pt x="277723" y="189928"/>
                </a:lnTo>
                <a:lnTo>
                  <a:pt x="277723" y="219329"/>
                </a:lnTo>
                <a:lnTo>
                  <a:pt x="0" y="4025"/>
                </a:lnTo>
                <a:lnTo>
                  <a:pt x="0" y="553643"/>
                </a:lnTo>
                <a:lnTo>
                  <a:pt x="2108" y="555752"/>
                </a:lnTo>
                <a:lnTo>
                  <a:pt x="277723" y="555752"/>
                </a:lnTo>
                <a:lnTo>
                  <a:pt x="277723" y="727468"/>
                </a:lnTo>
                <a:lnTo>
                  <a:pt x="279844" y="729576"/>
                </a:lnTo>
                <a:lnTo>
                  <a:pt x="458660" y="729576"/>
                </a:lnTo>
                <a:lnTo>
                  <a:pt x="458660" y="863168"/>
                </a:lnTo>
                <a:lnTo>
                  <a:pt x="460768" y="865276"/>
                </a:lnTo>
                <a:lnTo>
                  <a:pt x="1335697" y="865276"/>
                </a:lnTo>
                <a:lnTo>
                  <a:pt x="1337818" y="863168"/>
                </a:lnTo>
                <a:lnTo>
                  <a:pt x="1337818" y="651014"/>
                </a:lnTo>
                <a:lnTo>
                  <a:pt x="1337818" y="313550"/>
                </a:lnTo>
                <a:close/>
              </a:path>
            </a:pathLst>
          </a:custGeom>
          <a:solidFill>
            <a:srgbClr val="61D836"/>
          </a:solidFill>
        </p:spPr>
        <p:txBody>
          <a:bodyPr wrap="square" lIns="0" tIns="0" rIns="0" bIns="0" rtlCol="0"/>
          <a:lstStyle/>
          <a:p>
            <a:endParaRPr/>
          </a:p>
        </p:txBody>
      </p:sp>
      <p:sp>
        <p:nvSpPr>
          <p:cNvPr id="22" name="object 22"/>
          <p:cNvSpPr/>
          <p:nvPr/>
        </p:nvSpPr>
        <p:spPr>
          <a:xfrm>
            <a:off x="9677400" y="10066140"/>
            <a:ext cx="1337945" cy="865505"/>
          </a:xfrm>
          <a:custGeom>
            <a:avLst/>
            <a:gdLst/>
            <a:ahLst/>
            <a:cxnLst/>
            <a:rect l="l" t="t" r="r" b="b"/>
            <a:pathLst>
              <a:path w="1337945" h="865504">
                <a:moveTo>
                  <a:pt x="1337818" y="313550"/>
                </a:moveTo>
                <a:lnTo>
                  <a:pt x="1156893" y="453771"/>
                </a:lnTo>
                <a:lnTo>
                  <a:pt x="1156893" y="425221"/>
                </a:lnTo>
                <a:lnTo>
                  <a:pt x="1307553" y="309524"/>
                </a:lnTo>
                <a:lnTo>
                  <a:pt x="1156893" y="309524"/>
                </a:lnTo>
                <a:lnTo>
                  <a:pt x="1156893" y="177850"/>
                </a:lnTo>
                <a:lnTo>
                  <a:pt x="986980" y="309524"/>
                </a:lnTo>
                <a:lnTo>
                  <a:pt x="949896" y="309524"/>
                </a:lnTo>
                <a:lnTo>
                  <a:pt x="1126617" y="173824"/>
                </a:lnTo>
                <a:lnTo>
                  <a:pt x="879157" y="173824"/>
                </a:lnTo>
                <a:lnTo>
                  <a:pt x="879157" y="4025"/>
                </a:lnTo>
                <a:lnTo>
                  <a:pt x="660044" y="173824"/>
                </a:lnTo>
                <a:lnTo>
                  <a:pt x="622515" y="173824"/>
                </a:lnTo>
                <a:lnTo>
                  <a:pt x="848893" y="0"/>
                </a:lnTo>
                <a:lnTo>
                  <a:pt x="484873" y="0"/>
                </a:lnTo>
                <a:lnTo>
                  <a:pt x="484873" y="309587"/>
                </a:lnTo>
                <a:lnTo>
                  <a:pt x="469201" y="321729"/>
                </a:lnTo>
                <a:lnTo>
                  <a:pt x="458673" y="313550"/>
                </a:lnTo>
                <a:lnTo>
                  <a:pt x="458673" y="318135"/>
                </a:lnTo>
                <a:lnTo>
                  <a:pt x="446697" y="308838"/>
                </a:lnTo>
                <a:lnTo>
                  <a:pt x="465302" y="294563"/>
                </a:lnTo>
                <a:lnTo>
                  <a:pt x="484873" y="309587"/>
                </a:lnTo>
                <a:lnTo>
                  <a:pt x="484873" y="0"/>
                </a:lnTo>
                <a:lnTo>
                  <a:pt x="30264" y="0"/>
                </a:lnTo>
                <a:lnTo>
                  <a:pt x="277736" y="189941"/>
                </a:lnTo>
                <a:lnTo>
                  <a:pt x="277736" y="219329"/>
                </a:lnTo>
                <a:lnTo>
                  <a:pt x="0" y="4025"/>
                </a:lnTo>
                <a:lnTo>
                  <a:pt x="0" y="553643"/>
                </a:lnTo>
                <a:lnTo>
                  <a:pt x="2108" y="555752"/>
                </a:lnTo>
                <a:lnTo>
                  <a:pt x="277736" y="555752"/>
                </a:lnTo>
                <a:lnTo>
                  <a:pt x="277736" y="727468"/>
                </a:lnTo>
                <a:lnTo>
                  <a:pt x="279844" y="729576"/>
                </a:lnTo>
                <a:lnTo>
                  <a:pt x="458673" y="729576"/>
                </a:lnTo>
                <a:lnTo>
                  <a:pt x="458673" y="863168"/>
                </a:lnTo>
                <a:lnTo>
                  <a:pt x="460781" y="865276"/>
                </a:lnTo>
                <a:lnTo>
                  <a:pt x="1335709" y="865276"/>
                </a:lnTo>
                <a:lnTo>
                  <a:pt x="1337818" y="863168"/>
                </a:lnTo>
                <a:lnTo>
                  <a:pt x="1337818" y="651014"/>
                </a:lnTo>
                <a:lnTo>
                  <a:pt x="1337818" y="313550"/>
                </a:lnTo>
                <a:close/>
              </a:path>
            </a:pathLst>
          </a:custGeom>
          <a:solidFill>
            <a:srgbClr val="61D836"/>
          </a:solidFill>
        </p:spPr>
        <p:txBody>
          <a:bodyPr wrap="square" lIns="0" tIns="0" rIns="0" bIns="0" rtlCol="0"/>
          <a:lstStyle/>
          <a:p>
            <a:endParaRPr/>
          </a:p>
        </p:txBody>
      </p:sp>
      <p:sp>
        <p:nvSpPr>
          <p:cNvPr id="23" name="object 23"/>
          <p:cNvSpPr/>
          <p:nvPr/>
        </p:nvSpPr>
        <p:spPr>
          <a:xfrm>
            <a:off x="12807874" y="10066140"/>
            <a:ext cx="1337945" cy="865505"/>
          </a:xfrm>
          <a:custGeom>
            <a:avLst/>
            <a:gdLst/>
            <a:ahLst/>
            <a:cxnLst/>
            <a:rect l="l" t="t" r="r" b="b"/>
            <a:pathLst>
              <a:path w="1337944" h="865504">
                <a:moveTo>
                  <a:pt x="1337818" y="313550"/>
                </a:moveTo>
                <a:lnTo>
                  <a:pt x="1156893" y="453771"/>
                </a:lnTo>
                <a:lnTo>
                  <a:pt x="1156893" y="425221"/>
                </a:lnTo>
                <a:lnTo>
                  <a:pt x="1307553" y="309524"/>
                </a:lnTo>
                <a:lnTo>
                  <a:pt x="1156893" y="309524"/>
                </a:lnTo>
                <a:lnTo>
                  <a:pt x="1156893" y="177850"/>
                </a:lnTo>
                <a:lnTo>
                  <a:pt x="986980" y="309524"/>
                </a:lnTo>
                <a:lnTo>
                  <a:pt x="949896" y="309524"/>
                </a:lnTo>
                <a:lnTo>
                  <a:pt x="1126617" y="173824"/>
                </a:lnTo>
                <a:lnTo>
                  <a:pt x="879144" y="173824"/>
                </a:lnTo>
                <a:lnTo>
                  <a:pt x="879144" y="4025"/>
                </a:lnTo>
                <a:lnTo>
                  <a:pt x="660031" y="173824"/>
                </a:lnTo>
                <a:lnTo>
                  <a:pt x="622515" y="173824"/>
                </a:lnTo>
                <a:lnTo>
                  <a:pt x="848893" y="0"/>
                </a:lnTo>
                <a:lnTo>
                  <a:pt x="484860" y="0"/>
                </a:lnTo>
                <a:lnTo>
                  <a:pt x="484860" y="309575"/>
                </a:lnTo>
                <a:lnTo>
                  <a:pt x="469201" y="321716"/>
                </a:lnTo>
                <a:lnTo>
                  <a:pt x="458673" y="313550"/>
                </a:lnTo>
                <a:lnTo>
                  <a:pt x="458673" y="318135"/>
                </a:lnTo>
                <a:lnTo>
                  <a:pt x="446697" y="308838"/>
                </a:lnTo>
                <a:lnTo>
                  <a:pt x="465289" y="294563"/>
                </a:lnTo>
                <a:lnTo>
                  <a:pt x="484860" y="309575"/>
                </a:lnTo>
                <a:lnTo>
                  <a:pt x="484860" y="0"/>
                </a:lnTo>
                <a:lnTo>
                  <a:pt x="30264" y="0"/>
                </a:lnTo>
                <a:lnTo>
                  <a:pt x="277736" y="189941"/>
                </a:lnTo>
                <a:lnTo>
                  <a:pt x="277736" y="219329"/>
                </a:lnTo>
                <a:lnTo>
                  <a:pt x="0" y="4025"/>
                </a:lnTo>
                <a:lnTo>
                  <a:pt x="0" y="553643"/>
                </a:lnTo>
                <a:lnTo>
                  <a:pt x="2108" y="555752"/>
                </a:lnTo>
                <a:lnTo>
                  <a:pt x="277736" y="555752"/>
                </a:lnTo>
                <a:lnTo>
                  <a:pt x="277736" y="727468"/>
                </a:lnTo>
                <a:lnTo>
                  <a:pt x="279844" y="729576"/>
                </a:lnTo>
                <a:lnTo>
                  <a:pt x="458673" y="729576"/>
                </a:lnTo>
                <a:lnTo>
                  <a:pt x="458673" y="863168"/>
                </a:lnTo>
                <a:lnTo>
                  <a:pt x="460781" y="865276"/>
                </a:lnTo>
                <a:lnTo>
                  <a:pt x="1335709" y="865276"/>
                </a:lnTo>
                <a:lnTo>
                  <a:pt x="1337818" y="863168"/>
                </a:lnTo>
                <a:lnTo>
                  <a:pt x="1337818" y="651014"/>
                </a:lnTo>
                <a:lnTo>
                  <a:pt x="1337818" y="313550"/>
                </a:lnTo>
                <a:close/>
              </a:path>
            </a:pathLst>
          </a:custGeom>
          <a:solidFill>
            <a:srgbClr val="61D836"/>
          </a:solidFill>
        </p:spPr>
        <p:txBody>
          <a:bodyPr wrap="square" lIns="0" tIns="0" rIns="0" bIns="0" rtlCol="0"/>
          <a:lstStyle/>
          <a:p>
            <a:endParaRPr/>
          </a:p>
        </p:txBody>
      </p:sp>
      <p:sp>
        <p:nvSpPr>
          <p:cNvPr id="24" name="object 24"/>
          <p:cNvSpPr txBox="1"/>
          <p:nvPr/>
        </p:nvSpPr>
        <p:spPr>
          <a:xfrm>
            <a:off x="8980492" y="5807670"/>
            <a:ext cx="2143125" cy="866140"/>
          </a:xfrm>
          <a:prstGeom prst="rect">
            <a:avLst/>
          </a:prstGeom>
          <a:solidFill>
            <a:srgbClr val="00A2FF"/>
          </a:solidFill>
        </p:spPr>
        <p:txBody>
          <a:bodyPr vert="horz" wrap="square" lIns="0" tIns="14604" rIns="0" bIns="0" rtlCol="0">
            <a:spAutoFit/>
          </a:bodyPr>
          <a:lstStyle/>
          <a:p>
            <a:pPr marL="316865" marR="253365" indent="-55880">
              <a:lnSpc>
                <a:spcPct val="103099"/>
              </a:lnSpc>
              <a:spcBef>
                <a:spcPts val="114"/>
              </a:spcBef>
            </a:pPr>
            <a:r>
              <a:rPr sz="2600" spc="75" dirty="0">
                <a:solidFill>
                  <a:srgbClr val="FFFFFF"/>
                </a:solidFill>
                <a:latin typeface="Arial MT"/>
                <a:cs typeface="Arial MT"/>
              </a:rPr>
              <a:t>Partition-0  </a:t>
            </a:r>
            <a:r>
              <a:rPr sz="2600" spc="30" dirty="0">
                <a:solidFill>
                  <a:srgbClr val="FFFFFF"/>
                </a:solidFill>
                <a:latin typeface="Arial MT"/>
                <a:cs typeface="Arial MT"/>
              </a:rPr>
              <a:t>(Follower)</a:t>
            </a:r>
            <a:endParaRPr sz="2600">
              <a:latin typeface="Arial MT"/>
              <a:cs typeface="Arial MT"/>
            </a:endParaRPr>
          </a:p>
        </p:txBody>
      </p:sp>
      <p:sp>
        <p:nvSpPr>
          <p:cNvPr id="25" name="object 25"/>
          <p:cNvSpPr txBox="1"/>
          <p:nvPr/>
        </p:nvSpPr>
        <p:spPr>
          <a:xfrm>
            <a:off x="12024115" y="5807670"/>
            <a:ext cx="2143125" cy="866140"/>
          </a:xfrm>
          <a:prstGeom prst="rect">
            <a:avLst/>
          </a:prstGeom>
          <a:solidFill>
            <a:srgbClr val="00A2FF"/>
          </a:solidFill>
        </p:spPr>
        <p:txBody>
          <a:bodyPr vert="horz" wrap="square" lIns="0" tIns="14604" rIns="0" bIns="0" rtlCol="0">
            <a:spAutoFit/>
          </a:bodyPr>
          <a:lstStyle/>
          <a:p>
            <a:pPr marL="316865" marR="253365" indent="-55880">
              <a:lnSpc>
                <a:spcPct val="103099"/>
              </a:lnSpc>
              <a:spcBef>
                <a:spcPts val="114"/>
              </a:spcBef>
            </a:pPr>
            <a:r>
              <a:rPr sz="2600" spc="75" dirty="0">
                <a:solidFill>
                  <a:srgbClr val="FFFFFF"/>
                </a:solidFill>
                <a:latin typeface="Arial MT"/>
                <a:cs typeface="Arial MT"/>
              </a:rPr>
              <a:t>Partition-0  </a:t>
            </a:r>
            <a:r>
              <a:rPr sz="2600" spc="30" dirty="0">
                <a:solidFill>
                  <a:srgbClr val="FFFFFF"/>
                </a:solidFill>
                <a:latin typeface="Arial MT"/>
                <a:cs typeface="Arial MT"/>
              </a:rPr>
              <a:t>(Follower)</a:t>
            </a:r>
            <a:endParaRPr sz="2600">
              <a:latin typeface="Arial MT"/>
              <a:cs typeface="Arial MT"/>
            </a:endParaRPr>
          </a:p>
        </p:txBody>
      </p:sp>
      <p:sp>
        <p:nvSpPr>
          <p:cNvPr id="26" name="object 26"/>
          <p:cNvSpPr txBox="1"/>
          <p:nvPr/>
        </p:nvSpPr>
        <p:spPr>
          <a:xfrm>
            <a:off x="5936866" y="5875304"/>
            <a:ext cx="2143125" cy="866140"/>
          </a:xfrm>
          <a:prstGeom prst="rect">
            <a:avLst/>
          </a:prstGeom>
          <a:solidFill>
            <a:srgbClr val="00A2FF"/>
          </a:solidFill>
        </p:spPr>
        <p:txBody>
          <a:bodyPr vert="horz" wrap="square" lIns="0" tIns="14604" rIns="0" bIns="0" rtlCol="0">
            <a:spAutoFit/>
          </a:bodyPr>
          <a:lstStyle/>
          <a:p>
            <a:pPr marL="316865" marR="253365" indent="-55880">
              <a:lnSpc>
                <a:spcPct val="103099"/>
              </a:lnSpc>
              <a:spcBef>
                <a:spcPts val="114"/>
              </a:spcBef>
            </a:pPr>
            <a:r>
              <a:rPr sz="2600" spc="75" dirty="0">
                <a:solidFill>
                  <a:srgbClr val="FFFFFF"/>
                </a:solidFill>
                <a:latin typeface="Arial MT"/>
                <a:cs typeface="Arial MT"/>
              </a:rPr>
              <a:t>Partition-1  </a:t>
            </a:r>
            <a:r>
              <a:rPr sz="2600" spc="30" dirty="0">
                <a:solidFill>
                  <a:srgbClr val="FFFFFF"/>
                </a:solidFill>
                <a:latin typeface="Arial MT"/>
                <a:cs typeface="Arial MT"/>
              </a:rPr>
              <a:t>(Follower)</a:t>
            </a:r>
            <a:endParaRPr sz="2600">
              <a:latin typeface="Arial MT"/>
              <a:cs typeface="Arial MT"/>
            </a:endParaRPr>
          </a:p>
        </p:txBody>
      </p:sp>
      <p:sp>
        <p:nvSpPr>
          <p:cNvPr id="27" name="object 27"/>
          <p:cNvSpPr txBox="1"/>
          <p:nvPr/>
        </p:nvSpPr>
        <p:spPr>
          <a:xfrm>
            <a:off x="12024115" y="7159093"/>
            <a:ext cx="2143125" cy="866140"/>
          </a:xfrm>
          <a:prstGeom prst="rect">
            <a:avLst/>
          </a:prstGeom>
          <a:solidFill>
            <a:srgbClr val="00A2FF"/>
          </a:solidFill>
        </p:spPr>
        <p:txBody>
          <a:bodyPr vert="horz" wrap="square" lIns="0" tIns="14604" rIns="0" bIns="0" rtlCol="0">
            <a:spAutoFit/>
          </a:bodyPr>
          <a:lstStyle/>
          <a:p>
            <a:pPr marL="316865" marR="253365" indent="-55880">
              <a:lnSpc>
                <a:spcPct val="103099"/>
              </a:lnSpc>
              <a:spcBef>
                <a:spcPts val="114"/>
              </a:spcBef>
            </a:pPr>
            <a:r>
              <a:rPr sz="2600" spc="75" dirty="0">
                <a:solidFill>
                  <a:srgbClr val="FFFFFF"/>
                </a:solidFill>
                <a:latin typeface="Arial MT"/>
                <a:cs typeface="Arial MT"/>
              </a:rPr>
              <a:t>Partition-1  </a:t>
            </a:r>
            <a:r>
              <a:rPr sz="2600" spc="30" dirty="0">
                <a:solidFill>
                  <a:srgbClr val="FFFFFF"/>
                </a:solidFill>
                <a:latin typeface="Arial MT"/>
                <a:cs typeface="Arial MT"/>
              </a:rPr>
              <a:t>(Follower)</a:t>
            </a:r>
            <a:endParaRPr sz="2600">
              <a:latin typeface="Arial MT"/>
              <a:cs typeface="Arial MT"/>
            </a:endParaRPr>
          </a:p>
        </p:txBody>
      </p:sp>
      <p:sp>
        <p:nvSpPr>
          <p:cNvPr id="28" name="object 28"/>
          <p:cNvSpPr txBox="1"/>
          <p:nvPr/>
        </p:nvSpPr>
        <p:spPr>
          <a:xfrm>
            <a:off x="5936866" y="7159093"/>
            <a:ext cx="2143125" cy="866140"/>
          </a:xfrm>
          <a:prstGeom prst="rect">
            <a:avLst/>
          </a:prstGeom>
          <a:solidFill>
            <a:srgbClr val="00A2FF"/>
          </a:solidFill>
        </p:spPr>
        <p:txBody>
          <a:bodyPr vert="horz" wrap="square" lIns="0" tIns="14604" rIns="0" bIns="0" rtlCol="0">
            <a:spAutoFit/>
          </a:bodyPr>
          <a:lstStyle/>
          <a:p>
            <a:pPr marL="316865" marR="253365" indent="-55880">
              <a:lnSpc>
                <a:spcPct val="103099"/>
              </a:lnSpc>
              <a:spcBef>
                <a:spcPts val="114"/>
              </a:spcBef>
            </a:pPr>
            <a:r>
              <a:rPr sz="2600" spc="75" dirty="0">
                <a:solidFill>
                  <a:srgbClr val="FFFFFF"/>
                </a:solidFill>
                <a:latin typeface="Arial MT"/>
                <a:cs typeface="Arial MT"/>
              </a:rPr>
              <a:t>Partition-2  </a:t>
            </a:r>
            <a:r>
              <a:rPr sz="2600" spc="30" dirty="0">
                <a:solidFill>
                  <a:srgbClr val="FFFFFF"/>
                </a:solidFill>
                <a:latin typeface="Arial MT"/>
                <a:cs typeface="Arial MT"/>
              </a:rPr>
              <a:t>(Follower)</a:t>
            </a:r>
            <a:endParaRPr sz="2600">
              <a:latin typeface="Arial MT"/>
              <a:cs typeface="Arial MT"/>
            </a:endParaRPr>
          </a:p>
        </p:txBody>
      </p:sp>
      <p:sp>
        <p:nvSpPr>
          <p:cNvPr id="29" name="object 29"/>
          <p:cNvSpPr txBox="1"/>
          <p:nvPr/>
        </p:nvSpPr>
        <p:spPr>
          <a:xfrm>
            <a:off x="8980492" y="7159093"/>
            <a:ext cx="2143125" cy="866140"/>
          </a:xfrm>
          <a:prstGeom prst="rect">
            <a:avLst/>
          </a:prstGeom>
          <a:solidFill>
            <a:srgbClr val="00A2FF"/>
          </a:solidFill>
        </p:spPr>
        <p:txBody>
          <a:bodyPr vert="horz" wrap="square" lIns="0" tIns="14604" rIns="0" bIns="0" rtlCol="0">
            <a:spAutoFit/>
          </a:bodyPr>
          <a:lstStyle/>
          <a:p>
            <a:pPr marL="316865" marR="253365" indent="-55880">
              <a:lnSpc>
                <a:spcPct val="103099"/>
              </a:lnSpc>
              <a:spcBef>
                <a:spcPts val="114"/>
              </a:spcBef>
            </a:pPr>
            <a:r>
              <a:rPr sz="2600" spc="75" dirty="0">
                <a:solidFill>
                  <a:srgbClr val="FFFFFF"/>
                </a:solidFill>
                <a:latin typeface="Arial MT"/>
                <a:cs typeface="Arial MT"/>
              </a:rPr>
              <a:t>Partition-2  </a:t>
            </a:r>
            <a:r>
              <a:rPr sz="2600" spc="30" dirty="0">
                <a:solidFill>
                  <a:srgbClr val="FFFFFF"/>
                </a:solidFill>
                <a:latin typeface="Arial MT"/>
                <a:cs typeface="Arial MT"/>
              </a:rPr>
              <a:t>(Follower)</a:t>
            </a:r>
            <a:endParaRPr sz="2600">
              <a:latin typeface="Arial MT"/>
              <a:cs typeface="Arial MT"/>
            </a:endParaRPr>
          </a:p>
        </p:txBody>
      </p:sp>
      <p:sp>
        <p:nvSpPr>
          <p:cNvPr id="30" name="object 30"/>
          <p:cNvSpPr txBox="1"/>
          <p:nvPr/>
        </p:nvSpPr>
        <p:spPr>
          <a:xfrm>
            <a:off x="2554895" y="5717062"/>
            <a:ext cx="1675130" cy="1047115"/>
          </a:xfrm>
          <a:prstGeom prst="rect">
            <a:avLst/>
          </a:prstGeom>
          <a:solidFill>
            <a:srgbClr val="000000"/>
          </a:solidFill>
        </p:spPr>
        <p:txBody>
          <a:bodyPr vert="horz" wrap="square" lIns="0" tIns="98425" rIns="0" bIns="0" rtlCol="0">
            <a:spAutoFit/>
          </a:bodyPr>
          <a:lstStyle/>
          <a:p>
            <a:pPr marL="126364" marR="118745" indent="266700">
              <a:lnSpc>
                <a:spcPct val="103099"/>
              </a:lnSpc>
              <a:spcBef>
                <a:spcPts val="775"/>
              </a:spcBef>
            </a:pPr>
            <a:r>
              <a:rPr sz="2600" spc="65" dirty="0">
                <a:solidFill>
                  <a:srgbClr val="FFFFFF"/>
                </a:solidFill>
                <a:latin typeface="Arial MT"/>
                <a:cs typeface="Arial MT"/>
              </a:rPr>
              <a:t>Kafka </a:t>
            </a:r>
            <a:r>
              <a:rPr sz="2600" spc="70" dirty="0">
                <a:solidFill>
                  <a:srgbClr val="FFFFFF"/>
                </a:solidFill>
                <a:latin typeface="Arial MT"/>
                <a:cs typeface="Arial MT"/>
              </a:rPr>
              <a:t> </a:t>
            </a:r>
            <a:r>
              <a:rPr sz="2600" spc="55" dirty="0">
                <a:solidFill>
                  <a:srgbClr val="FFFFFF"/>
                </a:solidFill>
                <a:latin typeface="Arial MT"/>
                <a:cs typeface="Arial MT"/>
              </a:rPr>
              <a:t>P</a:t>
            </a:r>
            <a:r>
              <a:rPr sz="2600" spc="-25" dirty="0">
                <a:solidFill>
                  <a:srgbClr val="FFFFFF"/>
                </a:solidFill>
                <a:latin typeface="Arial MT"/>
                <a:cs typeface="Arial MT"/>
              </a:rPr>
              <a:t>r</a:t>
            </a:r>
            <a:r>
              <a:rPr sz="2600" spc="100" dirty="0">
                <a:solidFill>
                  <a:srgbClr val="FFFFFF"/>
                </a:solidFill>
                <a:latin typeface="Arial MT"/>
                <a:cs typeface="Arial MT"/>
              </a:rPr>
              <a:t>oducer</a:t>
            </a:r>
            <a:endParaRPr sz="2600">
              <a:latin typeface="Arial MT"/>
              <a:cs typeface="Arial MT"/>
            </a:endParaRPr>
          </a:p>
        </p:txBody>
      </p:sp>
      <p:sp>
        <p:nvSpPr>
          <p:cNvPr id="31" name="object 31"/>
          <p:cNvSpPr txBox="1"/>
          <p:nvPr/>
        </p:nvSpPr>
        <p:spPr>
          <a:xfrm>
            <a:off x="15874269" y="5863695"/>
            <a:ext cx="1675130" cy="1047115"/>
          </a:xfrm>
          <a:prstGeom prst="rect">
            <a:avLst/>
          </a:prstGeom>
          <a:solidFill>
            <a:srgbClr val="000000"/>
          </a:solidFill>
        </p:spPr>
        <p:txBody>
          <a:bodyPr vert="horz" wrap="square" lIns="0" tIns="98425" rIns="0" bIns="0" rtlCol="0">
            <a:spAutoFit/>
          </a:bodyPr>
          <a:lstStyle/>
          <a:p>
            <a:pPr marL="40005" marR="31750" indent="353060">
              <a:lnSpc>
                <a:spcPct val="103099"/>
              </a:lnSpc>
              <a:spcBef>
                <a:spcPts val="775"/>
              </a:spcBef>
            </a:pPr>
            <a:r>
              <a:rPr sz="2600" spc="65" dirty="0">
                <a:solidFill>
                  <a:srgbClr val="FFFFFF"/>
                </a:solidFill>
                <a:latin typeface="Arial MT"/>
                <a:cs typeface="Arial MT"/>
              </a:rPr>
              <a:t>Kafka </a:t>
            </a:r>
            <a:r>
              <a:rPr sz="2600" spc="70" dirty="0">
                <a:solidFill>
                  <a:srgbClr val="FFFFFF"/>
                </a:solidFill>
                <a:latin typeface="Arial MT"/>
                <a:cs typeface="Arial MT"/>
              </a:rPr>
              <a:t> Consumer</a:t>
            </a:r>
            <a:endParaRPr sz="2600">
              <a:latin typeface="Arial MT"/>
              <a:cs typeface="Arial MT"/>
            </a:endParaRPr>
          </a:p>
        </p:txBody>
      </p:sp>
      <p:sp>
        <p:nvSpPr>
          <p:cNvPr id="32" name="object 32"/>
          <p:cNvSpPr/>
          <p:nvPr/>
        </p:nvSpPr>
        <p:spPr>
          <a:xfrm>
            <a:off x="6484880" y="5443732"/>
            <a:ext cx="1297940" cy="1297940"/>
          </a:xfrm>
          <a:custGeom>
            <a:avLst/>
            <a:gdLst/>
            <a:ahLst/>
            <a:cxnLst/>
            <a:rect l="l" t="t" r="r" b="b"/>
            <a:pathLst>
              <a:path w="1297940" h="1297940">
                <a:moveTo>
                  <a:pt x="648671" y="0"/>
                </a:moveTo>
                <a:lnTo>
                  <a:pt x="600327" y="1782"/>
                </a:lnTo>
                <a:lnTo>
                  <a:pt x="552937" y="7045"/>
                </a:lnTo>
                <a:lnTo>
                  <a:pt x="506627" y="15662"/>
                </a:lnTo>
                <a:lnTo>
                  <a:pt x="461523" y="27507"/>
                </a:lnTo>
                <a:lnTo>
                  <a:pt x="417752" y="42454"/>
                </a:lnTo>
                <a:lnTo>
                  <a:pt x="375441" y="60376"/>
                </a:lnTo>
                <a:lnTo>
                  <a:pt x="334715" y="81147"/>
                </a:lnTo>
                <a:lnTo>
                  <a:pt x="295701" y="104641"/>
                </a:lnTo>
                <a:lnTo>
                  <a:pt x="258525" y="130731"/>
                </a:lnTo>
                <a:lnTo>
                  <a:pt x="223313" y="159291"/>
                </a:lnTo>
                <a:lnTo>
                  <a:pt x="190193" y="190194"/>
                </a:lnTo>
                <a:lnTo>
                  <a:pt x="159290" y="223314"/>
                </a:lnTo>
                <a:lnTo>
                  <a:pt x="130730" y="258526"/>
                </a:lnTo>
                <a:lnTo>
                  <a:pt x="104640" y="295702"/>
                </a:lnTo>
                <a:lnTo>
                  <a:pt x="81147" y="334716"/>
                </a:lnTo>
                <a:lnTo>
                  <a:pt x="60376" y="375442"/>
                </a:lnTo>
                <a:lnTo>
                  <a:pt x="42454" y="417753"/>
                </a:lnTo>
                <a:lnTo>
                  <a:pt x="27507" y="461524"/>
                </a:lnTo>
                <a:lnTo>
                  <a:pt x="15662" y="506628"/>
                </a:lnTo>
                <a:lnTo>
                  <a:pt x="7045" y="552938"/>
                </a:lnTo>
                <a:lnTo>
                  <a:pt x="1782" y="600328"/>
                </a:lnTo>
                <a:lnTo>
                  <a:pt x="0" y="648672"/>
                </a:lnTo>
                <a:lnTo>
                  <a:pt x="1782" y="697017"/>
                </a:lnTo>
                <a:lnTo>
                  <a:pt x="7045" y="744409"/>
                </a:lnTo>
                <a:lnTo>
                  <a:pt x="15662" y="790721"/>
                </a:lnTo>
                <a:lnTo>
                  <a:pt x="27507" y="835829"/>
                </a:lnTo>
                <a:lnTo>
                  <a:pt x="42454" y="879604"/>
                </a:lnTo>
                <a:lnTo>
                  <a:pt x="60376" y="921921"/>
                </a:lnTo>
                <a:lnTo>
                  <a:pt x="81147" y="962652"/>
                </a:lnTo>
                <a:lnTo>
                  <a:pt x="104641" y="1001673"/>
                </a:lnTo>
                <a:lnTo>
                  <a:pt x="130730" y="1038855"/>
                </a:lnTo>
                <a:lnTo>
                  <a:pt x="159290" y="1074073"/>
                </a:lnTo>
                <a:lnTo>
                  <a:pt x="190193" y="1107201"/>
                </a:lnTo>
                <a:lnTo>
                  <a:pt x="223314" y="1138111"/>
                </a:lnTo>
                <a:lnTo>
                  <a:pt x="258525" y="1166677"/>
                </a:lnTo>
                <a:lnTo>
                  <a:pt x="295701" y="1192774"/>
                </a:lnTo>
                <a:lnTo>
                  <a:pt x="334715" y="1216274"/>
                </a:lnTo>
                <a:lnTo>
                  <a:pt x="375441" y="1237050"/>
                </a:lnTo>
                <a:lnTo>
                  <a:pt x="417752" y="1254978"/>
                </a:lnTo>
                <a:lnTo>
                  <a:pt x="461523" y="1269929"/>
                </a:lnTo>
                <a:lnTo>
                  <a:pt x="506627" y="1281778"/>
                </a:lnTo>
                <a:lnTo>
                  <a:pt x="552937" y="1290398"/>
                </a:lnTo>
                <a:lnTo>
                  <a:pt x="600327" y="1295663"/>
                </a:lnTo>
                <a:lnTo>
                  <a:pt x="648671" y="1297446"/>
                </a:lnTo>
                <a:lnTo>
                  <a:pt x="697015" y="1295663"/>
                </a:lnTo>
                <a:lnTo>
                  <a:pt x="744407" y="1290398"/>
                </a:lnTo>
                <a:lnTo>
                  <a:pt x="790719" y="1281778"/>
                </a:lnTo>
                <a:lnTo>
                  <a:pt x="835826" y="1269929"/>
                </a:lnTo>
                <a:lnTo>
                  <a:pt x="879602" y="1254978"/>
                </a:lnTo>
                <a:lnTo>
                  <a:pt x="891610" y="1249890"/>
                </a:lnTo>
                <a:lnTo>
                  <a:pt x="648671" y="1249890"/>
                </a:lnTo>
                <a:lnTo>
                  <a:pt x="599390" y="1247890"/>
                </a:lnTo>
                <a:lnTo>
                  <a:pt x="551200" y="1241993"/>
                </a:lnTo>
                <a:lnTo>
                  <a:pt x="504256" y="1232356"/>
                </a:lnTo>
                <a:lnTo>
                  <a:pt x="458712" y="1219135"/>
                </a:lnTo>
                <a:lnTo>
                  <a:pt x="414723" y="1202485"/>
                </a:lnTo>
                <a:lnTo>
                  <a:pt x="372442" y="1182565"/>
                </a:lnTo>
                <a:lnTo>
                  <a:pt x="332025" y="1159528"/>
                </a:lnTo>
                <a:lnTo>
                  <a:pt x="293626" y="1133533"/>
                </a:lnTo>
                <a:lnTo>
                  <a:pt x="423303" y="1003818"/>
                </a:lnTo>
                <a:lnTo>
                  <a:pt x="163913" y="1003818"/>
                </a:lnTo>
                <a:lnTo>
                  <a:pt x="137917" y="965415"/>
                </a:lnTo>
                <a:lnTo>
                  <a:pt x="114880" y="924987"/>
                </a:lnTo>
                <a:lnTo>
                  <a:pt x="94959" y="882690"/>
                </a:lnTo>
                <a:lnTo>
                  <a:pt x="78310" y="838682"/>
                </a:lnTo>
                <a:lnTo>
                  <a:pt x="65088" y="793119"/>
                </a:lnTo>
                <a:lnTo>
                  <a:pt x="55451" y="746159"/>
                </a:lnTo>
                <a:lnTo>
                  <a:pt x="49554" y="697957"/>
                </a:lnTo>
                <a:lnTo>
                  <a:pt x="47554" y="648672"/>
                </a:lnTo>
                <a:lnTo>
                  <a:pt x="49554" y="599391"/>
                </a:lnTo>
                <a:lnTo>
                  <a:pt x="55451" y="551201"/>
                </a:lnTo>
                <a:lnTo>
                  <a:pt x="65088" y="504257"/>
                </a:lnTo>
                <a:lnTo>
                  <a:pt x="78310" y="458713"/>
                </a:lnTo>
                <a:lnTo>
                  <a:pt x="94959" y="414723"/>
                </a:lnTo>
                <a:lnTo>
                  <a:pt x="114880" y="372443"/>
                </a:lnTo>
                <a:lnTo>
                  <a:pt x="137917" y="332026"/>
                </a:lnTo>
                <a:lnTo>
                  <a:pt x="163913" y="293627"/>
                </a:lnTo>
                <a:lnTo>
                  <a:pt x="423303" y="293627"/>
                </a:lnTo>
                <a:lnTo>
                  <a:pt x="293626" y="163913"/>
                </a:lnTo>
                <a:lnTo>
                  <a:pt x="332027" y="137916"/>
                </a:lnTo>
                <a:lnTo>
                  <a:pt x="372446" y="114879"/>
                </a:lnTo>
                <a:lnTo>
                  <a:pt x="414729" y="94958"/>
                </a:lnTo>
                <a:lnTo>
                  <a:pt x="458722" y="78308"/>
                </a:lnTo>
                <a:lnTo>
                  <a:pt x="504268" y="65087"/>
                </a:lnTo>
                <a:lnTo>
                  <a:pt x="551216" y="55451"/>
                </a:lnTo>
                <a:lnTo>
                  <a:pt x="599416" y="49554"/>
                </a:lnTo>
                <a:lnTo>
                  <a:pt x="648671" y="47555"/>
                </a:lnTo>
                <a:lnTo>
                  <a:pt x="891647" y="47555"/>
                </a:lnTo>
                <a:lnTo>
                  <a:pt x="879603" y="42454"/>
                </a:lnTo>
                <a:lnTo>
                  <a:pt x="835828" y="27507"/>
                </a:lnTo>
                <a:lnTo>
                  <a:pt x="790720" y="15662"/>
                </a:lnTo>
                <a:lnTo>
                  <a:pt x="744407" y="7045"/>
                </a:lnTo>
                <a:lnTo>
                  <a:pt x="697016" y="1782"/>
                </a:lnTo>
                <a:lnTo>
                  <a:pt x="648671" y="0"/>
                </a:lnTo>
                <a:close/>
              </a:path>
              <a:path w="1297940" h="1297940">
                <a:moveTo>
                  <a:pt x="908100" y="778386"/>
                </a:moveTo>
                <a:lnTo>
                  <a:pt x="648671" y="778386"/>
                </a:lnTo>
                <a:lnTo>
                  <a:pt x="1003817" y="1133533"/>
                </a:lnTo>
                <a:lnTo>
                  <a:pt x="965414" y="1159528"/>
                </a:lnTo>
                <a:lnTo>
                  <a:pt x="924986" y="1182565"/>
                </a:lnTo>
                <a:lnTo>
                  <a:pt x="882689" y="1202485"/>
                </a:lnTo>
                <a:lnTo>
                  <a:pt x="838681" y="1219135"/>
                </a:lnTo>
                <a:lnTo>
                  <a:pt x="793118" y="1232356"/>
                </a:lnTo>
                <a:lnTo>
                  <a:pt x="746158" y="1241993"/>
                </a:lnTo>
                <a:lnTo>
                  <a:pt x="697956" y="1247890"/>
                </a:lnTo>
                <a:lnTo>
                  <a:pt x="648671" y="1249890"/>
                </a:lnTo>
                <a:lnTo>
                  <a:pt x="891610" y="1249890"/>
                </a:lnTo>
                <a:lnTo>
                  <a:pt x="962650" y="1216274"/>
                </a:lnTo>
                <a:lnTo>
                  <a:pt x="1001670" y="1192774"/>
                </a:lnTo>
                <a:lnTo>
                  <a:pt x="1038853" y="1166677"/>
                </a:lnTo>
                <a:lnTo>
                  <a:pt x="1074071" y="1138111"/>
                </a:lnTo>
                <a:lnTo>
                  <a:pt x="1107199" y="1107201"/>
                </a:lnTo>
                <a:lnTo>
                  <a:pt x="1138109" y="1074073"/>
                </a:lnTo>
                <a:lnTo>
                  <a:pt x="1166675" y="1038855"/>
                </a:lnTo>
                <a:lnTo>
                  <a:pt x="1191266" y="1003818"/>
                </a:lnTo>
                <a:lnTo>
                  <a:pt x="1133531" y="1003818"/>
                </a:lnTo>
                <a:lnTo>
                  <a:pt x="908100" y="778386"/>
                </a:lnTo>
                <a:close/>
              </a:path>
              <a:path w="1297940" h="1297940">
                <a:moveTo>
                  <a:pt x="423303" y="293627"/>
                </a:moveTo>
                <a:lnTo>
                  <a:pt x="163913" y="293627"/>
                </a:lnTo>
                <a:lnTo>
                  <a:pt x="519058" y="648672"/>
                </a:lnTo>
                <a:lnTo>
                  <a:pt x="163913" y="1003818"/>
                </a:lnTo>
                <a:lnTo>
                  <a:pt x="423303" y="1003818"/>
                </a:lnTo>
                <a:lnTo>
                  <a:pt x="648671" y="778386"/>
                </a:lnTo>
                <a:lnTo>
                  <a:pt x="908100" y="778386"/>
                </a:lnTo>
                <a:lnTo>
                  <a:pt x="778385" y="648672"/>
                </a:lnTo>
                <a:lnTo>
                  <a:pt x="908035" y="519059"/>
                </a:lnTo>
                <a:lnTo>
                  <a:pt x="648671" y="519059"/>
                </a:lnTo>
                <a:lnTo>
                  <a:pt x="423303" y="293627"/>
                </a:lnTo>
                <a:close/>
              </a:path>
              <a:path w="1297940" h="1297940">
                <a:moveTo>
                  <a:pt x="1191317" y="293627"/>
                </a:moveTo>
                <a:lnTo>
                  <a:pt x="1133531" y="293627"/>
                </a:lnTo>
                <a:lnTo>
                  <a:pt x="1159527" y="332026"/>
                </a:lnTo>
                <a:lnTo>
                  <a:pt x="1182564" y="372443"/>
                </a:lnTo>
                <a:lnTo>
                  <a:pt x="1202484" y="414723"/>
                </a:lnTo>
                <a:lnTo>
                  <a:pt x="1219134" y="458713"/>
                </a:lnTo>
                <a:lnTo>
                  <a:pt x="1232355" y="504257"/>
                </a:lnTo>
                <a:lnTo>
                  <a:pt x="1241992" y="551201"/>
                </a:lnTo>
                <a:lnTo>
                  <a:pt x="1247889" y="599391"/>
                </a:lnTo>
                <a:lnTo>
                  <a:pt x="1249889" y="648672"/>
                </a:lnTo>
                <a:lnTo>
                  <a:pt x="1247889" y="697957"/>
                </a:lnTo>
                <a:lnTo>
                  <a:pt x="1241992" y="746159"/>
                </a:lnTo>
                <a:lnTo>
                  <a:pt x="1232355" y="793119"/>
                </a:lnTo>
                <a:lnTo>
                  <a:pt x="1219134" y="838682"/>
                </a:lnTo>
                <a:lnTo>
                  <a:pt x="1202484" y="882690"/>
                </a:lnTo>
                <a:lnTo>
                  <a:pt x="1182564" y="924987"/>
                </a:lnTo>
                <a:lnTo>
                  <a:pt x="1159527" y="965415"/>
                </a:lnTo>
                <a:lnTo>
                  <a:pt x="1133531" y="1003818"/>
                </a:lnTo>
                <a:lnTo>
                  <a:pt x="1191266" y="1003818"/>
                </a:lnTo>
                <a:lnTo>
                  <a:pt x="1216272" y="962652"/>
                </a:lnTo>
                <a:lnTo>
                  <a:pt x="1237049" y="921921"/>
                </a:lnTo>
                <a:lnTo>
                  <a:pt x="1254976" y="879604"/>
                </a:lnTo>
                <a:lnTo>
                  <a:pt x="1269928" y="835829"/>
                </a:lnTo>
                <a:lnTo>
                  <a:pt x="1281777" y="790721"/>
                </a:lnTo>
                <a:lnTo>
                  <a:pt x="1290397" y="744409"/>
                </a:lnTo>
                <a:lnTo>
                  <a:pt x="1295662" y="697017"/>
                </a:lnTo>
                <a:lnTo>
                  <a:pt x="1297445" y="648672"/>
                </a:lnTo>
                <a:lnTo>
                  <a:pt x="1295662" y="600328"/>
                </a:lnTo>
                <a:lnTo>
                  <a:pt x="1290397" y="552938"/>
                </a:lnTo>
                <a:lnTo>
                  <a:pt x="1281777" y="506628"/>
                </a:lnTo>
                <a:lnTo>
                  <a:pt x="1269928" y="461524"/>
                </a:lnTo>
                <a:lnTo>
                  <a:pt x="1254977" y="417753"/>
                </a:lnTo>
                <a:lnTo>
                  <a:pt x="1237049" y="375442"/>
                </a:lnTo>
                <a:lnTo>
                  <a:pt x="1216273" y="334716"/>
                </a:lnTo>
                <a:lnTo>
                  <a:pt x="1192773" y="295702"/>
                </a:lnTo>
                <a:lnTo>
                  <a:pt x="1191317" y="293627"/>
                </a:lnTo>
                <a:close/>
              </a:path>
              <a:path w="1297940" h="1297940">
                <a:moveTo>
                  <a:pt x="891647" y="47555"/>
                </a:moveTo>
                <a:lnTo>
                  <a:pt x="648671" y="47555"/>
                </a:lnTo>
                <a:lnTo>
                  <a:pt x="697964" y="49555"/>
                </a:lnTo>
                <a:lnTo>
                  <a:pt x="746165" y="55452"/>
                </a:lnTo>
                <a:lnTo>
                  <a:pt x="793124" y="65089"/>
                </a:lnTo>
                <a:lnTo>
                  <a:pt x="838685" y="78311"/>
                </a:lnTo>
                <a:lnTo>
                  <a:pt x="882692" y="94960"/>
                </a:lnTo>
                <a:lnTo>
                  <a:pt x="924987" y="114881"/>
                </a:lnTo>
                <a:lnTo>
                  <a:pt x="965414" y="137917"/>
                </a:lnTo>
                <a:lnTo>
                  <a:pt x="1003817" y="163913"/>
                </a:lnTo>
                <a:lnTo>
                  <a:pt x="648671" y="519059"/>
                </a:lnTo>
                <a:lnTo>
                  <a:pt x="908035" y="519059"/>
                </a:lnTo>
                <a:lnTo>
                  <a:pt x="1133531" y="293627"/>
                </a:lnTo>
                <a:lnTo>
                  <a:pt x="1191317" y="293627"/>
                </a:lnTo>
                <a:lnTo>
                  <a:pt x="1166676" y="258526"/>
                </a:lnTo>
                <a:lnTo>
                  <a:pt x="1138110" y="223314"/>
                </a:lnTo>
                <a:lnTo>
                  <a:pt x="1107200" y="190194"/>
                </a:lnTo>
                <a:lnTo>
                  <a:pt x="1074072" y="159291"/>
                </a:lnTo>
                <a:lnTo>
                  <a:pt x="1038854" y="130731"/>
                </a:lnTo>
                <a:lnTo>
                  <a:pt x="1001672" y="104641"/>
                </a:lnTo>
                <a:lnTo>
                  <a:pt x="962651" y="81147"/>
                </a:lnTo>
                <a:lnTo>
                  <a:pt x="921920" y="60376"/>
                </a:lnTo>
                <a:lnTo>
                  <a:pt x="891647" y="47555"/>
                </a:lnTo>
                <a:close/>
              </a:path>
            </a:pathLst>
          </a:custGeom>
          <a:solidFill>
            <a:srgbClr val="EE220C"/>
          </a:solidFill>
        </p:spPr>
        <p:txBody>
          <a:bodyPr wrap="square" lIns="0" tIns="0" rIns="0" bIns="0" rtlCol="0"/>
          <a:lstStyle/>
          <a:p>
            <a:endParaRPr/>
          </a:p>
        </p:txBody>
      </p:sp>
      <p:grpSp>
        <p:nvGrpSpPr>
          <p:cNvPr id="33" name="object 33"/>
          <p:cNvGrpSpPr/>
          <p:nvPr/>
        </p:nvGrpSpPr>
        <p:grpSpPr>
          <a:xfrm>
            <a:off x="2093070" y="2431403"/>
            <a:ext cx="3044190" cy="1646555"/>
            <a:chOff x="2093070" y="2431403"/>
            <a:chExt cx="3044190" cy="1646555"/>
          </a:xfrm>
        </p:grpSpPr>
        <p:pic>
          <p:nvPicPr>
            <p:cNvPr id="34" name="object 34"/>
            <p:cNvPicPr/>
            <p:nvPr/>
          </p:nvPicPr>
          <p:blipFill>
            <a:blip r:embed="rId2" cstate="print"/>
            <a:stretch>
              <a:fillRect/>
            </a:stretch>
          </p:blipFill>
          <p:spPr>
            <a:xfrm>
              <a:off x="2093070" y="2431403"/>
              <a:ext cx="3043841" cy="1646210"/>
            </a:xfrm>
            <a:prstGeom prst="rect">
              <a:avLst/>
            </a:prstGeom>
          </p:spPr>
        </p:pic>
        <p:sp>
          <p:nvSpPr>
            <p:cNvPr id="35" name="object 35"/>
            <p:cNvSpPr/>
            <p:nvPr/>
          </p:nvSpPr>
          <p:spPr>
            <a:xfrm>
              <a:off x="4105718" y="2671151"/>
              <a:ext cx="800100" cy="732155"/>
            </a:xfrm>
            <a:custGeom>
              <a:avLst/>
              <a:gdLst/>
              <a:ahLst/>
              <a:cxnLst/>
              <a:rect l="l" t="t" r="r" b="b"/>
              <a:pathLst>
                <a:path w="800100" h="732154">
                  <a:moveTo>
                    <a:pt x="287815" y="0"/>
                  </a:moveTo>
                  <a:lnTo>
                    <a:pt x="287815" y="248801"/>
                  </a:lnTo>
                  <a:lnTo>
                    <a:pt x="0" y="248801"/>
                  </a:lnTo>
                  <a:lnTo>
                    <a:pt x="0" y="482968"/>
                  </a:lnTo>
                  <a:lnTo>
                    <a:pt x="287815" y="482968"/>
                  </a:lnTo>
                  <a:lnTo>
                    <a:pt x="287815" y="731770"/>
                  </a:lnTo>
                  <a:lnTo>
                    <a:pt x="799487" y="365885"/>
                  </a:lnTo>
                  <a:lnTo>
                    <a:pt x="287815" y="0"/>
                  </a:lnTo>
                  <a:close/>
                </a:path>
              </a:pathLst>
            </a:custGeom>
            <a:solidFill>
              <a:srgbClr val="EE220C"/>
            </a:solidFill>
          </p:spPr>
          <p:txBody>
            <a:bodyPr wrap="square" lIns="0" tIns="0" rIns="0" bIns="0" rtlCol="0"/>
            <a:lstStyle/>
            <a:p>
              <a:endParaRPr/>
            </a:p>
          </p:txBody>
        </p:sp>
      </p:grpSp>
      <p:sp>
        <p:nvSpPr>
          <p:cNvPr id="36" name="object 36"/>
          <p:cNvSpPr/>
          <p:nvPr/>
        </p:nvSpPr>
        <p:spPr>
          <a:xfrm>
            <a:off x="4487226" y="5874721"/>
            <a:ext cx="800100" cy="732155"/>
          </a:xfrm>
          <a:custGeom>
            <a:avLst/>
            <a:gdLst/>
            <a:ahLst/>
            <a:cxnLst/>
            <a:rect l="l" t="t" r="r" b="b"/>
            <a:pathLst>
              <a:path w="800100" h="732154">
                <a:moveTo>
                  <a:pt x="287815" y="0"/>
                </a:moveTo>
                <a:lnTo>
                  <a:pt x="287815" y="248801"/>
                </a:lnTo>
                <a:lnTo>
                  <a:pt x="0" y="248801"/>
                </a:lnTo>
                <a:lnTo>
                  <a:pt x="0" y="482968"/>
                </a:lnTo>
                <a:lnTo>
                  <a:pt x="287815" y="482968"/>
                </a:lnTo>
                <a:lnTo>
                  <a:pt x="287815" y="731770"/>
                </a:lnTo>
                <a:lnTo>
                  <a:pt x="799487" y="365885"/>
                </a:lnTo>
                <a:lnTo>
                  <a:pt x="287815" y="0"/>
                </a:lnTo>
                <a:close/>
              </a:path>
            </a:pathLst>
          </a:custGeom>
          <a:solidFill>
            <a:srgbClr val="EE220C"/>
          </a:solidFill>
        </p:spPr>
        <p:txBody>
          <a:bodyPr wrap="square" lIns="0" tIns="0" rIns="0" bIns="0" rtlCol="0"/>
          <a:lstStyle/>
          <a:p>
            <a:endParaRPr/>
          </a:p>
        </p:txBody>
      </p:sp>
      <p:sp>
        <p:nvSpPr>
          <p:cNvPr id="37" name="object 37"/>
          <p:cNvSpPr/>
          <p:nvPr/>
        </p:nvSpPr>
        <p:spPr>
          <a:xfrm>
            <a:off x="14967272" y="6021354"/>
            <a:ext cx="800100" cy="732155"/>
          </a:xfrm>
          <a:custGeom>
            <a:avLst/>
            <a:gdLst/>
            <a:ahLst/>
            <a:cxnLst/>
            <a:rect l="l" t="t" r="r" b="b"/>
            <a:pathLst>
              <a:path w="800100" h="732154">
                <a:moveTo>
                  <a:pt x="511670" y="0"/>
                </a:moveTo>
                <a:lnTo>
                  <a:pt x="0" y="365885"/>
                </a:lnTo>
                <a:lnTo>
                  <a:pt x="511670" y="731770"/>
                </a:lnTo>
                <a:lnTo>
                  <a:pt x="511670" y="482968"/>
                </a:lnTo>
                <a:lnTo>
                  <a:pt x="799493" y="482968"/>
                </a:lnTo>
                <a:lnTo>
                  <a:pt x="799493" y="248801"/>
                </a:lnTo>
                <a:lnTo>
                  <a:pt x="511670" y="248801"/>
                </a:lnTo>
                <a:lnTo>
                  <a:pt x="511670" y="0"/>
                </a:lnTo>
                <a:close/>
              </a:path>
            </a:pathLst>
          </a:custGeom>
          <a:solidFill>
            <a:srgbClr val="EE220C"/>
          </a:solidFill>
        </p:spPr>
        <p:txBody>
          <a:bodyPr wrap="square" lIns="0" tIns="0" rIns="0" bIns="0" rtlCol="0"/>
          <a:lstStyle/>
          <a:p>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8189" y="494591"/>
            <a:ext cx="11127740" cy="1433195"/>
          </a:xfrm>
          <a:prstGeom prst="rect">
            <a:avLst/>
          </a:prstGeom>
        </p:spPr>
        <p:txBody>
          <a:bodyPr vert="horz" wrap="square" lIns="0" tIns="17145" rIns="0" bIns="0" rtlCol="0">
            <a:spAutoFit/>
          </a:bodyPr>
          <a:lstStyle/>
          <a:p>
            <a:pPr marL="12700">
              <a:lnSpc>
                <a:spcPct val="100000"/>
              </a:lnSpc>
              <a:spcBef>
                <a:spcPts val="135"/>
              </a:spcBef>
            </a:pPr>
            <a:r>
              <a:rPr spc="210" dirty="0"/>
              <a:t>In-Sync</a:t>
            </a:r>
            <a:r>
              <a:rPr spc="-40" dirty="0"/>
              <a:t> </a:t>
            </a:r>
            <a:r>
              <a:rPr dirty="0"/>
              <a:t>Replica(ISR)</a:t>
            </a:r>
          </a:p>
        </p:txBody>
      </p:sp>
      <p:sp>
        <p:nvSpPr>
          <p:cNvPr id="3" name="object 3"/>
          <p:cNvSpPr txBox="1"/>
          <p:nvPr/>
        </p:nvSpPr>
        <p:spPr>
          <a:xfrm>
            <a:off x="1421811" y="2599074"/>
            <a:ext cx="16365855" cy="6766559"/>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15" dirty="0">
                <a:latin typeface="Arial MT"/>
                <a:cs typeface="Arial MT"/>
              </a:rPr>
              <a:t>Represents</a:t>
            </a:r>
            <a:r>
              <a:rPr sz="3950" dirty="0">
                <a:latin typeface="Arial MT"/>
                <a:cs typeface="Arial MT"/>
              </a:rPr>
              <a:t> </a:t>
            </a:r>
            <a:r>
              <a:rPr sz="3950" spc="25" dirty="0">
                <a:latin typeface="Arial MT"/>
                <a:cs typeface="Arial MT"/>
              </a:rPr>
              <a:t>the</a:t>
            </a:r>
            <a:r>
              <a:rPr sz="3950" spc="5" dirty="0">
                <a:latin typeface="Arial MT"/>
                <a:cs typeface="Arial MT"/>
              </a:rPr>
              <a:t> </a:t>
            </a:r>
            <a:r>
              <a:rPr sz="3950" spc="25" dirty="0">
                <a:latin typeface="Arial MT"/>
                <a:cs typeface="Arial MT"/>
              </a:rPr>
              <a:t>number</a:t>
            </a:r>
            <a:r>
              <a:rPr sz="3950" spc="5" dirty="0">
                <a:latin typeface="Arial MT"/>
                <a:cs typeface="Arial MT"/>
              </a:rPr>
              <a:t> </a:t>
            </a:r>
            <a:r>
              <a:rPr sz="3950" spc="70" dirty="0">
                <a:latin typeface="Arial MT"/>
                <a:cs typeface="Arial MT"/>
              </a:rPr>
              <a:t>of</a:t>
            </a:r>
            <a:r>
              <a:rPr sz="3950" spc="5" dirty="0">
                <a:latin typeface="Arial MT"/>
                <a:cs typeface="Arial MT"/>
              </a:rPr>
              <a:t> </a:t>
            </a:r>
            <a:r>
              <a:rPr sz="3950" spc="10" dirty="0">
                <a:latin typeface="Arial MT"/>
                <a:cs typeface="Arial MT"/>
              </a:rPr>
              <a:t>replica</a:t>
            </a:r>
            <a:r>
              <a:rPr sz="3950" spc="5" dirty="0">
                <a:latin typeface="Arial MT"/>
                <a:cs typeface="Arial MT"/>
              </a:rPr>
              <a:t> </a:t>
            </a:r>
            <a:r>
              <a:rPr sz="3950" dirty="0">
                <a:latin typeface="Arial MT"/>
                <a:cs typeface="Arial MT"/>
              </a:rPr>
              <a:t>in</a:t>
            </a:r>
            <a:r>
              <a:rPr sz="3950" spc="5" dirty="0">
                <a:latin typeface="Arial MT"/>
                <a:cs typeface="Arial MT"/>
              </a:rPr>
              <a:t> </a:t>
            </a:r>
            <a:r>
              <a:rPr sz="3950" spc="40" dirty="0">
                <a:latin typeface="Arial MT"/>
                <a:cs typeface="Arial MT"/>
              </a:rPr>
              <a:t>sync</a:t>
            </a:r>
            <a:r>
              <a:rPr sz="3950" dirty="0">
                <a:latin typeface="Arial MT"/>
                <a:cs typeface="Arial MT"/>
              </a:rPr>
              <a:t> </a:t>
            </a:r>
            <a:r>
              <a:rPr sz="3950" spc="75" dirty="0">
                <a:latin typeface="Arial MT"/>
                <a:cs typeface="Arial MT"/>
              </a:rPr>
              <a:t>with</a:t>
            </a:r>
            <a:r>
              <a:rPr sz="3950" spc="5" dirty="0">
                <a:latin typeface="Arial MT"/>
                <a:cs typeface="Arial MT"/>
              </a:rPr>
              <a:t> </a:t>
            </a:r>
            <a:r>
              <a:rPr sz="3950" dirty="0">
                <a:latin typeface="Arial MT"/>
                <a:cs typeface="Arial MT"/>
              </a:rPr>
              <a:t>each</a:t>
            </a:r>
            <a:r>
              <a:rPr sz="3950" spc="5" dirty="0">
                <a:latin typeface="Arial MT"/>
                <a:cs typeface="Arial MT"/>
              </a:rPr>
              <a:t> </a:t>
            </a:r>
            <a:r>
              <a:rPr sz="3950" spc="30" dirty="0">
                <a:latin typeface="Arial MT"/>
                <a:cs typeface="Arial MT"/>
              </a:rPr>
              <a:t>other</a:t>
            </a:r>
            <a:r>
              <a:rPr sz="3950" spc="5" dirty="0">
                <a:latin typeface="Arial MT"/>
                <a:cs typeface="Arial MT"/>
              </a:rPr>
              <a:t> </a:t>
            </a:r>
            <a:r>
              <a:rPr sz="3950" dirty="0">
                <a:latin typeface="Arial MT"/>
                <a:cs typeface="Arial MT"/>
              </a:rPr>
              <a:t>in</a:t>
            </a:r>
            <a:r>
              <a:rPr sz="3950" spc="5" dirty="0">
                <a:latin typeface="Arial MT"/>
                <a:cs typeface="Arial MT"/>
              </a:rPr>
              <a:t> </a:t>
            </a:r>
            <a:r>
              <a:rPr sz="3950" spc="25" dirty="0">
                <a:latin typeface="Arial MT"/>
                <a:cs typeface="Arial MT"/>
              </a:rPr>
              <a:t>the</a:t>
            </a:r>
            <a:r>
              <a:rPr sz="3950" spc="5" dirty="0">
                <a:latin typeface="Arial MT"/>
                <a:cs typeface="Arial MT"/>
              </a:rPr>
              <a:t> </a:t>
            </a:r>
            <a:r>
              <a:rPr sz="3950" spc="30" dirty="0">
                <a:latin typeface="Arial MT"/>
                <a:cs typeface="Arial MT"/>
              </a:rPr>
              <a:t>cluster</a:t>
            </a:r>
            <a:endParaRPr sz="3950" dirty="0">
              <a:latin typeface="Arial MT"/>
              <a:cs typeface="Arial MT"/>
            </a:endParaRPr>
          </a:p>
          <a:p>
            <a:pPr marL="523875" marR="5916930" lvl="1" indent="-523875" algn="r">
              <a:lnSpc>
                <a:spcPct val="100000"/>
              </a:lnSpc>
              <a:spcBef>
                <a:spcPts val="4890"/>
              </a:spcBef>
              <a:buSzPct val="125316"/>
              <a:buFont typeface="SimSun"/>
              <a:buChar char="•"/>
              <a:tabLst>
                <a:tab pos="523875" algn="l"/>
              </a:tabLst>
            </a:pPr>
            <a:r>
              <a:rPr sz="3950" spc="20" dirty="0">
                <a:latin typeface="Arial MT"/>
                <a:cs typeface="Arial MT"/>
              </a:rPr>
              <a:t>Includes</a:t>
            </a:r>
            <a:r>
              <a:rPr sz="3950" spc="-5" dirty="0">
                <a:latin typeface="Arial MT"/>
                <a:cs typeface="Arial MT"/>
              </a:rPr>
              <a:t> </a:t>
            </a:r>
            <a:r>
              <a:rPr sz="3950" spc="90" dirty="0">
                <a:latin typeface="Arial MT"/>
                <a:cs typeface="Arial MT"/>
              </a:rPr>
              <a:t>both</a:t>
            </a:r>
            <a:r>
              <a:rPr sz="3950" dirty="0">
                <a:latin typeface="Arial MT"/>
                <a:cs typeface="Arial MT"/>
              </a:rPr>
              <a:t> </a:t>
            </a:r>
            <a:r>
              <a:rPr sz="3950" b="1" spc="25" dirty="0">
                <a:latin typeface="Arial"/>
                <a:cs typeface="Arial"/>
              </a:rPr>
              <a:t>leader</a:t>
            </a:r>
            <a:r>
              <a:rPr sz="3950" b="1" dirty="0">
                <a:latin typeface="Arial"/>
                <a:cs typeface="Arial"/>
              </a:rPr>
              <a:t> </a:t>
            </a:r>
            <a:r>
              <a:rPr sz="3950" spc="25" dirty="0">
                <a:latin typeface="Arial MT"/>
                <a:cs typeface="Arial MT"/>
              </a:rPr>
              <a:t>and</a:t>
            </a:r>
            <a:r>
              <a:rPr sz="3950" dirty="0">
                <a:latin typeface="Arial MT"/>
                <a:cs typeface="Arial MT"/>
              </a:rPr>
              <a:t> </a:t>
            </a:r>
            <a:r>
              <a:rPr sz="3950" b="1" spc="10" dirty="0">
                <a:latin typeface="Arial"/>
                <a:cs typeface="Arial"/>
              </a:rPr>
              <a:t>follower</a:t>
            </a:r>
            <a:r>
              <a:rPr sz="3950" b="1" dirty="0">
                <a:latin typeface="Arial"/>
                <a:cs typeface="Arial"/>
              </a:rPr>
              <a:t> </a:t>
            </a:r>
            <a:r>
              <a:rPr sz="3950" spc="10" dirty="0">
                <a:latin typeface="Arial MT"/>
                <a:cs typeface="Arial MT"/>
              </a:rPr>
              <a:t>replica</a:t>
            </a:r>
            <a:endParaRPr sz="3950" dirty="0">
              <a:latin typeface="Arial MT"/>
              <a:cs typeface="Arial MT"/>
            </a:endParaRPr>
          </a:p>
          <a:p>
            <a:pPr marL="535940" indent="-523875">
              <a:lnSpc>
                <a:spcPct val="100000"/>
              </a:lnSpc>
              <a:spcBef>
                <a:spcPts val="4840"/>
              </a:spcBef>
              <a:buSzPct val="125316"/>
              <a:buFont typeface="SimSun"/>
              <a:buChar char="•"/>
              <a:tabLst>
                <a:tab pos="536575" algn="l"/>
              </a:tabLst>
            </a:pPr>
            <a:r>
              <a:rPr sz="3950" spc="30" dirty="0">
                <a:latin typeface="Arial MT"/>
                <a:cs typeface="Arial MT"/>
              </a:rPr>
              <a:t>Recommended</a:t>
            </a:r>
            <a:r>
              <a:rPr sz="3950" spc="-10" dirty="0">
                <a:latin typeface="Arial MT"/>
                <a:cs typeface="Arial MT"/>
              </a:rPr>
              <a:t> </a:t>
            </a:r>
            <a:r>
              <a:rPr sz="3950" spc="-30" dirty="0">
                <a:latin typeface="Arial MT"/>
                <a:cs typeface="Arial MT"/>
              </a:rPr>
              <a:t>value</a:t>
            </a:r>
            <a:r>
              <a:rPr sz="3950" spc="-5" dirty="0">
                <a:latin typeface="Arial MT"/>
                <a:cs typeface="Arial MT"/>
              </a:rPr>
              <a:t> </a:t>
            </a:r>
            <a:r>
              <a:rPr sz="3950" dirty="0">
                <a:latin typeface="Arial MT"/>
                <a:cs typeface="Arial MT"/>
              </a:rPr>
              <a:t>is</a:t>
            </a:r>
            <a:r>
              <a:rPr sz="3950" spc="-5" dirty="0">
                <a:latin typeface="Arial MT"/>
                <a:cs typeface="Arial MT"/>
              </a:rPr>
              <a:t> </a:t>
            </a:r>
            <a:r>
              <a:rPr sz="3950" dirty="0">
                <a:latin typeface="Arial MT"/>
                <a:cs typeface="Arial MT"/>
              </a:rPr>
              <a:t>always</a:t>
            </a:r>
            <a:r>
              <a:rPr sz="3950" spc="-5" dirty="0">
                <a:latin typeface="Arial MT"/>
                <a:cs typeface="Arial MT"/>
              </a:rPr>
              <a:t> </a:t>
            </a:r>
            <a:r>
              <a:rPr sz="3950" spc="-10" dirty="0">
                <a:latin typeface="Arial MT"/>
                <a:cs typeface="Arial MT"/>
              </a:rPr>
              <a:t>greater</a:t>
            </a:r>
            <a:r>
              <a:rPr sz="3950" spc="-5" dirty="0">
                <a:latin typeface="Arial MT"/>
                <a:cs typeface="Arial MT"/>
              </a:rPr>
              <a:t> </a:t>
            </a:r>
            <a:r>
              <a:rPr sz="3950" spc="20" dirty="0">
                <a:latin typeface="Arial MT"/>
                <a:cs typeface="Arial MT"/>
              </a:rPr>
              <a:t>than</a:t>
            </a:r>
            <a:r>
              <a:rPr sz="3950" spc="-5" dirty="0">
                <a:latin typeface="Arial MT"/>
                <a:cs typeface="Arial MT"/>
              </a:rPr>
              <a:t> </a:t>
            </a:r>
            <a:r>
              <a:rPr sz="3950" dirty="0">
                <a:latin typeface="Arial MT"/>
                <a:cs typeface="Arial MT"/>
              </a:rPr>
              <a:t>1</a:t>
            </a:r>
          </a:p>
          <a:p>
            <a:pPr marL="535940" indent="-523875">
              <a:lnSpc>
                <a:spcPct val="100000"/>
              </a:lnSpc>
              <a:spcBef>
                <a:spcPts val="4890"/>
              </a:spcBef>
              <a:buSzPct val="125316"/>
              <a:buFont typeface="SimSun"/>
              <a:buChar char="•"/>
              <a:tabLst>
                <a:tab pos="536575" algn="l"/>
              </a:tabLst>
            </a:pPr>
            <a:r>
              <a:rPr sz="3950" spc="-15" dirty="0">
                <a:latin typeface="Arial MT"/>
                <a:cs typeface="Arial MT"/>
              </a:rPr>
              <a:t>Ideal</a:t>
            </a:r>
            <a:r>
              <a:rPr sz="3950" spc="-5" dirty="0">
                <a:latin typeface="Arial MT"/>
                <a:cs typeface="Arial MT"/>
              </a:rPr>
              <a:t> </a:t>
            </a:r>
            <a:r>
              <a:rPr sz="3950" spc="-30" dirty="0">
                <a:latin typeface="Arial MT"/>
                <a:cs typeface="Arial MT"/>
              </a:rPr>
              <a:t>value</a:t>
            </a:r>
            <a:r>
              <a:rPr sz="3950" dirty="0">
                <a:latin typeface="Arial MT"/>
                <a:cs typeface="Arial MT"/>
              </a:rPr>
              <a:t> is</a:t>
            </a:r>
            <a:r>
              <a:rPr sz="3950" spc="-5" dirty="0">
                <a:latin typeface="Arial MT"/>
                <a:cs typeface="Arial MT"/>
              </a:rPr>
              <a:t> </a:t>
            </a:r>
            <a:r>
              <a:rPr sz="3950" b="1" dirty="0">
                <a:latin typeface="Arial"/>
                <a:cs typeface="Arial"/>
              </a:rPr>
              <a:t>ISR </a:t>
            </a:r>
            <a:r>
              <a:rPr sz="3950" b="1" spc="65" dirty="0">
                <a:latin typeface="Arial"/>
                <a:cs typeface="Arial"/>
              </a:rPr>
              <a:t>==</a:t>
            </a:r>
            <a:r>
              <a:rPr sz="3950" b="1" spc="-5" dirty="0">
                <a:latin typeface="Arial"/>
                <a:cs typeface="Arial"/>
              </a:rPr>
              <a:t> </a:t>
            </a:r>
            <a:r>
              <a:rPr sz="3950" b="1" dirty="0">
                <a:latin typeface="Arial"/>
                <a:cs typeface="Arial"/>
              </a:rPr>
              <a:t>Replication </a:t>
            </a:r>
            <a:r>
              <a:rPr sz="3950" b="1" spc="25" dirty="0">
                <a:latin typeface="Arial"/>
                <a:cs typeface="Arial"/>
              </a:rPr>
              <a:t>Factor</a:t>
            </a:r>
            <a:endParaRPr sz="3950" dirty="0">
              <a:latin typeface="Arial"/>
              <a:cs typeface="Arial"/>
            </a:endParaRPr>
          </a:p>
          <a:p>
            <a:pPr marL="535940" indent="-523875">
              <a:lnSpc>
                <a:spcPct val="100000"/>
              </a:lnSpc>
              <a:spcBef>
                <a:spcPts val="4905"/>
              </a:spcBef>
              <a:buSzPct val="125316"/>
              <a:buFont typeface="SimSun"/>
              <a:buChar char="•"/>
              <a:tabLst>
                <a:tab pos="536575" algn="l"/>
              </a:tabLst>
            </a:pPr>
            <a:r>
              <a:rPr sz="3950" spc="-35" dirty="0">
                <a:latin typeface="Arial MT"/>
                <a:cs typeface="Arial MT"/>
              </a:rPr>
              <a:t>This</a:t>
            </a:r>
            <a:r>
              <a:rPr sz="3950" spc="5" dirty="0">
                <a:latin typeface="Arial MT"/>
                <a:cs typeface="Arial MT"/>
              </a:rPr>
              <a:t> </a:t>
            </a:r>
            <a:r>
              <a:rPr sz="3950" spc="25" dirty="0">
                <a:latin typeface="Arial MT"/>
                <a:cs typeface="Arial MT"/>
              </a:rPr>
              <a:t>can</a:t>
            </a:r>
            <a:r>
              <a:rPr sz="3950" spc="5" dirty="0">
                <a:latin typeface="Arial MT"/>
                <a:cs typeface="Arial MT"/>
              </a:rPr>
              <a:t> </a:t>
            </a:r>
            <a:r>
              <a:rPr sz="3950" spc="35" dirty="0">
                <a:latin typeface="Arial MT"/>
                <a:cs typeface="Arial MT"/>
              </a:rPr>
              <a:t>be</a:t>
            </a:r>
            <a:r>
              <a:rPr sz="3950" spc="10" dirty="0">
                <a:latin typeface="Arial MT"/>
                <a:cs typeface="Arial MT"/>
              </a:rPr>
              <a:t> </a:t>
            </a:r>
            <a:r>
              <a:rPr sz="3950" spc="45" dirty="0">
                <a:latin typeface="Arial MT"/>
                <a:cs typeface="Arial MT"/>
              </a:rPr>
              <a:t>controlled</a:t>
            </a:r>
            <a:r>
              <a:rPr sz="3950" spc="5" dirty="0">
                <a:latin typeface="Arial MT"/>
                <a:cs typeface="Arial MT"/>
              </a:rPr>
              <a:t> </a:t>
            </a:r>
            <a:r>
              <a:rPr sz="3950" spc="75" dirty="0">
                <a:latin typeface="Arial MT"/>
                <a:cs typeface="Arial MT"/>
              </a:rPr>
              <a:t>by</a:t>
            </a:r>
            <a:r>
              <a:rPr sz="3950" spc="10" dirty="0">
                <a:latin typeface="Arial MT"/>
                <a:cs typeface="Arial MT"/>
              </a:rPr>
              <a:t> </a:t>
            </a:r>
            <a:r>
              <a:rPr sz="3950" b="1" spc="-30" dirty="0">
                <a:latin typeface="Arial"/>
                <a:cs typeface="Arial"/>
              </a:rPr>
              <a:t>min.insync.replicas</a:t>
            </a:r>
            <a:r>
              <a:rPr sz="3950" b="1" spc="5" dirty="0">
                <a:latin typeface="Arial"/>
                <a:cs typeface="Arial"/>
              </a:rPr>
              <a:t> </a:t>
            </a:r>
            <a:r>
              <a:rPr sz="3950" spc="45" dirty="0">
                <a:latin typeface="Arial MT"/>
                <a:cs typeface="Arial MT"/>
              </a:rPr>
              <a:t>property</a:t>
            </a:r>
            <a:endParaRPr sz="3950" dirty="0">
              <a:latin typeface="Arial MT"/>
              <a:cs typeface="Arial MT"/>
            </a:endParaRPr>
          </a:p>
          <a:p>
            <a:pPr marL="523875" marR="5773420" lvl="1" indent="-523875" algn="r">
              <a:lnSpc>
                <a:spcPct val="100000"/>
              </a:lnSpc>
              <a:spcBef>
                <a:spcPts val="4905"/>
              </a:spcBef>
              <a:buSzPct val="125316"/>
              <a:buFont typeface="SimSun"/>
              <a:buChar char="•"/>
              <a:tabLst>
                <a:tab pos="523875" algn="l"/>
              </a:tabLst>
            </a:pPr>
            <a:r>
              <a:rPr sz="3950" spc="35" dirty="0">
                <a:latin typeface="Arial MT"/>
                <a:cs typeface="Arial MT"/>
              </a:rPr>
              <a:t>It</a:t>
            </a:r>
            <a:r>
              <a:rPr sz="3950" spc="5" dirty="0">
                <a:latin typeface="Arial MT"/>
                <a:cs typeface="Arial MT"/>
              </a:rPr>
              <a:t> </a:t>
            </a:r>
            <a:r>
              <a:rPr sz="3950" spc="25" dirty="0">
                <a:latin typeface="Arial MT"/>
                <a:cs typeface="Arial MT"/>
              </a:rPr>
              <a:t>can</a:t>
            </a:r>
            <a:r>
              <a:rPr sz="3950" spc="5" dirty="0">
                <a:latin typeface="Arial MT"/>
                <a:cs typeface="Arial MT"/>
              </a:rPr>
              <a:t> </a:t>
            </a:r>
            <a:r>
              <a:rPr sz="3950" spc="35" dirty="0">
                <a:latin typeface="Arial MT"/>
                <a:cs typeface="Arial MT"/>
              </a:rPr>
              <a:t>be</a:t>
            </a:r>
            <a:r>
              <a:rPr sz="3950" spc="5" dirty="0">
                <a:latin typeface="Arial MT"/>
                <a:cs typeface="Arial MT"/>
              </a:rPr>
              <a:t> </a:t>
            </a:r>
            <a:r>
              <a:rPr sz="3950" spc="25" dirty="0">
                <a:latin typeface="Arial MT"/>
                <a:cs typeface="Arial MT"/>
              </a:rPr>
              <a:t>set</a:t>
            </a:r>
            <a:r>
              <a:rPr sz="3950" spc="5" dirty="0">
                <a:latin typeface="Arial MT"/>
                <a:cs typeface="Arial MT"/>
              </a:rPr>
              <a:t> </a:t>
            </a:r>
            <a:r>
              <a:rPr sz="3950" spc="35" dirty="0">
                <a:latin typeface="Arial MT"/>
                <a:cs typeface="Arial MT"/>
              </a:rPr>
              <a:t>at</a:t>
            </a:r>
            <a:r>
              <a:rPr sz="3950" spc="5" dirty="0">
                <a:latin typeface="Arial MT"/>
                <a:cs typeface="Arial MT"/>
              </a:rPr>
              <a:t> </a:t>
            </a:r>
            <a:r>
              <a:rPr sz="3950" spc="25" dirty="0">
                <a:latin typeface="Arial MT"/>
                <a:cs typeface="Arial MT"/>
              </a:rPr>
              <a:t>the</a:t>
            </a:r>
            <a:r>
              <a:rPr sz="3950" spc="5" dirty="0">
                <a:latin typeface="Arial MT"/>
                <a:cs typeface="Arial MT"/>
              </a:rPr>
              <a:t> </a:t>
            </a:r>
            <a:r>
              <a:rPr sz="3950" b="1" spc="10" dirty="0">
                <a:latin typeface="Arial"/>
                <a:cs typeface="Arial"/>
              </a:rPr>
              <a:t>broker</a:t>
            </a:r>
            <a:r>
              <a:rPr sz="3950" b="1" spc="5" dirty="0">
                <a:latin typeface="Arial"/>
                <a:cs typeface="Arial"/>
              </a:rPr>
              <a:t> </a:t>
            </a:r>
            <a:r>
              <a:rPr sz="3950" spc="35" dirty="0">
                <a:latin typeface="Arial MT"/>
                <a:cs typeface="Arial MT"/>
              </a:rPr>
              <a:t>or</a:t>
            </a:r>
            <a:r>
              <a:rPr sz="3950" spc="5" dirty="0">
                <a:latin typeface="Arial MT"/>
                <a:cs typeface="Arial MT"/>
              </a:rPr>
              <a:t> </a:t>
            </a:r>
            <a:r>
              <a:rPr sz="3950" b="1" spc="15" dirty="0">
                <a:latin typeface="Arial"/>
                <a:cs typeface="Arial"/>
              </a:rPr>
              <a:t>topic</a:t>
            </a:r>
            <a:r>
              <a:rPr sz="3950" b="1" spc="5" dirty="0">
                <a:latin typeface="Arial"/>
                <a:cs typeface="Arial"/>
              </a:rPr>
              <a:t> </a:t>
            </a:r>
            <a:r>
              <a:rPr sz="3950" spc="-30" dirty="0">
                <a:latin typeface="Arial MT"/>
                <a:cs typeface="Arial MT"/>
              </a:rPr>
              <a:t>level</a:t>
            </a:r>
            <a:endParaRPr sz="3950" dirty="0">
              <a:latin typeface="Arial MT"/>
              <a:cs typeface="Arial M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61783" y="3481901"/>
            <a:ext cx="8580755" cy="4281170"/>
          </a:xfrm>
          <a:prstGeom prst="rect">
            <a:avLst/>
          </a:prstGeom>
        </p:spPr>
        <p:txBody>
          <a:bodyPr vert="horz" wrap="square" lIns="0" tIns="46355" rIns="0" bIns="0" rtlCol="0">
            <a:spAutoFit/>
          </a:bodyPr>
          <a:lstStyle/>
          <a:p>
            <a:pPr marL="12065" marR="5080" algn="ctr">
              <a:lnSpc>
                <a:spcPts val="11210"/>
              </a:lnSpc>
              <a:spcBef>
                <a:spcPts val="365"/>
              </a:spcBef>
            </a:pPr>
            <a:r>
              <a:rPr b="1" spc="-20" dirty="0">
                <a:latin typeface="Arial"/>
                <a:cs typeface="Arial"/>
              </a:rPr>
              <a:t>Fault</a:t>
            </a:r>
            <a:r>
              <a:rPr b="1" spc="-50" dirty="0">
                <a:latin typeface="Arial"/>
                <a:cs typeface="Arial"/>
              </a:rPr>
              <a:t> </a:t>
            </a:r>
            <a:r>
              <a:rPr b="1" spc="-65" dirty="0">
                <a:latin typeface="Arial"/>
                <a:cs typeface="Arial"/>
              </a:rPr>
              <a:t>Tolerance </a:t>
            </a:r>
            <a:r>
              <a:rPr b="1" spc="-2540" dirty="0">
                <a:latin typeface="Arial"/>
                <a:cs typeface="Arial"/>
              </a:rPr>
              <a:t> </a:t>
            </a:r>
            <a:r>
              <a:rPr b="1" spc="-320" dirty="0">
                <a:latin typeface="Arial"/>
                <a:cs typeface="Arial"/>
              </a:rPr>
              <a:t>&amp;</a:t>
            </a:r>
          </a:p>
          <a:p>
            <a:pPr algn="ctr">
              <a:lnSpc>
                <a:spcPts val="10815"/>
              </a:lnSpc>
            </a:pPr>
            <a:r>
              <a:rPr b="1" spc="-35" dirty="0">
                <a:latin typeface="Arial"/>
                <a:cs typeface="Arial"/>
              </a:rPr>
              <a:t>Robustness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22880" y="4905941"/>
            <a:ext cx="11858625" cy="1433195"/>
          </a:xfrm>
          <a:prstGeom prst="rect">
            <a:avLst/>
          </a:prstGeom>
        </p:spPr>
        <p:txBody>
          <a:bodyPr vert="horz" wrap="square" lIns="0" tIns="17145" rIns="0" bIns="0" rtlCol="0">
            <a:spAutoFit/>
          </a:bodyPr>
          <a:lstStyle/>
          <a:p>
            <a:pPr marL="12700">
              <a:lnSpc>
                <a:spcPct val="100000"/>
              </a:lnSpc>
              <a:spcBef>
                <a:spcPts val="135"/>
              </a:spcBef>
            </a:pPr>
            <a:r>
              <a:rPr b="1" spc="-35" dirty="0">
                <a:latin typeface="Arial"/>
                <a:cs typeface="Arial"/>
              </a:rPr>
              <a:t>Application</a:t>
            </a:r>
            <a:r>
              <a:rPr b="1" spc="-60" dirty="0">
                <a:latin typeface="Arial"/>
                <a:cs typeface="Arial"/>
              </a:rPr>
              <a:t> </a:t>
            </a:r>
            <a:r>
              <a:rPr b="1" spc="-5" dirty="0">
                <a:latin typeface="Arial"/>
                <a:cs typeface="Arial"/>
              </a:rPr>
              <a:t>Overview</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76808" y="494591"/>
            <a:ext cx="9150985" cy="1433195"/>
          </a:xfrm>
          <a:prstGeom prst="rect">
            <a:avLst/>
          </a:prstGeom>
        </p:spPr>
        <p:txBody>
          <a:bodyPr vert="horz" wrap="square" lIns="0" tIns="17145" rIns="0" bIns="0" rtlCol="0">
            <a:spAutoFit/>
          </a:bodyPr>
          <a:lstStyle/>
          <a:p>
            <a:pPr marL="12700">
              <a:lnSpc>
                <a:spcPct val="100000"/>
              </a:lnSpc>
              <a:spcBef>
                <a:spcPts val="135"/>
              </a:spcBef>
            </a:pPr>
            <a:r>
              <a:rPr spc="210" dirty="0"/>
              <a:t>Library</a:t>
            </a:r>
            <a:r>
              <a:rPr spc="-85" dirty="0"/>
              <a:t> </a:t>
            </a:r>
            <a:r>
              <a:rPr spc="204" dirty="0"/>
              <a:t>Inventory</a:t>
            </a:r>
          </a:p>
        </p:txBody>
      </p:sp>
      <p:pic>
        <p:nvPicPr>
          <p:cNvPr id="3" name="object 3"/>
          <p:cNvPicPr/>
          <p:nvPr/>
        </p:nvPicPr>
        <p:blipFill>
          <a:blip r:embed="rId2" cstate="print"/>
          <a:stretch>
            <a:fillRect/>
          </a:stretch>
        </p:blipFill>
        <p:spPr>
          <a:xfrm>
            <a:off x="5785164" y="3019618"/>
            <a:ext cx="8950200" cy="72316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0762" y="4913304"/>
            <a:ext cx="16442690" cy="1433195"/>
          </a:xfrm>
          <a:prstGeom prst="rect">
            <a:avLst/>
          </a:prstGeom>
        </p:spPr>
        <p:txBody>
          <a:bodyPr vert="horz" wrap="square" lIns="0" tIns="17145" rIns="0" bIns="0" rtlCol="0">
            <a:spAutoFit/>
          </a:bodyPr>
          <a:lstStyle/>
          <a:p>
            <a:pPr marL="12700">
              <a:lnSpc>
                <a:spcPct val="100000"/>
              </a:lnSpc>
              <a:spcBef>
                <a:spcPts val="135"/>
              </a:spcBef>
            </a:pPr>
            <a:r>
              <a:rPr b="1" dirty="0">
                <a:latin typeface="Arial"/>
                <a:cs typeface="Arial"/>
              </a:rPr>
              <a:t>Introduction </a:t>
            </a:r>
            <a:r>
              <a:rPr b="1" spc="100" dirty="0">
                <a:latin typeface="Arial"/>
                <a:cs typeface="Arial"/>
              </a:rPr>
              <a:t>to</a:t>
            </a:r>
            <a:r>
              <a:rPr b="1" dirty="0">
                <a:latin typeface="Arial"/>
                <a:cs typeface="Arial"/>
              </a:rPr>
              <a:t> </a:t>
            </a:r>
            <a:r>
              <a:rPr b="1" spc="15" dirty="0">
                <a:latin typeface="Arial"/>
                <a:cs typeface="Arial"/>
              </a:rPr>
              <a:t>Apache</a:t>
            </a:r>
            <a:r>
              <a:rPr b="1" dirty="0">
                <a:latin typeface="Arial"/>
                <a:cs typeface="Arial"/>
              </a:rPr>
              <a:t> </a:t>
            </a:r>
            <a:r>
              <a:rPr b="1" spc="114" dirty="0">
                <a:latin typeface="Arial"/>
                <a:cs typeface="Arial"/>
              </a:rPr>
              <a:t>Kafka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20852" y="494591"/>
            <a:ext cx="12062460" cy="1433195"/>
          </a:xfrm>
          <a:prstGeom prst="rect">
            <a:avLst/>
          </a:prstGeom>
        </p:spPr>
        <p:txBody>
          <a:bodyPr vert="horz" wrap="square" lIns="0" tIns="17145" rIns="0" bIns="0" rtlCol="0">
            <a:spAutoFit/>
          </a:bodyPr>
          <a:lstStyle/>
          <a:p>
            <a:pPr marL="12700">
              <a:lnSpc>
                <a:spcPct val="100000"/>
              </a:lnSpc>
              <a:spcBef>
                <a:spcPts val="135"/>
              </a:spcBef>
            </a:pPr>
            <a:r>
              <a:rPr spc="210" dirty="0"/>
              <a:t>Library</a:t>
            </a:r>
            <a:r>
              <a:rPr spc="-30" dirty="0"/>
              <a:t> </a:t>
            </a:r>
            <a:r>
              <a:rPr spc="204" dirty="0"/>
              <a:t>Inventory</a:t>
            </a:r>
            <a:r>
              <a:rPr spc="-30" dirty="0"/>
              <a:t> </a:t>
            </a:r>
            <a:r>
              <a:rPr spc="229" dirty="0"/>
              <a:t>Flow</a:t>
            </a:r>
          </a:p>
        </p:txBody>
      </p:sp>
      <p:sp>
        <p:nvSpPr>
          <p:cNvPr id="3" name="object 3"/>
          <p:cNvSpPr/>
          <p:nvPr/>
        </p:nvSpPr>
        <p:spPr>
          <a:xfrm>
            <a:off x="6099043" y="8964182"/>
            <a:ext cx="1299210" cy="1202690"/>
          </a:xfrm>
          <a:custGeom>
            <a:avLst/>
            <a:gdLst/>
            <a:ahLst/>
            <a:cxnLst/>
            <a:rect l="l" t="t" r="r" b="b"/>
            <a:pathLst>
              <a:path w="1299209" h="1202690">
                <a:moveTo>
                  <a:pt x="738111" y="324407"/>
                </a:moveTo>
                <a:lnTo>
                  <a:pt x="560736" y="324407"/>
                </a:lnTo>
                <a:lnTo>
                  <a:pt x="560736" y="1202549"/>
                </a:lnTo>
                <a:lnTo>
                  <a:pt x="738111" y="1202549"/>
                </a:lnTo>
                <a:lnTo>
                  <a:pt x="738111" y="324407"/>
                </a:lnTo>
                <a:close/>
              </a:path>
              <a:path w="1299209" h="1202690">
                <a:moveTo>
                  <a:pt x="0" y="96602"/>
                </a:moveTo>
                <a:lnTo>
                  <a:pt x="0" y="962567"/>
                </a:lnTo>
                <a:lnTo>
                  <a:pt x="526541" y="1168760"/>
                </a:lnTo>
                <a:lnTo>
                  <a:pt x="526541" y="302895"/>
                </a:lnTo>
                <a:lnTo>
                  <a:pt x="0" y="96602"/>
                </a:lnTo>
                <a:close/>
              </a:path>
              <a:path w="1299209" h="1202690">
                <a:moveTo>
                  <a:pt x="1298847" y="96602"/>
                </a:moveTo>
                <a:lnTo>
                  <a:pt x="772307" y="302895"/>
                </a:lnTo>
                <a:lnTo>
                  <a:pt x="772307" y="1168760"/>
                </a:lnTo>
                <a:lnTo>
                  <a:pt x="1298847" y="962567"/>
                </a:lnTo>
                <a:lnTo>
                  <a:pt x="1298847" y="96602"/>
                </a:lnTo>
                <a:close/>
              </a:path>
              <a:path w="1299209" h="1202690">
                <a:moveTo>
                  <a:pt x="101878" y="56723"/>
                </a:moveTo>
                <a:lnTo>
                  <a:pt x="75394" y="69610"/>
                </a:lnTo>
                <a:lnTo>
                  <a:pt x="634000" y="285442"/>
                </a:lnTo>
                <a:lnTo>
                  <a:pt x="634000" y="269714"/>
                </a:lnTo>
                <a:lnTo>
                  <a:pt x="633666" y="260187"/>
                </a:lnTo>
                <a:lnTo>
                  <a:pt x="632122" y="245766"/>
                </a:lnTo>
                <a:lnTo>
                  <a:pt x="590975" y="245766"/>
                </a:lnTo>
                <a:lnTo>
                  <a:pt x="101878" y="56723"/>
                </a:lnTo>
                <a:close/>
              </a:path>
              <a:path w="1299209" h="1202690">
                <a:moveTo>
                  <a:pt x="1080783" y="0"/>
                </a:moveTo>
                <a:lnTo>
                  <a:pt x="744504" y="131711"/>
                </a:lnTo>
                <a:lnTo>
                  <a:pt x="743996" y="131812"/>
                </a:lnTo>
                <a:lnTo>
                  <a:pt x="722760" y="143924"/>
                </a:lnTo>
                <a:lnTo>
                  <a:pt x="689632" y="179670"/>
                </a:lnTo>
                <a:lnTo>
                  <a:pt x="670661" y="225170"/>
                </a:lnTo>
                <a:lnTo>
                  <a:pt x="664746" y="269714"/>
                </a:lnTo>
                <a:lnTo>
                  <a:pt x="664746" y="285442"/>
                </a:lnTo>
                <a:lnTo>
                  <a:pt x="767404" y="245766"/>
                </a:lnTo>
                <a:lnTo>
                  <a:pt x="707771" y="245766"/>
                </a:lnTo>
                <a:lnTo>
                  <a:pt x="719901" y="231966"/>
                </a:lnTo>
                <a:lnTo>
                  <a:pt x="691129" y="231966"/>
                </a:lnTo>
                <a:lnTo>
                  <a:pt x="698191" y="210133"/>
                </a:lnTo>
                <a:lnTo>
                  <a:pt x="709973" y="187846"/>
                </a:lnTo>
                <a:lnTo>
                  <a:pt x="727680" y="167527"/>
                </a:lnTo>
                <a:lnTo>
                  <a:pt x="752520" y="151600"/>
                </a:lnTo>
                <a:lnTo>
                  <a:pt x="1107064" y="12785"/>
                </a:lnTo>
                <a:lnTo>
                  <a:pt x="1080783" y="0"/>
                </a:lnTo>
                <a:close/>
              </a:path>
              <a:path w="1299209" h="1202690">
                <a:moveTo>
                  <a:pt x="160530" y="28209"/>
                </a:moveTo>
                <a:lnTo>
                  <a:pt x="134248" y="40995"/>
                </a:lnTo>
                <a:lnTo>
                  <a:pt x="518727" y="193101"/>
                </a:lnTo>
                <a:lnTo>
                  <a:pt x="541939" y="204741"/>
                </a:lnTo>
                <a:lnTo>
                  <a:pt x="561730" y="217414"/>
                </a:lnTo>
                <a:lnTo>
                  <a:pt x="578082" y="231097"/>
                </a:lnTo>
                <a:lnTo>
                  <a:pt x="590975" y="245766"/>
                </a:lnTo>
                <a:lnTo>
                  <a:pt x="632122" y="245766"/>
                </a:lnTo>
                <a:lnTo>
                  <a:pt x="632015" y="244760"/>
                </a:lnTo>
                <a:lnTo>
                  <a:pt x="629448" y="231966"/>
                </a:lnTo>
                <a:lnTo>
                  <a:pt x="607617" y="231966"/>
                </a:lnTo>
                <a:lnTo>
                  <a:pt x="592897" y="215420"/>
                </a:lnTo>
                <a:lnTo>
                  <a:pt x="574573" y="200113"/>
                </a:lnTo>
                <a:lnTo>
                  <a:pt x="552680" y="186069"/>
                </a:lnTo>
                <a:lnTo>
                  <a:pt x="527250" y="173315"/>
                </a:lnTo>
                <a:lnTo>
                  <a:pt x="160530" y="28209"/>
                </a:lnTo>
                <a:close/>
              </a:path>
              <a:path w="1299209" h="1202690">
                <a:moveTo>
                  <a:pt x="1197071" y="56622"/>
                </a:moveTo>
                <a:lnTo>
                  <a:pt x="707771" y="245766"/>
                </a:lnTo>
                <a:lnTo>
                  <a:pt x="767404" y="245766"/>
                </a:lnTo>
                <a:lnTo>
                  <a:pt x="1223453" y="69508"/>
                </a:lnTo>
                <a:lnTo>
                  <a:pt x="1197071" y="56622"/>
                </a:lnTo>
                <a:close/>
              </a:path>
              <a:path w="1299209" h="1202690">
                <a:moveTo>
                  <a:pt x="218470" y="101"/>
                </a:moveTo>
                <a:lnTo>
                  <a:pt x="192087" y="12887"/>
                </a:lnTo>
                <a:lnTo>
                  <a:pt x="546226" y="151600"/>
                </a:lnTo>
                <a:lnTo>
                  <a:pt x="571068" y="167529"/>
                </a:lnTo>
                <a:lnTo>
                  <a:pt x="588775" y="187847"/>
                </a:lnTo>
                <a:lnTo>
                  <a:pt x="600555" y="210134"/>
                </a:lnTo>
                <a:lnTo>
                  <a:pt x="607617" y="231966"/>
                </a:lnTo>
                <a:lnTo>
                  <a:pt x="629448" y="231966"/>
                </a:lnTo>
                <a:lnTo>
                  <a:pt x="609114" y="179670"/>
                </a:lnTo>
                <a:lnTo>
                  <a:pt x="575987" y="143924"/>
                </a:lnTo>
                <a:lnTo>
                  <a:pt x="554750" y="131812"/>
                </a:lnTo>
                <a:lnTo>
                  <a:pt x="218470" y="101"/>
                </a:lnTo>
                <a:close/>
              </a:path>
              <a:path w="1299209" h="1202690">
                <a:moveTo>
                  <a:pt x="1138521" y="28108"/>
                </a:moveTo>
                <a:lnTo>
                  <a:pt x="771901" y="173112"/>
                </a:lnTo>
                <a:lnTo>
                  <a:pt x="724174" y="200114"/>
                </a:lnTo>
                <a:lnTo>
                  <a:pt x="691129" y="231966"/>
                </a:lnTo>
                <a:lnTo>
                  <a:pt x="719901" y="231966"/>
                </a:lnTo>
                <a:lnTo>
                  <a:pt x="720666" y="231096"/>
                </a:lnTo>
                <a:lnTo>
                  <a:pt x="737017" y="217413"/>
                </a:lnTo>
                <a:lnTo>
                  <a:pt x="756808" y="204740"/>
                </a:lnTo>
                <a:lnTo>
                  <a:pt x="780019" y="193101"/>
                </a:lnTo>
                <a:lnTo>
                  <a:pt x="1164701" y="40894"/>
                </a:lnTo>
                <a:lnTo>
                  <a:pt x="1138521" y="28108"/>
                </a:lnTo>
                <a:close/>
              </a:path>
            </a:pathLst>
          </a:custGeom>
          <a:solidFill>
            <a:srgbClr val="00A2FF"/>
          </a:solidFill>
        </p:spPr>
        <p:txBody>
          <a:bodyPr wrap="square" lIns="0" tIns="0" rIns="0" bIns="0" rtlCol="0"/>
          <a:lstStyle/>
          <a:p>
            <a:endParaRPr/>
          </a:p>
        </p:txBody>
      </p:sp>
      <p:pic>
        <p:nvPicPr>
          <p:cNvPr id="4" name="object 4"/>
          <p:cNvPicPr/>
          <p:nvPr/>
        </p:nvPicPr>
        <p:blipFill>
          <a:blip r:embed="rId2" cstate="print"/>
          <a:stretch>
            <a:fillRect/>
          </a:stretch>
        </p:blipFill>
        <p:spPr>
          <a:xfrm>
            <a:off x="10675015" y="3568481"/>
            <a:ext cx="7869341" cy="6358292"/>
          </a:xfrm>
          <a:prstGeom prst="rect">
            <a:avLst/>
          </a:prstGeom>
        </p:spPr>
      </p:pic>
      <p:sp>
        <p:nvSpPr>
          <p:cNvPr id="5" name="object 5"/>
          <p:cNvSpPr txBox="1"/>
          <p:nvPr/>
        </p:nvSpPr>
        <p:spPr>
          <a:xfrm>
            <a:off x="13331531" y="2907986"/>
            <a:ext cx="2556510"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65" dirty="0">
                <a:latin typeface="Arial"/>
                <a:cs typeface="Arial"/>
              </a:rPr>
              <a:t> </a:t>
            </a:r>
            <a:r>
              <a:rPr sz="2450" b="1" spc="-5" dirty="0">
                <a:latin typeface="Arial"/>
                <a:cs typeface="Arial"/>
              </a:rPr>
              <a:t>Inventory</a:t>
            </a:r>
            <a:endParaRPr sz="2450">
              <a:latin typeface="Arial"/>
              <a:cs typeface="Arial"/>
            </a:endParaRPr>
          </a:p>
        </p:txBody>
      </p:sp>
      <p:pic>
        <p:nvPicPr>
          <p:cNvPr id="6" name="object 6"/>
          <p:cNvPicPr/>
          <p:nvPr/>
        </p:nvPicPr>
        <p:blipFill>
          <a:blip r:embed="rId3" cstate="print"/>
          <a:stretch>
            <a:fillRect/>
          </a:stretch>
        </p:blipFill>
        <p:spPr>
          <a:xfrm>
            <a:off x="2889964" y="4571191"/>
            <a:ext cx="2784968" cy="2805751"/>
          </a:xfrm>
          <a:prstGeom prst="rect">
            <a:avLst/>
          </a:prstGeom>
        </p:spPr>
      </p:pic>
      <p:sp>
        <p:nvSpPr>
          <p:cNvPr id="7" name="object 7"/>
          <p:cNvSpPr txBox="1"/>
          <p:nvPr/>
        </p:nvSpPr>
        <p:spPr>
          <a:xfrm>
            <a:off x="3916284" y="3895942"/>
            <a:ext cx="1356995" cy="402590"/>
          </a:xfrm>
          <a:prstGeom prst="rect">
            <a:avLst/>
          </a:prstGeom>
        </p:spPr>
        <p:txBody>
          <a:bodyPr vert="horz" wrap="square" lIns="0" tIns="15240" rIns="0" bIns="0" rtlCol="0">
            <a:spAutoFit/>
          </a:bodyPr>
          <a:lstStyle/>
          <a:p>
            <a:pPr marL="12700">
              <a:lnSpc>
                <a:spcPct val="100000"/>
              </a:lnSpc>
              <a:spcBef>
                <a:spcPts val="120"/>
              </a:spcBef>
            </a:pPr>
            <a:r>
              <a:rPr sz="2450" b="1" dirty="0">
                <a:latin typeface="Arial"/>
                <a:cs typeface="Arial"/>
              </a:rPr>
              <a:t>Librarian</a:t>
            </a:r>
            <a:endParaRPr sz="2450">
              <a:latin typeface="Arial"/>
              <a:cs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64186" y="3259113"/>
            <a:ext cx="3439795" cy="2207895"/>
            <a:chOff x="8164186" y="3259113"/>
            <a:chExt cx="3439795" cy="2207895"/>
          </a:xfrm>
        </p:grpSpPr>
        <p:sp>
          <p:nvSpPr>
            <p:cNvPr id="3" name="object 3"/>
            <p:cNvSpPr/>
            <p:nvPr/>
          </p:nvSpPr>
          <p:spPr>
            <a:xfrm>
              <a:off x="8324374" y="3259113"/>
              <a:ext cx="243204" cy="688975"/>
            </a:xfrm>
            <a:custGeom>
              <a:avLst/>
              <a:gdLst/>
              <a:ahLst/>
              <a:cxnLst/>
              <a:rect l="l" t="t" r="r" b="b"/>
              <a:pathLst>
                <a:path w="243204" h="688975">
                  <a:moveTo>
                    <a:pt x="121442" y="0"/>
                  </a:moveTo>
                  <a:lnTo>
                    <a:pt x="74175" y="9545"/>
                  </a:lnTo>
                  <a:lnTo>
                    <a:pt x="35573" y="35574"/>
                  </a:lnTo>
                  <a:lnTo>
                    <a:pt x="9545" y="74177"/>
                  </a:lnTo>
                  <a:lnTo>
                    <a:pt x="0" y="121442"/>
                  </a:lnTo>
                  <a:lnTo>
                    <a:pt x="4474" y="154159"/>
                  </a:lnTo>
                  <a:lnTo>
                    <a:pt x="17080" y="183476"/>
                  </a:lnTo>
                  <a:lnTo>
                    <a:pt x="36595" y="208197"/>
                  </a:lnTo>
                  <a:lnTo>
                    <a:pt x="61797" y="227127"/>
                  </a:lnTo>
                  <a:lnTo>
                    <a:pt x="61797" y="306349"/>
                  </a:lnTo>
                  <a:lnTo>
                    <a:pt x="109551" y="306349"/>
                  </a:lnTo>
                  <a:lnTo>
                    <a:pt x="113374" y="310172"/>
                  </a:lnTo>
                  <a:lnTo>
                    <a:pt x="113374" y="319625"/>
                  </a:lnTo>
                  <a:lnTo>
                    <a:pt x="109551" y="323507"/>
                  </a:lnTo>
                  <a:lnTo>
                    <a:pt x="61797" y="323507"/>
                  </a:lnTo>
                  <a:lnTo>
                    <a:pt x="61797" y="368201"/>
                  </a:lnTo>
                  <a:lnTo>
                    <a:pt x="87715" y="368201"/>
                  </a:lnTo>
                  <a:lnTo>
                    <a:pt x="91538" y="372026"/>
                  </a:lnTo>
                  <a:lnTo>
                    <a:pt x="91538" y="381480"/>
                  </a:lnTo>
                  <a:lnTo>
                    <a:pt x="87714" y="385304"/>
                  </a:lnTo>
                  <a:lnTo>
                    <a:pt x="61797" y="385304"/>
                  </a:lnTo>
                  <a:lnTo>
                    <a:pt x="61797" y="431881"/>
                  </a:lnTo>
                  <a:lnTo>
                    <a:pt x="109551" y="431881"/>
                  </a:lnTo>
                  <a:lnTo>
                    <a:pt x="113374" y="435756"/>
                  </a:lnTo>
                  <a:lnTo>
                    <a:pt x="113374" y="445210"/>
                  </a:lnTo>
                  <a:lnTo>
                    <a:pt x="109551" y="449037"/>
                  </a:lnTo>
                  <a:lnTo>
                    <a:pt x="61797" y="449037"/>
                  </a:lnTo>
                  <a:lnTo>
                    <a:pt x="61797" y="497173"/>
                  </a:lnTo>
                  <a:lnTo>
                    <a:pt x="87715" y="497173"/>
                  </a:lnTo>
                  <a:lnTo>
                    <a:pt x="91538" y="500996"/>
                  </a:lnTo>
                  <a:lnTo>
                    <a:pt x="91538" y="510449"/>
                  </a:lnTo>
                  <a:lnTo>
                    <a:pt x="87714" y="514276"/>
                  </a:lnTo>
                  <a:lnTo>
                    <a:pt x="61797" y="514276"/>
                  </a:lnTo>
                  <a:lnTo>
                    <a:pt x="61797" y="558378"/>
                  </a:lnTo>
                  <a:lnTo>
                    <a:pt x="111165" y="558378"/>
                  </a:lnTo>
                  <a:lnTo>
                    <a:pt x="114988" y="562202"/>
                  </a:lnTo>
                  <a:lnTo>
                    <a:pt x="114988" y="571660"/>
                  </a:lnTo>
                  <a:lnTo>
                    <a:pt x="111165" y="575481"/>
                  </a:lnTo>
                  <a:lnTo>
                    <a:pt x="61797" y="575481"/>
                  </a:lnTo>
                  <a:lnTo>
                    <a:pt x="61797" y="628781"/>
                  </a:lnTo>
                  <a:lnTo>
                    <a:pt x="66483" y="652001"/>
                  </a:lnTo>
                  <a:lnTo>
                    <a:pt x="79264" y="670959"/>
                  </a:lnTo>
                  <a:lnTo>
                    <a:pt x="98223" y="683740"/>
                  </a:lnTo>
                  <a:lnTo>
                    <a:pt x="121442" y="688427"/>
                  </a:lnTo>
                  <a:lnTo>
                    <a:pt x="144662" y="683740"/>
                  </a:lnTo>
                  <a:lnTo>
                    <a:pt x="163621" y="670959"/>
                  </a:lnTo>
                  <a:lnTo>
                    <a:pt x="176402" y="652000"/>
                  </a:lnTo>
                  <a:lnTo>
                    <a:pt x="181088" y="628781"/>
                  </a:lnTo>
                  <a:lnTo>
                    <a:pt x="181088" y="227127"/>
                  </a:lnTo>
                  <a:lnTo>
                    <a:pt x="206289" y="208197"/>
                  </a:lnTo>
                  <a:lnTo>
                    <a:pt x="225805" y="183476"/>
                  </a:lnTo>
                  <a:lnTo>
                    <a:pt x="238411" y="154159"/>
                  </a:lnTo>
                  <a:lnTo>
                    <a:pt x="242885" y="121442"/>
                  </a:lnTo>
                  <a:lnTo>
                    <a:pt x="233340" y="74177"/>
                  </a:lnTo>
                  <a:lnTo>
                    <a:pt x="207311" y="35574"/>
                  </a:lnTo>
                  <a:lnTo>
                    <a:pt x="168708" y="9545"/>
                  </a:lnTo>
                  <a:lnTo>
                    <a:pt x="121442" y="0"/>
                  </a:lnTo>
                  <a:close/>
                </a:path>
              </a:pathLst>
            </a:custGeom>
            <a:solidFill>
              <a:srgbClr val="00A2FF"/>
            </a:solidFill>
          </p:spPr>
          <p:txBody>
            <a:bodyPr wrap="square" lIns="0" tIns="0" rIns="0" bIns="0" rtlCol="0"/>
            <a:lstStyle/>
            <a:p>
              <a:endParaRPr/>
            </a:p>
          </p:txBody>
        </p:sp>
        <p:sp>
          <p:nvSpPr>
            <p:cNvPr id="4" name="object 4"/>
            <p:cNvSpPr/>
            <p:nvPr/>
          </p:nvSpPr>
          <p:spPr>
            <a:xfrm>
              <a:off x="8164186" y="3581786"/>
              <a:ext cx="3439795" cy="1885314"/>
            </a:xfrm>
            <a:custGeom>
              <a:avLst/>
              <a:gdLst/>
              <a:ahLst/>
              <a:cxnLst/>
              <a:rect l="l" t="t" r="r" b="b"/>
              <a:pathLst>
                <a:path w="3439795" h="1885314">
                  <a:moveTo>
                    <a:pt x="3439179" y="0"/>
                  </a:moveTo>
                  <a:lnTo>
                    <a:pt x="0" y="0"/>
                  </a:lnTo>
                  <a:lnTo>
                    <a:pt x="0" y="1884759"/>
                  </a:lnTo>
                  <a:lnTo>
                    <a:pt x="3439179" y="1884759"/>
                  </a:lnTo>
                  <a:lnTo>
                    <a:pt x="3439179"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2021918" y="494591"/>
            <a:ext cx="16060419" cy="1433195"/>
          </a:xfrm>
          <a:prstGeom prst="rect">
            <a:avLst/>
          </a:prstGeom>
        </p:spPr>
        <p:txBody>
          <a:bodyPr vert="horz" wrap="square" lIns="0" tIns="17145" rIns="0" bIns="0" rtlCol="0">
            <a:spAutoFit/>
          </a:bodyPr>
          <a:lstStyle/>
          <a:p>
            <a:pPr marL="12700">
              <a:lnSpc>
                <a:spcPct val="100000"/>
              </a:lnSpc>
              <a:spcBef>
                <a:spcPts val="135"/>
              </a:spcBef>
            </a:pPr>
            <a:r>
              <a:rPr spc="210" dirty="0"/>
              <a:t>Library</a:t>
            </a:r>
            <a:r>
              <a:rPr spc="-15" dirty="0"/>
              <a:t> </a:t>
            </a:r>
            <a:r>
              <a:rPr spc="204" dirty="0"/>
              <a:t>Inventory</a:t>
            </a:r>
            <a:r>
              <a:rPr spc="-15" dirty="0"/>
              <a:t> </a:t>
            </a:r>
            <a:r>
              <a:rPr spc="225" dirty="0"/>
              <a:t>Architecture</a:t>
            </a:r>
          </a:p>
        </p:txBody>
      </p:sp>
      <p:pic>
        <p:nvPicPr>
          <p:cNvPr id="6" name="object 6"/>
          <p:cNvPicPr/>
          <p:nvPr/>
        </p:nvPicPr>
        <p:blipFill>
          <a:blip r:embed="rId2" cstate="print"/>
          <a:stretch>
            <a:fillRect/>
          </a:stretch>
        </p:blipFill>
        <p:spPr>
          <a:xfrm>
            <a:off x="13434000" y="5781681"/>
            <a:ext cx="1294884" cy="1294884"/>
          </a:xfrm>
          <a:prstGeom prst="rect">
            <a:avLst/>
          </a:prstGeom>
        </p:spPr>
      </p:pic>
      <p:sp>
        <p:nvSpPr>
          <p:cNvPr id="7" name="object 7"/>
          <p:cNvSpPr txBox="1"/>
          <p:nvPr/>
        </p:nvSpPr>
        <p:spPr>
          <a:xfrm>
            <a:off x="14900594" y="6223289"/>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pic>
        <p:nvPicPr>
          <p:cNvPr id="8" name="object 8"/>
          <p:cNvPicPr/>
          <p:nvPr/>
        </p:nvPicPr>
        <p:blipFill>
          <a:blip r:embed="rId3" cstate="print"/>
          <a:stretch>
            <a:fillRect/>
          </a:stretch>
        </p:blipFill>
        <p:spPr>
          <a:xfrm>
            <a:off x="2294054" y="4227454"/>
            <a:ext cx="2166486" cy="2182654"/>
          </a:xfrm>
          <a:prstGeom prst="rect">
            <a:avLst/>
          </a:prstGeom>
        </p:spPr>
      </p:pic>
      <p:sp>
        <p:nvSpPr>
          <p:cNvPr id="9" name="object 9"/>
          <p:cNvSpPr txBox="1"/>
          <p:nvPr/>
        </p:nvSpPr>
        <p:spPr>
          <a:xfrm>
            <a:off x="3185895" y="3725623"/>
            <a:ext cx="869315" cy="264160"/>
          </a:xfrm>
          <a:prstGeom prst="rect">
            <a:avLst/>
          </a:prstGeom>
        </p:spPr>
        <p:txBody>
          <a:bodyPr vert="horz" wrap="square" lIns="0" tIns="14604" rIns="0" bIns="0" rtlCol="0">
            <a:spAutoFit/>
          </a:bodyPr>
          <a:lstStyle/>
          <a:p>
            <a:pPr marL="12700">
              <a:lnSpc>
                <a:spcPct val="100000"/>
              </a:lnSpc>
              <a:spcBef>
                <a:spcPts val="114"/>
              </a:spcBef>
            </a:pPr>
            <a:r>
              <a:rPr sz="1550" b="1" dirty="0">
                <a:latin typeface="Arial"/>
                <a:cs typeface="Arial"/>
              </a:rPr>
              <a:t>Librarian</a:t>
            </a:r>
            <a:endParaRPr sz="1550">
              <a:latin typeface="Arial"/>
              <a:cs typeface="Arial"/>
            </a:endParaRPr>
          </a:p>
        </p:txBody>
      </p:sp>
      <p:sp>
        <p:nvSpPr>
          <p:cNvPr id="10" name="object 10"/>
          <p:cNvSpPr txBox="1"/>
          <p:nvPr/>
        </p:nvSpPr>
        <p:spPr>
          <a:xfrm>
            <a:off x="8148720" y="5448442"/>
            <a:ext cx="347027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20" dirty="0">
                <a:latin typeface="Arial"/>
                <a:cs typeface="Arial"/>
              </a:rPr>
              <a:t> </a:t>
            </a:r>
            <a:r>
              <a:rPr sz="2450" b="1" spc="-10" dirty="0">
                <a:latin typeface="Arial"/>
                <a:cs typeface="Arial"/>
              </a:rPr>
              <a:t>Event</a:t>
            </a:r>
            <a:r>
              <a:rPr sz="2450" b="1" spc="-15" dirty="0">
                <a:latin typeface="Arial"/>
                <a:cs typeface="Arial"/>
              </a:rPr>
              <a:t> </a:t>
            </a:r>
            <a:r>
              <a:rPr sz="2450" b="1" spc="10" dirty="0">
                <a:latin typeface="Arial"/>
                <a:cs typeface="Arial"/>
              </a:rPr>
              <a:t>Producer</a:t>
            </a:r>
            <a:endParaRPr sz="2450">
              <a:latin typeface="Arial"/>
              <a:cs typeface="Arial"/>
            </a:endParaRPr>
          </a:p>
        </p:txBody>
      </p:sp>
      <p:sp>
        <p:nvSpPr>
          <p:cNvPr id="11" name="object 11"/>
          <p:cNvSpPr txBox="1"/>
          <p:nvPr/>
        </p:nvSpPr>
        <p:spPr>
          <a:xfrm>
            <a:off x="8336687" y="4048688"/>
            <a:ext cx="1047115" cy="775335"/>
          </a:xfrm>
          <a:prstGeom prst="rect">
            <a:avLst/>
          </a:prstGeom>
          <a:solidFill>
            <a:srgbClr val="00A2FF"/>
          </a:solidFill>
        </p:spPr>
        <p:txBody>
          <a:bodyPr vert="horz" wrap="square" lIns="0" tIns="184150" rIns="0" bIns="0" rtlCol="0">
            <a:spAutoFit/>
          </a:bodyPr>
          <a:lstStyle/>
          <a:p>
            <a:pPr marL="253365">
              <a:lnSpc>
                <a:spcPct val="100000"/>
              </a:lnSpc>
              <a:spcBef>
                <a:spcPts val="1450"/>
              </a:spcBef>
            </a:pPr>
            <a:r>
              <a:rPr sz="2600" spc="20" dirty="0">
                <a:solidFill>
                  <a:srgbClr val="FFFFFF"/>
                </a:solidFill>
                <a:latin typeface="Arial MT"/>
                <a:cs typeface="Arial MT"/>
              </a:rPr>
              <a:t>API</a:t>
            </a:r>
            <a:endParaRPr sz="2600">
              <a:latin typeface="Arial MT"/>
              <a:cs typeface="Arial MT"/>
            </a:endParaRPr>
          </a:p>
        </p:txBody>
      </p:sp>
      <p:sp>
        <p:nvSpPr>
          <p:cNvPr id="12" name="object 12"/>
          <p:cNvSpPr txBox="1"/>
          <p:nvPr/>
        </p:nvSpPr>
        <p:spPr>
          <a:xfrm>
            <a:off x="10202824" y="4043052"/>
            <a:ext cx="1184275" cy="739775"/>
          </a:xfrm>
          <a:prstGeom prst="rect">
            <a:avLst/>
          </a:prstGeom>
          <a:solidFill>
            <a:srgbClr val="00A2FF"/>
          </a:solidFill>
        </p:spPr>
        <p:txBody>
          <a:bodyPr vert="horz" wrap="square" lIns="0" tIns="72390" rIns="0" bIns="0" rtlCol="0">
            <a:spAutoFit/>
          </a:bodyPr>
          <a:lstStyle/>
          <a:p>
            <a:pPr marL="80645" marR="73025" indent="19177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20" dirty="0">
                <a:solidFill>
                  <a:srgbClr val="FFFFFF"/>
                </a:solidFill>
                <a:latin typeface="Arial MT"/>
                <a:cs typeface="Arial MT"/>
              </a:rPr>
              <a:t>P</a:t>
            </a:r>
            <a:r>
              <a:rPr sz="1900" spc="-25" dirty="0">
                <a:solidFill>
                  <a:srgbClr val="FFFFFF"/>
                </a:solidFill>
                <a:latin typeface="Arial MT"/>
                <a:cs typeface="Arial MT"/>
              </a:rPr>
              <a:t>r</a:t>
            </a:r>
            <a:r>
              <a:rPr sz="1900" spc="55" dirty="0">
                <a:solidFill>
                  <a:srgbClr val="FFFFFF"/>
                </a:solidFill>
                <a:latin typeface="Arial MT"/>
                <a:cs typeface="Arial MT"/>
              </a:rPr>
              <a:t>oducer</a:t>
            </a:r>
            <a:endParaRPr sz="1900">
              <a:latin typeface="Arial MT"/>
              <a:cs typeface="Arial MT"/>
            </a:endParaRPr>
          </a:p>
        </p:txBody>
      </p:sp>
      <p:sp>
        <p:nvSpPr>
          <p:cNvPr id="13" name="object 13"/>
          <p:cNvSpPr/>
          <p:nvPr/>
        </p:nvSpPr>
        <p:spPr>
          <a:xfrm>
            <a:off x="12252076" y="8155815"/>
            <a:ext cx="3439795" cy="1885314"/>
          </a:xfrm>
          <a:custGeom>
            <a:avLst/>
            <a:gdLst/>
            <a:ahLst/>
            <a:cxnLst/>
            <a:rect l="l" t="t" r="r" b="b"/>
            <a:pathLst>
              <a:path w="3439794" h="1885315">
                <a:moveTo>
                  <a:pt x="3439179" y="0"/>
                </a:moveTo>
                <a:lnTo>
                  <a:pt x="0" y="0"/>
                </a:lnTo>
                <a:lnTo>
                  <a:pt x="0" y="1884759"/>
                </a:lnTo>
                <a:lnTo>
                  <a:pt x="3439179" y="1884759"/>
                </a:lnTo>
                <a:lnTo>
                  <a:pt x="3439179" y="0"/>
                </a:lnTo>
                <a:close/>
              </a:path>
            </a:pathLst>
          </a:custGeom>
          <a:solidFill>
            <a:srgbClr val="000000"/>
          </a:solidFill>
        </p:spPr>
        <p:txBody>
          <a:bodyPr wrap="square" lIns="0" tIns="0" rIns="0" bIns="0" rtlCol="0"/>
          <a:lstStyle/>
          <a:p>
            <a:endParaRPr/>
          </a:p>
        </p:txBody>
      </p:sp>
      <p:sp>
        <p:nvSpPr>
          <p:cNvPr id="14" name="object 14"/>
          <p:cNvSpPr txBox="1"/>
          <p:nvPr/>
        </p:nvSpPr>
        <p:spPr>
          <a:xfrm>
            <a:off x="12149600" y="10022471"/>
            <a:ext cx="364426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15" dirty="0">
                <a:latin typeface="Arial"/>
                <a:cs typeface="Arial"/>
              </a:rPr>
              <a:t> </a:t>
            </a:r>
            <a:r>
              <a:rPr sz="2450" b="1" spc="-10" dirty="0">
                <a:latin typeface="Arial"/>
                <a:cs typeface="Arial"/>
              </a:rPr>
              <a:t>Event </a:t>
            </a:r>
            <a:r>
              <a:rPr sz="2450" b="1" spc="10" dirty="0">
                <a:latin typeface="Arial"/>
                <a:cs typeface="Arial"/>
              </a:rPr>
              <a:t>Consumer</a:t>
            </a:r>
            <a:endParaRPr sz="2450">
              <a:latin typeface="Arial"/>
              <a:cs typeface="Arial"/>
            </a:endParaRPr>
          </a:p>
        </p:txBody>
      </p:sp>
      <p:sp>
        <p:nvSpPr>
          <p:cNvPr id="15" name="object 15"/>
          <p:cNvSpPr txBox="1"/>
          <p:nvPr/>
        </p:nvSpPr>
        <p:spPr>
          <a:xfrm>
            <a:off x="12455945" y="8742536"/>
            <a:ext cx="1184275" cy="739775"/>
          </a:xfrm>
          <a:prstGeom prst="rect">
            <a:avLst/>
          </a:prstGeom>
          <a:solidFill>
            <a:srgbClr val="00A2FF"/>
          </a:solidFill>
        </p:spPr>
        <p:txBody>
          <a:bodyPr vert="horz" wrap="square" lIns="0" tIns="72390" rIns="0" bIns="0" rtlCol="0">
            <a:spAutoFit/>
          </a:bodyPr>
          <a:lstStyle/>
          <a:p>
            <a:pPr marL="18415" marR="10795" indent="25400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30" dirty="0">
                <a:solidFill>
                  <a:srgbClr val="FFFFFF"/>
                </a:solidFill>
                <a:latin typeface="Arial MT"/>
                <a:cs typeface="Arial MT"/>
              </a:rPr>
              <a:t>Consumer</a:t>
            </a:r>
            <a:endParaRPr sz="1900">
              <a:latin typeface="Arial MT"/>
              <a:cs typeface="Arial MT"/>
            </a:endParaRPr>
          </a:p>
        </p:txBody>
      </p:sp>
      <p:sp>
        <p:nvSpPr>
          <p:cNvPr id="16" name="object 16"/>
          <p:cNvSpPr/>
          <p:nvPr/>
        </p:nvSpPr>
        <p:spPr>
          <a:xfrm>
            <a:off x="14344851" y="8330875"/>
            <a:ext cx="1184275" cy="1563370"/>
          </a:xfrm>
          <a:custGeom>
            <a:avLst/>
            <a:gdLst/>
            <a:ahLst/>
            <a:cxnLst/>
            <a:rect l="l" t="t" r="r" b="b"/>
            <a:pathLst>
              <a:path w="1184275" h="1563370">
                <a:moveTo>
                  <a:pt x="20" y="260003"/>
                </a:moveTo>
                <a:lnTo>
                  <a:pt x="20" y="1374287"/>
                </a:lnTo>
                <a:lnTo>
                  <a:pt x="4003" y="1395268"/>
                </a:lnTo>
                <a:lnTo>
                  <a:pt x="34530" y="1435723"/>
                </a:lnTo>
                <a:lnTo>
                  <a:pt x="92178" y="1472982"/>
                </a:lnTo>
                <a:lnTo>
                  <a:pt x="130063" y="1489969"/>
                </a:lnTo>
                <a:lnTo>
                  <a:pt x="173396" y="1505623"/>
                </a:lnTo>
                <a:lnTo>
                  <a:pt x="221733" y="1519767"/>
                </a:lnTo>
                <a:lnTo>
                  <a:pt x="274630" y="1532223"/>
                </a:lnTo>
                <a:lnTo>
                  <a:pt x="331643" y="1542814"/>
                </a:lnTo>
                <a:lnTo>
                  <a:pt x="392328" y="1551360"/>
                </a:lnTo>
                <a:lnTo>
                  <a:pt x="456240" y="1557685"/>
                </a:lnTo>
                <a:lnTo>
                  <a:pt x="522936" y="1561610"/>
                </a:lnTo>
                <a:lnTo>
                  <a:pt x="591971" y="1562958"/>
                </a:lnTo>
                <a:lnTo>
                  <a:pt x="661006" y="1561610"/>
                </a:lnTo>
                <a:lnTo>
                  <a:pt x="727702" y="1557685"/>
                </a:lnTo>
                <a:lnTo>
                  <a:pt x="791614" y="1551360"/>
                </a:lnTo>
                <a:lnTo>
                  <a:pt x="852299" y="1542814"/>
                </a:lnTo>
                <a:lnTo>
                  <a:pt x="909312" y="1532223"/>
                </a:lnTo>
                <a:lnTo>
                  <a:pt x="962209" y="1519767"/>
                </a:lnTo>
                <a:lnTo>
                  <a:pt x="1010546" y="1505623"/>
                </a:lnTo>
                <a:lnTo>
                  <a:pt x="1053879" y="1489969"/>
                </a:lnTo>
                <a:lnTo>
                  <a:pt x="1091764" y="1472982"/>
                </a:lnTo>
                <a:lnTo>
                  <a:pt x="1149412" y="1435723"/>
                </a:lnTo>
                <a:lnTo>
                  <a:pt x="1179939" y="1395268"/>
                </a:lnTo>
                <a:lnTo>
                  <a:pt x="1183922" y="1374287"/>
                </a:lnTo>
                <a:lnTo>
                  <a:pt x="1183922" y="387619"/>
                </a:lnTo>
                <a:lnTo>
                  <a:pt x="591971" y="387619"/>
                </a:lnTo>
                <a:lnTo>
                  <a:pt x="524273" y="386529"/>
                </a:lnTo>
                <a:lnTo>
                  <a:pt x="458665" y="383332"/>
                </a:lnTo>
                <a:lnTo>
                  <a:pt x="395522" y="378141"/>
                </a:lnTo>
                <a:lnTo>
                  <a:pt x="335220" y="371065"/>
                </a:lnTo>
                <a:lnTo>
                  <a:pt x="278132" y="362217"/>
                </a:lnTo>
                <a:lnTo>
                  <a:pt x="224634" y="351708"/>
                </a:lnTo>
                <a:lnTo>
                  <a:pt x="175100" y="339649"/>
                </a:lnTo>
                <a:lnTo>
                  <a:pt x="129906" y="326152"/>
                </a:lnTo>
                <a:lnTo>
                  <a:pt x="89426" y="311327"/>
                </a:lnTo>
                <a:lnTo>
                  <a:pt x="54036" y="295287"/>
                </a:lnTo>
                <a:lnTo>
                  <a:pt x="24109" y="278142"/>
                </a:lnTo>
                <a:lnTo>
                  <a:pt x="20" y="260003"/>
                </a:lnTo>
                <a:close/>
              </a:path>
              <a:path w="1184275" h="1563370">
                <a:moveTo>
                  <a:pt x="1183922" y="260003"/>
                </a:moveTo>
                <a:lnTo>
                  <a:pt x="1129902" y="295287"/>
                </a:lnTo>
                <a:lnTo>
                  <a:pt x="1094510" y="311327"/>
                </a:lnTo>
                <a:lnTo>
                  <a:pt x="1054029" y="326152"/>
                </a:lnTo>
                <a:lnTo>
                  <a:pt x="1008834" y="339649"/>
                </a:lnTo>
                <a:lnTo>
                  <a:pt x="959300" y="351708"/>
                </a:lnTo>
                <a:lnTo>
                  <a:pt x="905802" y="362217"/>
                </a:lnTo>
                <a:lnTo>
                  <a:pt x="848715" y="371065"/>
                </a:lnTo>
                <a:lnTo>
                  <a:pt x="788414" y="378141"/>
                </a:lnTo>
                <a:lnTo>
                  <a:pt x="725273" y="383332"/>
                </a:lnTo>
                <a:lnTo>
                  <a:pt x="659667" y="386529"/>
                </a:lnTo>
                <a:lnTo>
                  <a:pt x="591971" y="387619"/>
                </a:lnTo>
                <a:lnTo>
                  <a:pt x="1183922" y="387619"/>
                </a:lnTo>
                <a:lnTo>
                  <a:pt x="1183922" y="260003"/>
                </a:lnTo>
                <a:close/>
              </a:path>
              <a:path w="1184275" h="1563370">
                <a:moveTo>
                  <a:pt x="591971" y="0"/>
                </a:moveTo>
                <a:lnTo>
                  <a:pt x="535228" y="817"/>
                </a:lnTo>
                <a:lnTo>
                  <a:pt x="478908" y="3269"/>
                </a:lnTo>
                <a:lnTo>
                  <a:pt x="423430" y="7357"/>
                </a:lnTo>
                <a:lnTo>
                  <a:pt x="369216" y="13082"/>
                </a:lnTo>
                <a:lnTo>
                  <a:pt x="316685" y="20444"/>
                </a:lnTo>
                <a:lnTo>
                  <a:pt x="266258" y="29445"/>
                </a:lnTo>
                <a:lnTo>
                  <a:pt x="218355" y="40086"/>
                </a:lnTo>
                <a:lnTo>
                  <a:pt x="173397" y="52368"/>
                </a:lnTo>
                <a:lnTo>
                  <a:pt x="120415" y="70691"/>
                </a:lnTo>
                <a:lnTo>
                  <a:pt x="77065" y="90521"/>
                </a:lnTo>
                <a:lnTo>
                  <a:pt x="43349" y="111557"/>
                </a:lnTo>
                <a:lnTo>
                  <a:pt x="4816" y="156039"/>
                </a:lnTo>
                <a:lnTo>
                  <a:pt x="0" y="178883"/>
                </a:lnTo>
                <a:lnTo>
                  <a:pt x="4816" y="201726"/>
                </a:lnTo>
                <a:lnTo>
                  <a:pt x="43349" y="246209"/>
                </a:lnTo>
                <a:lnTo>
                  <a:pt x="77065" y="267244"/>
                </a:lnTo>
                <a:lnTo>
                  <a:pt x="120415" y="287074"/>
                </a:lnTo>
                <a:lnTo>
                  <a:pt x="173397" y="305398"/>
                </a:lnTo>
                <a:lnTo>
                  <a:pt x="215627" y="317003"/>
                </a:lnTo>
                <a:lnTo>
                  <a:pt x="260487" y="327158"/>
                </a:lnTo>
                <a:lnTo>
                  <a:pt x="307627" y="335863"/>
                </a:lnTo>
                <a:lnTo>
                  <a:pt x="356695" y="343116"/>
                </a:lnTo>
                <a:lnTo>
                  <a:pt x="407342" y="348919"/>
                </a:lnTo>
                <a:lnTo>
                  <a:pt x="459217" y="353271"/>
                </a:lnTo>
                <a:lnTo>
                  <a:pt x="511968" y="356173"/>
                </a:lnTo>
                <a:lnTo>
                  <a:pt x="565245" y="357623"/>
                </a:lnTo>
                <a:lnTo>
                  <a:pt x="618697" y="357623"/>
                </a:lnTo>
                <a:lnTo>
                  <a:pt x="671974" y="356173"/>
                </a:lnTo>
                <a:lnTo>
                  <a:pt x="724725" y="353271"/>
                </a:lnTo>
                <a:lnTo>
                  <a:pt x="776600" y="348919"/>
                </a:lnTo>
                <a:lnTo>
                  <a:pt x="827247" y="343116"/>
                </a:lnTo>
                <a:lnTo>
                  <a:pt x="876315" y="335863"/>
                </a:lnTo>
                <a:lnTo>
                  <a:pt x="923455" y="327158"/>
                </a:lnTo>
                <a:lnTo>
                  <a:pt x="968315" y="317003"/>
                </a:lnTo>
                <a:lnTo>
                  <a:pt x="1010545" y="305398"/>
                </a:lnTo>
                <a:lnTo>
                  <a:pt x="1063525" y="287074"/>
                </a:lnTo>
                <a:lnTo>
                  <a:pt x="1106872" y="267244"/>
                </a:lnTo>
                <a:lnTo>
                  <a:pt x="1140587" y="246209"/>
                </a:lnTo>
                <a:lnTo>
                  <a:pt x="1179118" y="201726"/>
                </a:lnTo>
                <a:lnTo>
                  <a:pt x="1183935" y="178883"/>
                </a:lnTo>
                <a:lnTo>
                  <a:pt x="1179118" y="156039"/>
                </a:lnTo>
                <a:lnTo>
                  <a:pt x="1140587" y="111557"/>
                </a:lnTo>
                <a:lnTo>
                  <a:pt x="1106872" y="90521"/>
                </a:lnTo>
                <a:lnTo>
                  <a:pt x="1063525" y="70691"/>
                </a:lnTo>
                <a:lnTo>
                  <a:pt x="1010545" y="52368"/>
                </a:lnTo>
                <a:lnTo>
                  <a:pt x="965584" y="40086"/>
                </a:lnTo>
                <a:lnTo>
                  <a:pt x="917680" y="29445"/>
                </a:lnTo>
                <a:lnTo>
                  <a:pt x="867252" y="20444"/>
                </a:lnTo>
                <a:lnTo>
                  <a:pt x="814722" y="13082"/>
                </a:lnTo>
                <a:lnTo>
                  <a:pt x="760509" y="7357"/>
                </a:lnTo>
                <a:lnTo>
                  <a:pt x="705033" y="3269"/>
                </a:lnTo>
                <a:lnTo>
                  <a:pt x="648713" y="817"/>
                </a:lnTo>
                <a:lnTo>
                  <a:pt x="591971" y="0"/>
                </a:lnTo>
                <a:close/>
              </a:path>
            </a:pathLst>
          </a:custGeom>
          <a:solidFill>
            <a:srgbClr val="61D836"/>
          </a:solidFill>
        </p:spPr>
        <p:txBody>
          <a:bodyPr wrap="square" lIns="0" tIns="0" rIns="0" bIns="0" rtlCol="0"/>
          <a:lstStyle/>
          <a:p>
            <a:endParaRPr/>
          </a:p>
        </p:txBody>
      </p:sp>
      <p:sp>
        <p:nvSpPr>
          <p:cNvPr id="17" name="object 17"/>
          <p:cNvSpPr txBox="1"/>
          <p:nvPr/>
        </p:nvSpPr>
        <p:spPr>
          <a:xfrm>
            <a:off x="12252076" y="8155815"/>
            <a:ext cx="3439795" cy="1885314"/>
          </a:xfrm>
          <a:prstGeom prst="rect">
            <a:avLst/>
          </a:prstGeom>
        </p:spPr>
        <p:txBody>
          <a:bodyPr vert="horz" wrap="square" lIns="0" tIns="6985" rIns="0" bIns="0" rtlCol="0">
            <a:spAutoFit/>
          </a:bodyPr>
          <a:lstStyle/>
          <a:p>
            <a:pPr>
              <a:lnSpc>
                <a:spcPct val="100000"/>
              </a:lnSpc>
              <a:spcBef>
                <a:spcPts val="55"/>
              </a:spcBef>
            </a:pPr>
            <a:endParaRPr sz="4150">
              <a:latin typeface="Times New Roman"/>
              <a:cs typeface="Times New Roman"/>
            </a:endParaRPr>
          </a:p>
          <a:p>
            <a:pPr marL="1929764" algn="ctr">
              <a:lnSpc>
                <a:spcPct val="100000"/>
              </a:lnSpc>
            </a:pPr>
            <a:r>
              <a:rPr sz="2600" spc="20" dirty="0">
                <a:solidFill>
                  <a:srgbClr val="FFFFFF"/>
                </a:solidFill>
                <a:latin typeface="Arial MT"/>
                <a:cs typeface="Arial MT"/>
              </a:rPr>
              <a:t>H2</a:t>
            </a:r>
            <a:endParaRPr sz="2600">
              <a:latin typeface="Arial MT"/>
              <a:cs typeface="Arial MT"/>
            </a:endParaRPr>
          </a:p>
          <a:p>
            <a:pPr marL="1929764" algn="ctr">
              <a:lnSpc>
                <a:spcPct val="100000"/>
              </a:lnSpc>
              <a:spcBef>
                <a:spcPts val="135"/>
              </a:spcBef>
            </a:pPr>
            <a:r>
              <a:rPr sz="1650" spc="15" dirty="0">
                <a:solidFill>
                  <a:srgbClr val="FFFFFF"/>
                </a:solidFill>
                <a:latin typeface="Arial MT"/>
                <a:cs typeface="Arial MT"/>
              </a:rPr>
              <a:t>(In-memory)</a:t>
            </a:r>
            <a:endParaRPr sz="1650">
              <a:latin typeface="Arial MT"/>
              <a:cs typeface="Arial MT"/>
            </a:endParaRPr>
          </a:p>
        </p:txBody>
      </p:sp>
      <p:sp>
        <p:nvSpPr>
          <p:cNvPr id="18" name="object 18"/>
          <p:cNvSpPr/>
          <p:nvPr/>
        </p:nvSpPr>
        <p:spPr>
          <a:xfrm>
            <a:off x="4698297" y="8964182"/>
            <a:ext cx="1299210" cy="1202690"/>
          </a:xfrm>
          <a:custGeom>
            <a:avLst/>
            <a:gdLst/>
            <a:ahLst/>
            <a:cxnLst/>
            <a:rect l="l" t="t" r="r" b="b"/>
            <a:pathLst>
              <a:path w="1299210" h="1202690">
                <a:moveTo>
                  <a:pt x="738110" y="324407"/>
                </a:moveTo>
                <a:lnTo>
                  <a:pt x="560736" y="324407"/>
                </a:lnTo>
                <a:lnTo>
                  <a:pt x="560736" y="1202549"/>
                </a:lnTo>
                <a:lnTo>
                  <a:pt x="738110" y="1202549"/>
                </a:lnTo>
                <a:lnTo>
                  <a:pt x="738110" y="324407"/>
                </a:lnTo>
                <a:close/>
              </a:path>
              <a:path w="1299210" h="1202690">
                <a:moveTo>
                  <a:pt x="0" y="96602"/>
                </a:moveTo>
                <a:lnTo>
                  <a:pt x="0" y="962567"/>
                </a:lnTo>
                <a:lnTo>
                  <a:pt x="526539" y="1168760"/>
                </a:lnTo>
                <a:lnTo>
                  <a:pt x="526539" y="302895"/>
                </a:lnTo>
                <a:lnTo>
                  <a:pt x="0" y="96602"/>
                </a:lnTo>
                <a:close/>
              </a:path>
              <a:path w="1299210" h="1202690">
                <a:moveTo>
                  <a:pt x="1298847" y="96602"/>
                </a:moveTo>
                <a:lnTo>
                  <a:pt x="772306" y="302895"/>
                </a:lnTo>
                <a:lnTo>
                  <a:pt x="772306" y="1168760"/>
                </a:lnTo>
                <a:lnTo>
                  <a:pt x="1298847" y="962567"/>
                </a:lnTo>
                <a:lnTo>
                  <a:pt x="1298847" y="96602"/>
                </a:lnTo>
                <a:close/>
              </a:path>
              <a:path w="1299210" h="1202690">
                <a:moveTo>
                  <a:pt x="101878" y="56723"/>
                </a:moveTo>
                <a:lnTo>
                  <a:pt x="75393" y="69610"/>
                </a:lnTo>
                <a:lnTo>
                  <a:pt x="633999" y="285442"/>
                </a:lnTo>
                <a:lnTo>
                  <a:pt x="633999" y="269714"/>
                </a:lnTo>
                <a:lnTo>
                  <a:pt x="633665" y="260187"/>
                </a:lnTo>
                <a:lnTo>
                  <a:pt x="632122" y="245766"/>
                </a:lnTo>
                <a:lnTo>
                  <a:pt x="590975" y="245766"/>
                </a:lnTo>
                <a:lnTo>
                  <a:pt x="101878" y="56723"/>
                </a:lnTo>
                <a:close/>
              </a:path>
              <a:path w="1299210" h="1202690">
                <a:moveTo>
                  <a:pt x="1080782" y="0"/>
                </a:moveTo>
                <a:lnTo>
                  <a:pt x="744502" y="131711"/>
                </a:lnTo>
                <a:lnTo>
                  <a:pt x="743996" y="131812"/>
                </a:lnTo>
                <a:lnTo>
                  <a:pt x="722759" y="143924"/>
                </a:lnTo>
                <a:lnTo>
                  <a:pt x="689632" y="179670"/>
                </a:lnTo>
                <a:lnTo>
                  <a:pt x="670660" y="225170"/>
                </a:lnTo>
                <a:lnTo>
                  <a:pt x="664746" y="269714"/>
                </a:lnTo>
                <a:lnTo>
                  <a:pt x="664746" y="285442"/>
                </a:lnTo>
                <a:lnTo>
                  <a:pt x="767404" y="245766"/>
                </a:lnTo>
                <a:lnTo>
                  <a:pt x="707770" y="245766"/>
                </a:lnTo>
                <a:lnTo>
                  <a:pt x="719900" y="231966"/>
                </a:lnTo>
                <a:lnTo>
                  <a:pt x="691128" y="231966"/>
                </a:lnTo>
                <a:lnTo>
                  <a:pt x="698190" y="210133"/>
                </a:lnTo>
                <a:lnTo>
                  <a:pt x="709972" y="187846"/>
                </a:lnTo>
                <a:lnTo>
                  <a:pt x="727679" y="167527"/>
                </a:lnTo>
                <a:lnTo>
                  <a:pt x="752519" y="151600"/>
                </a:lnTo>
                <a:lnTo>
                  <a:pt x="1107064" y="12785"/>
                </a:lnTo>
                <a:lnTo>
                  <a:pt x="1080782" y="0"/>
                </a:lnTo>
                <a:close/>
              </a:path>
              <a:path w="1299210" h="1202690">
                <a:moveTo>
                  <a:pt x="160529" y="28209"/>
                </a:moveTo>
                <a:lnTo>
                  <a:pt x="134248" y="40995"/>
                </a:lnTo>
                <a:lnTo>
                  <a:pt x="518726" y="193101"/>
                </a:lnTo>
                <a:lnTo>
                  <a:pt x="541938" y="204741"/>
                </a:lnTo>
                <a:lnTo>
                  <a:pt x="561730" y="217414"/>
                </a:lnTo>
                <a:lnTo>
                  <a:pt x="578082" y="231097"/>
                </a:lnTo>
                <a:lnTo>
                  <a:pt x="590975" y="245766"/>
                </a:lnTo>
                <a:lnTo>
                  <a:pt x="632122" y="245766"/>
                </a:lnTo>
                <a:lnTo>
                  <a:pt x="632014" y="244760"/>
                </a:lnTo>
                <a:lnTo>
                  <a:pt x="629447" y="231966"/>
                </a:lnTo>
                <a:lnTo>
                  <a:pt x="607617" y="231966"/>
                </a:lnTo>
                <a:lnTo>
                  <a:pt x="592896" y="215420"/>
                </a:lnTo>
                <a:lnTo>
                  <a:pt x="574572" y="200113"/>
                </a:lnTo>
                <a:lnTo>
                  <a:pt x="552679" y="186069"/>
                </a:lnTo>
                <a:lnTo>
                  <a:pt x="527250" y="173315"/>
                </a:lnTo>
                <a:lnTo>
                  <a:pt x="160529" y="28209"/>
                </a:lnTo>
                <a:close/>
              </a:path>
              <a:path w="1299210" h="1202690">
                <a:moveTo>
                  <a:pt x="1197070" y="56622"/>
                </a:moveTo>
                <a:lnTo>
                  <a:pt x="707770" y="245766"/>
                </a:lnTo>
                <a:lnTo>
                  <a:pt x="767404" y="245766"/>
                </a:lnTo>
                <a:lnTo>
                  <a:pt x="1223452" y="69508"/>
                </a:lnTo>
                <a:lnTo>
                  <a:pt x="1197070" y="56622"/>
                </a:lnTo>
                <a:close/>
              </a:path>
              <a:path w="1299210" h="1202690">
                <a:moveTo>
                  <a:pt x="218469" y="101"/>
                </a:moveTo>
                <a:lnTo>
                  <a:pt x="192087" y="12887"/>
                </a:lnTo>
                <a:lnTo>
                  <a:pt x="546226" y="151600"/>
                </a:lnTo>
                <a:lnTo>
                  <a:pt x="571068" y="167529"/>
                </a:lnTo>
                <a:lnTo>
                  <a:pt x="588775" y="187847"/>
                </a:lnTo>
                <a:lnTo>
                  <a:pt x="600555" y="210134"/>
                </a:lnTo>
                <a:lnTo>
                  <a:pt x="607617" y="231966"/>
                </a:lnTo>
                <a:lnTo>
                  <a:pt x="629447" y="231966"/>
                </a:lnTo>
                <a:lnTo>
                  <a:pt x="609114" y="179670"/>
                </a:lnTo>
                <a:lnTo>
                  <a:pt x="575986" y="143924"/>
                </a:lnTo>
                <a:lnTo>
                  <a:pt x="554749" y="131812"/>
                </a:lnTo>
                <a:lnTo>
                  <a:pt x="218469" y="101"/>
                </a:lnTo>
                <a:close/>
              </a:path>
              <a:path w="1299210" h="1202690">
                <a:moveTo>
                  <a:pt x="1138520" y="28108"/>
                </a:moveTo>
                <a:lnTo>
                  <a:pt x="771901" y="173112"/>
                </a:lnTo>
                <a:lnTo>
                  <a:pt x="724173" y="200114"/>
                </a:lnTo>
                <a:lnTo>
                  <a:pt x="691128" y="231966"/>
                </a:lnTo>
                <a:lnTo>
                  <a:pt x="719900" y="231966"/>
                </a:lnTo>
                <a:lnTo>
                  <a:pt x="720664" y="231096"/>
                </a:lnTo>
                <a:lnTo>
                  <a:pt x="737016" y="217413"/>
                </a:lnTo>
                <a:lnTo>
                  <a:pt x="756807" y="204740"/>
                </a:lnTo>
                <a:lnTo>
                  <a:pt x="780018" y="193101"/>
                </a:lnTo>
                <a:lnTo>
                  <a:pt x="1164700" y="40894"/>
                </a:lnTo>
                <a:lnTo>
                  <a:pt x="1138520" y="28108"/>
                </a:lnTo>
                <a:close/>
              </a:path>
            </a:pathLst>
          </a:custGeom>
          <a:solidFill>
            <a:srgbClr val="00A2FF"/>
          </a:solidFill>
        </p:spPr>
        <p:txBody>
          <a:bodyPr wrap="square" lIns="0" tIns="0" rIns="0" bIns="0" rtlCol="0"/>
          <a:lstStyle/>
          <a:p>
            <a:endParaRPr/>
          </a:p>
        </p:txBody>
      </p:sp>
      <p:sp>
        <p:nvSpPr>
          <p:cNvPr id="19" name="object 19"/>
          <p:cNvSpPr/>
          <p:nvPr/>
        </p:nvSpPr>
        <p:spPr>
          <a:xfrm>
            <a:off x="5473142" y="7372608"/>
            <a:ext cx="1299210" cy="1202690"/>
          </a:xfrm>
          <a:custGeom>
            <a:avLst/>
            <a:gdLst/>
            <a:ahLst/>
            <a:cxnLst/>
            <a:rect l="l" t="t" r="r" b="b"/>
            <a:pathLst>
              <a:path w="1299209" h="1202690">
                <a:moveTo>
                  <a:pt x="738111" y="324407"/>
                </a:moveTo>
                <a:lnTo>
                  <a:pt x="560736" y="324407"/>
                </a:lnTo>
                <a:lnTo>
                  <a:pt x="560736" y="1202549"/>
                </a:lnTo>
                <a:lnTo>
                  <a:pt x="738111" y="1202549"/>
                </a:lnTo>
                <a:lnTo>
                  <a:pt x="738111" y="324407"/>
                </a:lnTo>
                <a:close/>
              </a:path>
              <a:path w="1299209" h="1202690">
                <a:moveTo>
                  <a:pt x="0" y="96602"/>
                </a:moveTo>
                <a:lnTo>
                  <a:pt x="0" y="962567"/>
                </a:lnTo>
                <a:lnTo>
                  <a:pt x="526541" y="1168760"/>
                </a:lnTo>
                <a:lnTo>
                  <a:pt x="526541" y="302895"/>
                </a:lnTo>
                <a:lnTo>
                  <a:pt x="0" y="96602"/>
                </a:lnTo>
                <a:close/>
              </a:path>
              <a:path w="1299209" h="1202690">
                <a:moveTo>
                  <a:pt x="1298848" y="96602"/>
                </a:moveTo>
                <a:lnTo>
                  <a:pt x="772307" y="302895"/>
                </a:lnTo>
                <a:lnTo>
                  <a:pt x="772307" y="1168760"/>
                </a:lnTo>
                <a:lnTo>
                  <a:pt x="1298848" y="962567"/>
                </a:lnTo>
                <a:lnTo>
                  <a:pt x="1298848" y="96602"/>
                </a:lnTo>
                <a:close/>
              </a:path>
              <a:path w="1299209" h="1202690">
                <a:moveTo>
                  <a:pt x="101878" y="56723"/>
                </a:moveTo>
                <a:lnTo>
                  <a:pt x="75394" y="69610"/>
                </a:lnTo>
                <a:lnTo>
                  <a:pt x="634000" y="285442"/>
                </a:lnTo>
                <a:lnTo>
                  <a:pt x="634000" y="269714"/>
                </a:lnTo>
                <a:lnTo>
                  <a:pt x="633666" y="260187"/>
                </a:lnTo>
                <a:lnTo>
                  <a:pt x="632123" y="245766"/>
                </a:lnTo>
                <a:lnTo>
                  <a:pt x="590975" y="245766"/>
                </a:lnTo>
                <a:lnTo>
                  <a:pt x="101878" y="56723"/>
                </a:lnTo>
                <a:close/>
              </a:path>
              <a:path w="1299209" h="1202690">
                <a:moveTo>
                  <a:pt x="1080783" y="0"/>
                </a:moveTo>
                <a:lnTo>
                  <a:pt x="744504" y="131711"/>
                </a:lnTo>
                <a:lnTo>
                  <a:pt x="743996" y="131812"/>
                </a:lnTo>
                <a:lnTo>
                  <a:pt x="722760" y="143924"/>
                </a:lnTo>
                <a:lnTo>
                  <a:pt x="689633" y="179670"/>
                </a:lnTo>
                <a:lnTo>
                  <a:pt x="670661" y="225170"/>
                </a:lnTo>
                <a:lnTo>
                  <a:pt x="664746" y="269714"/>
                </a:lnTo>
                <a:lnTo>
                  <a:pt x="664746" y="285442"/>
                </a:lnTo>
                <a:lnTo>
                  <a:pt x="767404" y="245766"/>
                </a:lnTo>
                <a:lnTo>
                  <a:pt x="707771" y="245766"/>
                </a:lnTo>
                <a:lnTo>
                  <a:pt x="719901" y="231966"/>
                </a:lnTo>
                <a:lnTo>
                  <a:pt x="691129" y="231966"/>
                </a:lnTo>
                <a:lnTo>
                  <a:pt x="698191" y="210133"/>
                </a:lnTo>
                <a:lnTo>
                  <a:pt x="709973" y="187846"/>
                </a:lnTo>
                <a:lnTo>
                  <a:pt x="727680" y="167527"/>
                </a:lnTo>
                <a:lnTo>
                  <a:pt x="752520" y="151600"/>
                </a:lnTo>
                <a:lnTo>
                  <a:pt x="1107064" y="12785"/>
                </a:lnTo>
                <a:lnTo>
                  <a:pt x="1080783" y="0"/>
                </a:lnTo>
                <a:close/>
              </a:path>
              <a:path w="1299209" h="1202690">
                <a:moveTo>
                  <a:pt x="160530" y="28209"/>
                </a:moveTo>
                <a:lnTo>
                  <a:pt x="134248" y="40995"/>
                </a:lnTo>
                <a:lnTo>
                  <a:pt x="518727" y="193101"/>
                </a:lnTo>
                <a:lnTo>
                  <a:pt x="541939" y="204741"/>
                </a:lnTo>
                <a:lnTo>
                  <a:pt x="561730" y="217414"/>
                </a:lnTo>
                <a:lnTo>
                  <a:pt x="578082" y="231097"/>
                </a:lnTo>
                <a:lnTo>
                  <a:pt x="590975" y="245766"/>
                </a:lnTo>
                <a:lnTo>
                  <a:pt x="632123" y="245766"/>
                </a:lnTo>
                <a:lnTo>
                  <a:pt x="632015" y="244760"/>
                </a:lnTo>
                <a:lnTo>
                  <a:pt x="629448" y="231966"/>
                </a:lnTo>
                <a:lnTo>
                  <a:pt x="607617" y="231966"/>
                </a:lnTo>
                <a:lnTo>
                  <a:pt x="592897" y="215420"/>
                </a:lnTo>
                <a:lnTo>
                  <a:pt x="574573" y="200113"/>
                </a:lnTo>
                <a:lnTo>
                  <a:pt x="552680" y="186069"/>
                </a:lnTo>
                <a:lnTo>
                  <a:pt x="527250" y="173315"/>
                </a:lnTo>
                <a:lnTo>
                  <a:pt x="160530" y="28209"/>
                </a:lnTo>
                <a:close/>
              </a:path>
              <a:path w="1299209" h="1202690">
                <a:moveTo>
                  <a:pt x="1197071" y="56622"/>
                </a:moveTo>
                <a:lnTo>
                  <a:pt x="707771" y="245766"/>
                </a:lnTo>
                <a:lnTo>
                  <a:pt x="767404" y="245766"/>
                </a:lnTo>
                <a:lnTo>
                  <a:pt x="1223453" y="69508"/>
                </a:lnTo>
                <a:lnTo>
                  <a:pt x="1197071" y="56622"/>
                </a:lnTo>
                <a:close/>
              </a:path>
              <a:path w="1299209" h="1202690">
                <a:moveTo>
                  <a:pt x="218470" y="101"/>
                </a:moveTo>
                <a:lnTo>
                  <a:pt x="192088" y="12887"/>
                </a:lnTo>
                <a:lnTo>
                  <a:pt x="546226" y="151600"/>
                </a:lnTo>
                <a:lnTo>
                  <a:pt x="571068" y="167529"/>
                </a:lnTo>
                <a:lnTo>
                  <a:pt x="588775" y="187847"/>
                </a:lnTo>
                <a:lnTo>
                  <a:pt x="600555" y="210134"/>
                </a:lnTo>
                <a:lnTo>
                  <a:pt x="607617" y="231966"/>
                </a:lnTo>
                <a:lnTo>
                  <a:pt x="629448" y="231966"/>
                </a:lnTo>
                <a:lnTo>
                  <a:pt x="609115" y="179670"/>
                </a:lnTo>
                <a:lnTo>
                  <a:pt x="575987" y="143924"/>
                </a:lnTo>
                <a:lnTo>
                  <a:pt x="554750" y="131812"/>
                </a:lnTo>
                <a:lnTo>
                  <a:pt x="218470" y="101"/>
                </a:lnTo>
                <a:close/>
              </a:path>
              <a:path w="1299209" h="1202690">
                <a:moveTo>
                  <a:pt x="1138521" y="28108"/>
                </a:moveTo>
                <a:lnTo>
                  <a:pt x="771901" y="173112"/>
                </a:lnTo>
                <a:lnTo>
                  <a:pt x="724174" y="200114"/>
                </a:lnTo>
                <a:lnTo>
                  <a:pt x="691129" y="231966"/>
                </a:lnTo>
                <a:lnTo>
                  <a:pt x="719901" y="231966"/>
                </a:lnTo>
                <a:lnTo>
                  <a:pt x="720666" y="231096"/>
                </a:lnTo>
                <a:lnTo>
                  <a:pt x="737017" y="217413"/>
                </a:lnTo>
                <a:lnTo>
                  <a:pt x="756808" y="204740"/>
                </a:lnTo>
                <a:lnTo>
                  <a:pt x="780019" y="193101"/>
                </a:lnTo>
                <a:lnTo>
                  <a:pt x="1164701" y="40894"/>
                </a:lnTo>
                <a:lnTo>
                  <a:pt x="1138521" y="28108"/>
                </a:lnTo>
                <a:close/>
              </a:path>
            </a:pathLst>
          </a:custGeom>
          <a:solidFill>
            <a:srgbClr val="00A2FF"/>
          </a:solidFill>
        </p:spPr>
        <p:txBody>
          <a:bodyPr wrap="square" lIns="0" tIns="0" rIns="0" bIns="0" rtlCol="0"/>
          <a:lstStyle/>
          <a:p>
            <a:endParaRPr/>
          </a:p>
        </p:txBody>
      </p:sp>
      <p:sp>
        <p:nvSpPr>
          <p:cNvPr id="20" name="object 20"/>
          <p:cNvSpPr txBox="1"/>
          <p:nvPr/>
        </p:nvSpPr>
        <p:spPr>
          <a:xfrm>
            <a:off x="8757026" y="3144847"/>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1</a:t>
            </a:r>
            <a:endParaRPr sz="2450">
              <a:latin typeface="Arial"/>
              <a:cs typeface="Arial"/>
            </a:endParaRPr>
          </a:p>
        </p:txBody>
      </p:sp>
      <p:sp>
        <p:nvSpPr>
          <p:cNvPr id="21" name="object 21"/>
          <p:cNvSpPr txBox="1"/>
          <p:nvPr/>
        </p:nvSpPr>
        <p:spPr>
          <a:xfrm>
            <a:off x="12844919" y="7768048"/>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2</a:t>
            </a:r>
            <a:endParaRPr sz="245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64186" y="3259113"/>
            <a:ext cx="6565265" cy="3817620"/>
            <a:chOff x="8164186" y="3259113"/>
            <a:chExt cx="6565265" cy="3817620"/>
          </a:xfrm>
        </p:grpSpPr>
        <p:sp>
          <p:nvSpPr>
            <p:cNvPr id="3" name="object 3"/>
            <p:cNvSpPr/>
            <p:nvPr/>
          </p:nvSpPr>
          <p:spPr>
            <a:xfrm>
              <a:off x="8324374" y="3259113"/>
              <a:ext cx="243204" cy="688975"/>
            </a:xfrm>
            <a:custGeom>
              <a:avLst/>
              <a:gdLst/>
              <a:ahLst/>
              <a:cxnLst/>
              <a:rect l="l" t="t" r="r" b="b"/>
              <a:pathLst>
                <a:path w="243204" h="688975">
                  <a:moveTo>
                    <a:pt x="121442" y="0"/>
                  </a:moveTo>
                  <a:lnTo>
                    <a:pt x="74175" y="9545"/>
                  </a:lnTo>
                  <a:lnTo>
                    <a:pt x="35573" y="35574"/>
                  </a:lnTo>
                  <a:lnTo>
                    <a:pt x="9545" y="74177"/>
                  </a:lnTo>
                  <a:lnTo>
                    <a:pt x="0" y="121442"/>
                  </a:lnTo>
                  <a:lnTo>
                    <a:pt x="4474" y="154159"/>
                  </a:lnTo>
                  <a:lnTo>
                    <a:pt x="17080" y="183476"/>
                  </a:lnTo>
                  <a:lnTo>
                    <a:pt x="36595" y="208197"/>
                  </a:lnTo>
                  <a:lnTo>
                    <a:pt x="61797" y="227127"/>
                  </a:lnTo>
                  <a:lnTo>
                    <a:pt x="61797" y="306349"/>
                  </a:lnTo>
                  <a:lnTo>
                    <a:pt x="109551" y="306349"/>
                  </a:lnTo>
                  <a:lnTo>
                    <a:pt x="113374" y="310172"/>
                  </a:lnTo>
                  <a:lnTo>
                    <a:pt x="113374" y="319625"/>
                  </a:lnTo>
                  <a:lnTo>
                    <a:pt x="109551" y="323507"/>
                  </a:lnTo>
                  <a:lnTo>
                    <a:pt x="61797" y="323507"/>
                  </a:lnTo>
                  <a:lnTo>
                    <a:pt x="61797" y="368201"/>
                  </a:lnTo>
                  <a:lnTo>
                    <a:pt x="87715" y="368201"/>
                  </a:lnTo>
                  <a:lnTo>
                    <a:pt x="91538" y="372026"/>
                  </a:lnTo>
                  <a:lnTo>
                    <a:pt x="91538" y="381480"/>
                  </a:lnTo>
                  <a:lnTo>
                    <a:pt x="87714" y="385304"/>
                  </a:lnTo>
                  <a:lnTo>
                    <a:pt x="61797" y="385304"/>
                  </a:lnTo>
                  <a:lnTo>
                    <a:pt x="61797" y="431881"/>
                  </a:lnTo>
                  <a:lnTo>
                    <a:pt x="109551" y="431881"/>
                  </a:lnTo>
                  <a:lnTo>
                    <a:pt x="113374" y="435756"/>
                  </a:lnTo>
                  <a:lnTo>
                    <a:pt x="113374" y="445210"/>
                  </a:lnTo>
                  <a:lnTo>
                    <a:pt x="109551" y="449037"/>
                  </a:lnTo>
                  <a:lnTo>
                    <a:pt x="61797" y="449037"/>
                  </a:lnTo>
                  <a:lnTo>
                    <a:pt x="61797" y="497173"/>
                  </a:lnTo>
                  <a:lnTo>
                    <a:pt x="87715" y="497173"/>
                  </a:lnTo>
                  <a:lnTo>
                    <a:pt x="91538" y="500996"/>
                  </a:lnTo>
                  <a:lnTo>
                    <a:pt x="91538" y="510449"/>
                  </a:lnTo>
                  <a:lnTo>
                    <a:pt x="87714" y="514276"/>
                  </a:lnTo>
                  <a:lnTo>
                    <a:pt x="61797" y="514276"/>
                  </a:lnTo>
                  <a:lnTo>
                    <a:pt x="61797" y="558378"/>
                  </a:lnTo>
                  <a:lnTo>
                    <a:pt x="111165" y="558378"/>
                  </a:lnTo>
                  <a:lnTo>
                    <a:pt x="114988" y="562202"/>
                  </a:lnTo>
                  <a:lnTo>
                    <a:pt x="114988" y="571660"/>
                  </a:lnTo>
                  <a:lnTo>
                    <a:pt x="111165" y="575481"/>
                  </a:lnTo>
                  <a:lnTo>
                    <a:pt x="61797" y="575481"/>
                  </a:lnTo>
                  <a:lnTo>
                    <a:pt x="61797" y="628781"/>
                  </a:lnTo>
                  <a:lnTo>
                    <a:pt x="66483" y="652001"/>
                  </a:lnTo>
                  <a:lnTo>
                    <a:pt x="79264" y="670959"/>
                  </a:lnTo>
                  <a:lnTo>
                    <a:pt x="98223" y="683740"/>
                  </a:lnTo>
                  <a:lnTo>
                    <a:pt x="121442" y="688427"/>
                  </a:lnTo>
                  <a:lnTo>
                    <a:pt x="144662" y="683740"/>
                  </a:lnTo>
                  <a:lnTo>
                    <a:pt x="163621" y="670959"/>
                  </a:lnTo>
                  <a:lnTo>
                    <a:pt x="176402" y="652000"/>
                  </a:lnTo>
                  <a:lnTo>
                    <a:pt x="181088" y="628781"/>
                  </a:lnTo>
                  <a:lnTo>
                    <a:pt x="181088" y="227127"/>
                  </a:lnTo>
                  <a:lnTo>
                    <a:pt x="206289" y="208197"/>
                  </a:lnTo>
                  <a:lnTo>
                    <a:pt x="225805" y="183476"/>
                  </a:lnTo>
                  <a:lnTo>
                    <a:pt x="238411" y="154159"/>
                  </a:lnTo>
                  <a:lnTo>
                    <a:pt x="242885" y="121442"/>
                  </a:lnTo>
                  <a:lnTo>
                    <a:pt x="233340" y="74177"/>
                  </a:lnTo>
                  <a:lnTo>
                    <a:pt x="207311" y="35574"/>
                  </a:lnTo>
                  <a:lnTo>
                    <a:pt x="168708" y="9545"/>
                  </a:lnTo>
                  <a:lnTo>
                    <a:pt x="121442" y="0"/>
                  </a:lnTo>
                  <a:close/>
                </a:path>
              </a:pathLst>
            </a:custGeom>
            <a:solidFill>
              <a:srgbClr val="00A2FF"/>
            </a:solidFill>
          </p:spPr>
          <p:txBody>
            <a:bodyPr wrap="square" lIns="0" tIns="0" rIns="0" bIns="0" rtlCol="0"/>
            <a:lstStyle/>
            <a:p>
              <a:endParaRPr/>
            </a:p>
          </p:txBody>
        </p:sp>
        <p:sp>
          <p:nvSpPr>
            <p:cNvPr id="4" name="object 4"/>
            <p:cNvSpPr/>
            <p:nvPr/>
          </p:nvSpPr>
          <p:spPr>
            <a:xfrm>
              <a:off x="8164186" y="3581786"/>
              <a:ext cx="3439795" cy="1885314"/>
            </a:xfrm>
            <a:custGeom>
              <a:avLst/>
              <a:gdLst/>
              <a:ahLst/>
              <a:cxnLst/>
              <a:rect l="l" t="t" r="r" b="b"/>
              <a:pathLst>
                <a:path w="3439795" h="1885314">
                  <a:moveTo>
                    <a:pt x="3439179" y="0"/>
                  </a:moveTo>
                  <a:lnTo>
                    <a:pt x="0" y="0"/>
                  </a:lnTo>
                  <a:lnTo>
                    <a:pt x="0" y="1884759"/>
                  </a:lnTo>
                  <a:lnTo>
                    <a:pt x="3439179" y="1884759"/>
                  </a:lnTo>
                  <a:lnTo>
                    <a:pt x="3439179"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13433999" y="5781681"/>
              <a:ext cx="1294884" cy="1294884"/>
            </a:xfrm>
            <a:prstGeom prst="rect">
              <a:avLst/>
            </a:prstGeom>
          </p:spPr>
        </p:pic>
      </p:grpSp>
      <p:sp>
        <p:nvSpPr>
          <p:cNvPr id="6" name="object 6"/>
          <p:cNvSpPr txBox="1">
            <a:spLocks noGrp="1"/>
          </p:cNvSpPr>
          <p:nvPr>
            <p:ph type="title"/>
          </p:nvPr>
        </p:nvSpPr>
        <p:spPr>
          <a:xfrm>
            <a:off x="3228667" y="494591"/>
            <a:ext cx="13646785" cy="1433195"/>
          </a:xfrm>
          <a:prstGeom prst="rect">
            <a:avLst/>
          </a:prstGeom>
        </p:spPr>
        <p:txBody>
          <a:bodyPr vert="horz" wrap="square" lIns="0" tIns="17145" rIns="0" bIns="0" rtlCol="0">
            <a:spAutoFit/>
          </a:bodyPr>
          <a:lstStyle/>
          <a:p>
            <a:pPr marL="12700">
              <a:lnSpc>
                <a:spcPct val="100000"/>
              </a:lnSpc>
              <a:spcBef>
                <a:spcPts val="135"/>
              </a:spcBef>
            </a:pPr>
            <a:r>
              <a:rPr spc="210" dirty="0"/>
              <a:t>Library</a:t>
            </a:r>
            <a:r>
              <a:rPr spc="-25" dirty="0"/>
              <a:t> </a:t>
            </a:r>
            <a:r>
              <a:rPr spc="204" dirty="0"/>
              <a:t>Inventory</a:t>
            </a:r>
            <a:r>
              <a:rPr spc="-25" dirty="0"/>
              <a:t> </a:t>
            </a:r>
            <a:r>
              <a:rPr spc="185" dirty="0"/>
              <a:t>Domain</a:t>
            </a:r>
          </a:p>
        </p:txBody>
      </p:sp>
      <p:sp>
        <p:nvSpPr>
          <p:cNvPr id="7" name="object 7"/>
          <p:cNvSpPr txBox="1"/>
          <p:nvPr/>
        </p:nvSpPr>
        <p:spPr>
          <a:xfrm>
            <a:off x="14900594" y="6223289"/>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pic>
        <p:nvPicPr>
          <p:cNvPr id="8" name="object 8"/>
          <p:cNvPicPr/>
          <p:nvPr/>
        </p:nvPicPr>
        <p:blipFill>
          <a:blip r:embed="rId3" cstate="print"/>
          <a:stretch>
            <a:fillRect/>
          </a:stretch>
        </p:blipFill>
        <p:spPr>
          <a:xfrm>
            <a:off x="2252171" y="3802091"/>
            <a:ext cx="2166486" cy="2182654"/>
          </a:xfrm>
          <a:prstGeom prst="rect">
            <a:avLst/>
          </a:prstGeom>
        </p:spPr>
      </p:pic>
      <p:sp>
        <p:nvSpPr>
          <p:cNvPr id="9" name="object 9"/>
          <p:cNvSpPr txBox="1"/>
          <p:nvPr/>
        </p:nvSpPr>
        <p:spPr>
          <a:xfrm>
            <a:off x="3144012" y="3300261"/>
            <a:ext cx="869315" cy="264160"/>
          </a:xfrm>
          <a:prstGeom prst="rect">
            <a:avLst/>
          </a:prstGeom>
        </p:spPr>
        <p:txBody>
          <a:bodyPr vert="horz" wrap="square" lIns="0" tIns="14604" rIns="0" bIns="0" rtlCol="0">
            <a:spAutoFit/>
          </a:bodyPr>
          <a:lstStyle/>
          <a:p>
            <a:pPr marL="12700">
              <a:lnSpc>
                <a:spcPct val="100000"/>
              </a:lnSpc>
              <a:spcBef>
                <a:spcPts val="114"/>
              </a:spcBef>
            </a:pPr>
            <a:r>
              <a:rPr sz="1550" b="1" dirty="0">
                <a:latin typeface="Arial"/>
                <a:cs typeface="Arial"/>
              </a:rPr>
              <a:t>Librarian</a:t>
            </a:r>
            <a:endParaRPr sz="1550">
              <a:latin typeface="Arial"/>
              <a:cs typeface="Arial"/>
            </a:endParaRPr>
          </a:p>
        </p:txBody>
      </p:sp>
      <p:sp>
        <p:nvSpPr>
          <p:cNvPr id="10" name="object 10"/>
          <p:cNvSpPr txBox="1"/>
          <p:nvPr/>
        </p:nvSpPr>
        <p:spPr>
          <a:xfrm>
            <a:off x="8064377" y="5448442"/>
            <a:ext cx="363918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30" dirty="0">
                <a:latin typeface="Arial"/>
                <a:cs typeface="Arial"/>
              </a:rPr>
              <a:t> </a:t>
            </a:r>
            <a:r>
              <a:rPr sz="2450" b="1" spc="-10" dirty="0">
                <a:latin typeface="Arial"/>
                <a:cs typeface="Arial"/>
              </a:rPr>
              <a:t>Events</a:t>
            </a:r>
            <a:r>
              <a:rPr sz="2450" b="1" spc="-25" dirty="0">
                <a:latin typeface="Arial"/>
                <a:cs typeface="Arial"/>
              </a:rPr>
              <a:t> </a:t>
            </a:r>
            <a:r>
              <a:rPr sz="2450" b="1" spc="10" dirty="0">
                <a:latin typeface="Arial"/>
                <a:cs typeface="Arial"/>
              </a:rPr>
              <a:t>Producer</a:t>
            </a:r>
            <a:endParaRPr sz="2450">
              <a:latin typeface="Arial"/>
              <a:cs typeface="Arial"/>
            </a:endParaRPr>
          </a:p>
        </p:txBody>
      </p:sp>
      <p:sp>
        <p:nvSpPr>
          <p:cNvPr id="11" name="object 11"/>
          <p:cNvSpPr txBox="1"/>
          <p:nvPr/>
        </p:nvSpPr>
        <p:spPr>
          <a:xfrm>
            <a:off x="8336687" y="4048688"/>
            <a:ext cx="1047115" cy="775335"/>
          </a:xfrm>
          <a:prstGeom prst="rect">
            <a:avLst/>
          </a:prstGeom>
          <a:solidFill>
            <a:srgbClr val="00A2FF"/>
          </a:solidFill>
        </p:spPr>
        <p:txBody>
          <a:bodyPr vert="horz" wrap="square" lIns="0" tIns="184150" rIns="0" bIns="0" rtlCol="0">
            <a:spAutoFit/>
          </a:bodyPr>
          <a:lstStyle/>
          <a:p>
            <a:pPr marL="253365">
              <a:lnSpc>
                <a:spcPct val="100000"/>
              </a:lnSpc>
              <a:spcBef>
                <a:spcPts val="1450"/>
              </a:spcBef>
            </a:pPr>
            <a:r>
              <a:rPr sz="2600" spc="20" dirty="0">
                <a:solidFill>
                  <a:srgbClr val="FFFFFF"/>
                </a:solidFill>
                <a:latin typeface="Arial MT"/>
                <a:cs typeface="Arial MT"/>
              </a:rPr>
              <a:t>API</a:t>
            </a:r>
            <a:endParaRPr sz="2600">
              <a:latin typeface="Arial MT"/>
              <a:cs typeface="Arial MT"/>
            </a:endParaRPr>
          </a:p>
        </p:txBody>
      </p:sp>
      <p:sp>
        <p:nvSpPr>
          <p:cNvPr id="12" name="object 12"/>
          <p:cNvSpPr txBox="1"/>
          <p:nvPr/>
        </p:nvSpPr>
        <p:spPr>
          <a:xfrm>
            <a:off x="10202824" y="4043052"/>
            <a:ext cx="1184275" cy="739775"/>
          </a:xfrm>
          <a:prstGeom prst="rect">
            <a:avLst/>
          </a:prstGeom>
          <a:solidFill>
            <a:srgbClr val="00A2FF"/>
          </a:solidFill>
        </p:spPr>
        <p:txBody>
          <a:bodyPr vert="horz" wrap="square" lIns="0" tIns="72390" rIns="0" bIns="0" rtlCol="0">
            <a:spAutoFit/>
          </a:bodyPr>
          <a:lstStyle/>
          <a:p>
            <a:pPr marL="80645" marR="73025" indent="19177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20" dirty="0">
                <a:solidFill>
                  <a:srgbClr val="FFFFFF"/>
                </a:solidFill>
                <a:latin typeface="Arial MT"/>
                <a:cs typeface="Arial MT"/>
              </a:rPr>
              <a:t>P</a:t>
            </a:r>
            <a:r>
              <a:rPr sz="1900" spc="-25" dirty="0">
                <a:solidFill>
                  <a:srgbClr val="FFFFFF"/>
                </a:solidFill>
                <a:latin typeface="Arial MT"/>
                <a:cs typeface="Arial MT"/>
              </a:rPr>
              <a:t>r</a:t>
            </a:r>
            <a:r>
              <a:rPr sz="1900" spc="55" dirty="0">
                <a:solidFill>
                  <a:srgbClr val="FFFFFF"/>
                </a:solidFill>
                <a:latin typeface="Arial MT"/>
                <a:cs typeface="Arial MT"/>
              </a:rPr>
              <a:t>oducer</a:t>
            </a:r>
            <a:endParaRPr sz="1900">
              <a:latin typeface="Arial MT"/>
              <a:cs typeface="Arial MT"/>
            </a:endParaRPr>
          </a:p>
        </p:txBody>
      </p:sp>
      <p:sp>
        <p:nvSpPr>
          <p:cNvPr id="13" name="object 13"/>
          <p:cNvSpPr/>
          <p:nvPr/>
        </p:nvSpPr>
        <p:spPr>
          <a:xfrm>
            <a:off x="12252076" y="8155815"/>
            <a:ext cx="3439795" cy="1885314"/>
          </a:xfrm>
          <a:custGeom>
            <a:avLst/>
            <a:gdLst/>
            <a:ahLst/>
            <a:cxnLst/>
            <a:rect l="l" t="t" r="r" b="b"/>
            <a:pathLst>
              <a:path w="3439794" h="1885315">
                <a:moveTo>
                  <a:pt x="3439179" y="0"/>
                </a:moveTo>
                <a:lnTo>
                  <a:pt x="0" y="0"/>
                </a:lnTo>
                <a:lnTo>
                  <a:pt x="0" y="1884759"/>
                </a:lnTo>
                <a:lnTo>
                  <a:pt x="3439179" y="1884759"/>
                </a:lnTo>
                <a:lnTo>
                  <a:pt x="3439179" y="0"/>
                </a:lnTo>
                <a:close/>
              </a:path>
            </a:pathLst>
          </a:custGeom>
          <a:solidFill>
            <a:srgbClr val="000000"/>
          </a:solidFill>
        </p:spPr>
        <p:txBody>
          <a:bodyPr wrap="square" lIns="0" tIns="0" rIns="0" bIns="0" rtlCol="0"/>
          <a:lstStyle/>
          <a:p>
            <a:endParaRPr/>
          </a:p>
        </p:txBody>
      </p:sp>
      <p:sp>
        <p:nvSpPr>
          <p:cNvPr id="14" name="object 14"/>
          <p:cNvSpPr txBox="1"/>
          <p:nvPr/>
        </p:nvSpPr>
        <p:spPr>
          <a:xfrm>
            <a:off x="12065256" y="10022471"/>
            <a:ext cx="381317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25" dirty="0">
                <a:latin typeface="Arial"/>
                <a:cs typeface="Arial"/>
              </a:rPr>
              <a:t> </a:t>
            </a:r>
            <a:r>
              <a:rPr sz="2450" b="1" spc="-10" dirty="0">
                <a:latin typeface="Arial"/>
                <a:cs typeface="Arial"/>
              </a:rPr>
              <a:t>Events</a:t>
            </a:r>
            <a:r>
              <a:rPr sz="2450" b="1" spc="-20" dirty="0">
                <a:latin typeface="Arial"/>
                <a:cs typeface="Arial"/>
              </a:rPr>
              <a:t> </a:t>
            </a:r>
            <a:r>
              <a:rPr sz="2450" b="1" spc="10" dirty="0">
                <a:latin typeface="Arial"/>
                <a:cs typeface="Arial"/>
              </a:rPr>
              <a:t>Consumer</a:t>
            </a:r>
            <a:endParaRPr sz="2450">
              <a:latin typeface="Arial"/>
              <a:cs typeface="Arial"/>
            </a:endParaRPr>
          </a:p>
        </p:txBody>
      </p:sp>
      <p:sp>
        <p:nvSpPr>
          <p:cNvPr id="15" name="object 15"/>
          <p:cNvSpPr txBox="1"/>
          <p:nvPr/>
        </p:nvSpPr>
        <p:spPr>
          <a:xfrm>
            <a:off x="12455945" y="8742536"/>
            <a:ext cx="1184275" cy="739775"/>
          </a:xfrm>
          <a:prstGeom prst="rect">
            <a:avLst/>
          </a:prstGeom>
          <a:solidFill>
            <a:srgbClr val="00A2FF"/>
          </a:solidFill>
        </p:spPr>
        <p:txBody>
          <a:bodyPr vert="horz" wrap="square" lIns="0" tIns="72390" rIns="0" bIns="0" rtlCol="0">
            <a:spAutoFit/>
          </a:bodyPr>
          <a:lstStyle/>
          <a:p>
            <a:pPr marL="18415" marR="10795" indent="25400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30" dirty="0">
                <a:solidFill>
                  <a:srgbClr val="FFFFFF"/>
                </a:solidFill>
                <a:latin typeface="Arial MT"/>
                <a:cs typeface="Arial MT"/>
              </a:rPr>
              <a:t>Consumer</a:t>
            </a:r>
            <a:endParaRPr sz="1900">
              <a:latin typeface="Arial MT"/>
              <a:cs typeface="Arial MT"/>
            </a:endParaRPr>
          </a:p>
        </p:txBody>
      </p:sp>
      <p:sp>
        <p:nvSpPr>
          <p:cNvPr id="16" name="object 16"/>
          <p:cNvSpPr/>
          <p:nvPr/>
        </p:nvSpPr>
        <p:spPr>
          <a:xfrm>
            <a:off x="14344851" y="8330875"/>
            <a:ext cx="1184275" cy="1563370"/>
          </a:xfrm>
          <a:custGeom>
            <a:avLst/>
            <a:gdLst/>
            <a:ahLst/>
            <a:cxnLst/>
            <a:rect l="l" t="t" r="r" b="b"/>
            <a:pathLst>
              <a:path w="1184275" h="1563370">
                <a:moveTo>
                  <a:pt x="20" y="260003"/>
                </a:moveTo>
                <a:lnTo>
                  <a:pt x="20" y="1374287"/>
                </a:lnTo>
                <a:lnTo>
                  <a:pt x="4003" y="1395268"/>
                </a:lnTo>
                <a:lnTo>
                  <a:pt x="34530" y="1435723"/>
                </a:lnTo>
                <a:lnTo>
                  <a:pt x="92178" y="1472982"/>
                </a:lnTo>
                <a:lnTo>
                  <a:pt x="130063" y="1489969"/>
                </a:lnTo>
                <a:lnTo>
                  <a:pt x="173396" y="1505623"/>
                </a:lnTo>
                <a:lnTo>
                  <a:pt x="221733" y="1519767"/>
                </a:lnTo>
                <a:lnTo>
                  <a:pt x="274630" y="1532223"/>
                </a:lnTo>
                <a:lnTo>
                  <a:pt x="331643" y="1542814"/>
                </a:lnTo>
                <a:lnTo>
                  <a:pt x="392328" y="1551360"/>
                </a:lnTo>
                <a:lnTo>
                  <a:pt x="456240" y="1557685"/>
                </a:lnTo>
                <a:lnTo>
                  <a:pt x="522936" y="1561610"/>
                </a:lnTo>
                <a:lnTo>
                  <a:pt x="591971" y="1562958"/>
                </a:lnTo>
                <a:lnTo>
                  <a:pt x="661006" y="1561610"/>
                </a:lnTo>
                <a:lnTo>
                  <a:pt x="727702" y="1557685"/>
                </a:lnTo>
                <a:lnTo>
                  <a:pt x="791614" y="1551360"/>
                </a:lnTo>
                <a:lnTo>
                  <a:pt x="852299" y="1542814"/>
                </a:lnTo>
                <a:lnTo>
                  <a:pt x="909312" y="1532223"/>
                </a:lnTo>
                <a:lnTo>
                  <a:pt x="962209" y="1519767"/>
                </a:lnTo>
                <a:lnTo>
                  <a:pt x="1010546" y="1505623"/>
                </a:lnTo>
                <a:lnTo>
                  <a:pt x="1053879" y="1489969"/>
                </a:lnTo>
                <a:lnTo>
                  <a:pt x="1091764" y="1472982"/>
                </a:lnTo>
                <a:lnTo>
                  <a:pt x="1149412" y="1435723"/>
                </a:lnTo>
                <a:lnTo>
                  <a:pt x="1179939" y="1395268"/>
                </a:lnTo>
                <a:lnTo>
                  <a:pt x="1183922" y="1374287"/>
                </a:lnTo>
                <a:lnTo>
                  <a:pt x="1183922" y="387619"/>
                </a:lnTo>
                <a:lnTo>
                  <a:pt x="591971" y="387619"/>
                </a:lnTo>
                <a:lnTo>
                  <a:pt x="524273" y="386529"/>
                </a:lnTo>
                <a:lnTo>
                  <a:pt x="458665" y="383332"/>
                </a:lnTo>
                <a:lnTo>
                  <a:pt x="395522" y="378141"/>
                </a:lnTo>
                <a:lnTo>
                  <a:pt x="335220" y="371065"/>
                </a:lnTo>
                <a:lnTo>
                  <a:pt x="278132" y="362217"/>
                </a:lnTo>
                <a:lnTo>
                  <a:pt x="224634" y="351708"/>
                </a:lnTo>
                <a:lnTo>
                  <a:pt x="175100" y="339649"/>
                </a:lnTo>
                <a:lnTo>
                  <a:pt x="129906" y="326152"/>
                </a:lnTo>
                <a:lnTo>
                  <a:pt x="89426" y="311327"/>
                </a:lnTo>
                <a:lnTo>
                  <a:pt x="54036" y="295287"/>
                </a:lnTo>
                <a:lnTo>
                  <a:pt x="24109" y="278142"/>
                </a:lnTo>
                <a:lnTo>
                  <a:pt x="20" y="260003"/>
                </a:lnTo>
                <a:close/>
              </a:path>
              <a:path w="1184275" h="1563370">
                <a:moveTo>
                  <a:pt x="1183922" y="260003"/>
                </a:moveTo>
                <a:lnTo>
                  <a:pt x="1129902" y="295287"/>
                </a:lnTo>
                <a:lnTo>
                  <a:pt x="1094510" y="311327"/>
                </a:lnTo>
                <a:lnTo>
                  <a:pt x="1054029" y="326152"/>
                </a:lnTo>
                <a:lnTo>
                  <a:pt x="1008834" y="339649"/>
                </a:lnTo>
                <a:lnTo>
                  <a:pt x="959300" y="351708"/>
                </a:lnTo>
                <a:lnTo>
                  <a:pt x="905802" y="362217"/>
                </a:lnTo>
                <a:lnTo>
                  <a:pt x="848715" y="371065"/>
                </a:lnTo>
                <a:lnTo>
                  <a:pt x="788414" y="378141"/>
                </a:lnTo>
                <a:lnTo>
                  <a:pt x="725273" y="383332"/>
                </a:lnTo>
                <a:lnTo>
                  <a:pt x="659667" y="386529"/>
                </a:lnTo>
                <a:lnTo>
                  <a:pt x="591971" y="387619"/>
                </a:lnTo>
                <a:lnTo>
                  <a:pt x="1183922" y="387619"/>
                </a:lnTo>
                <a:lnTo>
                  <a:pt x="1183922" y="260003"/>
                </a:lnTo>
                <a:close/>
              </a:path>
              <a:path w="1184275" h="1563370">
                <a:moveTo>
                  <a:pt x="591971" y="0"/>
                </a:moveTo>
                <a:lnTo>
                  <a:pt x="535228" y="817"/>
                </a:lnTo>
                <a:lnTo>
                  <a:pt x="478908" y="3269"/>
                </a:lnTo>
                <a:lnTo>
                  <a:pt x="423430" y="7357"/>
                </a:lnTo>
                <a:lnTo>
                  <a:pt x="369216" y="13082"/>
                </a:lnTo>
                <a:lnTo>
                  <a:pt x="316685" y="20444"/>
                </a:lnTo>
                <a:lnTo>
                  <a:pt x="266258" y="29445"/>
                </a:lnTo>
                <a:lnTo>
                  <a:pt x="218355" y="40086"/>
                </a:lnTo>
                <a:lnTo>
                  <a:pt x="173397" y="52368"/>
                </a:lnTo>
                <a:lnTo>
                  <a:pt x="120415" y="70691"/>
                </a:lnTo>
                <a:lnTo>
                  <a:pt x="77065" y="90521"/>
                </a:lnTo>
                <a:lnTo>
                  <a:pt x="43349" y="111557"/>
                </a:lnTo>
                <a:lnTo>
                  <a:pt x="4816" y="156039"/>
                </a:lnTo>
                <a:lnTo>
                  <a:pt x="0" y="178883"/>
                </a:lnTo>
                <a:lnTo>
                  <a:pt x="4816" y="201726"/>
                </a:lnTo>
                <a:lnTo>
                  <a:pt x="43349" y="246209"/>
                </a:lnTo>
                <a:lnTo>
                  <a:pt x="77065" y="267244"/>
                </a:lnTo>
                <a:lnTo>
                  <a:pt x="120415" y="287074"/>
                </a:lnTo>
                <a:lnTo>
                  <a:pt x="173397" y="305398"/>
                </a:lnTo>
                <a:lnTo>
                  <a:pt x="215627" y="317003"/>
                </a:lnTo>
                <a:lnTo>
                  <a:pt x="260487" y="327158"/>
                </a:lnTo>
                <a:lnTo>
                  <a:pt x="307627" y="335863"/>
                </a:lnTo>
                <a:lnTo>
                  <a:pt x="356695" y="343116"/>
                </a:lnTo>
                <a:lnTo>
                  <a:pt x="407342" y="348919"/>
                </a:lnTo>
                <a:lnTo>
                  <a:pt x="459217" y="353271"/>
                </a:lnTo>
                <a:lnTo>
                  <a:pt x="511968" y="356173"/>
                </a:lnTo>
                <a:lnTo>
                  <a:pt x="565245" y="357623"/>
                </a:lnTo>
                <a:lnTo>
                  <a:pt x="618697" y="357623"/>
                </a:lnTo>
                <a:lnTo>
                  <a:pt x="671974" y="356173"/>
                </a:lnTo>
                <a:lnTo>
                  <a:pt x="724725" y="353271"/>
                </a:lnTo>
                <a:lnTo>
                  <a:pt x="776600" y="348919"/>
                </a:lnTo>
                <a:lnTo>
                  <a:pt x="827247" y="343116"/>
                </a:lnTo>
                <a:lnTo>
                  <a:pt x="876315" y="335863"/>
                </a:lnTo>
                <a:lnTo>
                  <a:pt x="923455" y="327158"/>
                </a:lnTo>
                <a:lnTo>
                  <a:pt x="968315" y="317003"/>
                </a:lnTo>
                <a:lnTo>
                  <a:pt x="1010545" y="305398"/>
                </a:lnTo>
                <a:lnTo>
                  <a:pt x="1063525" y="287074"/>
                </a:lnTo>
                <a:lnTo>
                  <a:pt x="1106872" y="267244"/>
                </a:lnTo>
                <a:lnTo>
                  <a:pt x="1140587" y="246209"/>
                </a:lnTo>
                <a:lnTo>
                  <a:pt x="1179118" y="201726"/>
                </a:lnTo>
                <a:lnTo>
                  <a:pt x="1183935" y="178883"/>
                </a:lnTo>
                <a:lnTo>
                  <a:pt x="1179118" y="156039"/>
                </a:lnTo>
                <a:lnTo>
                  <a:pt x="1140587" y="111557"/>
                </a:lnTo>
                <a:lnTo>
                  <a:pt x="1106872" y="90521"/>
                </a:lnTo>
                <a:lnTo>
                  <a:pt x="1063525" y="70691"/>
                </a:lnTo>
                <a:lnTo>
                  <a:pt x="1010545" y="52368"/>
                </a:lnTo>
                <a:lnTo>
                  <a:pt x="965584" y="40086"/>
                </a:lnTo>
                <a:lnTo>
                  <a:pt x="917680" y="29445"/>
                </a:lnTo>
                <a:lnTo>
                  <a:pt x="867252" y="20444"/>
                </a:lnTo>
                <a:lnTo>
                  <a:pt x="814722" y="13082"/>
                </a:lnTo>
                <a:lnTo>
                  <a:pt x="760509" y="7357"/>
                </a:lnTo>
                <a:lnTo>
                  <a:pt x="705033" y="3269"/>
                </a:lnTo>
                <a:lnTo>
                  <a:pt x="648713" y="817"/>
                </a:lnTo>
                <a:lnTo>
                  <a:pt x="591971" y="0"/>
                </a:lnTo>
                <a:close/>
              </a:path>
            </a:pathLst>
          </a:custGeom>
          <a:solidFill>
            <a:srgbClr val="61D836"/>
          </a:solidFill>
        </p:spPr>
        <p:txBody>
          <a:bodyPr wrap="square" lIns="0" tIns="0" rIns="0" bIns="0" rtlCol="0"/>
          <a:lstStyle/>
          <a:p>
            <a:endParaRPr/>
          </a:p>
        </p:txBody>
      </p:sp>
      <p:sp>
        <p:nvSpPr>
          <p:cNvPr id="17" name="object 17"/>
          <p:cNvSpPr txBox="1"/>
          <p:nvPr/>
        </p:nvSpPr>
        <p:spPr>
          <a:xfrm>
            <a:off x="12252076" y="8155815"/>
            <a:ext cx="3439795" cy="1885314"/>
          </a:xfrm>
          <a:prstGeom prst="rect">
            <a:avLst/>
          </a:prstGeom>
        </p:spPr>
        <p:txBody>
          <a:bodyPr vert="horz" wrap="square" lIns="0" tIns="6985" rIns="0" bIns="0" rtlCol="0">
            <a:spAutoFit/>
          </a:bodyPr>
          <a:lstStyle/>
          <a:p>
            <a:pPr>
              <a:lnSpc>
                <a:spcPct val="100000"/>
              </a:lnSpc>
              <a:spcBef>
                <a:spcPts val="55"/>
              </a:spcBef>
            </a:pPr>
            <a:endParaRPr sz="4150">
              <a:latin typeface="Times New Roman"/>
              <a:cs typeface="Times New Roman"/>
            </a:endParaRPr>
          </a:p>
          <a:p>
            <a:pPr marL="1929764" algn="ctr">
              <a:lnSpc>
                <a:spcPct val="100000"/>
              </a:lnSpc>
            </a:pPr>
            <a:r>
              <a:rPr sz="2600" spc="20" dirty="0">
                <a:solidFill>
                  <a:srgbClr val="FFFFFF"/>
                </a:solidFill>
                <a:latin typeface="Arial MT"/>
                <a:cs typeface="Arial MT"/>
              </a:rPr>
              <a:t>H2</a:t>
            </a:r>
            <a:endParaRPr sz="2600">
              <a:latin typeface="Arial MT"/>
              <a:cs typeface="Arial MT"/>
            </a:endParaRPr>
          </a:p>
          <a:p>
            <a:pPr marL="1929764" algn="ctr">
              <a:lnSpc>
                <a:spcPct val="100000"/>
              </a:lnSpc>
              <a:spcBef>
                <a:spcPts val="135"/>
              </a:spcBef>
            </a:pPr>
            <a:r>
              <a:rPr sz="1650" spc="15" dirty="0">
                <a:solidFill>
                  <a:srgbClr val="FFFFFF"/>
                </a:solidFill>
                <a:latin typeface="Arial MT"/>
                <a:cs typeface="Arial MT"/>
              </a:rPr>
              <a:t>(In-memory)</a:t>
            </a:r>
            <a:endParaRPr sz="1650">
              <a:latin typeface="Arial MT"/>
              <a:cs typeface="Arial MT"/>
            </a:endParaRPr>
          </a:p>
        </p:txBody>
      </p:sp>
      <p:sp>
        <p:nvSpPr>
          <p:cNvPr id="18" name="object 18"/>
          <p:cNvSpPr txBox="1"/>
          <p:nvPr/>
        </p:nvSpPr>
        <p:spPr>
          <a:xfrm>
            <a:off x="8757026" y="3144847"/>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1</a:t>
            </a:r>
            <a:endParaRPr sz="2450">
              <a:latin typeface="Arial"/>
              <a:cs typeface="Arial"/>
            </a:endParaRPr>
          </a:p>
        </p:txBody>
      </p:sp>
      <p:sp>
        <p:nvSpPr>
          <p:cNvPr id="19" name="object 19"/>
          <p:cNvSpPr txBox="1"/>
          <p:nvPr/>
        </p:nvSpPr>
        <p:spPr>
          <a:xfrm>
            <a:off x="12844919" y="7768048"/>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2</a:t>
            </a:r>
            <a:endParaRPr sz="2450">
              <a:latin typeface="Arial"/>
              <a:cs typeface="Arial"/>
            </a:endParaRPr>
          </a:p>
        </p:txBody>
      </p:sp>
      <p:grpSp>
        <p:nvGrpSpPr>
          <p:cNvPr id="20" name="object 20"/>
          <p:cNvGrpSpPr/>
          <p:nvPr/>
        </p:nvGrpSpPr>
        <p:grpSpPr>
          <a:xfrm>
            <a:off x="11601740" y="4565306"/>
            <a:ext cx="2646680" cy="3180080"/>
            <a:chOff x="11601740" y="4565306"/>
            <a:chExt cx="2646680" cy="3180080"/>
          </a:xfrm>
        </p:grpSpPr>
        <p:sp>
          <p:nvSpPr>
            <p:cNvPr id="21" name="object 21"/>
            <p:cNvSpPr/>
            <p:nvPr/>
          </p:nvSpPr>
          <p:spPr>
            <a:xfrm>
              <a:off x="11622682" y="4586247"/>
              <a:ext cx="1804035" cy="1082040"/>
            </a:xfrm>
            <a:custGeom>
              <a:avLst/>
              <a:gdLst/>
              <a:ahLst/>
              <a:cxnLst/>
              <a:rect l="l" t="t" r="r" b="b"/>
              <a:pathLst>
                <a:path w="1804034" h="1082039">
                  <a:moveTo>
                    <a:pt x="0" y="0"/>
                  </a:moveTo>
                  <a:lnTo>
                    <a:pt x="1785916" y="1070804"/>
                  </a:lnTo>
                  <a:lnTo>
                    <a:pt x="1803877" y="1081573"/>
                  </a:lnTo>
                </a:path>
              </a:pathLst>
            </a:custGeom>
            <a:ln w="41883">
              <a:solidFill>
                <a:srgbClr val="000000"/>
              </a:solidFill>
            </a:ln>
          </p:spPr>
          <p:txBody>
            <a:bodyPr wrap="square" lIns="0" tIns="0" rIns="0" bIns="0" rtlCol="0"/>
            <a:lstStyle/>
            <a:p>
              <a:endParaRPr/>
            </a:p>
          </p:txBody>
        </p:sp>
        <p:sp>
          <p:nvSpPr>
            <p:cNvPr id="22" name="object 22"/>
            <p:cNvSpPr/>
            <p:nvPr/>
          </p:nvSpPr>
          <p:spPr>
            <a:xfrm>
              <a:off x="13363372" y="5581617"/>
              <a:ext cx="196215" cy="166370"/>
            </a:xfrm>
            <a:custGeom>
              <a:avLst/>
              <a:gdLst/>
              <a:ahLst/>
              <a:cxnLst/>
              <a:rect l="l" t="t" r="r" b="b"/>
              <a:pathLst>
                <a:path w="196215" h="166370">
                  <a:moveTo>
                    <a:pt x="90457" y="0"/>
                  </a:moveTo>
                  <a:lnTo>
                    <a:pt x="0" y="150869"/>
                  </a:lnTo>
                  <a:lnTo>
                    <a:pt x="196098" y="165893"/>
                  </a:lnTo>
                  <a:lnTo>
                    <a:pt x="90457" y="0"/>
                  </a:lnTo>
                  <a:close/>
                </a:path>
              </a:pathLst>
            </a:custGeom>
            <a:solidFill>
              <a:srgbClr val="000000"/>
            </a:solidFill>
          </p:spPr>
          <p:txBody>
            <a:bodyPr wrap="square" lIns="0" tIns="0" rIns="0" bIns="0" rtlCol="0"/>
            <a:lstStyle/>
            <a:p>
              <a:endParaRPr/>
            </a:p>
          </p:txBody>
        </p:sp>
        <p:sp>
          <p:nvSpPr>
            <p:cNvPr id="23" name="object 23"/>
            <p:cNvSpPr/>
            <p:nvPr/>
          </p:nvSpPr>
          <p:spPr>
            <a:xfrm>
              <a:off x="14160144" y="7110736"/>
              <a:ext cx="0" cy="479425"/>
            </a:xfrm>
            <a:custGeom>
              <a:avLst/>
              <a:gdLst/>
              <a:ahLst/>
              <a:cxnLst/>
              <a:rect l="l" t="t" r="r" b="b"/>
              <a:pathLst>
                <a:path h="479425">
                  <a:moveTo>
                    <a:pt x="0" y="0"/>
                  </a:moveTo>
                  <a:lnTo>
                    <a:pt x="0" y="479148"/>
                  </a:lnTo>
                </a:path>
              </a:pathLst>
            </a:custGeom>
            <a:ln w="41883">
              <a:solidFill>
                <a:srgbClr val="000000"/>
              </a:solidFill>
            </a:ln>
          </p:spPr>
          <p:txBody>
            <a:bodyPr wrap="square" lIns="0" tIns="0" rIns="0" bIns="0" rtlCol="0"/>
            <a:lstStyle/>
            <a:p>
              <a:endParaRPr/>
            </a:p>
          </p:txBody>
        </p:sp>
        <p:sp>
          <p:nvSpPr>
            <p:cNvPr id="24" name="object 24"/>
            <p:cNvSpPr/>
            <p:nvPr/>
          </p:nvSpPr>
          <p:spPr>
            <a:xfrm>
              <a:off x="14072188" y="7568943"/>
              <a:ext cx="176530" cy="176530"/>
            </a:xfrm>
            <a:custGeom>
              <a:avLst/>
              <a:gdLst/>
              <a:ahLst/>
              <a:cxnLst/>
              <a:rect l="l" t="t" r="r" b="b"/>
              <a:pathLst>
                <a:path w="176530" h="176529">
                  <a:moveTo>
                    <a:pt x="175910" y="0"/>
                  </a:moveTo>
                  <a:lnTo>
                    <a:pt x="0" y="0"/>
                  </a:lnTo>
                  <a:lnTo>
                    <a:pt x="87955" y="175910"/>
                  </a:lnTo>
                  <a:lnTo>
                    <a:pt x="175910" y="0"/>
                  </a:lnTo>
                  <a:close/>
                </a:path>
              </a:pathLst>
            </a:custGeom>
            <a:solidFill>
              <a:srgbClr val="000000"/>
            </a:solidFill>
          </p:spPr>
          <p:txBody>
            <a:bodyPr wrap="square" lIns="0" tIns="0" rIns="0" bIns="0" rtlCol="0"/>
            <a:lstStyle/>
            <a:p>
              <a:endParaRPr/>
            </a:p>
          </p:txBody>
        </p:sp>
      </p:grpSp>
      <p:grpSp>
        <p:nvGrpSpPr>
          <p:cNvPr id="25" name="object 25"/>
          <p:cNvGrpSpPr/>
          <p:nvPr/>
        </p:nvGrpSpPr>
        <p:grpSpPr>
          <a:xfrm>
            <a:off x="5049733" y="4510366"/>
            <a:ext cx="3060700" cy="176530"/>
            <a:chOff x="5049733" y="4510366"/>
            <a:chExt cx="3060700" cy="176530"/>
          </a:xfrm>
        </p:grpSpPr>
        <p:sp>
          <p:nvSpPr>
            <p:cNvPr id="26" name="object 26"/>
            <p:cNvSpPr/>
            <p:nvPr/>
          </p:nvSpPr>
          <p:spPr>
            <a:xfrm>
              <a:off x="5049733" y="4598321"/>
              <a:ext cx="2905760" cy="0"/>
            </a:xfrm>
            <a:custGeom>
              <a:avLst/>
              <a:gdLst/>
              <a:ahLst/>
              <a:cxnLst/>
              <a:rect l="l" t="t" r="r" b="b"/>
              <a:pathLst>
                <a:path w="2905759">
                  <a:moveTo>
                    <a:pt x="0" y="0"/>
                  </a:moveTo>
                  <a:lnTo>
                    <a:pt x="2884711" y="0"/>
                  </a:lnTo>
                  <a:lnTo>
                    <a:pt x="2905652" y="0"/>
                  </a:lnTo>
                </a:path>
              </a:pathLst>
            </a:custGeom>
            <a:ln w="41883">
              <a:solidFill>
                <a:srgbClr val="000000"/>
              </a:solidFill>
            </a:ln>
          </p:spPr>
          <p:txBody>
            <a:bodyPr wrap="square" lIns="0" tIns="0" rIns="0" bIns="0" rtlCol="0"/>
            <a:lstStyle/>
            <a:p>
              <a:endParaRPr/>
            </a:p>
          </p:txBody>
        </p:sp>
        <p:sp>
          <p:nvSpPr>
            <p:cNvPr id="27" name="object 27"/>
            <p:cNvSpPr/>
            <p:nvPr/>
          </p:nvSpPr>
          <p:spPr>
            <a:xfrm>
              <a:off x="7934444" y="4510366"/>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
        <p:nvSpPr>
          <p:cNvPr id="28" name="object 28"/>
          <p:cNvSpPr txBox="1"/>
          <p:nvPr/>
        </p:nvSpPr>
        <p:spPr>
          <a:xfrm>
            <a:off x="5498974" y="3961576"/>
            <a:ext cx="2004060"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55" dirty="0">
                <a:latin typeface="Arial"/>
                <a:cs typeface="Arial"/>
              </a:rPr>
              <a:t> </a:t>
            </a:r>
            <a:r>
              <a:rPr sz="2450" b="1" spc="-10" dirty="0">
                <a:latin typeface="Arial"/>
                <a:cs typeface="Arial"/>
              </a:rPr>
              <a:t>Event</a:t>
            </a:r>
            <a:endParaRPr sz="2450">
              <a:latin typeface="Arial"/>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64186" y="3259113"/>
            <a:ext cx="6565265" cy="3817620"/>
            <a:chOff x="8164186" y="3259113"/>
            <a:chExt cx="6565265" cy="3817620"/>
          </a:xfrm>
        </p:grpSpPr>
        <p:sp>
          <p:nvSpPr>
            <p:cNvPr id="3" name="object 3"/>
            <p:cNvSpPr/>
            <p:nvPr/>
          </p:nvSpPr>
          <p:spPr>
            <a:xfrm>
              <a:off x="8324374" y="3259113"/>
              <a:ext cx="243204" cy="688975"/>
            </a:xfrm>
            <a:custGeom>
              <a:avLst/>
              <a:gdLst/>
              <a:ahLst/>
              <a:cxnLst/>
              <a:rect l="l" t="t" r="r" b="b"/>
              <a:pathLst>
                <a:path w="243204" h="688975">
                  <a:moveTo>
                    <a:pt x="121442" y="0"/>
                  </a:moveTo>
                  <a:lnTo>
                    <a:pt x="74175" y="9545"/>
                  </a:lnTo>
                  <a:lnTo>
                    <a:pt x="35573" y="35574"/>
                  </a:lnTo>
                  <a:lnTo>
                    <a:pt x="9545" y="74177"/>
                  </a:lnTo>
                  <a:lnTo>
                    <a:pt x="0" y="121442"/>
                  </a:lnTo>
                  <a:lnTo>
                    <a:pt x="4474" y="154159"/>
                  </a:lnTo>
                  <a:lnTo>
                    <a:pt x="17080" y="183476"/>
                  </a:lnTo>
                  <a:lnTo>
                    <a:pt x="36595" y="208197"/>
                  </a:lnTo>
                  <a:lnTo>
                    <a:pt x="61797" y="227127"/>
                  </a:lnTo>
                  <a:lnTo>
                    <a:pt x="61797" y="306349"/>
                  </a:lnTo>
                  <a:lnTo>
                    <a:pt x="109551" y="306349"/>
                  </a:lnTo>
                  <a:lnTo>
                    <a:pt x="113374" y="310172"/>
                  </a:lnTo>
                  <a:lnTo>
                    <a:pt x="113374" y="319625"/>
                  </a:lnTo>
                  <a:lnTo>
                    <a:pt x="109551" y="323507"/>
                  </a:lnTo>
                  <a:lnTo>
                    <a:pt x="61797" y="323507"/>
                  </a:lnTo>
                  <a:lnTo>
                    <a:pt x="61797" y="368201"/>
                  </a:lnTo>
                  <a:lnTo>
                    <a:pt x="87715" y="368201"/>
                  </a:lnTo>
                  <a:lnTo>
                    <a:pt x="91538" y="372026"/>
                  </a:lnTo>
                  <a:lnTo>
                    <a:pt x="91538" y="381480"/>
                  </a:lnTo>
                  <a:lnTo>
                    <a:pt x="87714" y="385304"/>
                  </a:lnTo>
                  <a:lnTo>
                    <a:pt x="61797" y="385304"/>
                  </a:lnTo>
                  <a:lnTo>
                    <a:pt x="61797" y="431881"/>
                  </a:lnTo>
                  <a:lnTo>
                    <a:pt x="109551" y="431881"/>
                  </a:lnTo>
                  <a:lnTo>
                    <a:pt x="113374" y="435756"/>
                  </a:lnTo>
                  <a:lnTo>
                    <a:pt x="113374" y="445210"/>
                  </a:lnTo>
                  <a:lnTo>
                    <a:pt x="109551" y="449037"/>
                  </a:lnTo>
                  <a:lnTo>
                    <a:pt x="61797" y="449037"/>
                  </a:lnTo>
                  <a:lnTo>
                    <a:pt x="61797" y="497173"/>
                  </a:lnTo>
                  <a:lnTo>
                    <a:pt x="87715" y="497173"/>
                  </a:lnTo>
                  <a:lnTo>
                    <a:pt x="91538" y="500996"/>
                  </a:lnTo>
                  <a:lnTo>
                    <a:pt x="91538" y="510449"/>
                  </a:lnTo>
                  <a:lnTo>
                    <a:pt x="87714" y="514276"/>
                  </a:lnTo>
                  <a:lnTo>
                    <a:pt x="61797" y="514276"/>
                  </a:lnTo>
                  <a:lnTo>
                    <a:pt x="61797" y="558378"/>
                  </a:lnTo>
                  <a:lnTo>
                    <a:pt x="111165" y="558378"/>
                  </a:lnTo>
                  <a:lnTo>
                    <a:pt x="114988" y="562202"/>
                  </a:lnTo>
                  <a:lnTo>
                    <a:pt x="114988" y="571660"/>
                  </a:lnTo>
                  <a:lnTo>
                    <a:pt x="111165" y="575481"/>
                  </a:lnTo>
                  <a:lnTo>
                    <a:pt x="61797" y="575481"/>
                  </a:lnTo>
                  <a:lnTo>
                    <a:pt x="61797" y="628781"/>
                  </a:lnTo>
                  <a:lnTo>
                    <a:pt x="66483" y="652001"/>
                  </a:lnTo>
                  <a:lnTo>
                    <a:pt x="79264" y="670959"/>
                  </a:lnTo>
                  <a:lnTo>
                    <a:pt x="98223" y="683740"/>
                  </a:lnTo>
                  <a:lnTo>
                    <a:pt x="121442" y="688427"/>
                  </a:lnTo>
                  <a:lnTo>
                    <a:pt x="144662" y="683740"/>
                  </a:lnTo>
                  <a:lnTo>
                    <a:pt x="163621" y="670959"/>
                  </a:lnTo>
                  <a:lnTo>
                    <a:pt x="176402" y="652000"/>
                  </a:lnTo>
                  <a:lnTo>
                    <a:pt x="181088" y="628781"/>
                  </a:lnTo>
                  <a:lnTo>
                    <a:pt x="181088" y="227127"/>
                  </a:lnTo>
                  <a:lnTo>
                    <a:pt x="206289" y="208197"/>
                  </a:lnTo>
                  <a:lnTo>
                    <a:pt x="225805" y="183476"/>
                  </a:lnTo>
                  <a:lnTo>
                    <a:pt x="238411" y="154159"/>
                  </a:lnTo>
                  <a:lnTo>
                    <a:pt x="242885" y="121442"/>
                  </a:lnTo>
                  <a:lnTo>
                    <a:pt x="233340" y="74177"/>
                  </a:lnTo>
                  <a:lnTo>
                    <a:pt x="207311" y="35574"/>
                  </a:lnTo>
                  <a:lnTo>
                    <a:pt x="168708" y="9545"/>
                  </a:lnTo>
                  <a:lnTo>
                    <a:pt x="121442" y="0"/>
                  </a:lnTo>
                  <a:close/>
                </a:path>
              </a:pathLst>
            </a:custGeom>
            <a:solidFill>
              <a:srgbClr val="00A2FF"/>
            </a:solidFill>
          </p:spPr>
          <p:txBody>
            <a:bodyPr wrap="square" lIns="0" tIns="0" rIns="0" bIns="0" rtlCol="0"/>
            <a:lstStyle/>
            <a:p>
              <a:endParaRPr/>
            </a:p>
          </p:txBody>
        </p:sp>
        <p:sp>
          <p:nvSpPr>
            <p:cNvPr id="4" name="object 4"/>
            <p:cNvSpPr/>
            <p:nvPr/>
          </p:nvSpPr>
          <p:spPr>
            <a:xfrm>
              <a:off x="8164186" y="3581786"/>
              <a:ext cx="3439795" cy="1885314"/>
            </a:xfrm>
            <a:custGeom>
              <a:avLst/>
              <a:gdLst/>
              <a:ahLst/>
              <a:cxnLst/>
              <a:rect l="l" t="t" r="r" b="b"/>
              <a:pathLst>
                <a:path w="3439795" h="1885314">
                  <a:moveTo>
                    <a:pt x="3439179" y="0"/>
                  </a:moveTo>
                  <a:lnTo>
                    <a:pt x="0" y="0"/>
                  </a:lnTo>
                  <a:lnTo>
                    <a:pt x="0" y="1884759"/>
                  </a:lnTo>
                  <a:lnTo>
                    <a:pt x="3439179" y="1884759"/>
                  </a:lnTo>
                  <a:lnTo>
                    <a:pt x="3439179"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13433999" y="5781681"/>
              <a:ext cx="1294884" cy="1294884"/>
            </a:xfrm>
            <a:prstGeom prst="rect">
              <a:avLst/>
            </a:prstGeom>
          </p:spPr>
        </p:pic>
      </p:grpSp>
      <p:sp>
        <p:nvSpPr>
          <p:cNvPr id="6" name="object 6"/>
          <p:cNvSpPr txBox="1">
            <a:spLocks noGrp="1"/>
          </p:cNvSpPr>
          <p:nvPr>
            <p:ph type="title"/>
          </p:nvPr>
        </p:nvSpPr>
        <p:spPr>
          <a:xfrm>
            <a:off x="4217286" y="494591"/>
            <a:ext cx="11670030" cy="1433195"/>
          </a:xfrm>
          <a:prstGeom prst="rect">
            <a:avLst/>
          </a:prstGeom>
        </p:spPr>
        <p:txBody>
          <a:bodyPr vert="horz" wrap="square" lIns="0" tIns="17145" rIns="0" bIns="0" rtlCol="0">
            <a:spAutoFit/>
          </a:bodyPr>
          <a:lstStyle/>
          <a:p>
            <a:pPr marL="12700">
              <a:lnSpc>
                <a:spcPct val="100000"/>
              </a:lnSpc>
              <a:spcBef>
                <a:spcPts val="135"/>
              </a:spcBef>
            </a:pPr>
            <a:r>
              <a:rPr spc="210" dirty="0"/>
              <a:t>Library</a:t>
            </a:r>
            <a:r>
              <a:rPr spc="-20" dirty="0"/>
              <a:t> </a:t>
            </a:r>
            <a:r>
              <a:rPr spc="114" dirty="0"/>
              <a:t>Event</a:t>
            </a:r>
            <a:r>
              <a:rPr spc="-15" dirty="0"/>
              <a:t> </a:t>
            </a:r>
            <a:r>
              <a:rPr spc="185" dirty="0"/>
              <a:t>Domain</a:t>
            </a:r>
          </a:p>
        </p:txBody>
      </p:sp>
      <p:sp>
        <p:nvSpPr>
          <p:cNvPr id="7" name="object 7"/>
          <p:cNvSpPr txBox="1"/>
          <p:nvPr/>
        </p:nvSpPr>
        <p:spPr>
          <a:xfrm>
            <a:off x="14900594" y="6223289"/>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pic>
        <p:nvPicPr>
          <p:cNvPr id="8" name="object 8"/>
          <p:cNvPicPr/>
          <p:nvPr/>
        </p:nvPicPr>
        <p:blipFill>
          <a:blip r:embed="rId3" cstate="print"/>
          <a:stretch>
            <a:fillRect/>
          </a:stretch>
        </p:blipFill>
        <p:spPr>
          <a:xfrm>
            <a:off x="2252171" y="3802091"/>
            <a:ext cx="2166486" cy="2182654"/>
          </a:xfrm>
          <a:prstGeom prst="rect">
            <a:avLst/>
          </a:prstGeom>
        </p:spPr>
      </p:pic>
      <p:sp>
        <p:nvSpPr>
          <p:cNvPr id="9" name="object 9"/>
          <p:cNvSpPr txBox="1"/>
          <p:nvPr/>
        </p:nvSpPr>
        <p:spPr>
          <a:xfrm>
            <a:off x="3144012" y="3300261"/>
            <a:ext cx="869315" cy="264160"/>
          </a:xfrm>
          <a:prstGeom prst="rect">
            <a:avLst/>
          </a:prstGeom>
        </p:spPr>
        <p:txBody>
          <a:bodyPr vert="horz" wrap="square" lIns="0" tIns="14604" rIns="0" bIns="0" rtlCol="0">
            <a:spAutoFit/>
          </a:bodyPr>
          <a:lstStyle/>
          <a:p>
            <a:pPr marL="12700">
              <a:lnSpc>
                <a:spcPct val="100000"/>
              </a:lnSpc>
              <a:spcBef>
                <a:spcPts val="114"/>
              </a:spcBef>
            </a:pPr>
            <a:r>
              <a:rPr sz="1550" b="1" dirty="0">
                <a:latin typeface="Arial"/>
                <a:cs typeface="Arial"/>
              </a:rPr>
              <a:t>Librarian</a:t>
            </a:r>
            <a:endParaRPr sz="1550">
              <a:latin typeface="Arial"/>
              <a:cs typeface="Arial"/>
            </a:endParaRPr>
          </a:p>
        </p:txBody>
      </p:sp>
      <p:sp>
        <p:nvSpPr>
          <p:cNvPr id="10" name="object 10"/>
          <p:cNvSpPr txBox="1"/>
          <p:nvPr/>
        </p:nvSpPr>
        <p:spPr>
          <a:xfrm>
            <a:off x="8064377" y="5448442"/>
            <a:ext cx="363918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30" dirty="0">
                <a:latin typeface="Arial"/>
                <a:cs typeface="Arial"/>
              </a:rPr>
              <a:t> </a:t>
            </a:r>
            <a:r>
              <a:rPr sz="2450" b="1" spc="-10" dirty="0">
                <a:latin typeface="Arial"/>
                <a:cs typeface="Arial"/>
              </a:rPr>
              <a:t>Events</a:t>
            </a:r>
            <a:r>
              <a:rPr sz="2450" b="1" spc="-25" dirty="0">
                <a:latin typeface="Arial"/>
                <a:cs typeface="Arial"/>
              </a:rPr>
              <a:t> </a:t>
            </a:r>
            <a:r>
              <a:rPr sz="2450" b="1" spc="10" dirty="0">
                <a:latin typeface="Arial"/>
                <a:cs typeface="Arial"/>
              </a:rPr>
              <a:t>Producer</a:t>
            </a:r>
            <a:endParaRPr sz="2450">
              <a:latin typeface="Arial"/>
              <a:cs typeface="Arial"/>
            </a:endParaRPr>
          </a:p>
        </p:txBody>
      </p:sp>
      <p:sp>
        <p:nvSpPr>
          <p:cNvPr id="11" name="object 11"/>
          <p:cNvSpPr txBox="1"/>
          <p:nvPr/>
        </p:nvSpPr>
        <p:spPr>
          <a:xfrm>
            <a:off x="8336687" y="4048688"/>
            <a:ext cx="1047115" cy="775335"/>
          </a:xfrm>
          <a:prstGeom prst="rect">
            <a:avLst/>
          </a:prstGeom>
          <a:solidFill>
            <a:srgbClr val="00A2FF"/>
          </a:solidFill>
        </p:spPr>
        <p:txBody>
          <a:bodyPr vert="horz" wrap="square" lIns="0" tIns="184150" rIns="0" bIns="0" rtlCol="0">
            <a:spAutoFit/>
          </a:bodyPr>
          <a:lstStyle/>
          <a:p>
            <a:pPr marL="253365">
              <a:lnSpc>
                <a:spcPct val="100000"/>
              </a:lnSpc>
              <a:spcBef>
                <a:spcPts val="1450"/>
              </a:spcBef>
            </a:pPr>
            <a:r>
              <a:rPr sz="2600" spc="20" dirty="0">
                <a:solidFill>
                  <a:srgbClr val="FFFFFF"/>
                </a:solidFill>
                <a:latin typeface="Arial MT"/>
                <a:cs typeface="Arial MT"/>
              </a:rPr>
              <a:t>API</a:t>
            </a:r>
            <a:endParaRPr sz="2600">
              <a:latin typeface="Arial MT"/>
              <a:cs typeface="Arial MT"/>
            </a:endParaRPr>
          </a:p>
        </p:txBody>
      </p:sp>
      <p:sp>
        <p:nvSpPr>
          <p:cNvPr id="12" name="object 12"/>
          <p:cNvSpPr txBox="1"/>
          <p:nvPr/>
        </p:nvSpPr>
        <p:spPr>
          <a:xfrm>
            <a:off x="10202824" y="4043052"/>
            <a:ext cx="1184275" cy="739775"/>
          </a:xfrm>
          <a:prstGeom prst="rect">
            <a:avLst/>
          </a:prstGeom>
          <a:solidFill>
            <a:srgbClr val="00A2FF"/>
          </a:solidFill>
        </p:spPr>
        <p:txBody>
          <a:bodyPr vert="horz" wrap="square" lIns="0" tIns="72390" rIns="0" bIns="0" rtlCol="0">
            <a:spAutoFit/>
          </a:bodyPr>
          <a:lstStyle/>
          <a:p>
            <a:pPr marL="80645" marR="73025" indent="19177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20" dirty="0">
                <a:solidFill>
                  <a:srgbClr val="FFFFFF"/>
                </a:solidFill>
                <a:latin typeface="Arial MT"/>
                <a:cs typeface="Arial MT"/>
              </a:rPr>
              <a:t>P</a:t>
            </a:r>
            <a:r>
              <a:rPr sz="1900" spc="-25" dirty="0">
                <a:solidFill>
                  <a:srgbClr val="FFFFFF"/>
                </a:solidFill>
                <a:latin typeface="Arial MT"/>
                <a:cs typeface="Arial MT"/>
              </a:rPr>
              <a:t>r</a:t>
            </a:r>
            <a:r>
              <a:rPr sz="1900" spc="55" dirty="0">
                <a:solidFill>
                  <a:srgbClr val="FFFFFF"/>
                </a:solidFill>
                <a:latin typeface="Arial MT"/>
                <a:cs typeface="Arial MT"/>
              </a:rPr>
              <a:t>oducer</a:t>
            </a:r>
            <a:endParaRPr sz="1900">
              <a:latin typeface="Arial MT"/>
              <a:cs typeface="Arial MT"/>
            </a:endParaRPr>
          </a:p>
        </p:txBody>
      </p:sp>
      <p:sp>
        <p:nvSpPr>
          <p:cNvPr id="13" name="object 13"/>
          <p:cNvSpPr/>
          <p:nvPr/>
        </p:nvSpPr>
        <p:spPr>
          <a:xfrm>
            <a:off x="12252076" y="8155815"/>
            <a:ext cx="3439795" cy="1885314"/>
          </a:xfrm>
          <a:custGeom>
            <a:avLst/>
            <a:gdLst/>
            <a:ahLst/>
            <a:cxnLst/>
            <a:rect l="l" t="t" r="r" b="b"/>
            <a:pathLst>
              <a:path w="3439794" h="1885315">
                <a:moveTo>
                  <a:pt x="3439179" y="0"/>
                </a:moveTo>
                <a:lnTo>
                  <a:pt x="0" y="0"/>
                </a:lnTo>
                <a:lnTo>
                  <a:pt x="0" y="1884759"/>
                </a:lnTo>
                <a:lnTo>
                  <a:pt x="3439179" y="1884759"/>
                </a:lnTo>
                <a:lnTo>
                  <a:pt x="3439179" y="0"/>
                </a:lnTo>
                <a:close/>
              </a:path>
            </a:pathLst>
          </a:custGeom>
          <a:solidFill>
            <a:srgbClr val="000000"/>
          </a:solidFill>
        </p:spPr>
        <p:txBody>
          <a:bodyPr wrap="square" lIns="0" tIns="0" rIns="0" bIns="0" rtlCol="0"/>
          <a:lstStyle/>
          <a:p>
            <a:endParaRPr/>
          </a:p>
        </p:txBody>
      </p:sp>
      <p:sp>
        <p:nvSpPr>
          <p:cNvPr id="14" name="object 14"/>
          <p:cNvSpPr txBox="1"/>
          <p:nvPr/>
        </p:nvSpPr>
        <p:spPr>
          <a:xfrm>
            <a:off x="12065256" y="10022471"/>
            <a:ext cx="381317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25" dirty="0">
                <a:latin typeface="Arial"/>
                <a:cs typeface="Arial"/>
              </a:rPr>
              <a:t> </a:t>
            </a:r>
            <a:r>
              <a:rPr sz="2450" b="1" spc="-10" dirty="0">
                <a:latin typeface="Arial"/>
                <a:cs typeface="Arial"/>
              </a:rPr>
              <a:t>Events</a:t>
            </a:r>
            <a:r>
              <a:rPr sz="2450" b="1" spc="-20" dirty="0">
                <a:latin typeface="Arial"/>
                <a:cs typeface="Arial"/>
              </a:rPr>
              <a:t> </a:t>
            </a:r>
            <a:r>
              <a:rPr sz="2450" b="1" spc="10" dirty="0">
                <a:latin typeface="Arial"/>
                <a:cs typeface="Arial"/>
              </a:rPr>
              <a:t>Consumer</a:t>
            </a:r>
            <a:endParaRPr sz="2450">
              <a:latin typeface="Arial"/>
              <a:cs typeface="Arial"/>
            </a:endParaRPr>
          </a:p>
        </p:txBody>
      </p:sp>
      <p:sp>
        <p:nvSpPr>
          <p:cNvPr id="15" name="object 15"/>
          <p:cNvSpPr txBox="1"/>
          <p:nvPr/>
        </p:nvSpPr>
        <p:spPr>
          <a:xfrm>
            <a:off x="12455945" y="8742536"/>
            <a:ext cx="1184275" cy="739775"/>
          </a:xfrm>
          <a:prstGeom prst="rect">
            <a:avLst/>
          </a:prstGeom>
          <a:solidFill>
            <a:srgbClr val="00A2FF"/>
          </a:solidFill>
        </p:spPr>
        <p:txBody>
          <a:bodyPr vert="horz" wrap="square" lIns="0" tIns="72390" rIns="0" bIns="0" rtlCol="0">
            <a:spAutoFit/>
          </a:bodyPr>
          <a:lstStyle/>
          <a:p>
            <a:pPr marL="18415" marR="10795" indent="25400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30" dirty="0">
                <a:solidFill>
                  <a:srgbClr val="FFFFFF"/>
                </a:solidFill>
                <a:latin typeface="Arial MT"/>
                <a:cs typeface="Arial MT"/>
              </a:rPr>
              <a:t>Consumer</a:t>
            </a:r>
            <a:endParaRPr sz="1900">
              <a:latin typeface="Arial MT"/>
              <a:cs typeface="Arial MT"/>
            </a:endParaRPr>
          </a:p>
        </p:txBody>
      </p:sp>
      <p:sp>
        <p:nvSpPr>
          <p:cNvPr id="16" name="object 16"/>
          <p:cNvSpPr/>
          <p:nvPr/>
        </p:nvSpPr>
        <p:spPr>
          <a:xfrm>
            <a:off x="14344851" y="8330875"/>
            <a:ext cx="1184275" cy="1563370"/>
          </a:xfrm>
          <a:custGeom>
            <a:avLst/>
            <a:gdLst/>
            <a:ahLst/>
            <a:cxnLst/>
            <a:rect l="l" t="t" r="r" b="b"/>
            <a:pathLst>
              <a:path w="1184275" h="1563370">
                <a:moveTo>
                  <a:pt x="20" y="260003"/>
                </a:moveTo>
                <a:lnTo>
                  <a:pt x="20" y="1374287"/>
                </a:lnTo>
                <a:lnTo>
                  <a:pt x="4003" y="1395268"/>
                </a:lnTo>
                <a:lnTo>
                  <a:pt x="34530" y="1435723"/>
                </a:lnTo>
                <a:lnTo>
                  <a:pt x="92178" y="1472982"/>
                </a:lnTo>
                <a:lnTo>
                  <a:pt x="130063" y="1489969"/>
                </a:lnTo>
                <a:lnTo>
                  <a:pt x="173396" y="1505623"/>
                </a:lnTo>
                <a:lnTo>
                  <a:pt x="221733" y="1519767"/>
                </a:lnTo>
                <a:lnTo>
                  <a:pt x="274630" y="1532223"/>
                </a:lnTo>
                <a:lnTo>
                  <a:pt x="331643" y="1542814"/>
                </a:lnTo>
                <a:lnTo>
                  <a:pt x="392328" y="1551360"/>
                </a:lnTo>
                <a:lnTo>
                  <a:pt x="456240" y="1557685"/>
                </a:lnTo>
                <a:lnTo>
                  <a:pt x="522936" y="1561610"/>
                </a:lnTo>
                <a:lnTo>
                  <a:pt x="591971" y="1562958"/>
                </a:lnTo>
                <a:lnTo>
                  <a:pt x="661006" y="1561610"/>
                </a:lnTo>
                <a:lnTo>
                  <a:pt x="727702" y="1557685"/>
                </a:lnTo>
                <a:lnTo>
                  <a:pt x="791614" y="1551360"/>
                </a:lnTo>
                <a:lnTo>
                  <a:pt x="852299" y="1542814"/>
                </a:lnTo>
                <a:lnTo>
                  <a:pt x="909312" y="1532223"/>
                </a:lnTo>
                <a:lnTo>
                  <a:pt x="962209" y="1519767"/>
                </a:lnTo>
                <a:lnTo>
                  <a:pt x="1010546" y="1505623"/>
                </a:lnTo>
                <a:lnTo>
                  <a:pt x="1053879" y="1489969"/>
                </a:lnTo>
                <a:lnTo>
                  <a:pt x="1091764" y="1472982"/>
                </a:lnTo>
                <a:lnTo>
                  <a:pt x="1149412" y="1435723"/>
                </a:lnTo>
                <a:lnTo>
                  <a:pt x="1179939" y="1395268"/>
                </a:lnTo>
                <a:lnTo>
                  <a:pt x="1183922" y="1374287"/>
                </a:lnTo>
                <a:lnTo>
                  <a:pt x="1183922" y="387619"/>
                </a:lnTo>
                <a:lnTo>
                  <a:pt x="591971" y="387619"/>
                </a:lnTo>
                <a:lnTo>
                  <a:pt x="524273" y="386529"/>
                </a:lnTo>
                <a:lnTo>
                  <a:pt x="458665" y="383332"/>
                </a:lnTo>
                <a:lnTo>
                  <a:pt x="395522" y="378141"/>
                </a:lnTo>
                <a:lnTo>
                  <a:pt x="335220" y="371065"/>
                </a:lnTo>
                <a:lnTo>
                  <a:pt x="278132" y="362217"/>
                </a:lnTo>
                <a:lnTo>
                  <a:pt x="224634" y="351708"/>
                </a:lnTo>
                <a:lnTo>
                  <a:pt x="175100" y="339649"/>
                </a:lnTo>
                <a:lnTo>
                  <a:pt x="129906" y="326152"/>
                </a:lnTo>
                <a:lnTo>
                  <a:pt x="89426" y="311327"/>
                </a:lnTo>
                <a:lnTo>
                  <a:pt x="54036" y="295287"/>
                </a:lnTo>
                <a:lnTo>
                  <a:pt x="24109" y="278142"/>
                </a:lnTo>
                <a:lnTo>
                  <a:pt x="20" y="260003"/>
                </a:lnTo>
                <a:close/>
              </a:path>
              <a:path w="1184275" h="1563370">
                <a:moveTo>
                  <a:pt x="1183922" y="260003"/>
                </a:moveTo>
                <a:lnTo>
                  <a:pt x="1129902" y="295287"/>
                </a:lnTo>
                <a:lnTo>
                  <a:pt x="1094510" y="311327"/>
                </a:lnTo>
                <a:lnTo>
                  <a:pt x="1054029" y="326152"/>
                </a:lnTo>
                <a:lnTo>
                  <a:pt x="1008834" y="339649"/>
                </a:lnTo>
                <a:lnTo>
                  <a:pt x="959300" y="351708"/>
                </a:lnTo>
                <a:lnTo>
                  <a:pt x="905802" y="362217"/>
                </a:lnTo>
                <a:lnTo>
                  <a:pt x="848715" y="371065"/>
                </a:lnTo>
                <a:lnTo>
                  <a:pt x="788414" y="378141"/>
                </a:lnTo>
                <a:lnTo>
                  <a:pt x="725273" y="383332"/>
                </a:lnTo>
                <a:lnTo>
                  <a:pt x="659667" y="386529"/>
                </a:lnTo>
                <a:lnTo>
                  <a:pt x="591971" y="387619"/>
                </a:lnTo>
                <a:lnTo>
                  <a:pt x="1183922" y="387619"/>
                </a:lnTo>
                <a:lnTo>
                  <a:pt x="1183922" y="260003"/>
                </a:lnTo>
                <a:close/>
              </a:path>
              <a:path w="1184275" h="1563370">
                <a:moveTo>
                  <a:pt x="591971" y="0"/>
                </a:moveTo>
                <a:lnTo>
                  <a:pt x="535228" y="817"/>
                </a:lnTo>
                <a:lnTo>
                  <a:pt x="478908" y="3269"/>
                </a:lnTo>
                <a:lnTo>
                  <a:pt x="423430" y="7357"/>
                </a:lnTo>
                <a:lnTo>
                  <a:pt x="369216" y="13082"/>
                </a:lnTo>
                <a:lnTo>
                  <a:pt x="316685" y="20444"/>
                </a:lnTo>
                <a:lnTo>
                  <a:pt x="266258" y="29445"/>
                </a:lnTo>
                <a:lnTo>
                  <a:pt x="218355" y="40086"/>
                </a:lnTo>
                <a:lnTo>
                  <a:pt x="173397" y="52368"/>
                </a:lnTo>
                <a:lnTo>
                  <a:pt x="120415" y="70691"/>
                </a:lnTo>
                <a:lnTo>
                  <a:pt x="77065" y="90521"/>
                </a:lnTo>
                <a:lnTo>
                  <a:pt x="43349" y="111557"/>
                </a:lnTo>
                <a:lnTo>
                  <a:pt x="4816" y="156039"/>
                </a:lnTo>
                <a:lnTo>
                  <a:pt x="0" y="178883"/>
                </a:lnTo>
                <a:lnTo>
                  <a:pt x="4816" y="201726"/>
                </a:lnTo>
                <a:lnTo>
                  <a:pt x="43349" y="246209"/>
                </a:lnTo>
                <a:lnTo>
                  <a:pt x="77065" y="267244"/>
                </a:lnTo>
                <a:lnTo>
                  <a:pt x="120415" y="287074"/>
                </a:lnTo>
                <a:lnTo>
                  <a:pt x="173397" y="305398"/>
                </a:lnTo>
                <a:lnTo>
                  <a:pt x="215627" y="317003"/>
                </a:lnTo>
                <a:lnTo>
                  <a:pt x="260487" y="327158"/>
                </a:lnTo>
                <a:lnTo>
                  <a:pt x="307627" y="335863"/>
                </a:lnTo>
                <a:lnTo>
                  <a:pt x="356695" y="343116"/>
                </a:lnTo>
                <a:lnTo>
                  <a:pt x="407342" y="348919"/>
                </a:lnTo>
                <a:lnTo>
                  <a:pt x="459217" y="353271"/>
                </a:lnTo>
                <a:lnTo>
                  <a:pt x="511968" y="356173"/>
                </a:lnTo>
                <a:lnTo>
                  <a:pt x="565245" y="357623"/>
                </a:lnTo>
                <a:lnTo>
                  <a:pt x="618697" y="357623"/>
                </a:lnTo>
                <a:lnTo>
                  <a:pt x="671974" y="356173"/>
                </a:lnTo>
                <a:lnTo>
                  <a:pt x="724725" y="353271"/>
                </a:lnTo>
                <a:lnTo>
                  <a:pt x="776600" y="348919"/>
                </a:lnTo>
                <a:lnTo>
                  <a:pt x="827247" y="343116"/>
                </a:lnTo>
                <a:lnTo>
                  <a:pt x="876315" y="335863"/>
                </a:lnTo>
                <a:lnTo>
                  <a:pt x="923455" y="327158"/>
                </a:lnTo>
                <a:lnTo>
                  <a:pt x="968315" y="317003"/>
                </a:lnTo>
                <a:lnTo>
                  <a:pt x="1010545" y="305398"/>
                </a:lnTo>
                <a:lnTo>
                  <a:pt x="1063525" y="287074"/>
                </a:lnTo>
                <a:lnTo>
                  <a:pt x="1106872" y="267244"/>
                </a:lnTo>
                <a:lnTo>
                  <a:pt x="1140587" y="246209"/>
                </a:lnTo>
                <a:lnTo>
                  <a:pt x="1179118" y="201726"/>
                </a:lnTo>
                <a:lnTo>
                  <a:pt x="1183935" y="178883"/>
                </a:lnTo>
                <a:lnTo>
                  <a:pt x="1179118" y="156039"/>
                </a:lnTo>
                <a:lnTo>
                  <a:pt x="1140587" y="111557"/>
                </a:lnTo>
                <a:lnTo>
                  <a:pt x="1106872" y="90521"/>
                </a:lnTo>
                <a:lnTo>
                  <a:pt x="1063525" y="70691"/>
                </a:lnTo>
                <a:lnTo>
                  <a:pt x="1010545" y="52368"/>
                </a:lnTo>
                <a:lnTo>
                  <a:pt x="965584" y="40086"/>
                </a:lnTo>
                <a:lnTo>
                  <a:pt x="917680" y="29445"/>
                </a:lnTo>
                <a:lnTo>
                  <a:pt x="867252" y="20444"/>
                </a:lnTo>
                <a:lnTo>
                  <a:pt x="814722" y="13082"/>
                </a:lnTo>
                <a:lnTo>
                  <a:pt x="760509" y="7357"/>
                </a:lnTo>
                <a:lnTo>
                  <a:pt x="705033" y="3269"/>
                </a:lnTo>
                <a:lnTo>
                  <a:pt x="648713" y="817"/>
                </a:lnTo>
                <a:lnTo>
                  <a:pt x="591971" y="0"/>
                </a:lnTo>
                <a:close/>
              </a:path>
            </a:pathLst>
          </a:custGeom>
          <a:solidFill>
            <a:srgbClr val="61D836"/>
          </a:solidFill>
        </p:spPr>
        <p:txBody>
          <a:bodyPr wrap="square" lIns="0" tIns="0" rIns="0" bIns="0" rtlCol="0"/>
          <a:lstStyle/>
          <a:p>
            <a:endParaRPr/>
          </a:p>
        </p:txBody>
      </p:sp>
      <p:sp>
        <p:nvSpPr>
          <p:cNvPr id="17" name="object 17"/>
          <p:cNvSpPr txBox="1"/>
          <p:nvPr/>
        </p:nvSpPr>
        <p:spPr>
          <a:xfrm>
            <a:off x="12252076" y="8155815"/>
            <a:ext cx="3439795" cy="1885314"/>
          </a:xfrm>
          <a:prstGeom prst="rect">
            <a:avLst/>
          </a:prstGeom>
        </p:spPr>
        <p:txBody>
          <a:bodyPr vert="horz" wrap="square" lIns="0" tIns="6985" rIns="0" bIns="0" rtlCol="0">
            <a:spAutoFit/>
          </a:bodyPr>
          <a:lstStyle/>
          <a:p>
            <a:pPr>
              <a:lnSpc>
                <a:spcPct val="100000"/>
              </a:lnSpc>
              <a:spcBef>
                <a:spcPts val="55"/>
              </a:spcBef>
            </a:pPr>
            <a:endParaRPr sz="4150">
              <a:latin typeface="Times New Roman"/>
              <a:cs typeface="Times New Roman"/>
            </a:endParaRPr>
          </a:p>
          <a:p>
            <a:pPr marL="1929764" algn="ctr">
              <a:lnSpc>
                <a:spcPct val="100000"/>
              </a:lnSpc>
            </a:pPr>
            <a:r>
              <a:rPr sz="2600" spc="20" dirty="0">
                <a:solidFill>
                  <a:srgbClr val="FFFFFF"/>
                </a:solidFill>
                <a:latin typeface="Arial MT"/>
                <a:cs typeface="Arial MT"/>
              </a:rPr>
              <a:t>H2</a:t>
            </a:r>
            <a:endParaRPr sz="2600">
              <a:latin typeface="Arial MT"/>
              <a:cs typeface="Arial MT"/>
            </a:endParaRPr>
          </a:p>
          <a:p>
            <a:pPr marL="1929764" algn="ctr">
              <a:lnSpc>
                <a:spcPct val="100000"/>
              </a:lnSpc>
              <a:spcBef>
                <a:spcPts val="135"/>
              </a:spcBef>
            </a:pPr>
            <a:r>
              <a:rPr sz="1650" spc="15" dirty="0">
                <a:solidFill>
                  <a:srgbClr val="FFFFFF"/>
                </a:solidFill>
                <a:latin typeface="Arial MT"/>
                <a:cs typeface="Arial MT"/>
              </a:rPr>
              <a:t>(In-memory)</a:t>
            </a:r>
            <a:endParaRPr sz="1650">
              <a:latin typeface="Arial MT"/>
              <a:cs typeface="Arial MT"/>
            </a:endParaRPr>
          </a:p>
        </p:txBody>
      </p:sp>
      <p:sp>
        <p:nvSpPr>
          <p:cNvPr id="18" name="object 18"/>
          <p:cNvSpPr txBox="1"/>
          <p:nvPr/>
        </p:nvSpPr>
        <p:spPr>
          <a:xfrm>
            <a:off x="8757026" y="3144847"/>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1</a:t>
            </a:r>
            <a:endParaRPr sz="2450">
              <a:latin typeface="Arial"/>
              <a:cs typeface="Arial"/>
            </a:endParaRPr>
          </a:p>
        </p:txBody>
      </p:sp>
      <p:sp>
        <p:nvSpPr>
          <p:cNvPr id="19" name="object 19"/>
          <p:cNvSpPr txBox="1"/>
          <p:nvPr/>
        </p:nvSpPr>
        <p:spPr>
          <a:xfrm>
            <a:off x="12844919" y="7768048"/>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2</a:t>
            </a:r>
            <a:endParaRPr sz="2450">
              <a:latin typeface="Arial"/>
              <a:cs typeface="Arial"/>
            </a:endParaRPr>
          </a:p>
        </p:txBody>
      </p:sp>
      <p:grpSp>
        <p:nvGrpSpPr>
          <p:cNvPr id="20" name="object 20"/>
          <p:cNvGrpSpPr/>
          <p:nvPr/>
        </p:nvGrpSpPr>
        <p:grpSpPr>
          <a:xfrm>
            <a:off x="11601740" y="4565306"/>
            <a:ext cx="2646680" cy="3180080"/>
            <a:chOff x="11601740" y="4565306"/>
            <a:chExt cx="2646680" cy="3180080"/>
          </a:xfrm>
        </p:grpSpPr>
        <p:sp>
          <p:nvSpPr>
            <p:cNvPr id="21" name="object 21"/>
            <p:cNvSpPr/>
            <p:nvPr/>
          </p:nvSpPr>
          <p:spPr>
            <a:xfrm>
              <a:off x="11622682" y="4586247"/>
              <a:ext cx="1804035" cy="1082040"/>
            </a:xfrm>
            <a:custGeom>
              <a:avLst/>
              <a:gdLst/>
              <a:ahLst/>
              <a:cxnLst/>
              <a:rect l="l" t="t" r="r" b="b"/>
              <a:pathLst>
                <a:path w="1804034" h="1082039">
                  <a:moveTo>
                    <a:pt x="0" y="0"/>
                  </a:moveTo>
                  <a:lnTo>
                    <a:pt x="1785916" y="1070804"/>
                  </a:lnTo>
                  <a:lnTo>
                    <a:pt x="1803877" y="1081573"/>
                  </a:lnTo>
                </a:path>
              </a:pathLst>
            </a:custGeom>
            <a:ln w="41883">
              <a:solidFill>
                <a:srgbClr val="000000"/>
              </a:solidFill>
            </a:ln>
          </p:spPr>
          <p:txBody>
            <a:bodyPr wrap="square" lIns="0" tIns="0" rIns="0" bIns="0" rtlCol="0"/>
            <a:lstStyle/>
            <a:p>
              <a:endParaRPr/>
            </a:p>
          </p:txBody>
        </p:sp>
        <p:sp>
          <p:nvSpPr>
            <p:cNvPr id="22" name="object 22"/>
            <p:cNvSpPr/>
            <p:nvPr/>
          </p:nvSpPr>
          <p:spPr>
            <a:xfrm>
              <a:off x="13363372" y="5581617"/>
              <a:ext cx="196215" cy="166370"/>
            </a:xfrm>
            <a:custGeom>
              <a:avLst/>
              <a:gdLst/>
              <a:ahLst/>
              <a:cxnLst/>
              <a:rect l="l" t="t" r="r" b="b"/>
              <a:pathLst>
                <a:path w="196215" h="166370">
                  <a:moveTo>
                    <a:pt x="90457" y="0"/>
                  </a:moveTo>
                  <a:lnTo>
                    <a:pt x="0" y="150869"/>
                  </a:lnTo>
                  <a:lnTo>
                    <a:pt x="196098" y="165893"/>
                  </a:lnTo>
                  <a:lnTo>
                    <a:pt x="90457" y="0"/>
                  </a:lnTo>
                  <a:close/>
                </a:path>
              </a:pathLst>
            </a:custGeom>
            <a:solidFill>
              <a:srgbClr val="000000"/>
            </a:solidFill>
          </p:spPr>
          <p:txBody>
            <a:bodyPr wrap="square" lIns="0" tIns="0" rIns="0" bIns="0" rtlCol="0"/>
            <a:lstStyle/>
            <a:p>
              <a:endParaRPr/>
            </a:p>
          </p:txBody>
        </p:sp>
        <p:sp>
          <p:nvSpPr>
            <p:cNvPr id="23" name="object 23"/>
            <p:cNvSpPr/>
            <p:nvPr/>
          </p:nvSpPr>
          <p:spPr>
            <a:xfrm>
              <a:off x="14160144" y="7110736"/>
              <a:ext cx="0" cy="479425"/>
            </a:xfrm>
            <a:custGeom>
              <a:avLst/>
              <a:gdLst/>
              <a:ahLst/>
              <a:cxnLst/>
              <a:rect l="l" t="t" r="r" b="b"/>
              <a:pathLst>
                <a:path h="479425">
                  <a:moveTo>
                    <a:pt x="0" y="0"/>
                  </a:moveTo>
                  <a:lnTo>
                    <a:pt x="0" y="479148"/>
                  </a:lnTo>
                </a:path>
              </a:pathLst>
            </a:custGeom>
            <a:ln w="41883">
              <a:solidFill>
                <a:srgbClr val="000000"/>
              </a:solidFill>
            </a:ln>
          </p:spPr>
          <p:txBody>
            <a:bodyPr wrap="square" lIns="0" tIns="0" rIns="0" bIns="0" rtlCol="0"/>
            <a:lstStyle/>
            <a:p>
              <a:endParaRPr/>
            </a:p>
          </p:txBody>
        </p:sp>
        <p:sp>
          <p:nvSpPr>
            <p:cNvPr id="24" name="object 24"/>
            <p:cNvSpPr/>
            <p:nvPr/>
          </p:nvSpPr>
          <p:spPr>
            <a:xfrm>
              <a:off x="14072188" y="7568943"/>
              <a:ext cx="176530" cy="176530"/>
            </a:xfrm>
            <a:custGeom>
              <a:avLst/>
              <a:gdLst/>
              <a:ahLst/>
              <a:cxnLst/>
              <a:rect l="l" t="t" r="r" b="b"/>
              <a:pathLst>
                <a:path w="176530" h="176529">
                  <a:moveTo>
                    <a:pt x="175910" y="0"/>
                  </a:moveTo>
                  <a:lnTo>
                    <a:pt x="0" y="0"/>
                  </a:lnTo>
                  <a:lnTo>
                    <a:pt x="87955" y="175910"/>
                  </a:lnTo>
                  <a:lnTo>
                    <a:pt x="175910" y="0"/>
                  </a:lnTo>
                  <a:close/>
                </a:path>
              </a:pathLst>
            </a:custGeom>
            <a:solidFill>
              <a:srgbClr val="000000"/>
            </a:solidFill>
          </p:spPr>
          <p:txBody>
            <a:bodyPr wrap="square" lIns="0" tIns="0" rIns="0" bIns="0" rtlCol="0"/>
            <a:lstStyle/>
            <a:p>
              <a:endParaRPr/>
            </a:p>
          </p:txBody>
        </p:sp>
      </p:grpSp>
      <p:grpSp>
        <p:nvGrpSpPr>
          <p:cNvPr id="25" name="object 25"/>
          <p:cNvGrpSpPr/>
          <p:nvPr/>
        </p:nvGrpSpPr>
        <p:grpSpPr>
          <a:xfrm>
            <a:off x="5049733" y="4510366"/>
            <a:ext cx="3060700" cy="176530"/>
            <a:chOff x="5049733" y="4510366"/>
            <a:chExt cx="3060700" cy="176530"/>
          </a:xfrm>
        </p:grpSpPr>
        <p:sp>
          <p:nvSpPr>
            <p:cNvPr id="26" name="object 26"/>
            <p:cNvSpPr/>
            <p:nvPr/>
          </p:nvSpPr>
          <p:spPr>
            <a:xfrm>
              <a:off x="5049733" y="4598321"/>
              <a:ext cx="2905760" cy="0"/>
            </a:xfrm>
            <a:custGeom>
              <a:avLst/>
              <a:gdLst/>
              <a:ahLst/>
              <a:cxnLst/>
              <a:rect l="l" t="t" r="r" b="b"/>
              <a:pathLst>
                <a:path w="2905759">
                  <a:moveTo>
                    <a:pt x="0" y="0"/>
                  </a:moveTo>
                  <a:lnTo>
                    <a:pt x="2884711" y="0"/>
                  </a:lnTo>
                  <a:lnTo>
                    <a:pt x="2905652" y="0"/>
                  </a:lnTo>
                </a:path>
              </a:pathLst>
            </a:custGeom>
            <a:ln w="41883">
              <a:solidFill>
                <a:srgbClr val="000000"/>
              </a:solidFill>
            </a:ln>
          </p:spPr>
          <p:txBody>
            <a:bodyPr wrap="square" lIns="0" tIns="0" rIns="0" bIns="0" rtlCol="0"/>
            <a:lstStyle/>
            <a:p>
              <a:endParaRPr/>
            </a:p>
          </p:txBody>
        </p:sp>
        <p:sp>
          <p:nvSpPr>
            <p:cNvPr id="27" name="object 27"/>
            <p:cNvSpPr/>
            <p:nvPr/>
          </p:nvSpPr>
          <p:spPr>
            <a:xfrm>
              <a:off x="7934444" y="4510366"/>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
        <p:nvSpPr>
          <p:cNvPr id="28" name="object 28"/>
          <p:cNvSpPr txBox="1"/>
          <p:nvPr/>
        </p:nvSpPr>
        <p:spPr>
          <a:xfrm>
            <a:off x="5498974" y="3961576"/>
            <a:ext cx="2004060"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55" dirty="0">
                <a:latin typeface="Arial"/>
                <a:cs typeface="Arial"/>
              </a:rPr>
              <a:t> </a:t>
            </a:r>
            <a:r>
              <a:rPr sz="2450" b="1" spc="-10" dirty="0">
                <a:latin typeface="Arial"/>
                <a:cs typeface="Arial"/>
              </a:rPr>
              <a:t>Event</a:t>
            </a:r>
            <a:endParaRPr sz="2450">
              <a:latin typeface="Arial"/>
              <a:cs typeface="Arial"/>
            </a:endParaRPr>
          </a:p>
        </p:txBody>
      </p:sp>
      <p:sp>
        <p:nvSpPr>
          <p:cNvPr id="29" name="object 29"/>
          <p:cNvSpPr/>
          <p:nvPr/>
        </p:nvSpPr>
        <p:spPr>
          <a:xfrm>
            <a:off x="6136570" y="3259318"/>
            <a:ext cx="727075" cy="688340"/>
          </a:xfrm>
          <a:custGeom>
            <a:avLst/>
            <a:gdLst/>
            <a:ahLst/>
            <a:cxnLst/>
            <a:rect l="l" t="t" r="r" b="b"/>
            <a:pathLst>
              <a:path w="727075" h="688339">
                <a:moveTo>
                  <a:pt x="262807" y="660240"/>
                </a:moveTo>
                <a:lnTo>
                  <a:pt x="192997" y="660240"/>
                </a:lnTo>
                <a:lnTo>
                  <a:pt x="215808" y="681009"/>
                </a:lnTo>
                <a:lnTo>
                  <a:pt x="231572" y="688144"/>
                </a:lnTo>
                <a:lnTo>
                  <a:pt x="250340" y="675430"/>
                </a:lnTo>
                <a:lnTo>
                  <a:pt x="262807" y="660240"/>
                </a:lnTo>
                <a:close/>
              </a:path>
              <a:path w="727075" h="688339">
                <a:moveTo>
                  <a:pt x="0" y="390770"/>
                </a:moveTo>
                <a:lnTo>
                  <a:pt x="3263" y="398782"/>
                </a:lnTo>
                <a:lnTo>
                  <a:pt x="22247" y="440479"/>
                </a:lnTo>
                <a:lnTo>
                  <a:pt x="43580" y="480653"/>
                </a:lnTo>
                <a:lnTo>
                  <a:pt x="66170" y="520401"/>
                </a:lnTo>
                <a:lnTo>
                  <a:pt x="88918" y="560819"/>
                </a:lnTo>
                <a:lnTo>
                  <a:pt x="110731" y="603002"/>
                </a:lnTo>
                <a:lnTo>
                  <a:pt x="144797" y="658590"/>
                </a:lnTo>
                <a:lnTo>
                  <a:pt x="166706" y="669634"/>
                </a:lnTo>
                <a:lnTo>
                  <a:pt x="181194" y="661671"/>
                </a:lnTo>
                <a:lnTo>
                  <a:pt x="192997" y="660240"/>
                </a:lnTo>
                <a:lnTo>
                  <a:pt x="262807" y="660240"/>
                </a:lnTo>
                <a:lnTo>
                  <a:pt x="282163" y="636656"/>
                </a:lnTo>
                <a:lnTo>
                  <a:pt x="337093" y="565610"/>
                </a:lnTo>
                <a:lnTo>
                  <a:pt x="355376" y="540888"/>
                </a:lnTo>
                <a:lnTo>
                  <a:pt x="382156" y="505970"/>
                </a:lnTo>
                <a:lnTo>
                  <a:pt x="398814" y="484639"/>
                </a:lnTo>
                <a:lnTo>
                  <a:pt x="207719" y="484639"/>
                </a:lnTo>
                <a:lnTo>
                  <a:pt x="203355" y="479434"/>
                </a:lnTo>
                <a:lnTo>
                  <a:pt x="199747" y="475387"/>
                </a:lnTo>
                <a:lnTo>
                  <a:pt x="196412" y="471155"/>
                </a:lnTo>
                <a:lnTo>
                  <a:pt x="177885" y="446832"/>
                </a:lnTo>
                <a:lnTo>
                  <a:pt x="144300" y="400873"/>
                </a:lnTo>
                <a:lnTo>
                  <a:pt x="137667" y="392312"/>
                </a:lnTo>
                <a:lnTo>
                  <a:pt x="3769" y="392312"/>
                </a:lnTo>
                <a:lnTo>
                  <a:pt x="0" y="390770"/>
                </a:lnTo>
                <a:close/>
              </a:path>
              <a:path w="727075" h="688339">
                <a:moveTo>
                  <a:pt x="655200" y="0"/>
                </a:moveTo>
                <a:lnTo>
                  <a:pt x="598153" y="49610"/>
                </a:lnTo>
                <a:lnTo>
                  <a:pt x="562883" y="86099"/>
                </a:lnTo>
                <a:lnTo>
                  <a:pt x="522385" y="129215"/>
                </a:lnTo>
                <a:lnTo>
                  <a:pt x="478399" y="176949"/>
                </a:lnTo>
                <a:lnTo>
                  <a:pt x="432665" y="227292"/>
                </a:lnTo>
                <a:lnTo>
                  <a:pt x="386922" y="278235"/>
                </a:lnTo>
                <a:lnTo>
                  <a:pt x="342910" y="327768"/>
                </a:lnTo>
                <a:lnTo>
                  <a:pt x="302369" y="373883"/>
                </a:lnTo>
                <a:lnTo>
                  <a:pt x="267038" y="414570"/>
                </a:lnTo>
                <a:lnTo>
                  <a:pt x="238657" y="447821"/>
                </a:lnTo>
                <a:lnTo>
                  <a:pt x="215591" y="475802"/>
                </a:lnTo>
                <a:lnTo>
                  <a:pt x="211964" y="479761"/>
                </a:lnTo>
                <a:lnTo>
                  <a:pt x="207719" y="484639"/>
                </a:lnTo>
                <a:lnTo>
                  <a:pt x="398814" y="484639"/>
                </a:lnTo>
                <a:lnTo>
                  <a:pt x="415591" y="463156"/>
                </a:lnTo>
                <a:lnTo>
                  <a:pt x="453838" y="414745"/>
                </a:lnTo>
                <a:lnTo>
                  <a:pt x="537394" y="310328"/>
                </a:lnTo>
                <a:lnTo>
                  <a:pt x="579018" y="258921"/>
                </a:lnTo>
                <a:lnTo>
                  <a:pt x="618082" y="211116"/>
                </a:lnTo>
                <a:lnTo>
                  <a:pt x="652743" y="169210"/>
                </a:lnTo>
                <a:lnTo>
                  <a:pt x="681159" y="135504"/>
                </a:lnTo>
                <a:lnTo>
                  <a:pt x="706675" y="106493"/>
                </a:lnTo>
                <a:lnTo>
                  <a:pt x="711591" y="100525"/>
                </a:lnTo>
                <a:lnTo>
                  <a:pt x="716077" y="94201"/>
                </a:lnTo>
                <a:lnTo>
                  <a:pt x="719977" y="87329"/>
                </a:lnTo>
                <a:lnTo>
                  <a:pt x="725073" y="76564"/>
                </a:lnTo>
                <a:lnTo>
                  <a:pt x="726474" y="69666"/>
                </a:lnTo>
                <a:lnTo>
                  <a:pt x="723714" y="63414"/>
                </a:lnTo>
                <a:lnTo>
                  <a:pt x="716325" y="54587"/>
                </a:lnTo>
                <a:lnTo>
                  <a:pt x="711471" y="49080"/>
                </a:lnTo>
                <a:lnTo>
                  <a:pt x="707916" y="48287"/>
                </a:lnTo>
                <a:lnTo>
                  <a:pt x="699307" y="48287"/>
                </a:lnTo>
                <a:lnTo>
                  <a:pt x="690421" y="47258"/>
                </a:lnTo>
                <a:lnTo>
                  <a:pt x="684222" y="43437"/>
                </a:lnTo>
                <a:lnTo>
                  <a:pt x="680840" y="37168"/>
                </a:lnTo>
                <a:lnTo>
                  <a:pt x="680404" y="28795"/>
                </a:lnTo>
                <a:lnTo>
                  <a:pt x="680722" y="26046"/>
                </a:lnTo>
                <a:lnTo>
                  <a:pt x="680018" y="22479"/>
                </a:lnTo>
                <a:lnTo>
                  <a:pt x="678285" y="20433"/>
                </a:lnTo>
                <a:lnTo>
                  <a:pt x="673679" y="15736"/>
                </a:lnTo>
                <a:lnTo>
                  <a:pt x="667138" y="9816"/>
                </a:lnTo>
                <a:lnTo>
                  <a:pt x="660399" y="4097"/>
                </a:lnTo>
                <a:lnTo>
                  <a:pt x="655200" y="0"/>
                </a:lnTo>
                <a:close/>
              </a:path>
              <a:path w="727075" h="688339">
                <a:moveTo>
                  <a:pt x="85555" y="331894"/>
                </a:moveTo>
                <a:lnTo>
                  <a:pt x="79166" y="332082"/>
                </a:lnTo>
                <a:lnTo>
                  <a:pt x="71984" y="334301"/>
                </a:lnTo>
                <a:lnTo>
                  <a:pt x="66171" y="335689"/>
                </a:lnTo>
                <a:lnTo>
                  <a:pt x="59747" y="336994"/>
                </a:lnTo>
                <a:lnTo>
                  <a:pt x="52963" y="338954"/>
                </a:lnTo>
                <a:lnTo>
                  <a:pt x="46073" y="342309"/>
                </a:lnTo>
                <a:lnTo>
                  <a:pt x="42885" y="346037"/>
                </a:lnTo>
                <a:lnTo>
                  <a:pt x="47043" y="351965"/>
                </a:lnTo>
                <a:lnTo>
                  <a:pt x="47604" y="357738"/>
                </a:lnTo>
                <a:lnTo>
                  <a:pt x="43753" y="361854"/>
                </a:lnTo>
                <a:lnTo>
                  <a:pt x="33588" y="364629"/>
                </a:lnTo>
                <a:lnTo>
                  <a:pt x="20759" y="367772"/>
                </a:lnTo>
                <a:lnTo>
                  <a:pt x="8917" y="372989"/>
                </a:lnTo>
                <a:lnTo>
                  <a:pt x="5811" y="375081"/>
                </a:lnTo>
                <a:lnTo>
                  <a:pt x="11734" y="383583"/>
                </a:lnTo>
                <a:lnTo>
                  <a:pt x="3769" y="392312"/>
                </a:lnTo>
                <a:lnTo>
                  <a:pt x="137667" y="392312"/>
                </a:lnTo>
                <a:lnTo>
                  <a:pt x="125572" y="376700"/>
                </a:lnTo>
                <a:lnTo>
                  <a:pt x="117222" y="366825"/>
                </a:lnTo>
                <a:lnTo>
                  <a:pt x="108525" y="357212"/>
                </a:lnTo>
                <a:lnTo>
                  <a:pt x="99710" y="347686"/>
                </a:lnTo>
                <a:lnTo>
                  <a:pt x="91004" y="338070"/>
                </a:lnTo>
                <a:lnTo>
                  <a:pt x="85555" y="331894"/>
                </a:lnTo>
                <a:close/>
              </a:path>
              <a:path w="727075" h="688339">
                <a:moveTo>
                  <a:pt x="706413" y="47952"/>
                </a:moveTo>
                <a:lnTo>
                  <a:pt x="699307" y="48287"/>
                </a:lnTo>
                <a:lnTo>
                  <a:pt x="707916" y="48287"/>
                </a:lnTo>
                <a:lnTo>
                  <a:pt x="706413" y="47952"/>
                </a:lnTo>
                <a:close/>
              </a:path>
            </a:pathLst>
          </a:custGeom>
          <a:solidFill>
            <a:srgbClr val="61D836"/>
          </a:solidFill>
        </p:spPr>
        <p:txBody>
          <a:bodyPr wrap="square" lIns="0" tIns="0" rIns="0" bIns="0" rtlCol="0"/>
          <a:lstStyle/>
          <a:p>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64186" y="3259113"/>
            <a:ext cx="6565265" cy="3817620"/>
            <a:chOff x="8164186" y="3259113"/>
            <a:chExt cx="6565265" cy="3817620"/>
          </a:xfrm>
        </p:grpSpPr>
        <p:sp>
          <p:nvSpPr>
            <p:cNvPr id="3" name="object 3"/>
            <p:cNvSpPr/>
            <p:nvPr/>
          </p:nvSpPr>
          <p:spPr>
            <a:xfrm>
              <a:off x="8324374" y="3259113"/>
              <a:ext cx="243204" cy="688975"/>
            </a:xfrm>
            <a:custGeom>
              <a:avLst/>
              <a:gdLst/>
              <a:ahLst/>
              <a:cxnLst/>
              <a:rect l="l" t="t" r="r" b="b"/>
              <a:pathLst>
                <a:path w="243204" h="688975">
                  <a:moveTo>
                    <a:pt x="121442" y="0"/>
                  </a:moveTo>
                  <a:lnTo>
                    <a:pt x="74175" y="9545"/>
                  </a:lnTo>
                  <a:lnTo>
                    <a:pt x="35573" y="35574"/>
                  </a:lnTo>
                  <a:lnTo>
                    <a:pt x="9545" y="74177"/>
                  </a:lnTo>
                  <a:lnTo>
                    <a:pt x="0" y="121442"/>
                  </a:lnTo>
                  <a:lnTo>
                    <a:pt x="4474" y="154159"/>
                  </a:lnTo>
                  <a:lnTo>
                    <a:pt x="17080" y="183476"/>
                  </a:lnTo>
                  <a:lnTo>
                    <a:pt x="36595" y="208197"/>
                  </a:lnTo>
                  <a:lnTo>
                    <a:pt x="61797" y="227127"/>
                  </a:lnTo>
                  <a:lnTo>
                    <a:pt x="61797" y="306349"/>
                  </a:lnTo>
                  <a:lnTo>
                    <a:pt x="109551" y="306349"/>
                  </a:lnTo>
                  <a:lnTo>
                    <a:pt x="113374" y="310172"/>
                  </a:lnTo>
                  <a:lnTo>
                    <a:pt x="113374" y="319625"/>
                  </a:lnTo>
                  <a:lnTo>
                    <a:pt x="109551" y="323507"/>
                  </a:lnTo>
                  <a:lnTo>
                    <a:pt x="61797" y="323507"/>
                  </a:lnTo>
                  <a:lnTo>
                    <a:pt x="61797" y="368201"/>
                  </a:lnTo>
                  <a:lnTo>
                    <a:pt x="87715" y="368201"/>
                  </a:lnTo>
                  <a:lnTo>
                    <a:pt x="91538" y="372026"/>
                  </a:lnTo>
                  <a:lnTo>
                    <a:pt x="91538" y="381480"/>
                  </a:lnTo>
                  <a:lnTo>
                    <a:pt x="87714" y="385304"/>
                  </a:lnTo>
                  <a:lnTo>
                    <a:pt x="61797" y="385304"/>
                  </a:lnTo>
                  <a:lnTo>
                    <a:pt x="61797" y="431881"/>
                  </a:lnTo>
                  <a:lnTo>
                    <a:pt x="109551" y="431881"/>
                  </a:lnTo>
                  <a:lnTo>
                    <a:pt x="113374" y="435756"/>
                  </a:lnTo>
                  <a:lnTo>
                    <a:pt x="113374" y="445210"/>
                  </a:lnTo>
                  <a:lnTo>
                    <a:pt x="109551" y="449037"/>
                  </a:lnTo>
                  <a:lnTo>
                    <a:pt x="61797" y="449037"/>
                  </a:lnTo>
                  <a:lnTo>
                    <a:pt x="61797" y="497173"/>
                  </a:lnTo>
                  <a:lnTo>
                    <a:pt x="87715" y="497173"/>
                  </a:lnTo>
                  <a:lnTo>
                    <a:pt x="91538" y="500996"/>
                  </a:lnTo>
                  <a:lnTo>
                    <a:pt x="91538" y="510449"/>
                  </a:lnTo>
                  <a:lnTo>
                    <a:pt x="87714" y="514276"/>
                  </a:lnTo>
                  <a:lnTo>
                    <a:pt x="61797" y="514276"/>
                  </a:lnTo>
                  <a:lnTo>
                    <a:pt x="61797" y="558378"/>
                  </a:lnTo>
                  <a:lnTo>
                    <a:pt x="111165" y="558378"/>
                  </a:lnTo>
                  <a:lnTo>
                    <a:pt x="114988" y="562202"/>
                  </a:lnTo>
                  <a:lnTo>
                    <a:pt x="114988" y="571660"/>
                  </a:lnTo>
                  <a:lnTo>
                    <a:pt x="111165" y="575481"/>
                  </a:lnTo>
                  <a:lnTo>
                    <a:pt x="61797" y="575481"/>
                  </a:lnTo>
                  <a:lnTo>
                    <a:pt x="61797" y="628781"/>
                  </a:lnTo>
                  <a:lnTo>
                    <a:pt x="66483" y="652001"/>
                  </a:lnTo>
                  <a:lnTo>
                    <a:pt x="79264" y="670959"/>
                  </a:lnTo>
                  <a:lnTo>
                    <a:pt x="98223" y="683740"/>
                  </a:lnTo>
                  <a:lnTo>
                    <a:pt x="121442" y="688427"/>
                  </a:lnTo>
                  <a:lnTo>
                    <a:pt x="144662" y="683740"/>
                  </a:lnTo>
                  <a:lnTo>
                    <a:pt x="163621" y="670959"/>
                  </a:lnTo>
                  <a:lnTo>
                    <a:pt x="176402" y="652000"/>
                  </a:lnTo>
                  <a:lnTo>
                    <a:pt x="181088" y="628781"/>
                  </a:lnTo>
                  <a:lnTo>
                    <a:pt x="181088" y="227127"/>
                  </a:lnTo>
                  <a:lnTo>
                    <a:pt x="206289" y="208197"/>
                  </a:lnTo>
                  <a:lnTo>
                    <a:pt x="225805" y="183476"/>
                  </a:lnTo>
                  <a:lnTo>
                    <a:pt x="238411" y="154159"/>
                  </a:lnTo>
                  <a:lnTo>
                    <a:pt x="242885" y="121442"/>
                  </a:lnTo>
                  <a:lnTo>
                    <a:pt x="233340" y="74177"/>
                  </a:lnTo>
                  <a:lnTo>
                    <a:pt x="207311" y="35574"/>
                  </a:lnTo>
                  <a:lnTo>
                    <a:pt x="168708" y="9545"/>
                  </a:lnTo>
                  <a:lnTo>
                    <a:pt x="121442" y="0"/>
                  </a:lnTo>
                  <a:close/>
                </a:path>
              </a:pathLst>
            </a:custGeom>
            <a:solidFill>
              <a:srgbClr val="00A2FF"/>
            </a:solidFill>
          </p:spPr>
          <p:txBody>
            <a:bodyPr wrap="square" lIns="0" tIns="0" rIns="0" bIns="0" rtlCol="0"/>
            <a:lstStyle/>
            <a:p>
              <a:endParaRPr/>
            </a:p>
          </p:txBody>
        </p:sp>
        <p:sp>
          <p:nvSpPr>
            <p:cNvPr id="4" name="object 4"/>
            <p:cNvSpPr/>
            <p:nvPr/>
          </p:nvSpPr>
          <p:spPr>
            <a:xfrm>
              <a:off x="8164186" y="3581786"/>
              <a:ext cx="3439795" cy="1885314"/>
            </a:xfrm>
            <a:custGeom>
              <a:avLst/>
              <a:gdLst/>
              <a:ahLst/>
              <a:cxnLst/>
              <a:rect l="l" t="t" r="r" b="b"/>
              <a:pathLst>
                <a:path w="3439795" h="1885314">
                  <a:moveTo>
                    <a:pt x="3439179" y="0"/>
                  </a:moveTo>
                  <a:lnTo>
                    <a:pt x="0" y="0"/>
                  </a:lnTo>
                  <a:lnTo>
                    <a:pt x="0" y="1884759"/>
                  </a:lnTo>
                  <a:lnTo>
                    <a:pt x="3439179" y="1884759"/>
                  </a:lnTo>
                  <a:lnTo>
                    <a:pt x="3439179"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13433999" y="5781681"/>
              <a:ext cx="1294884" cy="1294884"/>
            </a:xfrm>
            <a:prstGeom prst="rect">
              <a:avLst/>
            </a:prstGeom>
          </p:spPr>
        </p:pic>
      </p:grpSp>
      <p:sp>
        <p:nvSpPr>
          <p:cNvPr id="6" name="object 6"/>
          <p:cNvSpPr txBox="1">
            <a:spLocks noGrp="1"/>
          </p:cNvSpPr>
          <p:nvPr>
            <p:ph type="title"/>
          </p:nvPr>
        </p:nvSpPr>
        <p:spPr>
          <a:xfrm>
            <a:off x="4217286" y="494591"/>
            <a:ext cx="11670030" cy="1433195"/>
          </a:xfrm>
          <a:prstGeom prst="rect">
            <a:avLst/>
          </a:prstGeom>
        </p:spPr>
        <p:txBody>
          <a:bodyPr vert="horz" wrap="square" lIns="0" tIns="17145" rIns="0" bIns="0" rtlCol="0">
            <a:spAutoFit/>
          </a:bodyPr>
          <a:lstStyle/>
          <a:p>
            <a:pPr marL="12700">
              <a:lnSpc>
                <a:spcPct val="100000"/>
              </a:lnSpc>
              <a:spcBef>
                <a:spcPts val="135"/>
              </a:spcBef>
            </a:pPr>
            <a:r>
              <a:rPr spc="210" dirty="0"/>
              <a:t>Library</a:t>
            </a:r>
            <a:r>
              <a:rPr spc="-20" dirty="0"/>
              <a:t> </a:t>
            </a:r>
            <a:r>
              <a:rPr spc="114" dirty="0"/>
              <a:t>Event</a:t>
            </a:r>
            <a:r>
              <a:rPr spc="-15" dirty="0"/>
              <a:t> </a:t>
            </a:r>
            <a:r>
              <a:rPr spc="185" dirty="0"/>
              <a:t>Domain</a:t>
            </a:r>
          </a:p>
        </p:txBody>
      </p:sp>
      <p:sp>
        <p:nvSpPr>
          <p:cNvPr id="7" name="object 7"/>
          <p:cNvSpPr txBox="1"/>
          <p:nvPr/>
        </p:nvSpPr>
        <p:spPr>
          <a:xfrm>
            <a:off x="14900594" y="6223289"/>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pic>
        <p:nvPicPr>
          <p:cNvPr id="8" name="object 8"/>
          <p:cNvPicPr/>
          <p:nvPr/>
        </p:nvPicPr>
        <p:blipFill>
          <a:blip r:embed="rId3" cstate="print"/>
          <a:stretch>
            <a:fillRect/>
          </a:stretch>
        </p:blipFill>
        <p:spPr>
          <a:xfrm>
            <a:off x="2252171" y="3802091"/>
            <a:ext cx="2166486" cy="2182654"/>
          </a:xfrm>
          <a:prstGeom prst="rect">
            <a:avLst/>
          </a:prstGeom>
        </p:spPr>
      </p:pic>
      <p:sp>
        <p:nvSpPr>
          <p:cNvPr id="9" name="object 9"/>
          <p:cNvSpPr txBox="1"/>
          <p:nvPr/>
        </p:nvSpPr>
        <p:spPr>
          <a:xfrm>
            <a:off x="3144012" y="3300261"/>
            <a:ext cx="869315" cy="264160"/>
          </a:xfrm>
          <a:prstGeom prst="rect">
            <a:avLst/>
          </a:prstGeom>
        </p:spPr>
        <p:txBody>
          <a:bodyPr vert="horz" wrap="square" lIns="0" tIns="14604" rIns="0" bIns="0" rtlCol="0">
            <a:spAutoFit/>
          </a:bodyPr>
          <a:lstStyle/>
          <a:p>
            <a:pPr marL="12700">
              <a:lnSpc>
                <a:spcPct val="100000"/>
              </a:lnSpc>
              <a:spcBef>
                <a:spcPts val="114"/>
              </a:spcBef>
            </a:pPr>
            <a:r>
              <a:rPr sz="1550" b="1" dirty="0">
                <a:latin typeface="Arial"/>
                <a:cs typeface="Arial"/>
              </a:rPr>
              <a:t>Librarian</a:t>
            </a:r>
            <a:endParaRPr sz="1550">
              <a:latin typeface="Arial"/>
              <a:cs typeface="Arial"/>
            </a:endParaRPr>
          </a:p>
        </p:txBody>
      </p:sp>
      <p:sp>
        <p:nvSpPr>
          <p:cNvPr id="10" name="object 10"/>
          <p:cNvSpPr txBox="1"/>
          <p:nvPr/>
        </p:nvSpPr>
        <p:spPr>
          <a:xfrm>
            <a:off x="8064377" y="5448442"/>
            <a:ext cx="363918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30" dirty="0">
                <a:latin typeface="Arial"/>
                <a:cs typeface="Arial"/>
              </a:rPr>
              <a:t> </a:t>
            </a:r>
            <a:r>
              <a:rPr sz="2450" b="1" spc="-10" dirty="0">
                <a:latin typeface="Arial"/>
                <a:cs typeface="Arial"/>
              </a:rPr>
              <a:t>Events</a:t>
            </a:r>
            <a:r>
              <a:rPr sz="2450" b="1" spc="-25" dirty="0">
                <a:latin typeface="Arial"/>
                <a:cs typeface="Arial"/>
              </a:rPr>
              <a:t> </a:t>
            </a:r>
            <a:r>
              <a:rPr sz="2450" b="1" spc="10" dirty="0">
                <a:latin typeface="Arial"/>
                <a:cs typeface="Arial"/>
              </a:rPr>
              <a:t>Producer</a:t>
            </a:r>
            <a:endParaRPr sz="2450">
              <a:latin typeface="Arial"/>
              <a:cs typeface="Arial"/>
            </a:endParaRPr>
          </a:p>
        </p:txBody>
      </p:sp>
      <p:sp>
        <p:nvSpPr>
          <p:cNvPr id="11" name="object 11"/>
          <p:cNvSpPr txBox="1"/>
          <p:nvPr/>
        </p:nvSpPr>
        <p:spPr>
          <a:xfrm>
            <a:off x="8336687" y="4048688"/>
            <a:ext cx="1047115" cy="775335"/>
          </a:xfrm>
          <a:prstGeom prst="rect">
            <a:avLst/>
          </a:prstGeom>
          <a:solidFill>
            <a:srgbClr val="00A2FF"/>
          </a:solidFill>
        </p:spPr>
        <p:txBody>
          <a:bodyPr vert="horz" wrap="square" lIns="0" tIns="184150" rIns="0" bIns="0" rtlCol="0">
            <a:spAutoFit/>
          </a:bodyPr>
          <a:lstStyle/>
          <a:p>
            <a:pPr marL="253365">
              <a:lnSpc>
                <a:spcPct val="100000"/>
              </a:lnSpc>
              <a:spcBef>
                <a:spcPts val="1450"/>
              </a:spcBef>
            </a:pPr>
            <a:r>
              <a:rPr sz="2600" spc="20" dirty="0">
                <a:solidFill>
                  <a:srgbClr val="FFFFFF"/>
                </a:solidFill>
                <a:latin typeface="Arial MT"/>
                <a:cs typeface="Arial MT"/>
              </a:rPr>
              <a:t>API</a:t>
            </a:r>
            <a:endParaRPr sz="2600">
              <a:latin typeface="Arial MT"/>
              <a:cs typeface="Arial MT"/>
            </a:endParaRPr>
          </a:p>
        </p:txBody>
      </p:sp>
      <p:sp>
        <p:nvSpPr>
          <p:cNvPr id="12" name="object 12"/>
          <p:cNvSpPr txBox="1"/>
          <p:nvPr/>
        </p:nvSpPr>
        <p:spPr>
          <a:xfrm>
            <a:off x="10202824" y="4043052"/>
            <a:ext cx="1184275" cy="739775"/>
          </a:xfrm>
          <a:prstGeom prst="rect">
            <a:avLst/>
          </a:prstGeom>
          <a:solidFill>
            <a:srgbClr val="00A2FF"/>
          </a:solidFill>
        </p:spPr>
        <p:txBody>
          <a:bodyPr vert="horz" wrap="square" lIns="0" tIns="72390" rIns="0" bIns="0" rtlCol="0">
            <a:spAutoFit/>
          </a:bodyPr>
          <a:lstStyle/>
          <a:p>
            <a:pPr marL="80645" marR="73025" indent="19177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20" dirty="0">
                <a:solidFill>
                  <a:srgbClr val="FFFFFF"/>
                </a:solidFill>
                <a:latin typeface="Arial MT"/>
                <a:cs typeface="Arial MT"/>
              </a:rPr>
              <a:t>P</a:t>
            </a:r>
            <a:r>
              <a:rPr sz="1900" spc="-25" dirty="0">
                <a:solidFill>
                  <a:srgbClr val="FFFFFF"/>
                </a:solidFill>
                <a:latin typeface="Arial MT"/>
                <a:cs typeface="Arial MT"/>
              </a:rPr>
              <a:t>r</a:t>
            </a:r>
            <a:r>
              <a:rPr sz="1900" spc="55" dirty="0">
                <a:solidFill>
                  <a:srgbClr val="FFFFFF"/>
                </a:solidFill>
                <a:latin typeface="Arial MT"/>
                <a:cs typeface="Arial MT"/>
              </a:rPr>
              <a:t>oducer</a:t>
            </a:r>
            <a:endParaRPr sz="1900">
              <a:latin typeface="Arial MT"/>
              <a:cs typeface="Arial MT"/>
            </a:endParaRPr>
          </a:p>
        </p:txBody>
      </p:sp>
      <p:sp>
        <p:nvSpPr>
          <p:cNvPr id="13" name="object 13"/>
          <p:cNvSpPr/>
          <p:nvPr/>
        </p:nvSpPr>
        <p:spPr>
          <a:xfrm>
            <a:off x="12252076" y="8155815"/>
            <a:ext cx="3439795" cy="1885314"/>
          </a:xfrm>
          <a:custGeom>
            <a:avLst/>
            <a:gdLst/>
            <a:ahLst/>
            <a:cxnLst/>
            <a:rect l="l" t="t" r="r" b="b"/>
            <a:pathLst>
              <a:path w="3439794" h="1885315">
                <a:moveTo>
                  <a:pt x="3439179" y="0"/>
                </a:moveTo>
                <a:lnTo>
                  <a:pt x="0" y="0"/>
                </a:lnTo>
                <a:lnTo>
                  <a:pt x="0" y="1884759"/>
                </a:lnTo>
                <a:lnTo>
                  <a:pt x="3439179" y="1884759"/>
                </a:lnTo>
                <a:lnTo>
                  <a:pt x="3439179" y="0"/>
                </a:lnTo>
                <a:close/>
              </a:path>
            </a:pathLst>
          </a:custGeom>
          <a:solidFill>
            <a:srgbClr val="000000"/>
          </a:solidFill>
        </p:spPr>
        <p:txBody>
          <a:bodyPr wrap="square" lIns="0" tIns="0" rIns="0" bIns="0" rtlCol="0"/>
          <a:lstStyle/>
          <a:p>
            <a:endParaRPr/>
          </a:p>
        </p:txBody>
      </p:sp>
      <p:sp>
        <p:nvSpPr>
          <p:cNvPr id="14" name="object 14"/>
          <p:cNvSpPr txBox="1"/>
          <p:nvPr/>
        </p:nvSpPr>
        <p:spPr>
          <a:xfrm>
            <a:off x="12065256" y="10022471"/>
            <a:ext cx="381317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25" dirty="0">
                <a:latin typeface="Arial"/>
                <a:cs typeface="Arial"/>
              </a:rPr>
              <a:t> </a:t>
            </a:r>
            <a:r>
              <a:rPr sz="2450" b="1" spc="-10" dirty="0">
                <a:latin typeface="Arial"/>
                <a:cs typeface="Arial"/>
              </a:rPr>
              <a:t>Events</a:t>
            </a:r>
            <a:r>
              <a:rPr sz="2450" b="1" spc="-20" dirty="0">
                <a:latin typeface="Arial"/>
                <a:cs typeface="Arial"/>
              </a:rPr>
              <a:t> </a:t>
            </a:r>
            <a:r>
              <a:rPr sz="2450" b="1" spc="10" dirty="0">
                <a:latin typeface="Arial"/>
                <a:cs typeface="Arial"/>
              </a:rPr>
              <a:t>Consumer</a:t>
            </a:r>
            <a:endParaRPr sz="2450">
              <a:latin typeface="Arial"/>
              <a:cs typeface="Arial"/>
            </a:endParaRPr>
          </a:p>
        </p:txBody>
      </p:sp>
      <p:sp>
        <p:nvSpPr>
          <p:cNvPr id="15" name="object 15"/>
          <p:cNvSpPr txBox="1"/>
          <p:nvPr/>
        </p:nvSpPr>
        <p:spPr>
          <a:xfrm>
            <a:off x="12455945" y="8742536"/>
            <a:ext cx="1184275" cy="739775"/>
          </a:xfrm>
          <a:prstGeom prst="rect">
            <a:avLst/>
          </a:prstGeom>
          <a:solidFill>
            <a:srgbClr val="00A2FF"/>
          </a:solidFill>
        </p:spPr>
        <p:txBody>
          <a:bodyPr vert="horz" wrap="square" lIns="0" tIns="72390" rIns="0" bIns="0" rtlCol="0">
            <a:spAutoFit/>
          </a:bodyPr>
          <a:lstStyle/>
          <a:p>
            <a:pPr marL="18415" marR="10795" indent="25400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30" dirty="0">
                <a:solidFill>
                  <a:srgbClr val="FFFFFF"/>
                </a:solidFill>
                <a:latin typeface="Arial MT"/>
                <a:cs typeface="Arial MT"/>
              </a:rPr>
              <a:t>Consumer</a:t>
            </a:r>
            <a:endParaRPr sz="1900">
              <a:latin typeface="Arial MT"/>
              <a:cs typeface="Arial MT"/>
            </a:endParaRPr>
          </a:p>
        </p:txBody>
      </p:sp>
      <p:sp>
        <p:nvSpPr>
          <p:cNvPr id="16" name="object 16"/>
          <p:cNvSpPr/>
          <p:nvPr/>
        </p:nvSpPr>
        <p:spPr>
          <a:xfrm>
            <a:off x="14344851" y="8330875"/>
            <a:ext cx="1184275" cy="1563370"/>
          </a:xfrm>
          <a:custGeom>
            <a:avLst/>
            <a:gdLst/>
            <a:ahLst/>
            <a:cxnLst/>
            <a:rect l="l" t="t" r="r" b="b"/>
            <a:pathLst>
              <a:path w="1184275" h="1563370">
                <a:moveTo>
                  <a:pt x="20" y="260003"/>
                </a:moveTo>
                <a:lnTo>
                  <a:pt x="20" y="1374287"/>
                </a:lnTo>
                <a:lnTo>
                  <a:pt x="4003" y="1395268"/>
                </a:lnTo>
                <a:lnTo>
                  <a:pt x="34530" y="1435723"/>
                </a:lnTo>
                <a:lnTo>
                  <a:pt x="92178" y="1472982"/>
                </a:lnTo>
                <a:lnTo>
                  <a:pt x="130063" y="1489969"/>
                </a:lnTo>
                <a:lnTo>
                  <a:pt x="173396" y="1505623"/>
                </a:lnTo>
                <a:lnTo>
                  <a:pt x="221733" y="1519767"/>
                </a:lnTo>
                <a:lnTo>
                  <a:pt x="274630" y="1532223"/>
                </a:lnTo>
                <a:lnTo>
                  <a:pt x="331643" y="1542814"/>
                </a:lnTo>
                <a:lnTo>
                  <a:pt x="392328" y="1551360"/>
                </a:lnTo>
                <a:lnTo>
                  <a:pt x="456240" y="1557685"/>
                </a:lnTo>
                <a:lnTo>
                  <a:pt x="522936" y="1561610"/>
                </a:lnTo>
                <a:lnTo>
                  <a:pt x="591971" y="1562958"/>
                </a:lnTo>
                <a:lnTo>
                  <a:pt x="661006" y="1561610"/>
                </a:lnTo>
                <a:lnTo>
                  <a:pt x="727702" y="1557685"/>
                </a:lnTo>
                <a:lnTo>
                  <a:pt x="791614" y="1551360"/>
                </a:lnTo>
                <a:lnTo>
                  <a:pt x="852299" y="1542814"/>
                </a:lnTo>
                <a:lnTo>
                  <a:pt x="909312" y="1532223"/>
                </a:lnTo>
                <a:lnTo>
                  <a:pt x="962209" y="1519767"/>
                </a:lnTo>
                <a:lnTo>
                  <a:pt x="1010546" y="1505623"/>
                </a:lnTo>
                <a:lnTo>
                  <a:pt x="1053879" y="1489969"/>
                </a:lnTo>
                <a:lnTo>
                  <a:pt x="1091764" y="1472982"/>
                </a:lnTo>
                <a:lnTo>
                  <a:pt x="1149412" y="1435723"/>
                </a:lnTo>
                <a:lnTo>
                  <a:pt x="1179939" y="1395268"/>
                </a:lnTo>
                <a:lnTo>
                  <a:pt x="1183922" y="1374287"/>
                </a:lnTo>
                <a:lnTo>
                  <a:pt x="1183922" y="387619"/>
                </a:lnTo>
                <a:lnTo>
                  <a:pt x="591971" y="387619"/>
                </a:lnTo>
                <a:lnTo>
                  <a:pt x="524273" y="386529"/>
                </a:lnTo>
                <a:lnTo>
                  <a:pt x="458665" y="383332"/>
                </a:lnTo>
                <a:lnTo>
                  <a:pt x="395522" y="378141"/>
                </a:lnTo>
                <a:lnTo>
                  <a:pt x="335220" y="371065"/>
                </a:lnTo>
                <a:lnTo>
                  <a:pt x="278132" y="362217"/>
                </a:lnTo>
                <a:lnTo>
                  <a:pt x="224634" y="351708"/>
                </a:lnTo>
                <a:lnTo>
                  <a:pt x="175100" y="339649"/>
                </a:lnTo>
                <a:lnTo>
                  <a:pt x="129906" y="326152"/>
                </a:lnTo>
                <a:lnTo>
                  <a:pt x="89426" y="311327"/>
                </a:lnTo>
                <a:lnTo>
                  <a:pt x="54036" y="295287"/>
                </a:lnTo>
                <a:lnTo>
                  <a:pt x="24109" y="278142"/>
                </a:lnTo>
                <a:lnTo>
                  <a:pt x="20" y="260003"/>
                </a:lnTo>
                <a:close/>
              </a:path>
              <a:path w="1184275" h="1563370">
                <a:moveTo>
                  <a:pt x="1183922" y="260003"/>
                </a:moveTo>
                <a:lnTo>
                  <a:pt x="1129902" y="295287"/>
                </a:lnTo>
                <a:lnTo>
                  <a:pt x="1094510" y="311327"/>
                </a:lnTo>
                <a:lnTo>
                  <a:pt x="1054029" y="326152"/>
                </a:lnTo>
                <a:lnTo>
                  <a:pt x="1008834" y="339649"/>
                </a:lnTo>
                <a:lnTo>
                  <a:pt x="959300" y="351708"/>
                </a:lnTo>
                <a:lnTo>
                  <a:pt x="905802" y="362217"/>
                </a:lnTo>
                <a:lnTo>
                  <a:pt x="848715" y="371065"/>
                </a:lnTo>
                <a:lnTo>
                  <a:pt x="788414" y="378141"/>
                </a:lnTo>
                <a:lnTo>
                  <a:pt x="725273" y="383332"/>
                </a:lnTo>
                <a:lnTo>
                  <a:pt x="659667" y="386529"/>
                </a:lnTo>
                <a:lnTo>
                  <a:pt x="591971" y="387619"/>
                </a:lnTo>
                <a:lnTo>
                  <a:pt x="1183922" y="387619"/>
                </a:lnTo>
                <a:lnTo>
                  <a:pt x="1183922" y="260003"/>
                </a:lnTo>
                <a:close/>
              </a:path>
              <a:path w="1184275" h="1563370">
                <a:moveTo>
                  <a:pt x="591971" y="0"/>
                </a:moveTo>
                <a:lnTo>
                  <a:pt x="535228" y="817"/>
                </a:lnTo>
                <a:lnTo>
                  <a:pt x="478908" y="3269"/>
                </a:lnTo>
                <a:lnTo>
                  <a:pt x="423430" y="7357"/>
                </a:lnTo>
                <a:lnTo>
                  <a:pt x="369216" y="13082"/>
                </a:lnTo>
                <a:lnTo>
                  <a:pt x="316685" y="20444"/>
                </a:lnTo>
                <a:lnTo>
                  <a:pt x="266258" y="29445"/>
                </a:lnTo>
                <a:lnTo>
                  <a:pt x="218355" y="40086"/>
                </a:lnTo>
                <a:lnTo>
                  <a:pt x="173397" y="52368"/>
                </a:lnTo>
                <a:lnTo>
                  <a:pt x="120415" y="70691"/>
                </a:lnTo>
                <a:lnTo>
                  <a:pt x="77065" y="90521"/>
                </a:lnTo>
                <a:lnTo>
                  <a:pt x="43349" y="111557"/>
                </a:lnTo>
                <a:lnTo>
                  <a:pt x="4816" y="156039"/>
                </a:lnTo>
                <a:lnTo>
                  <a:pt x="0" y="178883"/>
                </a:lnTo>
                <a:lnTo>
                  <a:pt x="4816" y="201726"/>
                </a:lnTo>
                <a:lnTo>
                  <a:pt x="43349" y="246209"/>
                </a:lnTo>
                <a:lnTo>
                  <a:pt x="77065" y="267244"/>
                </a:lnTo>
                <a:lnTo>
                  <a:pt x="120415" y="287074"/>
                </a:lnTo>
                <a:lnTo>
                  <a:pt x="173397" y="305398"/>
                </a:lnTo>
                <a:lnTo>
                  <a:pt x="215627" y="317003"/>
                </a:lnTo>
                <a:lnTo>
                  <a:pt x="260487" y="327158"/>
                </a:lnTo>
                <a:lnTo>
                  <a:pt x="307627" y="335863"/>
                </a:lnTo>
                <a:lnTo>
                  <a:pt x="356695" y="343116"/>
                </a:lnTo>
                <a:lnTo>
                  <a:pt x="407342" y="348919"/>
                </a:lnTo>
                <a:lnTo>
                  <a:pt x="459217" y="353271"/>
                </a:lnTo>
                <a:lnTo>
                  <a:pt x="511968" y="356173"/>
                </a:lnTo>
                <a:lnTo>
                  <a:pt x="565245" y="357623"/>
                </a:lnTo>
                <a:lnTo>
                  <a:pt x="618697" y="357623"/>
                </a:lnTo>
                <a:lnTo>
                  <a:pt x="671974" y="356173"/>
                </a:lnTo>
                <a:lnTo>
                  <a:pt x="724725" y="353271"/>
                </a:lnTo>
                <a:lnTo>
                  <a:pt x="776600" y="348919"/>
                </a:lnTo>
                <a:lnTo>
                  <a:pt x="827247" y="343116"/>
                </a:lnTo>
                <a:lnTo>
                  <a:pt x="876315" y="335863"/>
                </a:lnTo>
                <a:lnTo>
                  <a:pt x="923455" y="327158"/>
                </a:lnTo>
                <a:lnTo>
                  <a:pt x="968315" y="317003"/>
                </a:lnTo>
                <a:lnTo>
                  <a:pt x="1010545" y="305398"/>
                </a:lnTo>
                <a:lnTo>
                  <a:pt x="1063525" y="287074"/>
                </a:lnTo>
                <a:lnTo>
                  <a:pt x="1106872" y="267244"/>
                </a:lnTo>
                <a:lnTo>
                  <a:pt x="1140587" y="246209"/>
                </a:lnTo>
                <a:lnTo>
                  <a:pt x="1179118" y="201726"/>
                </a:lnTo>
                <a:lnTo>
                  <a:pt x="1183935" y="178883"/>
                </a:lnTo>
                <a:lnTo>
                  <a:pt x="1179118" y="156039"/>
                </a:lnTo>
                <a:lnTo>
                  <a:pt x="1140587" y="111557"/>
                </a:lnTo>
                <a:lnTo>
                  <a:pt x="1106872" y="90521"/>
                </a:lnTo>
                <a:lnTo>
                  <a:pt x="1063525" y="70691"/>
                </a:lnTo>
                <a:lnTo>
                  <a:pt x="1010545" y="52368"/>
                </a:lnTo>
                <a:lnTo>
                  <a:pt x="965584" y="40086"/>
                </a:lnTo>
                <a:lnTo>
                  <a:pt x="917680" y="29445"/>
                </a:lnTo>
                <a:lnTo>
                  <a:pt x="867252" y="20444"/>
                </a:lnTo>
                <a:lnTo>
                  <a:pt x="814722" y="13082"/>
                </a:lnTo>
                <a:lnTo>
                  <a:pt x="760509" y="7357"/>
                </a:lnTo>
                <a:lnTo>
                  <a:pt x="705033" y="3269"/>
                </a:lnTo>
                <a:lnTo>
                  <a:pt x="648713" y="817"/>
                </a:lnTo>
                <a:lnTo>
                  <a:pt x="591971" y="0"/>
                </a:lnTo>
                <a:close/>
              </a:path>
            </a:pathLst>
          </a:custGeom>
          <a:solidFill>
            <a:srgbClr val="61D836"/>
          </a:solidFill>
        </p:spPr>
        <p:txBody>
          <a:bodyPr wrap="square" lIns="0" tIns="0" rIns="0" bIns="0" rtlCol="0"/>
          <a:lstStyle/>
          <a:p>
            <a:endParaRPr/>
          </a:p>
        </p:txBody>
      </p:sp>
      <p:sp>
        <p:nvSpPr>
          <p:cNvPr id="17" name="object 17"/>
          <p:cNvSpPr txBox="1"/>
          <p:nvPr/>
        </p:nvSpPr>
        <p:spPr>
          <a:xfrm>
            <a:off x="12252076" y="8155815"/>
            <a:ext cx="3439795" cy="1885314"/>
          </a:xfrm>
          <a:prstGeom prst="rect">
            <a:avLst/>
          </a:prstGeom>
        </p:spPr>
        <p:txBody>
          <a:bodyPr vert="horz" wrap="square" lIns="0" tIns="6985" rIns="0" bIns="0" rtlCol="0">
            <a:spAutoFit/>
          </a:bodyPr>
          <a:lstStyle/>
          <a:p>
            <a:pPr>
              <a:lnSpc>
                <a:spcPct val="100000"/>
              </a:lnSpc>
              <a:spcBef>
                <a:spcPts val="55"/>
              </a:spcBef>
            </a:pPr>
            <a:endParaRPr sz="4150">
              <a:latin typeface="Times New Roman"/>
              <a:cs typeface="Times New Roman"/>
            </a:endParaRPr>
          </a:p>
          <a:p>
            <a:pPr marL="1929764" algn="ctr">
              <a:lnSpc>
                <a:spcPct val="100000"/>
              </a:lnSpc>
            </a:pPr>
            <a:r>
              <a:rPr sz="2600" spc="20" dirty="0">
                <a:solidFill>
                  <a:srgbClr val="FFFFFF"/>
                </a:solidFill>
                <a:latin typeface="Arial MT"/>
                <a:cs typeface="Arial MT"/>
              </a:rPr>
              <a:t>H2</a:t>
            </a:r>
            <a:endParaRPr sz="2600">
              <a:latin typeface="Arial MT"/>
              <a:cs typeface="Arial MT"/>
            </a:endParaRPr>
          </a:p>
          <a:p>
            <a:pPr marL="1929764" algn="ctr">
              <a:lnSpc>
                <a:spcPct val="100000"/>
              </a:lnSpc>
              <a:spcBef>
                <a:spcPts val="135"/>
              </a:spcBef>
            </a:pPr>
            <a:r>
              <a:rPr sz="1650" spc="15" dirty="0">
                <a:solidFill>
                  <a:srgbClr val="FFFFFF"/>
                </a:solidFill>
                <a:latin typeface="Arial MT"/>
                <a:cs typeface="Arial MT"/>
              </a:rPr>
              <a:t>(In-memory)</a:t>
            </a:r>
            <a:endParaRPr sz="1650">
              <a:latin typeface="Arial MT"/>
              <a:cs typeface="Arial MT"/>
            </a:endParaRPr>
          </a:p>
        </p:txBody>
      </p:sp>
      <p:sp>
        <p:nvSpPr>
          <p:cNvPr id="18" name="object 18"/>
          <p:cNvSpPr txBox="1"/>
          <p:nvPr/>
        </p:nvSpPr>
        <p:spPr>
          <a:xfrm>
            <a:off x="8757026" y="3144847"/>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1</a:t>
            </a:r>
            <a:endParaRPr sz="2450">
              <a:latin typeface="Arial"/>
              <a:cs typeface="Arial"/>
            </a:endParaRPr>
          </a:p>
        </p:txBody>
      </p:sp>
      <p:sp>
        <p:nvSpPr>
          <p:cNvPr id="19" name="object 19"/>
          <p:cNvSpPr txBox="1"/>
          <p:nvPr/>
        </p:nvSpPr>
        <p:spPr>
          <a:xfrm>
            <a:off x="12844919" y="7768048"/>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2</a:t>
            </a:r>
            <a:endParaRPr sz="2450">
              <a:latin typeface="Arial"/>
              <a:cs typeface="Arial"/>
            </a:endParaRPr>
          </a:p>
        </p:txBody>
      </p:sp>
      <p:grpSp>
        <p:nvGrpSpPr>
          <p:cNvPr id="20" name="object 20"/>
          <p:cNvGrpSpPr/>
          <p:nvPr/>
        </p:nvGrpSpPr>
        <p:grpSpPr>
          <a:xfrm>
            <a:off x="11601740" y="4565306"/>
            <a:ext cx="2646680" cy="3180080"/>
            <a:chOff x="11601740" y="4565306"/>
            <a:chExt cx="2646680" cy="3180080"/>
          </a:xfrm>
        </p:grpSpPr>
        <p:sp>
          <p:nvSpPr>
            <p:cNvPr id="21" name="object 21"/>
            <p:cNvSpPr/>
            <p:nvPr/>
          </p:nvSpPr>
          <p:spPr>
            <a:xfrm>
              <a:off x="11622682" y="4586247"/>
              <a:ext cx="1804035" cy="1082040"/>
            </a:xfrm>
            <a:custGeom>
              <a:avLst/>
              <a:gdLst/>
              <a:ahLst/>
              <a:cxnLst/>
              <a:rect l="l" t="t" r="r" b="b"/>
              <a:pathLst>
                <a:path w="1804034" h="1082039">
                  <a:moveTo>
                    <a:pt x="0" y="0"/>
                  </a:moveTo>
                  <a:lnTo>
                    <a:pt x="1785916" y="1070804"/>
                  </a:lnTo>
                  <a:lnTo>
                    <a:pt x="1803877" y="1081573"/>
                  </a:lnTo>
                </a:path>
              </a:pathLst>
            </a:custGeom>
            <a:ln w="41883">
              <a:solidFill>
                <a:srgbClr val="000000"/>
              </a:solidFill>
            </a:ln>
          </p:spPr>
          <p:txBody>
            <a:bodyPr wrap="square" lIns="0" tIns="0" rIns="0" bIns="0" rtlCol="0"/>
            <a:lstStyle/>
            <a:p>
              <a:endParaRPr/>
            </a:p>
          </p:txBody>
        </p:sp>
        <p:sp>
          <p:nvSpPr>
            <p:cNvPr id="22" name="object 22"/>
            <p:cNvSpPr/>
            <p:nvPr/>
          </p:nvSpPr>
          <p:spPr>
            <a:xfrm>
              <a:off x="13363372" y="5581617"/>
              <a:ext cx="196215" cy="166370"/>
            </a:xfrm>
            <a:custGeom>
              <a:avLst/>
              <a:gdLst/>
              <a:ahLst/>
              <a:cxnLst/>
              <a:rect l="l" t="t" r="r" b="b"/>
              <a:pathLst>
                <a:path w="196215" h="166370">
                  <a:moveTo>
                    <a:pt x="90457" y="0"/>
                  </a:moveTo>
                  <a:lnTo>
                    <a:pt x="0" y="150869"/>
                  </a:lnTo>
                  <a:lnTo>
                    <a:pt x="196098" y="165893"/>
                  </a:lnTo>
                  <a:lnTo>
                    <a:pt x="90457" y="0"/>
                  </a:lnTo>
                  <a:close/>
                </a:path>
              </a:pathLst>
            </a:custGeom>
            <a:solidFill>
              <a:srgbClr val="000000"/>
            </a:solidFill>
          </p:spPr>
          <p:txBody>
            <a:bodyPr wrap="square" lIns="0" tIns="0" rIns="0" bIns="0" rtlCol="0"/>
            <a:lstStyle/>
            <a:p>
              <a:endParaRPr/>
            </a:p>
          </p:txBody>
        </p:sp>
        <p:sp>
          <p:nvSpPr>
            <p:cNvPr id="23" name="object 23"/>
            <p:cNvSpPr/>
            <p:nvPr/>
          </p:nvSpPr>
          <p:spPr>
            <a:xfrm>
              <a:off x="14160144" y="7110736"/>
              <a:ext cx="0" cy="479425"/>
            </a:xfrm>
            <a:custGeom>
              <a:avLst/>
              <a:gdLst/>
              <a:ahLst/>
              <a:cxnLst/>
              <a:rect l="l" t="t" r="r" b="b"/>
              <a:pathLst>
                <a:path h="479425">
                  <a:moveTo>
                    <a:pt x="0" y="0"/>
                  </a:moveTo>
                  <a:lnTo>
                    <a:pt x="0" y="479148"/>
                  </a:lnTo>
                </a:path>
              </a:pathLst>
            </a:custGeom>
            <a:ln w="41883">
              <a:solidFill>
                <a:srgbClr val="000000"/>
              </a:solidFill>
            </a:ln>
          </p:spPr>
          <p:txBody>
            <a:bodyPr wrap="square" lIns="0" tIns="0" rIns="0" bIns="0" rtlCol="0"/>
            <a:lstStyle/>
            <a:p>
              <a:endParaRPr/>
            </a:p>
          </p:txBody>
        </p:sp>
        <p:sp>
          <p:nvSpPr>
            <p:cNvPr id="24" name="object 24"/>
            <p:cNvSpPr/>
            <p:nvPr/>
          </p:nvSpPr>
          <p:spPr>
            <a:xfrm>
              <a:off x="14072188" y="7568943"/>
              <a:ext cx="176530" cy="176530"/>
            </a:xfrm>
            <a:custGeom>
              <a:avLst/>
              <a:gdLst/>
              <a:ahLst/>
              <a:cxnLst/>
              <a:rect l="l" t="t" r="r" b="b"/>
              <a:pathLst>
                <a:path w="176530" h="176529">
                  <a:moveTo>
                    <a:pt x="175910" y="0"/>
                  </a:moveTo>
                  <a:lnTo>
                    <a:pt x="0" y="0"/>
                  </a:lnTo>
                  <a:lnTo>
                    <a:pt x="87955" y="175910"/>
                  </a:lnTo>
                  <a:lnTo>
                    <a:pt x="175910" y="0"/>
                  </a:lnTo>
                  <a:close/>
                </a:path>
              </a:pathLst>
            </a:custGeom>
            <a:solidFill>
              <a:srgbClr val="000000"/>
            </a:solidFill>
          </p:spPr>
          <p:txBody>
            <a:bodyPr wrap="square" lIns="0" tIns="0" rIns="0" bIns="0" rtlCol="0"/>
            <a:lstStyle/>
            <a:p>
              <a:endParaRPr/>
            </a:p>
          </p:txBody>
        </p:sp>
      </p:grpSp>
      <p:grpSp>
        <p:nvGrpSpPr>
          <p:cNvPr id="25" name="object 25"/>
          <p:cNvGrpSpPr/>
          <p:nvPr/>
        </p:nvGrpSpPr>
        <p:grpSpPr>
          <a:xfrm>
            <a:off x="5049733" y="4510366"/>
            <a:ext cx="3060700" cy="176530"/>
            <a:chOff x="5049733" y="4510366"/>
            <a:chExt cx="3060700" cy="176530"/>
          </a:xfrm>
        </p:grpSpPr>
        <p:sp>
          <p:nvSpPr>
            <p:cNvPr id="26" name="object 26"/>
            <p:cNvSpPr/>
            <p:nvPr/>
          </p:nvSpPr>
          <p:spPr>
            <a:xfrm>
              <a:off x="5049733" y="4598321"/>
              <a:ext cx="2905760" cy="0"/>
            </a:xfrm>
            <a:custGeom>
              <a:avLst/>
              <a:gdLst/>
              <a:ahLst/>
              <a:cxnLst/>
              <a:rect l="l" t="t" r="r" b="b"/>
              <a:pathLst>
                <a:path w="2905759">
                  <a:moveTo>
                    <a:pt x="0" y="0"/>
                  </a:moveTo>
                  <a:lnTo>
                    <a:pt x="2884711" y="0"/>
                  </a:lnTo>
                  <a:lnTo>
                    <a:pt x="2905652" y="0"/>
                  </a:lnTo>
                </a:path>
              </a:pathLst>
            </a:custGeom>
            <a:ln w="41883">
              <a:solidFill>
                <a:srgbClr val="000000"/>
              </a:solidFill>
            </a:ln>
          </p:spPr>
          <p:txBody>
            <a:bodyPr wrap="square" lIns="0" tIns="0" rIns="0" bIns="0" rtlCol="0"/>
            <a:lstStyle/>
            <a:p>
              <a:endParaRPr/>
            </a:p>
          </p:txBody>
        </p:sp>
        <p:sp>
          <p:nvSpPr>
            <p:cNvPr id="27" name="object 27"/>
            <p:cNvSpPr/>
            <p:nvPr/>
          </p:nvSpPr>
          <p:spPr>
            <a:xfrm>
              <a:off x="7934444" y="4510366"/>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
        <p:nvSpPr>
          <p:cNvPr id="28" name="object 28"/>
          <p:cNvSpPr txBox="1"/>
          <p:nvPr/>
        </p:nvSpPr>
        <p:spPr>
          <a:xfrm>
            <a:off x="5498974" y="3961576"/>
            <a:ext cx="2004060"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55" dirty="0">
                <a:latin typeface="Arial"/>
                <a:cs typeface="Arial"/>
              </a:rPr>
              <a:t> </a:t>
            </a:r>
            <a:r>
              <a:rPr sz="2450" b="1" spc="-10" dirty="0">
                <a:latin typeface="Arial"/>
                <a:cs typeface="Arial"/>
              </a:rPr>
              <a:t>Event</a:t>
            </a:r>
            <a:endParaRPr sz="2450">
              <a:latin typeface="Arial"/>
              <a:cs typeface="Arial"/>
            </a:endParaRPr>
          </a:p>
        </p:txBody>
      </p:sp>
      <p:sp>
        <p:nvSpPr>
          <p:cNvPr id="29" name="object 29"/>
          <p:cNvSpPr/>
          <p:nvPr/>
        </p:nvSpPr>
        <p:spPr>
          <a:xfrm>
            <a:off x="6136570" y="3259318"/>
            <a:ext cx="727075" cy="688340"/>
          </a:xfrm>
          <a:custGeom>
            <a:avLst/>
            <a:gdLst/>
            <a:ahLst/>
            <a:cxnLst/>
            <a:rect l="l" t="t" r="r" b="b"/>
            <a:pathLst>
              <a:path w="727075" h="688339">
                <a:moveTo>
                  <a:pt x="262807" y="660240"/>
                </a:moveTo>
                <a:lnTo>
                  <a:pt x="192997" y="660240"/>
                </a:lnTo>
                <a:lnTo>
                  <a:pt x="215808" y="681009"/>
                </a:lnTo>
                <a:lnTo>
                  <a:pt x="231572" y="688144"/>
                </a:lnTo>
                <a:lnTo>
                  <a:pt x="250340" y="675430"/>
                </a:lnTo>
                <a:lnTo>
                  <a:pt x="262807" y="660240"/>
                </a:lnTo>
                <a:close/>
              </a:path>
              <a:path w="727075" h="688339">
                <a:moveTo>
                  <a:pt x="0" y="390770"/>
                </a:moveTo>
                <a:lnTo>
                  <a:pt x="3263" y="398782"/>
                </a:lnTo>
                <a:lnTo>
                  <a:pt x="22247" y="440479"/>
                </a:lnTo>
                <a:lnTo>
                  <a:pt x="43580" y="480653"/>
                </a:lnTo>
                <a:lnTo>
                  <a:pt x="66170" y="520401"/>
                </a:lnTo>
                <a:lnTo>
                  <a:pt x="88918" y="560819"/>
                </a:lnTo>
                <a:lnTo>
                  <a:pt x="110731" y="603002"/>
                </a:lnTo>
                <a:lnTo>
                  <a:pt x="144797" y="658590"/>
                </a:lnTo>
                <a:lnTo>
                  <a:pt x="166706" y="669634"/>
                </a:lnTo>
                <a:lnTo>
                  <a:pt x="181194" y="661671"/>
                </a:lnTo>
                <a:lnTo>
                  <a:pt x="192997" y="660240"/>
                </a:lnTo>
                <a:lnTo>
                  <a:pt x="262807" y="660240"/>
                </a:lnTo>
                <a:lnTo>
                  <a:pt x="282163" y="636656"/>
                </a:lnTo>
                <a:lnTo>
                  <a:pt x="337093" y="565610"/>
                </a:lnTo>
                <a:lnTo>
                  <a:pt x="355376" y="540888"/>
                </a:lnTo>
                <a:lnTo>
                  <a:pt x="382156" y="505970"/>
                </a:lnTo>
                <a:lnTo>
                  <a:pt x="398814" y="484639"/>
                </a:lnTo>
                <a:lnTo>
                  <a:pt x="207719" y="484639"/>
                </a:lnTo>
                <a:lnTo>
                  <a:pt x="203355" y="479434"/>
                </a:lnTo>
                <a:lnTo>
                  <a:pt x="199747" y="475387"/>
                </a:lnTo>
                <a:lnTo>
                  <a:pt x="196412" y="471155"/>
                </a:lnTo>
                <a:lnTo>
                  <a:pt x="177885" y="446832"/>
                </a:lnTo>
                <a:lnTo>
                  <a:pt x="144300" y="400873"/>
                </a:lnTo>
                <a:lnTo>
                  <a:pt x="137667" y="392312"/>
                </a:lnTo>
                <a:lnTo>
                  <a:pt x="3769" y="392312"/>
                </a:lnTo>
                <a:lnTo>
                  <a:pt x="0" y="390770"/>
                </a:lnTo>
                <a:close/>
              </a:path>
              <a:path w="727075" h="688339">
                <a:moveTo>
                  <a:pt x="655200" y="0"/>
                </a:moveTo>
                <a:lnTo>
                  <a:pt x="598153" y="49610"/>
                </a:lnTo>
                <a:lnTo>
                  <a:pt x="562883" y="86099"/>
                </a:lnTo>
                <a:lnTo>
                  <a:pt x="522385" y="129215"/>
                </a:lnTo>
                <a:lnTo>
                  <a:pt x="478399" y="176949"/>
                </a:lnTo>
                <a:lnTo>
                  <a:pt x="432665" y="227292"/>
                </a:lnTo>
                <a:lnTo>
                  <a:pt x="386922" y="278235"/>
                </a:lnTo>
                <a:lnTo>
                  <a:pt x="342910" y="327768"/>
                </a:lnTo>
                <a:lnTo>
                  <a:pt x="302369" y="373883"/>
                </a:lnTo>
                <a:lnTo>
                  <a:pt x="267038" y="414570"/>
                </a:lnTo>
                <a:lnTo>
                  <a:pt x="238657" y="447821"/>
                </a:lnTo>
                <a:lnTo>
                  <a:pt x="215591" y="475802"/>
                </a:lnTo>
                <a:lnTo>
                  <a:pt x="211964" y="479761"/>
                </a:lnTo>
                <a:lnTo>
                  <a:pt x="207719" y="484639"/>
                </a:lnTo>
                <a:lnTo>
                  <a:pt x="398814" y="484639"/>
                </a:lnTo>
                <a:lnTo>
                  <a:pt x="415591" y="463156"/>
                </a:lnTo>
                <a:lnTo>
                  <a:pt x="453838" y="414745"/>
                </a:lnTo>
                <a:lnTo>
                  <a:pt x="537394" y="310328"/>
                </a:lnTo>
                <a:lnTo>
                  <a:pt x="579018" y="258921"/>
                </a:lnTo>
                <a:lnTo>
                  <a:pt x="618082" y="211116"/>
                </a:lnTo>
                <a:lnTo>
                  <a:pt x="652743" y="169210"/>
                </a:lnTo>
                <a:lnTo>
                  <a:pt x="681159" y="135504"/>
                </a:lnTo>
                <a:lnTo>
                  <a:pt x="706675" y="106493"/>
                </a:lnTo>
                <a:lnTo>
                  <a:pt x="711591" y="100525"/>
                </a:lnTo>
                <a:lnTo>
                  <a:pt x="716077" y="94201"/>
                </a:lnTo>
                <a:lnTo>
                  <a:pt x="719977" y="87329"/>
                </a:lnTo>
                <a:lnTo>
                  <a:pt x="725073" y="76564"/>
                </a:lnTo>
                <a:lnTo>
                  <a:pt x="726474" y="69666"/>
                </a:lnTo>
                <a:lnTo>
                  <a:pt x="723714" y="63414"/>
                </a:lnTo>
                <a:lnTo>
                  <a:pt x="716325" y="54587"/>
                </a:lnTo>
                <a:lnTo>
                  <a:pt x="711471" y="49080"/>
                </a:lnTo>
                <a:lnTo>
                  <a:pt x="707916" y="48287"/>
                </a:lnTo>
                <a:lnTo>
                  <a:pt x="699307" y="48287"/>
                </a:lnTo>
                <a:lnTo>
                  <a:pt x="690421" y="47258"/>
                </a:lnTo>
                <a:lnTo>
                  <a:pt x="684222" y="43437"/>
                </a:lnTo>
                <a:lnTo>
                  <a:pt x="680840" y="37168"/>
                </a:lnTo>
                <a:lnTo>
                  <a:pt x="680404" y="28795"/>
                </a:lnTo>
                <a:lnTo>
                  <a:pt x="680722" y="26046"/>
                </a:lnTo>
                <a:lnTo>
                  <a:pt x="680018" y="22479"/>
                </a:lnTo>
                <a:lnTo>
                  <a:pt x="678285" y="20433"/>
                </a:lnTo>
                <a:lnTo>
                  <a:pt x="673679" y="15736"/>
                </a:lnTo>
                <a:lnTo>
                  <a:pt x="667138" y="9816"/>
                </a:lnTo>
                <a:lnTo>
                  <a:pt x="660399" y="4097"/>
                </a:lnTo>
                <a:lnTo>
                  <a:pt x="655200" y="0"/>
                </a:lnTo>
                <a:close/>
              </a:path>
              <a:path w="727075" h="688339">
                <a:moveTo>
                  <a:pt x="85555" y="331894"/>
                </a:moveTo>
                <a:lnTo>
                  <a:pt x="79166" y="332082"/>
                </a:lnTo>
                <a:lnTo>
                  <a:pt x="71984" y="334301"/>
                </a:lnTo>
                <a:lnTo>
                  <a:pt x="66171" y="335689"/>
                </a:lnTo>
                <a:lnTo>
                  <a:pt x="59747" y="336994"/>
                </a:lnTo>
                <a:lnTo>
                  <a:pt x="52963" y="338954"/>
                </a:lnTo>
                <a:lnTo>
                  <a:pt x="46073" y="342309"/>
                </a:lnTo>
                <a:lnTo>
                  <a:pt x="42885" y="346037"/>
                </a:lnTo>
                <a:lnTo>
                  <a:pt x="47043" y="351965"/>
                </a:lnTo>
                <a:lnTo>
                  <a:pt x="47604" y="357738"/>
                </a:lnTo>
                <a:lnTo>
                  <a:pt x="43753" y="361854"/>
                </a:lnTo>
                <a:lnTo>
                  <a:pt x="33588" y="364629"/>
                </a:lnTo>
                <a:lnTo>
                  <a:pt x="20759" y="367772"/>
                </a:lnTo>
                <a:lnTo>
                  <a:pt x="8917" y="372989"/>
                </a:lnTo>
                <a:lnTo>
                  <a:pt x="5811" y="375081"/>
                </a:lnTo>
                <a:lnTo>
                  <a:pt x="11734" y="383583"/>
                </a:lnTo>
                <a:lnTo>
                  <a:pt x="3769" y="392312"/>
                </a:lnTo>
                <a:lnTo>
                  <a:pt x="137667" y="392312"/>
                </a:lnTo>
                <a:lnTo>
                  <a:pt x="125572" y="376700"/>
                </a:lnTo>
                <a:lnTo>
                  <a:pt x="117222" y="366825"/>
                </a:lnTo>
                <a:lnTo>
                  <a:pt x="108525" y="357212"/>
                </a:lnTo>
                <a:lnTo>
                  <a:pt x="99710" y="347686"/>
                </a:lnTo>
                <a:lnTo>
                  <a:pt x="91004" y="338070"/>
                </a:lnTo>
                <a:lnTo>
                  <a:pt x="85555" y="331894"/>
                </a:lnTo>
                <a:close/>
              </a:path>
              <a:path w="727075" h="688339">
                <a:moveTo>
                  <a:pt x="706413" y="47952"/>
                </a:moveTo>
                <a:lnTo>
                  <a:pt x="699307" y="48287"/>
                </a:lnTo>
                <a:lnTo>
                  <a:pt x="707916" y="48287"/>
                </a:lnTo>
                <a:lnTo>
                  <a:pt x="706413" y="47952"/>
                </a:lnTo>
                <a:close/>
              </a:path>
            </a:pathLst>
          </a:custGeom>
          <a:solidFill>
            <a:srgbClr val="61D836"/>
          </a:solidFill>
        </p:spPr>
        <p:txBody>
          <a:bodyPr wrap="square" lIns="0" tIns="0" rIns="0" bIns="0" rtlCol="0"/>
          <a:lstStyle/>
          <a:p>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87965" y="4548247"/>
            <a:ext cx="243204" cy="688975"/>
          </a:xfrm>
          <a:custGeom>
            <a:avLst/>
            <a:gdLst/>
            <a:ahLst/>
            <a:cxnLst/>
            <a:rect l="l" t="t" r="r" b="b"/>
            <a:pathLst>
              <a:path w="243204" h="688975">
                <a:moveTo>
                  <a:pt x="121442" y="0"/>
                </a:moveTo>
                <a:lnTo>
                  <a:pt x="74175" y="9545"/>
                </a:lnTo>
                <a:lnTo>
                  <a:pt x="35573" y="35575"/>
                </a:lnTo>
                <a:lnTo>
                  <a:pt x="9545" y="74177"/>
                </a:lnTo>
                <a:lnTo>
                  <a:pt x="0" y="121443"/>
                </a:lnTo>
                <a:lnTo>
                  <a:pt x="4474" y="154159"/>
                </a:lnTo>
                <a:lnTo>
                  <a:pt x="17080" y="183476"/>
                </a:lnTo>
                <a:lnTo>
                  <a:pt x="36595" y="208198"/>
                </a:lnTo>
                <a:lnTo>
                  <a:pt x="61797" y="227128"/>
                </a:lnTo>
                <a:lnTo>
                  <a:pt x="61797" y="306350"/>
                </a:lnTo>
                <a:lnTo>
                  <a:pt x="109551" y="306350"/>
                </a:lnTo>
                <a:lnTo>
                  <a:pt x="113374" y="310172"/>
                </a:lnTo>
                <a:lnTo>
                  <a:pt x="113374" y="319626"/>
                </a:lnTo>
                <a:lnTo>
                  <a:pt x="109551" y="323507"/>
                </a:lnTo>
                <a:lnTo>
                  <a:pt x="61797" y="323507"/>
                </a:lnTo>
                <a:lnTo>
                  <a:pt x="61797" y="368201"/>
                </a:lnTo>
                <a:lnTo>
                  <a:pt x="87715" y="368201"/>
                </a:lnTo>
                <a:lnTo>
                  <a:pt x="91538" y="372027"/>
                </a:lnTo>
                <a:lnTo>
                  <a:pt x="91538" y="381480"/>
                </a:lnTo>
                <a:lnTo>
                  <a:pt x="87714" y="385304"/>
                </a:lnTo>
                <a:lnTo>
                  <a:pt x="61797" y="385304"/>
                </a:lnTo>
                <a:lnTo>
                  <a:pt x="61797" y="431881"/>
                </a:lnTo>
                <a:lnTo>
                  <a:pt x="109551" y="431881"/>
                </a:lnTo>
                <a:lnTo>
                  <a:pt x="113374" y="435757"/>
                </a:lnTo>
                <a:lnTo>
                  <a:pt x="113374" y="445210"/>
                </a:lnTo>
                <a:lnTo>
                  <a:pt x="109551" y="449038"/>
                </a:lnTo>
                <a:lnTo>
                  <a:pt x="61797" y="449038"/>
                </a:lnTo>
                <a:lnTo>
                  <a:pt x="61797" y="497174"/>
                </a:lnTo>
                <a:lnTo>
                  <a:pt x="87715" y="497174"/>
                </a:lnTo>
                <a:lnTo>
                  <a:pt x="91538" y="500996"/>
                </a:lnTo>
                <a:lnTo>
                  <a:pt x="91538" y="510450"/>
                </a:lnTo>
                <a:lnTo>
                  <a:pt x="87714" y="514277"/>
                </a:lnTo>
                <a:lnTo>
                  <a:pt x="61797" y="514277"/>
                </a:lnTo>
                <a:lnTo>
                  <a:pt x="61797" y="558379"/>
                </a:lnTo>
                <a:lnTo>
                  <a:pt x="111165" y="558379"/>
                </a:lnTo>
                <a:lnTo>
                  <a:pt x="114988" y="562203"/>
                </a:lnTo>
                <a:lnTo>
                  <a:pt x="114988" y="571661"/>
                </a:lnTo>
                <a:lnTo>
                  <a:pt x="111165" y="575483"/>
                </a:lnTo>
                <a:lnTo>
                  <a:pt x="61797" y="575483"/>
                </a:lnTo>
                <a:lnTo>
                  <a:pt x="61797" y="628781"/>
                </a:lnTo>
                <a:lnTo>
                  <a:pt x="66483" y="652001"/>
                </a:lnTo>
                <a:lnTo>
                  <a:pt x="79265" y="670960"/>
                </a:lnTo>
                <a:lnTo>
                  <a:pt x="98224" y="683741"/>
                </a:lnTo>
                <a:lnTo>
                  <a:pt x="121442" y="688428"/>
                </a:lnTo>
                <a:lnTo>
                  <a:pt x="144662" y="683741"/>
                </a:lnTo>
                <a:lnTo>
                  <a:pt x="163621" y="670960"/>
                </a:lnTo>
                <a:lnTo>
                  <a:pt x="176402" y="652001"/>
                </a:lnTo>
                <a:lnTo>
                  <a:pt x="181088" y="628781"/>
                </a:lnTo>
                <a:lnTo>
                  <a:pt x="181088" y="227128"/>
                </a:lnTo>
                <a:lnTo>
                  <a:pt x="206289" y="208198"/>
                </a:lnTo>
                <a:lnTo>
                  <a:pt x="225805" y="183476"/>
                </a:lnTo>
                <a:lnTo>
                  <a:pt x="238411" y="154159"/>
                </a:lnTo>
                <a:lnTo>
                  <a:pt x="242885" y="121443"/>
                </a:lnTo>
                <a:lnTo>
                  <a:pt x="233340" y="74177"/>
                </a:lnTo>
                <a:lnTo>
                  <a:pt x="207311" y="35575"/>
                </a:lnTo>
                <a:lnTo>
                  <a:pt x="168708" y="9545"/>
                </a:lnTo>
                <a:lnTo>
                  <a:pt x="121442" y="0"/>
                </a:lnTo>
                <a:close/>
              </a:path>
            </a:pathLst>
          </a:custGeom>
          <a:solidFill>
            <a:srgbClr val="00A2FF"/>
          </a:solidFill>
        </p:spPr>
        <p:txBody>
          <a:bodyPr wrap="square" lIns="0" tIns="0" rIns="0" bIns="0" rtlCol="0"/>
          <a:lstStyle/>
          <a:p>
            <a:endParaRPr/>
          </a:p>
        </p:txBody>
      </p:sp>
      <p:sp>
        <p:nvSpPr>
          <p:cNvPr id="3" name="object 3"/>
          <p:cNvSpPr txBox="1">
            <a:spLocks noGrp="1"/>
          </p:cNvSpPr>
          <p:nvPr>
            <p:ph type="title"/>
          </p:nvPr>
        </p:nvSpPr>
        <p:spPr>
          <a:xfrm>
            <a:off x="2401886" y="557416"/>
            <a:ext cx="15300325" cy="1433195"/>
          </a:xfrm>
          <a:prstGeom prst="rect">
            <a:avLst/>
          </a:prstGeom>
        </p:spPr>
        <p:txBody>
          <a:bodyPr vert="horz" wrap="square" lIns="0" tIns="17145" rIns="0" bIns="0" rtlCol="0">
            <a:spAutoFit/>
          </a:bodyPr>
          <a:lstStyle/>
          <a:p>
            <a:pPr marL="12700">
              <a:lnSpc>
                <a:spcPct val="100000"/>
              </a:lnSpc>
              <a:spcBef>
                <a:spcPts val="135"/>
              </a:spcBef>
            </a:pPr>
            <a:r>
              <a:rPr spc="210" dirty="0"/>
              <a:t>Library</a:t>
            </a:r>
            <a:r>
              <a:rPr spc="-15" dirty="0"/>
              <a:t> </a:t>
            </a:r>
            <a:r>
              <a:rPr spc="130" dirty="0"/>
              <a:t>Events</a:t>
            </a:r>
            <a:r>
              <a:rPr spc="-15" dirty="0"/>
              <a:t> </a:t>
            </a:r>
            <a:r>
              <a:rPr spc="229" dirty="0"/>
              <a:t>Producer</a:t>
            </a:r>
            <a:r>
              <a:rPr spc="-10" dirty="0"/>
              <a:t> </a:t>
            </a:r>
            <a:r>
              <a:rPr spc="15" dirty="0"/>
              <a:t>API</a:t>
            </a:r>
          </a:p>
        </p:txBody>
      </p:sp>
      <p:pic>
        <p:nvPicPr>
          <p:cNvPr id="4" name="object 4"/>
          <p:cNvPicPr/>
          <p:nvPr/>
        </p:nvPicPr>
        <p:blipFill>
          <a:blip r:embed="rId2" cstate="print"/>
          <a:stretch>
            <a:fillRect/>
          </a:stretch>
        </p:blipFill>
        <p:spPr>
          <a:xfrm>
            <a:off x="15095980" y="8096963"/>
            <a:ext cx="1294884" cy="1294884"/>
          </a:xfrm>
          <a:prstGeom prst="rect">
            <a:avLst/>
          </a:prstGeom>
        </p:spPr>
      </p:pic>
      <p:sp>
        <p:nvSpPr>
          <p:cNvPr id="5" name="object 5"/>
          <p:cNvSpPr txBox="1"/>
          <p:nvPr/>
        </p:nvSpPr>
        <p:spPr>
          <a:xfrm>
            <a:off x="16562575" y="8538570"/>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pic>
        <p:nvPicPr>
          <p:cNvPr id="6" name="object 6"/>
          <p:cNvPicPr/>
          <p:nvPr/>
        </p:nvPicPr>
        <p:blipFill>
          <a:blip r:embed="rId3" cstate="print"/>
          <a:stretch>
            <a:fillRect/>
          </a:stretch>
        </p:blipFill>
        <p:spPr>
          <a:xfrm>
            <a:off x="2615762" y="5091227"/>
            <a:ext cx="2166486" cy="2182654"/>
          </a:xfrm>
          <a:prstGeom prst="rect">
            <a:avLst/>
          </a:prstGeom>
        </p:spPr>
      </p:pic>
      <p:sp>
        <p:nvSpPr>
          <p:cNvPr id="7" name="object 7"/>
          <p:cNvSpPr txBox="1"/>
          <p:nvPr/>
        </p:nvSpPr>
        <p:spPr>
          <a:xfrm>
            <a:off x="3507603" y="4589396"/>
            <a:ext cx="869315" cy="264160"/>
          </a:xfrm>
          <a:prstGeom prst="rect">
            <a:avLst/>
          </a:prstGeom>
        </p:spPr>
        <p:txBody>
          <a:bodyPr vert="horz" wrap="square" lIns="0" tIns="14604" rIns="0" bIns="0" rtlCol="0">
            <a:spAutoFit/>
          </a:bodyPr>
          <a:lstStyle/>
          <a:p>
            <a:pPr marL="12700">
              <a:lnSpc>
                <a:spcPct val="100000"/>
              </a:lnSpc>
              <a:spcBef>
                <a:spcPts val="114"/>
              </a:spcBef>
            </a:pPr>
            <a:r>
              <a:rPr sz="1550" b="1" dirty="0">
                <a:latin typeface="Arial"/>
                <a:cs typeface="Arial"/>
              </a:rPr>
              <a:t>Librarian</a:t>
            </a:r>
            <a:endParaRPr sz="1550">
              <a:latin typeface="Arial"/>
              <a:cs typeface="Arial"/>
            </a:endParaRPr>
          </a:p>
        </p:txBody>
      </p:sp>
      <p:sp>
        <p:nvSpPr>
          <p:cNvPr id="8" name="object 8"/>
          <p:cNvSpPr txBox="1"/>
          <p:nvPr/>
        </p:nvSpPr>
        <p:spPr>
          <a:xfrm>
            <a:off x="9120617" y="4433983"/>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1</a:t>
            </a:r>
            <a:endParaRPr sz="2450">
              <a:latin typeface="Arial"/>
              <a:cs typeface="Arial"/>
            </a:endParaRPr>
          </a:p>
        </p:txBody>
      </p:sp>
      <p:grpSp>
        <p:nvGrpSpPr>
          <p:cNvPr id="9" name="object 9"/>
          <p:cNvGrpSpPr/>
          <p:nvPr/>
        </p:nvGrpSpPr>
        <p:grpSpPr>
          <a:xfrm>
            <a:off x="8568825" y="4870922"/>
            <a:ext cx="6485255" cy="3171190"/>
            <a:chOff x="8568825" y="4870922"/>
            <a:chExt cx="6485255" cy="3171190"/>
          </a:xfrm>
        </p:grpSpPr>
        <p:sp>
          <p:nvSpPr>
            <p:cNvPr id="10" name="object 10"/>
            <p:cNvSpPr/>
            <p:nvPr/>
          </p:nvSpPr>
          <p:spPr>
            <a:xfrm>
              <a:off x="13117129" y="6880588"/>
              <a:ext cx="1804035" cy="1082040"/>
            </a:xfrm>
            <a:custGeom>
              <a:avLst/>
              <a:gdLst/>
              <a:ahLst/>
              <a:cxnLst/>
              <a:rect l="l" t="t" r="r" b="b"/>
              <a:pathLst>
                <a:path w="1804034" h="1082040">
                  <a:moveTo>
                    <a:pt x="0" y="0"/>
                  </a:moveTo>
                  <a:lnTo>
                    <a:pt x="1785916" y="1070804"/>
                  </a:lnTo>
                  <a:lnTo>
                    <a:pt x="1803877" y="1081573"/>
                  </a:lnTo>
                </a:path>
              </a:pathLst>
            </a:custGeom>
            <a:ln w="41883">
              <a:solidFill>
                <a:srgbClr val="000000"/>
              </a:solidFill>
            </a:ln>
          </p:spPr>
          <p:txBody>
            <a:bodyPr wrap="square" lIns="0" tIns="0" rIns="0" bIns="0" rtlCol="0"/>
            <a:lstStyle/>
            <a:p>
              <a:endParaRPr/>
            </a:p>
          </p:txBody>
        </p:sp>
        <p:sp>
          <p:nvSpPr>
            <p:cNvPr id="11" name="object 11"/>
            <p:cNvSpPr/>
            <p:nvPr/>
          </p:nvSpPr>
          <p:spPr>
            <a:xfrm>
              <a:off x="14857819" y="7875957"/>
              <a:ext cx="196215" cy="166370"/>
            </a:xfrm>
            <a:custGeom>
              <a:avLst/>
              <a:gdLst/>
              <a:ahLst/>
              <a:cxnLst/>
              <a:rect l="l" t="t" r="r" b="b"/>
              <a:pathLst>
                <a:path w="196215" h="166370">
                  <a:moveTo>
                    <a:pt x="90457" y="0"/>
                  </a:moveTo>
                  <a:lnTo>
                    <a:pt x="0" y="150870"/>
                  </a:lnTo>
                  <a:lnTo>
                    <a:pt x="196098" y="165894"/>
                  </a:lnTo>
                  <a:lnTo>
                    <a:pt x="90457" y="0"/>
                  </a:lnTo>
                  <a:close/>
                </a:path>
              </a:pathLst>
            </a:custGeom>
            <a:solidFill>
              <a:srgbClr val="000000"/>
            </a:solidFill>
          </p:spPr>
          <p:txBody>
            <a:bodyPr wrap="square" lIns="0" tIns="0" rIns="0" bIns="0" rtlCol="0"/>
            <a:lstStyle/>
            <a:p>
              <a:endParaRPr/>
            </a:p>
          </p:txBody>
        </p:sp>
        <p:sp>
          <p:nvSpPr>
            <p:cNvPr id="12" name="object 12"/>
            <p:cNvSpPr/>
            <p:nvPr/>
          </p:nvSpPr>
          <p:spPr>
            <a:xfrm>
              <a:off x="8568825" y="4870922"/>
              <a:ext cx="4491355" cy="2901950"/>
            </a:xfrm>
            <a:custGeom>
              <a:avLst/>
              <a:gdLst/>
              <a:ahLst/>
              <a:cxnLst/>
              <a:rect l="l" t="t" r="r" b="b"/>
              <a:pathLst>
                <a:path w="4491355" h="2901950">
                  <a:moveTo>
                    <a:pt x="4490885" y="0"/>
                  </a:moveTo>
                  <a:lnTo>
                    <a:pt x="0" y="0"/>
                  </a:lnTo>
                  <a:lnTo>
                    <a:pt x="0" y="2901711"/>
                  </a:lnTo>
                  <a:lnTo>
                    <a:pt x="4490885" y="2901711"/>
                  </a:lnTo>
                  <a:lnTo>
                    <a:pt x="4490885" y="0"/>
                  </a:lnTo>
                  <a:close/>
                </a:path>
              </a:pathLst>
            </a:custGeom>
            <a:solidFill>
              <a:srgbClr val="000000"/>
            </a:solidFill>
          </p:spPr>
          <p:txBody>
            <a:bodyPr wrap="square" lIns="0" tIns="0" rIns="0" bIns="0" rtlCol="0"/>
            <a:lstStyle/>
            <a:p>
              <a:endParaRPr/>
            </a:p>
          </p:txBody>
        </p:sp>
      </p:grpSp>
      <p:grpSp>
        <p:nvGrpSpPr>
          <p:cNvPr id="13" name="object 13"/>
          <p:cNvGrpSpPr/>
          <p:nvPr/>
        </p:nvGrpSpPr>
        <p:grpSpPr>
          <a:xfrm>
            <a:off x="6083460" y="6967111"/>
            <a:ext cx="2425700" cy="176530"/>
            <a:chOff x="6083460" y="6967111"/>
            <a:chExt cx="2425700" cy="176530"/>
          </a:xfrm>
        </p:grpSpPr>
        <p:sp>
          <p:nvSpPr>
            <p:cNvPr id="14" name="object 14"/>
            <p:cNvSpPr/>
            <p:nvPr/>
          </p:nvSpPr>
          <p:spPr>
            <a:xfrm>
              <a:off x="6083460" y="7055066"/>
              <a:ext cx="2270760" cy="0"/>
            </a:xfrm>
            <a:custGeom>
              <a:avLst/>
              <a:gdLst/>
              <a:ahLst/>
              <a:cxnLst/>
              <a:rect l="l" t="t" r="r" b="b"/>
              <a:pathLst>
                <a:path w="2270759">
                  <a:moveTo>
                    <a:pt x="0" y="0"/>
                  </a:moveTo>
                  <a:lnTo>
                    <a:pt x="2249260" y="0"/>
                  </a:lnTo>
                  <a:lnTo>
                    <a:pt x="2270202" y="0"/>
                  </a:lnTo>
                </a:path>
              </a:pathLst>
            </a:custGeom>
            <a:ln w="41883">
              <a:solidFill>
                <a:srgbClr val="000000"/>
              </a:solidFill>
            </a:ln>
          </p:spPr>
          <p:txBody>
            <a:bodyPr wrap="square" lIns="0" tIns="0" rIns="0" bIns="0" rtlCol="0"/>
            <a:lstStyle/>
            <a:p>
              <a:endParaRPr/>
            </a:p>
          </p:txBody>
        </p:sp>
        <p:sp>
          <p:nvSpPr>
            <p:cNvPr id="15" name="object 15"/>
            <p:cNvSpPr/>
            <p:nvPr/>
          </p:nvSpPr>
          <p:spPr>
            <a:xfrm>
              <a:off x="8332721" y="6967111"/>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
        <p:nvSpPr>
          <p:cNvPr id="16" name="object 16"/>
          <p:cNvSpPr txBox="1"/>
          <p:nvPr/>
        </p:nvSpPr>
        <p:spPr>
          <a:xfrm>
            <a:off x="8994869" y="7856815"/>
            <a:ext cx="363918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30" dirty="0">
                <a:latin typeface="Arial"/>
                <a:cs typeface="Arial"/>
              </a:rPr>
              <a:t> </a:t>
            </a:r>
            <a:r>
              <a:rPr sz="2450" b="1" spc="-10" dirty="0">
                <a:latin typeface="Arial"/>
                <a:cs typeface="Arial"/>
              </a:rPr>
              <a:t>Events</a:t>
            </a:r>
            <a:r>
              <a:rPr sz="2450" b="1" spc="-25" dirty="0">
                <a:latin typeface="Arial"/>
                <a:cs typeface="Arial"/>
              </a:rPr>
              <a:t> </a:t>
            </a:r>
            <a:r>
              <a:rPr sz="2450" b="1" spc="10" dirty="0">
                <a:latin typeface="Arial"/>
                <a:cs typeface="Arial"/>
              </a:rPr>
              <a:t>Producer</a:t>
            </a:r>
            <a:endParaRPr sz="2450">
              <a:latin typeface="Arial"/>
              <a:cs typeface="Arial"/>
            </a:endParaRPr>
          </a:p>
        </p:txBody>
      </p:sp>
      <p:sp>
        <p:nvSpPr>
          <p:cNvPr id="17" name="object 17"/>
          <p:cNvSpPr txBox="1"/>
          <p:nvPr/>
        </p:nvSpPr>
        <p:spPr>
          <a:xfrm>
            <a:off x="8700278" y="5337823"/>
            <a:ext cx="2322830" cy="2099310"/>
          </a:xfrm>
          <a:prstGeom prst="rect">
            <a:avLst/>
          </a:prstGeom>
          <a:solidFill>
            <a:srgbClr val="00A2FF"/>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spcBef>
                <a:spcPts val="30"/>
              </a:spcBef>
            </a:pPr>
            <a:endParaRPr sz="2650">
              <a:latin typeface="Times New Roman"/>
              <a:cs typeface="Times New Roman"/>
            </a:endParaRPr>
          </a:p>
          <a:p>
            <a:pPr algn="ctr">
              <a:lnSpc>
                <a:spcPct val="100000"/>
              </a:lnSpc>
            </a:pPr>
            <a:r>
              <a:rPr sz="2600" spc="20" dirty="0">
                <a:solidFill>
                  <a:srgbClr val="FFFFFF"/>
                </a:solidFill>
                <a:latin typeface="Arial MT"/>
                <a:cs typeface="Arial MT"/>
              </a:rPr>
              <a:t>API</a:t>
            </a:r>
            <a:endParaRPr sz="2600">
              <a:latin typeface="Arial MT"/>
              <a:cs typeface="Arial MT"/>
            </a:endParaRPr>
          </a:p>
        </p:txBody>
      </p:sp>
      <p:sp>
        <p:nvSpPr>
          <p:cNvPr id="18" name="object 18"/>
          <p:cNvSpPr txBox="1"/>
          <p:nvPr/>
        </p:nvSpPr>
        <p:spPr>
          <a:xfrm>
            <a:off x="11592558" y="5540285"/>
            <a:ext cx="1184275" cy="739775"/>
          </a:xfrm>
          <a:prstGeom prst="rect">
            <a:avLst/>
          </a:prstGeom>
          <a:solidFill>
            <a:srgbClr val="00A2FF"/>
          </a:solidFill>
        </p:spPr>
        <p:txBody>
          <a:bodyPr vert="horz" wrap="square" lIns="0" tIns="72390" rIns="0" bIns="0" rtlCol="0">
            <a:spAutoFit/>
          </a:bodyPr>
          <a:lstStyle/>
          <a:p>
            <a:pPr marL="80645" marR="73025" indent="19177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20" dirty="0">
                <a:solidFill>
                  <a:srgbClr val="FFFFFF"/>
                </a:solidFill>
                <a:latin typeface="Arial MT"/>
                <a:cs typeface="Arial MT"/>
              </a:rPr>
              <a:t>P</a:t>
            </a:r>
            <a:r>
              <a:rPr sz="1900" spc="-25" dirty="0">
                <a:solidFill>
                  <a:srgbClr val="FFFFFF"/>
                </a:solidFill>
                <a:latin typeface="Arial MT"/>
                <a:cs typeface="Arial MT"/>
              </a:rPr>
              <a:t>r</a:t>
            </a:r>
            <a:r>
              <a:rPr sz="1900" spc="55" dirty="0">
                <a:solidFill>
                  <a:srgbClr val="FFFFFF"/>
                </a:solidFill>
                <a:latin typeface="Arial MT"/>
                <a:cs typeface="Arial MT"/>
              </a:rPr>
              <a:t>oducer</a:t>
            </a:r>
            <a:endParaRPr sz="1900">
              <a:latin typeface="Arial MT"/>
              <a:cs typeface="Arial MT"/>
            </a:endParaRPr>
          </a:p>
        </p:txBody>
      </p:sp>
      <p:sp>
        <p:nvSpPr>
          <p:cNvPr id="19" name="object 19"/>
          <p:cNvSpPr txBox="1"/>
          <p:nvPr/>
        </p:nvSpPr>
        <p:spPr>
          <a:xfrm>
            <a:off x="8846335" y="5506251"/>
            <a:ext cx="994410" cy="608965"/>
          </a:xfrm>
          <a:prstGeom prst="rect">
            <a:avLst/>
          </a:prstGeom>
          <a:solidFill>
            <a:srgbClr val="EE220C"/>
          </a:solidFill>
        </p:spPr>
        <p:txBody>
          <a:bodyPr vert="horz" wrap="square" lIns="0" tIns="100330" rIns="0" bIns="0" rtlCol="0">
            <a:spAutoFit/>
          </a:bodyPr>
          <a:lstStyle/>
          <a:p>
            <a:pPr marL="49530">
              <a:lnSpc>
                <a:spcPct val="100000"/>
              </a:lnSpc>
              <a:spcBef>
                <a:spcPts val="790"/>
              </a:spcBef>
            </a:pPr>
            <a:r>
              <a:rPr sz="2600" spc="-10" dirty="0">
                <a:solidFill>
                  <a:srgbClr val="FFFFFF"/>
                </a:solidFill>
                <a:latin typeface="Arial MT"/>
                <a:cs typeface="Arial MT"/>
              </a:rPr>
              <a:t>POST</a:t>
            </a:r>
            <a:endParaRPr sz="2600">
              <a:latin typeface="Arial MT"/>
              <a:cs typeface="Arial MT"/>
            </a:endParaRPr>
          </a:p>
        </p:txBody>
      </p:sp>
      <p:sp>
        <p:nvSpPr>
          <p:cNvPr id="20" name="object 20"/>
          <p:cNvSpPr txBox="1"/>
          <p:nvPr/>
        </p:nvSpPr>
        <p:spPr>
          <a:xfrm>
            <a:off x="8846335" y="6750592"/>
            <a:ext cx="868680" cy="608965"/>
          </a:xfrm>
          <a:prstGeom prst="rect">
            <a:avLst/>
          </a:prstGeom>
          <a:solidFill>
            <a:srgbClr val="EE220C"/>
          </a:solidFill>
        </p:spPr>
        <p:txBody>
          <a:bodyPr vert="horz" wrap="square" lIns="0" tIns="100330" rIns="0" bIns="0" rtlCol="0">
            <a:spAutoFit/>
          </a:bodyPr>
          <a:lstStyle/>
          <a:p>
            <a:pPr marL="101600">
              <a:lnSpc>
                <a:spcPct val="100000"/>
              </a:lnSpc>
              <a:spcBef>
                <a:spcPts val="790"/>
              </a:spcBef>
            </a:pPr>
            <a:r>
              <a:rPr sz="2600" spc="5" dirty="0">
                <a:solidFill>
                  <a:srgbClr val="FFFFFF"/>
                </a:solidFill>
                <a:latin typeface="Arial MT"/>
                <a:cs typeface="Arial MT"/>
              </a:rPr>
              <a:t>PUT</a:t>
            </a:r>
            <a:endParaRPr sz="2600">
              <a:latin typeface="Arial MT"/>
              <a:cs typeface="Arial MT"/>
            </a:endParaRPr>
          </a:p>
        </p:txBody>
      </p:sp>
      <p:sp>
        <p:nvSpPr>
          <p:cNvPr id="21" name="object 21"/>
          <p:cNvSpPr/>
          <p:nvPr/>
        </p:nvSpPr>
        <p:spPr>
          <a:xfrm>
            <a:off x="5116708" y="5408541"/>
            <a:ext cx="868680" cy="803910"/>
          </a:xfrm>
          <a:custGeom>
            <a:avLst/>
            <a:gdLst/>
            <a:ahLst/>
            <a:cxnLst/>
            <a:rect l="l" t="t" r="r" b="b"/>
            <a:pathLst>
              <a:path w="868679" h="803910">
                <a:moveTo>
                  <a:pt x="493319" y="216818"/>
                </a:moveTo>
                <a:lnTo>
                  <a:pt x="374769" y="216818"/>
                </a:lnTo>
                <a:lnTo>
                  <a:pt x="374769" y="803728"/>
                </a:lnTo>
                <a:lnTo>
                  <a:pt x="493319" y="803728"/>
                </a:lnTo>
                <a:lnTo>
                  <a:pt x="493319" y="216818"/>
                </a:lnTo>
                <a:close/>
              </a:path>
              <a:path w="868679" h="803910">
                <a:moveTo>
                  <a:pt x="0" y="64563"/>
                </a:moveTo>
                <a:lnTo>
                  <a:pt x="0" y="643335"/>
                </a:lnTo>
                <a:lnTo>
                  <a:pt x="351914" y="781143"/>
                </a:lnTo>
                <a:lnTo>
                  <a:pt x="351914" y="202440"/>
                </a:lnTo>
                <a:lnTo>
                  <a:pt x="0" y="64563"/>
                </a:lnTo>
                <a:close/>
              </a:path>
              <a:path w="868679" h="803910">
                <a:moveTo>
                  <a:pt x="868088" y="64563"/>
                </a:moveTo>
                <a:lnTo>
                  <a:pt x="516173" y="202440"/>
                </a:lnTo>
                <a:lnTo>
                  <a:pt x="516173" y="781143"/>
                </a:lnTo>
                <a:lnTo>
                  <a:pt x="868088" y="643335"/>
                </a:lnTo>
                <a:lnTo>
                  <a:pt x="868088" y="64563"/>
                </a:lnTo>
                <a:close/>
              </a:path>
              <a:path w="868679" h="803910">
                <a:moveTo>
                  <a:pt x="68090" y="37910"/>
                </a:moveTo>
                <a:lnTo>
                  <a:pt x="50390" y="46524"/>
                </a:lnTo>
                <a:lnTo>
                  <a:pt x="423735" y="190775"/>
                </a:lnTo>
                <a:lnTo>
                  <a:pt x="423735" y="180263"/>
                </a:lnTo>
                <a:lnTo>
                  <a:pt x="423512" y="173896"/>
                </a:lnTo>
                <a:lnTo>
                  <a:pt x="422480" y="164258"/>
                </a:lnTo>
                <a:lnTo>
                  <a:pt x="394980" y="164258"/>
                </a:lnTo>
                <a:lnTo>
                  <a:pt x="68090" y="37910"/>
                </a:lnTo>
                <a:close/>
              </a:path>
              <a:path w="868679" h="803910">
                <a:moveTo>
                  <a:pt x="722344" y="0"/>
                </a:moveTo>
                <a:lnTo>
                  <a:pt x="497591" y="88029"/>
                </a:lnTo>
                <a:lnTo>
                  <a:pt x="497251" y="88096"/>
                </a:lnTo>
                <a:lnTo>
                  <a:pt x="483058" y="96191"/>
                </a:lnTo>
                <a:lnTo>
                  <a:pt x="453033" y="135773"/>
                </a:lnTo>
                <a:lnTo>
                  <a:pt x="444508" y="173896"/>
                </a:lnTo>
                <a:lnTo>
                  <a:pt x="444284" y="180263"/>
                </a:lnTo>
                <a:lnTo>
                  <a:pt x="444284" y="190775"/>
                </a:lnTo>
                <a:lnTo>
                  <a:pt x="512894" y="164258"/>
                </a:lnTo>
                <a:lnTo>
                  <a:pt x="473040" y="164258"/>
                </a:lnTo>
                <a:lnTo>
                  <a:pt x="481148" y="155035"/>
                </a:lnTo>
                <a:lnTo>
                  <a:pt x="461917" y="155035"/>
                </a:lnTo>
                <a:lnTo>
                  <a:pt x="466637" y="140443"/>
                </a:lnTo>
                <a:lnTo>
                  <a:pt x="474512" y="125547"/>
                </a:lnTo>
                <a:lnTo>
                  <a:pt x="486347" y="111967"/>
                </a:lnTo>
                <a:lnTo>
                  <a:pt x="502949" y="101321"/>
                </a:lnTo>
                <a:lnTo>
                  <a:pt x="739910" y="8545"/>
                </a:lnTo>
                <a:lnTo>
                  <a:pt x="722344" y="0"/>
                </a:lnTo>
                <a:close/>
              </a:path>
              <a:path w="868679" h="803910">
                <a:moveTo>
                  <a:pt x="107289" y="18853"/>
                </a:moveTo>
                <a:lnTo>
                  <a:pt x="89725" y="27399"/>
                </a:lnTo>
                <a:lnTo>
                  <a:pt x="346693" y="129059"/>
                </a:lnTo>
                <a:lnTo>
                  <a:pt x="362206" y="136839"/>
                </a:lnTo>
                <a:lnTo>
                  <a:pt x="375434" y="145309"/>
                </a:lnTo>
                <a:lnTo>
                  <a:pt x="386363" y="154454"/>
                </a:lnTo>
                <a:lnTo>
                  <a:pt x="394980" y="164258"/>
                </a:lnTo>
                <a:lnTo>
                  <a:pt x="422480" y="164258"/>
                </a:lnTo>
                <a:lnTo>
                  <a:pt x="422408" y="163586"/>
                </a:lnTo>
                <a:lnTo>
                  <a:pt x="420693" y="155035"/>
                </a:lnTo>
                <a:lnTo>
                  <a:pt x="406102" y="155035"/>
                </a:lnTo>
                <a:lnTo>
                  <a:pt x="396264" y="143976"/>
                </a:lnTo>
                <a:lnTo>
                  <a:pt x="384017" y="133745"/>
                </a:lnTo>
                <a:lnTo>
                  <a:pt x="369385" y="124359"/>
                </a:lnTo>
                <a:lnTo>
                  <a:pt x="352389" y="115835"/>
                </a:lnTo>
                <a:lnTo>
                  <a:pt x="107289" y="18853"/>
                </a:lnTo>
                <a:close/>
              </a:path>
              <a:path w="868679" h="803910">
                <a:moveTo>
                  <a:pt x="800065" y="37842"/>
                </a:moveTo>
                <a:lnTo>
                  <a:pt x="473040" y="164258"/>
                </a:lnTo>
                <a:lnTo>
                  <a:pt x="512894" y="164258"/>
                </a:lnTo>
                <a:lnTo>
                  <a:pt x="817698" y="46456"/>
                </a:lnTo>
                <a:lnTo>
                  <a:pt x="800065" y="37842"/>
                </a:lnTo>
                <a:close/>
              </a:path>
              <a:path w="868679" h="803910">
                <a:moveTo>
                  <a:pt x="146015" y="67"/>
                </a:moveTo>
                <a:lnTo>
                  <a:pt x="128382" y="8612"/>
                </a:lnTo>
                <a:lnTo>
                  <a:pt x="365071" y="101321"/>
                </a:lnTo>
                <a:lnTo>
                  <a:pt x="381675" y="111968"/>
                </a:lnTo>
                <a:lnTo>
                  <a:pt x="393510" y="125548"/>
                </a:lnTo>
                <a:lnTo>
                  <a:pt x="401383" y="140443"/>
                </a:lnTo>
                <a:lnTo>
                  <a:pt x="406102" y="155035"/>
                </a:lnTo>
                <a:lnTo>
                  <a:pt x="420693" y="155035"/>
                </a:lnTo>
                <a:lnTo>
                  <a:pt x="397084" y="106871"/>
                </a:lnTo>
                <a:lnTo>
                  <a:pt x="370768" y="88096"/>
                </a:lnTo>
                <a:lnTo>
                  <a:pt x="146015" y="67"/>
                </a:lnTo>
                <a:close/>
              </a:path>
              <a:path w="868679" h="803910">
                <a:moveTo>
                  <a:pt x="760933" y="18785"/>
                </a:moveTo>
                <a:lnTo>
                  <a:pt x="515902" y="115700"/>
                </a:lnTo>
                <a:lnTo>
                  <a:pt x="471756" y="143976"/>
                </a:lnTo>
                <a:lnTo>
                  <a:pt x="461917" y="155035"/>
                </a:lnTo>
                <a:lnTo>
                  <a:pt x="481148" y="155035"/>
                </a:lnTo>
                <a:lnTo>
                  <a:pt x="481659" y="154453"/>
                </a:lnTo>
                <a:lnTo>
                  <a:pt x="492587" y="145309"/>
                </a:lnTo>
                <a:lnTo>
                  <a:pt x="505814" y="136838"/>
                </a:lnTo>
                <a:lnTo>
                  <a:pt x="521327" y="129059"/>
                </a:lnTo>
                <a:lnTo>
                  <a:pt x="778431" y="27331"/>
                </a:lnTo>
                <a:lnTo>
                  <a:pt x="760933" y="18785"/>
                </a:lnTo>
                <a:close/>
              </a:path>
            </a:pathLst>
          </a:custGeom>
          <a:solidFill>
            <a:srgbClr val="00A2FF"/>
          </a:solidFill>
        </p:spPr>
        <p:txBody>
          <a:bodyPr wrap="square" lIns="0" tIns="0" rIns="0" bIns="0" rtlCol="0"/>
          <a:lstStyle/>
          <a:p>
            <a:endParaRPr/>
          </a:p>
        </p:txBody>
      </p:sp>
      <p:sp>
        <p:nvSpPr>
          <p:cNvPr id="22" name="object 22"/>
          <p:cNvSpPr txBox="1"/>
          <p:nvPr/>
        </p:nvSpPr>
        <p:spPr>
          <a:xfrm>
            <a:off x="4998556" y="6268774"/>
            <a:ext cx="1104900" cy="289560"/>
          </a:xfrm>
          <a:prstGeom prst="rect">
            <a:avLst/>
          </a:prstGeom>
        </p:spPr>
        <p:txBody>
          <a:bodyPr vert="horz" wrap="square" lIns="0" tIns="16510" rIns="0" bIns="0" rtlCol="0">
            <a:spAutoFit/>
          </a:bodyPr>
          <a:lstStyle/>
          <a:p>
            <a:pPr marL="12700">
              <a:lnSpc>
                <a:spcPct val="100000"/>
              </a:lnSpc>
              <a:spcBef>
                <a:spcPts val="130"/>
              </a:spcBef>
            </a:pPr>
            <a:r>
              <a:rPr sz="1700" b="1" spc="60" dirty="0">
                <a:latin typeface="Arial"/>
                <a:cs typeface="Arial"/>
              </a:rPr>
              <a:t>New</a:t>
            </a:r>
            <a:r>
              <a:rPr sz="1700" b="1" spc="-55" dirty="0">
                <a:latin typeface="Arial"/>
                <a:cs typeface="Arial"/>
              </a:rPr>
              <a:t> </a:t>
            </a:r>
            <a:r>
              <a:rPr sz="1700" b="1" spc="15" dirty="0">
                <a:latin typeface="Arial"/>
                <a:cs typeface="Arial"/>
              </a:rPr>
              <a:t>Book</a:t>
            </a:r>
            <a:endParaRPr sz="1700">
              <a:latin typeface="Arial"/>
              <a:cs typeface="Arial"/>
            </a:endParaRPr>
          </a:p>
        </p:txBody>
      </p:sp>
      <p:sp>
        <p:nvSpPr>
          <p:cNvPr id="23" name="object 23"/>
          <p:cNvSpPr/>
          <p:nvPr/>
        </p:nvSpPr>
        <p:spPr>
          <a:xfrm>
            <a:off x="5067810" y="6644105"/>
            <a:ext cx="848360" cy="785495"/>
          </a:xfrm>
          <a:custGeom>
            <a:avLst/>
            <a:gdLst/>
            <a:ahLst/>
            <a:cxnLst/>
            <a:rect l="l" t="t" r="r" b="b"/>
            <a:pathLst>
              <a:path w="848360" h="785495">
                <a:moveTo>
                  <a:pt x="481932" y="211814"/>
                </a:moveTo>
                <a:lnTo>
                  <a:pt x="366120" y="211814"/>
                </a:lnTo>
                <a:lnTo>
                  <a:pt x="366120" y="785179"/>
                </a:lnTo>
                <a:lnTo>
                  <a:pt x="481932" y="785179"/>
                </a:lnTo>
                <a:lnTo>
                  <a:pt x="481932" y="211814"/>
                </a:lnTo>
                <a:close/>
              </a:path>
              <a:path w="848360" h="785495">
                <a:moveTo>
                  <a:pt x="0" y="63073"/>
                </a:moveTo>
                <a:lnTo>
                  <a:pt x="0" y="628487"/>
                </a:lnTo>
                <a:lnTo>
                  <a:pt x="343792" y="763117"/>
                </a:lnTo>
                <a:lnTo>
                  <a:pt x="343792" y="197768"/>
                </a:lnTo>
                <a:lnTo>
                  <a:pt x="0" y="63073"/>
                </a:lnTo>
                <a:close/>
              </a:path>
              <a:path w="848360" h="785495">
                <a:moveTo>
                  <a:pt x="848054" y="63073"/>
                </a:moveTo>
                <a:lnTo>
                  <a:pt x="504261" y="197768"/>
                </a:lnTo>
                <a:lnTo>
                  <a:pt x="504261" y="763117"/>
                </a:lnTo>
                <a:lnTo>
                  <a:pt x="848054" y="628487"/>
                </a:lnTo>
                <a:lnTo>
                  <a:pt x="848054" y="63073"/>
                </a:lnTo>
                <a:close/>
              </a:path>
              <a:path w="848360" h="785495">
                <a:moveTo>
                  <a:pt x="66518" y="37035"/>
                </a:moveTo>
                <a:lnTo>
                  <a:pt x="49226" y="45449"/>
                </a:lnTo>
                <a:lnTo>
                  <a:pt x="413955" y="186373"/>
                </a:lnTo>
                <a:lnTo>
                  <a:pt x="413955" y="176103"/>
                </a:lnTo>
                <a:lnTo>
                  <a:pt x="413738" y="169883"/>
                </a:lnTo>
                <a:lnTo>
                  <a:pt x="412730" y="160467"/>
                </a:lnTo>
                <a:lnTo>
                  <a:pt x="385864" y="160467"/>
                </a:lnTo>
                <a:lnTo>
                  <a:pt x="66518" y="37035"/>
                </a:lnTo>
                <a:close/>
              </a:path>
              <a:path w="848360" h="785495">
                <a:moveTo>
                  <a:pt x="705673" y="0"/>
                </a:moveTo>
                <a:lnTo>
                  <a:pt x="486107" y="85997"/>
                </a:lnTo>
                <a:lnTo>
                  <a:pt x="485775" y="86064"/>
                </a:lnTo>
                <a:lnTo>
                  <a:pt x="471910" y="93971"/>
                </a:lnTo>
                <a:lnTo>
                  <a:pt x="442578" y="132640"/>
                </a:lnTo>
                <a:lnTo>
                  <a:pt x="434250" y="169883"/>
                </a:lnTo>
                <a:lnTo>
                  <a:pt x="434031" y="176103"/>
                </a:lnTo>
                <a:lnTo>
                  <a:pt x="434031" y="186373"/>
                </a:lnTo>
                <a:lnTo>
                  <a:pt x="501061" y="160467"/>
                </a:lnTo>
                <a:lnTo>
                  <a:pt x="462123" y="160467"/>
                </a:lnTo>
                <a:lnTo>
                  <a:pt x="470043" y="151457"/>
                </a:lnTo>
                <a:lnTo>
                  <a:pt x="451257" y="151457"/>
                </a:lnTo>
                <a:lnTo>
                  <a:pt x="455868" y="137201"/>
                </a:lnTo>
                <a:lnTo>
                  <a:pt x="463561" y="122649"/>
                </a:lnTo>
                <a:lnTo>
                  <a:pt x="475122" y="109383"/>
                </a:lnTo>
                <a:lnTo>
                  <a:pt x="491341" y="98983"/>
                </a:lnTo>
                <a:lnTo>
                  <a:pt x="722834" y="8347"/>
                </a:lnTo>
                <a:lnTo>
                  <a:pt x="705673" y="0"/>
                </a:lnTo>
                <a:close/>
              </a:path>
              <a:path w="848360" h="785495">
                <a:moveTo>
                  <a:pt x="104813" y="18418"/>
                </a:moveTo>
                <a:lnTo>
                  <a:pt x="87653" y="26766"/>
                </a:lnTo>
                <a:lnTo>
                  <a:pt x="338691" y="126082"/>
                </a:lnTo>
                <a:lnTo>
                  <a:pt x="353847" y="133681"/>
                </a:lnTo>
                <a:lnTo>
                  <a:pt x="366769" y="141955"/>
                </a:lnTo>
                <a:lnTo>
                  <a:pt x="377446" y="150890"/>
                </a:lnTo>
                <a:lnTo>
                  <a:pt x="385864" y="160467"/>
                </a:lnTo>
                <a:lnTo>
                  <a:pt x="412730" y="160467"/>
                </a:lnTo>
                <a:lnTo>
                  <a:pt x="412660" y="159811"/>
                </a:lnTo>
                <a:lnTo>
                  <a:pt x="410984" y="151457"/>
                </a:lnTo>
                <a:lnTo>
                  <a:pt x="396730" y="151457"/>
                </a:lnTo>
                <a:lnTo>
                  <a:pt x="387119" y="140653"/>
                </a:lnTo>
                <a:lnTo>
                  <a:pt x="375155" y="130658"/>
                </a:lnTo>
                <a:lnTo>
                  <a:pt x="360860" y="121489"/>
                </a:lnTo>
                <a:lnTo>
                  <a:pt x="344256" y="113161"/>
                </a:lnTo>
                <a:lnTo>
                  <a:pt x="104813" y="18418"/>
                </a:lnTo>
                <a:close/>
              </a:path>
              <a:path w="848360" h="785495">
                <a:moveTo>
                  <a:pt x="781601" y="36969"/>
                </a:moveTo>
                <a:lnTo>
                  <a:pt x="462123" y="160467"/>
                </a:lnTo>
                <a:lnTo>
                  <a:pt x="501061" y="160467"/>
                </a:lnTo>
                <a:lnTo>
                  <a:pt x="798828" y="45383"/>
                </a:lnTo>
                <a:lnTo>
                  <a:pt x="781601" y="36969"/>
                </a:lnTo>
                <a:close/>
              </a:path>
              <a:path w="848360" h="785495">
                <a:moveTo>
                  <a:pt x="142644" y="65"/>
                </a:moveTo>
                <a:lnTo>
                  <a:pt x="125419" y="8414"/>
                </a:lnTo>
                <a:lnTo>
                  <a:pt x="356646" y="98983"/>
                </a:lnTo>
                <a:lnTo>
                  <a:pt x="372866" y="109384"/>
                </a:lnTo>
                <a:lnTo>
                  <a:pt x="384428" y="122650"/>
                </a:lnTo>
                <a:lnTo>
                  <a:pt x="392119" y="137202"/>
                </a:lnTo>
                <a:lnTo>
                  <a:pt x="396730" y="151457"/>
                </a:lnTo>
                <a:lnTo>
                  <a:pt x="410984" y="151457"/>
                </a:lnTo>
                <a:lnTo>
                  <a:pt x="387919" y="104404"/>
                </a:lnTo>
                <a:lnTo>
                  <a:pt x="362212" y="86064"/>
                </a:lnTo>
                <a:lnTo>
                  <a:pt x="142644" y="65"/>
                </a:lnTo>
                <a:close/>
              </a:path>
              <a:path w="848360" h="785495">
                <a:moveTo>
                  <a:pt x="743373" y="18352"/>
                </a:moveTo>
                <a:lnTo>
                  <a:pt x="503996" y="113030"/>
                </a:lnTo>
                <a:lnTo>
                  <a:pt x="460868" y="140653"/>
                </a:lnTo>
                <a:lnTo>
                  <a:pt x="451257" y="151457"/>
                </a:lnTo>
                <a:lnTo>
                  <a:pt x="470043" y="151457"/>
                </a:lnTo>
                <a:lnTo>
                  <a:pt x="470543" y="150889"/>
                </a:lnTo>
                <a:lnTo>
                  <a:pt x="481219" y="141955"/>
                </a:lnTo>
                <a:lnTo>
                  <a:pt x="494141" y="133680"/>
                </a:lnTo>
                <a:lnTo>
                  <a:pt x="509296" y="126082"/>
                </a:lnTo>
                <a:lnTo>
                  <a:pt x="760466" y="26699"/>
                </a:lnTo>
                <a:lnTo>
                  <a:pt x="743373" y="18352"/>
                </a:lnTo>
                <a:close/>
              </a:path>
            </a:pathLst>
          </a:custGeom>
          <a:solidFill>
            <a:srgbClr val="00A2FF"/>
          </a:solidFill>
        </p:spPr>
        <p:txBody>
          <a:bodyPr wrap="square" lIns="0" tIns="0" rIns="0" bIns="0" rtlCol="0"/>
          <a:lstStyle/>
          <a:p>
            <a:endParaRPr/>
          </a:p>
        </p:txBody>
      </p:sp>
      <p:sp>
        <p:nvSpPr>
          <p:cNvPr id="24" name="object 24"/>
          <p:cNvSpPr txBox="1"/>
          <p:nvPr/>
        </p:nvSpPr>
        <p:spPr>
          <a:xfrm>
            <a:off x="4917239" y="7632632"/>
            <a:ext cx="1267460" cy="264160"/>
          </a:xfrm>
          <a:prstGeom prst="rect">
            <a:avLst/>
          </a:prstGeom>
        </p:spPr>
        <p:txBody>
          <a:bodyPr vert="horz" wrap="square" lIns="0" tIns="14604" rIns="0" bIns="0" rtlCol="0">
            <a:spAutoFit/>
          </a:bodyPr>
          <a:lstStyle/>
          <a:p>
            <a:pPr marL="12700">
              <a:lnSpc>
                <a:spcPct val="100000"/>
              </a:lnSpc>
              <a:spcBef>
                <a:spcPts val="114"/>
              </a:spcBef>
            </a:pPr>
            <a:r>
              <a:rPr sz="1550" b="1" spc="25" dirty="0">
                <a:latin typeface="Arial"/>
                <a:cs typeface="Arial"/>
              </a:rPr>
              <a:t>Update</a:t>
            </a:r>
            <a:r>
              <a:rPr sz="1550" b="1" spc="-65" dirty="0">
                <a:latin typeface="Arial"/>
                <a:cs typeface="Arial"/>
              </a:rPr>
              <a:t> </a:t>
            </a:r>
            <a:r>
              <a:rPr sz="1550" b="1" spc="10" dirty="0">
                <a:latin typeface="Arial"/>
                <a:cs typeface="Arial"/>
              </a:rPr>
              <a:t>Book</a:t>
            </a:r>
            <a:endParaRPr sz="1550">
              <a:latin typeface="Arial"/>
              <a:cs typeface="Arial"/>
            </a:endParaRPr>
          </a:p>
        </p:txBody>
      </p:sp>
      <p:grpSp>
        <p:nvGrpSpPr>
          <p:cNvPr id="25" name="object 25"/>
          <p:cNvGrpSpPr/>
          <p:nvPr/>
        </p:nvGrpSpPr>
        <p:grpSpPr>
          <a:xfrm>
            <a:off x="6083460" y="5827479"/>
            <a:ext cx="2425700" cy="176530"/>
            <a:chOff x="6083460" y="5827479"/>
            <a:chExt cx="2425700" cy="176530"/>
          </a:xfrm>
        </p:grpSpPr>
        <p:sp>
          <p:nvSpPr>
            <p:cNvPr id="26" name="object 26"/>
            <p:cNvSpPr/>
            <p:nvPr/>
          </p:nvSpPr>
          <p:spPr>
            <a:xfrm>
              <a:off x="6083460" y="5915434"/>
              <a:ext cx="2270760" cy="0"/>
            </a:xfrm>
            <a:custGeom>
              <a:avLst/>
              <a:gdLst/>
              <a:ahLst/>
              <a:cxnLst/>
              <a:rect l="l" t="t" r="r" b="b"/>
              <a:pathLst>
                <a:path w="2270759">
                  <a:moveTo>
                    <a:pt x="0" y="0"/>
                  </a:moveTo>
                  <a:lnTo>
                    <a:pt x="2249260" y="0"/>
                  </a:lnTo>
                  <a:lnTo>
                    <a:pt x="2270202" y="0"/>
                  </a:lnTo>
                </a:path>
              </a:pathLst>
            </a:custGeom>
            <a:ln w="41883">
              <a:solidFill>
                <a:srgbClr val="000000"/>
              </a:solidFill>
            </a:ln>
          </p:spPr>
          <p:txBody>
            <a:bodyPr wrap="square" lIns="0" tIns="0" rIns="0" bIns="0" rtlCol="0"/>
            <a:lstStyle/>
            <a:p>
              <a:endParaRPr/>
            </a:p>
          </p:txBody>
        </p:sp>
        <p:sp>
          <p:nvSpPr>
            <p:cNvPr id="27" name="object 27"/>
            <p:cNvSpPr/>
            <p:nvPr/>
          </p:nvSpPr>
          <p:spPr>
            <a:xfrm>
              <a:off x="8332721" y="5827479"/>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20372" y="3849251"/>
            <a:ext cx="8063865" cy="2695575"/>
          </a:xfrm>
          <a:prstGeom prst="rect">
            <a:avLst/>
          </a:prstGeom>
        </p:spPr>
        <p:txBody>
          <a:bodyPr vert="horz" wrap="square" lIns="0" tIns="410845" rIns="0" bIns="0" rtlCol="0">
            <a:spAutoFit/>
          </a:bodyPr>
          <a:lstStyle/>
          <a:p>
            <a:pPr algn="ctr">
              <a:lnSpc>
                <a:spcPct val="100000"/>
              </a:lnSpc>
              <a:spcBef>
                <a:spcPts val="3235"/>
              </a:spcBef>
            </a:pPr>
            <a:r>
              <a:rPr spc="105" dirty="0"/>
              <a:t>KafkaTemplate</a:t>
            </a:r>
          </a:p>
          <a:p>
            <a:pPr algn="ctr">
              <a:lnSpc>
                <a:spcPct val="100000"/>
              </a:lnSpc>
              <a:spcBef>
                <a:spcPts val="1505"/>
              </a:spcBef>
            </a:pPr>
            <a:r>
              <a:rPr sz="4450" dirty="0"/>
              <a:t>Kafka</a:t>
            </a:r>
            <a:r>
              <a:rPr sz="4450" spc="-20" dirty="0"/>
              <a:t> </a:t>
            </a:r>
            <a:r>
              <a:rPr sz="4450" spc="20" dirty="0"/>
              <a:t>Producer</a:t>
            </a:r>
            <a:r>
              <a:rPr sz="4450" spc="-20" dirty="0"/>
              <a:t> </a:t>
            </a:r>
            <a:r>
              <a:rPr sz="4450" dirty="0"/>
              <a:t>in</a:t>
            </a:r>
            <a:r>
              <a:rPr sz="4450" spc="-20" dirty="0"/>
              <a:t> </a:t>
            </a:r>
            <a:r>
              <a:rPr sz="4450" spc="25" dirty="0"/>
              <a:t>Spring</a:t>
            </a:r>
            <a:endParaRPr sz="445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20372" y="494591"/>
            <a:ext cx="8063865" cy="1433195"/>
          </a:xfrm>
          <a:prstGeom prst="rect">
            <a:avLst/>
          </a:prstGeom>
        </p:spPr>
        <p:txBody>
          <a:bodyPr vert="horz" wrap="square" lIns="0" tIns="17145" rIns="0" bIns="0" rtlCol="0">
            <a:spAutoFit/>
          </a:bodyPr>
          <a:lstStyle/>
          <a:p>
            <a:pPr marL="12700">
              <a:lnSpc>
                <a:spcPct val="100000"/>
              </a:lnSpc>
              <a:spcBef>
                <a:spcPts val="135"/>
              </a:spcBef>
            </a:pPr>
            <a:r>
              <a:rPr spc="105" dirty="0"/>
              <a:t>KafkaTemplate</a:t>
            </a:r>
          </a:p>
        </p:txBody>
      </p:sp>
      <p:sp>
        <p:nvSpPr>
          <p:cNvPr id="3" name="object 3"/>
          <p:cNvSpPr txBox="1"/>
          <p:nvPr/>
        </p:nvSpPr>
        <p:spPr>
          <a:xfrm>
            <a:off x="1421811" y="3813697"/>
            <a:ext cx="8268334" cy="1868805"/>
          </a:xfrm>
          <a:prstGeom prst="rect">
            <a:avLst/>
          </a:prstGeom>
        </p:spPr>
        <p:txBody>
          <a:bodyPr vert="horz" wrap="square" lIns="0" tIns="13335" rIns="0" bIns="0" rtlCol="0">
            <a:spAutoFit/>
          </a:bodyPr>
          <a:lstStyle/>
          <a:p>
            <a:pPr marL="523875" marR="118110" indent="-523875" algn="r">
              <a:lnSpc>
                <a:spcPct val="100000"/>
              </a:lnSpc>
              <a:spcBef>
                <a:spcPts val="105"/>
              </a:spcBef>
              <a:buSzPct val="125316"/>
              <a:buFont typeface="SimSun"/>
              <a:buChar char="•"/>
              <a:tabLst>
                <a:tab pos="523875" algn="l"/>
              </a:tabLst>
            </a:pPr>
            <a:r>
              <a:rPr sz="3950" spc="20" dirty="0">
                <a:latin typeface="Arial MT"/>
                <a:cs typeface="Arial MT"/>
              </a:rPr>
              <a:t>Produce</a:t>
            </a:r>
            <a:r>
              <a:rPr sz="3950" spc="5" dirty="0">
                <a:latin typeface="Arial MT"/>
                <a:cs typeface="Arial MT"/>
              </a:rPr>
              <a:t> </a:t>
            </a:r>
            <a:r>
              <a:rPr sz="3950" spc="20" dirty="0">
                <a:latin typeface="Arial MT"/>
                <a:cs typeface="Arial MT"/>
              </a:rPr>
              <a:t>records</a:t>
            </a:r>
            <a:r>
              <a:rPr sz="3950" spc="5" dirty="0">
                <a:latin typeface="Arial MT"/>
                <a:cs typeface="Arial MT"/>
              </a:rPr>
              <a:t> </a:t>
            </a:r>
            <a:r>
              <a:rPr sz="3950" dirty="0">
                <a:latin typeface="Arial MT"/>
                <a:cs typeface="Arial MT"/>
              </a:rPr>
              <a:t>in</a:t>
            </a:r>
            <a:r>
              <a:rPr sz="3950" spc="5" dirty="0">
                <a:latin typeface="Arial MT"/>
                <a:cs typeface="Arial MT"/>
              </a:rPr>
              <a:t> </a:t>
            </a:r>
            <a:r>
              <a:rPr sz="3950" spc="110" dirty="0">
                <a:latin typeface="Arial MT"/>
                <a:cs typeface="Arial MT"/>
              </a:rPr>
              <a:t>to</a:t>
            </a:r>
            <a:r>
              <a:rPr sz="3950" spc="10" dirty="0">
                <a:latin typeface="Arial MT"/>
                <a:cs typeface="Arial MT"/>
              </a:rPr>
              <a:t> </a:t>
            </a:r>
            <a:r>
              <a:rPr sz="3950" dirty="0">
                <a:latin typeface="Arial MT"/>
                <a:cs typeface="Arial MT"/>
              </a:rPr>
              <a:t>Kafka</a:t>
            </a:r>
            <a:r>
              <a:rPr sz="3950" spc="5" dirty="0">
                <a:latin typeface="Arial MT"/>
                <a:cs typeface="Arial MT"/>
              </a:rPr>
              <a:t> </a:t>
            </a:r>
            <a:r>
              <a:rPr sz="3950" spc="-45" dirty="0">
                <a:latin typeface="Arial MT"/>
                <a:cs typeface="Arial MT"/>
              </a:rPr>
              <a:t>Topic</a:t>
            </a:r>
            <a:endParaRPr sz="3950">
              <a:latin typeface="Arial MT"/>
              <a:cs typeface="Arial MT"/>
            </a:endParaRPr>
          </a:p>
          <a:p>
            <a:pPr marL="523875" marR="5080" lvl="1" indent="-523875" algn="r">
              <a:lnSpc>
                <a:spcPct val="100000"/>
              </a:lnSpc>
              <a:spcBef>
                <a:spcPts val="4825"/>
              </a:spcBef>
              <a:buSzPct val="125316"/>
              <a:buFont typeface="SimSun"/>
              <a:buChar char="•"/>
              <a:tabLst>
                <a:tab pos="523875" algn="l"/>
              </a:tabLst>
            </a:pPr>
            <a:r>
              <a:rPr sz="3950" spc="-10" dirty="0">
                <a:latin typeface="Arial MT"/>
                <a:cs typeface="Arial MT"/>
              </a:rPr>
              <a:t>Similar</a:t>
            </a:r>
            <a:r>
              <a:rPr sz="3950" dirty="0">
                <a:latin typeface="Arial MT"/>
                <a:cs typeface="Arial MT"/>
              </a:rPr>
              <a:t> </a:t>
            </a:r>
            <a:r>
              <a:rPr sz="3950" spc="110" dirty="0">
                <a:latin typeface="Arial MT"/>
                <a:cs typeface="Arial MT"/>
              </a:rPr>
              <a:t>to</a:t>
            </a:r>
            <a:r>
              <a:rPr sz="3950" dirty="0">
                <a:latin typeface="Arial MT"/>
                <a:cs typeface="Arial MT"/>
              </a:rPr>
              <a:t> </a:t>
            </a:r>
            <a:r>
              <a:rPr sz="3950" spc="-30" dirty="0">
                <a:latin typeface="Arial MT"/>
                <a:cs typeface="Arial MT"/>
              </a:rPr>
              <a:t>JDBCTemplate</a:t>
            </a:r>
            <a:r>
              <a:rPr sz="3950" dirty="0">
                <a:latin typeface="Arial MT"/>
                <a:cs typeface="Arial MT"/>
              </a:rPr>
              <a:t> </a:t>
            </a:r>
            <a:r>
              <a:rPr sz="3950" spc="50" dirty="0">
                <a:latin typeface="Arial MT"/>
                <a:cs typeface="Arial MT"/>
              </a:rPr>
              <a:t>for</a:t>
            </a:r>
            <a:r>
              <a:rPr sz="3950" dirty="0">
                <a:latin typeface="Arial MT"/>
                <a:cs typeface="Arial MT"/>
              </a:rPr>
              <a:t> DB</a:t>
            </a:r>
            <a:endParaRPr sz="3950">
              <a:latin typeface="Arial MT"/>
              <a:cs typeface="Arial M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1743" y="494591"/>
            <a:ext cx="15580994" cy="1433195"/>
          </a:xfrm>
          <a:prstGeom prst="rect">
            <a:avLst/>
          </a:prstGeom>
        </p:spPr>
        <p:txBody>
          <a:bodyPr vert="horz" wrap="square" lIns="0" tIns="17145" rIns="0" bIns="0" rtlCol="0">
            <a:spAutoFit/>
          </a:bodyPr>
          <a:lstStyle/>
          <a:p>
            <a:pPr marL="12700">
              <a:lnSpc>
                <a:spcPct val="100000"/>
              </a:lnSpc>
              <a:spcBef>
                <a:spcPts val="135"/>
              </a:spcBef>
            </a:pPr>
            <a:r>
              <a:rPr spc="305" dirty="0"/>
              <a:t>How</a:t>
            </a:r>
            <a:r>
              <a:rPr dirty="0"/>
              <a:t> </a:t>
            </a:r>
            <a:r>
              <a:rPr spc="105" dirty="0"/>
              <a:t>KafkaTemplate</a:t>
            </a:r>
            <a:r>
              <a:rPr dirty="0"/>
              <a:t> </a:t>
            </a:r>
            <a:r>
              <a:rPr spc="190" dirty="0"/>
              <a:t>Works</a:t>
            </a:r>
            <a:r>
              <a:rPr dirty="0"/>
              <a:t> </a:t>
            </a:r>
            <a:r>
              <a:rPr spc="15" dirty="0"/>
              <a:t>?</a:t>
            </a:r>
          </a:p>
        </p:txBody>
      </p:sp>
      <p:sp>
        <p:nvSpPr>
          <p:cNvPr id="3" name="object 3"/>
          <p:cNvSpPr txBox="1"/>
          <p:nvPr/>
        </p:nvSpPr>
        <p:spPr>
          <a:xfrm>
            <a:off x="4032599" y="4460597"/>
            <a:ext cx="5280025" cy="2547620"/>
          </a:xfrm>
          <a:prstGeom prst="rect">
            <a:avLst/>
          </a:prstGeom>
          <a:solidFill>
            <a:srgbClr val="000000"/>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spcBef>
                <a:spcPts val="35"/>
              </a:spcBef>
            </a:pPr>
            <a:endParaRPr sz="4150">
              <a:latin typeface="Times New Roman"/>
              <a:cs typeface="Times New Roman"/>
            </a:endParaRPr>
          </a:p>
          <a:p>
            <a:pPr algn="ctr">
              <a:lnSpc>
                <a:spcPct val="100000"/>
              </a:lnSpc>
              <a:spcBef>
                <a:spcPts val="5"/>
              </a:spcBef>
            </a:pPr>
            <a:r>
              <a:rPr sz="2600" spc="30" dirty="0">
                <a:solidFill>
                  <a:srgbClr val="FFFFFF"/>
                </a:solidFill>
                <a:latin typeface="Arial MT"/>
                <a:cs typeface="Arial MT"/>
              </a:rPr>
              <a:t>KafkaTemplate.send()</a:t>
            </a:r>
            <a:endParaRPr sz="2600">
              <a:latin typeface="Arial MT"/>
              <a:cs typeface="Arial MT"/>
            </a:endParaRPr>
          </a:p>
        </p:txBody>
      </p:sp>
      <p:pic>
        <p:nvPicPr>
          <p:cNvPr id="4" name="object 4"/>
          <p:cNvPicPr/>
          <p:nvPr/>
        </p:nvPicPr>
        <p:blipFill>
          <a:blip r:embed="rId2" cstate="print"/>
          <a:stretch>
            <a:fillRect/>
          </a:stretch>
        </p:blipFill>
        <p:spPr>
          <a:xfrm>
            <a:off x="12822677" y="4913874"/>
            <a:ext cx="1640584" cy="1640584"/>
          </a:xfrm>
          <a:prstGeom prst="rect">
            <a:avLst/>
          </a:prstGeom>
        </p:spPr>
      </p:pic>
      <p:sp>
        <p:nvSpPr>
          <p:cNvPr id="5" name="object 5"/>
          <p:cNvSpPr txBox="1"/>
          <p:nvPr/>
        </p:nvSpPr>
        <p:spPr>
          <a:xfrm>
            <a:off x="14973126" y="5529475"/>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grpSp>
        <p:nvGrpSpPr>
          <p:cNvPr id="6" name="object 6"/>
          <p:cNvGrpSpPr/>
          <p:nvPr/>
        </p:nvGrpSpPr>
        <p:grpSpPr>
          <a:xfrm>
            <a:off x="9381838" y="5688240"/>
            <a:ext cx="3371850" cy="176530"/>
            <a:chOff x="9381838" y="5688240"/>
            <a:chExt cx="3371850" cy="176530"/>
          </a:xfrm>
        </p:grpSpPr>
        <p:sp>
          <p:nvSpPr>
            <p:cNvPr id="7" name="object 7"/>
            <p:cNvSpPr/>
            <p:nvPr/>
          </p:nvSpPr>
          <p:spPr>
            <a:xfrm>
              <a:off x="9381838" y="5776195"/>
              <a:ext cx="3216910" cy="0"/>
            </a:xfrm>
            <a:custGeom>
              <a:avLst/>
              <a:gdLst/>
              <a:ahLst/>
              <a:cxnLst/>
              <a:rect l="l" t="t" r="r" b="b"/>
              <a:pathLst>
                <a:path w="3216909">
                  <a:moveTo>
                    <a:pt x="0" y="0"/>
                  </a:moveTo>
                  <a:lnTo>
                    <a:pt x="3195699" y="0"/>
                  </a:lnTo>
                  <a:lnTo>
                    <a:pt x="3216641" y="0"/>
                  </a:lnTo>
                </a:path>
              </a:pathLst>
            </a:custGeom>
            <a:ln w="41883">
              <a:solidFill>
                <a:srgbClr val="000000"/>
              </a:solidFill>
            </a:ln>
          </p:spPr>
          <p:txBody>
            <a:bodyPr wrap="square" lIns="0" tIns="0" rIns="0" bIns="0" rtlCol="0"/>
            <a:lstStyle/>
            <a:p>
              <a:endParaRPr/>
            </a:p>
          </p:txBody>
        </p:sp>
        <p:sp>
          <p:nvSpPr>
            <p:cNvPr id="8" name="object 8"/>
            <p:cNvSpPr/>
            <p:nvPr/>
          </p:nvSpPr>
          <p:spPr>
            <a:xfrm>
              <a:off x="12577543" y="5688240"/>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6145" y="494591"/>
            <a:ext cx="11692255" cy="1433195"/>
          </a:xfrm>
          <a:prstGeom prst="rect">
            <a:avLst/>
          </a:prstGeom>
        </p:spPr>
        <p:txBody>
          <a:bodyPr vert="horz" wrap="square" lIns="0" tIns="17145" rIns="0" bIns="0" rtlCol="0">
            <a:spAutoFit/>
          </a:bodyPr>
          <a:lstStyle/>
          <a:p>
            <a:pPr marL="12700">
              <a:lnSpc>
                <a:spcPct val="100000"/>
              </a:lnSpc>
              <a:spcBef>
                <a:spcPts val="135"/>
              </a:spcBef>
            </a:pPr>
            <a:r>
              <a:rPr spc="65" dirty="0"/>
              <a:t>KafkaTemplate.send()</a:t>
            </a:r>
          </a:p>
        </p:txBody>
      </p:sp>
      <p:pic>
        <p:nvPicPr>
          <p:cNvPr id="3" name="object 3"/>
          <p:cNvPicPr/>
          <p:nvPr/>
        </p:nvPicPr>
        <p:blipFill>
          <a:blip r:embed="rId2" cstate="print"/>
          <a:stretch>
            <a:fillRect/>
          </a:stretch>
        </p:blipFill>
        <p:spPr>
          <a:xfrm>
            <a:off x="17551288" y="5451706"/>
            <a:ext cx="1640584" cy="1640584"/>
          </a:xfrm>
          <a:prstGeom prst="rect">
            <a:avLst/>
          </a:prstGeom>
        </p:spPr>
      </p:pic>
      <p:sp>
        <p:nvSpPr>
          <p:cNvPr id="4" name="object 4"/>
          <p:cNvSpPr txBox="1"/>
          <p:nvPr/>
        </p:nvSpPr>
        <p:spPr>
          <a:xfrm>
            <a:off x="17631998" y="7198224"/>
            <a:ext cx="1479550" cy="402590"/>
          </a:xfrm>
          <a:prstGeom prst="rect">
            <a:avLst/>
          </a:prstGeom>
        </p:spPr>
        <p:txBody>
          <a:bodyPr vert="horz" wrap="square" lIns="0" tIns="15240" rIns="0" bIns="0" rtlCol="0">
            <a:spAutoFit/>
          </a:bodyPr>
          <a:lstStyle/>
          <a:p>
            <a:pPr marL="12700">
              <a:lnSpc>
                <a:spcPct val="100000"/>
              </a:lnSpc>
              <a:spcBef>
                <a:spcPts val="120"/>
              </a:spcBef>
            </a:pPr>
            <a:r>
              <a:rPr sz="2450" b="1" spc="40" dirty="0">
                <a:latin typeface="Arial"/>
                <a:cs typeface="Arial"/>
              </a:rPr>
              <a:t>test-topic</a:t>
            </a:r>
            <a:endParaRPr sz="2450">
              <a:latin typeface="Arial"/>
              <a:cs typeface="Arial"/>
            </a:endParaRPr>
          </a:p>
        </p:txBody>
      </p:sp>
      <p:grpSp>
        <p:nvGrpSpPr>
          <p:cNvPr id="5" name="object 5"/>
          <p:cNvGrpSpPr/>
          <p:nvPr/>
        </p:nvGrpSpPr>
        <p:grpSpPr>
          <a:xfrm>
            <a:off x="15546804" y="6383021"/>
            <a:ext cx="1420495" cy="176530"/>
            <a:chOff x="15546804" y="6383021"/>
            <a:chExt cx="1420495" cy="176530"/>
          </a:xfrm>
        </p:grpSpPr>
        <p:sp>
          <p:nvSpPr>
            <p:cNvPr id="6" name="object 6"/>
            <p:cNvSpPr/>
            <p:nvPr/>
          </p:nvSpPr>
          <p:spPr>
            <a:xfrm>
              <a:off x="15546804" y="6470976"/>
              <a:ext cx="1265555" cy="0"/>
            </a:xfrm>
            <a:custGeom>
              <a:avLst/>
              <a:gdLst/>
              <a:ahLst/>
              <a:cxnLst/>
              <a:rect l="l" t="t" r="r" b="b"/>
              <a:pathLst>
                <a:path w="1265555">
                  <a:moveTo>
                    <a:pt x="0" y="0"/>
                  </a:moveTo>
                  <a:lnTo>
                    <a:pt x="1244150" y="0"/>
                  </a:lnTo>
                  <a:lnTo>
                    <a:pt x="1265092" y="0"/>
                  </a:lnTo>
                </a:path>
              </a:pathLst>
            </a:custGeom>
            <a:ln w="41883">
              <a:solidFill>
                <a:srgbClr val="000000"/>
              </a:solidFill>
            </a:ln>
          </p:spPr>
          <p:txBody>
            <a:bodyPr wrap="square" lIns="0" tIns="0" rIns="0" bIns="0" rtlCol="0"/>
            <a:lstStyle/>
            <a:p>
              <a:endParaRPr/>
            </a:p>
          </p:txBody>
        </p:sp>
        <p:sp>
          <p:nvSpPr>
            <p:cNvPr id="7" name="object 7"/>
            <p:cNvSpPr/>
            <p:nvPr/>
          </p:nvSpPr>
          <p:spPr>
            <a:xfrm>
              <a:off x="16790955" y="6383021"/>
              <a:ext cx="176530" cy="176530"/>
            </a:xfrm>
            <a:custGeom>
              <a:avLst/>
              <a:gdLst/>
              <a:ahLst/>
              <a:cxnLst/>
              <a:rect l="l" t="t" r="r" b="b"/>
              <a:pathLst>
                <a:path w="176530"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4095588" y="4475233"/>
            <a:ext cx="11292840" cy="4197350"/>
          </a:xfrm>
          <a:custGeom>
            <a:avLst/>
            <a:gdLst/>
            <a:ahLst/>
            <a:cxnLst/>
            <a:rect l="l" t="t" r="r" b="b"/>
            <a:pathLst>
              <a:path w="11292840" h="4197350">
                <a:moveTo>
                  <a:pt x="11292588" y="0"/>
                </a:moveTo>
                <a:lnTo>
                  <a:pt x="0" y="0"/>
                </a:lnTo>
                <a:lnTo>
                  <a:pt x="0" y="4196875"/>
                </a:lnTo>
                <a:lnTo>
                  <a:pt x="11292588" y="4196875"/>
                </a:lnTo>
                <a:lnTo>
                  <a:pt x="11292588" y="0"/>
                </a:lnTo>
                <a:close/>
              </a:path>
            </a:pathLst>
          </a:custGeom>
          <a:solidFill>
            <a:srgbClr val="000000"/>
          </a:solidFill>
        </p:spPr>
        <p:txBody>
          <a:bodyPr wrap="square" lIns="0" tIns="0" rIns="0" bIns="0" rtlCol="0"/>
          <a:lstStyle/>
          <a:p>
            <a:endParaRPr/>
          </a:p>
        </p:txBody>
      </p:sp>
      <p:sp>
        <p:nvSpPr>
          <p:cNvPr id="9" name="object 9"/>
          <p:cNvSpPr txBox="1"/>
          <p:nvPr/>
        </p:nvSpPr>
        <p:spPr>
          <a:xfrm>
            <a:off x="532101" y="5717551"/>
            <a:ext cx="2484755" cy="963294"/>
          </a:xfrm>
          <a:prstGeom prst="rect">
            <a:avLst/>
          </a:prstGeom>
          <a:solidFill>
            <a:srgbClr val="00A2FF"/>
          </a:solidFill>
        </p:spPr>
        <p:txBody>
          <a:bodyPr vert="horz" wrap="square" lIns="0" tIns="295275" rIns="0" bIns="0" rtlCol="0">
            <a:spAutoFit/>
          </a:bodyPr>
          <a:lstStyle/>
          <a:p>
            <a:pPr marL="810260">
              <a:lnSpc>
                <a:spcPct val="100000"/>
              </a:lnSpc>
              <a:spcBef>
                <a:spcPts val="2325"/>
              </a:spcBef>
            </a:pPr>
            <a:r>
              <a:rPr sz="2300" spc="-20" dirty="0">
                <a:solidFill>
                  <a:srgbClr val="FFFFFF"/>
                </a:solidFill>
                <a:latin typeface="Arial MT"/>
                <a:cs typeface="Arial MT"/>
              </a:rPr>
              <a:t>Send()</a:t>
            </a:r>
            <a:endParaRPr sz="2300">
              <a:latin typeface="Arial MT"/>
              <a:cs typeface="Arial MT"/>
            </a:endParaRPr>
          </a:p>
        </p:txBody>
      </p:sp>
      <p:sp>
        <p:nvSpPr>
          <p:cNvPr id="10" name="object 10"/>
          <p:cNvSpPr txBox="1"/>
          <p:nvPr/>
        </p:nvSpPr>
        <p:spPr>
          <a:xfrm>
            <a:off x="642277" y="5281186"/>
            <a:ext cx="2264410" cy="402590"/>
          </a:xfrm>
          <a:prstGeom prst="rect">
            <a:avLst/>
          </a:prstGeom>
        </p:spPr>
        <p:txBody>
          <a:bodyPr vert="horz" wrap="square" lIns="0" tIns="15240" rIns="0" bIns="0" rtlCol="0">
            <a:spAutoFit/>
          </a:bodyPr>
          <a:lstStyle/>
          <a:p>
            <a:pPr marL="12700">
              <a:lnSpc>
                <a:spcPct val="100000"/>
              </a:lnSpc>
              <a:spcBef>
                <a:spcPts val="120"/>
              </a:spcBef>
            </a:pPr>
            <a:r>
              <a:rPr sz="2450" b="1" spc="35" dirty="0">
                <a:latin typeface="Arial"/>
                <a:cs typeface="Arial"/>
              </a:rPr>
              <a:t>Kafka</a:t>
            </a:r>
            <a:r>
              <a:rPr sz="2450" b="1" spc="-265" dirty="0">
                <a:latin typeface="Arial"/>
                <a:cs typeface="Arial"/>
              </a:rPr>
              <a:t>T</a:t>
            </a:r>
            <a:r>
              <a:rPr sz="2450" b="1" spc="35" dirty="0">
                <a:latin typeface="Arial"/>
                <a:cs typeface="Arial"/>
              </a:rPr>
              <a:t>emplate</a:t>
            </a:r>
            <a:endParaRPr sz="2450">
              <a:latin typeface="Arial"/>
              <a:cs typeface="Arial"/>
            </a:endParaRPr>
          </a:p>
        </p:txBody>
      </p:sp>
      <p:sp>
        <p:nvSpPr>
          <p:cNvPr id="11" name="object 11"/>
          <p:cNvSpPr txBox="1"/>
          <p:nvPr/>
        </p:nvSpPr>
        <p:spPr>
          <a:xfrm>
            <a:off x="4537942" y="5633213"/>
            <a:ext cx="1604645" cy="1047115"/>
          </a:xfrm>
          <a:prstGeom prst="rect">
            <a:avLst/>
          </a:prstGeom>
          <a:solidFill>
            <a:srgbClr val="00A2FF"/>
          </a:solidFill>
        </p:spPr>
        <p:txBody>
          <a:bodyPr vert="horz" wrap="square" lIns="0" tIns="320040" rIns="0" bIns="0" rtlCol="0">
            <a:spAutoFit/>
          </a:bodyPr>
          <a:lstStyle/>
          <a:p>
            <a:pPr marL="90805">
              <a:lnSpc>
                <a:spcPct val="100000"/>
              </a:lnSpc>
              <a:spcBef>
                <a:spcPts val="2520"/>
              </a:spcBef>
            </a:pPr>
            <a:r>
              <a:rPr sz="2600" spc="35" dirty="0">
                <a:solidFill>
                  <a:srgbClr val="FFFFFF"/>
                </a:solidFill>
                <a:latin typeface="Arial MT"/>
                <a:cs typeface="Arial MT"/>
              </a:rPr>
              <a:t>Serializer</a:t>
            </a:r>
            <a:endParaRPr sz="2600">
              <a:latin typeface="Arial MT"/>
              <a:cs typeface="Arial MT"/>
            </a:endParaRPr>
          </a:p>
        </p:txBody>
      </p:sp>
      <p:sp>
        <p:nvSpPr>
          <p:cNvPr id="12" name="object 12"/>
          <p:cNvSpPr txBox="1"/>
          <p:nvPr/>
        </p:nvSpPr>
        <p:spPr>
          <a:xfrm>
            <a:off x="4220761" y="6705073"/>
            <a:ext cx="2251710" cy="1030605"/>
          </a:xfrm>
          <a:prstGeom prst="rect">
            <a:avLst/>
          </a:prstGeom>
        </p:spPr>
        <p:txBody>
          <a:bodyPr vert="horz" wrap="square" lIns="0" tIns="12065" rIns="0" bIns="0" rtlCol="0">
            <a:spAutoFit/>
          </a:bodyPr>
          <a:lstStyle/>
          <a:p>
            <a:pPr marR="5080" indent="145415">
              <a:lnSpc>
                <a:spcPct val="134600"/>
              </a:lnSpc>
              <a:spcBef>
                <a:spcPts val="95"/>
              </a:spcBef>
            </a:pPr>
            <a:r>
              <a:rPr sz="2450" b="1" spc="-5" dirty="0">
                <a:solidFill>
                  <a:srgbClr val="FFFFFF"/>
                </a:solidFill>
                <a:latin typeface="Arial"/>
                <a:cs typeface="Arial"/>
              </a:rPr>
              <a:t>key.serializer </a:t>
            </a:r>
            <a:r>
              <a:rPr sz="2450" b="1" dirty="0">
                <a:solidFill>
                  <a:srgbClr val="FFFFFF"/>
                </a:solidFill>
                <a:latin typeface="Arial"/>
                <a:cs typeface="Arial"/>
              </a:rPr>
              <a:t> value.serializer</a:t>
            </a:r>
            <a:endParaRPr sz="2450">
              <a:latin typeface="Arial"/>
              <a:cs typeface="Arial"/>
            </a:endParaRPr>
          </a:p>
        </p:txBody>
      </p:sp>
      <p:sp>
        <p:nvSpPr>
          <p:cNvPr id="13" name="object 13"/>
          <p:cNvSpPr txBox="1"/>
          <p:nvPr/>
        </p:nvSpPr>
        <p:spPr>
          <a:xfrm>
            <a:off x="6996136" y="5633213"/>
            <a:ext cx="1824355" cy="1047115"/>
          </a:xfrm>
          <a:prstGeom prst="rect">
            <a:avLst/>
          </a:prstGeom>
          <a:solidFill>
            <a:srgbClr val="00A2FF"/>
          </a:solidFill>
        </p:spPr>
        <p:txBody>
          <a:bodyPr vert="horz" wrap="square" lIns="0" tIns="320040" rIns="0" bIns="0" rtlCol="0">
            <a:spAutoFit/>
          </a:bodyPr>
          <a:lstStyle/>
          <a:p>
            <a:pPr marL="107950">
              <a:lnSpc>
                <a:spcPct val="100000"/>
              </a:lnSpc>
              <a:spcBef>
                <a:spcPts val="2520"/>
              </a:spcBef>
            </a:pPr>
            <a:r>
              <a:rPr sz="2600" spc="70" dirty="0">
                <a:solidFill>
                  <a:srgbClr val="FFFFFF"/>
                </a:solidFill>
                <a:latin typeface="Arial MT"/>
                <a:cs typeface="Arial MT"/>
              </a:rPr>
              <a:t>Partitioner</a:t>
            </a:r>
            <a:endParaRPr sz="2600">
              <a:latin typeface="Arial MT"/>
              <a:cs typeface="Arial MT"/>
            </a:endParaRPr>
          </a:p>
        </p:txBody>
      </p:sp>
      <p:grpSp>
        <p:nvGrpSpPr>
          <p:cNvPr id="14" name="object 14"/>
          <p:cNvGrpSpPr/>
          <p:nvPr/>
        </p:nvGrpSpPr>
        <p:grpSpPr>
          <a:xfrm>
            <a:off x="3025633" y="5157033"/>
            <a:ext cx="8729980" cy="2642870"/>
            <a:chOff x="3025633" y="5157033"/>
            <a:chExt cx="8729980" cy="2642870"/>
          </a:xfrm>
        </p:grpSpPr>
        <p:sp>
          <p:nvSpPr>
            <p:cNvPr id="15" name="object 15"/>
            <p:cNvSpPr/>
            <p:nvPr/>
          </p:nvSpPr>
          <p:spPr>
            <a:xfrm>
              <a:off x="6240647" y="6198788"/>
              <a:ext cx="594360" cy="0"/>
            </a:xfrm>
            <a:custGeom>
              <a:avLst/>
              <a:gdLst/>
              <a:ahLst/>
              <a:cxnLst/>
              <a:rect l="l" t="t" r="r" b="b"/>
              <a:pathLst>
                <a:path w="594359">
                  <a:moveTo>
                    <a:pt x="0" y="0"/>
                  </a:moveTo>
                  <a:lnTo>
                    <a:pt x="583542" y="0"/>
                  </a:lnTo>
                  <a:lnTo>
                    <a:pt x="594013" y="0"/>
                  </a:lnTo>
                </a:path>
              </a:pathLst>
            </a:custGeom>
            <a:ln w="20941">
              <a:solidFill>
                <a:srgbClr val="FFFFFF"/>
              </a:solidFill>
            </a:ln>
          </p:spPr>
          <p:txBody>
            <a:bodyPr wrap="square" lIns="0" tIns="0" rIns="0" bIns="0" rtlCol="0"/>
            <a:lstStyle/>
            <a:p>
              <a:endParaRPr/>
            </a:p>
          </p:txBody>
        </p:sp>
        <p:sp>
          <p:nvSpPr>
            <p:cNvPr id="16" name="object 16"/>
            <p:cNvSpPr/>
            <p:nvPr/>
          </p:nvSpPr>
          <p:spPr>
            <a:xfrm>
              <a:off x="6824190" y="6148528"/>
              <a:ext cx="100965" cy="100965"/>
            </a:xfrm>
            <a:custGeom>
              <a:avLst/>
              <a:gdLst/>
              <a:ahLst/>
              <a:cxnLst/>
              <a:rect l="l" t="t" r="r" b="b"/>
              <a:pathLst>
                <a:path w="100965" h="100964">
                  <a:moveTo>
                    <a:pt x="0" y="0"/>
                  </a:moveTo>
                  <a:lnTo>
                    <a:pt x="0" y="100520"/>
                  </a:lnTo>
                  <a:lnTo>
                    <a:pt x="100520" y="50260"/>
                  </a:lnTo>
                  <a:lnTo>
                    <a:pt x="0" y="0"/>
                  </a:lnTo>
                  <a:close/>
                </a:path>
              </a:pathLst>
            </a:custGeom>
            <a:solidFill>
              <a:srgbClr val="FFFFFF"/>
            </a:solidFill>
          </p:spPr>
          <p:txBody>
            <a:bodyPr wrap="square" lIns="0" tIns="0" rIns="0" bIns="0" rtlCol="0"/>
            <a:lstStyle/>
            <a:p>
              <a:endParaRPr/>
            </a:p>
          </p:txBody>
        </p:sp>
        <p:sp>
          <p:nvSpPr>
            <p:cNvPr id="17" name="object 17"/>
            <p:cNvSpPr/>
            <p:nvPr/>
          </p:nvSpPr>
          <p:spPr>
            <a:xfrm>
              <a:off x="3036110" y="6174119"/>
              <a:ext cx="949960" cy="0"/>
            </a:xfrm>
            <a:custGeom>
              <a:avLst/>
              <a:gdLst/>
              <a:ahLst/>
              <a:cxnLst/>
              <a:rect l="l" t="t" r="r" b="b"/>
              <a:pathLst>
                <a:path w="949960">
                  <a:moveTo>
                    <a:pt x="0" y="0"/>
                  </a:moveTo>
                  <a:lnTo>
                    <a:pt x="939163" y="0"/>
                  </a:lnTo>
                  <a:lnTo>
                    <a:pt x="949634" y="0"/>
                  </a:lnTo>
                </a:path>
              </a:pathLst>
            </a:custGeom>
            <a:ln w="20941">
              <a:solidFill>
                <a:srgbClr val="000000"/>
              </a:solidFill>
            </a:ln>
          </p:spPr>
          <p:txBody>
            <a:bodyPr wrap="square" lIns="0" tIns="0" rIns="0" bIns="0" rtlCol="0"/>
            <a:lstStyle/>
            <a:p>
              <a:endParaRPr/>
            </a:p>
          </p:txBody>
        </p:sp>
        <p:sp>
          <p:nvSpPr>
            <p:cNvPr id="18" name="object 18"/>
            <p:cNvSpPr/>
            <p:nvPr/>
          </p:nvSpPr>
          <p:spPr>
            <a:xfrm>
              <a:off x="3975274" y="6123859"/>
              <a:ext cx="100965" cy="100965"/>
            </a:xfrm>
            <a:custGeom>
              <a:avLst/>
              <a:gdLst/>
              <a:ahLst/>
              <a:cxnLst/>
              <a:rect l="l" t="t" r="r" b="b"/>
              <a:pathLst>
                <a:path w="100964" h="100964">
                  <a:moveTo>
                    <a:pt x="0" y="0"/>
                  </a:moveTo>
                  <a:lnTo>
                    <a:pt x="0" y="100520"/>
                  </a:lnTo>
                  <a:lnTo>
                    <a:pt x="100520" y="50260"/>
                  </a:lnTo>
                  <a:lnTo>
                    <a:pt x="0" y="0"/>
                  </a:lnTo>
                  <a:close/>
                </a:path>
              </a:pathLst>
            </a:custGeom>
            <a:solidFill>
              <a:srgbClr val="000000"/>
            </a:solidFill>
          </p:spPr>
          <p:txBody>
            <a:bodyPr wrap="square" lIns="0" tIns="0" rIns="0" bIns="0" rtlCol="0"/>
            <a:lstStyle/>
            <a:p>
              <a:endParaRPr/>
            </a:p>
          </p:txBody>
        </p:sp>
        <p:sp>
          <p:nvSpPr>
            <p:cNvPr id="19" name="object 19"/>
            <p:cNvSpPr/>
            <p:nvPr/>
          </p:nvSpPr>
          <p:spPr>
            <a:xfrm>
              <a:off x="9674138" y="5157033"/>
              <a:ext cx="2081530" cy="2642870"/>
            </a:xfrm>
            <a:custGeom>
              <a:avLst/>
              <a:gdLst/>
              <a:ahLst/>
              <a:cxnLst/>
              <a:rect l="l" t="t" r="r" b="b"/>
              <a:pathLst>
                <a:path w="2081529" h="2642870">
                  <a:moveTo>
                    <a:pt x="2081416" y="0"/>
                  </a:moveTo>
                  <a:lnTo>
                    <a:pt x="0" y="0"/>
                  </a:lnTo>
                  <a:lnTo>
                    <a:pt x="0" y="2642843"/>
                  </a:lnTo>
                  <a:lnTo>
                    <a:pt x="2081416" y="2642843"/>
                  </a:lnTo>
                  <a:lnTo>
                    <a:pt x="2081416" y="0"/>
                  </a:lnTo>
                  <a:close/>
                </a:path>
              </a:pathLst>
            </a:custGeom>
            <a:solidFill>
              <a:srgbClr val="00A2FF"/>
            </a:solidFill>
          </p:spPr>
          <p:txBody>
            <a:bodyPr wrap="square" lIns="0" tIns="0" rIns="0" bIns="0" rtlCol="0"/>
            <a:lstStyle/>
            <a:p>
              <a:endParaRPr/>
            </a:p>
          </p:txBody>
        </p:sp>
      </p:grpSp>
      <p:sp>
        <p:nvSpPr>
          <p:cNvPr id="20" name="object 20"/>
          <p:cNvSpPr txBox="1"/>
          <p:nvPr/>
        </p:nvSpPr>
        <p:spPr>
          <a:xfrm>
            <a:off x="6759110" y="6897885"/>
            <a:ext cx="2311400" cy="352425"/>
          </a:xfrm>
          <a:prstGeom prst="rect">
            <a:avLst/>
          </a:prstGeom>
        </p:spPr>
        <p:txBody>
          <a:bodyPr vert="horz" wrap="square" lIns="0" tIns="11430" rIns="0" bIns="0" rtlCol="0">
            <a:spAutoFit/>
          </a:bodyPr>
          <a:lstStyle/>
          <a:p>
            <a:pPr>
              <a:lnSpc>
                <a:spcPct val="100000"/>
              </a:lnSpc>
              <a:spcBef>
                <a:spcPts val="90"/>
              </a:spcBef>
            </a:pPr>
            <a:r>
              <a:rPr sz="2150" b="1" dirty="0">
                <a:solidFill>
                  <a:srgbClr val="FFFFFF"/>
                </a:solidFill>
                <a:latin typeface="Arial"/>
                <a:cs typeface="Arial"/>
              </a:rPr>
              <a:t>DefaultPartitioner</a:t>
            </a:r>
            <a:endParaRPr sz="2150">
              <a:latin typeface="Arial"/>
              <a:cs typeface="Arial"/>
            </a:endParaRPr>
          </a:p>
        </p:txBody>
      </p:sp>
      <p:sp>
        <p:nvSpPr>
          <p:cNvPr id="21" name="object 21"/>
          <p:cNvSpPr txBox="1"/>
          <p:nvPr/>
        </p:nvSpPr>
        <p:spPr>
          <a:xfrm>
            <a:off x="8003409" y="3896686"/>
            <a:ext cx="4003675" cy="1196340"/>
          </a:xfrm>
          <a:prstGeom prst="rect">
            <a:avLst/>
          </a:prstGeom>
        </p:spPr>
        <p:txBody>
          <a:bodyPr vert="horz" wrap="square" lIns="0" tIns="12700" rIns="0" bIns="0" rtlCol="0">
            <a:spAutoFit/>
          </a:bodyPr>
          <a:lstStyle/>
          <a:p>
            <a:pPr marL="12700">
              <a:lnSpc>
                <a:spcPct val="100000"/>
              </a:lnSpc>
              <a:spcBef>
                <a:spcPts val="100"/>
              </a:spcBef>
            </a:pPr>
            <a:r>
              <a:rPr sz="3050" b="1" spc="-30" dirty="0">
                <a:latin typeface="Arial"/>
                <a:cs typeface="Arial"/>
              </a:rPr>
              <a:t>Behind</a:t>
            </a:r>
            <a:r>
              <a:rPr sz="3050" b="1" spc="-20" dirty="0">
                <a:latin typeface="Arial"/>
                <a:cs typeface="Arial"/>
              </a:rPr>
              <a:t> </a:t>
            </a:r>
            <a:r>
              <a:rPr sz="3050" b="1" spc="15" dirty="0">
                <a:latin typeface="Arial"/>
                <a:cs typeface="Arial"/>
              </a:rPr>
              <a:t>the</a:t>
            </a:r>
            <a:r>
              <a:rPr sz="3050" b="1" spc="-15" dirty="0">
                <a:latin typeface="Arial"/>
                <a:cs typeface="Arial"/>
              </a:rPr>
              <a:t> </a:t>
            </a:r>
            <a:r>
              <a:rPr sz="3050" b="1" spc="-5" dirty="0">
                <a:latin typeface="Arial"/>
                <a:cs typeface="Arial"/>
              </a:rPr>
              <a:t>Scenes</a:t>
            </a:r>
            <a:endParaRPr sz="3050">
              <a:latin typeface="Arial"/>
              <a:cs typeface="Arial"/>
            </a:endParaRPr>
          </a:p>
          <a:p>
            <a:pPr marL="1384300">
              <a:lnSpc>
                <a:spcPct val="100000"/>
              </a:lnSpc>
              <a:spcBef>
                <a:spcPts val="2980"/>
              </a:spcBef>
            </a:pPr>
            <a:r>
              <a:rPr sz="2150" b="1" spc="-5" dirty="0">
                <a:solidFill>
                  <a:srgbClr val="FFFFFF"/>
                </a:solidFill>
                <a:latin typeface="Arial"/>
                <a:cs typeface="Arial"/>
              </a:rPr>
              <a:t>RecordAccumulator</a:t>
            </a:r>
            <a:endParaRPr sz="2150">
              <a:latin typeface="Arial"/>
              <a:cs typeface="Arial"/>
            </a:endParaRPr>
          </a:p>
        </p:txBody>
      </p:sp>
      <p:sp>
        <p:nvSpPr>
          <p:cNvPr id="22" name="object 22"/>
          <p:cNvSpPr txBox="1"/>
          <p:nvPr/>
        </p:nvSpPr>
        <p:spPr>
          <a:xfrm>
            <a:off x="9864249" y="5360413"/>
            <a:ext cx="1701800" cy="588010"/>
          </a:xfrm>
          <a:prstGeom prst="rect">
            <a:avLst/>
          </a:prstGeom>
          <a:solidFill>
            <a:srgbClr val="00A2FF"/>
          </a:solidFill>
          <a:ln w="20941">
            <a:solidFill>
              <a:srgbClr val="FFFFFF"/>
            </a:solidFill>
          </a:ln>
        </p:spPr>
        <p:txBody>
          <a:bodyPr vert="horz" wrap="square" lIns="0" tIns="125095" rIns="0" bIns="0" rtlCol="0">
            <a:spAutoFit/>
          </a:bodyPr>
          <a:lstStyle/>
          <a:p>
            <a:pPr marL="54610">
              <a:lnSpc>
                <a:spcPct val="100000"/>
              </a:lnSpc>
              <a:spcBef>
                <a:spcPts val="985"/>
              </a:spcBef>
            </a:pPr>
            <a:r>
              <a:rPr sz="2050" spc="60" dirty="0">
                <a:solidFill>
                  <a:srgbClr val="FFFFFF"/>
                </a:solidFill>
                <a:latin typeface="Arial MT"/>
                <a:cs typeface="Arial MT"/>
              </a:rPr>
              <a:t>RecordBatch</a:t>
            </a:r>
            <a:endParaRPr sz="2050">
              <a:latin typeface="Arial MT"/>
              <a:cs typeface="Arial MT"/>
            </a:endParaRPr>
          </a:p>
        </p:txBody>
      </p:sp>
      <p:sp>
        <p:nvSpPr>
          <p:cNvPr id="23" name="object 23"/>
          <p:cNvSpPr txBox="1"/>
          <p:nvPr/>
        </p:nvSpPr>
        <p:spPr>
          <a:xfrm>
            <a:off x="9840222" y="6184590"/>
            <a:ext cx="1701800" cy="588010"/>
          </a:xfrm>
          <a:prstGeom prst="rect">
            <a:avLst/>
          </a:prstGeom>
          <a:solidFill>
            <a:srgbClr val="00A2FF"/>
          </a:solidFill>
          <a:ln w="20941">
            <a:solidFill>
              <a:srgbClr val="FFFFFF"/>
            </a:solidFill>
          </a:ln>
        </p:spPr>
        <p:txBody>
          <a:bodyPr vert="horz" wrap="square" lIns="0" tIns="125095" rIns="0" bIns="0" rtlCol="0">
            <a:spAutoFit/>
          </a:bodyPr>
          <a:lstStyle/>
          <a:p>
            <a:pPr marL="54610">
              <a:lnSpc>
                <a:spcPct val="100000"/>
              </a:lnSpc>
              <a:spcBef>
                <a:spcPts val="985"/>
              </a:spcBef>
            </a:pPr>
            <a:r>
              <a:rPr sz="2050" spc="60" dirty="0">
                <a:solidFill>
                  <a:srgbClr val="FFFFFF"/>
                </a:solidFill>
                <a:latin typeface="Arial MT"/>
                <a:cs typeface="Arial MT"/>
              </a:rPr>
              <a:t>RecordBatch</a:t>
            </a:r>
            <a:endParaRPr sz="2050">
              <a:latin typeface="Arial MT"/>
              <a:cs typeface="Arial MT"/>
            </a:endParaRPr>
          </a:p>
        </p:txBody>
      </p:sp>
      <p:sp>
        <p:nvSpPr>
          <p:cNvPr id="24" name="object 24"/>
          <p:cNvSpPr txBox="1"/>
          <p:nvPr/>
        </p:nvSpPr>
        <p:spPr>
          <a:xfrm>
            <a:off x="9840222" y="7016419"/>
            <a:ext cx="1701800" cy="588010"/>
          </a:xfrm>
          <a:prstGeom prst="rect">
            <a:avLst/>
          </a:prstGeom>
          <a:solidFill>
            <a:srgbClr val="00A2FF"/>
          </a:solidFill>
          <a:ln w="20941">
            <a:solidFill>
              <a:srgbClr val="FFFFFF"/>
            </a:solidFill>
          </a:ln>
        </p:spPr>
        <p:txBody>
          <a:bodyPr vert="horz" wrap="square" lIns="0" tIns="125095" rIns="0" bIns="0" rtlCol="0">
            <a:spAutoFit/>
          </a:bodyPr>
          <a:lstStyle/>
          <a:p>
            <a:pPr marL="54610">
              <a:lnSpc>
                <a:spcPct val="100000"/>
              </a:lnSpc>
              <a:spcBef>
                <a:spcPts val="985"/>
              </a:spcBef>
            </a:pPr>
            <a:r>
              <a:rPr sz="2050" spc="60" dirty="0">
                <a:solidFill>
                  <a:srgbClr val="FFFFFF"/>
                </a:solidFill>
                <a:latin typeface="Arial MT"/>
                <a:cs typeface="Arial MT"/>
              </a:rPr>
              <a:t>RecordBatch</a:t>
            </a:r>
            <a:endParaRPr sz="2050">
              <a:latin typeface="Arial MT"/>
              <a:cs typeface="Arial MT"/>
            </a:endParaRPr>
          </a:p>
        </p:txBody>
      </p:sp>
      <p:grpSp>
        <p:nvGrpSpPr>
          <p:cNvPr id="25" name="object 25"/>
          <p:cNvGrpSpPr/>
          <p:nvPr/>
        </p:nvGrpSpPr>
        <p:grpSpPr>
          <a:xfrm>
            <a:off x="8889744" y="5342042"/>
            <a:ext cx="4631690" cy="2347595"/>
            <a:chOff x="8889744" y="5342042"/>
            <a:chExt cx="4631690" cy="2347595"/>
          </a:xfrm>
        </p:grpSpPr>
        <p:sp>
          <p:nvSpPr>
            <p:cNvPr id="26" name="object 26"/>
            <p:cNvSpPr/>
            <p:nvPr/>
          </p:nvSpPr>
          <p:spPr>
            <a:xfrm>
              <a:off x="8889744" y="6174119"/>
              <a:ext cx="594360" cy="0"/>
            </a:xfrm>
            <a:custGeom>
              <a:avLst/>
              <a:gdLst/>
              <a:ahLst/>
              <a:cxnLst/>
              <a:rect l="l" t="t" r="r" b="b"/>
              <a:pathLst>
                <a:path w="594359">
                  <a:moveTo>
                    <a:pt x="0" y="0"/>
                  </a:moveTo>
                  <a:lnTo>
                    <a:pt x="583542" y="0"/>
                  </a:lnTo>
                  <a:lnTo>
                    <a:pt x="594013" y="0"/>
                  </a:lnTo>
                </a:path>
              </a:pathLst>
            </a:custGeom>
            <a:ln w="20941">
              <a:solidFill>
                <a:srgbClr val="FFFFFF"/>
              </a:solidFill>
            </a:ln>
          </p:spPr>
          <p:txBody>
            <a:bodyPr wrap="square" lIns="0" tIns="0" rIns="0" bIns="0" rtlCol="0"/>
            <a:lstStyle/>
            <a:p>
              <a:endParaRPr/>
            </a:p>
          </p:txBody>
        </p:sp>
        <p:sp>
          <p:nvSpPr>
            <p:cNvPr id="27" name="object 27"/>
            <p:cNvSpPr/>
            <p:nvPr/>
          </p:nvSpPr>
          <p:spPr>
            <a:xfrm>
              <a:off x="9473287" y="6123859"/>
              <a:ext cx="100965" cy="100965"/>
            </a:xfrm>
            <a:custGeom>
              <a:avLst/>
              <a:gdLst/>
              <a:ahLst/>
              <a:cxnLst/>
              <a:rect l="l" t="t" r="r" b="b"/>
              <a:pathLst>
                <a:path w="100965" h="100964">
                  <a:moveTo>
                    <a:pt x="0" y="0"/>
                  </a:moveTo>
                  <a:lnTo>
                    <a:pt x="0" y="100520"/>
                  </a:lnTo>
                  <a:lnTo>
                    <a:pt x="100520" y="50260"/>
                  </a:lnTo>
                  <a:lnTo>
                    <a:pt x="0" y="0"/>
                  </a:lnTo>
                  <a:close/>
                </a:path>
              </a:pathLst>
            </a:custGeom>
            <a:solidFill>
              <a:srgbClr val="FFFFFF"/>
            </a:solidFill>
          </p:spPr>
          <p:txBody>
            <a:bodyPr wrap="square" lIns="0" tIns="0" rIns="0" bIns="0" rtlCol="0"/>
            <a:lstStyle/>
            <a:p>
              <a:endParaRPr/>
            </a:p>
          </p:txBody>
        </p:sp>
        <p:sp>
          <p:nvSpPr>
            <p:cNvPr id="28" name="object 28"/>
            <p:cNvSpPr/>
            <p:nvPr/>
          </p:nvSpPr>
          <p:spPr>
            <a:xfrm>
              <a:off x="13510803" y="5342042"/>
              <a:ext cx="0" cy="2347595"/>
            </a:xfrm>
            <a:custGeom>
              <a:avLst/>
              <a:gdLst/>
              <a:ahLst/>
              <a:cxnLst/>
              <a:rect l="l" t="t" r="r" b="b"/>
              <a:pathLst>
                <a:path h="2347595">
                  <a:moveTo>
                    <a:pt x="0" y="2347585"/>
                  </a:moveTo>
                  <a:lnTo>
                    <a:pt x="0" y="0"/>
                  </a:lnTo>
                </a:path>
              </a:pathLst>
            </a:custGeom>
            <a:ln w="20941">
              <a:solidFill>
                <a:srgbClr val="FFFFFF"/>
              </a:solidFill>
            </a:ln>
          </p:spPr>
          <p:txBody>
            <a:bodyPr wrap="square" lIns="0" tIns="0" rIns="0" bIns="0" rtlCol="0"/>
            <a:lstStyle/>
            <a:p>
              <a:endParaRPr/>
            </a:p>
          </p:txBody>
        </p:sp>
        <p:sp>
          <p:nvSpPr>
            <p:cNvPr id="29" name="object 29"/>
            <p:cNvSpPr/>
            <p:nvPr/>
          </p:nvSpPr>
          <p:spPr>
            <a:xfrm>
              <a:off x="13003824" y="5363944"/>
              <a:ext cx="494665" cy="0"/>
            </a:xfrm>
            <a:custGeom>
              <a:avLst/>
              <a:gdLst/>
              <a:ahLst/>
              <a:cxnLst/>
              <a:rect l="l" t="t" r="r" b="b"/>
              <a:pathLst>
                <a:path w="494665">
                  <a:moveTo>
                    <a:pt x="0" y="0"/>
                  </a:moveTo>
                  <a:lnTo>
                    <a:pt x="494081" y="0"/>
                  </a:lnTo>
                </a:path>
              </a:pathLst>
            </a:custGeom>
            <a:ln w="20941">
              <a:solidFill>
                <a:srgbClr val="FFFFFF"/>
              </a:solidFill>
            </a:ln>
          </p:spPr>
          <p:txBody>
            <a:bodyPr wrap="square" lIns="0" tIns="0" rIns="0" bIns="0" rtlCol="0"/>
            <a:lstStyle/>
            <a:p>
              <a:endParaRPr/>
            </a:p>
          </p:txBody>
        </p:sp>
        <p:sp>
          <p:nvSpPr>
            <p:cNvPr id="30" name="object 30"/>
            <p:cNvSpPr/>
            <p:nvPr/>
          </p:nvSpPr>
          <p:spPr>
            <a:xfrm>
              <a:off x="13003824" y="7671978"/>
              <a:ext cx="494665" cy="0"/>
            </a:xfrm>
            <a:custGeom>
              <a:avLst/>
              <a:gdLst/>
              <a:ahLst/>
              <a:cxnLst/>
              <a:rect l="l" t="t" r="r" b="b"/>
              <a:pathLst>
                <a:path w="494665">
                  <a:moveTo>
                    <a:pt x="0" y="0"/>
                  </a:moveTo>
                  <a:lnTo>
                    <a:pt x="494081" y="0"/>
                  </a:lnTo>
                </a:path>
              </a:pathLst>
            </a:custGeom>
            <a:ln w="20941">
              <a:solidFill>
                <a:srgbClr val="FFFFFF"/>
              </a:solidFill>
            </a:ln>
          </p:spPr>
          <p:txBody>
            <a:bodyPr wrap="square" lIns="0" tIns="0" rIns="0" bIns="0" rtlCol="0"/>
            <a:lstStyle/>
            <a:p>
              <a:endParaRPr/>
            </a:p>
          </p:txBody>
        </p:sp>
      </p:grpSp>
      <p:sp>
        <p:nvSpPr>
          <p:cNvPr id="31" name="object 31"/>
          <p:cNvSpPr txBox="1"/>
          <p:nvPr/>
        </p:nvSpPr>
        <p:spPr>
          <a:xfrm>
            <a:off x="11792070" y="5473844"/>
            <a:ext cx="1338580" cy="352425"/>
          </a:xfrm>
          <a:prstGeom prst="rect">
            <a:avLst/>
          </a:prstGeom>
        </p:spPr>
        <p:txBody>
          <a:bodyPr vert="horz" wrap="square" lIns="0" tIns="11430" rIns="0" bIns="0" rtlCol="0">
            <a:spAutoFit/>
          </a:bodyPr>
          <a:lstStyle/>
          <a:p>
            <a:pPr>
              <a:lnSpc>
                <a:spcPct val="100000"/>
              </a:lnSpc>
              <a:spcBef>
                <a:spcPts val="90"/>
              </a:spcBef>
            </a:pPr>
            <a:r>
              <a:rPr sz="2150" b="1" dirty="0">
                <a:solidFill>
                  <a:srgbClr val="FFFFFF"/>
                </a:solidFill>
                <a:latin typeface="Arial"/>
                <a:cs typeface="Arial"/>
              </a:rPr>
              <a:t>batch.size</a:t>
            </a:r>
            <a:endParaRPr sz="2150">
              <a:latin typeface="Arial"/>
              <a:cs typeface="Arial"/>
            </a:endParaRPr>
          </a:p>
        </p:txBody>
      </p:sp>
      <p:sp>
        <p:nvSpPr>
          <p:cNvPr id="32" name="object 32"/>
          <p:cNvSpPr txBox="1"/>
          <p:nvPr/>
        </p:nvSpPr>
        <p:spPr>
          <a:xfrm>
            <a:off x="11792070" y="6290543"/>
            <a:ext cx="1338580" cy="352425"/>
          </a:xfrm>
          <a:prstGeom prst="rect">
            <a:avLst/>
          </a:prstGeom>
        </p:spPr>
        <p:txBody>
          <a:bodyPr vert="horz" wrap="square" lIns="0" tIns="11430" rIns="0" bIns="0" rtlCol="0">
            <a:spAutoFit/>
          </a:bodyPr>
          <a:lstStyle/>
          <a:p>
            <a:pPr>
              <a:lnSpc>
                <a:spcPct val="100000"/>
              </a:lnSpc>
              <a:spcBef>
                <a:spcPts val="90"/>
              </a:spcBef>
            </a:pPr>
            <a:r>
              <a:rPr sz="2150" b="1" dirty="0">
                <a:solidFill>
                  <a:srgbClr val="FFFFFF"/>
                </a:solidFill>
                <a:latin typeface="Arial"/>
                <a:cs typeface="Arial"/>
              </a:rPr>
              <a:t>batch.size</a:t>
            </a:r>
            <a:endParaRPr sz="2150">
              <a:latin typeface="Arial"/>
              <a:cs typeface="Arial"/>
            </a:endParaRPr>
          </a:p>
        </p:txBody>
      </p:sp>
      <p:sp>
        <p:nvSpPr>
          <p:cNvPr id="33" name="object 33"/>
          <p:cNvSpPr txBox="1"/>
          <p:nvPr/>
        </p:nvSpPr>
        <p:spPr>
          <a:xfrm>
            <a:off x="11792070" y="7107242"/>
            <a:ext cx="1338580" cy="352425"/>
          </a:xfrm>
          <a:prstGeom prst="rect">
            <a:avLst/>
          </a:prstGeom>
        </p:spPr>
        <p:txBody>
          <a:bodyPr vert="horz" wrap="square" lIns="0" tIns="11430" rIns="0" bIns="0" rtlCol="0">
            <a:spAutoFit/>
          </a:bodyPr>
          <a:lstStyle/>
          <a:p>
            <a:pPr>
              <a:lnSpc>
                <a:spcPct val="100000"/>
              </a:lnSpc>
              <a:spcBef>
                <a:spcPts val="90"/>
              </a:spcBef>
            </a:pPr>
            <a:r>
              <a:rPr sz="2150" b="1" dirty="0">
                <a:solidFill>
                  <a:srgbClr val="FFFFFF"/>
                </a:solidFill>
                <a:latin typeface="Arial"/>
                <a:cs typeface="Arial"/>
              </a:rPr>
              <a:t>batch.size</a:t>
            </a:r>
            <a:endParaRPr sz="2150">
              <a:latin typeface="Arial"/>
              <a:cs typeface="Arial"/>
            </a:endParaRPr>
          </a:p>
        </p:txBody>
      </p:sp>
      <p:sp>
        <p:nvSpPr>
          <p:cNvPr id="34" name="object 34"/>
          <p:cNvSpPr txBox="1"/>
          <p:nvPr/>
        </p:nvSpPr>
        <p:spPr>
          <a:xfrm>
            <a:off x="13660704" y="6224549"/>
            <a:ext cx="1673225" cy="314960"/>
          </a:xfrm>
          <a:prstGeom prst="rect">
            <a:avLst/>
          </a:prstGeom>
        </p:spPr>
        <p:txBody>
          <a:bodyPr vert="horz" wrap="square" lIns="0" tIns="12065" rIns="0" bIns="0" rtlCol="0">
            <a:spAutoFit/>
          </a:bodyPr>
          <a:lstStyle/>
          <a:p>
            <a:pPr>
              <a:lnSpc>
                <a:spcPct val="100000"/>
              </a:lnSpc>
              <a:spcBef>
                <a:spcPts val="95"/>
              </a:spcBef>
            </a:pPr>
            <a:r>
              <a:rPr sz="1900" b="1" spc="-20" dirty="0">
                <a:solidFill>
                  <a:srgbClr val="FFFFFF"/>
                </a:solidFill>
                <a:latin typeface="Arial"/>
                <a:cs typeface="Arial"/>
              </a:rPr>
              <a:t>bu</a:t>
            </a:r>
            <a:r>
              <a:rPr sz="1900" b="1" spc="-30" dirty="0">
                <a:solidFill>
                  <a:srgbClr val="FFFFFF"/>
                </a:solidFill>
                <a:latin typeface="Arial"/>
                <a:cs typeface="Arial"/>
              </a:rPr>
              <a:t>ff</a:t>
            </a:r>
            <a:r>
              <a:rPr sz="1900" b="1" spc="30" dirty="0">
                <a:solidFill>
                  <a:srgbClr val="FFFFFF"/>
                </a:solidFill>
                <a:latin typeface="Arial"/>
                <a:cs typeface="Arial"/>
              </a:rPr>
              <a:t>e</a:t>
            </a:r>
            <a:r>
              <a:rPr sz="1900" b="1" spc="-180" dirty="0">
                <a:solidFill>
                  <a:srgbClr val="FFFFFF"/>
                </a:solidFill>
                <a:latin typeface="Arial"/>
                <a:cs typeface="Arial"/>
              </a:rPr>
              <a:t>r</a:t>
            </a:r>
            <a:r>
              <a:rPr sz="1900" b="1" dirty="0">
                <a:solidFill>
                  <a:srgbClr val="FFFFFF"/>
                </a:solidFill>
                <a:latin typeface="Arial"/>
                <a:cs typeface="Arial"/>
              </a:rPr>
              <a:t>.memory</a:t>
            </a:r>
            <a:endParaRPr sz="1900">
              <a:latin typeface="Arial"/>
              <a:cs typeface="Arial"/>
            </a:endParaRPr>
          </a:p>
        </p:txBody>
      </p:sp>
      <p:sp>
        <p:nvSpPr>
          <p:cNvPr id="35" name="object 35"/>
          <p:cNvSpPr txBox="1"/>
          <p:nvPr/>
        </p:nvSpPr>
        <p:spPr>
          <a:xfrm>
            <a:off x="13813589" y="6872482"/>
            <a:ext cx="1367790" cy="402590"/>
          </a:xfrm>
          <a:prstGeom prst="rect">
            <a:avLst/>
          </a:prstGeom>
        </p:spPr>
        <p:txBody>
          <a:bodyPr vert="horz" wrap="square" lIns="0" tIns="15240" rIns="0" bIns="0" rtlCol="0">
            <a:spAutoFit/>
          </a:bodyPr>
          <a:lstStyle/>
          <a:p>
            <a:pPr>
              <a:lnSpc>
                <a:spcPct val="100000"/>
              </a:lnSpc>
              <a:spcBef>
                <a:spcPts val="120"/>
              </a:spcBef>
            </a:pPr>
            <a:r>
              <a:rPr sz="2450" b="1" spc="-30" dirty="0">
                <a:solidFill>
                  <a:srgbClr val="FFFFFF"/>
                </a:solidFill>
                <a:latin typeface="Arial"/>
                <a:cs typeface="Arial"/>
              </a:rPr>
              <a:t>linger.ms</a:t>
            </a:r>
            <a:endParaRPr sz="2450">
              <a:latin typeface="Arial"/>
              <a:cs typeface="Arial"/>
            </a:endParaRPr>
          </a:p>
        </p:txBody>
      </p:sp>
      <p:grpSp>
        <p:nvGrpSpPr>
          <p:cNvPr id="36" name="object 36"/>
          <p:cNvGrpSpPr/>
          <p:nvPr/>
        </p:nvGrpSpPr>
        <p:grpSpPr>
          <a:xfrm>
            <a:off x="15546804" y="6718089"/>
            <a:ext cx="1420495" cy="176530"/>
            <a:chOff x="15546804" y="6718089"/>
            <a:chExt cx="1420495" cy="176530"/>
          </a:xfrm>
        </p:grpSpPr>
        <p:sp>
          <p:nvSpPr>
            <p:cNvPr id="37" name="object 37"/>
            <p:cNvSpPr/>
            <p:nvPr/>
          </p:nvSpPr>
          <p:spPr>
            <a:xfrm>
              <a:off x="15546804" y="6806045"/>
              <a:ext cx="1265555" cy="0"/>
            </a:xfrm>
            <a:custGeom>
              <a:avLst/>
              <a:gdLst/>
              <a:ahLst/>
              <a:cxnLst/>
              <a:rect l="l" t="t" r="r" b="b"/>
              <a:pathLst>
                <a:path w="1265555">
                  <a:moveTo>
                    <a:pt x="0" y="0"/>
                  </a:moveTo>
                  <a:lnTo>
                    <a:pt x="1244150" y="0"/>
                  </a:lnTo>
                  <a:lnTo>
                    <a:pt x="1265092" y="0"/>
                  </a:lnTo>
                </a:path>
              </a:pathLst>
            </a:custGeom>
            <a:ln w="41883">
              <a:solidFill>
                <a:srgbClr val="000000"/>
              </a:solidFill>
            </a:ln>
          </p:spPr>
          <p:txBody>
            <a:bodyPr wrap="square" lIns="0" tIns="0" rIns="0" bIns="0" rtlCol="0"/>
            <a:lstStyle/>
            <a:p>
              <a:endParaRPr/>
            </a:p>
          </p:txBody>
        </p:sp>
        <p:sp>
          <p:nvSpPr>
            <p:cNvPr id="38" name="object 38"/>
            <p:cNvSpPr/>
            <p:nvPr/>
          </p:nvSpPr>
          <p:spPr>
            <a:xfrm>
              <a:off x="16790955" y="6718089"/>
              <a:ext cx="176530" cy="176530"/>
            </a:xfrm>
            <a:custGeom>
              <a:avLst/>
              <a:gdLst/>
              <a:ahLst/>
              <a:cxnLst/>
              <a:rect l="l" t="t" r="r" b="b"/>
              <a:pathLst>
                <a:path w="176530"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8707" y="4913304"/>
            <a:ext cx="7386955" cy="1433195"/>
          </a:xfrm>
          <a:prstGeom prst="rect">
            <a:avLst/>
          </a:prstGeom>
        </p:spPr>
        <p:txBody>
          <a:bodyPr vert="horz" wrap="square" lIns="0" tIns="17145" rIns="0" bIns="0" rtlCol="0">
            <a:spAutoFit/>
          </a:bodyPr>
          <a:lstStyle/>
          <a:p>
            <a:pPr marL="12700">
              <a:lnSpc>
                <a:spcPct val="100000"/>
              </a:lnSpc>
              <a:spcBef>
                <a:spcPts val="135"/>
              </a:spcBef>
            </a:pPr>
            <a:r>
              <a:rPr b="1" spc="-30" dirty="0">
                <a:latin typeface="Arial"/>
                <a:cs typeface="Arial"/>
              </a:rPr>
              <a:t>Prerequisites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7384" y="494591"/>
            <a:ext cx="14689455" cy="1433195"/>
          </a:xfrm>
          <a:prstGeom prst="rect">
            <a:avLst/>
          </a:prstGeom>
        </p:spPr>
        <p:txBody>
          <a:bodyPr vert="horz" wrap="square" lIns="0" tIns="17145" rIns="0" bIns="0" rtlCol="0">
            <a:spAutoFit/>
          </a:bodyPr>
          <a:lstStyle/>
          <a:p>
            <a:pPr marL="12700">
              <a:lnSpc>
                <a:spcPct val="100000"/>
              </a:lnSpc>
              <a:spcBef>
                <a:spcPts val="135"/>
              </a:spcBef>
            </a:pPr>
            <a:r>
              <a:rPr spc="229" dirty="0"/>
              <a:t>Configuring</a:t>
            </a:r>
            <a:r>
              <a:rPr spc="-15" dirty="0"/>
              <a:t> </a:t>
            </a:r>
            <a:r>
              <a:rPr spc="105" dirty="0"/>
              <a:t>KafkaTemplate</a:t>
            </a:r>
          </a:p>
        </p:txBody>
      </p:sp>
      <p:sp>
        <p:nvSpPr>
          <p:cNvPr id="3" name="object 3"/>
          <p:cNvSpPr txBox="1"/>
          <p:nvPr/>
        </p:nvSpPr>
        <p:spPr>
          <a:xfrm>
            <a:off x="1421811" y="4041541"/>
            <a:ext cx="16820515" cy="2397125"/>
          </a:xfrm>
          <a:prstGeom prst="rect">
            <a:avLst/>
          </a:prstGeom>
        </p:spPr>
        <p:txBody>
          <a:bodyPr vert="horz" wrap="square" lIns="0" tIns="13335" rIns="0" bIns="0" rtlCol="0">
            <a:spAutoFit/>
          </a:bodyPr>
          <a:lstStyle/>
          <a:p>
            <a:pPr marL="12700">
              <a:lnSpc>
                <a:spcPct val="100000"/>
              </a:lnSpc>
              <a:spcBef>
                <a:spcPts val="105"/>
              </a:spcBef>
            </a:pPr>
            <a:r>
              <a:rPr sz="3950" b="1" spc="35" dirty="0">
                <a:latin typeface="Arial"/>
                <a:cs typeface="Arial"/>
              </a:rPr>
              <a:t>Mandatory</a:t>
            </a:r>
            <a:r>
              <a:rPr sz="3950" b="1" spc="-30" dirty="0">
                <a:latin typeface="Arial"/>
                <a:cs typeface="Arial"/>
              </a:rPr>
              <a:t> </a:t>
            </a:r>
            <a:r>
              <a:rPr sz="3950" b="1" spc="-95" dirty="0">
                <a:latin typeface="Arial"/>
                <a:cs typeface="Arial"/>
              </a:rPr>
              <a:t>Values:</a:t>
            </a:r>
            <a:endParaRPr sz="3950">
              <a:latin typeface="Arial"/>
              <a:cs typeface="Arial"/>
            </a:endParaRPr>
          </a:p>
          <a:p>
            <a:pPr marL="12700">
              <a:lnSpc>
                <a:spcPts val="3604"/>
              </a:lnSpc>
              <a:spcBef>
                <a:spcPts val="3175"/>
              </a:spcBef>
            </a:pPr>
            <a:r>
              <a:rPr sz="3050" b="1" spc="5" dirty="0">
                <a:solidFill>
                  <a:srgbClr val="011480"/>
                </a:solidFill>
                <a:latin typeface="Courier New"/>
                <a:cs typeface="Courier New"/>
              </a:rPr>
              <a:t>bootstrap-servers</a:t>
            </a:r>
            <a:r>
              <a:rPr sz="3050" spc="5" dirty="0">
                <a:latin typeface="Courier New"/>
                <a:cs typeface="Courier New"/>
              </a:rPr>
              <a:t>:</a:t>
            </a:r>
            <a:r>
              <a:rPr sz="3050" spc="-25" dirty="0">
                <a:latin typeface="Courier New"/>
                <a:cs typeface="Courier New"/>
              </a:rPr>
              <a:t> </a:t>
            </a:r>
            <a:r>
              <a:rPr sz="3050" spc="5" dirty="0">
                <a:latin typeface="Courier New"/>
                <a:cs typeface="Courier New"/>
              </a:rPr>
              <a:t>localhost:9092,localhost:9093,localhost:9094</a:t>
            </a:r>
            <a:endParaRPr sz="3050">
              <a:latin typeface="Courier New"/>
              <a:cs typeface="Courier New"/>
            </a:endParaRPr>
          </a:p>
          <a:p>
            <a:pPr marL="12700">
              <a:lnSpc>
                <a:spcPts val="3545"/>
              </a:lnSpc>
            </a:pPr>
            <a:r>
              <a:rPr sz="3050" b="1" spc="5" dirty="0">
                <a:solidFill>
                  <a:srgbClr val="011480"/>
                </a:solidFill>
                <a:latin typeface="Courier New"/>
                <a:cs typeface="Courier New"/>
              </a:rPr>
              <a:t>key-serializer</a:t>
            </a:r>
            <a:r>
              <a:rPr sz="3050" spc="5" dirty="0">
                <a:latin typeface="Courier New"/>
                <a:cs typeface="Courier New"/>
              </a:rPr>
              <a:t>:</a:t>
            </a:r>
            <a:r>
              <a:rPr sz="3050" spc="-20" dirty="0">
                <a:latin typeface="Courier New"/>
                <a:cs typeface="Courier New"/>
              </a:rPr>
              <a:t> </a:t>
            </a:r>
            <a:r>
              <a:rPr sz="3050" spc="5" dirty="0">
                <a:latin typeface="Courier New"/>
                <a:cs typeface="Courier New"/>
              </a:rPr>
              <a:t>org.apache.kafka.common.serialization.IntegerSerializer</a:t>
            </a:r>
            <a:endParaRPr sz="3050">
              <a:latin typeface="Courier New"/>
              <a:cs typeface="Courier New"/>
            </a:endParaRPr>
          </a:p>
          <a:p>
            <a:pPr marL="12700">
              <a:lnSpc>
                <a:spcPts val="3604"/>
              </a:lnSpc>
            </a:pPr>
            <a:r>
              <a:rPr sz="3050" b="1" spc="5" dirty="0">
                <a:solidFill>
                  <a:srgbClr val="011480"/>
                </a:solidFill>
                <a:latin typeface="Courier New"/>
                <a:cs typeface="Courier New"/>
              </a:rPr>
              <a:t>value-serializer</a:t>
            </a:r>
            <a:r>
              <a:rPr sz="3050" spc="5" dirty="0">
                <a:latin typeface="Courier New"/>
                <a:cs typeface="Courier New"/>
              </a:rPr>
              <a:t>:</a:t>
            </a:r>
            <a:r>
              <a:rPr sz="3050" spc="-30" dirty="0">
                <a:latin typeface="Courier New"/>
                <a:cs typeface="Courier New"/>
              </a:rPr>
              <a:t> </a:t>
            </a:r>
            <a:r>
              <a:rPr sz="3050" spc="5" dirty="0">
                <a:latin typeface="Courier New"/>
                <a:cs typeface="Courier New"/>
              </a:rPr>
              <a:t>org.apache.kafka.common.serialization.StringSerializer</a:t>
            </a:r>
            <a:endParaRPr sz="3050">
              <a:latin typeface="Courier New"/>
              <a:cs typeface="Courier New"/>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2873" y="540381"/>
            <a:ext cx="17178655" cy="1348740"/>
          </a:xfrm>
          <a:prstGeom prst="rect">
            <a:avLst/>
          </a:prstGeom>
        </p:spPr>
        <p:txBody>
          <a:bodyPr vert="horz" wrap="square" lIns="0" tIns="16510" rIns="0" bIns="0" rtlCol="0">
            <a:spAutoFit/>
          </a:bodyPr>
          <a:lstStyle/>
          <a:p>
            <a:pPr marL="12700">
              <a:lnSpc>
                <a:spcPct val="100000"/>
              </a:lnSpc>
              <a:spcBef>
                <a:spcPts val="130"/>
              </a:spcBef>
            </a:pPr>
            <a:r>
              <a:rPr sz="8650" spc="100" dirty="0"/>
              <a:t>KafkaTemplate</a:t>
            </a:r>
            <a:r>
              <a:rPr sz="8650" dirty="0"/>
              <a:t> </a:t>
            </a:r>
            <a:r>
              <a:rPr sz="8650" spc="225" dirty="0"/>
              <a:t>AutoConfiguration</a:t>
            </a:r>
            <a:endParaRPr sz="8650"/>
          </a:p>
        </p:txBody>
      </p:sp>
      <p:sp>
        <p:nvSpPr>
          <p:cNvPr id="3" name="object 3"/>
          <p:cNvSpPr txBox="1"/>
          <p:nvPr/>
        </p:nvSpPr>
        <p:spPr>
          <a:xfrm>
            <a:off x="1421811" y="3949348"/>
            <a:ext cx="17236440" cy="4081779"/>
          </a:xfrm>
          <a:prstGeom prst="rect">
            <a:avLst/>
          </a:prstGeom>
        </p:spPr>
        <p:txBody>
          <a:bodyPr vert="horz" wrap="square" lIns="0" tIns="13970" rIns="0" bIns="0" rtlCol="0">
            <a:spAutoFit/>
          </a:bodyPr>
          <a:lstStyle/>
          <a:p>
            <a:pPr marL="12700">
              <a:lnSpc>
                <a:spcPct val="100000"/>
              </a:lnSpc>
              <a:spcBef>
                <a:spcPts val="110"/>
              </a:spcBef>
            </a:pPr>
            <a:r>
              <a:rPr sz="3700" b="1" u="heavy" spc="10" dirty="0">
                <a:uFill>
                  <a:solidFill>
                    <a:srgbClr val="000000"/>
                  </a:solidFill>
                </a:uFill>
                <a:latin typeface="Courier New"/>
                <a:cs typeface="Courier New"/>
              </a:rPr>
              <a:t>application.yml</a:t>
            </a:r>
            <a:endParaRPr sz="3700">
              <a:latin typeface="Courier New"/>
              <a:cs typeface="Courier New"/>
            </a:endParaRPr>
          </a:p>
          <a:p>
            <a:pPr>
              <a:lnSpc>
                <a:spcPct val="100000"/>
              </a:lnSpc>
              <a:spcBef>
                <a:spcPts val="20"/>
              </a:spcBef>
            </a:pPr>
            <a:endParaRPr sz="3750">
              <a:latin typeface="Courier New"/>
              <a:cs typeface="Courier New"/>
            </a:endParaRPr>
          </a:p>
          <a:p>
            <a:pPr marL="12700">
              <a:lnSpc>
                <a:spcPts val="3360"/>
              </a:lnSpc>
              <a:spcBef>
                <a:spcPts val="5"/>
              </a:spcBef>
            </a:pPr>
            <a:r>
              <a:rPr sz="2850" b="1" spc="25" dirty="0">
                <a:solidFill>
                  <a:srgbClr val="011480"/>
                </a:solidFill>
                <a:latin typeface="Courier New"/>
                <a:cs typeface="Courier New"/>
              </a:rPr>
              <a:t>spring</a:t>
            </a:r>
            <a:r>
              <a:rPr sz="2850" spc="25" dirty="0">
                <a:latin typeface="Courier New"/>
                <a:cs typeface="Courier New"/>
              </a:rPr>
              <a:t>:</a:t>
            </a:r>
            <a:endParaRPr sz="2850">
              <a:latin typeface="Courier New"/>
              <a:cs typeface="Courier New"/>
            </a:endParaRPr>
          </a:p>
          <a:p>
            <a:pPr marL="453390">
              <a:lnSpc>
                <a:spcPts val="3300"/>
              </a:lnSpc>
            </a:pPr>
            <a:r>
              <a:rPr sz="2850" b="1" spc="25" dirty="0">
                <a:solidFill>
                  <a:srgbClr val="011480"/>
                </a:solidFill>
                <a:latin typeface="Courier New"/>
                <a:cs typeface="Courier New"/>
              </a:rPr>
              <a:t>profiles</a:t>
            </a:r>
            <a:r>
              <a:rPr sz="2850" spc="25" dirty="0">
                <a:latin typeface="Courier New"/>
                <a:cs typeface="Courier New"/>
              </a:rPr>
              <a:t>:</a:t>
            </a:r>
            <a:r>
              <a:rPr sz="2850" spc="-25" dirty="0">
                <a:latin typeface="Courier New"/>
                <a:cs typeface="Courier New"/>
              </a:rPr>
              <a:t> </a:t>
            </a:r>
            <a:r>
              <a:rPr sz="2850" spc="25" dirty="0">
                <a:latin typeface="Courier New"/>
                <a:cs typeface="Courier New"/>
              </a:rPr>
              <a:t>local</a:t>
            </a:r>
            <a:endParaRPr sz="2850">
              <a:latin typeface="Courier New"/>
              <a:cs typeface="Courier New"/>
            </a:endParaRPr>
          </a:p>
          <a:p>
            <a:pPr marL="453390">
              <a:lnSpc>
                <a:spcPts val="3300"/>
              </a:lnSpc>
            </a:pPr>
            <a:r>
              <a:rPr sz="2850" b="1" spc="25" dirty="0">
                <a:solidFill>
                  <a:srgbClr val="011480"/>
                </a:solidFill>
                <a:latin typeface="Courier New"/>
                <a:cs typeface="Courier New"/>
              </a:rPr>
              <a:t>kafka</a:t>
            </a:r>
            <a:r>
              <a:rPr sz="2850" spc="25" dirty="0">
                <a:latin typeface="Courier New"/>
                <a:cs typeface="Courier New"/>
              </a:rPr>
              <a:t>:</a:t>
            </a:r>
            <a:endParaRPr sz="2850">
              <a:latin typeface="Courier New"/>
              <a:cs typeface="Courier New"/>
            </a:endParaRPr>
          </a:p>
          <a:p>
            <a:pPr marL="894715">
              <a:lnSpc>
                <a:spcPts val="3300"/>
              </a:lnSpc>
            </a:pPr>
            <a:r>
              <a:rPr sz="2850" b="1" spc="25" dirty="0">
                <a:solidFill>
                  <a:srgbClr val="011480"/>
                </a:solidFill>
                <a:latin typeface="Courier New"/>
                <a:cs typeface="Courier New"/>
              </a:rPr>
              <a:t>producer</a:t>
            </a:r>
            <a:r>
              <a:rPr sz="2850" spc="25" dirty="0">
                <a:latin typeface="Courier New"/>
                <a:cs typeface="Courier New"/>
              </a:rPr>
              <a:t>:</a:t>
            </a:r>
            <a:endParaRPr sz="2850">
              <a:latin typeface="Courier New"/>
              <a:cs typeface="Courier New"/>
            </a:endParaRPr>
          </a:p>
          <a:p>
            <a:pPr marL="1336040">
              <a:lnSpc>
                <a:spcPts val="3300"/>
              </a:lnSpc>
            </a:pPr>
            <a:r>
              <a:rPr sz="2850" b="1" spc="25" dirty="0">
                <a:solidFill>
                  <a:srgbClr val="011480"/>
                </a:solidFill>
                <a:latin typeface="Courier New"/>
                <a:cs typeface="Courier New"/>
              </a:rPr>
              <a:t>bootstrap-servers</a:t>
            </a:r>
            <a:r>
              <a:rPr sz="2850" spc="25" dirty="0">
                <a:latin typeface="Courier New"/>
                <a:cs typeface="Courier New"/>
              </a:rPr>
              <a:t>:</a:t>
            </a:r>
            <a:r>
              <a:rPr sz="2850" spc="35" dirty="0">
                <a:latin typeface="Courier New"/>
                <a:cs typeface="Courier New"/>
              </a:rPr>
              <a:t> </a:t>
            </a:r>
            <a:r>
              <a:rPr sz="2850" spc="25" dirty="0">
                <a:latin typeface="Courier New"/>
                <a:cs typeface="Courier New"/>
              </a:rPr>
              <a:t>localhost:9092,localhost:9093,localhost:9094</a:t>
            </a:r>
            <a:endParaRPr sz="2850">
              <a:latin typeface="Courier New"/>
              <a:cs typeface="Courier New"/>
            </a:endParaRPr>
          </a:p>
          <a:p>
            <a:pPr marL="1336040">
              <a:lnSpc>
                <a:spcPts val="3300"/>
              </a:lnSpc>
            </a:pPr>
            <a:r>
              <a:rPr sz="2850" b="1" spc="25" dirty="0">
                <a:solidFill>
                  <a:srgbClr val="011480"/>
                </a:solidFill>
                <a:latin typeface="Courier New"/>
                <a:cs typeface="Courier New"/>
              </a:rPr>
              <a:t>key-serializer</a:t>
            </a:r>
            <a:r>
              <a:rPr sz="2850" spc="25" dirty="0">
                <a:latin typeface="Courier New"/>
                <a:cs typeface="Courier New"/>
              </a:rPr>
              <a:t>:</a:t>
            </a:r>
            <a:r>
              <a:rPr sz="2850" spc="45" dirty="0">
                <a:latin typeface="Courier New"/>
                <a:cs typeface="Courier New"/>
              </a:rPr>
              <a:t> </a:t>
            </a:r>
            <a:r>
              <a:rPr sz="2850" spc="25" dirty="0">
                <a:latin typeface="Courier New"/>
                <a:cs typeface="Courier New"/>
              </a:rPr>
              <a:t>org.apache.kafka.common.serialization.IntegerSerializer</a:t>
            </a:r>
            <a:endParaRPr sz="2850">
              <a:latin typeface="Courier New"/>
              <a:cs typeface="Courier New"/>
            </a:endParaRPr>
          </a:p>
          <a:p>
            <a:pPr marL="1336040">
              <a:lnSpc>
                <a:spcPts val="3360"/>
              </a:lnSpc>
            </a:pPr>
            <a:r>
              <a:rPr sz="2850" b="1" spc="25" dirty="0">
                <a:solidFill>
                  <a:srgbClr val="011480"/>
                </a:solidFill>
                <a:latin typeface="Courier New"/>
                <a:cs typeface="Courier New"/>
              </a:rPr>
              <a:t>value-serializer</a:t>
            </a:r>
            <a:r>
              <a:rPr sz="2850" spc="25" dirty="0">
                <a:latin typeface="Courier New"/>
                <a:cs typeface="Courier New"/>
              </a:rPr>
              <a:t>:</a:t>
            </a:r>
            <a:r>
              <a:rPr sz="2850" spc="60" dirty="0">
                <a:latin typeface="Courier New"/>
                <a:cs typeface="Courier New"/>
              </a:rPr>
              <a:t> </a:t>
            </a:r>
            <a:r>
              <a:rPr sz="2850" spc="25" dirty="0">
                <a:latin typeface="Courier New"/>
                <a:cs typeface="Courier New"/>
              </a:rPr>
              <a:t>org.apache.kafka.common.serialization.StringSerializer</a:t>
            </a:r>
            <a:endParaRPr sz="2850">
              <a:latin typeface="Courier New"/>
              <a:cs typeface="Courier New"/>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64186" y="3259113"/>
            <a:ext cx="6565265" cy="3817620"/>
            <a:chOff x="8164186" y="3259113"/>
            <a:chExt cx="6565265" cy="3817620"/>
          </a:xfrm>
        </p:grpSpPr>
        <p:sp>
          <p:nvSpPr>
            <p:cNvPr id="3" name="object 3"/>
            <p:cNvSpPr/>
            <p:nvPr/>
          </p:nvSpPr>
          <p:spPr>
            <a:xfrm>
              <a:off x="8324374" y="3259113"/>
              <a:ext cx="243204" cy="688975"/>
            </a:xfrm>
            <a:custGeom>
              <a:avLst/>
              <a:gdLst/>
              <a:ahLst/>
              <a:cxnLst/>
              <a:rect l="l" t="t" r="r" b="b"/>
              <a:pathLst>
                <a:path w="243204" h="688975">
                  <a:moveTo>
                    <a:pt x="121442" y="0"/>
                  </a:moveTo>
                  <a:lnTo>
                    <a:pt x="74175" y="9545"/>
                  </a:lnTo>
                  <a:lnTo>
                    <a:pt x="35573" y="35574"/>
                  </a:lnTo>
                  <a:lnTo>
                    <a:pt x="9545" y="74177"/>
                  </a:lnTo>
                  <a:lnTo>
                    <a:pt x="0" y="121442"/>
                  </a:lnTo>
                  <a:lnTo>
                    <a:pt x="4474" y="154159"/>
                  </a:lnTo>
                  <a:lnTo>
                    <a:pt x="17080" y="183476"/>
                  </a:lnTo>
                  <a:lnTo>
                    <a:pt x="36595" y="208197"/>
                  </a:lnTo>
                  <a:lnTo>
                    <a:pt x="61797" y="227127"/>
                  </a:lnTo>
                  <a:lnTo>
                    <a:pt x="61797" y="306349"/>
                  </a:lnTo>
                  <a:lnTo>
                    <a:pt x="109551" y="306349"/>
                  </a:lnTo>
                  <a:lnTo>
                    <a:pt x="113374" y="310172"/>
                  </a:lnTo>
                  <a:lnTo>
                    <a:pt x="113374" y="319625"/>
                  </a:lnTo>
                  <a:lnTo>
                    <a:pt x="109551" y="323507"/>
                  </a:lnTo>
                  <a:lnTo>
                    <a:pt x="61797" y="323507"/>
                  </a:lnTo>
                  <a:lnTo>
                    <a:pt x="61797" y="368201"/>
                  </a:lnTo>
                  <a:lnTo>
                    <a:pt x="87715" y="368201"/>
                  </a:lnTo>
                  <a:lnTo>
                    <a:pt x="91538" y="372026"/>
                  </a:lnTo>
                  <a:lnTo>
                    <a:pt x="91538" y="381480"/>
                  </a:lnTo>
                  <a:lnTo>
                    <a:pt x="87714" y="385304"/>
                  </a:lnTo>
                  <a:lnTo>
                    <a:pt x="61797" y="385304"/>
                  </a:lnTo>
                  <a:lnTo>
                    <a:pt x="61797" y="431881"/>
                  </a:lnTo>
                  <a:lnTo>
                    <a:pt x="109551" y="431881"/>
                  </a:lnTo>
                  <a:lnTo>
                    <a:pt x="113374" y="435756"/>
                  </a:lnTo>
                  <a:lnTo>
                    <a:pt x="113374" y="445210"/>
                  </a:lnTo>
                  <a:lnTo>
                    <a:pt x="109551" y="449037"/>
                  </a:lnTo>
                  <a:lnTo>
                    <a:pt x="61797" y="449037"/>
                  </a:lnTo>
                  <a:lnTo>
                    <a:pt x="61797" y="497173"/>
                  </a:lnTo>
                  <a:lnTo>
                    <a:pt x="87715" y="497173"/>
                  </a:lnTo>
                  <a:lnTo>
                    <a:pt x="91538" y="500996"/>
                  </a:lnTo>
                  <a:lnTo>
                    <a:pt x="91538" y="510449"/>
                  </a:lnTo>
                  <a:lnTo>
                    <a:pt x="87714" y="514276"/>
                  </a:lnTo>
                  <a:lnTo>
                    <a:pt x="61797" y="514276"/>
                  </a:lnTo>
                  <a:lnTo>
                    <a:pt x="61797" y="558378"/>
                  </a:lnTo>
                  <a:lnTo>
                    <a:pt x="111165" y="558378"/>
                  </a:lnTo>
                  <a:lnTo>
                    <a:pt x="114988" y="562202"/>
                  </a:lnTo>
                  <a:lnTo>
                    <a:pt x="114988" y="571660"/>
                  </a:lnTo>
                  <a:lnTo>
                    <a:pt x="111165" y="575481"/>
                  </a:lnTo>
                  <a:lnTo>
                    <a:pt x="61797" y="575481"/>
                  </a:lnTo>
                  <a:lnTo>
                    <a:pt x="61797" y="628781"/>
                  </a:lnTo>
                  <a:lnTo>
                    <a:pt x="66483" y="652001"/>
                  </a:lnTo>
                  <a:lnTo>
                    <a:pt x="79264" y="670959"/>
                  </a:lnTo>
                  <a:lnTo>
                    <a:pt x="98223" y="683740"/>
                  </a:lnTo>
                  <a:lnTo>
                    <a:pt x="121442" y="688427"/>
                  </a:lnTo>
                  <a:lnTo>
                    <a:pt x="144662" y="683740"/>
                  </a:lnTo>
                  <a:lnTo>
                    <a:pt x="163621" y="670959"/>
                  </a:lnTo>
                  <a:lnTo>
                    <a:pt x="176402" y="652000"/>
                  </a:lnTo>
                  <a:lnTo>
                    <a:pt x="181088" y="628781"/>
                  </a:lnTo>
                  <a:lnTo>
                    <a:pt x="181088" y="227127"/>
                  </a:lnTo>
                  <a:lnTo>
                    <a:pt x="206289" y="208197"/>
                  </a:lnTo>
                  <a:lnTo>
                    <a:pt x="225805" y="183476"/>
                  </a:lnTo>
                  <a:lnTo>
                    <a:pt x="238411" y="154159"/>
                  </a:lnTo>
                  <a:lnTo>
                    <a:pt x="242885" y="121442"/>
                  </a:lnTo>
                  <a:lnTo>
                    <a:pt x="233340" y="74177"/>
                  </a:lnTo>
                  <a:lnTo>
                    <a:pt x="207311" y="35574"/>
                  </a:lnTo>
                  <a:lnTo>
                    <a:pt x="168708" y="9545"/>
                  </a:lnTo>
                  <a:lnTo>
                    <a:pt x="121442" y="0"/>
                  </a:lnTo>
                  <a:close/>
                </a:path>
              </a:pathLst>
            </a:custGeom>
            <a:solidFill>
              <a:srgbClr val="00A2FF"/>
            </a:solidFill>
          </p:spPr>
          <p:txBody>
            <a:bodyPr wrap="square" lIns="0" tIns="0" rIns="0" bIns="0" rtlCol="0"/>
            <a:lstStyle/>
            <a:p>
              <a:endParaRPr/>
            </a:p>
          </p:txBody>
        </p:sp>
        <p:sp>
          <p:nvSpPr>
            <p:cNvPr id="4" name="object 4"/>
            <p:cNvSpPr/>
            <p:nvPr/>
          </p:nvSpPr>
          <p:spPr>
            <a:xfrm>
              <a:off x="8164186" y="3581786"/>
              <a:ext cx="3439795" cy="1885314"/>
            </a:xfrm>
            <a:custGeom>
              <a:avLst/>
              <a:gdLst/>
              <a:ahLst/>
              <a:cxnLst/>
              <a:rect l="l" t="t" r="r" b="b"/>
              <a:pathLst>
                <a:path w="3439795" h="1885314">
                  <a:moveTo>
                    <a:pt x="3439179" y="0"/>
                  </a:moveTo>
                  <a:lnTo>
                    <a:pt x="0" y="0"/>
                  </a:lnTo>
                  <a:lnTo>
                    <a:pt x="0" y="1884759"/>
                  </a:lnTo>
                  <a:lnTo>
                    <a:pt x="3439179" y="1884759"/>
                  </a:lnTo>
                  <a:lnTo>
                    <a:pt x="3439179"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13433999" y="5781681"/>
              <a:ext cx="1294884" cy="1294884"/>
            </a:xfrm>
            <a:prstGeom prst="rect">
              <a:avLst/>
            </a:prstGeom>
          </p:spPr>
        </p:pic>
      </p:grpSp>
      <p:sp>
        <p:nvSpPr>
          <p:cNvPr id="6" name="object 6"/>
          <p:cNvSpPr txBox="1">
            <a:spLocks noGrp="1"/>
          </p:cNvSpPr>
          <p:nvPr>
            <p:ph type="title"/>
          </p:nvPr>
        </p:nvSpPr>
        <p:spPr>
          <a:xfrm>
            <a:off x="2021918" y="494591"/>
            <a:ext cx="16060419" cy="1433195"/>
          </a:xfrm>
          <a:prstGeom prst="rect">
            <a:avLst/>
          </a:prstGeom>
        </p:spPr>
        <p:txBody>
          <a:bodyPr vert="horz" wrap="square" lIns="0" tIns="17145" rIns="0" bIns="0" rtlCol="0">
            <a:spAutoFit/>
          </a:bodyPr>
          <a:lstStyle/>
          <a:p>
            <a:pPr marL="12700">
              <a:lnSpc>
                <a:spcPct val="100000"/>
              </a:lnSpc>
              <a:spcBef>
                <a:spcPts val="135"/>
              </a:spcBef>
            </a:pPr>
            <a:r>
              <a:rPr spc="210" dirty="0"/>
              <a:t>Library</a:t>
            </a:r>
            <a:r>
              <a:rPr spc="-15" dirty="0"/>
              <a:t> </a:t>
            </a:r>
            <a:r>
              <a:rPr spc="204" dirty="0"/>
              <a:t>Inventory</a:t>
            </a:r>
            <a:r>
              <a:rPr spc="-15" dirty="0"/>
              <a:t> </a:t>
            </a:r>
            <a:r>
              <a:rPr spc="225" dirty="0"/>
              <a:t>Architecture</a:t>
            </a:r>
          </a:p>
        </p:txBody>
      </p:sp>
      <p:sp>
        <p:nvSpPr>
          <p:cNvPr id="7" name="object 7"/>
          <p:cNvSpPr txBox="1"/>
          <p:nvPr/>
        </p:nvSpPr>
        <p:spPr>
          <a:xfrm>
            <a:off x="14900594" y="6223289"/>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pic>
        <p:nvPicPr>
          <p:cNvPr id="8" name="object 8"/>
          <p:cNvPicPr/>
          <p:nvPr/>
        </p:nvPicPr>
        <p:blipFill>
          <a:blip r:embed="rId3" cstate="print"/>
          <a:stretch>
            <a:fillRect/>
          </a:stretch>
        </p:blipFill>
        <p:spPr>
          <a:xfrm>
            <a:off x="2252171" y="3802091"/>
            <a:ext cx="2166486" cy="2182654"/>
          </a:xfrm>
          <a:prstGeom prst="rect">
            <a:avLst/>
          </a:prstGeom>
        </p:spPr>
      </p:pic>
      <p:sp>
        <p:nvSpPr>
          <p:cNvPr id="9" name="object 9"/>
          <p:cNvSpPr txBox="1"/>
          <p:nvPr/>
        </p:nvSpPr>
        <p:spPr>
          <a:xfrm>
            <a:off x="3144012" y="3300261"/>
            <a:ext cx="869315" cy="264160"/>
          </a:xfrm>
          <a:prstGeom prst="rect">
            <a:avLst/>
          </a:prstGeom>
        </p:spPr>
        <p:txBody>
          <a:bodyPr vert="horz" wrap="square" lIns="0" tIns="14604" rIns="0" bIns="0" rtlCol="0">
            <a:spAutoFit/>
          </a:bodyPr>
          <a:lstStyle/>
          <a:p>
            <a:pPr marL="12700">
              <a:lnSpc>
                <a:spcPct val="100000"/>
              </a:lnSpc>
              <a:spcBef>
                <a:spcPts val="114"/>
              </a:spcBef>
            </a:pPr>
            <a:r>
              <a:rPr sz="1550" b="1" dirty="0">
                <a:latin typeface="Arial"/>
                <a:cs typeface="Arial"/>
              </a:rPr>
              <a:t>Librarian</a:t>
            </a:r>
            <a:endParaRPr sz="1550">
              <a:latin typeface="Arial"/>
              <a:cs typeface="Arial"/>
            </a:endParaRPr>
          </a:p>
        </p:txBody>
      </p:sp>
      <p:sp>
        <p:nvSpPr>
          <p:cNvPr id="10" name="object 10"/>
          <p:cNvSpPr txBox="1"/>
          <p:nvPr/>
        </p:nvSpPr>
        <p:spPr>
          <a:xfrm>
            <a:off x="8064377" y="5448442"/>
            <a:ext cx="363918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30" dirty="0">
                <a:latin typeface="Arial"/>
                <a:cs typeface="Arial"/>
              </a:rPr>
              <a:t> </a:t>
            </a:r>
            <a:r>
              <a:rPr sz="2450" b="1" spc="-10" dirty="0">
                <a:latin typeface="Arial"/>
                <a:cs typeface="Arial"/>
              </a:rPr>
              <a:t>Events</a:t>
            </a:r>
            <a:r>
              <a:rPr sz="2450" b="1" spc="-25" dirty="0">
                <a:latin typeface="Arial"/>
                <a:cs typeface="Arial"/>
              </a:rPr>
              <a:t> </a:t>
            </a:r>
            <a:r>
              <a:rPr sz="2450" b="1" spc="10" dirty="0">
                <a:latin typeface="Arial"/>
                <a:cs typeface="Arial"/>
              </a:rPr>
              <a:t>Producer</a:t>
            </a:r>
            <a:endParaRPr sz="2450">
              <a:latin typeface="Arial"/>
              <a:cs typeface="Arial"/>
            </a:endParaRPr>
          </a:p>
        </p:txBody>
      </p:sp>
      <p:sp>
        <p:nvSpPr>
          <p:cNvPr id="11" name="object 11"/>
          <p:cNvSpPr txBox="1"/>
          <p:nvPr/>
        </p:nvSpPr>
        <p:spPr>
          <a:xfrm>
            <a:off x="8336687" y="4048688"/>
            <a:ext cx="1047115" cy="775335"/>
          </a:xfrm>
          <a:prstGeom prst="rect">
            <a:avLst/>
          </a:prstGeom>
          <a:solidFill>
            <a:srgbClr val="00A2FF"/>
          </a:solidFill>
        </p:spPr>
        <p:txBody>
          <a:bodyPr vert="horz" wrap="square" lIns="0" tIns="184150" rIns="0" bIns="0" rtlCol="0">
            <a:spAutoFit/>
          </a:bodyPr>
          <a:lstStyle/>
          <a:p>
            <a:pPr marL="253365">
              <a:lnSpc>
                <a:spcPct val="100000"/>
              </a:lnSpc>
              <a:spcBef>
                <a:spcPts val="1450"/>
              </a:spcBef>
            </a:pPr>
            <a:r>
              <a:rPr sz="2600" spc="20" dirty="0">
                <a:solidFill>
                  <a:srgbClr val="FFFFFF"/>
                </a:solidFill>
                <a:latin typeface="Arial MT"/>
                <a:cs typeface="Arial MT"/>
              </a:rPr>
              <a:t>API</a:t>
            </a:r>
            <a:endParaRPr sz="2600">
              <a:latin typeface="Arial MT"/>
              <a:cs typeface="Arial MT"/>
            </a:endParaRPr>
          </a:p>
        </p:txBody>
      </p:sp>
      <p:sp>
        <p:nvSpPr>
          <p:cNvPr id="12" name="object 12"/>
          <p:cNvSpPr txBox="1"/>
          <p:nvPr/>
        </p:nvSpPr>
        <p:spPr>
          <a:xfrm>
            <a:off x="10202824" y="4043052"/>
            <a:ext cx="1184275" cy="739775"/>
          </a:xfrm>
          <a:prstGeom prst="rect">
            <a:avLst/>
          </a:prstGeom>
          <a:solidFill>
            <a:srgbClr val="00A2FF"/>
          </a:solidFill>
        </p:spPr>
        <p:txBody>
          <a:bodyPr vert="horz" wrap="square" lIns="0" tIns="72390" rIns="0" bIns="0" rtlCol="0">
            <a:spAutoFit/>
          </a:bodyPr>
          <a:lstStyle/>
          <a:p>
            <a:pPr marL="80645" marR="73025" indent="19177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20" dirty="0">
                <a:solidFill>
                  <a:srgbClr val="FFFFFF"/>
                </a:solidFill>
                <a:latin typeface="Arial MT"/>
                <a:cs typeface="Arial MT"/>
              </a:rPr>
              <a:t>P</a:t>
            </a:r>
            <a:r>
              <a:rPr sz="1900" spc="-25" dirty="0">
                <a:solidFill>
                  <a:srgbClr val="FFFFFF"/>
                </a:solidFill>
                <a:latin typeface="Arial MT"/>
                <a:cs typeface="Arial MT"/>
              </a:rPr>
              <a:t>r</a:t>
            </a:r>
            <a:r>
              <a:rPr sz="1900" spc="55" dirty="0">
                <a:solidFill>
                  <a:srgbClr val="FFFFFF"/>
                </a:solidFill>
                <a:latin typeface="Arial MT"/>
                <a:cs typeface="Arial MT"/>
              </a:rPr>
              <a:t>oducer</a:t>
            </a:r>
            <a:endParaRPr sz="1900">
              <a:latin typeface="Arial MT"/>
              <a:cs typeface="Arial MT"/>
            </a:endParaRPr>
          </a:p>
        </p:txBody>
      </p:sp>
      <p:sp>
        <p:nvSpPr>
          <p:cNvPr id="13" name="object 13"/>
          <p:cNvSpPr/>
          <p:nvPr/>
        </p:nvSpPr>
        <p:spPr>
          <a:xfrm>
            <a:off x="12252076" y="8155815"/>
            <a:ext cx="3439795" cy="1885314"/>
          </a:xfrm>
          <a:custGeom>
            <a:avLst/>
            <a:gdLst/>
            <a:ahLst/>
            <a:cxnLst/>
            <a:rect l="l" t="t" r="r" b="b"/>
            <a:pathLst>
              <a:path w="3439794" h="1885315">
                <a:moveTo>
                  <a:pt x="3439179" y="0"/>
                </a:moveTo>
                <a:lnTo>
                  <a:pt x="0" y="0"/>
                </a:lnTo>
                <a:lnTo>
                  <a:pt x="0" y="1884759"/>
                </a:lnTo>
                <a:lnTo>
                  <a:pt x="3439179" y="1884759"/>
                </a:lnTo>
                <a:lnTo>
                  <a:pt x="3439179" y="0"/>
                </a:lnTo>
                <a:close/>
              </a:path>
            </a:pathLst>
          </a:custGeom>
          <a:solidFill>
            <a:srgbClr val="000000"/>
          </a:solidFill>
        </p:spPr>
        <p:txBody>
          <a:bodyPr wrap="square" lIns="0" tIns="0" rIns="0" bIns="0" rtlCol="0"/>
          <a:lstStyle/>
          <a:p>
            <a:endParaRPr/>
          </a:p>
        </p:txBody>
      </p:sp>
      <p:sp>
        <p:nvSpPr>
          <p:cNvPr id="14" name="object 14"/>
          <p:cNvSpPr txBox="1"/>
          <p:nvPr/>
        </p:nvSpPr>
        <p:spPr>
          <a:xfrm>
            <a:off x="12065256" y="10022471"/>
            <a:ext cx="381317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25" dirty="0">
                <a:latin typeface="Arial"/>
                <a:cs typeface="Arial"/>
              </a:rPr>
              <a:t> </a:t>
            </a:r>
            <a:r>
              <a:rPr sz="2450" b="1" spc="-10" dirty="0">
                <a:latin typeface="Arial"/>
                <a:cs typeface="Arial"/>
              </a:rPr>
              <a:t>Events</a:t>
            </a:r>
            <a:r>
              <a:rPr sz="2450" b="1" spc="-20" dirty="0">
                <a:latin typeface="Arial"/>
                <a:cs typeface="Arial"/>
              </a:rPr>
              <a:t> </a:t>
            </a:r>
            <a:r>
              <a:rPr sz="2450" b="1" spc="10" dirty="0">
                <a:latin typeface="Arial"/>
                <a:cs typeface="Arial"/>
              </a:rPr>
              <a:t>Consumer</a:t>
            </a:r>
            <a:endParaRPr sz="2450">
              <a:latin typeface="Arial"/>
              <a:cs typeface="Arial"/>
            </a:endParaRPr>
          </a:p>
        </p:txBody>
      </p:sp>
      <p:sp>
        <p:nvSpPr>
          <p:cNvPr id="15" name="object 15"/>
          <p:cNvSpPr txBox="1"/>
          <p:nvPr/>
        </p:nvSpPr>
        <p:spPr>
          <a:xfrm>
            <a:off x="12455945" y="8742536"/>
            <a:ext cx="1184275" cy="739775"/>
          </a:xfrm>
          <a:prstGeom prst="rect">
            <a:avLst/>
          </a:prstGeom>
          <a:solidFill>
            <a:srgbClr val="00A2FF"/>
          </a:solidFill>
        </p:spPr>
        <p:txBody>
          <a:bodyPr vert="horz" wrap="square" lIns="0" tIns="72390" rIns="0" bIns="0" rtlCol="0">
            <a:spAutoFit/>
          </a:bodyPr>
          <a:lstStyle/>
          <a:p>
            <a:pPr marL="18415" marR="10795" indent="25400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30" dirty="0">
                <a:solidFill>
                  <a:srgbClr val="FFFFFF"/>
                </a:solidFill>
                <a:latin typeface="Arial MT"/>
                <a:cs typeface="Arial MT"/>
              </a:rPr>
              <a:t>Consumer</a:t>
            </a:r>
            <a:endParaRPr sz="1900">
              <a:latin typeface="Arial MT"/>
              <a:cs typeface="Arial MT"/>
            </a:endParaRPr>
          </a:p>
        </p:txBody>
      </p:sp>
      <p:sp>
        <p:nvSpPr>
          <p:cNvPr id="16" name="object 16"/>
          <p:cNvSpPr/>
          <p:nvPr/>
        </p:nvSpPr>
        <p:spPr>
          <a:xfrm>
            <a:off x="14344851" y="8330875"/>
            <a:ext cx="1184275" cy="1563370"/>
          </a:xfrm>
          <a:custGeom>
            <a:avLst/>
            <a:gdLst/>
            <a:ahLst/>
            <a:cxnLst/>
            <a:rect l="l" t="t" r="r" b="b"/>
            <a:pathLst>
              <a:path w="1184275" h="1563370">
                <a:moveTo>
                  <a:pt x="20" y="260003"/>
                </a:moveTo>
                <a:lnTo>
                  <a:pt x="20" y="1374287"/>
                </a:lnTo>
                <a:lnTo>
                  <a:pt x="4003" y="1395268"/>
                </a:lnTo>
                <a:lnTo>
                  <a:pt x="34530" y="1435723"/>
                </a:lnTo>
                <a:lnTo>
                  <a:pt x="92178" y="1472982"/>
                </a:lnTo>
                <a:lnTo>
                  <a:pt x="130063" y="1489969"/>
                </a:lnTo>
                <a:lnTo>
                  <a:pt x="173396" y="1505623"/>
                </a:lnTo>
                <a:lnTo>
                  <a:pt x="221733" y="1519767"/>
                </a:lnTo>
                <a:lnTo>
                  <a:pt x="274630" y="1532223"/>
                </a:lnTo>
                <a:lnTo>
                  <a:pt x="331643" y="1542814"/>
                </a:lnTo>
                <a:lnTo>
                  <a:pt x="392328" y="1551360"/>
                </a:lnTo>
                <a:lnTo>
                  <a:pt x="456240" y="1557685"/>
                </a:lnTo>
                <a:lnTo>
                  <a:pt x="522936" y="1561610"/>
                </a:lnTo>
                <a:lnTo>
                  <a:pt x="591971" y="1562958"/>
                </a:lnTo>
                <a:lnTo>
                  <a:pt x="661006" y="1561610"/>
                </a:lnTo>
                <a:lnTo>
                  <a:pt x="727702" y="1557685"/>
                </a:lnTo>
                <a:lnTo>
                  <a:pt x="791614" y="1551360"/>
                </a:lnTo>
                <a:lnTo>
                  <a:pt x="852299" y="1542814"/>
                </a:lnTo>
                <a:lnTo>
                  <a:pt x="909312" y="1532223"/>
                </a:lnTo>
                <a:lnTo>
                  <a:pt x="962209" y="1519767"/>
                </a:lnTo>
                <a:lnTo>
                  <a:pt x="1010546" y="1505623"/>
                </a:lnTo>
                <a:lnTo>
                  <a:pt x="1053879" y="1489969"/>
                </a:lnTo>
                <a:lnTo>
                  <a:pt x="1091764" y="1472982"/>
                </a:lnTo>
                <a:lnTo>
                  <a:pt x="1149412" y="1435723"/>
                </a:lnTo>
                <a:lnTo>
                  <a:pt x="1179939" y="1395268"/>
                </a:lnTo>
                <a:lnTo>
                  <a:pt x="1183922" y="1374287"/>
                </a:lnTo>
                <a:lnTo>
                  <a:pt x="1183922" y="387619"/>
                </a:lnTo>
                <a:lnTo>
                  <a:pt x="591971" y="387619"/>
                </a:lnTo>
                <a:lnTo>
                  <a:pt x="524273" y="386529"/>
                </a:lnTo>
                <a:lnTo>
                  <a:pt x="458665" y="383332"/>
                </a:lnTo>
                <a:lnTo>
                  <a:pt x="395522" y="378141"/>
                </a:lnTo>
                <a:lnTo>
                  <a:pt x="335220" y="371065"/>
                </a:lnTo>
                <a:lnTo>
                  <a:pt x="278132" y="362217"/>
                </a:lnTo>
                <a:lnTo>
                  <a:pt x="224634" y="351708"/>
                </a:lnTo>
                <a:lnTo>
                  <a:pt x="175100" y="339649"/>
                </a:lnTo>
                <a:lnTo>
                  <a:pt x="129906" y="326152"/>
                </a:lnTo>
                <a:lnTo>
                  <a:pt x="89426" y="311327"/>
                </a:lnTo>
                <a:lnTo>
                  <a:pt x="54036" y="295287"/>
                </a:lnTo>
                <a:lnTo>
                  <a:pt x="24109" y="278142"/>
                </a:lnTo>
                <a:lnTo>
                  <a:pt x="20" y="260003"/>
                </a:lnTo>
                <a:close/>
              </a:path>
              <a:path w="1184275" h="1563370">
                <a:moveTo>
                  <a:pt x="1183922" y="260003"/>
                </a:moveTo>
                <a:lnTo>
                  <a:pt x="1129902" y="295287"/>
                </a:lnTo>
                <a:lnTo>
                  <a:pt x="1094510" y="311327"/>
                </a:lnTo>
                <a:lnTo>
                  <a:pt x="1054029" y="326152"/>
                </a:lnTo>
                <a:lnTo>
                  <a:pt x="1008834" y="339649"/>
                </a:lnTo>
                <a:lnTo>
                  <a:pt x="959300" y="351708"/>
                </a:lnTo>
                <a:lnTo>
                  <a:pt x="905802" y="362217"/>
                </a:lnTo>
                <a:lnTo>
                  <a:pt x="848715" y="371065"/>
                </a:lnTo>
                <a:lnTo>
                  <a:pt x="788414" y="378141"/>
                </a:lnTo>
                <a:lnTo>
                  <a:pt x="725273" y="383332"/>
                </a:lnTo>
                <a:lnTo>
                  <a:pt x="659667" y="386529"/>
                </a:lnTo>
                <a:lnTo>
                  <a:pt x="591971" y="387619"/>
                </a:lnTo>
                <a:lnTo>
                  <a:pt x="1183922" y="387619"/>
                </a:lnTo>
                <a:lnTo>
                  <a:pt x="1183922" y="260003"/>
                </a:lnTo>
                <a:close/>
              </a:path>
              <a:path w="1184275" h="1563370">
                <a:moveTo>
                  <a:pt x="591971" y="0"/>
                </a:moveTo>
                <a:lnTo>
                  <a:pt x="535228" y="817"/>
                </a:lnTo>
                <a:lnTo>
                  <a:pt x="478908" y="3269"/>
                </a:lnTo>
                <a:lnTo>
                  <a:pt x="423430" y="7357"/>
                </a:lnTo>
                <a:lnTo>
                  <a:pt x="369216" y="13082"/>
                </a:lnTo>
                <a:lnTo>
                  <a:pt x="316685" y="20444"/>
                </a:lnTo>
                <a:lnTo>
                  <a:pt x="266258" y="29445"/>
                </a:lnTo>
                <a:lnTo>
                  <a:pt x="218355" y="40086"/>
                </a:lnTo>
                <a:lnTo>
                  <a:pt x="173397" y="52368"/>
                </a:lnTo>
                <a:lnTo>
                  <a:pt x="120415" y="70691"/>
                </a:lnTo>
                <a:lnTo>
                  <a:pt x="77065" y="90521"/>
                </a:lnTo>
                <a:lnTo>
                  <a:pt x="43349" y="111557"/>
                </a:lnTo>
                <a:lnTo>
                  <a:pt x="4816" y="156039"/>
                </a:lnTo>
                <a:lnTo>
                  <a:pt x="0" y="178883"/>
                </a:lnTo>
                <a:lnTo>
                  <a:pt x="4816" y="201726"/>
                </a:lnTo>
                <a:lnTo>
                  <a:pt x="43349" y="246209"/>
                </a:lnTo>
                <a:lnTo>
                  <a:pt x="77065" y="267244"/>
                </a:lnTo>
                <a:lnTo>
                  <a:pt x="120415" y="287074"/>
                </a:lnTo>
                <a:lnTo>
                  <a:pt x="173397" y="305398"/>
                </a:lnTo>
                <a:lnTo>
                  <a:pt x="215627" y="317003"/>
                </a:lnTo>
                <a:lnTo>
                  <a:pt x="260487" y="327158"/>
                </a:lnTo>
                <a:lnTo>
                  <a:pt x="307627" y="335863"/>
                </a:lnTo>
                <a:lnTo>
                  <a:pt x="356695" y="343116"/>
                </a:lnTo>
                <a:lnTo>
                  <a:pt x="407342" y="348919"/>
                </a:lnTo>
                <a:lnTo>
                  <a:pt x="459217" y="353271"/>
                </a:lnTo>
                <a:lnTo>
                  <a:pt x="511968" y="356173"/>
                </a:lnTo>
                <a:lnTo>
                  <a:pt x="565245" y="357623"/>
                </a:lnTo>
                <a:lnTo>
                  <a:pt x="618697" y="357623"/>
                </a:lnTo>
                <a:lnTo>
                  <a:pt x="671974" y="356173"/>
                </a:lnTo>
                <a:lnTo>
                  <a:pt x="724725" y="353271"/>
                </a:lnTo>
                <a:lnTo>
                  <a:pt x="776600" y="348919"/>
                </a:lnTo>
                <a:lnTo>
                  <a:pt x="827247" y="343116"/>
                </a:lnTo>
                <a:lnTo>
                  <a:pt x="876315" y="335863"/>
                </a:lnTo>
                <a:lnTo>
                  <a:pt x="923455" y="327158"/>
                </a:lnTo>
                <a:lnTo>
                  <a:pt x="968315" y="317003"/>
                </a:lnTo>
                <a:lnTo>
                  <a:pt x="1010545" y="305398"/>
                </a:lnTo>
                <a:lnTo>
                  <a:pt x="1063525" y="287074"/>
                </a:lnTo>
                <a:lnTo>
                  <a:pt x="1106872" y="267244"/>
                </a:lnTo>
                <a:lnTo>
                  <a:pt x="1140587" y="246209"/>
                </a:lnTo>
                <a:lnTo>
                  <a:pt x="1179118" y="201726"/>
                </a:lnTo>
                <a:lnTo>
                  <a:pt x="1183935" y="178883"/>
                </a:lnTo>
                <a:lnTo>
                  <a:pt x="1179118" y="156039"/>
                </a:lnTo>
                <a:lnTo>
                  <a:pt x="1140587" y="111557"/>
                </a:lnTo>
                <a:lnTo>
                  <a:pt x="1106872" y="90521"/>
                </a:lnTo>
                <a:lnTo>
                  <a:pt x="1063525" y="70691"/>
                </a:lnTo>
                <a:lnTo>
                  <a:pt x="1010545" y="52368"/>
                </a:lnTo>
                <a:lnTo>
                  <a:pt x="965584" y="40086"/>
                </a:lnTo>
                <a:lnTo>
                  <a:pt x="917680" y="29445"/>
                </a:lnTo>
                <a:lnTo>
                  <a:pt x="867252" y="20444"/>
                </a:lnTo>
                <a:lnTo>
                  <a:pt x="814722" y="13082"/>
                </a:lnTo>
                <a:lnTo>
                  <a:pt x="760509" y="7357"/>
                </a:lnTo>
                <a:lnTo>
                  <a:pt x="705033" y="3269"/>
                </a:lnTo>
                <a:lnTo>
                  <a:pt x="648713" y="817"/>
                </a:lnTo>
                <a:lnTo>
                  <a:pt x="591971" y="0"/>
                </a:lnTo>
                <a:close/>
              </a:path>
            </a:pathLst>
          </a:custGeom>
          <a:solidFill>
            <a:srgbClr val="61D836"/>
          </a:solidFill>
        </p:spPr>
        <p:txBody>
          <a:bodyPr wrap="square" lIns="0" tIns="0" rIns="0" bIns="0" rtlCol="0"/>
          <a:lstStyle/>
          <a:p>
            <a:endParaRPr/>
          </a:p>
        </p:txBody>
      </p:sp>
      <p:sp>
        <p:nvSpPr>
          <p:cNvPr id="17" name="object 17"/>
          <p:cNvSpPr txBox="1"/>
          <p:nvPr/>
        </p:nvSpPr>
        <p:spPr>
          <a:xfrm>
            <a:off x="12252076" y="8155815"/>
            <a:ext cx="3439795" cy="1885314"/>
          </a:xfrm>
          <a:prstGeom prst="rect">
            <a:avLst/>
          </a:prstGeom>
        </p:spPr>
        <p:txBody>
          <a:bodyPr vert="horz" wrap="square" lIns="0" tIns="6985" rIns="0" bIns="0" rtlCol="0">
            <a:spAutoFit/>
          </a:bodyPr>
          <a:lstStyle/>
          <a:p>
            <a:pPr>
              <a:lnSpc>
                <a:spcPct val="100000"/>
              </a:lnSpc>
              <a:spcBef>
                <a:spcPts val="55"/>
              </a:spcBef>
            </a:pPr>
            <a:endParaRPr sz="4150">
              <a:latin typeface="Times New Roman"/>
              <a:cs typeface="Times New Roman"/>
            </a:endParaRPr>
          </a:p>
          <a:p>
            <a:pPr marL="1929764" algn="ctr">
              <a:lnSpc>
                <a:spcPct val="100000"/>
              </a:lnSpc>
            </a:pPr>
            <a:r>
              <a:rPr sz="2600" spc="20" dirty="0">
                <a:solidFill>
                  <a:srgbClr val="FFFFFF"/>
                </a:solidFill>
                <a:latin typeface="Arial MT"/>
                <a:cs typeface="Arial MT"/>
              </a:rPr>
              <a:t>H2</a:t>
            </a:r>
            <a:endParaRPr sz="2600">
              <a:latin typeface="Arial MT"/>
              <a:cs typeface="Arial MT"/>
            </a:endParaRPr>
          </a:p>
          <a:p>
            <a:pPr marL="1929764" algn="ctr">
              <a:lnSpc>
                <a:spcPct val="100000"/>
              </a:lnSpc>
              <a:spcBef>
                <a:spcPts val="135"/>
              </a:spcBef>
            </a:pPr>
            <a:r>
              <a:rPr sz="1650" spc="15" dirty="0">
                <a:solidFill>
                  <a:srgbClr val="FFFFFF"/>
                </a:solidFill>
                <a:latin typeface="Arial MT"/>
                <a:cs typeface="Arial MT"/>
              </a:rPr>
              <a:t>(In-memory)</a:t>
            </a:r>
            <a:endParaRPr sz="1650">
              <a:latin typeface="Arial MT"/>
              <a:cs typeface="Arial MT"/>
            </a:endParaRPr>
          </a:p>
        </p:txBody>
      </p:sp>
      <p:sp>
        <p:nvSpPr>
          <p:cNvPr id="18" name="object 18"/>
          <p:cNvSpPr txBox="1"/>
          <p:nvPr/>
        </p:nvSpPr>
        <p:spPr>
          <a:xfrm>
            <a:off x="8757026" y="3144847"/>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1</a:t>
            </a:r>
            <a:endParaRPr sz="2450">
              <a:latin typeface="Arial"/>
              <a:cs typeface="Arial"/>
            </a:endParaRPr>
          </a:p>
        </p:txBody>
      </p:sp>
      <p:sp>
        <p:nvSpPr>
          <p:cNvPr id="19" name="object 19"/>
          <p:cNvSpPr txBox="1"/>
          <p:nvPr/>
        </p:nvSpPr>
        <p:spPr>
          <a:xfrm>
            <a:off x="12844919" y="7768048"/>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2</a:t>
            </a:r>
            <a:endParaRPr sz="2450">
              <a:latin typeface="Arial"/>
              <a:cs typeface="Arial"/>
            </a:endParaRPr>
          </a:p>
        </p:txBody>
      </p:sp>
      <p:grpSp>
        <p:nvGrpSpPr>
          <p:cNvPr id="20" name="object 20"/>
          <p:cNvGrpSpPr/>
          <p:nvPr/>
        </p:nvGrpSpPr>
        <p:grpSpPr>
          <a:xfrm>
            <a:off x="8566481" y="4565306"/>
            <a:ext cx="5681980" cy="3180080"/>
            <a:chOff x="8566481" y="4565306"/>
            <a:chExt cx="5681980" cy="3180080"/>
          </a:xfrm>
        </p:grpSpPr>
        <p:sp>
          <p:nvSpPr>
            <p:cNvPr id="21" name="object 21"/>
            <p:cNvSpPr/>
            <p:nvPr/>
          </p:nvSpPr>
          <p:spPr>
            <a:xfrm>
              <a:off x="11622683" y="4586247"/>
              <a:ext cx="1804035" cy="1082040"/>
            </a:xfrm>
            <a:custGeom>
              <a:avLst/>
              <a:gdLst/>
              <a:ahLst/>
              <a:cxnLst/>
              <a:rect l="l" t="t" r="r" b="b"/>
              <a:pathLst>
                <a:path w="1804034" h="1082039">
                  <a:moveTo>
                    <a:pt x="0" y="0"/>
                  </a:moveTo>
                  <a:lnTo>
                    <a:pt x="1785916" y="1070804"/>
                  </a:lnTo>
                  <a:lnTo>
                    <a:pt x="1803877" y="1081573"/>
                  </a:lnTo>
                </a:path>
              </a:pathLst>
            </a:custGeom>
            <a:ln w="41883">
              <a:solidFill>
                <a:srgbClr val="000000"/>
              </a:solidFill>
            </a:ln>
          </p:spPr>
          <p:txBody>
            <a:bodyPr wrap="square" lIns="0" tIns="0" rIns="0" bIns="0" rtlCol="0"/>
            <a:lstStyle/>
            <a:p>
              <a:endParaRPr/>
            </a:p>
          </p:txBody>
        </p:sp>
        <p:sp>
          <p:nvSpPr>
            <p:cNvPr id="22" name="object 22"/>
            <p:cNvSpPr/>
            <p:nvPr/>
          </p:nvSpPr>
          <p:spPr>
            <a:xfrm>
              <a:off x="13363373" y="5581617"/>
              <a:ext cx="196215" cy="166370"/>
            </a:xfrm>
            <a:custGeom>
              <a:avLst/>
              <a:gdLst/>
              <a:ahLst/>
              <a:cxnLst/>
              <a:rect l="l" t="t" r="r" b="b"/>
              <a:pathLst>
                <a:path w="196215" h="166370">
                  <a:moveTo>
                    <a:pt x="90457" y="0"/>
                  </a:moveTo>
                  <a:lnTo>
                    <a:pt x="0" y="150869"/>
                  </a:lnTo>
                  <a:lnTo>
                    <a:pt x="196098" y="165893"/>
                  </a:lnTo>
                  <a:lnTo>
                    <a:pt x="90457" y="0"/>
                  </a:lnTo>
                  <a:close/>
                </a:path>
              </a:pathLst>
            </a:custGeom>
            <a:solidFill>
              <a:srgbClr val="000000"/>
            </a:solidFill>
          </p:spPr>
          <p:txBody>
            <a:bodyPr wrap="square" lIns="0" tIns="0" rIns="0" bIns="0" rtlCol="0"/>
            <a:lstStyle/>
            <a:p>
              <a:endParaRPr/>
            </a:p>
          </p:txBody>
        </p:sp>
        <p:sp>
          <p:nvSpPr>
            <p:cNvPr id="23" name="object 23"/>
            <p:cNvSpPr/>
            <p:nvPr/>
          </p:nvSpPr>
          <p:spPr>
            <a:xfrm>
              <a:off x="14160144" y="7110736"/>
              <a:ext cx="0" cy="479425"/>
            </a:xfrm>
            <a:custGeom>
              <a:avLst/>
              <a:gdLst/>
              <a:ahLst/>
              <a:cxnLst/>
              <a:rect l="l" t="t" r="r" b="b"/>
              <a:pathLst>
                <a:path h="479425">
                  <a:moveTo>
                    <a:pt x="0" y="0"/>
                  </a:moveTo>
                  <a:lnTo>
                    <a:pt x="0" y="479148"/>
                  </a:lnTo>
                </a:path>
              </a:pathLst>
            </a:custGeom>
            <a:ln w="41883">
              <a:solidFill>
                <a:srgbClr val="000000"/>
              </a:solidFill>
            </a:ln>
          </p:spPr>
          <p:txBody>
            <a:bodyPr wrap="square" lIns="0" tIns="0" rIns="0" bIns="0" rtlCol="0"/>
            <a:lstStyle/>
            <a:p>
              <a:endParaRPr/>
            </a:p>
          </p:txBody>
        </p:sp>
        <p:sp>
          <p:nvSpPr>
            <p:cNvPr id="24" name="object 24"/>
            <p:cNvSpPr/>
            <p:nvPr/>
          </p:nvSpPr>
          <p:spPr>
            <a:xfrm>
              <a:off x="14072189" y="7568943"/>
              <a:ext cx="176530" cy="176530"/>
            </a:xfrm>
            <a:custGeom>
              <a:avLst/>
              <a:gdLst/>
              <a:ahLst/>
              <a:cxnLst/>
              <a:rect l="l" t="t" r="r" b="b"/>
              <a:pathLst>
                <a:path w="176530" h="176529">
                  <a:moveTo>
                    <a:pt x="175910" y="0"/>
                  </a:moveTo>
                  <a:lnTo>
                    <a:pt x="0" y="0"/>
                  </a:lnTo>
                  <a:lnTo>
                    <a:pt x="87955" y="175910"/>
                  </a:lnTo>
                  <a:lnTo>
                    <a:pt x="175910" y="0"/>
                  </a:lnTo>
                  <a:close/>
                </a:path>
              </a:pathLst>
            </a:custGeom>
            <a:solidFill>
              <a:srgbClr val="000000"/>
            </a:solidFill>
          </p:spPr>
          <p:txBody>
            <a:bodyPr wrap="square" lIns="0" tIns="0" rIns="0" bIns="0" rtlCol="0"/>
            <a:lstStyle/>
            <a:p>
              <a:endParaRPr/>
            </a:p>
          </p:txBody>
        </p:sp>
        <p:sp>
          <p:nvSpPr>
            <p:cNvPr id="25" name="object 25"/>
            <p:cNvSpPr/>
            <p:nvPr/>
          </p:nvSpPr>
          <p:spPr>
            <a:xfrm>
              <a:off x="8566481" y="4925211"/>
              <a:ext cx="491490" cy="463550"/>
            </a:xfrm>
            <a:custGeom>
              <a:avLst/>
              <a:gdLst/>
              <a:ahLst/>
              <a:cxnLst/>
              <a:rect l="l" t="t" r="r" b="b"/>
              <a:pathLst>
                <a:path w="491490" h="463550">
                  <a:moveTo>
                    <a:pt x="177404" y="446588"/>
                  </a:moveTo>
                  <a:lnTo>
                    <a:pt x="130543" y="446588"/>
                  </a:lnTo>
                  <a:lnTo>
                    <a:pt x="148820" y="462871"/>
                  </a:lnTo>
                  <a:lnTo>
                    <a:pt x="162304" y="463102"/>
                  </a:lnTo>
                  <a:lnTo>
                    <a:pt x="177404" y="446588"/>
                  </a:lnTo>
                  <a:close/>
                </a:path>
                <a:path w="491490" h="463550">
                  <a:moveTo>
                    <a:pt x="0" y="264317"/>
                  </a:moveTo>
                  <a:lnTo>
                    <a:pt x="2207" y="269737"/>
                  </a:lnTo>
                  <a:lnTo>
                    <a:pt x="18535" y="304802"/>
                  </a:lnTo>
                  <a:lnTo>
                    <a:pt x="37058" y="338547"/>
                  </a:lnTo>
                  <a:lnTo>
                    <a:pt x="56328" y="372421"/>
                  </a:lnTo>
                  <a:lnTo>
                    <a:pt x="74899" y="407872"/>
                  </a:lnTo>
                  <a:lnTo>
                    <a:pt x="97941" y="445472"/>
                  </a:lnTo>
                  <a:lnTo>
                    <a:pt x="112760" y="452942"/>
                  </a:lnTo>
                  <a:lnTo>
                    <a:pt x="122559" y="447556"/>
                  </a:lnTo>
                  <a:lnTo>
                    <a:pt x="130543" y="446588"/>
                  </a:lnTo>
                  <a:lnTo>
                    <a:pt x="177404" y="446588"/>
                  </a:lnTo>
                  <a:lnTo>
                    <a:pt x="184275" y="439074"/>
                  </a:lnTo>
                  <a:lnTo>
                    <a:pt x="228010" y="382578"/>
                  </a:lnTo>
                  <a:lnTo>
                    <a:pt x="246563" y="357725"/>
                  </a:lnTo>
                  <a:lnTo>
                    <a:pt x="269766" y="327810"/>
                  </a:lnTo>
                  <a:lnTo>
                    <a:pt x="140501" y="327810"/>
                  </a:lnTo>
                  <a:lnTo>
                    <a:pt x="137549" y="324290"/>
                  </a:lnTo>
                  <a:lnTo>
                    <a:pt x="135110" y="321552"/>
                  </a:lnTo>
                  <a:lnTo>
                    <a:pt x="132854" y="318689"/>
                  </a:lnTo>
                  <a:lnTo>
                    <a:pt x="120322" y="302237"/>
                  </a:lnTo>
                  <a:lnTo>
                    <a:pt x="97604" y="271151"/>
                  </a:lnTo>
                  <a:lnTo>
                    <a:pt x="93118" y="265361"/>
                  </a:lnTo>
                  <a:lnTo>
                    <a:pt x="2549" y="265361"/>
                  </a:lnTo>
                  <a:lnTo>
                    <a:pt x="0" y="264317"/>
                  </a:lnTo>
                  <a:close/>
                </a:path>
                <a:path w="491490" h="463550">
                  <a:moveTo>
                    <a:pt x="443179" y="0"/>
                  </a:moveTo>
                  <a:lnTo>
                    <a:pt x="406973" y="31150"/>
                  </a:lnTo>
                  <a:lnTo>
                    <a:pt x="371939" y="67527"/>
                  </a:lnTo>
                  <a:lnTo>
                    <a:pt x="330345" y="112313"/>
                  </a:lnTo>
                  <a:lnTo>
                    <a:pt x="285739" y="161410"/>
                  </a:lnTo>
                  <a:lnTo>
                    <a:pt x="241665" y="210724"/>
                  </a:lnTo>
                  <a:lnTo>
                    <a:pt x="201672" y="256159"/>
                  </a:lnTo>
                  <a:lnTo>
                    <a:pt x="169304" y="293618"/>
                  </a:lnTo>
                  <a:lnTo>
                    <a:pt x="145826" y="321833"/>
                  </a:lnTo>
                  <a:lnTo>
                    <a:pt x="143373" y="324511"/>
                  </a:lnTo>
                  <a:lnTo>
                    <a:pt x="140501" y="327810"/>
                  </a:lnTo>
                  <a:lnTo>
                    <a:pt x="269766" y="327810"/>
                  </a:lnTo>
                  <a:lnTo>
                    <a:pt x="275099" y="320935"/>
                  </a:lnTo>
                  <a:lnTo>
                    <a:pt x="310377" y="276252"/>
                  </a:lnTo>
                  <a:lnTo>
                    <a:pt x="349227" y="227633"/>
                  </a:lnTo>
                  <a:lnTo>
                    <a:pt x="388199" y="179380"/>
                  </a:lnTo>
                  <a:lnTo>
                    <a:pt x="424261" y="135278"/>
                  </a:lnTo>
                  <a:lnTo>
                    <a:pt x="454104" y="99456"/>
                  </a:lnTo>
                  <a:lnTo>
                    <a:pt x="479244" y="70740"/>
                  </a:lnTo>
                  <a:lnTo>
                    <a:pt x="483788" y="65572"/>
                  </a:lnTo>
                  <a:lnTo>
                    <a:pt x="486993" y="59069"/>
                  </a:lnTo>
                  <a:lnTo>
                    <a:pt x="490441" y="51788"/>
                  </a:lnTo>
                  <a:lnTo>
                    <a:pt x="491388" y="47122"/>
                  </a:lnTo>
                  <a:lnTo>
                    <a:pt x="489521" y="42893"/>
                  </a:lnTo>
                  <a:lnTo>
                    <a:pt x="484524" y="36923"/>
                  </a:lnTo>
                  <a:lnTo>
                    <a:pt x="481240" y="33197"/>
                  </a:lnTo>
                  <a:lnTo>
                    <a:pt x="480780" y="33095"/>
                  </a:lnTo>
                  <a:lnTo>
                    <a:pt x="463825" y="33095"/>
                  </a:lnTo>
                  <a:lnTo>
                    <a:pt x="459253" y="27874"/>
                  </a:lnTo>
                  <a:lnTo>
                    <a:pt x="460442" y="17618"/>
                  </a:lnTo>
                  <a:lnTo>
                    <a:pt x="459966" y="15205"/>
                  </a:lnTo>
                  <a:lnTo>
                    <a:pt x="456035" y="10564"/>
                  </a:lnTo>
                  <a:lnTo>
                    <a:pt x="446650" y="2536"/>
                  </a:lnTo>
                  <a:lnTo>
                    <a:pt x="443179" y="0"/>
                  </a:lnTo>
                  <a:close/>
                </a:path>
                <a:path w="491490" h="463550">
                  <a:moveTo>
                    <a:pt x="57870" y="224494"/>
                  </a:moveTo>
                  <a:lnTo>
                    <a:pt x="53548" y="224620"/>
                  </a:lnTo>
                  <a:lnTo>
                    <a:pt x="43799" y="227633"/>
                  </a:lnTo>
                  <a:lnTo>
                    <a:pt x="37350" y="227662"/>
                  </a:lnTo>
                  <a:lnTo>
                    <a:pt x="31164" y="231539"/>
                  </a:lnTo>
                  <a:lnTo>
                    <a:pt x="29008" y="234059"/>
                  </a:lnTo>
                  <a:lnTo>
                    <a:pt x="31821" y="238069"/>
                  </a:lnTo>
                  <a:lnTo>
                    <a:pt x="32200" y="241974"/>
                  </a:lnTo>
                  <a:lnTo>
                    <a:pt x="29595" y="244759"/>
                  </a:lnTo>
                  <a:lnTo>
                    <a:pt x="22719" y="246636"/>
                  </a:lnTo>
                  <a:lnTo>
                    <a:pt x="14041" y="248761"/>
                  </a:lnTo>
                  <a:lnTo>
                    <a:pt x="6031" y="252290"/>
                  </a:lnTo>
                  <a:lnTo>
                    <a:pt x="3930" y="253706"/>
                  </a:lnTo>
                  <a:lnTo>
                    <a:pt x="7937" y="259455"/>
                  </a:lnTo>
                  <a:lnTo>
                    <a:pt x="2549" y="265361"/>
                  </a:lnTo>
                  <a:lnTo>
                    <a:pt x="93118" y="265361"/>
                  </a:lnTo>
                  <a:lnTo>
                    <a:pt x="84936" y="254800"/>
                  </a:lnTo>
                  <a:lnTo>
                    <a:pt x="79289" y="248121"/>
                  </a:lnTo>
                  <a:lnTo>
                    <a:pt x="73407" y="241619"/>
                  </a:lnTo>
                  <a:lnTo>
                    <a:pt x="67444" y="235175"/>
                  </a:lnTo>
                  <a:lnTo>
                    <a:pt x="61556" y="228671"/>
                  </a:lnTo>
                  <a:lnTo>
                    <a:pt x="57870" y="224494"/>
                  </a:lnTo>
                  <a:close/>
                </a:path>
                <a:path w="491490" h="463550">
                  <a:moveTo>
                    <a:pt x="477820" y="32434"/>
                  </a:moveTo>
                  <a:lnTo>
                    <a:pt x="463825" y="33095"/>
                  </a:lnTo>
                  <a:lnTo>
                    <a:pt x="480780" y="33095"/>
                  </a:lnTo>
                  <a:lnTo>
                    <a:pt x="477820" y="32434"/>
                  </a:lnTo>
                  <a:close/>
                </a:path>
              </a:pathLst>
            </a:custGeom>
            <a:solidFill>
              <a:srgbClr val="61D836"/>
            </a:solidFill>
          </p:spPr>
          <p:txBody>
            <a:bodyPr wrap="square" lIns="0" tIns="0" rIns="0" bIns="0" rtlCol="0"/>
            <a:lstStyle/>
            <a:p>
              <a:endParaRPr/>
            </a:p>
          </p:txBody>
        </p:sp>
      </p:grpSp>
      <p:grpSp>
        <p:nvGrpSpPr>
          <p:cNvPr id="26" name="object 26"/>
          <p:cNvGrpSpPr/>
          <p:nvPr/>
        </p:nvGrpSpPr>
        <p:grpSpPr>
          <a:xfrm>
            <a:off x="5049733" y="4510366"/>
            <a:ext cx="3060700" cy="176530"/>
            <a:chOff x="5049733" y="4510366"/>
            <a:chExt cx="3060700" cy="176530"/>
          </a:xfrm>
        </p:grpSpPr>
        <p:sp>
          <p:nvSpPr>
            <p:cNvPr id="27" name="object 27"/>
            <p:cNvSpPr/>
            <p:nvPr/>
          </p:nvSpPr>
          <p:spPr>
            <a:xfrm>
              <a:off x="5049733" y="4598321"/>
              <a:ext cx="2905760" cy="0"/>
            </a:xfrm>
            <a:custGeom>
              <a:avLst/>
              <a:gdLst/>
              <a:ahLst/>
              <a:cxnLst/>
              <a:rect l="l" t="t" r="r" b="b"/>
              <a:pathLst>
                <a:path w="2905759">
                  <a:moveTo>
                    <a:pt x="0" y="0"/>
                  </a:moveTo>
                  <a:lnTo>
                    <a:pt x="2884711" y="0"/>
                  </a:lnTo>
                  <a:lnTo>
                    <a:pt x="2905652" y="0"/>
                  </a:lnTo>
                </a:path>
              </a:pathLst>
            </a:custGeom>
            <a:ln w="41883">
              <a:solidFill>
                <a:srgbClr val="000000"/>
              </a:solidFill>
            </a:ln>
          </p:spPr>
          <p:txBody>
            <a:bodyPr wrap="square" lIns="0" tIns="0" rIns="0" bIns="0" rtlCol="0"/>
            <a:lstStyle/>
            <a:p>
              <a:endParaRPr/>
            </a:p>
          </p:txBody>
        </p:sp>
        <p:sp>
          <p:nvSpPr>
            <p:cNvPr id="28" name="object 28"/>
            <p:cNvSpPr/>
            <p:nvPr/>
          </p:nvSpPr>
          <p:spPr>
            <a:xfrm>
              <a:off x="7934444" y="4510366"/>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
        <p:nvSpPr>
          <p:cNvPr id="29" name="object 29"/>
          <p:cNvSpPr txBox="1"/>
          <p:nvPr/>
        </p:nvSpPr>
        <p:spPr>
          <a:xfrm>
            <a:off x="5498974" y="3961576"/>
            <a:ext cx="2004060"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55" dirty="0">
                <a:latin typeface="Arial"/>
                <a:cs typeface="Arial"/>
              </a:rPr>
              <a:t> </a:t>
            </a:r>
            <a:r>
              <a:rPr sz="2450" b="1" spc="-10" dirty="0">
                <a:latin typeface="Arial"/>
                <a:cs typeface="Arial"/>
              </a:rPr>
              <a:t>Event</a:t>
            </a:r>
            <a:endParaRPr sz="2450">
              <a:latin typeface="Arial"/>
              <a:cs typeface="Arial"/>
            </a:endParaRPr>
          </a:p>
        </p:txBody>
      </p:sp>
      <p:sp>
        <p:nvSpPr>
          <p:cNvPr id="30" name="object 30"/>
          <p:cNvSpPr/>
          <p:nvPr/>
        </p:nvSpPr>
        <p:spPr>
          <a:xfrm>
            <a:off x="6136570" y="3259318"/>
            <a:ext cx="727075" cy="688340"/>
          </a:xfrm>
          <a:custGeom>
            <a:avLst/>
            <a:gdLst/>
            <a:ahLst/>
            <a:cxnLst/>
            <a:rect l="l" t="t" r="r" b="b"/>
            <a:pathLst>
              <a:path w="727075" h="688339">
                <a:moveTo>
                  <a:pt x="262807" y="660240"/>
                </a:moveTo>
                <a:lnTo>
                  <a:pt x="192997" y="660240"/>
                </a:lnTo>
                <a:lnTo>
                  <a:pt x="215808" y="681009"/>
                </a:lnTo>
                <a:lnTo>
                  <a:pt x="231572" y="688144"/>
                </a:lnTo>
                <a:lnTo>
                  <a:pt x="250340" y="675430"/>
                </a:lnTo>
                <a:lnTo>
                  <a:pt x="262807" y="660240"/>
                </a:lnTo>
                <a:close/>
              </a:path>
              <a:path w="727075" h="688339">
                <a:moveTo>
                  <a:pt x="0" y="390770"/>
                </a:moveTo>
                <a:lnTo>
                  <a:pt x="3263" y="398782"/>
                </a:lnTo>
                <a:lnTo>
                  <a:pt x="22247" y="440479"/>
                </a:lnTo>
                <a:lnTo>
                  <a:pt x="43580" y="480653"/>
                </a:lnTo>
                <a:lnTo>
                  <a:pt x="66170" y="520401"/>
                </a:lnTo>
                <a:lnTo>
                  <a:pt x="88918" y="560819"/>
                </a:lnTo>
                <a:lnTo>
                  <a:pt x="110731" y="603002"/>
                </a:lnTo>
                <a:lnTo>
                  <a:pt x="144797" y="658590"/>
                </a:lnTo>
                <a:lnTo>
                  <a:pt x="166706" y="669634"/>
                </a:lnTo>
                <a:lnTo>
                  <a:pt x="181194" y="661671"/>
                </a:lnTo>
                <a:lnTo>
                  <a:pt x="192997" y="660240"/>
                </a:lnTo>
                <a:lnTo>
                  <a:pt x="262807" y="660240"/>
                </a:lnTo>
                <a:lnTo>
                  <a:pt x="282163" y="636656"/>
                </a:lnTo>
                <a:lnTo>
                  <a:pt x="337093" y="565610"/>
                </a:lnTo>
                <a:lnTo>
                  <a:pt x="355376" y="540888"/>
                </a:lnTo>
                <a:lnTo>
                  <a:pt x="382156" y="505970"/>
                </a:lnTo>
                <a:lnTo>
                  <a:pt x="398814" y="484639"/>
                </a:lnTo>
                <a:lnTo>
                  <a:pt x="207719" y="484639"/>
                </a:lnTo>
                <a:lnTo>
                  <a:pt x="203355" y="479434"/>
                </a:lnTo>
                <a:lnTo>
                  <a:pt x="199747" y="475387"/>
                </a:lnTo>
                <a:lnTo>
                  <a:pt x="196412" y="471155"/>
                </a:lnTo>
                <a:lnTo>
                  <a:pt x="177885" y="446832"/>
                </a:lnTo>
                <a:lnTo>
                  <a:pt x="144300" y="400873"/>
                </a:lnTo>
                <a:lnTo>
                  <a:pt x="137667" y="392312"/>
                </a:lnTo>
                <a:lnTo>
                  <a:pt x="3769" y="392312"/>
                </a:lnTo>
                <a:lnTo>
                  <a:pt x="0" y="390770"/>
                </a:lnTo>
                <a:close/>
              </a:path>
              <a:path w="727075" h="688339">
                <a:moveTo>
                  <a:pt x="655200" y="0"/>
                </a:moveTo>
                <a:lnTo>
                  <a:pt x="598153" y="49610"/>
                </a:lnTo>
                <a:lnTo>
                  <a:pt x="562883" y="86099"/>
                </a:lnTo>
                <a:lnTo>
                  <a:pt x="522385" y="129215"/>
                </a:lnTo>
                <a:lnTo>
                  <a:pt x="478399" y="176949"/>
                </a:lnTo>
                <a:lnTo>
                  <a:pt x="432665" y="227292"/>
                </a:lnTo>
                <a:lnTo>
                  <a:pt x="386922" y="278235"/>
                </a:lnTo>
                <a:lnTo>
                  <a:pt x="342910" y="327768"/>
                </a:lnTo>
                <a:lnTo>
                  <a:pt x="302369" y="373883"/>
                </a:lnTo>
                <a:lnTo>
                  <a:pt x="267038" y="414570"/>
                </a:lnTo>
                <a:lnTo>
                  <a:pt x="238657" y="447821"/>
                </a:lnTo>
                <a:lnTo>
                  <a:pt x="215591" y="475802"/>
                </a:lnTo>
                <a:lnTo>
                  <a:pt x="211964" y="479761"/>
                </a:lnTo>
                <a:lnTo>
                  <a:pt x="207719" y="484639"/>
                </a:lnTo>
                <a:lnTo>
                  <a:pt x="398814" y="484639"/>
                </a:lnTo>
                <a:lnTo>
                  <a:pt x="415591" y="463156"/>
                </a:lnTo>
                <a:lnTo>
                  <a:pt x="453838" y="414745"/>
                </a:lnTo>
                <a:lnTo>
                  <a:pt x="537394" y="310328"/>
                </a:lnTo>
                <a:lnTo>
                  <a:pt x="579018" y="258921"/>
                </a:lnTo>
                <a:lnTo>
                  <a:pt x="618082" y="211116"/>
                </a:lnTo>
                <a:lnTo>
                  <a:pt x="652743" y="169210"/>
                </a:lnTo>
                <a:lnTo>
                  <a:pt x="681159" y="135504"/>
                </a:lnTo>
                <a:lnTo>
                  <a:pt x="706675" y="106493"/>
                </a:lnTo>
                <a:lnTo>
                  <a:pt x="711591" y="100525"/>
                </a:lnTo>
                <a:lnTo>
                  <a:pt x="716077" y="94201"/>
                </a:lnTo>
                <a:lnTo>
                  <a:pt x="719977" y="87329"/>
                </a:lnTo>
                <a:lnTo>
                  <a:pt x="725073" y="76564"/>
                </a:lnTo>
                <a:lnTo>
                  <a:pt x="726474" y="69666"/>
                </a:lnTo>
                <a:lnTo>
                  <a:pt x="723714" y="63414"/>
                </a:lnTo>
                <a:lnTo>
                  <a:pt x="716325" y="54587"/>
                </a:lnTo>
                <a:lnTo>
                  <a:pt x="711471" y="49080"/>
                </a:lnTo>
                <a:lnTo>
                  <a:pt x="707916" y="48287"/>
                </a:lnTo>
                <a:lnTo>
                  <a:pt x="699307" y="48287"/>
                </a:lnTo>
                <a:lnTo>
                  <a:pt x="690421" y="47258"/>
                </a:lnTo>
                <a:lnTo>
                  <a:pt x="684222" y="43437"/>
                </a:lnTo>
                <a:lnTo>
                  <a:pt x="680840" y="37168"/>
                </a:lnTo>
                <a:lnTo>
                  <a:pt x="680404" y="28795"/>
                </a:lnTo>
                <a:lnTo>
                  <a:pt x="680722" y="26046"/>
                </a:lnTo>
                <a:lnTo>
                  <a:pt x="680018" y="22479"/>
                </a:lnTo>
                <a:lnTo>
                  <a:pt x="678285" y="20433"/>
                </a:lnTo>
                <a:lnTo>
                  <a:pt x="673679" y="15736"/>
                </a:lnTo>
                <a:lnTo>
                  <a:pt x="667138" y="9816"/>
                </a:lnTo>
                <a:lnTo>
                  <a:pt x="660399" y="4097"/>
                </a:lnTo>
                <a:lnTo>
                  <a:pt x="655200" y="0"/>
                </a:lnTo>
                <a:close/>
              </a:path>
              <a:path w="727075" h="688339">
                <a:moveTo>
                  <a:pt x="85555" y="331894"/>
                </a:moveTo>
                <a:lnTo>
                  <a:pt x="79166" y="332082"/>
                </a:lnTo>
                <a:lnTo>
                  <a:pt x="71984" y="334301"/>
                </a:lnTo>
                <a:lnTo>
                  <a:pt x="66171" y="335689"/>
                </a:lnTo>
                <a:lnTo>
                  <a:pt x="59747" y="336994"/>
                </a:lnTo>
                <a:lnTo>
                  <a:pt x="52963" y="338954"/>
                </a:lnTo>
                <a:lnTo>
                  <a:pt x="46073" y="342309"/>
                </a:lnTo>
                <a:lnTo>
                  <a:pt x="42885" y="346037"/>
                </a:lnTo>
                <a:lnTo>
                  <a:pt x="47043" y="351965"/>
                </a:lnTo>
                <a:lnTo>
                  <a:pt x="47604" y="357738"/>
                </a:lnTo>
                <a:lnTo>
                  <a:pt x="43753" y="361854"/>
                </a:lnTo>
                <a:lnTo>
                  <a:pt x="33588" y="364629"/>
                </a:lnTo>
                <a:lnTo>
                  <a:pt x="20759" y="367772"/>
                </a:lnTo>
                <a:lnTo>
                  <a:pt x="8917" y="372989"/>
                </a:lnTo>
                <a:lnTo>
                  <a:pt x="5811" y="375081"/>
                </a:lnTo>
                <a:lnTo>
                  <a:pt x="11734" y="383583"/>
                </a:lnTo>
                <a:lnTo>
                  <a:pt x="3769" y="392312"/>
                </a:lnTo>
                <a:lnTo>
                  <a:pt x="137667" y="392312"/>
                </a:lnTo>
                <a:lnTo>
                  <a:pt x="125572" y="376700"/>
                </a:lnTo>
                <a:lnTo>
                  <a:pt x="117222" y="366825"/>
                </a:lnTo>
                <a:lnTo>
                  <a:pt x="108525" y="357212"/>
                </a:lnTo>
                <a:lnTo>
                  <a:pt x="99710" y="347686"/>
                </a:lnTo>
                <a:lnTo>
                  <a:pt x="91004" y="338070"/>
                </a:lnTo>
                <a:lnTo>
                  <a:pt x="85555" y="331894"/>
                </a:lnTo>
                <a:close/>
              </a:path>
              <a:path w="727075" h="688339">
                <a:moveTo>
                  <a:pt x="706413" y="47952"/>
                </a:moveTo>
                <a:lnTo>
                  <a:pt x="699307" y="48287"/>
                </a:lnTo>
                <a:lnTo>
                  <a:pt x="707916" y="48287"/>
                </a:lnTo>
                <a:lnTo>
                  <a:pt x="706413" y="47952"/>
                </a:lnTo>
                <a:close/>
              </a:path>
            </a:pathLst>
          </a:custGeom>
          <a:solidFill>
            <a:srgbClr val="61D836"/>
          </a:solidFill>
        </p:spPr>
        <p:txBody>
          <a:bodyPr wrap="square" lIns="0" tIns="0" rIns="0" bIns="0" rtlCol="0"/>
          <a:lstStyle/>
          <a:p>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8643" y="494591"/>
            <a:ext cx="6607175" cy="1433195"/>
          </a:xfrm>
          <a:prstGeom prst="rect">
            <a:avLst/>
          </a:prstGeom>
        </p:spPr>
        <p:txBody>
          <a:bodyPr vert="horz" wrap="square" lIns="0" tIns="17145" rIns="0" bIns="0" rtlCol="0">
            <a:spAutoFit/>
          </a:bodyPr>
          <a:lstStyle/>
          <a:p>
            <a:pPr marL="12700">
              <a:lnSpc>
                <a:spcPct val="100000"/>
              </a:lnSpc>
              <a:spcBef>
                <a:spcPts val="135"/>
              </a:spcBef>
            </a:pPr>
            <a:r>
              <a:rPr spc="220" dirty="0"/>
              <a:t>KafkaAdmin</a:t>
            </a:r>
          </a:p>
        </p:txBody>
      </p:sp>
      <p:sp>
        <p:nvSpPr>
          <p:cNvPr id="3" name="object 3"/>
          <p:cNvSpPr txBox="1"/>
          <p:nvPr/>
        </p:nvSpPr>
        <p:spPr>
          <a:xfrm>
            <a:off x="1421811" y="2599074"/>
            <a:ext cx="14737715" cy="5541645"/>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25" dirty="0">
                <a:latin typeface="Arial MT"/>
                <a:cs typeface="Arial MT"/>
              </a:rPr>
              <a:t>Create</a:t>
            </a:r>
            <a:r>
              <a:rPr sz="3950" spc="-15" dirty="0">
                <a:latin typeface="Arial MT"/>
                <a:cs typeface="Arial MT"/>
              </a:rPr>
              <a:t> </a:t>
            </a:r>
            <a:r>
              <a:rPr sz="3950" spc="85" dirty="0">
                <a:latin typeface="Arial MT"/>
                <a:cs typeface="Arial MT"/>
              </a:rPr>
              <a:t>topics</a:t>
            </a:r>
            <a:r>
              <a:rPr sz="3950" spc="-10" dirty="0">
                <a:latin typeface="Arial MT"/>
                <a:cs typeface="Arial MT"/>
              </a:rPr>
              <a:t> </a:t>
            </a:r>
            <a:r>
              <a:rPr sz="3950" spc="15" dirty="0">
                <a:latin typeface="Arial MT"/>
                <a:cs typeface="Arial MT"/>
              </a:rPr>
              <a:t>Programmatically</a:t>
            </a:r>
            <a:endParaRPr sz="3950">
              <a:latin typeface="Arial MT"/>
              <a:cs typeface="Arial MT"/>
            </a:endParaRPr>
          </a:p>
          <a:p>
            <a:pPr marL="535940" indent="-523875">
              <a:lnSpc>
                <a:spcPct val="100000"/>
              </a:lnSpc>
              <a:spcBef>
                <a:spcPts val="4890"/>
              </a:spcBef>
              <a:buSzPct val="125316"/>
              <a:buFont typeface="SimSun"/>
              <a:buChar char="•"/>
              <a:tabLst>
                <a:tab pos="536575" algn="l"/>
              </a:tabLst>
            </a:pPr>
            <a:r>
              <a:rPr sz="3950" dirty="0">
                <a:latin typeface="Arial MT"/>
                <a:cs typeface="Arial MT"/>
              </a:rPr>
              <a:t>Part</a:t>
            </a:r>
            <a:r>
              <a:rPr sz="3950" spc="-10" dirty="0">
                <a:latin typeface="Arial MT"/>
                <a:cs typeface="Arial MT"/>
              </a:rPr>
              <a:t> </a:t>
            </a:r>
            <a:r>
              <a:rPr sz="3950" spc="70" dirty="0">
                <a:latin typeface="Arial MT"/>
                <a:cs typeface="Arial MT"/>
              </a:rPr>
              <a:t>of</a:t>
            </a:r>
            <a:r>
              <a:rPr sz="3950" spc="-10" dirty="0">
                <a:latin typeface="Arial MT"/>
                <a:cs typeface="Arial MT"/>
              </a:rPr>
              <a:t> </a:t>
            </a:r>
            <a:r>
              <a:rPr sz="3950" spc="25" dirty="0">
                <a:latin typeface="Arial MT"/>
                <a:cs typeface="Arial MT"/>
              </a:rPr>
              <a:t>the</a:t>
            </a:r>
            <a:r>
              <a:rPr sz="3950" spc="-10" dirty="0">
                <a:latin typeface="Arial MT"/>
                <a:cs typeface="Arial MT"/>
              </a:rPr>
              <a:t> </a:t>
            </a:r>
            <a:r>
              <a:rPr sz="3950" b="1" dirty="0">
                <a:latin typeface="Arial"/>
                <a:cs typeface="Arial"/>
              </a:rPr>
              <a:t>SpringKafka</a:t>
            </a:r>
            <a:endParaRPr sz="3950">
              <a:latin typeface="Arial"/>
              <a:cs typeface="Arial"/>
            </a:endParaRPr>
          </a:p>
          <a:p>
            <a:pPr marL="535940" indent="-523875">
              <a:lnSpc>
                <a:spcPct val="100000"/>
              </a:lnSpc>
              <a:spcBef>
                <a:spcPts val="4840"/>
              </a:spcBef>
              <a:buSzPct val="125316"/>
              <a:buFont typeface="SimSun"/>
              <a:buChar char="•"/>
              <a:tabLst>
                <a:tab pos="536575" algn="l"/>
              </a:tabLst>
            </a:pPr>
            <a:r>
              <a:rPr sz="3950" spc="75" dirty="0">
                <a:latin typeface="Arial MT"/>
                <a:cs typeface="Arial MT"/>
              </a:rPr>
              <a:t>How</a:t>
            </a:r>
            <a:r>
              <a:rPr sz="3950" spc="-10" dirty="0">
                <a:latin typeface="Arial MT"/>
                <a:cs typeface="Arial MT"/>
              </a:rPr>
              <a:t> </a:t>
            </a:r>
            <a:r>
              <a:rPr sz="3950" spc="110" dirty="0">
                <a:latin typeface="Arial MT"/>
                <a:cs typeface="Arial MT"/>
              </a:rPr>
              <a:t>to</a:t>
            </a:r>
            <a:r>
              <a:rPr sz="3950" spc="-10" dirty="0">
                <a:latin typeface="Arial MT"/>
                <a:cs typeface="Arial MT"/>
              </a:rPr>
              <a:t> </a:t>
            </a:r>
            <a:r>
              <a:rPr sz="3950" spc="-25" dirty="0">
                <a:latin typeface="Arial MT"/>
                <a:cs typeface="Arial MT"/>
              </a:rPr>
              <a:t>Create</a:t>
            </a:r>
            <a:r>
              <a:rPr sz="3950" spc="-10" dirty="0">
                <a:latin typeface="Arial MT"/>
                <a:cs typeface="Arial MT"/>
              </a:rPr>
              <a:t> </a:t>
            </a:r>
            <a:r>
              <a:rPr sz="3950" spc="-75" dirty="0">
                <a:latin typeface="Arial MT"/>
                <a:cs typeface="Arial MT"/>
              </a:rPr>
              <a:t>a</a:t>
            </a:r>
            <a:r>
              <a:rPr sz="3950" spc="-5" dirty="0">
                <a:latin typeface="Arial MT"/>
                <a:cs typeface="Arial MT"/>
              </a:rPr>
              <a:t> </a:t>
            </a:r>
            <a:r>
              <a:rPr sz="3950" spc="105" dirty="0">
                <a:latin typeface="Arial MT"/>
                <a:cs typeface="Arial MT"/>
              </a:rPr>
              <a:t>topic</a:t>
            </a:r>
            <a:r>
              <a:rPr sz="3950" spc="-10" dirty="0">
                <a:latin typeface="Arial MT"/>
                <a:cs typeface="Arial MT"/>
              </a:rPr>
              <a:t> </a:t>
            </a:r>
            <a:r>
              <a:rPr sz="3950" spc="40" dirty="0">
                <a:latin typeface="Arial MT"/>
                <a:cs typeface="Arial MT"/>
              </a:rPr>
              <a:t>from</a:t>
            </a:r>
            <a:r>
              <a:rPr sz="3950" spc="-10" dirty="0">
                <a:latin typeface="Arial MT"/>
                <a:cs typeface="Arial MT"/>
              </a:rPr>
              <a:t> </a:t>
            </a:r>
            <a:r>
              <a:rPr sz="3950" spc="30" dirty="0">
                <a:latin typeface="Arial MT"/>
                <a:cs typeface="Arial MT"/>
              </a:rPr>
              <a:t>Code?</a:t>
            </a:r>
            <a:endParaRPr sz="3950">
              <a:latin typeface="Arial MT"/>
              <a:cs typeface="Arial MT"/>
            </a:endParaRPr>
          </a:p>
          <a:p>
            <a:pPr marL="1583055" lvl="1" indent="-524510">
              <a:lnSpc>
                <a:spcPct val="100000"/>
              </a:lnSpc>
              <a:spcBef>
                <a:spcPts val="4890"/>
              </a:spcBef>
              <a:buSzPct val="125316"/>
              <a:buFont typeface="SimSun"/>
              <a:buChar char="•"/>
              <a:tabLst>
                <a:tab pos="1583690" algn="l"/>
              </a:tabLst>
            </a:pPr>
            <a:r>
              <a:rPr sz="3950" spc="-25" dirty="0">
                <a:latin typeface="Arial MT"/>
                <a:cs typeface="Arial MT"/>
              </a:rPr>
              <a:t>Create</a:t>
            </a:r>
            <a:r>
              <a:rPr sz="3950" spc="10" dirty="0">
                <a:latin typeface="Arial MT"/>
                <a:cs typeface="Arial MT"/>
              </a:rPr>
              <a:t> </a:t>
            </a:r>
            <a:r>
              <a:rPr sz="3950" spc="-75" dirty="0">
                <a:latin typeface="Arial MT"/>
                <a:cs typeface="Arial MT"/>
              </a:rPr>
              <a:t>a</a:t>
            </a:r>
            <a:r>
              <a:rPr sz="3950" spc="10" dirty="0">
                <a:latin typeface="Arial MT"/>
                <a:cs typeface="Arial MT"/>
              </a:rPr>
              <a:t> </a:t>
            </a:r>
            <a:r>
              <a:rPr sz="3950" spc="-20" dirty="0">
                <a:latin typeface="Arial MT"/>
                <a:cs typeface="Arial MT"/>
              </a:rPr>
              <a:t>Bean</a:t>
            </a:r>
            <a:r>
              <a:rPr sz="3950" spc="10" dirty="0">
                <a:latin typeface="Arial MT"/>
                <a:cs typeface="Arial MT"/>
              </a:rPr>
              <a:t> </a:t>
            </a:r>
            <a:r>
              <a:rPr sz="3950" spc="70" dirty="0">
                <a:latin typeface="Arial MT"/>
                <a:cs typeface="Arial MT"/>
              </a:rPr>
              <a:t>of</a:t>
            </a:r>
            <a:r>
              <a:rPr sz="3950" spc="10" dirty="0">
                <a:latin typeface="Arial MT"/>
                <a:cs typeface="Arial MT"/>
              </a:rPr>
              <a:t> </a:t>
            </a:r>
            <a:r>
              <a:rPr sz="3950" spc="55" dirty="0">
                <a:latin typeface="Arial MT"/>
                <a:cs typeface="Arial MT"/>
              </a:rPr>
              <a:t>type</a:t>
            </a:r>
            <a:r>
              <a:rPr sz="3950" spc="10" dirty="0">
                <a:latin typeface="Arial MT"/>
                <a:cs typeface="Arial MT"/>
              </a:rPr>
              <a:t> </a:t>
            </a:r>
            <a:r>
              <a:rPr sz="3950" b="1" dirty="0">
                <a:latin typeface="Arial"/>
                <a:cs typeface="Arial"/>
              </a:rPr>
              <a:t>KafkaAdmin</a:t>
            </a:r>
            <a:r>
              <a:rPr sz="3950" b="1" spc="10" dirty="0">
                <a:latin typeface="Arial"/>
                <a:cs typeface="Arial"/>
              </a:rPr>
              <a:t> </a:t>
            </a:r>
            <a:r>
              <a:rPr sz="3950" dirty="0">
                <a:latin typeface="Arial MT"/>
                <a:cs typeface="Arial MT"/>
              </a:rPr>
              <a:t>in</a:t>
            </a:r>
            <a:r>
              <a:rPr sz="3950" spc="10" dirty="0">
                <a:latin typeface="Arial MT"/>
                <a:cs typeface="Arial MT"/>
              </a:rPr>
              <a:t> </a:t>
            </a:r>
            <a:r>
              <a:rPr sz="3950" spc="25" dirty="0">
                <a:latin typeface="Arial MT"/>
                <a:cs typeface="Arial MT"/>
              </a:rPr>
              <a:t>SpringConfiguration</a:t>
            </a:r>
            <a:endParaRPr sz="3950">
              <a:latin typeface="Arial MT"/>
              <a:cs typeface="Arial MT"/>
            </a:endParaRPr>
          </a:p>
          <a:p>
            <a:pPr marL="1583055" lvl="1" indent="-524510">
              <a:lnSpc>
                <a:spcPct val="100000"/>
              </a:lnSpc>
              <a:spcBef>
                <a:spcPts val="4905"/>
              </a:spcBef>
              <a:buSzPct val="125316"/>
              <a:buFont typeface="SimSun"/>
              <a:buChar char="•"/>
              <a:tabLst>
                <a:tab pos="1583690" algn="l"/>
              </a:tabLst>
            </a:pPr>
            <a:r>
              <a:rPr sz="3950" spc="-25" dirty="0">
                <a:latin typeface="Arial MT"/>
                <a:cs typeface="Arial MT"/>
              </a:rPr>
              <a:t>Create</a:t>
            </a:r>
            <a:r>
              <a:rPr sz="3950" spc="10" dirty="0">
                <a:latin typeface="Arial MT"/>
                <a:cs typeface="Arial MT"/>
              </a:rPr>
              <a:t> </a:t>
            </a:r>
            <a:r>
              <a:rPr sz="3950" spc="-75" dirty="0">
                <a:latin typeface="Arial MT"/>
                <a:cs typeface="Arial MT"/>
              </a:rPr>
              <a:t>a</a:t>
            </a:r>
            <a:r>
              <a:rPr sz="3950" spc="10" dirty="0">
                <a:latin typeface="Arial MT"/>
                <a:cs typeface="Arial MT"/>
              </a:rPr>
              <a:t> </a:t>
            </a:r>
            <a:r>
              <a:rPr sz="3950" spc="-20" dirty="0">
                <a:latin typeface="Arial MT"/>
                <a:cs typeface="Arial MT"/>
              </a:rPr>
              <a:t>Bean</a:t>
            </a:r>
            <a:r>
              <a:rPr sz="3950" spc="15" dirty="0">
                <a:latin typeface="Arial MT"/>
                <a:cs typeface="Arial MT"/>
              </a:rPr>
              <a:t> </a:t>
            </a:r>
            <a:r>
              <a:rPr sz="3950" spc="70" dirty="0">
                <a:latin typeface="Arial MT"/>
                <a:cs typeface="Arial MT"/>
              </a:rPr>
              <a:t>of</a:t>
            </a:r>
            <a:r>
              <a:rPr sz="3950" spc="10" dirty="0">
                <a:latin typeface="Arial MT"/>
                <a:cs typeface="Arial MT"/>
              </a:rPr>
              <a:t> </a:t>
            </a:r>
            <a:r>
              <a:rPr sz="3950" spc="55" dirty="0">
                <a:latin typeface="Arial MT"/>
                <a:cs typeface="Arial MT"/>
              </a:rPr>
              <a:t>type</a:t>
            </a:r>
            <a:r>
              <a:rPr sz="3950" spc="10" dirty="0">
                <a:latin typeface="Arial MT"/>
                <a:cs typeface="Arial MT"/>
              </a:rPr>
              <a:t> </a:t>
            </a:r>
            <a:r>
              <a:rPr sz="3950" b="1" spc="-20" dirty="0">
                <a:latin typeface="Arial"/>
                <a:cs typeface="Arial"/>
              </a:rPr>
              <a:t>NewTopic</a:t>
            </a:r>
            <a:r>
              <a:rPr sz="3950" b="1" spc="15" dirty="0">
                <a:latin typeface="Arial"/>
                <a:cs typeface="Arial"/>
              </a:rPr>
              <a:t> </a:t>
            </a:r>
            <a:r>
              <a:rPr sz="3950" dirty="0">
                <a:latin typeface="Arial MT"/>
                <a:cs typeface="Arial MT"/>
              </a:rPr>
              <a:t>in</a:t>
            </a:r>
            <a:r>
              <a:rPr sz="3950" spc="10" dirty="0">
                <a:latin typeface="Arial MT"/>
                <a:cs typeface="Arial MT"/>
              </a:rPr>
              <a:t> </a:t>
            </a:r>
            <a:r>
              <a:rPr sz="3950" spc="25" dirty="0">
                <a:latin typeface="Arial MT"/>
                <a:cs typeface="Arial MT"/>
              </a:rPr>
              <a:t>SpringConfiguration</a:t>
            </a:r>
            <a:endParaRPr sz="3950">
              <a:latin typeface="Arial MT"/>
              <a:cs typeface="Arial M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7776F1-043D-F71E-5DBA-50204DFBCACA}"/>
              </a:ext>
            </a:extLst>
          </p:cNvPr>
          <p:cNvSpPr txBox="1"/>
          <p:nvPr/>
        </p:nvSpPr>
        <p:spPr>
          <a:xfrm>
            <a:off x="831850" y="2378075"/>
            <a:ext cx="15426339" cy="646331"/>
          </a:xfrm>
          <a:prstGeom prst="rect">
            <a:avLst/>
          </a:prstGeom>
          <a:noFill/>
        </p:spPr>
        <p:txBody>
          <a:bodyPr wrap="none" rtlCol="0">
            <a:spAutoFit/>
          </a:bodyPr>
          <a:lstStyle/>
          <a:p>
            <a:r>
              <a:rPr lang="en-US" dirty="0"/>
              <a:t>Spring security, </a:t>
            </a:r>
            <a:r>
              <a:rPr lang="en-US" dirty="0" err="1"/>
              <a:t>microseriveices</a:t>
            </a:r>
            <a:r>
              <a:rPr lang="en-US" dirty="0"/>
              <a:t>, </a:t>
            </a:r>
            <a:r>
              <a:rPr lang="en-US" dirty="0" err="1"/>
              <a:t>api</a:t>
            </a:r>
            <a:r>
              <a:rPr lang="en-US" dirty="0"/>
              <a:t> gate way, rest </a:t>
            </a:r>
            <a:r>
              <a:rPr lang="en-US" dirty="0" err="1"/>
              <a:t>api</a:t>
            </a:r>
            <a:r>
              <a:rPr lang="en-US" dirty="0"/>
              <a:t>, connection with multiple </a:t>
            </a:r>
            <a:r>
              <a:rPr lang="en-US" dirty="0" err="1"/>
              <a:t>db</a:t>
            </a:r>
            <a:r>
              <a:rPr lang="en-US" dirty="0"/>
              <a:t>, : </a:t>
            </a:r>
            <a:r>
              <a:rPr lang="en-US" dirty="0" err="1"/>
              <a:t>sql</a:t>
            </a:r>
            <a:r>
              <a:rPr lang="en-US" dirty="0"/>
              <a:t> server, micro service spring template, docker , </a:t>
            </a:r>
            <a:r>
              <a:rPr lang="en-US" dirty="0" err="1"/>
              <a:t>kubernative</a:t>
            </a:r>
            <a:r>
              <a:rPr lang="en-US" dirty="0"/>
              <a:t>, rest template ,</a:t>
            </a:r>
          </a:p>
          <a:p>
            <a:r>
              <a:rPr lang="en-US" dirty="0"/>
              <a:t>Collection, exception handling, spring boot : rest </a:t>
            </a:r>
            <a:r>
              <a:rPr lang="en-US" dirty="0" err="1"/>
              <a:t>api</a:t>
            </a:r>
            <a:r>
              <a:rPr lang="en-US" dirty="0"/>
              <a:t> , </a:t>
            </a:r>
            <a:r>
              <a:rPr lang="en-US" dirty="0" err="1"/>
              <a:t>api</a:t>
            </a:r>
            <a:r>
              <a:rPr lang="en-US" dirty="0"/>
              <a:t> gateway, eureka </a:t>
            </a:r>
            <a:r>
              <a:rPr lang="en-US" dirty="0" err="1"/>
              <a:t>ssl</a:t>
            </a:r>
            <a:r>
              <a:rPr lang="en-US" dirty="0"/>
              <a:t> certificate, web token , </a:t>
            </a:r>
            <a:r>
              <a:rPr lang="en-US" dirty="0" err="1"/>
              <a:t>jwt</a:t>
            </a:r>
            <a:r>
              <a:rPr lang="en-US" dirty="0"/>
              <a:t> tokens,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27284" y="3483497"/>
            <a:ext cx="9450070" cy="4281170"/>
          </a:xfrm>
          <a:prstGeom prst="rect">
            <a:avLst/>
          </a:prstGeom>
        </p:spPr>
        <p:txBody>
          <a:bodyPr vert="horz" wrap="square" lIns="0" tIns="46355" rIns="0" bIns="0" rtlCol="0">
            <a:spAutoFit/>
          </a:bodyPr>
          <a:lstStyle/>
          <a:p>
            <a:pPr marL="1315085" marR="1307465" algn="ctr">
              <a:lnSpc>
                <a:spcPts val="11210"/>
              </a:lnSpc>
              <a:spcBef>
                <a:spcPts val="365"/>
              </a:spcBef>
            </a:pPr>
            <a:r>
              <a:rPr b="1" spc="70" dirty="0">
                <a:latin typeface="Arial"/>
                <a:cs typeface="Arial"/>
              </a:rPr>
              <a:t>Int</a:t>
            </a:r>
            <a:r>
              <a:rPr b="1" spc="-160" dirty="0">
                <a:latin typeface="Arial"/>
                <a:cs typeface="Arial"/>
              </a:rPr>
              <a:t>r</a:t>
            </a:r>
            <a:r>
              <a:rPr b="1" spc="-5" dirty="0">
                <a:latin typeface="Arial"/>
                <a:cs typeface="Arial"/>
              </a:rPr>
              <a:t>oduction  </a:t>
            </a:r>
            <a:r>
              <a:rPr b="1" spc="-495" dirty="0">
                <a:latin typeface="Arial"/>
                <a:cs typeface="Arial"/>
              </a:rPr>
              <a:t>To</a:t>
            </a:r>
          </a:p>
          <a:p>
            <a:pPr algn="ctr">
              <a:lnSpc>
                <a:spcPts val="10815"/>
              </a:lnSpc>
            </a:pPr>
            <a:r>
              <a:rPr b="1" spc="55" dirty="0">
                <a:latin typeface="Arial"/>
                <a:cs typeface="Arial"/>
              </a:rPr>
              <a:t>Automated</a:t>
            </a:r>
            <a:r>
              <a:rPr b="1" spc="-70" dirty="0">
                <a:latin typeface="Arial"/>
                <a:cs typeface="Arial"/>
              </a:rPr>
              <a:t> </a:t>
            </a:r>
            <a:r>
              <a:rPr b="1" spc="-190" dirty="0">
                <a:latin typeface="Arial"/>
                <a:cs typeface="Arial"/>
              </a:rPr>
              <a:t>Tests</a:t>
            </a:r>
          </a:p>
        </p:txBody>
      </p:sp>
    </p:spTree>
    <p:extLst>
      <p:ext uri="{BB962C8B-B14F-4D97-AF65-F5344CB8AC3E}">
        <p14:creationId xmlns:p14="http://schemas.microsoft.com/office/powerpoint/2010/main" val="25001168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0916" y="494591"/>
            <a:ext cx="12842875" cy="1433195"/>
          </a:xfrm>
          <a:prstGeom prst="rect">
            <a:avLst/>
          </a:prstGeom>
        </p:spPr>
        <p:txBody>
          <a:bodyPr vert="horz" wrap="square" lIns="0" tIns="17145" rIns="0" bIns="0" rtlCol="0">
            <a:spAutoFit/>
          </a:bodyPr>
          <a:lstStyle/>
          <a:p>
            <a:pPr marL="12700">
              <a:lnSpc>
                <a:spcPct val="100000"/>
              </a:lnSpc>
              <a:spcBef>
                <a:spcPts val="135"/>
              </a:spcBef>
            </a:pPr>
            <a:r>
              <a:rPr spc="135" dirty="0"/>
              <a:t>Why</a:t>
            </a:r>
            <a:r>
              <a:rPr spc="-15" dirty="0"/>
              <a:t> </a:t>
            </a:r>
            <a:r>
              <a:rPr spc="280" dirty="0"/>
              <a:t>Automated</a:t>
            </a:r>
            <a:r>
              <a:rPr spc="-15" dirty="0"/>
              <a:t> </a:t>
            </a:r>
            <a:r>
              <a:rPr spc="-50" dirty="0"/>
              <a:t>Tests</a:t>
            </a:r>
            <a:r>
              <a:rPr spc="-15" dirty="0"/>
              <a:t> </a:t>
            </a:r>
            <a:r>
              <a:rPr spc="15" dirty="0"/>
              <a:t>?</a:t>
            </a:r>
          </a:p>
        </p:txBody>
      </p:sp>
      <p:sp>
        <p:nvSpPr>
          <p:cNvPr id="3" name="object 3"/>
          <p:cNvSpPr txBox="1"/>
          <p:nvPr/>
        </p:nvSpPr>
        <p:spPr>
          <a:xfrm>
            <a:off x="1421811" y="2578133"/>
            <a:ext cx="10575290" cy="3082925"/>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dirty="0">
                <a:latin typeface="Arial MT"/>
                <a:cs typeface="Arial MT"/>
              </a:rPr>
              <a:t>Manual </a:t>
            </a:r>
            <a:r>
              <a:rPr sz="3950" spc="40" dirty="0">
                <a:latin typeface="Arial MT"/>
                <a:cs typeface="Arial MT"/>
              </a:rPr>
              <a:t>testing</a:t>
            </a:r>
            <a:r>
              <a:rPr sz="3950" dirty="0">
                <a:latin typeface="Arial MT"/>
                <a:cs typeface="Arial MT"/>
              </a:rPr>
              <a:t> is </a:t>
            </a:r>
            <a:r>
              <a:rPr sz="3950" spc="40" dirty="0">
                <a:latin typeface="Arial MT"/>
                <a:cs typeface="Arial MT"/>
              </a:rPr>
              <a:t>time</a:t>
            </a:r>
            <a:r>
              <a:rPr sz="3950" dirty="0">
                <a:latin typeface="Arial MT"/>
                <a:cs typeface="Arial MT"/>
              </a:rPr>
              <a:t> </a:t>
            </a:r>
            <a:r>
              <a:rPr sz="3950" spc="40" dirty="0">
                <a:latin typeface="Arial MT"/>
                <a:cs typeface="Arial MT"/>
              </a:rPr>
              <a:t>consuming</a:t>
            </a:r>
            <a:endParaRPr sz="3950">
              <a:latin typeface="Arial MT"/>
              <a:cs typeface="Arial MT"/>
            </a:endParaRPr>
          </a:p>
          <a:p>
            <a:pPr marL="535940" indent="-523875">
              <a:lnSpc>
                <a:spcPct val="100000"/>
              </a:lnSpc>
              <a:spcBef>
                <a:spcPts val="4825"/>
              </a:spcBef>
              <a:buSzPct val="125316"/>
              <a:buFont typeface="SimSun"/>
              <a:buChar char="•"/>
              <a:tabLst>
                <a:tab pos="536575" algn="l"/>
              </a:tabLst>
            </a:pPr>
            <a:r>
              <a:rPr sz="3950" dirty="0">
                <a:latin typeface="Arial MT"/>
                <a:cs typeface="Arial MT"/>
              </a:rPr>
              <a:t>Manual</a:t>
            </a:r>
            <a:r>
              <a:rPr sz="3950" spc="-5" dirty="0">
                <a:latin typeface="Arial MT"/>
                <a:cs typeface="Arial MT"/>
              </a:rPr>
              <a:t> </a:t>
            </a:r>
            <a:r>
              <a:rPr sz="3950" spc="40" dirty="0">
                <a:latin typeface="Arial MT"/>
                <a:cs typeface="Arial MT"/>
              </a:rPr>
              <a:t>testing</a:t>
            </a:r>
            <a:r>
              <a:rPr sz="3950" dirty="0">
                <a:latin typeface="Arial MT"/>
                <a:cs typeface="Arial MT"/>
              </a:rPr>
              <a:t> </a:t>
            </a:r>
            <a:r>
              <a:rPr sz="3950" spc="45" dirty="0">
                <a:latin typeface="Arial MT"/>
                <a:cs typeface="Arial MT"/>
              </a:rPr>
              <a:t>slows</a:t>
            </a:r>
            <a:r>
              <a:rPr sz="3950" dirty="0">
                <a:latin typeface="Arial MT"/>
                <a:cs typeface="Arial MT"/>
              </a:rPr>
              <a:t> </a:t>
            </a:r>
            <a:r>
              <a:rPr sz="3950" spc="90" dirty="0">
                <a:latin typeface="Arial MT"/>
                <a:cs typeface="Arial MT"/>
              </a:rPr>
              <a:t>down</a:t>
            </a:r>
            <a:r>
              <a:rPr sz="3950" dirty="0">
                <a:latin typeface="Arial MT"/>
                <a:cs typeface="Arial MT"/>
              </a:rPr>
              <a:t> </a:t>
            </a:r>
            <a:r>
              <a:rPr sz="3950" spc="25" dirty="0">
                <a:latin typeface="Arial MT"/>
                <a:cs typeface="Arial MT"/>
              </a:rPr>
              <a:t>the</a:t>
            </a:r>
            <a:r>
              <a:rPr sz="3950" dirty="0">
                <a:latin typeface="Arial MT"/>
                <a:cs typeface="Arial MT"/>
              </a:rPr>
              <a:t> </a:t>
            </a:r>
            <a:r>
              <a:rPr sz="3950" spc="35" dirty="0">
                <a:latin typeface="Arial MT"/>
                <a:cs typeface="Arial MT"/>
              </a:rPr>
              <a:t>development</a:t>
            </a:r>
            <a:endParaRPr sz="3950">
              <a:latin typeface="Arial MT"/>
              <a:cs typeface="Arial MT"/>
            </a:endParaRPr>
          </a:p>
          <a:p>
            <a:pPr marL="535940" indent="-523875">
              <a:lnSpc>
                <a:spcPct val="100000"/>
              </a:lnSpc>
              <a:spcBef>
                <a:spcPts val="4825"/>
              </a:spcBef>
              <a:buSzPct val="125316"/>
              <a:buFont typeface="SimSun"/>
              <a:buChar char="•"/>
              <a:tabLst>
                <a:tab pos="536575" algn="l"/>
              </a:tabLst>
            </a:pPr>
            <a:r>
              <a:rPr sz="3950" spc="50" dirty="0">
                <a:latin typeface="Arial MT"/>
                <a:cs typeface="Arial MT"/>
              </a:rPr>
              <a:t>Adding</a:t>
            </a:r>
            <a:r>
              <a:rPr sz="3950" spc="-10" dirty="0">
                <a:latin typeface="Arial MT"/>
                <a:cs typeface="Arial MT"/>
              </a:rPr>
              <a:t> </a:t>
            </a:r>
            <a:r>
              <a:rPr sz="3950" spc="25" dirty="0">
                <a:latin typeface="Arial MT"/>
                <a:cs typeface="Arial MT"/>
              </a:rPr>
              <a:t>new</a:t>
            </a:r>
            <a:r>
              <a:rPr sz="3950" spc="-5" dirty="0">
                <a:latin typeface="Arial MT"/>
                <a:cs typeface="Arial MT"/>
              </a:rPr>
              <a:t> </a:t>
            </a:r>
            <a:r>
              <a:rPr sz="3950" spc="10" dirty="0">
                <a:latin typeface="Arial MT"/>
                <a:cs typeface="Arial MT"/>
              </a:rPr>
              <a:t>changes</a:t>
            </a:r>
            <a:r>
              <a:rPr sz="3950" spc="-5" dirty="0">
                <a:latin typeface="Arial MT"/>
                <a:cs typeface="Arial MT"/>
              </a:rPr>
              <a:t> </a:t>
            </a:r>
            <a:r>
              <a:rPr sz="3950" spc="-75" dirty="0">
                <a:latin typeface="Arial MT"/>
                <a:cs typeface="Arial MT"/>
              </a:rPr>
              <a:t>are</a:t>
            </a:r>
            <a:r>
              <a:rPr sz="3950" spc="-5" dirty="0">
                <a:latin typeface="Arial MT"/>
                <a:cs typeface="Arial MT"/>
              </a:rPr>
              <a:t> </a:t>
            </a:r>
            <a:r>
              <a:rPr sz="3950" spc="-15" dirty="0">
                <a:latin typeface="Arial MT"/>
                <a:cs typeface="Arial MT"/>
              </a:rPr>
              <a:t>error</a:t>
            </a:r>
            <a:r>
              <a:rPr sz="3950" spc="-5" dirty="0">
                <a:latin typeface="Arial MT"/>
                <a:cs typeface="Arial MT"/>
              </a:rPr>
              <a:t> </a:t>
            </a:r>
            <a:r>
              <a:rPr sz="3950" spc="15" dirty="0">
                <a:latin typeface="Arial MT"/>
                <a:cs typeface="Arial MT"/>
              </a:rPr>
              <a:t>prone</a:t>
            </a:r>
            <a:endParaRPr sz="3950">
              <a:latin typeface="Arial MT"/>
              <a:cs typeface="Arial M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6069" y="494591"/>
            <a:ext cx="14972030" cy="1433195"/>
          </a:xfrm>
          <a:prstGeom prst="rect">
            <a:avLst/>
          </a:prstGeom>
        </p:spPr>
        <p:txBody>
          <a:bodyPr vert="horz" wrap="square" lIns="0" tIns="17145" rIns="0" bIns="0" rtlCol="0">
            <a:spAutoFit/>
          </a:bodyPr>
          <a:lstStyle/>
          <a:p>
            <a:pPr marL="12700">
              <a:lnSpc>
                <a:spcPct val="100000"/>
              </a:lnSpc>
              <a:spcBef>
                <a:spcPts val="135"/>
              </a:spcBef>
            </a:pPr>
            <a:r>
              <a:rPr spc="185" dirty="0"/>
              <a:t>What</a:t>
            </a:r>
            <a:r>
              <a:rPr spc="-10" dirty="0"/>
              <a:t> </a:t>
            </a:r>
            <a:r>
              <a:rPr spc="15" dirty="0"/>
              <a:t>are</a:t>
            </a:r>
            <a:r>
              <a:rPr spc="-10" dirty="0"/>
              <a:t> </a:t>
            </a:r>
            <a:r>
              <a:rPr spc="280" dirty="0"/>
              <a:t>Automated</a:t>
            </a:r>
            <a:r>
              <a:rPr spc="-5" dirty="0"/>
              <a:t> </a:t>
            </a:r>
            <a:r>
              <a:rPr spc="-40" dirty="0"/>
              <a:t>Tests?</a:t>
            </a:r>
          </a:p>
        </p:txBody>
      </p:sp>
      <p:sp>
        <p:nvSpPr>
          <p:cNvPr id="3" name="object 3"/>
          <p:cNvSpPr txBox="1"/>
          <p:nvPr/>
        </p:nvSpPr>
        <p:spPr>
          <a:xfrm>
            <a:off x="1421811" y="2600400"/>
            <a:ext cx="10582275" cy="7581265"/>
          </a:xfrm>
          <a:prstGeom prst="rect">
            <a:avLst/>
          </a:prstGeom>
        </p:spPr>
        <p:txBody>
          <a:bodyPr vert="horz" wrap="square" lIns="0" tIns="17145" rIns="0" bIns="0" rtlCol="0">
            <a:spAutoFit/>
          </a:bodyPr>
          <a:lstStyle/>
          <a:p>
            <a:pPr marL="447040" indent="-434975">
              <a:lnSpc>
                <a:spcPct val="100000"/>
              </a:lnSpc>
              <a:spcBef>
                <a:spcPts val="135"/>
              </a:spcBef>
              <a:buSzPct val="126153"/>
              <a:buFont typeface="SimSun"/>
              <a:buChar char="•"/>
              <a:tabLst>
                <a:tab pos="447675" algn="l"/>
                <a:tab pos="2734310" algn="l"/>
              </a:tabLst>
            </a:pPr>
            <a:r>
              <a:rPr sz="3250" spc="50" dirty="0">
                <a:latin typeface="Arial MT"/>
                <a:cs typeface="Arial MT"/>
              </a:rPr>
              <a:t>Automated	</a:t>
            </a:r>
            <a:r>
              <a:rPr sz="3250" spc="-70" dirty="0">
                <a:latin typeface="Arial MT"/>
                <a:cs typeface="Arial MT"/>
              </a:rPr>
              <a:t>Tests</a:t>
            </a:r>
            <a:r>
              <a:rPr sz="3250" dirty="0">
                <a:latin typeface="Arial MT"/>
                <a:cs typeface="Arial MT"/>
              </a:rPr>
              <a:t> </a:t>
            </a:r>
            <a:r>
              <a:rPr sz="3250" spc="15" dirty="0">
                <a:latin typeface="Arial MT"/>
                <a:cs typeface="Arial MT"/>
              </a:rPr>
              <a:t>run</a:t>
            </a:r>
            <a:r>
              <a:rPr sz="3250" spc="5" dirty="0">
                <a:latin typeface="Arial MT"/>
                <a:cs typeface="Arial MT"/>
              </a:rPr>
              <a:t> </a:t>
            </a:r>
            <a:r>
              <a:rPr sz="3250" spc="20" dirty="0">
                <a:latin typeface="Arial MT"/>
                <a:cs typeface="Arial MT"/>
              </a:rPr>
              <a:t>against</a:t>
            </a:r>
            <a:r>
              <a:rPr sz="3250" spc="5" dirty="0">
                <a:latin typeface="Arial MT"/>
                <a:cs typeface="Arial MT"/>
              </a:rPr>
              <a:t> </a:t>
            </a:r>
            <a:r>
              <a:rPr sz="3250" spc="30" dirty="0">
                <a:latin typeface="Arial MT"/>
                <a:cs typeface="Arial MT"/>
              </a:rPr>
              <a:t>your</a:t>
            </a:r>
            <a:r>
              <a:rPr sz="3250" spc="5" dirty="0">
                <a:latin typeface="Arial MT"/>
                <a:cs typeface="Arial MT"/>
              </a:rPr>
              <a:t> </a:t>
            </a:r>
            <a:r>
              <a:rPr sz="3250" spc="75" dirty="0">
                <a:latin typeface="Arial MT"/>
                <a:cs typeface="Arial MT"/>
              </a:rPr>
              <a:t>code</a:t>
            </a:r>
            <a:r>
              <a:rPr sz="3250" spc="5" dirty="0">
                <a:latin typeface="Arial MT"/>
                <a:cs typeface="Arial MT"/>
              </a:rPr>
              <a:t> </a:t>
            </a:r>
            <a:r>
              <a:rPr sz="3250" spc="15" dirty="0">
                <a:latin typeface="Arial MT"/>
                <a:cs typeface="Arial MT"/>
              </a:rPr>
              <a:t>base</a:t>
            </a:r>
            <a:endParaRPr sz="3250">
              <a:latin typeface="Arial MT"/>
              <a:cs typeface="Arial MT"/>
            </a:endParaRPr>
          </a:p>
          <a:p>
            <a:pPr marL="447040" indent="-434975">
              <a:lnSpc>
                <a:spcPct val="100000"/>
              </a:lnSpc>
              <a:spcBef>
                <a:spcPts val="4010"/>
              </a:spcBef>
              <a:buSzPct val="126153"/>
              <a:buFont typeface="SimSun"/>
              <a:buChar char="•"/>
              <a:tabLst>
                <a:tab pos="447675" algn="l"/>
              </a:tabLst>
            </a:pPr>
            <a:r>
              <a:rPr sz="3250" spc="50" dirty="0">
                <a:latin typeface="Arial MT"/>
                <a:cs typeface="Arial MT"/>
              </a:rPr>
              <a:t>Automated</a:t>
            </a:r>
            <a:r>
              <a:rPr sz="3250" dirty="0">
                <a:latin typeface="Arial MT"/>
                <a:cs typeface="Arial MT"/>
              </a:rPr>
              <a:t> </a:t>
            </a:r>
            <a:r>
              <a:rPr sz="3250" spc="-70" dirty="0">
                <a:latin typeface="Arial MT"/>
                <a:cs typeface="Arial MT"/>
              </a:rPr>
              <a:t>Tests</a:t>
            </a:r>
            <a:r>
              <a:rPr sz="3250" spc="5" dirty="0">
                <a:latin typeface="Arial MT"/>
                <a:cs typeface="Arial MT"/>
              </a:rPr>
              <a:t> </a:t>
            </a:r>
            <a:r>
              <a:rPr sz="3250" spc="15" dirty="0">
                <a:latin typeface="Arial MT"/>
                <a:cs typeface="Arial MT"/>
              </a:rPr>
              <a:t>run</a:t>
            </a:r>
            <a:r>
              <a:rPr sz="3250" spc="5" dirty="0">
                <a:latin typeface="Arial MT"/>
                <a:cs typeface="Arial MT"/>
              </a:rPr>
              <a:t> </a:t>
            </a:r>
            <a:r>
              <a:rPr sz="3250" spc="-15" dirty="0">
                <a:latin typeface="Arial MT"/>
                <a:cs typeface="Arial MT"/>
              </a:rPr>
              <a:t>as</a:t>
            </a:r>
            <a:r>
              <a:rPr sz="3250" spc="5" dirty="0">
                <a:latin typeface="Arial MT"/>
                <a:cs typeface="Arial MT"/>
              </a:rPr>
              <a:t> </a:t>
            </a:r>
            <a:r>
              <a:rPr sz="3250" spc="60" dirty="0">
                <a:latin typeface="Arial MT"/>
                <a:cs typeface="Arial MT"/>
              </a:rPr>
              <a:t>part</a:t>
            </a:r>
            <a:r>
              <a:rPr sz="3250" spc="5" dirty="0">
                <a:latin typeface="Arial MT"/>
                <a:cs typeface="Arial MT"/>
              </a:rPr>
              <a:t> </a:t>
            </a:r>
            <a:r>
              <a:rPr sz="3250" spc="70" dirty="0">
                <a:latin typeface="Arial MT"/>
                <a:cs typeface="Arial MT"/>
              </a:rPr>
              <a:t>of</a:t>
            </a:r>
            <a:r>
              <a:rPr sz="3250" spc="5" dirty="0">
                <a:latin typeface="Arial MT"/>
                <a:cs typeface="Arial MT"/>
              </a:rPr>
              <a:t> </a:t>
            </a:r>
            <a:r>
              <a:rPr sz="3250" spc="35" dirty="0">
                <a:latin typeface="Arial MT"/>
                <a:cs typeface="Arial MT"/>
              </a:rPr>
              <a:t>the</a:t>
            </a:r>
            <a:r>
              <a:rPr sz="3250" spc="5" dirty="0">
                <a:latin typeface="Arial MT"/>
                <a:cs typeface="Arial MT"/>
              </a:rPr>
              <a:t> </a:t>
            </a:r>
            <a:r>
              <a:rPr sz="3250" spc="60" dirty="0">
                <a:latin typeface="Arial MT"/>
                <a:cs typeface="Arial MT"/>
              </a:rPr>
              <a:t>build</a:t>
            </a:r>
            <a:endParaRPr sz="3250">
              <a:latin typeface="Arial MT"/>
              <a:cs typeface="Arial MT"/>
            </a:endParaRPr>
          </a:p>
          <a:p>
            <a:pPr marL="447040" indent="-434975">
              <a:lnSpc>
                <a:spcPct val="100000"/>
              </a:lnSpc>
              <a:spcBef>
                <a:spcPts val="4015"/>
              </a:spcBef>
              <a:buSzPct val="126153"/>
              <a:buFont typeface="SimSun"/>
              <a:buChar char="•"/>
              <a:tabLst>
                <a:tab pos="447675" algn="l"/>
              </a:tabLst>
            </a:pPr>
            <a:r>
              <a:rPr sz="3250" spc="-15" dirty="0">
                <a:latin typeface="Arial MT"/>
                <a:cs typeface="Arial MT"/>
              </a:rPr>
              <a:t>This</a:t>
            </a:r>
            <a:r>
              <a:rPr sz="3250" spc="5" dirty="0">
                <a:latin typeface="Arial MT"/>
                <a:cs typeface="Arial MT"/>
              </a:rPr>
              <a:t> </a:t>
            </a:r>
            <a:r>
              <a:rPr sz="3250" spc="10" dirty="0">
                <a:latin typeface="Arial MT"/>
                <a:cs typeface="Arial MT"/>
              </a:rPr>
              <a:t>is</a:t>
            </a:r>
            <a:r>
              <a:rPr sz="3250" spc="5" dirty="0">
                <a:latin typeface="Arial MT"/>
                <a:cs typeface="Arial MT"/>
              </a:rPr>
              <a:t> </a:t>
            </a:r>
            <a:r>
              <a:rPr sz="3250" spc="-45" dirty="0">
                <a:latin typeface="Arial MT"/>
                <a:cs typeface="Arial MT"/>
              </a:rPr>
              <a:t>a</a:t>
            </a:r>
            <a:r>
              <a:rPr sz="3250" spc="5" dirty="0">
                <a:latin typeface="Arial MT"/>
                <a:cs typeface="Arial MT"/>
              </a:rPr>
              <a:t> </a:t>
            </a:r>
            <a:r>
              <a:rPr sz="3250" spc="15" dirty="0">
                <a:latin typeface="Arial MT"/>
                <a:cs typeface="Arial MT"/>
              </a:rPr>
              <a:t>requirement</a:t>
            </a:r>
            <a:r>
              <a:rPr sz="3250" spc="10" dirty="0">
                <a:latin typeface="Arial MT"/>
                <a:cs typeface="Arial MT"/>
              </a:rPr>
              <a:t> </a:t>
            </a:r>
            <a:r>
              <a:rPr sz="3250" spc="50" dirty="0">
                <a:latin typeface="Arial MT"/>
                <a:cs typeface="Arial MT"/>
              </a:rPr>
              <a:t>for</a:t>
            </a:r>
            <a:r>
              <a:rPr sz="3250" spc="5" dirty="0">
                <a:latin typeface="Arial MT"/>
                <a:cs typeface="Arial MT"/>
              </a:rPr>
              <a:t> </a:t>
            </a:r>
            <a:r>
              <a:rPr sz="3250" spc="55" dirty="0">
                <a:latin typeface="Arial MT"/>
                <a:cs typeface="Arial MT"/>
              </a:rPr>
              <a:t>todays</a:t>
            </a:r>
            <a:r>
              <a:rPr sz="3250" spc="5" dirty="0">
                <a:latin typeface="Arial MT"/>
                <a:cs typeface="Arial MT"/>
              </a:rPr>
              <a:t> </a:t>
            </a:r>
            <a:r>
              <a:rPr sz="3250" spc="35" dirty="0">
                <a:latin typeface="Arial MT"/>
                <a:cs typeface="Arial MT"/>
              </a:rPr>
              <a:t>software</a:t>
            </a:r>
            <a:r>
              <a:rPr sz="3250" spc="5" dirty="0">
                <a:latin typeface="Arial MT"/>
                <a:cs typeface="Arial MT"/>
              </a:rPr>
              <a:t> </a:t>
            </a:r>
            <a:r>
              <a:rPr sz="3250" spc="45" dirty="0">
                <a:latin typeface="Arial MT"/>
                <a:cs typeface="Arial MT"/>
              </a:rPr>
              <a:t>development</a:t>
            </a:r>
            <a:endParaRPr sz="3250">
              <a:latin typeface="Arial MT"/>
              <a:cs typeface="Arial MT"/>
            </a:endParaRPr>
          </a:p>
          <a:p>
            <a:pPr marL="447040" indent="-434975">
              <a:lnSpc>
                <a:spcPct val="100000"/>
              </a:lnSpc>
              <a:spcBef>
                <a:spcPts val="4010"/>
              </a:spcBef>
              <a:buSzPct val="126153"/>
              <a:buFont typeface="SimSun"/>
              <a:buChar char="•"/>
              <a:tabLst>
                <a:tab pos="447675" algn="l"/>
              </a:tabLst>
            </a:pPr>
            <a:r>
              <a:rPr sz="3250" spc="-45" dirty="0">
                <a:latin typeface="Arial MT"/>
                <a:cs typeface="Arial MT"/>
              </a:rPr>
              <a:t>Easy</a:t>
            </a:r>
            <a:r>
              <a:rPr sz="3250" spc="-5" dirty="0">
                <a:latin typeface="Arial MT"/>
                <a:cs typeface="Arial MT"/>
              </a:rPr>
              <a:t> </a:t>
            </a:r>
            <a:r>
              <a:rPr sz="3250" spc="100" dirty="0">
                <a:latin typeface="Arial MT"/>
                <a:cs typeface="Arial MT"/>
              </a:rPr>
              <a:t>to</a:t>
            </a:r>
            <a:r>
              <a:rPr sz="3250" dirty="0">
                <a:latin typeface="Arial MT"/>
                <a:cs typeface="Arial MT"/>
              </a:rPr>
              <a:t> </a:t>
            </a:r>
            <a:r>
              <a:rPr sz="3250" spc="40" dirty="0">
                <a:latin typeface="Arial MT"/>
                <a:cs typeface="Arial MT"/>
              </a:rPr>
              <a:t>capture</a:t>
            </a:r>
            <a:r>
              <a:rPr sz="3250" spc="-5" dirty="0">
                <a:latin typeface="Arial MT"/>
                <a:cs typeface="Arial MT"/>
              </a:rPr>
              <a:t> </a:t>
            </a:r>
            <a:r>
              <a:rPr sz="3250" spc="60" dirty="0">
                <a:latin typeface="Arial MT"/>
                <a:cs typeface="Arial MT"/>
              </a:rPr>
              <a:t>bugs</a:t>
            </a:r>
            <a:endParaRPr sz="3250">
              <a:latin typeface="Arial MT"/>
              <a:cs typeface="Arial MT"/>
            </a:endParaRPr>
          </a:p>
          <a:p>
            <a:pPr marL="447040" indent="-434975">
              <a:lnSpc>
                <a:spcPct val="100000"/>
              </a:lnSpc>
              <a:spcBef>
                <a:spcPts val="4015"/>
              </a:spcBef>
              <a:buSzPct val="126153"/>
              <a:buFont typeface="SimSun"/>
              <a:buChar char="•"/>
              <a:tabLst>
                <a:tab pos="447675" algn="l"/>
              </a:tabLst>
            </a:pPr>
            <a:r>
              <a:rPr sz="3250" spc="-70" dirty="0">
                <a:latin typeface="Arial MT"/>
                <a:cs typeface="Arial MT"/>
              </a:rPr>
              <a:t>Types</a:t>
            </a:r>
            <a:r>
              <a:rPr sz="3250" dirty="0">
                <a:latin typeface="Arial MT"/>
                <a:cs typeface="Arial MT"/>
              </a:rPr>
              <a:t> </a:t>
            </a:r>
            <a:r>
              <a:rPr sz="3250" spc="70" dirty="0">
                <a:latin typeface="Arial MT"/>
                <a:cs typeface="Arial MT"/>
              </a:rPr>
              <a:t>of</a:t>
            </a:r>
            <a:r>
              <a:rPr sz="3250" spc="5" dirty="0">
                <a:latin typeface="Arial MT"/>
                <a:cs typeface="Arial MT"/>
              </a:rPr>
              <a:t> </a:t>
            </a:r>
            <a:r>
              <a:rPr sz="3250" spc="50" dirty="0">
                <a:latin typeface="Arial MT"/>
                <a:cs typeface="Arial MT"/>
              </a:rPr>
              <a:t>Automated</a:t>
            </a:r>
            <a:r>
              <a:rPr sz="3250" dirty="0">
                <a:latin typeface="Arial MT"/>
                <a:cs typeface="Arial MT"/>
              </a:rPr>
              <a:t> </a:t>
            </a:r>
            <a:r>
              <a:rPr sz="3250" spc="-60" dirty="0">
                <a:latin typeface="Arial MT"/>
                <a:cs typeface="Arial MT"/>
              </a:rPr>
              <a:t>Tests:</a:t>
            </a:r>
            <a:endParaRPr sz="3250">
              <a:latin typeface="Arial MT"/>
              <a:cs typeface="Arial MT"/>
            </a:endParaRPr>
          </a:p>
          <a:p>
            <a:pPr marL="1494155" lvl="1" indent="-435609">
              <a:lnSpc>
                <a:spcPct val="100000"/>
              </a:lnSpc>
              <a:spcBef>
                <a:spcPts val="4010"/>
              </a:spcBef>
              <a:buSzPct val="126153"/>
              <a:buFont typeface="SimSun"/>
              <a:buChar char="•"/>
              <a:tabLst>
                <a:tab pos="1494790" algn="l"/>
              </a:tabLst>
            </a:pPr>
            <a:r>
              <a:rPr sz="3250" spc="-25" dirty="0">
                <a:latin typeface="Arial MT"/>
                <a:cs typeface="Arial MT"/>
              </a:rPr>
              <a:t>UnitTest</a:t>
            </a:r>
            <a:endParaRPr sz="3250">
              <a:latin typeface="Arial MT"/>
              <a:cs typeface="Arial MT"/>
            </a:endParaRPr>
          </a:p>
          <a:p>
            <a:pPr marL="1494155" lvl="1" indent="-435609">
              <a:lnSpc>
                <a:spcPct val="100000"/>
              </a:lnSpc>
              <a:spcBef>
                <a:spcPts val="4015"/>
              </a:spcBef>
              <a:buSzPct val="126153"/>
              <a:buFont typeface="SimSun"/>
              <a:buChar char="•"/>
              <a:tabLst>
                <a:tab pos="1494790" algn="l"/>
              </a:tabLst>
            </a:pPr>
            <a:r>
              <a:rPr sz="3250" spc="30" dirty="0">
                <a:latin typeface="Arial MT"/>
                <a:cs typeface="Arial MT"/>
              </a:rPr>
              <a:t>Integration</a:t>
            </a:r>
            <a:r>
              <a:rPr sz="3250" spc="-30" dirty="0">
                <a:latin typeface="Arial MT"/>
                <a:cs typeface="Arial MT"/>
              </a:rPr>
              <a:t> </a:t>
            </a:r>
            <a:r>
              <a:rPr sz="3250" spc="-70" dirty="0">
                <a:latin typeface="Arial MT"/>
                <a:cs typeface="Arial MT"/>
              </a:rPr>
              <a:t>Tests</a:t>
            </a:r>
            <a:endParaRPr sz="3250">
              <a:latin typeface="Arial MT"/>
              <a:cs typeface="Arial MT"/>
            </a:endParaRPr>
          </a:p>
          <a:p>
            <a:pPr marL="1494155" lvl="1" indent="-435609">
              <a:lnSpc>
                <a:spcPct val="100000"/>
              </a:lnSpc>
              <a:spcBef>
                <a:spcPts val="4010"/>
              </a:spcBef>
              <a:buSzPct val="126153"/>
              <a:buFont typeface="SimSun"/>
              <a:buChar char="•"/>
              <a:tabLst>
                <a:tab pos="1494790" algn="l"/>
              </a:tabLst>
            </a:pPr>
            <a:r>
              <a:rPr sz="3250" spc="-5" dirty="0">
                <a:latin typeface="Arial MT"/>
                <a:cs typeface="Arial MT"/>
              </a:rPr>
              <a:t>End </a:t>
            </a:r>
            <a:r>
              <a:rPr sz="3250" spc="100" dirty="0">
                <a:latin typeface="Arial MT"/>
                <a:cs typeface="Arial MT"/>
              </a:rPr>
              <a:t>to</a:t>
            </a:r>
            <a:r>
              <a:rPr sz="3250" spc="-5" dirty="0">
                <a:latin typeface="Arial MT"/>
                <a:cs typeface="Arial MT"/>
              </a:rPr>
              <a:t> End</a:t>
            </a:r>
            <a:r>
              <a:rPr sz="3250" dirty="0">
                <a:latin typeface="Arial MT"/>
                <a:cs typeface="Arial MT"/>
              </a:rPr>
              <a:t> </a:t>
            </a:r>
            <a:r>
              <a:rPr sz="3250" spc="-70" dirty="0">
                <a:latin typeface="Arial MT"/>
                <a:cs typeface="Arial MT"/>
              </a:rPr>
              <a:t>Tests</a:t>
            </a:r>
            <a:endParaRPr sz="3250">
              <a:latin typeface="Arial MT"/>
              <a:cs typeface="Arial MT"/>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4417" y="494591"/>
            <a:ext cx="10975340" cy="1433195"/>
          </a:xfrm>
          <a:prstGeom prst="rect">
            <a:avLst/>
          </a:prstGeom>
        </p:spPr>
        <p:txBody>
          <a:bodyPr vert="horz" wrap="square" lIns="0" tIns="17145" rIns="0" bIns="0" rtlCol="0">
            <a:spAutoFit/>
          </a:bodyPr>
          <a:lstStyle/>
          <a:p>
            <a:pPr marL="12700">
              <a:lnSpc>
                <a:spcPct val="100000"/>
              </a:lnSpc>
              <a:spcBef>
                <a:spcPts val="135"/>
              </a:spcBef>
            </a:pPr>
            <a:r>
              <a:rPr spc="-20" dirty="0"/>
              <a:t>Tools</a:t>
            </a:r>
            <a:r>
              <a:rPr spc="-15" dirty="0"/>
              <a:t> </a:t>
            </a:r>
            <a:r>
              <a:rPr spc="295" dirty="0"/>
              <a:t>for</a:t>
            </a:r>
            <a:r>
              <a:rPr spc="-15" dirty="0"/>
              <a:t> </a:t>
            </a:r>
            <a:r>
              <a:rPr spc="280" dirty="0"/>
              <a:t>Automated</a:t>
            </a:r>
          </a:p>
        </p:txBody>
      </p:sp>
      <p:sp>
        <p:nvSpPr>
          <p:cNvPr id="3" name="object 3"/>
          <p:cNvSpPr txBox="1"/>
          <p:nvPr/>
        </p:nvSpPr>
        <p:spPr>
          <a:xfrm>
            <a:off x="1421811" y="2599074"/>
            <a:ext cx="1722120" cy="6286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45" dirty="0">
                <a:latin typeface="Arial MT"/>
                <a:cs typeface="Arial MT"/>
              </a:rPr>
              <a:t>JUnit</a:t>
            </a:r>
            <a:endParaRPr sz="3950">
              <a:latin typeface="Arial MT"/>
              <a:cs typeface="Arial MT"/>
            </a:endParaRPr>
          </a:p>
        </p:txBody>
      </p:sp>
      <p:sp>
        <p:nvSpPr>
          <p:cNvPr id="4" name="object 4"/>
          <p:cNvSpPr txBox="1"/>
          <p:nvPr/>
        </p:nvSpPr>
        <p:spPr>
          <a:xfrm>
            <a:off x="1421811" y="5028320"/>
            <a:ext cx="1991995" cy="6286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75" dirty="0">
                <a:latin typeface="Arial MT"/>
                <a:cs typeface="Arial MT"/>
              </a:rPr>
              <a:t>Spock</a:t>
            </a:r>
            <a:endParaRPr sz="3950">
              <a:latin typeface="Arial MT"/>
              <a:cs typeface="Arial MT"/>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0120" y="3483497"/>
            <a:ext cx="9384030" cy="4281170"/>
          </a:xfrm>
          <a:prstGeom prst="rect">
            <a:avLst/>
          </a:prstGeom>
        </p:spPr>
        <p:txBody>
          <a:bodyPr vert="horz" wrap="square" lIns="0" tIns="20955" rIns="0" bIns="0" rtlCol="0">
            <a:spAutoFit/>
          </a:bodyPr>
          <a:lstStyle/>
          <a:p>
            <a:pPr marL="2899410" marR="5080" indent="-2887345">
              <a:lnSpc>
                <a:spcPts val="11210"/>
              </a:lnSpc>
              <a:spcBef>
                <a:spcPts val="165"/>
              </a:spcBef>
            </a:pPr>
            <a:r>
              <a:rPr b="1" spc="45" dirty="0">
                <a:latin typeface="Arial"/>
                <a:cs typeface="Arial"/>
              </a:rPr>
              <a:t>Integration</a:t>
            </a:r>
            <a:r>
              <a:rPr b="1" spc="-80" dirty="0">
                <a:latin typeface="Arial"/>
                <a:cs typeface="Arial"/>
              </a:rPr>
              <a:t> </a:t>
            </a:r>
            <a:r>
              <a:rPr b="1" spc="-190" dirty="0">
                <a:latin typeface="Arial"/>
                <a:cs typeface="Arial"/>
              </a:rPr>
              <a:t>Tests </a:t>
            </a:r>
            <a:r>
              <a:rPr b="1" spc="-2540" dirty="0">
                <a:latin typeface="Arial"/>
                <a:cs typeface="Arial"/>
              </a:rPr>
              <a:t> </a:t>
            </a:r>
            <a:r>
              <a:rPr b="1" spc="-55" dirty="0">
                <a:latin typeface="Arial"/>
                <a:cs typeface="Arial"/>
              </a:rPr>
              <a:t>Using </a:t>
            </a:r>
            <a:r>
              <a:rPr b="1" spc="-50" dirty="0">
                <a:latin typeface="Arial"/>
                <a:cs typeface="Arial"/>
              </a:rPr>
              <a:t> </a:t>
            </a:r>
            <a:r>
              <a:rPr b="1" spc="15" dirty="0">
                <a:latin typeface="Arial"/>
                <a:cs typeface="Arial"/>
              </a:rPr>
              <a:t>JUnit5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9678" y="494591"/>
            <a:ext cx="11325225" cy="1433195"/>
          </a:xfrm>
          <a:prstGeom prst="rect">
            <a:avLst/>
          </a:prstGeom>
        </p:spPr>
        <p:txBody>
          <a:bodyPr vert="horz" wrap="square" lIns="0" tIns="17145" rIns="0" bIns="0" rtlCol="0">
            <a:spAutoFit/>
          </a:bodyPr>
          <a:lstStyle/>
          <a:p>
            <a:pPr marL="12700">
              <a:lnSpc>
                <a:spcPct val="100000"/>
              </a:lnSpc>
              <a:spcBef>
                <a:spcPts val="135"/>
              </a:spcBef>
            </a:pPr>
            <a:r>
              <a:rPr spc="160" dirty="0"/>
              <a:t>Course</a:t>
            </a:r>
            <a:r>
              <a:rPr spc="-80" dirty="0"/>
              <a:t> </a:t>
            </a:r>
            <a:r>
              <a:rPr spc="160" dirty="0"/>
              <a:t>Prerequisites</a:t>
            </a:r>
          </a:p>
        </p:txBody>
      </p:sp>
      <p:sp>
        <p:nvSpPr>
          <p:cNvPr id="3" name="object 3"/>
          <p:cNvSpPr txBox="1"/>
          <p:nvPr/>
        </p:nvSpPr>
        <p:spPr>
          <a:xfrm>
            <a:off x="1421811" y="2615046"/>
            <a:ext cx="14507210" cy="7605395"/>
          </a:xfrm>
          <a:prstGeom prst="rect">
            <a:avLst/>
          </a:prstGeom>
        </p:spPr>
        <p:txBody>
          <a:bodyPr vert="horz" wrap="square" lIns="0" tIns="12065" rIns="0" bIns="0" rtlCol="0">
            <a:spAutoFit/>
          </a:bodyPr>
          <a:lstStyle/>
          <a:p>
            <a:pPr marL="441959" indent="-429895">
              <a:lnSpc>
                <a:spcPct val="100000"/>
              </a:lnSpc>
              <a:spcBef>
                <a:spcPts val="95"/>
              </a:spcBef>
              <a:buSzPct val="124615"/>
              <a:buFont typeface="SimSun"/>
              <a:buChar char="•"/>
              <a:tabLst>
                <a:tab pos="442595" algn="l"/>
              </a:tabLst>
            </a:pPr>
            <a:r>
              <a:rPr sz="3250" spc="-5" dirty="0">
                <a:latin typeface="Arial MT"/>
                <a:cs typeface="Arial MT"/>
              </a:rPr>
              <a:t>Prior</a:t>
            </a:r>
            <a:r>
              <a:rPr sz="3250" dirty="0">
                <a:latin typeface="Arial MT"/>
                <a:cs typeface="Arial MT"/>
              </a:rPr>
              <a:t> </a:t>
            </a:r>
            <a:r>
              <a:rPr sz="3250" spc="20" dirty="0">
                <a:latin typeface="Arial MT"/>
                <a:cs typeface="Arial MT"/>
              </a:rPr>
              <a:t>Knowledge</a:t>
            </a:r>
            <a:r>
              <a:rPr sz="3250" dirty="0">
                <a:latin typeface="Arial MT"/>
                <a:cs typeface="Arial MT"/>
              </a:rPr>
              <a:t> </a:t>
            </a:r>
            <a:r>
              <a:rPr sz="3250" spc="25" dirty="0">
                <a:latin typeface="Arial MT"/>
                <a:cs typeface="Arial MT"/>
              </a:rPr>
              <a:t>or</a:t>
            </a:r>
            <a:r>
              <a:rPr sz="3250" dirty="0">
                <a:latin typeface="Arial MT"/>
                <a:cs typeface="Arial MT"/>
              </a:rPr>
              <a:t> </a:t>
            </a:r>
            <a:r>
              <a:rPr sz="3250" spc="-15" dirty="0">
                <a:latin typeface="Arial MT"/>
                <a:cs typeface="Arial MT"/>
              </a:rPr>
              <a:t>Working</a:t>
            </a:r>
            <a:r>
              <a:rPr sz="3250" dirty="0">
                <a:latin typeface="Arial MT"/>
                <a:cs typeface="Arial MT"/>
              </a:rPr>
              <a:t> </a:t>
            </a:r>
            <a:r>
              <a:rPr sz="3250" spc="-10" dirty="0">
                <a:latin typeface="Arial MT"/>
                <a:cs typeface="Arial MT"/>
              </a:rPr>
              <a:t>Experience</a:t>
            </a:r>
            <a:r>
              <a:rPr sz="3250" dirty="0">
                <a:latin typeface="Arial MT"/>
                <a:cs typeface="Arial MT"/>
              </a:rPr>
              <a:t> </a:t>
            </a:r>
            <a:r>
              <a:rPr sz="3250" spc="55" dirty="0">
                <a:latin typeface="Arial MT"/>
                <a:cs typeface="Arial MT"/>
              </a:rPr>
              <a:t>with</a:t>
            </a:r>
            <a:r>
              <a:rPr sz="3250" spc="5" dirty="0">
                <a:latin typeface="Arial MT"/>
                <a:cs typeface="Arial MT"/>
              </a:rPr>
              <a:t> </a:t>
            </a:r>
            <a:r>
              <a:rPr sz="3250" b="1" spc="-35" dirty="0">
                <a:latin typeface="Arial"/>
                <a:cs typeface="Arial"/>
              </a:rPr>
              <a:t>Spring</a:t>
            </a:r>
            <a:r>
              <a:rPr sz="3250" b="1" dirty="0">
                <a:latin typeface="Arial"/>
                <a:cs typeface="Arial"/>
              </a:rPr>
              <a:t> </a:t>
            </a:r>
            <a:r>
              <a:rPr sz="3250" b="1" spc="35" dirty="0">
                <a:latin typeface="Arial"/>
                <a:cs typeface="Arial"/>
              </a:rPr>
              <a:t>Boot/Framework</a:t>
            </a:r>
            <a:endParaRPr sz="3250">
              <a:latin typeface="Arial"/>
              <a:cs typeface="Arial"/>
            </a:endParaRPr>
          </a:p>
          <a:p>
            <a:pPr marL="441959" indent="-429895">
              <a:lnSpc>
                <a:spcPct val="100000"/>
              </a:lnSpc>
              <a:spcBef>
                <a:spcPts val="4045"/>
              </a:spcBef>
              <a:buSzPct val="124615"/>
              <a:buFont typeface="SimSun"/>
              <a:buChar char="•"/>
              <a:tabLst>
                <a:tab pos="442595" algn="l"/>
              </a:tabLst>
            </a:pPr>
            <a:r>
              <a:rPr sz="3250" spc="20" dirty="0">
                <a:latin typeface="Arial MT"/>
                <a:cs typeface="Arial MT"/>
              </a:rPr>
              <a:t>Knowledge</a:t>
            </a:r>
            <a:r>
              <a:rPr sz="3250" dirty="0">
                <a:latin typeface="Arial MT"/>
                <a:cs typeface="Arial MT"/>
              </a:rPr>
              <a:t> </a:t>
            </a:r>
            <a:r>
              <a:rPr sz="3250" spc="40" dirty="0">
                <a:latin typeface="Arial MT"/>
                <a:cs typeface="Arial MT"/>
              </a:rPr>
              <a:t>about</a:t>
            </a:r>
            <a:r>
              <a:rPr sz="3250" spc="5" dirty="0">
                <a:latin typeface="Arial MT"/>
                <a:cs typeface="Arial MT"/>
              </a:rPr>
              <a:t> </a:t>
            </a:r>
            <a:r>
              <a:rPr sz="3250" spc="30" dirty="0">
                <a:latin typeface="Arial MT"/>
                <a:cs typeface="Arial MT"/>
              </a:rPr>
              <a:t>building</a:t>
            </a:r>
            <a:r>
              <a:rPr sz="3250" spc="5" dirty="0">
                <a:latin typeface="Arial MT"/>
                <a:cs typeface="Arial MT"/>
              </a:rPr>
              <a:t> </a:t>
            </a:r>
            <a:r>
              <a:rPr sz="3250" b="1" spc="30" dirty="0">
                <a:latin typeface="Arial"/>
                <a:cs typeface="Arial"/>
              </a:rPr>
              <a:t>Kafka</a:t>
            </a:r>
            <a:r>
              <a:rPr sz="3250" b="1" spc="5" dirty="0">
                <a:latin typeface="Arial"/>
                <a:cs typeface="Arial"/>
              </a:rPr>
              <a:t> </a:t>
            </a:r>
            <a:r>
              <a:rPr sz="3250" b="1" spc="-15" dirty="0">
                <a:latin typeface="Arial"/>
                <a:cs typeface="Arial"/>
              </a:rPr>
              <a:t>Clients</a:t>
            </a:r>
            <a:r>
              <a:rPr sz="3250" b="1" spc="5" dirty="0">
                <a:latin typeface="Arial"/>
                <a:cs typeface="Arial"/>
              </a:rPr>
              <a:t> </a:t>
            </a:r>
            <a:r>
              <a:rPr sz="3250" spc="5" dirty="0">
                <a:latin typeface="Arial MT"/>
                <a:cs typeface="Arial MT"/>
              </a:rPr>
              <a:t>using </a:t>
            </a:r>
            <a:r>
              <a:rPr sz="3250" spc="10" dirty="0">
                <a:latin typeface="Arial MT"/>
                <a:cs typeface="Arial MT"/>
              </a:rPr>
              <a:t>Producer</a:t>
            </a:r>
            <a:r>
              <a:rPr sz="3250" spc="5" dirty="0">
                <a:latin typeface="Arial MT"/>
                <a:cs typeface="Arial MT"/>
              </a:rPr>
              <a:t> </a:t>
            </a:r>
            <a:r>
              <a:rPr sz="3250" spc="15" dirty="0">
                <a:latin typeface="Arial MT"/>
                <a:cs typeface="Arial MT"/>
              </a:rPr>
              <a:t>and</a:t>
            </a:r>
            <a:r>
              <a:rPr sz="3250" spc="5" dirty="0">
                <a:latin typeface="Arial MT"/>
                <a:cs typeface="Arial MT"/>
              </a:rPr>
              <a:t> </a:t>
            </a:r>
            <a:r>
              <a:rPr sz="3250" dirty="0">
                <a:latin typeface="Arial MT"/>
                <a:cs typeface="Arial MT"/>
              </a:rPr>
              <a:t>Consumer</a:t>
            </a:r>
            <a:r>
              <a:rPr sz="3250" spc="5" dirty="0">
                <a:latin typeface="Arial MT"/>
                <a:cs typeface="Arial MT"/>
              </a:rPr>
              <a:t> </a:t>
            </a:r>
            <a:r>
              <a:rPr sz="3250" spc="-65" dirty="0">
                <a:latin typeface="Arial MT"/>
                <a:cs typeface="Arial MT"/>
              </a:rPr>
              <a:t>API</a:t>
            </a:r>
            <a:endParaRPr sz="3250">
              <a:latin typeface="Arial MT"/>
              <a:cs typeface="Arial MT"/>
            </a:endParaRPr>
          </a:p>
          <a:p>
            <a:pPr marL="441959" indent="-429895">
              <a:lnSpc>
                <a:spcPct val="100000"/>
              </a:lnSpc>
              <a:spcBef>
                <a:spcPts val="4045"/>
              </a:spcBef>
              <a:buSzPct val="124615"/>
              <a:buFont typeface="SimSun"/>
              <a:buChar char="•"/>
              <a:tabLst>
                <a:tab pos="442595" algn="l"/>
              </a:tabLst>
            </a:pPr>
            <a:r>
              <a:rPr sz="3250" spc="20" dirty="0">
                <a:latin typeface="Arial MT"/>
                <a:cs typeface="Arial MT"/>
              </a:rPr>
              <a:t>Knowledge</a:t>
            </a:r>
            <a:r>
              <a:rPr sz="3250" spc="-5" dirty="0">
                <a:latin typeface="Arial MT"/>
                <a:cs typeface="Arial MT"/>
              </a:rPr>
              <a:t> </a:t>
            </a:r>
            <a:r>
              <a:rPr sz="3250" spc="40" dirty="0">
                <a:latin typeface="Arial MT"/>
                <a:cs typeface="Arial MT"/>
              </a:rPr>
              <a:t>about</a:t>
            </a:r>
            <a:r>
              <a:rPr sz="3250" dirty="0">
                <a:latin typeface="Arial MT"/>
                <a:cs typeface="Arial MT"/>
              </a:rPr>
              <a:t> </a:t>
            </a:r>
            <a:r>
              <a:rPr sz="3250" spc="30" dirty="0">
                <a:latin typeface="Arial MT"/>
                <a:cs typeface="Arial MT"/>
              </a:rPr>
              <a:t>building</a:t>
            </a:r>
            <a:r>
              <a:rPr sz="3250" dirty="0">
                <a:latin typeface="Arial MT"/>
                <a:cs typeface="Arial MT"/>
              </a:rPr>
              <a:t> </a:t>
            </a:r>
            <a:r>
              <a:rPr sz="3250" b="1" spc="-30" dirty="0">
                <a:latin typeface="Arial"/>
                <a:cs typeface="Arial"/>
              </a:rPr>
              <a:t>RESTFUL</a:t>
            </a:r>
            <a:r>
              <a:rPr sz="3250" b="1" dirty="0">
                <a:latin typeface="Arial"/>
                <a:cs typeface="Arial"/>
              </a:rPr>
              <a:t> </a:t>
            </a:r>
            <a:r>
              <a:rPr sz="3250" b="1" spc="-35" dirty="0">
                <a:latin typeface="Arial"/>
                <a:cs typeface="Arial"/>
              </a:rPr>
              <a:t>APIs</a:t>
            </a:r>
            <a:r>
              <a:rPr sz="3250" b="1" dirty="0">
                <a:latin typeface="Arial"/>
                <a:cs typeface="Arial"/>
              </a:rPr>
              <a:t> </a:t>
            </a:r>
            <a:r>
              <a:rPr sz="3250" spc="5" dirty="0">
                <a:latin typeface="Arial MT"/>
                <a:cs typeface="Arial MT"/>
              </a:rPr>
              <a:t>using</a:t>
            </a:r>
            <a:r>
              <a:rPr sz="3250" spc="-5" dirty="0">
                <a:latin typeface="Arial MT"/>
                <a:cs typeface="Arial MT"/>
              </a:rPr>
              <a:t> </a:t>
            </a:r>
            <a:r>
              <a:rPr sz="3250" spc="15" dirty="0">
                <a:latin typeface="Arial MT"/>
                <a:cs typeface="Arial MT"/>
              </a:rPr>
              <a:t>Spring</a:t>
            </a:r>
            <a:r>
              <a:rPr sz="3250" dirty="0">
                <a:latin typeface="Arial MT"/>
                <a:cs typeface="Arial MT"/>
              </a:rPr>
              <a:t> </a:t>
            </a:r>
            <a:r>
              <a:rPr sz="3250" spc="70" dirty="0">
                <a:latin typeface="Arial MT"/>
                <a:cs typeface="Arial MT"/>
              </a:rPr>
              <a:t>Boot</a:t>
            </a:r>
            <a:endParaRPr sz="3250">
              <a:latin typeface="Arial MT"/>
              <a:cs typeface="Arial MT"/>
            </a:endParaRPr>
          </a:p>
          <a:p>
            <a:pPr marL="441959" indent="-429895">
              <a:lnSpc>
                <a:spcPct val="100000"/>
              </a:lnSpc>
              <a:spcBef>
                <a:spcPts val="4050"/>
              </a:spcBef>
              <a:buSzPct val="124615"/>
              <a:buFont typeface="SimSun"/>
              <a:buChar char="•"/>
              <a:tabLst>
                <a:tab pos="442595" algn="l"/>
              </a:tabLst>
            </a:pPr>
            <a:r>
              <a:rPr sz="3250" spc="-10" dirty="0">
                <a:latin typeface="Arial MT"/>
                <a:cs typeface="Arial MT"/>
              </a:rPr>
              <a:t>Experience </a:t>
            </a:r>
            <a:r>
              <a:rPr sz="3250" spc="35" dirty="0">
                <a:latin typeface="Arial MT"/>
                <a:cs typeface="Arial MT"/>
              </a:rPr>
              <a:t>working</a:t>
            </a:r>
            <a:r>
              <a:rPr sz="3250" spc="-10" dirty="0">
                <a:latin typeface="Arial MT"/>
                <a:cs typeface="Arial MT"/>
              </a:rPr>
              <a:t> </a:t>
            </a:r>
            <a:r>
              <a:rPr sz="3250" spc="55" dirty="0">
                <a:latin typeface="Arial MT"/>
                <a:cs typeface="Arial MT"/>
              </a:rPr>
              <a:t>with</a:t>
            </a:r>
            <a:r>
              <a:rPr sz="3250" spc="-5" dirty="0">
                <a:latin typeface="Arial MT"/>
                <a:cs typeface="Arial MT"/>
              </a:rPr>
              <a:t> </a:t>
            </a:r>
            <a:r>
              <a:rPr sz="3250" b="1" spc="-35" dirty="0">
                <a:latin typeface="Arial"/>
                <a:cs typeface="Arial"/>
              </a:rPr>
              <a:t>Spring</a:t>
            </a:r>
            <a:r>
              <a:rPr sz="3250" b="1" spc="-10" dirty="0">
                <a:latin typeface="Arial"/>
                <a:cs typeface="Arial"/>
              </a:rPr>
              <a:t> </a:t>
            </a:r>
            <a:r>
              <a:rPr sz="3250" b="1" spc="55" dirty="0">
                <a:latin typeface="Arial"/>
                <a:cs typeface="Arial"/>
              </a:rPr>
              <a:t>Data</a:t>
            </a:r>
            <a:r>
              <a:rPr sz="3250" b="1" spc="-10" dirty="0">
                <a:latin typeface="Arial"/>
                <a:cs typeface="Arial"/>
              </a:rPr>
              <a:t> </a:t>
            </a:r>
            <a:r>
              <a:rPr sz="3250" b="1" spc="-130" dirty="0">
                <a:latin typeface="Arial"/>
                <a:cs typeface="Arial"/>
              </a:rPr>
              <a:t>JPA</a:t>
            </a:r>
            <a:endParaRPr sz="3250">
              <a:latin typeface="Arial"/>
              <a:cs typeface="Arial"/>
            </a:endParaRPr>
          </a:p>
          <a:p>
            <a:pPr marL="441959" indent="-429895">
              <a:lnSpc>
                <a:spcPct val="100000"/>
              </a:lnSpc>
              <a:spcBef>
                <a:spcPts val="4045"/>
              </a:spcBef>
              <a:buSzPct val="124615"/>
              <a:buFont typeface="SimSun"/>
              <a:buChar char="•"/>
              <a:tabLst>
                <a:tab pos="442595" algn="l"/>
              </a:tabLst>
            </a:pPr>
            <a:r>
              <a:rPr sz="3250" spc="30" dirty="0">
                <a:latin typeface="Arial MT"/>
                <a:cs typeface="Arial MT"/>
              </a:rPr>
              <a:t>Automated</a:t>
            </a:r>
            <a:r>
              <a:rPr sz="3250" spc="-20" dirty="0">
                <a:latin typeface="Arial MT"/>
                <a:cs typeface="Arial MT"/>
              </a:rPr>
              <a:t> </a:t>
            </a:r>
            <a:r>
              <a:rPr sz="3250" spc="30" dirty="0">
                <a:latin typeface="Arial MT"/>
                <a:cs typeface="Arial MT"/>
              </a:rPr>
              <a:t>tests</a:t>
            </a:r>
            <a:r>
              <a:rPr sz="3250" spc="-15" dirty="0">
                <a:latin typeface="Arial MT"/>
                <a:cs typeface="Arial MT"/>
              </a:rPr>
              <a:t> </a:t>
            </a:r>
            <a:r>
              <a:rPr sz="3250" spc="5" dirty="0">
                <a:latin typeface="Arial MT"/>
                <a:cs typeface="Arial MT"/>
              </a:rPr>
              <a:t>using</a:t>
            </a:r>
            <a:r>
              <a:rPr sz="3250" spc="-15" dirty="0">
                <a:latin typeface="Arial MT"/>
                <a:cs typeface="Arial MT"/>
              </a:rPr>
              <a:t> </a:t>
            </a:r>
            <a:r>
              <a:rPr sz="3250" b="1" spc="-5" dirty="0">
                <a:latin typeface="Arial"/>
                <a:cs typeface="Arial"/>
              </a:rPr>
              <a:t>JUnit</a:t>
            </a:r>
            <a:endParaRPr sz="3250">
              <a:latin typeface="Arial"/>
              <a:cs typeface="Arial"/>
            </a:endParaRPr>
          </a:p>
          <a:p>
            <a:pPr marL="441959" indent="-429895">
              <a:lnSpc>
                <a:spcPct val="100000"/>
              </a:lnSpc>
              <a:spcBef>
                <a:spcPts val="4045"/>
              </a:spcBef>
              <a:buSzPct val="124615"/>
              <a:buFont typeface="SimSun"/>
              <a:buChar char="•"/>
              <a:tabLst>
                <a:tab pos="442595" algn="l"/>
              </a:tabLst>
            </a:pPr>
            <a:r>
              <a:rPr sz="3250" spc="-10" dirty="0">
                <a:latin typeface="Arial MT"/>
                <a:cs typeface="Arial MT"/>
              </a:rPr>
              <a:t>Experience</a:t>
            </a:r>
            <a:r>
              <a:rPr sz="3250" spc="-20" dirty="0">
                <a:latin typeface="Arial MT"/>
                <a:cs typeface="Arial MT"/>
              </a:rPr>
              <a:t> </a:t>
            </a:r>
            <a:r>
              <a:rPr sz="3250" spc="-15" dirty="0">
                <a:latin typeface="Arial MT"/>
                <a:cs typeface="Arial MT"/>
              </a:rPr>
              <a:t>Working </a:t>
            </a:r>
            <a:r>
              <a:rPr sz="3250" spc="55" dirty="0">
                <a:latin typeface="Arial MT"/>
                <a:cs typeface="Arial MT"/>
              </a:rPr>
              <a:t>with</a:t>
            </a:r>
            <a:r>
              <a:rPr sz="3250" spc="-15" dirty="0">
                <a:latin typeface="Arial MT"/>
                <a:cs typeface="Arial MT"/>
              </a:rPr>
              <a:t> </a:t>
            </a:r>
            <a:r>
              <a:rPr sz="3250" b="1" spc="45" dirty="0">
                <a:latin typeface="Arial"/>
                <a:cs typeface="Arial"/>
              </a:rPr>
              <a:t>Mockito</a:t>
            </a:r>
            <a:endParaRPr sz="3250">
              <a:latin typeface="Arial"/>
              <a:cs typeface="Arial"/>
            </a:endParaRPr>
          </a:p>
          <a:p>
            <a:pPr marL="441959" indent="-429895">
              <a:lnSpc>
                <a:spcPct val="100000"/>
              </a:lnSpc>
              <a:spcBef>
                <a:spcPts val="4045"/>
              </a:spcBef>
              <a:buSzPct val="124615"/>
              <a:buFont typeface="SimSun"/>
              <a:buChar char="•"/>
              <a:tabLst>
                <a:tab pos="442595" algn="l"/>
              </a:tabLst>
            </a:pPr>
            <a:r>
              <a:rPr sz="3250" b="1" spc="-5" dirty="0">
                <a:latin typeface="Arial"/>
                <a:cs typeface="Arial"/>
              </a:rPr>
              <a:t>Java</a:t>
            </a:r>
            <a:r>
              <a:rPr sz="3250" b="1" spc="-15" dirty="0">
                <a:latin typeface="Arial"/>
                <a:cs typeface="Arial"/>
              </a:rPr>
              <a:t> </a:t>
            </a:r>
            <a:r>
              <a:rPr sz="3250" b="1" spc="-5" dirty="0">
                <a:latin typeface="Arial"/>
                <a:cs typeface="Arial"/>
              </a:rPr>
              <a:t>11</a:t>
            </a:r>
            <a:r>
              <a:rPr sz="3250" b="1" spc="-15" dirty="0">
                <a:latin typeface="Arial"/>
                <a:cs typeface="Arial"/>
              </a:rPr>
              <a:t> </a:t>
            </a:r>
            <a:r>
              <a:rPr sz="3250" b="1" spc="-5" dirty="0">
                <a:latin typeface="Arial"/>
                <a:cs typeface="Arial"/>
              </a:rPr>
              <a:t>or</a:t>
            </a:r>
            <a:r>
              <a:rPr sz="3250" b="1" spc="-15" dirty="0">
                <a:latin typeface="Arial"/>
                <a:cs typeface="Arial"/>
              </a:rPr>
              <a:t> </a:t>
            </a:r>
            <a:r>
              <a:rPr sz="3250" b="1" spc="-5" dirty="0">
                <a:latin typeface="Arial"/>
                <a:cs typeface="Arial"/>
              </a:rPr>
              <a:t>Higher</a:t>
            </a:r>
            <a:r>
              <a:rPr sz="3250" b="1" spc="-15" dirty="0">
                <a:latin typeface="Arial"/>
                <a:cs typeface="Arial"/>
              </a:rPr>
              <a:t> </a:t>
            </a:r>
            <a:r>
              <a:rPr sz="3250" spc="-5" dirty="0">
                <a:latin typeface="Arial MT"/>
                <a:cs typeface="Arial MT"/>
              </a:rPr>
              <a:t>is</a:t>
            </a:r>
            <a:r>
              <a:rPr sz="3250" spc="-15" dirty="0">
                <a:latin typeface="Arial MT"/>
                <a:cs typeface="Arial MT"/>
              </a:rPr>
              <a:t> </a:t>
            </a:r>
            <a:r>
              <a:rPr sz="3250" spc="5" dirty="0">
                <a:latin typeface="Arial MT"/>
                <a:cs typeface="Arial MT"/>
              </a:rPr>
              <a:t>needed</a:t>
            </a:r>
            <a:endParaRPr sz="3250">
              <a:latin typeface="Arial MT"/>
              <a:cs typeface="Arial MT"/>
            </a:endParaRPr>
          </a:p>
          <a:p>
            <a:pPr marL="441959" indent="-429895">
              <a:lnSpc>
                <a:spcPct val="100000"/>
              </a:lnSpc>
              <a:spcBef>
                <a:spcPts val="4050"/>
              </a:spcBef>
              <a:buSzPct val="124615"/>
              <a:buFont typeface="SimSun"/>
              <a:buChar char="•"/>
              <a:tabLst>
                <a:tab pos="442595" algn="l"/>
              </a:tabLst>
            </a:pPr>
            <a:r>
              <a:rPr sz="3250" b="1" spc="-15" dirty="0">
                <a:latin typeface="Arial"/>
                <a:cs typeface="Arial"/>
              </a:rPr>
              <a:t>Intellij</a:t>
            </a:r>
            <a:r>
              <a:rPr sz="3250" b="1" spc="-10" dirty="0">
                <a:latin typeface="Arial"/>
                <a:cs typeface="Arial"/>
              </a:rPr>
              <a:t> </a:t>
            </a:r>
            <a:r>
              <a:rPr sz="3250" spc="-5" dirty="0">
                <a:latin typeface="Arial MT"/>
                <a:cs typeface="Arial MT"/>
              </a:rPr>
              <a:t>, </a:t>
            </a:r>
            <a:r>
              <a:rPr sz="3250" b="1" spc="-25" dirty="0">
                <a:latin typeface="Arial"/>
                <a:cs typeface="Arial"/>
              </a:rPr>
              <a:t>Eclipse</a:t>
            </a:r>
            <a:r>
              <a:rPr sz="3250" b="1" spc="-5" dirty="0">
                <a:latin typeface="Arial"/>
                <a:cs typeface="Arial"/>
              </a:rPr>
              <a:t> </a:t>
            </a:r>
            <a:r>
              <a:rPr sz="3250" spc="25" dirty="0">
                <a:latin typeface="Arial MT"/>
                <a:cs typeface="Arial MT"/>
              </a:rPr>
              <a:t>or</a:t>
            </a:r>
            <a:r>
              <a:rPr sz="3250" spc="-10" dirty="0">
                <a:latin typeface="Arial MT"/>
                <a:cs typeface="Arial MT"/>
              </a:rPr>
              <a:t> </a:t>
            </a:r>
            <a:r>
              <a:rPr sz="3250" spc="-25" dirty="0">
                <a:latin typeface="Arial MT"/>
                <a:cs typeface="Arial MT"/>
              </a:rPr>
              <a:t>any</a:t>
            </a:r>
            <a:r>
              <a:rPr sz="3250" spc="-5" dirty="0">
                <a:latin typeface="Arial MT"/>
                <a:cs typeface="Arial MT"/>
              </a:rPr>
              <a:t> </a:t>
            </a:r>
            <a:r>
              <a:rPr sz="3250" spc="20" dirty="0">
                <a:latin typeface="Arial MT"/>
                <a:cs typeface="Arial MT"/>
              </a:rPr>
              <a:t>other</a:t>
            </a:r>
            <a:r>
              <a:rPr sz="3250" spc="-5" dirty="0">
                <a:latin typeface="Arial MT"/>
                <a:cs typeface="Arial MT"/>
              </a:rPr>
              <a:t> </a:t>
            </a:r>
            <a:r>
              <a:rPr sz="3250" spc="-105" dirty="0">
                <a:latin typeface="Arial MT"/>
                <a:cs typeface="Arial MT"/>
              </a:rPr>
              <a:t>IDE</a:t>
            </a:r>
            <a:r>
              <a:rPr sz="3250" spc="-5" dirty="0">
                <a:latin typeface="Arial MT"/>
                <a:cs typeface="Arial MT"/>
              </a:rPr>
              <a:t> is</a:t>
            </a:r>
            <a:r>
              <a:rPr sz="3250" spc="-10" dirty="0">
                <a:latin typeface="Arial MT"/>
                <a:cs typeface="Arial MT"/>
              </a:rPr>
              <a:t> </a:t>
            </a:r>
            <a:r>
              <a:rPr sz="3250" spc="5" dirty="0">
                <a:latin typeface="Arial MT"/>
                <a:cs typeface="Arial MT"/>
              </a:rPr>
              <a:t>needed</a:t>
            </a:r>
            <a:endParaRPr sz="3250">
              <a:latin typeface="Arial MT"/>
              <a:cs typeface="Arial M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7145" y="494591"/>
            <a:ext cx="13430250" cy="1433195"/>
          </a:xfrm>
          <a:prstGeom prst="rect">
            <a:avLst/>
          </a:prstGeom>
        </p:spPr>
        <p:txBody>
          <a:bodyPr vert="horz" wrap="square" lIns="0" tIns="17145" rIns="0" bIns="0" rtlCol="0">
            <a:spAutoFit/>
          </a:bodyPr>
          <a:lstStyle/>
          <a:p>
            <a:pPr marL="12700">
              <a:lnSpc>
                <a:spcPct val="100000"/>
              </a:lnSpc>
              <a:spcBef>
                <a:spcPts val="135"/>
              </a:spcBef>
            </a:pPr>
            <a:r>
              <a:rPr spc="185" dirty="0"/>
              <a:t>What</a:t>
            </a:r>
            <a:r>
              <a:rPr spc="-15" dirty="0"/>
              <a:t> </a:t>
            </a:r>
            <a:r>
              <a:rPr spc="185" dirty="0"/>
              <a:t>is</a:t>
            </a:r>
            <a:r>
              <a:rPr spc="-15" dirty="0"/>
              <a:t> </a:t>
            </a:r>
            <a:r>
              <a:rPr spc="229" dirty="0"/>
              <a:t>Integration</a:t>
            </a:r>
            <a:r>
              <a:rPr spc="-10" dirty="0"/>
              <a:t> </a:t>
            </a:r>
            <a:r>
              <a:rPr spc="-85" dirty="0"/>
              <a:t>Test?</a:t>
            </a:r>
          </a:p>
        </p:txBody>
      </p:sp>
      <p:sp>
        <p:nvSpPr>
          <p:cNvPr id="3" name="object 3"/>
          <p:cNvSpPr txBox="1"/>
          <p:nvPr/>
        </p:nvSpPr>
        <p:spPr>
          <a:xfrm>
            <a:off x="1421811" y="2599074"/>
            <a:ext cx="16525240" cy="1225550"/>
          </a:xfrm>
          <a:prstGeom prst="rect">
            <a:avLst/>
          </a:prstGeom>
        </p:spPr>
        <p:txBody>
          <a:bodyPr vert="horz" wrap="square" lIns="0" tIns="31115" rIns="0" bIns="0" rtlCol="0">
            <a:spAutoFit/>
          </a:bodyPr>
          <a:lstStyle/>
          <a:p>
            <a:pPr marL="535940" marR="5080" indent="-523875">
              <a:lnSpc>
                <a:spcPts val="4700"/>
              </a:lnSpc>
              <a:spcBef>
                <a:spcPts val="245"/>
              </a:spcBef>
              <a:buSzPct val="125316"/>
              <a:buFont typeface="SimSun"/>
              <a:buChar char="•"/>
              <a:tabLst>
                <a:tab pos="536575" algn="l"/>
              </a:tabLst>
            </a:pPr>
            <a:r>
              <a:rPr sz="3950" spc="-125" dirty="0">
                <a:latin typeface="Arial MT"/>
                <a:cs typeface="Arial MT"/>
              </a:rPr>
              <a:t>Test</a:t>
            </a:r>
            <a:r>
              <a:rPr sz="3950" spc="5" dirty="0">
                <a:latin typeface="Arial MT"/>
                <a:cs typeface="Arial MT"/>
              </a:rPr>
              <a:t> </a:t>
            </a:r>
            <a:r>
              <a:rPr sz="3950" spc="45" dirty="0">
                <a:latin typeface="Arial MT"/>
                <a:cs typeface="Arial MT"/>
              </a:rPr>
              <a:t>combines</a:t>
            </a:r>
            <a:r>
              <a:rPr sz="3950" spc="5" dirty="0">
                <a:latin typeface="Arial MT"/>
                <a:cs typeface="Arial MT"/>
              </a:rPr>
              <a:t> </a:t>
            </a:r>
            <a:r>
              <a:rPr sz="3950" spc="25" dirty="0">
                <a:latin typeface="Arial MT"/>
                <a:cs typeface="Arial MT"/>
              </a:rPr>
              <a:t>the</a:t>
            </a:r>
            <a:r>
              <a:rPr sz="3950" spc="5" dirty="0">
                <a:latin typeface="Arial MT"/>
                <a:cs typeface="Arial MT"/>
              </a:rPr>
              <a:t> </a:t>
            </a:r>
            <a:r>
              <a:rPr sz="3950" spc="-180" dirty="0">
                <a:latin typeface="Arial MT"/>
                <a:cs typeface="Arial MT"/>
              </a:rPr>
              <a:t>di</a:t>
            </a:r>
            <a:r>
              <a:rPr sz="3950" spc="-180" dirty="0">
                <a:latin typeface="SimSun"/>
                <a:cs typeface="SimSun"/>
              </a:rPr>
              <a:t>ff</a:t>
            </a:r>
            <a:r>
              <a:rPr sz="3950" spc="-180" dirty="0">
                <a:latin typeface="Arial MT"/>
                <a:cs typeface="Arial MT"/>
              </a:rPr>
              <a:t>erent</a:t>
            </a:r>
            <a:r>
              <a:rPr sz="3950" spc="5" dirty="0">
                <a:latin typeface="Arial MT"/>
                <a:cs typeface="Arial MT"/>
              </a:rPr>
              <a:t> </a:t>
            </a:r>
            <a:r>
              <a:rPr sz="3950" spc="-25" dirty="0">
                <a:latin typeface="Arial MT"/>
                <a:cs typeface="Arial MT"/>
              </a:rPr>
              <a:t>layers</a:t>
            </a:r>
            <a:r>
              <a:rPr sz="3950" spc="5" dirty="0">
                <a:latin typeface="Arial MT"/>
                <a:cs typeface="Arial MT"/>
              </a:rPr>
              <a:t> </a:t>
            </a:r>
            <a:r>
              <a:rPr sz="3950" spc="70" dirty="0">
                <a:latin typeface="Arial MT"/>
                <a:cs typeface="Arial MT"/>
              </a:rPr>
              <a:t>of</a:t>
            </a:r>
            <a:r>
              <a:rPr sz="3950" spc="5" dirty="0">
                <a:latin typeface="Arial MT"/>
                <a:cs typeface="Arial MT"/>
              </a:rPr>
              <a:t> </a:t>
            </a:r>
            <a:r>
              <a:rPr sz="3950" spc="25" dirty="0">
                <a:latin typeface="Arial MT"/>
                <a:cs typeface="Arial MT"/>
              </a:rPr>
              <a:t>the</a:t>
            </a:r>
            <a:r>
              <a:rPr sz="3950" spc="5" dirty="0">
                <a:latin typeface="Arial MT"/>
                <a:cs typeface="Arial MT"/>
              </a:rPr>
              <a:t> </a:t>
            </a:r>
            <a:r>
              <a:rPr sz="3950" spc="75" dirty="0">
                <a:latin typeface="Arial MT"/>
                <a:cs typeface="Arial MT"/>
              </a:rPr>
              <a:t>code</a:t>
            </a:r>
            <a:r>
              <a:rPr sz="3950" spc="5" dirty="0">
                <a:latin typeface="Arial MT"/>
                <a:cs typeface="Arial MT"/>
              </a:rPr>
              <a:t> </a:t>
            </a:r>
            <a:r>
              <a:rPr sz="3950" spc="25" dirty="0">
                <a:latin typeface="Arial MT"/>
                <a:cs typeface="Arial MT"/>
              </a:rPr>
              <a:t>and</a:t>
            </a:r>
            <a:r>
              <a:rPr sz="3950" spc="5" dirty="0">
                <a:latin typeface="Arial MT"/>
                <a:cs typeface="Arial MT"/>
              </a:rPr>
              <a:t> </a:t>
            </a:r>
            <a:r>
              <a:rPr sz="3950" dirty="0">
                <a:latin typeface="Arial MT"/>
                <a:cs typeface="Arial MT"/>
              </a:rPr>
              <a:t>verify</a:t>
            </a:r>
            <a:r>
              <a:rPr sz="3950" spc="5" dirty="0">
                <a:latin typeface="Arial MT"/>
                <a:cs typeface="Arial MT"/>
              </a:rPr>
              <a:t> </a:t>
            </a:r>
            <a:r>
              <a:rPr sz="3950" spc="25" dirty="0">
                <a:latin typeface="Arial MT"/>
                <a:cs typeface="Arial MT"/>
              </a:rPr>
              <a:t>the</a:t>
            </a:r>
            <a:r>
              <a:rPr sz="3950" spc="5" dirty="0">
                <a:latin typeface="Arial MT"/>
                <a:cs typeface="Arial MT"/>
              </a:rPr>
              <a:t> </a:t>
            </a:r>
            <a:r>
              <a:rPr sz="3950" spc="10" dirty="0">
                <a:latin typeface="Arial MT"/>
                <a:cs typeface="Arial MT"/>
              </a:rPr>
              <a:t>behavior</a:t>
            </a:r>
            <a:r>
              <a:rPr sz="3950" spc="5" dirty="0">
                <a:latin typeface="Arial MT"/>
                <a:cs typeface="Arial MT"/>
              </a:rPr>
              <a:t> </a:t>
            </a:r>
            <a:r>
              <a:rPr sz="3950" dirty="0">
                <a:latin typeface="Arial MT"/>
                <a:cs typeface="Arial MT"/>
              </a:rPr>
              <a:t>is </a:t>
            </a:r>
            <a:r>
              <a:rPr sz="3950" spc="-1080" dirty="0">
                <a:latin typeface="Arial MT"/>
                <a:cs typeface="Arial MT"/>
              </a:rPr>
              <a:t> </a:t>
            </a:r>
            <a:r>
              <a:rPr sz="3950" spc="50" dirty="0">
                <a:latin typeface="Arial MT"/>
                <a:cs typeface="Arial MT"/>
              </a:rPr>
              <a:t>working</a:t>
            </a:r>
            <a:r>
              <a:rPr sz="3950" spc="-5" dirty="0">
                <a:latin typeface="Arial MT"/>
                <a:cs typeface="Arial MT"/>
              </a:rPr>
              <a:t> </a:t>
            </a:r>
            <a:r>
              <a:rPr sz="3950" spc="-35" dirty="0">
                <a:latin typeface="Arial MT"/>
                <a:cs typeface="Arial MT"/>
              </a:rPr>
              <a:t>as</a:t>
            </a:r>
            <a:r>
              <a:rPr sz="3950" dirty="0">
                <a:latin typeface="Arial MT"/>
                <a:cs typeface="Arial MT"/>
              </a:rPr>
              <a:t> </a:t>
            </a:r>
            <a:r>
              <a:rPr sz="3950" spc="50" dirty="0">
                <a:latin typeface="Arial MT"/>
                <a:cs typeface="Arial MT"/>
              </a:rPr>
              <a:t>expected.</a:t>
            </a:r>
            <a:endParaRPr sz="3950">
              <a:latin typeface="Arial MT"/>
              <a:cs typeface="Arial MT"/>
            </a:endParaRPr>
          </a:p>
        </p:txBody>
      </p:sp>
      <p:pic>
        <p:nvPicPr>
          <p:cNvPr id="4" name="object 4"/>
          <p:cNvPicPr/>
          <p:nvPr/>
        </p:nvPicPr>
        <p:blipFill>
          <a:blip r:embed="rId2" cstate="print"/>
          <a:stretch>
            <a:fillRect/>
          </a:stretch>
        </p:blipFill>
        <p:spPr>
          <a:xfrm>
            <a:off x="11016910" y="6512204"/>
            <a:ext cx="2118618" cy="2118618"/>
          </a:xfrm>
          <a:prstGeom prst="rect">
            <a:avLst/>
          </a:prstGeom>
        </p:spPr>
      </p:pic>
      <p:sp>
        <p:nvSpPr>
          <p:cNvPr id="5" name="object 5"/>
          <p:cNvSpPr txBox="1"/>
          <p:nvPr/>
        </p:nvSpPr>
        <p:spPr>
          <a:xfrm>
            <a:off x="13254352" y="7365296"/>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sp>
        <p:nvSpPr>
          <p:cNvPr id="6" name="object 6"/>
          <p:cNvSpPr/>
          <p:nvPr/>
        </p:nvSpPr>
        <p:spPr>
          <a:xfrm>
            <a:off x="3902339" y="5928068"/>
            <a:ext cx="5627370" cy="3084195"/>
          </a:xfrm>
          <a:custGeom>
            <a:avLst/>
            <a:gdLst/>
            <a:ahLst/>
            <a:cxnLst/>
            <a:rect l="l" t="t" r="r" b="b"/>
            <a:pathLst>
              <a:path w="5627370" h="3084195">
                <a:moveTo>
                  <a:pt x="5626996" y="0"/>
                </a:moveTo>
                <a:lnTo>
                  <a:pt x="0" y="0"/>
                </a:lnTo>
                <a:lnTo>
                  <a:pt x="0" y="3083739"/>
                </a:lnTo>
                <a:lnTo>
                  <a:pt x="5626996" y="3083739"/>
                </a:lnTo>
                <a:lnTo>
                  <a:pt x="5626996" y="0"/>
                </a:lnTo>
                <a:close/>
              </a:path>
            </a:pathLst>
          </a:custGeom>
          <a:solidFill>
            <a:srgbClr val="000000"/>
          </a:solidFill>
        </p:spPr>
        <p:txBody>
          <a:bodyPr wrap="square" lIns="0" tIns="0" rIns="0" bIns="0" rtlCol="0"/>
          <a:lstStyle/>
          <a:p>
            <a:endParaRPr/>
          </a:p>
        </p:txBody>
      </p:sp>
      <p:sp>
        <p:nvSpPr>
          <p:cNvPr id="7" name="object 7"/>
          <p:cNvSpPr txBox="1"/>
          <p:nvPr/>
        </p:nvSpPr>
        <p:spPr>
          <a:xfrm>
            <a:off x="4184574" y="6691986"/>
            <a:ext cx="1713230" cy="1268095"/>
          </a:xfrm>
          <a:prstGeom prst="rect">
            <a:avLst/>
          </a:prstGeom>
          <a:solidFill>
            <a:srgbClr val="00A2FF"/>
          </a:solidFill>
        </p:spPr>
        <p:txBody>
          <a:bodyPr vert="horz" wrap="square" lIns="0" tIns="0" rIns="0" bIns="0" rtlCol="0">
            <a:spAutoFit/>
          </a:bodyPr>
          <a:lstStyle/>
          <a:p>
            <a:pPr>
              <a:lnSpc>
                <a:spcPct val="100000"/>
              </a:lnSpc>
            </a:pPr>
            <a:endParaRPr sz="2100">
              <a:latin typeface="Times New Roman"/>
              <a:cs typeface="Times New Roman"/>
            </a:endParaRPr>
          </a:p>
          <a:p>
            <a:pPr marL="333375">
              <a:lnSpc>
                <a:spcPct val="100000"/>
              </a:lnSpc>
              <a:spcBef>
                <a:spcPts val="1440"/>
              </a:spcBef>
            </a:pPr>
            <a:r>
              <a:rPr sz="1800" spc="40" dirty="0">
                <a:solidFill>
                  <a:srgbClr val="FFFFFF"/>
                </a:solidFill>
                <a:latin typeface="Arial MT"/>
                <a:cs typeface="Arial MT"/>
              </a:rPr>
              <a:t>Controller</a:t>
            </a:r>
            <a:endParaRPr sz="1800">
              <a:latin typeface="Arial MT"/>
              <a:cs typeface="Arial MT"/>
            </a:endParaRPr>
          </a:p>
        </p:txBody>
      </p:sp>
      <p:sp>
        <p:nvSpPr>
          <p:cNvPr id="8" name="object 8"/>
          <p:cNvSpPr txBox="1"/>
          <p:nvPr/>
        </p:nvSpPr>
        <p:spPr>
          <a:xfrm>
            <a:off x="7237845" y="6682767"/>
            <a:ext cx="1937385" cy="1210310"/>
          </a:xfrm>
          <a:prstGeom prst="rect">
            <a:avLst/>
          </a:prstGeom>
          <a:solidFill>
            <a:srgbClr val="00A2FF"/>
          </a:solidFill>
        </p:spPr>
        <p:txBody>
          <a:bodyPr vert="horz" wrap="square" lIns="0" tIns="635" rIns="0" bIns="0" rtlCol="0">
            <a:spAutoFit/>
          </a:bodyPr>
          <a:lstStyle/>
          <a:p>
            <a:pPr>
              <a:lnSpc>
                <a:spcPct val="100000"/>
              </a:lnSpc>
              <a:spcBef>
                <a:spcPts val="5"/>
              </a:spcBef>
            </a:pPr>
            <a:endParaRPr sz="3100">
              <a:latin typeface="Times New Roman"/>
              <a:cs typeface="Times New Roman"/>
            </a:endParaRPr>
          </a:p>
          <a:p>
            <a:pPr marL="104775">
              <a:lnSpc>
                <a:spcPct val="100000"/>
              </a:lnSpc>
            </a:pPr>
            <a:r>
              <a:rPr sz="1900" spc="30" dirty="0">
                <a:solidFill>
                  <a:srgbClr val="FFFFFF"/>
                </a:solidFill>
                <a:latin typeface="Arial MT"/>
                <a:cs typeface="Arial MT"/>
              </a:rPr>
              <a:t>Kafka</a:t>
            </a:r>
            <a:r>
              <a:rPr sz="1900" spc="-40" dirty="0">
                <a:solidFill>
                  <a:srgbClr val="FFFFFF"/>
                </a:solidFill>
                <a:latin typeface="Arial MT"/>
                <a:cs typeface="Arial MT"/>
              </a:rPr>
              <a:t> </a:t>
            </a:r>
            <a:r>
              <a:rPr sz="1900" spc="40" dirty="0">
                <a:solidFill>
                  <a:srgbClr val="FFFFFF"/>
                </a:solidFill>
                <a:latin typeface="Arial MT"/>
                <a:cs typeface="Arial MT"/>
              </a:rPr>
              <a:t>Producer</a:t>
            </a:r>
            <a:endParaRPr sz="1900">
              <a:latin typeface="Arial MT"/>
              <a:cs typeface="Arial MT"/>
            </a:endParaRPr>
          </a:p>
        </p:txBody>
      </p:sp>
      <p:sp>
        <p:nvSpPr>
          <p:cNvPr id="9" name="object 9"/>
          <p:cNvSpPr txBox="1"/>
          <p:nvPr/>
        </p:nvSpPr>
        <p:spPr>
          <a:xfrm>
            <a:off x="5589087" y="5343733"/>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1</a:t>
            </a:r>
            <a:endParaRPr sz="2450">
              <a:latin typeface="Arial"/>
              <a:cs typeface="Arial"/>
            </a:endParaRPr>
          </a:p>
        </p:txBody>
      </p:sp>
      <p:grpSp>
        <p:nvGrpSpPr>
          <p:cNvPr id="10" name="object 10"/>
          <p:cNvGrpSpPr/>
          <p:nvPr/>
        </p:nvGrpSpPr>
        <p:grpSpPr>
          <a:xfrm>
            <a:off x="4544364" y="7325431"/>
            <a:ext cx="6290310" cy="1626235"/>
            <a:chOff x="4544364" y="7325431"/>
            <a:chExt cx="6290310" cy="1626235"/>
          </a:xfrm>
        </p:grpSpPr>
        <p:sp>
          <p:nvSpPr>
            <p:cNvPr id="11" name="object 11"/>
            <p:cNvSpPr/>
            <p:nvPr/>
          </p:nvSpPr>
          <p:spPr>
            <a:xfrm>
              <a:off x="9560939" y="7571513"/>
              <a:ext cx="1118870" cy="0"/>
            </a:xfrm>
            <a:custGeom>
              <a:avLst/>
              <a:gdLst/>
              <a:ahLst/>
              <a:cxnLst/>
              <a:rect l="l" t="t" r="r" b="b"/>
              <a:pathLst>
                <a:path w="1118870">
                  <a:moveTo>
                    <a:pt x="0" y="0"/>
                  </a:moveTo>
                  <a:lnTo>
                    <a:pt x="1097701" y="0"/>
                  </a:lnTo>
                  <a:lnTo>
                    <a:pt x="1118643" y="0"/>
                  </a:lnTo>
                </a:path>
              </a:pathLst>
            </a:custGeom>
            <a:ln w="41883">
              <a:solidFill>
                <a:srgbClr val="000000"/>
              </a:solidFill>
            </a:ln>
          </p:spPr>
          <p:txBody>
            <a:bodyPr wrap="square" lIns="0" tIns="0" rIns="0" bIns="0" rtlCol="0"/>
            <a:lstStyle/>
            <a:p>
              <a:endParaRPr/>
            </a:p>
          </p:txBody>
        </p:sp>
        <p:sp>
          <p:nvSpPr>
            <p:cNvPr id="12" name="object 12"/>
            <p:cNvSpPr/>
            <p:nvPr/>
          </p:nvSpPr>
          <p:spPr>
            <a:xfrm>
              <a:off x="10658638" y="7483558"/>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sp>
          <p:nvSpPr>
            <p:cNvPr id="13" name="object 13"/>
            <p:cNvSpPr/>
            <p:nvPr/>
          </p:nvSpPr>
          <p:spPr>
            <a:xfrm>
              <a:off x="5926521" y="7413386"/>
              <a:ext cx="996950" cy="0"/>
            </a:xfrm>
            <a:custGeom>
              <a:avLst/>
              <a:gdLst/>
              <a:ahLst/>
              <a:cxnLst/>
              <a:rect l="l" t="t" r="r" b="b"/>
              <a:pathLst>
                <a:path w="996950">
                  <a:moveTo>
                    <a:pt x="0" y="0"/>
                  </a:moveTo>
                  <a:lnTo>
                    <a:pt x="975490" y="0"/>
                  </a:lnTo>
                  <a:lnTo>
                    <a:pt x="996432" y="0"/>
                  </a:lnTo>
                </a:path>
              </a:pathLst>
            </a:custGeom>
            <a:ln w="41883">
              <a:solidFill>
                <a:srgbClr val="FFFFFF"/>
              </a:solidFill>
            </a:ln>
          </p:spPr>
          <p:txBody>
            <a:bodyPr wrap="square" lIns="0" tIns="0" rIns="0" bIns="0" rtlCol="0"/>
            <a:lstStyle/>
            <a:p>
              <a:endParaRPr/>
            </a:p>
          </p:txBody>
        </p:sp>
        <p:sp>
          <p:nvSpPr>
            <p:cNvPr id="14" name="object 14"/>
            <p:cNvSpPr/>
            <p:nvPr/>
          </p:nvSpPr>
          <p:spPr>
            <a:xfrm>
              <a:off x="6902011" y="7325431"/>
              <a:ext cx="176530" cy="176530"/>
            </a:xfrm>
            <a:custGeom>
              <a:avLst/>
              <a:gdLst/>
              <a:ahLst/>
              <a:cxnLst/>
              <a:rect l="l" t="t" r="r" b="b"/>
              <a:pathLst>
                <a:path w="176529" h="176529">
                  <a:moveTo>
                    <a:pt x="0" y="0"/>
                  </a:moveTo>
                  <a:lnTo>
                    <a:pt x="0" y="175910"/>
                  </a:lnTo>
                  <a:lnTo>
                    <a:pt x="175910" y="87955"/>
                  </a:lnTo>
                  <a:lnTo>
                    <a:pt x="0" y="0"/>
                  </a:lnTo>
                  <a:close/>
                </a:path>
              </a:pathLst>
            </a:custGeom>
            <a:solidFill>
              <a:srgbClr val="FFFFFF"/>
            </a:solidFill>
          </p:spPr>
          <p:txBody>
            <a:bodyPr wrap="square" lIns="0" tIns="0" rIns="0" bIns="0" rtlCol="0"/>
            <a:lstStyle/>
            <a:p>
              <a:endParaRPr/>
            </a:p>
          </p:txBody>
        </p:sp>
        <p:sp>
          <p:nvSpPr>
            <p:cNvPr id="15" name="object 15"/>
            <p:cNvSpPr/>
            <p:nvPr/>
          </p:nvSpPr>
          <p:spPr>
            <a:xfrm>
              <a:off x="4544364" y="8026424"/>
              <a:ext cx="918210" cy="925194"/>
            </a:xfrm>
            <a:custGeom>
              <a:avLst/>
              <a:gdLst/>
              <a:ahLst/>
              <a:cxnLst/>
              <a:rect l="l" t="t" r="r" b="b"/>
              <a:pathLst>
                <a:path w="918210" h="925195">
                  <a:moveTo>
                    <a:pt x="458878" y="0"/>
                  </a:moveTo>
                  <a:lnTo>
                    <a:pt x="414893" y="2116"/>
                  </a:lnTo>
                  <a:lnTo>
                    <a:pt x="371235" y="8465"/>
                  </a:lnTo>
                  <a:lnTo>
                    <a:pt x="328229" y="19046"/>
                  </a:lnTo>
                  <a:lnTo>
                    <a:pt x="286201" y="33861"/>
                  </a:lnTo>
                  <a:lnTo>
                    <a:pt x="245479" y="52907"/>
                  </a:lnTo>
                  <a:lnTo>
                    <a:pt x="206387" y="76187"/>
                  </a:lnTo>
                  <a:lnTo>
                    <a:pt x="169253" y="103699"/>
                  </a:lnTo>
                  <a:lnTo>
                    <a:pt x="134402" y="135444"/>
                  </a:lnTo>
                  <a:lnTo>
                    <a:pt x="102901" y="170565"/>
                  </a:lnTo>
                  <a:lnTo>
                    <a:pt x="75601" y="207988"/>
                  </a:lnTo>
                  <a:lnTo>
                    <a:pt x="52500" y="247382"/>
                  </a:lnTo>
                  <a:lnTo>
                    <a:pt x="33600" y="288421"/>
                  </a:lnTo>
                  <a:lnTo>
                    <a:pt x="18900" y="330774"/>
                  </a:lnTo>
                  <a:lnTo>
                    <a:pt x="8400" y="374114"/>
                  </a:lnTo>
                  <a:lnTo>
                    <a:pt x="2100" y="418111"/>
                  </a:lnTo>
                  <a:lnTo>
                    <a:pt x="0" y="462436"/>
                  </a:lnTo>
                  <a:lnTo>
                    <a:pt x="2100" y="506762"/>
                  </a:lnTo>
                  <a:lnTo>
                    <a:pt x="8400" y="550759"/>
                  </a:lnTo>
                  <a:lnTo>
                    <a:pt x="18900" y="594098"/>
                  </a:lnTo>
                  <a:lnTo>
                    <a:pt x="33600" y="636452"/>
                  </a:lnTo>
                  <a:lnTo>
                    <a:pt x="52500" y="677490"/>
                  </a:lnTo>
                  <a:lnTo>
                    <a:pt x="75601" y="716885"/>
                  </a:lnTo>
                  <a:lnTo>
                    <a:pt x="102901" y="754307"/>
                  </a:lnTo>
                  <a:lnTo>
                    <a:pt x="134402" y="789428"/>
                  </a:lnTo>
                  <a:lnTo>
                    <a:pt x="169253" y="821173"/>
                  </a:lnTo>
                  <a:lnTo>
                    <a:pt x="206387" y="848685"/>
                  </a:lnTo>
                  <a:lnTo>
                    <a:pt x="245479" y="871965"/>
                  </a:lnTo>
                  <a:lnTo>
                    <a:pt x="286201" y="891012"/>
                  </a:lnTo>
                  <a:lnTo>
                    <a:pt x="328229" y="905826"/>
                  </a:lnTo>
                  <a:lnTo>
                    <a:pt x="371235" y="916408"/>
                  </a:lnTo>
                  <a:lnTo>
                    <a:pt x="414893" y="922757"/>
                  </a:lnTo>
                  <a:lnTo>
                    <a:pt x="458878" y="924873"/>
                  </a:lnTo>
                  <a:lnTo>
                    <a:pt x="502862" y="922757"/>
                  </a:lnTo>
                  <a:lnTo>
                    <a:pt x="546521" y="916408"/>
                  </a:lnTo>
                  <a:lnTo>
                    <a:pt x="589527" y="905826"/>
                  </a:lnTo>
                  <a:lnTo>
                    <a:pt x="631554" y="891012"/>
                  </a:lnTo>
                  <a:lnTo>
                    <a:pt x="672277" y="871965"/>
                  </a:lnTo>
                  <a:lnTo>
                    <a:pt x="711368" y="848685"/>
                  </a:lnTo>
                  <a:lnTo>
                    <a:pt x="748503" y="821173"/>
                  </a:lnTo>
                  <a:lnTo>
                    <a:pt x="783354" y="789428"/>
                  </a:lnTo>
                  <a:lnTo>
                    <a:pt x="814854" y="754307"/>
                  </a:lnTo>
                  <a:lnTo>
                    <a:pt x="842155" y="716885"/>
                  </a:lnTo>
                  <a:lnTo>
                    <a:pt x="865255" y="677490"/>
                  </a:lnTo>
                  <a:lnTo>
                    <a:pt x="884155" y="636452"/>
                  </a:lnTo>
                  <a:lnTo>
                    <a:pt x="898856" y="594098"/>
                  </a:lnTo>
                  <a:lnTo>
                    <a:pt x="909356" y="550759"/>
                  </a:lnTo>
                  <a:lnTo>
                    <a:pt x="915656" y="506762"/>
                  </a:lnTo>
                  <a:lnTo>
                    <a:pt x="917756" y="462436"/>
                  </a:lnTo>
                  <a:lnTo>
                    <a:pt x="915656" y="418111"/>
                  </a:lnTo>
                  <a:lnTo>
                    <a:pt x="909356" y="374114"/>
                  </a:lnTo>
                  <a:lnTo>
                    <a:pt x="898856" y="330774"/>
                  </a:lnTo>
                  <a:lnTo>
                    <a:pt x="884155" y="288421"/>
                  </a:lnTo>
                  <a:lnTo>
                    <a:pt x="865255" y="247382"/>
                  </a:lnTo>
                  <a:lnTo>
                    <a:pt x="842155" y="207988"/>
                  </a:lnTo>
                  <a:lnTo>
                    <a:pt x="814854" y="170565"/>
                  </a:lnTo>
                  <a:lnTo>
                    <a:pt x="783354" y="135444"/>
                  </a:lnTo>
                  <a:lnTo>
                    <a:pt x="748503" y="103699"/>
                  </a:lnTo>
                  <a:lnTo>
                    <a:pt x="711368" y="76187"/>
                  </a:lnTo>
                  <a:lnTo>
                    <a:pt x="672277" y="52907"/>
                  </a:lnTo>
                  <a:lnTo>
                    <a:pt x="631554" y="33861"/>
                  </a:lnTo>
                  <a:lnTo>
                    <a:pt x="589527" y="19046"/>
                  </a:lnTo>
                  <a:lnTo>
                    <a:pt x="546521" y="8465"/>
                  </a:lnTo>
                  <a:lnTo>
                    <a:pt x="502862" y="2116"/>
                  </a:lnTo>
                  <a:lnTo>
                    <a:pt x="458878" y="0"/>
                  </a:lnTo>
                  <a:close/>
                </a:path>
              </a:pathLst>
            </a:custGeom>
            <a:solidFill>
              <a:srgbClr val="61D836"/>
            </a:solidFill>
          </p:spPr>
          <p:txBody>
            <a:bodyPr wrap="square" lIns="0" tIns="0" rIns="0" bIns="0" rtlCol="0"/>
            <a:lstStyle/>
            <a:p>
              <a:endParaRPr/>
            </a:p>
          </p:txBody>
        </p:sp>
        <p:sp>
          <p:nvSpPr>
            <p:cNvPr id="16" name="object 16"/>
            <p:cNvSpPr/>
            <p:nvPr/>
          </p:nvSpPr>
          <p:spPr>
            <a:xfrm>
              <a:off x="7811280" y="8026424"/>
              <a:ext cx="918210" cy="925194"/>
            </a:xfrm>
            <a:custGeom>
              <a:avLst/>
              <a:gdLst/>
              <a:ahLst/>
              <a:cxnLst/>
              <a:rect l="l" t="t" r="r" b="b"/>
              <a:pathLst>
                <a:path w="918209" h="925195">
                  <a:moveTo>
                    <a:pt x="458878" y="0"/>
                  </a:moveTo>
                  <a:lnTo>
                    <a:pt x="414893" y="2116"/>
                  </a:lnTo>
                  <a:lnTo>
                    <a:pt x="371235" y="8465"/>
                  </a:lnTo>
                  <a:lnTo>
                    <a:pt x="328229" y="19046"/>
                  </a:lnTo>
                  <a:lnTo>
                    <a:pt x="286201" y="33861"/>
                  </a:lnTo>
                  <a:lnTo>
                    <a:pt x="245479" y="52907"/>
                  </a:lnTo>
                  <a:lnTo>
                    <a:pt x="206387" y="76187"/>
                  </a:lnTo>
                  <a:lnTo>
                    <a:pt x="169253" y="103699"/>
                  </a:lnTo>
                  <a:lnTo>
                    <a:pt x="134402" y="135444"/>
                  </a:lnTo>
                  <a:lnTo>
                    <a:pt x="102901" y="170565"/>
                  </a:lnTo>
                  <a:lnTo>
                    <a:pt x="75601" y="207988"/>
                  </a:lnTo>
                  <a:lnTo>
                    <a:pt x="52500" y="247382"/>
                  </a:lnTo>
                  <a:lnTo>
                    <a:pt x="33600" y="288421"/>
                  </a:lnTo>
                  <a:lnTo>
                    <a:pt x="18900" y="330774"/>
                  </a:lnTo>
                  <a:lnTo>
                    <a:pt x="8400" y="374114"/>
                  </a:lnTo>
                  <a:lnTo>
                    <a:pt x="2100" y="418111"/>
                  </a:lnTo>
                  <a:lnTo>
                    <a:pt x="0" y="462436"/>
                  </a:lnTo>
                  <a:lnTo>
                    <a:pt x="2100" y="506762"/>
                  </a:lnTo>
                  <a:lnTo>
                    <a:pt x="8400" y="550759"/>
                  </a:lnTo>
                  <a:lnTo>
                    <a:pt x="18900" y="594098"/>
                  </a:lnTo>
                  <a:lnTo>
                    <a:pt x="33600" y="636452"/>
                  </a:lnTo>
                  <a:lnTo>
                    <a:pt x="52500" y="677490"/>
                  </a:lnTo>
                  <a:lnTo>
                    <a:pt x="75601" y="716885"/>
                  </a:lnTo>
                  <a:lnTo>
                    <a:pt x="102901" y="754307"/>
                  </a:lnTo>
                  <a:lnTo>
                    <a:pt x="134402" y="789428"/>
                  </a:lnTo>
                  <a:lnTo>
                    <a:pt x="169253" y="821173"/>
                  </a:lnTo>
                  <a:lnTo>
                    <a:pt x="206387" y="848685"/>
                  </a:lnTo>
                  <a:lnTo>
                    <a:pt x="245479" y="871965"/>
                  </a:lnTo>
                  <a:lnTo>
                    <a:pt x="286201" y="891012"/>
                  </a:lnTo>
                  <a:lnTo>
                    <a:pt x="328229" y="905826"/>
                  </a:lnTo>
                  <a:lnTo>
                    <a:pt x="371235" y="916408"/>
                  </a:lnTo>
                  <a:lnTo>
                    <a:pt x="414893" y="922757"/>
                  </a:lnTo>
                  <a:lnTo>
                    <a:pt x="458878" y="924873"/>
                  </a:lnTo>
                  <a:lnTo>
                    <a:pt x="502862" y="922757"/>
                  </a:lnTo>
                  <a:lnTo>
                    <a:pt x="546521" y="916408"/>
                  </a:lnTo>
                  <a:lnTo>
                    <a:pt x="589527" y="905826"/>
                  </a:lnTo>
                  <a:lnTo>
                    <a:pt x="631554" y="891012"/>
                  </a:lnTo>
                  <a:lnTo>
                    <a:pt x="672277" y="871965"/>
                  </a:lnTo>
                  <a:lnTo>
                    <a:pt x="711368" y="848685"/>
                  </a:lnTo>
                  <a:lnTo>
                    <a:pt x="748503" y="821173"/>
                  </a:lnTo>
                  <a:lnTo>
                    <a:pt x="783354" y="789428"/>
                  </a:lnTo>
                  <a:lnTo>
                    <a:pt x="814854" y="754307"/>
                  </a:lnTo>
                  <a:lnTo>
                    <a:pt x="842155" y="716885"/>
                  </a:lnTo>
                  <a:lnTo>
                    <a:pt x="865255" y="677490"/>
                  </a:lnTo>
                  <a:lnTo>
                    <a:pt x="884155" y="636452"/>
                  </a:lnTo>
                  <a:lnTo>
                    <a:pt x="898856" y="594098"/>
                  </a:lnTo>
                  <a:lnTo>
                    <a:pt x="909356" y="550759"/>
                  </a:lnTo>
                  <a:lnTo>
                    <a:pt x="915656" y="506762"/>
                  </a:lnTo>
                  <a:lnTo>
                    <a:pt x="917756" y="462436"/>
                  </a:lnTo>
                  <a:lnTo>
                    <a:pt x="915656" y="418111"/>
                  </a:lnTo>
                  <a:lnTo>
                    <a:pt x="909356" y="374114"/>
                  </a:lnTo>
                  <a:lnTo>
                    <a:pt x="898856" y="330774"/>
                  </a:lnTo>
                  <a:lnTo>
                    <a:pt x="884155" y="288421"/>
                  </a:lnTo>
                  <a:lnTo>
                    <a:pt x="865255" y="247382"/>
                  </a:lnTo>
                  <a:lnTo>
                    <a:pt x="842155" y="207988"/>
                  </a:lnTo>
                  <a:lnTo>
                    <a:pt x="814854" y="170565"/>
                  </a:lnTo>
                  <a:lnTo>
                    <a:pt x="783354" y="135444"/>
                  </a:lnTo>
                  <a:lnTo>
                    <a:pt x="748503" y="103699"/>
                  </a:lnTo>
                  <a:lnTo>
                    <a:pt x="711368" y="76187"/>
                  </a:lnTo>
                  <a:lnTo>
                    <a:pt x="672277" y="52907"/>
                  </a:lnTo>
                  <a:lnTo>
                    <a:pt x="631554" y="33861"/>
                  </a:lnTo>
                  <a:lnTo>
                    <a:pt x="589527" y="19046"/>
                  </a:lnTo>
                  <a:lnTo>
                    <a:pt x="546521" y="8465"/>
                  </a:lnTo>
                  <a:lnTo>
                    <a:pt x="502862" y="2116"/>
                  </a:lnTo>
                  <a:lnTo>
                    <a:pt x="458878" y="0"/>
                  </a:lnTo>
                  <a:close/>
                </a:path>
              </a:pathLst>
            </a:custGeom>
            <a:solidFill>
              <a:srgbClr val="61D836"/>
            </a:solidFill>
          </p:spPr>
          <p:txBody>
            <a:bodyPr wrap="square" lIns="0" tIns="0" rIns="0" bIns="0" rtlCol="0"/>
            <a:lstStyle/>
            <a:p>
              <a:endParaRPr/>
            </a:p>
          </p:txBody>
        </p:sp>
      </p:grpSp>
      <p:sp>
        <p:nvSpPr>
          <p:cNvPr id="17" name="object 17"/>
          <p:cNvSpPr txBox="1"/>
          <p:nvPr/>
        </p:nvSpPr>
        <p:spPr>
          <a:xfrm>
            <a:off x="4896438" y="8255894"/>
            <a:ext cx="3639185" cy="1259205"/>
          </a:xfrm>
          <a:prstGeom prst="rect">
            <a:avLst/>
          </a:prstGeom>
        </p:spPr>
        <p:txBody>
          <a:bodyPr vert="horz" wrap="square" lIns="0" tIns="17145" rIns="0" bIns="0" rtlCol="0">
            <a:spAutoFit/>
          </a:bodyPr>
          <a:lstStyle/>
          <a:p>
            <a:pPr marL="13335">
              <a:lnSpc>
                <a:spcPct val="100000"/>
              </a:lnSpc>
              <a:spcBef>
                <a:spcPts val="135"/>
              </a:spcBef>
              <a:tabLst>
                <a:tab pos="3280410" algn="l"/>
              </a:tabLst>
            </a:pPr>
            <a:r>
              <a:rPr sz="2600" spc="20" dirty="0">
                <a:solidFill>
                  <a:srgbClr val="FFFFFF"/>
                </a:solidFill>
                <a:latin typeface="Arial MT"/>
                <a:cs typeface="Arial MT"/>
              </a:rPr>
              <a:t>1	2</a:t>
            </a:r>
            <a:endParaRPr sz="2600">
              <a:latin typeface="Arial MT"/>
              <a:cs typeface="Arial MT"/>
            </a:endParaRPr>
          </a:p>
          <a:p>
            <a:pPr>
              <a:lnSpc>
                <a:spcPct val="100000"/>
              </a:lnSpc>
              <a:spcBef>
                <a:spcPts val="50"/>
              </a:spcBef>
            </a:pPr>
            <a:endParaRPr sz="3100">
              <a:latin typeface="Arial MT"/>
              <a:cs typeface="Arial MT"/>
            </a:endParaRPr>
          </a:p>
          <a:p>
            <a:pPr marL="12700">
              <a:lnSpc>
                <a:spcPct val="100000"/>
              </a:lnSpc>
            </a:pPr>
            <a:r>
              <a:rPr sz="2450" b="1" spc="-10" dirty="0">
                <a:latin typeface="Arial"/>
                <a:cs typeface="Arial"/>
              </a:rPr>
              <a:t>Library</a:t>
            </a:r>
            <a:r>
              <a:rPr sz="2450" b="1" spc="-30" dirty="0">
                <a:latin typeface="Arial"/>
                <a:cs typeface="Arial"/>
              </a:rPr>
              <a:t> </a:t>
            </a:r>
            <a:r>
              <a:rPr sz="2450" b="1" spc="-10" dirty="0">
                <a:latin typeface="Arial"/>
                <a:cs typeface="Arial"/>
              </a:rPr>
              <a:t>Events</a:t>
            </a:r>
            <a:r>
              <a:rPr sz="2450" b="1" spc="-25" dirty="0">
                <a:latin typeface="Arial"/>
                <a:cs typeface="Arial"/>
              </a:rPr>
              <a:t> </a:t>
            </a:r>
            <a:r>
              <a:rPr sz="2450" b="1" spc="10" dirty="0">
                <a:latin typeface="Arial"/>
                <a:cs typeface="Arial"/>
              </a:rPr>
              <a:t>Producer</a:t>
            </a:r>
            <a:endParaRPr sz="2450">
              <a:latin typeface="Arial"/>
              <a:cs typeface="Arial"/>
            </a:endParaRPr>
          </a:p>
        </p:txBody>
      </p:sp>
      <p:sp>
        <p:nvSpPr>
          <p:cNvPr id="18" name="object 18"/>
          <p:cNvSpPr/>
          <p:nvPr/>
        </p:nvSpPr>
        <p:spPr>
          <a:xfrm>
            <a:off x="11664563" y="8926921"/>
            <a:ext cx="918210" cy="925194"/>
          </a:xfrm>
          <a:custGeom>
            <a:avLst/>
            <a:gdLst/>
            <a:ahLst/>
            <a:cxnLst/>
            <a:rect l="l" t="t" r="r" b="b"/>
            <a:pathLst>
              <a:path w="918209" h="925195">
                <a:moveTo>
                  <a:pt x="458880" y="0"/>
                </a:moveTo>
                <a:lnTo>
                  <a:pt x="414895" y="2116"/>
                </a:lnTo>
                <a:lnTo>
                  <a:pt x="371237" y="8465"/>
                </a:lnTo>
                <a:lnTo>
                  <a:pt x="328231" y="19046"/>
                </a:lnTo>
                <a:lnTo>
                  <a:pt x="286204" y="33861"/>
                </a:lnTo>
                <a:lnTo>
                  <a:pt x="245481" y="52907"/>
                </a:lnTo>
                <a:lnTo>
                  <a:pt x="206390" y="76187"/>
                </a:lnTo>
                <a:lnTo>
                  <a:pt x="169257" y="103699"/>
                </a:lnTo>
                <a:lnTo>
                  <a:pt x="134406" y="135444"/>
                </a:lnTo>
                <a:lnTo>
                  <a:pt x="102905" y="170565"/>
                </a:lnTo>
                <a:lnTo>
                  <a:pt x="75603" y="207988"/>
                </a:lnTo>
                <a:lnTo>
                  <a:pt x="52502" y="247382"/>
                </a:lnTo>
                <a:lnTo>
                  <a:pt x="33601" y="288421"/>
                </a:lnTo>
                <a:lnTo>
                  <a:pt x="18900" y="330774"/>
                </a:lnTo>
                <a:lnTo>
                  <a:pt x="8400" y="374114"/>
                </a:lnTo>
                <a:lnTo>
                  <a:pt x="2100" y="418111"/>
                </a:lnTo>
                <a:lnTo>
                  <a:pt x="0" y="462436"/>
                </a:lnTo>
                <a:lnTo>
                  <a:pt x="2100" y="506762"/>
                </a:lnTo>
                <a:lnTo>
                  <a:pt x="8400" y="550759"/>
                </a:lnTo>
                <a:lnTo>
                  <a:pt x="18900" y="594098"/>
                </a:lnTo>
                <a:lnTo>
                  <a:pt x="33601" y="636452"/>
                </a:lnTo>
                <a:lnTo>
                  <a:pt x="52502" y="677490"/>
                </a:lnTo>
                <a:lnTo>
                  <a:pt x="75603" y="716885"/>
                </a:lnTo>
                <a:lnTo>
                  <a:pt x="102905" y="754307"/>
                </a:lnTo>
                <a:lnTo>
                  <a:pt x="134406" y="789428"/>
                </a:lnTo>
                <a:lnTo>
                  <a:pt x="169257" y="821173"/>
                </a:lnTo>
                <a:lnTo>
                  <a:pt x="206390" y="848685"/>
                </a:lnTo>
                <a:lnTo>
                  <a:pt x="245481" y="871965"/>
                </a:lnTo>
                <a:lnTo>
                  <a:pt x="286204" y="891012"/>
                </a:lnTo>
                <a:lnTo>
                  <a:pt x="328231" y="905826"/>
                </a:lnTo>
                <a:lnTo>
                  <a:pt x="371237" y="916408"/>
                </a:lnTo>
                <a:lnTo>
                  <a:pt x="414895" y="922757"/>
                </a:lnTo>
                <a:lnTo>
                  <a:pt x="458880" y="924873"/>
                </a:lnTo>
                <a:lnTo>
                  <a:pt x="502864" y="922757"/>
                </a:lnTo>
                <a:lnTo>
                  <a:pt x="546523" y="916408"/>
                </a:lnTo>
                <a:lnTo>
                  <a:pt x="589529" y="905826"/>
                </a:lnTo>
                <a:lnTo>
                  <a:pt x="631557" y="891012"/>
                </a:lnTo>
                <a:lnTo>
                  <a:pt x="672281" y="871965"/>
                </a:lnTo>
                <a:lnTo>
                  <a:pt x="711373" y="848685"/>
                </a:lnTo>
                <a:lnTo>
                  <a:pt x="748508" y="821173"/>
                </a:lnTo>
                <a:lnTo>
                  <a:pt x="783360" y="789428"/>
                </a:lnTo>
                <a:lnTo>
                  <a:pt x="814860" y="754307"/>
                </a:lnTo>
                <a:lnTo>
                  <a:pt x="842160" y="716885"/>
                </a:lnTo>
                <a:lnTo>
                  <a:pt x="865260" y="677490"/>
                </a:lnTo>
                <a:lnTo>
                  <a:pt x="884160" y="636452"/>
                </a:lnTo>
                <a:lnTo>
                  <a:pt x="898860" y="594098"/>
                </a:lnTo>
                <a:lnTo>
                  <a:pt x="909360" y="550759"/>
                </a:lnTo>
                <a:lnTo>
                  <a:pt x="915660" y="506762"/>
                </a:lnTo>
                <a:lnTo>
                  <a:pt x="917760" y="462436"/>
                </a:lnTo>
                <a:lnTo>
                  <a:pt x="915660" y="418111"/>
                </a:lnTo>
                <a:lnTo>
                  <a:pt x="909360" y="374114"/>
                </a:lnTo>
                <a:lnTo>
                  <a:pt x="898860" y="330774"/>
                </a:lnTo>
                <a:lnTo>
                  <a:pt x="884160" y="288421"/>
                </a:lnTo>
                <a:lnTo>
                  <a:pt x="865260" y="247382"/>
                </a:lnTo>
                <a:lnTo>
                  <a:pt x="842160" y="207988"/>
                </a:lnTo>
                <a:lnTo>
                  <a:pt x="814860" y="170565"/>
                </a:lnTo>
                <a:lnTo>
                  <a:pt x="783360" y="135444"/>
                </a:lnTo>
                <a:lnTo>
                  <a:pt x="748508" y="103699"/>
                </a:lnTo>
                <a:lnTo>
                  <a:pt x="711373" y="76187"/>
                </a:lnTo>
                <a:lnTo>
                  <a:pt x="672281" y="52907"/>
                </a:lnTo>
                <a:lnTo>
                  <a:pt x="631557" y="33861"/>
                </a:lnTo>
                <a:lnTo>
                  <a:pt x="589529" y="19046"/>
                </a:lnTo>
                <a:lnTo>
                  <a:pt x="546523" y="8465"/>
                </a:lnTo>
                <a:lnTo>
                  <a:pt x="502864" y="2116"/>
                </a:lnTo>
                <a:lnTo>
                  <a:pt x="458880" y="0"/>
                </a:lnTo>
                <a:close/>
              </a:path>
            </a:pathLst>
          </a:custGeom>
          <a:solidFill>
            <a:srgbClr val="61D836"/>
          </a:solidFill>
        </p:spPr>
        <p:txBody>
          <a:bodyPr wrap="square" lIns="0" tIns="0" rIns="0" bIns="0" rtlCol="0"/>
          <a:lstStyle/>
          <a:p>
            <a:endParaRPr/>
          </a:p>
        </p:txBody>
      </p:sp>
      <p:sp>
        <p:nvSpPr>
          <p:cNvPr id="19" name="object 19"/>
          <p:cNvSpPr txBox="1"/>
          <p:nvPr/>
        </p:nvSpPr>
        <p:spPr>
          <a:xfrm>
            <a:off x="12017593" y="9156390"/>
            <a:ext cx="212090" cy="427990"/>
          </a:xfrm>
          <a:prstGeom prst="rect">
            <a:avLst/>
          </a:prstGeom>
        </p:spPr>
        <p:txBody>
          <a:bodyPr vert="horz" wrap="square" lIns="0" tIns="17145" rIns="0" bIns="0" rtlCol="0">
            <a:spAutoFit/>
          </a:bodyPr>
          <a:lstStyle/>
          <a:p>
            <a:pPr marL="12700">
              <a:lnSpc>
                <a:spcPct val="100000"/>
              </a:lnSpc>
              <a:spcBef>
                <a:spcPts val="135"/>
              </a:spcBef>
            </a:pPr>
            <a:r>
              <a:rPr sz="2600" spc="20" dirty="0">
                <a:solidFill>
                  <a:srgbClr val="FFFFFF"/>
                </a:solidFill>
                <a:latin typeface="Arial MT"/>
                <a:cs typeface="Arial MT"/>
              </a:rPr>
              <a:t>3</a:t>
            </a:r>
            <a:endParaRPr sz="2600">
              <a:latin typeface="Arial MT"/>
              <a:cs typeface="Arial M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6221" y="494591"/>
            <a:ext cx="8411845" cy="1433195"/>
          </a:xfrm>
          <a:prstGeom prst="rect">
            <a:avLst/>
          </a:prstGeom>
        </p:spPr>
        <p:txBody>
          <a:bodyPr vert="horz" wrap="square" lIns="0" tIns="17145" rIns="0" bIns="0" rtlCol="0">
            <a:spAutoFit/>
          </a:bodyPr>
          <a:lstStyle/>
          <a:p>
            <a:pPr marL="12700">
              <a:lnSpc>
                <a:spcPct val="100000"/>
              </a:lnSpc>
              <a:spcBef>
                <a:spcPts val="135"/>
              </a:spcBef>
            </a:pPr>
            <a:r>
              <a:rPr spc="229" dirty="0"/>
              <a:t>Integration</a:t>
            </a:r>
            <a:r>
              <a:rPr spc="-80" dirty="0"/>
              <a:t> </a:t>
            </a:r>
            <a:r>
              <a:rPr spc="-110" dirty="0"/>
              <a:t>Test</a:t>
            </a:r>
          </a:p>
        </p:txBody>
      </p:sp>
      <p:pic>
        <p:nvPicPr>
          <p:cNvPr id="3" name="object 3"/>
          <p:cNvPicPr/>
          <p:nvPr/>
        </p:nvPicPr>
        <p:blipFill>
          <a:blip r:embed="rId2" cstate="print"/>
          <a:stretch>
            <a:fillRect/>
          </a:stretch>
        </p:blipFill>
        <p:spPr>
          <a:xfrm>
            <a:off x="11820226" y="5464985"/>
            <a:ext cx="2118618" cy="2118618"/>
          </a:xfrm>
          <a:prstGeom prst="rect">
            <a:avLst/>
          </a:prstGeom>
        </p:spPr>
      </p:pic>
      <p:sp>
        <p:nvSpPr>
          <p:cNvPr id="4" name="object 4"/>
          <p:cNvSpPr txBox="1"/>
          <p:nvPr/>
        </p:nvSpPr>
        <p:spPr>
          <a:xfrm>
            <a:off x="14057678" y="6318077"/>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sp>
        <p:nvSpPr>
          <p:cNvPr id="5" name="object 5"/>
          <p:cNvSpPr/>
          <p:nvPr/>
        </p:nvSpPr>
        <p:spPr>
          <a:xfrm>
            <a:off x="4705659" y="4880850"/>
            <a:ext cx="5627370" cy="3084195"/>
          </a:xfrm>
          <a:custGeom>
            <a:avLst/>
            <a:gdLst/>
            <a:ahLst/>
            <a:cxnLst/>
            <a:rect l="l" t="t" r="r" b="b"/>
            <a:pathLst>
              <a:path w="5627370" h="3084195">
                <a:moveTo>
                  <a:pt x="5626996" y="0"/>
                </a:moveTo>
                <a:lnTo>
                  <a:pt x="0" y="0"/>
                </a:lnTo>
                <a:lnTo>
                  <a:pt x="0" y="3083739"/>
                </a:lnTo>
                <a:lnTo>
                  <a:pt x="5626996" y="3083739"/>
                </a:lnTo>
                <a:lnTo>
                  <a:pt x="5626996" y="0"/>
                </a:lnTo>
                <a:close/>
              </a:path>
            </a:pathLst>
          </a:custGeom>
          <a:solidFill>
            <a:srgbClr val="000000"/>
          </a:solidFill>
        </p:spPr>
        <p:txBody>
          <a:bodyPr wrap="square" lIns="0" tIns="0" rIns="0" bIns="0" rtlCol="0"/>
          <a:lstStyle/>
          <a:p>
            <a:endParaRPr/>
          </a:p>
        </p:txBody>
      </p:sp>
      <p:sp>
        <p:nvSpPr>
          <p:cNvPr id="6" name="object 6"/>
          <p:cNvSpPr txBox="1"/>
          <p:nvPr/>
        </p:nvSpPr>
        <p:spPr>
          <a:xfrm>
            <a:off x="5699757" y="8065530"/>
            <a:ext cx="363918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30" dirty="0">
                <a:latin typeface="Arial"/>
                <a:cs typeface="Arial"/>
              </a:rPr>
              <a:t> </a:t>
            </a:r>
            <a:r>
              <a:rPr sz="2450" b="1" spc="-10" dirty="0">
                <a:latin typeface="Arial"/>
                <a:cs typeface="Arial"/>
              </a:rPr>
              <a:t>Events</a:t>
            </a:r>
            <a:r>
              <a:rPr sz="2450" b="1" spc="-25" dirty="0">
                <a:latin typeface="Arial"/>
                <a:cs typeface="Arial"/>
              </a:rPr>
              <a:t> </a:t>
            </a:r>
            <a:r>
              <a:rPr sz="2450" b="1" spc="10" dirty="0">
                <a:latin typeface="Arial"/>
                <a:cs typeface="Arial"/>
              </a:rPr>
              <a:t>Producer</a:t>
            </a:r>
            <a:endParaRPr sz="2450">
              <a:latin typeface="Arial"/>
              <a:cs typeface="Arial"/>
            </a:endParaRPr>
          </a:p>
        </p:txBody>
      </p:sp>
      <p:sp>
        <p:nvSpPr>
          <p:cNvPr id="7" name="object 7"/>
          <p:cNvSpPr txBox="1"/>
          <p:nvPr/>
        </p:nvSpPr>
        <p:spPr>
          <a:xfrm>
            <a:off x="4987894" y="5644768"/>
            <a:ext cx="1713230" cy="1268095"/>
          </a:xfrm>
          <a:prstGeom prst="rect">
            <a:avLst/>
          </a:prstGeom>
          <a:solidFill>
            <a:srgbClr val="00A2FF"/>
          </a:solidFill>
        </p:spPr>
        <p:txBody>
          <a:bodyPr vert="horz" wrap="square" lIns="0" tIns="0" rIns="0" bIns="0" rtlCol="0">
            <a:spAutoFit/>
          </a:bodyPr>
          <a:lstStyle/>
          <a:p>
            <a:pPr>
              <a:lnSpc>
                <a:spcPct val="100000"/>
              </a:lnSpc>
            </a:pPr>
            <a:endParaRPr sz="2100">
              <a:latin typeface="Times New Roman"/>
              <a:cs typeface="Times New Roman"/>
            </a:endParaRPr>
          </a:p>
          <a:p>
            <a:pPr marL="333375">
              <a:lnSpc>
                <a:spcPct val="100000"/>
              </a:lnSpc>
              <a:spcBef>
                <a:spcPts val="1440"/>
              </a:spcBef>
            </a:pPr>
            <a:r>
              <a:rPr sz="1800" spc="40" dirty="0">
                <a:solidFill>
                  <a:srgbClr val="FFFFFF"/>
                </a:solidFill>
                <a:latin typeface="Arial MT"/>
                <a:cs typeface="Arial MT"/>
              </a:rPr>
              <a:t>Controller</a:t>
            </a:r>
            <a:endParaRPr sz="1800">
              <a:latin typeface="Arial MT"/>
              <a:cs typeface="Arial MT"/>
            </a:endParaRPr>
          </a:p>
        </p:txBody>
      </p:sp>
      <p:sp>
        <p:nvSpPr>
          <p:cNvPr id="8" name="object 8"/>
          <p:cNvSpPr txBox="1"/>
          <p:nvPr/>
        </p:nvSpPr>
        <p:spPr>
          <a:xfrm>
            <a:off x="8041164" y="5635549"/>
            <a:ext cx="1937385" cy="1210310"/>
          </a:xfrm>
          <a:prstGeom prst="rect">
            <a:avLst/>
          </a:prstGeom>
          <a:solidFill>
            <a:srgbClr val="00A2FF"/>
          </a:solidFill>
        </p:spPr>
        <p:txBody>
          <a:bodyPr vert="horz" wrap="square" lIns="0" tIns="635" rIns="0" bIns="0" rtlCol="0">
            <a:spAutoFit/>
          </a:bodyPr>
          <a:lstStyle/>
          <a:p>
            <a:pPr>
              <a:lnSpc>
                <a:spcPct val="100000"/>
              </a:lnSpc>
              <a:spcBef>
                <a:spcPts val="5"/>
              </a:spcBef>
            </a:pPr>
            <a:endParaRPr sz="3100">
              <a:latin typeface="Times New Roman"/>
              <a:cs typeface="Times New Roman"/>
            </a:endParaRPr>
          </a:p>
          <a:p>
            <a:pPr marL="104775">
              <a:lnSpc>
                <a:spcPct val="100000"/>
              </a:lnSpc>
            </a:pPr>
            <a:r>
              <a:rPr sz="1900" spc="30" dirty="0">
                <a:solidFill>
                  <a:srgbClr val="FFFFFF"/>
                </a:solidFill>
                <a:latin typeface="Arial MT"/>
                <a:cs typeface="Arial MT"/>
              </a:rPr>
              <a:t>Kafka</a:t>
            </a:r>
            <a:r>
              <a:rPr sz="1900" spc="-40" dirty="0">
                <a:solidFill>
                  <a:srgbClr val="FFFFFF"/>
                </a:solidFill>
                <a:latin typeface="Arial MT"/>
                <a:cs typeface="Arial MT"/>
              </a:rPr>
              <a:t> </a:t>
            </a:r>
            <a:r>
              <a:rPr sz="1900" spc="40" dirty="0">
                <a:solidFill>
                  <a:srgbClr val="FFFFFF"/>
                </a:solidFill>
                <a:latin typeface="Arial MT"/>
                <a:cs typeface="Arial MT"/>
              </a:rPr>
              <a:t>Producer</a:t>
            </a:r>
            <a:endParaRPr sz="1900">
              <a:latin typeface="Arial MT"/>
              <a:cs typeface="Arial MT"/>
            </a:endParaRPr>
          </a:p>
        </p:txBody>
      </p:sp>
      <p:sp>
        <p:nvSpPr>
          <p:cNvPr id="9" name="object 9"/>
          <p:cNvSpPr txBox="1"/>
          <p:nvPr/>
        </p:nvSpPr>
        <p:spPr>
          <a:xfrm>
            <a:off x="6392406" y="4296515"/>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1</a:t>
            </a:r>
            <a:endParaRPr sz="2450">
              <a:latin typeface="Arial"/>
              <a:cs typeface="Arial"/>
            </a:endParaRPr>
          </a:p>
        </p:txBody>
      </p:sp>
      <p:grpSp>
        <p:nvGrpSpPr>
          <p:cNvPr id="10" name="object 10"/>
          <p:cNvGrpSpPr/>
          <p:nvPr/>
        </p:nvGrpSpPr>
        <p:grpSpPr>
          <a:xfrm>
            <a:off x="10364258" y="6436339"/>
            <a:ext cx="1273810" cy="176530"/>
            <a:chOff x="10364258" y="6436339"/>
            <a:chExt cx="1273810" cy="176530"/>
          </a:xfrm>
        </p:grpSpPr>
        <p:sp>
          <p:nvSpPr>
            <p:cNvPr id="11" name="object 11"/>
            <p:cNvSpPr/>
            <p:nvPr/>
          </p:nvSpPr>
          <p:spPr>
            <a:xfrm>
              <a:off x="10364258" y="6524294"/>
              <a:ext cx="1118870" cy="0"/>
            </a:xfrm>
            <a:custGeom>
              <a:avLst/>
              <a:gdLst/>
              <a:ahLst/>
              <a:cxnLst/>
              <a:rect l="l" t="t" r="r" b="b"/>
              <a:pathLst>
                <a:path w="1118870">
                  <a:moveTo>
                    <a:pt x="0" y="0"/>
                  </a:moveTo>
                  <a:lnTo>
                    <a:pt x="1097701" y="0"/>
                  </a:lnTo>
                  <a:lnTo>
                    <a:pt x="1118643" y="0"/>
                  </a:lnTo>
                </a:path>
              </a:pathLst>
            </a:custGeom>
            <a:ln w="41883">
              <a:solidFill>
                <a:srgbClr val="000000"/>
              </a:solidFill>
            </a:ln>
          </p:spPr>
          <p:txBody>
            <a:bodyPr wrap="square" lIns="0" tIns="0" rIns="0" bIns="0" rtlCol="0"/>
            <a:lstStyle/>
            <a:p>
              <a:endParaRPr/>
            </a:p>
          </p:txBody>
        </p:sp>
        <p:sp>
          <p:nvSpPr>
            <p:cNvPr id="12" name="object 12"/>
            <p:cNvSpPr/>
            <p:nvPr/>
          </p:nvSpPr>
          <p:spPr>
            <a:xfrm>
              <a:off x="11461964" y="6436339"/>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1800992" y="5905579"/>
            <a:ext cx="1047115" cy="1047115"/>
          </a:xfrm>
          <a:prstGeom prst="rect">
            <a:avLst/>
          </a:prstGeom>
          <a:solidFill>
            <a:srgbClr val="000000"/>
          </a:solidFill>
        </p:spPr>
        <p:txBody>
          <a:bodyPr vert="horz" wrap="square" lIns="0" tIns="320040" rIns="0" bIns="0" rtlCol="0">
            <a:spAutoFit/>
          </a:bodyPr>
          <a:lstStyle/>
          <a:p>
            <a:pPr marL="76200">
              <a:lnSpc>
                <a:spcPct val="100000"/>
              </a:lnSpc>
              <a:spcBef>
                <a:spcPts val="2520"/>
              </a:spcBef>
            </a:pPr>
            <a:r>
              <a:rPr sz="2600" spc="60" dirty="0">
                <a:solidFill>
                  <a:srgbClr val="FFFFFF"/>
                </a:solidFill>
                <a:latin typeface="Arial MT"/>
                <a:cs typeface="Arial MT"/>
              </a:rPr>
              <a:t>Client</a:t>
            </a:r>
            <a:endParaRPr sz="2600">
              <a:latin typeface="Arial MT"/>
              <a:cs typeface="Arial MT"/>
            </a:endParaRPr>
          </a:p>
        </p:txBody>
      </p:sp>
      <p:sp>
        <p:nvSpPr>
          <p:cNvPr id="14" name="object 14"/>
          <p:cNvSpPr/>
          <p:nvPr/>
        </p:nvSpPr>
        <p:spPr>
          <a:xfrm>
            <a:off x="1714010" y="7153088"/>
            <a:ext cx="1221105" cy="772160"/>
          </a:xfrm>
          <a:custGeom>
            <a:avLst/>
            <a:gdLst/>
            <a:ahLst/>
            <a:cxnLst/>
            <a:rect l="l" t="t" r="r" b="b"/>
            <a:pathLst>
              <a:path w="1221105" h="772159">
                <a:moveTo>
                  <a:pt x="0" y="5598"/>
                </a:moveTo>
                <a:lnTo>
                  <a:pt x="0" y="768967"/>
                </a:lnTo>
                <a:lnTo>
                  <a:pt x="2930" y="771897"/>
                </a:lnTo>
                <a:lnTo>
                  <a:pt x="1218122" y="771897"/>
                </a:lnTo>
                <a:lnTo>
                  <a:pt x="1221051" y="768967"/>
                </a:lnTo>
                <a:lnTo>
                  <a:pt x="1221051" y="474294"/>
                </a:lnTo>
                <a:lnTo>
                  <a:pt x="606790" y="474294"/>
                </a:lnTo>
                <a:lnTo>
                  <a:pt x="603147" y="472910"/>
                </a:lnTo>
                <a:lnTo>
                  <a:pt x="599889" y="470630"/>
                </a:lnTo>
                <a:lnTo>
                  <a:pt x="0" y="5598"/>
                </a:lnTo>
                <a:close/>
              </a:path>
              <a:path w="1221105" h="772159">
                <a:moveTo>
                  <a:pt x="1221051" y="5598"/>
                </a:moveTo>
                <a:lnTo>
                  <a:pt x="617518" y="473317"/>
                </a:lnTo>
                <a:lnTo>
                  <a:pt x="613955" y="474294"/>
                </a:lnTo>
                <a:lnTo>
                  <a:pt x="1221051" y="474294"/>
                </a:lnTo>
                <a:lnTo>
                  <a:pt x="1221051" y="5598"/>
                </a:lnTo>
                <a:close/>
              </a:path>
              <a:path w="1221105" h="772159">
                <a:moveTo>
                  <a:pt x="1179017" y="0"/>
                </a:moveTo>
                <a:lnTo>
                  <a:pt x="42034" y="0"/>
                </a:lnTo>
                <a:lnTo>
                  <a:pt x="610678" y="436432"/>
                </a:lnTo>
                <a:lnTo>
                  <a:pt x="1179017" y="0"/>
                </a:lnTo>
                <a:close/>
              </a:path>
            </a:pathLst>
          </a:custGeom>
          <a:solidFill>
            <a:srgbClr val="61D836"/>
          </a:solidFill>
        </p:spPr>
        <p:txBody>
          <a:bodyPr wrap="square" lIns="0" tIns="0" rIns="0" bIns="0" rtlCol="0"/>
          <a:lstStyle/>
          <a:p>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2422" y="4940136"/>
            <a:ext cx="9387840" cy="1433195"/>
          </a:xfrm>
          <a:prstGeom prst="rect">
            <a:avLst/>
          </a:prstGeom>
        </p:spPr>
        <p:txBody>
          <a:bodyPr vert="horz" wrap="square" lIns="0" tIns="17145" rIns="0" bIns="0" rtlCol="0">
            <a:spAutoFit/>
          </a:bodyPr>
          <a:lstStyle/>
          <a:p>
            <a:pPr marL="12700">
              <a:lnSpc>
                <a:spcPct val="100000"/>
              </a:lnSpc>
              <a:spcBef>
                <a:spcPts val="135"/>
              </a:spcBef>
            </a:pPr>
            <a:r>
              <a:rPr spc="270" dirty="0"/>
              <a:t>Embedded</a:t>
            </a:r>
            <a:r>
              <a:rPr spc="-50" dirty="0"/>
              <a:t> </a:t>
            </a:r>
            <a:r>
              <a:rPr spc="185" dirty="0"/>
              <a:t>Kafka</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2296" y="494591"/>
            <a:ext cx="14079855" cy="1433195"/>
          </a:xfrm>
          <a:prstGeom prst="rect">
            <a:avLst/>
          </a:prstGeom>
        </p:spPr>
        <p:txBody>
          <a:bodyPr vert="horz" wrap="square" lIns="0" tIns="17145" rIns="0" bIns="0" rtlCol="0">
            <a:spAutoFit/>
          </a:bodyPr>
          <a:lstStyle/>
          <a:p>
            <a:pPr marL="12700">
              <a:lnSpc>
                <a:spcPct val="100000"/>
              </a:lnSpc>
              <a:spcBef>
                <a:spcPts val="135"/>
              </a:spcBef>
            </a:pPr>
            <a:r>
              <a:rPr spc="185" dirty="0"/>
              <a:t>What</a:t>
            </a:r>
            <a:r>
              <a:rPr spc="-5" dirty="0"/>
              <a:t> </a:t>
            </a:r>
            <a:r>
              <a:rPr spc="185" dirty="0"/>
              <a:t>is</a:t>
            </a:r>
            <a:r>
              <a:rPr dirty="0"/>
              <a:t> </a:t>
            </a:r>
            <a:r>
              <a:rPr spc="220" dirty="0"/>
              <a:t>EmbeddedKafka?</a:t>
            </a:r>
          </a:p>
        </p:txBody>
      </p:sp>
      <p:sp>
        <p:nvSpPr>
          <p:cNvPr id="3" name="object 3"/>
          <p:cNvSpPr txBox="1"/>
          <p:nvPr/>
        </p:nvSpPr>
        <p:spPr>
          <a:xfrm>
            <a:off x="1421811" y="2557191"/>
            <a:ext cx="11999595" cy="2728595"/>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45" dirty="0">
                <a:latin typeface="Arial MT"/>
                <a:cs typeface="Arial MT"/>
              </a:rPr>
              <a:t>In-Memory</a:t>
            </a:r>
            <a:r>
              <a:rPr sz="3950" spc="-40" dirty="0">
                <a:latin typeface="Arial MT"/>
                <a:cs typeface="Arial MT"/>
              </a:rPr>
              <a:t> </a:t>
            </a:r>
            <a:r>
              <a:rPr sz="3950" dirty="0">
                <a:latin typeface="Arial MT"/>
                <a:cs typeface="Arial MT"/>
              </a:rPr>
              <a:t>Kafka</a:t>
            </a:r>
            <a:endParaRPr sz="3950">
              <a:latin typeface="Arial MT"/>
              <a:cs typeface="Arial MT"/>
            </a:endParaRPr>
          </a:p>
          <a:p>
            <a:pPr marL="535940" indent="-523875">
              <a:lnSpc>
                <a:spcPct val="100000"/>
              </a:lnSpc>
              <a:spcBef>
                <a:spcPts val="4825"/>
              </a:spcBef>
              <a:buSzPct val="125316"/>
              <a:buFont typeface="SimSun"/>
              <a:buChar char="•"/>
              <a:tabLst>
                <a:tab pos="536575" algn="l"/>
              </a:tabLst>
            </a:pPr>
            <a:r>
              <a:rPr sz="3950" spc="20" dirty="0">
                <a:latin typeface="Arial MT"/>
                <a:cs typeface="Arial MT"/>
              </a:rPr>
              <a:t>Integration</a:t>
            </a:r>
            <a:r>
              <a:rPr sz="3950" spc="-5" dirty="0">
                <a:latin typeface="Arial MT"/>
                <a:cs typeface="Arial MT"/>
              </a:rPr>
              <a:t> </a:t>
            </a:r>
            <a:r>
              <a:rPr sz="3950" spc="-100" dirty="0">
                <a:latin typeface="Arial MT"/>
                <a:cs typeface="Arial MT"/>
              </a:rPr>
              <a:t>Tests</a:t>
            </a:r>
            <a:r>
              <a:rPr sz="3950" spc="-5" dirty="0">
                <a:latin typeface="Arial MT"/>
                <a:cs typeface="Arial MT"/>
              </a:rPr>
              <a:t> </a:t>
            </a:r>
            <a:r>
              <a:rPr sz="3950" spc="25" dirty="0">
                <a:latin typeface="Arial MT"/>
                <a:cs typeface="Arial MT"/>
              </a:rPr>
              <a:t>can</a:t>
            </a:r>
            <a:r>
              <a:rPr sz="3950" spc="-5" dirty="0">
                <a:latin typeface="Arial MT"/>
                <a:cs typeface="Arial MT"/>
              </a:rPr>
              <a:t> </a:t>
            </a:r>
            <a:r>
              <a:rPr sz="3950" spc="35" dirty="0">
                <a:latin typeface="Arial MT"/>
                <a:cs typeface="Arial MT"/>
              </a:rPr>
              <a:t>interact</a:t>
            </a:r>
            <a:r>
              <a:rPr sz="3950" dirty="0">
                <a:latin typeface="Arial MT"/>
                <a:cs typeface="Arial MT"/>
              </a:rPr>
              <a:t> </a:t>
            </a:r>
            <a:r>
              <a:rPr sz="3950" spc="75" dirty="0">
                <a:latin typeface="Arial MT"/>
                <a:cs typeface="Arial MT"/>
              </a:rPr>
              <a:t>with</a:t>
            </a:r>
            <a:r>
              <a:rPr sz="3950" spc="-5" dirty="0">
                <a:latin typeface="Arial MT"/>
                <a:cs typeface="Arial MT"/>
              </a:rPr>
              <a:t> </a:t>
            </a:r>
            <a:r>
              <a:rPr sz="3950" spc="25" dirty="0">
                <a:latin typeface="Arial MT"/>
                <a:cs typeface="Arial MT"/>
              </a:rPr>
              <a:t>EmbeddedKafka</a:t>
            </a:r>
            <a:endParaRPr sz="3950">
              <a:latin typeface="Arial MT"/>
              <a:cs typeface="Arial MT"/>
            </a:endParaRPr>
          </a:p>
          <a:p>
            <a:pPr marL="5969635">
              <a:lnSpc>
                <a:spcPct val="100000"/>
              </a:lnSpc>
              <a:spcBef>
                <a:spcPts val="4025"/>
              </a:spcBef>
            </a:pPr>
            <a:r>
              <a:rPr sz="2450" b="1" spc="-10" dirty="0">
                <a:latin typeface="Arial"/>
                <a:cs typeface="Arial"/>
              </a:rPr>
              <a:t>Library</a:t>
            </a:r>
            <a:r>
              <a:rPr sz="2450" b="1" spc="-20" dirty="0">
                <a:latin typeface="Arial"/>
                <a:cs typeface="Arial"/>
              </a:rPr>
              <a:t> </a:t>
            </a:r>
            <a:r>
              <a:rPr sz="2450" b="1" spc="-10" dirty="0">
                <a:latin typeface="Arial"/>
                <a:cs typeface="Arial"/>
              </a:rPr>
              <a:t>Events</a:t>
            </a:r>
            <a:r>
              <a:rPr sz="2450" b="1" spc="-15" dirty="0">
                <a:latin typeface="Arial"/>
                <a:cs typeface="Arial"/>
              </a:rPr>
              <a:t> </a:t>
            </a:r>
            <a:r>
              <a:rPr sz="2450" b="1" spc="10" dirty="0">
                <a:latin typeface="Arial"/>
                <a:cs typeface="Arial"/>
              </a:rPr>
              <a:t>Producer</a:t>
            </a:r>
            <a:endParaRPr sz="2450">
              <a:latin typeface="Arial"/>
              <a:cs typeface="Arial"/>
            </a:endParaRPr>
          </a:p>
        </p:txBody>
      </p:sp>
      <p:sp>
        <p:nvSpPr>
          <p:cNvPr id="4" name="object 4"/>
          <p:cNvSpPr/>
          <p:nvPr/>
        </p:nvSpPr>
        <p:spPr>
          <a:xfrm>
            <a:off x="4493236" y="5444860"/>
            <a:ext cx="9410700" cy="5215890"/>
          </a:xfrm>
          <a:custGeom>
            <a:avLst/>
            <a:gdLst/>
            <a:ahLst/>
            <a:cxnLst/>
            <a:rect l="l" t="t" r="r" b="b"/>
            <a:pathLst>
              <a:path w="9410700" h="5215890">
                <a:moveTo>
                  <a:pt x="9410381" y="0"/>
                </a:moveTo>
                <a:lnTo>
                  <a:pt x="0" y="0"/>
                </a:lnTo>
                <a:lnTo>
                  <a:pt x="0" y="5215400"/>
                </a:lnTo>
                <a:lnTo>
                  <a:pt x="9410381" y="5215400"/>
                </a:lnTo>
                <a:lnTo>
                  <a:pt x="9410381" y="0"/>
                </a:lnTo>
                <a:close/>
              </a:path>
            </a:pathLst>
          </a:custGeom>
          <a:solidFill>
            <a:srgbClr val="000000"/>
          </a:solidFill>
        </p:spPr>
        <p:txBody>
          <a:bodyPr wrap="square" lIns="0" tIns="0" rIns="0" bIns="0" rtlCol="0"/>
          <a:lstStyle/>
          <a:p>
            <a:endParaRPr/>
          </a:p>
        </p:txBody>
      </p:sp>
      <p:sp>
        <p:nvSpPr>
          <p:cNvPr id="5" name="object 5"/>
          <p:cNvSpPr txBox="1"/>
          <p:nvPr/>
        </p:nvSpPr>
        <p:spPr>
          <a:xfrm>
            <a:off x="5298268" y="7096220"/>
            <a:ext cx="3952875" cy="1711960"/>
          </a:xfrm>
          <a:prstGeom prst="rect">
            <a:avLst/>
          </a:prstGeom>
          <a:solidFill>
            <a:srgbClr val="00A2FF"/>
          </a:solidFill>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spcBef>
                <a:spcPts val="35"/>
              </a:spcBef>
            </a:pPr>
            <a:endParaRPr sz="2300">
              <a:latin typeface="Times New Roman"/>
              <a:cs typeface="Times New Roman"/>
            </a:endParaRPr>
          </a:p>
          <a:p>
            <a:pPr marL="62865">
              <a:lnSpc>
                <a:spcPct val="100000"/>
              </a:lnSpc>
            </a:pPr>
            <a:r>
              <a:rPr sz="2050" spc="40" dirty="0">
                <a:solidFill>
                  <a:srgbClr val="FFFFFF"/>
                </a:solidFill>
                <a:latin typeface="Arial MT"/>
                <a:cs typeface="Arial MT"/>
              </a:rPr>
              <a:t>LibraryControllerIntegrationTest</a:t>
            </a:r>
            <a:endParaRPr sz="2050">
              <a:latin typeface="Arial MT"/>
              <a:cs typeface="Arial MT"/>
            </a:endParaRPr>
          </a:p>
        </p:txBody>
      </p:sp>
      <p:sp>
        <p:nvSpPr>
          <p:cNvPr id="6" name="object 6"/>
          <p:cNvSpPr txBox="1"/>
          <p:nvPr/>
        </p:nvSpPr>
        <p:spPr>
          <a:xfrm>
            <a:off x="11047852" y="7190480"/>
            <a:ext cx="2355215" cy="1325880"/>
          </a:xfrm>
          <a:prstGeom prst="rect">
            <a:avLst/>
          </a:prstGeom>
          <a:solidFill>
            <a:srgbClr val="00A2FF"/>
          </a:solidFill>
        </p:spPr>
        <p:txBody>
          <a:bodyPr vert="horz" wrap="square" lIns="0" tIns="245110" rIns="0" bIns="0" rtlCol="0">
            <a:spAutoFit/>
          </a:bodyPr>
          <a:lstStyle/>
          <a:p>
            <a:pPr marL="733425" marR="322580" indent="-403860">
              <a:lnSpc>
                <a:spcPct val="103099"/>
              </a:lnSpc>
              <a:spcBef>
                <a:spcPts val="1930"/>
              </a:spcBef>
            </a:pPr>
            <a:r>
              <a:rPr sz="2600" spc="85" dirty="0">
                <a:solidFill>
                  <a:srgbClr val="FFFFFF"/>
                </a:solidFill>
                <a:latin typeface="Arial MT"/>
                <a:cs typeface="Arial MT"/>
              </a:rPr>
              <a:t>Embedded  </a:t>
            </a:r>
            <a:r>
              <a:rPr sz="2600" spc="65" dirty="0">
                <a:solidFill>
                  <a:srgbClr val="FFFFFF"/>
                </a:solidFill>
                <a:latin typeface="Arial MT"/>
                <a:cs typeface="Arial MT"/>
              </a:rPr>
              <a:t>Kafka</a:t>
            </a:r>
            <a:endParaRPr sz="2600">
              <a:latin typeface="Arial MT"/>
              <a:cs typeface="Arial MT"/>
            </a:endParaRPr>
          </a:p>
        </p:txBody>
      </p:sp>
      <p:grpSp>
        <p:nvGrpSpPr>
          <p:cNvPr id="7" name="object 7"/>
          <p:cNvGrpSpPr/>
          <p:nvPr/>
        </p:nvGrpSpPr>
        <p:grpSpPr>
          <a:xfrm>
            <a:off x="9406509" y="7765340"/>
            <a:ext cx="1617980" cy="176530"/>
            <a:chOff x="9406509" y="7765340"/>
            <a:chExt cx="1617980" cy="176530"/>
          </a:xfrm>
        </p:grpSpPr>
        <p:sp>
          <p:nvSpPr>
            <p:cNvPr id="8" name="object 8"/>
            <p:cNvSpPr/>
            <p:nvPr/>
          </p:nvSpPr>
          <p:spPr>
            <a:xfrm>
              <a:off x="9406509" y="7853296"/>
              <a:ext cx="1463040" cy="0"/>
            </a:xfrm>
            <a:custGeom>
              <a:avLst/>
              <a:gdLst/>
              <a:ahLst/>
              <a:cxnLst/>
              <a:rect l="l" t="t" r="r" b="b"/>
              <a:pathLst>
                <a:path w="1463040">
                  <a:moveTo>
                    <a:pt x="0" y="0"/>
                  </a:moveTo>
                  <a:lnTo>
                    <a:pt x="1441919" y="0"/>
                  </a:lnTo>
                  <a:lnTo>
                    <a:pt x="1462861" y="0"/>
                  </a:lnTo>
                </a:path>
              </a:pathLst>
            </a:custGeom>
            <a:ln w="41883">
              <a:solidFill>
                <a:srgbClr val="FFFFFF"/>
              </a:solidFill>
            </a:ln>
          </p:spPr>
          <p:txBody>
            <a:bodyPr wrap="square" lIns="0" tIns="0" rIns="0" bIns="0" rtlCol="0"/>
            <a:lstStyle/>
            <a:p>
              <a:endParaRPr/>
            </a:p>
          </p:txBody>
        </p:sp>
        <p:sp>
          <p:nvSpPr>
            <p:cNvPr id="9" name="object 9"/>
            <p:cNvSpPr/>
            <p:nvPr/>
          </p:nvSpPr>
          <p:spPr>
            <a:xfrm>
              <a:off x="10848434" y="7765340"/>
              <a:ext cx="176530" cy="176530"/>
            </a:xfrm>
            <a:custGeom>
              <a:avLst/>
              <a:gdLst/>
              <a:ahLst/>
              <a:cxnLst/>
              <a:rect l="l" t="t" r="r" b="b"/>
              <a:pathLst>
                <a:path w="176529" h="176529">
                  <a:moveTo>
                    <a:pt x="0" y="0"/>
                  </a:moveTo>
                  <a:lnTo>
                    <a:pt x="0" y="175910"/>
                  </a:lnTo>
                  <a:lnTo>
                    <a:pt x="175910" y="87955"/>
                  </a:lnTo>
                  <a:lnTo>
                    <a:pt x="0"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1883" y="494591"/>
            <a:ext cx="13080365" cy="1433195"/>
          </a:xfrm>
          <a:prstGeom prst="rect">
            <a:avLst/>
          </a:prstGeom>
        </p:spPr>
        <p:txBody>
          <a:bodyPr vert="horz" wrap="square" lIns="0" tIns="17145" rIns="0" bIns="0" rtlCol="0">
            <a:spAutoFit/>
          </a:bodyPr>
          <a:lstStyle/>
          <a:p>
            <a:pPr marL="12700">
              <a:lnSpc>
                <a:spcPct val="100000"/>
              </a:lnSpc>
              <a:spcBef>
                <a:spcPts val="135"/>
              </a:spcBef>
            </a:pPr>
            <a:r>
              <a:rPr spc="135" dirty="0"/>
              <a:t>Why</a:t>
            </a:r>
            <a:r>
              <a:rPr spc="-10" dirty="0"/>
              <a:t> </a:t>
            </a:r>
            <a:r>
              <a:rPr spc="270" dirty="0"/>
              <a:t>Embedded</a:t>
            </a:r>
            <a:r>
              <a:rPr spc="-10" dirty="0"/>
              <a:t> </a:t>
            </a:r>
            <a:r>
              <a:rPr spc="185" dirty="0"/>
              <a:t>Kafka</a:t>
            </a:r>
            <a:r>
              <a:rPr spc="-5" dirty="0"/>
              <a:t> </a:t>
            </a:r>
            <a:r>
              <a:rPr spc="15" dirty="0"/>
              <a:t>?</a:t>
            </a:r>
          </a:p>
        </p:txBody>
      </p:sp>
      <p:sp>
        <p:nvSpPr>
          <p:cNvPr id="3" name="object 3"/>
          <p:cNvSpPr txBox="1"/>
          <p:nvPr/>
        </p:nvSpPr>
        <p:spPr>
          <a:xfrm>
            <a:off x="1395634" y="4298144"/>
            <a:ext cx="200025" cy="622300"/>
          </a:xfrm>
          <a:prstGeom prst="rect">
            <a:avLst/>
          </a:prstGeom>
        </p:spPr>
        <p:txBody>
          <a:bodyPr vert="horz" wrap="square" lIns="0" tIns="14604" rIns="0" bIns="0" rtlCol="0">
            <a:spAutoFit/>
          </a:bodyPr>
          <a:lstStyle/>
          <a:p>
            <a:pPr marL="12700">
              <a:lnSpc>
                <a:spcPct val="100000"/>
              </a:lnSpc>
              <a:spcBef>
                <a:spcPts val="114"/>
              </a:spcBef>
            </a:pPr>
            <a:r>
              <a:rPr sz="3900" spc="-580" dirty="0">
                <a:latin typeface="SimSun"/>
                <a:cs typeface="SimSun"/>
              </a:rPr>
              <a:t>•</a:t>
            </a:r>
            <a:endParaRPr sz="3900">
              <a:latin typeface="SimSun"/>
              <a:cs typeface="SimSun"/>
            </a:endParaRPr>
          </a:p>
        </p:txBody>
      </p:sp>
      <p:sp>
        <p:nvSpPr>
          <p:cNvPr id="4" name="object 4"/>
          <p:cNvSpPr txBox="1"/>
          <p:nvPr/>
        </p:nvSpPr>
        <p:spPr>
          <a:xfrm>
            <a:off x="1856352" y="4362608"/>
            <a:ext cx="5360035" cy="502920"/>
          </a:xfrm>
          <a:prstGeom prst="rect">
            <a:avLst/>
          </a:prstGeom>
        </p:spPr>
        <p:txBody>
          <a:bodyPr vert="horz" wrap="square" lIns="0" tIns="16510" rIns="0" bIns="0" rtlCol="0">
            <a:spAutoFit/>
          </a:bodyPr>
          <a:lstStyle/>
          <a:p>
            <a:pPr marL="12700">
              <a:lnSpc>
                <a:spcPct val="100000"/>
              </a:lnSpc>
              <a:spcBef>
                <a:spcPts val="130"/>
              </a:spcBef>
            </a:pPr>
            <a:r>
              <a:rPr sz="3100" spc="-45" dirty="0">
                <a:latin typeface="Arial MT"/>
                <a:cs typeface="Arial MT"/>
              </a:rPr>
              <a:t>Easy</a:t>
            </a:r>
            <a:r>
              <a:rPr sz="3100" spc="5" dirty="0">
                <a:latin typeface="Arial MT"/>
                <a:cs typeface="Arial MT"/>
              </a:rPr>
              <a:t> </a:t>
            </a:r>
            <a:r>
              <a:rPr sz="3100" spc="95" dirty="0">
                <a:latin typeface="Arial MT"/>
                <a:cs typeface="Arial MT"/>
              </a:rPr>
              <a:t>to</a:t>
            </a:r>
            <a:r>
              <a:rPr sz="3100" spc="5" dirty="0">
                <a:latin typeface="Arial MT"/>
                <a:cs typeface="Arial MT"/>
              </a:rPr>
              <a:t> </a:t>
            </a:r>
            <a:r>
              <a:rPr sz="3100" spc="45" dirty="0">
                <a:latin typeface="Arial MT"/>
                <a:cs typeface="Arial MT"/>
              </a:rPr>
              <a:t>write</a:t>
            </a:r>
            <a:r>
              <a:rPr sz="3100" spc="10" dirty="0">
                <a:latin typeface="Arial MT"/>
                <a:cs typeface="Arial MT"/>
              </a:rPr>
              <a:t> </a:t>
            </a:r>
            <a:r>
              <a:rPr sz="3100" spc="25" dirty="0">
                <a:latin typeface="Arial MT"/>
                <a:cs typeface="Arial MT"/>
              </a:rPr>
              <a:t>Integration</a:t>
            </a:r>
            <a:r>
              <a:rPr sz="3100" spc="5" dirty="0">
                <a:latin typeface="Arial MT"/>
                <a:cs typeface="Arial MT"/>
              </a:rPr>
              <a:t> </a:t>
            </a:r>
            <a:r>
              <a:rPr sz="3100" spc="-70" dirty="0">
                <a:latin typeface="Arial MT"/>
                <a:cs typeface="Arial MT"/>
              </a:rPr>
              <a:t>Tests</a:t>
            </a:r>
            <a:endParaRPr sz="3100">
              <a:latin typeface="Arial MT"/>
              <a:cs typeface="Arial MT"/>
            </a:endParaRPr>
          </a:p>
        </p:txBody>
      </p:sp>
      <p:sp>
        <p:nvSpPr>
          <p:cNvPr id="5" name="object 5"/>
          <p:cNvSpPr txBox="1"/>
          <p:nvPr/>
        </p:nvSpPr>
        <p:spPr>
          <a:xfrm>
            <a:off x="1395634" y="6182903"/>
            <a:ext cx="200025" cy="622300"/>
          </a:xfrm>
          <a:prstGeom prst="rect">
            <a:avLst/>
          </a:prstGeom>
        </p:spPr>
        <p:txBody>
          <a:bodyPr vert="horz" wrap="square" lIns="0" tIns="14604" rIns="0" bIns="0" rtlCol="0">
            <a:spAutoFit/>
          </a:bodyPr>
          <a:lstStyle/>
          <a:p>
            <a:pPr marL="12700">
              <a:lnSpc>
                <a:spcPct val="100000"/>
              </a:lnSpc>
              <a:spcBef>
                <a:spcPts val="114"/>
              </a:spcBef>
            </a:pPr>
            <a:r>
              <a:rPr sz="3900" spc="-580" dirty="0">
                <a:latin typeface="SimSun"/>
                <a:cs typeface="SimSun"/>
              </a:rPr>
              <a:t>•</a:t>
            </a:r>
            <a:endParaRPr sz="3900">
              <a:latin typeface="SimSun"/>
              <a:cs typeface="SimSun"/>
            </a:endParaRPr>
          </a:p>
        </p:txBody>
      </p:sp>
      <p:sp>
        <p:nvSpPr>
          <p:cNvPr id="6" name="object 6"/>
          <p:cNvSpPr txBox="1"/>
          <p:nvPr/>
        </p:nvSpPr>
        <p:spPr>
          <a:xfrm>
            <a:off x="1856352" y="6247368"/>
            <a:ext cx="7203440" cy="974090"/>
          </a:xfrm>
          <a:prstGeom prst="rect">
            <a:avLst/>
          </a:prstGeom>
        </p:spPr>
        <p:txBody>
          <a:bodyPr vert="horz" wrap="square" lIns="0" tIns="16510" rIns="0" bIns="0" rtlCol="0">
            <a:spAutoFit/>
          </a:bodyPr>
          <a:lstStyle/>
          <a:p>
            <a:pPr marL="12700" marR="5080">
              <a:lnSpc>
                <a:spcPct val="100000"/>
              </a:lnSpc>
              <a:spcBef>
                <a:spcPts val="130"/>
              </a:spcBef>
            </a:pPr>
            <a:r>
              <a:rPr sz="3100" spc="-90" dirty="0">
                <a:latin typeface="Arial MT"/>
                <a:cs typeface="Arial MT"/>
              </a:rPr>
              <a:t>Test </a:t>
            </a:r>
            <a:r>
              <a:rPr sz="3100" spc="-10" dirty="0">
                <a:latin typeface="Arial MT"/>
                <a:cs typeface="Arial MT"/>
              </a:rPr>
              <a:t>all </a:t>
            </a:r>
            <a:r>
              <a:rPr sz="3100" spc="30" dirty="0">
                <a:latin typeface="Arial MT"/>
                <a:cs typeface="Arial MT"/>
              </a:rPr>
              <a:t>the </a:t>
            </a:r>
            <a:r>
              <a:rPr sz="3100" spc="70" dirty="0">
                <a:latin typeface="Arial MT"/>
                <a:cs typeface="Arial MT"/>
              </a:rPr>
              <a:t>code </a:t>
            </a:r>
            <a:r>
              <a:rPr sz="3100" spc="-15" dirty="0">
                <a:latin typeface="Arial MT"/>
                <a:cs typeface="Arial MT"/>
              </a:rPr>
              <a:t>as </a:t>
            </a:r>
            <a:r>
              <a:rPr sz="3100" spc="10" dirty="0">
                <a:latin typeface="Arial MT"/>
                <a:cs typeface="Arial MT"/>
              </a:rPr>
              <a:t>like </a:t>
            </a:r>
            <a:r>
              <a:rPr sz="3100" spc="35" dirty="0">
                <a:latin typeface="Arial MT"/>
                <a:cs typeface="Arial MT"/>
              </a:rPr>
              <a:t>you </a:t>
            </a:r>
            <a:r>
              <a:rPr sz="3100" spc="40" dirty="0">
                <a:latin typeface="Arial MT"/>
                <a:cs typeface="Arial MT"/>
              </a:rPr>
              <a:t>interact </a:t>
            </a:r>
            <a:r>
              <a:rPr sz="3100" spc="70" dirty="0">
                <a:latin typeface="Arial MT"/>
                <a:cs typeface="Arial MT"/>
              </a:rPr>
              <a:t>with </a:t>
            </a:r>
            <a:r>
              <a:rPr sz="3100" spc="-855" dirty="0">
                <a:latin typeface="Arial MT"/>
                <a:cs typeface="Arial MT"/>
              </a:rPr>
              <a:t> </a:t>
            </a:r>
            <a:r>
              <a:rPr sz="3100" spc="15" dirty="0">
                <a:latin typeface="Arial MT"/>
                <a:cs typeface="Arial MT"/>
              </a:rPr>
              <a:t>Kafka</a:t>
            </a:r>
            <a:endParaRPr sz="3100">
              <a:latin typeface="Arial MT"/>
              <a:cs typeface="Arial MT"/>
            </a:endParaRPr>
          </a:p>
        </p:txBody>
      </p:sp>
      <p:sp>
        <p:nvSpPr>
          <p:cNvPr id="7" name="object 7"/>
          <p:cNvSpPr/>
          <p:nvPr/>
        </p:nvSpPr>
        <p:spPr>
          <a:xfrm>
            <a:off x="10398816" y="3895169"/>
            <a:ext cx="9410700" cy="5215890"/>
          </a:xfrm>
          <a:custGeom>
            <a:avLst/>
            <a:gdLst/>
            <a:ahLst/>
            <a:cxnLst/>
            <a:rect l="l" t="t" r="r" b="b"/>
            <a:pathLst>
              <a:path w="9410700" h="5215890">
                <a:moveTo>
                  <a:pt x="9410381" y="0"/>
                </a:moveTo>
                <a:lnTo>
                  <a:pt x="0" y="0"/>
                </a:lnTo>
                <a:lnTo>
                  <a:pt x="0" y="5215400"/>
                </a:lnTo>
                <a:lnTo>
                  <a:pt x="9410381" y="5215400"/>
                </a:lnTo>
                <a:lnTo>
                  <a:pt x="9410381" y="0"/>
                </a:lnTo>
                <a:close/>
              </a:path>
            </a:pathLst>
          </a:custGeom>
          <a:solidFill>
            <a:srgbClr val="000000"/>
          </a:solidFill>
        </p:spPr>
        <p:txBody>
          <a:bodyPr wrap="square" lIns="0" tIns="0" rIns="0" bIns="0" rtlCol="0"/>
          <a:lstStyle/>
          <a:p>
            <a:endParaRPr/>
          </a:p>
        </p:txBody>
      </p:sp>
      <p:sp>
        <p:nvSpPr>
          <p:cNvPr id="8" name="object 8"/>
          <p:cNvSpPr txBox="1"/>
          <p:nvPr/>
        </p:nvSpPr>
        <p:spPr>
          <a:xfrm>
            <a:off x="13284612" y="3333323"/>
            <a:ext cx="363918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30" dirty="0">
                <a:latin typeface="Arial"/>
                <a:cs typeface="Arial"/>
              </a:rPr>
              <a:t> </a:t>
            </a:r>
            <a:r>
              <a:rPr sz="2450" b="1" spc="-10" dirty="0">
                <a:latin typeface="Arial"/>
                <a:cs typeface="Arial"/>
              </a:rPr>
              <a:t>Events</a:t>
            </a:r>
            <a:r>
              <a:rPr sz="2450" b="1" spc="-25" dirty="0">
                <a:latin typeface="Arial"/>
                <a:cs typeface="Arial"/>
              </a:rPr>
              <a:t> </a:t>
            </a:r>
            <a:r>
              <a:rPr sz="2450" b="1" spc="10" dirty="0">
                <a:latin typeface="Arial"/>
                <a:cs typeface="Arial"/>
              </a:rPr>
              <a:t>Producer</a:t>
            </a:r>
            <a:endParaRPr sz="2450">
              <a:latin typeface="Arial"/>
              <a:cs typeface="Arial"/>
            </a:endParaRPr>
          </a:p>
        </p:txBody>
      </p:sp>
      <p:sp>
        <p:nvSpPr>
          <p:cNvPr id="9" name="object 9"/>
          <p:cNvSpPr txBox="1"/>
          <p:nvPr/>
        </p:nvSpPr>
        <p:spPr>
          <a:xfrm>
            <a:off x="11203847" y="5546529"/>
            <a:ext cx="3952875" cy="1711960"/>
          </a:xfrm>
          <a:prstGeom prst="rect">
            <a:avLst/>
          </a:prstGeom>
          <a:solidFill>
            <a:srgbClr val="00A2FF"/>
          </a:solidFill>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spcBef>
                <a:spcPts val="35"/>
              </a:spcBef>
            </a:pPr>
            <a:endParaRPr sz="2300">
              <a:latin typeface="Times New Roman"/>
              <a:cs typeface="Times New Roman"/>
            </a:endParaRPr>
          </a:p>
          <a:p>
            <a:pPr marL="62865">
              <a:lnSpc>
                <a:spcPct val="100000"/>
              </a:lnSpc>
            </a:pPr>
            <a:r>
              <a:rPr sz="2050" spc="40" dirty="0">
                <a:solidFill>
                  <a:srgbClr val="FFFFFF"/>
                </a:solidFill>
                <a:latin typeface="Arial MT"/>
                <a:cs typeface="Arial MT"/>
              </a:rPr>
              <a:t>LibraryControllerIntegrationTest</a:t>
            </a:r>
            <a:endParaRPr sz="2050">
              <a:latin typeface="Arial MT"/>
              <a:cs typeface="Arial MT"/>
            </a:endParaRPr>
          </a:p>
        </p:txBody>
      </p:sp>
      <p:sp>
        <p:nvSpPr>
          <p:cNvPr id="10" name="object 10"/>
          <p:cNvSpPr txBox="1"/>
          <p:nvPr/>
        </p:nvSpPr>
        <p:spPr>
          <a:xfrm>
            <a:off x="16953431" y="5640789"/>
            <a:ext cx="2355215" cy="1325880"/>
          </a:xfrm>
          <a:prstGeom prst="rect">
            <a:avLst/>
          </a:prstGeom>
          <a:solidFill>
            <a:srgbClr val="00A2FF"/>
          </a:solidFill>
        </p:spPr>
        <p:txBody>
          <a:bodyPr vert="horz" wrap="square" lIns="0" tIns="245110" rIns="0" bIns="0" rtlCol="0">
            <a:spAutoFit/>
          </a:bodyPr>
          <a:lstStyle/>
          <a:p>
            <a:pPr marL="733425" marR="322580" indent="-403860">
              <a:lnSpc>
                <a:spcPct val="103099"/>
              </a:lnSpc>
              <a:spcBef>
                <a:spcPts val="1930"/>
              </a:spcBef>
            </a:pPr>
            <a:r>
              <a:rPr sz="2600" spc="85" dirty="0">
                <a:solidFill>
                  <a:srgbClr val="FFFFFF"/>
                </a:solidFill>
                <a:latin typeface="Arial MT"/>
                <a:cs typeface="Arial MT"/>
              </a:rPr>
              <a:t>Embedded  </a:t>
            </a:r>
            <a:r>
              <a:rPr sz="2600" spc="65" dirty="0">
                <a:solidFill>
                  <a:srgbClr val="FFFFFF"/>
                </a:solidFill>
                <a:latin typeface="Arial MT"/>
                <a:cs typeface="Arial MT"/>
              </a:rPr>
              <a:t>Kafka</a:t>
            </a:r>
            <a:endParaRPr sz="2600">
              <a:latin typeface="Arial MT"/>
              <a:cs typeface="Arial MT"/>
            </a:endParaRPr>
          </a:p>
        </p:txBody>
      </p:sp>
      <p:grpSp>
        <p:nvGrpSpPr>
          <p:cNvPr id="11" name="object 11"/>
          <p:cNvGrpSpPr/>
          <p:nvPr/>
        </p:nvGrpSpPr>
        <p:grpSpPr>
          <a:xfrm>
            <a:off x="15312088" y="6215649"/>
            <a:ext cx="1617980" cy="176530"/>
            <a:chOff x="15312088" y="6215649"/>
            <a:chExt cx="1617980" cy="176530"/>
          </a:xfrm>
        </p:grpSpPr>
        <p:sp>
          <p:nvSpPr>
            <p:cNvPr id="12" name="object 12"/>
            <p:cNvSpPr/>
            <p:nvPr/>
          </p:nvSpPr>
          <p:spPr>
            <a:xfrm>
              <a:off x="15312088" y="6303605"/>
              <a:ext cx="1463040" cy="0"/>
            </a:xfrm>
            <a:custGeom>
              <a:avLst/>
              <a:gdLst/>
              <a:ahLst/>
              <a:cxnLst/>
              <a:rect l="l" t="t" r="r" b="b"/>
              <a:pathLst>
                <a:path w="1463040">
                  <a:moveTo>
                    <a:pt x="0" y="0"/>
                  </a:moveTo>
                  <a:lnTo>
                    <a:pt x="1441919" y="0"/>
                  </a:lnTo>
                  <a:lnTo>
                    <a:pt x="1462861" y="0"/>
                  </a:lnTo>
                </a:path>
              </a:pathLst>
            </a:custGeom>
            <a:ln w="41883">
              <a:solidFill>
                <a:srgbClr val="FFFFFF"/>
              </a:solidFill>
            </a:ln>
          </p:spPr>
          <p:txBody>
            <a:bodyPr wrap="square" lIns="0" tIns="0" rIns="0" bIns="0" rtlCol="0"/>
            <a:lstStyle/>
            <a:p>
              <a:endParaRPr/>
            </a:p>
          </p:txBody>
        </p:sp>
        <p:sp>
          <p:nvSpPr>
            <p:cNvPr id="13" name="object 13"/>
            <p:cNvSpPr/>
            <p:nvPr/>
          </p:nvSpPr>
          <p:spPr>
            <a:xfrm>
              <a:off x="16754013" y="6215649"/>
              <a:ext cx="176530" cy="176530"/>
            </a:xfrm>
            <a:custGeom>
              <a:avLst/>
              <a:gdLst/>
              <a:ahLst/>
              <a:cxnLst/>
              <a:rect l="l" t="t" r="r" b="b"/>
              <a:pathLst>
                <a:path w="176530" h="176529">
                  <a:moveTo>
                    <a:pt x="0" y="0"/>
                  </a:moveTo>
                  <a:lnTo>
                    <a:pt x="0" y="175910"/>
                  </a:lnTo>
                  <a:lnTo>
                    <a:pt x="175910" y="87955"/>
                  </a:lnTo>
                  <a:lnTo>
                    <a:pt x="0"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70512" y="3483497"/>
            <a:ext cx="5563235" cy="4281170"/>
          </a:xfrm>
          <a:prstGeom prst="rect">
            <a:avLst/>
          </a:prstGeom>
        </p:spPr>
        <p:txBody>
          <a:bodyPr vert="horz" wrap="square" lIns="0" tIns="20955" rIns="0" bIns="0" rtlCol="0">
            <a:spAutoFit/>
          </a:bodyPr>
          <a:lstStyle/>
          <a:p>
            <a:pPr marL="12700" marR="5080" algn="ctr">
              <a:lnSpc>
                <a:spcPts val="11210"/>
              </a:lnSpc>
              <a:spcBef>
                <a:spcPts val="165"/>
              </a:spcBef>
            </a:pPr>
            <a:r>
              <a:rPr b="1" spc="15" dirty="0">
                <a:latin typeface="Arial"/>
                <a:cs typeface="Arial"/>
              </a:rPr>
              <a:t>Unit</a:t>
            </a:r>
            <a:r>
              <a:rPr b="1" spc="-80" dirty="0">
                <a:latin typeface="Arial"/>
                <a:cs typeface="Arial"/>
              </a:rPr>
              <a:t> </a:t>
            </a:r>
            <a:r>
              <a:rPr b="1" spc="-190" dirty="0">
                <a:latin typeface="Arial"/>
                <a:cs typeface="Arial"/>
              </a:rPr>
              <a:t>Tests </a:t>
            </a:r>
            <a:r>
              <a:rPr b="1" spc="-2550" dirty="0">
                <a:latin typeface="Arial"/>
                <a:cs typeface="Arial"/>
              </a:rPr>
              <a:t> </a:t>
            </a:r>
            <a:r>
              <a:rPr b="1" spc="-55" dirty="0">
                <a:latin typeface="Arial"/>
                <a:cs typeface="Arial"/>
              </a:rPr>
              <a:t>Using </a:t>
            </a:r>
            <a:r>
              <a:rPr b="1" spc="-50" dirty="0">
                <a:latin typeface="Arial"/>
                <a:cs typeface="Arial"/>
              </a:rPr>
              <a:t> </a:t>
            </a:r>
            <a:r>
              <a:rPr b="1" spc="15" dirty="0">
                <a:latin typeface="Arial"/>
                <a:cs typeface="Arial"/>
              </a:rPr>
              <a:t>JUnit5</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14" y="494591"/>
            <a:ext cx="9779635" cy="1433195"/>
          </a:xfrm>
          <a:prstGeom prst="rect">
            <a:avLst/>
          </a:prstGeom>
        </p:spPr>
        <p:txBody>
          <a:bodyPr vert="horz" wrap="square" lIns="0" tIns="17145" rIns="0" bIns="0" rtlCol="0">
            <a:spAutoFit/>
          </a:bodyPr>
          <a:lstStyle/>
          <a:p>
            <a:pPr marL="12700">
              <a:lnSpc>
                <a:spcPct val="100000"/>
              </a:lnSpc>
              <a:spcBef>
                <a:spcPts val="135"/>
              </a:spcBef>
            </a:pPr>
            <a:r>
              <a:rPr spc="185" dirty="0"/>
              <a:t>What</a:t>
            </a:r>
            <a:r>
              <a:rPr spc="-15" dirty="0"/>
              <a:t> </a:t>
            </a:r>
            <a:r>
              <a:rPr spc="185" dirty="0"/>
              <a:t>is</a:t>
            </a:r>
            <a:r>
              <a:rPr spc="-15" dirty="0"/>
              <a:t> </a:t>
            </a:r>
            <a:r>
              <a:rPr spc="225" dirty="0"/>
              <a:t>Unit</a:t>
            </a:r>
            <a:r>
              <a:rPr spc="-15" dirty="0"/>
              <a:t> </a:t>
            </a:r>
            <a:r>
              <a:rPr spc="-85" dirty="0"/>
              <a:t>Test?</a:t>
            </a:r>
          </a:p>
        </p:txBody>
      </p:sp>
      <p:sp>
        <p:nvSpPr>
          <p:cNvPr id="3" name="object 3"/>
          <p:cNvSpPr txBox="1"/>
          <p:nvPr/>
        </p:nvSpPr>
        <p:spPr>
          <a:xfrm>
            <a:off x="1432282" y="2599074"/>
            <a:ext cx="10808970" cy="1868805"/>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125" dirty="0">
                <a:latin typeface="Arial MT"/>
                <a:cs typeface="Arial MT"/>
              </a:rPr>
              <a:t>Test</a:t>
            </a:r>
            <a:r>
              <a:rPr sz="3950" dirty="0">
                <a:latin typeface="Arial MT"/>
                <a:cs typeface="Arial MT"/>
              </a:rPr>
              <a:t> </a:t>
            </a:r>
            <a:r>
              <a:rPr sz="3950" spc="25" dirty="0">
                <a:latin typeface="Arial MT"/>
                <a:cs typeface="Arial MT"/>
              </a:rPr>
              <a:t>the</a:t>
            </a:r>
            <a:r>
              <a:rPr sz="3950" dirty="0">
                <a:latin typeface="Arial MT"/>
                <a:cs typeface="Arial MT"/>
              </a:rPr>
              <a:t> </a:t>
            </a:r>
            <a:r>
              <a:rPr sz="3950" spc="35" dirty="0">
                <a:latin typeface="Arial MT"/>
                <a:cs typeface="Arial MT"/>
              </a:rPr>
              <a:t>just</a:t>
            </a:r>
            <a:r>
              <a:rPr sz="3950" dirty="0">
                <a:latin typeface="Arial MT"/>
                <a:cs typeface="Arial MT"/>
              </a:rPr>
              <a:t> </a:t>
            </a:r>
            <a:r>
              <a:rPr sz="3950" spc="30" dirty="0">
                <a:latin typeface="Arial MT"/>
                <a:cs typeface="Arial MT"/>
              </a:rPr>
              <a:t>focuses</a:t>
            </a:r>
            <a:r>
              <a:rPr sz="3950" dirty="0">
                <a:latin typeface="Arial MT"/>
                <a:cs typeface="Arial MT"/>
              </a:rPr>
              <a:t> </a:t>
            </a:r>
            <a:r>
              <a:rPr sz="3950" spc="35" dirty="0">
                <a:latin typeface="Arial MT"/>
                <a:cs typeface="Arial MT"/>
              </a:rPr>
              <a:t>on</a:t>
            </a:r>
            <a:r>
              <a:rPr sz="3950" dirty="0">
                <a:latin typeface="Arial MT"/>
                <a:cs typeface="Arial MT"/>
              </a:rPr>
              <a:t> </a:t>
            </a:r>
            <a:r>
              <a:rPr sz="3950" spc="-75" dirty="0">
                <a:latin typeface="Arial MT"/>
                <a:cs typeface="Arial MT"/>
              </a:rPr>
              <a:t>a</a:t>
            </a:r>
            <a:r>
              <a:rPr sz="3950" dirty="0">
                <a:latin typeface="Arial MT"/>
                <a:cs typeface="Arial MT"/>
              </a:rPr>
              <a:t> single </a:t>
            </a:r>
            <a:r>
              <a:rPr sz="3950" spc="35" dirty="0">
                <a:latin typeface="Arial MT"/>
                <a:cs typeface="Arial MT"/>
              </a:rPr>
              <a:t>unit</a:t>
            </a:r>
            <a:r>
              <a:rPr sz="3950" dirty="0">
                <a:latin typeface="Arial MT"/>
                <a:cs typeface="Arial MT"/>
              </a:rPr>
              <a:t> </a:t>
            </a:r>
            <a:r>
              <a:rPr sz="3950" spc="-25" dirty="0">
                <a:latin typeface="Arial MT"/>
                <a:cs typeface="Arial MT"/>
              </a:rPr>
              <a:t>(method)</a:t>
            </a:r>
            <a:endParaRPr sz="3950">
              <a:latin typeface="Arial MT"/>
              <a:cs typeface="Arial MT"/>
            </a:endParaRPr>
          </a:p>
          <a:p>
            <a:pPr marL="535940" indent="-523875">
              <a:lnSpc>
                <a:spcPct val="100000"/>
              </a:lnSpc>
              <a:spcBef>
                <a:spcPts val="4825"/>
              </a:spcBef>
              <a:buSzPct val="125316"/>
              <a:buFont typeface="SimSun"/>
              <a:buChar char="•"/>
              <a:tabLst>
                <a:tab pos="536575" algn="l"/>
              </a:tabLst>
            </a:pPr>
            <a:r>
              <a:rPr sz="3950" spc="90" dirty="0">
                <a:latin typeface="Arial MT"/>
                <a:cs typeface="Arial MT"/>
              </a:rPr>
              <a:t>Mocks</a:t>
            </a:r>
            <a:r>
              <a:rPr sz="3950" spc="-10" dirty="0">
                <a:latin typeface="Arial MT"/>
                <a:cs typeface="Arial MT"/>
              </a:rPr>
              <a:t> </a:t>
            </a:r>
            <a:r>
              <a:rPr sz="3950" spc="25" dirty="0">
                <a:latin typeface="Arial MT"/>
                <a:cs typeface="Arial MT"/>
              </a:rPr>
              <a:t>the</a:t>
            </a:r>
            <a:r>
              <a:rPr sz="3950" spc="-5" dirty="0">
                <a:latin typeface="Arial MT"/>
                <a:cs typeface="Arial MT"/>
              </a:rPr>
              <a:t> </a:t>
            </a:r>
            <a:r>
              <a:rPr sz="3950" spc="10" dirty="0">
                <a:latin typeface="Arial MT"/>
                <a:cs typeface="Arial MT"/>
              </a:rPr>
              <a:t>external</a:t>
            </a:r>
            <a:r>
              <a:rPr sz="3950" spc="-5" dirty="0">
                <a:latin typeface="Arial MT"/>
                <a:cs typeface="Arial MT"/>
              </a:rPr>
              <a:t> </a:t>
            </a:r>
            <a:r>
              <a:rPr sz="3950" spc="25" dirty="0">
                <a:latin typeface="Arial MT"/>
                <a:cs typeface="Arial MT"/>
              </a:rPr>
              <a:t>dependecies</a:t>
            </a:r>
            <a:endParaRPr sz="3950">
              <a:latin typeface="Arial MT"/>
              <a:cs typeface="Arial MT"/>
            </a:endParaRPr>
          </a:p>
        </p:txBody>
      </p:sp>
      <p:pic>
        <p:nvPicPr>
          <p:cNvPr id="4" name="object 4"/>
          <p:cNvPicPr/>
          <p:nvPr/>
        </p:nvPicPr>
        <p:blipFill>
          <a:blip r:embed="rId2" cstate="print"/>
          <a:stretch>
            <a:fillRect/>
          </a:stretch>
        </p:blipFill>
        <p:spPr>
          <a:xfrm>
            <a:off x="11016910" y="6512204"/>
            <a:ext cx="2118618" cy="2118618"/>
          </a:xfrm>
          <a:prstGeom prst="rect">
            <a:avLst/>
          </a:prstGeom>
        </p:spPr>
      </p:pic>
      <p:sp>
        <p:nvSpPr>
          <p:cNvPr id="5" name="object 5"/>
          <p:cNvSpPr txBox="1"/>
          <p:nvPr/>
        </p:nvSpPr>
        <p:spPr>
          <a:xfrm>
            <a:off x="13254352" y="7365296"/>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sp>
        <p:nvSpPr>
          <p:cNvPr id="6" name="object 6"/>
          <p:cNvSpPr/>
          <p:nvPr/>
        </p:nvSpPr>
        <p:spPr>
          <a:xfrm>
            <a:off x="3902339" y="5928068"/>
            <a:ext cx="5627370" cy="3084195"/>
          </a:xfrm>
          <a:custGeom>
            <a:avLst/>
            <a:gdLst/>
            <a:ahLst/>
            <a:cxnLst/>
            <a:rect l="l" t="t" r="r" b="b"/>
            <a:pathLst>
              <a:path w="5627370" h="3084195">
                <a:moveTo>
                  <a:pt x="5626996" y="0"/>
                </a:moveTo>
                <a:lnTo>
                  <a:pt x="0" y="0"/>
                </a:lnTo>
                <a:lnTo>
                  <a:pt x="0" y="3083739"/>
                </a:lnTo>
                <a:lnTo>
                  <a:pt x="5626996" y="3083739"/>
                </a:lnTo>
                <a:lnTo>
                  <a:pt x="5626996" y="0"/>
                </a:lnTo>
                <a:close/>
              </a:path>
            </a:pathLst>
          </a:custGeom>
          <a:solidFill>
            <a:srgbClr val="000000"/>
          </a:solidFill>
        </p:spPr>
        <p:txBody>
          <a:bodyPr wrap="square" lIns="0" tIns="0" rIns="0" bIns="0" rtlCol="0"/>
          <a:lstStyle/>
          <a:p>
            <a:endParaRPr/>
          </a:p>
        </p:txBody>
      </p:sp>
      <p:sp>
        <p:nvSpPr>
          <p:cNvPr id="7" name="object 7"/>
          <p:cNvSpPr txBox="1"/>
          <p:nvPr/>
        </p:nvSpPr>
        <p:spPr>
          <a:xfrm>
            <a:off x="4896438" y="9112749"/>
            <a:ext cx="363918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30" dirty="0">
                <a:latin typeface="Arial"/>
                <a:cs typeface="Arial"/>
              </a:rPr>
              <a:t> </a:t>
            </a:r>
            <a:r>
              <a:rPr sz="2450" b="1" spc="-10" dirty="0">
                <a:latin typeface="Arial"/>
                <a:cs typeface="Arial"/>
              </a:rPr>
              <a:t>Events</a:t>
            </a:r>
            <a:r>
              <a:rPr sz="2450" b="1" spc="-25" dirty="0">
                <a:latin typeface="Arial"/>
                <a:cs typeface="Arial"/>
              </a:rPr>
              <a:t> </a:t>
            </a:r>
            <a:r>
              <a:rPr sz="2450" b="1" spc="10" dirty="0">
                <a:latin typeface="Arial"/>
                <a:cs typeface="Arial"/>
              </a:rPr>
              <a:t>Producer</a:t>
            </a:r>
            <a:endParaRPr sz="2450">
              <a:latin typeface="Arial"/>
              <a:cs typeface="Arial"/>
            </a:endParaRPr>
          </a:p>
        </p:txBody>
      </p:sp>
      <p:sp>
        <p:nvSpPr>
          <p:cNvPr id="8" name="object 8"/>
          <p:cNvSpPr txBox="1"/>
          <p:nvPr/>
        </p:nvSpPr>
        <p:spPr>
          <a:xfrm>
            <a:off x="4184574" y="6691986"/>
            <a:ext cx="1713230" cy="1268095"/>
          </a:xfrm>
          <a:prstGeom prst="rect">
            <a:avLst/>
          </a:prstGeom>
          <a:solidFill>
            <a:srgbClr val="00A2FF"/>
          </a:solidFill>
        </p:spPr>
        <p:txBody>
          <a:bodyPr vert="horz" wrap="square" lIns="0" tIns="0" rIns="0" bIns="0" rtlCol="0">
            <a:spAutoFit/>
          </a:bodyPr>
          <a:lstStyle/>
          <a:p>
            <a:pPr>
              <a:lnSpc>
                <a:spcPct val="100000"/>
              </a:lnSpc>
            </a:pPr>
            <a:endParaRPr sz="2100">
              <a:latin typeface="Times New Roman"/>
              <a:cs typeface="Times New Roman"/>
            </a:endParaRPr>
          </a:p>
          <a:p>
            <a:pPr marL="333375">
              <a:lnSpc>
                <a:spcPct val="100000"/>
              </a:lnSpc>
              <a:spcBef>
                <a:spcPts val="1440"/>
              </a:spcBef>
            </a:pPr>
            <a:r>
              <a:rPr sz="1800" spc="40" dirty="0">
                <a:solidFill>
                  <a:srgbClr val="FFFFFF"/>
                </a:solidFill>
                <a:latin typeface="Arial MT"/>
                <a:cs typeface="Arial MT"/>
              </a:rPr>
              <a:t>Controller</a:t>
            </a:r>
            <a:endParaRPr sz="1800">
              <a:latin typeface="Arial MT"/>
              <a:cs typeface="Arial MT"/>
            </a:endParaRPr>
          </a:p>
        </p:txBody>
      </p:sp>
      <p:sp>
        <p:nvSpPr>
          <p:cNvPr id="9" name="object 9"/>
          <p:cNvSpPr txBox="1"/>
          <p:nvPr/>
        </p:nvSpPr>
        <p:spPr>
          <a:xfrm>
            <a:off x="7237845" y="6682767"/>
            <a:ext cx="1937385" cy="1210310"/>
          </a:xfrm>
          <a:prstGeom prst="rect">
            <a:avLst/>
          </a:prstGeom>
          <a:solidFill>
            <a:srgbClr val="00A2FF"/>
          </a:solidFill>
        </p:spPr>
        <p:txBody>
          <a:bodyPr vert="horz" wrap="square" lIns="0" tIns="635" rIns="0" bIns="0" rtlCol="0">
            <a:spAutoFit/>
          </a:bodyPr>
          <a:lstStyle/>
          <a:p>
            <a:pPr>
              <a:lnSpc>
                <a:spcPct val="100000"/>
              </a:lnSpc>
              <a:spcBef>
                <a:spcPts val="5"/>
              </a:spcBef>
            </a:pPr>
            <a:endParaRPr sz="3100">
              <a:latin typeface="Times New Roman"/>
              <a:cs typeface="Times New Roman"/>
            </a:endParaRPr>
          </a:p>
          <a:p>
            <a:pPr marL="104775">
              <a:lnSpc>
                <a:spcPct val="100000"/>
              </a:lnSpc>
            </a:pPr>
            <a:r>
              <a:rPr sz="1900" spc="30" dirty="0">
                <a:solidFill>
                  <a:srgbClr val="FFFFFF"/>
                </a:solidFill>
                <a:latin typeface="Arial MT"/>
                <a:cs typeface="Arial MT"/>
              </a:rPr>
              <a:t>Kafka</a:t>
            </a:r>
            <a:r>
              <a:rPr sz="1900" spc="-40" dirty="0">
                <a:solidFill>
                  <a:srgbClr val="FFFFFF"/>
                </a:solidFill>
                <a:latin typeface="Arial MT"/>
                <a:cs typeface="Arial MT"/>
              </a:rPr>
              <a:t> </a:t>
            </a:r>
            <a:r>
              <a:rPr sz="1900" spc="40" dirty="0">
                <a:solidFill>
                  <a:srgbClr val="FFFFFF"/>
                </a:solidFill>
                <a:latin typeface="Arial MT"/>
                <a:cs typeface="Arial MT"/>
              </a:rPr>
              <a:t>Producer</a:t>
            </a:r>
            <a:endParaRPr sz="1900">
              <a:latin typeface="Arial MT"/>
              <a:cs typeface="Arial MT"/>
            </a:endParaRPr>
          </a:p>
        </p:txBody>
      </p:sp>
      <p:sp>
        <p:nvSpPr>
          <p:cNvPr id="10" name="object 10"/>
          <p:cNvSpPr txBox="1"/>
          <p:nvPr/>
        </p:nvSpPr>
        <p:spPr>
          <a:xfrm>
            <a:off x="5589087" y="5343733"/>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1</a:t>
            </a:r>
            <a:endParaRPr sz="2450">
              <a:latin typeface="Arial"/>
              <a:cs typeface="Arial"/>
            </a:endParaRPr>
          </a:p>
        </p:txBody>
      </p:sp>
      <p:grpSp>
        <p:nvGrpSpPr>
          <p:cNvPr id="11" name="object 11"/>
          <p:cNvGrpSpPr/>
          <p:nvPr/>
        </p:nvGrpSpPr>
        <p:grpSpPr>
          <a:xfrm>
            <a:off x="5926521" y="7325431"/>
            <a:ext cx="4908550" cy="334645"/>
            <a:chOff x="5926521" y="7325431"/>
            <a:chExt cx="4908550" cy="334645"/>
          </a:xfrm>
        </p:grpSpPr>
        <p:sp>
          <p:nvSpPr>
            <p:cNvPr id="12" name="object 12"/>
            <p:cNvSpPr/>
            <p:nvPr/>
          </p:nvSpPr>
          <p:spPr>
            <a:xfrm>
              <a:off x="9560939" y="7571513"/>
              <a:ext cx="1118870" cy="0"/>
            </a:xfrm>
            <a:custGeom>
              <a:avLst/>
              <a:gdLst/>
              <a:ahLst/>
              <a:cxnLst/>
              <a:rect l="l" t="t" r="r" b="b"/>
              <a:pathLst>
                <a:path w="1118870">
                  <a:moveTo>
                    <a:pt x="0" y="0"/>
                  </a:moveTo>
                  <a:lnTo>
                    <a:pt x="1097701" y="0"/>
                  </a:lnTo>
                  <a:lnTo>
                    <a:pt x="1118643" y="0"/>
                  </a:lnTo>
                </a:path>
              </a:pathLst>
            </a:custGeom>
            <a:ln w="41883">
              <a:solidFill>
                <a:srgbClr val="000000"/>
              </a:solidFill>
            </a:ln>
          </p:spPr>
          <p:txBody>
            <a:bodyPr wrap="square" lIns="0" tIns="0" rIns="0" bIns="0" rtlCol="0"/>
            <a:lstStyle/>
            <a:p>
              <a:endParaRPr/>
            </a:p>
          </p:txBody>
        </p:sp>
        <p:sp>
          <p:nvSpPr>
            <p:cNvPr id="13" name="object 13"/>
            <p:cNvSpPr/>
            <p:nvPr/>
          </p:nvSpPr>
          <p:spPr>
            <a:xfrm>
              <a:off x="10658638" y="7483558"/>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5926521" y="7413386"/>
              <a:ext cx="996950" cy="0"/>
            </a:xfrm>
            <a:custGeom>
              <a:avLst/>
              <a:gdLst/>
              <a:ahLst/>
              <a:cxnLst/>
              <a:rect l="l" t="t" r="r" b="b"/>
              <a:pathLst>
                <a:path w="996950">
                  <a:moveTo>
                    <a:pt x="0" y="0"/>
                  </a:moveTo>
                  <a:lnTo>
                    <a:pt x="975490" y="0"/>
                  </a:lnTo>
                  <a:lnTo>
                    <a:pt x="996432" y="0"/>
                  </a:lnTo>
                </a:path>
              </a:pathLst>
            </a:custGeom>
            <a:ln w="41883">
              <a:solidFill>
                <a:srgbClr val="FFFFFF"/>
              </a:solidFill>
            </a:ln>
          </p:spPr>
          <p:txBody>
            <a:bodyPr wrap="square" lIns="0" tIns="0" rIns="0" bIns="0" rtlCol="0"/>
            <a:lstStyle/>
            <a:p>
              <a:endParaRPr/>
            </a:p>
          </p:txBody>
        </p:sp>
        <p:sp>
          <p:nvSpPr>
            <p:cNvPr id="15" name="object 15"/>
            <p:cNvSpPr/>
            <p:nvPr/>
          </p:nvSpPr>
          <p:spPr>
            <a:xfrm>
              <a:off x="6902011" y="7325431"/>
              <a:ext cx="176530" cy="176530"/>
            </a:xfrm>
            <a:custGeom>
              <a:avLst/>
              <a:gdLst/>
              <a:ahLst/>
              <a:cxnLst/>
              <a:rect l="l" t="t" r="r" b="b"/>
              <a:pathLst>
                <a:path w="176529" h="176529">
                  <a:moveTo>
                    <a:pt x="0" y="0"/>
                  </a:moveTo>
                  <a:lnTo>
                    <a:pt x="0" y="175910"/>
                  </a:lnTo>
                  <a:lnTo>
                    <a:pt x="175910" y="87955"/>
                  </a:lnTo>
                  <a:lnTo>
                    <a:pt x="0"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62514" y="494591"/>
            <a:ext cx="9779635" cy="1433195"/>
          </a:xfrm>
          <a:prstGeom prst="rect">
            <a:avLst/>
          </a:prstGeom>
        </p:spPr>
        <p:txBody>
          <a:bodyPr vert="horz" wrap="square" lIns="0" tIns="17145" rIns="0" bIns="0" rtlCol="0">
            <a:spAutoFit/>
          </a:bodyPr>
          <a:lstStyle/>
          <a:p>
            <a:pPr marL="12700">
              <a:lnSpc>
                <a:spcPct val="100000"/>
              </a:lnSpc>
              <a:spcBef>
                <a:spcPts val="135"/>
              </a:spcBef>
            </a:pPr>
            <a:r>
              <a:rPr spc="185" dirty="0"/>
              <a:t>What</a:t>
            </a:r>
            <a:r>
              <a:rPr spc="-15" dirty="0"/>
              <a:t> </a:t>
            </a:r>
            <a:r>
              <a:rPr spc="185" dirty="0"/>
              <a:t>is</a:t>
            </a:r>
            <a:r>
              <a:rPr spc="-15" dirty="0"/>
              <a:t> </a:t>
            </a:r>
            <a:r>
              <a:rPr spc="225" dirty="0"/>
              <a:t>Unit</a:t>
            </a:r>
            <a:r>
              <a:rPr spc="-15" dirty="0"/>
              <a:t> </a:t>
            </a:r>
            <a:r>
              <a:rPr spc="-85" dirty="0"/>
              <a:t>Test?</a:t>
            </a:r>
          </a:p>
        </p:txBody>
      </p:sp>
      <p:sp>
        <p:nvSpPr>
          <p:cNvPr id="3" name="object 3"/>
          <p:cNvSpPr txBox="1"/>
          <p:nvPr/>
        </p:nvSpPr>
        <p:spPr>
          <a:xfrm>
            <a:off x="1432282" y="2599074"/>
            <a:ext cx="10808970" cy="1868805"/>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125" dirty="0">
                <a:latin typeface="Arial MT"/>
                <a:cs typeface="Arial MT"/>
              </a:rPr>
              <a:t>Test</a:t>
            </a:r>
            <a:r>
              <a:rPr sz="3950" dirty="0">
                <a:latin typeface="Arial MT"/>
                <a:cs typeface="Arial MT"/>
              </a:rPr>
              <a:t> </a:t>
            </a:r>
            <a:r>
              <a:rPr sz="3950" spc="25" dirty="0">
                <a:latin typeface="Arial MT"/>
                <a:cs typeface="Arial MT"/>
              </a:rPr>
              <a:t>the</a:t>
            </a:r>
            <a:r>
              <a:rPr sz="3950" dirty="0">
                <a:latin typeface="Arial MT"/>
                <a:cs typeface="Arial MT"/>
              </a:rPr>
              <a:t> </a:t>
            </a:r>
            <a:r>
              <a:rPr sz="3950" spc="35" dirty="0">
                <a:latin typeface="Arial MT"/>
                <a:cs typeface="Arial MT"/>
              </a:rPr>
              <a:t>just</a:t>
            </a:r>
            <a:r>
              <a:rPr sz="3950" dirty="0">
                <a:latin typeface="Arial MT"/>
                <a:cs typeface="Arial MT"/>
              </a:rPr>
              <a:t> </a:t>
            </a:r>
            <a:r>
              <a:rPr sz="3950" spc="30" dirty="0">
                <a:latin typeface="Arial MT"/>
                <a:cs typeface="Arial MT"/>
              </a:rPr>
              <a:t>focuses</a:t>
            </a:r>
            <a:r>
              <a:rPr sz="3950" dirty="0">
                <a:latin typeface="Arial MT"/>
                <a:cs typeface="Arial MT"/>
              </a:rPr>
              <a:t> </a:t>
            </a:r>
            <a:r>
              <a:rPr sz="3950" spc="35" dirty="0">
                <a:latin typeface="Arial MT"/>
                <a:cs typeface="Arial MT"/>
              </a:rPr>
              <a:t>on</a:t>
            </a:r>
            <a:r>
              <a:rPr sz="3950" dirty="0">
                <a:latin typeface="Arial MT"/>
                <a:cs typeface="Arial MT"/>
              </a:rPr>
              <a:t> </a:t>
            </a:r>
            <a:r>
              <a:rPr sz="3950" spc="-75" dirty="0">
                <a:latin typeface="Arial MT"/>
                <a:cs typeface="Arial MT"/>
              </a:rPr>
              <a:t>a</a:t>
            </a:r>
            <a:r>
              <a:rPr sz="3950" dirty="0">
                <a:latin typeface="Arial MT"/>
                <a:cs typeface="Arial MT"/>
              </a:rPr>
              <a:t> single </a:t>
            </a:r>
            <a:r>
              <a:rPr sz="3950" spc="35" dirty="0">
                <a:latin typeface="Arial MT"/>
                <a:cs typeface="Arial MT"/>
              </a:rPr>
              <a:t>unit</a:t>
            </a:r>
            <a:r>
              <a:rPr sz="3950" dirty="0">
                <a:latin typeface="Arial MT"/>
                <a:cs typeface="Arial MT"/>
              </a:rPr>
              <a:t> </a:t>
            </a:r>
            <a:r>
              <a:rPr sz="3950" spc="-25" dirty="0">
                <a:latin typeface="Arial MT"/>
                <a:cs typeface="Arial MT"/>
              </a:rPr>
              <a:t>(method)</a:t>
            </a:r>
            <a:endParaRPr sz="3950">
              <a:latin typeface="Arial MT"/>
              <a:cs typeface="Arial MT"/>
            </a:endParaRPr>
          </a:p>
          <a:p>
            <a:pPr marL="535940" indent="-523875">
              <a:lnSpc>
                <a:spcPct val="100000"/>
              </a:lnSpc>
              <a:spcBef>
                <a:spcPts val="4825"/>
              </a:spcBef>
              <a:buSzPct val="125316"/>
              <a:buFont typeface="SimSun"/>
              <a:buChar char="•"/>
              <a:tabLst>
                <a:tab pos="536575" algn="l"/>
              </a:tabLst>
            </a:pPr>
            <a:r>
              <a:rPr sz="3950" spc="90" dirty="0">
                <a:latin typeface="Arial MT"/>
                <a:cs typeface="Arial MT"/>
              </a:rPr>
              <a:t>Mocks</a:t>
            </a:r>
            <a:r>
              <a:rPr sz="3950" spc="-15" dirty="0">
                <a:latin typeface="Arial MT"/>
                <a:cs typeface="Arial MT"/>
              </a:rPr>
              <a:t> </a:t>
            </a:r>
            <a:r>
              <a:rPr sz="3950" spc="25" dirty="0">
                <a:latin typeface="Arial MT"/>
                <a:cs typeface="Arial MT"/>
              </a:rPr>
              <a:t>the</a:t>
            </a:r>
            <a:r>
              <a:rPr sz="3950" spc="-10" dirty="0">
                <a:latin typeface="Arial MT"/>
                <a:cs typeface="Arial MT"/>
              </a:rPr>
              <a:t> </a:t>
            </a:r>
            <a:r>
              <a:rPr sz="3950" spc="10" dirty="0">
                <a:latin typeface="Arial MT"/>
                <a:cs typeface="Arial MT"/>
              </a:rPr>
              <a:t>external</a:t>
            </a:r>
            <a:r>
              <a:rPr sz="3950" spc="-10" dirty="0">
                <a:latin typeface="Arial MT"/>
                <a:cs typeface="Arial MT"/>
              </a:rPr>
              <a:t> </a:t>
            </a:r>
            <a:r>
              <a:rPr sz="3950" spc="25" dirty="0">
                <a:latin typeface="Arial MT"/>
                <a:cs typeface="Arial MT"/>
              </a:rPr>
              <a:t>dependencies</a:t>
            </a:r>
            <a:endParaRPr sz="3950">
              <a:latin typeface="Arial MT"/>
              <a:cs typeface="Arial MT"/>
            </a:endParaRPr>
          </a:p>
        </p:txBody>
      </p:sp>
      <p:sp>
        <p:nvSpPr>
          <p:cNvPr id="4" name="object 4"/>
          <p:cNvSpPr/>
          <p:nvPr/>
        </p:nvSpPr>
        <p:spPr>
          <a:xfrm>
            <a:off x="7420557" y="6221253"/>
            <a:ext cx="5627370" cy="3084195"/>
          </a:xfrm>
          <a:custGeom>
            <a:avLst/>
            <a:gdLst/>
            <a:ahLst/>
            <a:cxnLst/>
            <a:rect l="l" t="t" r="r" b="b"/>
            <a:pathLst>
              <a:path w="5627369" h="3084195">
                <a:moveTo>
                  <a:pt x="5626996" y="0"/>
                </a:moveTo>
                <a:lnTo>
                  <a:pt x="0" y="0"/>
                </a:lnTo>
                <a:lnTo>
                  <a:pt x="0" y="3083739"/>
                </a:lnTo>
                <a:lnTo>
                  <a:pt x="5626996" y="3083739"/>
                </a:lnTo>
                <a:lnTo>
                  <a:pt x="5626996" y="0"/>
                </a:lnTo>
                <a:close/>
              </a:path>
            </a:pathLst>
          </a:custGeom>
          <a:solidFill>
            <a:srgbClr val="000000"/>
          </a:solidFill>
        </p:spPr>
        <p:txBody>
          <a:bodyPr wrap="square" lIns="0" tIns="0" rIns="0" bIns="0" rtlCol="0"/>
          <a:lstStyle/>
          <a:p>
            <a:endParaRPr/>
          </a:p>
        </p:txBody>
      </p:sp>
      <p:sp>
        <p:nvSpPr>
          <p:cNvPr id="5" name="object 5"/>
          <p:cNvSpPr txBox="1"/>
          <p:nvPr/>
        </p:nvSpPr>
        <p:spPr>
          <a:xfrm>
            <a:off x="8414656" y="9405933"/>
            <a:ext cx="363918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30" dirty="0">
                <a:latin typeface="Arial"/>
                <a:cs typeface="Arial"/>
              </a:rPr>
              <a:t> </a:t>
            </a:r>
            <a:r>
              <a:rPr sz="2450" b="1" spc="-10" dirty="0">
                <a:latin typeface="Arial"/>
                <a:cs typeface="Arial"/>
              </a:rPr>
              <a:t>Events</a:t>
            </a:r>
            <a:r>
              <a:rPr sz="2450" b="1" spc="-25" dirty="0">
                <a:latin typeface="Arial"/>
                <a:cs typeface="Arial"/>
              </a:rPr>
              <a:t> </a:t>
            </a:r>
            <a:r>
              <a:rPr sz="2450" b="1" spc="10" dirty="0">
                <a:latin typeface="Arial"/>
                <a:cs typeface="Arial"/>
              </a:rPr>
              <a:t>Producer</a:t>
            </a:r>
            <a:endParaRPr sz="2450">
              <a:latin typeface="Arial"/>
              <a:cs typeface="Arial"/>
            </a:endParaRPr>
          </a:p>
        </p:txBody>
      </p:sp>
      <p:sp>
        <p:nvSpPr>
          <p:cNvPr id="6" name="object 6"/>
          <p:cNvSpPr txBox="1"/>
          <p:nvPr/>
        </p:nvSpPr>
        <p:spPr>
          <a:xfrm>
            <a:off x="7702791" y="6985171"/>
            <a:ext cx="1713230" cy="1268095"/>
          </a:xfrm>
          <a:prstGeom prst="rect">
            <a:avLst/>
          </a:prstGeom>
          <a:solidFill>
            <a:srgbClr val="00A2FF"/>
          </a:solidFill>
        </p:spPr>
        <p:txBody>
          <a:bodyPr vert="horz" wrap="square" lIns="0" tIns="0" rIns="0" bIns="0" rtlCol="0">
            <a:spAutoFit/>
          </a:bodyPr>
          <a:lstStyle/>
          <a:p>
            <a:pPr>
              <a:lnSpc>
                <a:spcPct val="100000"/>
              </a:lnSpc>
            </a:pPr>
            <a:endParaRPr sz="2100">
              <a:latin typeface="Times New Roman"/>
              <a:cs typeface="Times New Roman"/>
            </a:endParaRPr>
          </a:p>
          <a:p>
            <a:pPr marL="333375">
              <a:lnSpc>
                <a:spcPct val="100000"/>
              </a:lnSpc>
              <a:spcBef>
                <a:spcPts val="1440"/>
              </a:spcBef>
            </a:pPr>
            <a:r>
              <a:rPr sz="1800" spc="40" dirty="0">
                <a:solidFill>
                  <a:srgbClr val="FFFFFF"/>
                </a:solidFill>
                <a:latin typeface="Arial MT"/>
                <a:cs typeface="Arial MT"/>
              </a:rPr>
              <a:t>Controller</a:t>
            </a:r>
            <a:endParaRPr sz="1800">
              <a:latin typeface="Arial MT"/>
              <a:cs typeface="Arial MT"/>
            </a:endParaRPr>
          </a:p>
        </p:txBody>
      </p:sp>
      <p:sp>
        <p:nvSpPr>
          <p:cNvPr id="7" name="object 7"/>
          <p:cNvSpPr/>
          <p:nvPr/>
        </p:nvSpPr>
        <p:spPr>
          <a:xfrm>
            <a:off x="10756049" y="6975964"/>
            <a:ext cx="1937385" cy="1210310"/>
          </a:xfrm>
          <a:custGeom>
            <a:avLst/>
            <a:gdLst/>
            <a:ahLst/>
            <a:cxnLst/>
            <a:rect l="l" t="t" r="r" b="b"/>
            <a:pathLst>
              <a:path w="1937384" h="1210309">
                <a:moveTo>
                  <a:pt x="1937092" y="1130084"/>
                </a:moveTo>
                <a:lnTo>
                  <a:pt x="0" y="1130084"/>
                </a:lnTo>
                <a:lnTo>
                  <a:pt x="0" y="1210157"/>
                </a:lnTo>
                <a:lnTo>
                  <a:pt x="1937092" y="1210157"/>
                </a:lnTo>
                <a:lnTo>
                  <a:pt x="1937092" y="1130084"/>
                </a:lnTo>
                <a:close/>
              </a:path>
              <a:path w="1937384" h="1210309">
                <a:moveTo>
                  <a:pt x="1937092" y="0"/>
                </a:moveTo>
                <a:lnTo>
                  <a:pt x="0" y="0"/>
                </a:lnTo>
                <a:lnTo>
                  <a:pt x="0" y="81534"/>
                </a:lnTo>
                <a:lnTo>
                  <a:pt x="1937092" y="81534"/>
                </a:lnTo>
                <a:lnTo>
                  <a:pt x="1937092" y="0"/>
                </a:lnTo>
                <a:close/>
              </a:path>
            </a:pathLst>
          </a:custGeom>
          <a:solidFill>
            <a:srgbClr val="00A2FF"/>
          </a:solidFill>
        </p:spPr>
        <p:txBody>
          <a:bodyPr wrap="square" lIns="0" tIns="0" rIns="0" bIns="0" rtlCol="0"/>
          <a:lstStyle/>
          <a:p>
            <a:endParaRPr/>
          </a:p>
        </p:txBody>
      </p:sp>
      <p:sp>
        <p:nvSpPr>
          <p:cNvPr id="8" name="object 8"/>
          <p:cNvSpPr txBox="1"/>
          <p:nvPr/>
        </p:nvSpPr>
        <p:spPr>
          <a:xfrm>
            <a:off x="10861229" y="7435801"/>
            <a:ext cx="1727200" cy="287655"/>
          </a:xfrm>
          <a:prstGeom prst="rect">
            <a:avLst/>
          </a:prstGeom>
        </p:spPr>
        <p:txBody>
          <a:bodyPr vert="horz" wrap="square" lIns="0" tIns="0" rIns="0" bIns="0" rtlCol="0">
            <a:spAutoFit/>
          </a:bodyPr>
          <a:lstStyle/>
          <a:p>
            <a:pPr>
              <a:lnSpc>
                <a:spcPts val="2230"/>
              </a:lnSpc>
            </a:pPr>
            <a:r>
              <a:rPr sz="1900" spc="30" dirty="0">
                <a:solidFill>
                  <a:srgbClr val="FFFFFF"/>
                </a:solidFill>
                <a:latin typeface="Arial MT"/>
                <a:cs typeface="Arial MT"/>
              </a:rPr>
              <a:t>Kafka</a:t>
            </a:r>
            <a:r>
              <a:rPr sz="1900" spc="-70" dirty="0">
                <a:solidFill>
                  <a:srgbClr val="FFFFFF"/>
                </a:solidFill>
                <a:latin typeface="Arial MT"/>
                <a:cs typeface="Arial MT"/>
              </a:rPr>
              <a:t> </a:t>
            </a:r>
            <a:r>
              <a:rPr sz="1900" spc="40" dirty="0">
                <a:solidFill>
                  <a:srgbClr val="FFFFFF"/>
                </a:solidFill>
                <a:latin typeface="Arial MT"/>
                <a:cs typeface="Arial MT"/>
              </a:rPr>
              <a:t>Producer</a:t>
            </a:r>
            <a:endParaRPr sz="1900">
              <a:latin typeface="Arial MT"/>
              <a:cs typeface="Arial MT"/>
            </a:endParaRPr>
          </a:p>
        </p:txBody>
      </p:sp>
      <p:sp>
        <p:nvSpPr>
          <p:cNvPr id="9" name="object 9"/>
          <p:cNvSpPr/>
          <p:nvPr/>
        </p:nvSpPr>
        <p:spPr>
          <a:xfrm>
            <a:off x="10743128" y="7057485"/>
            <a:ext cx="1935480" cy="1049020"/>
          </a:xfrm>
          <a:custGeom>
            <a:avLst/>
            <a:gdLst/>
            <a:ahLst/>
            <a:cxnLst/>
            <a:rect l="l" t="t" r="r" b="b"/>
            <a:pathLst>
              <a:path w="1935479" h="1049020">
                <a:moveTo>
                  <a:pt x="1935395" y="0"/>
                </a:moveTo>
                <a:lnTo>
                  <a:pt x="0" y="0"/>
                </a:lnTo>
                <a:lnTo>
                  <a:pt x="0" y="1048560"/>
                </a:lnTo>
                <a:lnTo>
                  <a:pt x="1935395" y="1048560"/>
                </a:lnTo>
                <a:lnTo>
                  <a:pt x="1935395" y="0"/>
                </a:lnTo>
                <a:close/>
              </a:path>
            </a:pathLst>
          </a:custGeom>
          <a:solidFill>
            <a:srgbClr val="61D836"/>
          </a:solidFill>
        </p:spPr>
        <p:txBody>
          <a:bodyPr wrap="square" lIns="0" tIns="0" rIns="0" bIns="0" rtlCol="0"/>
          <a:lstStyle/>
          <a:p>
            <a:endParaRPr/>
          </a:p>
        </p:txBody>
      </p:sp>
      <p:sp>
        <p:nvSpPr>
          <p:cNvPr id="10" name="object 10"/>
          <p:cNvSpPr txBox="1"/>
          <p:nvPr/>
        </p:nvSpPr>
        <p:spPr>
          <a:xfrm>
            <a:off x="10743128" y="7360251"/>
            <a:ext cx="1935480" cy="427990"/>
          </a:xfrm>
          <a:prstGeom prst="rect">
            <a:avLst/>
          </a:prstGeom>
        </p:spPr>
        <p:txBody>
          <a:bodyPr vert="horz" wrap="square" lIns="0" tIns="17145" rIns="0" bIns="0" rtlCol="0">
            <a:spAutoFit/>
          </a:bodyPr>
          <a:lstStyle/>
          <a:p>
            <a:pPr marL="535940">
              <a:lnSpc>
                <a:spcPct val="100000"/>
              </a:lnSpc>
              <a:spcBef>
                <a:spcPts val="135"/>
              </a:spcBef>
            </a:pPr>
            <a:r>
              <a:rPr sz="2600" spc="145" dirty="0">
                <a:solidFill>
                  <a:srgbClr val="FFFFFF"/>
                </a:solidFill>
                <a:latin typeface="Arial MT"/>
                <a:cs typeface="Arial MT"/>
              </a:rPr>
              <a:t>Mock</a:t>
            </a:r>
            <a:endParaRPr sz="2600">
              <a:latin typeface="Arial MT"/>
              <a:cs typeface="Arial MT"/>
            </a:endParaRPr>
          </a:p>
        </p:txBody>
      </p:sp>
      <p:sp>
        <p:nvSpPr>
          <p:cNvPr id="11" name="object 11"/>
          <p:cNvSpPr txBox="1"/>
          <p:nvPr/>
        </p:nvSpPr>
        <p:spPr>
          <a:xfrm>
            <a:off x="9107305" y="5636918"/>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1</a:t>
            </a:r>
            <a:endParaRPr sz="2450">
              <a:latin typeface="Arial"/>
              <a:cs typeface="Arial"/>
            </a:endParaRPr>
          </a:p>
        </p:txBody>
      </p:sp>
      <p:sp>
        <p:nvSpPr>
          <p:cNvPr id="12" name="object 12"/>
          <p:cNvSpPr txBox="1"/>
          <p:nvPr/>
        </p:nvSpPr>
        <p:spPr>
          <a:xfrm>
            <a:off x="10805953" y="8376708"/>
            <a:ext cx="1836420" cy="841375"/>
          </a:xfrm>
          <a:prstGeom prst="rect">
            <a:avLst/>
          </a:prstGeom>
          <a:solidFill>
            <a:srgbClr val="00A2FF"/>
          </a:solidFill>
        </p:spPr>
        <p:txBody>
          <a:bodyPr vert="horz" wrap="square" lIns="0" tIns="215265" rIns="0" bIns="0" rtlCol="0">
            <a:spAutoFit/>
          </a:bodyPr>
          <a:lstStyle/>
          <a:p>
            <a:pPr marL="290830">
              <a:lnSpc>
                <a:spcPct val="100000"/>
              </a:lnSpc>
              <a:spcBef>
                <a:spcPts val="1695"/>
              </a:spcBef>
            </a:pPr>
            <a:r>
              <a:rPr sz="2600" spc="130" dirty="0">
                <a:solidFill>
                  <a:srgbClr val="FFFFFF"/>
                </a:solidFill>
                <a:latin typeface="Arial MT"/>
                <a:cs typeface="Arial MT"/>
              </a:rPr>
              <a:t>Mockito</a:t>
            </a:r>
            <a:endParaRPr sz="2600">
              <a:latin typeface="Arial MT"/>
              <a:cs typeface="Arial MT"/>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88122" y="494591"/>
            <a:ext cx="8128000" cy="1433195"/>
          </a:xfrm>
          <a:prstGeom prst="rect">
            <a:avLst/>
          </a:prstGeom>
        </p:spPr>
        <p:txBody>
          <a:bodyPr vert="horz" wrap="square" lIns="0" tIns="17145" rIns="0" bIns="0" rtlCol="0">
            <a:spAutoFit/>
          </a:bodyPr>
          <a:lstStyle/>
          <a:p>
            <a:pPr marL="12700">
              <a:lnSpc>
                <a:spcPct val="100000"/>
              </a:lnSpc>
              <a:spcBef>
                <a:spcPts val="135"/>
              </a:spcBef>
            </a:pPr>
            <a:r>
              <a:rPr spc="135" dirty="0"/>
              <a:t>Why</a:t>
            </a:r>
            <a:r>
              <a:rPr spc="-35" dirty="0"/>
              <a:t> </a:t>
            </a:r>
            <a:r>
              <a:rPr spc="225" dirty="0"/>
              <a:t>Unit</a:t>
            </a:r>
            <a:r>
              <a:rPr spc="-30" dirty="0"/>
              <a:t> </a:t>
            </a:r>
            <a:r>
              <a:rPr spc="-85" dirty="0"/>
              <a:t>Test?</a:t>
            </a:r>
          </a:p>
        </p:txBody>
      </p:sp>
      <p:sp>
        <p:nvSpPr>
          <p:cNvPr id="3" name="object 3"/>
          <p:cNvSpPr txBox="1"/>
          <p:nvPr/>
        </p:nvSpPr>
        <p:spPr>
          <a:xfrm>
            <a:off x="1421811" y="2599074"/>
            <a:ext cx="12335510" cy="6286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35" dirty="0">
                <a:latin typeface="Arial MT"/>
                <a:cs typeface="Arial MT"/>
              </a:rPr>
              <a:t>Unit</a:t>
            </a:r>
            <a:r>
              <a:rPr sz="3950" spc="-5" dirty="0">
                <a:latin typeface="Arial MT"/>
                <a:cs typeface="Arial MT"/>
              </a:rPr>
              <a:t> </a:t>
            </a:r>
            <a:r>
              <a:rPr sz="3950" spc="-100" dirty="0">
                <a:latin typeface="Arial MT"/>
                <a:cs typeface="Arial MT"/>
              </a:rPr>
              <a:t>Tests</a:t>
            </a:r>
            <a:r>
              <a:rPr sz="3950" dirty="0">
                <a:latin typeface="Arial MT"/>
                <a:cs typeface="Arial MT"/>
              </a:rPr>
              <a:t> </a:t>
            </a:r>
            <a:r>
              <a:rPr sz="3950" spc="-75" dirty="0">
                <a:latin typeface="Arial MT"/>
                <a:cs typeface="Arial MT"/>
              </a:rPr>
              <a:t>are</a:t>
            </a:r>
            <a:r>
              <a:rPr sz="3950" dirty="0">
                <a:latin typeface="Arial MT"/>
                <a:cs typeface="Arial MT"/>
              </a:rPr>
              <a:t> </a:t>
            </a:r>
            <a:r>
              <a:rPr sz="3950" spc="15" dirty="0">
                <a:latin typeface="Arial MT"/>
                <a:cs typeface="Arial MT"/>
              </a:rPr>
              <a:t>handy</a:t>
            </a:r>
            <a:r>
              <a:rPr sz="3950" spc="-5" dirty="0">
                <a:latin typeface="Arial MT"/>
                <a:cs typeface="Arial MT"/>
              </a:rPr>
              <a:t> </a:t>
            </a:r>
            <a:r>
              <a:rPr sz="3950" spc="110" dirty="0">
                <a:latin typeface="Arial MT"/>
                <a:cs typeface="Arial MT"/>
              </a:rPr>
              <a:t>to</a:t>
            </a:r>
            <a:r>
              <a:rPr sz="3950" dirty="0">
                <a:latin typeface="Arial MT"/>
                <a:cs typeface="Arial MT"/>
              </a:rPr>
              <a:t> </a:t>
            </a:r>
            <a:r>
              <a:rPr sz="3950" spc="95" dirty="0">
                <a:latin typeface="Arial MT"/>
                <a:cs typeface="Arial MT"/>
              </a:rPr>
              <a:t>mock</a:t>
            </a:r>
            <a:r>
              <a:rPr sz="3950" dirty="0">
                <a:latin typeface="Arial MT"/>
                <a:cs typeface="Arial MT"/>
              </a:rPr>
              <a:t> </a:t>
            </a:r>
            <a:r>
              <a:rPr sz="3950" spc="10" dirty="0">
                <a:latin typeface="Arial MT"/>
                <a:cs typeface="Arial MT"/>
              </a:rPr>
              <a:t>external</a:t>
            </a:r>
            <a:r>
              <a:rPr sz="3950" dirty="0">
                <a:latin typeface="Arial MT"/>
                <a:cs typeface="Arial MT"/>
              </a:rPr>
              <a:t> </a:t>
            </a:r>
            <a:r>
              <a:rPr sz="3950" spc="25" dirty="0">
                <a:latin typeface="Arial MT"/>
                <a:cs typeface="Arial MT"/>
              </a:rPr>
              <a:t>dependencies</a:t>
            </a:r>
            <a:endParaRPr sz="3950">
              <a:latin typeface="Arial MT"/>
              <a:cs typeface="Arial MT"/>
            </a:endParaRPr>
          </a:p>
        </p:txBody>
      </p:sp>
      <p:sp>
        <p:nvSpPr>
          <p:cNvPr id="4" name="object 4"/>
          <p:cNvSpPr txBox="1"/>
          <p:nvPr/>
        </p:nvSpPr>
        <p:spPr>
          <a:xfrm>
            <a:off x="1421811" y="5028320"/>
            <a:ext cx="11785600" cy="6286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35" dirty="0">
                <a:latin typeface="Arial MT"/>
                <a:cs typeface="Arial MT"/>
              </a:rPr>
              <a:t>Unit</a:t>
            </a:r>
            <a:r>
              <a:rPr sz="3950" dirty="0">
                <a:latin typeface="Arial MT"/>
                <a:cs typeface="Arial MT"/>
              </a:rPr>
              <a:t> </a:t>
            </a:r>
            <a:r>
              <a:rPr sz="3950" spc="-100" dirty="0">
                <a:latin typeface="Arial MT"/>
                <a:cs typeface="Arial MT"/>
              </a:rPr>
              <a:t>Tests</a:t>
            </a:r>
            <a:r>
              <a:rPr sz="3950" spc="5" dirty="0">
                <a:latin typeface="Arial MT"/>
                <a:cs typeface="Arial MT"/>
              </a:rPr>
              <a:t> </a:t>
            </a:r>
            <a:r>
              <a:rPr sz="3950" spc="-75" dirty="0">
                <a:latin typeface="Arial MT"/>
                <a:cs typeface="Arial MT"/>
              </a:rPr>
              <a:t>are</a:t>
            </a:r>
            <a:r>
              <a:rPr sz="3950" spc="5" dirty="0">
                <a:latin typeface="Arial MT"/>
                <a:cs typeface="Arial MT"/>
              </a:rPr>
              <a:t> </a:t>
            </a:r>
            <a:r>
              <a:rPr sz="3950" spc="10" dirty="0">
                <a:latin typeface="Arial MT"/>
                <a:cs typeface="Arial MT"/>
              </a:rPr>
              <a:t>faster</a:t>
            </a:r>
            <a:r>
              <a:rPr sz="3950" spc="5" dirty="0">
                <a:latin typeface="Arial MT"/>
                <a:cs typeface="Arial MT"/>
              </a:rPr>
              <a:t> </a:t>
            </a:r>
            <a:r>
              <a:rPr sz="3950" spc="45" dirty="0">
                <a:latin typeface="Arial MT"/>
                <a:cs typeface="Arial MT"/>
              </a:rPr>
              <a:t>compared</a:t>
            </a:r>
            <a:r>
              <a:rPr sz="3950" dirty="0">
                <a:latin typeface="Arial MT"/>
                <a:cs typeface="Arial MT"/>
              </a:rPr>
              <a:t> </a:t>
            </a:r>
            <a:r>
              <a:rPr sz="3950" spc="110" dirty="0">
                <a:latin typeface="Arial MT"/>
                <a:cs typeface="Arial MT"/>
              </a:rPr>
              <a:t>to</a:t>
            </a:r>
            <a:r>
              <a:rPr sz="3950" spc="5" dirty="0">
                <a:latin typeface="Arial MT"/>
                <a:cs typeface="Arial MT"/>
              </a:rPr>
              <a:t> </a:t>
            </a:r>
            <a:r>
              <a:rPr sz="3950" spc="20" dirty="0">
                <a:latin typeface="Arial MT"/>
                <a:cs typeface="Arial MT"/>
              </a:rPr>
              <a:t>Integration</a:t>
            </a:r>
            <a:r>
              <a:rPr sz="3950" spc="5" dirty="0">
                <a:latin typeface="Arial MT"/>
                <a:cs typeface="Arial MT"/>
              </a:rPr>
              <a:t> </a:t>
            </a:r>
            <a:r>
              <a:rPr sz="3950" spc="45" dirty="0">
                <a:latin typeface="Arial MT"/>
                <a:cs typeface="Arial MT"/>
              </a:rPr>
              <a:t>tests</a:t>
            </a:r>
            <a:endParaRPr sz="3950">
              <a:latin typeface="Arial MT"/>
              <a:cs typeface="Arial MT"/>
            </a:endParaRPr>
          </a:p>
        </p:txBody>
      </p:sp>
      <p:sp>
        <p:nvSpPr>
          <p:cNvPr id="5" name="object 5"/>
          <p:cNvSpPr txBox="1"/>
          <p:nvPr/>
        </p:nvSpPr>
        <p:spPr>
          <a:xfrm>
            <a:off x="1421811" y="7457565"/>
            <a:ext cx="15535910" cy="628650"/>
          </a:xfrm>
          <a:prstGeom prst="rect">
            <a:avLst/>
          </a:prstGeom>
        </p:spPr>
        <p:txBody>
          <a:bodyPr vert="horz" wrap="square" lIns="0" tIns="13335" rIns="0" bIns="0" rtlCol="0">
            <a:spAutoFit/>
          </a:bodyPr>
          <a:lstStyle/>
          <a:p>
            <a:pPr marL="535940" indent="-523875">
              <a:lnSpc>
                <a:spcPct val="100000"/>
              </a:lnSpc>
              <a:spcBef>
                <a:spcPts val="105"/>
              </a:spcBef>
              <a:buSzPct val="125316"/>
              <a:buFont typeface="SimSun"/>
              <a:buChar char="•"/>
              <a:tabLst>
                <a:tab pos="536575" algn="l"/>
              </a:tabLst>
            </a:pPr>
            <a:r>
              <a:rPr sz="3950" spc="35" dirty="0">
                <a:latin typeface="Arial MT"/>
                <a:cs typeface="Arial MT"/>
              </a:rPr>
              <a:t>Unit</a:t>
            </a:r>
            <a:r>
              <a:rPr sz="3950" dirty="0">
                <a:latin typeface="Arial MT"/>
                <a:cs typeface="Arial MT"/>
              </a:rPr>
              <a:t> </a:t>
            </a:r>
            <a:r>
              <a:rPr sz="3950" spc="-100" dirty="0">
                <a:latin typeface="Arial MT"/>
                <a:cs typeface="Arial MT"/>
              </a:rPr>
              <a:t>Tests</a:t>
            </a:r>
            <a:r>
              <a:rPr sz="3950" dirty="0">
                <a:latin typeface="Arial MT"/>
                <a:cs typeface="Arial MT"/>
              </a:rPr>
              <a:t> </a:t>
            </a:r>
            <a:r>
              <a:rPr sz="3950" spc="30" dirty="0">
                <a:latin typeface="Arial MT"/>
                <a:cs typeface="Arial MT"/>
              </a:rPr>
              <a:t>cover</a:t>
            </a:r>
            <a:r>
              <a:rPr sz="3950" spc="5" dirty="0">
                <a:latin typeface="Arial MT"/>
                <a:cs typeface="Arial MT"/>
              </a:rPr>
              <a:t> </a:t>
            </a:r>
            <a:r>
              <a:rPr sz="3950" spc="10" dirty="0">
                <a:latin typeface="Arial MT"/>
                <a:cs typeface="Arial MT"/>
              </a:rPr>
              <a:t>scenarios</a:t>
            </a:r>
            <a:r>
              <a:rPr sz="3950" dirty="0">
                <a:latin typeface="Arial MT"/>
                <a:cs typeface="Arial MT"/>
              </a:rPr>
              <a:t> </a:t>
            </a:r>
            <a:r>
              <a:rPr sz="3950" spc="25" dirty="0">
                <a:latin typeface="Arial MT"/>
                <a:cs typeface="Arial MT"/>
              </a:rPr>
              <a:t>that’s</a:t>
            </a:r>
            <a:r>
              <a:rPr sz="3950" dirty="0">
                <a:latin typeface="Arial MT"/>
                <a:cs typeface="Arial MT"/>
              </a:rPr>
              <a:t> </a:t>
            </a:r>
            <a:r>
              <a:rPr sz="3950" spc="75" dirty="0">
                <a:latin typeface="Arial MT"/>
                <a:cs typeface="Arial MT"/>
              </a:rPr>
              <a:t>not</a:t>
            </a:r>
            <a:r>
              <a:rPr sz="3950" spc="5" dirty="0">
                <a:latin typeface="Arial MT"/>
                <a:cs typeface="Arial MT"/>
              </a:rPr>
              <a:t> </a:t>
            </a:r>
            <a:r>
              <a:rPr sz="3950" spc="35" dirty="0">
                <a:latin typeface="Arial MT"/>
                <a:cs typeface="Arial MT"/>
              </a:rPr>
              <a:t>possible</a:t>
            </a:r>
            <a:r>
              <a:rPr sz="3950" dirty="0">
                <a:latin typeface="Arial MT"/>
                <a:cs typeface="Arial MT"/>
              </a:rPr>
              <a:t> </a:t>
            </a:r>
            <a:r>
              <a:rPr sz="3950" spc="75" dirty="0">
                <a:latin typeface="Arial MT"/>
                <a:cs typeface="Arial MT"/>
              </a:rPr>
              <a:t>with</a:t>
            </a:r>
            <a:r>
              <a:rPr sz="3950" spc="5" dirty="0">
                <a:latin typeface="Arial MT"/>
                <a:cs typeface="Arial MT"/>
              </a:rPr>
              <a:t> </a:t>
            </a:r>
            <a:r>
              <a:rPr sz="3950" spc="20" dirty="0">
                <a:latin typeface="Arial MT"/>
                <a:cs typeface="Arial MT"/>
              </a:rPr>
              <a:t>Integration</a:t>
            </a:r>
            <a:r>
              <a:rPr sz="3950" dirty="0">
                <a:latin typeface="Arial MT"/>
                <a:cs typeface="Arial MT"/>
              </a:rPr>
              <a:t> </a:t>
            </a:r>
            <a:r>
              <a:rPr sz="3950" spc="45" dirty="0">
                <a:latin typeface="Arial MT"/>
                <a:cs typeface="Arial MT"/>
              </a:rPr>
              <a:t>tests</a:t>
            </a:r>
            <a:endParaRPr sz="3950">
              <a:latin typeface="Arial MT"/>
              <a:cs typeface="Arial MT"/>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87965" y="4548247"/>
            <a:ext cx="243204" cy="688975"/>
          </a:xfrm>
          <a:custGeom>
            <a:avLst/>
            <a:gdLst/>
            <a:ahLst/>
            <a:cxnLst/>
            <a:rect l="l" t="t" r="r" b="b"/>
            <a:pathLst>
              <a:path w="243204" h="688975">
                <a:moveTo>
                  <a:pt x="121442" y="0"/>
                </a:moveTo>
                <a:lnTo>
                  <a:pt x="74175" y="9545"/>
                </a:lnTo>
                <a:lnTo>
                  <a:pt x="35573" y="35575"/>
                </a:lnTo>
                <a:lnTo>
                  <a:pt x="9545" y="74177"/>
                </a:lnTo>
                <a:lnTo>
                  <a:pt x="0" y="121443"/>
                </a:lnTo>
                <a:lnTo>
                  <a:pt x="4474" y="154159"/>
                </a:lnTo>
                <a:lnTo>
                  <a:pt x="17080" y="183476"/>
                </a:lnTo>
                <a:lnTo>
                  <a:pt x="36595" y="208198"/>
                </a:lnTo>
                <a:lnTo>
                  <a:pt x="61797" y="227128"/>
                </a:lnTo>
                <a:lnTo>
                  <a:pt x="61797" y="306350"/>
                </a:lnTo>
                <a:lnTo>
                  <a:pt x="109551" y="306350"/>
                </a:lnTo>
                <a:lnTo>
                  <a:pt x="113374" y="310172"/>
                </a:lnTo>
                <a:lnTo>
                  <a:pt x="113374" y="319626"/>
                </a:lnTo>
                <a:lnTo>
                  <a:pt x="109551" y="323507"/>
                </a:lnTo>
                <a:lnTo>
                  <a:pt x="61797" y="323507"/>
                </a:lnTo>
                <a:lnTo>
                  <a:pt x="61797" y="368201"/>
                </a:lnTo>
                <a:lnTo>
                  <a:pt x="87715" y="368201"/>
                </a:lnTo>
                <a:lnTo>
                  <a:pt x="91538" y="372027"/>
                </a:lnTo>
                <a:lnTo>
                  <a:pt x="91538" y="381480"/>
                </a:lnTo>
                <a:lnTo>
                  <a:pt x="87714" y="385304"/>
                </a:lnTo>
                <a:lnTo>
                  <a:pt x="61797" y="385304"/>
                </a:lnTo>
                <a:lnTo>
                  <a:pt x="61797" y="431881"/>
                </a:lnTo>
                <a:lnTo>
                  <a:pt x="109551" y="431881"/>
                </a:lnTo>
                <a:lnTo>
                  <a:pt x="113374" y="435757"/>
                </a:lnTo>
                <a:lnTo>
                  <a:pt x="113374" y="445210"/>
                </a:lnTo>
                <a:lnTo>
                  <a:pt x="109551" y="449038"/>
                </a:lnTo>
                <a:lnTo>
                  <a:pt x="61797" y="449038"/>
                </a:lnTo>
                <a:lnTo>
                  <a:pt x="61797" y="497174"/>
                </a:lnTo>
                <a:lnTo>
                  <a:pt x="87715" y="497174"/>
                </a:lnTo>
                <a:lnTo>
                  <a:pt x="91538" y="500996"/>
                </a:lnTo>
                <a:lnTo>
                  <a:pt x="91538" y="510450"/>
                </a:lnTo>
                <a:lnTo>
                  <a:pt x="87714" y="514277"/>
                </a:lnTo>
                <a:lnTo>
                  <a:pt x="61797" y="514277"/>
                </a:lnTo>
                <a:lnTo>
                  <a:pt x="61797" y="558379"/>
                </a:lnTo>
                <a:lnTo>
                  <a:pt x="111165" y="558379"/>
                </a:lnTo>
                <a:lnTo>
                  <a:pt x="114988" y="562203"/>
                </a:lnTo>
                <a:lnTo>
                  <a:pt x="114988" y="571661"/>
                </a:lnTo>
                <a:lnTo>
                  <a:pt x="111165" y="575483"/>
                </a:lnTo>
                <a:lnTo>
                  <a:pt x="61797" y="575483"/>
                </a:lnTo>
                <a:lnTo>
                  <a:pt x="61797" y="628781"/>
                </a:lnTo>
                <a:lnTo>
                  <a:pt x="66483" y="652001"/>
                </a:lnTo>
                <a:lnTo>
                  <a:pt x="79265" y="670960"/>
                </a:lnTo>
                <a:lnTo>
                  <a:pt x="98224" y="683741"/>
                </a:lnTo>
                <a:lnTo>
                  <a:pt x="121442" y="688428"/>
                </a:lnTo>
                <a:lnTo>
                  <a:pt x="144662" y="683741"/>
                </a:lnTo>
                <a:lnTo>
                  <a:pt x="163621" y="670960"/>
                </a:lnTo>
                <a:lnTo>
                  <a:pt x="176402" y="652001"/>
                </a:lnTo>
                <a:lnTo>
                  <a:pt x="181088" y="628781"/>
                </a:lnTo>
                <a:lnTo>
                  <a:pt x="181088" y="227128"/>
                </a:lnTo>
                <a:lnTo>
                  <a:pt x="206289" y="208198"/>
                </a:lnTo>
                <a:lnTo>
                  <a:pt x="225805" y="183476"/>
                </a:lnTo>
                <a:lnTo>
                  <a:pt x="238411" y="154159"/>
                </a:lnTo>
                <a:lnTo>
                  <a:pt x="242885" y="121443"/>
                </a:lnTo>
                <a:lnTo>
                  <a:pt x="233340" y="74177"/>
                </a:lnTo>
                <a:lnTo>
                  <a:pt x="207311" y="35575"/>
                </a:lnTo>
                <a:lnTo>
                  <a:pt x="168708" y="9545"/>
                </a:lnTo>
                <a:lnTo>
                  <a:pt x="121442" y="0"/>
                </a:lnTo>
                <a:close/>
              </a:path>
            </a:pathLst>
          </a:custGeom>
          <a:solidFill>
            <a:srgbClr val="00A2FF"/>
          </a:solidFill>
        </p:spPr>
        <p:txBody>
          <a:bodyPr wrap="square" lIns="0" tIns="0" rIns="0" bIns="0" rtlCol="0"/>
          <a:lstStyle/>
          <a:p>
            <a:endParaRPr/>
          </a:p>
        </p:txBody>
      </p:sp>
      <p:sp>
        <p:nvSpPr>
          <p:cNvPr id="3" name="object 3"/>
          <p:cNvSpPr txBox="1">
            <a:spLocks noGrp="1"/>
          </p:cNvSpPr>
          <p:nvPr>
            <p:ph type="title"/>
          </p:nvPr>
        </p:nvSpPr>
        <p:spPr>
          <a:xfrm>
            <a:off x="2401886" y="557416"/>
            <a:ext cx="15300325" cy="1433195"/>
          </a:xfrm>
          <a:prstGeom prst="rect">
            <a:avLst/>
          </a:prstGeom>
        </p:spPr>
        <p:txBody>
          <a:bodyPr vert="horz" wrap="square" lIns="0" tIns="17145" rIns="0" bIns="0" rtlCol="0">
            <a:spAutoFit/>
          </a:bodyPr>
          <a:lstStyle/>
          <a:p>
            <a:pPr marL="12700">
              <a:lnSpc>
                <a:spcPct val="100000"/>
              </a:lnSpc>
              <a:spcBef>
                <a:spcPts val="135"/>
              </a:spcBef>
            </a:pPr>
            <a:r>
              <a:rPr spc="210" dirty="0"/>
              <a:t>Library</a:t>
            </a:r>
            <a:r>
              <a:rPr spc="-15" dirty="0"/>
              <a:t> </a:t>
            </a:r>
            <a:r>
              <a:rPr spc="130" dirty="0"/>
              <a:t>Events</a:t>
            </a:r>
            <a:r>
              <a:rPr spc="-15" dirty="0"/>
              <a:t> </a:t>
            </a:r>
            <a:r>
              <a:rPr spc="229" dirty="0"/>
              <a:t>Producer</a:t>
            </a:r>
            <a:r>
              <a:rPr spc="-10" dirty="0"/>
              <a:t> </a:t>
            </a:r>
            <a:r>
              <a:rPr spc="15" dirty="0"/>
              <a:t>API</a:t>
            </a:r>
          </a:p>
        </p:txBody>
      </p:sp>
      <p:pic>
        <p:nvPicPr>
          <p:cNvPr id="4" name="object 4"/>
          <p:cNvPicPr/>
          <p:nvPr/>
        </p:nvPicPr>
        <p:blipFill>
          <a:blip r:embed="rId2" cstate="print"/>
          <a:stretch>
            <a:fillRect/>
          </a:stretch>
        </p:blipFill>
        <p:spPr>
          <a:xfrm>
            <a:off x="15095980" y="8096963"/>
            <a:ext cx="1294884" cy="1294884"/>
          </a:xfrm>
          <a:prstGeom prst="rect">
            <a:avLst/>
          </a:prstGeom>
        </p:spPr>
      </p:pic>
      <p:sp>
        <p:nvSpPr>
          <p:cNvPr id="5" name="object 5"/>
          <p:cNvSpPr txBox="1"/>
          <p:nvPr/>
        </p:nvSpPr>
        <p:spPr>
          <a:xfrm>
            <a:off x="16562575" y="8538570"/>
            <a:ext cx="219011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Library-events</a:t>
            </a:r>
            <a:endParaRPr sz="2450">
              <a:latin typeface="Arial"/>
              <a:cs typeface="Arial"/>
            </a:endParaRPr>
          </a:p>
        </p:txBody>
      </p:sp>
      <p:pic>
        <p:nvPicPr>
          <p:cNvPr id="6" name="object 6"/>
          <p:cNvPicPr/>
          <p:nvPr/>
        </p:nvPicPr>
        <p:blipFill>
          <a:blip r:embed="rId3" cstate="print"/>
          <a:stretch>
            <a:fillRect/>
          </a:stretch>
        </p:blipFill>
        <p:spPr>
          <a:xfrm>
            <a:off x="2615762" y="5091227"/>
            <a:ext cx="2166486" cy="2182654"/>
          </a:xfrm>
          <a:prstGeom prst="rect">
            <a:avLst/>
          </a:prstGeom>
        </p:spPr>
      </p:pic>
      <p:sp>
        <p:nvSpPr>
          <p:cNvPr id="7" name="object 7"/>
          <p:cNvSpPr txBox="1"/>
          <p:nvPr/>
        </p:nvSpPr>
        <p:spPr>
          <a:xfrm>
            <a:off x="3507603" y="4589396"/>
            <a:ext cx="869315" cy="264160"/>
          </a:xfrm>
          <a:prstGeom prst="rect">
            <a:avLst/>
          </a:prstGeom>
        </p:spPr>
        <p:txBody>
          <a:bodyPr vert="horz" wrap="square" lIns="0" tIns="14604" rIns="0" bIns="0" rtlCol="0">
            <a:spAutoFit/>
          </a:bodyPr>
          <a:lstStyle/>
          <a:p>
            <a:pPr marL="12700">
              <a:lnSpc>
                <a:spcPct val="100000"/>
              </a:lnSpc>
              <a:spcBef>
                <a:spcPts val="114"/>
              </a:spcBef>
            </a:pPr>
            <a:r>
              <a:rPr sz="1550" b="1" dirty="0">
                <a:latin typeface="Arial"/>
                <a:cs typeface="Arial"/>
              </a:rPr>
              <a:t>Librarian</a:t>
            </a:r>
            <a:endParaRPr sz="1550">
              <a:latin typeface="Arial"/>
              <a:cs typeface="Arial"/>
            </a:endParaRPr>
          </a:p>
        </p:txBody>
      </p:sp>
      <p:sp>
        <p:nvSpPr>
          <p:cNvPr id="8" name="object 8"/>
          <p:cNvSpPr txBox="1"/>
          <p:nvPr/>
        </p:nvSpPr>
        <p:spPr>
          <a:xfrm>
            <a:off x="9120617" y="4433983"/>
            <a:ext cx="2253615" cy="402590"/>
          </a:xfrm>
          <a:prstGeom prst="rect">
            <a:avLst/>
          </a:prstGeom>
        </p:spPr>
        <p:txBody>
          <a:bodyPr vert="horz" wrap="square" lIns="0" tIns="15240" rIns="0" bIns="0" rtlCol="0">
            <a:spAutoFit/>
          </a:bodyPr>
          <a:lstStyle/>
          <a:p>
            <a:pPr marL="12700">
              <a:lnSpc>
                <a:spcPct val="100000"/>
              </a:lnSpc>
              <a:spcBef>
                <a:spcPts val="120"/>
              </a:spcBef>
            </a:pPr>
            <a:r>
              <a:rPr sz="2450" b="1" spc="15" dirty="0">
                <a:latin typeface="Arial"/>
                <a:cs typeface="Arial"/>
              </a:rPr>
              <a:t>MicroService</a:t>
            </a:r>
            <a:r>
              <a:rPr sz="2450" b="1" spc="-40" dirty="0">
                <a:latin typeface="Arial"/>
                <a:cs typeface="Arial"/>
              </a:rPr>
              <a:t> </a:t>
            </a:r>
            <a:r>
              <a:rPr sz="2450" b="1" spc="10" dirty="0">
                <a:latin typeface="Arial"/>
                <a:cs typeface="Arial"/>
              </a:rPr>
              <a:t>1</a:t>
            </a:r>
            <a:endParaRPr sz="2450">
              <a:latin typeface="Arial"/>
              <a:cs typeface="Arial"/>
            </a:endParaRPr>
          </a:p>
        </p:txBody>
      </p:sp>
      <p:grpSp>
        <p:nvGrpSpPr>
          <p:cNvPr id="9" name="object 9"/>
          <p:cNvGrpSpPr/>
          <p:nvPr/>
        </p:nvGrpSpPr>
        <p:grpSpPr>
          <a:xfrm>
            <a:off x="8568825" y="4870922"/>
            <a:ext cx="6485255" cy="3171190"/>
            <a:chOff x="8568825" y="4870922"/>
            <a:chExt cx="6485255" cy="3171190"/>
          </a:xfrm>
        </p:grpSpPr>
        <p:sp>
          <p:nvSpPr>
            <p:cNvPr id="10" name="object 10"/>
            <p:cNvSpPr/>
            <p:nvPr/>
          </p:nvSpPr>
          <p:spPr>
            <a:xfrm>
              <a:off x="13117129" y="6880588"/>
              <a:ext cx="1804035" cy="1082040"/>
            </a:xfrm>
            <a:custGeom>
              <a:avLst/>
              <a:gdLst/>
              <a:ahLst/>
              <a:cxnLst/>
              <a:rect l="l" t="t" r="r" b="b"/>
              <a:pathLst>
                <a:path w="1804034" h="1082040">
                  <a:moveTo>
                    <a:pt x="0" y="0"/>
                  </a:moveTo>
                  <a:lnTo>
                    <a:pt x="1785916" y="1070804"/>
                  </a:lnTo>
                  <a:lnTo>
                    <a:pt x="1803877" y="1081573"/>
                  </a:lnTo>
                </a:path>
              </a:pathLst>
            </a:custGeom>
            <a:ln w="41883">
              <a:solidFill>
                <a:srgbClr val="000000"/>
              </a:solidFill>
            </a:ln>
          </p:spPr>
          <p:txBody>
            <a:bodyPr wrap="square" lIns="0" tIns="0" rIns="0" bIns="0" rtlCol="0"/>
            <a:lstStyle/>
            <a:p>
              <a:endParaRPr/>
            </a:p>
          </p:txBody>
        </p:sp>
        <p:sp>
          <p:nvSpPr>
            <p:cNvPr id="11" name="object 11"/>
            <p:cNvSpPr/>
            <p:nvPr/>
          </p:nvSpPr>
          <p:spPr>
            <a:xfrm>
              <a:off x="14857819" y="7875957"/>
              <a:ext cx="196215" cy="166370"/>
            </a:xfrm>
            <a:custGeom>
              <a:avLst/>
              <a:gdLst/>
              <a:ahLst/>
              <a:cxnLst/>
              <a:rect l="l" t="t" r="r" b="b"/>
              <a:pathLst>
                <a:path w="196215" h="166370">
                  <a:moveTo>
                    <a:pt x="90457" y="0"/>
                  </a:moveTo>
                  <a:lnTo>
                    <a:pt x="0" y="150870"/>
                  </a:lnTo>
                  <a:lnTo>
                    <a:pt x="196098" y="165894"/>
                  </a:lnTo>
                  <a:lnTo>
                    <a:pt x="90457" y="0"/>
                  </a:lnTo>
                  <a:close/>
                </a:path>
              </a:pathLst>
            </a:custGeom>
            <a:solidFill>
              <a:srgbClr val="000000"/>
            </a:solidFill>
          </p:spPr>
          <p:txBody>
            <a:bodyPr wrap="square" lIns="0" tIns="0" rIns="0" bIns="0" rtlCol="0"/>
            <a:lstStyle/>
            <a:p>
              <a:endParaRPr/>
            </a:p>
          </p:txBody>
        </p:sp>
        <p:sp>
          <p:nvSpPr>
            <p:cNvPr id="12" name="object 12"/>
            <p:cNvSpPr/>
            <p:nvPr/>
          </p:nvSpPr>
          <p:spPr>
            <a:xfrm>
              <a:off x="8568825" y="4870922"/>
              <a:ext cx="4491355" cy="2901950"/>
            </a:xfrm>
            <a:custGeom>
              <a:avLst/>
              <a:gdLst/>
              <a:ahLst/>
              <a:cxnLst/>
              <a:rect l="l" t="t" r="r" b="b"/>
              <a:pathLst>
                <a:path w="4491355" h="2901950">
                  <a:moveTo>
                    <a:pt x="4490885" y="0"/>
                  </a:moveTo>
                  <a:lnTo>
                    <a:pt x="0" y="0"/>
                  </a:lnTo>
                  <a:lnTo>
                    <a:pt x="0" y="2901711"/>
                  </a:lnTo>
                  <a:lnTo>
                    <a:pt x="4490885" y="2901711"/>
                  </a:lnTo>
                  <a:lnTo>
                    <a:pt x="4490885"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8994869" y="7856815"/>
            <a:ext cx="3639185" cy="402590"/>
          </a:xfrm>
          <a:prstGeom prst="rect">
            <a:avLst/>
          </a:prstGeom>
        </p:spPr>
        <p:txBody>
          <a:bodyPr vert="horz" wrap="square" lIns="0" tIns="15240" rIns="0" bIns="0" rtlCol="0">
            <a:spAutoFit/>
          </a:bodyPr>
          <a:lstStyle/>
          <a:p>
            <a:pPr marL="12700">
              <a:lnSpc>
                <a:spcPct val="100000"/>
              </a:lnSpc>
              <a:spcBef>
                <a:spcPts val="120"/>
              </a:spcBef>
            </a:pPr>
            <a:r>
              <a:rPr sz="2450" b="1" spc="-10" dirty="0">
                <a:latin typeface="Arial"/>
                <a:cs typeface="Arial"/>
              </a:rPr>
              <a:t>Library</a:t>
            </a:r>
            <a:r>
              <a:rPr sz="2450" b="1" spc="-30" dirty="0">
                <a:latin typeface="Arial"/>
                <a:cs typeface="Arial"/>
              </a:rPr>
              <a:t> </a:t>
            </a:r>
            <a:r>
              <a:rPr sz="2450" b="1" spc="-10" dirty="0">
                <a:latin typeface="Arial"/>
                <a:cs typeface="Arial"/>
              </a:rPr>
              <a:t>Events</a:t>
            </a:r>
            <a:r>
              <a:rPr sz="2450" b="1" spc="-25" dirty="0">
                <a:latin typeface="Arial"/>
                <a:cs typeface="Arial"/>
              </a:rPr>
              <a:t> </a:t>
            </a:r>
            <a:r>
              <a:rPr sz="2450" b="1" spc="10" dirty="0">
                <a:latin typeface="Arial"/>
                <a:cs typeface="Arial"/>
              </a:rPr>
              <a:t>Producer</a:t>
            </a:r>
            <a:endParaRPr sz="2450">
              <a:latin typeface="Arial"/>
              <a:cs typeface="Arial"/>
            </a:endParaRPr>
          </a:p>
        </p:txBody>
      </p:sp>
      <p:sp>
        <p:nvSpPr>
          <p:cNvPr id="14" name="object 14"/>
          <p:cNvSpPr txBox="1"/>
          <p:nvPr/>
        </p:nvSpPr>
        <p:spPr>
          <a:xfrm>
            <a:off x="8700278" y="5337823"/>
            <a:ext cx="2322830" cy="2099310"/>
          </a:xfrm>
          <a:prstGeom prst="rect">
            <a:avLst/>
          </a:prstGeom>
          <a:solidFill>
            <a:srgbClr val="00A2FF"/>
          </a:solidFill>
        </p:spPr>
        <p:txBody>
          <a:bodyPr vert="horz" wrap="square" lIns="0" tIns="0" rIns="0" bIns="0" rtlCol="0">
            <a:spAutoFit/>
          </a:bodyPr>
          <a:lstStyle/>
          <a:p>
            <a:pPr>
              <a:lnSpc>
                <a:spcPct val="100000"/>
              </a:lnSpc>
            </a:pPr>
            <a:endParaRPr sz="3100">
              <a:latin typeface="Times New Roman"/>
              <a:cs typeface="Times New Roman"/>
            </a:endParaRPr>
          </a:p>
          <a:p>
            <a:pPr>
              <a:lnSpc>
                <a:spcPct val="100000"/>
              </a:lnSpc>
              <a:spcBef>
                <a:spcPts val="30"/>
              </a:spcBef>
            </a:pPr>
            <a:endParaRPr sz="2650">
              <a:latin typeface="Times New Roman"/>
              <a:cs typeface="Times New Roman"/>
            </a:endParaRPr>
          </a:p>
          <a:p>
            <a:pPr algn="ctr">
              <a:lnSpc>
                <a:spcPct val="100000"/>
              </a:lnSpc>
            </a:pPr>
            <a:r>
              <a:rPr sz="2600" spc="20" dirty="0">
                <a:solidFill>
                  <a:srgbClr val="FFFFFF"/>
                </a:solidFill>
                <a:latin typeface="Arial MT"/>
                <a:cs typeface="Arial MT"/>
              </a:rPr>
              <a:t>API</a:t>
            </a:r>
            <a:endParaRPr sz="2600">
              <a:latin typeface="Arial MT"/>
              <a:cs typeface="Arial MT"/>
            </a:endParaRPr>
          </a:p>
        </p:txBody>
      </p:sp>
      <p:sp>
        <p:nvSpPr>
          <p:cNvPr id="15" name="object 15"/>
          <p:cNvSpPr txBox="1"/>
          <p:nvPr/>
        </p:nvSpPr>
        <p:spPr>
          <a:xfrm>
            <a:off x="11592558" y="5540285"/>
            <a:ext cx="1184275" cy="739775"/>
          </a:xfrm>
          <a:prstGeom prst="rect">
            <a:avLst/>
          </a:prstGeom>
          <a:solidFill>
            <a:srgbClr val="00A2FF"/>
          </a:solidFill>
        </p:spPr>
        <p:txBody>
          <a:bodyPr vert="horz" wrap="square" lIns="0" tIns="72390" rIns="0" bIns="0" rtlCol="0">
            <a:spAutoFit/>
          </a:bodyPr>
          <a:lstStyle/>
          <a:p>
            <a:pPr marL="80645" marR="73025" indent="191770">
              <a:lnSpc>
                <a:spcPct val="101299"/>
              </a:lnSpc>
              <a:spcBef>
                <a:spcPts val="570"/>
              </a:spcBef>
            </a:pPr>
            <a:r>
              <a:rPr sz="1900" spc="30" dirty="0">
                <a:solidFill>
                  <a:srgbClr val="FFFFFF"/>
                </a:solidFill>
                <a:latin typeface="Arial MT"/>
                <a:cs typeface="Arial MT"/>
              </a:rPr>
              <a:t>Kafka </a:t>
            </a:r>
            <a:r>
              <a:rPr sz="1900" spc="35" dirty="0">
                <a:solidFill>
                  <a:srgbClr val="FFFFFF"/>
                </a:solidFill>
                <a:latin typeface="Arial MT"/>
                <a:cs typeface="Arial MT"/>
              </a:rPr>
              <a:t> </a:t>
            </a:r>
            <a:r>
              <a:rPr sz="1900" spc="20" dirty="0">
                <a:solidFill>
                  <a:srgbClr val="FFFFFF"/>
                </a:solidFill>
                <a:latin typeface="Arial MT"/>
                <a:cs typeface="Arial MT"/>
              </a:rPr>
              <a:t>P</a:t>
            </a:r>
            <a:r>
              <a:rPr sz="1900" spc="-25" dirty="0">
                <a:solidFill>
                  <a:srgbClr val="FFFFFF"/>
                </a:solidFill>
                <a:latin typeface="Arial MT"/>
                <a:cs typeface="Arial MT"/>
              </a:rPr>
              <a:t>r</a:t>
            </a:r>
            <a:r>
              <a:rPr sz="1900" spc="55" dirty="0">
                <a:solidFill>
                  <a:srgbClr val="FFFFFF"/>
                </a:solidFill>
                <a:latin typeface="Arial MT"/>
                <a:cs typeface="Arial MT"/>
              </a:rPr>
              <a:t>oducer</a:t>
            </a:r>
            <a:endParaRPr sz="1900">
              <a:latin typeface="Arial MT"/>
              <a:cs typeface="Arial MT"/>
            </a:endParaRPr>
          </a:p>
        </p:txBody>
      </p:sp>
      <p:sp>
        <p:nvSpPr>
          <p:cNvPr id="16" name="object 16"/>
          <p:cNvSpPr txBox="1"/>
          <p:nvPr/>
        </p:nvSpPr>
        <p:spPr>
          <a:xfrm>
            <a:off x="8846335" y="5506251"/>
            <a:ext cx="994410" cy="608965"/>
          </a:xfrm>
          <a:prstGeom prst="rect">
            <a:avLst/>
          </a:prstGeom>
          <a:solidFill>
            <a:srgbClr val="EE220C"/>
          </a:solidFill>
        </p:spPr>
        <p:txBody>
          <a:bodyPr vert="horz" wrap="square" lIns="0" tIns="100330" rIns="0" bIns="0" rtlCol="0">
            <a:spAutoFit/>
          </a:bodyPr>
          <a:lstStyle/>
          <a:p>
            <a:pPr marL="49530">
              <a:lnSpc>
                <a:spcPct val="100000"/>
              </a:lnSpc>
              <a:spcBef>
                <a:spcPts val="790"/>
              </a:spcBef>
            </a:pPr>
            <a:r>
              <a:rPr sz="2600" spc="-10" dirty="0">
                <a:solidFill>
                  <a:srgbClr val="FFFFFF"/>
                </a:solidFill>
                <a:latin typeface="Arial MT"/>
                <a:cs typeface="Arial MT"/>
              </a:rPr>
              <a:t>POST</a:t>
            </a:r>
            <a:endParaRPr sz="2600">
              <a:latin typeface="Arial MT"/>
              <a:cs typeface="Arial MT"/>
            </a:endParaRPr>
          </a:p>
        </p:txBody>
      </p:sp>
      <p:sp>
        <p:nvSpPr>
          <p:cNvPr id="17" name="object 17"/>
          <p:cNvSpPr/>
          <p:nvPr/>
        </p:nvSpPr>
        <p:spPr>
          <a:xfrm>
            <a:off x="5116708" y="5408541"/>
            <a:ext cx="868680" cy="803910"/>
          </a:xfrm>
          <a:custGeom>
            <a:avLst/>
            <a:gdLst/>
            <a:ahLst/>
            <a:cxnLst/>
            <a:rect l="l" t="t" r="r" b="b"/>
            <a:pathLst>
              <a:path w="868679" h="803910">
                <a:moveTo>
                  <a:pt x="493319" y="216818"/>
                </a:moveTo>
                <a:lnTo>
                  <a:pt x="374769" y="216818"/>
                </a:lnTo>
                <a:lnTo>
                  <a:pt x="374769" y="803728"/>
                </a:lnTo>
                <a:lnTo>
                  <a:pt x="493319" y="803728"/>
                </a:lnTo>
                <a:lnTo>
                  <a:pt x="493319" y="216818"/>
                </a:lnTo>
                <a:close/>
              </a:path>
              <a:path w="868679" h="803910">
                <a:moveTo>
                  <a:pt x="0" y="64563"/>
                </a:moveTo>
                <a:lnTo>
                  <a:pt x="0" y="643335"/>
                </a:lnTo>
                <a:lnTo>
                  <a:pt x="351914" y="781143"/>
                </a:lnTo>
                <a:lnTo>
                  <a:pt x="351914" y="202440"/>
                </a:lnTo>
                <a:lnTo>
                  <a:pt x="0" y="64563"/>
                </a:lnTo>
                <a:close/>
              </a:path>
              <a:path w="868679" h="803910">
                <a:moveTo>
                  <a:pt x="868088" y="64563"/>
                </a:moveTo>
                <a:lnTo>
                  <a:pt x="516173" y="202440"/>
                </a:lnTo>
                <a:lnTo>
                  <a:pt x="516173" y="781143"/>
                </a:lnTo>
                <a:lnTo>
                  <a:pt x="868088" y="643335"/>
                </a:lnTo>
                <a:lnTo>
                  <a:pt x="868088" y="64563"/>
                </a:lnTo>
                <a:close/>
              </a:path>
              <a:path w="868679" h="803910">
                <a:moveTo>
                  <a:pt x="68090" y="37910"/>
                </a:moveTo>
                <a:lnTo>
                  <a:pt x="50390" y="46524"/>
                </a:lnTo>
                <a:lnTo>
                  <a:pt x="423735" y="190775"/>
                </a:lnTo>
                <a:lnTo>
                  <a:pt x="423735" y="180263"/>
                </a:lnTo>
                <a:lnTo>
                  <a:pt x="423512" y="173896"/>
                </a:lnTo>
                <a:lnTo>
                  <a:pt x="422480" y="164258"/>
                </a:lnTo>
                <a:lnTo>
                  <a:pt x="394980" y="164258"/>
                </a:lnTo>
                <a:lnTo>
                  <a:pt x="68090" y="37910"/>
                </a:lnTo>
                <a:close/>
              </a:path>
              <a:path w="868679" h="803910">
                <a:moveTo>
                  <a:pt x="722344" y="0"/>
                </a:moveTo>
                <a:lnTo>
                  <a:pt x="497591" y="88029"/>
                </a:lnTo>
                <a:lnTo>
                  <a:pt x="497251" y="88096"/>
                </a:lnTo>
                <a:lnTo>
                  <a:pt x="483058" y="96191"/>
                </a:lnTo>
                <a:lnTo>
                  <a:pt x="453033" y="135773"/>
                </a:lnTo>
                <a:lnTo>
                  <a:pt x="444508" y="173896"/>
                </a:lnTo>
                <a:lnTo>
                  <a:pt x="444284" y="180263"/>
                </a:lnTo>
                <a:lnTo>
                  <a:pt x="444284" y="190775"/>
                </a:lnTo>
                <a:lnTo>
                  <a:pt x="512894" y="164258"/>
                </a:lnTo>
                <a:lnTo>
                  <a:pt x="473040" y="164258"/>
                </a:lnTo>
                <a:lnTo>
                  <a:pt x="481148" y="155035"/>
                </a:lnTo>
                <a:lnTo>
                  <a:pt x="461917" y="155035"/>
                </a:lnTo>
                <a:lnTo>
                  <a:pt x="466637" y="140443"/>
                </a:lnTo>
                <a:lnTo>
                  <a:pt x="474512" y="125547"/>
                </a:lnTo>
                <a:lnTo>
                  <a:pt x="486347" y="111967"/>
                </a:lnTo>
                <a:lnTo>
                  <a:pt x="502949" y="101321"/>
                </a:lnTo>
                <a:lnTo>
                  <a:pt x="739910" y="8545"/>
                </a:lnTo>
                <a:lnTo>
                  <a:pt x="722344" y="0"/>
                </a:lnTo>
                <a:close/>
              </a:path>
              <a:path w="868679" h="803910">
                <a:moveTo>
                  <a:pt x="107289" y="18853"/>
                </a:moveTo>
                <a:lnTo>
                  <a:pt x="89725" y="27399"/>
                </a:lnTo>
                <a:lnTo>
                  <a:pt x="346693" y="129059"/>
                </a:lnTo>
                <a:lnTo>
                  <a:pt x="362206" y="136839"/>
                </a:lnTo>
                <a:lnTo>
                  <a:pt x="375434" y="145309"/>
                </a:lnTo>
                <a:lnTo>
                  <a:pt x="386363" y="154454"/>
                </a:lnTo>
                <a:lnTo>
                  <a:pt x="394980" y="164258"/>
                </a:lnTo>
                <a:lnTo>
                  <a:pt x="422480" y="164258"/>
                </a:lnTo>
                <a:lnTo>
                  <a:pt x="422408" y="163586"/>
                </a:lnTo>
                <a:lnTo>
                  <a:pt x="420693" y="155035"/>
                </a:lnTo>
                <a:lnTo>
                  <a:pt x="406102" y="155035"/>
                </a:lnTo>
                <a:lnTo>
                  <a:pt x="396264" y="143976"/>
                </a:lnTo>
                <a:lnTo>
                  <a:pt x="384017" y="133745"/>
                </a:lnTo>
                <a:lnTo>
                  <a:pt x="369385" y="124359"/>
                </a:lnTo>
                <a:lnTo>
                  <a:pt x="352389" y="115835"/>
                </a:lnTo>
                <a:lnTo>
                  <a:pt x="107289" y="18853"/>
                </a:lnTo>
                <a:close/>
              </a:path>
              <a:path w="868679" h="803910">
                <a:moveTo>
                  <a:pt x="800065" y="37842"/>
                </a:moveTo>
                <a:lnTo>
                  <a:pt x="473040" y="164258"/>
                </a:lnTo>
                <a:lnTo>
                  <a:pt x="512894" y="164258"/>
                </a:lnTo>
                <a:lnTo>
                  <a:pt x="817698" y="46456"/>
                </a:lnTo>
                <a:lnTo>
                  <a:pt x="800065" y="37842"/>
                </a:lnTo>
                <a:close/>
              </a:path>
              <a:path w="868679" h="803910">
                <a:moveTo>
                  <a:pt x="146015" y="67"/>
                </a:moveTo>
                <a:lnTo>
                  <a:pt x="128382" y="8612"/>
                </a:lnTo>
                <a:lnTo>
                  <a:pt x="365071" y="101321"/>
                </a:lnTo>
                <a:lnTo>
                  <a:pt x="381675" y="111968"/>
                </a:lnTo>
                <a:lnTo>
                  <a:pt x="393510" y="125548"/>
                </a:lnTo>
                <a:lnTo>
                  <a:pt x="401383" y="140443"/>
                </a:lnTo>
                <a:lnTo>
                  <a:pt x="406102" y="155035"/>
                </a:lnTo>
                <a:lnTo>
                  <a:pt x="420693" y="155035"/>
                </a:lnTo>
                <a:lnTo>
                  <a:pt x="397084" y="106871"/>
                </a:lnTo>
                <a:lnTo>
                  <a:pt x="370768" y="88096"/>
                </a:lnTo>
                <a:lnTo>
                  <a:pt x="146015" y="67"/>
                </a:lnTo>
                <a:close/>
              </a:path>
              <a:path w="868679" h="803910">
                <a:moveTo>
                  <a:pt x="760933" y="18785"/>
                </a:moveTo>
                <a:lnTo>
                  <a:pt x="515902" y="115700"/>
                </a:lnTo>
                <a:lnTo>
                  <a:pt x="471756" y="143976"/>
                </a:lnTo>
                <a:lnTo>
                  <a:pt x="461917" y="155035"/>
                </a:lnTo>
                <a:lnTo>
                  <a:pt x="481148" y="155035"/>
                </a:lnTo>
                <a:lnTo>
                  <a:pt x="481659" y="154453"/>
                </a:lnTo>
                <a:lnTo>
                  <a:pt x="492587" y="145309"/>
                </a:lnTo>
                <a:lnTo>
                  <a:pt x="505814" y="136838"/>
                </a:lnTo>
                <a:lnTo>
                  <a:pt x="521327" y="129059"/>
                </a:lnTo>
                <a:lnTo>
                  <a:pt x="778431" y="27331"/>
                </a:lnTo>
                <a:lnTo>
                  <a:pt x="760933" y="18785"/>
                </a:lnTo>
                <a:close/>
              </a:path>
            </a:pathLst>
          </a:custGeom>
          <a:solidFill>
            <a:srgbClr val="00A2FF"/>
          </a:solidFill>
        </p:spPr>
        <p:txBody>
          <a:bodyPr wrap="square" lIns="0" tIns="0" rIns="0" bIns="0" rtlCol="0"/>
          <a:lstStyle/>
          <a:p>
            <a:endParaRPr/>
          </a:p>
        </p:txBody>
      </p:sp>
      <p:sp>
        <p:nvSpPr>
          <p:cNvPr id="18" name="object 18"/>
          <p:cNvSpPr txBox="1"/>
          <p:nvPr/>
        </p:nvSpPr>
        <p:spPr>
          <a:xfrm>
            <a:off x="4998556" y="6268774"/>
            <a:ext cx="1104900" cy="289560"/>
          </a:xfrm>
          <a:prstGeom prst="rect">
            <a:avLst/>
          </a:prstGeom>
        </p:spPr>
        <p:txBody>
          <a:bodyPr vert="horz" wrap="square" lIns="0" tIns="16510" rIns="0" bIns="0" rtlCol="0">
            <a:spAutoFit/>
          </a:bodyPr>
          <a:lstStyle/>
          <a:p>
            <a:pPr marL="12700">
              <a:lnSpc>
                <a:spcPct val="100000"/>
              </a:lnSpc>
              <a:spcBef>
                <a:spcPts val="130"/>
              </a:spcBef>
            </a:pPr>
            <a:r>
              <a:rPr sz="1700" b="1" spc="60" dirty="0">
                <a:latin typeface="Arial"/>
                <a:cs typeface="Arial"/>
              </a:rPr>
              <a:t>New</a:t>
            </a:r>
            <a:r>
              <a:rPr sz="1700" b="1" spc="-55" dirty="0">
                <a:latin typeface="Arial"/>
                <a:cs typeface="Arial"/>
              </a:rPr>
              <a:t> </a:t>
            </a:r>
            <a:r>
              <a:rPr sz="1700" b="1" spc="15" dirty="0">
                <a:latin typeface="Arial"/>
                <a:cs typeface="Arial"/>
              </a:rPr>
              <a:t>Book</a:t>
            </a:r>
            <a:endParaRPr sz="1700">
              <a:latin typeface="Arial"/>
              <a:cs typeface="Arial"/>
            </a:endParaRPr>
          </a:p>
        </p:txBody>
      </p:sp>
      <p:grpSp>
        <p:nvGrpSpPr>
          <p:cNvPr id="19" name="object 19"/>
          <p:cNvGrpSpPr/>
          <p:nvPr/>
        </p:nvGrpSpPr>
        <p:grpSpPr>
          <a:xfrm>
            <a:off x="6083460" y="6967111"/>
            <a:ext cx="2425700" cy="176530"/>
            <a:chOff x="6083460" y="6967111"/>
            <a:chExt cx="2425700" cy="176530"/>
          </a:xfrm>
        </p:grpSpPr>
        <p:sp>
          <p:nvSpPr>
            <p:cNvPr id="20" name="object 20"/>
            <p:cNvSpPr/>
            <p:nvPr/>
          </p:nvSpPr>
          <p:spPr>
            <a:xfrm>
              <a:off x="6083460" y="7055066"/>
              <a:ext cx="2270760" cy="0"/>
            </a:xfrm>
            <a:custGeom>
              <a:avLst/>
              <a:gdLst/>
              <a:ahLst/>
              <a:cxnLst/>
              <a:rect l="l" t="t" r="r" b="b"/>
              <a:pathLst>
                <a:path w="2270759">
                  <a:moveTo>
                    <a:pt x="0" y="0"/>
                  </a:moveTo>
                  <a:lnTo>
                    <a:pt x="2249260" y="0"/>
                  </a:lnTo>
                  <a:lnTo>
                    <a:pt x="2270202" y="0"/>
                  </a:lnTo>
                </a:path>
              </a:pathLst>
            </a:custGeom>
            <a:ln w="41883">
              <a:solidFill>
                <a:srgbClr val="000000"/>
              </a:solidFill>
            </a:ln>
          </p:spPr>
          <p:txBody>
            <a:bodyPr wrap="square" lIns="0" tIns="0" rIns="0" bIns="0" rtlCol="0"/>
            <a:lstStyle/>
            <a:p>
              <a:endParaRPr/>
            </a:p>
          </p:txBody>
        </p:sp>
        <p:sp>
          <p:nvSpPr>
            <p:cNvPr id="21" name="object 21"/>
            <p:cNvSpPr/>
            <p:nvPr/>
          </p:nvSpPr>
          <p:spPr>
            <a:xfrm>
              <a:off x="8332721" y="6967111"/>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
        <p:nvSpPr>
          <p:cNvPr id="22" name="object 22"/>
          <p:cNvSpPr txBox="1"/>
          <p:nvPr/>
        </p:nvSpPr>
        <p:spPr>
          <a:xfrm>
            <a:off x="8846335" y="6750592"/>
            <a:ext cx="868680" cy="608965"/>
          </a:xfrm>
          <a:prstGeom prst="rect">
            <a:avLst/>
          </a:prstGeom>
          <a:solidFill>
            <a:srgbClr val="EE220C"/>
          </a:solidFill>
        </p:spPr>
        <p:txBody>
          <a:bodyPr vert="horz" wrap="square" lIns="0" tIns="100330" rIns="0" bIns="0" rtlCol="0">
            <a:spAutoFit/>
          </a:bodyPr>
          <a:lstStyle/>
          <a:p>
            <a:pPr marL="101600">
              <a:lnSpc>
                <a:spcPct val="100000"/>
              </a:lnSpc>
              <a:spcBef>
                <a:spcPts val="790"/>
              </a:spcBef>
            </a:pPr>
            <a:r>
              <a:rPr sz="2600" spc="5" dirty="0">
                <a:solidFill>
                  <a:srgbClr val="FFFFFF"/>
                </a:solidFill>
                <a:latin typeface="Arial MT"/>
                <a:cs typeface="Arial MT"/>
              </a:rPr>
              <a:t>PUT</a:t>
            </a:r>
            <a:endParaRPr sz="2600">
              <a:latin typeface="Arial MT"/>
              <a:cs typeface="Arial MT"/>
            </a:endParaRPr>
          </a:p>
        </p:txBody>
      </p:sp>
      <p:sp>
        <p:nvSpPr>
          <p:cNvPr id="23" name="object 23"/>
          <p:cNvSpPr/>
          <p:nvPr/>
        </p:nvSpPr>
        <p:spPr>
          <a:xfrm>
            <a:off x="5067810" y="6644105"/>
            <a:ext cx="848360" cy="785495"/>
          </a:xfrm>
          <a:custGeom>
            <a:avLst/>
            <a:gdLst/>
            <a:ahLst/>
            <a:cxnLst/>
            <a:rect l="l" t="t" r="r" b="b"/>
            <a:pathLst>
              <a:path w="848360" h="785495">
                <a:moveTo>
                  <a:pt x="481934" y="211814"/>
                </a:moveTo>
                <a:lnTo>
                  <a:pt x="366120" y="211814"/>
                </a:lnTo>
                <a:lnTo>
                  <a:pt x="366120" y="785179"/>
                </a:lnTo>
                <a:lnTo>
                  <a:pt x="481934" y="785179"/>
                </a:lnTo>
                <a:lnTo>
                  <a:pt x="481934" y="211814"/>
                </a:lnTo>
                <a:close/>
              </a:path>
              <a:path w="848360" h="785495">
                <a:moveTo>
                  <a:pt x="0" y="63073"/>
                </a:moveTo>
                <a:lnTo>
                  <a:pt x="0" y="628487"/>
                </a:lnTo>
                <a:lnTo>
                  <a:pt x="343793" y="763117"/>
                </a:lnTo>
                <a:lnTo>
                  <a:pt x="343793" y="197768"/>
                </a:lnTo>
                <a:lnTo>
                  <a:pt x="0" y="63073"/>
                </a:lnTo>
                <a:close/>
              </a:path>
              <a:path w="848360" h="785495">
                <a:moveTo>
                  <a:pt x="848054" y="63073"/>
                </a:moveTo>
                <a:lnTo>
                  <a:pt x="504261" y="197768"/>
                </a:lnTo>
                <a:lnTo>
                  <a:pt x="504261" y="763117"/>
                </a:lnTo>
                <a:lnTo>
                  <a:pt x="848054" y="628487"/>
                </a:lnTo>
                <a:lnTo>
                  <a:pt x="848054" y="63073"/>
                </a:lnTo>
                <a:close/>
              </a:path>
              <a:path w="848360" h="785495">
                <a:moveTo>
                  <a:pt x="66519" y="37035"/>
                </a:moveTo>
                <a:lnTo>
                  <a:pt x="49226" y="45449"/>
                </a:lnTo>
                <a:lnTo>
                  <a:pt x="413957" y="186373"/>
                </a:lnTo>
                <a:lnTo>
                  <a:pt x="413957" y="176103"/>
                </a:lnTo>
                <a:lnTo>
                  <a:pt x="413738" y="169883"/>
                </a:lnTo>
                <a:lnTo>
                  <a:pt x="412730" y="160467"/>
                </a:lnTo>
                <a:lnTo>
                  <a:pt x="385864" y="160467"/>
                </a:lnTo>
                <a:lnTo>
                  <a:pt x="66519" y="37035"/>
                </a:lnTo>
                <a:close/>
              </a:path>
              <a:path w="848360" h="785495">
                <a:moveTo>
                  <a:pt x="705674" y="0"/>
                </a:moveTo>
                <a:lnTo>
                  <a:pt x="486107" y="85997"/>
                </a:lnTo>
                <a:lnTo>
                  <a:pt x="485775" y="86064"/>
                </a:lnTo>
                <a:lnTo>
                  <a:pt x="471910" y="93971"/>
                </a:lnTo>
                <a:lnTo>
                  <a:pt x="442578" y="132640"/>
                </a:lnTo>
                <a:lnTo>
                  <a:pt x="434250" y="169883"/>
                </a:lnTo>
                <a:lnTo>
                  <a:pt x="434031" y="176103"/>
                </a:lnTo>
                <a:lnTo>
                  <a:pt x="434031" y="186373"/>
                </a:lnTo>
                <a:lnTo>
                  <a:pt x="501061" y="160467"/>
                </a:lnTo>
                <a:lnTo>
                  <a:pt x="462123" y="160467"/>
                </a:lnTo>
                <a:lnTo>
                  <a:pt x="470043" y="151457"/>
                </a:lnTo>
                <a:lnTo>
                  <a:pt x="451257" y="151457"/>
                </a:lnTo>
                <a:lnTo>
                  <a:pt x="455868" y="137201"/>
                </a:lnTo>
                <a:lnTo>
                  <a:pt x="463561" y="122649"/>
                </a:lnTo>
                <a:lnTo>
                  <a:pt x="475123" y="109383"/>
                </a:lnTo>
                <a:lnTo>
                  <a:pt x="491342" y="98983"/>
                </a:lnTo>
                <a:lnTo>
                  <a:pt x="722834" y="8347"/>
                </a:lnTo>
                <a:lnTo>
                  <a:pt x="705674" y="0"/>
                </a:lnTo>
                <a:close/>
              </a:path>
              <a:path w="848360" h="785495">
                <a:moveTo>
                  <a:pt x="104813" y="18418"/>
                </a:moveTo>
                <a:lnTo>
                  <a:pt x="87653" y="26766"/>
                </a:lnTo>
                <a:lnTo>
                  <a:pt x="338691" y="126082"/>
                </a:lnTo>
                <a:lnTo>
                  <a:pt x="353847" y="133681"/>
                </a:lnTo>
                <a:lnTo>
                  <a:pt x="366769" y="141955"/>
                </a:lnTo>
                <a:lnTo>
                  <a:pt x="377446" y="150890"/>
                </a:lnTo>
                <a:lnTo>
                  <a:pt x="385864" y="160467"/>
                </a:lnTo>
                <a:lnTo>
                  <a:pt x="412730" y="160467"/>
                </a:lnTo>
                <a:lnTo>
                  <a:pt x="412660" y="159811"/>
                </a:lnTo>
                <a:lnTo>
                  <a:pt x="410984" y="151457"/>
                </a:lnTo>
                <a:lnTo>
                  <a:pt x="396730" y="151457"/>
                </a:lnTo>
                <a:lnTo>
                  <a:pt x="387119" y="140653"/>
                </a:lnTo>
                <a:lnTo>
                  <a:pt x="375155" y="130658"/>
                </a:lnTo>
                <a:lnTo>
                  <a:pt x="360860" y="121489"/>
                </a:lnTo>
                <a:lnTo>
                  <a:pt x="344256" y="113161"/>
                </a:lnTo>
                <a:lnTo>
                  <a:pt x="104813" y="18418"/>
                </a:lnTo>
                <a:close/>
              </a:path>
              <a:path w="848360" h="785495">
                <a:moveTo>
                  <a:pt x="781601" y="36969"/>
                </a:moveTo>
                <a:lnTo>
                  <a:pt x="462123" y="160467"/>
                </a:lnTo>
                <a:lnTo>
                  <a:pt x="501061" y="160467"/>
                </a:lnTo>
                <a:lnTo>
                  <a:pt x="798828" y="45383"/>
                </a:lnTo>
                <a:lnTo>
                  <a:pt x="781601" y="36969"/>
                </a:lnTo>
                <a:close/>
              </a:path>
              <a:path w="848360" h="785495">
                <a:moveTo>
                  <a:pt x="142644" y="65"/>
                </a:moveTo>
                <a:lnTo>
                  <a:pt x="125419" y="8414"/>
                </a:lnTo>
                <a:lnTo>
                  <a:pt x="356646" y="98983"/>
                </a:lnTo>
                <a:lnTo>
                  <a:pt x="372866" y="109384"/>
                </a:lnTo>
                <a:lnTo>
                  <a:pt x="384428" y="122650"/>
                </a:lnTo>
                <a:lnTo>
                  <a:pt x="392119" y="137202"/>
                </a:lnTo>
                <a:lnTo>
                  <a:pt x="396730" y="151457"/>
                </a:lnTo>
                <a:lnTo>
                  <a:pt x="410984" y="151457"/>
                </a:lnTo>
                <a:lnTo>
                  <a:pt x="387920" y="104404"/>
                </a:lnTo>
                <a:lnTo>
                  <a:pt x="362212" y="86064"/>
                </a:lnTo>
                <a:lnTo>
                  <a:pt x="142644" y="65"/>
                </a:lnTo>
                <a:close/>
              </a:path>
              <a:path w="848360" h="785495">
                <a:moveTo>
                  <a:pt x="743373" y="18352"/>
                </a:moveTo>
                <a:lnTo>
                  <a:pt x="503996" y="113030"/>
                </a:lnTo>
                <a:lnTo>
                  <a:pt x="460868" y="140653"/>
                </a:lnTo>
                <a:lnTo>
                  <a:pt x="451257" y="151457"/>
                </a:lnTo>
                <a:lnTo>
                  <a:pt x="470043" y="151457"/>
                </a:lnTo>
                <a:lnTo>
                  <a:pt x="470543" y="150889"/>
                </a:lnTo>
                <a:lnTo>
                  <a:pt x="481219" y="141955"/>
                </a:lnTo>
                <a:lnTo>
                  <a:pt x="494141" y="133680"/>
                </a:lnTo>
                <a:lnTo>
                  <a:pt x="509296" y="126082"/>
                </a:lnTo>
                <a:lnTo>
                  <a:pt x="760466" y="26699"/>
                </a:lnTo>
                <a:lnTo>
                  <a:pt x="743373" y="18352"/>
                </a:lnTo>
                <a:close/>
              </a:path>
            </a:pathLst>
          </a:custGeom>
          <a:solidFill>
            <a:srgbClr val="00A2FF"/>
          </a:solidFill>
        </p:spPr>
        <p:txBody>
          <a:bodyPr wrap="square" lIns="0" tIns="0" rIns="0" bIns="0" rtlCol="0"/>
          <a:lstStyle/>
          <a:p>
            <a:endParaRPr/>
          </a:p>
        </p:txBody>
      </p:sp>
      <p:sp>
        <p:nvSpPr>
          <p:cNvPr id="24" name="object 24"/>
          <p:cNvSpPr txBox="1"/>
          <p:nvPr/>
        </p:nvSpPr>
        <p:spPr>
          <a:xfrm>
            <a:off x="4917239" y="7632632"/>
            <a:ext cx="1267460" cy="264160"/>
          </a:xfrm>
          <a:prstGeom prst="rect">
            <a:avLst/>
          </a:prstGeom>
        </p:spPr>
        <p:txBody>
          <a:bodyPr vert="horz" wrap="square" lIns="0" tIns="14604" rIns="0" bIns="0" rtlCol="0">
            <a:spAutoFit/>
          </a:bodyPr>
          <a:lstStyle/>
          <a:p>
            <a:pPr marL="12700">
              <a:lnSpc>
                <a:spcPct val="100000"/>
              </a:lnSpc>
              <a:spcBef>
                <a:spcPts val="114"/>
              </a:spcBef>
            </a:pPr>
            <a:r>
              <a:rPr sz="1550" b="1" spc="25" dirty="0">
                <a:latin typeface="Arial"/>
                <a:cs typeface="Arial"/>
              </a:rPr>
              <a:t>Update</a:t>
            </a:r>
            <a:r>
              <a:rPr sz="1550" b="1" spc="-65" dirty="0">
                <a:latin typeface="Arial"/>
                <a:cs typeface="Arial"/>
              </a:rPr>
              <a:t> </a:t>
            </a:r>
            <a:r>
              <a:rPr sz="1550" b="1" spc="10" dirty="0">
                <a:latin typeface="Arial"/>
                <a:cs typeface="Arial"/>
              </a:rPr>
              <a:t>Book</a:t>
            </a:r>
            <a:endParaRPr sz="1550">
              <a:latin typeface="Arial"/>
              <a:cs typeface="Arial"/>
            </a:endParaRPr>
          </a:p>
        </p:txBody>
      </p:sp>
      <p:grpSp>
        <p:nvGrpSpPr>
          <p:cNvPr id="25" name="object 25"/>
          <p:cNvGrpSpPr/>
          <p:nvPr/>
        </p:nvGrpSpPr>
        <p:grpSpPr>
          <a:xfrm>
            <a:off x="6083460" y="5827479"/>
            <a:ext cx="2425700" cy="176530"/>
            <a:chOff x="6083460" y="5827479"/>
            <a:chExt cx="2425700" cy="176530"/>
          </a:xfrm>
        </p:grpSpPr>
        <p:sp>
          <p:nvSpPr>
            <p:cNvPr id="26" name="object 26"/>
            <p:cNvSpPr/>
            <p:nvPr/>
          </p:nvSpPr>
          <p:spPr>
            <a:xfrm>
              <a:off x="6083460" y="5915434"/>
              <a:ext cx="2270760" cy="0"/>
            </a:xfrm>
            <a:custGeom>
              <a:avLst/>
              <a:gdLst/>
              <a:ahLst/>
              <a:cxnLst/>
              <a:rect l="l" t="t" r="r" b="b"/>
              <a:pathLst>
                <a:path w="2270759">
                  <a:moveTo>
                    <a:pt x="0" y="0"/>
                  </a:moveTo>
                  <a:lnTo>
                    <a:pt x="2249260" y="0"/>
                  </a:lnTo>
                  <a:lnTo>
                    <a:pt x="2270202" y="0"/>
                  </a:lnTo>
                </a:path>
              </a:pathLst>
            </a:custGeom>
            <a:ln w="41883">
              <a:solidFill>
                <a:srgbClr val="000000"/>
              </a:solidFill>
            </a:ln>
          </p:spPr>
          <p:txBody>
            <a:bodyPr wrap="square" lIns="0" tIns="0" rIns="0" bIns="0" rtlCol="0"/>
            <a:lstStyle/>
            <a:p>
              <a:endParaRPr/>
            </a:p>
          </p:txBody>
        </p:sp>
        <p:sp>
          <p:nvSpPr>
            <p:cNvPr id="27" name="object 27"/>
            <p:cNvSpPr/>
            <p:nvPr/>
          </p:nvSpPr>
          <p:spPr>
            <a:xfrm>
              <a:off x="8332721" y="5827479"/>
              <a:ext cx="176530" cy="176530"/>
            </a:xfrm>
            <a:custGeom>
              <a:avLst/>
              <a:gdLst/>
              <a:ahLst/>
              <a:cxnLst/>
              <a:rect l="l" t="t" r="r" b="b"/>
              <a:pathLst>
                <a:path w="176529" h="176529">
                  <a:moveTo>
                    <a:pt x="0" y="0"/>
                  </a:moveTo>
                  <a:lnTo>
                    <a:pt x="0" y="175910"/>
                  </a:lnTo>
                  <a:lnTo>
                    <a:pt x="175910" y="87955"/>
                  </a:lnTo>
                  <a:lnTo>
                    <a:pt x="0" y="0"/>
                  </a:lnTo>
                  <a:close/>
                </a:path>
              </a:pathLst>
            </a:custGeom>
            <a:solidFill>
              <a:srgbClr val="000000"/>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13189</TotalTime>
  <Words>4033</Words>
  <Application>Microsoft Macintosh PowerPoint</Application>
  <PresentationFormat>Custom</PresentationFormat>
  <Paragraphs>1430</Paragraphs>
  <Slides>152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152</vt:i4>
      </vt:variant>
    </vt:vector>
  </HeadingPairs>
  <TitlesOfParts>
    <vt:vector size="160" baseType="lpstr">
      <vt:lpstr>SimSun</vt:lpstr>
      <vt:lpstr>Arial</vt:lpstr>
      <vt:lpstr>Arial MT</vt:lpstr>
      <vt:lpstr>Calibri</vt:lpstr>
      <vt:lpstr>Courier New</vt:lpstr>
      <vt:lpstr>Times New Roman</vt:lpstr>
      <vt:lpstr>Udemy Sans</vt:lpstr>
      <vt:lpstr>Office Theme</vt:lpstr>
      <vt:lpstr>PowerPoint Presentation</vt:lpstr>
      <vt:lpstr>About Me</vt:lpstr>
      <vt:lpstr>Whats Covered?</vt:lpstr>
      <vt:lpstr>Targeted Audience</vt:lpstr>
      <vt:lpstr>Source Code</vt:lpstr>
      <vt:lpstr>Thank You !</vt:lpstr>
      <vt:lpstr>Introduction to Apache Kafka</vt:lpstr>
      <vt:lpstr>Prerequisites</vt:lpstr>
      <vt:lpstr>Course Prerequisites</vt:lpstr>
      <vt:lpstr>Software Development</vt:lpstr>
      <vt:lpstr>MicroServices Architecture</vt:lpstr>
      <vt:lpstr>What is an Event Streaming Platform?</vt:lpstr>
      <vt:lpstr>Apache Kafka (Event Streaming Platform)</vt:lpstr>
      <vt:lpstr>Traditional  Messaging System</vt:lpstr>
      <vt:lpstr>Kafka Use Cases</vt:lpstr>
      <vt:lpstr>Kafka Terminology &amp; Client APIs</vt:lpstr>
      <vt:lpstr>Download Kafka</vt:lpstr>
      <vt:lpstr>Kafka Topics  &amp; Partitions</vt:lpstr>
      <vt:lpstr>Kafka Topics</vt:lpstr>
      <vt:lpstr>Kafka Topics</vt:lpstr>
      <vt:lpstr>Topic and Partitions</vt:lpstr>
      <vt:lpstr>Topic and Partitions</vt:lpstr>
      <vt:lpstr>Topics and Partitions</vt:lpstr>
      <vt:lpstr>PowerPoint Presentation</vt:lpstr>
      <vt:lpstr>Setting up Kafka in Local</vt:lpstr>
      <vt:lpstr>PowerPoint Presentation</vt:lpstr>
      <vt:lpstr>Kafka Message</vt:lpstr>
      <vt:lpstr>Sending Message Without Key</vt:lpstr>
      <vt:lpstr>Sending Message With Key</vt:lpstr>
      <vt:lpstr>Consumer Offsets</vt:lpstr>
      <vt:lpstr>Consumer Offsets</vt:lpstr>
      <vt:lpstr>Consumer Offsets</vt:lpstr>
      <vt:lpstr>Consumer Offsets</vt:lpstr>
      <vt:lpstr>Consumer Offset</vt:lpstr>
      <vt:lpstr>Consumer Groups</vt:lpstr>
      <vt:lpstr>Consumer Groups</vt:lpstr>
      <vt:lpstr>Consumer Groups</vt:lpstr>
      <vt:lpstr>Consumer Groups</vt:lpstr>
      <vt:lpstr>Consumer Groups</vt:lpstr>
      <vt:lpstr>Consumer Groups</vt:lpstr>
      <vt:lpstr>Consumer Groups</vt:lpstr>
      <vt:lpstr>Consumer Groups : Summary</vt:lpstr>
      <vt:lpstr>Commit Log  &amp; Retention Policy</vt:lpstr>
      <vt:lpstr>Commit Log</vt:lpstr>
      <vt:lpstr>Retention Policy</vt:lpstr>
      <vt:lpstr>PowerPoint Presentation</vt:lpstr>
      <vt:lpstr>Apache Kafka® is a distributed streaming platform</vt:lpstr>
      <vt:lpstr>What is a Distributed System?</vt:lpstr>
      <vt:lpstr>Characteristics of Distributed System</vt:lpstr>
      <vt:lpstr>Kafka as a Distributed System</vt:lpstr>
      <vt:lpstr>Kafka as a Distributed System</vt:lpstr>
      <vt:lpstr>PowerPoint Presentation</vt:lpstr>
      <vt:lpstr>Start Kafka Broker</vt:lpstr>
      <vt:lpstr>Setting up Kafka Cluster</vt:lpstr>
      <vt:lpstr>How Kafka Distributes the  Client Requests?</vt:lpstr>
      <vt:lpstr>How Topics are distributed?</vt:lpstr>
      <vt:lpstr>How Kafka Distributes Client Requests? Kafka Producer</vt:lpstr>
      <vt:lpstr>How Kafka Distributes Client Requests? Kafka Consumer</vt:lpstr>
      <vt:lpstr>How Kafka Distributes Client Requests? Kafka Consumer Groups</vt:lpstr>
      <vt:lpstr>Summary : How Kafka Distributes the Client  Requests?</vt:lpstr>
      <vt:lpstr>How Kafka handles Data  Loss ?</vt:lpstr>
      <vt:lpstr>How Kafka handles Data loss?</vt:lpstr>
      <vt:lpstr>Replication</vt:lpstr>
      <vt:lpstr>Replication</vt:lpstr>
      <vt:lpstr>Replication</vt:lpstr>
      <vt:lpstr>In-Sync Replica(ISR)</vt:lpstr>
      <vt:lpstr>Fault Tolerance  &amp; Robustness</vt:lpstr>
      <vt:lpstr>Application Overview</vt:lpstr>
      <vt:lpstr>Library Inventory</vt:lpstr>
      <vt:lpstr>Library Inventory Flow</vt:lpstr>
      <vt:lpstr>Library Inventory Architecture</vt:lpstr>
      <vt:lpstr>Library Inventory Domain</vt:lpstr>
      <vt:lpstr>Library Event Domain</vt:lpstr>
      <vt:lpstr>Library Event Domain</vt:lpstr>
      <vt:lpstr>Library Events Producer API</vt:lpstr>
      <vt:lpstr>KafkaTemplate Kafka Producer in Spring</vt:lpstr>
      <vt:lpstr>KafkaTemplate</vt:lpstr>
      <vt:lpstr>How KafkaTemplate Works ?</vt:lpstr>
      <vt:lpstr>KafkaTemplate.send()</vt:lpstr>
      <vt:lpstr>Configuring KafkaTemplate</vt:lpstr>
      <vt:lpstr>KafkaTemplate AutoConfiguration</vt:lpstr>
      <vt:lpstr>Library Inventory Architecture</vt:lpstr>
      <vt:lpstr>KafkaAdmin</vt:lpstr>
      <vt:lpstr>PowerPoint Presentation</vt:lpstr>
      <vt:lpstr>Introduction  To Automated Tests</vt:lpstr>
      <vt:lpstr>Why Automated Tests ?</vt:lpstr>
      <vt:lpstr>What are Automated Tests?</vt:lpstr>
      <vt:lpstr>Tools for Automated</vt:lpstr>
      <vt:lpstr>Integration Tests  Using  JUnit5</vt:lpstr>
      <vt:lpstr>What is Integration Test?</vt:lpstr>
      <vt:lpstr>Integration Test</vt:lpstr>
      <vt:lpstr>Embedded Kafka</vt:lpstr>
      <vt:lpstr>What is EmbeddedKafka?</vt:lpstr>
      <vt:lpstr>Why Embedded Kafka ?</vt:lpstr>
      <vt:lpstr>Unit Tests  Using  JUnit5</vt:lpstr>
      <vt:lpstr>What is Unit Test?</vt:lpstr>
      <vt:lpstr>What is Unit Test?</vt:lpstr>
      <vt:lpstr>Why Unit Test?</vt:lpstr>
      <vt:lpstr>Library Events Producer API</vt:lpstr>
      <vt:lpstr>PUT - “/v1/libraryevent”</vt:lpstr>
      <vt:lpstr>Kafka Producer Configurations</vt:lpstr>
      <vt:lpstr>Kafka Producer Configurations</vt:lpstr>
      <vt:lpstr>Kafka Producer Configurations</vt:lpstr>
      <vt:lpstr>Library Events Consumer</vt:lpstr>
      <vt:lpstr>Spring Kafka Consumer</vt:lpstr>
      <vt:lpstr>Kafka Consumer</vt:lpstr>
      <vt:lpstr>Spring Kafka Consumer</vt:lpstr>
      <vt:lpstr>KafkaMessageListenerContainer</vt:lpstr>
      <vt:lpstr>PowerPoint Presentation</vt:lpstr>
      <vt:lpstr>@KafkaListener</vt:lpstr>
      <vt:lpstr>KafkaConsumer Config</vt:lpstr>
      <vt:lpstr>Consumer Groups  &amp; Rebalance</vt:lpstr>
      <vt:lpstr>Consumer Groups</vt:lpstr>
      <vt:lpstr>Rebalance</vt:lpstr>
      <vt:lpstr>Rebalance</vt:lpstr>
      <vt:lpstr>Committing Offsets</vt:lpstr>
      <vt:lpstr>PowerPoint Presentation</vt:lpstr>
      <vt:lpstr>Library Events Consumer</vt:lpstr>
      <vt:lpstr>Integration Testing  For Real DataBases</vt:lpstr>
      <vt:lpstr>Integration Testing using Real Databases</vt:lpstr>
      <vt:lpstr>TestContainers</vt:lpstr>
      <vt:lpstr>Retry in Kafka Consumer</vt:lpstr>
      <vt:lpstr>Error in Kafka Consumer</vt:lpstr>
      <vt:lpstr>Retry in Kafka Consumer</vt:lpstr>
      <vt:lpstr>Recovery in Kafka Consumer</vt:lpstr>
      <vt:lpstr>Recovery in Kafka Consumer</vt:lpstr>
      <vt:lpstr>Retry and Recovery</vt:lpstr>
      <vt:lpstr>Recovery - Type 1</vt:lpstr>
      <vt:lpstr>Recovery - Type 2</vt:lpstr>
      <vt:lpstr>Issues with Recovery ?</vt:lpstr>
      <vt:lpstr>Recovery - Type 1</vt:lpstr>
      <vt:lpstr>PowerPoint Presentation</vt:lpstr>
      <vt:lpstr>Library Events Producer API</vt:lpstr>
      <vt:lpstr>Kafka Producer Errors</vt:lpstr>
      <vt:lpstr>min.insync.replicas</vt:lpstr>
      <vt:lpstr>Retain/Recover  Failed Records</vt:lpstr>
      <vt:lpstr>Retain/Recover Failed Records</vt:lpstr>
      <vt:lpstr>Retain/Recover Failed Records</vt:lpstr>
      <vt:lpstr>Kafka Security</vt:lpstr>
      <vt:lpstr>Kafka Security</vt:lpstr>
      <vt:lpstr>What Kafka Security Offers?</vt:lpstr>
      <vt:lpstr>How SSL works?</vt:lpstr>
      <vt:lpstr>Without SSL Encryption</vt:lpstr>
      <vt:lpstr>With SSL Encryption</vt:lpstr>
      <vt:lpstr>SSL Authentication</vt:lpstr>
      <vt:lpstr>How SSL Authentication works ?</vt:lpstr>
      <vt:lpstr>SSL Requests by Enterprise</vt:lpstr>
      <vt:lpstr>SSL Authentication</vt:lpstr>
      <vt:lpstr>2 Way SSL Authentication</vt:lpstr>
      <vt:lpstr>Kafka SSL SetUp</vt:lpstr>
      <vt:lpstr>SSL Set Up Steps</vt:lpstr>
      <vt:lpstr>Kafka SSL SetUp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kafka-using-spring-boot-v2</dc:title>
  <cp:lastModifiedBy>suyash kumar singh</cp:lastModifiedBy>
  <cp:revision>8</cp:revision>
  <dcterms:created xsi:type="dcterms:W3CDTF">2024-06-14T11:14:02Z</dcterms:created>
  <dcterms:modified xsi:type="dcterms:W3CDTF">2024-06-23T15:03:10Z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2023-06-13T00:00:00Z</vt:filetime>
  </property>
  <property fmtid="{D5CDD505-2E9C-101B-9397-08002B2CF9AE}" pid="3" name="Creator">
    <vt:lpwstr>Keynote</vt:lpwstr>
  </property>
  <property fmtid="{D5CDD505-2E9C-101B-9397-08002B2CF9AE}" pid="4" name="LastSaved">
    <vt:filetime>2024-06-14T00:00:00Z</vt:filetime>
  </property>
</Properties>
</file>