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3BF19-1094-CD37-3DA2-5EAAE2C87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61A5-0FBE-E1F0-A06E-EED7D1C11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E0936-18A0-C18B-5BB8-89866032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B5A-3251-4A30-A5FB-1666DC2B3A27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9A3E0-C012-EEC4-67AC-237DFD78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E39AE-045D-A760-71CB-91429F52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CC54-ADF8-4718-8223-99D13856F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36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EBDD-9D22-E748-3E26-B16BF07D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2F264-B8B5-968F-79C4-8F985E65E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5E94F-87F5-97F9-AF42-06AC057C4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B5A-3251-4A30-A5FB-1666DC2B3A27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8B607-E8A8-9449-34A6-2F95188EA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E0813-7457-6B02-D492-9CBB3BDC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CC54-ADF8-4718-8223-99D13856F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36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D9D4DE-61FB-C283-50AE-5055596C3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D8458-9A68-5866-0DAA-0A9F43E4E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F84A3-76D8-0AB2-7798-A884C8A22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B5A-3251-4A30-A5FB-1666DC2B3A27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47464-B244-8BDE-A7E9-A93D1CAC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F9D82-B1C5-C8CF-6E4E-B107EA5D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CC54-ADF8-4718-8223-99D13856F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88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44B87-0DF7-EB43-158C-ADC65859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71976-75A8-4FAB-1374-4D427F645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D1CDD-81DC-72D0-1897-C3BA17FD2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B5A-3251-4A30-A5FB-1666DC2B3A27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A78BE-B162-B99B-847B-78D6FB91C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AC17-DA58-54C6-B330-0AC9CAFC0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CC54-ADF8-4718-8223-99D13856F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05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0B758-3DE3-A9AE-31B5-3A65F4DB3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9302B-2257-E1C2-816A-A72F8F5EB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01D04-07C8-0371-5FAB-0B22665E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B5A-3251-4A30-A5FB-1666DC2B3A27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7C724-4720-B3AD-0883-9B7E9A4C1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BDDAC-69BD-8F57-B2BB-6505BFFB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CC54-ADF8-4718-8223-99D13856F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27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8989-689F-A6C0-531F-EF264FD8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69704-BFB5-6087-CFA6-A59098C8F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AD3F4-5AF5-9C65-6615-DE10D30A8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C172A-537D-9F9E-B411-BA281D4CB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B5A-3251-4A30-A5FB-1666DC2B3A27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EB259-50AA-0B98-803B-7AC5469FE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8B4E4-D915-ED78-832B-8990FEFE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CC54-ADF8-4718-8223-99D13856F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32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DE10A-D676-1F29-8203-F96264830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F750E-8C66-3A12-D6F8-2B50F9D7D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0C76C-410B-9130-AD9B-187FCE68E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C5DB8-96F7-AD38-63A0-97C9AE4A7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2B36BB-3E8D-4E50-3558-0D628666E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445A79-AA26-777C-0A69-2EF915202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B5A-3251-4A30-A5FB-1666DC2B3A27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74A660-46E8-C141-088F-060F5C7A5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7FA55-C4FF-C2CC-2C46-A5F190EB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CC54-ADF8-4718-8223-99D13856F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38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443D-1E35-4CC4-C208-5E8BAEF3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164FB3-A138-6A13-F2A2-D9FCEDA9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B5A-3251-4A30-A5FB-1666DC2B3A27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2499A-8275-EF92-99A9-FDE1176E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513E4-B00B-3377-1903-E3B396429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CC54-ADF8-4718-8223-99D13856F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3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D3CCC-03ED-1006-4035-DC55205B1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B5A-3251-4A30-A5FB-1666DC2B3A27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D10AE-7FF5-FAD9-899D-6694F0B7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458EC-964E-0C7A-393D-28E6A5A8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CC54-ADF8-4718-8223-99D13856F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750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7FB65-4FAA-887E-C3E8-D4A341868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9213E-822E-6091-245B-139AA6EE6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D3AA0-B652-E396-9724-3A0D518F0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4C824-6093-0E8A-43DA-1146B48B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B5A-3251-4A30-A5FB-1666DC2B3A27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BF310-641A-D7AF-B031-F505D453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418F9-48CC-4DB2-F849-E3D716690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CC54-ADF8-4718-8223-99D13856F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03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976E2-FFC6-0913-F772-342B98773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E98605-2EC5-0DCF-6705-7FCBAAC25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17E3D-2947-2C9C-F8FA-8CF8F4817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3AA3E-79A0-3902-3E14-F86CE9E7C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B5A-3251-4A30-A5FB-1666DC2B3A27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B667A-256C-2AFC-2399-DE133D8FA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5A93A-DF62-F609-4A10-BDCD1B2A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CC54-ADF8-4718-8223-99D13856F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95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4A1C26-DC74-0598-99DE-5C1B9A52F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2F3D9-B1FA-F222-446A-7D8371BE5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869EA-FD6B-0859-1E97-B1ACBEFF2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8B5A-3251-4A30-A5FB-1666DC2B3A27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F39C5-AEA7-B3D9-AD16-02039D761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70413-D0B7-ED3F-3AA5-5450778BE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FCC54-ADF8-4718-8223-99D13856F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56184-F140-5ED9-EB7F-986F2B9B0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6608" y="4331907"/>
            <a:ext cx="9144000" cy="989901"/>
          </a:xfr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Mitron</a:t>
            </a:r>
            <a:r>
              <a:rPr lang="en-I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Bank Data Analysis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C5C83E-7F8A-32D6-5ECE-EEDEF1053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040" y="246888"/>
            <a:ext cx="5201920" cy="29260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26384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E64C6-1047-931C-0499-8139AC24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8851"/>
            <a:ext cx="8377989" cy="272549"/>
          </a:xfrm>
        </p:spPr>
        <p:txBody>
          <a:bodyPr>
            <a:noAutofit/>
          </a:bodyPr>
          <a:lstStyle/>
          <a:p>
            <a:r>
              <a:rPr lang="en-US" sz="2800" b="1" dirty="0"/>
              <a:t>Demographic Classification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8F5DF-50F1-9524-1005-32EEBA6AA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299" y="495300"/>
            <a:ext cx="10952747" cy="61338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For demographic classification I have conducted a thorough customer demographic analysis using Tableau and hear are key finding presented in visually engaging manner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Total customers </a:t>
            </a:r>
            <a:r>
              <a:rPr lang="en-IN" sz="1200" dirty="0"/>
              <a:t>: the dataset contains </a:t>
            </a:r>
            <a:r>
              <a:rPr lang="en-IN" sz="1200" dirty="0">
                <a:solidFill>
                  <a:schemeClr val="accent2">
                    <a:lumMod val="75000"/>
                  </a:schemeClr>
                </a:solidFill>
              </a:rPr>
              <a:t>4000</a:t>
            </a:r>
            <a:r>
              <a:rPr lang="en-IN" sz="1200" dirty="0"/>
              <a:t> customers in dataset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Gender Distribution </a:t>
            </a:r>
            <a:r>
              <a:rPr lang="en-IN" sz="1200" dirty="0"/>
              <a:t>: I observe distinct gender distribution</a:t>
            </a:r>
          </a:p>
          <a:p>
            <a:r>
              <a:rPr lang="en-IN" sz="1200" dirty="0"/>
              <a:t>Total Male customer:</a:t>
            </a:r>
            <a:r>
              <a:rPr lang="en-IN" sz="1200" dirty="0">
                <a:solidFill>
                  <a:schemeClr val="accent2">
                    <a:lumMod val="75000"/>
                  </a:schemeClr>
                </a:solidFill>
              </a:rPr>
              <a:t>2597</a:t>
            </a:r>
            <a:r>
              <a:rPr lang="en-IN" sz="1200" dirty="0"/>
              <a:t>(64.9% of total  customer)</a:t>
            </a:r>
          </a:p>
          <a:p>
            <a:r>
              <a:rPr lang="en-IN" sz="1200" dirty="0"/>
              <a:t>Total Female Customer :</a:t>
            </a:r>
            <a:r>
              <a:rPr lang="en-IN" sz="1200" dirty="0">
                <a:solidFill>
                  <a:schemeClr val="accent2">
                    <a:lumMod val="75000"/>
                  </a:schemeClr>
                </a:solidFill>
              </a:rPr>
              <a:t>1403</a:t>
            </a:r>
            <a:r>
              <a:rPr lang="en-IN" sz="1200" dirty="0"/>
              <a:t>(35.1% of total Customer)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Customer by Age Group:  </a:t>
            </a:r>
          </a:p>
          <a:p>
            <a:r>
              <a:rPr lang="en-IN" sz="1200" dirty="0"/>
              <a:t>Age group </a:t>
            </a:r>
            <a:r>
              <a:rPr lang="en-IN" sz="1200" dirty="0">
                <a:solidFill>
                  <a:schemeClr val="accent2">
                    <a:lumMod val="75000"/>
                  </a:schemeClr>
                </a:solidFill>
              </a:rPr>
              <a:t>25-35</a:t>
            </a:r>
            <a:r>
              <a:rPr lang="en-IN" sz="1200" dirty="0"/>
              <a:t> emerges as the dominant segment with </a:t>
            </a:r>
            <a:r>
              <a:rPr lang="en-IN" sz="1200" dirty="0">
                <a:solidFill>
                  <a:schemeClr val="accent2">
                    <a:lumMod val="75000"/>
                  </a:schemeClr>
                </a:solidFill>
              </a:rPr>
              <a:t>1498</a:t>
            </a:r>
            <a:r>
              <a:rPr lang="en-IN" sz="1200" dirty="0"/>
              <a:t> customer, in which </a:t>
            </a:r>
            <a:r>
              <a:rPr lang="en-IN" sz="1200" dirty="0">
                <a:solidFill>
                  <a:schemeClr val="accent2">
                    <a:lumMod val="75000"/>
                  </a:schemeClr>
                </a:solidFill>
              </a:rPr>
              <a:t>966</a:t>
            </a:r>
            <a:r>
              <a:rPr lang="en-IN" sz="1200" dirty="0"/>
              <a:t> males and </a:t>
            </a:r>
            <a:r>
              <a:rPr lang="en-IN" sz="1200" dirty="0">
                <a:solidFill>
                  <a:schemeClr val="accent2">
                    <a:lumMod val="75000"/>
                  </a:schemeClr>
                </a:solidFill>
              </a:rPr>
              <a:t>532</a:t>
            </a:r>
            <a:r>
              <a:rPr lang="en-IN" sz="1200" dirty="0"/>
              <a:t> females</a:t>
            </a:r>
          </a:p>
          <a:p>
            <a:r>
              <a:rPr lang="en-IN" sz="1200" dirty="0"/>
              <a:t>Age group </a:t>
            </a:r>
            <a:r>
              <a:rPr lang="en-IN" sz="1200" dirty="0">
                <a:solidFill>
                  <a:schemeClr val="accent2">
                    <a:lumMod val="75000"/>
                  </a:schemeClr>
                </a:solidFill>
              </a:rPr>
              <a:t>35-45</a:t>
            </a:r>
            <a:r>
              <a:rPr lang="en-IN" sz="1200" dirty="0"/>
              <a:t> has </a:t>
            </a:r>
            <a:r>
              <a:rPr lang="en-IN" sz="1200" dirty="0">
                <a:solidFill>
                  <a:schemeClr val="accent2">
                    <a:lumMod val="75000"/>
                  </a:schemeClr>
                </a:solidFill>
              </a:rPr>
              <a:t>1279</a:t>
            </a:r>
            <a:r>
              <a:rPr lang="en-IN" sz="1200" dirty="0"/>
              <a:t> customers in which </a:t>
            </a:r>
            <a:r>
              <a:rPr lang="en-IN" sz="1200" dirty="0">
                <a:solidFill>
                  <a:schemeClr val="accent2">
                    <a:lumMod val="75000"/>
                  </a:schemeClr>
                </a:solidFill>
              </a:rPr>
              <a:t>834</a:t>
            </a:r>
            <a:r>
              <a:rPr lang="en-IN" sz="1200" dirty="0"/>
              <a:t> males and </a:t>
            </a:r>
            <a:r>
              <a:rPr lang="en-IN" sz="1200" dirty="0">
                <a:solidFill>
                  <a:schemeClr val="accent2">
                    <a:lumMod val="75000"/>
                  </a:schemeClr>
                </a:solidFill>
              </a:rPr>
              <a:t>439</a:t>
            </a:r>
            <a:r>
              <a:rPr lang="en-IN" sz="1200" dirty="0"/>
              <a:t> females</a:t>
            </a:r>
          </a:p>
          <a:p>
            <a:r>
              <a:rPr lang="en-IN" sz="1200" dirty="0"/>
              <a:t>Age group </a:t>
            </a:r>
            <a:r>
              <a:rPr lang="en-IN" sz="1200" dirty="0">
                <a:solidFill>
                  <a:schemeClr val="accent2">
                    <a:lumMod val="75000"/>
                  </a:schemeClr>
                </a:solidFill>
              </a:rPr>
              <a:t>45+ </a:t>
            </a:r>
            <a:r>
              <a:rPr lang="en-IN" sz="1200" dirty="0"/>
              <a:t>age  exhibits  the   smallest customer count standing at </a:t>
            </a:r>
            <a:r>
              <a:rPr lang="en-IN" sz="1200" dirty="0">
                <a:solidFill>
                  <a:schemeClr val="accent2">
                    <a:lumMod val="75000"/>
                  </a:schemeClr>
                </a:solidFill>
              </a:rPr>
              <a:t>538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Customer by City:  </a:t>
            </a:r>
            <a:r>
              <a:rPr lang="en-IN" sz="1200" b="1" dirty="0"/>
              <a:t>Mumbai</a:t>
            </a:r>
            <a:r>
              <a:rPr lang="en-IN" sz="1200" dirty="0"/>
              <a:t>  stands out with the highest customer count at </a:t>
            </a:r>
            <a:r>
              <a:rPr lang="en-IN" sz="1200" dirty="0">
                <a:solidFill>
                  <a:schemeClr val="accent2">
                    <a:lumMod val="75000"/>
                  </a:schemeClr>
                </a:solidFill>
              </a:rPr>
              <a:t>1078</a:t>
            </a:r>
            <a:r>
              <a:rPr lang="en-IN" sz="1200" dirty="0"/>
              <a:t>. dealing with </a:t>
            </a:r>
            <a:r>
              <a:rPr lang="en-IN" sz="1200" dirty="0">
                <a:solidFill>
                  <a:schemeClr val="accent2">
                    <a:lumMod val="75000"/>
                  </a:schemeClr>
                </a:solidFill>
              </a:rPr>
              <a:t>693</a:t>
            </a:r>
            <a:r>
              <a:rPr lang="en-IN" sz="1200" dirty="0"/>
              <a:t> male and </a:t>
            </a:r>
            <a:r>
              <a:rPr lang="en-IN" sz="1200" dirty="0">
                <a:solidFill>
                  <a:schemeClr val="accent2">
                    <a:lumMod val="75000"/>
                  </a:schemeClr>
                </a:solidFill>
              </a:rPr>
              <a:t>385</a:t>
            </a:r>
            <a:r>
              <a:rPr lang="en-IN" sz="1200" dirty="0"/>
              <a:t> females</a:t>
            </a:r>
          </a:p>
          <a:p>
            <a:pPr marL="0" indent="0">
              <a:buNone/>
            </a:pPr>
            <a:r>
              <a:rPr lang="en-IN" sz="1200" dirty="0"/>
              <a:t>Other cities follow suit:</a:t>
            </a:r>
          </a:p>
          <a:p>
            <a:r>
              <a:rPr lang="en-IN" sz="1200" b="1" dirty="0"/>
              <a:t>Chennai</a:t>
            </a:r>
            <a:r>
              <a:rPr lang="en-IN" sz="1200" dirty="0"/>
              <a:t>:</a:t>
            </a:r>
            <a:r>
              <a:rPr lang="en-IN" sz="1200" dirty="0">
                <a:solidFill>
                  <a:schemeClr val="accent2">
                    <a:lumMod val="75000"/>
                  </a:schemeClr>
                </a:solidFill>
              </a:rPr>
              <a:t>834</a:t>
            </a:r>
          </a:p>
          <a:p>
            <a:r>
              <a:rPr lang="en-IN" sz="1200" b="1" dirty="0"/>
              <a:t>Bangalore</a:t>
            </a:r>
            <a:r>
              <a:rPr lang="en-IN" sz="1200" dirty="0"/>
              <a:t> : </a:t>
            </a:r>
            <a:r>
              <a:rPr lang="en-IN" sz="1200" dirty="0">
                <a:solidFill>
                  <a:schemeClr val="accent2">
                    <a:lumMod val="75000"/>
                  </a:schemeClr>
                </a:solidFill>
              </a:rPr>
              <a:t>751</a:t>
            </a:r>
          </a:p>
          <a:p>
            <a:r>
              <a:rPr lang="en-IN" sz="1200" b="1" dirty="0"/>
              <a:t>Delhi NCR </a:t>
            </a:r>
            <a:r>
              <a:rPr lang="en-IN" sz="1200" dirty="0"/>
              <a:t>:</a:t>
            </a:r>
            <a:r>
              <a:rPr lang="en-IN" sz="1200" dirty="0">
                <a:solidFill>
                  <a:schemeClr val="accent2">
                    <a:lumMod val="75000"/>
                  </a:schemeClr>
                </a:solidFill>
              </a:rPr>
              <a:t>744</a:t>
            </a:r>
          </a:p>
          <a:p>
            <a:r>
              <a:rPr lang="en-IN" sz="1200" b="1" dirty="0"/>
              <a:t>Hyderabad</a:t>
            </a:r>
            <a:r>
              <a:rPr lang="en-IN" sz="1200" dirty="0"/>
              <a:t> :</a:t>
            </a:r>
            <a:r>
              <a:rPr lang="en-IN" sz="1200" dirty="0">
                <a:solidFill>
                  <a:schemeClr val="accent2">
                    <a:lumMod val="75000"/>
                  </a:schemeClr>
                </a:solidFill>
              </a:rPr>
              <a:t>593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Customer by Occupation:</a:t>
            </a:r>
          </a:p>
          <a:p>
            <a:r>
              <a:rPr lang="en-IN" sz="1200" b="1" dirty="0"/>
              <a:t>Salaried IT Employees </a:t>
            </a:r>
            <a:r>
              <a:rPr lang="en-IN" sz="1200" dirty="0"/>
              <a:t>emerge as  the dominant category with </a:t>
            </a:r>
            <a:r>
              <a:rPr lang="en-IN" sz="1200" dirty="0">
                <a:solidFill>
                  <a:schemeClr val="accent2">
                    <a:lumMod val="75000"/>
                  </a:schemeClr>
                </a:solidFill>
              </a:rPr>
              <a:t>1294</a:t>
            </a:r>
            <a:r>
              <a:rPr lang="en-IN" sz="1200" dirty="0"/>
              <a:t> Customer, in which </a:t>
            </a:r>
            <a:r>
              <a:rPr lang="en-IN" sz="1200" dirty="0">
                <a:solidFill>
                  <a:schemeClr val="accent2">
                    <a:lumMod val="75000"/>
                  </a:schemeClr>
                </a:solidFill>
              </a:rPr>
              <a:t>721</a:t>
            </a:r>
            <a:r>
              <a:rPr lang="en-IN" sz="1200" dirty="0"/>
              <a:t> Male and </a:t>
            </a:r>
            <a:r>
              <a:rPr lang="en-IN" sz="1200" dirty="0">
                <a:solidFill>
                  <a:schemeClr val="accent2">
                    <a:lumMod val="75000"/>
                  </a:schemeClr>
                </a:solidFill>
              </a:rPr>
              <a:t>573</a:t>
            </a:r>
            <a:r>
              <a:rPr lang="en-IN" sz="1200" dirty="0"/>
              <a:t> female</a:t>
            </a:r>
          </a:p>
          <a:p>
            <a:r>
              <a:rPr lang="en-IN" sz="1200" dirty="0"/>
              <a:t>Other categories include </a:t>
            </a:r>
            <a:r>
              <a:rPr lang="en-IN" sz="1200" b="1" dirty="0"/>
              <a:t>Salaried other Employees</a:t>
            </a:r>
            <a:r>
              <a:rPr lang="en-IN" sz="1200" dirty="0"/>
              <a:t> (</a:t>
            </a:r>
            <a:r>
              <a:rPr lang="en-IN" sz="1200" dirty="0">
                <a:solidFill>
                  <a:schemeClr val="accent2">
                    <a:lumMod val="75000"/>
                  </a:schemeClr>
                </a:solidFill>
              </a:rPr>
              <a:t>893</a:t>
            </a:r>
            <a:r>
              <a:rPr lang="en-IN" sz="1200" dirty="0"/>
              <a:t>),</a:t>
            </a:r>
            <a:r>
              <a:rPr lang="en-IN" sz="1200" b="1" dirty="0"/>
              <a:t>Freelancers</a:t>
            </a:r>
            <a:r>
              <a:rPr lang="en-IN" sz="1200" dirty="0"/>
              <a:t>(</a:t>
            </a:r>
            <a:r>
              <a:rPr lang="en-IN" sz="1200" dirty="0">
                <a:solidFill>
                  <a:schemeClr val="accent2">
                    <a:lumMod val="75000"/>
                  </a:schemeClr>
                </a:solidFill>
              </a:rPr>
              <a:t>784</a:t>
            </a:r>
            <a:r>
              <a:rPr lang="en-IN" sz="1200" dirty="0"/>
              <a:t>),</a:t>
            </a:r>
            <a:r>
              <a:rPr lang="en-IN" sz="1200" b="1" dirty="0"/>
              <a:t>Business Owners</a:t>
            </a:r>
            <a:r>
              <a:rPr lang="en-IN" sz="1200" dirty="0"/>
              <a:t>(</a:t>
            </a:r>
            <a:r>
              <a:rPr lang="en-IN" sz="1200" dirty="0">
                <a:solidFill>
                  <a:schemeClr val="accent2">
                    <a:lumMod val="75000"/>
                  </a:schemeClr>
                </a:solidFill>
              </a:rPr>
              <a:t>630</a:t>
            </a:r>
            <a:r>
              <a:rPr lang="en-IN" sz="1200" dirty="0"/>
              <a:t>) and </a:t>
            </a:r>
            <a:r>
              <a:rPr lang="en-IN" sz="1200" b="1" dirty="0"/>
              <a:t>Government Employees</a:t>
            </a:r>
            <a:r>
              <a:rPr lang="en-IN" sz="1200" dirty="0"/>
              <a:t>(</a:t>
            </a:r>
            <a:r>
              <a:rPr lang="en-IN" sz="1200" dirty="0">
                <a:solidFill>
                  <a:schemeClr val="accent2">
                    <a:lumMod val="75000"/>
                  </a:schemeClr>
                </a:solidFill>
              </a:rPr>
              <a:t>399</a:t>
            </a:r>
            <a:r>
              <a:rPr lang="en-IN" sz="1200" dirty="0"/>
              <a:t>)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Customers by  marital status:</a:t>
            </a:r>
          </a:p>
          <a:p>
            <a:r>
              <a:rPr lang="en-IN" sz="1200" b="1" dirty="0"/>
              <a:t>Married</a:t>
            </a:r>
            <a:r>
              <a:rPr lang="en-IN" sz="1200" dirty="0"/>
              <a:t> customers dominate the landscape .constituting a substantial </a:t>
            </a:r>
            <a:r>
              <a:rPr lang="en-IN" sz="1200" dirty="0">
                <a:solidFill>
                  <a:schemeClr val="accent2">
                    <a:lumMod val="75000"/>
                  </a:schemeClr>
                </a:solidFill>
              </a:rPr>
              <a:t>78.41%</a:t>
            </a:r>
            <a:r>
              <a:rPr lang="en-IN" sz="1200" dirty="0"/>
              <a:t> of  the total customer base (</a:t>
            </a:r>
            <a:r>
              <a:rPr lang="en-IN" sz="1200" dirty="0">
                <a:solidFill>
                  <a:schemeClr val="accent2">
                    <a:lumMod val="75000"/>
                  </a:schemeClr>
                </a:solidFill>
              </a:rPr>
              <a:t>3136</a:t>
            </a:r>
            <a:r>
              <a:rPr lang="en-IN" sz="1200" dirty="0"/>
              <a:t> Customers)</a:t>
            </a:r>
          </a:p>
          <a:p>
            <a:r>
              <a:rPr lang="en-IN" sz="1200" b="1" dirty="0"/>
              <a:t>Unmarried</a:t>
            </a:r>
            <a:r>
              <a:rPr lang="en-IN" sz="1200" dirty="0"/>
              <a:t> Customers account for </a:t>
            </a:r>
            <a:r>
              <a:rPr lang="en-IN" sz="1200" dirty="0">
                <a:solidFill>
                  <a:schemeClr val="accent2">
                    <a:lumMod val="75000"/>
                  </a:schemeClr>
                </a:solidFill>
              </a:rPr>
              <a:t>21.6%</a:t>
            </a:r>
            <a:r>
              <a:rPr lang="en-IN" sz="1200" dirty="0"/>
              <a:t> totalling 864 individuals</a:t>
            </a:r>
          </a:p>
        </p:txBody>
      </p:sp>
    </p:spTree>
    <p:extLst>
      <p:ext uri="{BB962C8B-B14F-4D97-AF65-F5344CB8AC3E}">
        <p14:creationId xmlns:p14="http://schemas.microsoft.com/office/powerpoint/2010/main" val="2522448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15477-549D-4F68-C2B9-518897211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4516C-E712-2800-9A77-D14F9B79D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8851"/>
            <a:ext cx="8377989" cy="272549"/>
          </a:xfrm>
        </p:spPr>
        <p:txBody>
          <a:bodyPr>
            <a:noAutofit/>
          </a:bodyPr>
          <a:lstStyle/>
          <a:p>
            <a:r>
              <a:rPr lang="en-US" sz="2800" b="1" dirty="0"/>
              <a:t>Spending Insights &amp; Income Utilization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7F76C-EB4C-6BA2-2E33-AB5D71031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49" y="522655"/>
            <a:ext cx="10952747" cy="560192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700" dirty="0"/>
              <a:t>For Spending insights and income utilization I have conducted a thorough customer Spending analysis using Tableau and hear are key finding presented in visually engaging manner</a:t>
            </a:r>
          </a:p>
          <a:p>
            <a:pPr marL="0" indent="0">
              <a:buNone/>
            </a:pPr>
            <a:r>
              <a:rPr lang="en-IN" sz="1700" dirty="0">
                <a:solidFill>
                  <a:schemeClr val="accent1">
                    <a:lumMod val="75000"/>
                  </a:schemeClr>
                </a:solidFill>
              </a:rPr>
              <a:t>key Metrices: </a:t>
            </a:r>
            <a:r>
              <a:rPr lang="en-IN" sz="1700" dirty="0"/>
              <a:t>:</a:t>
            </a:r>
          </a:p>
          <a:p>
            <a:r>
              <a:rPr lang="en-IN" sz="1700" dirty="0"/>
              <a:t>Total Income :1240M</a:t>
            </a:r>
          </a:p>
          <a:p>
            <a:r>
              <a:rPr lang="en-IN" sz="1700" dirty="0"/>
              <a:t>Total Spending:531M</a:t>
            </a:r>
          </a:p>
          <a:p>
            <a:r>
              <a:rPr lang="en-IN" sz="1700" dirty="0"/>
              <a:t>Average Income Utilization:42.82%</a:t>
            </a:r>
          </a:p>
          <a:p>
            <a:pPr marL="0" indent="0">
              <a:buNone/>
            </a:pPr>
            <a:r>
              <a:rPr lang="en-IN" sz="1700" dirty="0">
                <a:solidFill>
                  <a:schemeClr val="accent1">
                    <a:lumMod val="75000"/>
                  </a:schemeClr>
                </a:solidFill>
              </a:rPr>
              <a:t>Income ,spend, utilization by Age Group</a:t>
            </a:r>
            <a:r>
              <a:rPr lang="en-IN" sz="1700" dirty="0"/>
              <a:t>: </a:t>
            </a:r>
          </a:p>
          <a:p>
            <a:r>
              <a:rPr lang="en-IN" sz="1700" dirty="0"/>
              <a:t>Age group 25-34 exhibits the highest income ,spend and utilization(43.66%)</a:t>
            </a:r>
          </a:p>
          <a:p>
            <a:r>
              <a:rPr lang="en-IN" sz="1700" dirty="0"/>
              <a:t>Second-highest is the 35-45 age group with a utilization rate of 46.52%</a:t>
            </a:r>
          </a:p>
          <a:p>
            <a:pPr marL="0" indent="0">
              <a:buNone/>
            </a:pPr>
            <a:r>
              <a:rPr lang="en-IN" sz="1700" dirty="0">
                <a:solidFill>
                  <a:schemeClr val="accent1">
                    <a:lumMod val="75000"/>
                  </a:schemeClr>
                </a:solidFill>
              </a:rPr>
              <a:t>Total Spends by Category:  </a:t>
            </a:r>
          </a:p>
          <a:p>
            <a:r>
              <a:rPr lang="en-IN" sz="1700" dirty="0"/>
              <a:t>Highest spending in bill category(105M)</a:t>
            </a:r>
          </a:p>
          <a:p>
            <a:r>
              <a:rPr lang="en-IN" sz="1700" dirty="0"/>
              <a:t>Other significant categories: Grocery(86M), electronics(80M).and least in Other category(16M)</a:t>
            </a:r>
            <a:endParaRPr lang="en-IN" sz="17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1700" dirty="0">
                <a:solidFill>
                  <a:schemeClr val="accent1">
                    <a:lumMod val="75000"/>
                  </a:schemeClr>
                </a:solidFill>
              </a:rPr>
              <a:t>Income, Spend ,utilization by Occupation :</a:t>
            </a:r>
          </a:p>
          <a:p>
            <a:r>
              <a:rPr lang="en-IN" sz="1700" b="1" dirty="0"/>
              <a:t>Salaried IT Employee</a:t>
            </a:r>
            <a:r>
              <a:rPr lang="en-IN" sz="1700" dirty="0"/>
              <a:t> lead in income($477M), spend($244M) and utilization (51.04%)</a:t>
            </a:r>
            <a:endParaRPr lang="en-IN" sz="1700" b="1" dirty="0"/>
          </a:p>
          <a:p>
            <a:r>
              <a:rPr lang="en-IN" sz="1700" b="1" dirty="0"/>
              <a:t>Business Owners </a:t>
            </a:r>
            <a:r>
              <a:rPr lang="en-IN" sz="1700" dirty="0"/>
              <a:t>show an income of $265M,spend of $88M,and a utilization rate of 33.22%</a:t>
            </a:r>
            <a:endParaRPr lang="en-IN" sz="17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1700" b="1" dirty="0"/>
              <a:t>Government Employees </a:t>
            </a:r>
            <a:r>
              <a:rPr lang="en-IN" sz="1700" dirty="0"/>
              <a:t>have the lowest utilization at 29%</a:t>
            </a:r>
            <a:endParaRPr lang="en-IN" sz="17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1700" dirty="0">
                <a:solidFill>
                  <a:schemeClr val="accent1">
                    <a:lumMod val="75000"/>
                  </a:schemeClr>
                </a:solidFill>
              </a:rPr>
              <a:t>Income, Spend ,Income Utilization by city:</a:t>
            </a:r>
          </a:p>
          <a:p>
            <a:r>
              <a:rPr lang="en-IN" sz="1700" b="1" dirty="0"/>
              <a:t>Mumbai </a:t>
            </a:r>
            <a:r>
              <a:rPr lang="en-IN" sz="1700" dirty="0"/>
              <a:t>outshines with the highest income and spend , resulting in a utilization rate of </a:t>
            </a:r>
            <a:r>
              <a:rPr lang="en-IN" sz="1700" b="1" dirty="0"/>
              <a:t>51.43%</a:t>
            </a:r>
          </a:p>
          <a:p>
            <a:pPr marL="0" indent="0">
              <a:buNone/>
            </a:pPr>
            <a:r>
              <a:rPr lang="en-IN" sz="1700" dirty="0">
                <a:solidFill>
                  <a:schemeClr val="accent1">
                    <a:lumMod val="75000"/>
                  </a:schemeClr>
                </a:solidFill>
              </a:rPr>
              <a:t>Total spend by Payment Type:</a:t>
            </a:r>
          </a:p>
          <a:p>
            <a:r>
              <a:rPr lang="en-IN" sz="1700" b="1" dirty="0"/>
              <a:t>Credit Cards </a:t>
            </a:r>
            <a:r>
              <a:rPr lang="en-IN" sz="1700" dirty="0"/>
              <a:t>dominate spending , accounting for $216M with a utilization rate of 17.45%</a:t>
            </a:r>
          </a:p>
          <a:p>
            <a:pPr marL="0" indent="0">
              <a:buNone/>
            </a:pPr>
            <a:r>
              <a:rPr lang="en-IN" sz="1700" dirty="0">
                <a:solidFill>
                  <a:schemeClr val="accent1">
                    <a:lumMod val="75000"/>
                  </a:schemeClr>
                </a:solidFill>
              </a:rPr>
              <a:t>Total Spend by Gender:</a:t>
            </a:r>
          </a:p>
          <a:p>
            <a:r>
              <a:rPr lang="en-IN" sz="1700" b="1" dirty="0"/>
              <a:t>Males lead </a:t>
            </a:r>
            <a:r>
              <a:rPr lang="en-IN" sz="1700" dirty="0"/>
              <a:t>in Spending with </a:t>
            </a:r>
            <a:r>
              <a:rPr lang="en-IN" sz="1700" b="1" dirty="0"/>
              <a:t>$357M </a:t>
            </a:r>
            <a:r>
              <a:rPr lang="en-IN" sz="1700" dirty="0"/>
              <a:t>while</a:t>
            </a:r>
            <a:r>
              <a:rPr lang="en-IN" sz="1700" b="1" dirty="0"/>
              <a:t> females </a:t>
            </a:r>
            <a:r>
              <a:rPr lang="en-IN" sz="1700" dirty="0"/>
              <a:t>contribute</a:t>
            </a:r>
            <a:r>
              <a:rPr lang="en-IN" sz="1700" b="1" dirty="0"/>
              <a:t> $154M</a:t>
            </a:r>
            <a:endParaRPr lang="en-IN" sz="1700" dirty="0"/>
          </a:p>
          <a:p>
            <a:pPr marL="0" indent="0">
              <a:buNone/>
            </a:pPr>
            <a:endParaRPr lang="en-IN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1D7FC9-27BB-3534-52F3-55EA597DC1C4}"/>
              </a:ext>
            </a:extLst>
          </p:cNvPr>
          <p:cNvSpPr txBox="1">
            <a:spLocks/>
          </p:cNvSpPr>
          <p:nvPr/>
        </p:nvSpPr>
        <p:spPr>
          <a:xfrm>
            <a:off x="5886451" y="857249"/>
            <a:ext cx="5791200" cy="26955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Spend by Marital Status: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/>
              <a:t>Married </a:t>
            </a:r>
            <a:r>
              <a:rPr lang="en-IN" sz="1200" dirty="0"/>
              <a:t>individuals top the spending charts with $429M,surpassing unmarried individual at $102M</a:t>
            </a:r>
            <a:endParaRPr lang="en-IN" sz="1200" b="1" dirty="0"/>
          </a:p>
          <a:p>
            <a:pPr marL="0" indent="0">
              <a:buNone/>
            </a:pPr>
            <a:endParaRPr lang="en-IN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Total spend by Month: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/>
              <a:t>September </a:t>
            </a:r>
            <a:r>
              <a:rPr lang="en-IN" sz="1200" dirty="0"/>
              <a:t>emerges as the highest spending month, accounting for </a:t>
            </a:r>
            <a:r>
              <a:rPr lang="en-IN" sz="1200" b="1" dirty="0"/>
              <a:t>$116M,</a:t>
            </a:r>
            <a:r>
              <a:rPr lang="en-IN" sz="1200" dirty="0"/>
              <a:t>constituting</a:t>
            </a:r>
            <a:r>
              <a:rPr lang="en-IN" sz="1200" b="1" dirty="0"/>
              <a:t> 21.84% </a:t>
            </a:r>
            <a:r>
              <a:rPr lang="en-IN" sz="1200" dirty="0"/>
              <a:t>of the total spend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0" indent="0">
              <a:buNone/>
            </a:pPr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Income Utilization by Gender: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/>
              <a:t>Male </a:t>
            </a:r>
            <a:r>
              <a:rPr lang="en-IN" sz="1200" dirty="0"/>
              <a:t>exhibit a higher income utilization rate at </a:t>
            </a:r>
            <a:r>
              <a:rPr lang="en-IN" sz="1200" b="1" dirty="0"/>
              <a:t>44.39%, </a:t>
            </a:r>
            <a:r>
              <a:rPr lang="en-IN" sz="1200" dirty="0"/>
              <a:t>compared to </a:t>
            </a:r>
            <a:r>
              <a:rPr lang="en-IN" sz="1200" b="1" dirty="0"/>
              <a:t>females at 39.92%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b="1" dirty="0"/>
          </a:p>
          <a:p>
            <a:pPr marL="0" indent="0">
              <a:buNone/>
            </a:pPr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Income Utilization by Marital Status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/>
              <a:t>Singles  </a:t>
            </a:r>
            <a:r>
              <a:rPr lang="en-IN" sz="1200" dirty="0"/>
              <a:t>show a utilization rate of </a:t>
            </a:r>
            <a:r>
              <a:rPr lang="en-IN" sz="1200" b="1" dirty="0"/>
              <a:t>43.06%,</a:t>
            </a:r>
            <a:r>
              <a:rPr lang="en-IN" sz="1200" dirty="0"/>
              <a:t>slightly surpassing</a:t>
            </a:r>
            <a:r>
              <a:rPr lang="en-IN" sz="1200" b="1" dirty="0"/>
              <a:t> married </a:t>
            </a:r>
            <a:r>
              <a:rPr lang="en-IN" sz="1200" dirty="0"/>
              <a:t>individual</a:t>
            </a:r>
            <a:r>
              <a:rPr lang="en-IN" sz="1200" b="1" dirty="0"/>
              <a:t> </a:t>
            </a:r>
            <a:r>
              <a:rPr lang="en-IN" sz="1200" dirty="0"/>
              <a:t>at</a:t>
            </a:r>
            <a:r>
              <a:rPr lang="en-IN" sz="1200" b="1" dirty="0"/>
              <a:t> 42.77%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0" indent="0">
              <a:buNone/>
            </a:pPr>
            <a:endParaRPr lang="en-IN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849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E1E0B-5EBE-E112-A9C5-432B8D752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4447-EED0-340A-9490-2F15001EB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3351"/>
            <a:ext cx="8377989" cy="389304"/>
          </a:xfrm>
        </p:spPr>
        <p:txBody>
          <a:bodyPr>
            <a:noAutofit/>
          </a:bodyPr>
          <a:lstStyle/>
          <a:p>
            <a:r>
              <a:rPr lang="en-US" sz="2800" b="1" dirty="0"/>
              <a:t>Key Customer Segments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6444B-CB01-2172-0FA1-D496372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49" y="522655"/>
            <a:ext cx="10952747" cy="560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The in-depth analysis encompassing demographics, spending behaviors, and financial preferences has unraveled key customer segments poised to become high-value users of the new credit cards. This profiling delves into nuanced insights, providing a strategic lens for tailored offerings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IN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8A283B3-A99C-5E0A-B21D-72A7A3711540}"/>
              </a:ext>
            </a:extLst>
          </p:cNvPr>
          <p:cNvSpPr txBox="1">
            <a:spLocks/>
          </p:cNvSpPr>
          <p:nvPr/>
        </p:nvSpPr>
        <p:spPr>
          <a:xfrm>
            <a:off x="514349" y="1000125"/>
            <a:ext cx="6142621" cy="2906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0000"/>
                </a:solidFill>
              </a:rPr>
              <a:t>1. Demographic Profiling: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pPr>
              <a:lnSpc>
                <a:spcPct val="70000"/>
              </a:lnSpc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Age Group Dynamics:</a:t>
            </a:r>
          </a:p>
          <a:p>
            <a:pPr>
              <a:lnSpc>
                <a:spcPct val="70000"/>
              </a:lnSpc>
            </a:pP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The age group </a:t>
            </a:r>
            <a:r>
              <a:rPr lang="en-US" sz="1300" b="1" dirty="0"/>
              <a:t>25-34</a:t>
            </a:r>
            <a:r>
              <a:rPr lang="en-US" sz="1300" dirty="0"/>
              <a:t> and </a:t>
            </a:r>
            <a:r>
              <a:rPr lang="en-US" sz="1300" b="1" dirty="0"/>
              <a:t>35-45</a:t>
            </a:r>
            <a:r>
              <a:rPr lang="en-US" sz="1300" dirty="0"/>
              <a:t> emerges as a significant segment, demonstrating</a:t>
            </a:r>
            <a:r>
              <a:rPr lang="en-US" sz="1300" b="1" dirty="0"/>
              <a:t> higher income</a:t>
            </a:r>
            <a:r>
              <a:rPr lang="en-US" sz="1300" dirty="0"/>
              <a:t>, </a:t>
            </a:r>
            <a:r>
              <a:rPr lang="en-US" sz="1300" b="1" dirty="0"/>
              <a:t>substantial spending</a:t>
            </a:r>
            <a:r>
              <a:rPr lang="en-US" sz="1300" dirty="0"/>
              <a:t>, and a utilization rate of</a:t>
            </a:r>
            <a:r>
              <a:rPr lang="en-US" sz="1300" b="1" dirty="0"/>
              <a:t> 43.66% </a:t>
            </a:r>
            <a:r>
              <a:rPr lang="en-US" sz="1300" dirty="0"/>
              <a:t>and </a:t>
            </a:r>
            <a:r>
              <a:rPr lang="en-US" sz="1300" b="1" dirty="0"/>
              <a:t>46.72%</a:t>
            </a:r>
          </a:p>
          <a:p>
            <a:pPr>
              <a:lnSpc>
                <a:spcPct val="70000"/>
              </a:lnSpc>
            </a:pPr>
            <a:endParaRPr lang="en-US" sz="1300" b="1" dirty="0"/>
          </a:p>
          <a:p>
            <a:pPr marL="171450" indent="-17145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This age bracket showcases a balance between income, spending habits, and a keen inclination towards credit card utilization.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Occupation Influence:</a:t>
            </a:r>
          </a:p>
          <a:p>
            <a:pPr marL="0" indent="0">
              <a:buNone/>
            </a:pP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1300" b="1" dirty="0"/>
              <a:t>Salaried IT employees</a:t>
            </a:r>
            <a:r>
              <a:rPr lang="en-US" sz="1300" dirty="0"/>
              <a:t>, </a:t>
            </a:r>
            <a:r>
              <a:rPr lang="en-US" sz="1300" b="1" dirty="0"/>
              <a:t>Salaried Other Employee</a:t>
            </a:r>
            <a:r>
              <a:rPr lang="en-US" sz="1300" dirty="0"/>
              <a:t>, </a:t>
            </a:r>
            <a:r>
              <a:rPr lang="en-US" sz="1300" b="1" dirty="0"/>
              <a:t>Freelancers</a:t>
            </a:r>
            <a:r>
              <a:rPr lang="en-US" sz="1300" dirty="0"/>
              <a:t> constituting a substantial portion, are potential </a:t>
            </a:r>
            <a:r>
              <a:rPr lang="en-US" sz="1300" b="1" dirty="0"/>
              <a:t>high-value</a:t>
            </a:r>
            <a:r>
              <a:rPr lang="en-US" sz="1300" dirty="0"/>
              <a:t> </a:t>
            </a:r>
            <a:r>
              <a:rPr lang="en-US" sz="1300" b="1" dirty="0"/>
              <a:t>users</a:t>
            </a:r>
            <a:r>
              <a:rPr lang="en-US" sz="1300" dirty="0"/>
              <a:t>, given their elevated income, considerable spending, and a utilization rate of </a:t>
            </a:r>
            <a:r>
              <a:rPr lang="en-US" sz="1300" b="1" dirty="0"/>
              <a:t>51.04</a:t>
            </a:r>
            <a:r>
              <a:rPr lang="en-US" sz="1300" dirty="0"/>
              <a:t>%, </a:t>
            </a:r>
            <a:r>
              <a:rPr lang="en-US" sz="1300" b="1" dirty="0"/>
              <a:t>42.10</a:t>
            </a:r>
            <a:r>
              <a:rPr lang="en-US" sz="1300" dirty="0"/>
              <a:t>%, </a:t>
            </a:r>
            <a:r>
              <a:rPr lang="en-US" sz="1300" b="1" dirty="0"/>
              <a:t>45.80</a:t>
            </a:r>
            <a:r>
              <a:rPr lang="en-US" sz="1300" dirty="0"/>
              <a:t>%.</a:t>
            </a:r>
            <a:endParaRPr lang="en-IN" sz="13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b="1" dirty="0"/>
          </a:p>
          <a:p>
            <a:pPr marL="0" indent="0">
              <a:buNone/>
            </a:pPr>
            <a:endParaRPr lang="en-IN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6BF1B9-986E-47DF-910D-FBC4F2C76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7" y="3562351"/>
            <a:ext cx="6272583" cy="32960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A1A76C-70DB-DEDA-89C9-6F02C7CAB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097" y="1277715"/>
            <a:ext cx="4722182" cy="280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7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D0EB6-055A-2B42-41D2-F7F690C65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70DA-F6A3-A0A7-D3CE-5E2F7CD62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3351"/>
            <a:ext cx="8377989" cy="389304"/>
          </a:xfrm>
        </p:spPr>
        <p:txBody>
          <a:bodyPr>
            <a:noAutofit/>
          </a:bodyPr>
          <a:lstStyle/>
          <a:p>
            <a:r>
              <a:rPr lang="en-US" sz="2800" b="1" dirty="0"/>
              <a:t>Key Customer Segments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BEB9F-B263-55D8-241F-E92CADF1D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49" y="522655"/>
            <a:ext cx="10952747" cy="560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The in-depth analysis encompassing demographics, spending behaviors, and financial preferences has unraveled key customer segments poised to become high-value users of the new credit cards. This profiling delves into nuanced insights, providing a strategic lens for tailored offerings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IN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BFF6FB0-3A7B-8A2F-4168-2ED22061AE36}"/>
              </a:ext>
            </a:extLst>
          </p:cNvPr>
          <p:cNvSpPr txBox="1">
            <a:spLocks/>
          </p:cNvSpPr>
          <p:nvPr/>
        </p:nvSpPr>
        <p:spPr>
          <a:xfrm>
            <a:off x="514349" y="911959"/>
            <a:ext cx="5932066" cy="25824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0000"/>
                </a:solidFill>
              </a:rPr>
              <a:t>2. Gender-Based</a:t>
            </a:r>
            <a:r>
              <a:rPr lang="en-US" sz="1000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Considerations :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Male Gender Dynamics</a:t>
            </a:r>
            <a:r>
              <a:rPr lang="en-US" sz="900" dirty="0"/>
              <a:t>:</a:t>
            </a:r>
          </a:p>
          <a:p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gender-based analysis accentuates that males, on average, earn and spend more than females, displaying a higher utilization rate.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 This implies that </a:t>
            </a:r>
            <a:r>
              <a:rPr lang="en-US" sz="1200" b="1" dirty="0"/>
              <a:t>males</a:t>
            </a:r>
            <a:r>
              <a:rPr lang="en-US" sz="1200" dirty="0"/>
              <a:t>, with their elevated financial activity and utilization tendencies, constitute a </a:t>
            </a:r>
            <a:r>
              <a:rPr lang="en-US" sz="1200" b="1" dirty="0"/>
              <a:t>targeted</a:t>
            </a:r>
            <a:r>
              <a:rPr lang="en-US" sz="1200" dirty="0"/>
              <a:t> </a:t>
            </a:r>
            <a:r>
              <a:rPr lang="en-US" sz="1200" b="1" dirty="0"/>
              <a:t>customer</a:t>
            </a:r>
            <a:r>
              <a:rPr lang="en-US" sz="1200" dirty="0"/>
              <a:t> segment for the new credit card offerings</a:t>
            </a:r>
          </a:p>
          <a:p>
            <a:pPr marL="0" indent="0">
              <a:buNone/>
            </a:pPr>
            <a:endParaRPr lang="en-IN" sz="13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b="1" dirty="0"/>
          </a:p>
          <a:p>
            <a:pPr marL="0" indent="0">
              <a:buNone/>
            </a:pPr>
            <a:endParaRPr lang="en-IN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7AF4F0-3CA9-2D1B-94A3-F6E080F04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390" y="2965187"/>
            <a:ext cx="3097428" cy="33701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57551D-CBCB-A0D6-FCD6-B9DEEB43D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372" y="1030681"/>
            <a:ext cx="1741697" cy="551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1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FA5D1-72D0-79A3-2130-CE277D10A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91DAA-7630-56C2-06BE-F7B5A770A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3351"/>
            <a:ext cx="8377989" cy="389304"/>
          </a:xfrm>
        </p:spPr>
        <p:txBody>
          <a:bodyPr>
            <a:noAutofit/>
          </a:bodyPr>
          <a:lstStyle/>
          <a:p>
            <a:r>
              <a:rPr lang="en-US" sz="2800" b="1" dirty="0"/>
              <a:t>Key Customer Segments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29B85-27B8-498E-1156-79C5BEBBF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49" y="522655"/>
            <a:ext cx="10952747" cy="560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The in-depth analysis encompassing demographics, spending behaviors, and financial preferences has unraveled key customer segments poised to become high-value users of the new credit cards. This profiling delves into nuanced insights, providing a strategic lens for tailored offerings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IN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DB0627-586C-B1E8-F477-2FE3B0C8DE8E}"/>
              </a:ext>
            </a:extLst>
          </p:cNvPr>
          <p:cNvSpPr txBox="1">
            <a:spLocks/>
          </p:cNvSpPr>
          <p:nvPr/>
        </p:nvSpPr>
        <p:spPr>
          <a:xfrm>
            <a:off x="514349" y="911959"/>
            <a:ext cx="6142621" cy="27539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0000"/>
                </a:solidFill>
              </a:rPr>
              <a:t>3. City-wise Considerations: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pPr>
              <a:lnSpc>
                <a:spcPct val="70000"/>
              </a:lnSpc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Regional Dynamics :</a:t>
            </a:r>
          </a:p>
          <a:p>
            <a:pPr>
              <a:lnSpc>
                <a:spcPct val="70000"/>
              </a:lnSpc>
            </a:pP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City-wise variations indicate that customers in cities like </a:t>
            </a:r>
            <a:r>
              <a:rPr lang="en-US" sz="1200" b="1" dirty="0"/>
              <a:t>Mumbai</a:t>
            </a:r>
            <a:r>
              <a:rPr lang="en-US" sz="1200" dirty="0"/>
              <a:t>, </a:t>
            </a:r>
            <a:r>
              <a:rPr lang="en-US" sz="1200" b="1" dirty="0"/>
              <a:t>Delhi</a:t>
            </a:r>
            <a:r>
              <a:rPr lang="en-US" sz="1200" dirty="0"/>
              <a:t> </a:t>
            </a:r>
            <a:r>
              <a:rPr lang="en-US" sz="1200" b="1" dirty="0"/>
              <a:t>NCR</a:t>
            </a:r>
            <a:r>
              <a:rPr lang="en-US" sz="1200" dirty="0"/>
              <a:t>, </a:t>
            </a:r>
            <a:r>
              <a:rPr lang="en-US" sz="1200" b="1" dirty="0"/>
              <a:t>Bengaluru</a:t>
            </a:r>
            <a:r>
              <a:rPr lang="en-US" sz="1200" dirty="0"/>
              <a:t> exhibiting </a:t>
            </a:r>
            <a:r>
              <a:rPr lang="en-US" sz="1200" b="1" dirty="0"/>
              <a:t>higher</a:t>
            </a:r>
            <a:r>
              <a:rPr lang="en-US" sz="1200" dirty="0"/>
              <a:t> </a:t>
            </a:r>
            <a:r>
              <a:rPr lang="en-US" sz="1200" b="1" dirty="0"/>
              <a:t>income</a:t>
            </a:r>
            <a:r>
              <a:rPr lang="en-US" sz="1200" dirty="0"/>
              <a:t> and spending with a utilization rate of </a:t>
            </a:r>
            <a:r>
              <a:rPr lang="en-US" sz="1200" b="1" dirty="0"/>
              <a:t>51.43</a:t>
            </a:r>
            <a:r>
              <a:rPr lang="en-US" sz="1200" dirty="0"/>
              <a:t>%, </a:t>
            </a:r>
            <a:r>
              <a:rPr lang="en-US" sz="1200" b="1" dirty="0"/>
              <a:t>48.03</a:t>
            </a:r>
            <a:r>
              <a:rPr lang="en-US" sz="1200" dirty="0"/>
              <a:t>% and 43.46% could be a prime target for credit card offerings.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Tailoring features to align with the spending patterns of customers in specific cities is imperative for capturing high-value users..</a:t>
            </a:r>
            <a:endParaRPr lang="en-IN" sz="1200" dirty="0"/>
          </a:p>
          <a:p>
            <a:pPr marL="0" indent="0">
              <a:buNone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b="1" dirty="0"/>
          </a:p>
          <a:p>
            <a:pPr marL="0" indent="0">
              <a:buNone/>
            </a:pPr>
            <a:endParaRPr lang="en-IN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EC468C-F861-5324-C8FE-2B2D4FD46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695" y="911959"/>
            <a:ext cx="4990373" cy="29591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1DDFAD-B79F-42D8-6700-D574D30F2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2" y="2994052"/>
            <a:ext cx="6274186" cy="373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0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257</TotalTime>
  <Words>927</Words>
  <Application>Microsoft Office PowerPoint</Application>
  <PresentationFormat>Widescreen</PresentationFormat>
  <Paragraphs>90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Mitron Bank Data Analysis</vt:lpstr>
      <vt:lpstr>Demographic Classification</vt:lpstr>
      <vt:lpstr>Spending Insights &amp; Income Utilization</vt:lpstr>
      <vt:lpstr>Key Customer Segments</vt:lpstr>
      <vt:lpstr>Key Customer Segments</vt:lpstr>
      <vt:lpstr>Key Customer Segments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Surve</dc:creator>
  <cp:lastModifiedBy>suyash surve</cp:lastModifiedBy>
  <cp:revision>10</cp:revision>
  <dcterms:created xsi:type="dcterms:W3CDTF">2024-02-08T12:33:49Z</dcterms:created>
  <dcterms:modified xsi:type="dcterms:W3CDTF">2024-03-06T14:12:16Z</dcterms:modified>
</cp:coreProperties>
</file>