
<file path=[Content_Types].xml><?xml version="1.0" encoding="utf-8"?>
<Types xmlns="http://schemas.openxmlformats.org/package/2006/content-types">
  <Default Extension="png" ContentType="image/png"/>
  <Default Extension="jpeg" ContentType="image/jpeg"/>
  <Default Extension="mov" ContentType="video/quicktime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83" r:id="rId1"/>
  </p:sldMasterIdLst>
  <p:notesMasterIdLst>
    <p:notesMasterId r:id="rId19"/>
  </p:notesMasterIdLst>
  <p:handoutMasterIdLst>
    <p:handoutMasterId r:id="rId20"/>
  </p:handoutMasterIdLst>
  <p:sldIdLst>
    <p:sldId id="439" r:id="rId2"/>
    <p:sldId id="464" r:id="rId3"/>
    <p:sldId id="488" r:id="rId4"/>
    <p:sldId id="490" r:id="rId5"/>
    <p:sldId id="477" r:id="rId6"/>
    <p:sldId id="478" r:id="rId7"/>
    <p:sldId id="489" r:id="rId8"/>
    <p:sldId id="479" r:id="rId9"/>
    <p:sldId id="483" r:id="rId10"/>
    <p:sldId id="484" r:id="rId11"/>
    <p:sldId id="476" r:id="rId12"/>
    <p:sldId id="481" r:id="rId13"/>
    <p:sldId id="482" r:id="rId14"/>
    <p:sldId id="466" r:id="rId15"/>
    <p:sldId id="480" r:id="rId16"/>
    <p:sldId id="467" r:id="rId17"/>
    <p:sldId id="485" r:id="rId18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59">
          <p15:clr>
            <a:srgbClr val="A4A3A4"/>
          </p15:clr>
        </p15:guide>
        <p15:guide id="2" orient="horz" pos="4319">
          <p15:clr>
            <a:srgbClr val="A4A3A4"/>
          </p15:clr>
        </p15:guide>
        <p15:guide id="3" orient="horz" pos="3974">
          <p15:clr>
            <a:srgbClr val="A4A3A4"/>
          </p15:clr>
        </p15:guide>
        <p15:guide id="4" orient="horz" pos="799">
          <p15:clr>
            <a:srgbClr val="A4A3A4"/>
          </p15:clr>
        </p15:guide>
        <p15:guide id="5" pos="2018">
          <p15:clr>
            <a:srgbClr val="A4A3A4"/>
          </p15:clr>
        </p15:guide>
        <p15:guide id="6" pos="340">
          <p15:clr>
            <a:srgbClr val="A4A3A4"/>
          </p15:clr>
        </p15:guide>
        <p15:guide id="7" pos="4422">
          <p15:clr>
            <a:srgbClr val="A4A3A4"/>
          </p15:clr>
        </p15:guide>
        <p15:guide id="8" pos="2971">
          <p15:clr>
            <a:srgbClr val="A4A3A4"/>
          </p15:clr>
        </p15:guide>
        <p15:guide id="9" pos="8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  <a:srgbClr val="808000"/>
    <a:srgbClr val="009999"/>
    <a:srgbClr val="D15C05"/>
    <a:srgbClr val="CCCC00"/>
    <a:srgbClr val="FFFFFF"/>
    <a:srgbClr val="E6EB29"/>
    <a:srgbClr val="D020BB"/>
    <a:srgbClr val="00CC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82" autoAdjust="0"/>
    <p:restoredTop sz="92289" autoAdjust="0"/>
  </p:normalViewPr>
  <p:slideViewPr>
    <p:cSldViewPr>
      <p:cViewPr>
        <p:scale>
          <a:sx n="100" d="100"/>
          <a:sy n="100" d="100"/>
        </p:scale>
        <p:origin x="2394" y="468"/>
      </p:cViewPr>
      <p:guideLst>
        <p:guide orient="horz" pos="2659"/>
        <p:guide orient="horz" pos="4319"/>
        <p:guide orient="horz" pos="3974"/>
        <p:guide orient="horz" pos="799"/>
        <p:guide pos="2018"/>
        <p:guide pos="340"/>
        <p:guide pos="4422"/>
        <p:guide pos="2971"/>
        <p:guide pos="884"/>
      </p:guideLst>
    </p:cSldViewPr>
  </p:slideViewPr>
  <p:outlineViewPr>
    <p:cViewPr>
      <p:scale>
        <a:sx n="33" d="100"/>
        <a:sy n="33" d="100"/>
      </p:scale>
      <p:origin x="0" y="21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3996" y="96"/>
      </p:cViewPr>
      <p:guideLst>
        <p:guide orient="horz" pos="3125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20" y="9239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t" anchorCtr="0" compatLnSpc="1">
            <a:prstTxWarp prst="textNoShape">
              <a:avLst/>
            </a:prstTxWarp>
          </a:bodyPr>
          <a:lstStyle>
            <a:lvl1pPr algn="l" defTabSz="77184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4853" y="9239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t" anchorCtr="0" compatLnSpc="1">
            <a:prstTxWarp prst="textNoShape">
              <a:avLst/>
            </a:prstTxWarp>
          </a:bodyPr>
          <a:lstStyle>
            <a:lvl1pPr algn="r" defTabSz="77184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20" y="9450862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b" anchorCtr="0" compatLnSpc="1">
            <a:prstTxWarp prst="textNoShape">
              <a:avLst/>
            </a:prstTxWarp>
          </a:bodyPr>
          <a:lstStyle>
            <a:lvl1pPr algn="l" defTabSz="77184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4853" y="9450862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b" anchorCtr="0" compatLnSpc="1">
            <a:prstTxWarp prst="textNoShape">
              <a:avLst/>
            </a:prstTxWarp>
          </a:bodyPr>
          <a:lstStyle>
            <a:lvl1pPr algn="r" defTabSz="77184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fld id="{F0E5F060-7D80-4D1B-A20C-09E54C20721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6981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20" y="9239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t" anchorCtr="0" compatLnSpc="1">
            <a:prstTxWarp prst="textNoShape">
              <a:avLst/>
            </a:prstTxWarp>
          </a:bodyPr>
          <a:lstStyle>
            <a:lvl1pPr algn="l" defTabSz="77184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853" y="9239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t" anchorCtr="0" compatLnSpc="1">
            <a:prstTxWarp prst="textNoShape">
              <a:avLst/>
            </a:prstTxWarp>
          </a:bodyPr>
          <a:lstStyle>
            <a:lvl1pPr algn="r" defTabSz="77184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20" y="9450862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b" anchorCtr="0" compatLnSpc="1">
            <a:prstTxWarp prst="textNoShape">
              <a:avLst/>
            </a:prstTxWarp>
          </a:bodyPr>
          <a:lstStyle>
            <a:lvl1pPr algn="l" defTabSz="77184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853" y="9450862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b" anchorCtr="0" compatLnSpc="1">
            <a:prstTxWarp prst="textNoShape">
              <a:avLst/>
            </a:prstTxWarp>
          </a:bodyPr>
          <a:lstStyle>
            <a:lvl1pPr algn="r" defTabSz="77184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fld id="{9A60A657-BF95-458A-A058-5F820A9387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992" y="4726971"/>
            <a:ext cx="4979692" cy="448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21" tIns="45231" rIns="92021" bIns="452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1229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82675" y="860425"/>
            <a:ext cx="4633913" cy="3476625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37265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651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27100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922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57375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138" y="152400"/>
            <a:ext cx="231775" cy="350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457200" y="163513"/>
            <a:ext cx="804389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0" latinLnBrk="0" hangingPunct="0">
              <a:spcBef>
                <a:spcPct val="50000"/>
              </a:spcBef>
              <a:defRPr/>
            </a:pPr>
            <a:r>
              <a:rPr kumimoji="0" lang="en-US" altLang="ko-KR" sz="2000" dirty="0" err="1">
                <a:ea typeface="굴림" pitchFamily="50" charset="-127"/>
              </a:rPr>
              <a:t>Sogang</a:t>
            </a:r>
            <a:r>
              <a:rPr kumimoji="0" lang="en-US" altLang="ko-KR" sz="2000" dirty="0">
                <a:ea typeface="굴림" pitchFamily="50" charset="-127"/>
              </a:rPr>
              <a:t> </a:t>
            </a:r>
            <a:r>
              <a:rPr kumimoji="0" lang="en-US" altLang="ko-KR" sz="2000" dirty="0" smtClean="0">
                <a:ea typeface="굴림" pitchFamily="50" charset="-127"/>
              </a:rPr>
              <a:t>University: Dept of Computer Science and Engineering</a:t>
            </a:r>
            <a:endParaRPr kumimoji="0" lang="en-US" altLang="ko-KR" sz="2000" dirty="0">
              <a:ea typeface="굴림" pitchFamily="50" charset="-127"/>
            </a:endParaRPr>
          </a:p>
        </p:txBody>
      </p:sp>
      <p:sp>
        <p:nvSpPr>
          <p:cNvPr id="5" name="Rectangle 32"/>
          <p:cNvSpPr>
            <a:spLocks noChangeArrowheads="1"/>
          </p:cNvSpPr>
          <p:nvPr/>
        </p:nvSpPr>
        <p:spPr bwMode="auto">
          <a:xfrm>
            <a:off x="1898650" y="3657600"/>
            <a:ext cx="5029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 eaLnBrk="0" latinLnBrk="0" hangingPunct="0">
              <a:spcBef>
                <a:spcPct val="30000"/>
              </a:spcBef>
              <a:buClr>
                <a:srgbClr val="FC0128"/>
              </a:buClr>
              <a:buSzPct val="70000"/>
              <a:buFont typeface="Monotype Sorts" pitchFamily="2" charset="2"/>
              <a:buNone/>
              <a:defRPr/>
            </a:pPr>
            <a:r>
              <a:rPr kumimoji="0"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 </a:t>
            </a:r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44550" y="1000108"/>
            <a:ext cx="8018463" cy="6858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 smtClean="0"/>
              <a:t> </a:t>
            </a:r>
            <a:fld id="{8E063567-F235-4C18-84EE-3CCD53BB08D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5750" indent="-285750">
              <a:buFont typeface="돋움" panose="020B0600000101010101" pitchFamily="50" charset="-127"/>
              <a:buChar char="■"/>
              <a:defRPr/>
            </a:lvl1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 smtClean="0"/>
              <a:t> </a:t>
            </a:r>
            <a:fld id="{3F14069D-2812-4305-992F-66FDFFA90FF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7" name="TextBox 16"/>
          <p:cNvSpPr txBox="1">
            <a:spLocks noChangeArrowheads="1"/>
          </p:cNvSpPr>
          <p:nvPr userDrawn="1"/>
        </p:nvSpPr>
        <p:spPr bwMode="auto">
          <a:xfrm>
            <a:off x="5003800" y="115888"/>
            <a:ext cx="38893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r">
              <a:spcBef>
                <a:spcPct val="0"/>
              </a:spcBef>
              <a:defRPr/>
            </a:pPr>
            <a:r>
              <a:rPr kumimoji="0" lang="en-US" altLang="ko-KR" sz="1600" b="1" kern="1200" dirty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rPr>
              <a:t>2017. 1</a:t>
            </a:r>
            <a:r>
              <a:rPr kumimoji="0" lang="ko-KR" altLang="en-US" sz="1600" b="1" kern="1200" dirty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rPr>
              <a:t>학기 기초공학설계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435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 </a:t>
            </a:r>
            <a:fld id="{74ECF758-ECE9-4CEA-8500-68E13C2A8AB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 </a:t>
            </a:r>
            <a:fld id="{D505A909-7578-41DD-9CB1-5484762AD8C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311150" y="427038"/>
            <a:ext cx="8521700" cy="614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290513" y="428625"/>
            <a:ext cx="546100" cy="614363"/>
          </a:xfrm>
          <a:prstGeom prst="rect">
            <a:avLst/>
          </a:prstGeom>
          <a:gradFill rotWithShape="0">
            <a:gsLst>
              <a:gs pos="0">
                <a:srgbClr val="FC0128">
                  <a:gamma/>
                  <a:shade val="29804"/>
                  <a:invGamma/>
                </a:srgbClr>
              </a:gs>
              <a:gs pos="100000">
                <a:srgbClr val="FC0128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28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268413"/>
            <a:ext cx="8018463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Body Text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844550" y="400050"/>
            <a:ext cx="80184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Slide </a:t>
            </a:r>
            <a:r>
              <a:rPr lang="en-US" altLang="ko-KR" dirty="0" err="1" smtClean="0"/>
              <a:t>TitleFirst</a:t>
            </a:r>
            <a:r>
              <a:rPr lang="en-US" altLang="ko-KR" dirty="0" smtClean="0"/>
              <a:t> Line</a:t>
            </a:r>
          </a:p>
        </p:txBody>
      </p:sp>
      <p:sp>
        <p:nvSpPr>
          <p:cNvPr id="1045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529388"/>
            <a:ext cx="7143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 smtClean="0"/>
              <a:t> </a:t>
            </a:r>
            <a:fld id="{76AFCF8E-80FB-4F7A-90F3-C1965C7F37C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pic>
        <p:nvPicPr>
          <p:cNvPr id="1031" name="Picture 2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3050" y="6515100"/>
            <a:ext cx="211138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1054" name="Text Box 30"/>
          <p:cNvSpPr txBox="1">
            <a:spLocks noChangeArrowheads="1"/>
          </p:cNvSpPr>
          <p:nvPr/>
        </p:nvSpPr>
        <p:spPr bwMode="auto">
          <a:xfrm>
            <a:off x="452438" y="6540500"/>
            <a:ext cx="2619375" cy="55399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  <a:defRPr/>
            </a:pPr>
            <a:r>
              <a:rPr kumimoji="0" lang="en-US" altLang="ko-KR" sz="1200" dirty="0" err="1" smtClean="0">
                <a:latin typeface="Palatino Linotype" pitchFamily="18" charset="0"/>
                <a:ea typeface="굴림" pitchFamily="50" charset="-127"/>
              </a:rPr>
              <a:t>Sogang</a:t>
            </a:r>
            <a:r>
              <a:rPr kumimoji="0" lang="en-US" altLang="ko-KR" sz="1200" dirty="0" smtClean="0">
                <a:latin typeface="Palatino Linotype" pitchFamily="18" charset="0"/>
                <a:ea typeface="굴림" pitchFamily="50" charset="-127"/>
              </a:rPr>
              <a:t> University</a:t>
            </a:r>
          </a:p>
          <a:p>
            <a:pPr eaLnBrk="0" latinLnBrk="0" hangingPunct="0">
              <a:spcBef>
                <a:spcPct val="50000"/>
              </a:spcBef>
              <a:defRPr/>
            </a:pPr>
            <a:endParaRPr kumimoji="0" lang="en-US" altLang="ko-KR" sz="1200" dirty="0">
              <a:ea typeface="굴림" pitchFamily="50" charset="-127"/>
            </a:endParaRPr>
          </a:p>
        </p:txBody>
      </p:sp>
      <p:sp>
        <p:nvSpPr>
          <p:cNvPr id="1059" name="Line 35"/>
          <p:cNvSpPr>
            <a:spLocks noChangeShapeType="1"/>
          </p:cNvSpPr>
          <p:nvPr/>
        </p:nvSpPr>
        <p:spPr bwMode="auto">
          <a:xfrm>
            <a:off x="280988" y="6477000"/>
            <a:ext cx="8582025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5" r:id="rId1"/>
    <p:sldLayoutId id="2147484696" r:id="rId2"/>
    <p:sldLayoutId id="2147484693" r:id="rId3"/>
    <p:sldLayoutId id="2147484694" r:id="rId4"/>
  </p:sldLayoutIdLst>
  <p:transition>
    <p:cut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2pPr>
      <a:lvl3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3pPr>
      <a:lvl4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4pPr>
      <a:lvl5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5pPr>
      <a:lvl6pPr marL="4572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6pPr>
      <a:lvl7pPr marL="9144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7pPr>
      <a:lvl8pPr marL="13716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8pPr>
      <a:lvl9pPr marL="18288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9pPr>
    </p:titleStyle>
    <p:bodyStyle>
      <a:lvl1pPr marL="285750" indent="-285750" algn="l" rtl="0" eaLnBrk="0" fontAlgn="base" hangingPunct="0">
        <a:spcBef>
          <a:spcPct val="30000"/>
        </a:spcBef>
        <a:spcAft>
          <a:spcPct val="0"/>
        </a:spcAft>
        <a:buClr>
          <a:srgbClr val="FC0128"/>
        </a:buClr>
        <a:buSzPct val="70000"/>
        <a:buFont typeface="돋움" panose="020B0600000101010101" pitchFamily="50" charset="-127"/>
        <a:buChar char="■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85750" algn="l" rtl="0" eaLnBrk="0" fontAlgn="base" hangingPunct="0">
        <a:spcBef>
          <a:spcPct val="3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l"/>
        <a:defRPr kumimoji="1" sz="2200">
          <a:solidFill>
            <a:schemeClr val="tx1"/>
          </a:solidFill>
          <a:latin typeface="+mn-lt"/>
          <a:ea typeface="+mn-ea"/>
        </a:defRPr>
      </a:lvl2pPr>
      <a:lvl3pPr marL="809625" indent="-228600" algn="l" defTabSz="628650" rtl="0" eaLnBrk="0" fontAlgn="base" hangingPunct="0">
        <a:spcBef>
          <a:spcPct val="20000"/>
        </a:spcBef>
        <a:spcAft>
          <a:spcPct val="0"/>
        </a:spcAft>
        <a:buClr>
          <a:srgbClr val="FF0033"/>
        </a:buClr>
        <a:buSzPct val="50000"/>
        <a:buFont typeface="Wingdings" pitchFamily="2" charset="2"/>
        <a:buChar char="u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928662" y="3429000"/>
            <a:ext cx="7304083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2pPr>
            <a:lvl3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3pPr>
            <a:lvl4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4pPr>
            <a:lvl5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5pPr>
            <a:lvl6pPr marL="4572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6pPr>
            <a:lvl7pPr marL="9144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7pPr>
            <a:lvl8pPr marL="13716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8pPr>
            <a:lvl9pPr marL="18288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9pPr>
          </a:lstStyle>
          <a:p>
            <a:pPr marL="514350" indent="-514350" algn="ctr"/>
            <a:r>
              <a:rPr lang="ko-KR" altLang="en-US" sz="4400" dirty="0" smtClean="0">
                <a:latin typeface="+mj-ea"/>
              </a:rPr>
              <a:t>프로젝트</a:t>
            </a:r>
            <a:endParaRPr lang="en-US" altLang="ko-KR" sz="4400" dirty="0" smtClean="0">
              <a:latin typeface="+mj-ea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/>
        </p:nvSpPr>
        <p:spPr bwMode="auto">
          <a:xfrm>
            <a:off x="661194" y="1428736"/>
            <a:ext cx="782161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4000" dirty="0" smtClean="0"/>
              <a:t>기초</a:t>
            </a:r>
            <a:r>
              <a:rPr lang="en-US" altLang="ko-KR" sz="4000" dirty="0" smtClean="0"/>
              <a:t> </a:t>
            </a:r>
            <a:r>
              <a:rPr lang="ko-KR" altLang="en-US" sz="4000" dirty="0" smtClean="0"/>
              <a:t>공학 설계 </a:t>
            </a:r>
            <a:r>
              <a:rPr lang="en-US" altLang="ko-KR" sz="4000" dirty="0" smtClean="0"/>
              <a:t>(CSE2003)</a:t>
            </a: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en-US" altLang="ko-KR" sz="2000" dirty="0" smtClean="0"/>
              <a:t>Introduction to Engineering Design</a:t>
            </a:r>
            <a:endParaRPr lang="en-US" altLang="ko-KR" dirty="0" smtClean="0"/>
          </a:p>
        </p:txBody>
      </p:sp>
      <p:cxnSp>
        <p:nvCxnSpPr>
          <p:cNvPr id="10" name="직선 연결선 9"/>
          <p:cNvCxnSpPr/>
          <p:nvPr/>
        </p:nvCxnSpPr>
        <p:spPr bwMode="auto">
          <a:xfrm>
            <a:off x="357158" y="1285860"/>
            <a:ext cx="8429684" cy="1588"/>
          </a:xfrm>
          <a:prstGeom prst="line">
            <a:avLst/>
          </a:prstGeom>
          <a:solidFill>
            <a:schemeClr val="bg1"/>
          </a:solidFill>
          <a:ln w="730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/>
          <p:nvPr/>
        </p:nvCxnSpPr>
        <p:spPr bwMode="auto">
          <a:xfrm>
            <a:off x="357158" y="3214686"/>
            <a:ext cx="8429684" cy="1588"/>
          </a:xfrm>
          <a:prstGeom prst="line">
            <a:avLst/>
          </a:prstGeom>
          <a:solidFill>
            <a:schemeClr val="bg1"/>
          </a:solidFill>
          <a:ln w="730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196752"/>
            <a:ext cx="6414224" cy="3480677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39552" y="4509120"/>
            <a:ext cx="8496944" cy="1540505"/>
          </a:xfrm>
        </p:spPr>
        <p:txBody>
          <a:bodyPr/>
          <a:lstStyle/>
          <a:p>
            <a:r>
              <a:rPr lang="ko-KR" altLang="en-US" sz="2000" dirty="0" smtClean="0"/>
              <a:t>하지만</a:t>
            </a:r>
            <a:r>
              <a:rPr lang="en-US" altLang="ko-KR" sz="2000" dirty="0" smtClean="0"/>
              <a:t>,  </a:t>
            </a:r>
            <a:r>
              <a:rPr lang="ko-KR" altLang="en-US" sz="2000" dirty="0" smtClean="0"/>
              <a:t>과정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을 진행 할 때 </a:t>
            </a:r>
            <a:r>
              <a:rPr lang="ko-KR" altLang="en-US" sz="2000" dirty="0">
                <a:solidFill>
                  <a:srgbClr val="FF0000"/>
                </a:solidFill>
              </a:rPr>
              <a:t>한 번 뭉친 </a:t>
            </a:r>
            <a:r>
              <a:rPr lang="ko-KR" altLang="en-US" sz="2000" dirty="0" smtClean="0">
                <a:solidFill>
                  <a:srgbClr val="FF0000"/>
                </a:solidFill>
              </a:rPr>
              <a:t>블록은 </a:t>
            </a:r>
            <a:r>
              <a:rPr lang="ko-KR" altLang="en-US" sz="2000" dirty="0">
                <a:solidFill>
                  <a:srgbClr val="FF0000"/>
                </a:solidFill>
              </a:rPr>
              <a:t>과정 </a:t>
            </a:r>
            <a:r>
              <a:rPr lang="en-US" altLang="ko-KR" sz="2000" dirty="0">
                <a:solidFill>
                  <a:srgbClr val="FF0000"/>
                </a:solidFill>
              </a:rPr>
              <a:t>2</a:t>
            </a:r>
            <a:r>
              <a:rPr lang="ko-KR" altLang="en-US" sz="2000" dirty="0">
                <a:solidFill>
                  <a:srgbClr val="FF0000"/>
                </a:solidFill>
              </a:rPr>
              <a:t>를 진행하기 전까지 다시 뭉쳐질 수 </a:t>
            </a:r>
            <a:r>
              <a:rPr lang="ko-KR" altLang="en-US" sz="2000" dirty="0" smtClean="0">
                <a:solidFill>
                  <a:srgbClr val="FF0000"/>
                </a:solidFill>
              </a:rPr>
              <a:t>없기 때문에 </a:t>
            </a:r>
            <a:r>
              <a:rPr lang="ko-KR" altLang="en-US" sz="2000" dirty="0" smtClean="0">
                <a:solidFill>
                  <a:srgbClr val="00B050"/>
                </a:solidFill>
              </a:rPr>
              <a:t>뭉쳐진 블록과</a:t>
            </a:r>
            <a:r>
              <a:rPr lang="ko-KR" altLang="en-US" sz="2000" dirty="0" smtClean="0"/>
              <a:t> </a:t>
            </a:r>
            <a:r>
              <a:rPr lang="ko-KR" altLang="en-US" sz="2000" dirty="0" smtClean="0">
                <a:solidFill>
                  <a:srgbClr val="0070C0"/>
                </a:solidFill>
              </a:rPr>
              <a:t>다른 블록의 숫자</a:t>
            </a:r>
            <a:r>
              <a:rPr lang="ko-KR" altLang="en-US" sz="2000" dirty="0" smtClean="0"/>
              <a:t>가 동일하더라도 두 블록을 뭉칠 수 없다</a:t>
            </a:r>
            <a:r>
              <a:rPr lang="en-US" altLang="ko-KR" sz="2000" dirty="0" smtClean="0"/>
              <a:t>. </a:t>
            </a:r>
          </a:p>
          <a:p>
            <a:r>
              <a:rPr lang="ko-KR" altLang="en-US" sz="2000" dirty="0"/>
              <a:t>위 그림은 오른쪽 키를 한 번</a:t>
            </a:r>
            <a:r>
              <a:rPr lang="en-US" altLang="ko-KR" sz="2000" dirty="0"/>
              <a:t> </a:t>
            </a:r>
            <a:r>
              <a:rPr lang="ko-KR" altLang="en-US" sz="2000" dirty="0"/>
              <a:t>눌렀을 때 첫 번째 행의 블록들이 </a:t>
            </a:r>
            <a:r>
              <a:rPr lang="en-US" altLang="ko-KR" sz="2000" dirty="0" smtClean="0"/>
              <a:t>2-2-2-2</a:t>
            </a:r>
            <a:r>
              <a:rPr lang="ko-KR" altLang="en-US" sz="2000" dirty="0" smtClean="0"/>
              <a:t>가 </a:t>
            </a:r>
            <a:r>
              <a:rPr lang="en-US" altLang="ko-KR" sz="2000" dirty="0" smtClean="0"/>
              <a:t>0-0-4-4</a:t>
            </a:r>
            <a:r>
              <a:rPr lang="ko-KR" altLang="en-US" sz="2000" dirty="0"/>
              <a:t>로 변하고</a:t>
            </a:r>
            <a:r>
              <a:rPr lang="en-US" altLang="ko-KR" sz="2000" dirty="0"/>
              <a:t>, 4</a:t>
            </a:r>
            <a:r>
              <a:rPr lang="ko-KR" altLang="en-US" sz="2000" dirty="0"/>
              <a:t>행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열에 </a:t>
            </a:r>
            <a:r>
              <a:rPr lang="ko-KR" altLang="en-US" sz="2000" dirty="0"/>
              <a:t>블록 </a:t>
            </a:r>
            <a:r>
              <a:rPr lang="en-US" altLang="ko-KR" sz="2000" dirty="0"/>
              <a:t>4</a:t>
            </a:r>
            <a:r>
              <a:rPr lang="ko-KR" altLang="en-US" sz="2000" dirty="0"/>
              <a:t>가 생성 된 예제이다</a:t>
            </a:r>
            <a:r>
              <a:rPr lang="en-US" altLang="ko-KR" sz="2000" dirty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 smtClean="0"/>
              <a:t> – 2048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9491237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39751" y="1268413"/>
            <a:ext cx="3744218" cy="5257800"/>
          </a:xfrm>
        </p:spPr>
        <p:txBody>
          <a:bodyPr/>
          <a:lstStyle/>
          <a:p>
            <a:r>
              <a:rPr lang="ko-KR" altLang="en-US" sz="2000" dirty="0" smtClean="0">
                <a:solidFill>
                  <a:srgbClr val="00B050"/>
                </a:solidFill>
              </a:rPr>
              <a:t> 다시 말해서</a:t>
            </a:r>
            <a:r>
              <a:rPr lang="en-US" altLang="ko-KR" sz="2000" dirty="0" smtClean="0">
                <a:solidFill>
                  <a:srgbClr val="00B050"/>
                </a:solidFill>
              </a:rPr>
              <a:t>, </a:t>
            </a:r>
            <a:r>
              <a:rPr lang="ko-KR" altLang="en-US" sz="2000" dirty="0" smtClean="0">
                <a:solidFill>
                  <a:srgbClr val="00B050"/>
                </a:solidFill>
              </a:rPr>
              <a:t>과정 </a:t>
            </a:r>
            <a:r>
              <a:rPr lang="en-US" altLang="ko-KR" sz="2000" dirty="0" smtClean="0">
                <a:solidFill>
                  <a:srgbClr val="00B050"/>
                </a:solidFill>
              </a:rPr>
              <a:t>1</a:t>
            </a:r>
            <a:r>
              <a:rPr lang="ko-KR" altLang="en-US" sz="2000" dirty="0" smtClean="0">
                <a:solidFill>
                  <a:srgbClr val="00B050"/>
                </a:solidFill>
              </a:rPr>
              <a:t>을 한 번 진행 할 때 </a:t>
            </a:r>
            <a:r>
              <a:rPr lang="en-US" altLang="ko-KR" sz="2000" dirty="0">
                <a:solidFill>
                  <a:srgbClr val="00B050"/>
                </a:solidFill>
              </a:rPr>
              <a:t>3</a:t>
            </a:r>
            <a:r>
              <a:rPr lang="ko-KR" altLang="en-US" sz="2000" dirty="0">
                <a:solidFill>
                  <a:srgbClr val="00B050"/>
                </a:solidFill>
              </a:rPr>
              <a:t>개</a:t>
            </a:r>
            <a:r>
              <a:rPr lang="en-US" altLang="ko-KR" sz="2000" dirty="0">
                <a:solidFill>
                  <a:srgbClr val="00B050"/>
                </a:solidFill>
              </a:rPr>
              <a:t>~4</a:t>
            </a:r>
            <a:r>
              <a:rPr lang="ko-KR" altLang="en-US" sz="2000" dirty="0" smtClean="0">
                <a:solidFill>
                  <a:srgbClr val="00B050"/>
                </a:solidFill>
              </a:rPr>
              <a:t>개의 블록이 한꺼번에 </a:t>
            </a:r>
            <a:r>
              <a:rPr lang="ko-KR" altLang="en-US" sz="2000" dirty="0">
                <a:solidFill>
                  <a:srgbClr val="00B050"/>
                </a:solidFill>
              </a:rPr>
              <a:t>뭉쳐지지는 않는다</a:t>
            </a:r>
            <a:r>
              <a:rPr lang="en-US" altLang="ko-KR" sz="2000" dirty="0">
                <a:solidFill>
                  <a:srgbClr val="00B050"/>
                </a:solidFill>
              </a:rPr>
              <a:t>. </a:t>
            </a:r>
            <a:endParaRPr lang="en-US" altLang="ko-KR" sz="2000" dirty="0" smtClean="0"/>
          </a:p>
          <a:p>
            <a:r>
              <a:rPr lang="ko-KR" altLang="en-US" sz="2000" dirty="0" smtClean="0"/>
              <a:t> 예를 </a:t>
            </a:r>
            <a:r>
              <a:rPr lang="ko-KR" altLang="en-US" sz="2000" dirty="0"/>
              <a:t>들어</a:t>
            </a:r>
            <a:r>
              <a:rPr lang="en-US" altLang="ko-KR" sz="2000" dirty="0"/>
              <a:t>, 4-4-4-4 </a:t>
            </a:r>
            <a:r>
              <a:rPr lang="ko-KR" altLang="en-US" sz="2000" dirty="0"/>
              <a:t>이렇게 되어 있거나 </a:t>
            </a:r>
            <a:r>
              <a:rPr lang="en-US" altLang="ko-KR" sz="2000" dirty="0"/>
              <a:t>4-4-8 </a:t>
            </a:r>
            <a:r>
              <a:rPr lang="ko-KR" altLang="en-US" sz="2000" dirty="0"/>
              <a:t>이렇게 되어 있을 때 뭉치면 </a:t>
            </a:r>
            <a:r>
              <a:rPr lang="en-US" altLang="ko-KR" sz="2000" dirty="0"/>
              <a:t>8-8</a:t>
            </a:r>
            <a:r>
              <a:rPr lang="ko-KR" altLang="en-US" sz="2000" dirty="0"/>
              <a:t>로 되고 바로 </a:t>
            </a:r>
            <a:r>
              <a:rPr lang="en-US" altLang="ko-KR" sz="2000" dirty="0"/>
              <a:t>16</a:t>
            </a:r>
            <a:r>
              <a:rPr lang="ko-KR" altLang="en-US" sz="2000" dirty="0"/>
              <a:t>으로 되지는 않는다</a:t>
            </a:r>
            <a:r>
              <a:rPr lang="en-US" altLang="ko-KR" sz="2000" dirty="0"/>
              <a:t>. </a:t>
            </a:r>
            <a:r>
              <a:rPr lang="ko-KR" altLang="en-US" sz="2000" dirty="0" smtClean="0"/>
              <a:t>물론 </a:t>
            </a:r>
            <a:r>
              <a:rPr lang="en-US" altLang="ko-KR" sz="2000" dirty="0"/>
              <a:t>8-8</a:t>
            </a:r>
            <a:r>
              <a:rPr lang="ko-KR" altLang="en-US" sz="2000" dirty="0"/>
              <a:t>로 된 상태에서 한 번 더 뭉치면 </a:t>
            </a:r>
            <a:r>
              <a:rPr lang="en-US" altLang="ko-KR" sz="2000" dirty="0"/>
              <a:t>16</a:t>
            </a:r>
            <a:r>
              <a:rPr lang="ko-KR" altLang="en-US" sz="2000" dirty="0"/>
              <a:t>으로 </a:t>
            </a:r>
            <a:r>
              <a:rPr lang="ko-KR" altLang="en-US" sz="2000" dirty="0" smtClean="0"/>
              <a:t>된다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 </a:t>
            </a:r>
            <a:r>
              <a:rPr lang="ko-KR" altLang="en-US" sz="2000" dirty="0"/>
              <a:t>즉</a:t>
            </a:r>
            <a:r>
              <a:rPr lang="en-US" altLang="ko-KR" sz="2000" dirty="0"/>
              <a:t>, 4-4-4-4</a:t>
            </a:r>
            <a:r>
              <a:rPr lang="ko-KR" altLang="en-US" sz="2000" dirty="0"/>
              <a:t>나 </a:t>
            </a:r>
            <a:r>
              <a:rPr lang="en-US" altLang="ko-KR" sz="2000" dirty="0"/>
              <a:t>4-4-8 </a:t>
            </a:r>
            <a:r>
              <a:rPr lang="ko-KR" altLang="en-US" sz="2000" dirty="0"/>
              <a:t>이렇게 된 것을 </a:t>
            </a:r>
            <a:r>
              <a:rPr lang="en-US" altLang="ko-KR" sz="2000" dirty="0"/>
              <a:t>16</a:t>
            </a:r>
            <a:r>
              <a:rPr lang="ko-KR" altLang="en-US" sz="2000" dirty="0"/>
              <a:t>으로 뭉치려면 </a:t>
            </a:r>
            <a:r>
              <a:rPr lang="ko-KR" altLang="en-US" sz="2000" dirty="0" smtClean="0"/>
              <a:t>사용자가 두 번 입력 키를 눌러야 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endParaRPr lang="en-US" altLang="ko-KR" sz="20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 smtClean="0"/>
              <a:t>– 2048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715" y="1700530"/>
            <a:ext cx="1962150" cy="13811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721" y="1586508"/>
            <a:ext cx="1571625" cy="14954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2974" y="3587369"/>
            <a:ext cx="1933575" cy="12668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9900" y="3645024"/>
            <a:ext cx="2057400" cy="13239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93519" y="3101527"/>
            <a:ext cx="1197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초기상태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02035" y="3101527"/>
            <a:ext cx="18549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오른쪽으로 이동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99603" y="5021354"/>
            <a:ext cx="1249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위로 이동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57938" y="5027434"/>
            <a:ext cx="1899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오른쪽으로 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879897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본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프로젝트는 아래와 같은 조건 하에서 작성한다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조건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cspro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 상에서 수행하도록 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주어진 </a:t>
            </a:r>
            <a:r>
              <a:rPr lang="en-US" altLang="ko-KR" dirty="0" smtClean="0"/>
              <a:t>“user_2048.c</a:t>
            </a:r>
            <a:r>
              <a:rPr lang="en-US" altLang="ko-KR" dirty="0"/>
              <a:t>”</a:t>
            </a:r>
            <a:r>
              <a:rPr lang="ko-KR" altLang="en-US" dirty="0"/>
              <a:t>를 기반으로 프로그램을 작성한다</a:t>
            </a:r>
            <a:r>
              <a:rPr lang="en-US" altLang="ko-KR" dirty="0" smtClean="0"/>
              <a:t>. </a:t>
            </a:r>
          </a:p>
          <a:p>
            <a:pPr marL="581025" lvl="2" indent="0">
              <a:buNone/>
            </a:pPr>
            <a:r>
              <a:rPr lang="en-US" altLang="ko-KR" dirty="0" smtClean="0"/>
              <a:t>	    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rgbClr val="FF0000"/>
                </a:solidFill>
              </a:rPr>
              <a:t>기존 코드 변경 </a:t>
            </a:r>
            <a:r>
              <a:rPr lang="ko-KR" altLang="en-US" dirty="0" smtClean="0">
                <a:solidFill>
                  <a:srgbClr val="FF0000"/>
                </a:solidFill>
              </a:rPr>
              <a:t>불가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사용 </a:t>
            </a:r>
            <a:r>
              <a:rPr lang="ko-KR" altLang="en-US" dirty="0"/>
              <a:t>가능한 문법은 </a:t>
            </a:r>
            <a:r>
              <a:rPr lang="en-US" altLang="ko-KR" dirty="0"/>
              <a:t>rand() </a:t>
            </a:r>
            <a:r>
              <a:rPr lang="ko-KR" altLang="en-US" dirty="0"/>
              <a:t>함수와 기초공학설계 수업</a:t>
            </a:r>
            <a:r>
              <a:rPr lang="en-US" altLang="ko-KR" dirty="0"/>
              <a:t>, </a:t>
            </a:r>
            <a:r>
              <a:rPr lang="ko-KR" altLang="en-US" dirty="0"/>
              <a:t>실습시간에서 배운 것으로만 한정한다</a:t>
            </a:r>
            <a:r>
              <a:rPr lang="en-US" altLang="ko-KR" dirty="0"/>
              <a:t>. </a:t>
            </a:r>
            <a:r>
              <a:rPr lang="ko-KR" altLang="en-US" dirty="0"/>
              <a:t>큐</a:t>
            </a:r>
            <a:r>
              <a:rPr lang="en-US" altLang="ko-KR" dirty="0"/>
              <a:t>, </a:t>
            </a:r>
            <a:r>
              <a:rPr lang="ko-KR" altLang="en-US" dirty="0" err="1"/>
              <a:t>스택</a:t>
            </a:r>
            <a:r>
              <a:rPr lang="en-US" altLang="ko-KR" dirty="0"/>
              <a:t>, </a:t>
            </a:r>
            <a:r>
              <a:rPr lang="ko-KR" altLang="en-US" dirty="0"/>
              <a:t>트리</a:t>
            </a:r>
            <a:r>
              <a:rPr lang="en-US" altLang="ko-KR" dirty="0"/>
              <a:t>, </a:t>
            </a:r>
            <a:r>
              <a:rPr lang="ko-KR" altLang="en-US" dirty="0"/>
              <a:t>그래프 등의 자료구조를 구현하거나 기존 자료구조를 호출해서 사용할 수 없다</a:t>
            </a:r>
            <a:r>
              <a:rPr lang="en-US" altLang="ko-KR" dirty="0" smtClean="0"/>
              <a:t>.</a:t>
            </a:r>
          </a:p>
          <a:p>
            <a:pPr marL="581025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(</a:t>
            </a:r>
            <a:r>
              <a:rPr lang="ko-KR" altLang="en-US" dirty="0"/>
              <a:t>사용할 경우 </a:t>
            </a:r>
            <a:r>
              <a:rPr lang="en-US" altLang="ko-KR" dirty="0">
                <a:solidFill>
                  <a:srgbClr val="FF0000"/>
                </a:solidFill>
              </a:rPr>
              <a:t>0</a:t>
            </a:r>
            <a:r>
              <a:rPr lang="ko-KR" altLang="en-US" dirty="0">
                <a:solidFill>
                  <a:srgbClr val="FF0000"/>
                </a:solidFill>
              </a:rPr>
              <a:t>점</a:t>
            </a:r>
            <a:r>
              <a:rPr lang="ko-KR" altLang="en-US" dirty="0"/>
              <a:t> 처리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/>
              <a:t>부록에 정의한 함수는 기능에 맞게 </a:t>
            </a:r>
            <a:r>
              <a:rPr lang="ko-KR" altLang="en-US" dirty="0">
                <a:solidFill>
                  <a:srgbClr val="FF0000"/>
                </a:solidFill>
              </a:rPr>
              <a:t>반드시</a:t>
            </a:r>
            <a:r>
              <a:rPr lang="ko-KR" altLang="en-US" dirty="0"/>
              <a:t> 구현해야 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컴파일 </a:t>
            </a:r>
            <a:r>
              <a:rPr lang="en-US" altLang="ko-KR" dirty="0" smtClean="0"/>
              <a:t>: </a:t>
            </a:r>
            <a:r>
              <a:rPr lang="en-US" altLang="ko-KR" dirty="0" err="1" smtClean="0">
                <a:solidFill>
                  <a:srgbClr val="0070C0"/>
                </a:solidFill>
              </a:rPr>
              <a:t>gcc</a:t>
            </a:r>
            <a:r>
              <a:rPr lang="en-US" altLang="ko-KR" dirty="0" smtClean="0">
                <a:solidFill>
                  <a:srgbClr val="0070C0"/>
                </a:solidFill>
              </a:rPr>
              <a:t> user_2048.c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cspro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컴파일 되어야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제출</a:t>
            </a:r>
            <a:r>
              <a:rPr lang="en-US" altLang="ko-KR" dirty="0" smtClean="0"/>
              <a:t>(6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13</a:t>
            </a:r>
            <a:r>
              <a:rPr lang="ko-KR" altLang="en-US" dirty="0" smtClean="0"/>
              <a:t>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마감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메일 제목 </a:t>
            </a:r>
            <a:r>
              <a:rPr lang="en-US" altLang="ko-KR" dirty="0" smtClean="0"/>
              <a:t>	:  0613</a:t>
            </a:r>
            <a:r>
              <a:rPr lang="en-US" altLang="ko-KR" dirty="0" smtClean="0"/>
              <a:t>_</a:t>
            </a:r>
            <a:r>
              <a:rPr lang="ko-KR" altLang="en-US" dirty="0" smtClean="0"/>
              <a:t>학번</a:t>
            </a:r>
            <a:r>
              <a:rPr lang="en-US" altLang="ko-KR" dirty="0"/>
              <a:t>_</a:t>
            </a:r>
            <a:r>
              <a:rPr lang="en-US" altLang="ko-KR" dirty="0" err="1"/>
              <a:t>proj</a:t>
            </a:r>
            <a:r>
              <a:rPr lang="en-US" altLang="ko-KR" dirty="0"/>
              <a:t>              </a:t>
            </a:r>
            <a:r>
              <a:rPr lang="ko-KR" altLang="en-US" dirty="0" smtClean="0"/>
              <a:t>제출 파일  </a:t>
            </a:r>
            <a:r>
              <a:rPr lang="en-US" altLang="ko-KR" dirty="0"/>
              <a:t>: </a:t>
            </a:r>
            <a:r>
              <a:rPr lang="en-US" altLang="ko-KR" dirty="0" smtClean="0"/>
              <a:t>0613_</a:t>
            </a:r>
            <a:r>
              <a:rPr lang="ko-KR" altLang="en-US" dirty="0" smtClean="0"/>
              <a:t>학번</a:t>
            </a:r>
            <a:r>
              <a:rPr lang="en-US" altLang="ko-KR" dirty="0"/>
              <a:t>_proj</a:t>
            </a:r>
            <a:r>
              <a:rPr lang="en-US" altLang="ko-KR" dirty="0" smtClean="0"/>
              <a:t>.zip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소스 </a:t>
            </a:r>
            <a:r>
              <a:rPr lang="ko-KR" altLang="en-US" dirty="0" smtClean="0"/>
              <a:t>파일명</a:t>
            </a:r>
            <a:r>
              <a:rPr lang="en-US" altLang="ko-KR" dirty="0" smtClean="0"/>
              <a:t>	: </a:t>
            </a:r>
            <a:r>
              <a:rPr lang="en-US" altLang="ko-KR" dirty="0" smtClean="0"/>
              <a:t>user_2048.c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보고서 파일명</a:t>
            </a:r>
            <a:r>
              <a:rPr lang="en-US" altLang="ko-KR" dirty="0" smtClean="0"/>
              <a:t>	: </a:t>
            </a:r>
            <a:r>
              <a:rPr lang="en-US" altLang="ko-KR" dirty="0" smtClean="0"/>
              <a:t>0613_</a:t>
            </a:r>
            <a:r>
              <a:rPr lang="ko-KR" altLang="en-US" dirty="0" smtClean="0"/>
              <a:t>학번</a:t>
            </a:r>
            <a:r>
              <a:rPr lang="en-US" altLang="ko-KR" dirty="0"/>
              <a:t>_proj</a:t>
            </a:r>
            <a:r>
              <a:rPr lang="en-US" altLang="ko-KR" dirty="0" smtClean="0"/>
              <a:t>.doc(x)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</a:t>
            </a:r>
            <a:r>
              <a:rPr lang="en-US" altLang="ko-KR" dirty="0" smtClean="0"/>
              <a:t>– 2048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511824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보고서 요구사항</a:t>
            </a:r>
            <a:endParaRPr lang="en-US" altLang="ko-KR" dirty="0"/>
          </a:p>
          <a:p>
            <a:pPr lvl="1" latinLnBrk="1"/>
            <a:r>
              <a:rPr lang="ko-KR" altLang="en-US" dirty="0"/>
              <a:t>프로그램 실행 흐름도 </a:t>
            </a:r>
            <a:r>
              <a:rPr lang="en-US" altLang="ko-KR" dirty="0"/>
              <a:t>(Flowchart) </a:t>
            </a:r>
            <a:r>
              <a:rPr lang="ko-KR" altLang="en-US" dirty="0"/>
              <a:t>및 </a:t>
            </a:r>
            <a:r>
              <a:rPr lang="ko-KR" altLang="en-US" dirty="0" smtClean="0"/>
              <a:t>설명</a:t>
            </a:r>
            <a:endParaRPr lang="ko-KR" altLang="en-US" dirty="0"/>
          </a:p>
          <a:p>
            <a:pPr lvl="2" latinLnBrk="1"/>
            <a:r>
              <a:rPr lang="ko-KR" altLang="en-US" dirty="0"/>
              <a:t>자신의 프로그램이 동작하는 실행 흐름도를 작성하고 설명하여야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 latinLnBrk="1"/>
            <a:r>
              <a:rPr lang="ko-KR" altLang="en-US" dirty="0" smtClean="0"/>
              <a:t>실행 </a:t>
            </a:r>
            <a:r>
              <a:rPr lang="ko-KR" altLang="en-US" dirty="0"/>
              <a:t>흐름도를 설명할 때 그림 등을 첨부하여 잘 이해가 될 수 있도록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 latinLnBrk="1"/>
            <a:r>
              <a:rPr lang="en-US" altLang="ko-KR" dirty="0" smtClean="0"/>
              <a:t>2(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4)</a:t>
            </a:r>
            <a:r>
              <a:rPr lang="ko-KR" altLang="en-US" dirty="0" smtClean="0"/>
              <a:t>의 확률을 설정한 방법을 기술한다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lvl="1" latinLnBrk="1"/>
            <a:r>
              <a:rPr lang="ko-KR" altLang="en-US" dirty="0"/>
              <a:t>프로그램의 </a:t>
            </a:r>
            <a:r>
              <a:rPr lang="ko-KR" altLang="en-US" dirty="0" smtClean="0"/>
              <a:t>완성도</a:t>
            </a:r>
            <a:endParaRPr lang="en-US" altLang="ko-KR" dirty="0" smtClean="0"/>
          </a:p>
          <a:p>
            <a:pPr lvl="2" latinLnBrk="1"/>
            <a:r>
              <a:rPr lang="ko-KR" altLang="en-US" dirty="0"/>
              <a:t>프로그램의 </a:t>
            </a:r>
            <a:r>
              <a:rPr lang="ko-KR" altLang="en-US" dirty="0" smtClean="0"/>
              <a:t>완성도는 </a:t>
            </a:r>
            <a:r>
              <a:rPr lang="en-US" altLang="ko-KR" dirty="0" smtClean="0"/>
              <a:t>2(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4)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정확하게 설정이 되었고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올바른 이동 여부 및 게임 오버를 정확하게 판별했는지 판단한다</a:t>
            </a:r>
            <a:r>
              <a:rPr lang="en-US" altLang="ko-KR" dirty="0" smtClean="0"/>
              <a:t>. </a:t>
            </a:r>
          </a:p>
          <a:p>
            <a:pPr lvl="1" latinLnBrk="1"/>
            <a:r>
              <a:rPr lang="ko-KR" altLang="en-US" dirty="0" smtClean="0"/>
              <a:t>시험 및 평가 방식 설명</a:t>
            </a:r>
          </a:p>
          <a:p>
            <a:pPr lvl="2" latinLnBrk="1"/>
            <a:r>
              <a:rPr lang="ko-KR" altLang="en-US" dirty="0" smtClean="0"/>
              <a:t>작성한 </a:t>
            </a:r>
            <a:r>
              <a:rPr lang="ko-KR" altLang="en-US" dirty="0"/>
              <a:t>프로그램이 주어지는 판</a:t>
            </a:r>
            <a:r>
              <a:rPr lang="ko-KR" altLang="en-US" dirty="0" smtClean="0"/>
              <a:t>과 사용자 조작에 </a:t>
            </a:r>
            <a:r>
              <a:rPr lang="ko-KR" altLang="en-US" dirty="0"/>
              <a:t>대한 해답을 정확히 도출하는가가 이번 프로젝트의 가장 큰 평가 기준이 된다</a:t>
            </a:r>
            <a:r>
              <a:rPr lang="en-US" altLang="ko-KR" dirty="0"/>
              <a:t>. </a:t>
            </a:r>
            <a:r>
              <a:rPr lang="ko-KR" altLang="en-US" dirty="0"/>
              <a:t>문제의 제약 사항을 준수하면서 입력으로 주어지는 판</a:t>
            </a:r>
            <a:r>
              <a:rPr lang="ko-KR" altLang="en-US" dirty="0" smtClean="0"/>
              <a:t>과 사용자 조작에 의해 정확하게 이동했는지 등을 평가한다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lvl="2" latinLnBrk="1"/>
            <a:endParaRPr lang="ko-KR" altLang="en-US" dirty="0"/>
          </a:p>
          <a:p>
            <a:pPr lvl="2" latinLnBrk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 smtClean="0"/>
              <a:t>– 2048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823147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23449" y="1183944"/>
            <a:ext cx="8018463" cy="5257800"/>
          </a:xfrm>
        </p:spPr>
        <p:txBody>
          <a:bodyPr/>
          <a:lstStyle/>
          <a:p>
            <a:r>
              <a:rPr lang="en-US" altLang="ko-KR" dirty="0" smtClean="0"/>
              <a:t>user_2048.c</a:t>
            </a:r>
            <a:endParaRPr lang="en-US" altLang="ko-KR" dirty="0"/>
          </a:p>
          <a:p>
            <a:pPr lvl="1"/>
            <a:r>
              <a:rPr lang="en-US" altLang="ko-KR" dirty="0" smtClean="0">
                <a:solidFill>
                  <a:schemeClr val="accent1"/>
                </a:solidFill>
              </a:rPr>
              <a:t>void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draw_borad</a:t>
            </a:r>
            <a:r>
              <a:rPr lang="en-US" altLang="ko-KR" dirty="0" smtClean="0"/>
              <a:t>(</a:t>
            </a:r>
            <a:r>
              <a:rPr lang="en-US" altLang="ko-KR" dirty="0" err="1" smtClean="0">
                <a:solidFill>
                  <a:schemeClr val="accent1"/>
                </a:solidFill>
              </a:rPr>
              <a:t>int</a:t>
            </a:r>
            <a:r>
              <a:rPr lang="en-US" altLang="ko-KR" dirty="0" smtClean="0"/>
              <a:t> tot, </a:t>
            </a:r>
            <a:r>
              <a:rPr lang="en-US" altLang="ko-KR" dirty="0" err="1">
                <a:solidFill>
                  <a:schemeClr val="accent1"/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 smtClean="0"/>
              <a:t>command)</a:t>
            </a:r>
          </a:p>
          <a:p>
            <a:pPr lvl="2"/>
            <a:r>
              <a:rPr lang="ko-KR" altLang="en-US" dirty="0" smtClean="0"/>
              <a:t>함수가 호출될 때마다 </a:t>
            </a:r>
            <a:r>
              <a:rPr lang="en-US" altLang="ko-KR" dirty="0" smtClean="0"/>
              <a:t>4 x 4</a:t>
            </a:r>
            <a:r>
              <a:rPr lang="ko-KR" altLang="en-US" dirty="0" smtClean="0"/>
              <a:t>화면을 새롭게 그려주고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전체 생성된 </a:t>
            </a:r>
            <a:r>
              <a:rPr lang="en-US" altLang="ko-KR" dirty="0" smtClean="0"/>
              <a:t>tot</a:t>
            </a:r>
            <a:r>
              <a:rPr lang="ko-KR" altLang="en-US" dirty="0" smtClean="0"/>
              <a:t>의 개수가 </a:t>
            </a:r>
            <a:r>
              <a:rPr lang="en-US" altLang="ko-KR" dirty="0" smtClean="0"/>
              <a:t>4 x 4</a:t>
            </a:r>
            <a:r>
              <a:rPr lang="ko-KR" altLang="en-US" dirty="0" smtClean="0"/>
              <a:t>에 나타난 숫자의 합과 일치하는지 확인한다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4 x 4</a:t>
            </a:r>
            <a:r>
              <a:rPr lang="ko-KR" altLang="en-US" dirty="0" smtClean="0"/>
              <a:t> 판이 변화 될 때마다 </a:t>
            </a:r>
            <a:r>
              <a:rPr lang="en-US" altLang="ko-KR" dirty="0" smtClean="0">
                <a:solidFill>
                  <a:srgbClr val="00B050"/>
                </a:solidFill>
              </a:rPr>
              <a:t>output.txt</a:t>
            </a:r>
            <a:r>
              <a:rPr lang="ko-KR" altLang="en-US" dirty="0" smtClean="0"/>
              <a:t>에 점수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판 정보를 출력 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en-US" altLang="ko-KR" dirty="0" err="1" smtClean="0">
                <a:solidFill>
                  <a:schemeClr val="accent1"/>
                </a:solidFill>
              </a:rPr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make_two_or_four</a:t>
            </a:r>
            <a:r>
              <a:rPr lang="en-US" altLang="ko-KR" dirty="0" smtClean="0"/>
              <a:t>()</a:t>
            </a:r>
          </a:p>
          <a:p>
            <a:pPr lvl="2"/>
            <a:r>
              <a:rPr lang="ko-KR" altLang="en-US" dirty="0" smtClean="0"/>
              <a:t>임의의 빈 공간에 </a:t>
            </a:r>
            <a:r>
              <a:rPr lang="en-US" altLang="ko-KR" dirty="0" smtClean="0"/>
              <a:t>2(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4)</a:t>
            </a:r>
            <a:r>
              <a:rPr lang="ko-KR" altLang="en-US" dirty="0" smtClean="0"/>
              <a:t>를 생성 시키고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임의의 빈 공간이 없을 경우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아니라면 생성한 </a:t>
            </a:r>
            <a:r>
              <a:rPr lang="en-US" altLang="ko-KR" dirty="0" smtClean="0"/>
              <a:t>2(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4)</a:t>
            </a:r>
            <a:r>
              <a:rPr lang="ko-KR" altLang="en-US" dirty="0" smtClean="0"/>
              <a:t>의 값을 </a:t>
            </a:r>
            <a:r>
              <a:rPr lang="en-US" altLang="ko-KR" dirty="0" smtClean="0"/>
              <a:t>return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err="1" smtClean="0">
                <a:solidFill>
                  <a:schemeClr val="accent1"/>
                </a:solidFill>
              </a:rPr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is_game_over</a:t>
            </a:r>
            <a:r>
              <a:rPr lang="en-US" altLang="ko-KR" dirty="0" smtClean="0"/>
              <a:t>()</a:t>
            </a:r>
          </a:p>
          <a:p>
            <a:pPr lvl="2"/>
            <a:r>
              <a:rPr lang="en-US" altLang="ko-KR" dirty="0"/>
              <a:t>g</a:t>
            </a:r>
            <a:r>
              <a:rPr lang="en-US" altLang="ko-KR" dirty="0" smtClean="0"/>
              <a:t>ame over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return</a:t>
            </a:r>
            <a:r>
              <a:rPr lang="ko-KR" altLang="en-US" dirty="0" smtClean="0"/>
              <a:t>하고 그렇지 않으면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return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2(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4)</a:t>
            </a:r>
            <a:r>
              <a:rPr lang="ko-KR" altLang="en-US" dirty="0" smtClean="0"/>
              <a:t>를 생성할 수 있는지 없는지는 고려하지 않는다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>
                <a:solidFill>
                  <a:schemeClr val="accent1"/>
                </a:solidFill>
              </a:rPr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set_board</a:t>
            </a:r>
            <a:r>
              <a:rPr lang="en-US" altLang="ko-KR" dirty="0" smtClean="0"/>
              <a:t>(</a:t>
            </a:r>
            <a:r>
              <a:rPr lang="en-US" altLang="ko-KR" dirty="0" err="1" smtClean="0">
                <a:solidFill>
                  <a:schemeClr val="accent1"/>
                </a:solidFill>
              </a:rPr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dir</a:t>
            </a:r>
            <a:r>
              <a:rPr lang="en-US" altLang="ko-KR" dirty="0" smtClean="0"/>
              <a:t>, </a:t>
            </a:r>
            <a:r>
              <a:rPr lang="en-US" altLang="ko-KR" dirty="0" err="1">
                <a:solidFill>
                  <a:schemeClr val="accent1"/>
                </a:solidFill>
              </a:rPr>
              <a:t>int</a:t>
            </a:r>
            <a:r>
              <a:rPr lang="en-US" altLang="ko-KR" dirty="0" smtClean="0"/>
              <a:t> b[4][4]) // </a:t>
            </a:r>
            <a:r>
              <a:rPr lang="ko-KR" altLang="en-US" dirty="0" smtClean="0"/>
              <a:t>방향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보드판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주어진 상하좌우 중 하나의 입력에 맞게 </a:t>
            </a:r>
            <a:r>
              <a:rPr lang="en-US" altLang="ko-KR" dirty="0" smtClean="0"/>
              <a:t>board</a:t>
            </a:r>
            <a:r>
              <a:rPr lang="ko-KR" altLang="en-US" dirty="0" smtClean="0"/>
              <a:t>를 이동 시킨다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만약 올바른 이동이면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</a:t>
            </a:r>
            <a:r>
              <a:rPr lang="en-US" altLang="ko-KR" dirty="0" err="1" smtClean="0"/>
              <a:t>retur</a:t>
            </a:r>
            <a:r>
              <a:rPr lang="ko-KR" altLang="en-US" dirty="0" smtClean="0"/>
              <a:t>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아니면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return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9121771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44512" y="1178719"/>
            <a:ext cx="8018463" cy="5257800"/>
          </a:xfrm>
        </p:spPr>
        <p:txBody>
          <a:bodyPr/>
          <a:lstStyle/>
          <a:p>
            <a:r>
              <a:rPr lang="en-US" altLang="ko-KR" dirty="0"/>
              <a:t>u</a:t>
            </a:r>
            <a:r>
              <a:rPr lang="en-US" altLang="ko-KR" dirty="0" smtClean="0"/>
              <a:t>ser_2048.c</a:t>
            </a:r>
          </a:p>
          <a:p>
            <a:pPr lvl="1"/>
            <a:r>
              <a:rPr lang="en-US" altLang="ko-KR" dirty="0" smtClean="0">
                <a:solidFill>
                  <a:schemeClr val="accent1"/>
                </a:solidFill>
              </a:rPr>
              <a:t>void</a:t>
            </a:r>
            <a:r>
              <a:rPr lang="en-US" altLang="ko-KR" dirty="0" smtClean="0"/>
              <a:t> rotate(</a:t>
            </a:r>
            <a:r>
              <a:rPr lang="en-US" altLang="ko-KR" dirty="0" err="1" smtClean="0">
                <a:solidFill>
                  <a:schemeClr val="accent1"/>
                </a:solidFill>
              </a:rPr>
              <a:t>int</a:t>
            </a:r>
            <a:r>
              <a:rPr lang="en-US" altLang="ko-KR" dirty="0" smtClean="0">
                <a:solidFill>
                  <a:schemeClr val="accent1"/>
                </a:solidFill>
              </a:rPr>
              <a:t> </a:t>
            </a:r>
            <a:r>
              <a:rPr lang="en-US" altLang="ko-KR" dirty="0" smtClean="0"/>
              <a:t>b[4][4])</a:t>
            </a:r>
          </a:p>
          <a:p>
            <a:pPr lvl="2"/>
            <a:r>
              <a:rPr lang="en-US" altLang="ko-KR" dirty="0" smtClean="0"/>
              <a:t>b[4][4]</a:t>
            </a:r>
            <a:r>
              <a:rPr lang="ko-KR" altLang="en-US" dirty="0" smtClean="0"/>
              <a:t>를 시계방향으로 </a:t>
            </a:r>
            <a:r>
              <a:rPr lang="en-US" altLang="ko-KR" dirty="0" smtClean="0"/>
              <a:t>90</a:t>
            </a:r>
            <a:r>
              <a:rPr lang="ko-KR" altLang="en-US" dirty="0" smtClean="0"/>
              <a:t>도 회전시킨다</a:t>
            </a:r>
            <a:r>
              <a:rPr lang="en-US" altLang="ko-KR" dirty="0" smtClean="0"/>
              <a:t>. </a:t>
            </a:r>
          </a:p>
          <a:p>
            <a:pPr marL="581025" lvl="2" indent="0">
              <a:buNone/>
            </a:pPr>
            <a:r>
              <a:rPr lang="en-US" altLang="ko-KR" dirty="0" smtClean="0"/>
              <a:t>  ( </a:t>
            </a:r>
            <a:r>
              <a:rPr lang="en-US" altLang="ko-KR" dirty="0" err="1" smtClean="0"/>
              <a:t>set_board</a:t>
            </a:r>
            <a:r>
              <a:rPr lang="en-US" altLang="ko-KR" dirty="0" smtClean="0"/>
              <a:t>()</a:t>
            </a:r>
            <a:r>
              <a:rPr lang="ko-KR" altLang="en-US" dirty="0" smtClean="0"/>
              <a:t>함수에서 사용 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>
                <a:solidFill>
                  <a:schemeClr val="accent1"/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getch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1"/>
                </a:solidFill>
              </a:rPr>
              <a:t>void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사용자로부터 </a:t>
            </a:r>
            <a:r>
              <a:rPr lang="ko-KR" altLang="en-US" dirty="0" err="1"/>
              <a:t>입력받은</a:t>
            </a:r>
            <a:r>
              <a:rPr lang="ko-KR" altLang="en-US" dirty="0"/>
              <a:t> 키를 </a:t>
            </a:r>
            <a:r>
              <a:rPr lang="ko-KR" altLang="en-US" dirty="0" smtClean="0"/>
              <a:t>반환해준다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 lvl="1"/>
            <a:r>
              <a:rPr lang="en-US" altLang="ko-KR" dirty="0" err="1" smtClean="0">
                <a:solidFill>
                  <a:schemeClr val="accent1"/>
                </a:solidFill>
              </a:rPr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GetCommand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chemeClr val="accent1"/>
                </a:solidFill>
              </a:rPr>
              <a:t>void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err="1" smtClean="0"/>
              <a:t>getch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함수를 호출해 얻은 </a:t>
            </a:r>
            <a:r>
              <a:rPr lang="ko-KR" altLang="en-US" dirty="0" err="1" smtClean="0"/>
              <a:t>입력키</a:t>
            </a:r>
            <a:r>
              <a:rPr lang="ko-KR" altLang="en-US" dirty="0" smtClean="0"/>
              <a:t> 값에 따라 적절한 값을 반환해준다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현재 사용자의 </a:t>
            </a:r>
            <a:r>
              <a:rPr lang="ko-KR" altLang="en-US" dirty="0" err="1" smtClean="0"/>
              <a:t>입력키가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‘d’ / ‘D’ </a:t>
            </a:r>
            <a:r>
              <a:rPr lang="ko-KR" altLang="en-US" dirty="0" smtClean="0"/>
              <a:t>인 경우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을</a:t>
            </a:r>
            <a:r>
              <a:rPr lang="en-US" altLang="ko-KR" dirty="0" smtClean="0"/>
              <a:t>, ‘w’ / ‘W’ </a:t>
            </a:r>
            <a:r>
              <a:rPr lang="ko-KR" altLang="en-US" dirty="0"/>
              <a:t>인</a:t>
            </a:r>
            <a:r>
              <a:rPr lang="ko-KR" altLang="en-US" dirty="0" smtClean="0"/>
              <a:t> 경우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</a:t>
            </a:r>
            <a:r>
              <a:rPr lang="en-US" altLang="ko-KR" dirty="0" smtClean="0"/>
              <a:t>, ‘a’ / ‘A’ </a:t>
            </a:r>
            <a:r>
              <a:rPr lang="ko-KR" altLang="en-US" dirty="0"/>
              <a:t>인</a:t>
            </a:r>
            <a:r>
              <a:rPr lang="ko-KR" altLang="en-US" dirty="0" smtClean="0"/>
              <a:t> 경우 </a:t>
            </a:r>
            <a:r>
              <a:rPr lang="en-US" altLang="ko-KR" dirty="0" smtClean="0"/>
              <a:t>2</a:t>
            </a:r>
            <a:r>
              <a:rPr lang="ko-KR" altLang="en-US" dirty="0" smtClean="0"/>
              <a:t>를</a:t>
            </a:r>
            <a:r>
              <a:rPr lang="en-US" altLang="ko-KR" dirty="0"/>
              <a:t> </a:t>
            </a:r>
            <a:r>
              <a:rPr lang="ko-KR" altLang="en-US" dirty="0" smtClean="0"/>
              <a:t>그리고 </a:t>
            </a:r>
            <a:r>
              <a:rPr lang="en-US" altLang="ko-KR" dirty="0" smtClean="0"/>
              <a:t>‘s’ / ‘S’ </a:t>
            </a:r>
            <a:r>
              <a:rPr lang="ko-KR" altLang="en-US" dirty="0"/>
              <a:t>인</a:t>
            </a:r>
            <a:r>
              <a:rPr lang="ko-KR" altLang="en-US" dirty="0" smtClean="0"/>
              <a:t> 경우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을 반환해주도록 설정되어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en-US" altLang="ko-KR" dirty="0" err="1">
                <a:solidFill>
                  <a:schemeClr val="accent1"/>
                </a:solidFill>
              </a:rPr>
              <a:t>i</a:t>
            </a:r>
            <a:r>
              <a:rPr lang="en-US" altLang="ko-KR" dirty="0" err="1" smtClean="0">
                <a:solidFill>
                  <a:schemeClr val="accent1"/>
                </a:solidFill>
              </a:rPr>
              <a:t>nt</a:t>
            </a:r>
            <a:r>
              <a:rPr lang="en-US" altLang="ko-KR" dirty="0" smtClean="0">
                <a:solidFill>
                  <a:schemeClr val="accent1"/>
                </a:solidFill>
              </a:rPr>
              <a:t> </a:t>
            </a:r>
            <a:r>
              <a:rPr lang="en-US" altLang="ko-KR" dirty="0" smtClean="0"/>
              <a:t>b[4][4] </a:t>
            </a:r>
            <a:endParaRPr lang="en-US" altLang="ko-KR" sz="1800" dirty="0" smtClean="0"/>
          </a:p>
          <a:p>
            <a:pPr lvl="2"/>
            <a:r>
              <a:rPr lang="ko-KR" altLang="en-US" dirty="0" smtClean="0"/>
              <a:t>보드의 숫자 상태를 저장하는 전역 변수</a:t>
            </a:r>
            <a:endParaRPr lang="en-US" altLang="ko-KR" dirty="0" smtClean="0"/>
          </a:p>
          <a:p>
            <a:pPr marL="257175" lvl="1" indent="0">
              <a:buNone/>
            </a:pPr>
            <a:endParaRPr lang="en-US" altLang="ko-KR" sz="18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6536975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</a:t>
            </a:r>
            <a:r>
              <a:rPr lang="en-US" altLang="ko-KR" dirty="0" smtClean="0"/>
              <a:t>and() </a:t>
            </a:r>
            <a:r>
              <a:rPr lang="ko-KR" altLang="en-US" dirty="0" smtClean="0"/>
              <a:t>함수를 이용한 </a:t>
            </a:r>
            <a:r>
              <a:rPr lang="ko-KR" altLang="en-US" dirty="0" err="1" smtClean="0"/>
              <a:t>랜덤값</a:t>
            </a:r>
            <a:r>
              <a:rPr lang="ko-KR" altLang="en-US" dirty="0" smtClean="0"/>
              <a:t> 생성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/>
              <a:t>r</a:t>
            </a:r>
            <a:r>
              <a:rPr lang="en-US" altLang="ko-KR" dirty="0" smtClean="0"/>
              <a:t>and() </a:t>
            </a:r>
            <a:r>
              <a:rPr lang="ko-KR" altLang="en-US" dirty="0" smtClean="0"/>
              <a:t>함수는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부터 </a:t>
            </a:r>
            <a:r>
              <a:rPr lang="en-US" altLang="ko-KR" dirty="0" err="1" smtClean="0"/>
              <a:t>stdlib.h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파일에 </a:t>
            </a:r>
            <a:r>
              <a:rPr lang="en-US" altLang="ko-KR" dirty="0" smtClean="0"/>
              <a:t>RAND_MAX</a:t>
            </a:r>
            <a:r>
              <a:rPr lang="ko-KR" altLang="en-US" dirty="0" smtClean="0"/>
              <a:t>로 정의된 값까지의 정수 범위에서 </a:t>
            </a:r>
            <a:r>
              <a:rPr lang="ko-KR" altLang="en-US" dirty="0" err="1" smtClean="0"/>
              <a:t>난수를</a:t>
            </a:r>
            <a:r>
              <a:rPr lang="ko-KR" altLang="en-US" dirty="0" smtClean="0"/>
              <a:t> 발생시킨다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r</a:t>
            </a:r>
            <a:r>
              <a:rPr lang="en-US" altLang="ko-KR" dirty="0" smtClean="0"/>
              <a:t>and() </a:t>
            </a:r>
            <a:r>
              <a:rPr lang="ko-KR" altLang="en-US" dirty="0" smtClean="0"/>
              <a:t>함수</a:t>
            </a:r>
            <a:r>
              <a:rPr lang="ko-KR" altLang="en-US" dirty="0"/>
              <a:t>를</a:t>
            </a:r>
            <a:r>
              <a:rPr lang="ko-KR" altLang="en-US" dirty="0" smtClean="0"/>
              <a:t> 호출할 때마다 다른 </a:t>
            </a:r>
            <a:r>
              <a:rPr lang="ko-KR" altLang="en-US" dirty="0" err="1" smtClean="0"/>
              <a:t>난수를</a:t>
            </a:r>
            <a:r>
              <a:rPr lang="ko-KR" altLang="en-US" dirty="0" smtClean="0"/>
              <a:t> 생성하기 위해서 </a:t>
            </a:r>
            <a:r>
              <a:rPr lang="en-US" altLang="ko-KR" dirty="0" err="1" smtClean="0"/>
              <a:t>srand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함수의 인자로 </a:t>
            </a:r>
            <a:r>
              <a:rPr lang="en-US" altLang="ko-KR" dirty="0" smtClean="0"/>
              <a:t>time() </a:t>
            </a:r>
            <a:r>
              <a:rPr lang="ko-KR" altLang="en-US" dirty="0" smtClean="0"/>
              <a:t>함수가 반환하는 값을 지정해준다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 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555" y="3573016"/>
            <a:ext cx="2232248" cy="23636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3573016"/>
            <a:ext cx="2237965" cy="236362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09964" y="5949923"/>
            <a:ext cx="2005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난수</a:t>
            </a:r>
            <a:r>
              <a:rPr lang="ko-KR" altLang="en-US" dirty="0" smtClean="0"/>
              <a:t> 생성 코드 예시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328769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2048 Game</a:t>
            </a:r>
          </a:p>
          <a:p>
            <a:pPr marL="0" indent="0">
              <a:buNone/>
            </a:pPr>
            <a:r>
              <a:rPr lang="ko-KR" altLang="en-US" dirty="0" smtClean="0"/>
              <a:t> 플레이 영상 예제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  <p:pic>
        <p:nvPicPr>
          <p:cNvPr id="5" name="2048_play_example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635896" y="1340768"/>
            <a:ext cx="388620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475940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39751" y="1268413"/>
            <a:ext cx="3672209" cy="4680867"/>
          </a:xfrm>
        </p:spPr>
        <p:txBody>
          <a:bodyPr/>
          <a:lstStyle/>
          <a:p>
            <a:r>
              <a:rPr lang="en-US" altLang="ko-KR" sz="2000" dirty="0" smtClean="0"/>
              <a:t>2048 Game</a:t>
            </a:r>
            <a:r>
              <a:rPr lang="ko-KR" altLang="en-US" sz="2000" dirty="0"/>
              <a:t>은 이탈리아의 웹 개발자 </a:t>
            </a:r>
            <a:r>
              <a:rPr lang="ko-KR" altLang="en-US" sz="2000" dirty="0" err="1"/>
              <a:t>가브리엘레</a:t>
            </a:r>
            <a:r>
              <a:rPr lang="ko-KR" altLang="en-US" sz="2000" dirty="0"/>
              <a:t> </a:t>
            </a:r>
            <a:r>
              <a:rPr lang="ko-KR" altLang="en-US" sz="2000" dirty="0" err="1" smtClean="0"/>
              <a:t>치룰리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</a:t>
            </a:r>
            <a:r>
              <a:rPr lang="en-US" altLang="ko-KR" sz="2000" dirty="0"/>
              <a:t>Gabriele </a:t>
            </a:r>
            <a:r>
              <a:rPr lang="en-US" altLang="ko-KR" sz="2000" dirty="0" err="1" smtClean="0"/>
              <a:t>Cirulli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가 </a:t>
            </a:r>
            <a:r>
              <a:rPr lang="ko-KR" altLang="en-US" sz="2000" dirty="0"/>
              <a:t>만든 퍼즐 </a:t>
            </a:r>
            <a:r>
              <a:rPr lang="ko-KR" altLang="en-US" sz="2000" dirty="0" smtClean="0"/>
              <a:t>게임이다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시작할 때 </a:t>
            </a:r>
            <a:r>
              <a:rPr lang="en-US" altLang="ko-KR" sz="2000" dirty="0" smtClean="0"/>
              <a:t>4 x 4 </a:t>
            </a:r>
            <a:r>
              <a:rPr lang="ko-KR" altLang="en-US" sz="2000" dirty="0"/>
              <a:t>판 </a:t>
            </a:r>
            <a:r>
              <a:rPr lang="ko-KR" altLang="en-US" sz="2000" dirty="0" smtClean="0"/>
              <a:t>위에 임의의 두 위치에 각각 </a:t>
            </a:r>
            <a:r>
              <a:rPr lang="en-US" altLang="ko-KR" sz="2000" dirty="0" smtClean="0"/>
              <a:t>2(</a:t>
            </a:r>
            <a:r>
              <a:rPr lang="ko-KR" altLang="en-US" sz="2000" dirty="0" smtClean="0"/>
              <a:t>또는 </a:t>
            </a:r>
            <a:r>
              <a:rPr lang="en-US" altLang="ko-KR" sz="2000" dirty="0" smtClean="0"/>
              <a:t>4) </a:t>
            </a:r>
            <a:r>
              <a:rPr lang="ko-KR" altLang="en-US" sz="2000" dirty="0" smtClean="0"/>
              <a:t>블록이 </a:t>
            </a:r>
            <a:r>
              <a:rPr lang="ko-KR" altLang="en-US" sz="2000" dirty="0"/>
              <a:t>있는데 사용자는 </a:t>
            </a:r>
            <a:r>
              <a:rPr lang="ko-KR" altLang="en-US" sz="2000" dirty="0">
                <a:solidFill>
                  <a:srgbClr val="FF0000"/>
                </a:solidFill>
              </a:rPr>
              <a:t>상하좌우 입력 키</a:t>
            </a:r>
            <a:r>
              <a:rPr lang="ko-KR" altLang="en-US" sz="2000" dirty="0"/>
              <a:t>를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ko-KR" altLang="en-US" sz="2000" dirty="0"/>
              <a:t>누를 수 있으며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ko-KR" altLang="en-US" sz="2000" dirty="0">
                <a:solidFill>
                  <a:srgbClr val="0070C0"/>
                </a:solidFill>
              </a:rPr>
              <a:t>사용자가 입력 키를 누를 </a:t>
            </a:r>
            <a:r>
              <a:rPr lang="ko-KR" altLang="en-US" sz="2000" dirty="0" smtClean="0">
                <a:solidFill>
                  <a:srgbClr val="0070C0"/>
                </a:solidFill>
              </a:rPr>
              <a:t>때마다 </a:t>
            </a:r>
            <a:r>
              <a:rPr lang="ko-KR" altLang="en-US" sz="2000" dirty="0" smtClean="0"/>
              <a:t>과정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과</a:t>
            </a:r>
            <a:r>
              <a:rPr lang="en-US" altLang="ko-KR" sz="2000" dirty="0" smtClean="0"/>
              <a:t>  2</a:t>
            </a:r>
            <a:r>
              <a:rPr lang="ko-KR" altLang="en-US" sz="2000" dirty="0" smtClean="0"/>
              <a:t>를 진행한다</a:t>
            </a:r>
            <a:r>
              <a:rPr lang="en-US" altLang="ko-KR" sz="2000" dirty="0"/>
              <a:t>. </a:t>
            </a:r>
            <a:r>
              <a:rPr lang="en-US" altLang="ko-KR" sz="2000" dirty="0" smtClean="0"/>
              <a:t> 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(</a:t>
            </a:r>
            <a:r>
              <a:rPr lang="ko-KR" altLang="en-US" sz="2000" dirty="0" smtClean="0"/>
              <a:t>다음 페이지</a:t>
            </a:r>
            <a:r>
              <a:rPr lang="en-US" altLang="ko-KR" sz="2000" dirty="0" smtClean="0"/>
              <a:t>)</a:t>
            </a:r>
            <a:endParaRPr lang="en-US" altLang="ko-KR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 – 2048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  <p:pic>
        <p:nvPicPr>
          <p:cNvPr id="1028" name="Picture 4" descr="파일:attachment/2048/Examp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065" y="1340768"/>
            <a:ext cx="3494722" cy="4083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28866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39553" y="1271588"/>
            <a:ext cx="8136904" cy="5257800"/>
          </a:xfrm>
        </p:spPr>
        <p:txBody>
          <a:bodyPr/>
          <a:lstStyle/>
          <a:p>
            <a:pPr latinLnBrk="0"/>
            <a:r>
              <a:rPr lang="ko-KR" altLang="en-US" sz="2000" dirty="0" smtClean="0"/>
              <a:t>과정 </a:t>
            </a:r>
            <a:r>
              <a:rPr lang="en-US" altLang="ko-KR" sz="2000" dirty="0" smtClean="0"/>
              <a:t>1.</a:t>
            </a:r>
          </a:p>
          <a:p>
            <a:pPr marL="0" indent="0" latinLnBrk="0">
              <a:buNone/>
            </a:pPr>
            <a:r>
              <a:rPr lang="en-US" altLang="ko-KR" sz="2000" dirty="0" smtClean="0"/>
              <a:t> </a:t>
            </a:r>
            <a:r>
              <a:rPr lang="ko-KR" altLang="en-US" sz="2000" dirty="0"/>
              <a:t>사용자가 누른 입력 키 방향으로 </a:t>
            </a:r>
            <a:r>
              <a:rPr lang="ko-KR" altLang="en-US" sz="2000" dirty="0">
                <a:solidFill>
                  <a:srgbClr val="00B050"/>
                </a:solidFill>
              </a:rPr>
              <a:t>모든 블록들을 한 칸씩 </a:t>
            </a:r>
            <a:r>
              <a:rPr lang="ko-KR" altLang="en-US" sz="2000" dirty="0" smtClean="0">
                <a:solidFill>
                  <a:srgbClr val="00B050"/>
                </a:solidFill>
              </a:rPr>
              <a:t>반복적으로 </a:t>
            </a:r>
            <a:r>
              <a:rPr lang="ko-KR" altLang="en-US" sz="2000" dirty="0" smtClean="0"/>
              <a:t>이동할 </a:t>
            </a:r>
            <a:r>
              <a:rPr lang="ko-KR" altLang="en-US" sz="2000" dirty="0"/>
              <a:t>수 있을 때까지 </a:t>
            </a:r>
            <a:r>
              <a:rPr lang="ko-KR" altLang="en-US" sz="2000" dirty="0">
                <a:solidFill>
                  <a:srgbClr val="0070C0"/>
                </a:solidFill>
              </a:rPr>
              <a:t>이동</a:t>
            </a:r>
            <a:r>
              <a:rPr lang="ko-KR" altLang="en-US" sz="2000" dirty="0"/>
              <a:t>시킨다</a:t>
            </a:r>
            <a:r>
              <a:rPr lang="en-US" altLang="ko-KR" sz="2000" dirty="0"/>
              <a:t>. </a:t>
            </a:r>
            <a:r>
              <a:rPr lang="ko-KR" altLang="en-US" sz="2000" dirty="0"/>
              <a:t>블록들은 자신이 이동하고자 하는 칸에 블록이 존재하거나</a:t>
            </a:r>
            <a:r>
              <a:rPr lang="en-US" altLang="ko-KR" sz="2000" dirty="0"/>
              <a:t> </a:t>
            </a:r>
            <a:r>
              <a:rPr lang="ko-KR" altLang="en-US" sz="2000" dirty="0"/>
              <a:t>판 밖으로 벗어나게 될 </a:t>
            </a:r>
            <a:r>
              <a:rPr lang="ko-KR" altLang="en-US" sz="2000" dirty="0" smtClean="0"/>
              <a:t>경우가 아니면 계속 사용자가 이동하는 방향으로 이동한다</a:t>
            </a:r>
            <a:r>
              <a:rPr lang="en-US" altLang="ko-KR" sz="2000" dirty="0" smtClean="0"/>
              <a:t>. </a:t>
            </a:r>
            <a:endParaRPr lang="en-US" altLang="ko-KR" sz="2000" dirty="0"/>
          </a:p>
          <a:p>
            <a:pPr marL="0" indent="0" latinLnBrk="0">
              <a:buNone/>
            </a:pPr>
            <a:r>
              <a:rPr lang="ko-KR" altLang="en-US" sz="2000" dirty="0" smtClean="0"/>
              <a:t> 예외적으로</a:t>
            </a:r>
            <a:r>
              <a:rPr lang="en-US" altLang="ko-KR" sz="2000" dirty="0" smtClean="0"/>
              <a:t>,</a:t>
            </a:r>
            <a:r>
              <a:rPr lang="ko-KR" altLang="en-US" sz="2000" dirty="0" smtClean="0">
                <a:solidFill>
                  <a:srgbClr val="0070C0"/>
                </a:solidFill>
              </a:rPr>
              <a:t> 블록 </a:t>
            </a:r>
            <a:r>
              <a:rPr lang="en-US" altLang="ko-KR" sz="2000" dirty="0" smtClean="0">
                <a:solidFill>
                  <a:srgbClr val="0070C0"/>
                </a:solidFill>
              </a:rPr>
              <a:t>A</a:t>
            </a:r>
            <a:r>
              <a:rPr lang="ko-KR" altLang="en-US" sz="2000" dirty="0" smtClean="0"/>
              <a:t>가 이동하고자 </a:t>
            </a:r>
            <a:r>
              <a:rPr lang="ko-KR" altLang="en-US" sz="2000" dirty="0"/>
              <a:t>하는 칸에 있는 </a:t>
            </a:r>
            <a:r>
              <a:rPr lang="ko-KR" altLang="en-US" sz="2000" dirty="0" smtClean="0"/>
              <a:t>블록을 </a:t>
            </a:r>
            <a:r>
              <a:rPr lang="ko-KR" altLang="en-US" sz="2000" dirty="0" smtClean="0">
                <a:solidFill>
                  <a:srgbClr val="FF0000"/>
                </a:solidFill>
              </a:rPr>
              <a:t>블록 </a:t>
            </a:r>
            <a:r>
              <a:rPr lang="en-US" altLang="ko-KR" sz="2000" dirty="0" smtClean="0">
                <a:solidFill>
                  <a:srgbClr val="FF0000"/>
                </a:solidFill>
              </a:rPr>
              <a:t>B</a:t>
            </a:r>
            <a:r>
              <a:rPr lang="ko-KR" altLang="en-US" sz="2000" dirty="0" smtClean="0"/>
              <a:t>로 정의 할 때 </a:t>
            </a:r>
            <a:r>
              <a:rPr lang="ko-KR" altLang="en-US" sz="2000" dirty="0" smtClean="0">
                <a:solidFill>
                  <a:srgbClr val="0070C0"/>
                </a:solidFill>
              </a:rPr>
              <a:t>블록 </a:t>
            </a:r>
            <a:r>
              <a:rPr lang="en-US" altLang="ko-KR" sz="2000" dirty="0" smtClean="0">
                <a:solidFill>
                  <a:srgbClr val="0070C0"/>
                </a:solidFill>
              </a:rPr>
              <a:t>A</a:t>
            </a:r>
            <a:r>
              <a:rPr lang="ko-KR" altLang="en-US" sz="2000" dirty="0" smtClean="0"/>
              <a:t>와 </a:t>
            </a:r>
            <a:r>
              <a:rPr lang="ko-KR" altLang="en-US" sz="2000" dirty="0" smtClean="0">
                <a:solidFill>
                  <a:srgbClr val="FF0000"/>
                </a:solidFill>
              </a:rPr>
              <a:t>블록 </a:t>
            </a:r>
            <a:r>
              <a:rPr lang="en-US" altLang="ko-KR" sz="2000" dirty="0" smtClean="0">
                <a:solidFill>
                  <a:srgbClr val="FF0000"/>
                </a:solidFill>
              </a:rPr>
              <a:t>B</a:t>
            </a:r>
            <a:r>
              <a:rPr lang="ko-KR" altLang="en-US" sz="2000" dirty="0" smtClean="0"/>
              <a:t>에 표시 된 숫자가 </a:t>
            </a:r>
            <a:r>
              <a:rPr lang="ko-KR" altLang="en-US" sz="2000" dirty="0" smtClean="0">
                <a:solidFill>
                  <a:srgbClr val="00B050"/>
                </a:solidFill>
              </a:rPr>
              <a:t>동일</a:t>
            </a:r>
            <a:r>
              <a:rPr lang="ko-KR" altLang="en-US" sz="2000" dirty="0" smtClean="0"/>
              <a:t> 할 때</a:t>
            </a:r>
            <a:r>
              <a:rPr lang="en-US" altLang="ko-KR" sz="2000" dirty="0" smtClean="0"/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블록 </a:t>
            </a:r>
            <a:r>
              <a:rPr lang="en-US" altLang="ko-KR" sz="2000" dirty="0">
                <a:solidFill>
                  <a:srgbClr val="FF0000"/>
                </a:solidFill>
              </a:rPr>
              <a:t>B </a:t>
            </a:r>
            <a:r>
              <a:rPr lang="en-US" altLang="ko-KR" sz="2000" dirty="0" smtClean="0">
                <a:solidFill>
                  <a:srgbClr val="FF0000"/>
                </a:solidFill>
              </a:rPr>
              <a:t> </a:t>
            </a:r>
            <a:r>
              <a:rPr lang="ko-KR" altLang="en-US" sz="2000" dirty="0" smtClean="0">
                <a:solidFill>
                  <a:srgbClr val="FF0000"/>
                </a:solidFill>
              </a:rPr>
              <a:t>위치에 </a:t>
            </a:r>
            <a:r>
              <a:rPr lang="ko-KR" altLang="en-US" sz="2000" dirty="0" smtClean="0"/>
              <a:t>두 블록이</a:t>
            </a:r>
            <a:r>
              <a:rPr lang="ko-KR" altLang="en-US" sz="2000" dirty="0" smtClean="0">
                <a:solidFill>
                  <a:srgbClr val="FF0000"/>
                </a:solidFill>
              </a:rPr>
              <a:t> </a:t>
            </a:r>
            <a:r>
              <a:rPr lang="ko-KR" altLang="en-US" sz="2000" dirty="0" smtClean="0"/>
              <a:t>하나의 블록으로</a:t>
            </a:r>
            <a:r>
              <a:rPr lang="ko-KR" altLang="en-US" sz="2000" dirty="0" smtClean="0">
                <a:solidFill>
                  <a:srgbClr val="00B050"/>
                </a:solidFill>
              </a:rPr>
              <a:t> 뭉쳐진다</a:t>
            </a:r>
            <a:r>
              <a:rPr lang="en-US" altLang="ko-KR" sz="2000" dirty="0" smtClean="0">
                <a:solidFill>
                  <a:srgbClr val="00B050"/>
                </a:solidFill>
              </a:rPr>
              <a:t>. </a:t>
            </a:r>
            <a:r>
              <a:rPr lang="ko-KR" altLang="en-US" sz="2000" dirty="0" smtClean="0"/>
              <a:t>이 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뭉쳐진 블록에 표시 된 숫자는  블록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A, B</a:t>
            </a:r>
            <a:r>
              <a:rPr lang="ko-KR" altLang="en-US" sz="2000" dirty="0" smtClean="0"/>
              <a:t>에 표시 된 </a:t>
            </a:r>
            <a:r>
              <a:rPr lang="ko-KR" altLang="en-US" sz="2000" dirty="0" smtClean="0">
                <a:solidFill>
                  <a:srgbClr val="00B050"/>
                </a:solidFill>
              </a:rPr>
              <a:t>숫자의 합</a:t>
            </a:r>
            <a:r>
              <a:rPr lang="ko-KR" altLang="en-US" sz="2000" dirty="0" smtClean="0"/>
              <a:t>이다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하나로 뭉쳐진 블록도 사용자가 누른 방향으로 한 칸씩 이동 할 수 있을 때까지 이동시킨다</a:t>
            </a:r>
            <a:r>
              <a:rPr lang="en-US" altLang="ko-KR" sz="2000" dirty="0" smtClean="0"/>
              <a:t>. </a:t>
            </a:r>
            <a:r>
              <a:rPr lang="ko-KR" altLang="en-US" sz="2000" dirty="0" smtClean="0">
                <a:solidFill>
                  <a:srgbClr val="FF0000"/>
                </a:solidFill>
              </a:rPr>
              <a:t>단</a:t>
            </a:r>
            <a:r>
              <a:rPr lang="en-US" altLang="ko-KR" sz="2000" dirty="0" smtClean="0">
                <a:solidFill>
                  <a:srgbClr val="FF0000"/>
                </a:solidFill>
              </a:rPr>
              <a:t>, </a:t>
            </a:r>
            <a:r>
              <a:rPr lang="ko-KR" altLang="en-US" sz="2000" dirty="0" smtClean="0">
                <a:solidFill>
                  <a:srgbClr val="FF0000"/>
                </a:solidFill>
              </a:rPr>
              <a:t>한 번 뭉친 블록은 과정 </a:t>
            </a:r>
            <a:r>
              <a:rPr lang="en-US" altLang="ko-KR" sz="2000" dirty="0" smtClean="0">
                <a:solidFill>
                  <a:srgbClr val="FF0000"/>
                </a:solidFill>
              </a:rPr>
              <a:t>2</a:t>
            </a:r>
            <a:r>
              <a:rPr lang="ko-KR" altLang="en-US" sz="2000" dirty="0" smtClean="0">
                <a:solidFill>
                  <a:srgbClr val="FF0000"/>
                </a:solidFill>
              </a:rPr>
              <a:t>를 진행하기 전까지 다른 블록과 다시 뭉쳐질 수 없다</a:t>
            </a:r>
            <a:r>
              <a:rPr lang="en-US" altLang="ko-KR" sz="2000" dirty="0" smtClean="0">
                <a:solidFill>
                  <a:srgbClr val="FF0000"/>
                </a:solidFill>
              </a:rPr>
              <a:t>.</a:t>
            </a:r>
          </a:p>
          <a:p>
            <a:pPr latinLnBrk="0"/>
            <a:r>
              <a:rPr lang="ko-KR" altLang="en-US" sz="2000" dirty="0" smtClean="0"/>
              <a:t>과정 </a:t>
            </a:r>
            <a:r>
              <a:rPr lang="en-US" altLang="ko-KR" sz="2000" dirty="0" smtClean="0"/>
              <a:t>2.</a:t>
            </a:r>
          </a:p>
          <a:p>
            <a:pPr marL="0" indent="0" latinLnBrk="0">
              <a:buNone/>
            </a:pPr>
            <a:r>
              <a:rPr lang="en-US" altLang="ko-KR" sz="2000" dirty="0" smtClean="0"/>
              <a:t> </a:t>
            </a:r>
            <a:r>
              <a:rPr lang="ko-KR" altLang="en-US" sz="2000" dirty="0" smtClean="0"/>
              <a:t>모든 블록들이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사용자가 입력한 방향으로 더 이상 이동시키는게 불가능하다면</a:t>
            </a:r>
            <a:r>
              <a:rPr lang="en-US" altLang="ko-KR" sz="2000" dirty="0" smtClean="0"/>
              <a:t>,</a:t>
            </a:r>
            <a:r>
              <a:rPr lang="en-US" altLang="ko-KR" sz="2000" dirty="0" smtClean="0">
                <a:solidFill>
                  <a:srgbClr val="00B050"/>
                </a:solidFill>
              </a:rPr>
              <a:t>  4 x 4 </a:t>
            </a:r>
            <a:r>
              <a:rPr lang="ko-KR" altLang="en-US" sz="2000" dirty="0" smtClean="0">
                <a:solidFill>
                  <a:srgbClr val="00B050"/>
                </a:solidFill>
              </a:rPr>
              <a:t>판 중 블록이 없는 칸에 새로운 </a:t>
            </a:r>
            <a:r>
              <a:rPr lang="en-US" altLang="ko-KR" sz="2000" dirty="0" smtClean="0">
                <a:solidFill>
                  <a:srgbClr val="00B050"/>
                </a:solidFill>
              </a:rPr>
              <a:t>2(</a:t>
            </a:r>
            <a:r>
              <a:rPr lang="ko-KR" altLang="en-US" sz="2000" dirty="0" smtClean="0">
                <a:solidFill>
                  <a:srgbClr val="00B050"/>
                </a:solidFill>
              </a:rPr>
              <a:t>또는 </a:t>
            </a:r>
            <a:r>
              <a:rPr lang="en-US" altLang="ko-KR" sz="2000" dirty="0" smtClean="0">
                <a:solidFill>
                  <a:srgbClr val="00B050"/>
                </a:solidFill>
              </a:rPr>
              <a:t>4)</a:t>
            </a:r>
            <a:r>
              <a:rPr lang="ko-KR" altLang="en-US" sz="2000" dirty="0" smtClean="0">
                <a:solidFill>
                  <a:srgbClr val="00B050"/>
                </a:solidFill>
              </a:rPr>
              <a:t>의 블록을 생성한다</a:t>
            </a:r>
            <a:r>
              <a:rPr lang="en-US" altLang="ko-KR" sz="2000" dirty="0" smtClean="0">
                <a:solidFill>
                  <a:srgbClr val="00B050"/>
                </a:solidFill>
              </a:rPr>
              <a:t>. </a:t>
            </a:r>
          </a:p>
          <a:p>
            <a:pPr marL="0" indent="0" latinLnBrk="0">
              <a:buNone/>
            </a:pPr>
            <a:endParaRPr lang="en-US" altLang="ko-KR" sz="2000" dirty="0" smtClean="0"/>
          </a:p>
          <a:p>
            <a:pPr latinLnBrk="0"/>
            <a:endParaRPr lang="en-US" altLang="ko-KR" sz="20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 smtClean="0"/>
              <a:t>– 2048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0442035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966469" y="1572175"/>
            <a:ext cx="4998019" cy="5257800"/>
          </a:xfrm>
        </p:spPr>
        <p:txBody>
          <a:bodyPr/>
          <a:lstStyle/>
          <a:p>
            <a:pPr latinLnBrk="0"/>
            <a:r>
              <a:rPr lang="ko-KR" altLang="en-US" sz="2000" dirty="0" smtClean="0"/>
              <a:t>과정 </a:t>
            </a:r>
            <a:r>
              <a:rPr lang="en-US" altLang="ko-KR" sz="2000" dirty="0" smtClean="0"/>
              <a:t>2 (</a:t>
            </a:r>
            <a:r>
              <a:rPr lang="ko-KR" altLang="en-US" sz="2000" dirty="0" smtClean="0"/>
              <a:t>추가</a:t>
            </a:r>
            <a:r>
              <a:rPr lang="en-US" altLang="ko-KR" sz="2000" dirty="0" smtClean="0"/>
              <a:t>)</a:t>
            </a:r>
          </a:p>
          <a:p>
            <a:pPr marL="0" indent="0" latinLnBrk="0">
              <a:buNone/>
            </a:pPr>
            <a:r>
              <a:rPr lang="ko-KR" altLang="en-US" sz="2000" dirty="0"/>
              <a:t>모든 블록들이</a:t>
            </a:r>
            <a:r>
              <a:rPr lang="en-US" altLang="ko-KR" sz="2000" dirty="0"/>
              <a:t> </a:t>
            </a:r>
            <a:r>
              <a:rPr lang="ko-KR" altLang="en-US" sz="2000" dirty="0"/>
              <a:t>사용자가 입력한 방향으로 더 이상 </a:t>
            </a:r>
            <a:r>
              <a:rPr lang="ko-KR" altLang="en-US" sz="2000" dirty="0" smtClean="0"/>
              <a:t>이동시키는게 불가능하면서 </a:t>
            </a:r>
            <a:r>
              <a:rPr lang="ko-KR" altLang="en-US" sz="2000" dirty="0" smtClean="0">
                <a:solidFill>
                  <a:srgbClr val="0070C0"/>
                </a:solidFill>
              </a:rPr>
              <a:t>과정 </a:t>
            </a:r>
            <a:r>
              <a:rPr lang="en-US" altLang="ko-KR" sz="2000" dirty="0" smtClean="0">
                <a:solidFill>
                  <a:srgbClr val="0070C0"/>
                </a:solidFill>
              </a:rPr>
              <a:t>1</a:t>
            </a:r>
            <a:r>
              <a:rPr lang="ko-KR" altLang="en-US" sz="2000" dirty="0" smtClean="0">
                <a:solidFill>
                  <a:srgbClr val="0070C0"/>
                </a:solidFill>
              </a:rPr>
              <a:t>을 진행하면서</a:t>
            </a:r>
            <a:r>
              <a:rPr lang="en-US" altLang="ko-KR" sz="2000" dirty="0" smtClean="0">
                <a:solidFill>
                  <a:srgbClr val="0070C0"/>
                </a:solidFill>
              </a:rPr>
              <a:t> </a:t>
            </a:r>
            <a:r>
              <a:rPr lang="ko-KR" altLang="en-US" sz="2000" dirty="0" smtClean="0">
                <a:solidFill>
                  <a:srgbClr val="0070C0"/>
                </a:solidFill>
              </a:rPr>
              <a:t>위치가 변하거나 새로 뭉쳐진 블록이 없으면</a:t>
            </a:r>
            <a:r>
              <a:rPr lang="en-US" altLang="ko-KR" sz="2000" dirty="0" smtClean="0"/>
              <a:t>, </a:t>
            </a:r>
            <a:r>
              <a:rPr lang="ko-KR" altLang="en-US" sz="2000" dirty="0" smtClean="0">
                <a:solidFill>
                  <a:srgbClr val="FF0000"/>
                </a:solidFill>
              </a:rPr>
              <a:t>새로운 블록을 생성하지 않는다</a:t>
            </a:r>
            <a:r>
              <a:rPr lang="en-US" altLang="ko-KR" sz="2000" dirty="0" smtClean="0">
                <a:solidFill>
                  <a:srgbClr val="FF0000"/>
                </a:solidFill>
              </a:rPr>
              <a:t>. </a:t>
            </a:r>
            <a:endParaRPr lang="en-US" altLang="ko-KR" sz="2000" dirty="0"/>
          </a:p>
          <a:p>
            <a:r>
              <a:rPr lang="en-US" altLang="ko-KR" sz="2000" dirty="0" smtClean="0"/>
              <a:t>Example</a:t>
            </a:r>
          </a:p>
          <a:p>
            <a:pPr marL="0" indent="0">
              <a:buNone/>
            </a:pPr>
            <a:r>
              <a:rPr lang="ko-KR" altLang="en-US" sz="2000" dirty="0" smtClean="0"/>
              <a:t> 왼쪽 그림에서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사용자가 위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상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의 입력 키를 누르더라도</a:t>
            </a:r>
            <a:r>
              <a:rPr lang="en-US" altLang="ko-KR" sz="2000" dirty="0" smtClean="0"/>
              <a:t>, 1</a:t>
            </a:r>
            <a:r>
              <a:rPr lang="ko-KR" altLang="en-US" sz="2000" dirty="0" smtClean="0"/>
              <a:t>행에 있는 두  블록은 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과정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을 진행하더라도 위치가 변하거나 새로 뭉쳐진 블록이 존재하지 않기 때문에 과정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에서 새로운 블록을 생성하지 않는다</a:t>
            </a:r>
            <a:r>
              <a:rPr lang="en-US" altLang="ko-KR" sz="2000" dirty="0" smtClean="0"/>
              <a:t>. </a:t>
            </a:r>
          </a:p>
          <a:p>
            <a:pPr marL="0" indent="0" latinLnBrk="0">
              <a:buNone/>
            </a:pPr>
            <a:endParaRPr lang="en-US" altLang="ko-KR" sz="2000" dirty="0" smtClean="0"/>
          </a:p>
          <a:p>
            <a:pPr marL="0" indent="0" latinLnBrk="0">
              <a:buNone/>
            </a:pPr>
            <a:endParaRPr lang="en-US" altLang="ko-KR" sz="2000" dirty="0" smtClean="0"/>
          </a:p>
          <a:p>
            <a:pPr latinLnBrk="0"/>
            <a:endParaRPr lang="en-US" altLang="ko-KR" sz="20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 smtClean="0"/>
              <a:t>– 2048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700808"/>
            <a:ext cx="3001832" cy="380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48718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39750" y="1268413"/>
            <a:ext cx="4320281" cy="5257800"/>
          </a:xfrm>
        </p:spPr>
        <p:txBody>
          <a:bodyPr/>
          <a:lstStyle/>
          <a:p>
            <a:r>
              <a:rPr lang="ko-KR" altLang="en-US" sz="2000" dirty="0"/>
              <a:t>이를 반복해서 </a:t>
            </a:r>
            <a:r>
              <a:rPr lang="en-US" altLang="ko-KR" sz="2000" dirty="0"/>
              <a:t>2</a:t>
            </a:r>
            <a:r>
              <a:rPr lang="ko-KR" altLang="en-US" sz="2000" dirty="0"/>
              <a:t>로부터 </a:t>
            </a:r>
            <a:r>
              <a:rPr lang="en-US" altLang="ko-KR" sz="2000" dirty="0"/>
              <a:t>2048</a:t>
            </a:r>
            <a:r>
              <a:rPr lang="ko-KR" altLang="en-US" sz="2000" dirty="0"/>
              <a:t>을 만들면 게임 끝</a:t>
            </a:r>
            <a:r>
              <a:rPr lang="en-US" altLang="ko-KR" sz="2000" dirty="0"/>
              <a:t>. </a:t>
            </a:r>
            <a:r>
              <a:rPr lang="ko-KR" altLang="en-US" sz="2000" dirty="0"/>
              <a:t>만약 </a:t>
            </a:r>
            <a:r>
              <a:rPr lang="en-US" altLang="ko-KR" sz="2000" dirty="0"/>
              <a:t>2048</a:t>
            </a:r>
            <a:r>
              <a:rPr lang="ko-KR" altLang="en-US" sz="2000" dirty="0"/>
              <a:t>을 만들기 전 </a:t>
            </a:r>
            <a:r>
              <a:rPr lang="ko-KR" altLang="en-US" sz="2000" dirty="0">
                <a:solidFill>
                  <a:srgbClr val="FF0000"/>
                </a:solidFill>
              </a:rPr>
              <a:t>이동할 수 없는 경우 즉 </a:t>
            </a:r>
            <a:r>
              <a:rPr lang="en-US" altLang="ko-KR" sz="2000" dirty="0">
                <a:solidFill>
                  <a:srgbClr val="FF0000"/>
                </a:solidFill>
              </a:rPr>
              <a:t>16</a:t>
            </a:r>
            <a:r>
              <a:rPr lang="ko-KR" altLang="en-US" sz="2000" dirty="0">
                <a:solidFill>
                  <a:srgbClr val="FF0000"/>
                </a:solidFill>
              </a:rPr>
              <a:t>칸이 꽉 </a:t>
            </a:r>
            <a:r>
              <a:rPr lang="ko-KR" altLang="en-US" sz="2000" dirty="0" smtClean="0">
                <a:solidFill>
                  <a:srgbClr val="FF0000"/>
                </a:solidFill>
              </a:rPr>
              <a:t> 채워져 있으면서 </a:t>
            </a:r>
            <a:r>
              <a:rPr lang="ko-KR" altLang="en-US" sz="2000" dirty="0">
                <a:solidFill>
                  <a:srgbClr val="FF0000"/>
                </a:solidFill>
              </a:rPr>
              <a:t>인접한 두 칸이 같지 않을 때</a:t>
            </a:r>
            <a:r>
              <a:rPr lang="en-US" altLang="ko-KR" sz="2000" dirty="0"/>
              <a:t>, </a:t>
            </a:r>
            <a:r>
              <a:rPr lang="ko-KR" altLang="en-US" sz="2000" dirty="0"/>
              <a:t>게임 오버가 되며</a:t>
            </a:r>
            <a:r>
              <a:rPr lang="en-US" altLang="ko-KR" sz="2000" dirty="0"/>
              <a:t>, 2048</a:t>
            </a:r>
            <a:r>
              <a:rPr lang="ko-KR" altLang="en-US" sz="2000" dirty="0"/>
              <a:t>을 만듦과 동시에 이동 </a:t>
            </a:r>
            <a:r>
              <a:rPr lang="ko-KR" altLang="en-US" sz="2000" dirty="0" smtClean="0"/>
              <a:t>불가이면 </a:t>
            </a:r>
            <a:r>
              <a:rPr lang="ko-KR" altLang="en-US" sz="2000" dirty="0"/>
              <a:t>역시 </a:t>
            </a:r>
            <a:r>
              <a:rPr lang="ko-KR" altLang="en-US" sz="2000" dirty="0" smtClean="0"/>
              <a:t>게임 오버가 된다</a:t>
            </a:r>
            <a:r>
              <a:rPr lang="en-US" altLang="ko-KR" sz="2000" dirty="0" smtClean="0"/>
              <a:t>. </a:t>
            </a:r>
          </a:p>
          <a:p>
            <a:r>
              <a:rPr lang="ko-KR" altLang="en-US" sz="2000" dirty="0" smtClean="0"/>
              <a:t>하지만 최근의 변형 된 </a:t>
            </a:r>
            <a:r>
              <a:rPr lang="en-US" altLang="ko-KR" sz="2000" dirty="0" smtClean="0"/>
              <a:t>2048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Game</a:t>
            </a:r>
            <a:r>
              <a:rPr lang="ko-KR" altLang="en-US" sz="2000" dirty="0" smtClean="0"/>
              <a:t>의 경우 </a:t>
            </a:r>
            <a:r>
              <a:rPr lang="en-US" altLang="ko-KR" sz="2000" dirty="0" smtClean="0"/>
              <a:t>2048</a:t>
            </a:r>
            <a:r>
              <a:rPr lang="ko-KR" altLang="en-US" sz="2000" dirty="0" smtClean="0"/>
              <a:t>을 만드는 것이 목표가 아닌 </a:t>
            </a:r>
            <a:r>
              <a:rPr lang="en-US" altLang="ko-KR" sz="2000" dirty="0" smtClean="0"/>
              <a:t>4096, 9192…</a:t>
            </a:r>
            <a:r>
              <a:rPr lang="ko-KR" altLang="en-US" sz="2000" dirty="0" smtClean="0"/>
              <a:t>와 같이 더 큰 수를 만드는게 목표인 것도 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이번 프로젝트에서는 위에서 설명한 변형된 </a:t>
            </a:r>
            <a:r>
              <a:rPr lang="en-US" altLang="ko-KR" sz="2000" dirty="0" smtClean="0"/>
              <a:t>2048</a:t>
            </a:r>
            <a:r>
              <a:rPr lang="ko-KR" altLang="en-US" sz="2000" dirty="0" smtClean="0"/>
              <a:t>를 구현해 보자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 smtClean="0"/>
              <a:t>– 2048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pic>
        <p:nvPicPr>
          <p:cNvPr id="1026" name="Picture 2" descr="jj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118" y="1556792"/>
            <a:ext cx="3384376" cy="4275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44657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211960" y="1802873"/>
            <a:ext cx="3744218" cy="5257800"/>
          </a:xfrm>
        </p:spPr>
        <p:txBody>
          <a:bodyPr/>
          <a:lstStyle/>
          <a:p>
            <a:r>
              <a:rPr lang="ko-KR" altLang="en-US" sz="2000" dirty="0" smtClean="0"/>
              <a:t>처음 </a:t>
            </a:r>
            <a:r>
              <a:rPr lang="en-US" altLang="ko-KR" sz="2000" dirty="0" smtClean="0"/>
              <a:t>2048 Game</a:t>
            </a:r>
            <a:r>
              <a:rPr lang="ko-KR" altLang="en-US" sz="2000" dirty="0" smtClean="0"/>
              <a:t>을 시작하면 오른쪽 그림과 같이 </a:t>
            </a:r>
            <a:r>
              <a:rPr lang="en-US" altLang="ko-KR" sz="2000" dirty="0" smtClean="0"/>
              <a:t>4 x 4 </a:t>
            </a:r>
            <a:r>
              <a:rPr lang="ko-KR" altLang="en-US" sz="2000" dirty="0" smtClean="0"/>
              <a:t>판에 </a:t>
            </a:r>
            <a:r>
              <a:rPr lang="ko-KR" altLang="en-US" sz="2000" dirty="0" smtClean="0">
                <a:solidFill>
                  <a:srgbClr val="00B050"/>
                </a:solidFill>
              </a:rPr>
              <a:t>임의의 두 위치에</a:t>
            </a:r>
            <a:r>
              <a:rPr lang="ko-KR" altLang="en-US" sz="2000" dirty="0" smtClean="0"/>
              <a:t> </a:t>
            </a:r>
            <a:r>
              <a:rPr lang="en-US" altLang="ko-KR" sz="2000" dirty="0" smtClean="0">
                <a:solidFill>
                  <a:srgbClr val="00B050"/>
                </a:solidFill>
              </a:rPr>
              <a:t>2(</a:t>
            </a:r>
            <a:r>
              <a:rPr lang="ko-KR" altLang="en-US" sz="2000" dirty="0" smtClean="0">
                <a:solidFill>
                  <a:srgbClr val="00B050"/>
                </a:solidFill>
              </a:rPr>
              <a:t>또는 </a:t>
            </a:r>
            <a:r>
              <a:rPr lang="en-US" altLang="ko-KR" sz="2000" dirty="0" smtClean="0">
                <a:solidFill>
                  <a:srgbClr val="00B050"/>
                </a:solidFill>
              </a:rPr>
              <a:t>4)</a:t>
            </a:r>
            <a:r>
              <a:rPr lang="ko-KR" altLang="en-US" sz="2000" dirty="0" smtClean="0"/>
              <a:t>가 있는 상태로 시작 되어야 한다</a:t>
            </a:r>
            <a:r>
              <a:rPr lang="en-US" altLang="ko-KR" sz="2000" dirty="0" smtClean="0"/>
              <a:t>. </a:t>
            </a:r>
            <a:endParaRPr lang="en-US" altLang="ko-KR" sz="2000" dirty="0"/>
          </a:p>
          <a:p>
            <a:r>
              <a:rPr lang="ko-KR" altLang="en-US" sz="2000" dirty="0" smtClean="0"/>
              <a:t>두 숫자의 위치는 임의의 서로 다른 위치에 있어야 하며</a:t>
            </a:r>
            <a:r>
              <a:rPr lang="en-US" altLang="ko-KR" sz="2000" dirty="0" smtClean="0"/>
              <a:t>,  2</a:t>
            </a:r>
            <a:r>
              <a:rPr lang="ko-KR" altLang="en-US" sz="2000" dirty="0" smtClean="0"/>
              <a:t>가 생성 될 확률은 </a:t>
            </a:r>
            <a:r>
              <a:rPr lang="en-US" altLang="ko-KR" sz="2000" dirty="0" smtClean="0">
                <a:solidFill>
                  <a:srgbClr val="0070C0"/>
                </a:solidFill>
              </a:rPr>
              <a:t>2 / 3</a:t>
            </a:r>
            <a:r>
              <a:rPr lang="ko-KR" altLang="en-US" sz="2000" dirty="0" smtClean="0"/>
              <a:t>이고 </a:t>
            </a:r>
            <a:r>
              <a:rPr lang="en-US" altLang="ko-KR" sz="2000" dirty="0" smtClean="0"/>
              <a:t>4</a:t>
            </a:r>
            <a:r>
              <a:rPr lang="ko-KR" altLang="en-US" sz="2000" dirty="0" smtClean="0"/>
              <a:t>가 생성 될 확률은 </a:t>
            </a:r>
            <a:r>
              <a:rPr lang="en-US" altLang="ko-KR" sz="2000" dirty="0" smtClean="0">
                <a:solidFill>
                  <a:srgbClr val="0070C0"/>
                </a:solidFill>
              </a:rPr>
              <a:t>1 / 3</a:t>
            </a:r>
            <a:r>
              <a:rPr lang="ko-KR" altLang="en-US" sz="2000" dirty="0" smtClean="0"/>
              <a:t>로 하자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Score</a:t>
            </a:r>
            <a:r>
              <a:rPr lang="ko-KR" altLang="en-US" sz="2000" dirty="0" smtClean="0"/>
              <a:t>는 판에 있는 가장 큰 숫자</a:t>
            </a:r>
            <a:r>
              <a:rPr lang="ko-KR" altLang="en-US" sz="2000" dirty="0"/>
              <a:t>로</a:t>
            </a:r>
            <a:r>
              <a:rPr lang="ko-KR" altLang="en-US" sz="2000" dirty="0" smtClean="0"/>
              <a:t> 정의한다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 – 2048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550" y="1772816"/>
            <a:ext cx="2736304" cy="374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33911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707904" y="1268413"/>
            <a:ext cx="4850309" cy="5257800"/>
          </a:xfrm>
        </p:spPr>
        <p:txBody>
          <a:bodyPr/>
          <a:lstStyle/>
          <a:p>
            <a:pPr latinLnBrk="0"/>
            <a:r>
              <a:rPr lang="ko-KR" altLang="en-US" sz="2000" dirty="0" smtClean="0"/>
              <a:t>상하좌우 입력 키들은 다음과 같다</a:t>
            </a:r>
            <a:r>
              <a:rPr lang="en-US" altLang="ko-KR" sz="2000" dirty="0"/>
              <a:t>.</a:t>
            </a:r>
          </a:p>
          <a:p>
            <a:pPr marL="0" indent="0" latinLnBrk="0">
              <a:buNone/>
            </a:pPr>
            <a:r>
              <a:rPr lang="en-US" altLang="ko-KR" sz="2000" dirty="0"/>
              <a:t>	• w / W : </a:t>
            </a:r>
            <a:r>
              <a:rPr lang="ko-KR" altLang="en-US" sz="2000" dirty="0"/>
              <a:t>위쪽으로 이동</a:t>
            </a:r>
            <a:endParaRPr lang="en-US" altLang="ko-KR" sz="2000" dirty="0"/>
          </a:p>
          <a:p>
            <a:pPr marL="0" indent="0" latinLnBrk="0">
              <a:buNone/>
            </a:pPr>
            <a:r>
              <a:rPr lang="en-US" altLang="ko-KR" sz="2000" dirty="0"/>
              <a:t>	• d / D : </a:t>
            </a:r>
            <a:r>
              <a:rPr lang="ko-KR" altLang="en-US" sz="2000" dirty="0"/>
              <a:t>오른쪽으로 이동</a:t>
            </a:r>
            <a:endParaRPr lang="en-US" altLang="ko-KR" sz="2000" dirty="0"/>
          </a:p>
          <a:p>
            <a:pPr marL="0" indent="0" latinLnBrk="0">
              <a:buNone/>
            </a:pPr>
            <a:r>
              <a:rPr lang="en-US" altLang="ko-KR" sz="2000" dirty="0"/>
              <a:t>	• s / S : </a:t>
            </a:r>
            <a:r>
              <a:rPr lang="ko-KR" altLang="en-US" sz="2000" dirty="0"/>
              <a:t>아래쪽으로 이동</a:t>
            </a:r>
            <a:endParaRPr lang="en-US" altLang="ko-KR" sz="2000" dirty="0"/>
          </a:p>
          <a:p>
            <a:pPr marL="0" indent="0" latinLnBrk="0">
              <a:buNone/>
            </a:pPr>
            <a:r>
              <a:rPr lang="en-US" altLang="ko-KR" sz="2000" dirty="0"/>
              <a:t>	• a / A : </a:t>
            </a:r>
            <a:r>
              <a:rPr lang="ko-KR" altLang="en-US" sz="2000" dirty="0"/>
              <a:t>왼쪽으로 </a:t>
            </a:r>
            <a:r>
              <a:rPr lang="ko-KR" altLang="en-US" sz="2000" dirty="0" smtClean="0"/>
              <a:t>이동</a:t>
            </a:r>
            <a:endParaRPr lang="en-US" altLang="ko-KR" sz="2000" dirty="0" smtClean="0"/>
          </a:p>
          <a:p>
            <a:pPr marL="0" indent="0" latinLnBrk="0">
              <a:buNone/>
            </a:pPr>
            <a:endParaRPr lang="en-US" altLang="ko-KR" sz="800" dirty="0" smtClean="0"/>
          </a:p>
          <a:p>
            <a:r>
              <a:rPr lang="ko-KR" altLang="en-US" sz="2000" dirty="0" smtClean="0">
                <a:solidFill>
                  <a:srgbClr val="FF0000"/>
                </a:solidFill>
              </a:rPr>
              <a:t>모든 블록이 이동할 </a:t>
            </a:r>
            <a:r>
              <a:rPr lang="ko-KR" altLang="en-US" sz="2000" dirty="0">
                <a:solidFill>
                  <a:srgbClr val="FF0000"/>
                </a:solidFill>
              </a:rPr>
              <a:t>수 없는 경우 즉 </a:t>
            </a:r>
            <a:r>
              <a:rPr lang="en-US" altLang="ko-KR" sz="2000" dirty="0">
                <a:solidFill>
                  <a:srgbClr val="FF0000"/>
                </a:solidFill>
              </a:rPr>
              <a:t>16</a:t>
            </a:r>
            <a:r>
              <a:rPr lang="ko-KR" altLang="en-US" sz="2000" dirty="0">
                <a:solidFill>
                  <a:srgbClr val="FF0000"/>
                </a:solidFill>
              </a:rPr>
              <a:t>칸이 꽉  채워져 있으면서 인접한 두 칸이 같지 않을 때 </a:t>
            </a:r>
            <a:r>
              <a:rPr lang="ko-KR" altLang="en-US" sz="2000" dirty="0" err="1" smtClean="0"/>
              <a:t>콘솔창의</a:t>
            </a:r>
            <a:r>
              <a:rPr lang="ko-KR" altLang="en-US" sz="2000" dirty="0" smtClean="0"/>
              <a:t> 내용을 모두 지우고 </a:t>
            </a:r>
            <a:r>
              <a:rPr lang="en-US" altLang="ko-KR" sz="2000" dirty="0" smtClean="0"/>
              <a:t>“game over!”</a:t>
            </a:r>
            <a:r>
              <a:rPr lang="ko-KR" altLang="en-US" sz="2000" dirty="0" smtClean="0"/>
              <a:t>를 출력하고 종료한다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smtClean="0"/>
              <a:t> </a:t>
            </a:r>
            <a:endParaRPr lang="en-US" altLang="ko-KR" sz="20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 smtClean="0"/>
              <a:t>– 2048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772816"/>
            <a:ext cx="2520280" cy="380177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665" y="5156948"/>
            <a:ext cx="2088232" cy="41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52247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66069" y="4797152"/>
            <a:ext cx="8496944" cy="1540505"/>
          </a:xfrm>
        </p:spPr>
        <p:txBody>
          <a:bodyPr/>
          <a:lstStyle/>
          <a:p>
            <a:endParaRPr lang="en-US" altLang="ko-KR" sz="2000" dirty="0"/>
          </a:p>
          <a:p>
            <a:r>
              <a:rPr lang="ko-KR" altLang="en-US" sz="2000" dirty="0" smtClean="0"/>
              <a:t>위 그림은 왼쪽 키를 </a:t>
            </a:r>
            <a:r>
              <a:rPr lang="ko-KR" altLang="en-US" sz="2000" dirty="0" smtClean="0">
                <a:solidFill>
                  <a:srgbClr val="FF0000"/>
                </a:solidFill>
              </a:rPr>
              <a:t>한 번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눌렀을 때 네 번째 행의 </a:t>
            </a:r>
            <a:r>
              <a:rPr lang="en-US" altLang="ko-KR" sz="2000" dirty="0" smtClean="0"/>
              <a:t>4-0-0-4</a:t>
            </a:r>
            <a:r>
              <a:rPr lang="ko-KR" altLang="en-US" sz="2000" dirty="0" smtClean="0"/>
              <a:t>가 </a:t>
            </a:r>
            <a:r>
              <a:rPr lang="en-US" altLang="ko-KR" sz="2000" dirty="0" smtClean="0"/>
              <a:t>8-0-0-0</a:t>
            </a:r>
            <a:r>
              <a:rPr lang="ko-KR" altLang="en-US" sz="2000" dirty="0" smtClean="0"/>
              <a:t>으로 합쳐진 예제이다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그 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새로운 블록 </a:t>
            </a:r>
            <a:r>
              <a:rPr lang="en-US" altLang="ko-KR" sz="2000" dirty="0" smtClean="0"/>
              <a:t>4</a:t>
            </a:r>
            <a:r>
              <a:rPr lang="ko-KR" altLang="en-US" sz="2000" dirty="0" smtClean="0"/>
              <a:t>가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행 </a:t>
            </a:r>
            <a:r>
              <a:rPr lang="en-US" altLang="ko-KR" sz="2000" dirty="0" smtClean="0"/>
              <a:t>4</a:t>
            </a:r>
            <a:r>
              <a:rPr lang="ko-KR" altLang="en-US" sz="2000" dirty="0" smtClean="0"/>
              <a:t>열에 생성 되었다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 smtClean="0"/>
              <a:t> – 2048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340768"/>
            <a:ext cx="633412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00366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116156"/>
            <a:ext cx="6408712" cy="3419489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66069" y="4420886"/>
            <a:ext cx="8496944" cy="1540505"/>
          </a:xfrm>
        </p:spPr>
        <p:txBody>
          <a:bodyPr/>
          <a:lstStyle/>
          <a:p>
            <a:r>
              <a:rPr lang="ko-KR" altLang="en-US" sz="2000" dirty="0" smtClean="0"/>
              <a:t>과정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을 진행 할 때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</a:t>
            </a:r>
            <a:r>
              <a:rPr lang="ko-KR" altLang="en-US" sz="2000" dirty="0" smtClean="0">
                <a:solidFill>
                  <a:srgbClr val="FF0000"/>
                </a:solidFill>
              </a:rPr>
              <a:t>만약 뭉칠 수 있는 방법이 여러 가지일 경우 </a:t>
            </a:r>
            <a:r>
              <a:rPr lang="ko-KR" altLang="en-US" sz="2000" dirty="0" smtClean="0">
                <a:solidFill>
                  <a:srgbClr val="00B050"/>
                </a:solidFill>
              </a:rPr>
              <a:t>사용자가 입력한 방향이 가리키는 끝 위치</a:t>
            </a:r>
            <a:r>
              <a:rPr lang="ko-KR" altLang="en-US" sz="2000" dirty="0" smtClean="0"/>
              <a:t>에서 </a:t>
            </a:r>
            <a:r>
              <a:rPr lang="ko-KR" altLang="en-US" sz="2000" dirty="0">
                <a:solidFill>
                  <a:srgbClr val="0070C0"/>
                </a:solidFill>
              </a:rPr>
              <a:t>사용자가 입력한 </a:t>
            </a:r>
            <a:r>
              <a:rPr lang="ko-KR" altLang="en-US" sz="2000" dirty="0" smtClean="0">
                <a:solidFill>
                  <a:srgbClr val="0070C0"/>
                </a:solidFill>
              </a:rPr>
              <a:t>방향이</a:t>
            </a:r>
            <a:r>
              <a:rPr lang="ko-KR" altLang="en-US" sz="2000" dirty="0" smtClean="0">
                <a:solidFill>
                  <a:srgbClr val="00B050"/>
                </a:solidFill>
              </a:rPr>
              <a:t> </a:t>
            </a:r>
            <a:r>
              <a:rPr lang="ko-KR" altLang="en-US" sz="2000" dirty="0" smtClean="0">
                <a:solidFill>
                  <a:srgbClr val="0070C0"/>
                </a:solidFill>
              </a:rPr>
              <a:t>가리키는 반대 위치</a:t>
            </a:r>
            <a:r>
              <a:rPr lang="ko-KR" altLang="en-US" sz="2000" dirty="0" smtClean="0"/>
              <a:t>로 스캔을 하면서 뭉쳐진다</a:t>
            </a:r>
            <a:r>
              <a:rPr lang="en-US" altLang="ko-KR" sz="2000" dirty="0" smtClean="0"/>
              <a:t>. </a:t>
            </a:r>
          </a:p>
          <a:p>
            <a:r>
              <a:rPr lang="ko-KR" altLang="en-US" sz="2000" dirty="0"/>
              <a:t>위 그림은 </a:t>
            </a:r>
            <a:r>
              <a:rPr lang="ko-KR" altLang="en-US" sz="2000" dirty="0" smtClean="0"/>
              <a:t>오른쪽 </a:t>
            </a:r>
            <a:r>
              <a:rPr lang="ko-KR" altLang="en-US" sz="2000" dirty="0"/>
              <a:t>키를 한 번</a:t>
            </a:r>
            <a:r>
              <a:rPr lang="en-US" altLang="ko-KR" sz="2000" dirty="0"/>
              <a:t> </a:t>
            </a:r>
            <a:r>
              <a:rPr lang="ko-KR" altLang="en-US" sz="2000" dirty="0"/>
              <a:t>눌렀을 때 </a:t>
            </a:r>
            <a:r>
              <a:rPr lang="ko-KR" altLang="en-US" sz="2000" dirty="0" smtClean="0"/>
              <a:t>첫 </a:t>
            </a:r>
            <a:r>
              <a:rPr lang="ko-KR" altLang="en-US" sz="2000" dirty="0"/>
              <a:t>번째 행의 </a:t>
            </a:r>
            <a:r>
              <a:rPr lang="ko-KR" altLang="en-US" sz="2000" dirty="0" smtClean="0"/>
              <a:t>블록들이 </a:t>
            </a:r>
            <a:r>
              <a:rPr lang="en-US" altLang="ko-KR" sz="2000" dirty="0" smtClean="0"/>
              <a:t>2-2-0-2</a:t>
            </a:r>
            <a:r>
              <a:rPr lang="ko-KR" altLang="en-US" sz="2000" dirty="0" smtClean="0"/>
              <a:t>가 </a:t>
            </a:r>
            <a:r>
              <a:rPr lang="en-US" altLang="ko-KR" sz="2000" dirty="0" smtClean="0"/>
              <a:t>0-0-2-4</a:t>
            </a:r>
            <a:r>
              <a:rPr lang="ko-KR" altLang="en-US" sz="2000" dirty="0" smtClean="0"/>
              <a:t>로 변하고</a:t>
            </a:r>
            <a:r>
              <a:rPr lang="en-US" altLang="ko-KR" sz="2000" dirty="0" smtClean="0"/>
              <a:t>, 4</a:t>
            </a:r>
            <a:r>
              <a:rPr lang="ko-KR" altLang="en-US" sz="2000" dirty="0" smtClean="0"/>
              <a:t>행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열에 블록 </a:t>
            </a:r>
            <a:r>
              <a:rPr lang="en-US" altLang="ko-KR" sz="2000" dirty="0" smtClean="0"/>
              <a:t>4</a:t>
            </a:r>
            <a:r>
              <a:rPr lang="ko-KR" altLang="en-US" sz="2000" dirty="0" smtClean="0"/>
              <a:t>가 생성 된 예제이다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 smtClean="0"/>
              <a:t> – 2048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175276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기본 디자인">
  <a:themeElements>
    <a:clrScheme name="">
      <a:dk1>
        <a:srgbClr val="000000"/>
      </a:dk1>
      <a:lt1>
        <a:srgbClr val="FFFFFF"/>
      </a:lt1>
      <a:dk2>
        <a:srgbClr val="333333"/>
      </a:dk2>
      <a:lt2>
        <a:srgbClr val="CECECE"/>
      </a:lt2>
      <a:accent1>
        <a:srgbClr val="063DE8"/>
      </a:accent1>
      <a:accent2>
        <a:srgbClr val="006B61"/>
      </a:accent2>
      <a:accent3>
        <a:srgbClr val="FFFFFF"/>
      </a:accent3>
      <a:accent4>
        <a:srgbClr val="000000"/>
      </a:accent4>
      <a:accent5>
        <a:srgbClr val="AAAFF2"/>
      </a:accent5>
      <a:accent6>
        <a:srgbClr val="006057"/>
      </a:accent6>
      <a:hlink>
        <a:srgbClr val="7B00E4"/>
      </a:hlink>
      <a:folHlink>
        <a:srgbClr val="FC0128"/>
      </a:folHlink>
    </a:clrScheme>
    <a:fontScheme name="기본 디자인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22063</TotalTime>
  <Pages>3</Pages>
  <Words>1225</Words>
  <Application>Microsoft Office PowerPoint</Application>
  <PresentationFormat>화면 슬라이드 쇼(4:3)</PresentationFormat>
  <Paragraphs>129</Paragraphs>
  <Slides>17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Monotype Sorts</vt:lpstr>
      <vt:lpstr>굴림</vt:lpstr>
      <vt:lpstr>돋움</vt:lpstr>
      <vt:lpstr>Arial</vt:lpstr>
      <vt:lpstr>Palatino Linotype</vt:lpstr>
      <vt:lpstr>Times New Roman</vt:lpstr>
      <vt:lpstr>Wingdings</vt:lpstr>
      <vt:lpstr>1_기본 디자인</vt:lpstr>
      <vt:lpstr>PowerPoint 프레젠테이션</vt:lpstr>
      <vt:lpstr>프로젝트 – 2048</vt:lpstr>
      <vt:lpstr>프로젝트 – 2048</vt:lpstr>
      <vt:lpstr>프로젝트 – 2048</vt:lpstr>
      <vt:lpstr>프로젝트 – 2048</vt:lpstr>
      <vt:lpstr>프로젝트 – 2048</vt:lpstr>
      <vt:lpstr>프로젝트 – 2048</vt:lpstr>
      <vt:lpstr>프로젝트  – 2048</vt:lpstr>
      <vt:lpstr>프로젝트  – 2048</vt:lpstr>
      <vt:lpstr>프로젝트  – 2048</vt:lpstr>
      <vt:lpstr>프로젝트 – 2048</vt:lpstr>
      <vt:lpstr>프로젝트 – 2048</vt:lpstr>
      <vt:lpstr>프로젝트 – 2048</vt:lpstr>
      <vt:lpstr>부록</vt:lpstr>
      <vt:lpstr>부록</vt:lpstr>
      <vt:lpstr>부록</vt:lpstr>
      <vt:lpstr>부록</vt:lpstr>
    </vt:vector>
  </TitlesOfParts>
  <Company>서강대학교 컴퓨터학과 모바일컴퓨팅 시스템 연구실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Kyunghee</dc:creator>
  <cp:lastModifiedBy>kjoe</cp:lastModifiedBy>
  <cp:revision>2313</cp:revision>
  <cp:lastPrinted>1997-04-03T01:49:54Z</cp:lastPrinted>
  <dcterms:created xsi:type="dcterms:W3CDTF">1996-06-27T04:55:18Z</dcterms:created>
  <dcterms:modified xsi:type="dcterms:W3CDTF">2017-05-15T06:17:02Z</dcterms:modified>
</cp:coreProperties>
</file>