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0"/>
  </p:notesMasterIdLst>
  <p:handoutMasterIdLst>
    <p:handoutMasterId r:id="rId61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431" r:id="rId10"/>
    <p:sldId id="432" r:id="rId11"/>
    <p:sldId id="433" r:id="rId12"/>
    <p:sldId id="487" r:id="rId13"/>
    <p:sldId id="434" r:id="rId14"/>
    <p:sldId id="488" r:id="rId15"/>
    <p:sldId id="522" r:id="rId16"/>
    <p:sldId id="521" r:id="rId17"/>
    <p:sldId id="435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45" r:id="rId31"/>
    <p:sldId id="535" r:id="rId32"/>
    <p:sldId id="439" r:id="rId33"/>
    <p:sldId id="440" r:id="rId34"/>
    <p:sldId id="546" r:id="rId35"/>
    <p:sldId id="514" r:id="rId36"/>
    <p:sldId id="515" r:id="rId37"/>
    <p:sldId id="516" r:id="rId38"/>
    <p:sldId id="517" r:id="rId39"/>
    <p:sldId id="441" r:id="rId40"/>
    <p:sldId id="442" r:id="rId41"/>
    <p:sldId id="445" r:id="rId42"/>
    <p:sldId id="518" r:id="rId43"/>
    <p:sldId id="519" r:id="rId44"/>
    <p:sldId id="520" r:id="rId45"/>
    <p:sldId id="446" r:id="rId46"/>
    <p:sldId id="447" r:id="rId47"/>
    <p:sldId id="490" r:id="rId48"/>
    <p:sldId id="491" r:id="rId49"/>
    <p:sldId id="494" r:id="rId50"/>
    <p:sldId id="547" r:id="rId51"/>
    <p:sldId id="505" r:id="rId52"/>
    <p:sldId id="506" r:id="rId53"/>
    <p:sldId id="507" r:id="rId54"/>
    <p:sldId id="508" r:id="rId55"/>
    <p:sldId id="509" r:id="rId56"/>
    <p:sldId id="510" r:id="rId57"/>
    <p:sldId id="548" r:id="rId58"/>
    <p:sldId id="385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-162" y="1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489848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61856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67519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-27384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49561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92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1944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221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250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22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0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3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주요 로그 파일</a:t>
            </a:r>
            <a:endParaRPr lang="en-US" altLang="ko-KR" dirty="0"/>
          </a:p>
          <a:p>
            <a:pPr lvl="1"/>
            <a:r>
              <a:rPr lang="ko-KR" altLang="en-US" dirty="0"/>
              <a:t>로그 파일의 소유자는 거의 대부분 </a:t>
            </a:r>
            <a:r>
              <a:rPr lang="en-US" altLang="ko-KR" dirty="0"/>
              <a:t>root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pPr lvl="1"/>
            <a:r>
              <a:rPr lang="ko-KR" altLang="en-US" dirty="0"/>
              <a:t>접근 권한은 대부분의 경우 </a:t>
            </a:r>
            <a:r>
              <a:rPr lang="en-US" altLang="ko-KR" dirty="0"/>
              <a:t>600</a:t>
            </a:r>
            <a:r>
              <a:rPr lang="ko-KR" altLang="en-US" dirty="0"/>
              <a:t>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보안의 측면에서도 일반 사용자 </a:t>
            </a:r>
            <a:r>
              <a:rPr lang="ko-KR" altLang="en-US" dirty="0" smtClean="0"/>
              <a:t>계정에서 </a:t>
            </a:r>
            <a:r>
              <a:rPr lang="ko-KR" altLang="en-US" dirty="0"/>
              <a:t>로그 파일의 내용을 함부로 볼 수 없게 하는 것이 </a:t>
            </a:r>
            <a:r>
              <a:rPr lang="ko-KR" altLang="en-US" dirty="0" err="1"/>
              <a:t>바람직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2420888"/>
            <a:ext cx="7438159" cy="3896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주요 로그 </a:t>
            </a:r>
            <a:r>
              <a:rPr lang="ko-KR" altLang="en-US" dirty="0" smtClean="0"/>
              <a:t>파일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827584" y="1634513"/>
            <a:ext cx="6195954" cy="5034847"/>
            <a:chOff x="439986" y="1033462"/>
            <a:chExt cx="8246814" cy="670138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033462"/>
              <a:ext cx="8229600" cy="47910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86" y="5801269"/>
              <a:ext cx="8220075" cy="193357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032" y="1436568"/>
            <a:ext cx="1952232" cy="173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로그 파일 예</a:t>
            </a:r>
            <a:r>
              <a:rPr lang="en-US" altLang="ko-KR" dirty="0"/>
              <a:t>: 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/log/syslog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커널이나</a:t>
            </a:r>
            <a:r>
              <a:rPr lang="ko-KR" altLang="en-US" dirty="0" smtClean="0"/>
              <a:t> </a:t>
            </a:r>
            <a:r>
              <a:rPr lang="ko-KR" altLang="en-US" dirty="0" err="1"/>
              <a:t>데몬에서</a:t>
            </a:r>
            <a:r>
              <a:rPr lang="ko-KR" altLang="en-US" dirty="0"/>
              <a:t> 발생하는 대부분의 메시지가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로그는 </a:t>
            </a:r>
            <a:r>
              <a:rPr lang="ko-KR" altLang="en-US" dirty="0"/>
              <a:t>날짜와 시간</a:t>
            </a:r>
            <a:r>
              <a:rPr lang="en-US" altLang="ko-KR" dirty="0"/>
              <a:t>, </a:t>
            </a:r>
            <a:r>
              <a:rPr lang="ko-KR" altLang="en-US" dirty="0"/>
              <a:t>로그를 발생시킨 </a:t>
            </a:r>
            <a:r>
              <a:rPr lang="ko-KR" altLang="en-US" dirty="0" smtClean="0"/>
              <a:t>호스트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데몬 이름</a:t>
            </a:r>
            <a:r>
              <a:rPr lang="en-US" altLang="ko-KR" dirty="0"/>
              <a:t>, </a:t>
            </a:r>
            <a:r>
              <a:rPr lang="ko-KR" altLang="en-US" dirty="0"/>
              <a:t>메시지 내용 등으로 구성되며 한 행씩 기록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897888" y="2204864"/>
            <a:ext cx="7492239" cy="3253304"/>
            <a:chOff x="435812" y="2443162"/>
            <a:chExt cx="8241463" cy="35786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2443162"/>
              <a:ext cx="8210550" cy="19716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812" y="4326346"/>
              <a:ext cx="8239125" cy="1695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로그 관리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/>
              <a:t>journal</a:t>
            </a:r>
            <a:r>
              <a:rPr lang="ko-KR" altLang="en-US" dirty="0"/>
              <a:t>은 기존의 </a:t>
            </a:r>
            <a:r>
              <a:rPr lang="en-US" altLang="ko-KR" dirty="0"/>
              <a:t>syslog </a:t>
            </a:r>
            <a:r>
              <a:rPr lang="ko-KR" altLang="en-US" dirty="0" smtClean="0"/>
              <a:t>형식에 </a:t>
            </a:r>
            <a:r>
              <a:rPr lang="ko-KR" altLang="en-US" dirty="0"/>
              <a:t>따라 로그를 저장하고</a:t>
            </a:r>
            <a:r>
              <a:rPr lang="en-US" altLang="ko-KR" dirty="0"/>
              <a:t>, </a:t>
            </a:r>
            <a:r>
              <a:rPr lang="ko-KR" altLang="en-US" dirty="0"/>
              <a:t>저장된 로그에 접근하기 위해 </a:t>
            </a:r>
            <a:r>
              <a:rPr lang="en-US" altLang="ko-KR" dirty="0" err="1"/>
              <a:t>journalctl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journal</a:t>
            </a:r>
            <a:r>
              <a:rPr lang="ko-KR" altLang="en-US" dirty="0"/>
              <a:t>에서 </a:t>
            </a:r>
            <a:r>
              <a:rPr lang="en-US" altLang="ko-KR" dirty="0"/>
              <a:t>messages </a:t>
            </a:r>
            <a:r>
              <a:rPr lang="ko-KR" altLang="en-US" dirty="0"/>
              <a:t>파일을 대체하는 것이 </a:t>
            </a:r>
            <a:r>
              <a:rPr lang="en-US" altLang="ko-KR" dirty="0" err="1"/>
              <a:t>journalctl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6801323" cy="4455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400600"/>
          </a:xfrm>
        </p:spPr>
        <p:txBody>
          <a:bodyPr/>
          <a:lstStyle/>
          <a:p>
            <a:r>
              <a:rPr lang="en-US" altLang="ko-KR" dirty="0" err="1"/>
              <a:t>rsyslog</a:t>
            </a:r>
            <a:r>
              <a:rPr lang="en-US" altLang="ko-KR" dirty="0"/>
              <a:t> </a:t>
            </a:r>
            <a:r>
              <a:rPr lang="ko-KR" altLang="en-US" dirty="0"/>
              <a:t>데몬</a:t>
            </a:r>
            <a:endParaRPr lang="en-US" altLang="ko-KR" dirty="0" smtClean="0"/>
          </a:p>
          <a:p>
            <a:pPr lvl="1"/>
            <a:r>
              <a:rPr lang="ko-KR" altLang="en-US" dirty="0"/>
              <a:t>시스템의 로그 파일 중 일부는 </a:t>
            </a:r>
            <a:r>
              <a:rPr lang="en-US" altLang="ko-KR" dirty="0" err="1"/>
              <a:t>rsyslog</a:t>
            </a:r>
            <a:r>
              <a:rPr lang="ko-KR" altLang="en-US" dirty="0"/>
              <a:t>라는 로그 관리 </a:t>
            </a:r>
            <a:r>
              <a:rPr lang="ko-KR" altLang="en-US" dirty="0" err="1"/>
              <a:t>데몬에</a:t>
            </a:r>
            <a:r>
              <a:rPr lang="ko-KR" altLang="en-US" dirty="0"/>
              <a:t> 의해 </a:t>
            </a:r>
            <a:r>
              <a:rPr lang="ko-KR" altLang="en-US" dirty="0" smtClean="0"/>
              <a:t>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rsyslog</a:t>
            </a:r>
            <a:r>
              <a:rPr lang="ko-KR" altLang="en-US" dirty="0"/>
              <a:t>가 동작 중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48" y="1988840"/>
            <a:ext cx="7464136" cy="4061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rsyslog</a:t>
            </a:r>
            <a:r>
              <a:rPr lang="en-US" altLang="ko-KR" dirty="0"/>
              <a:t> </a:t>
            </a:r>
            <a:r>
              <a:rPr lang="ko-KR" altLang="en-US" dirty="0"/>
              <a:t>데몬</a:t>
            </a:r>
            <a:endParaRPr lang="en-US" altLang="ko-KR" dirty="0"/>
          </a:p>
          <a:p>
            <a:pPr lvl="1"/>
            <a:r>
              <a:rPr lang="en-US" altLang="ko-KR" dirty="0" err="1"/>
              <a:t>rsyslog</a:t>
            </a:r>
            <a:r>
              <a:rPr lang="en-US" altLang="ko-KR" dirty="0"/>
              <a:t> </a:t>
            </a:r>
            <a:r>
              <a:rPr lang="ko-KR" altLang="en-US" dirty="0"/>
              <a:t>서비스를 제공하는 </a:t>
            </a:r>
            <a:r>
              <a:rPr lang="ko-KR" altLang="en-US" dirty="0" err="1"/>
              <a:t>데몬은</a:t>
            </a:r>
            <a:r>
              <a:rPr lang="ko-KR" altLang="en-US" dirty="0"/>
              <a:t> </a:t>
            </a:r>
            <a:r>
              <a:rPr lang="en-US" altLang="ko-KR" dirty="0" err="1" smtClean="0"/>
              <a:t>rsyslogd</a:t>
            </a:r>
            <a:endParaRPr lang="en-US" altLang="ko-KR" dirty="0" smtClean="0"/>
          </a:p>
          <a:p>
            <a:pPr lvl="1"/>
            <a:r>
              <a:rPr lang="en-US" altLang="ko-KR" dirty="0" err="1"/>
              <a:t>rsyslog</a:t>
            </a:r>
            <a:r>
              <a:rPr lang="en-US" altLang="ko-KR" dirty="0"/>
              <a:t> </a:t>
            </a:r>
            <a:r>
              <a:rPr lang="ko-KR" altLang="en-US" dirty="0"/>
              <a:t>서비스를 설정하는 파일은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rsyslog.d</a:t>
            </a:r>
            <a:r>
              <a:rPr lang="en-US" altLang="ko-KR" dirty="0"/>
              <a:t> </a:t>
            </a:r>
            <a:r>
              <a:rPr lang="ko-KR" altLang="en-US" dirty="0"/>
              <a:t>디렉터리에 있는 *</a:t>
            </a:r>
            <a:r>
              <a:rPr lang="en-US" altLang="ko-KR" dirty="0"/>
              <a:t>.</a:t>
            </a:r>
            <a:r>
              <a:rPr lang="en-US" altLang="ko-KR" dirty="0" err="1"/>
              <a:t>conf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/>
              <a:t>50-default.conf</a:t>
            </a:r>
            <a:r>
              <a:rPr lang="ko-KR" altLang="en-US" dirty="0"/>
              <a:t>는 어떤 로그를 어떻게 처리할 것인지 기본 규칙을 설정한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rsyslog</a:t>
            </a:r>
            <a:r>
              <a:rPr lang="ko-KR" altLang="en-US" dirty="0"/>
              <a:t>의 규칙 파일은 텍스트 파일이므로 관리자가 </a:t>
            </a:r>
            <a:r>
              <a:rPr lang="en-US" altLang="ko-KR" dirty="0"/>
              <a:t>vi</a:t>
            </a:r>
            <a:r>
              <a:rPr lang="ko-KR" altLang="en-US" dirty="0"/>
              <a:t>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dirty="0"/>
              <a:t>규칙은 한 행에 필터와 동작으로 작성하고 </a:t>
            </a:r>
            <a:r>
              <a:rPr lang="ko-KR" altLang="en-US" dirty="0" err="1"/>
              <a:t>공백문자나</a:t>
            </a:r>
            <a:r>
              <a:rPr lang="ko-KR" altLang="en-US" dirty="0"/>
              <a:t> 탭으로 구분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507432" cy="10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400600"/>
          </a:xfrm>
        </p:spPr>
        <p:txBody>
          <a:bodyPr/>
          <a:lstStyle/>
          <a:p>
            <a:r>
              <a:rPr lang="en-US" altLang="ko-KR" dirty="0" err="1"/>
              <a:t>rsyslog</a:t>
            </a:r>
            <a:r>
              <a:rPr lang="en-US" altLang="ko-KR" dirty="0"/>
              <a:t> </a:t>
            </a:r>
            <a:r>
              <a:rPr lang="ko-KR" altLang="en-US" dirty="0"/>
              <a:t>데몬</a:t>
            </a:r>
            <a:endParaRPr lang="en-US" altLang="ko-KR" dirty="0" smtClean="0"/>
          </a:p>
          <a:p>
            <a:pPr lvl="1"/>
            <a:r>
              <a:rPr lang="ko-KR" altLang="en-US" dirty="0"/>
              <a:t>시스템의 로그 파일 중 일부는 </a:t>
            </a:r>
            <a:r>
              <a:rPr lang="en-US" altLang="ko-KR" dirty="0" err="1"/>
              <a:t>rsyslog</a:t>
            </a:r>
            <a:r>
              <a:rPr lang="ko-KR" altLang="en-US" dirty="0"/>
              <a:t>라는 로그 관리 </a:t>
            </a:r>
            <a:r>
              <a:rPr lang="ko-KR" altLang="en-US" dirty="0" err="1"/>
              <a:t>데몬에</a:t>
            </a:r>
            <a:r>
              <a:rPr lang="ko-KR" altLang="en-US" dirty="0"/>
              <a:t> 의해 </a:t>
            </a:r>
            <a:r>
              <a:rPr lang="ko-KR" altLang="en-US" dirty="0" smtClean="0"/>
              <a:t>통제</a:t>
            </a:r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en-US" altLang="ko-KR" dirty="0" err="1"/>
              <a:t>rsyslog</a:t>
            </a:r>
            <a:r>
              <a:rPr lang="ko-KR" altLang="en-US" dirty="0"/>
              <a:t>의 </a:t>
            </a:r>
            <a:r>
              <a:rPr lang="ko-KR" altLang="en-US" dirty="0" err="1"/>
              <a:t>선택자는</a:t>
            </a:r>
            <a:r>
              <a:rPr lang="ko-KR" altLang="en-US" dirty="0"/>
              <a:t> </a:t>
            </a:r>
            <a:r>
              <a:rPr lang="ko-KR" altLang="en-US" dirty="0" err="1"/>
              <a:t>기능명</a:t>
            </a:r>
            <a:r>
              <a:rPr lang="en-US" altLang="ko-KR" dirty="0"/>
              <a:t>(facility)</a:t>
            </a:r>
            <a:r>
              <a:rPr lang="ko-KR" altLang="en-US" dirty="0"/>
              <a:t>과 우선순위</a:t>
            </a:r>
            <a:r>
              <a:rPr lang="en-US" altLang="ko-KR" dirty="0"/>
              <a:t>(priority)</a:t>
            </a:r>
            <a:r>
              <a:rPr lang="ko-KR" altLang="en-US" dirty="0"/>
              <a:t>를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기능명</a:t>
            </a:r>
            <a:r>
              <a:rPr lang="en-US" altLang="ko-KR" dirty="0" smtClean="0"/>
              <a:t>: </a:t>
            </a:r>
            <a:r>
              <a:rPr lang="ko-KR" altLang="en-US" dirty="0"/>
              <a:t>로그 메시지를 생성하는 프로그램을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메시지의 심각도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863588" y="2420888"/>
            <a:ext cx="3852428" cy="474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기능명</a:t>
            </a:r>
            <a:r>
              <a:rPr lang="en-US" altLang="ko-KR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우선순위</a:t>
            </a:r>
            <a:endParaRPr lang="en-US" altLang="ko-KR" sz="1400" dirty="0" smtClean="0">
              <a:solidFill>
                <a:schemeClr val="tx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0888"/>
            <a:ext cx="4210061" cy="425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294342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8" y="5320655"/>
            <a:ext cx="3068364" cy="127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9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r>
              <a:rPr lang="ko-KR" altLang="en-US" dirty="0"/>
              <a:t>기능명과 우선순위를 결합하는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6" y="1741810"/>
            <a:ext cx="7484144" cy="21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필터</a:t>
            </a:r>
            <a:endParaRPr lang="en-US" altLang="ko-KR" dirty="0" smtClean="0"/>
          </a:p>
          <a:p>
            <a:pPr lvl="1"/>
            <a:r>
              <a:rPr lang="en-US" altLang="ko-KR" dirty="0" err="1"/>
              <a:t>rsyslog</a:t>
            </a:r>
            <a:r>
              <a:rPr lang="ko-KR" altLang="en-US" dirty="0"/>
              <a:t>의 필터는 </a:t>
            </a:r>
            <a:r>
              <a:rPr lang="ko-KR" altLang="en-US" dirty="0" err="1" smtClean="0"/>
              <a:t>기능명</a:t>
            </a:r>
            <a:r>
              <a:rPr lang="en-US" altLang="ko-KR" dirty="0" smtClean="0"/>
              <a:t>(facility)</a:t>
            </a:r>
            <a:r>
              <a:rPr lang="ko-KR" altLang="en-US" dirty="0" smtClean="0"/>
              <a:t>과 우선순위</a:t>
            </a:r>
            <a:r>
              <a:rPr lang="en-US" altLang="ko-KR" dirty="0" smtClean="0"/>
              <a:t>(priority)</a:t>
            </a:r>
            <a:r>
              <a:rPr lang="ko-KR" altLang="en-US" dirty="0" smtClean="0"/>
              <a:t>를 </a:t>
            </a:r>
            <a:r>
              <a:rPr lang="ko-KR" altLang="en-US" dirty="0"/>
              <a:t>기반으로 하며 다음과 같은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기능명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5" y="1898607"/>
            <a:ext cx="7472795" cy="450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339"/>
          <a:stretch/>
        </p:blipFill>
        <p:spPr>
          <a:xfrm>
            <a:off x="924235" y="2780928"/>
            <a:ext cx="4028982" cy="4098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90" y="6541536"/>
            <a:ext cx="1779050" cy="1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lvl="1"/>
            <a:r>
              <a:rPr lang="ko-KR" altLang="en-US" dirty="0" err="1"/>
              <a:t>심각도는</a:t>
            </a:r>
            <a:r>
              <a:rPr lang="ko-KR" altLang="en-US" dirty="0"/>
              <a:t> </a:t>
            </a:r>
            <a:r>
              <a:rPr lang="en-US" altLang="ko-KR" dirty="0" err="1"/>
              <a:t>emerg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debug</a:t>
            </a:r>
            <a:r>
              <a:rPr lang="ko-KR" altLang="en-US" dirty="0"/>
              <a:t>까지 </a:t>
            </a:r>
            <a:r>
              <a:rPr lang="en-US" altLang="ko-KR" dirty="0"/>
              <a:t>8</a:t>
            </a:r>
            <a:r>
              <a:rPr lang="ko-KR" altLang="en-US" dirty="0"/>
              <a:t>단계로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필터의 적용</a:t>
            </a:r>
            <a:endParaRPr lang="en-US" altLang="ko-KR" dirty="0" smtClean="0"/>
          </a:p>
          <a:p>
            <a:pPr lvl="1"/>
            <a:r>
              <a:rPr lang="ko-KR" altLang="en-US" dirty="0" err="1"/>
              <a:t>기능명과</a:t>
            </a:r>
            <a:r>
              <a:rPr lang="ko-KR" altLang="en-US" dirty="0"/>
              <a:t> 우선순위를 결합하는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915025" cy="212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20" y="4735647"/>
            <a:ext cx="7013864" cy="18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0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15. </a:t>
            </a:r>
            <a:r>
              <a:rPr lang="ko-KR" altLang="en-US" sz="2800" dirty="0" err="1" smtClean="0"/>
              <a:t>리눅스</a:t>
            </a:r>
            <a:r>
              <a:rPr lang="ko-KR" altLang="en-US" sz="2800" dirty="0" smtClean="0"/>
              <a:t> 보안의 기초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journal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/>
              <a:t>journal</a:t>
            </a:r>
            <a:r>
              <a:rPr lang="ko-KR" altLang="en-US" dirty="0"/>
              <a:t>은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 err="1"/>
              <a:t>데몬의</a:t>
            </a:r>
            <a:r>
              <a:rPr lang="ko-KR" altLang="en-US" dirty="0"/>
              <a:t> 구성 요소로 로그 파일의 관리를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1"/>
            <a:r>
              <a:rPr lang="ko-KR" altLang="en-US" dirty="0"/>
              <a:t>전통적으로 로그를 </a:t>
            </a:r>
            <a:r>
              <a:rPr lang="ko-KR" altLang="en-US" dirty="0" smtClean="0"/>
              <a:t>관리해온 </a:t>
            </a:r>
            <a:r>
              <a:rPr lang="en-US" altLang="ko-KR" dirty="0" err="1"/>
              <a:t>rsyslog</a:t>
            </a:r>
            <a:r>
              <a:rPr lang="en-US" altLang="ko-KR" dirty="0"/>
              <a:t> </a:t>
            </a:r>
            <a:r>
              <a:rPr lang="ko-KR" altLang="en-US" dirty="0" err="1"/>
              <a:t>데몬과</a:t>
            </a:r>
            <a:r>
              <a:rPr lang="ko-KR" altLang="en-US" dirty="0"/>
              <a:t> 병행하여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로깅 데이터는 </a:t>
            </a:r>
            <a:r>
              <a:rPr lang="en-US" altLang="ko-KR" dirty="0" err="1"/>
              <a:t>journald</a:t>
            </a:r>
            <a:r>
              <a:rPr lang="en-US" altLang="ko-KR" dirty="0"/>
              <a:t> </a:t>
            </a:r>
            <a:r>
              <a:rPr lang="ko-KR" altLang="en-US" dirty="0" err="1"/>
              <a:t>데몬이</a:t>
            </a:r>
            <a:r>
              <a:rPr lang="ko-KR" altLang="en-US" dirty="0"/>
              <a:t> 수집</a:t>
            </a:r>
            <a:r>
              <a:rPr lang="en-US" altLang="ko-KR" dirty="0"/>
              <a:t>·</a:t>
            </a:r>
            <a:r>
              <a:rPr lang="ko-KR" altLang="en-US" dirty="0" smtClean="0"/>
              <a:t>가공하여 </a:t>
            </a:r>
            <a:r>
              <a:rPr lang="en-US" altLang="ko-KR" dirty="0" smtClean="0"/>
              <a:t>journals</a:t>
            </a:r>
            <a:r>
              <a:rPr lang="ko-KR" altLang="en-US" dirty="0"/>
              <a:t>라로 불리는 바이너리 파일로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Journald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데몬의</a:t>
            </a:r>
            <a:r>
              <a:rPr lang="ko-KR" altLang="en-US" dirty="0" smtClean="0"/>
              <a:t> </a:t>
            </a:r>
            <a:r>
              <a:rPr lang="ko-KR" altLang="en-US" dirty="0"/>
              <a:t>실행 파일 이름은 </a:t>
            </a:r>
            <a:r>
              <a:rPr lang="en-US" altLang="ko-KR" dirty="0" err="1"/>
              <a:t>systemd-journald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16" y="2708920"/>
            <a:ext cx="6970568" cy="21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journal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journal</a:t>
            </a:r>
            <a:r>
              <a:rPr lang="ko-KR" altLang="en-US" dirty="0"/>
              <a:t>이 저장한 로그를 보려면 </a:t>
            </a:r>
            <a:r>
              <a:rPr lang="en-US" altLang="ko-KR" dirty="0" err="1"/>
              <a:t>journalctl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93637"/>
            <a:ext cx="7057159" cy="41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 파일의 전체 내용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pPr lvl="1"/>
            <a:r>
              <a:rPr lang="ko-KR" altLang="en-US" dirty="0"/>
              <a:t>옵션 없이 </a:t>
            </a:r>
            <a:r>
              <a:rPr lang="en-US" altLang="ko-KR" dirty="0" err="1"/>
              <a:t>journalctl</a:t>
            </a:r>
            <a:r>
              <a:rPr lang="en-US" altLang="ko-KR" dirty="0"/>
              <a:t> </a:t>
            </a:r>
            <a:r>
              <a:rPr lang="ko-KR" altLang="en-US" dirty="0"/>
              <a:t>명령을 실행하면 로그 파일의 전체 내용이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가장 최근의 로그 내용 보기</a:t>
            </a:r>
            <a:r>
              <a:rPr lang="en-US" altLang="ko-KR" dirty="0"/>
              <a:t>: -n </a:t>
            </a:r>
            <a:r>
              <a:rPr lang="ko-KR" altLang="en-US" dirty="0"/>
              <a:t>옵션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574586" cy="2496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547878"/>
            <a:ext cx="6648734" cy="19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로그의 상세 내용 보기</a:t>
            </a:r>
            <a:r>
              <a:rPr lang="en-US" altLang="ko-KR" dirty="0"/>
              <a:t>: -o </a:t>
            </a:r>
            <a:r>
              <a:rPr lang="ko-KR" altLang="en-US" dirty="0"/>
              <a:t>옵션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42182" y="1655405"/>
            <a:ext cx="5818050" cy="5085963"/>
            <a:chOff x="700087" y="2557462"/>
            <a:chExt cx="7743825" cy="67694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800" y="2557462"/>
              <a:ext cx="7677150" cy="17430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87" y="4297679"/>
              <a:ext cx="7743825" cy="502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82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로그를 자동으로 출력하기</a:t>
            </a:r>
            <a:r>
              <a:rPr lang="en-US" altLang="ko-KR" dirty="0"/>
              <a:t>: -f </a:t>
            </a:r>
            <a:r>
              <a:rPr lang="ko-KR" altLang="en-US" dirty="0"/>
              <a:t>옵션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1" y="1628800"/>
            <a:ext cx="7039841" cy="33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2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우선순위로 필터링하여 출력하기</a:t>
            </a:r>
            <a:r>
              <a:rPr lang="en-US" altLang="ko-KR" dirty="0"/>
              <a:t>: -p </a:t>
            </a:r>
            <a:r>
              <a:rPr lang="ko-KR" altLang="en-US" dirty="0"/>
              <a:t>옵션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0" y="1700808"/>
            <a:ext cx="7013864" cy="2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58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시간으로 필터링하여 출력하기</a:t>
            </a:r>
            <a:r>
              <a:rPr lang="en-US" altLang="ko-KR" dirty="0"/>
              <a:t>: -b, --since --until </a:t>
            </a:r>
            <a:r>
              <a:rPr lang="ko-KR" altLang="en-US" dirty="0"/>
              <a:t>옵션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1" y="1628800"/>
            <a:ext cx="7039841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0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시간의 </a:t>
            </a:r>
            <a:r>
              <a:rPr lang="ko-KR" altLang="en-US" dirty="0"/>
              <a:t>범위를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--until </a:t>
            </a:r>
            <a:r>
              <a:rPr lang="ko-KR" altLang="en-US" dirty="0"/>
              <a:t>옵션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6970568" cy="2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7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필드명으로</a:t>
            </a:r>
            <a:r>
              <a:rPr lang="ko-KR" altLang="en-US" dirty="0"/>
              <a:t> 필터링하여 출력하기</a:t>
            </a:r>
            <a:r>
              <a:rPr lang="en-US" altLang="ko-KR" dirty="0"/>
              <a:t>: -F </a:t>
            </a:r>
            <a:r>
              <a:rPr lang="ko-KR" altLang="en-US" dirty="0"/>
              <a:t>옵션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49556"/>
            <a:ext cx="7048500" cy="35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62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필드명으로</a:t>
            </a:r>
            <a:r>
              <a:rPr lang="ko-KR" altLang="en-US" dirty="0"/>
              <a:t> 필터링하여 출력하기</a:t>
            </a:r>
            <a:r>
              <a:rPr lang="en-US" altLang="ko-KR" dirty="0"/>
              <a:t>: -F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UID</a:t>
            </a:r>
            <a:r>
              <a:rPr lang="ko-KR" altLang="en-US" dirty="0" smtClean="0"/>
              <a:t>가 </a:t>
            </a:r>
            <a:r>
              <a:rPr lang="en-US" altLang="ko-KR" dirty="0"/>
              <a:t>0(root)</a:t>
            </a:r>
            <a:r>
              <a:rPr lang="ko-KR" altLang="en-US" dirty="0"/>
              <a:t>인 사용자가 </a:t>
            </a:r>
            <a:r>
              <a:rPr lang="en-US" altLang="ko-KR" dirty="0" err="1"/>
              <a:t>crond.service</a:t>
            </a:r>
            <a:r>
              <a:rPr lang="ko-KR" altLang="en-US" dirty="0"/>
              <a:t>에서 발생시킨 로그 기록을 필터링하여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883977" cy="35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9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정보 보안의 기초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시스템 로그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방화벽 관리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보안 관리 도구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로그 관리 도구</a:t>
            </a:r>
            <a:endParaRPr lang="en-US" altLang="ko-KR" dirty="0" smtClean="0"/>
          </a:p>
          <a:p>
            <a:pPr lvl="1"/>
            <a:r>
              <a:rPr lang="en-US" altLang="ko-KR" dirty="0" err="1"/>
              <a:t>wtmp</a:t>
            </a:r>
            <a:r>
              <a:rPr lang="en-US" altLang="ko-KR" dirty="0"/>
              <a:t> </a:t>
            </a:r>
            <a:r>
              <a:rPr lang="ko-KR" altLang="en-US" dirty="0"/>
              <a:t>같은 일부 파일을 제외하고 대부분의 로그 파일은 일반 텍스트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err="1"/>
              <a:t>그놈</a:t>
            </a:r>
            <a:r>
              <a:rPr lang="ko-KR" altLang="en-US" dirty="0"/>
              <a:t> </a:t>
            </a:r>
            <a:r>
              <a:rPr lang="ko-KR" altLang="en-US" dirty="0" err="1"/>
              <a:t>로그뷰어의</a:t>
            </a:r>
            <a:r>
              <a:rPr lang="ko-KR" altLang="en-US" dirty="0"/>
              <a:t> 패키지인 </a:t>
            </a:r>
            <a:r>
              <a:rPr lang="en-US" altLang="ko-KR" dirty="0"/>
              <a:t>gnome-system-log</a:t>
            </a:r>
            <a:r>
              <a:rPr lang="ko-KR" altLang="en-US" dirty="0"/>
              <a:t>가 설치되어 있는지 확인해보고</a:t>
            </a:r>
            <a:r>
              <a:rPr lang="en-US" altLang="ko-KR" dirty="0"/>
              <a:t>, </a:t>
            </a:r>
            <a:r>
              <a:rPr lang="ko-KR" altLang="en-US" dirty="0" smtClean="0"/>
              <a:t>만약 </a:t>
            </a:r>
            <a:r>
              <a:rPr lang="ko-KR" altLang="en-US" dirty="0"/>
              <a:t>설치되어 있지 않다면 </a:t>
            </a:r>
            <a:r>
              <a:rPr lang="en-US" altLang="ko-KR" dirty="0"/>
              <a:t>apt </a:t>
            </a:r>
            <a:r>
              <a:rPr lang="ko-KR" altLang="en-US" dirty="0"/>
              <a:t>명령으로 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6970568" cy="27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18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 관리 도구</a:t>
            </a:r>
            <a:endParaRPr lang="en-US" altLang="ko-KR" dirty="0"/>
          </a:p>
          <a:p>
            <a:pPr lvl="1"/>
            <a:r>
              <a:rPr lang="ko-KR" altLang="en-US" dirty="0"/>
              <a:t>‘시스템 로그’ </a:t>
            </a:r>
            <a:r>
              <a:rPr lang="ko-KR" altLang="en-US" dirty="0" smtClean="0"/>
              <a:t>창 </a:t>
            </a:r>
            <a:r>
              <a:rPr lang="ko-KR" altLang="en-US" dirty="0"/>
              <a:t>왼쪽의 로그 </a:t>
            </a:r>
            <a:r>
              <a:rPr lang="ko-KR" altLang="en-US" dirty="0" smtClean="0"/>
              <a:t>파일을 선택하면 </a:t>
            </a:r>
            <a:r>
              <a:rPr lang="ko-KR" altLang="en-US" dirty="0"/>
              <a:t>오른쪽에 로그 파일의 내용이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5715000" cy="44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방화벽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방화벽</a:t>
            </a:r>
            <a:endParaRPr lang="en-US" altLang="ko-KR" dirty="0" smtClean="0"/>
          </a:p>
          <a:p>
            <a:pPr lvl="1"/>
            <a:r>
              <a:rPr lang="ko-KR" altLang="en-US" dirty="0"/>
              <a:t>네트워크를 통한 외부의 접속을 차단하려면 방화벽</a:t>
            </a:r>
            <a:r>
              <a:rPr lang="en-US" altLang="ko-KR" dirty="0"/>
              <a:t>(firewall)</a:t>
            </a:r>
            <a:r>
              <a:rPr lang="ko-KR" altLang="en-US" dirty="0"/>
              <a:t>을 </a:t>
            </a:r>
            <a:r>
              <a:rPr lang="ko-KR" altLang="en-US" dirty="0" smtClean="0"/>
              <a:t>사용해야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우분투의</a:t>
            </a:r>
            <a:r>
              <a:rPr lang="ko-KR" altLang="en-US" dirty="0" smtClean="0"/>
              <a:t> 방화벽 명령은 </a:t>
            </a:r>
            <a:r>
              <a:rPr lang="en-US" altLang="ko-KR" dirty="0" err="1" smtClean="0"/>
              <a:t>ufw</a:t>
            </a:r>
            <a:endParaRPr lang="en-US" altLang="ko-KR" dirty="0" smtClean="0"/>
          </a:p>
          <a:p>
            <a:r>
              <a:rPr lang="ko-KR" altLang="en-US" dirty="0"/>
              <a:t>방화벽 동작 </a:t>
            </a:r>
            <a:r>
              <a:rPr lang="ko-KR" altLang="en-US" dirty="0" smtClean="0"/>
              <a:t>확인하기</a:t>
            </a:r>
            <a:r>
              <a:rPr lang="en-US" altLang="ko-KR" dirty="0"/>
              <a:t>:  </a:t>
            </a:r>
            <a:r>
              <a:rPr lang="en-US" altLang="ko-KR" dirty="0" err="1" smtClean="0"/>
              <a:t>ufw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방화벽 시작과 종료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02582"/>
            <a:ext cx="7677150" cy="1314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077072"/>
            <a:ext cx="7629525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581897"/>
            <a:ext cx="7677150" cy="50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도구로 방화벽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dirty="0"/>
              <a:t> 방화벽을 관리하기 위한 </a:t>
            </a:r>
            <a:r>
              <a:rPr lang="en-US" altLang="ko-KR" dirty="0"/>
              <a:t>GUI </a:t>
            </a:r>
            <a:r>
              <a:rPr lang="ko-KR" altLang="en-US" dirty="0"/>
              <a:t>도구로 </a:t>
            </a:r>
            <a:r>
              <a:rPr lang="en-US" altLang="ko-KR" dirty="0" err="1" smtClean="0"/>
              <a:t>gufw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root </a:t>
            </a:r>
            <a:r>
              <a:rPr lang="ko-KR" altLang="en-US" dirty="0"/>
              <a:t>사용자가 </a:t>
            </a:r>
            <a:r>
              <a:rPr lang="ko-KR" altLang="en-US" dirty="0" err="1" smtClean="0"/>
              <a:t>웨일랜드에서</a:t>
            </a:r>
            <a:r>
              <a:rPr lang="ko-KR" altLang="en-US" dirty="0" smtClean="0"/>
              <a:t> </a:t>
            </a:r>
            <a:r>
              <a:rPr lang="ko-KR" altLang="en-US" dirty="0"/>
              <a:t>그래픽 앱을 </a:t>
            </a:r>
            <a:r>
              <a:rPr lang="ko-KR" altLang="en-US" dirty="0" err="1"/>
              <a:t>동작시키려면</a:t>
            </a:r>
            <a:r>
              <a:rPr lang="ko-KR" altLang="en-US" dirty="0"/>
              <a:t> </a:t>
            </a:r>
            <a:r>
              <a:rPr lang="en-US" altLang="ko-KR" dirty="0" err="1"/>
              <a:t>xhost</a:t>
            </a:r>
            <a:r>
              <a:rPr lang="ko-KR" altLang="en-US" dirty="0"/>
              <a:t>에 다음과 같이 등록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970568" cy="336838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51477" y="5445473"/>
            <a:ext cx="7039841" cy="1294736"/>
            <a:chOff x="699261" y="2995612"/>
            <a:chExt cx="7743825" cy="14242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995612"/>
              <a:ext cx="7686675" cy="866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61" y="3829272"/>
              <a:ext cx="7743825" cy="590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도구로 방화벽 설정하기</a:t>
            </a:r>
            <a:endParaRPr lang="en-US" altLang="ko-KR" dirty="0"/>
          </a:p>
          <a:p>
            <a:pPr lvl="1"/>
            <a:r>
              <a:rPr lang="ko-KR" altLang="en-US" dirty="0" smtClean="0"/>
              <a:t>인증을 위해 암호 요구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3762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6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도구로 방화벽 설정하기</a:t>
            </a:r>
            <a:endParaRPr lang="en-US" altLang="ko-KR" dirty="0"/>
          </a:p>
          <a:p>
            <a:pPr lvl="1"/>
            <a:r>
              <a:rPr lang="en-US" altLang="ko-KR" dirty="0" err="1" smtClean="0"/>
              <a:t>gufw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5004955" cy="44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gufw</a:t>
            </a:r>
            <a:r>
              <a:rPr lang="en-US" altLang="ko-KR" dirty="0"/>
              <a:t> </a:t>
            </a:r>
            <a:r>
              <a:rPr lang="ko-KR" altLang="en-US" dirty="0" smtClean="0"/>
              <a:t>사용법</a:t>
            </a:r>
            <a:endParaRPr lang="en-US" altLang="ko-KR" dirty="0"/>
          </a:p>
          <a:p>
            <a:pPr lvl="1"/>
            <a:r>
              <a:rPr lang="ko-KR" altLang="en-US" dirty="0" smtClean="0"/>
              <a:t>프로필</a:t>
            </a:r>
            <a:r>
              <a:rPr lang="en-US" altLang="ko-KR" dirty="0" smtClean="0"/>
              <a:t>(P)</a:t>
            </a:r>
            <a:endParaRPr lang="en-US" altLang="ko-KR" dirty="0" smtClean="0"/>
          </a:p>
          <a:p>
            <a:pPr lvl="2"/>
            <a:r>
              <a:rPr lang="ko-KR" altLang="en-US" dirty="0"/>
              <a:t>현재 설정하는 내용을 적용할 환경을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설정할 </a:t>
            </a:r>
            <a:r>
              <a:rPr lang="ko-KR" altLang="en-US" dirty="0"/>
              <a:t>수 있는 값은 </a:t>
            </a:r>
            <a:r>
              <a:rPr lang="ko-KR" altLang="en-US" dirty="0" smtClean="0"/>
              <a:t>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</a:t>
            </a:r>
            <a:r>
              <a:rPr lang="en-US" altLang="ko-KR" dirty="0" smtClean="0"/>
              <a:t>(S)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방화벽 </a:t>
            </a:r>
            <a:r>
              <a:rPr lang="ko-KR" altLang="en-US" dirty="0"/>
              <a:t>전체를 켜거나 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내부로 들어옴</a:t>
            </a:r>
            <a:r>
              <a:rPr lang="en-US" altLang="ko-KR" dirty="0"/>
              <a:t>(I)/</a:t>
            </a:r>
            <a:r>
              <a:rPr lang="ko-KR" altLang="en-US" dirty="0"/>
              <a:t>외부로 나감</a:t>
            </a:r>
            <a:r>
              <a:rPr lang="en-US" altLang="ko-KR" dirty="0"/>
              <a:t>(O)</a:t>
            </a:r>
            <a:endParaRPr lang="en-US" altLang="ko-KR" dirty="0"/>
          </a:p>
          <a:p>
            <a:pPr lvl="2"/>
            <a:r>
              <a:rPr lang="ko-KR" altLang="en-US" dirty="0"/>
              <a:t>시스템으로 들어오는 </a:t>
            </a:r>
            <a:r>
              <a:rPr lang="ko-KR" altLang="en-US" dirty="0" err="1"/>
              <a:t>트래픽과</a:t>
            </a:r>
            <a:r>
              <a:rPr lang="ko-KR" altLang="en-US" dirty="0"/>
              <a:t> 시스템에서 밖으로 나가는 </a:t>
            </a:r>
            <a:r>
              <a:rPr lang="ko-KR" altLang="en-US" dirty="0" err="1"/>
              <a:t>트래픽을</a:t>
            </a:r>
            <a:r>
              <a:rPr lang="ko-KR" altLang="en-US" dirty="0"/>
              <a:t> 어떻게 할 것인지 기본 </a:t>
            </a:r>
            <a:r>
              <a:rPr lang="ko-KR" altLang="en-US" dirty="0" smtClean="0"/>
              <a:t>값을 설정</a:t>
            </a:r>
            <a:endParaRPr lang="en-US" altLang="ko-KR" dirty="0" smtClean="0"/>
          </a:p>
          <a:p>
            <a:pPr lvl="2"/>
            <a:r>
              <a:rPr lang="ko-KR" altLang="en-US" dirty="0"/>
              <a:t>일반적으로 시스템으로 들어오는 </a:t>
            </a:r>
            <a:r>
              <a:rPr lang="ko-KR" altLang="en-US" dirty="0" err="1"/>
              <a:t>트래픽은</a:t>
            </a:r>
            <a:r>
              <a:rPr lang="ko-KR" altLang="en-US" dirty="0"/>
              <a:t> 모두 거부하고</a:t>
            </a:r>
            <a:r>
              <a:rPr lang="en-US" altLang="ko-KR" dirty="0"/>
              <a:t>(deny) </a:t>
            </a:r>
            <a:r>
              <a:rPr lang="ko-KR" altLang="en-US" dirty="0"/>
              <a:t>밖으로 </a:t>
            </a:r>
            <a:r>
              <a:rPr lang="ko-KR" altLang="en-US" dirty="0" smtClean="0"/>
              <a:t>나가는 </a:t>
            </a:r>
            <a:r>
              <a:rPr lang="ko-KR" altLang="en-US" dirty="0" err="1"/>
              <a:t>트래픽은</a:t>
            </a:r>
            <a:r>
              <a:rPr lang="ko-KR" altLang="en-US" dirty="0"/>
              <a:t> 허용하는</a:t>
            </a:r>
            <a:r>
              <a:rPr lang="en-US" altLang="ko-KR" dirty="0"/>
              <a:t>(allow) </a:t>
            </a:r>
            <a:r>
              <a:rPr lang="ko-KR" altLang="en-US" dirty="0"/>
              <a:t>것이 기본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ko-KR" altLang="en-US" dirty="0"/>
              <a:t>허용과 거부 외에 </a:t>
            </a:r>
            <a:r>
              <a:rPr lang="ko-KR" altLang="en-US" dirty="0" smtClean="0"/>
              <a:t>거절이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거절은 접속을 </a:t>
            </a:r>
            <a:r>
              <a:rPr lang="ko-KR" altLang="en-US" dirty="0"/>
              <a:t>거부하고</a:t>
            </a:r>
            <a:r>
              <a:rPr lang="en-US" altLang="ko-KR" dirty="0"/>
              <a:t>(deny) </a:t>
            </a:r>
            <a:r>
              <a:rPr lang="ko-KR" altLang="en-US" dirty="0"/>
              <a:t>거절된 이유를 </a:t>
            </a:r>
            <a:r>
              <a:rPr lang="ko-KR" altLang="en-US" dirty="0" smtClean="0"/>
              <a:t>알려줌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2"/>
            <a:r>
              <a:rPr lang="ko-KR" altLang="en-US" dirty="0"/>
              <a:t>방화벽에서 규칙을 선택하면 현재 적용 중인 규칙을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+</a:t>
            </a:r>
            <a:r>
              <a:rPr lang="ko-KR" altLang="en-US" dirty="0"/>
              <a:t>를 선택하여 규칙을 </a:t>
            </a:r>
            <a:r>
              <a:rPr lang="ko-KR" altLang="en-US" dirty="0" smtClean="0"/>
              <a:t>추가하거나</a:t>
            </a:r>
            <a:r>
              <a:rPr lang="en-US" altLang="ko-KR" dirty="0"/>
              <a:t>, -</a:t>
            </a:r>
            <a:r>
              <a:rPr lang="ko-KR" altLang="en-US" dirty="0"/>
              <a:t>를 선택하여 규칙을 삭제할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729"/>
          <a:stretch/>
        </p:blipFill>
        <p:spPr>
          <a:xfrm>
            <a:off x="6300192" y="3453128"/>
            <a:ext cx="2301425" cy="3360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47" y="6408427"/>
            <a:ext cx="1472045" cy="1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gufw</a:t>
            </a:r>
            <a:r>
              <a:rPr lang="en-US" altLang="ko-KR" dirty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규칙을 추가하는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편리하게 모드</a:t>
            </a:r>
            <a:r>
              <a:rPr lang="en-US" altLang="ko-KR" dirty="0" smtClean="0"/>
              <a:t>: </a:t>
            </a:r>
            <a:r>
              <a:rPr lang="ko-KR" altLang="en-US" dirty="0"/>
              <a:t>방화벽을 적용할 </a:t>
            </a:r>
            <a:r>
              <a:rPr lang="ko-KR" altLang="en-US" dirty="0" smtClean="0"/>
              <a:t>응용 </a:t>
            </a:r>
            <a:r>
              <a:rPr lang="ko-KR" altLang="en-US" dirty="0"/>
              <a:t>분야를 게임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/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 smtClean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오피스 등으로 구분하고 </a:t>
            </a:r>
            <a:r>
              <a:rPr lang="ko-KR" altLang="en-US" dirty="0" smtClean="0"/>
              <a:t>다시 </a:t>
            </a:r>
            <a:r>
              <a:rPr lang="ko-KR" altLang="en-US" dirty="0"/>
              <a:t>세부 카테고리를 정해 방화벽 </a:t>
            </a:r>
            <a:r>
              <a:rPr lang="ko-KR" altLang="en-US" dirty="0" smtClean="0"/>
              <a:t>정책을 </a:t>
            </a:r>
            <a:r>
              <a:rPr lang="ko-KR" altLang="en-US" dirty="0"/>
              <a:t>정할 수 </a:t>
            </a:r>
            <a:r>
              <a:rPr lang="ko-KR" altLang="en-US" dirty="0" smtClean="0"/>
              <a:t>있도록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간단하게 모드</a:t>
            </a:r>
            <a:r>
              <a:rPr lang="en-US" altLang="ko-KR" dirty="0" smtClean="0"/>
              <a:t>: </a:t>
            </a:r>
            <a:r>
              <a:rPr lang="ko-KR" altLang="en-US" dirty="0"/>
              <a:t>규칙의 이름을 </a:t>
            </a:r>
            <a:r>
              <a:rPr lang="ko-KR" altLang="en-US" dirty="0" smtClean="0"/>
              <a:t>사용자가 </a:t>
            </a:r>
            <a:r>
              <a:rPr lang="ko-KR" altLang="en-US" dirty="0"/>
              <a:t>정할 수 있으며</a:t>
            </a:r>
            <a:r>
              <a:rPr lang="en-US" altLang="ko-KR" dirty="0"/>
              <a:t>, TCP/UDP </a:t>
            </a:r>
            <a:r>
              <a:rPr lang="ko-KR" altLang="en-US" dirty="0" smtClean="0"/>
              <a:t>선택과 </a:t>
            </a:r>
            <a:r>
              <a:rPr lang="ko-KR" altLang="en-US" dirty="0"/>
              <a:t>포트 번호나 </a:t>
            </a:r>
            <a:r>
              <a:rPr lang="ko-KR" altLang="en-US" dirty="0" err="1"/>
              <a:t>서비스명을</a:t>
            </a:r>
            <a:r>
              <a:rPr lang="ko-KR" altLang="en-US" dirty="0"/>
              <a:t> </a:t>
            </a:r>
            <a:r>
              <a:rPr lang="ko-KR" altLang="en-US" dirty="0" smtClean="0"/>
              <a:t>사용자가 </a:t>
            </a:r>
            <a:r>
              <a:rPr lang="ko-KR" altLang="en-US" dirty="0"/>
              <a:t>직접 지정하고 정책을 </a:t>
            </a:r>
            <a:r>
              <a:rPr lang="ko-KR" altLang="en-US" dirty="0" smtClean="0"/>
              <a:t>적용할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자세하게 모드</a:t>
            </a:r>
            <a:r>
              <a:rPr lang="en-US" altLang="ko-KR" dirty="0" smtClean="0"/>
              <a:t>: </a:t>
            </a:r>
            <a:r>
              <a:rPr lang="ko-KR" altLang="en-US" dirty="0"/>
              <a:t>규칙의 이름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 smtClean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인터페이스 선택</a:t>
            </a:r>
            <a:r>
              <a:rPr lang="en-US" altLang="ko-KR" dirty="0"/>
              <a:t>, </a:t>
            </a:r>
            <a:r>
              <a:rPr lang="ko-KR" altLang="en-US" dirty="0"/>
              <a:t>로그 </a:t>
            </a:r>
            <a:r>
              <a:rPr lang="ko-KR" altLang="en-US" dirty="0" smtClean="0"/>
              <a:t>기록 </a:t>
            </a:r>
            <a:r>
              <a:rPr lang="ko-KR" altLang="en-US" dirty="0"/>
              <a:t>여부</a:t>
            </a:r>
            <a:r>
              <a:rPr lang="en-US" altLang="ko-KR" dirty="0"/>
              <a:t>, TCP/UDP </a:t>
            </a:r>
            <a:r>
              <a:rPr lang="ko-KR" altLang="en-US" dirty="0"/>
              <a:t>선택뿐만 </a:t>
            </a:r>
            <a:r>
              <a:rPr lang="ko-KR" altLang="en-US" dirty="0" smtClean="0"/>
              <a:t>아니라 </a:t>
            </a:r>
            <a:r>
              <a:rPr lang="ko-KR" altLang="en-US" dirty="0"/>
              <a:t>출발지와 목적지의 주소</a:t>
            </a:r>
            <a:r>
              <a:rPr lang="en-US" altLang="ko-KR" dirty="0"/>
              <a:t>, </a:t>
            </a:r>
            <a:r>
              <a:rPr lang="ko-KR" altLang="en-US" dirty="0" smtClean="0"/>
              <a:t>포트 </a:t>
            </a:r>
            <a:r>
              <a:rPr lang="ko-KR" altLang="en-US" dirty="0"/>
              <a:t>번호 등을 자세하게 설정할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47564" y="3304131"/>
            <a:ext cx="8316924" cy="3077197"/>
            <a:chOff x="755576" y="3308224"/>
            <a:chExt cx="7560840" cy="27974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3308224"/>
              <a:ext cx="5009392" cy="232904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0271" y="3308224"/>
              <a:ext cx="2446145" cy="2797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방화벽과 관련된 로그 기록 보여줌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7816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75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/>
              <a:t>방화벽 관리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6996545" cy="322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정보 </a:t>
            </a:r>
            <a:r>
              <a:rPr lang="ko-KR" altLang="en-US" sz="1600" dirty="0"/>
              <a:t>보안의 </a:t>
            </a:r>
            <a:r>
              <a:rPr lang="en-US" altLang="ko-KR" sz="1600" dirty="0"/>
              <a:t>3</a:t>
            </a:r>
            <a:r>
              <a:rPr lang="ko-KR" altLang="en-US" sz="1600" dirty="0"/>
              <a:t>요소를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로그에 </a:t>
            </a:r>
            <a:r>
              <a:rPr lang="ko-KR" altLang="en-US" sz="1600" dirty="0"/>
              <a:t>대해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로그의 </a:t>
            </a:r>
            <a:r>
              <a:rPr lang="ko-KR" altLang="en-US" sz="1600" dirty="0"/>
              <a:t>내용을 확인하고 분석할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로그 </a:t>
            </a:r>
            <a:r>
              <a:rPr lang="ko-KR" altLang="en-US" sz="1600" dirty="0"/>
              <a:t>관리 </a:t>
            </a:r>
            <a:r>
              <a:rPr lang="ko-KR" altLang="en-US" sz="1600" dirty="0" err="1"/>
              <a:t>데몬을</a:t>
            </a:r>
            <a:r>
              <a:rPr lang="ko-KR" altLang="en-US" sz="1600" dirty="0"/>
              <a:t>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GUI </a:t>
            </a:r>
            <a:r>
              <a:rPr lang="ko-KR" altLang="en-US" sz="1600" dirty="0"/>
              <a:t>도구를 사용하여 방화벽을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명령을 </a:t>
            </a:r>
            <a:r>
              <a:rPr lang="ko-KR" altLang="en-US" sz="1600" dirty="0"/>
              <a:t>사용하여 방화벽을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NMap</a:t>
            </a:r>
            <a:r>
              <a:rPr lang="ko-KR" altLang="en-US" sz="1600" dirty="0"/>
              <a:t>을 사용하여 시스템에서 열려 있는 포트를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PAM</a:t>
            </a:r>
            <a:r>
              <a:rPr lang="ko-KR" altLang="en-US" sz="1600" dirty="0"/>
              <a:t>을 이해하고 설정 파일을 설명할 수 있다</a:t>
            </a:r>
            <a:r>
              <a:rPr lang="en-US" altLang="ko-KR" sz="16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방화벽의 상태 보기 </a:t>
            </a:r>
            <a:r>
              <a:rPr lang="en-US" altLang="ko-KR" dirty="0"/>
              <a:t>: </a:t>
            </a:r>
            <a:r>
              <a:rPr lang="en-US" altLang="ko-KR" dirty="0" smtClean="0"/>
              <a:t>status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규칙 추가하기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29" y="1523078"/>
            <a:ext cx="6987886" cy="969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58" y="2978759"/>
            <a:ext cx="6927273" cy="3186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400600"/>
          </a:xfrm>
        </p:spPr>
        <p:txBody>
          <a:bodyPr/>
          <a:lstStyle/>
          <a:p>
            <a:r>
              <a:rPr lang="ko-KR" altLang="en-US" dirty="0"/>
              <a:t>서비스 </a:t>
            </a:r>
            <a:r>
              <a:rPr lang="ko-KR" altLang="en-US" dirty="0" smtClean="0"/>
              <a:t>거부하기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776858" y="1340768"/>
            <a:ext cx="7734300" cy="4124655"/>
            <a:chOff x="704850" y="2957512"/>
            <a:chExt cx="7734300" cy="412465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137" y="2957512"/>
              <a:ext cx="7705725" cy="9429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850" y="3891292"/>
              <a:ext cx="7734300" cy="31908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규칙 삭제하기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7048500" cy="33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97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포트 추가하기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6" y="1628800"/>
            <a:ext cx="6944591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23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방화벽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 </a:t>
            </a:r>
            <a:r>
              <a:rPr lang="en-US" altLang="ko-KR" dirty="0"/>
              <a:t>IP </a:t>
            </a:r>
            <a:r>
              <a:rPr lang="ko-KR" altLang="en-US" dirty="0"/>
              <a:t>주소의 접속 설정하기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5" y="1649807"/>
            <a:ext cx="7022523" cy="37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00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보안 관리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NMap</a:t>
            </a:r>
            <a:r>
              <a:rPr lang="en-US" altLang="ko-KR" dirty="0"/>
              <a:t> : </a:t>
            </a:r>
            <a:r>
              <a:rPr lang="ko-KR" altLang="en-US" dirty="0"/>
              <a:t>포트 스캔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 err="1"/>
              <a:t>NMap</a:t>
            </a:r>
            <a:r>
              <a:rPr lang="ko-KR" altLang="en-US" dirty="0"/>
              <a:t>은 내 서버나 원격의 서버가 사용 중인 포트</a:t>
            </a:r>
            <a:r>
              <a:rPr lang="en-US" altLang="ko-KR" dirty="0"/>
              <a:t>, </a:t>
            </a:r>
            <a:r>
              <a:rPr lang="ko-KR" altLang="en-US" dirty="0"/>
              <a:t>운영체제 등을 </a:t>
            </a:r>
            <a:r>
              <a:rPr lang="ko-KR" altLang="en-US" dirty="0" err="1"/>
              <a:t>스캔하여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err="1"/>
              <a:t>NMap</a:t>
            </a:r>
            <a:r>
              <a:rPr lang="ko-KR" altLang="en-US" dirty="0"/>
              <a:t>은 네트워크 관리용으로도 사용되고</a:t>
            </a:r>
            <a:r>
              <a:rPr lang="en-US" altLang="ko-KR" dirty="0"/>
              <a:t>, </a:t>
            </a:r>
            <a:r>
              <a:rPr lang="ko-KR" altLang="en-US" dirty="0"/>
              <a:t>취약한 포트가 사용 중인지 확인이 가능하여 </a:t>
            </a:r>
            <a:r>
              <a:rPr lang="ko-KR" altLang="en-US" dirty="0" smtClean="0"/>
              <a:t>보안용으로도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스캔하는 </a:t>
            </a:r>
            <a:r>
              <a:rPr lang="ko-KR" altLang="en-US" dirty="0"/>
              <a:t>것만으로도 보안 침입을 위한 준비 과정으로 </a:t>
            </a:r>
            <a:r>
              <a:rPr lang="ko-KR" altLang="en-US" dirty="0" smtClean="0"/>
              <a:t>간주하므로 </a:t>
            </a:r>
            <a:r>
              <a:rPr lang="ko-KR" altLang="en-US" dirty="0"/>
              <a:t>원격 서버를 마구 스캔하면 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r>
              <a:rPr lang="en-US" altLang="ko-KR" dirty="0" err="1"/>
              <a:t>NMap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29" y="2780928"/>
            <a:ext cx="6987886" cy="3229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nmap</a:t>
            </a:r>
            <a:r>
              <a:rPr lang="en-US" altLang="ko-KR" dirty="0"/>
              <a:t> </a:t>
            </a:r>
            <a:r>
              <a:rPr lang="ko-KR" altLang="en-US" dirty="0"/>
              <a:t>명령의 기본 형식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29" y="1628800"/>
            <a:ext cx="6987886" cy="4225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/>
              <a:t>옵션 없이 </a:t>
            </a:r>
            <a:r>
              <a:rPr lang="en-US" altLang="ko-KR" dirty="0" err="1"/>
              <a:t>nmap</a:t>
            </a:r>
            <a:r>
              <a:rPr lang="en-US" altLang="ko-KR" dirty="0"/>
              <a:t> </a:t>
            </a:r>
            <a:r>
              <a:rPr lang="ko-KR" altLang="en-US" dirty="0" smtClean="0"/>
              <a:t>실행하기</a:t>
            </a:r>
            <a:endParaRPr lang="en-US" altLang="ko-KR" dirty="0" smtClean="0"/>
          </a:p>
          <a:p>
            <a:pPr lvl="1"/>
            <a:r>
              <a:rPr lang="ko-KR" altLang="en-US" dirty="0"/>
              <a:t>지정한 호스트에서 현재 열려 있는 포트를 요약하여 출력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899592" y="1628800"/>
            <a:ext cx="6376240" cy="4871122"/>
            <a:chOff x="945622" y="1700808"/>
            <a:chExt cx="7013864" cy="53582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1700808"/>
              <a:ext cx="6961909" cy="332509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622" y="5006837"/>
              <a:ext cx="7013864" cy="20522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 서버 </a:t>
            </a:r>
            <a:r>
              <a:rPr lang="ko-KR" altLang="en-US" dirty="0" err="1" smtClean="0"/>
              <a:t>스캔하기</a:t>
            </a:r>
            <a:endParaRPr lang="en-US" altLang="ko-KR" dirty="0" smtClean="0"/>
          </a:p>
          <a:p>
            <a:pPr lvl="1"/>
            <a:r>
              <a:rPr lang="ko-KR" altLang="en-US" dirty="0"/>
              <a:t>특정 서버를 </a:t>
            </a:r>
            <a:r>
              <a:rPr lang="en-US" altLang="ko-KR" dirty="0"/>
              <a:t>IP </a:t>
            </a:r>
            <a:r>
              <a:rPr lang="ko-KR" altLang="en-US" dirty="0"/>
              <a:t>주소를 사용하여 지정하고 </a:t>
            </a:r>
            <a:r>
              <a:rPr lang="en-US" altLang="ko-KR" dirty="0"/>
              <a:t>-O </a:t>
            </a:r>
            <a:r>
              <a:rPr lang="ko-KR" altLang="en-US" dirty="0"/>
              <a:t>옵션도 지정했다</a:t>
            </a:r>
            <a:r>
              <a:rPr lang="en-US" altLang="ko-KR" dirty="0"/>
              <a:t>. -O </a:t>
            </a:r>
            <a:r>
              <a:rPr lang="ko-KR" altLang="en-US" dirty="0"/>
              <a:t>옵션은 해당 시스템의 </a:t>
            </a:r>
            <a:r>
              <a:rPr lang="ko-KR" altLang="en-US" dirty="0" smtClean="0"/>
              <a:t>운영체제 정보출력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043608" y="1920649"/>
            <a:ext cx="5825206" cy="4820719"/>
            <a:chOff x="695325" y="823912"/>
            <a:chExt cx="7753350" cy="64163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25" y="823912"/>
              <a:ext cx="7753350" cy="521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325" y="5954414"/>
              <a:ext cx="7753350" cy="12858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윈도가 </a:t>
            </a:r>
            <a:r>
              <a:rPr lang="ko-KR" altLang="en-US" dirty="0" smtClean="0"/>
              <a:t>설치되어</a:t>
            </a:r>
            <a:r>
              <a:rPr lang="en-US" altLang="ko-KR" dirty="0"/>
              <a:t> </a:t>
            </a:r>
            <a:r>
              <a:rPr lang="ko-KR" altLang="en-US" dirty="0" smtClean="0"/>
              <a:t>있는 </a:t>
            </a:r>
            <a:r>
              <a:rPr lang="en-US" altLang="ko-KR" dirty="0"/>
              <a:t>PC</a:t>
            </a:r>
            <a:r>
              <a:rPr lang="ko-KR" altLang="en-US" dirty="0"/>
              <a:t>를 스캔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81" y="1628800"/>
            <a:ext cx="7031182" cy="5126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2" y="1052736"/>
            <a:ext cx="70675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r>
              <a:rPr lang="ko-KR" altLang="en-US" dirty="0"/>
              <a:t>윈도가 </a:t>
            </a:r>
            <a:r>
              <a:rPr lang="ko-KR" altLang="en-US" dirty="0" smtClean="0"/>
              <a:t>설치되어</a:t>
            </a:r>
            <a:r>
              <a:rPr lang="en-US" altLang="ko-KR" dirty="0"/>
              <a:t> </a:t>
            </a:r>
            <a:r>
              <a:rPr lang="ko-KR" altLang="en-US" dirty="0" smtClean="0"/>
              <a:t>있는 </a:t>
            </a:r>
            <a:r>
              <a:rPr lang="en-US" altLang="ko-KR" dirty="0"/>
              <a:t>PC</a:t>
            </a:r>
            <a:r>
              <a:rPr lang="ko-KR" altLang="en-US" dirty="0"/>
              <a:t>를 스캔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813040" y="1681708"/>
            <a:ext cx="7013864" cy="3619500"/>
            <a:chOff x="1101507" y="1877158"/>
            <a:chExt cx="7013864" cy="36195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5836" y="1877158"/>
              <a:ext cx="7005205" cy="208684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1507" y="3963999"/>
              <a:ext cx="7013864" cy="1532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포트 </a:t>
            </a:r>
            <a:r>
              <a:rPr lang="ko-KR" altLang="en-US" dirty="0" err="1" smtClean="0"/>
              <a:t>스캔하기</a:t>
            </a:r>
            <a:r>
              <a:rPr lang="en-US" altLang="ko-KR" dirty="0"/>
              <a:t>:  -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ko-KR" altLang="en-US" dirty="0"/>
              <a:t>옵션을 사용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848477" y="1596794"/>
            <a:ext cx="6099787" cy="5202068"/>
            <a:chOff x="709612" y="657225"/>
            <a:chExt cx="7724775" cy="65879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612" y="657225"/>
              <a:ext cx="7724775" cy="55435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612" y="6083077"/>
              <a:ext cx="7724775" cy="1162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/>
              <a:t>특정 네트워크를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대상으로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포트 </a:t>
            </a:r>
            <a:r>
              <a:rPr lang="ko-KR" altLang="en-US" dirty="0" err="1"/>
              <a:t>스캔하기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551585" y="1071408"/>
            <a:ext cx="6107309" cy="5813976"/>
            <a:chOff x="704850" y="600075"/>
            <a:chExt cx="7734300" cy="73628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137" y="600075"/>
              <a:ext cx="7705725" cy="56578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850" y="6257925"/>
              <a:ext cx="7734300" cy="1704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PAM</a:t>
            </a:r>
          </a:p>
          <a:p>
            <a:pPr lvl="1"/>
            <a:r>
              <a:rPr lang="en-US" altLang="ko-KR" dirty="0"/>
              <a:t> PAM</a:t>
            </a:r>
            <a:r>
              <a:rPr lang="ko-KR" altLang="en-US" dirty="0"/>
              <a:t>은 ‘</a:t>
            </a:r>
            <a:r>
              <a:rPr lang="en-US" altLang="ko-KR" dirty="0"/>
              <a:t>pluggable authentication modules’</a:t>
            </a:r>
            <a:r>
              <a:rPr lang="ko-KR" altLang="en-US" dirty="0"/>
              <a:t>의 </a:t>
            </a:r>
            <a:r>
              <a:rPr lang="ko-KR" altLang="en-US" dirty="0" smtClean="0"/>
              <a:t>약자 </a:t>
            </a:r>
            <a:r>
              <a:rPr lang="en-US" altLang="ko-KR" dirty="0" smtClean="0"/>
              <a:t>-&gt; </a:t>
            </a:r>
            <a:r>
              <a:rPr lang="ko-KR" altLang="en-US" dirty="0"/>
              <a:t> </a:t>
            </a:r>
            <a:r>
              <a:rPr lang="ko-KR" altLang="en-US" dirty="0" err="1"/>
              <a:t>삽입형</a:t>
            </a:r>
            <a:r>
              <a:rPr lang="ko-KR" altLang="en-US" dirty="0"/>
              <a:t> </a:t>
            </a:r>
            <a:r>
              <a:rPr lang="ko-KR" altLang="en-US" dirty="0" smtClean="0"/>
              <a:t>인증 모듈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PAM</a:t>
            </a:r>
            <a:r>
              <a:rPr lang="ko-KR" altLang="en-US" dirty="0"/>
              <a:t>은 모듈 방식으로 구성되어 있어 시스템 관리자가 </a:t>
            </a:r>
            <a:r>
              <a:rPr lang="ko-KR" altLang="en-US" dirty="0" smtClean="0"/>
              <a:t>필요에 </a:t>
            </a:r>
            <a:r>
              <a:rPr lang="ko-KR" altLang="en-US" dirty="0"/>
              <a:t>따라 인증 모듈을 추가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 smtClean="0"/>
              <a:t>편집 가능</a:t>
            </a:r>
            <a:endParaRPr lang="en-US" altLang="ko-KR" dirty="0" smtClean="0"/>
          </a:p>
          <a:p>
            <a:r>
              <a:rPr lang="en-US" altLang="ko-KR" dirty="0"/>
              <a:t>PAM </a:t>
            </a:r>
            <a:r>
              <a:rPr lang="ko-KR" altLang="en-US" dirty="0"/>
              <a:t>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pam.d</a:t>
            </a:r>
            <a:r>
              <a:rPr lang="en-US" altLang="ko-KR" dirty="0"/>
              <a:t> </a:t>
            </a:r>
            <a:r>
              <a:rPr lang="ko-KR" altLang="en-US" dirty="0"/>
              <a:t>디렉터리에  각 </a:t>
            </a:r>
            <a:r>
              <a:rPr lang="ko-KR" altLang="en-US" dirty="0" err="1" smtClean="0"/>
              <a:t>서비스별로</a:t>
            </a:r>
            <a:r>
              <a:rPr lang="ko-KR" altLang="en-US" dirty="0" smtClean="0"/>
              <a:t> 설정 파일 존재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16169"/>
            <a:ext cx="6996545" cy="26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PAM </a:t>
            </a:r>
            <a:r>
              <a:rPr lang="ko-KR" altLang="en-US" dirty="0"/>
              <a:t>설정 파일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 모듈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사용자를 </a:t>
            </a:r>
            <a:r>
              <a:rPr lang="ko-KR" altLang="en-US" dirty="0"/>
              <a:t>인증하는 데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예를 들어 암호가 정확한지를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account </a:t>
            </a:r>
            <a:r>
              <a:rPr lang="en-US" altLang="ko-KR" dirty="0"/>
              <a:t>: </a:t>
            </a:r>
            <a:r>
              <a:rPr lang="ko-KR" altLang="en-US" dirty="0"/>
              <a:t>이 모듈은 접근이 허용되는지를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 </a:t>
            </a:r>
            <a:r>
              <a:rPr lang="ko-KR" altLang="en-US" dirty="0"/>
              <a:t>예를 들어 사용자 계정이 </a:t>
            </a:r>
            <a:r>
              <a:rPr lang="ko-KR" altLang="en-US" dirty="0" smtClean="0"/>
              <a:t>유효한지 </a:t>
            </a:r>
            <a:r>
              <a:rPr lang="ko-KR" altLang="en-US" dirty="0"/>
              <a:t>또는 사용자가 해당 날짜에 로그인할 수 있는지를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 lvl="2"/>
            <a:r>
              <a:rPr lang="en-US" altLang="ko-KR" dirty="0" smtClean="0"/>
              <a:t>password </a:t>
            </a:r>
            <a:r>
              <a:rPr lang="en-US" altLang="ko-KR" dirty="0"/>
              <a:t>: </a:t>
            </a:r>
            <a:r>
              <a:rPr lang="ko-KR" altLang="en-US" dirty="0"/>
              <a:t>이 모듈은 사용자 계정의 암호를 바꾸는 데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2"/>
            <a:r>
              <a:rPr lang="en-US" altLang="ko-KR" dirty="0" smtClean="0"/>
              <a:t>session </a:t>
            </a:r>
            <a:r>
              <a:rPr lang="en-US" altLang="ko-KR" dirty="0"/>
              <a:t>: </a:t>
            </a:r>
            <a:r>
              <a:rPr lang="ko-KR" altLang="en-US" dirty="0"/>
              <a:t>이 모듈은 사용자의 세션을 설정하고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 </a:t>
            </a:r>
            <a:r>
              <a:rPr lang="ko-KR" altLang="en-US" dirty="0"/>
              <a:t>또한 사용자의 홈 디렉터리를 </a:t>
            </a:r>
            <a:r>
              <a:rPr lang="ko-KR" altLang="en-US" dirty="0" err="1" smtClean="0"/>
              <a:t>마운트하는</a:t>
            </a:r>
            <a:r>
              <a:rPr lang="ko-KR" altLang="en-US" dirty="0" smtClean="0"/>
              <a:t> </a:t>
            </a:r>
            <a:r>
              <a:rPr lang="ko-KR" altLang="en-US" dirty="0"/>
              <a:t>것과 같이 접근을 허용하는 데 필요한 부가적인 작업을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/>
              <a:t>제어 </a:t>
            </a:r>
            <a:r>
              <a:rPr lang="ko-KR" altLang="en-US" dirty="0" smtClean="0"/>
              <a:t>플래그</a:t>
            </a:r>
            <a:r>
              <a:rPr lang="en-US" altLang="ko-KR" dirty="0" smtClean="0"/>
              <a:t>: </a:t>
            </a:r>
            <a:r>
              <a:rPr lang="ko-KR" altLang="en-US" dirty="0"/>
              <a:t> 특정 모듈의 </a:t>
            </a:r>
            <a:r>
              <a:rPr lang="ko-KR" altLang="en-US" dirty="0" smtClean="0"/>
              <a:t>성공과 </a:t>
            </a:r>
            <a:r>
              <a:rPr lang="ko-KR" altLang="en-US" dirty="0"/>
              <a:t>실패를 어떻게 처리할 것인지를 </a:t>
            </a:r>
            <a:r>
              <a:rPr lang="ko-KR" altLang="en-US" dirty="0" smtClean="0"/>
              <a:t>알려줌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required </a:t>
            </a:r>
            <a:r>
              <a:rPr lang="en-US" altLang="ko-KR" dirty="0"/>
              <a:t>: </a:t>
            </a:r>
            <a:r>
              <a:rPr lang="ko-KR" altLang="en-US" dirty="0"/>
              <a:t>해당 모듈은 인증을 계속하기 위해 반드시 성공해야 한다</a:t>
            </a:r>
            <a:r>
              <a:rPr lang="en-US" altLang="ko-KR" dirty="0"/>
              <a:t>. </a:t>
            </a:r>
            <a:r>
              <a:rPr lang="ko-KR" altLang="en-US" dirty="0"/>
              <a:t>만약 실패하면 </a:t>
            </a:r>
            <a:r>
              <a:rPr lang="ko-KR" altLang="en-US" dirty="0" smtClean="0"/>
              <a:t>사용자는 </a:t>
            </a:r>
            <a:r>
              <a:rPr lang="ko-KR" altLang="en-US" dirty="0"/>
              <a:t>다른 모든 모듈의 테스트가 끝날 때까지 결과를 받지 못한다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 smtClean="0"/>
              <a:t>requisite </a:t>
            </a:r>
            <a:r>
              <a:rPr lang="en-US" altLang="ko-KR" dirty="0"/>
              <a:t>: </a:t>
            </a:r>
            <a:r>
              <a:rPr lang="ko-KR" altLang="en-US" dirty="0"/>
              <a:t>해당 모듈은 인증을 계속하기 위해 반드시 성공해야 한다</a:t>
            </a:r>
            <a:r>
              <a:rPr lang="en-US" altLang="ko-KR" dirty="0"/>
              <a:t>. </a:t>
            </a:r>
            <a:r>
              <a:rPr lang="ko-KR" altLang="en-US" dirty="0"/>
              <a:t>그러나 만약 이 </a:t>
            </a:r>
            <a:r>
              <a:rPr lang="ko-KR" altLang="en-US" dirty="0" smtClean="0"/>
              <a:t>지점에서 </a:t>
            </a:r>
            <a:r>
              <a:rPr lang="ko-KR" altLang="en-US" dirty="0"/>
              <a:t>실패하면 사용자는 실패에 대한 메시지를 즉시 받는다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sufficient </a:t>
            </a:r>
            <a:r>
              <a:rPr lang="en-US" altLang="ko-KR" dirty="0"/>
              <a:t>: </a:t>
            </a:r>
            <a:r>
              <a:rPr lang="ko-KR" altLang="en-US" dirty="0"/>
              <a:t>실패하면 이 모듈의 결과가 무시된다</a:t>
            </a:r>
            <a:r>
              <a:rPr lang="en-US" altLang="ko-KR" dirty="0"/>
              <a:t>. </a:t>
            </a:r>
            <a:r>
              <a:rPr lang="ko-KR" altLang="en-US" dirty="0"/>
              <a:t>만약 이 모듈이 성공하고 앞선 </a:t>
            </a:r>
            <a:r>
              <a:rPr lang="en-US" altLang="ko-KR" dirty="0" smtClean="0"/>
              <a:t>required </a:t>
            </a:r>
            <a:r>
              <a:rPr lang="ko-KR" altLang="en-US" dirty="0"/>
              <a:t>모듈 중 실패가 없으면 인증 성공을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optional </a:t>
            </a:r>
            <a:r>
              <a:rPr lang="en-US" altLang="ko-KR" dirty="0"/>
              <a:t>: </a:t>
            </a:r>
            <a:r>
              <a:rPr lang="ko-KR" altLang="en-US" dirty="0"/>
              <a:t>이 모듈의 결과는 무시된다</a:t>
            </a:r>
            <a:r>
              <a:rPr lang="en-US" altLang="ko-KR" dirty="0"/>
              <a:t>. </a:t>
            </a:r>
            <a:r>
              <a:rPr lang="ko-KR" altLang="en-US" dirty="0"/>
              <a:t>이 모듈은 오직 해당 인터페이스에 다른 모듈이 </a:t>
            </a:r>
            <a:r>
              <a:rPr lang="ko-KR" altLang="en-US" dirty="0" smtClean="0"/>
              <a:t>없는 </a:t>
            </a:r>
            <a:r>
              <a:rPr lang="ko-KR" altLang="en-US" dirty="0"/>
              <a:t>경우에만 인증에 성공하는 데 필요하다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include </a:t>
            </a:r>
            <a:r>
              <a:rPr lang="en-US" altLang="ko-KR" dirty="0"/>
              <a:t>: </a:t>
            </a:r>
            <a:r>
              <a:rPr lang="ko-KR" altLang="en-US" dirty="0"/>
              <a:t>인자로 지정된 설정 파일의 내용을 모두 포함한다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 smtClean="0"/>
              <a:t>substack</a:t>
            </a:r>
            <a:r>
              <a:rPr lang="en-US" altLang="ko-KR" dirty="0" smtClean="0"/>
              <a:t> </a:t>
            </a:r>
            <a:r>
              <a:rPr lang="en-US" altLang="ko-KR" dirty="0"/>
              <a:t>: include</a:t>
            </a:r>
            <a:r>
              <a:rPr lang="ko-KR" altLang="en-US" dirty="0"/>
              <a:t>와 같이 인자로 지정된 설정 파일의 내용을 모두 포함하나</a:t>
            </a:r>
            <a:r>
              <a:rPr lang="en-US" altLang="ko-KR" dirty="0"/>
              <a:t>, </a:t>
            </a:r>
            <a:r>
              <a:rPr lang="ko-KR" altLang="en-US" dirty="0"/>
              <a:t>서브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</a:t>
            </a:r>
            <a:r>
              <a:rPr lang="ko-KR" altLang="en-US" dirty="0"/>
              <a:t>동작 결과에 따라 나머지 모듈을 통과하지 않는다는 점이 다르다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12" y="1547226"/>
            <a:ext cx="7013864" cy="44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PAM </a:t>
            </a:r>
            <a:r>
              <a:rPr lang="ko-KR" altLang="en-US" dirty="0"/>
              <a:t>설정 파일 형식</a:t>
            </a:r>
            <a:endParaRPr lang="en-US" altLang="ko-KR" dirty="0"/>
          </a:p>
          <a:p>
            <a:pPr lvl="1"/>
            <a:r>
              <a:rPr lang="ko-KR" altLang="en-US" dirty="0"/>
              <a:t>모듈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/>
              <a:t> 삽입 가능한</a:t>
            </a:r>
            <a:r>
              <a:rPr lang="en-US" altLang="ko-KR" dirty="0"/>
              <a:t>(pluggable) </a:t>
            </a:r>
            <a:r>
              <a:rPr lang="ko-KR" altLang="en-US" dirty="0"/>
              <a:t>것을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모듈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: </a:t>
            </a:r>
            <a:r>
              <a:rPr lang="ko-KR" altLang="en-US" dirty="0"/>
              <a:t> 인증 과정에서 정보가 필요한 일부 모듈에 정보를 전달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75" y="1896963"/>
            <a:ext cx="6953250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en-US" altLang="ko-KR" dirty="0"/>
              <a:t>PAM </a:t>
            </a:r>
            <a:r>
              <a:rPr lang="ko-KR" altLang="en-US" dirty="0"/>
              <a:t>파일의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행은 주석으로 </a:t>
            </a:r>
            <a:r>
              <a:rPr lang="en-US" altLang="ko-KR" dirty="0"/>
              <a:t>#</a:t>
            </a:r>
            <a:r>
              <a:rPr lang="ko-KR" altLang="en-US" dirty="0"/>
              <a:t>로 시작하는 </a:t>
            </a:r>
            <a:r>
              <a:rPr lang="ko-KR" altLang="en-US" dirty="0" smtClean="0"/>
              <a:t>문장이다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행과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행은 </a:t>
            </a:r>
            <a:r>
              <a:rPr lang="ko-KR" altLang="en-US" dirty="0"/>
              <a:t>로그인 인증을 위한 </a:t>
            </a:r>
            <a:r>
              <a:rPr lang="ko-KR" altLang="en-US" dirty="0" smtClean="0"/>
              <a:t>모듈이다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/>
            <a:r>
              <a:rPr lang="en-US" altLang="ko-KR" dirty="0"/>
              <a:t>pam_listfile.so: </a:t>
            </a:r>
            <a:r>
              <a:rPr lang="ko-KR" altLang="en-US" dirty="0"/>
              <a:t>이 모듈은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ftpusers</a:t>
            </a:r>
            <a:r>
              <a:rPr lang="en-US" altLang="ko-KR" dirty="0"/>
              <a:t> </a:t>
            </a:r>
            <a:r>
              <a:rPr lang="ko-KR" altLang="en-US" dirty="0"/>
              <a:t>파일에 기반하여 서비스 이용을 허용하거나 거부한다</a:t>
            </a:r>
            <a:r>
              <a:rPr lang="en-US" altLang="ko-KR" dirty="0"/>
              <a:t>. </a:t>
            </a:r>
            <a:r>
              <a:rPr lang="ko-KR" altLang="en-US" dirty="0"/>
              <a:t>이 파일에 사용자 이름이 있으면 </a:t>
            </a:r>
            <a:r>
              <a:rPr lang="en-US" altLang="ko-KR" dirty="0"/>
              <a:t>ftp </a:t>
            </a:r>
            <a:r>
              <a:rPr lang="ko-KR" altLang="en-US" dirty="0"/>
              <a:t>서비스 이용을 거부한다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pam_shells.so: </a:t>
            </a:r>
            <a:r>
              <a:rPr lang="ko-KR" altLang="en-US" dirty="0"/>
              <a:t>이 모듈은 사용자의 셸이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/shells </a:t>
            </a:r>
            <a:r>
              <a:rPr lang="ko-KR" altLang="en-US" dirty="0"/>
              <a:t>파일에 있는 정당한 셸인지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69" y="1556792"/>
            <a:ext cx="7005205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보안 관리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en-US" altLang="ko-KR" dirty="0"/>
              <a:t>PAM </a:t>
            </a:r>
            <a:r>
              <a:rPr lang="ko-KR" altLang="en-US" dirty="0"/>
              <a:t>파일의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7~9</a:t>
            </a:r>
            <a:r>
              <a:rPr lang="ko-KR" altLang="en-US" dirty="0"/>
              <a:t>행은 공통으로 적용되는 로그인 인증을 위한 모듈이다</a:t>
            </a:r>
            <a:r>
              <a:rPr lang="en-US" altLang="ko-KR" dirty="0"/>
              <a:t>. </a:t>
            </a:r>
            <a:r>
              <a:rPr lang="ko-KR" altLang="en-US" dirty="0"/>
              <a:t>이 중</a:t>
            </a:r>
            <a:r>
              <a:rPr lang="en-US" altLang="ko-KR" dirty="0"/>
              <a:t>c </a:t>
            </a:r>
            <a:r>
              <a:rPr lang="en-US" altLang="ko-KR" dirty="0" err="1"/>
              <a:t>ommon-auth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내용은 </a:t>
            </a:r>
            <a:r>
              <a:rPr lang="ko-KR" altLang="en-US" dirty="0"/>
              <a:t>다음과 같다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pam_unix.so </a:t>
            </a:r>
            <a:r>
              <a:rPr lang="en-US" altLang="ko-KR" dirty="0" err="1"/>
              <a:t>nullok</a:t>
            </a:r>
            <a:r>
              <a:rPr lang="en-US" altLang="ko-KR" dirty="0"/>
              <a:t>: pam_unix.so</a:t>
            </a:r>
            <a:r>
              <a:rPr lang="ko-KR" altLang="en-US" dirty="0"/>
              <a:t>는 계정의 정상 여부를 확인하기 위해 필요한 </a:t>
            </a:r>
            <a:r>
              <a:rPr lang="ko-KR" altLang="en-US" dirty="0" smtClean="0"/>
              <a:t>모듈이다</a:t>
            </a:r>
            <a:r>
              <a:rPr lang="en-US" altLang="ko-KR" dirty="0"/>
              <a:t>. pam_unix.so </a:t>
            </a:r>
            <a:r>
              <a:rPr lang="ko-KR" altLang="en-US" dirty="0"/>
              <a:t>모듈은 계정이 만료되지는 않았는지</a:t>
            </a:r>
            <a:r>
              <a:rPr lang="en-US" altLang="ko-KR" dirty="0"/>
              <a:t>, </a:t>
            </a:r>
            <a:r>
              <a:rPr lang="ko-KR" altLang="en-US" dirty="0"/>
              <a:t>정해진 기간에 암호를 </a:t>
            </a:r>
            <a:r>
              <a:rPr lang="ko-KR" altLang="en-US" dirty="0" smtClean="0"/>
              <a:t>변경했는지 </a:t>
            </a:r>
            <a:r>
              <a:rPr lang="ko-KR" altLang="en-US" dirty="0"/>
              <a:t>등을 확인한다</a:t>
            </a:r>
            <a:r>
              <a:rPr lang="en-US" altLang="ko-KR" dirty="0"/>
              <a:t>. </a:t>
            </a:r>
            <a:r>
              <a:rPr lang="en-US" altLang="ko-KR" dirty="0" err="1"/>
              <a:t>nullok</a:t>
            </a:r>
            <a:r>
              <a:rPr lang="en-US" altLang="ko-KR" dirty="0"/>
              <a:t> </a:t>
            </a:r>
            <a:r>
              <a:rPr lang="ko-KR" altLang="en-US" dirty="0"/>
              <a:t>인자는 </a:t>
            </a:r>
            <a:r>
              <a:rPr lang="en-US" altLang="ko-KR" dirty="0"/>
              <a:t>pam_unix.so </a:t>
            </a:r>
            <a:r>
              <a:rPr lang="ko-KR" altLang="en-US" dirty="0"/>
              <a:t>모듈이 빈 암호도 허용한다는 것을 </a:t>
            </a:r>
            <a:r>
              <a:rPr lang="ko-KR" altLang="en-US" dirty="0" smtClean="0"/>
              <a:t>의미한다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pam_deny.so</a:t>
            </a:r>
            <a:r>
              <a:rPr lang="en-US" altLang="ko-KR" dirty="0"/>
              <a:t>, pam_permit.so: </a:t>
            </a:r>
            <a:r>
              <a:rPr lang="ko-KR" altLang="en-US" dirty="0"/>
              <a:t>이 모듈들은 접근을 거부하거나 허용한다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1511"/>
            <a:ext cx="6814705" cy="3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2528900"/>
            <a:ext cx="1800200" cy="1476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19212"/>
            <a:ext cx="5200650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정보 보안의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/>
              <a:t>정보 보안의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정보 보안에는 물리적인 보안</a:t>
            </a:r>
            <a:r>
              <a:rPr lang="en-US" altLang="ko-KR" dirty="0"/>
              <a:t>, </a:t>
            </a:r>
            <a:r>
              <a:rPr lang="ko-KR" altLang="en-US" dirty="0"/>
              <a:t>기술적인 보안</a:t>
            </a:r>
            <a:r>
              <a:rPr lang="en-US" altLang="ko-KR" dirty="0"/>
              <a:t>, </a:t>
            </a:r>
            <a:r>
              <a:rPr lang="ko-KR" altLang="en-US" dirty="0"/>
              <a:t>관리적인 보안 등 다양한 </a:t>
            </a:r>
            <a:r>
              <a:rPr lang="ko-KR" altLang="en-US" dirty="0" smtClean="0"/>
              <a:t>측면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보안은 </a:t>
            </a:r>
            <a:r>
              <a:rPr lang="ko-KR" altLang="en-US" dirty="0"/>
              <a:t>정보 자산을 여러 가지 위협으로부터 보호하여 기밀성</a:t>
            </a:r>
            <a:r>
              <a:rPr lang="en-US" altLang="ko-KR" dirty="0"/>
              <a:t>, </a:t>
            </a:r>
            <a:r>
              <a:rPr lang="ko-KR" altLang="en-US" dirty="0" err="1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가용성을 유지하는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정보 </a:t>
            </a:r>
            <a:r>
              <a:rPr lang="ko-KR" altLang="en-US" dirty="0"/>
              <a:t>보안의 </a:t>
            </a:r>
            <a:r>
              <a:rPr lang="en-US" altLang="ko-KR" dirty="0"/>
              <a:t>3</a:t>
            </a:r>
            <a:r>
              <a:rPr lang="ko-KR" altLang="en-US" dirty="0" smtClean="0"/>
              <a:t>요소</a:t>
            </a:r>
            <a:r>
              <a:rPr lang="en-US" altLang="ko-KR" dirty="0"/>
              <a:t>: CIA </a:t>
            </a:r>
            <a:r>
              <a:rPr lang="ko-KR" altLang="en-US" dirty="0" smtClean="0"/>
              <a:t>삼각형</a:t>
            </a:r>
            <a:endParaRPr lang="en-US" altLang="ko-KR" dirty="0" smtClean="0"/>
          </a:p>
          <a:p>
            <a:pPr lvl="1"/>
            <a:r>
              <a:rPr lang="ko-KR" altLang="en-US" dirty="0"/>
              <a:t>기밀성</a:t>
            </a:r>
            <a:r>
              <a:rPr lang="en-US" altLang="ko-KR" dirty="0"/>
              <a:t>(confidentiality)</a:t>
            </a:r>
            <a:r>
              <a:rPr lang="ko-KR" altLang="en-US" dirty="0"/>
              <a:t>은 </a:t>
            </a:r>
            <a:r>
              <a:rPr lang="ko-KR" altLang="en-US" dirty="0" err="1"/>
              <a:t>허가받은</a:t>
            </a:r>
            <a:r>
              <a:rPr lang="ko-KR" altLang="en-US" dirty="0"/>
              <a:t> 사용자만이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해당 </a:t>
            </a:r>
            <a:r>
              <a:rPr lang="ko-KR" altLang="en-US" dirty="0"/>
              <a:t>정보에 접근할 수 있도록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err="1"/>
              <a:t>무결성</a:t>
            </a:r>
            <a:r>
              <a:rPr lang="en-US" altLang="ko-KR" dirty="0"/>
              <a:t>(integrity)</a:t>
            </a:r>
            <a:r>
              <a:rPr lang="ko-KR" altLang="en-US" dirty="0"/>
              <a:t>은 정보가 무단으로 변조되지 않았음을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/>
              <a:t>가용성</a:t>
            </a:r>
            <a:r>
              <a:rPr lang="en-US" altLang="ko-KR" dirty="0"/>
              <a:t>(availability)</a:t>
            </a:r>
            <a:r>
              <a:rPr lang="ko-KR" altLang="en-US" dirty="0"/>
              <a:t>은 필요할 때 인가를 받은 사용자가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정보나 </a:t>
            </a:r>
            <a:r>
              <a:rPr lang="ko-KR" altLang="en-US" dirty="0"/>
              <a:t>서비스에 접근할 수 있는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89" y="2996952"/>
            <a:ext cx="3000375" cy="283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정보 보안의 기초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보안 기본 </a:t>
            </a:r>
            <a:r>
              <a:rPr lang="ko-KR" altLang="en-US" dirty="0" smtClean="0"/>
              <a:t>조치</a:t>
            </a:r>
            <a:endParaRPr lang="en-US" altLang="ko-KR" dirty="0" smtClean="0"/>
          </a:p>
          <a:p>
            <a:pPr lvl="1"/>
            <a:r>
              <a:rPr lang="ko-KR" altLang="en-US" dirty="0"/>
              <a:t>불필요한 서비스 </a:t>
            </a:r>
            <a:r>
              <a:rPr lang="ko-KR" altLang="en-US" dirty="0" smtClean="0"/>
              <a:t>통제하기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꼭 </a:t>
            </a:r>
            <a:r>
              <a:rPr lang="ko-KR" altLang="en-US" dirty="0"/>
              <a:t>필요하지 않은 서비스 포트는 모두 </a:t>
            </a:r>
            <a:r>
              <a:rPr lang="ko-KR" altLang="en-US" dirty="0" smtClean="0"/>
              <a:t>차단</a:t>
            </a:r>
            <a:endParaRPr lang="en-US" altLang="ko-KR" dirty="0" smtClean="0"/>
          </a:p>
          <a:p>
            <a:pPr lvl="2"/>
            <a:r>
              <a:rPr lang="ko-KR" altLang="en-US" dirty="0"/>
              <a:t>서비스를 통제하는 데는 불필요한 서비스 자체를 제거하는 방법과 방화벽에서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ko-KR" altLang="en-US" dirty="0" err="1"/>
              <a:t>필터링하는</a:t>
            </a:r>
            <a:r>
              <a:rPr lang="ko-KR" altLang="en-US" dirty="0"/>
              <a:t> 방법을 함께 사용하는 것이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r>
              <a:rPr lang="ko-KR" altLang="en-US" dirty="0"/>
              <a:t>소프트웨어 패치 </a:t>
            </a:r>
            <a:r>
              <a:rPr lang="ko-KR" altLang="en-US" dirty="0" smtClean="0"/>
              <a:t>실시하기</a:t>
            </a:r>
            <a:endParaRPr lang="en-US" altLang="ko-KR" dirty="0" smtClean="0"/>
          </a:p>
          <a:p>
            <a:pPr lvl="2"/>
            <a:r>
              <a:rPr lang="ko-KR" altLang="en-US" dirty="0"/>
              <a:t> 시스템 관리자는 패치의 발표에 주의를 기울이고 있다가 패치가 나오면 </a:t>
            </a:r>
            <a:r>
              <a:rPr lang="ko-KR" altLang="en-US" dirty="0" smtClean="0"/>
              <a:t>즉시 설치</a:t>
            </a:r>
            <a:endParaRPr lang="en-US" altLang="ko-KR" dirty="0" smtClean="0"/>
          </a:p>
          <a:p>
            <a:pPr lvl="1"/>
            <a:r>
              <a:rPr lang="ko-KR" altLang="en-US" dirty="0"/>
              <a:t>주기적으로 </a:t>
            </a:r>
            <a:r>
              <a:rPr lang="ko-KR" altLang="en-US" dirty="0" smtClean="0"/>
              <a:t>점검하기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</a:t>
            </a:r>
            <a:r>
              <a:rPr lang="ko-KR" altLang="en-US" dirty="0"/>
              <a:t>목록과 사용자의 상태</a:t>
            </a:r>
            <a:r>
              <a:rPr lang="en-US" altLang="ko-KR" dirty="0"/>
              <a:t>, </a:t>
            </a:r>
            <a:r>
              <a:rPr lang="ko-KR" altLang="en-US" dirty="0" smtClean="0"/>
              <a:t>서비스의 </a:t>
            </a:r>
            <a:r>
              <a:rPr lang="ko-KR" altLang="en-US" dirty="0"/>
              <a:t>동작 상태</a:t>
            </a:r>
            <a:r>
              <a:rPr lang="en-US" altLang="ko-KR" dirty="0"/>
              <a:t>, </a:t>
            </a:r>
            <a:r>
              <a:rPr lang="ko-KR" altLang="en-US" dirty="0"/>
              <a:t>네트워크 연결 상태</a:t>
            </a:r>
            <a:r>
              <a:rPr lang="en-US" altLang="ko-KR" dirty="0"/>
              <a:t>, </a:t>
            </a:r>
            <a:r>
              <a:rPr lang="ko-KR" altLang="en-US" dirty="0"/>
              <a:t>디스크의 남은 용량 등을 주기적으로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백업하기</a:t>
            </a:r>
            <a:endParaRPr lang="en-US" altLang="ko-KR" dirty="0" smtClean="0"/>
          </a:p>
          <a:p>
            <a:pPr lvl="2"/>
            <a:r>
              <a:rPr lang="ko-KR" altLang="en-US" dirty="0"/>
              <a:t>주요 시스템 설정과 소프트웨어</a:t>
            </a:r>
            <a:r>
              <a:rPr lang="en-US" altLang="ko-KR" dirty="0"/>
              <a:t>, </a:t>
            </a:r>
            <a:r>
              <a:rPr lang="ko-KR" altLang="en-US" dirty="0"/>
              <a:t>사용자 데이터 등을 주기적으로 </a:t>
            </a:r>
            <a:r>
              <a:rPr lang="ko-KR" altLang="en-US" dirty="0" smtClean="0"/>
              <a:t>백업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문제가 </a:t>
            </a:r>
            <a:r>
              <a:rPr lang="ko-KR" altLang="en-US" dirty="0"/>
              <a:t>발생했을 때 빠르게 복구하는 방법도 </a:t>
            </a:r>
            <a:r>
              <a:rPr lang="ko-KR" altLang="en-US" dirty="0" smtClean="0"/>
              <a:t>연습해둬야</a:t>
            </a:r>
            <a:endParaRPr lang="en-US" altLang="ko-KR" dirty="0"/>
          </a:p>
          <a:p>
            <a:pPr lvl="1"/>
            <a:r>
              <a:rPr lang="ko-KR" altLang="en-US" dirty="0"/>
              <a:t>공부하는 시스템 </a:t>
            </a:r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/>
              <a:t>관리자는 늘 공부하는 자세로 신기술에 대한 검토와 적용</a:t>
            </a:r>
            <a:r>
              <a:rPr lang="en-US" altLang="ko-KR" dirty="0"/>
              <a:t>, </a:t>
            </a:r>
            <a:r>
              <a:rPr lang="ko-KR" altLang="en-US" dirty="0"/>
              <a:t>안정적인 </a:t>
            </a:r>
            <a:r>
              <a:rPr lang="ko-KR" altLang="en-US" dirty="0" smtClean="0"/>
              <a:t>서비스 </a:t>
            </a:r>
            <a:r>
              <a:rPr lang="ko-KR" altLang="en-US" dirty="0"/>
              <a:t>운영 등을 위해 꾸준히 노력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시스템 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20880" cy="5400600"/>
          </a:xfrm>
        </p:spPr>
        <p:txBody>
          <a:bodyPr/>
          <a:lstStyle/>
          <a:p>
            <a:r>
              <a:rPr lang="ko-KR" altLang="en-US" dirty="0" smtClean="0"/>
              <a:t>로그</a:t>
            </a:r>
            <a:endParaRPr lang="en-US" altLang="ko-KR" dirty="0" smtClean="0"/>
          </a:p>
          <a:p>
            <a:pPr lvl="1"/>
            <a:r>
              <a:rPr lang="ko-KR" altLang="en-US" dirty="0"/>
              <a:t>로그는 </a:t>
            </a:r>
            <a:r>
              <a:rPr lang="ko-KR" altLang="en-US" dirty="0" err="1"/>
              <a:t>커널과</a:t>
            </a:r>
            <a:r>
              <a:rPr lang="ko-KR" altLang="en-US" dirty="0"/>
              <a:t>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시스템이 제공하는 여러 서비스와 응용 프로그램이 발생시키는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r>
              <a:rPr lang="ko-KR" altLang="en-US" dirty="0"/>
              <a:t>로그를 저장하고 있는 파일을 로그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ko-KR" altLang="en-US" dirty="0" smtClean="0"/>
              <a:t>디렉터리에 위치</a:t>
            </a:r>
            <a:endParaRPr lang="en-US" altLang="ko-KR" dirty="0" smtClean="0"/>
          </a:p>
          <a:p>
            <a:pPr lvl="1"/>
            <a:r>
              <a:rPr lang="ko-KR" altLang="en-US" dirty="0"/>
              <a:t>로그 파일을 통해 </a:t>
            </a:r>
            <a:r>
              <a:rPr lang="ko-KR" altLang="en-US" dirty="0" smtClean="0"/>
              <a:t>시스템의 </a:t>
            </a:r>
            <a:r>
              <a:rPr lang="ko-KR" altLang="en-US" dirty="0"/>
              <a:t>상태를 </a:t>
            </a:r>
            <a:r>
              <a:rPr lang="ko-KR" altLang="en-US" dirty="0" smtClean="0"/>
              <a:t>확인 가능</a:t>
            </a:r>
            <a:endParaRPr lang="en-US" altLang="ko-KR" dirty="0" smtClean="0"/>
          </a:p>
          <a:p>
            <a:r>
              <a:rPr lang="ko-KR" altLang="en-US" dirty="0" smtClean="0"/>
              <a:t>주요 로그 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3" y="2572490"/>
            <a:ext cx="7446818" cy="3801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25362</TotalTime>
  <Words>1712</Words>
  <Application>Microsoft Office PowerPoint</Application>
  <PresentationFormat>화면 슬라이드 쇼(4:3)</PresentationFormat>
  <Paragraphs>334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HY견고딕</vt:lpstr>
      <vt:lpstr>굴림</vt:lpstr>
      <vt:lpstr>다음_Regular</vt:lpstr>
      <vt:lpstr>돋움체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15. 리눅스 보안의 기초</vt:lpstr>
      <vt:lpstr>PowerPoint 프레젠테이션</vt:lpstr>
      <vt:lpstr>PowerPoint 프레젠테이션</vt:lpstr>
      <vt:lpstr>리눅스 실습 스터디 맵</vt:lpstr>
      <vt:lpstr>00 개요</vt:lpstr>
      <vt:lpstr>01 정보 보안의 기초</vt:lpstr>
      <vt:lpstr>01 정보 보안의 기초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02 시스템 로그</vt:lpstr>
      <vt:lpstr>03 방화벽 관리</vt:lpstr>
      <vt:lpstr>03 방화벽 관리</vt:lpstr>
      <vt:lpstr>03 방화벽 관리</vt:lpstr>
      <vt:lpstr>03 방화벽 관리</vt:lpstr>
      <vt:lpstr>03 방화벽 관리</vt:lpstr>
      <vt:lpstr>03 방화벽 관리</vt:lpstr>
      <vt:lpstr>03 방화벽 관리</vt:lpstr>
      <vt:lpstr>03 방화벽 관리</vt:lpstr>
      <vt:lpstr>03 방화벽 관리</vt:lpstr>
      <vt:lpstr>03 방화벽 관리</vt:lpstr>
      <vt:lpstr>03 방화벽 관리</vt:lpstr>
      <vt:lpstr>03 방화벽 관리</vt:lpstr>
      <vt:lpstr>03 방화벽 관리</vt:lpstr>
      <vt:lpstr>04 보안 관리 도구</vt:lpstr>
      <vt:lpstr>04 보안 관리 도구</vt:lpstr>
      <vt:lpstr>04 보안 관리 도구</vt:lpstr>
      <vt:lpstr>04 보안 관리 도구</vt:lpstr>
      <vt:lpstr>04 보안 관리 도구</vt:lpstr>
      <vt:lpstr>04 보안 관리 도구</vt:lpstr>
      <vt:lpstr>04 보안 관리 도구</vt:lpstr>
      <vt:lpstr>04 보안 관리 도구</vt:lpstr>
      <vt:lpstr>04 보안 관리 도구</vt:lpstr>
      <vt:lpstr>04 보안 관리 도구</vt:lpstr>
      <vt:lpstr>04 보안 관리 도구</vt:lpstr>
      <vt:lpstr>04 보안 관리 도구</vt:lpstr>
      <vt:lpstr>04 보안 관리 도구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1183</cp:revision>
  <dcterms:created xsi:type="dcterms:W3CDTF">2012-07-11T10:23:22Z</dcterms:created>
  <dcterms:modified xsi:type="dcterms:W3CDTF">2018-03-07T12:50:56Z</dcterms:modified>
</cp:coreProperties>
</file>