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C4CAC-78B8-4FC2-ADC2-A615F83D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D277F-2F74-4333-BF29-2D6FB2D5D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B9DAB-192F-4F63-BF92-9EC09E11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C90C3-7955-4511-A90F-EC150B8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1C028-F014-4B8E-8BEB-B6E6D908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8100-780A-466D-8371-173353F9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39F8C-F1FA-488D-9799-CD8E77D9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D1A0F-E337-4E00-A08D-F280A3B4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7F334-F2C2-461F-99DE-8F1AD858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E7202-C68E-4039-91BF-A0F699C2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4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5C984C-1AE4-4C8A-B61E-5A60DF88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6C74F-8087-424C-900F-410948BDB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EDD64-5B0F-4A90-AF3F-B1313C53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F7E69-ADE8-495C-A23E-8D3CB3B2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FE79F-6A70-4A30-9140-D6C111AE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8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CFC66-3BB8-498C-A320-9F0292EE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94BFD-1A02-4F2D-8C7F-8977721A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8BF08-A48A-4A66-BB86-94395FE3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DA8D2-B967-4168-83C4-11002C06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18641-1C62-479E-A27F-9CCC76B8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14189-299C-4A3E-AB8A-13AAEE6E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7F2B4-118F-42DA-AB0D-542EFDA1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69EDC-0D12-4A4A-A772-8DAE33CA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5A1CF-A815-4A95-925B-43FFA58E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5B4AE-E249-4697-96EC-0494FEDA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1D8C8-50D4-4804-8CD3-3C2ADB94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CA2DC-F277-46B2-848A-D901A320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C9814-013B-450E-B694-41B77B1FC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51618A-454D-47FD-8AD1-3222396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3ED1DD-1326-4740-BB5E-27C4AF6B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DCB55-B108-4ADF-A5B9-E5A66B9B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0E24-F7E3-4B10-9737-E96E97C3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D659E-D879-476B-9597-77C84D7F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B2600-33C1-44DF-B3F4-EFCFC91F3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0E109-5FA8-439D-B6E7-82CAEDAA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4A1DD5-37C0-4EE3-9C26-B42002820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D008FC-9C1A-4E8D-9E5E-B4FD22F9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231AF2-FA89-471D-9A15-BC238A98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F9D91-0E74-4303-8AF1-C31A3B2F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1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A05E2-6AE4-41BD-93B5-CF67E244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7DBBD-38FE-4F91-82C9-386EF6BE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BBDAF-A0D6-4133-9010-3DDFD2EA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915FE3-8744-4BDE-83AE-6C059DEF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136C0-BCEB-49F8-BCBE-08011C4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D52F6B-154D-41DC-B381-183BFB45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109EC1-A93A-4C51-99A0-C139489C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D5F18-F49C-45E9-8CE5-8BFE4741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12387-8916-409A-959E-96DC028E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5B2D5-44B0-44F6-9F23-9638BFD9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B7A11-3524-4032-A4FD-4514CF2B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5A676-D955-4EB9-BB52-A4D0E41E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576E6-F5DD-491F-94CE-263597C4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7C130-3DC7-4059-A776-268D079E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B6B5D-FAFB-4383-952C-BC66B28DE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BD9C-E854-437B-8D89-1E11ABE7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02E24-A8C0-4C56-8D48-843F3445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861-CF99-48FB-BA03-E68E0428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38C6-A991-48CC-A398-381D68D2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2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FE935-EA90-48F9-873C-2AD3BE7D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DD060-70A6-48B4-BB14-1C8E7502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7686C-7C91-41F9-A6D9-E77FD3239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D3E7E-2818-4FEE-B065-AA2BC6012FCC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31916-2A3B-4328-9587-A06E830D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B2F5D-9474-4E26-B472-BF203D436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FE5E-76E8-4E1A-B1D7-A94CEF168B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8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61571-8EFD-400C-9EC4-BE49061A0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Detection of Diabetic Retinopathy using </a:t>
            </a:r>
            <a:br>
              <a:rPr lang="en-US" altLang="ko-KR" dirty="0"/>
            </a:b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A6DB54-AD16-4419-A2D0-93ED55EE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359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/>
              <a:t>HeonHyung</a:t>
            </a:r>
            <a:r>
              <a:rPr lang="en-US" altLang="ko-KR" dirty="0"/>
              <a:t> Lee</a:t>
            </a:r>
          </a:p>
          <a:p>
            <a:r>
              <a:rPr lang="en-US" altLang="ko-KR" dirty="0"/>
              <a:t>May 21,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73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42F08-F1E6-4725-8BC2-9D5DD50A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78BAAF7-E5AD-4235-B327-E2C19BE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After processing filter, it is added with bias ,the 1x1 cell.</a:t>
            </a:r>
          </a:p>
          <a:p>
            <a:endParaRPr lang="en-US" altLang="ko-KR" dirty="0"/>
          </a:p>
          <a:p>
            <a:r>
              <a:rPr lang="en-US" altLang="ko-KR" dirty="0"/>
              <a:t>FYI, Stride is how many cell the window jumps.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7DD5ED-10D1-471D-B228-BE40D1D4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01" y="557213"/>
            <a:ext cx="6660071" cy="18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7E521-F991-44B1-B8FA-51795D6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dimensions convolutional product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A74A3-32A0-4917-ABCA-B89D1F19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Images have 3 dimensions. So we have to add one more dimension, Channel.</a:t>
            </a:r>
          </a:p>
          <a:p>
            <a:r>
              <a:rPr lang="en-US" altLang="ko-KR" dirty="0"/>
              <a:t>The process is same to before. But the number of the input’s and filter’s channel must be same.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31387-D11B-4BD6-9CF5-F29255D2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98" y="4619042"/>
            <a:ext cx="5589370" cy="21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13232-CB34-45B3-9C3B-F7FDC23D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8D759-210D-421B-AABA-81CAC90F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make multiple output, needed to use multiple filter channel.</a:t>
            </a:r>
          </a:p>
          <a:p>
            <a:r>
              <a:rPr lang="en-US" altLang="ko-KR" dirty="0"/>
              <a:t>each box on the below represents one process</a:t>
            </a:r>
          </a:p>
          <a:p>
            <a:r>
              <a:rPr lang="en-US" altLang="ko-KR" dirty="0"/>
              <a:t>C : Channel, H : Height, W: Width and </a:t>
            </a:r>
          </a:p>
          <a:p>
            <a:r>
              <a:rPr lang="en-US" altLang="ko-KR" dirty="0"/>
              <a:t>N : number of input or </a:t>
            </a:r>
            <a:r>
              <a:rPr lang="en-US" altLang="ko-KR" dirty="0" err="1"/>
              <a:t>filiter</a:t>
            </a:r>
            <a:r>
              <a:rPr lang="en-US" altLang="ko-KR" dirty="0"/>
              <a:t> or output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250CD-1C37-4EDB-9BD9-E8C30236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53" y="4242846"/>
            <a:ext cx="6351390" cy="24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3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5A580-E78F-43B3-B39C-D757CA0E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Pulling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AD5D6-92B7-411C-9DB9-AC709C98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reduce height or width, needed to use pulling process.</a:t>
            </a:r>
          </a:p>
          <a:p>
            <a:r>
              <a:rPr lang="en-US" altLang="ko-KR" dirty="0"/>
              <a:t>There are 2 ways to remove the cell</a:t>
            </a:r>
          </a:p>
          <a:p>
            <a:r>
              <a:rPr lang="en-US" altLang="ko-KR" dirty="0"/>
              <a:t>- first : take MAX value of the window.</a:t>
            </a:r>
          </a:p>
          <a:p>
            <a:r>
              <a:rPr lang="en-US" altLang="ko-KR" dirty="0"/>
              <a:t>- second : take average value of the window</a:t>
            </a:r>
          </a:p>
          <a:p>
            <a:r>
              <a:rPr lang="en-US" altLang="ko-KR" dirty="0"/>
              <a:t>In below case, window is 2x2, and stride is 2.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8F9282-E9F3-454C-B97C-BB26FCA4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21" y="4658406"/>
            <a:ext cx="3086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8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FE51-B804-4DCA-9A81-66D68596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Cont’d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860AF-A790-46DC-AA94-2465E219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Pulling doesn’t mean learning, it just reduce the cell.</a:t>
            </a:r>
          </a:p>
          <a:p>
            <a:r>
              <a:rPr lang="en-US" altLang="ko-KR" dirty="0"/>
              <a:t>And It makes no change of the number of output channels.</a:t>
            </a:r>
          </a:p>
          <a:p>
            <a:endParaRPr lang="en-US" altLang="ko-KR" dirty="0"/>
          </a:p>
          <a:p>
            <a:r>
              <a:rPr lang="en-US" altLang="ko-KR" dirty="0"/>
              <a:t>Finally, </a:t>
            </a:r>
            <a:r>
              <a:rPr lang="en-US" altLang="ko-KR"/>
              <a:t>it is kind </a:t>
            </a:r>
            <a:r>
              <a:rPr lang="en-US" altLang="ko-KR" dirty="0"/>
              <a:t>of strong against change of input data.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C7F70E-E036-4387-A946-44B3BC926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4063661"/>
            <a:ext cx="998359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974D5-AD4A-45E1-B13D-7ECCAF57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Need to 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7FEBB-ACCA-4055-B325-6D7A13EB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 should study the Inception they used and try to run using public data, Messidor-2.</a:t>
            </a:r>
          </a:p>
          <a:p>
            <a:endParaRPr lang="en-US" altLang="ko-KR" dirty="0"/>
          </a:p>
          <a:p>
            <a:r>
              <a:rPr lang="en-US" altLang="ko-KR" dirty="0"/>
              <a:t>I have to study over the article meticulously. Since there is a lot of things I wasn’t able to understand.</a:t>
            </a:r>
          </a:p>
          <a:p>
            <a:endParaRPr lang="en-US" altLang="ko-KR" dirty="0"/>
          </a:p>
          <a:p>
            <a:r>
              <a:rPr lang="en-US" altLang="ko-KR" dirty="0" err="1"/>
              <a:t>DongWoo</a:t>
            </a:r>
            <a:r>
              <a:rPr lang="en-US" altLang="ko-KR" dirty="0"/>
              <a:t> and I should find another tool or algorithm instead of Inception.</a:t>
            </a:r>
          </a:p>
          <a:p>
            <a:endParaRPr lang="en-US" altLang="ko-KR" dirty="0"/>
          </a:p>
          <a:p>
            <a:r>
              <a:rPr lang="en-US" altLang="ko-KR" dirty="0"/>
              <a:t>Try to learn how to use </a:t>
            </a:r>
            <a:r>
              <a:rPr lang="en-US" altLang="ko-KR" dirty="0" err="1"/>
              <a:t>Scipy</a:t>
            </a:r>
            <a:r>
              <a:rPr lang="en-US" altLang="ko-KR" dirty="0"/>
              <a:t> they used as a tool in the article.</a:t>
            </a:r>
          </a:p>
          <a:p>
            <a:endParaRPr lang="en-US" altLang="ko-KR" dirty="0"/>
          </a:p>
          <a:p>
            <a:r>
              <a:rPr lang="en-US" altLang="ko-KR" dirty="0"/>
              <a:t>Foremost, I have to learn what is deep learning actually.</a:t>
            </a:r>
          </a:p>
        </p:txBody>
      </p:sp>
    </p:spTree>
    <p:extLst>
      <p:ext uri="{BB962C8B-B14F-4D97-AF65-F5344CB8AC3E}">
        <p14:creationId xmlns:p14="http://schemas.microsoft.com/office/powerpoint/2010/main" val="37990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9AAA6-83B8-4D17-85E6-8D4B8AD0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 (graded by ophthalmologist)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D9179-5DA0-4404-B3F6-000A9003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For Development – From </a:t>
            </a:r>
            <a:r>
              <a:rPr lang="en-US" altLang="ko-KR" dirty="0" err="1"/>
              <a:t>EyePACS</a:t>
            </a:r>
            <a:r>
              <a:rPr lang="en-US" altLang="ko-KR" dirty="0"/>
              <a:t> in US and India, obtained among patients who were considered to have diabetic retinopathy</a:t>
            </a:r>
          </a:p>
          <a:p>
            <a:endParaRPr lang="en-US" altLang="ko-KR" dirty="0"/>
          </a:p>
          <a:p>
            <a:r>
              <a:rPr lang="en-US" altLang="ko-KR" dirty="0"/>
              <a:t>For clinical validation – From </a:t>
            </a:r>
            <a:r>
              <a:rPr lang="en-US" altLang="ko-KR" dirty="0" err="1"/>
              <a:t>EyePACS</a:t>
            </a:r>
            <a:r>
              <a:rPr lang="en-US" altLang="ko-KR" dirty="0"/>
              <a:t>, a deidentified data set consisting of a random sample of macula-centered images that didn’t overlap with the development one.</a:t>
            </a:r>
          </a:p>
          <a:p>
            <a:endParaRPr lang="en-US" altLang="ko-KR" dirty="0"/>
          </a:p>
          <a:p>
            <a:r>
              <a:rPr lang="en-US" altLang="ko-KR" dirty="0"/>
              <a:t>And, Messidor-2 data set, publicly available.</a:t>
            </a:r>
          </a:p>
          <a:p>
            <a:pPr marL="0" indent="0">
              <a:buNone/>
            </a:pPr>
            <a:r>
              <a:rPr lang="en-US" altLang="ko-KR" dirty="0"/>
              <a:t>Have to try to use Messidor-2 data set as a novice. </a:t>
            </a:r>
          </a:p>
          <a:p>
            <a:pPr marL="0" indent="0">
              <a:buNone/>
            </a:pPr>
            <a:r>
              <a:rPr lang="en-US" altLang="ko-KR" dirty="0"/>
              <a:t>(since it’s public they say)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05535-7802-41D5-91F2-A0048F73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90E25-AECE-4E3C-91DB-BE6C3360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Ophthalmologists have graded these data sets for the presence of diabetic retinopathy, </a:t>
            </a:r>
            <a:r>
              <a:rPr lang="en-US" altLang="ko-KR" dirty="0" err="1"/>
              <a:t>diabeti</a:t>
            </a:r>
            <a:r>
              <a:rPr lang="en-US" altLang="ko-KR" dirty="0"/>
              <a:t> macular edema, and image quality with high inter-</a:t>
            </a:r>
            <a:r>
              <a:rPr lang="en-US" altLang="ko-KR" dirty="0" err="1"/>
              <a:t>intragrader</a:t>
            </a:r>
            <a:r>
              <a:rPr lang="en-US" altLang="ko-KR" dirty="0"/>
              <a:t> reliability.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severity range is from none, mild, moderate, sever, to proliferative.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 terms of macular edema, the criteria is any hard exudates(</a:t>
            </a:r>
            <a:r>
              <a:rPr lang="ko-KR" altLang="en-US" dirty="0"/>
              <a:t>삼출액</a:t>
            </a:r>
            <a:r>
              <a:rPr lang="en-US" altLang="ko-KR" dirty="0"/>
              <a:t>) exist or not.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 terms of Image quality, excellent, good, and adequate were considered gradable.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5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4389E-A2EC-4F30-8E16-CA4A1384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A229-2FDB-48E1-AC93-31F42220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7920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Computes diabetic retinopathy severity from intensities of the pixels in a fundus image.</a:t>
            </a:r>
          </a:p>
          <a:p>
            <a:r>
              <a:rPr lang="en-US" altLang="ko-KR" dirty="0"/>
              <a:t>To train this function, needed large set of images about severities which already known. and initialized with random values.</a:t>
            </a:r>
          </a:p>
          <a:p>
            <a:r>
              <a:rPr lang="en-US" altLang="ko-KR" dirty="0"/>
              <a:t>After that, for each image, the grade is compared with the known grade from training set. and parameters of the function are modified to decrease the error on that image.</a:t>
            </a:r>
          </a:p>
          <a:p>
            <a:r>
              <a:rPr lang="en-US" altLang="ko-KR" dirty="0"/>
              <a:t>They used the convolutional neural network(</a:t>
            </a:r>
            <a:r>
              <a:rPr lang="ko-KR" altLang="en-US" dirty="0"/>
              <a:t>나선형</a:t>
            </a:r>
            <a:r>
              <a:rPr lang="en-US" altLang="ko-KR" dirty="0"/>
              <a:t>, </a:t>
            </a:r>
            <a:r>
              <a:rPr lang="ko-KR" altLang="en-US" dirty="0" err="1"/>
              <a:t>합성곱</a:t>
            </a:r>
            <a:r>
              <a:rPr lang="ko-KR" altLang="en-US" dirty="0"/>
              <a:t> 네트워크</a:t>
            </a:r>
            <a:r>
              <a:rPr lang="en-US" altLang="ko-KR" dirty="0"/>
              <a:t>) that uses a function that first combines nearby pixels into local features then aggregates those into global feature.</a:t>
            </a:r>
          </a:p>
          <a:p>
            <a:r>
              <a:rPr lang="en-US" altLang="ko-KR" dirty="0"/>
              <a:t>The specific network is Inception-v3 that I have to study. And they used </a:t>
            </a:r>
            <a:r>
              <a:rPr lang="en-US" altLang="ko-KR" dirty="0" err="1"/>
              <a:t>Scipy</a:t>
            </a:r>
            <a:r>
              <a:rPr lang="en-US" altLang="ko-KR" dirty="0"/>
              <a:t> and </a:t>
            </a:r>
            <a:r>
              <a:rPr lang="en-US" altLang="ko-KR" dirty="0" err="1"/>
              <a:t>StatsModels</a:t>
            </a:r>
            <a:r>
              <a:rPr lang="en-US" altLang="ko-KR" dirty="0"/>
              <a:t> version 0.6.1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AF8A-C321-4522-8480-292BD50B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F620C-D105-4BC7-BAC7-ABE388C7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measure the performance using AUC that an area under the receiver operating curve(</a:t>
            </a:r>
            <a:r>
              <a:rPr lang="ko-KR" altLang="en-US" dirty="0"/>
              <a:t>이진 분류 시스템의 주된 평가 기법</a:t>
            </a:r>
            <a:r>
              <a:rPr lang="en-US" altLang="ko-KR" dirty="0"/>
              <a:t>) which’s x axis is 1-specificity and y axis is sensitivity.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FYI) specificity is True Negative, sensitivity is True Positive.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50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0132-C153-45B4-88CD-B6AED840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98FEC-B825-48C2-816D-8B3A785D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After 60,000 images, the algorithm performance was stuck like on plateau.</a:t>
            </a:r>
          </a:p>
          <a:p>
            <a:endParaRPr lang="en-US" altLang="ko-KR" dirty="0"/>
          </a:p>
          <a:p>
            <a:r>
              <a:rPr lang="en-US" altLang="ko-KR" dirty="0"/>
              <a:t>Conclusion : deep neural networks can be trained and used to identify diabetic retinopathy or macular edema with high accuracy. sensitivity was 97.5%.</a:t>
            </a:r>
          </a:p>
          <a:p>
            <a:endParaRPr lang="en-US" altLang="ko-KR" dirty="0"/>
          </a:p>
          <a:p>
            <a:r>
              <a:rPr lang="en-US" altLang="ko-KR" dirty="0"/>
              <a:t>But it’s hard to know the exact features being used. But it could also be an advantage that makes possible to use features previously unknown.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76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4994A-9C53-4745-BC2E-B17139B7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network.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합성곱</a:t>
            </a:r>
            <a:r>
              <a:rPr lang="ko-KR" altLang="en-US" dirty="0"/>
              <a:t> 신경 네트워크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D0BE-88A6-4D85-AC09-9908CC2E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dirty="0"/>
              <a:t>Network consisting of Affine layer – Fully connected layer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Convolutional neural network.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D44CD-28E3-4957-9EEE-436B5D43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47" y="2513993"/>
            <a:ext cx="8359883" cy="32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E4E48-26C9-4376-997C-37525426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Fully connected versus convolutional.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BC555-F051-444B-973D-F40C72B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Usually an images has 3 dimensions; height, width, channel(color).</a:t>
            </a:r>
          </a:p>
          <a:p>
            <a:r>
              <a:rPr lang="en-US" altLang="ko-KR" dirty="0"/>
              <a:t>Fully </a:t>
            </a:r>
            <a:r>
              <a:rPr lang="en-US" altLang="ko-KR" dirty="0" err="1"/>
              <a:t>connedted</a:t>
            </a:r>
            <a:r>
              <a:rPr lang="en-US" altLang="ko-KR" dirty="0"/>
              <a:t> network ignores the shape of data and makes it 1 dimension.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2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4001C-17A5-42AD-A014-6305FBA6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Convolutional product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1463D47-EDDD-48B3-9FA9-8067C37F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32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filter used as weight and</a:t>
            </a:r>
          </a:p>
          <a:p>
            <a:pPr marL="0" indent="0">
              <a:buNone/>
            </a:pPr>
            <a:r>
              <a:rPr lang="en-US" altLang="ko-KR" dirty="0"/>
              <a:t>Move as a window and </a:t>
            </a:r>
          </a:p>
          <a:p>
            <a:pPr marL="0" indent="0">
              <a:buNone/>
            </a:pPr>
            <a:r>
              <a:rPr lang="en-US" altLang="ko-KR" dirty="0"/>
              <a:t>Sum of The outcome of product</a:t>
            </a:r>
          </a:p>
          <a:p>
            <a:pPr marL="0" indent="0">
              <a:buNone/>
            </a:pPr>
            <a:r>
              <a:rPr lang="en-US" altLang="ko-KR" dirty="0"/>
              <a:t>the overlapped cell is output data.</a:t>
            </a:r>
          </a:p>
          <a:p>
            <a:pPr marL="0" indent="0">
              <a:buNone/>
            </a:pPr>
            <a:r>
              <a:rPr lang="en-US" altLang="ko-KR" dirty="0"/>
              <a:t>this process is named “fused-multiply-add” (FMA)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 this case, input data adopted 1 padding, meaning of empty cells around numbers to make the output size same to input’s.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8C0CBF-7FCF-4D86-8354-E0EE9F768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20" y="1570613"/>
            <a:ext cx="5133965" cy="21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799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Detection of Diabetic Retinopathy using  deep learning</vt:lpstr>
      <vt:lpstr>Data set (graded by ophthalmologist)</vt:lpstr>
      <vt:lpstr>Grade</vt:lpstr>
      <vt:lpstr>Algorithm</vt:lpstr>
      <vt:lpstr>Performance of algorithm</vt:lpstr>
      <vt:lpstr>Result</vt:lpstr>
      <vt:lpstr>Convolutional neural network. -합성곱 신경 네트워크</vt:lpstr>
      <vt:lpstr>Fully connected versus convolutional.</vt:lpstr>
      <vt:lpstr>Convolutional product</vt:lpstr>
      <vt:lpstr>Cont’d</vt:lpstr>
      <vt:lpstr>3 dimensions convolutional product</vt:lpstr>
      <vt:lpstr>Multiple output</vt:lpstr>
      <vt:lpstr>Pulling layer</vt:lpstr>
      <vt:lpstr>Cont’d</vt:lpstr>
      <vt:lpstr>Need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당뇨성 망막 변증과 CNN  </dc:title>
  <dc:creator>UIC_5</dc:creator>
  <cp:lastModifiedBy>UIC_5</cp:lastModifiedBy>
  <cp:revision>54</cp:revision>
  <dcterms:created xsi:type="dcterms:W3CDTF">2019-05-21T00:43:57Z</dcterms:created>
  <dcterms:modified xsi:type="dcterms:W3CDTF">2019-05-21T07:23:49Z</dcterms:modified>
</cp:coreProperties>
</file>