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77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CC99"/>
    <a:srgbClr val="FFFFCC"/>
    <a:srgbClr val="FF99CC"/>
    <a:srgbClr val="99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5402F6-629C-46BA-B5A9-B33C536E7800}" type="datetime4">
              <a:rPr lang="ko-KR" altLang="en-US" smtClean="0">
                <a:latin typeface="맑은 고딕" panose="020B0503020000020004" pitchFamily="50" charset="-127"/>
              </a:rPr>
              <a:t>2019년 5월 8일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92CCB-FF08-4D29-8DA3-E1FD86044808}" type="slidenum">
              <a:rPr lang="en-US" altLang="ko-KR">
                <a:latin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5A25023-1D2E-411E-85C5-F0A91A85EBD8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958706C7-F2C3-48B6-8A22-C484D800B5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en-US" altLang="ko-KR" smtClean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03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24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직사각형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타원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타원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타원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타원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타원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타원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2" name="타원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타원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타원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타원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타원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타원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타원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타원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타원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타원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2" name="타원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타원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타원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타원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타원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7" name="타원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타원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9" name="타원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rtlCol="0"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152C63-2413-4933-A460-D4248DBD7AAC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D613806-0F6C-444F-906B-D631DA2BE8EB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77BFD5-861A-4BA1-88F1-6EFF7D095743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7759B71-A37D-437C-92E9-38F3A3497105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9E25E-669E-42E3-A10D-36DC493F4980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>
                <a:latin typeface="맑은 고딕" panose="020B0503020000020004" pitchFamily="50" charset="-127"/>
              </a:defRPr>
            </a:lvl6pPr>
          </a:lstStyle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  <a:p>
            <a:pPr lvl="5" rtl="0"/>
            <a:r>
              <a:rPr lang="en-US" altLang="ko-KR" dirty="0"/>
              <a:t>we</a:t>
            </a:r>
          </a:p>
          <a:p>
            <a:pPr lvl="5" rtl="0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5E6401-5B95-4F82-8C99-8E8069121836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0BE91B-801E-4364-8893-1B944F4FDA95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22A87B-088A-4CCD-9C2B-A2E8B629838E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직사각형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1FEAB6-B437-40A6-85B8-69C734E28AF5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직사각형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E74401-1E2B-4D80-B7C5-12AFC0FCFCB4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직사각형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8F8AED-BEE9-4797-8FFA-88B3C26AC716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직사각형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48" name="그룹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그룹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타원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46" name="타원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2" name="그룹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타원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44" name="타원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3" name="그룹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타원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42" name="타원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4" name="그룹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타원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40" name="타원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" name="그룹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타원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8" name="타원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6" name="그룹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타원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6" name="타원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7" name="그룹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타원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4" name="타원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8" name="그룹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타원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2" name="타원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9" name="그룹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타원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0" name="타원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0" name="그룹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타원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8" name="타원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1" name="그룹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타원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6" name="타원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2" name="그룹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타원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4" name="타원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62" name="그룹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타원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84" name="타원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타원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82" name="타원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타원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80" name="타원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타원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78" name="타원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타원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76" name="타원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91" name="그룹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타원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74" name="타원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타원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72" name="타원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타원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70" name="타원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타원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68" name="타원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95" name="그룹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타원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66" name="타원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60" name="그룹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타원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64" name="타원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61" name="그룹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타원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62" name="타원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ko-KR" altLang="en-US" dirty="0">
                    <a:latin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89156" y="6598763"/>
            <a:ext cx="13320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C75011F3-85B5-4586-82E5-14C6B7C84543}" type="datetime4">
              <a:rPr lang="ko-KR" altLang="en-US" smtClean="0"/>
              <a:pPr/>
              <a:t>2019년 5월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FC749032-2A07-4AE8-BA90-74324CAE0C8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1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295400" y="2155313"/>
            <a:ext cx="9601200" cy="187954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Smart Diffuser</a:t>
            </a:r>
            <a:br>
              <a:rPr lang="en-US" altLang="ko-KR" dirty="0"/>
            </a:br>
            <a:r>
              <a:rPr lang="en-US" altLang="ko-KR" sz="3600" dirty="0"/>
              <a:t>&amp;</a:t>
            </a:r>
            <a:br>
              <a:rPr lang="en-US" altLang="ko-KR" dirty="0"/>
            </a:br>
            <a:r>
              <a:rPr lang="en-US" altLang="ko-KR" dirty="0"/>
              <a:t>Smart Perfume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295400" y="4454302"/>
            <a:ext cx="9601200" cy="763650"/>
          </a:xfrm>
        </p:spPr>
        <p:txBody>
          <a:bodyPr rtlCol="0"/>
          <a:lstStyle/>
          <a:p>
            <a:pPr rtl="0"/>
            <a:r>
              <a:rPr lang="en-US" altLang="ko-KR" dirty="0"/>
              <a:t>Made by </a:t>
            </a:r>
            <a:r>
              <a:rPr lang="en-US" altLang="ko-KR" dirty="0" err="1"/>
              <a:t>Kyeongjun</a:t>
            </a:r>
            <a:r>
              <a:rPr lang="en-US" altLang="ko-KR" dirty="0"/>
              <a:t> Min, </a:t>
            </a:r>
            <a:r>
              <a:rPr lang="en-US" altLang="ko-KR" dirty="0" err="1"/>
              <a:t>Heonhyung</a:t>
            </a:r>
            <a:r>
              <a:rPr lang="en-US" altLang="ko-KR" dirty="0"/>
              <a:t> Lee </a:t>
            </a:r>
          </a:p>
          <a:p>
            <a:pPr rtl="0"/>
            <a:r>
              <a:rPr lang="en-US" altLang="ko-KR" dirty="0"/>
              <a:t>Made at 2019.05.07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Plan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70D22-0E6E-4FAE-9529-35B04186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Find grounds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Similar smart diffuser products exist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Get differentiation or drop this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Select one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Smart Diffuser?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Smart Perfume?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184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384449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46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Index</a:t>
            </a:r>
            <a:endParaRPr lang="ko-KR" altLang="en-US" sz="48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2400" dirty="0"/>
              <a:t>Summary</a:t>
            </a:r>
          </a:p>
          <a:p>
            <a:pPr rtl="0">
              <a:lnSpc>
                <a:spcPct val="100000"/>
              </a:lnSpc>
            </a:pPr>
            <a:r>
              <a:rPr lang="en-US" altLang="ko-KR" sz="2400" dirty="0"/>
              <a:t>System Architecture</a:t>
            </a:r>
          </a:p>
          <a:p>
            <a:pPr rtl="0">
              <a:lnSpc>
                <a:spcPct val="100000"/>
              </a:lnSpc>
            </a:pPr>
            <a:r>
              <a:rPr lang="en-US" altLang="ko-KR" sz="2400" dirty="0"/>
              <a:t>Details</a:t>
            </a:r>
          </a:p>
          <a:p>
            <a:pPr rtl="0">
              <a:lnSpc>
                <a:spcPct val="100000"/>
              </a:lnSpc>
            </a:pPr>
            <a:r>
              <a:rPr lang="en-US" altLang="ko-KR" sz="2400" dirty="0"/>
              <a:t>Grounds</a:t>
            </a:r>
          </a:p>
          <a:p>
            <a:pPr rtl="0">
              <a:lnSpc>
                <a:spcPct val="100000"/>
              </a:lnSpc>
            </a:pPr>
            <a:r>
              <a:rPr lang="en-US" altLang="ko-KR" sz="2400" dirty="0"/>
              <a:t>Scalability</a:t>
            </a:r>
          </a:p>
          <a:p>
            <a:pPr rtl="0">
              <a:lnSpc>
                <a:spcPct val="100000"/>
              </a:lnSpc>
            </a:pPr>
            <a:r>
              <a:rPr lang="en-US" altLang="ko-KR" sz="2400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70D22-0E6E-4FAE-9529-35B04186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46246"/>
            <a:ext cx="9509760" cy="42364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b="1" dirty="0"/>
              <a:t>Smart Diffuser</a:t>
            </a:r>
          </a:p>
          <a:p>
            <a:pPr lvl="1"/>
            <a:r>
              <a:rPr lang="ko-KR" altLang="en-US" sz="2200" dirty="0"/>
              <a:t>지정된 시간에 따라 지정된 위치에서 선택한 향을 분사해주는 </a:t>
            </a:r>
            <a:r>
              <a:rPr lang="ko-KR" altLang="en-US" sz="2200" dirty="0" err="1"/>
              <a:t>디퓨저</a:t>
            </a:r>
            <a:endParaRPr lang="en-US" altLang="ko-KR" sz="2200" dirty="0"/>
          </a:p>
          <a:p>
            <a:pPr lvl="1"/>
            <a:r>
              <a:rPr lang="en-US" altLang="ko-KR" sz="2200" dirty="0"/>
              <a:t>Ex1) </a:t>
            </a:r>
            <a:r>
              <a:rPr lang="ko-KR" altLang="en-US" sz="2200" dirty="0"/>
              <a:t>식사 시간에 식욕을 촉진</a:t>
            </a:r>
            <a:r>
              <a:rPr lang="en-US" altLang="ko-KR" sz="2200" dirty="0"/>
              <a:t>(</a:t>
            </a:r>
            <a:r>
              <a:rPr lang="ko-KR" altLang="en-US" sz="2200" dirty="0"/>
              <a:t>억제</a:t>
            </a:r>
            <a:r>
              <a:rPr lang="en-US" altLang="ko-KR" sz="2200" dirty="0"/>
              <a:t>)</a:t>
            </a:r>
            <a:r>
              <a:rPr lang="ko-KR" altLang="en-US" sz="2200" dirty="0"/>
              <a:t>하는 향을 분사</a:t>
            </a:r>
            <a:endParaRPr lang="en-US" altLang="ko-KR" sz="2200" dirty="0"/>
          </a:p>
          <a:p>
            <a:pPr lvl="1"/>
            <a:r>
              <a:rPr lang="en-US" altLang="ko-KR" sz="2200" dirty="0"/>
              <a:t>Ex2) </a:t>
            </a:r>
            <a:r>
              <a:rPr lang="ko-KR" altLang="en-US" sz="2200" dirty="0"/>
              <a:t>취침 시간에 수면을 유도하는 향을 분사</a:t>
            </a:r>
            <a:endParaRPr lang="en-US" altLang="ko-KR" sz="2200" dirty="0"/>
          </a:p>
          <a:p>
            <a:pPr lvl="1"/>
            <a:r>
              <a:rPr lang="en-US" altLang="ko-KR" sz="2200" dirty="0"/>
              <a:t>Ex3) </a:t>
            </a:r>
            <a:r>
              <a:rPr lang="ko-KR" altLang="en-US" sz="2200" dirty="0"/>
              <a:t>기상 시간에 정신을 맑게 해주는 향을 분사</a:t>
            </a:r>
            <a:endParaRPr lang="en-US" altLang="ko-KR" sz="2200" dirty="0"/>
          </a:p>
          <a:p>
            <a:pPr lvl="1"/>
            <a:r>
              <a:rPr lang="en-US" altLang="ko-KR" sz="2200" dirty="0"/>
              <a:t>The diffuser </a:t>
            </a:r>
            <a:r>
              <a:rPr lang="en-US" altLang="ko-KR" sz="2200" dirty="0" err="1"/>
              <a:t>spary</a:t>
            </a:r>
            <a:r>
              <a:rPr lang="en-US" altLang="ko-KR" sz="2200" dirty="0"/>
              <a:t> an </a:t>
            </a:r>
            <a:r>
              <a:rPr lang="en-US" altLang="ko-KR" sz="2200" dirty="0" err="1"/>
              <a:t>odour</a:t>
            </a:r>
            <a:r>
              <a:rPr lang="en-US" altLang="ko-KR" sz="2200" dirty="0"/>
              <a:t> at a specific time and location</a:t>
            </a:r>
          </a:p>
          <a:p>
            <a:r>
              <a:rPr lang="en-US" altLang="ko-KR" sz="2400" b="1" dirty="0"/>
              <a:t>Smart Perfume</a:t>
            </a:r>
          </a:p>
          <a:p>
            <a:pPr lvl="1"/>
            <a:r>
              <a:rPr lang="ko-KR" altLang="en-US" sz="2200" dirty="0"/>
              <a:t>지정된 시간 혹은 지정된 사람 근처에서 선택한 향을 분사해주는 향수</a:t>
            </a:r>
            <a:endParaRPr lang="en-US" altLang="ko-KR" sz="2200" dirty="0"/>
          </a:p>
          <a:p>
            <a:pPr lvl="1"/>
            <a:r>
              <a:rPr lang="en-US" altLang="ko-KR" sz="2200" dirty="0"/>
              <a:t>Ex1) </a:t>
            </a:r>
            <a:r>
              <a:rPr lang="ko-KR" altLang="en-US" sz="2200" dirty="0"/>
              <a:t>여자친구 근처에서는 그녀가 좋아하는 향을 분사</a:t>
            </a:r>
            <a:endParaRPr lang="en-US" altLang="ko-KR" sz="2200" dirty="0"/>
          </a:p>
          <a:p>
            <a:pPr lvl="1"/>
            <a:r>
              <a:rPr lang="en-US" altLang="ko-KR" sz="2200" dirty="0"/>
              <a:t>Ex2) </a:t>
            </a:r>
            <a:r>
              <a:rPr lang="ko-KR" altLang="en-US" sz="2200" dirty="0"/>
              <a:t>직장 상사 근처에서는 상사가 좋아하는 향을 분사</a:t>
            </a:r>
            <a:r>
              <a:rPr lang="en-US" altLang="ko-KR" sz="2200" dirty="0"/>
              <a:t> </a:t>
            </a:r>
          </a:p>
          <a:p>
            <a:pPr lvl="1"/>
            <a:r>
              <a:rPr lang="en-US" altLang="ko-KR" sz="2200" dirty="0"/>
              <a:t>When the device is in the vicinity of a designated person, spray his or she favorite </a:t>
            </a:r>
            <a:r>
              <a:rPr lang="en-US" altLang="ko-KR" sz="2200" dirty="0" err="1"/>
              <a:t>odour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6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D49252-16DD-4BA9-8FD5-584FBC049876}"/>
              </a:ext>
            </a:extLst>
          </p:cNvPr>
          <p:cNvSpPr/>
          <p:nvPr/>
        </p:nvSpPr>
        <p:spPr>
          <a:xfrm>
            <a:off x="2364776" y="6004175"/>
            <a:ext cx="643646" cy="528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1" y="125697"/>
            <a:ext cx="11380226" cy="914532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System Architecture – Smart Diffuser</a:t>
            </a:r>
            <a:endParaRPr lang="ko-KR" altLang="en-US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649E2-4E29-4A4A-B7F0-C2DD503265AE}"/>
              </a:ext>
            </a:extLst>
          </p:cNvPr>
          <p:cNvSpPr txBox="1"/>
          <p:nvPr/>
        </p:nvSpPr>
        <p:spPr>
          <a:xfrm>
            <a:off x="222255" y="2813096"/>
            <a:ext cx="6779424" cy="24722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User</a:t>
            </a:r>
            <a:r>
              <a:rPr lang="ko-KR" altLang="en-US" sz="1500" dirty="0"/>
              <a:t>가 본인의 스케쥴과 취향을 고려하여 </a:t>
            </a:r>
            <a:r>
              <a:rPr lang="en-US" altLang="ko-KR" sz="1500" dirty="0"/>
              <a:t>App</a:t>
            </a:r>
            <a:r>
              <a:rPr lang="ko-KR" altLang="en-US" sz="1500" dirty="0"/>
              <a:t>에 시간과 향을 배정한다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2) App</a:t>
            </a:r>
            <a:r>
              <a:rPr lang="ko-KR" altLang="en-US" sz="1500" dirty="0"/>
              <a:t>에 저장된 </a:t>
            </a:r>
            <a:r>
              <a:rPr lang="en-US" altLang="ko-KR" sz="1500" dirty="0"/>
              <a:t>User</a:t>
            </a:r>
            <a:r>
              <a:rPr lang="ko-KR" altLang="en-US" sz="1500" dirty="0"/>
              <a:t>의 정보를 </a:t>
            </a:r>
            <a:r>
              <a:rPr lang="en-US" altLang="ko-KR" sz="1500" dirty="0"/>
              <a:t>WLAN</a:t>
            </a:r>
            <a:r>
              <a:rPr lang="ko-KR" altLang="en-US" sz="1500" dirty="0"/>
              <a:t>을 통해 </a:t>
            </a:r>
            <a:r>
              <a:rPr lang="en-US" altLang="ko-KR" sz="1500" dirty="0"/>
              <a:t>Cloud</a:t>
            </a:r>
            <a:r>
              <a:rPr lang="ko-KR" altLang="en-US" sz="1500" dirty="0"/>
              <a:t>로 전달한다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3) Cloud</a:t>
            </a:r>
            <a:r>
              <a:rPr lang="ko-KR" altLang="en-US" sz="1500" dirty="0"/>
              <a:t>내에 </a:t>
            </a:r>
            <a:r>
              <a:rPr lang="en-US" altLang="ko-KR" sz="1500" dirty="0"/>
              <a:t>User</a:t>
            </a:r>
            <a:r>
              <a:rPr lang="ko-KR" altLang="en-US" sz="1500" dirty="0"/>
              <a:t>의 정보를 저장</a:t>
            </a:r>
            <a:r>
              <a:rPr lang="en-US" altLang="ko-KR" sz="1500" dirty="0"/>
              <a:t>, </a:t>
            </a:r>
            <a:r>
              <a:rPr lang="ko-KR" altLang="en-US" sz="1500" dirty="0"/>
              <a:t>축적하고</a:t>
            </a:r>
            <a:r>
              <a:rPr lang="en-US" altLang="ko-KR" sz="1500" dirty="0"/>
              <a:t>, </a:t>
            </a:r>
            <a:r>
              <a:rPr lang="ko-KR" altLang="en-US" sz="1500" dirty="0"/>
              <a:t>내용을 </a:t>
            </a:r>
            <a:r>
              <a:rPr lang="en-US" altLang="ko-KR" sz="1500" dirty="0"/>
              <a:t>Device</a:t>
            </a:r>
            <a:r>
              <a:rPr lang="ko-KR" altLang="en-US" sz="1500" dirty="0"/>
              <a:t>에게 전달한다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* </a:t>
            </a:r>
            <a:r>
              <a:rPr lang="ko-KR" altLang="en-US" sz="1500" dirty="0"/>
              <a:t>축적된 정보는 향후 개인 맞춤형 서비스의 기반이 될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4) </a:t>
            </a:r>
            <a:r>
              <a:rPr lang="ko-KR" altLang="en-US" sz="1500" dirty="0"/>
              <a:t>전달 받은 시간에 정해진 향을 </a:t>
            </a:r>
            <a:r>
              <a:rPr lang="en-US" altLang="ko-KR" sz="1500" dirty="0"/>
              <a:t>Device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Room</a:t>
            </a:r>
            <a:r>
              <a:rPr lang="ko-KR" altLang="en-US" sz="1500" dirty="0"/>
              <a:t>에 분사한다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5) Room</a:t>
            </a:r>
            <a:r>
              <a:rPr lang="ko-KR" altLang="en-US" sz="1500" dirty="0"/>
              <a:t>에 분사된 향은 </a:t>
            </a:r>
            <a:r>
              <a:rPr lang="en-US" altLang="ko-KR" sz="1500" dirty="0"/>
              <a:t>User</a:t>
            </a:r>
            <a:r>
              <a:rPr lang="ko-KR" altLang="en-US" sz="1500" dirty="0"/>
              <a:t>에게 제공된다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ACA8F6-52CB-46BE-9D0E-FF28D74D4C5E}"/>
              </a:ext>
            </a:extLst>
          </p:cNvPr>
          <p:cNvGrpSpPr/>
          <p:nvPr/>
        </p:nvGrpSpPr>
        <p:grpSpPr>
          <a:xfrm>
            <a:off x="440560" y="897311"/>
            <a:ext cx="11501028" cy="1857000"/>
            <a:chOff x="345486" y="1670438"/>
            <a:chExt cx="11501028" cy="1857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E215724-958D-4A05-991C-C771134057B2}"/>
                </a:ext>
              </a:extLst>
            </p:cNvPr>
            <p:cNvGrpSpPr/>
            <p:nvPr/>
          </p:nvGrpSpPr>
          <p:grpSpPr>
            <a:xfrm>
              <a:off x="345486" y="2097513"/>
              <a:ext cx="11501028" cy="769854"/>
              <a:chOff x="360727" y="2558907"/>
              <a:chExt cx="11501028" cy="76985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107CF2C-7EA6-4A1C-9739-9888FB9BAA93}"/>
                  </a:ext>
                </a:extLst>
              </p:cNvPr>
              <p:cNvGrpSpPr/>
              <p:nvPr/>
            </p:nvGrpSpPr>
            <p:grpSpPr>
              <a:xfrm>
                <a:off x="360727" y="2558907"/>
                <a:ext cx="11501028" cy="769854"/>
                <a:chOff x="360727" y="2558907"/>
                <a:chExt cx="11501028" cy="769854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0FB76EF-1013-4290-AF8D-BF0BE68BAE06}"/>
                    </a:ext>
                  </a:extLst>
                </p:cNvPr>
                <p:cNvSpPr/>
                <p:nvPr/>
              </p:nvSpPr>
              <p:spPr>
                <a:xfrm>
                  <a:off x="360727" y="2558912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User</a:t>
                  </a:r>
                  <a:endParaRPr lang="ko-KR" altLang="en-US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1496FDA-DD0A-4662-A46F-C089549D33F7}"/>
                    </a:ext>
                  </a:extLst>
                </p:cNvPr>
                <p:cNvSpPr/>
                <p:nvPr/>
              </p:nvSpPr>
              <p:spPr>
                <a:xfrm>
                  <a:off x="4489789" y="2558909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WLAN</a:t>
                  </a:r>
                  <a:endParaRPr lang="ko-KR" altLang="en-US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985F6E3-2861-4E14-AF00-971A2FAF65BC}"/>
                    </a:ext>
                  </a:extLst>
                </p:cNvPr>
                <p:cNvSpPr/>
                <p:nvPr/>
              </p:nvSpPr>
              <p:spPr>
                <a:xfrm>
                  <a:off x="6554320" y="2558908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Cloud</a:t>
                  </a:r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360B05B-9567-4115-8BE9-FBB102346844}"/>
                    </a:ext>
                  </a:extLst>
                </p:cNvPr>
                <p:cNvSpPr/>
                <p:nvPr/>
              </p:nvSpPr>
              <p:spPr>
                <a:xfrm>
                  <a:off x="2425258" y="2558909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App</a:t>
                  </a:r>
                  <a:endParaRPr lang="ko-KR" altLang="en-US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C2998AA-FE67-4264-90D3-14C3BD36DBEC}"/>
                    </a:ext>
                  </a:extLst>
                </p:cNvPr>
                <p:cNvSpPr/>
                <p:nvPr/>
              </p:nvSpPr>
              <p:spPr>
                <a:xfrm>
                  <a:off x="8618851" y="2558908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Device</a:t>
                  </a:r>
                  <a:endParaRPr lang="ko-KR" altLang="en-US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B908C1CC-43AE-468B-A936-91EC7AFB4A60}"/>
                    </a:ext>
                  </a:extLst>
                </p:cNvPr>
                <p:cNvSpPr/>
                <p:nvPr/>
              </p:nvSpPr>
              <p:spPr>
                <a:xfrm>
                  <a:off x="10683382" y="2558907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Room</a:t>
                  </a:r>
                  <a:endParaRPr lang="ko-KR" altLang="en-US" dirty="0"/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2F1C3065-0770-4B53-B455-D42B79AFAA95}"/>
                    </a:ext>
                  </a:extLst>
                </p:cNvPr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539100" y="2943834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D64BC5C4-F3B6-4964-A6C8-1FA305DA0657}"/>
                    </a:ext>
                  </a:extLst>
                </p:cNvPr>
                <p:cNvCxnSpPr/>
                <p:nvPr/>
              </p:nvCxnSpPr>
              <p:spPr>
                <a:xfrm flipV="1">
                  <a:off x="3603631" y="2934252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61BF445B-CED0-4465-8524-2AC4ED70BE3A}"/>
                    </a:ext>
                  </a:extLst>
                </p:cNvPr>
                <p:cNvCxnSpPr/>
                <p:nvPr/>
              </p:nvCxnSpPr>
              <p:spPr>
                <a:xfrm flipV="1">
                  <a:off x="5668162" y="2934249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E54C724E-7477-4A97-BE46-E7BECF69564F}"/>
                    </a:ext>
                  </a:extLst>
                </p:cNvPr>
                <p:cNvCxnSpPr/>
                <p:nvPr/>
              </p:nvCxnSpPr>
              <p:spPr>
                <a:xfrm flipV="1">
                  <a:off x="7732693" y="2943831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8157E4E1-BB96-4D52-A8B0-38E2D84CF50B}"/>
                    </a:ext>
                  </a:extLst>
                </p:cNvPr>
                <p:cNvCxnSpPr/>
                <p:nvPr/>
              </p:nvCxnSpPr>
              <p:spPr>
                <a:xfrm flipV="1">
                  <a:off x="9797224" y="2943831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8E8D4D31-5175-4CE8-B911-A8467EB55E51}"/>
                  </a:ext>
                </a:extLst>
              </p:cNvPr>
              <p:cNvCxnSpPr>
                <a:cxnSpLocks/>
                <a:stCxn id="9" idx="2"/>
                <a:endCxn id="4" idx="2"/>
              </p:cNvCxnSpPr>
              <p:nvPr/>
            </p:nvCxnSpPr>
            <p:spPr>
              <a:xfrm rot="5400000">
                <a:off x="6111240" y="-1832569"/>
                <a:ext cx="5" cy="10322655"/>
              </a:xfrm>
              <a:prstGeom prst="bentConnector3">
                <a:avLst>
                  <a:gd name="adj1" fmla="val 4572100000"/>
                </a:avLst>
              </a:prstGeom>
              <a:ln w="28575">
                <a:solidFill>
                  <a:srgbClr val="66FF99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9F281-450B-4F5B-B8E0-AE629E6C92C5}"/>
                </a:ext>
              </a:extLst>
            </p:cNvPr>
            <p:cNvSpPr txBox="1"/>
            <p:nvPr/>
          </p:nvSpPr>
          <p:spPr>
            <a:xfrm>
              <a:off x="1719743" y="2000643"/>
              <a:ext cx="4477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↓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DC1050-88B8-42BA-856F-7C292F77977B}"/>
                </a:ext>
              </a:extLst>
            </p:cNvPr>
            <p:cNvSpPr txBox="1"/>
            <p:nvPr/>
          </p:nvSpPr>
          <p:spPr>
            <a:xfrm>
              <a:off x="3660570" y="1670438"/>
              <a:ext cx="2813948" cy="377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↓              </a:t>
              </a:r>
              <a:r>
                <a:rPr lang="en-US" altLang="ko-KR" dirty="0"/>
                <a:t>2              </a:t>
              </a:r>
              <a:r>
                <a:rPr lang="ko-KR" altLang="en-US" dirty="0"/>
                <a:t>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3AB5F-4F3E-4027-9BF6-8DFB93DE083D}"/>
                </a:ext>
              </a:extLst>
            </p:cNvPr>
            <p:cNvSpPr txBox="1"/>
            <p:nvPr/>
          </p:nvSpPr>
          <p:spPr>
            <a:xfrm>
              <a:off x="7894041" y="2000642"/>
              <a:ext cx="5285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↓ 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FDFFF8-6125-4F2B-9E5B-7023E6DBEBFA}"/>
                </a:ext>
              </a:extLst>
            </p:cNvPr>
            <p:cNvSpPr txBox="1"/>
            <p:nvPr/>
          </p:nvSpPr>
          <p:spPr>
            <a:xfrm>
              <a:off x="10024495" y="2000642"/>
              <a:ext cx="5285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↓ 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72CF95-DC4F-4ABD-A190-57DBDD5E8B47}"/>
                </a:ext>
              </a:extLst>
            </p:cNvPr>
            <p:cNvSpPr txBox="1"/>
            <p:nvPr/>
          </p:nvSpPr>
          <p:spPr>
            <a:xfrm>
              <a:off x="5736109" y="3158106"/>
              <a:ext cx="4549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↑</a:t>
              </a:r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FFFB4F-DA57-4803-AA6B-85A07DAD2FC0}"/>
              </a:ext>
            </a:extLst>
          </p:cNvPr>
          <p:cNvSpPr txBox="1"/>
          <p:nvPr/>
        </p:nvSpPr>
        <p:spPr>
          <a:xfrm>
            <a:off x="5047978" y="4763761"/>
            <a:ext cx="7136890" cy="17081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1)Given user’s schedule and taste, allocate a specific </a:t>
            </a:r>
            <a:r>
              <a:rPr lang="en-US" altLang="ko-KR" sz="1500" dirty="0" err="1"/>
              <a:t>odour</a:t>
            </a:r>
            <a:r>
              <a:rPr lang="en-US" altLang="ko-KR" sz="1500" dirty="0"/>
              <a:t> and time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2)Sending the user’s info in the app to Cloud through WLAN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3)Store and accumulate the info in the Cloud and send it to a device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4) Spray an adequate </a:t>
            </a:r>
            <a:r>
              <a:rPr lang="en-US" altLang="ko-KR" sz="1500" dirty="0" err="1"/>
              <a:t>odour</a:t>
            </a:r>
            <a:r>
              <a:rPr lang="en-US" altLang="ko-KR" sz="1500" dirty="0"/>
              <a:t> to the room once the </a:t>
            </a:r>
            <a:r>
              <a:rPr lang="en-US" altLang="ko-KR" sz="1500" dirty="0" err="1"/>
              <a:t>deivce</a:t>
            </a:r>
            <a:r>
              <a:rPr lang="en-US" altLang="ko-KR" sz="1500" dirty="0"/>
              <a:t> receive the info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8684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0D282-F190-444A-BF96-17030F93F9FD}"/>
              </a:ext>
            </a:extLst>
          </p:cNvPr>
          <p:cNvSpPr/>
          <p:nvPr/>
        </p:nvSpPr>
        <p:spPr>
          <a:xfrm>
            <a:off x="2364776" y="6004175"/>
            <a:ext cx="643646" cy="528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02" y="146276"/>
            <a:ext cx="11412943" cy="8824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System Architecture – Smart Perfume</a:t>
            </a:r>
            <a:endParaRPr lang="ko-KR" altLang="en-US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649E2-4E29-4A4A-B7F0-C2DD503265AE}"/>
              </a:ext>
            </a:extLst>
          </p:cNvPr>
          <p:cNvSpPr txBox="1"/>
          <p:nvPr/>
        </p:nvSpPr>
        <p:spPr>
          <a:xfrm>
            <a:off x="0" y="2592198"/>
            <a:ext cx="8326460" cy="24720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User</a:t>
            </a:r>
            <a:r>
              <a:rPr lang="ko-KR" altLang="en-US" sz="1500" dirty="0"/>
              <a:t>가 본인의 스케쥴과 취향</a:t>
            </a:r>
            <a:r>
              <a:rPr lang="en-US" altLang="ko-KR" sz="1500" dirty="0"/>
              <a:t>, </a:t>
            </a:r>
            <a:r>
              <a:rPr lang="ko-KR" altLang="en-US" sz="1500" dirty="0"/>
              <a:t>타인의 취향을 고려하여 대상</a:t>
            </a:r>
            <a:r>
              <a:rPr lang="en-US" altLang="ko-KR" sz="1500" dirty="0"/>
              <a:t>(</a:t>
            </a:r>
            <a:r>
              <a:rPr lang="ko-KR" altLang="en-US" sz="1500" dirty="0"/>
              <a:t>시간</a:t>
            </a:r>
            <a:r>
              <a:rPr lang="en-US" altLang="ko-KR" sz="1500" dirty="0"/>
              <a:t>)</a:t>
            </a:r>
            <a:r>
              <a:rPr lang="ko-KR" altLang="en-US" sz="1500" dirty="0"/>
              <a:t>과 향을 </a:t>
            </a:r>
            <a:r>
              <a:rPr lang="en-US" altLang="ko-KR" sz="1500" dirty="0"/>
              <a:t>App</a:t>
            </a:r>
            <a:r>
              <a:rPr lang="ko-KR" altLang="en-US" sz="1500" dirty="0"/>
              <a:t>에 등록한다</a:t>
            </a:r>
            <a:r>
              <a:rPr lang="en-US" altLang="ko-KR" sz="1500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App</a:t>
            </a:r>
            <a:r>
              <a:rPr lang="ko-KR" altLang="en-US" sz="1500" dirty="0"/>
              <a:t>에 저장된 </a:t>
            </a:r>
            <a:r>
              <a:rPr lang="en-US" altLang="ko-KR" sz="1500" dirty="0"/>
              <a:t>User</a:t>
            </a:r>
            <a:r>
              <a:rPr lang="ko-KR" altLang="en-US" sz="1500" dirty="0"/>
              <a:t>의 정보를 </a:t>
            </a:r>
            <a:r>
              <a:rPr lang="en-US" altLang="ko-KR" sz="1500" dirty="0"/>
              <a:t>WLAN</a:t>
            </a:r>
            <a:r>
              <a:rPr lang="ko-KR" altLang="en-US" sz="1500" dirty="0"/>
              <a:t>을 통해 </a:t>
            </a:r>
            <a:r>
              <a:rPr lang="en-US" altLang="ko-KR" sz="1500" dirty="0"/>
              <a:t>Cloud</a:t>
            </a:r>
            <a:r>
              <a:rPr lang="ko-KR" altLang="en-US" sz="1500" dirty="0"/>
              <a:t>로 전달한다</a:t>
            </a:r>
            <a:r>
              <a:rPr lang="en-US" altLang="ko-KR" sz="1500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Cloud</a:t>
            </a:r>
            <a:r>
              <a:rPr lang="ko-KR" altLang="en-US" sz="1500" dirty="0"/>
              <a:t>내에 </a:t>
            </a:r>
            <a:r>
              <a:rPr lang="en-US" altLang="ko-KR" sz="1500" dirty="0"/>
              <a:t>User</a:t>
            </a:r>
            <a:r>
              <a:rPr lang="ko-KR" altLang="en-US" sz="1500" dirty="0"/>
              <a:t>의 정보를 저장</a:t>
            </a:r>
            <a:r>
              <a:rPr lang="en-US" altLang="ko-KR" sz="1500" dirty="0"/>
              <a:t>, </a:t>
            </a:r>
            <a:r>
              <a:rPr lang="ko-KR" altLang="en-US" sz="1500" dirty="0"/>
              <a:t>축적하고</a:t>
            </a:r>
            <a:r>
              <a:rPr lang="en-US" altLang="ko-KR" sz="1500" dirty="0"/>
              <a:t>, </a:t>
            </a:r>
            <a:r>
              <a:rPr lang="ko-KR" altLang="en-US" sz="1500" dirty="0"/>
              <a:t>지정된 대상의 위치정보를 가져온다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* </a:t>
            </a:r>
            <a:r>
              <a:rPr lang="ko-KR" altLang="en-US" sz="1500" dirty="0"/>
              <a:t>대상과의 거리가 일정 거리가 되면 등록된 대상과 맞는 </a:t>
            </a:r>
            <a:r>
              <a:rPr lang="en-US" altLang="ko-KR" sz="1500" dirty="0"/>
              <a:t>User</a:t>
            </a:r>
            <a:r>
              <a:rPr lang="ko-KR" altLang="en-US" sz="1500" dirty="0"/>
              <a:t>의 향을 </a:t>
            </a:r>
            <a:r>
              <a:rPr lang="en-US" altLang="ko-KR" sz="1500" dirty="0"/>
              <a:t>Device</a:t>
            </a:r>
            <a:r>
              <a:rPr lang="ko-KR" altLang="en-US" sz="1500" dirty="0"/>
              <a:t>에 전달한다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* </a:t>
            </a:r>
            <a:r>
              <a:rPr lang="ko-KR" altLang="en-US" sz="1500" dirty="0"/>
              <a:t>대상의 위치정보는 동의 하에 수집한다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* </a:t>
            </a:r>
            <a:r>
              <a:rPr lang="ko-KR" altLang="en-US" sz="1500" dirty="0"/>
              <a:t>축적된 정보는 향후 개인 맞춤형 서비스의 기반이 될 수 있다</a:t>
            </a:r>
            <a:r>
              <a:rPr lang="en-US" altLang="ko-KR" sz="1500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500" dirty="0"/>
              <a:t>전달 받은 향을 </a:t>
            </a:r>
            <a:r>
              <a:rPr lang="en-US" altLang="ko-KR" sz="1500" dirty="0"/>
              <a:t>Device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User</a:t>
            </a:r>
            <a:r>
              <a:rPr lang="ko-KR" altLang="en-US" sz="1500" dirty="0"/>
              <a:t>에게 분사한다</a:t>
            </a:r>
            <a:r>
              <a:rPr lang="en-US" altLang="ko-KR" sz="1500" dirty="0"/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ACA8F6-52CB-46BE-9D0E-FF28D74D4C5E}"/>
              </a:ext>
            </a:extLst>
          </p:cNvPr>
          <p:cNvGrpSpPr/>
          <p:nvPr/>
        </p:nvGrpSpPr>
        <p:grpSpPr>
          <a:xfrm>
            <a:off x="1377751" y="1079575"/>
            <a:ext cx="9436497" cy="1512623"/>
            <a:chOff x="345486" y="1670438"/>
            <a:chExt cx="9436497" cy="177477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E215724-958D-4A05-991C-C771134057B2}"/>
                </a:ext>
              </a:extLst>
            </p:cNvPr>
            <p:cNvGrpSpPr/>
            <p:nvPr/>
          </p:nvGrpSpPr>
          <p:grpSpPr>
            <a:xfrm>
              <a:off x="345486" y="2087930"/>
              <a:ext cx="9436497" cy="779437"/>
              <a:chOff x="360727" y="2549324"/>
              <a:chExt cx="9436497" cy="779437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107CF2C-7EA6-4A1C-9739-9888FB9BAA93}"/>
                  </a:ext>
                </a:extLst>
              </p:cNvPr>
              <p:cNvGrpSpPr/>
              <p:nvPr/>
            </p:nvGrpSpPr>
            <p:grpSpPr>
              <a:xfrm>
                <a:off x="360727" y="2549324"/>
                <a:ext cx="9436497" cy="779437"/>
                <a:chOff x="360727" y="2549324"/>
                <a:chExt cx="9436497" cy="779437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0FB76EF-1013-4290-AF8D-BF0BE68BAE06}"/>
                    </a:ext>
                  </a:extLst>
                </p:cNvPr>
                <p:cNvSpPr/>
                <p:nvPr/>
              </p:nvSpPr>
              <p:spPr>
                <a:xfrm>
                  <a:off x="360727" y="2558912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User</a:t>
                  </a:r>
                  <a:endParaRPr lang="ko-KR" altLang="en-US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1496FDA-DD0A-4662-A46F-C089549D33F7}"/>
                    </a:ext>
                  </a:extLst>
                </p:cNvPr>
                <p:cNvSpPr/>
                <p:nvPr/>
              </p:nvSpPr>
              <p:spPr>
                <a:xfrm>
                  <a:off x="4489789" y="2558909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WLAN</a:t>
                  </a:r>
                  <a:endParaRPr lang="ko-KR" altLang="en-US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985F6E3-2861-4E14-AF00-971A2FAF65BC}"/>
                    </a:ext>
                  </a:extLst>
                </p:cNvPr>
                <p:cNvSpPr/>
                <p:nvPr/>
              </p:nvSpPr>
              <p:spPr>
                <a:xfrm>
                  <a:off x="6554320" y="2558908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Cloud</a:t>
                  </a:r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360B05B-9567-4115-8BE9-FBB102346844}"/>
                    </a:ext>
                  </a:extLst>
                </p:cNvPr>
                <p:cNvSpPr/>
                <p:nvPr/>
              </p:nvSpPr>
              <p:spPr>
                <a:xfrm>
                  <a:off x="2425258" y="2558909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App</a:t>
                  </a:r>
                  <a:endParaRPr lang="ko-KR" altLang="en-US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B908C1CC-43AE-468B-A936-91EC7AFB4A60}"/>
                    </a:ext>
                  </a:extLst>
                </p:cNvPr>
                <p:cNvSpPr/>
                <p:nvPr/>
              </p:nvSpPr>
              <p:spPr>
                <a:xfrm>
                  <a:off x="8618851" y="2549324"/>
                  <a:ext cx="1178373" cy="769849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Device</a:t>
                  </a:r>
                  <a:endParaRPr lang="ko-KR" altLang="en-US" dirty="0"/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2F1C3065-0770-4B53-B455-D42B79AFAA95}"/>
                    </a:ext>
                  </a:extLst>
                </p:cNvPr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539100" y="2943834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D64BC5C4-F3B6-4964-A6C8-1FA305DA0657}"/>
                    </a:ext>
                  </a:extLst>
                </p:cNvPr>
                <p:cNvCxnSpPr/>
                <p:nvPr/>
              </p:nvCxnSpPr>
              <p:spPr>
                <a:xfrm flipV="1">
                  <a:off x="3603631" y="2934252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61BF445B-CED0-4465-8524-2AC4ED70BE3A}"/>
                    </a:ext>
                  </a:extLst>
                </p:cNvPr>
                <p:cNvCxnSpPr/>
                <p:nvPr/>
              </p:nvCxnSpPr>
              <p:spPr>
                <a:xfrm flipV="1">
                  <a:off x="5668162" y="2934249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E54C724E-7477-4A97-BE46-E7BECF69564F}"/>
                    </a:ext>
                  </a:extLst>
                </p:cNvPr>
                <p:cNvCxnSpPr/>
                <p:nvPr/>
              </p:nvCxnSpPr>
              <p:spPr>
                <a:xfrm flipV="1">
                  <a:off x="7732693" y="2943831"/>
                  <a:ext cx="886158" cy="3"/>
                </a:xfrm>
                <a:prstGeom prst="straightConnector1">
                  <a:avLst/>
                </a:prstGeom>
                <a:ln w="28575">
                  <a:solidFill>
                    <a:srgbClr val="66FF99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8E8D4D31-5175-4CE8-B911-A8467EB55E51}"/>
                  </a:ext>
                </a:extLst>
              </p:cNvPr>
              <p:cNvCxnSpPr>
                <a:cxnSpLocks/>
                <a:stCxn id="9" idx="2"/>
                <a:endCxn id="4" idx="2"/>
              </p:cNvCxnSpPr>
              <p:nvPr/>
            </p:nvCxnSpPr>
            <p:spPr>
              <a:xfrm rot="5400000">
                <a:off x="5074182" y="-805095"/>
                <a:ext cx="9588" cy="8258124"/>
              </a:xfrm>
              <a:prstGeom prst="bentConnector3">
                <a:avLst>
                  <a:gd name="adj1" fmla="val 2484230"/>
                </a:avLst>
              </a:prstGeom>
              <a:ln w="28575">
                <a:solidFill>
                  <a:srgbClr val="66FF99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9F281-450B-4F5B-B8E0-AE629E6C92C5}"/>
                </a:ext>
              </a:extLst>
            </p:cNvPr>
            <p:cNvSpPr txBox="1"/>
            <p:nvPr/>
          </p:nvSpPr>
          <p:spPr>
            <a:xfrm>
              <a:off x="1719743" y="2000643"/>
              <a:ext cx="4477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↓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DC1050-88B8-42BA-856F-7C292F77977B}"/>
                </a:ext>
              </a:extLst>
            </p:cNvPr>
            <p:cNvSpPr txBox="1"/>
            <p:nvPr/>
          </p:nvSpPr>
          <p:spPr>
            <a:xfrm>
              <a:off x="3660570" y="1670438"/>
              <a:ext cx="2813948" cy="377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↓              </a:t>
              </a:r>
              <a:r>
                <a:rPr lang="en-US" altLang="ko-KR" dirty="0"/>
                <a:t>2              </a:t>
              </a:r>
              <a:r>
                <a:rPr lang="ko-KR" altLang="en-US" dirty="0"/>
                <a:t>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3AB5F-4F3E-4027-9BF6-8DFB93DE083D}"/>
                </a:ext>
              </a:extLst>
            </p:cNvPr>
            <p:cNvSpPr txBox="1"/>
            <p:nvPr/>
          </p:nvSpPr>
          <p:spPr>
            <a:xfrm>
              <a:off x="7894041" y="2000642"/>
              <a:ext cx="5285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↓ 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72CF95-DC4F-4ABD-A190-57DBDD5E8B47}"/>
                </a:ext>
              </a:extLst>
            </p:cNvPr>
            <p:cNvSpPr txBox="1"/>
            <p:nvPr/>
          </p:nvSpPr>
          <p:spPr>
            <a:xfrm>
              <a:off x="4800118" y="3075882"/>
              <a:ext cx="4549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↑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DCBEE5F-B518-45E2-8CA5-611B687FA2A5}"/>
              </a:ext>
            </a:extLst>
          </p:cNvPr>
          <p:cNvSpPr txBox="1"/>
          <p:nvPr/>
        </p:nvSpPr>
        <p:spPr>
          <a:xfrm>
            <a:off x="4692835" y="5032250"/>
            <a:ext cx="7509827" cy="17797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User can register his schedule and taste of himself and others to the App.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Sending the info of the user to a cloud through WLAN.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Accumulate and store the info and bring a specific person’s location.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4) when the distance between user and the person is shorter than a certain limit, Sending an adequate </a:t>
            </a:r>
            <a:r>
              <a:rPr lang="en-US" altLang="ko-KR" sz="1500" dirty="0" err="1"/>
              <a:t>odour</a:t>
            </a:r>
            <a:r>
              <a:rPr lang="en-US" altLang="ko-KR" sz="1500" dirty="0"/>
              <a:t> to the device and </a:t>
            </a:r>
            <a:r>
              <a:rPr lang="en-US" altLang="ko-KR" sz="1500" dirty="0" err="1"/>
              <a:t>spary</a:t>
            </a:r>
            <a:r>
              <a:rPr lang="en-US" altLang="ko-KR" sz="1500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4750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48578"/>
            <a:ext cx="9509760" cy="123342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Details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70D22-0E6E-4FAE-9529-35B04186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518408"/>
            <a:ext cx="9509760" cy="46726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Smart Diffuser</a:t>
            </a:r>
          </a:p>
          <a:p>
            <a:pPr lvl="1"/>
            <a:r>
              <a:rPr lang="en-US" altLang="ko-KR" sz="2200" b="1" dirty="0"/>
              <a:t>App</a:t>
            </a:r>
            <a:r>
              <a:rPr lang="ko-KR" altLang="en-US" sz="2200" dirty="0"/>
              <a:t> </a:t>
            </a:r>
            <a:r>
              <a:rPr lang="en-US" altLang="ko-KR" sz="2200" dirty="0"/>
              <a:t>–</a:t>
            </a:r>
            <a:r>
              <a:rPr lang="ko-KR" altLang="en-US" sz="2200" dirty="0"/>
              <a:t> 알람</a:t>
            </a:r>
            <a:r>
              <a:rPr lang="en-US" altLang="ko-KR" sz="2200" dirty="0"/>
              <a:t>App </a:t>
            </a:r>
            <a:r>
              <a:rPr lang="ko-KR" altLang="en-US" sz="2200" dirty="0"/>
              <a:t>처럼</a:t>
            </a:r>
            <a:r>
              <a:rPr lang="en-US" altLang="ko-KR" sz="2200" dirty="0"/>
              <a:t> User</a:t>
            </a:r>
            <a:r>
              <a:rPr lang="ko-KR" altLang="en-US" sz="2200" dirty="0"/>
              <a:t>가 원하는 시간대에 원하는 향을 선택한다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User can choose an </a:t>
            </a:r>
            <a:r>
              <a:rPr lang="en-US" altLang="ko-KR" sz="2200" dirty="0" err="1"/>
              <a:t>odour</a:t>
            </a:r>
            <a:r>
              <a:rPr lang="en-US" altLang="ko-KR" sz="2200" dirty="0"/>
              <a:t> whenever he wants</a:t>
            </a:r>
          </a:p>
          <a:p>
            <a:pPr lvl="1"/>
            <a:r>
              <a:rPr lang="en-US" altLang="ko-KR" sz="2200" b="1" dirty="0"/>
              <a:t>Aroma</a:t>
            </a:r>
            <a:r>
              <a:rPr lang="en-US" altLang="ko-KR" sz="2200" dirty="0"/>
              <a:t> – </a:t>
            </a:r>
            <a:r>
              <a:rPr lang="ko-KR" altLang="en-US" sz="2200" dirty="0"/>
              <a:t>캡슐 형태로 향기를 담아 </a:t>
            </a:r>
            <a:r>
              <a:rPr lang="en-US" altLang="ko-KR" sz="2200" dirty="0"/>
              <a:t>Device</a:t>
            </a:r>
            <a:r>
              <a:rPr lang="ko-KR" altLang="en-US" sz="2200" dirty="0"/>
              <a:t>에 삽입한다</a:t>
            </a:r>
            <a:r>
              <a:rPr lang="en-US" altLang="ko-KR" sz="2200" dirty="0"/>
              <a:t>.</a:t>
            </a:r>
          </a:p>
          <a:p>
            <a:pPr lvl="2"/>
            <a:r>
              <a:rPr lang="ko-KR" altLang="en-US" sz="2000" dirty="0"/>
              <a:t>향의 종류는 제작사가 제공하는 기본 향기들과</a:t>
            </a:r>
            <a:r>
              <a:rPr lang="en-US" altLang="ko-KR" sz="2000" dirty="0"/>
              <a:t>, </a:t>
            </a:r>
            <a:r>
              <a:rPr lang="ko-KR" altLang="en-US" sz="2000" dirty="0"/>
              <a:t>별도의 주문 제작이 가능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면도기의 수익 구조를 따라</a:t>
            </a:r>
            <a:r>
              <a:rPr lang="en-US" altLang="ko-KR" sz="2000" dirty="0"/>
              <a:t>, Aroma capsule </a:t>
            </a:r>
            <a:r>
              <a:rPr lang="ko-KR" altLang="en-US" sz="2000" dirty="0"/>
              <a:t>판매가 주요 수익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The </a:t>
            </a:r>
            <a:r>
              <a:rPr lang="en-US" altLang="ko-KR" sz="2000" dirty="0" err="1"/>
              <a:t>odour</a:t>
            </a:r>
            <a:r>
              <a:rPr lang="en-US" altLang="ko-KR" sz="2000" dirty="0"/>
              <a:t> embedded in the device as a shape of capsule</a:t>
            </a:r>
          </a:p>
          <a:p>
            <a:pPr lvl="1"/>
            <a:r>
              <a:rPr lang="en-US" altLang="ko-KR" sz="2200" b="1" dirty="0"/>
              <a:t>Cloud</a:t>
            </a:r>
            <a:r>
              <a:rPr lang="en-US" altLang="ko-KR" sz="2200" dirty="0"/>
              <a:t> – User</a:t>
            </a:r>
            <a:r>
              <a:rPr lang="ko-KR" altLang="en-US" sz="2200" dirty="0"/>
              <a:t>들이 설정하는 시간대와 향기에 대한 </a:t>
            </a:r>
            <a:r>
              <a:rPr lang="en-US" altLang="ko-KR" sz="2200" dirty="0"/>
              <a:t>Data</a:t>
            </a:r>
            <a:r>
              <a:rPr lang="ko-KR" altLang="en-US" sz="2200" dirty="0"/>
              <a:t>를 모아 저장</a:t>
            </a:r>
            <a:r>
              <a:rPr lang="en-US" altLang="ko-KR" sz="2200" dirty="0"/>
              <a:t>.</a:t>
            </a:r>
          </a:p>
          <a:p>
            <a:pPr lvl="2"/>
            <a:r>
              <a:rPr lang="ko-KR" altLang="en-US" sz="2000" dirty="0"/>
              <a:t>차후 서비스의 자동화와 개인 맞춤화로의 발전에 기반이 된다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Cloud gather data of time and </a:t>
            </a:r>
            <a:r>
              <a:rPr lang="en-US" altLang="ko-KR" sz="2000" dirty="0" err="1"/>
              <a:t>odour</a:t>
            </a:r>
            <a:r>
              <a:rPr lang="en-US" altLang="ko-KR" sz="2000" dirty="0"/>
              <a:t> chosen by users</a:t>
            </a:r>
          </a:p>
          <a:p>
            <a:pPr lvl="1"/>
            <a:r>
              <a:rPr lang="en-US" altLang="ko-KR" sz="2200" b="1" dirty="0"/>
              <a:t>Device</a:t>
            </a:r>
            <a:r>
              <a:rPr lang="en-US" altLang="ko-KR" sz="2200" dirty="0"/>
              <a:t> – </a:t>
            </a:r>
            <a:r>
              <a:rPr lang="ko-KR" altLang="en-US" sz="2200" dirty="0"/>
              <a:t>반 고정형을 목표로 하여 선반에 놓거나</a:t>
            </a:r>
            <a:r>
              <a:rPr lang="en-US" altLang="ko-KR" sz="2200" dirty="0"/>
              <a:t>, </a:t>
            </a:r>
            <a:r>
              <a:rPr lang="ko-KR" altLang="en-US" sz="2200" dirty="0"/>
              <a:t>벽걸이를 지향한다</a:t>
            </a:r>
            <a:r>
              <a:rPr lang="en-US" altLang="ko-KR" sz="2200" dirty="0"/>
              <a:t>.</a:t>
            </a:r>
          </a:p>
          <a:p>
            <a:pPr lvl="2"/>
            <a:r>
              <a:rPr lang="ko-KR" altLang="en-US" sz="2000" dirty="0"/>
              <a:t>집 내부에서 사용하며 위치는 자유롭게 이동가능한 무게와 크기를 목표</a:t>
            </a:r>
            <a:r>
              <a:rPr lang="en-US" altLang="ko-KR" sz="2000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Coffee machine</a:t>
            </a:r>
            <a:r>
              <a:rPr lang="ko-KR" altLang="en-US" sz="2000" dirty="0"/>
              <a:t>처럼 </a:t>
            </a:r>
            <a:r>
              <a:rPr lang="en-US" altLang="ko-KR" sz="2000" dirty="0"/>
              <a:t>Device </a:t>
            </a:r>
            <a:r>
              <a:rPr lang="ko-KR" altLang="en-US" sz="2000" dirty="0"/>
              <a:t>내부에 </a:t>
            </a:r>
            <a:r>
              <a:rPr lang="en-US" altLang="ko-KR" sz="2000" dirty="0"/>
              <a:t>Aroma capsule</a:t>
            </a:r>
            <a:r>
              <a:rPr lang="ko-KR" altLang="en-US" sz="2000" dirty="0"/>
              <a:t>을  삽입하여 분사</a:t>
            </a:r>
            <a:r>
              <a:rPr lang="en-US" altLang="ko-KR" sz="2000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The device will be deploy in a shelf or be a wall-hanging</a:t>
            </a:r>
          </a:p>
        </p:txBody>
      </p:sp>
    </p:spTree>
    <p:extLst>
      <p:ext uri="{BB962C8B-B14F-4D97-AF65-F5344CB8AC3E}">
        <p14:creationId xmlns:p14="http://schemas.microsoft.com/office/powerpoint/2010/main" val="2701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15022"/>
            <a:ext cx="9509760" cy="123342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Details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70D22-0E6E-4FAE-9529-35B04186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417740"/>
            <a:ext cx="9509760" cy="48991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Smart Perfume</a:t>
            </a:r>
          </a:p>
          <a:p>
            <a:pPr lvl="1"/>
            <a:r>
              <a:rPr lang="en-US" altLang="ko-KR" sz="2200" b="1" dirty="0"/>
              <a:t>App</a:t>
            </a:r>
            <a:r>
              <a:rPr lang="en-US" altLang="ko-KR" sz="2200" dirty="0"/>
              <a:t> – </a:t>
            </a:r>
            <a:r>
              <a:rPr lang="ko-KR" altLang="en-US" sz="2200" dirty="0"/>
              <a:t>전화번호부 형태의 타인 맞춤형 향 선택의 기능을 추가한다</a:t>
            </a:r>
            <a:r>
              <a:rPr lang="en-US" altLang="ko-KR" sz="2200" dirty="0"/>
              <a:t>.</a:t>
            </a:r>
          </a:p>
          <a:p>
            <a:pPr lvl="2"/>
            <a:r>
              <a:rPr lang="en-US" altLang="ko-KR" sz="2000" dirty="0"/>
              <a:t>Smart Diffuser</a:t>
            </a:r>
            <a:r>
              <a:rPr lang="ko-KR" altLang="en-US" sz="2000" dirty="0"/>
              <a:t>의 알람 형태의 </a:t>
            </a:r>
            <a:r>
              <a:rPr lang="en-US" altLang="ko-KR" sz="2000" dirty="0"/>
              <a:t>App</a:t>
            </a:r>
            <a:r>
              <a:rPr lang="ko-KR" altLang="en-US" sz="2000" dirty="0"/>
              <a:t> 기능도 포함한다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전화번호부에 이름과 번호를 등록하듯</a:t>
            </a:r>
            <a:r>
              <a:rPr lang="en-US" altLang="ko-KR" sz="2000" dirty="0"/>
              <a:t>, </a:t>
            </a:r>
            <a:r>
              <a:rPr lang="ko-KR" altLang="en-US" sz="2000" dirty="0"/>
              <a:t>대상이 좋아하는 향을 등록한다</a:t>
            </a:r>
            <a:r>
              <a:rPr lang="en-US" altLang="ko-KR" sz="2000" dirty="0"/>
              <a:t>.</a:t>
            </a:r>
          </a:p>
          <a:p>
            <a:pPr marL="685800" lvl="2" indent="0" algn="dist">
              <a:buNone/>
            </a:pPr>
            <a:r>
              <a:rPr lang="en-US" altLang="ko-KR" sz="2000" dirty="0"/>
              <a:t>Customized </a:t>
            </a:r>
            <a:r>
              <a:rPr lang="en-US" altLang="ko-KR" sz="2000" dirty="0" err="1"/>
              <a:t>odour</a:t>
            </a:r>
            <a:r>
              <a:rPr lang="en-US" altLang="ko-KR" sz="2000" dirty="0"/>
              <a:t> for other people in shape of phone number list is added within the app</a:t>
            </a:r>
          </a:p>
          <a:p>
            <a:pPr marL="685800" lvl="2" indent="0">
              <a:buNone/>
            </a:pPr>
            <a:endParaRPr lang="en-US" altLang="ko-KR" sz="2000" dirty="0"/>
          </a:p>
          <a:p>
            <a:pPr lvl="1"/>
            <a:r>
              <a:rPr lang="en-US" altLang="ko-KR" sz="2200" b="1" dirty="0"/>
              <a:t>Aroma</a:t>
            </a:r>
            <a:r>
              <a:rPr lang="en-US" altLang="ko-KR" sz="2200" dirty="0"/>
              <a:t> – Capsule or</a:t>
            </a:r>
            <a:r>
              <a:rPr lang="ko-KR" altLang="en-US" sz="2200" dirty="0"/>
              <a:t> </a:t>
            </a:r>
            <a:r>
              <a:rPr lang="en-US" altLang="ko-KR" sz="2200" dirty="0"/>
              <a:t>Bullet</a:t>
            </a:r>
            <a:r>
              <a:rPr lang="ko-KR" altLang="en-US" sz="2200" dirty="0"/>
              <a:t> 형태의 </a:t>
            </a:r>
            <a:r>
              <a:rPr lang="en-US" altLang="ko-KR" sz="2200" dirty="0"/>
              <a:t>Aroma</a:t>
            </a:r>
            <a:r>
              <a:rPr lang="ko-KR" altLang="en-US" sz="2200" dirty="0"/>
              <a:t>로부터 향기를 낸다</a:t>
            </a:r>
            <a:r>
              <a:rPr lang="en-US" altLang="ko-KR" sz="2200" dirty="0"/>
              <a:t>.</a:t>
            </a:r>
          </a:p>
          <a:p>
            <a:pPr lvl="2"/>
            <a:r>
              <a:rPr lang="en-US" altLang="ko-KR" sz="2000" dirty="0"/>
              <a:t>Wearable Device</a:t>
            </a:r>
            <a:r>
              <a:rPr lang="ko-KR" altLang="en-US" sz="2000" dirty="0"/>
              <a:t>에 들어갈 수 있는 작은 크기를 지향한다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마찬가지로 기본 제공 향들과 맞춤 제작형 향들을 판매한다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향기가 섞일 수 있기 때문에 냄새 제거제는 필수로 요구된다</a:t>
            </a:r>
            <a:r>
              <a:rPr lang="en-US" altLang="ko-KR" sz="2000" dirty="0"/>
              <a:t>.</a:t>
            </a:r>
          </a:p>
          <a:p>
            <a:pPr marL="685800" lvl="2" indent="0">
              <a:buNone/>
            </a:pPr>
            <a:r>
              <a:rPr lang="en-US" altLang="ko-KR" sz="2000" dirty="0"/>
              <a:t>Capsule shaped Aroma makes and </a:t>
            </a:r>
            <a:r>
              <a:rPr lang="en-US" altLang="ko-KR" sz="2000" dirty="0" err="1"/>
              <a:t>odour</a:t>
            </a:r>
            <a:r>
              <a:rPr lang="en-US" altLang="ko-KR" sz="2000" dirty="0"/>
              <a:t> but we need deodorant to remove previous </a:t>
            </a:r>
            <a:r>
              <a:rPr lang="en-US" altLang="ko-KR" sz="2000" dirty="0" err="1"/>
              <a:t>odour</a:t>
            </a:r>
            <a:endParaRPr lang="en-US" altLang="ko-KR" sz="2000" dirty="0"/>
          </a:p>
          <a:p>
            <a:pPr lvl="1"/>
            <a:r>
              <a:rPr lang="en-US" altLang="ko-KR" sz="2200" b="1" dirty="0"/>
              <a:t>Cloud</a:t>
            </a:r>
            <a:r>
              <a:rPr lang="en-US" altLang="ko-KR" sz="2200" dirty="0"/>
              <a:t> – Smart Diffuser</a:t>
            </a:r>
            <a:r>
              <a:rPr lang="ko-KR" altLang="en-US" sz="2200" dirty="0"/>
              <a:t>에서와 마찬가지로 작동한다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It works same as Smart Diffuser</a:t>
            </a:r>
          </a:p>
          <a:p>
            <a:pPr lvl="1"/>
            <a:r>
              <a:rPr lang="en-US" altLang="ko-KR" sz="2200" b="1" dirty="0"/>
              <a:t>Device</a:t>
            </a:r>
            <a:r>
              <a:rPr lang="en-US" altLang="ko-KR" sz="2200" dirty="0"/>
              <a:t> – Wearable Device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손목 밴드형이 기본이다</a:t>
            </a:r>
            <a:r>
              <a:rPr lang="en-US" altLang="ko-KR" sz="2200" dirty="0"/>
              <a:t>.</a:t>
            </a:r>
          </a:p>
          <a:p>
            <a:pPr lvl="2"/>
            <a:r>
              <a:rPr lang="en-US" altLang="ko-KR" sz="2000" dirty="0"/>
              <a:t>Aroma capsule </a:t>
            </a:r>
            <a:r>
              <a:rPr lang="ko-KR" altLang="en-US" sz="2000" dirty="0"/>
              <a:t>삽입 공간은 냄새 제거제를 포함</a:t>
            </a:r>
            <a:r>
              <a:rPr lang="en-US" altLang="ko-KR" sz="2000" dirty="0"/>
              <a:t>, 3</a:t>
            </a:r>
            <a:r>
              <a:rPr lang="ko-KR" altLang="en-US" sz="2000" dirty="0"/>
              <a:t>개를 목표로 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신체에 부담이 가지 않을 무게와 크기를 추구한다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The device will be used as a wrist band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718CA-5A2E-48CE-812B-80F50F112FD9}"/>
              </a:ext>
            </a:extLst>
          </p:cNvPr>
          <p:cNvSpPr/>
          <p:nvPr/>
        </p:nvSpPr>
        <p:spPr>
          <a:xfrm>
            <a:off x="2339609" y="6052656"/>
            <a:ext cx="643646" cy="528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3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Grounds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70D22-0E6E-4FAE-9529-35B04186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Needed grounds </a:t>
            </a:r>
            <a:r>
              <a:rPr lang="en-US" altLang="ko-KR" sz="2400" dirty="0"/>
              <a:t>(</a:t>
            </a:r>
            <a:r>
              <a:rPr lang="ko-KR" altLang="en-US" sz="2400" dirty="0"/>
              <a:t>요구되는 근거</a:t>
            </a:r>
            <a:r>
              <a:rPr lang="en-US" altLang="ko-KR" sz="2400" dirty="0"/>
              <a:t>)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향기는 사람의 감정과 연관성이 있다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 err="1"/>
              <a:t>Odour</a:t>
            </a:r>
            <a:r>
              <a:rPr lang="en-US" altLang="ko-KR" sz="2200" dirty="0"/>
              <a:t> could affect a person’s emotion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올바른 향기는 감정에 긍정적 영향을 준다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Right </a:t>
            </a:r>
            <a:r>
              <a:rPr lang="en-US" altLang="ko-KR" sz="2200" dirty="0" err="1"/>
              <a:t>odour</a:t>
            </a:r>
            <a:r>
              <a:rPr lang="en-US" altLang="ko-KR" sz="2200" dirty="0"/>
              <a:t> works positively for emotion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향기는 식욕과 관련이 있다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 err="1"/>
              <a:t>Odour</a:t>
            </a:r>
            <a:r>
              <a:rPr lang="en-US" altLang="ko-KR" sz="2200" dirty="0"/>
              <a:t> is related with appetite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올바른 향기는 수면을 유도하거나 수면의 질을 높인다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Right </a:t>
            </a:r>
            <a:r>
              <a:rPr lang="en-US" altLang="ko-KR" sz="2200" dirty="0" err="1"/>
              <a:t>odour</a:t>
            </a:r>
            <a:r>
              <a:rPr lang="en-US" altLang="ko-KR" sz="2200" dirty="0"/>
              <a:t> could derive sleep and enhance the quality of sleep</a:t>
            </a:r>
          </a:p>
          <a:p>
            <a:pPr lvl="1">
              <a:lnSpc>
                <a:spcPct val="150000"/>
              </a:lnSpc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9745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FE36-F186-4D6A-BCE6-5AA0EF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08936"/>
            <a:ext cx="9509760" cy="123342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Scalability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70D22-0E6E-4FAE-9529-35B04186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1677799"/>
            <a:ext cx="10500780" cy="4639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dirty="0"/>
              <a:t>Make connection with other Agents</a:t>
            </a:r>
            <a:r>
              <a:rPr lang="en-US" altLang="ko-KR" sz="2400" dirty="0"/>
              <a:t>(Smart Home or Smart Healthcare)</a:t>
            </a:r>
            <a:endParaRPr lang="en-US" altLang="ko-KR" sz="1100" dirty="0"/>
          </a:p>
          <a:p>
            <a:pPr lvl="1"/>
            <a:r>
              <a:rPr lang="ko-KR" altLang="en-US" sz="2200" dirty="0"/>
              <a:t>생체 신호 기반</a:t>
            </a:r>
            <a:r>
              <a:rPr lang="en-US" altLang="ko-KR" sz="2200" dirty="0"/>
              <a:t>, </a:t>
            </a:r>
            <a:r>
              <a:rPr lang="ko-KR" altLang="en-US" sz="2200" dirty="0"/>
              <a:t>수면 케어 에이전트와의 연동</a:t>
            </a:r>
            <a:endParaRPr lang="en-US" altLang="ko-KR" sz="2200" dirty="0"/>
          </a:p>
          <a:p>
            <a:pPr lvl="2"/>
            <a:r>
              <a:rPr lang="ko-KR" altLang="en-US" sz="2000" dirty="0"/>
              <a:t>수면 상태 진단 정확성↑</a:t>
            </a:r>
            <a:r>
              <a:rPr lang="en-US" altLang="ko-KR" sz="2000" dirty="0"/>
              <a:t>, </a:t>
            </a:r>
            <a:r>
              <a:rPr lang="ko-KR" altLang="en-US" sz="2000" dirty="0"/>
              <a:t>수면 상태에서의 분사 자동화가 가능하다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Based on physical signal, it can be interlocked with sleeping care agents.</a:t>
            </a:r>
          </a:p>
          <a:p>
            <a:pPr lvl="1"/>
            <a:r>
              <a:rPr lang="ko-KR" altLang="en-US" sz="2200" dirty="0"/>
              <a:t>현관의 </a:t>
            </a:r>
            <a:r>
              <a:rPr lang="ko-KR" altLang="en-US" sz="2200" dirty="0" err="1"/>
              <a:t>센서식</a:t>
            </a:r>
            <a:r>
              <a:rPr lang="ko-KR" altLang="en-US" sz="2200" dirty="0"/>
              <a:t> 전등과의 연동</a:t>
            </a:r>
            <a:endParaRPr lang="en-US" altLang="ko-KR" sz="2200" dirty="0"/>
          </a:p>
          <a:p>
            <a:pPr lvl="2"/>
            <a:r>
              <a:rPr lang="en-US" altLang="ko-KR" sz="2000" dirty="0"/>
              <a:t>User</a:t>
            </a:r>
            <a:r>
              <a:rPr lang="ko-KR" altLang="en-US" sz="2000" dirty="0"/>
              <a:t>가 집에 들어섰다는 정보를 얻음으로써</a:t>
            </a:r>
            <a:r>
              <a:rPr lang="en-US" altLang="ko-KR" sz="2000" dirty="0"/>
              <a:t>,</a:t>
            </a:r>
            <a:r>
              <a:rPr lang="ko-KR" altLang="en-US" sz="2000" dirty="0"/>
              <a:t> 귀가 시 분사 자동화가 가능하다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When a person come through entrance, the device spray a suitable </a:t>
            </a:r>
            <a:r>
              <a:rPr lang="en-US" altLang="ko-KR" sz="2000" dirty="0" err="1"/>
              <a:t>odour</a:t>
            </a:r>
            <a:r>
              <a:rPr lang="en-US" altLang="ko-KR" sz="2000" dirty="0"/>
              <a:t>.</a:t>
            </a:r>
          </a:p>
          <a:p>
            <a:r>
              <a:rPr lang="en-US" altLang="ko-KR" sz="2400" b="1" dirty="0"/>
              <a:t>Personalized Service</a:t>
            </a:r>
          </a:p>
          <a:p>
            <a:pPr lvl="1"/>
            <a:r>
              <a:rPr lang="en-US" altLang="ko-KR" sz="2200" dirty="0"/>
              <a:t>Cloud</a:t>
            </a:r>
            <a:r>
              <a:rPr lang="ko-KR" altLang="en-US" sz="2200" dirty="0"/>
              <a:t>에 수집된 </a:t>
            </a:r>
            <a:r>
              <a:rPr lang="en-US" altLang="ko-KR" sz="2200" dirty="0"/>
              <a:t>Data</a:t>
            </a:r>
            <a:r>
              <a:rPr lang="ko-KR" altLang="en-US" sz="2200" dirty="0"/>
              <a:t>를 바탕으로 개인 맞춤형 서비스로의 발전이 가능하다</a:t>
            </a:r>
            <a:r>
              <a:rPr lang="en-US" altLang="ko-KR" sz="2200" dirty="0"/>
              <a:t>.</a:t>
            </a:r>
          </a:p>
          <a:p>
            <a:pPr lvl="2"/>
            <a:r>
              <a:rPr lang="ko-KR" altLang="en-US" sz="2000" dirty="0"/>
              <a:t>초기 반자동 서비스에서 최종적으로 자동 서비스로의 발전이 가능하다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개인이 선호하는 시간대와 향의 기능을 통해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User</a:t>
            </a:r>
            <a:r>
              <a:rPr lang="ko-KR" altLang="en-US" sz="2000" dirty="0"/>
              <a:t>의 생활 패턴 파악이 가능하다</a:t>
            </a:r>
            <a:r>
              <a:rPr lang="en-US" altLang="ko-KR" sz="2000" dirty="0"/>
              <a:t>.</a:t>
            </a:r>
          </a:p>
          <a:p>
            <a:pPr marL="685800" lvl="2" indent="0">
              <a:buNone/>
            </a:pPr>
            <a:r>
              <a:rPr lang="en-US" altLang="ko-KR" sz="2000" dirty="0"/>
              <a:t>It could be enhanced as a customized service based on the data accumulated in cloud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33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눗방울 디자인 서식 파일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225153_TF03460638.potx" id="{6D3506B3-04BD-40F6-808E-5ADC49B1E733}" vid="{2D8C61C1-F675-47B7-A28F-0327A17A9F7B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비눗방울 디자인 슬라이드</Template>
  <TotalTime>155</TotalTime>
  <Words>975</Words>
  <Application>Microsoft Office PowerPoint</Application>
  <PresentationFormat>와이드스크린</PresentationFormat>
  <Paragraphs>131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Century Gothic</vt:lpstr>
      <vt:lpstr>Courier New</vt:lpstr>
      <vt:lpstr>비눗방울 디자인 서식 파일</vt:lpstr>
      <vt:lpstr>Smart Diffuser &amp; Smart Perfume</vt:lpstr>
      <vt:lpstr>Index</vt:lpstr>
      <vt:lpstr>Summary</vt:lpstr>
      <vt:lpstr>System Architecture – Smart Diffuser</vt:lpstr>
      <vt:lpstr>System Architecture – Smart Perfume</vt:lpstr>
      <vt:lpstr>Details</vt:lpstr>
      <vt:lpstr>Details</vt:lpstr>
      <vt:lpstr>Grounds</vt:lpstr>
      <vt:lpstr>Scalability</vt:lpstr>
      <vt:lpstr>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Diffuser</dc:title>
  <dc:creator>UIC-4</dc:creator>
  <cp:lastModifiedBy>UIC_5</cp:lastModifiedBy>
  <cp:revision>40</cp:revision>
  <dcterms:created xsi:type="dcterms:W3CDTF">2019-05-07T07:26:29Z</dcterms:created>
  <dcterms:modified xsi:type="dcterms:W3CDTF">2019-05-08T03:38:46Z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