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85" r:id="rId6"/>
    <p:sldId id="267" r:id="rId7"/>
    <p:sldId id="261" r:id="rId8"/>
    <p:sldId id="262" r:id="rId9"/>
    <p:sldId id="265" r:id="rId10"/>
    <p:sldId id="263" r:id="rId11"/>
    <p:sldId id="266" r:id="rId12"/>
    <p:sldId id="268" r:id="rId13"/>
    <p:sldId id="269" r:id="rId14"/>
    <p:sldId id="275" r:id="rId15"/>
    <p:sldId id="272" r:id="rId16"/>
    <p:sldId id="273" r:id="rId17"/>
    <p:sldId id="274" r:id="rId18"/>
    <p:sldId id="271" r:id="rId19"/>
    <p:sldId id="276" r:id="rId20"/>
    <p:sldId id="277" r:id="rId21"/>
    <p:sldId id="279" r:id="rId22"/>
    <p:sldId id="278" r:id="rId23"/>
    <p:sldId id="280" r:id="rId24"/>
    <p:sldId id="286" r:id="rId25"/>
    <p:sldId id="287" r:id="rId26"/>
    <p:sldId id="288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D98880-E586-48FA-ACC4-465F7DF68843}">
          <p14:sldIdLst>
            <p14:sldId id="256"/>
            <p14:sldId id="257"/>
            <p14:sldId id="258"/>
          </p14:sldIdLst>
        </p14:section>
        <p14:section name="제목 없는 구역" id="{D9AAC0C2-2E1E-4B82-8728-602220B92336}">
          <p14:sldIdLst>
            <p14:sldId id="259"/>
            <p14:sldId id="285"/>
            <p14:sldId id="267"/>
            <p14:sldId id="261"/>
            <p14:sldId id="262"/>
            <p14:sldId id="265"/>
            <p14:sldId id="263"/>
            <p14:sldId id="266"/>
            <p14:sldId id="268"/>
            <p14:sldId id="269"/>
            <p14:sldId id="275"/>
            <p14:sldId id="272"/>
            <p14:sldId id="273"/>
            <p14:sldId id="274"/>
            <p14:sldId id="271"/>
            <p14:sldId id="276"/>
            <p14:sldId id="277"/>
            <p14:sldId id="279"/>
            <p14:sldId id="278"/>
            <p14:sldId id="280"/>
            <p14:sldId id="286"/>
            <p14:sldId id="287"/>
            <p14:sldId id="288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DF69-96E7-4D55-9810-A1AE3DD2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6C353-A045-4AB6-9318-A5F034EE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88453-F830-4425-B1CF-3159C6E8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8449B-44CE-435E-A25F-8BD8545E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BC65A-2A60-40C1-BCF1-D9538AD4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4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B005E-68A8-4604-87C5-768ED7BB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9927B-40D1-422B-AA20-D4443C9D7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D4B29-D504-4721-A8FC-8A91B6B2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D3990-FB8C-4F8E-A2CB-D10D91A3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F73BF-1AC1-49A8-BCC9-8A0DDDD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6639DE-1EF1-47D0-A867-BCE3E708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1009C-BE6E-4005-8BDB-D9BE7DB7C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6A832-0079-4DD2-B76E-91FEA6F2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F90DC-6103-42B3-99AA-1E5A67AE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82C51-7119-4853-975D-FC09F97E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94D8-3173-4AF1-B052-4E857B4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B6339-E31C-4B04-9BC5-CEC739BC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D6A56-E757-47D2-BE62-854AC28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6BD5-8C36-4723-B42C-6D3EB31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5B983-6FE3-4B7D-837E-2A70F170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D273-99EA-493E-B0E6-F534181A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A9411-F79B-457E-B92D-75893A05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76EF-1230-480E-B194-CC143A1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C9231-B9C3-4D8A-A26E-9058DB0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F28DD-9326-4938-BCCF-D80193DA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67113-3DBB-4842-940B-7E55871C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83B47-DA29-4161-A386-CA6F48CD1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785CB-DEB1-41CF-BC48-07DD18D0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BAE26-683D-4496-A57F-25B93ECD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6AC14-0263-4547-B12D-1DD577E8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2DCCD-9034-4603-B7CD-7F23E98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2855-3BE0-4995-AB90-37108A3F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961D7-4030-4008-9578-09B6A11E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1FE4-F3B5-466D-8306-3C8DA880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EFEE8-4953-4827-8ABB-960DEA61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373D17-4B88-4069-8A49-FCA150FF1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E9A08-B6AB-4EDE-832F-CD13909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FC4D7-50B7-49B6-9C16-1DF54159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06CAF2-6425-4BE9-B1C1-D6F7A25B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1670-211C-45C0-8AE5-9AC5BF3C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64084-BF3F-4707-B8E9-F0D7772E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5DD87-9A4A-4F1D-A22F-1A7A7B4C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7633E-6A26-4B4A-949D-37AEC25B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1C4B5-4C26-4619-843A-8455541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48493-B86F-41EA-831F-C52217D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6721D-D728-4A18-A766-5A00502A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C47D7-69ED-46C3-AEB2-702F699C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3564-BF92-4E92-B8B5-40083DE0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BE300-565F-4413-B045-279AFE8FD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14887-6783-4684-960B-E3663D58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863E7-A8B6-463A-8F8C-7DA7994F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5F727-CAAA-4318-B551-9180D919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8DFC0-AD71-42A2-8225-9E468AF0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6D423-EDC3-4A83-8679-9789DFC14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4CD97-35A1-492E-AA77-50ECFD756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B3784-A761-4997-ADAE-5445FE0F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4CDFE-A4B1-4E79-A041-25408008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0F7DF-337B-466E-8B1A-9415983A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8B82F-D97E-4ACF-A686-BC42132B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125AE-2949-4A61-BD79-C3D6CCCD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EEFE3-3142-4F15-B73E-98D131F6B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9A66-28D1-4C4E-A1B9-EA19ED38F25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51778-F12C-4E93-8AC0-E5B50F0F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EF6A-16A0-43F5-B29C-006CF1104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E82A-4406-40B8-8C43-1B9610664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ing-mind.com/automatic-negative-thought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ing-mind.com/primary-emotions/" TargetMode="External"/><Relationship Id="rId2" Type="http://schemas.openxmlformats.org/officeDocument/2006/relationships/hyperlink" Target="https://www.learning-mind.com/black-and-white-think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342F2A-4831-45E8-B2B9-56E412C77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발화에서의 단어 선택과 우울증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1745E-4644-44F0-BD74-76F78ACD8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037" y="4572000"/>
            <a:ext cx="6105194" cy="122467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2019.03.03</a:t>
            </a:r>
          </a:p>
          <a:p>
            <a:r>
              <a:rPr lang="ko-KR" altLang="en-US" dirty="0" err="1">
                <a:solidFill>
                  <a:srgbClr val="FFFFFF"/>
                </a:solidFill>
              </a:rPr>
              <a:t>이헌형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gjsgud2@gmail.com</a:t>
            </a:r>
          </a:p>
        </p:txBody>
      </p:sp>
    </p:spTree>
    <p:extLst>
      <p:ext uri="{BB962C8B-B14F-4D97-AF65-F5344CB8AC3E}">
        <p14:creationId xmlns:p14="http://schemas.microsoft.com/office/powerpoint/2010/main" val="195815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BF37-1028-46FC-AB56-C2A89E66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184E3C-66AC-444F-84A0-858B38DEA5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009513" cy="435133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3E974-4E45-412E-9307-C759894B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9085" y="1189772"/>
            <a:ext cx="5992437" cy="1720008"/>
          </a:xfrm>
        </p:spPr>
        <p:txBody>
          <a:bodyPr/>
          <a:lstStyle/>
          <a:p>
            <a:r>
              <a:rPr lang="ko-KR" altLang="en-US" dirty="0"/>
              <a:t>글쓰기에서 통합성이 두드러짐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설명문에서 더 많은 통합성이 보임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FA5E38-D759-4DFD-AB55-038FABDF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13" y="2909780"/>
            <a:ext cx="7126267" cy="35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A4C78-CF71-4D77-9206-2A85686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36BE7-2D72-4E42-B7D6-551DA92A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altLang="ko-KR" sz="1900"/>
              <a:t>Involvement : Story &gt; Explanation / Speaking &gt; Writing</a:t>
            </a:r>
          </a:p>
          <a:p>
            <a:endParaRPr lang="en-US" altLang="ko-KR" sz="1900"/>
          </a:p>
          <a:p>
            <a:r>
              <a:rPr lang="en-US" altLang="ko-KR" sz="1900"/>
              <a:t>Detachment : Written Explanation &gt; Others</a:t>
            </a:r>
          </a:p>
          <a:p>
            <a:endParaRPr lang="en-US" altLang="ko-KR" sz="1900"/>
          </a:p>
          <a:p>
            <a:r>
              <a:rPr lang="en-US" altLang="ko-KR" sz="1900"/>
              <a:t>Fragmentation : Story&gt; Explanation / Speaking &gt; Writing</a:t>
            </a:r>
          </a:p>
          <a:p>
            <a:endParaRPr lang="en-US" altLang="ko-KR" sz="1900"/>
          </a:p>
          <a:p>
            <a:r>
              <a:rPr lang="en-US" altLang="ko-KR" sz="1900"/>
              <a:t>Integration : Expalnation &gt; Story / Writing &gt; Speaking</a:t>
            </a:r>
            <a:endParaRPr lang="ko-KR" altLang="en-US" sz="19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D67D3C-32FA-4787-A6C6-3E27E85BE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0E2EC3-AE3F-42EB-B0E1-C9437985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33E5A-5BA5-42B7-B2DC-88D17F59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000000"/>
                </a:solidFill>
              </a:rPr>
              <a:t>말하기와 글쓰기에 사용되는 문법 구조와 </a:t>
            </a:r>
            <a:r>
              <a:rPr lang="en-US" altLang="ko-KR" sz="2000">
                <a:solidFill>
                  <a:srgbClr val="000000"/>
                </a:solidFill>
              </a:rPr>
              <a:t>Style</a:t>
            </a:r>
            <a:r>
              <a:rPr lang="ko-KR" altLang="en-US" sz="2000">
                <a:solidFill>
                  <a:srgbClr val="000000"/>
                </a:solidFill>
              </a:rPr>
              <a:t>이 다르다</a:t>
            </a:r>
            <a:endParaRPr lang="en-US" altLang="ko-KR" sz="2000">
              <a:solidFill>
                <a:srgbClr val="000000"/>
              </a:solidFill>
            </a:endParaRP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특정 단어의 사용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미사용에 대한 연관성은 깊지 않은 논문이다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6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5EE17D-1C1D-491A-86D0-B312E56F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언어와 우울증의 연관성에 대한 논문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906F0-FCE5-4D19-B716-064569B52669}"/>
              </a:ext>
            </a:extLst>
          </p:cNvPr>
          <p:cNvSpPr txBox="1"/>
          <p:nvPr/>
        </p:nvSpPr>
        <p:spPr>
          <a:xfrm>
            <a:off x="976492" y="4382902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Mohammed Al-</a:t>
            </a:r>
            <a:r>
              <a:rPr lang="en-US" altLang="ko-KR" sz="2000" dirty="0" err="1">
                <a:solidFill>
                  <a:srgbClr val="000000"/>
                </a:solidFill>
              </a:rPr>
              <a:t>Mosaiwi</a:t>
            </a:r>
            <a:r>
              <a:rPr lang="en-US" altLang="ko-KR" sz="2000" dirty="0">
                <a:solidFill>
                  <a:srgbClr val="000000"/>
                </a:solidFill>
              </a:rPr>
              <a:t> and Tom Johnstone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Department of Psychology, School of Psychology and Clinical Languages, University of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226FF-C1C5-4378-9F9E-4F09E4C168B1}"/>
              </a:ext>
            </a:extLst>
          </p:cNvPr>
          <p:cNvSpPr txBox="1"/>
          <p:nvPr/>
        </p:nvSpPr>
        <p:spPr>
          <a:xfrm>
            <a:off x="914400" y="2753936"/>
            <a:ext cx="9957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3000"/>
              <a:t>In an Absolute State: Elevated Use of Absolutist Words Is a Marker Specific to Anxiety, Depression, and Suicidal Ideation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5145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F5F278-92EC-46ED-93C1-50C1B17F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1D95-3430-44B6-B0CD-4D3F69C0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900">
                <a:solidFill>
                  <a:srgbClr val="000000"/>
                </a:solidFill>
              </a:rPr>
              <a:t>알려진 사실 </a:t>
            </a:r>
            <a:endParaRPr lang="en-US" altLang="ko-KR" sz="190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ko-KR" altLang="en-US" sz="1900">
                <a:solidFill>
                  <a:srgbClr val="000000"/>
                </a:solidFill>
              </a:rPr>
              <a:t>부정적 정서표현의 단어 </a:t>
            </a:r>
            <a:r>
              <a:rPr lang="en-US" altLang="ko-KR" sz="1900">
                <a:solidFill>
                  <a:srgbClr val="000000"/>
                </a:solidFill>
              </a:rPr>
              <a:t>+ 1</a:t>
            </a:r>
            <a:r>
              <a:rPr lang="ko-KR" altLang="en-US" sz="1900">
                <a:solidFill>
                  <a:srgbClr val="000000"/>
                </a:solidFill>
              </a:rPr>
              <a:t>인칭 대명사의 사용 </a:t>
            </a:r>
            <a:endParaRPr lang="en-US" altLang="ko-K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900">
                <a:solidFill>
                  <a:srgbClr val="000000"/>
                </a:solidFill>
              </a:rPr>
              <a:t>                                             =&gt; </a:t>
            </a:r>
            <a:r>
              <a:rPr lang="ko-KR" altLang="en-US" sz="1900">
                <a:solidFill>
                  <a:srgbClr val="000000"/>
                </a:solidFill>
              </a:rPr>
              <a:t>정신병 측정의 척도</a:t>
            </a:r>
            <a:endParaRPr lang="en-US" altLang="ko-KR" sz="1900">
              <a:solidFill>
                <a:srgbClr val="000000"/>
              </a:solidFill>
            </a:endParaRPr>
          </a:p>
          <a:p>
            <a:endParaRPr lang="en-US" altLang="ko-KR" sz="1900">
              <a:solidFill>
                <a:srgbClr val="000000"/>
              </a:solidFill>
            </a:endParaRPr>
          </a:p>
          <a:p>
            <a:r>
              <a:rPr lang="ko-KR" altLang="en-US" sz="1900">
                <a:solidFill>
                  <a:srgbClr val="000000"/>
                </a:solidFill>
              </a:rPr>
              <a:t>해당 논문 </a:t>
            </a:r>
            <a:endParaRPr lang="en-US" altLang="ko-K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900">
                <a:solidFill>
                  <a:srgbClr val="000000"/>
                </a:solidFill>
              </a:rPr>
              <a:t>-</a:t>
            </a:r>
            <a:r>
              <a:rPr lang="ko-KR" altLang="en-US" sz="1900">
                <a:solidFill>
                  <a:srgbClr val="000000"/>
                </a:solidFill>
              </a:rPr>
              <a:t>인터넷 </a:t>
            </a:r>
            <a:r>
              <a:rPr lang="en-US" altLang="ko-KR" sz="1900">
                <a:solidFill>
                  <a:srgbClr val="000000"/>
                </a:solidFill>
              </a:rPr>
              <a:t>forum</a:t>
            </a:r>
            <a:r>
              <a:rPr lang="ko-KR" altLang="en-US" sz="1900">
                <a:solidFill>
                  <a:srgbClr val="000000"/>
                </a:solidFill>
              </a:rPr>
              <a:t>과 </a:t>
            </a:r>
            <a:r>
              <a:rPr lang="en-US" altLang="ko-KR" sz="1900">
                <a:solidFill>
                  <a:srgbClr val="000000"/>
                </a:solidFill>
              </a:rPr>
              <a:t>SNS posts</a:t>
            </a:r>
            <a:r>
              <a:rPr lang="ko-KR" altLang="en-US" sz="1900">
                <a:solidFill>
                  <a:srgbClr val="000000"/>
                </a:solidFill>
              </a:rPr>
              <a:t>를 이용하여 단어 분석</a:t>
            </a:r>
            <a:endParaRPr lang="en-US" altLang="ko-K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900">
                <a:solidFill>
                  <a:srgbClr val="000000"/>
                </a:solidFill>
              </a:rPr>
              <a:t>-</a:t>
            </a:r>
            <a:r>
              <a:rPr lang="ko-KR" altLang="en-US" sz="1900">
                <a:solidFill>
                  <a:srgbClr val="000000"/>
                </a:solidFill>
              </a:rPr>
              <a:t>절대적 단어</a:t>
            </a:r>
            <a:r>
              <a:rPr lang="en-US" altLang="ko-KR" sz="1900">
                <a:solidFill>
                  <a:srgbClr val="000000"/>
                </a:solidFill>
              </a:rPr>
              <a:t>(always, nothing, completely)</a:t>
            </a:r>
            <a:r>
              <a:rPr lang="ko-KR" altLang="en-US" sz="1900">
                <a:solidFill>
                  <a:srgbClr val="000000"/>
                </a:solidFill>
              </a:rPr>
              <a:t>의 사용빈도와 우울증의 연관성을 연구</a:t>
            </a:r>
            <a:endParaRPr lang="en-US" altLang="ko-KR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4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FCA53-E9A2-4E9D-9CB7-8643F12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절대적 언어 사용 빈도</a:t>
            </a:r>
            <a:endParaRPr lang="ko-KR" altLang="en-US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74118FB-4F23-4B8C-96AE-E54D5F7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4309"/>
            <a:ext cx="4547532" cy="998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600" dirty="0"/>
              <a:t>통제 집단 </a:t>
            </a:r>
            <a:r>
              <a:rPr lang="en-US" altLang="ko-KR" sz="2600" dirty="0"/>
              <a:t>&lt; </a:t>
            </a:r>
            <a:r>
              <a:rPr lang="ko-KR" altLang="en-US" sz="2600" dirty="0"/>
              <a:t>정신장애 집단</a:t>
            </a:r>
            <a:endParaRPr lang="en-US" sz="2600" dirty="0"/>
          </a:p>
          <a:p>
            <a:pPr marL="0" indent="0">
              <a:buNone/>
            </a:pPr>
            <a:r>
              <a:rPr lang="ko-KR" altLang="en-US" sz="2600" dirty="0"/>
              <a:t>자살 집단 </a:t>
            </a:r>
            <a:r>
              <a:rPr lang="en-US" altLang="ko-KR" sz="2600" dirty="0"/>
              <a:t>&gt; </a:t>
            </a:r>
            <a:r>
              <a:rPr lang="ko-KR" altLang="en-US" sz="2600" dirty="0"/>
              <a:t>불안</a:t>
            </a:r>
            <a:r>
              <a:rPr lang="en-US" altLang="ko-KR" sz="2600" dirty="0"/>
              <a:t>, </a:t>
            </a:r>
            <a:r>
              <a:rPr lang="ko-KR" altLang="en-US" sz="2600" dirty="0"/>
              <a:t>우울 집단</a:t>
            </a:r>
            <a:endParaRPr lang="en-US" sz="2600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B63B3156-AC5D-4338-8010-C50F48F55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r="-2" b="-2"/>
          <a:stretch/>
        </p:blipFill>
        <p:spPr>
          <a:xfrm>
            <a:off x="551861" y="1415566"/>
            <a:ext cx="4981749" cy="40268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C072F6-86BA-47B2-8FD3-278A0BB0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8" y="1534640"/>
            <a:ext cx="4853474" cy="45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9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50B30-88F5-412A-BC9A-9CC8382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100"/>
              <a:t>정신병 집단 내의서의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68BFA6-5681-4734-A4BC-5F4E77456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" r="1069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69ABAA0-1F86-42B2-B9EE-9C731178D583}"/>
              </a:ext>
            </a:extLst>
          </p:cNvPr>
          <p:cNvSpPr txBox="1">
            <a:spLocks/>
          </p:cNvSpPr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>
                <a:latin typeface="+mn-lt"/>
                <a:ea typeface="+mn-ea"/>
                <a:cs typeface="+mn-cs"/>
              </a:rPr>
              <a:t>절대적 단어</a:t>
            </a: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latin typeface="+mn-lt"/>
                <a:ea typeface="+mn-ea"/>
                <a:cs typeface="+mn-cs"/>
              </a:rPr>
              <a:t>- Test </a:t>
            </a:r>
            <a:r>
              <a:rPr lang="ko-KR" altLang="en-US" sz="1700">
                <a:latin typeface="+mn-lt"/>
                <a:ea typeface="+mn-ea"/>
                <a:cs typeface="+mn-cs"/>
              </a:rPr>
              <a:t>집단에서 통제 집단 보다 높게 형성</a:t>
            </a: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>
                <a:latin typeface="+mn-lt"/>
                <a:ea typeface="+mn-ea"/>
                <a:cs typeface="+mn-cs"/>
              </a:rPr>
              <a:t>부정적 정서 단어</a:t>
            </a:r>
            <a:endParaRPr lang="en-US" altLang="ko-KR" sz="1700">
              <a:latin typeface="+mn-lt"/>
              <a:ea typeface="+mn-ea"/>
              <a:cs typeface="+mn-cs"/>
            </a:endParaRPr>
          </a:p>
          <a:p>
            <a:pPr marL="4572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latin typeface="+mn-lt"/>
                <a:ea typeface="+mn-ea"/>
                <a:cs typeface="+mn-cs"/>
              </a:rPr>
              <a:t>PTSD</a:t>
            </a:r>
            <a:r>
              <a:rPr lang="ko-KR" altLang="en-US" sz="1700">
                <a:latin typeface="+mn-lt"/>
                <a:ea typeface="+mn-ea"/>
                <a:cs typeface="+mn-cs"/>
              </a:rPr>
              <a:t>가 제일 높지만</a:t>
            </a:r>
            <a:r>
              <a:rPr lang="en-US" altLang="ko-KR" sz="1700">
                <a:latin typeface="+mn-lt"/>
                <a:ea typeface="+mn-ea"/>
                <a:cs typeface="+mn-cs"/>
              </a:rPr>
              <a:t>, </a:t>
            </a:r>
            <a:r>
              <a:rPr lang="ko-KR" altLang="en-US" sz="1700">
                <a:latin typeface="+mn-lt"/>
                <a:ea typeface="+mn-ea"/>
                <a:cs typeface="+mn-cs"/>
              </a:rPr>
              <a:t>통제집단과 </a:t>
            </a:r>
            <a:r>
              <a:rPr lang="en-US" altLang="ko-KR" sz="1700">
                <a:latin typeface="+mn-lt"/>
                <a:ea typeface="+mn-ea"/>
                <a:cs typeface="+mn-cs"/>
              </a:rPr>
              <a:t>Test</a:t>
            </a:r>
            <a:r>
              <a:rPr lang="ko-KR" altLang="en-US" sz="1700">
                <a:latin typeface="+mn-lt"/>
                <a:ea typeface="+mn-ea"/>
                <a:cs typeface="+mn-cs"/>
              </a:rPr>
              <a:t>집단</a:t>
            </a: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>
                <a:latin typeface="+mn-lt"/>
                <a:ea typeface="+mn-ea"/>
                <a:cs typeface="+mn-cs"/>
              </a:rPr>
              <a:t>간의 눈에 띄는 차이는 없음</a:t>
            </a:r>
            <a:r>
              <a:rPr lang="en-US" altLang="ko-KR" sz="1700">
                <a:latin typeface="+mn-lt"/>
                <a:ea typeface="+mn-ea"/>
                <a:cs typeface="+mn-cs"/>
              </a:rPr>
              <a:t> 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74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BD5F0-539A-4D61-87F6-CB903F27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Recovery </a:t>
            </a:r>
            <a:r>
              <a:rPr lang="ko-KR" altLang="en-US"/>
              <a:t>집단과의 비교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79882D3-A647-4B66-82E3-885F721F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917"/>
            <a:ext cx="4722845" cy="3697395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5A4B17-129B-4B46-93CB-CB6FE7C4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49" y="1690688"/>
            <a:ext cx="5078751" cy="374342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DDE8F1A9-D9F6-4ECE-8E68-CE9E02BF12A2}"/>
              </a:ext>
            </a:extLst>
          </p:cNvPr>
          <p:cNvSpPr txBox="1">
            <a:spLocks/>
          </p:cNvSpPr>
          <p:nvPr/>
        </p:nvSpPr>
        <p:spPr>
          <a:xfrm>
            <a:off x="1017249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/>
              <a:t>절대적 단어 사용 빈도</a:t>
            </a:r>
            <a:endParaRPr lang="en-US" altLang="ko-KR" sz="2600"/>
          </a:p>
          <a:p>
            <a:pPr marL="457200" indent="-457200">
              <a:buFontTx/>
              <a:buChar char="-"/>
            </a:pPr>
            <a:r>
              <a:rPr lang="ko-KR" altLang="en-US" sz="2600"/>
              <a:t>통제집단 </a:t>
            </a:r>
            <a:r>
              <a:rPr lang="en-US" altLang="ko-KR" sz="2600"/>
              <a:t>&gt; Recovery </a:t>
            </a:r>
            <a:r>
              <a:rPr lang="ko-KR" altLang="en-US" sz="2600"/>
              <a:t>집단</a:t>
            </a:r>
            <a:endParaRPr lang="en-US" altLang="ko-KR" sz="2600"/>
          </a:p>
          <a:p>
            <a:r>
              <a:rPr lang="en-US" altLang="ko-KR" sz="2600"/>
              <a:t>+) Recovery </a:t>
            </a:r>
            <a:r>
              <a:rPr lang="ko-KR" altLang="en-US" sz="2600"/>
              <a:t>집단의 </a:t>
            </a:r>
            <a:r>
              <a:rPr lang="en-US" altLang="ko-KR" sz="2600"/>
              <a:t>positive words</a:t>
            </a:r>
            <a:r>
              <a:rPr lang="ko-KR" altLang="en-US" sz="2600"/>
              <a:t> 사용 빈도가 유의미하게 높음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6211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CBCF-F86B-40B2-8E5A-CEA3906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55" y="225475"/>
            <a:ext cx="10515600" cy="1325563"/>
          </a:xfrm>
        </p:spPr>
        <p:txBody>
          <a:bodyPr/>
          <a:lstStyle/>
          <a:p>
            <a:r>
              <a:rPr lang="ko-KR" altLang="en-US"/>
              <a:t>요점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F322D-C562-4128-97E7-C2BC1351D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311" y="1283516"/>
            <a:ext cx="10448489" cy="4893447"/>
          </a:xfrm>
        </p:spPr>
        <p:txBody>
          <a:bodyPr>
            <a:normAutofit lnSpcReduction="10000"/>
          </a:bodyPr>
          <a:lstStyle/>
          <a:p>
            <a:r>
              <a:rPr lang="ko-KR" altLang="en-US" sz="2500"/>
              <a:t>절대적 언어 출현율</a:t>
            </a:r>
            <a:r>
              <a:rPr lang="en-US" altLang="ko-KR" sz="2500"/>
              <a:t>(prevalence)</a:t>
            </a:r>
            <a:r>
              <a:rPr lang="ko-KR" altLang="en-US" sz="2500"/>
              <a:t> </a:t>
            </a:r>
            <a:endParaRPr lang="en-US" altLang="ko-KR" sz="2500"/>
          </a:p>
          <a:p>
            <a:pPr marL="0" indent="0">
              <a:buNone/>
            </a:pPr>
            <a:r>
              <a:rPr lang="en-US" altLang="ko-KR" sz="2500"/>
              <a:t>- </a:t>
            </a:r>
            <a:r>
              <a:rPr lang="ko-KR" altLang="en-US" sz="2500"/>
              <a:t>통제집단</a:t>
            </a:r>
            <a:r>
              <a:rPr lang="en-US" altLang="ko-KR" sz="2500"/>
              <a:t>(Cancer, Diabetes) &lt; </a:t>
            </a:r>
            <a:r>
              <a:rPr lang="ko-KR" altLang="en-US" sz="2500"/>
              <a:t>불안</a:t>
            </a:r>
            <a:r>
              <a:rPr lang="en-US" altLang="ko-KR" sz="2500"/>
              <a:t>,</a:t>
            </a:r>
            <a:r>
              <a:rPr lang="ko-KR" altLang="en-US" sz="2500"/>
              <a:t>우울</a:t>
            </a:r>
            <a:r>
              <a:rPr lang="en-US" altLang="ko-KR" sz="2500"/>
              <a:t>,</a:t>
            </a:r>
            <a:r>
              <a:rPr lang="ko-KR" altLang="en-US" sz="2500"/>
              <a:t>자살 증세의 집단</a:t>
            </a:r>
            <a:r>
              <a:rPr lang="en-US" altLang="ko-KR" sz="2500"/>
              <a:t>(forum)</a:t>
            </a:r>
          </a:p>
          <a:p>
            <a:pPr>
              <a:buFontTx/>
              <a:buChar char="-"/>
            </a:pPr>
            <a:r>
              <a:rPr lang="en-US" altLang="ko-KR" sz="2500"/>
              <a:t>Suicidal ideation &gt; Anxiety, Depression</a:t>
            </a:r>
          </a:p>
          <a:p>
            <a:pPr>
              <a:buFontTx/>
              <a:buChar char="-"/>
            </a:pPr>
            <a:r>
              <a:rPr lang="en-US" altLang="ko-KR" sz="2500"/>
              <a:t>Recovery &gt; General</a:t>
            </a:r>
          </a:p>
          <a:p>
            <a:pPr>
              <a:buFontTx/>
              <a:buChar char="-"/>
            </a:pPr>
            <a:endParaRPr lang="en-US" altLang="ko-KR" sz="2500"/>
          </a:p>
          <a:p>
            <a:pPr>
              <a:buFontTx/>
              <a:buChar char="-"/>
            </a:pPr>
            <a:r>
              <a:rPr lang="en-US" altLang="ko-KR" sz="2500"/>
              <a:t>BTSD, ED &gt; PTSD, </a:t>
            </a:r>
            <a:r>
              <a:rPr lang="ko-KR" altLang="en-US" sz="2500"/>
              <a:t>조현병 </a:t>
            </a:r>
            <a:endParaRPr lang="en-US" altLang="ko-KR" sz="2500"/>
          </a:p>
          <a:p>
            <a:pPr marL="0" indent="0">
              <a:buNone/>
            </a:pPr>
            <a:r>
              <a:rPr lang="en-US" altLang="ko-KR" sz="2500"/>
              <a:t>=&gt; </a:t>
            </a:r>
            <a:r>
              <a:rPr lang="ko-KR" altLang="en-US" sz="2500"/>
              <a:t>특정 정신병에 더욱 연관성이 높음</a:t>
            </a:r>
            <a:r>
              <a:rPr lang="en-US" altLang="ko-KR" sz="2500"/>
              <a:t>( </a:t>
            </a:r>
            <a:r>
              <a:rPr lang="ko-KR" altLang="en-US" sz="2500"/>
              <a:t>두 그룹의 부정적 감정 표현의 정도는 비슷함</a:t>
            </a:r>
            <a:r>
              <a:rPr lang="en-US" altLang="ko-KR" sz="2500"/>
              <a:t>)</a:t>
            </a:r>
          </a:p>
          <a:p>
            <a:endParaRPr lang="en-US" altLang="ko-KR" sz="2500"/>
          </a:p>
          <a:p>
            <a:r>
              <a:rPr lang="ko-KR" altLang="en-US" sz="2500"/>
              <a:t>결론</a:t>
            </a:r>
            <a:r>
              <a:rPr lang="en-US" altLang="ko-KR" sz="2500"/>
              <a:t> : </a:t>
            </a:r>
            <a:r>
              <a:rPr lang="ko-KR" altLang="en-US" sz="2500"/>
              <a:t>절대적 언어 사용 </a:t>
            </a:r>
            <a:r>
              <a:rPr lang="en-US" altLang="ko-KR" sz="2500"/>
              <a:t>-&gt; </a:t>
            </a:r>
            <a:r>
              <a:rPr lang="ko-KR" altLang="en-US" sz="2500"/>
              <a:t>절대론적 사고 </a:t>
            </a:r>
            <a:endParaRPr lang="en-US" altLang="ko-KR" sz="2500"/>
          </a:p>
          <a:p>
            <a:pPr marL="0" indent="0">
              <a:buNone/>
            </a:pPr>
            <a:r>
              <a:rPr lang="en-US" altLang="ko-KR" sz="2500"/>
              <a:t> 					-&gt; </a:t>
            </a:r>
            <a:r>
              <a:rPr lang="ko-KR" altLang="en-US" sz="2500"/>
              <a:t>정신 장애 </a:t>
            </a:r>
            <a:r>
              <a:rPr lang="en-US" altLang="ko-KR" sz="2500"/>
              <a:t>(</a:t>
            </a:r>
            <a:r>
              <a:rPr lang="ko-KR" altLang="en-US" sz="2500"/>
              <a:t>우울증</a:t>
            </a:r>
            <a:r>
              <a:rPr lang="en-US" altLang="ko-KR" sz="2500"/>
              <a:t>, </a:t>
            </a:r>
            <a:r>
              <a:rPr lang="ko-KR" altLang="en-US" sz="2500"/>
              <a:t>정서불안</a:t>
            </a:r>
            <a:r>
              <a:rPr lang="en-US" altLang="ko-KR" sz="2500"/>
              <a:t>)</a:t>
            </a:r>
          </a:p>
          <a:p>
            <a:endParaRPr lang="en-US" altLang="ko-KR" sz="250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8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E9190D-2DB9-4611-B580-5FD63B32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LIWC </a:t>
            </a:r>
            <a:br>
              <a:rPr lang="en-US" altLang="ko-KR">
                <a:solidFill>
                  <a:srgbClr val="FFFFFF"/>
                </a:solidFill>
              </a:rPr>
            </a:br>
            <a:r>
              <a:rPr lang="en-US" altLang="ko-KR">
                <a:solidFill>
                  <a:srgbClr val="FFFFFF"/>
                </a:solidFill>
              </a:rPr>
              <a:t>(Linguistic Inquiry and Word Count)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1D3B-BE2F-4E3E-B7CB-8776B69A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400">
              <a:solidFill>
                <a:srgbClr val="000000"/>
              </a:solidFill>
            </a:endParaRPr>
          </a:p>
          <a:p>
            <a:r>
              <a:rPr lang="en-US" altLang="ko-KR" sz="2400">
                <a:solidFill>
                  <a:srgbClr val="000000"/>
                </a:solidFill>
              </a:rPr>
              <a:t>The Psychological Meaning of Words: LIWC and Computerized Text Analysis Methods - Yla R. Tausczik1 and James W. Pennebaker1</a:t>
            </a:r>
          </a:p>
          <a:p>
            <a:pPr>
              <a:buFontTx/>
              <a:buChar char="-"/>
            </a:pPr>
            <a:endParaRPr lang="en-US" altLang="ko-KR" sz="240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2400">
                <a:solidFill>
                  <a:srgbClr val="000000"/>
                </a:solidFill>
              </a:rPr>
              <a:t>LIWC</a:t>
            </a:r>
            <a:r>
              <a:rPr lang="ko-KR" altLang="en-US" sz="2400">
                <a:solidFill>
                  <a:srgbClr val="000000"/>
                </a:solidFill>
              </a:rPr>
              <a:t>의 기본 원리와 역사와 </a:t>
            </a:r>
            <a:r>
              <a:rPr lang="en-US" altLang="ko-KR" sz="2400">
                <a:solidFill>
                  <a:srgbClr val="000000"/>
                </a:solidFill>
              </a:rPr>
              <a:t>LIWC</a:t>
            </a:r>
            <a:r>
              <a:rPr lang="ko-KR" altLang="en-US" sz="2400">
                <a:solidFill>
                  <a:srgbClr val="000000"/>
                </a:solidFill>
              </a:rPr>
              <a:t>가 사용된 연구에 대하여 다룸</a:t>
            </a:r>
            <a:endParaRPr lang="en-US" altLang="ko-KR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>
              <a:solidFill>
                <a:srgbClr val="000000"/>
              </a:solidFill>
            </a:endParaRPr>
          </a:p>
          <a:p>
            <a:endParaRPr lang="ko-KR" altLang="ko-KR" sz="2400">
              <a:solidFill>
                <a:srgbClr val="000000"/>
              </a:solidFill>
            </a:endParaRPr>
          </a:p>
          <a:p>
            <a:endParaRPr lang="en-US" altLang="ko-K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37B4F9-DE6C-4DA0-909F-3B9B3B91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A992-B0A3-4A69-A15D-3F31508B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ko-KR" altLang="en-US" sz="2400">
                <a:solidFill>
                  <a:srgbClr val="000000"/>
                </a:solidFill>
              </a:rPr>
              <a:t>우울증 환자의 글에 대한 연구가 이루어지고 있음</a:t>
            </a:r>
            <a:endParaRPr lang="en-US" altLang="ko-KR" sz="2400">
              <a:solidFill>
                <a:srgbClr val="000000"/>
              </a:solidFill>
            </a:endParaRPr>
          </a:p>
          <a:p>
            <a:endParaRPr lang="en-US" altLang="ko-KR" sz="2400">
              <a:solidFill>
                <a:srgbClr val="000000"/>
              </a:solidFill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글쓰기와 발화 과정에서 개개인의 단어 선택의 차이가 있다고 가정</a:t>
            </a:r>
            <a:endParaRPr lang="en-US" altLang="ko-KR" sz="2400">
              <a:solidFill>
                <a:srgbClr val="000000"/>
              </a:solidFill>
            </a:endParaRPr>
          </a:p>
          <a:p>
            <a:endParaRPr lang="en-US" altLang="ko-KR" sz="2400">
              <a:solidFill>
                <a:srgbClr val="000000"/>
              </a:solidFill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발화과정에서의 단어 선택에 기반하여 우울증과의 연관성을 찾는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58308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9C58-A906-44A9-BA75-A39F91BD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73"/>
            <a:ext cx="10515600" cy="1325563"/>
          </a:xfrm>
        </p:spPr>
        <p:txBody>
          <a:bodyPr/>
          <a:lstStyle/>
          <a:p>
            <a:r>
              <a:rPr lang="en-US" altLang="ko-KR"/>
              <a:t>Example 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A8DD6-916E-4BDB-8DDE-B1AFC8B3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54612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/>
              <a:t>The Psychometrics of Word Usage : </a:t>
            </a:r>
            <a:r>
              <a:rPr lang="ko-KR" altLang="en-US" sz="2000"/>
              <a:t>설문지처럼 반복 질문을 통한 신뢰성을 얻기는 힘들다</a:t>
            </a:r>
            <a:r>
              <a:rPr lang="en-US" altLang="ko-KR" sz="2000"/>
              <a:t>.</a:t>
            </a:r>
          </a:p>
          <a:p>
            <a:pPr>
              <a:buFontTx/>
              <a:buChar char="-"/>
            </a:pPr>
            <a:r>
              <a:rPr lang="en-US" altLang="ko-KR" sz="2000"/>
              <a:t>content versus style words : style word</a:t>
            </a:r>
            <a:r>
              <a:rPr lang="ko-KR" altLang="en-US" sz="2000"/>
              <a:t>는 문장구조에서 </a:t>
            </a:r>
            <a:r>
              <a:rPr lang="en-US" altLang="ko-KR" sz="2000"/>
              <a:t>55%</a:t>
            </a:r>
            <a:r>
              <a:rPr lang="ko-KR" altLang="en-US" sz="2000"/>
              <a:t>이상을 차지하고 </a:t>
            </a:r>
            <a:r>
              <a:rPr lang="en-US" altLang="ko-KR" sz="2000"/>
              <a:t>content word</a:t>
            </a:r>
            <a:r>
              <a:rPr lang="ko-KR" altLang="en-US" sz="2000"/>
              <a:t>와는 다른 뇌의 작용을 거쳐서 나오기 때문에 중요하다</a:t>
            </a:r>
            <a:r>
              <a:rPr lang="en-US" altLang="ko-KR" sz="2000"/>
              <a:t>. </a:t>
            </a:r>
            <a:r>
              <a:rPr lang="ko-KR" altLang="en-US" sz="2000"/>
              <a:t>사회관계에서 중요하게 여겨지는데</a:t>
            </a:r>
            <a:r>
              <a:rPr lang="en-US" altLang="ko-KR" sz="2000"/>
              <a:t>, </a:t>
            </a:r>
            <a:r>
              <a:rPr lang="ko-KR" altLang="en-US" sz="2000"/>
              <a:t>이것으로 상태</a:t>
            </a:r>
            <a:r>
              <a:rPr lang="en-US" altLang="ko-KR" sz="2000"/>
              <a:t>, </a:t>
            </a:r>
            <a:r>
              <a:rPr lang="ko-KR" altLang="en-US" sz="2000"/>
              <a:t>지위</a:t>
            </a:r>
            <a:r>
              <a:rPr lang="en-US" altLang="ko-KR" sz="2000"/>
              <a:t>, </a:t>
            </a:r>
            <a:r>
              <a:rPr lang="ko-KR" altLang="en-US" sz="2000"/>
              <a:t>정직도</a:t>
            </a:r>
            <a:r>
              <a:rPr lang="en-US" altLang="ko-KR" sz="2000"/>
              <a:t>, </a:t>
            </a:r>
            <a:r>
              <a:rPr lang="ko-KR" altLang="en-US" sz="2000"/>
              <a:t>기만도 등을 가늠할 수 있다</a:t>
            </a:r>
            <a:r>
              <a:rPr lang="en-US" altLang="ko-KR" sz="2000"/>
              <a:t>.</a:t>
            </a:r>
          </a:p>
          <a:p>
            <a:pPr>
              <a:buFontTx/>
              <a:buChar char="-"/>
            </a:pPr>
            <a:r>
              <a:rPr lang="en-US" altLang="ko-KR" sz="2000"/>
              <a:t>Attentional Focus: Pronouns and Verb Tense : content word</a:t>
            </a:r>
            <a:r>
              <a:rPr lang="ko-KR" altLang="en-US" sz="2000"/>
              <a:t>는 그 사람이 집중하고 있는 물질적 개체를 알려줌</a:t>
            </a:r>
            <a:r>
              <a:rPr lang="en-US" altLang="ko-KR" sz="2000"/>
              <a:t>, style word</a:t>
            </a:r>
            <a:r>
              <a:rPr lang="ko-KR" altLang="en-US" sz="2000"/>
              <a:t>는 좀 더 고차원적인 주의에 관심을 기울임</a:t>
            </a:r>
            <a:r>
              <a:rPr lang="en-US" altLang="ko-KR" sz="2000"/>
              <a:t>. </a:t>
            </a:r>
            <a:r>
              <a:rPr lang="ko-KR" altLang="en-US" sz="2000"/>
              <a:t>예를 들어 신체적</a:t>
            </a:r>
            <a:r>
              <a:rPr lang="en-US" altLang="ko-KR" sz="2000"/>
              <a:t>, </a:t>
            </a:r>
            <a:r>
              <a:rPr lang="ko-KR" altLang="en-US" sz="2000"/>
              <a:t>정신적 고통을 받는 사람들은 자기 자신에 집중하기 때문에 </a:t>
            </a:r>
            <a:r>
              <a:rPr lang="en-US" altLang="ko-KR" sz="2000"/>
              <a:t>1</a:t>
            </a:r>
            <a:r>
              <a:rPr lang="ko-KR" altLang="en-US" sz="2000"/>
              <a:t>인칭 대명사를 많이 사용함</a:t>
            </a:r>
            <a:r>
              <a:rPr lang="en-US" altLang="ko-KR" sz="2000"/>
              <a:t>. </a:t>
            </a:r>
            <a:r>
              <a:rPr lang="ko-KR" altLang="en-US" sz="2000"/>
              <a:t>또한 긍정적인 광고에 미래</a:t>
            </a:r>
            <a:r>
              <a:rPr lang="en-US" altLang="ko-KR" sz="2000"/>
              <a:t>, </a:t>
            </a:r>
            <a:r>
              <a:rPr lang="ko-KR" altLang="en-US" sz="2000"/>
              <a:t>현재 시제의 동사가 많이 사용됨</a:t>
            </a:r>
            <a:r>
              <a:rPr lang="en-US" altLang="ko-KR" sz="2000"/>
              <a:t>. </a:t>
            </a:r>
          </a:p>
          <a:p>
            <a:pPr>
              <a:buFontTx/>
              <a:buChar char="-"/>
            </a:pPr>
            <a:r>
              <a:rPr lang="en-US" altLang="ko-KR" sz="2000"/>
              <a:t>Emotionality: Positive and Negative Emotions : </a:t>
            </a:r>
            <a:r>
              <a:rPr lang="ko-KR" altLang="en-US" sz="2000"/>
              <a:t>감정적 단어의 사용은 해당 주제에 좀 더 몰두할 수 있도록 함</a:t>
            </a:r>
            <a:endParaRPr lang="en-US" altLang="ko-KR" sz="2000"/>
          </a:p>
          <a:p>
            <a:pPr>
              <a:buFontTx/>
              <a:buChar char="-"/>
            </a:pPr>
            <a:r>
              <a:rPr lang="en-US" altLang="ko-KR" sz="2000"/>
              <a:t>Social Relationships : </a:t>
            </a:r>
            <a:r>
              <a:rPr lang="ko-KR" altLang="en-US" sz="2000"/>
              <a:t>높은 직책에 있는 사람이 더 많이 말을 하고 </a:t>
            </a:r>
            <a:r>
              <a:rPr lang="en-US" altLang="ko-KR" sz="2000"/>
              <a:t>1</a:t>
            </a:r>
            <a:r>
              <a:rPr lang="ko-KR" altLang="en-US" sz="2000"/>
              <a:t>인칭 복수명사</a:t>
            </a:r>
            <a:r>
              <a:rPr lang="en-US" altLang="ko-KR" sz="2000"/>
              <a:t>(we)</a:t>
            </a:r>
            <a:r>
              <a:rPr lang="ko-KR" altLang="en-US" sz="2000"/>
              <a:t>를 많이 사용함</a:t>
            </a:r>
            <a:r>
              <a:rPr lang="en-US" altLang="ko-KR" sz="2000"/>
              <a:t>.</a:t>
            </a:r>
          </a:p>
          <a:p>
            <a:pPr>
              <a:buFontTx/>
              <a:buChar char="-"/>
            </a:pPr>
            <a:r>
              <a:rPr lang="en-US" altLang="ko-KR" sz="2200"/>
              <a:t>Honesty and Deception : </a:t>
            </a:r>
            <a:r>
              <a:rPr lang="ko-KR" altLang="ko-KR" sz="2200"/>
              <a:t>사람들은 거짓말</a:t>
            </a:r>
            <a:r>
              <a:rPr lang="en-US" altLang="ko-KR" sz="2200"/>
              <a:t>(</a:t>
            </a:r>
            <a:r>
              <a:rPr lang="ko-KR" altLang="ko-KR" sz="2200"/>
              <a:t>기만</a:t>
            </a:r>
            <a:r>
              <a:rPr lang="en-US" altLang="ko-KR" sz="2200"/>
              <a:t>)</a:t>
            </a:r>
            <a:r>
              <a:rPr lang="ko-KR" altLang="ko-KR" sz="2200"/>
              <a:t>할 때 더 많은 부정적 감정의 단어와</a:t>
            </a:r>
            <a:r>
              <a:rPr lang="en-US" altLang="ko-KR" sz="2200"/>
              <a:t> motion word, </a:t>
            </a:r>
            <a:r>
              <a:rPr lang="ko-KR" altLang="ko-KR" sz="2200"/>
              <a:t>더 적은 </a:t>
            </a:r>
            <a:r>
              <a:rPr lang="en-US" altLang="ko-KR" sz="2200"/>
              <a:t>exclusive word </a:t>
            </a:r>
            <a:r>
              <a:rPr lang="ko-KR" altLang="ko-KR" sz="2200"/>
              <a:t>와 </a:t>
            </a:r>
            <a:r>
              <a:rPr lang="en-US" altLang="ko-KR" sz="2200"/>
              <a:t>1</a:t>
            </a:r>
            <a:r>
              <a:rPr lang="ko-KR" altLang="ko-KR" sz="2200"/>
              <a:t>인칭 단수 대명사를 사용한다</a:t>
            </a:r>
            <a:r>
              <a:rPr lang="en-US" altLang="ko-KR" sz="2200"/>
              <a:t>. </a:t>
            </a:r>
            <a:endParaRPr lang="ko-KR" altLang="ko-KR" sz="220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298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8C0-BAAA-44FB-9353-26817F65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</p:spPr>
        <p:txBody>
          <a:bodyPr/>
          <a:lstStyle/>
          <a:p>
            <a:r>
              <a:rPr lang="ko-KR" altLang="en-US" dirty="0"/>
              <a:t>연구방향 과는 사뭇 다른 방향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Very little work has explored the differences between spoken and written language.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회화와 글쓰기 차이의 관한 연구 자체가 적은 지</a:t>
            </a:r>
            <a:r>
              <a:rPr lang="en-US" altLang="ko-KR" dirty="0"/>
              <a:t>, </a:t>
            </a:r>
            <a:r>
              <a:rPr lang="ko-KR" altLang="en-US" dirty="0"/>
              <a:t>연구를 했으나 그 차이가 미미하다는 것인지 모호</a:t>
            </a:r>
          </a:p>
        </p:txBody>
      </p:sp>
    </p:spTree>
    <p:extLst>
      <p:ext uri="{BB962C8B-B14F-4D97-AF65-F5344CB8AC3E}">
        <p14:creationId xmlns:p14="http://schemas.microsoft.com/office/powerpoint/2010/main" val="345368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B60292-FDCC-495A-8FC2-AA0EF866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LIWC </a:t>
            </a:r>
            <a:br>
              <a:rPr lang="en-US" altLang="ko-KR">
                <a:solidFill>
                  <a:srgbClr val="FFFFFF"/>
                </a:solidFill>
              </a:rPr>
            </a:br>
            <a:r>
              <a:rPr lang="en-US" altLang="ko-KR">
                <a:solidFill>
                  <a:srgbClr val="FFFFFF"/>
                </a:solidFill>
              </a:rPr>
              <a:t>(Linguistic Inquiry and Word Count)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F4D-DD27-483F-9854-468D14FB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ko-KR" altLang="en-US" sz="2400">
              <a:solidFill>
                <a:srgbClr val="000000"/>
              </a:solidFill>
            </a:endParaRPr>
          </a:p>
          <a:p>
            <a:r>
              <a:rPr lang="en-US" altLang="ko-KR" sz="2400" b="1">
                <a:solidFill>
                  <a:srgbClr val="000000"/>
                </a:solidFill>
              </a:rPr>
              <a:t>The Development and Psychometric Properties of LIWC2007 </a:t>
            </a:r>
            <a:endParaRPr lang="en-US" altLang="ko-KR" sz="2400">
              <a:solidFill>
                <a:srgbClr val="000000"/>
              </a:solidFill>
            </a:endParaRPr>
          </a:p>
          <a:p>
            <a:r>
              <a:rPr lang="en-US" altLang="ko-KR" sz="2400" b="1">
                <a:solidFill>
                  <a:srgbClr val="000000"/>
                </a:solidFill>
              </a:rPr>
              <a:t>The Development and Psychometric Properties of LIWC2015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</a:rPr>
              <a:t>James W. Pennebaker, Cindy K. Chung, Molly Ireland, Amy Gonzales,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</a:rPr>
              <a:t>and Roger J. Booth The University of Texas at Austin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</a:rPr>
              <a:t>and The University of Auckland, New Zealand </a:t>
            </a:r>
          </a:p>
          <a:p>
            <a:pPr marL="0" indent="0">
              <a:buNone/>
            </a:pPr>
            <a:endParaRPr lang="en-US" altLang="ko-K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6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365DC-86F4-4474-99F1-D91BF55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98BEF-3DBB-48B3-8217-B9F5DE82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/>
              <a:t>샘플 파일 단어 </a:t>
            </a:r>
            <a:r>
              <a:rPr lang="en-US" altLang="ko-KR" sz="2000"/>
              <a:t>= target word</a:t>
            </a:r>
          </a:p>
          <a:p>
            <a:r>
              <a:rPr lang="en-US" altLang="ko-KR" sz="2000"/>
              <a:t>LIWC Dictionary </a:t>
            </a:r>
            <a:r>
              <a:rPr lang="ko-KR" altLang="en-US" sz="2000"/>
              <a:t>단어 </a:t>
            </a:r>
            <a:r>
              <a:rPr lang="en-US" altLang="ko-KR" sz="2000"/>
              <a:t>= dictionary word</a:t>
            </a:r>
          </a:p>
          <a:p>
            <a:r>
              <a:rPr lang="ko-KR" altLang="en-US" sz="2000"/>
              <a:t>한 번의 한 </a:t>
            </a:r>
            <a:r>
              <a:rPr lang="en-US" altLang="ko-KR" sz="2000"/>
              <a:t>page</a:t>
            </a:r>
            <a:r>
              <a:rPr lang="ko-KR" altLang="en-US" sz="2000"/>
              <a:t>의 하나의 </a:t>
            </a:r>
            <a:r>
              <a:rPr lang="en-US" altLang="ko-KR" sz="2000"/>
              <a:t>target word</a:t>
            </a:r>
            <a:r>
              <a:rPr lang="ko-KR" altLang="en-US" sz="2000"/>
              <a:t>를 읽고 </a:t>
            </a:r>
            <a:r>
              <a:rPr lang="en-US" altLang="ko-KR" sz="2000"/>
              <a:t>dictionary word</a:t>
            </a:r>
            <a:r>
              <a:rPr lang="ko-KR" altLang="en-US" sz="2000"/>
              <a:t>와 비교</a:t>
            </a:r>
            <a:r>
              <a:rPr lang="en-US" altLang="ko-KR" sz="2000"/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/>
              <a:t>match</a:t>
            </a:r>
            <a:r>
              <a:rPr lang="ko-KR" altLang="en-US" sz="2000"/>
              <a:t>시 해당 </a:t>
            </a:r>
            <a:r>
              <a:rPr lang="en-US" altLang="ko-KR" sz="2000"/>
              <a:t>dictionary word</a:t>
            </a:r>
            <a:r>
              <a:rPr lang="ko-KR" altLang="en-US" sz="2000"/>
              <a:t>가 속한 카테고리의 </a:t>
            </a:r>
            <a:r>
              <a:rPr lang="en-US" altLang="ko-KR" sz="2000"/>
              <a:t>count</a:t>
            </a:r>
            <a:r>
              <a:rPr lang="ko-KR" altLang="en-US" sz="2000"/>
              <a:t>가 </a:t>
            </a:r>
            <a:r>
              <a:rPr lang="en-US" altLang="ko-KR" sz="2000"/>
              <a:t>1</a:t>
            </a:r>
            <a:r>
              <a:rPr lang="ko-KR" altLang="en-US" sz="2000"/>
              <a:t>씩 증가</a:t>
            </a:r>
            <a:endParaRPr lang="en-US" altLang="ko-KR" sz="2000"/>
          </a:p>
          <a:p>
            <a:endParaRPr lang="en-US" altLang="ko-KR"/>
          </a:p>
          <a:p>
            <a:r>
              <a:rPr lang="ko-KR" altLang="en-US" sz="2000"/>
              <a:t>발전 과정 </a:t>
            </a:r>
            <a:r>
              <a:rPr lang="en-US" altLang="ko-KR" sz="2000"/>
              <a:t>: (PANAS (Watson, Clark, &amp; Tellegen, 1988), Roget’s Thesaurus, and standard English dictionaries) </a:t>
            </a:r>
            <a:r>
              <a:rPr lang="ko-KR" altLang="en-US" sz="2000"/>
              <a:t>등의 미리 존재하는 </a:t>
            </a:r>
            <a:r>
              <a:rPr lang="en-US" altLang="ko-KR" sz="2000"/>
              <a:t>word lists</a:t>
            </a:r>
            <a:r>
              <a:rPr lang="ko-KR" altLang="en-US" sz="2000"/>
              <a:t>를 참조</a:t>
            </a:r>
            <a:r>
              <a:rPr lang="en-US" altLang="ko-KR" sz="200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/>
              <a:t>3~6</a:t>
            </a:r>
            <a:r>
              <a:rPr lang="ko-KR" altLang="en-US" sz="2000"/>
              <a:t>명의 </a:t>
            </a:r>
            <a:r>
              <a:rPr lang="en-US" altLang="ko-KR" sz="2000"/>
              <a:t>judges</a:t>
            </a:r>
            <a:r>
              <a:rPr lang="ko-KR" altLang="en-US" sz="2000"/>
              <a:t>가</a:t>
            </a:r>
            <a:r>
              <a:rPr lang="en-US" altLang="ko-KR" sz="2000"/>
              <a:t> </a:t>
            </a:r>
            <a:r>
              <a:rPr lang="ko-KR" altLang="en-US" sz="2000"/>
              <a:t>머리를 맞대고 최초의 </a:t>
            </a:r>
            <a:r>
              <a:rPr lang="en-US" altLang="ko-KR" sz="2000"/>
              <a:t>word lists</a:t>
            </a:r>
            <a:r>
              <a:rPr lang="ko-KR" altLang="en-US" sz="2000"/>
              <a:t>를 고안</a:t>
            </a:r>
            <a:endParaRPr lang="en-US" altLang="ko-KR" sz="200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/>
              <a:t>각 단어의 카테고리를 정하는데 </a:t>
            </a:r>
            <a:r>
              <a:rPr lang="en-US" altLang="ko-KR" sz="2000"/>
              <a:t>3</a:t>
            </a:r>
            <a:r>
              <a:rPr lang="ko-KR" altLang="en-US" sz="2000"/>
              <a:t>명 중 </a:t>
            </a:r>
            <a:r>
              <a:rPr lang="en-US" altLang="ko-KR" sz="2000"/>
              <a:t>2</a:t>
            </a:r>
            <a:r>
              <a:rPr lang="ko-KR" altLang="en-US" sz="2000"/>
              <a:t>명이상의 </a:t>
            </a:r>
            <a:r>
              <a:rPr lang="en-US" altLang="ko-KR" sz="2000"/>
              <a:t>judge</a:t>
            </a:r>
            <a:r>
              <a:rPr lang="ko-KR" altLang="en-US" sz="2000"/>
              <a:t>가 승인 시 포함되거나 새로 추가 됨 </a:t>
            </a:r>
            <a:endParaRPr lang="en-US" altLang="ko-KR" sz="200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/>
              <a:t>이렇게 처음에 고안된 </a:t>
            </a:r>
            <a:r>
              <a:rPr lang="en-US" altLang="ko-KR" sz="2000"/>
              <a:t>LIWC</a:t>
            </a:r>
            <a:r>
              <a:rPr lang="ko-KR" altLang="en-US" sz="2000"/>
              <a:t>는 신뢰성과 타당성이 높지 않고 다른 언어 분석 프로그램에 비하여 많이 사용되지 않아 대대적으로 개편하여 </a:t>
            </a:r>
            <a:r>
              <a:rPr lang="en-US" altLang="ko-KR" sz="2000"/>
              <a:t>LIWC2007</a:t>
            </a:r>
            <a:r>
              <a:rPr lang="ko-KR" altLang="en-US" sz="2000"/>
              <a:t>이 나옴</a:t>
            </a:r>
            <a:r>
              <a:rPr lang="en-US" altLang="ko-KR" sz="2000"/>
              <a:t>(</a:t>
            </a:r>
            <a:r>
              <a:rPr lang="ko-KR" altLang="en-US" sz="2000"/>
              <a:t>최신버전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645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71A213-2772-4B9F-B3B9-D7D8DCE8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4040978" cy="276009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AUTOMATIC DISCRIMINATION BETWEEN DEPRESSED AND</a:t>
            </a:r>
            <a:br>
              <a:rPr lang="en-US" altLang="ko-KR" sz="3500" dirty="0">
                <a:solidFill>
                  <a:schemeClr val="bg1"/>
                </a:solidFill>
              </a:rPr>
            </a:br>
            <a:r>
              <a:rPr lang="en-US" altLang="ko-KR" sz="3500" dirty="0">
                <a:solidFill>
                  <a:schemeClr val="bg1"/>
                </a:solidFill>
              </a:rPr>
              <a:t>NON-DEPRESSED SPEAKERS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9704A-DC37-42E9-82A0-B1743C49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-</a:t>
            </a:r>
            <a:r>
              <a:rPr lang="en-US" altLang="ko-KR" dirty="0"/>
              <a:t>F.Scibelli1, G.Roffo2, M.Tayarani2, L.Bartoli3, </a:t>
            </a:r>
            <a:r>
              <a:rPr lang="en-US" altLang="ko-KR" dirty="0" err="1"/>
              <a:t>G.De</a:t>
            </a:r>
            <a:r>
              <a:rPr lang="en-US" altLang="ko-KR" dirty="0"/>
              <a:t> Mattia4, A.Esposito1 and A.Vinciarelli2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-</a:t>
            </a:r>
            <a:r>
              <a:rPr lang="en-US" altLang="ko-KR" sz="2000" dirty="0"/>
              <a:t>1Universit`a </a:t>
            </a:r>
            <a:r>
              <a:rPr lang="en-US" altLang="ko-KR" sz="2000" dirty="0" err="1"/>
              <a:t>degli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Studi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della</a:t>
            </a:r>
            <a:r>
              <a:rPr lang="en-US" altLang="ko-KR" sz="2000" dirty="0"/>
              <a:t> Campania “L. </a:t>
            </a:r>
            <a:r>
              <a:rPr lang="en-US" altLang="ko-KR" sz="2000" dirty="0" err="1"/>
              <a:t>Vanvitelli</a:t>
            </a:r>
            <a:r>
              <a:rPr lang="en-US" altLang="ko-KR" sz="2000" dirty="0"/>
              <a:t>” and IIASS (Italy) - 2University of Glasgow (UK)</a:t>
            </a:r>
          </a:p>
          <a:p>
            <a:r>
              <a:rPr lang="en-US" altLang="ko-KR" sz="2000" dirty="0"/>
              <a:t>3UOSM </a:t>
            </a:r>
            <a:r>
              <a:rPr lang="en-US" altLang="ko-KR" sz="2000" dirty="0" err="1"/>
              <a:t>Angri-Scafati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Asl</a:t>
            </a:r>
            <a:r>
              <a:rPr lang="en-US" altLang="ko-KR" sz="2000" dirty="0"/>
              <a:t> Salerno (Italy) - 4UOSM Santa Maria Capua </a:t>
            </a:r>
            <a:r>
              <a:rPr lang="en-US" altLang="ko-KR" sz="2000" dirty="0" err="1"/>
              <a:t>Vetere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Asl</a:t>
            </a:r>
            <a:r>
              <a:rPr lang="en-US" altLang="ko-KR" sz="2000" dirty="0"/>
              <a:t> Caserta (Italy)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0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ED44FF-6911-4BA0-A1C1-F39A285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24988-07B9-4A89-9233-38618E82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+mj-lt"/>
              </a:rPr>
              <a:t>- 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비 언어적인 특성에 중점을 두고 우울증 환자와 일반인을 분류하는 연구를 진행</a:t>
            </a:r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2000">
                <a:solidFill>
                  <a:srgbClr val="000000"/>
                </a:solidFill>
                <a:latin typeface="+mj-lt"/>
              </a:rPr>
              <a:t>우울증 치료단계에 있는 환자를 대상으로 하여 인터뷰나 설문지로 진행한 우울증 검사보다 정확성이 있음</a:t>
            </a:r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2000">
                <a:solidFill>
                  <a:srgbClr val="000000"/>
                </a:solidFill>
                <a:latin typeface="+mj-lt"/>
              </a:rPr>
              <a:t>성별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학력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나이 등 다른 모든 요소에 차이점이 없게 함</a:t>
            </a:r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2000">
                <a:solidFill>
                  <a:srgbClr val="000000"/>
                </a:solidFill>
                <a:latin typeface="+mj-lt"/>
              </a:rPr>
              <a:t>얻어진 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recoding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을 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speech 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부분과 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non-speech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부분으로 나누고 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speech 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부분을 벡터로 바꾸기 위한 </a:t>
            </a:r>
            <a:r>
              <a:rPr lang="ko-KR" altLang="en-US" sz="2000">
                <a:solidFill>
                  <a:srgbClr val="000000"/>
                </a:solidFill>
              </a:rPr>
              <a:t>특성을 추출</a:t>
            </a:r>
            <a:r>
              <a:rPr lang="en-US" altLang="ko-KR" sz="2000">
                <a:solidFill>
                  <a:srgbClr val="000000"/>
                </a:solidFill>
              </a:rPr>
              <a:t>(OpenSmile). </a:t>
            </a:r>
            <a:r>
              <a:rPr lang="ko-KR" altLang="en-US" sz="2000">
                <a:solidFill>
                  <a:srgbClr val="000000"/>
                </a:solidFill>
              </a:rPr>
              <a:t>그후 </a:t>
            </a:r>
            <a:r>
              <a:rPr lang="en-US" altLang="ko-KR" sz="2000">
                <a:solidFill>
                  <a:srgbClr val="000000"/>
                </a:solidFill>
              </a:rPr>
              <a:t>linear kernel SVM</a:t>
            </a:r>
            <a:r>
              <a:rPr lang="ko-KR" altLang="en-US" sz="2000">
                <a:solidFill>
                  <a:srgbClr val="000000"/>
                </a:solidFill>
              </a:rPr>
              <a:t>을 통해 분류함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61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7B9079-7132-41D7-9B71-A38DCDB6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  요약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0C25C6C-2098-4A0A-8C2C-24641742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우울증 환자인지 일반인인지 자동적으로 분류해낼 확률이</a:t>
            </a:r>
            <a:r>
              <a:rPr lang="en-US" altLang="ko-KR" sz="2400" dirty="0">
                <a:solidFill>
                  <a:srgbClr val="000000"/>
                </a:solidFill>
              </a:rPr>
              <a:t> 75%</a:t>
            </a:r>
            <a:r>
              <a:rPr lang="ko-KR" altLang="en-US" sz="2400" dirty="0">
                <a:solidFill>
                  <a:srgbClr val="000000"/>
                </a:solidFill>
              </a:rPr>
              <a:t>이상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또한 자발적인 </a:t>
            </a:r>
            <a:r>
              <a:rPr lang="en-US" altLang="ko-KR" sz="2400" dirty="0">
                <a:solidFill>
                  <a:srgbClr val="000000"/>
                </a:solidFill>
              </a:rPr>
              <a:t>speech </a:t>
            </a:r>
            <a:r>
              <a:rPr lang="ko-KR" altLang="en-US" sz="2400" dirty="0">
                <a:solidFill>
                  <a:srgbClr val="000000"/>
                </a:solidFill>
              </a:rPr>
              <a:t>보다는 동화  </a:t>
            </a:r>
            <a:r>
              <a:rPr lang="ko-KR" altLang="en-US" sz="2400" dirty="0" err="1">
                <a:solidFill>
                  <a:srgbClr val="000000"/>
                </a:solidFill>
              </a:rPr>
              <a:t>소리내어</a:t>
            </a:r>
            <a:r>
              <a:rPr lang="ko-KR" altLang="en-US" sz="2400" dirty="0">
                <a:solidFill>
                  <a:srgbClr val="000000"/>
                </a:solidFill>
              </a:rPr>
              <a:t> 읽기에서 일반인을 분류해내는 확률이 더 큼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=&gt; </a:t>
            </a:r>
            <a:r>
              <a:rPr lang="ko-KR" altLang="en-US" sz="2400" dirty="0">
                <a:solidFill>
                  <a:srgbClr val="000000"/>
                </a:solidFill>
              </a:rPr>
              <a:t>말하기를 계획할 시간이 필요 없고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자신의 생각이 덜 개입되므로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우울증 환자처럼 마음이 동요하는 것처럼 보이는 현상이 줄었기 때문이다</a:t>
            </a:r>
          </a:p>
        </p:txBody>
      </p:sp>
    </p:spTree>
    <p:extLst>
      <p:ext uri="{BB962C8B-B14F-4D97-AF65-F5344CB8AC3E}">
        <p14:creationId xmlns:p14="http://schemas.microsoft.com/office/powerpoint/2010/main" val="334215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200E4C-199D-446B-BB81-4FAB35E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우울증 관련 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A9D71-9E0F-47FE-A136-11BD36A4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5" y="2526384"/>
            <a:ext cx="10784263" cy="408180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The physical signs of depression can be painfully obvious, but do they show up in your speech and choice of words?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</a:rPr>
              <a:t>미국 작가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시인</a:t>
            </a:r>
            <a:r>
              <a:rPr lang="en-US" altLang="ko-KR" sz="1600" dirty="0">
                <a:solidFill>
                  <a:srgbClr val="000000"/>
                </a:solidFill>
              </a:rPr>
              <a:t>) Sylvia Plath</a:t>
            </a:r>
            <a:r>
              <a:rPr lang="ko-KR" altLang="en-US" sz="1600" dirty="0">
                <a:solidFill>
                  <a:srgbClr val="000000"/>
                </a:solidFill>
              </a:rPr>
              <a:t> 우울증에 시달렸는 데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그의 글에서 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ko-KR" altLang="en-US" sz="1600" dirty="0">
                <a:solidFill>
                  <a:srgbClr val="000000"/>
                </a:solidFill>
              </a:rPr>
              <a:t>인칭 대명사가 많이 등장함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</a:rPr>
              <a:t>Plath also overused words such as ‘</a:t>
            </a:r>
            <a:r>
              <a:rPr lang="en-US" altLang="ko-KR" sz="1600" b="1" dirty="0">
                <a:solidFill>
                  <a:srgbClr val="000000"/>
                </a:solidFill>
              </a:rPr>
              <a:t>never</a:t>
            </a:r>
            <a:r>
              <a:rPr lang="en-US" altLang="ko-KR" sz="1600" dirty="0">
                <a:solidFill>
                  <a:srgbClr val="000000"/>
                </a:solidFill>
              </a:rPr>
              <a:t>’, ‘</a:t>
            </a:r>
            <a:r>
              <a:rPr lang="en-US" altLang="ko-KR" sz="1600" b="1" dirty="0">
                <a:solidFill>
                  <a:srgbClr val="000000"/>
                </a:solidFill>
              </a:rPr>
              <a:t>always</a:t>
            </a:r>
            <a:r>
              <a:rPr lang="en-US" altLang="ko-KR" sz="1600" dirty="0">
                <a:solidFill>
                  <a:srgbClr val="000000"/>
                </a:solidFill>
              </a:rPr>
              <a:t>’, </a:t>
            </a:r>
            <a:r>
              <a:rPr lang="en-US" altLang="ko-KR" sz="1600" b="1" dirty="0">
                <a:solidFill>
                  <a:srgbClr val="000000"/>
                </a:solidFill>
              </a:rPr>
              <a:t>everyone</a:t>
            </a:r>
            <a:r>
              <a:rPr lang="en-US" altLang="ko-KR" sz="1600" dirty="0">
                <a:solidFill>
                  <a:srgbClr val="000000"/>
                </a:solidFill>
              </a:rPr>
              <a:t>’, ‘</a:t>
            </a:r>
            <a:r>
              <a:rPr lang="en-US" altLang="ko-KR" sz="1600" b="1" dirty="0">
                <a:solidFill>
                  <a:srgbClr val="000000"/>
                </a:solidFill>
              </a:rPr>
              <a:t>all</a:t>
            </a:r>
            <a:r>
              <a:rPr lang="en-US" altLang="ko-KR" sz="1600" dirty="0">
                <a:solidFill>
                  <a:srgbClr val="000000"/>
                </a:solidFill>
              </a:rPr>
              <a:t>’, ‘</a:t>
            </a:r>
            <a:r>
              <a:rPr lang="en-US" altLang="ko-KR" sz="1600" b="1" dirty="0">
                <a:solidFill>
                  <a:srgbClr val="000000"/>
                </a:solidFill>
              </a:rPr>
              <a:t>nobody</a:t>
            </a:r>
            <a:r>
              <a:rPr lang="en-US" altLang="ko-KR" sz="1600" dirty="0">
                <a:solidFill>
                  <a:srgbClr val="000000"/>
                </a:solidFill>
              </a:rPr>
              <a:t>’, ‘</a:t>
            </a:r>
            <a:r>
              <a:rPr lang="en-US" altLang="ko-KR" sz="1600" b="1" dirty="0">
                <a:solidFill>
                  <a:srgbClr val="000000"/>
                </a:solidFill>
              </a:rPr>
              <a:t>nothing</a:t>
            </a:r>
            <a:r>
              <a:rPr lang="en-US" altLang="ko-KR" sz="1600" dirty="0">
                <a:solidFill>
                  <a:srgbClr val="000000"/>
                </a:solidFill>
              </a:rPr>
              <a:t>’ etc.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</a:rPr>
              <a:t>words like ‘sad’, ‘lonely’ and ‘miserable’. It is believed that as depressed people are </a:t>
            </a:r>
            <a:r>
              <a:rPr lang="en-US" altLang="ko-KR" sz="1600" dirty="0">
                <a:solidFill>
                  <a:srgbClr val="000000"/>
                </a:solidFill>
                <a:hlinkClick r:id="rId3"/>
              </a:rPr>
              <a:t>automatically thinking negative thoughts</a:t>
            </a:r>
            <a:r>
              <a:rPr lang="en-US" altLang="ko-KR" sz="1600" dirty="0">
                <a:solidFill>
                  <a:srgbClr val="000000"/>
                </a:solidFill>
              </a:rPr>
              <a:t>, these words will naturally show up in their speech.</a:t>
            </a:r>
          </a:p>
          <a:p>
            <a:pPr>
              <a:buFontTx/>
              <a:buChar char="-"/>
            </a:pP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</a:rPr>
              <a:t> This suggests that </a:t>
            </a:r>
            <a:r>
              <a:rPr lang="en-US" altLang="ko-KR" sz="1600" b="1" dirty="0">
                <a:solidFill>
                  <a:srgbClr val="000000"/>
                </a:solidFill>
              </a:rPr>
              <a:t>a depressed person is fixated on themselves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- </a:t>
            </a:r>
            <a:r>
              <a:rPr lang="ko-KR" altLang="en-US" sz="1600" dirty="0">
                <a:solidFill>
                  <a:srgbClr val="000000"/>
                </a:solidFill>
              </a:rPr>
              <a:t>자신에게 집중하지 못하게 하면 우울증의 도움이 될 수 있지 않을까</a:t>
            </a:r>
            <a:r>
              <a:rPr lang="en-US" altLang="ko-KR" sz="1600" dirty="0">
                <a:solidFill>
                  <a:srgbClr val="000000"/>
                </a:solidFill>
              </a:rPr>
              <a:t>?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F936-DA29-415E-BDA8-13F0661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higher rate of absolutist words shows a close relationship with ‘</a:t>
            </a:r>
            <a:r>
              <a:rPr lang="en-US" altLang="ko-KR" sz="2000" dirty="0">
                <a:hlinkClick r:id="rId2"/>
              </a:rPr>
              <a:t>black and white thinking</a:t>
            </a:r>
            <a:r>
              <a:rPr lang="en-US" altLang="ko-KR" sz="2000" dirty="0"/>
              <a:t>’. </a:t>
            </a:r>
          </a:p>
          <a:p>
            <a:pPr>
              <a:buFontTx/>
              <a:buChar char="-"/>
            </a:pPr>
            <a:r>
              <a:rPr lang="ko-KR" altLang="en-US" sz="2000" dirty="0"/>
              <a:t>우울증 환자들의 생각은 양극화를 주로 이름</a:t>
            </a:r>
            <a:r>
              <a:rPr lang="en-US" altLang="ko-KR" sz="2000" dirty="0"/>
              <a:t>. Middle ground</a:t>
            </a:r>
            <a:r>
              <a:rPr lang="ko-KR" altLang="en-US" sz="2000" dirty="0"/>
              <a:t>의 생각을 같게 해주는 것이 중요해 보임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She also used </a:t>
            </a:r>
            <a:r>
              <a:rPr lang="en-US" altLang="ko-KR" sz="2000" i="1" dirty="0"/>
              <a:t>metaphors</a:t>
            </a:r>
            <a:r>
              <a:rPr lang="en-US" altLang="ko-KR" sz="2000" dirty="0"/>
              <a:t> to describe her darkest feelings. Metaphors allow us to put into words the </a:t>
            </a:r>
            <a:r>
              <a:rPr lang="en-US" altLang="ko-KR" sz="2000" dirty="0">
                <a:hlinkClick r:id="rId3"/>
              </a:rPr>
              <a:t>complex emotions</a:t>
            </a:r>
            <a:r>
              <a:rPr lang="en-US" altLang="ko-KR" sz="2000" dirty="0"/>
              <a:t> and feelings we can’t easily convey in normal speech. </a:t>
            </a:r>
          </a:p>
          <a:p>
            <a:r>
              <a:rPr lang="en-US" altLang="ko-KR" sz="2000" dirty="0"/>
              <a:t>– </a:t>
            </a:r>
            <a:r>
              <a:rPr lang="ko-KR" altLang="en-US" sz="2000" dirty="0"/>
              <a:t>과도한 은유법의 사용이 우울증의 척도가 될 수 있어 보임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24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C0E0E6-AD66-41BC-A3C9-D77BEBF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생각해봐야할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B7A66-A020-47BC-8560-8894622D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</a:rPr>
              <a:t>1. </a:t>
            </a:r>
            <a:r>
              <a:rPr lang="ko-KR" altLang="en-US" sz="1400">
                <a:solidFill>
                  <a:srgbClr val="000000"/>
                </a:solidFill>
              </a:rPr>
              <a:t>사용하는 </a:t>
            </a:r>
            <a:r>
              <a:rPr lang="en-US" altLang="ko-KR" sz="1400">
                <a:solidFill>
                  <a:srgbClr val="000000"/>
                </a:solidFill>
              </a:rPr>
              <a:t>“content word</a:t>
            </a:r>
            <a:r>
              <a:rPr lang="ko-KR" altLang="en-US" sz="1400">
                <a:solidFill>
                  <a:srgbClr val="000000"/>
                </a:solidFill>
              </a:rPr>
              <a:t>” 자체가 글쓰기와 말하기에서 차이가 있는가</a:t>
            </a:r>
            <a:r>
              <a:rPr lang="en-US" altLang="ko-KR" sz="1400">
                <a:solidFill>
                  <a:srgbClr val="000000"/>
                </a:solidFill>
              </a:rPr>
              <a:t>?</a:t>
            </a:r>
          </a:p>
          <a:p>
            <a:r>
              <a:rPr lang="ko-KR" altLang="en-US" sz="1400">
                <a:solidFill>
                  <a:srgbClr val="000000"/>
                </a:solidFill>
              </a:rPr>
              <a:t>우울증 환자와 관련 없이 일반적인 사람의 회화와 글쓰기에서의 사용되는 단어 차이가 존재함을 밝혀야함</a:t>
            </a:r>
            <a:r>
              <a:rPr lang="en-US" altLang="ko-KR" sz="1400">
                <a:solidFill>
                  <a:srgbClr val="000000"/>
                </a:solidFill>
              </a:rPr>
              <a:t>. </a:t>
            </a:r>
            <a:r>
              <a:rPr lang="ko-KR" altLang="en-US" sz="1400">
                <a:solidFill>
                  <a:srgbClr val="000000"/>
                </a:solidFill>
              </a:rPr>
              <a:t>연설문과 실제 연설 사이의 비교 분석이 하나의 방법으로 생각됨</a:t>
            </a:r>
            <a:endParaRPr lang="en-US" altLang="ko-KR" sz="1400">
              <a:solidFill>
                <a:srgbClr val="000000"/>
              </a:solidFill>
            </a:endParaRPr>
          </a:p>
          <a:p>
            <a:r>
              <a:rPr lang="ko-KR" altLang="en-US" sz="1400">
                <a:solidFill>
                  <a:srgbClr val="000000"/>
                </a:solidFill>
              </a:rPr>
              <a:t>그러나 사용되는 단어의 차이가 있다는 것이 자명해 보임</a:t>
            </a:r>
            <a:r>
              <a:rPr lang="en-US" altLang="ko-KR" sz="1400">
                <a:solidFill>
                  <a:srgbClr val="000000"/>
                </a:solidFill>
              </a:rPr>
              <a:t>. </a:t>
            </a:r>
            <a:r>
              <a:rPr lang="ko-KR" altLang="en-US" sz="1400">
                <a:solidFill>
                  <a:srgbClr val="000000"/>
                </a:solidFill>
              </a:rPr>
              <a:t>문법 구조와 글쓰기와 말하기의 </a:t>
            </a:r>
            <a:r>
              <a:rPr lang="en-US" altLang="ko-KR" sz="1400">
                <a:solidFill>
                  <a:srgbClr val="000000"/>
                </a:solidFill>
              </a:rPr>
              <a:t>style</a:t>
            </a:r>
            <a:r>
              <a:rPr lang="ko-KR" altLang="en-US" sz="1400">
                <a:solidFill>
                  <a:srgbClr val="000000"/>
                </a:solidFill>
              </a:rPr>
              <a:t>차이에 의해 사용되는 단어가 다를 것이라고 추측됨</a:t>
            </a:r>
            <a:endParaRPr lang="en-US" altLang="ko-KR" sz="1400">
              <a:solidFill>
                <a:srgbClr val="000000"/>
              </a:solidFill>
            </a:endParaRPr>
          </a:p>
          <a:p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</a:rPr>
              <a:t>2. </a:t>
            </a:r>
            <a:r>
              <a:rPr lang="ko-KR" altLang="en-US" sz="1400">
                <a:solidFill>
                  <a:srgbClr val="000000"/>
                </a:solidFill>
              </a:rPr>
              <a:t>일반사람과 우울증 환자의 회화에서 데이터를 추출하는 문제</a:t>
            </a:r>
            <a:endParaRPr lang="en-US" altLang="ko-KR" sz="1400">
              <a:solidFill>
                <a:srgbClr val="000000"/>
              </a:solidFill>
            </a:endParaRPr>
          </a:p>
          <a:p>
            <a:r>
              <a:rPr lang="en-US" altLang="ko-KR" sz="1400">
                <a:solidFill>
                  <a:srgbClr val="000000"/>
                </a:solidFill>
              </a:rPr>
              <a:t>Wearble device</a:t>
            </a:r>
            <a:r>
              <a:rPr lang="ko-KR" altLang="en-US" sz="1400">
                <a:solidFill>
                  <a:srgbClr val="000000"/>
                </a:solidFill>
              </a:rPr>
              <a:t>를 사용하여 일상대화를 녹음할 수 있으면 좋겠지만 실질적으로 불가능함</a:t>
            </a:r>
            <a:endParaRPr lang="en-US" altLang="ko-KR" sz="1400">
              <a:solidFill>
                <a:srgbClr val="000000"/>
              </a:solidFill>
            </a:endParaRPr>
          </a:p>
          <a:p>
            <a:r>
              <a:rPr lang="ko-KR" altLang="en-US" sz="1400">
                <a:solidFill>
                  <a:srgbClr val="000000"/>
                </a:solidFill>
              </a:rPr>
              <a:t>대안으로 일반사람과 우울증환자의 인터뷰나 일상대화를 담은 동영상 등을 통해 데이터를 수집하는 방법이 있음</a:t>
            </a:r>
            <a:endParaRPr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EE9121-9D23-467D-B741-A6536CD4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63DF0-C732-4471-9D87-66FC86C5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</a:rPr>
              <a:t>글쓰기와 말하기의 차이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언어와 우울증의 연관성에 대한 논문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3. LIWC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4. </a:t>
            </a:r>
            <a:r>
              <a:rPr lang="ko-KR" altLang="en-US" sz="2400" dirty="0">
                <a:solidFill>
                  <a:srgbClr val="000000"/>
                </a:solidFill>
              </a:rPr>
              <a:t>비언어적 관점에서의 말하기와 우울증 환자 분류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5. </a:t>
            </a:r>
            <a:r>
              <a:rPr lang="ko-KR" altLang="en-US" sz="2400" dirty="0">
                <a:solidFill>
                  <a:srgbClr val="000000"/>
                </a:solidFill>
              </a:rPr>
              <a:t>단어와 우울증 관련한 기사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6. </a:t>
            </a:r>
            <a:r>
              <a:rPr lang="ko-KR" altLang="en-US" sz="2400" dirty="0">
                <a:solidFill>
                  <a:srgbClr val="000000"/>
                </a:solidFill>
              </a:rPr>
              <a:t>생각해봐야할 문제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7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E90EE-C122-4697-B757-6E70EEC6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805344"/>
            <a:ext cx="10515600" cy="647630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-https://www.omniglot.com/writing/writingvspeech.htm : Differences between writing and speech (</a:t>
            </a:r>
            <a:r>
              <a:rPr lang="ko-KR" altLang="en-US" sz="2000" dirty="0"/>
              <a:t>글과 말의 기본적인 차이점</a:t>
            </a:r>
            <a:r>
              <a:rPr lang="en-US" altLang="ko-KR" sz="2000" dirty="0"/>
              <a:t>)</a:t>
            </a:r>
            <a:endParaRPr lang="ko-KR" altLang="ko-KR" sz="2000" b="1" dirty="0"/>
          </a:p>
          <a:p>
            <a:r>
              <a:rPr lang="en-US" altLang="ko-KR" sz="2000" dirty="0"/>
              <a:t>Gisela Redeker (1984) On differences between spoken and written </a:t>
            </a:r>
            <a:r>
              <a:rPr lang="fr-FR" altLang="ko-KR" sz="2000" dirty="0"/>
              <a:t>language , Discourse Processes, 7:1, 43-55,</a:t>
            </a:r>
            <a:r>
              <a:rPr lang="en-US" altLang="ko-KR" sz="2000" dirty="0"/>
              <a:t> Discourse processes</a:t>
            </a:r>
          </a:p>
          <a:p>
            <a:r>
              <a:rPr lang="en-US" altLang="ko-KR" sz="2000" dirty="0"/>
              <a:t>Mohammed Al-</a:t>
            </a:r>
            <a:r>
              <a:rPr lang="en-US" altLang="ko-KR" sz="2000" dirty="0" err="1"/>
              <a:t>Mosaiwi</a:t>
            </a:r>
            <a:r>
              <a:rPr lang="en-US" altLang="ko-KR" sz="2000" dirty="0"/>
              <a:t> and Tom Johnstone, In an Absolute State: Elevated Use of Absolutist Words Is a Marker Specific to Anxiety, Depression, and Suicidal Ideation, Department of Psychology, School of Psychology and Clinical Languages, University of Reading (</a:t>
            </a:r>
            <a:r>
              <a:rPr lang="ko-KR" altLang="en-US" sz="2000" dirty="0"/>
              <a:t>절대론 논문</a:t>
            </a:r>
            <a:r>
              <a:rPr lang="en-US" altLang="ko-KR" sz="2000" dirty="0"/>
              <a:t>)</a:t>
            </a:r>
            <a:endParaRPr lang="ko-KR" altLang="en-US" sz="3600" dirty="0"/>
          </a:p>
          <a:p>
            <a:r>
              <a:rPr lang="en-US" altLang="ko-KR" sz="2000" dirty="0"/>
              <a:t>The Psychological Meaning of Words: LIWC and Computerized Text Analysis Methods - </a:t>
            </a:r>
            <a:r>
              <a:rPr lang="en-US" altLang="ko-KR" sz="2000" dirty="0" err="1"/>
              <a:t>Yla</a:t>
            </a:r>
            <a:r>
              <a:rPr lang="en-US" altLang="ko-KR" sz="2000" dirty="0"/>
              <a:t> R. Tausczik1 and James W. Pennebaker1</a:t>
            </a:r>
          </a:p>
          <a:p>
            <a:r>
              <a:rPr lang="en-US" altLang="ko-KR" sz="2000" dirty="0"/>
              <a:t>James W. Pennebaker, Cindy K. Chung, Molly Ireland, Amy Gonzales, and Roger J. Booth,</a:t>
            </a:r>
            <a:r>
              <a:rPr lang="en-US" altLang="ko-KR" sz="2000" b="1" dirty="0"/>
              <a:t> </a:t>
            </a:r>
            <a:r>
              <a:rPr lang="en-US" altLang="ko-KR" sz="2000" dirty="0"/>
              <a:t>The Development and Psychometric Properties of LIWC2007, The University of Texas at Austin and The University of Auckland, New Zealand </a:t>
            </a:r>
          </a:p>
          <a:p>
            <a:r>
              <a:rPr lang="en-US" altLang="ko-KR" sz="2000" dirty="0"/>
              <a:t>https://www.learning-mind.com/signs-of-depression-speech/ : </a:t>
            </a:r>
            <a:r>
              <a:rPr lang="en-US" altLang="ko-KR" sz="2000" b="1" dirty="0"/>
              <a:t>How the Signs of Depression Show in Your Speech and Word Choice</a:t>
            </a:r>
          </a:p>
          <a:p>
            <a:r>
              <a:rPr lang="en-US" altLang="ko-KR" sz="2000" dirty="0"/>
              <a:t>F.Scibelli1, G.Roffo2, M.Tayarani2, L.Bartoli3, </a:t>
            </a:r>
            <a:r>
              <a:rPr lang="en-US" altLang="ko-KR" sz="2000" dirty="0" err="1"/>
              <a:t>G.De</a:t>
            </a:r>
            <a:r>
              <a:rPr lang="en-US" altLang="ko-KR" sz="2000" dirty="0"/>
              <a:t> Mattia4, A.Esposito1 and A.Vinciarelli2, DEPRESSION SPEAKS: AUTOMATIC DISCRIMINATION BETWEEN DEPRESSED AND NON-DEPRESSED SPEAKERS BASED ON NONVERBAL SPEECH FEATURES, </a:t>
            </a:r>
            <a:r>
              <a:rPr lang="en-US" altLang="ko-KR" sz="2000" dirty="0" err="1"/>
              <a:t>Universit`a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degli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Studi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della</a:t>
            </a:r>
            <a:r>
              <a:rPr lang="en-US" altLang="ko-KR" sz="2000" dirty="0"/>
              <a:t> Campania “L. </a:t>
            </a:r>
            <a:r>
              <a:rPr lang="en-US" altLang="ko-KR" sz="2000" dirty="0" err="1"/>
              <a:t>Vanvitelli</a:t>
            </a:r>
            <a:r>
              <a:rPr lang="en-US" altLang="ko-KR" sz="2000" dirty="0"/>
              <a:t>” and IIASS (Italy) - 2University of Glasgow (UK) 3UOSM </a:t>
            </a:r>
            <a:r>
              <a:rPr lang="en-US" altLang="ko-KR" sz="2000" dirty="0" err="1"/>
              <a:t>Angri-Scafati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Asl</a:t>
            </a:r>
            <a:r>
              <a:rPr lang="en-US" altLang="ko-KR" sz="2000" dirty="0"/>
              <a:t> Salerno (Italy) - 4UOSM Santa Maria Capua </a:t>
            </a:r>
            <a:r>
              <a:rPr lang="en-US" altLang="ko-KR" sz="2000" dirty="0" err="1"/>
              <a:t>Vetere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Asl</a:t>
            </a:r>
            <a:r>
              <a:rPr lang="en-US" altLang="ko-KR" sz="2000" dirty="0"/>
              <a:t> Caserta (Italy)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4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CC23-2C84-46A4-AFCE-BAE592F6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글과 말의 기본적인 차이점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E6DBA-510D-4C97-93E6-E63DE2B0E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530754" cy="2729597"/>
          </a:xfrm>
        </p:spPr>
        <p:txBody>
          <a:bodyPr/>
          <a:lstStyle/>
          <a:p>
            <a:r>
              <a:rPr lang="ko-KR" altLang="en-US" dirty="0"/>
              <a:t>글쓰기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생각할 시간이 존재하고 수정이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formality</a:t>
            </a:r>
            <a:r>
              <a:rPr lang="ko-KR" altLang="en-US" dirty="0"/>
              <a:t>가 </a:t>
            </a:r>
            <a:r>
              <a:rPr lang="en-US" altLang="ko-KR" dirty="0"/>
              <a:t>style </a:t>
            </a:r>
            <a:r>
              <a:rPr lang="ko-KR" altLang="en-US" dirty="0"/>
              <a:t>및 단어선택의 영향을 미침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C25B11-624D-4252-AA88-5CE93F76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0499" y="1690688"/>
            <a:ext cx="5181600" cy="2517993"/>
          </a:xfrm>
        </p:spPr>
        <p:txBody>
          <a:bodyPr/>
          <a:lstStyle/>
          <a:p>
            <a:r>
              <a:rPr lang="ko-KR" altLang="en-US" dirty="0"/>
              <a:t>발화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준비할 시간이 적고 바로 실행에 옮겨야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informal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871AB12-82FF-4EFD-A323-59A05FE06161}"/>
              </a:ext>
            </a:extLst>
          </p:cNvPr>
          <p:cNvSpPr txBox="1">
            <a:spLocks/>
          </p:cNvSpPr>
          <p:nvPr/>
        </p:nvSpPr>
        <p:spPr>
          <a:xfrm>
            <a:off x="838200" y="4208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6BA9BAD-4662-4377-AB57-C8EBDFFF4368}"/>
              </a:ext>
            </a:extLst>
          </p:cNvPr>
          <p:cNvSpPr txBox="1">
            <a:spLocks/>
          </p:cNvSpPr>
          <p:nvPr/>
        </p:nvSpPr>
        <p:spPr>
          <a:xfrm>
            <a:off x="838200" y="4208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단어 선택의 차이가 있다고 결론 짓기는 이름</a:t>
            </a:r>
            <a:endParaRPr lang="en-US" altLang="ko-KR" sz="2800" dirty="0"/>
          </a:p>
          <a:p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/>
              <a:t>의견을 </a:t>
            </a:r>
            <a:r>
              <a:rPr lang="en-US" altLang="ko-KR" sz="2800" dirty="0"/>
              <a:t>convey</a:t>
            </a:r>
            <a:r>
              <a:rPr lang="ko-KR" altLang="en-US" sz="2800" dirty="0"/>
              <a:t>하는 </a:t>
            </a:r>
            <a:r>
              <a:rPr lang="en-US" altLang="ko-KR" sz="2800" dirty="0"/>
              <a:t>style</a:t>
            </a:r>
            <a:r>
              <a:rPr lang="ko-KR" altLang="en-US" sz="2800" dirty="0"/>
              <a:t>에는 확실한 차이가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3AFB6-6570-46C7-8F3E-537631B4A573}"/>
              </a:ext>
            </a:extLst>
          </p:cNvPr>
          <p:cNvSpPr txBox="1"/>
          <p:nvPr/>
        </p:nvSpPr>
        <p:spPr>
          <a:xfrm>
            <a:off x="738231" y="5534244"/>
            <a:ext cx="110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-https://www.omniglot.com/writing/writingvspeech.htm : Differences between writing and speech</a:t>
            </a:r>
            <a:endParaRPr lang="ko-KR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3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9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58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B57F06-8992-4C80-9084-311AA5FED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71" y="2598105"/>
            <a:ext cx="1289318" cy="1661789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AF6CCB32-5DD2-4A09-A5A8-3A706FF1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317" y="1918682"/>
            <a:ext cx="6467867" cy="1325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Gisela Redeker (1984) On differences between spoken and written </a:t>
            </a:r>
            <a:r>
              <a:rPr lang="fr-FR" altLang="ko-KR" sz="2400" dirty="0"/>
              <a:t>language , Discourse Processes, 7:1, 43-55,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EA9E317-BEBD-47F4-B57E-3E72B7C4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17" y="326835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Discourse processes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BB509-B023-44D5-9F01-6000701879F7}"/>
              </a:ext>
            </a:extLst>
          </p:cNvPr>
          <p:cNvSpPr txBox="1"/>
          <p:nvPr/>
        </p:nvSpPr>
        <p:spPr>
          <a:xfrm>
            <a:off x="1069317" y="3603740"/>
            <a:ext cx="632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①Involvement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00E56-D9E9-42AB-B6EA-8BCB38757E41}"/>
              </a:ext>
            </a:extLst>
          </p:cNvPr>
          <p:cNvSpPr txBox="1"/>
          <p:nvPr/>
        </p:nvSpPr>
        <p:spPr>
          <a:xfrm>
            <a:off x="1069317" y="4098975"/>
            <a:ext cx="632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②detachment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88FB5-1425-4F7E-8B79-5C1904CDBC79}"/>
              </a:ext>
            </a:extLst>
          </p:cNvPr>
          <p:cNvSpPr txBox="1"/>
          <p:nvPr/>
        </p:nvSpPr>
        <p:spPr>
          <a:xfrm>
            <a:off x="1069317" y="4594210"/>
            <a:ext cx="632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③integration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C9469-AD1B-4EEF-9D0E-6E94AF6DEE91}"/>
              </a:ext>
            </a:extLst>
          </p:cNvPr>
          <p:cNvSpPr txBox="1"/>
          <p:nvPr/>
        </p:nvSpPr>
        <p:spPr>
          <a:xfrm>
            <a:off x="1069317" y="5089445"/>
            <a:ext cx="632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④fragmentation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652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18C99D-6E48-4CA8-874A-25633C69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실험 방법 요약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6">
            <a:extLst>
              <a:ext uri="{FF2B5EF4-FFF2-40B4-BE49-F238E27FC236}">
                <a16:creationId xmlns:a16="http://schemas.microsoft.com/office/drawing/2014/main" id="{67A36203-DC80-4F59-82BD-B1F74D40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DD7EA-9BC2-47F1-B59B-7BFEB17C1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900">
                <a:solidFill>
                  <a:srgbClr val="000000"/>
                </a:solidFill>
              </a:rPr>
              <a:t>8</a:t>
            </a:r>
            <a:r>
              <a:rPr lang="ko-KR" altLang="en-US" sz="1900">
                <a:solidFill>
                  <a:srgbClr val="000000"/>
                </a:solidFill>
              </a:rPr>
              <a:t>명의 여성 </a:t>
            </a:r>
            <a:r>
              <a:rPr lang="en-US" altLang="ko-KR" sz="1900">
                <a:solidFill>
                  <a:srgbClr val="000000"/>
                </a:solidFill>
              </a:rPr>
              <a:t>(</a:t>
            </a:r>
            <a:r>
              <a:rPr lang="ko-KR" altLang="en-US" sz="1900">
                <a:solidFill>
                  <a:srgbClr val="000000"/>
                </a:solidFill>
              </a:rPr>
              <a:t>언어학과 심리학 등과 무관</a:t>
            </a:r>
            <a:r>
              <a:rPr lang="en-US" altLang="ko-KR" sz="1900">
                <a:solidFill>
                  <a:srgbClr val="000000"/>
                </a:solidFill>
              </a:rPr>
              <a:t>)</a:t>
            </a:r>
          </a:p>
          <a:p>
            <a:pPr latinLnBrk="0"/>
            <a:r>
              <a:rPr lang="ko-KR" altLang="en-US" sz="1900">
                <a:solidFill>
                  <a:srgbClr val="000000"/>
                </a:solidFill>
              </a:rPr>
              <a:t>일상생활에 관련된 </a:t>
            </a:r>
            <a:r>
              <a:rPr lang="en-US" altLang="ko-KR" sz="1900">
                <a:solidFill>
                  <a:srgbClr val="000000"/>
                </a:solidFill>
              </a:rPr>
              <a:t>topic</a:t>
            </a:r>
            <a:r>
              <a:rPr lang="ko-KR" altLang="en-US" sz="1900">
                <a:solidFill>
                  <a:srgbClr val="000000"/>
                </a:solidFill>
              </a:rPr>
              <a:t>과 어떤 객체에 대한 설명을 필요로 하는 </a:t>
            </a:r>
            <a:r>
              <a:rPr lang="en-US" altLang="ko-KR" sz="1900">
                <a:solidFill>
                  <a:srgbClr val="000000"/>
                </a:solidFill>
              </a:rPr>
              <a:t>topic </a:t>
            </a:r>
            <a:r>
              <a:rPr lang="ko-KR" altLang="en-US" sz="1900">
                <a:solidFill>
                  <a:srgbClr val="000000"/>
                </a:solidFill>
              </a:rPr>
              <a:t>두 가지로 실험 진행</a:t>
            </a:r>
            <a:endParaRPr lang="en-US" altLang="ko-KR" sz="1900">
              <a:solidFill>
                <a:srgbClr val="000000"/>
              </a:solidFill>
            </a:endParaRPr>
          </a:p>
          <a:p>
            <a:pPr latinLnBrk="0"/>
            <a:r>
              <a:rPr lang="ko-KR" altLang="en-US" sz="1900">
                <a:solidFill>
                  <a:srgbClr val="000000"/>
                </a:solidFill>
              </a:rPr>
              <a:t>각 </a:t>
            </a:r>
            <a:r>
              <a:rPr lang="en-US" altLang="ko-KR" sz="1900">
                <a:solidFill>
                  <a:srgbClr val="000000"/>
                </a:solidFill>
              </a:rPr>
              <a:t>topic</a:t>
            </a:r>
            <a:r>
              <a:rPr lang="ko-KR" altLang="en-US" sz="1900">
                <a:solidFill>
                  <a:srgbClr val="000000"/>
                </a:solidFill>
              </a:rPr>
              <a:t>에 대하여 충분한 시간</a:t>
            </a:r>
            <a:r>
              <a:rPr lang="en-US" altLang="ko-KR" sz="1900">
                <a:solidFill>
                  <a:srgbClr val="000000"/>
                </a:solidFill>
              </a:rPr>
              <a:t>(4</a:t>
            </a:r>
            <a:r>
              <a:rPr lang="ko-KR" altLang="en-US" sz="1900">
                <a:solidFill>
                  <a:srgbClr val="000000"/>
                </a:solidFill>
              </a:rPr>
              <a:t>일에서 </a:t>
            </a:r>
            <a:r>
              <a:rPr lang="en-US" altLang="ko-KR" sz="1900">
                <a:solidFill>
                  <a:srgbClr val="000000"/>
                </a:solidFill>
              </a:rPr>
              <a:t>3</a:t>
            </a:r>
            <a:r>
              <a:rPr lang="ko-KR" altLang="en-US" sz="1900">
                <a:solidFill>
                  <a:srgbClr val="000000"/>
                </a:solidFill>
              </a:rPr>
              <a:t>주</a:t>
            </a:r>
            <a:r>
              <a:rPr lang="en-US" altLang="ko-KR" sz="1900">
                <a:solidFill>
                  <a:srgbClr val="000000"/>
                </a:solidFill>
              </a:rPr>
              <a:t>)</a:t>
            </a:r>
            <a:r>
              <a:rPr lang="ko-KR" altLang="en-US" sz="1900">
                <a:solidFill>
                  <a:srgbClr val="000000"/>
                </a:solidFill>
              </a:rPr>
              <a:t>을 두고 글쓰기와 말하기가 이루어짐</a:t>
            </a:r>
            <a:endParaRPr lang="en-US" altLang="ko-KR" sz="1900">
              <a:solidFill>
                <a:srgbClr val="000000"/>
              </a:solidFill>
            </a:endParaRPr>
          </a:p>
          <a:p>
            <a:pPr latinLnBrk="0"/>
            <a:r>
              <a:rPr lang="ko-KR" altLang="en-US" sz="1900">
                <a:solidFill>
                  <a:srgbClr val="000000"/>
                </a:solidFill>
              </a:rPr>
              <a:t>같은 주제에 대해서는 말하기를 먼저 하여 글쓰기가 말하기에 영향을 적게 함</a:t>
            </a:r>
            <a:endParaRPr lang="en-US" altLang="ko-KR" sz="1900">
              <a:solidFill>
                <a:srgbClr val="000000"/>
              </a:solidFill>
            </a:endParaRPr>
          </a:p>
          <a:p>
            <a:pPr latinLnBrk="0"/>
            <a:r>
              <a:rPr lang="ko-KR" altLang="en-US" sz="1900">
                <a:solidFill>
                  <a:srgbClr val="000000"/>
                </a:solidFill>
              </a:rPr>
              <a:t>실험자들도 최대한 </a:t>
            </a:r>
            <a:r>
              <a:rPr lang="en-US" altLang="ko-KR" sz="1900">
                <a:solidFill>
                  <a:srgbClr val="000000"/>
                </a:solidFill>
              </a:rPr>
              <a:t>informal</a:t>
            </a:r>
            <a:r>
              <a:rPr lang="ko-KR" altLang="en-US" sz="1900">
                <a:solidFill>
                  <a:srgbClr val="000000"/>
                </a:solidFill>
              </a:rPr>
              <a:t>한 환경을 만들고</a:t>
            </a:r>
            <a:r>
              <a:rPr lang="en-US" altLang="ko-KR" sz="1900">
                <a:solidFill>
                  <a:srgbClr val="000000"/>
                </a:solidFill>
              </a:rPr>
              <a:t> </a:t>
            </a:r>
            <a:r>
              <a:rPr lang="ko-KR" altLang="en-US" sz="1900">
                <a:solidFill>
                  <a:srgbClr val="000000"/>
                </a:solidFill>
              </a:rPr>
              <a:t>실험 도중에는 비 언어적인 표현만 사용함</a:t>
            </a:r>
            <a:endParaRPr lang="en-US" altLang="ko-KR" sz="1900">
              <a:solidFill>
                <a:srgbClr val="000000"/>
              </a:solidFill>
            </a:endParaRPr>
          </a:p>
          <a:p>
            <a:pPr latinLnBrk="0"/>
            <a:endParaRPr lang="en-US" altLang="ko-KR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F5F3-085D-460C-B17F-33CF5F9A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Involvement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D9470-45EE-4E63-A899-B692A3A1D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9309" y="1690688"/>
            <a:ext cx="5181600" cy="1421355"/>
          </a:xfrm>
        </p:spPr>
        <p:txBody>
          <a:bodyPr/>
          <a:lstStyle/>
          <a:p>
            <a:r>
              <a:rPr lang="ko-KR" altLang="en-US" dirty="0"/>
              <a:t>말하기에서 화자의 생각이나 감정 또는 발화 </a:t>
            </a:r>
            <a:r>
              <a:rPr lang="en-US" altLang="ko-KR" dirty="0"/>
              <a:t>style</a:t>
            </a:r>
            <a:r>
              <a:rPr lang="ko-KR" altLang="en-US" dirty="0"/>
              <a:t>이 개입되는 횟수가 더 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9C7A8-B5EA-4139-87E3-95E90FB5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4" y="1825625"/>
            <a:ext cx="3712338" cy="4801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5C6615-7A6F-4D0A-8CB7-7C3567B1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9" y="3246980"/>
            <a:ext cx="5455917" cy="2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0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31B4C-049E-40F4-BF80-29C8C2EE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Detachment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E9DCF7-58B9-4DD7-952A-0557B1A8E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441423" cy="435133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D47AA-DE7A-4C23-BAD6-151672AA5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282" y="1499054"/>
            <a:ext cx="6858000" cy="2391812"/>
          </a:xfrm>
        </p:spPr>
        <p:txBody>
          <a:bodyPr/>
          <a:lstStyle/>
          <a:p>
            <a:r>
              <a:rPr lang="ko-KR" altLang="en-US"/>
              <a:t>예상 </a:t>
            </a:r>
            <a:r>
              <a:rPr lang="en-US" altLang="ko-KR"/>
              <a:t>: </a:t>
            </a:r>
            <a:r>
              <a:rPr lang="ko-KR" altLang="en-US"/>
              <a:t>글쓰기에서 객관성이 더 두드러짐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결과 </a:t>
            </a:r>
            <a:r>
              <a:rPr lang="en-US" altLang="ko-KR"/>
              <a:t>: </a:t>
            </a:r>
            <a:r>
              <a:rPr lang="ko-KR" altLang="en-US"/>
              <a:t>설명문 작성에서만 두드러짐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42EC2-2971-455C-9651-87CC2EDB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23" y="3974190"/>
            <a:ext cx="6531377" cy="21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D950-A0FF-4AF5-A19E-3540B48F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85"/>
            <a:ext cx="10515600" cy="1325563"/>
          </a:xfrm>
        </p:spPr>
        <p:txBody>
          <a:bodyPr/>
          <a:lstStyle/>
          <a:p>
            <a:r>
              <a:rPr lang="en-US" altLang="ko-KR" dirty="0"/>
              <a:t>Fragmentation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18A54A-F70C-407C-BFB2-37AB9AFA7E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0909" y="4094311"/>
            <a:ext cx="7765102" cy="1678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7C7067-6D56-45C4-BD79-E06E6F3E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748"/>
            <a:ext cx="4069037" cy="4797127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6EDA998-D70B-44EC-9A43-022B58F25D50}"/>
              </a:ext>
            </a:extLst>
          </p:cNvPr>
          <p:cNvSpPr txBox="1">
            <a:spLocks/>
          </p:cNvSpPr>
          <p:nvPr/>
        </p:nvSpPr>
        <p:spPr>
          <a:xfrm>
            <a:off x="4749282" y="1499054"/>
            <a:ext cx="6858000" cy="239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D6BC30-C12C-4774-9F8A-6240918B6C6F}"/>
              </a:ext>
            </a:extLst>
          </p:cNvPr>
          <p:cNvSpPr txBox="1">
            <a:spLocks/>
          </p:cNvSpPr>
          <p:nvPr/>
        </p:nvSpPr>
        <p:spPr>
          <a:xfrm>
            <a:off x="4901682" y="1651454"/>
            <a:ext cx="6858000" cy="239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말하기에서 단편화가 더 많이 발생함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일상 이야기에서 더 많이 발생함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308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1608</Words>
  <Application>Microsoft Office PowerPoint</Application>
  <PresentationFormat>와이드스크린</PresentationFormat>
  <Paragraphs>195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Symbol</vt:lpstr>
      <vt:lpstr>Office 테마</vt:lpstr>
      <vt:lpstr>발화에서의 단어 선택과 우울증</vt:lpstr>
      <vt:lpstr>개요</vt:lpstr>
      <vt:lpstr>목차</vt:lpstr>
      <vt:lpstr>글과 말의 기본적인 차이점</vt:lpstr>
      <vt:lpstr>Discourse processes</vt:lpstr>
      <vt:lpstr>실험 방법 요약</vt:lpstr>
      <vt:lpstr>Involvement</vt:lpstr>
      <vt:lpstr>Detachment</vt:lpstr>
      <vt:lpstr>Fragmentation</vt:lpstr>
      <vt:lpstr>Integration</vt:lpstr>
      <vt:lpstr>요약</vt:lpstr>
      <vt:lpstr>결론</vt:lpstr>
      <vt:lpstr>언어와 우울증의 연관성에 대한 논문</vt:lpstr>
      <vt:lpstr>논문 개요</vt:lpstr>
      <vt:lpstr>절대적 언어 사용 빈도</vt:lpstr>
      <vt:lpstr>정신병 집단 내의서의 비교</vt:lpstr>
      <vt:lpstr>Recovery 집단과의 비교</vt:lpstr>
      <vt:lpstr>요점</vt:lpstr>
      <vt:lpstr>LIWC  (Linguistic Inquiry and Word Count)</vt:lpstr>
      <vt:lpstr>Example </vt:lpstr>
      <vt:lpstr>PowerPoint 프레젠테이션</vt:lpstr>
      <vt:lpstr>LIWC  (Linguistic Inquiry and Word Count)</vt:lpstr>
      <vt:lpstr>요약</vt:lpstr>
      <vt:lpstr>AUTOMATIC DISCRIMINATION BETWEEN DEPRESSED AND NON-DEPRESSED SPEAKERS</vt:lpstr>
      <vt:lpstr>개요</vt:lpstr>
      <vt:lpstr>  요약</vt:lpstr>
      <vt:lpstr>우울증 관련 기사</vt:lpstr>
      <vt:lpstr>PowerPoint 프레젠테이션</vt:lpstr>
      <vt:lpstr>생각해봐야할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발화에서의 단어 선택과 우울증</dc:title>
  <dc:creator>UIC_5</dc:creator>
  <cp:lastModifiedBy>UIC_5</cp:lastModifiedBy>
  <cp:revision>22</cp:revision>
  <dcterms:created xsi:type="dcterms:W3CDTF">2019-03-10T09:35:48Z</dcterms:created>
  <dcterms:modified xsi:type="dcterms:W3CDTF">2019-03-12T12:18:48Z</dcterms:modified>
</cp:coreProperties>
</file>