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498" r:id="rId2"/>
    <p:sldId id="2499" r:id="rId3"/>
    <p:sldId id="2500" r:id="rId4"/>
    <p:sldId id="2501" r:id="rId5"/>
    <p:sldId id="2502" r:id="rId6"/>
    <p:sldId id="2503" r:id="rId7"/>
    <p:sldId id="2504" r:id="rId8"/>
    <p:sldId id="2323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BBDDE7"/>
    <a:srgbClr val="FFFFFF"/>
    <a:srgbClr val="ECDDD6"/>
    <a:srgbClr val="FEBDCE"/>
    <a:srgbClr val="FFC737"/>
    <a:srgbClr val="000C28"/>
    <a:srgbClr val="000820"/>
    <a:srgbClr val="002452"/>
    <a:srgbClr val="E3E4E6"/>
    <a:srgbClr val="583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83516" autoAdjust="0"/>
  </p:normalViewPr>
  <p:slideViewPr>
    <p:cSldViewPr snapToGrid="0" snapToObjects="1">
      <p:cViewPr varScale="1">
        <p:scale>
          <a:sx n="46" d="100"/>
          <a:sy n="46" d="100"/>
        </p:scale>
        <p:origin x="1056" y="72"/>
      </p:cViewPr>
      <p:guideLst>
        <p:guide orient="horz" pos="4320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freepik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freepik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freepik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freepik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freepik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freepik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Download more minimal templates here: https://</a:t>
            </a:r>
            <a:r>
              <a:rPr lang="en-US" dirty="0" err="1"/>
              <a:t>crmrkt.com</a:t>
            </a:r>
            <a:r>
              <a:rPr lang="en-US" dirty="0"/>
              <a:t>/GK9Dwa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4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Thinking person : </a:t>
            </a:r>
            <a:r>
              <a:rPr lang="en-US" altLang="ko-KR" sz="2400" b="0" i="0" u="sng" kern="120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  <a:hlinkClick r:id="rId3"/>
              </a:rPr>
              <a:t>Freepik</a:t>
            </a:r>
            <a:endParaRPr lang="en-US" altLang="ko-KR" sz="2400" b="1" i="0" kern="1200">
              <a:solidFill>
                <a:schemeClr val="tx1"/>
              </a:solidFill>
              <a:effectLst/>
              <a:latin typeface="Calibri Light"/>
              <a:ea typeface="+mn-ea"/>
              <a:cs typeface="+mn-cs"/>
            </a:endParaRP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Congenital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02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Thinking person : </a:t>
            </a:r>
            <a:r>
              <a:rPr lang="en-US" altLang="ko-KR" sz="2400" b="0" i="0" u="sng" kern="120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  <a:hlinkClick r:id="rId3"/>
              </a:rPr>
              <a:t>Freepik</a:t>
            </a:r>
            <a:endParaRPr lang="en-US" altLang="ko-KR" sz="2400" b="1" i="0" kern="1200">
              <a:solidFill>
                <a:schemeClr val="tx1"/>
              </a:solidFill>
              <a:effectLst/>
              <a:latin typeface="Calibri Light"/>
              <a:ea typeface="+mn-ea"/>
              <a:cs typeface="+mn-cs"/>
            </a:endParaRP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Congenital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10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Thinking person : </a:t>
            </a:r>
            <a:r>
              <a:rPr lang="en-US" altLang="ko-KR" sz="2400" b="0" i="0" u="sng" kern="120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  <a:hlinkClick r:id="rId3"/>
              </a:rPr>
              <a:t>Freepik</a:t>
            </a:r>
            <a:endParaRPr lang="en-US" altLang="ko-KR" sz="2400" b="1" i="0" kern="1200">
              <a:solidFill>
                <a:schemeClr val="tx1"/>
              </a:solidFill>
              <a:effectLst/>
              <a:latin typeface="Calibri Light"/>
              <a:ea typeface="+mn-ea"/>
              <a:cs typeface="+mn-cs"/>
            </a:endParaRP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Congenital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97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Thinking person : </a:t>
            </a:r>
            <a:r>
              <a:rPr lang="en-US" altLang="ko-KR" sz="2400" b="0" i="0" u="sng" kern="120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  <a:hlinkClick r:id="rId3"/>
              </a:rPr>
              <a:t>Freepik</a:t>
            </a:r>
            <a:endParaRPr lang="en-US" altLang="ko-KR" sz="2400" b="1" i="0" kern="1200">
              <a:solidFill>
                <a:schemeClr val="tx1"/>
              </a:solidFill>
              <a:effectLst/>
              <a:latin typeface="Calibri Light"/>
              <a:ea typeface="+mn-ea"/>
              <a:cs typeface="+mn-cs"/>
            </a:endParaRP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Congenital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7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Thinking person : </a:t>
            </a:r>
            <a:r>
              <a:rPr lang="en-US" altLang="ko-KR" sz="2400" b="0" i="0" u="sng" kern="120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  <a:hlinkClick r:id="rId3"/>
              </a:rPr>
              <a:t>Freepik</a:t>
            </a:r>
            <a:endParaRPr lang="en-US" altLang="ko-KR" sz="2400" b="1" i="0" kern="1200">
              <a:solidFill>
                <a:schemeClr val="tx1"/>
              </a:solidFill>
              <a:effectLst/>
              <a:latin typeface="Calibri Light"/>
              <a:ea typeface="+mn-ea"/>
              <a:cs typeface="+mn-cs"/>
            </a:endParaRP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Congenital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35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Thinking person : </a:t>
            </a:r>
            <a:r>
              <a:rPr lang="en-US" altLang="ko-KR" sz="2400" b="0" i="0" u="sng" kern="120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  <a:hlinkClick r:id="rId3"/>
              </a:rPr>
              <a:t>Freepik</a:t>
            </a:r>
            <a:endParaRPr lang="en-US" altLang="ko-KR" sz="2400" b="1" i="0" kern="1200">
              <a:solidFill>
                <a:schemeClr val="tx1"/>
              </a:solidFill>
              <a:effectLst/>
              <a:latin typeface="Calibri Light"/>
              <a:ea typeface="+mn-ea"/>
              <a:cs typeface="+mn-cs"/>
            </a:endParaRP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Congenital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999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Download more minimal templates here: https://</a:t>
            </a:r>
            <a:r>
              <a:rPr lang="en-US" dirty="0" err="1"/>
              <a:t>crmrkt.com</a:t>
            </a:r>
            <a:r>
              <a:rPr lang="en-US" dirty="0"/>
              <a:t>/GK9Dwa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5790412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0256392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1319509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5366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6623824"/>
            <a:ext cx="12188825" cy="70921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2188825" y="6623824"/>
            <a:ext cx="12188825" cy="70921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5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372479" y="4043359"/>
            <a:ext cx="3665318" cy="3665318"/>
          </a:xfrm>
          <a:prstGeom prst="ellipse">
            <a:avLst/>
          </a:pr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8788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12497024" y="3330648"/>
            <a:ext cx="9119339" cy="62499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2844424" y="3330648"/>
            <a:ext cx="9119339" cy="62499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4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 userDrawn="1"/>
        </p:nvSpPr>
        <p:spPr>
          <a:xfrm rot="5400000">
            <a:off x="22455818" y="535452"/>
            <a:ext cx="658368" cy="6583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2425294" y="596900"/>
            <a:ext cx="877410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‹#›</a:t>
            </a:fld>
            <a:r>
              <a:rPr lang="id-ID" sz="2400" b="1" i="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4041" r:id="rId2"/>
    <p:sldLayoutId id="2147484034" r:id="rId3"/>
    <p:sldLayoutId id="2147484043" r:id="rId4"/>
    <p:sldLayoutId id="2147484044" r:id="rId5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uyeony0.github.io/EscapeRoom/" TargetMode="External"/><Relationship Id="rId3" Type="http://schemas.openxmlformats.org/officeDocument/2006/relationships/image" Target="../media/image15.jpeg"/><Relationship Id="rId7" Type="http://schemas.openxmlformats.org/officeDocument/2006/relationships/hyperlink" Target="http://www.dbpia.co.kr/journal/articleDetail?nodeId=NODE0876362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rive.google.com/drive/folders/1N1QyCkOQW1fPncfWZOcNehhRr2ZDc8Zo?usp=sharing" TargetMode="External"/><Relationship Id="rId5" Type="http://schemas.openxmlformats.org/officeDocument/2006/relationships/hyperlink" Target="https://github.com/suyeony0/" TargetMode="External"/><Relationship Id="rId4" Type="http://schemas.openxmlformats.org/officeDocument/2006/relationships/hyperlink" Target="mailto:gjsgud2@gmail.com" TargetMode="External"/><Relationship Id="rId9" Type="http://schemas.openxmlformats.org/officeDocument/2006/relationships/hyperlink" Target="https://github.com/suyeony0/Leetcode-Algorith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11608677" y="8258764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50309" y="6091448"/>
            <a:ext cx="100771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>
                <a:solidFill>
                  <a:schemeClr val="tx2"/>
                </a:solidFill>
              </a:rPr>
              <a:t>Raspberry Pi - </a:t>
            </a:r>
            <a:r>
              <a:rPr lang="en-US" altLang="ko-KR" sz="8800" b="1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CNN</a:t>
            </a:r>
            <a:endParaRPr lang="en-US" altLang="ko-KR" sz="8800" b="1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1245618" y="3346513"/>
            <a:ext cx="1962614" cy="1962614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hape 2637"/>
          <p:cNvSpPr/>
          <p:nvPr/>
        </p:nvSpPr>
        <p:spPr>
          <a:xfrm>
            <a:off x="11989118" y="3891841"/>
            <a:ext cx="475614" cy="871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836"/>
                </a:moveTo>
                <a:lnTo>
                  <a:pt x="16200" y="8836"/>
                </a:lnTo>
                <a:lnTo>
                  <a:pt x="16200" y="11782"/>
                </a:lnTo>
                <a:cubicBezTo>
                  <a:pt x="16200" y="13409"/>
                  <a:pt x="13783" y="14727"/>
                  <a:pt x="10800" y="14727"/>
                </a:cubicBezTo>
                <a:cubicBezTo>
                  <a:pt x="7817" y="14727"/>
                  <a:pt x="5400" y="13409"/>
                  <a:pt x="5400" y="11782"/>
                </a:cubicBezTo>
                <a:cubicBezTo>
                  <a:pt x="5400" y="11782"/>
                  <a:pt x="5400" y="8836"/>
                  <a:pt x="5400" y="8836"/>
                </a:cubicBezTo>
                <a:close/>
                <a:moveTo>
                  <a:pt x="5400" y="3927"/>
                </a:moveTo>
                <a:cubicBezTo>
                  <a:pt x="5400" y="2301"/>
                  <a:pt x="7817" y="982"/>
                  <a:pt x="10800" y="982"/>
                </a:cubicBezTo>
                <a:cubicBezTo>
                  <a:pt x="13783" y="982"/>
                  <a:pt x="16200" y="2301"/>
                  <a:pt x="16200" y="3927"/>
                </a:cubicBezTo>
                <a:lnTo>
                  <a:pt x="16200" y="7855"/>
                </a:lnTo>
                <a:lnTo>
                  <a:pt x="5400" y="7855"/>
                </a:lnTo>
                <a:cubicBezTo>
                  <a:pt x="5400" y="7855"/>
                  <a:pt x="5400" y="3927"/>
                  <a:pt x="5400" y="3927"/>
                </a:cubicBezTo>
                <a:close/>
                <a:moveTo>
                  <a:pt x="10800" y="15709"/>
                </a:moveTo>
                <a:cubicBezTo>
                  <a:pt x="14777" y="15709"/>
                  <a:pt x="18000" y="13951"/>
                  <a:pt x="18000" y="11782"/>
                </a:cubicBezTo>
                <a:lnTo>
                  <a:pt x="18000" y="3927"/>
                </a:lnTo>
                <a:cubicBezTo>
                  <a:pt x="18000" y="1758"/>
                  <a:pt x="14777" y="0"/>
                  <a:pt x="10800" y="0"/>
                </a:cubicBezTo>
                <a:cubicBezTo>
                  <a:pt x="6823" y="0"/>
                  <a:pt x="3600" y="1758"/>
                  <a:pt x="3600" y="3927"/>
                </a:cubicBezTo>
                <a:lnTo>
                  <a:pt x="3600" y="11782"/>
                </a:lnTo>
                <a:cubicBezTo>
                  <a:pt x="3600" y="13951"/>
                  <a:pt x="6823" y="15709"/>
                  <a:pt x="10800" y="15709"/>
                </a:cubicBezTo>
                <a:moveTo>
                  <a:pt x="21600" y="11782"/>
                </a:moveTo>
                <a:lnTo>
                  <a:pt x="21600" y="10309"/>
                </a:lnTo>
                <a:cubicBezTo>
                  <a:pt x="21600" y="10038"/>
                  <a:pt x="21197" y="9818"/>
                  <a:pt x="20700" y="9818"/>
                </a:cubicBezTo>
                <a:cubicBezTo>
                  <a:pt x="20203" y="9818"/>
                  <a:pt x="19800" y="10038"/>
                  <a:pt x="19800" y="10309"/>
                </a:cubicBezTo>
                <a:lnTo>
                  <a:pt x="19800" y="11782"/>
                </a:lnTo>
                <a:cubicBezTo>
                  <a:pt x="19800" y="14493"/>
                  <a:pt x="15771" y="16691"/>
                  <a:pt x="10800" y="16691"/>
                </a:cubicBezTo>
                <a:cubicBezTo>
                  <a:pt x="5829" y="16691"/>
                  <a:pt x="1800" y="14493"/>
                  <a:pt x="1800" y="11782"/>
                </a:cubicBezTo>
                <a:lnTo>
                  <a:pt x="1800" y="10309"/>
                </a:lnTo>
                <a:cubicBezTo>
                  <a:pt x="1800" y="10038"/>
                  <a:pt x="1397" y="9818"/>
                  <a:pt x="900" y="9818"/>
                </a:cubicBezTo>
                <a:cubicBezTo>
                  <a:pt x="403" y="9818"/>
                  <a:pt x="0" y="10038"/>
                  <a:pt x="0" y="10309"/>
                </a:cubicBezTo>
                <a:lnTo>
                  <a:pt x="0" y="11782"/>
                </a:lnTo>
                <a:cubicBezTo>
                  <a:pt x="0" y="14870"/>
                  <a:pt x="4358" y="17398"/>
                  <a:pt x="9900" y="17648"/>
                </a:cubicBezTo>
                <a:lnTo>
                  <a:pt x="9900" y="20618"/>
                </a:lnTo>
                <a:lnTo>
                  <a:pt x="3600" y="20618"/>
                </a:lnTo>
                <a:cubicBezTo>
                  <a:pt x="3103" y="20618"/>
                  <a:pt x="2700" y="20838"/>
                  <a:pt x="2700" y="21110"/>
                </a:cubicBezTo>
                <a:cubicBezTo>
                  <a:pt x="2700" y="21381"/>
                  <a:pt x="3103" y="21600"/>
                  <a:pt x="3600" y="21600"/>
                </a:cubicBezTo>
                <a:lnTo>
                  <a:pt x="18000" y="21600"/>
                </a:lnTo>
                <a:cubicBezTo>
                  <a:pt x="18497" y="21600"/>
                  <a:pt x="18900" y="21381"/>
                  <a:pt x="18900" y="21110"/>
                </a:cubicBezTo>
                <a:cubicBezTo>
                  <a:pt x="18900" y="20838"/>
                  <a:pt x="18497" y="20618"/>
                  <a:pt x="18000" y="20618"/>
                </a:cubicBezTo>
                <a:lnTo>
                  <a:pt x="11700" y="20618"/>
                </a:lnTo>
                <a:lnTo>
                  <a:pt x="11700" y="17648"/>
                </a:lnTo>
                <a:cubicBezTo>
                  <a:pt x="17243" y="17398"/>
                  <a:pt x="21600" y="14870"/>
                  <a:pt x="21600" y="117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" name="Rectangle 30">
            <a:extLst>
              <a:ext uri="{FF2B5EF4-FFF2-40B4-BE49-F238E27FC236}">
                <a16:creationId xmlns:a16="http://schemas.microsoft.com/office/drawing/2014/main" id="{CAAC0E75-89E3-4308-8DC4-8B2C67191E7F}"/>
              </a:ext>
            </a:extLst>
          </p:cNvPr>
          <p:cNvSpPr/>
          <p:nvPr/>
        </p:nvSpPr>
        <p:spPr>
          <a:xfrm>
            <a:off x="10131863" y="8916511"/>
            <a:ext cx="4190124" cy="692933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D4912-5FE4-437E-8C0A-DFDE16A057EE}"/>
              </a:ext>
            </a:extLst>
          </p:cNvPr>
          <p:cNvSpPr txBox="1"/>
          <p:nvPr/>
        </p:nvSpPr>
        <p:spPr>
          <a:xfrm>
            <a:off x="11516204" y="9019319"/>
            <a:ext cx="1345240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Poppins SemiBold" charset="0"/>
                <a:ea typeface="Poppins SemiBold" charset="0"/>
                <a:cs typeface="Poppins SemiBold" charset="0"/>
              </a:rPr>
              <a:t>Mission</a:t>
            </a:r>
            <a:endParaRPr lang="en-US" sz="2800" b="1" dirty="0">
              <a:solidFill>
                <a:schemeClr val="bg1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7A9901A-64BA-4314-9896-00D6FC96AA9C}"/>
              </a:ext>
            </a:extLst>
          </p:cNvPr>
          <p:cNvSpPr txBox="1">
            <a:spLocks/>
          </p:cNvSpPr>
          <p:nvPr/>
        </p:nvSpPr>
        <p:spPr>
          <a:xfrm>
            <a:off x="6132512" y="9983745"/>
            <a:ext cx="12188825" cy="199856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>
              <a:tabLst>
                <a:tab pos="176213" algn="l"/>
              </a:tabLst>
            </a:pPr>
            <a:r>
              <a:rPr lang="en-US" altLang="ko-KR" sz="3000">
                <a:latin typeface="Poppins Light" charset="0"/>
                <a:ea typeface="Poppins Light" charset="0"/>
                <a:cs typeface="Poppins Light" charset="0"/>
              </a:rPr>
              <a:t>The task is to</a:t>
            </a:r>
            <a:r>
              <a:rPr lang="ko-KR" altLang="en-US" sz="3000">
                <a:latin typeface="Poppins Light" charset="0"/>
                <a:ea typeface="Poppins Light" charset="0"/>
                <a:cs typeface="Poppins Light" charset="0"/>
              </a:rPr>
              <a:t> </a:t>
            </a:r>
            <a:r>
              <a:rPr lang="en-US" altLang="ko-KR" sz="3000">
                <a:latin typeface="Poppins Light" charset="0"/>
                <a:ea typeface="Poppins Light" charset="0"/>
                <a:cs typeface="Poppins Light" charset="0"/>
              </a:rPr>
              <a:t>make a facial recognition equipment using Raspberry-pi.</a:t>
            </a:r>
          </a:p>
          <a:p>
            <a:pPr marL="174625">
              <a:tabLst>
                <a:tab pos="176213" algn="l"/>
              </a:tabLst>
            </a:pPr>
            <a:r>
              <a:rPr lang="en-US" altLang="ko-KR" sz="3000">
                <a:latin typeface="Poppins Light" charset="0"/>
              </a:rPr>
              <a:t>For facial recognition disorder.</a:t>
            </a:r>
            <a:endParaRPr lang="en-US" altLang="ko-KR" sz="3000"/>
          </a:p>
          <a:p>
            <a:pPr>
              <a:lnSpc>
                <a:spcPts val="4040"/>
              </a:lnSpc>
            </a:pPr>
            <a:endParaRPr lang="en-US" altLang="ko-KR" sz="3000" dirty="0">
              <a:latin typeface="Poppins Light" charset="0"/>
              <a:ea typeface="Poppins Light" charset="0"/>
              <a:cs typeface="Poppi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7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F05C40-A1DE-1B4E-9E84-907536C7C797}"/>
              </a:ext>
            </a:extLst>
          </p:cNvPr>
          <p:cNvCxnSpPr/>
          <p:nvPr/>
        </p:nvCxnSpPr>
        <p:spPr>
          <a:xfrm>
            <a:off x="11592363" y="23374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C755B58-9D7E-3C41-AA19-A80B5424ECCE}"/>
              </a:ext>
            </a:extLst>
          </p:cNvPr>
          <p:cNvSpPr txBox="1"/>
          <p:nvPr/>
        </p:nvSpPr>
        <p:spPr>
          <a:xfrm>
            <a:off x="8027317" y="1160870"/>
            <a:ext cx="83231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spc="80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Problem Description</a:t>
            </a:r>
            <a:endParaRPr lang="en-US" sz="5000" b="1" spc="8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110860-1349-4EAF-B526-BB66CBAF45FC}"/>
              </a:ext>
            </a:extLst>
          </p:cNvPr>
          <p:cNvSpPr txBox="1"/>
          <p:nvPr/>
        </p:nvSpPr>
        <p:spPr>
          <a:xfrm>
            <a:off x="6850942" y="9422843"/>
            <a:ext cx="682383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5000" b="1">
                <a:solidFill>
                  <a:schemeClr val="bg1"/>
                </a:solidFill>
                <a:latin typeface="Poppins SemiBold" charset="0"/>
                <a:ea typeface="Poppins SemiBold" charset="0"/>
                <a:cs typeface="Poppins SemiBold" charset="0"/>
              </a:rPr>
              <a:t>Then… what is lag?</a:t>
            </a:r>
            <a:endParaRPr lang="en-US" sz="5000" b="1" dirty="0">
              <a:solidFill>
                <a:schemeClr val="bg1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74A7EA41-9C84-41DE-A326-06B06DEBA114}"/>
              </a:ext>
            </a:extLst>
          </p:cNvPr>
          <p:cNvSpPr/>
          <p:nvPr/>
        </p:nvSpPr>
        <p:spPr>
          <a:xfrm>
            <a:off x="1040451" y="3400811"/>
            <a:ext cx="9670780" cy="1450586"/>
          </a:xfrm>
          <a:prstGeom prst="rect">
            <a:avLst/>
          </a:prstGeom>
          <a:solidFill>
            <a:srgbClr val="BBDDE7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5129-0BFC-4D80-80BB-E0ABA92D4DF9}"/>
              </a:ext>
            </a:extLst>
          </p:cNvPr>
          <p:cNvSpPr txBox="1"/>
          <p:nvPr/>
        </p:nvSpPr>
        <p:spPr>
          <a:xfrm>
            <a:off x="1334382" y="3733689"/>
            <a:ext cx="9082917" cy="7848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500" b="1" i="1">
                <a:solidFill>
                  <a:schemeClr val="bg1"/>
                </a:solidFill>
                <a:latin typeface="Poppins SemiBold" charset="0"/>
                <a:ea typeface="Poppins SemiBold" charset="0"/>
                <a:cs typeface="Poppins SemiBold" charset="0"/>
              </a:rPr>
              <a:t>What is facial recognition disorder?</a:t>
            </a:r>
            <a:endParaRPr lang="en-US" sz="4500" b="1" dirty="0">
              <a:solidFill>
                <a:schemeClr val="bg1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E95B6EAF-3E6B-401E-9129-3467343F7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2731" y="3922850"/>
            <a:ext cx="7403336" cy="747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F4D3CE5-681E-418E-80CA-0F52EE3701FE}"/>
              </a:ext>
            </a:extLst>
          </p:cNvPr>
          <p:cNvSpPr txBox="1">
            <a:spLocks/>
          </p:cNvSpPr>
          <p:nvPr/>
        </p:nvSpPr>
        <p:spPr>
          <a:xfrm>
            <a:off x="905757" y="5332406"/>
            <a:ext cx="9940167" cy="3196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3000">
                <a:latin typeface="빙그레체" panose="02030503000000000000" pitchFamily="18" charset="-127"/>
                <a:ea typeface="빙그레체" panose="02030503000000000000" pitchFamily="18" charset="-127"/>
              </a:rPr>
              <a:t>Face Blindness : Prosopagnosia</a:t>
            </a:r>
          </a:p>
          <a:p>
            <a:pPr>
              <a:buFontTx/>
              <a:buChar char="-"/>
            </a:pPr>
            <a:r>
              <a:rPr lang="en-US" altLang="ko-KR" sz="3000">
                <a:latin typeface="빙그레체" panose="02030503000000000000" pitchFamily="18" charset="-127"/>
                <a:ea typeface="빙그레체" panose="02030503000000000000" pitchFamily="18" charset="-127"/>
              </a:rPr>
              <a:t>Who sees a face and says “It’s apple.”</a:t>
            </a:r>
          </a:p>
          <a:p>
            <a:pPr>
              <a:buFontTx/>
              <a:buChar char="-"/>
            </a:pPr>
            <a:r>
              <a:rPr lang="en-US" altLang="ko-KR" sz="3000">
                <a:latin typeface="빙그레체" panose="02030503000000000000" pitchFamily="18" charset="-127"/>
                <a:ea typeface="빙그레체" panose="02030503000000000000" pitchFamily="18" charset="-127"/>
              </a:rPr>
              <a:t>Who sees family and says “Nice to meet you.”</a:t>
            </a:r>
          </a:p>
          <a:p>
            <a:pPr>
              <a:buFontTx/>
              <a:buChar char="-"/>
            </a:pPr>
            <a:r>
              <a:rPr lang="en-US" altLang="ko-KR" sz="3000"/>
              <a:t>Both of congenital and acquired are possible.</a:t>
            </a:r>
            <a:endParaRPr lang="en-US" altLang="ko-KR" sz="3000"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marL="0" indent="0">
              <a:buNone/>
            </a:pPr>
            <a:r>
              <a:rPr lang="en-US" altLang="ko-KR" sz="3000">
                <a:latin typeface="빙그레체" panose="02030503000000000000" pitchFamily="18" charset="-127"/>
                <a:ea typeface="빙그레체" panose="02030503000000000000" pitchFamily="18" charset="-127"/>
              </a:rPr>
              <a:t>- They distinguish people using hair, clothes, voice.</a:t>
            </a:r>
            <a:endParaRPr lang="en-US" altLang="ko-KR" sz="3000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marL="457200" lvl="1" indent="0">
              <a:buNone/>
            </a:pPr>
            <a:r>
              <a:rPr lang="ko-KR" altLang="en-US" sz="3000">
                <a:latin typeface="빙그레체" panose="02030503000000000000" pitchFamily="18" charset="-127"/>
                <a:ea typeface="빙그레체" panose="02030503000000000000" pitchFamily="18" charset="-127"/>
              </a:rPr>
              <a:t>→ </a:t>
            </a:r>
            <a:r>
              <a:rPr lang="en-US" altLang="ko-KR" sz="3000">
                <a:latin typeface="빙그레체" panose="02030503000000000000" pitchFamily="18" charset="-127"/>
                <a:ea typeface="빙그레체" panose="02030503000000000000" pitchFamily="18" charset="-127"/>
              </a:rPr>
              <a:t>such a big problem to get into society.</a:t>
            </a:r>
            <a:endParaRPr lang="en-US" altLang="ko-KR" sz="3000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458FE162-7455-4AB3-AED8-0FA755D32C01}"/>
              </a:ext>
            </a:extLst>
          </p:cNvPr>
          <p:cNvSpPr/>
          <p:nvPr/>
        </p:nvSpPr>
        <p:spPr>
          <a:xfrm>
            <a:off x="1040451" y="8916236"/>
            <a:ext cx="4383377" cy="1143170"/>
          </a:xfrm>
          <a:prstGeom prst="rect">
            <a:avLst/>
          </a:prstGeom>
          <a:solidFill>
            <a:srgbClr val="BBDDE7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B28585-9F7E-4537-B734-C8DD37B3078F}"/>
              </a:ext>
            </a:extLst>
          </p:cNvPr>
          <p:cNvSpPr txBox="1"/>
          <p:nvPr/>
        </p:nvSpPr>
        <p:spPr>
          <a:xfrm>
            <a:off x="1177854" y="9095406"/>
            <a:ext cx="4116922" cy="7848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500" b="1" i="1">
                <a:solidFill>
                  <a:schemeClr val="bg1"/>
                </a:solidFill>
                <a:latin typeface="Poppins SemiBold" charset="0"/>
                <a:ea typeface="Poppins SemiBold" charset="0"/>
                <a:cs typeface="Poppins SemiBold" charset="0"/>
              </a:rPr>
              <a:t>Detail</a:t>
            </a:r>
            <a:endParaRPr lang="en-US" sz="4500" b="1" dirty="0">
              <a:solidFill>
                <a:schemeClr val="bg1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B2EFC78E-60F4-40D2-8133-D582B5E020B9}"/>
              </a:ext>
            </a:extLst>
          </p:cNvPr>
          <p:cNvSpPr txBox="1">
            <a:spLocks/>
          </p:cNvSpPr>
          <p:nvPr/>
        </p:nvSpPr>
        <p:spPr>
          <a:xfrm>
            <a:off x="905757" y="10386843"/>
            <a:ext cx="9940167" cy="26433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3000">
                <a:latin typeface="빙그레체" panose="02030503000000000000" pitchFamily="18" charset="-127"/>
                <a:ea typeface="빙그레체" panose="02030503000000000000" pitchFamily="18" charset="-127"/>
              </a:rPr>
              <a:t> 2 out of 100 have the disorder.</a:t>
            </a:r>
          </a:p>
          <a:p>
            <a:pPr>
              <a:buFontTx/>
              <a:buChar char="-"/>
            </a:pPr>
            <a:r>
              <a:rPr lang="en-US" altLang="ko-KR" sz="3000">
                <a:latin typeface="빙그레체" panose="02030503000000000000" pitchFamily="18" charset="-127"/>
                <a:ea typeface="빙그레체" panose="02030503000000000000" pitchFamily="18" charset="-127"/>
              </a:rPr>
              <a:t> if Acquired : can be cured by curing the cause of the disease such as Stroke.</a:t>
            </a:r>
          </a:p>
          <a:p>
            <a:pPr>
              <a:buFontTx/>
              <a:buChar char="-"/>
            </a:pPr>
            <a:r>
              <a:rPr lang="en-US" altLang="ko-KR" sz="3000">
                <a:latin typeface="빙그레체" panose="02030503000000000000" pitchFamily="18" charset="-127"/>
                <a:ea typeface="빙그레체" panose="02030503000000000000" pitchFamily="18" charset="-127"/>
              </a:rPr>
              <a:t> if Congenital : No solution.</a:t>
            </a:r>
          </a:p>
          <a:p>
            <a:pPr>
              <a:buFontTx/>
              <a:buChar char="-"/>
            </a:pPr>
            <a:r>
              <a:rPr lang="en-US" altLang="ko-KR" sz="3000">
                <a:latin typeface="빙그레체" panose="02030503000000000000" pitchFamily="18" charset="-127"/>
                <a:ea typeface="빙그레체" panose="02030503000000000000" pitchFamily="18" charset="-127"/>
              </a:rPr>
              <a:t> Is there any </a:t>
            </a:r>
            <a:r>
              <a:rPr lang="en-US" altLang="ko-KR"/>
              <a:t>Medical Supplementary Device? : No.</a:t>
            </a:r>
            <a:endParaRPr lang="en-US" altLang="ko-KR" sz="3000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04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F05C40-A1DE-1B4E-9E84-907536C7C797}"/>
              </a:ext>
            </a:extLst>
          </p:cNvPr>
          <p:cNvCxnSpPr/>
          <p:nvPr/>
        </p:nvCxnSpPr>
        <p:spPr>
          <a:xfrm>
            <a:off x="11592363" y="23374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C755B58-9D7E-3C41-AA19-A80B5424ECCE}"/>
              </a:ext>
            </a:extLst>
          </p:cNvPr>
          <p:cNvSpPr txBox="1"/>
          <p:nvPr/>
        </p:nvSpPr>
        <p:spPr>
          <a:xfrm>
            <a:off x="10418197" y="1160870"/>
            <a:ext cx="354135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spc="80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Solution</a:t>
            </a:r>
            <a:endParaRPr lang="en-US" sz="5000" b="1" spc="8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pic>
        <p:nvPicPr>
          <p:cNvPr id="19" name="Picture 4" descr="사람들에 대한 이미지 검색결과">
            <a:extLst>
              <a:ext uri="{FF2B5EF4-FFF2-40B4-BE49-F238E27FC236}">
                <a16:creationId xmlns:a16="http://schemas.microsoft.com/office/drawing/2014/main" id="{BAA52CC6-06E7-4C31-83CA-0D8097643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294" y="3263173"/>
            <a:ext cx="14394218" cy="811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안경 png에 대한 이미지 검색결과">
            <a:extLst>
              <a:ext uri="{FF2B5EF4-FFF2-40B4-BE49-F238E27FC236}">
                <a16:creationId xmlns:a16="http://schemas.microsoft.com/office/drawing/2014/main" id="{743A3B0F-B212-4479-83A5-8F425E940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471" y="2491108"/>
            <a:ext cx="15552559" cy="729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1D3020-80E0-4B47-B401-2FBF76416C8E}"/>
              </a:ext>
            </a:extLst>
          </p:cNvPr>
          <p:cNvSpPr/>
          <p:nvPr/>
        </p:nvSpPr>
        <p:spPr>
          <a:xfrm>
            <a:off x="9733357" y="7710055"/>
            <a:ext cx="2885204" cy="1133751"/>
          </a:xfrm>
          <a:prstGeom prst="rect">
            <a:avLst/>
          </a:prstGeom>
          <a:gradFill flip="none" rotWithShape="1">
            <a:gsLst>
              <a:gs pos="14000">
                <a:srgbClr val="00B0F0">
                  <a:alpha val="70000"/>
                </a:srgbClr>
              </a:gs>
              <a:gs pos="86000">
                <a:srgbClr val="875EEE">
                  <a:lumMod val="100000"/>
                  <a:alpha val="70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Sandoll 국대떡볶이 01 Light" pitchFamily="34" charset="-127"/>
                <a:ea typeface="Sandoll 국대떡볶이 01 Light" pitchFamily="34" charset="-127"/>
              </a:rPr>
              <a:t>Tony Stark</a:t>
            </a:r>
            <a:endParaRPr lang="ko-KR" altLang="en-US" sz="4000" b="1" dirty="0">
              <a:solidFill>
                <a:schemeClr val="bg1"/>
              </a:solidFill>
              <a:latin typeface="Sandoll 국대떡볶이 01 Light" pitchFamily="34" charset="-127"/>
              <a:ea typeface="Sandoll 국대떡볶이 01 Light" pitchFamily="34" charset="-127"/>
            </a:endParaRPr>
          </a:p>
        </p:txBody>
      </p:sp>
      <p:pic>
        <p:nvPicPr>
          <p:cNvPr id="26" name="Picture 6" descr="C:\Users\user\Downloads\select.png">
            <a:extLst>
              <a:ext uri="{FF2B5EF4-FFF2-40B4-BE49-F238E27FC236}">
                <a16:creationId xmlns:a16="http://schemas.microsoft.com/office/drawing/2014/main" id="{9E6C1871-4601-4CAB-9826-DCC9084C0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737" y="3691433"/>
            <a:ext cx="2910824" cy="401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88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F05C40-A1DE-1B4E-9E84-907536C7C797}"/>
              </a:ext>
            </a:extLst>
          </p:cNvPr>
          <p:cNvCxnSpPr/>
          <p:nvPr/>
        </p:nvCxnSpPr>
        <p:spPr>
          <a:xfrm>
            <a:off x="11592363" y="23374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C755B58-9D7E-3C41-AA19-A80B5424ECCE}"/>
              </a:ext>
            </a:extLst>
          </p:cNvPr>
          <p:cNvSpPr txBox="1"/>
          <p:nvPr/>
        </p:nvSpPr>
        <p:spPr>
          <a:xfrm>
            <a:off x="10396910" y="1160870"/>
            <a:ext cx="35839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spc="80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Scenario</a:t>
            </a:r>
            <a:endParaRPr lang="en-US" sz="5000" b="1" spc="8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pic>
        <p:nvPicPr>
          <p:cNvPr id="15" name="Picture 2" descr="C:\Users\user\Downloads\smart-glasses.png">
            <a:extLst>
              <a:ext uri="{FF2B5EF4-FFF2-40B4-BE49-F238E27FC236}">
                <a16:creationId xmlns:a16="http://schemas.microsoft.com/office/drawing/2014/main" id="{974C4555-1832-4D91-A079-6D5BE8148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101" y="4434265"/>
            <a:ext cx="3448876" cy="344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user\Downloads\mobile-app.png">
            <a:extLst>
              <a:ext uri="{FF2B5EF4-FFF2-40B4-BE49-F238E27FC236}">
                <a16:creationId xmlns:a16="http://schemas.microsoft.com/office/drawing/2014/main" id="{48E4DB04-21BA-4B71-91A8-A3F9DCAFD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378" y="4434265"/>
            <a:ext cx="3448876" cy="344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user\Downloads\network.png">
            <a:extLst>
              <a:ext uri="{FF2B5EF4-FFF2-40B4-BE49-F238E27FC236}">
                <a16:creationId xmlns:a16="http://schemas.microsoft.com/office/drawing/2014/main" id="{766A2437-5B6E-4BBE-B0D9-708D324BC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288" y="4434265"/>
            <a:ext cx="3797072" cy="379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user\Downloads\friendship.png">
            <a:extLst>
              <a:ext uri="{FF2B5EF4-FFF2-40B4-BE49-F238E27FC236}">
                <a16:creationId xmlns:a16="http://schemas.microsoft.com/office/drawing/2014/main" id="{6567DDD9-4D43-4ABC-8B08-BD6141A55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2798" y="3791878"/>
            <a:ext cx="4460767" cy="446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C:\Users\user\Downloads\select.png">
            <a:extLst>
              <a:ext uri="{FF2B5EF4-FFF2-40B4-BE49-F238E27FC236}">
                <a16:creationId xmlns:a16="http://schemas.microsoft.com/office/drawing/2014/main" id="{C6C81D8A-31D7-4387-A1B3-2E2BD0411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2739" y="3928049"/>
            <a:ext cx="2671662" cy="26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4F16FF1-855E-4E5B-8B88-12AD5AFE1539}"/>
              </a:ext>
            </a:extLst>
          </p:cNvPr>
          <p:cNvSpPr/>
          <p:nvPr/>
        </p:nvSpPr>
        <p:spPr>
          <a:xfrm>
            <a:off x="15335813" y="7068136"/>
            <a:ext cx="2671662" cy="984203"/>
          </a:xfrm>
          <a:prstGeom prst="rect">
            <a:avLst/>
          </a:prstGeom>
          <a:gradFill flip="none" rotWithShape="1">
            <a:gsLst>
              <a:gs pos="14000">
                <a:srgbClr val="00B0F0">
                  <a:alpha val="70000"/>
                </a:srgbClr>
              </a:gs>
              <a:gs pos="86000">
                <a:srgbClr val="875EEE">
                  <a:lumMod val="100000"/>
                  <a:alpha val="70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Sandoll 국대떡볶이 01 Light" pitchFamily="34" charset="-127"/>
                <a:ea typeface="Sandoll 국대떡볶이 01 Light" pitchFamily="34" charset="-127"/>
              </a:rPr>
              <a:t>Tom</a:t>
            </a:r>
            <a:endParaRPr lang="ko-KR" altLang="en-US" sz="4000" b="1" dirty="0">
              <a:solidFill>
                <a:schemeClr val="bg1"/>
              </a:solidFill>
              <a:latin typeface="Sandoll 국대떡볶이 01 Light" pitchFamily="34" charset="-127"/>
              <a:ea typeface="Sandoll 국대떡볶이 01 Light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049EBB-6DBD-4862-95F5-E0EB3796A0E3}"/>
              </a:ext>
            </a:extLst>
          </p:cNvPr>
          <p:cNvSpPr/>
          <p:nvPr/>
        </p:nvSpPr>
        <p:spPr>
          <a:xfrm>
            <a:off x="21012913" y="7047219"/>
            <a:ext cx="2475919" cy="1024556"/>
          </a:xfrm>
          <a:prstGeom prst="rect">
            <a:avLst/>
          </a:prstGeom>
          <a:gradFill flip="none" rotWithShape="1">
            <a:gsLst>
              <a:gs pos="14000">
                <a:srgbClr val="00B0F0">
                  <a:alpha val="70000"/>
                </a:srgbClr>
              </a:gs>
              <a:gs pos="86000">
                <a:srgbClr val="875EEE">
                  <a:lumMod val="100000"/>
                  <a:alpha val="70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bg1"/>
                </a:solidFill>
                <a:latin typeface="Sandoll 국대떡볶이 01 Light" pitchFamily="34" charset="-127"/>
                <a:ea typeface="Sandoll 국대떡볶이 01 Light" pitchFamily="34" charset="-127"/>
              </a:rPr>
              <a:t>Joy</a:t>
            </a:r>
            <a:endParaRPr lang="ko-KR" altLang="en-US" sz="4000" b="1" dirty="0">
              <a:solidFill>
                <a:schemeClr val="bg1"/>
              </a:solidFill>
              <a:latin typeface="Sandoll 국대떡볶이 01 Light" pitchFamily="34" charset="-127"/>
              <a:ea typeface="Sandoll 국대떡볶이 01 Light" pitchFamily="34" charset="-127"/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4294EAA9-E533-427A-A45C-32B0C13463CA}"/>
              </a:ext>
            </a:extLst>
          </p:cNvPr>
          <p:cNvSpPr txBox="1">
            <a:spLocks/>
          </p:cNvSpPr>
          <p:nvPr/>
        </p:nvSpPr>
        <p:spPr>
          <a:xfrm>
            <a:off x="530393" y="9008233"/>
            <a:ext cx="7988861" cy="12550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>
                <a:latin typeface="빙그레체" panose="02030503000000000000" pitchFamily="18" charset="-127"/>
                <a:ea typeface="빙그레체" panose="02030503000000000000" pitchFamily="18" charset="-127"/>
              </a:rPr>
              <a:t>Wearing the glasses</a:t>
            </a:r>
          </a:p>
          <a:p>
            <a:pPr marL="0" indent="0" algn="ctr">
              <a:buNone/>
            </a:pPr>
            <a:r>
              <a:rPr lang="en-US" altLang="ko-KR" sz="3000">
                <a:latin typeface="빙그레체" panose="02030503000000000000" pitchFamily="18" charset="-127"/>
                <a:ea typeface="빙그레체" panose="02030503000000000000" pitchFamily="18" charset="-127"/>
              </a:rPr>
              <a:t> starting the app.</a:t>
            </a:r>
            <a:endParaRPr lang="en-US" altLang="ko-KR" sz="3000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EE1A36E0-D71B-4818-9F58-22D7A5757185}"/>
              </a:ext>
            </a:extLst>
          </p:cNvPr>
          <p:cNvSpPr txBox="1">
            <a:spLocks/>
          </p:cNvSpPr>
          <p:nvPr/>
        </p:nvSpPr>
        <p:spPr>
          <a:xfrm>
            <a:off x="8194393" y="9008234"/>
            <a:ext cx="7988861" cy="12550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>
                <a:latin typeface="빙그레체" panose="02030503000000000000" pitchFamily="18" charset="-127"/>
                <a:ea typeface="빙그레체" panose="02030503000000000000" pitchFamily="18" charset="-127"/>
              </a:rPr>
              <a:t>Nothing happens </a:t>
            </a:r>
          </a:p>
          <a:p>
            <a:pPr marL="0" indent="0" algn="ctr">
              <a:buNone/>
            </a:pPr>
            <a:r>
              <a:rPr lang="en-US" altLang="ko-KR" sz="3000">
                <a:latin typeface="빙그레체" panose="02030503000000000000" pitchFamily="18" charset="-127"/>
                <a:ea typeface="빙그레체" panose="02030503000000000000" pitchFamily="18" charset="-127"/>
              </a:rPr>
              <a:t>for unregistered person.</a:t>
            </a:r>
            <a:endParaRPr lang="en-US" altLang="ko-KR" sz="3000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F9964C61-1F66-497D-A059-7971BCC31D5C}"/>
              </a:ext>
            </a:extLst>
          </p:cNvPr>
          <p:cNvSpPr txBox="1">
            <a:spLocks/>
          </p:cNvSpPr>
          <p:nvPr/>
        </p:nvSpPr>
        <p:spPr>
          <a:xfrm>
            <a:off x="15499971" y="8989189"/>
            <a:ext cx="7988861" cy="102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>
                <a:latin typeface="빙그레체" panose="02030503000000000000" pitchFamily="18" charset="-127"/>
                <a:ea typeface="빙그레체" panose="02030503000000000000" pitchFamily="18" charset="-127"/>
              </a:rPr>
              <a:t>Name appears </a:t>
            </a:r>
          </a:p>
          <a:p>
            <a:pPr marL="0" indent="0" algn="ctr">
              <a:buNone/>
            </a:pPr>
            <a:r>
              <a:rPr lang="en-US" altLang="ko-KR" sz="3000">
                <a:latin typeface="빙그레체" panose="02030503000000000000" pitchFamily="18" charset="-127"/>
                <a:ea typeface="빙그레체" panose="02030503000000000000" pitchFamily="18" charset="-127"/>
              </a:rPr>
              <a:t>If the person is registered.</a:t>
            </a:r>
            <a:endParaRPr lang="en-US" altLang="ko-KR" sz="3000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pic>
        <p:nvPicPr>
          <p:cNvPr id="32" name="Picture 6" descr="C:\Users\user\Downloads\select.png">
            <a:extLst>
              <a:ext uri="{FF2B5EF4-FFF2-40B4-BE49-F238E27FC236}">
                <a16:creationId xmlns:a16="http://schemas.microsoft.com/office/drawing/2014/main" id="{25B26335-0275-4DE7-8670-7DB067AA6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185" y="3939924"/>
            <a:ext cx="2671662" cy="26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8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F05C40-A1DE-1B4E-9E84-907536C7C797}"/>
              </a:ext>
            </a:extLst>
          </p:cNvPr>
          <p:cNvCxnSpPr/>
          <p:nvPr/>
        </p:nvCxnSpPr>
        <p:spPr>
          <a:xfrm>
            <a:off x="11592363" y="23374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C755B58-9D7E-3C41-AA19-A80B5424ECCE}"/>
              </a:ext>
            </a:extLst>
          </p:cNvPr>
          <p:cNvSpPr txBox="1"/>
          <p:nvPr/>
        </p:nvSpPr>
        <p:spPr>
          <a:xfrm>
            <a:off x="10402971" y="1160870"/>
            <a:ext cx="35718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spc="80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Methods</a:t>
            </a:r>
            <a:endParaRPr lang="en-US" sz="5000" b="1" spc="8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pic>
        <p:nvPicPr>
          <p:cNvPr id="19" name="Picture 4" descr="mtcnn에 대한 이미지 검색결과">
            <a:extLst>
              <a:ext uri="{FF2B5EF4-FFF2-40B4-BE49-F238E27FC236}">
                <a16:creationId xmlns:a16="http://schemas.microsoft.com/office/drawing/2014/main" id="{34779621-31C7-4C2B-A419-F1F0EC7C8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34" y="6174967"/>
            <a:ext cx="9579757" cy="635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25C427E-AC81-4C2E-99FF-36EE36B4357B}"/>
              </a:ext>
            </a:extLst>
          </p:cNvPr>
          <p:cNvSpPr/>
          <p:nvPr/>
        </p:nvSpPr>
        <p:spPr>
          <a:xfrm>
            <a:off x="2099634" y="4024815"/>
            <a:ext cx="51324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빙그레체" panose="02030503000000000000" pitchFamily="18" charset="-127"/>
                <a:ea typeface="빙그레체" panose="02030503000000000000" pitchFamily="18" charset="-127"/>
              </a:rPr>
              <a:t>MTCNN</a:t>
            </a:r>
          </a:p>
          <a:p>
            <a:pPr algn="ctr"/>
            <a:r>
              <a:rPr lang="en-US" altLang="ko-KR">
                <a:ea typeface="빙그레체" panose="02030503000000000000" pitchFamily="18" charset="-127"/>
              </a:rPr>
              <a:t>- Extract face’s landmark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D704A4-FCB6-4591-B8EA-0AA0DCB13F40}"/>
              </a:ext>
            </a:extLst>
          </p:cNvPr>
          <p:cNvSpPr/>
          <p:nvPr/>
        </p:nvSpPr>
        <p:spPr>
          <a:xfrm>
            <a:off x="8581939" y="3722580"/>
            <a:ext cx="721377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ea typeface="빙그레체" panose="02030503000000000000" pitchFamily="18" charset="-127"/>
              </a:rPr>
              <a:t>Preprocessing</a:t>
            </a:r>
          </a:p>
          <a:p>
            <a:pPr algn="ctr"/>
            <a:r>
              <a:rPr lang="en-US" altLang="ko-KR">
                <a:ea typeface="빙그레체" panose="02030503000000000000" pitchFamily="18" charset="-127"/>
              </a:rPr>
              <a:t>OpenCV lib</a:t>
            </a:r>
          </a:p>
          <a:p>
            <a:pPr algn="ctr"/>
            <a:r>
              <a:rPr lang="en-US" altLang="ko-KR">
                <a:ea typeface="빙그레체" panose="02030503000000000000" pitchFamily="18" charset="-127"/>
              </a:rPr>
              <a:t>- Crop the extracted region of face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EA24B2E-1361-43CF-B01D-A07DA6CDF8EB}"/>
              </a:ext>
            </a:extLst>
          </p:cNvPr>
          <p:cNvSpPr/>
          <p:nvPr/>
        </p:nvSpPr>
        <p:spPr>
          <a:xfrm>
            <a:off x="16811823" y="4043165"/>
            <a:ext cx="60231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ea typeface="빙그레체" panose="02030503000000000000" pitchFamily="18" charset="-127"/>
              </a:rPr>
              <a:t>FaceNet</a:t>
            </a:r>
          </a:p>
          <a:p>
            <a:pPr algn="ctr"/>
            <a:r>
              <a:rPr lang="en-US" altLang="ko-KR">
                <a:ea typeface="빙그레체" panose="02030503000000000000" pitchFamily="18" charset="-127"/>
              </a:rPr>
              <a:t>A model for face recognition</a:t>
            </a:r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235835DA-4FA6-447A-92F2-24713168E98A}"/>
              </a:ext>
            </a:extLst>
          </p:cNvPr>
          <p:cNvSpPr/>
          <p:nvPr/>
        </p:nvSpPr>
        <p:spPr>
          <a:xfrm>
            <a:off x="7852351" y="4420641"/>
            <a:ext cx="777972" cy="408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5B626AB2-2CAF-4073-B0A8-69DE28EA1E6A}"/>
              </a:ext>
            </a:extLst>
          </p:cNvPr>
          <p:cNvSpPr/>
          <p:nvPr/>
        </p:nvSpPr>
        <p:spPr>
          <a:xfrm>
            <a:off x="15343426" y="4420641"/>
            <a:ext cx="777972" cy="408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4FD2EB2-D19E-4CFB-9E51-6DAACD1AB3C5}"/>
              </a:ext>
            </a:extLst>
          </p:cNvPr>
          <p:cNvSpPr/>
          <p:nvPr/>
        </p:nvSpPr>
        <p:spPr>
          <a:xfrm>
            <a:off x="3750310" y="12832129"/>
            <a:ext cx="18310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빙그레체" panose="02030503000000000000" pitchFamily="18" charset="-127"/>
                <a:ea typeface="빙그레체" panose="02030503000000000000" pitchFamily="18" charset="-127"/>
              </a:rPr>
              <a:t>MTCNN</a:t>
            </a:r>
            <a:endParaRPr lang="en-US" altLang="ko-KR">
              <a:ea typeface="빙그레체" panose="02030503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F18F83-9F79-4A4D-A8D9-1680E9013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1406" y="6764883"/>
            <a:ext cx="12637055" cy="471747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574DCE0-6265-43BD-8170-01A1D008A1AE}"/>
              </a:ext>
            </a:extLst>
          </p:cNvPr>
          <p:cNvSpPr/>
          <p:nvPr/>
        </p:nvSpPr>
        <p:spPr>
          <a:xfrm>
            <a:off x="11051406" y="6858000"/>
            <a:ext cx="4744303" cy="976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0E70293-2030-4349-ACA9-C946C4CC125A}"/>
              </a:ext>
            </a:extLst>
          </p:cNvPr>
          <p:cNvSpPr/>
          <p:nvPr/>
        </p:nvSpPr>
        <p:spPr>
          <a:xfrm>
            <a:off x="14695151" y="11070184"/>
            <a:ext cx="4744303" cy="976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3BB7E2-15B6-4918-A18E-71DD51C49DB7}"/>
              </a:ext>
            </a:extLst>
          </p:cNvPr>
          <p:cNvSpPr/>
          <p:nvPr/>
        </p:nvSpPr>
        <p:spPr>
          <a:xfrm>
            <a:off x="12924972" y="6899842"/>
            <a:ext cx="18282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ea typeface="빙그레체" panose="02030503000000000000" pitchFamily="18" charset="-127"/>
              </a:rPr>
              <a:t>FaceNet</a:t>
            </a:r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334B54C-6C00-42D6-88AA-B1D9CEB1743A}"/>
              </a:ext>
            </a:extLst>
          </p:cNvPr>
          <p:cNvSpPr/>
          <p:nvPr/>
        </p:nvSpPr>
        <p:spPr>
          <a:xfrm>
            <a:off x="18417583" y="11441477"/>
            <a:ext cx="44173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ea typeface="빙그레체" panose="02030503000000000000" pitchFamily="18" charset="-127"/>
              </a:rPr>
              <a:t>FaceNet Architecture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94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F05C40-A1DE-1B4E-9E84-907536C7C797}"/>
              </a:ext>
            </a:extLst>
          </p:cNvPr>
          <p:cNvCxnSpPr/>
          <p:nvPr/>
        </p:nvCxnSpPr>
        <p:spPr>
          <a:xfrm>
            <a:off x="11592363" y="23374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C755B58-9D7E-3C41-AA19-A80B5424ECCE}"/>
              </a:ext>
            </a:extLst>
          </p:cNvPr>
          <p:cNvSpPr txBox="1"/>
          <p:nvPr/>
        </p:nvSpPr>
        <p:spPr>
          <a:xfrm>
            <a:off x="10145243" y="1160870"/>
            <a:ext cx="40872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spc="80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Flowchart</a:t>
            </a:r>
            <a:endParaRPr lang="en-US" sz="5000" b="1" spc="8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3CAC99-511B-4B5B-A653-CBC121117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057" y="3545752"/>
            <a:ext cx="15791536" cy="9194183"/>
          </a:xfrm>
          <a:prstGeom prst="rect">
            <a:avLst/>
          </a:prstGeom>
        </p:spPr>
      </p:pic>
      <p:sp>
        <p:nvSpPr>
          <p:cNvPr id="10" name="도넛 2">
            <a:extLst>
              <a:ext uri="{FF2B5EF4-FFF2-40B4-BE49-F238E27FC236}">
                <a16:creationId xmlns:a16="http://schemas.microsoft.com/office/drawing/2014/main" id="{C74F8739-7EA2-4300-956A-22A48ECF6E69}"/>
              </a:ext>
            </a:extLst>
          </p:cNvPr>
          <p:cNvSpPr/>
          <p:nvPr/>
        </p:nvSpPr>
        <p:spPr>
          <a:xfrm>
            <a:off x="11592363" y="2692908"/>
            <a:ext cx="765607" cy="707516"/>
          </a:xfrm>
          <a:prstGeom prst="donut">
            <a:avLst>
              <a:gd name="adj" fmla="val 668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030A0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1</a:t>
            </a:r>
            <a:endParaRPr lang="ko-KR" altLang="en-US" b="1" dirty="0">
              <a:solidFill>
                <a:srgbClr val="7030A0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1" name="도넛 13">
            <a:extLst>
              <a:ext uri="{FF2B5EF4-FFF2-40B4-BE49-F238E27FC236}">
                <a16:creationId xmlns:a16="http://schemas.microsoft.com/office/drawing/2014/main" id="{C4DF8551-7BE7-435E-8D84-525C275AA96E}"/>
              </a:ext>
            </a:extLst>
          </p:cNvPr>
          <p:cNvSpPr/>
          <p:nvPr/>
        </p:nvSpPr>
        <p:spPr>
          <a:xfrm>
            <a:off x="17540227" y="2779288"/>
            <a:ext cx="765607" cy="707516"/>
          </a:xfrm>
          <a:prstGeom prst="donut">
            <a:avLst>
              <a:gd name="adj" fmla="val 668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030A0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2</a:t>
            </a:r>
            <a:endParaRPr lang="ko-KR" altLang="en-US" b="1" dirty="0">
              <a:solidFill>
                <a:srgbClr val="7030A0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2" name="도넛 14">
            <a:extLst>
              <a:ext uri="{FF2B5EF4-FFF2-40B4-BE49-F238E27FC236}">
                <a16:creationId xmlns:a16="http://schemas.microsoft.com/office/drawing/2014/main" id="{49A454E0-704F-4E34-A4BF-677F8A2779BB}"/>
              </a:ext>
            </a:extLst>
          </p:cNvPr>
          <p:cNvSpPr/>
          <p:nvPr/>
        </p:nvSpPr>
        <p:spPr>
          <a:xfrm>
            <a:off x="13448644" y="5623507"/>
            <a:ext cx="765607" cy="707516"/>
          </a:xfrm>
          <a:prstGeom prst="donut">
            <a:avLst>
              <a:gd name="adj" fmla="val 668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030A0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3</a:t>
            </a:r>
            <a:endParaRPr lang="ko-KR" altLang="en-US" b="1" dirty="0">
              <a:solidFill>
                <a:srgbClr val="7030A0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3" name="도넛 15">
            <a:extLst>
              <a:ext uri="{FF2B5EF4-FFF2-40B4-BE49-F238E27FC236}">
                <a16:creationId xmlns:a16="http://schemas.microsoft.com/office/drawing/2014/main" id="{A881E5A4-AA5C-4D65-A1A7-5F2CBDF98AAE}"/>
              </a:ext>
            </a:extLst>
          </p:cNvPr>
          <p:cNvSpPr/>
          <p:nvPr/>
        </p:nvSpPr>
        <p:spPr>
          <a:xfrm>
            <a:off x="11422953" y="6823101"/>
            <a:ext cx="765607" cy="707516"/>
          </a:xfrm>
          <a:prstGeom prst="donut">
            <a:avLst>
              <a:gd name="adj" fmla="val 668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030A0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4</a:t>
            </a:r>
            <a:endParaRPr lang="ko-KR" altLang="en-US" b="1" dirty="0">
              <a:solidFill>
                <a:srgbClr val="7030A0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4" name="도넛 16">
            <a:extLst>
              <a:ext uri="{FF2B5EF4-FFF2-40B4-BE49-F238E27FC236}">
                <a16:creationId xmlns:a16="http://schemas.microsoft.com/office/drawing/2014/main" id="{26A5EAC2-DB28-4232-A56C-801D07E01EC6}"/>
              </a:ext>
            </a:extLst>
          </p:cNvPr>
          <p:cNvSpPr/>
          <p:nvPr/>
        </p:nvSpPr>
        <p:spPr>
          <a:xfrm>
            <a:off x="8000492" y="8823969"/>
            <a:ext cx="765607" cy="707516"/>
          </a:xfrm>
          <a:prstGeom prst="donut">
            <a:avLst>
              <a:gd name="adj" fmla="val 668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030A0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5</a:t>
            </a:r>
            <a:endParaRPr lang="ko-KR" altLang="en-US" b="1" dirty="0">
              <a:solidFill>
                <a:srgbClr val="7030A0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5" name="도넛 17">
            <a:extLst>
              <a:ext uri="{FF2B5EF4-FFF2-40B4-BE49-F238E27FC236}">
                <a16:creationId xmlns:a16="http://schemas.microsoft.com/office/drawing/2014/main" id="{CBA1207B-F64B-4089-83D8-9E733B575E3D}"/>
              </a:ext>
            </a:extLst>
          </p:cNvPr>
          <p:cNvSpPr/>
          <p:nvPr/>
        </p:nvSpPr>
        <p:spPr>
          <a:xfrm>
            <a:off x="18755416" y="10574693"/>
            <a:ext cx="765607" cy="707516"/>
          </a:xfrm>
          <a:prstGeom prst="donut">
            <a:avLst>
              <a:gd name="adj" fmla="val 668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030A0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7</a:t>
            </a:r>
            <a:endParaRPr lang="ko-KR" altLang="en-US" b="1" dirty="0">
              <a:solidFill>
                <a:srgbClr val="7030A0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4E0FA6A-70F6-45DC-97BC-35A4988C0ABD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12357970" y="3046666"/>
            <a:ext cx="5182257" cy="86380"/>
          </a:xfrm>
          <a:prstGeom prst="straightConnector1">
            <a:avLst/>
          </a:prstGeom>
          <a:ln w="19050">
            <a:solidFill>
              <a:srgbClr val="875EE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71FAC37-95AE-4E1F-849A-17CFCB9E60DF}"/>
              </a:ext>
            </a:extLst>
          </p:cNvPr>
          <p:cNvCxnSpPr>
            <a:cxnSpLocks/>
            <a:stCxn id="11" idx="4"/>
            <a:endCxn id="12" idx="6"/>
          </p:cNvCxnSpPr>
          <p:nvPr/>
        </p:nvCxnSpPr>
        <p:spPr>
          <a:xfrm flipH="1">
            <a:off x="14214251" y="3486804"/>
            <a:ext cx="3708780" cy="2490461"/>
          </a:xfrm>
          <a:prstGeom prst="straightConnector1">
            <a:avLst/>
          </a:prstGeom>
          <a:ln w="19050">
            <a:solidFill>
              <a:srgbClr val="875EE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43AF5CD-E332-4AC9-B405-36C6600253AB}"/>
              </a:ext>
            </a:extLst>
          </p:cNvPr>
          <p:cNvCxnSpPr>
            <a:stCxn id="12" idx="3"/>
            <a:endCxn id="13" idx="6"/>
          </p:cNvCxnSpPr>
          <p:nvPr/>
        </p:nvCxnSpPr>
        <p:spPr>
          <a:xfrm flipH="1">
            <a:off x="12188560" y="6227410"/>
            <a:ext cx="1372205" cy="949449"/>
          </a:xfrm>
          <a:prstGeom prst="straightConnector1">
            <a:avLst/>
          </a:prstGeom>
          <a:ln w="19050">
            <a:solidFill>
              <a:srgbClr val="875EE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6196EF8-2964-450D-AD5A-1126DBD69B77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8653978" y="7427004"/>
            <a:ext cx="2881096" cy="1500578"/>
          </a:xfrm>
          <a:prstGeom prst="straightConnector1">
            <a:avLst/>
          </a:prstGeom>
          <a:ln w="19050">
            <a:solidFill>
              <a:srgbClr val="875EE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896F90C-3448-492B-A86F-274B26AAAD6D}"/>
              </a:ext>
            </a:extLst>
          </p:cNvPr>
          <p:cNvCxnSpPr>
            <a:cxnSpLocks/>
            <a:stCxn id="13" idx="5"/>
            <a:endCxn id="15" idx="2"/>
          </p:cNvCxnSpPr>
          <p:nvPr/>
        </p:nvCxnSpPr>
        <p:spPr>
          <a:xfrm>
            <a:off x="12076439" y="7427004"/>
            <a:ext cx="6678977" cy="3501447"/>
          </a:xfrm>
          <a:prstGeom prst="straightConnector1">
            <a:avLst/>
          </a:prstGeom>
          <a:ln w="19050">
            <a:solidFill>
              <a:srgbClr val="875EE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넛 2">
            <a:extLst>
              <a:ext uri="{FF2B5EF4-FFF2-40B4-BE49-F238E27FC236}">
                <a16:creationId xmlns:a16="http://schemas.microsoft.com/office/drawing/2014/main" id="{7902250E-ED26-497A-86B1-2B490216F731}"/>
              </a:ext>
            </a:extLst>
          </p:cNvPr>
          <p:cNvSpPr/>
          <p:nvPr/>
        </p:nvSpPr>
        <p:spPr>
          <a:xfrm>
            <a:off x="7961106" y="2737222"/>
            <a:ext cx="765607" cy="707516"/>
          </a:xfrm>
          <a:prstGeom prst="donut">
            <a:avLst>
              <a:gd name="adj" fmla="val 668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030A0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6</a:t>
            </a:r>
            <a:endParaRPr lang="ko-KR" altLang="en-US" b="1" dirty="0">
              <a:solidFill>
                <a:srgbClr val="7030A0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DC6BE1C-76C6-4EE7-9A74-2196A821E250}"/>
              </a:ext>
            </a:extLst>
          </p:cNvPr>
          <p:cNvCxnSpPr>
            <a:cxnSpLocks/>
            <a:stCxn id="14" idx="0"/>
            <a:endCxn id="25" idx="4"/>
          </p:cNvCxnSpPr>
          <p:nvPr/>
        </p:nvCxnSpPr>
        <p:spPr>
          <a:xfrm flipH="1" flipV="1">
            <a:off x="8343910" y="3444738"/>
            <a:ext cx="39386" cy="5379231"/>
          </a:xfrm>
          <a:prstGeom prst="straightConnector1">
            <a:avLst/>
          </a:prstGeom>
          <a:ln w="19050">
            <a:solidFill>
              <a:srgbClr val="875EE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13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F05C40-A1DE-1B4E-9E84-907536C7C797}"/>
              </a:ext>
            </a:extLst>
          </p:cNvPr>
          <p:cNvCxnSpPr/>
          <p:nvPr/>
        </p:nvCxnSpPr>
        <p:spPr>
          <a:xfrm>
            <a:off x="11592363" y="23374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C755B58-9D7E-3C41-AA19-A80B5424ECCE}"/>
              </a:ext>
            </a:extLst>
          </p:cNvPr>
          <p:cNvSpPr txBox="1"/>
          <p:nvPr/>
        </p:nvSpPr>
        <p:spPr>
          <a:xfrm>
            <a:off x="8310227" y="1160870"/>
            <a:ext cx="77573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spc="80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My work and Demo</a:t>
            </a:r>
            <a:endParaRPr lang="en-US" sz="5000" b="1" spc="8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pic>
        <p:nvPicPr>
          <p:cNvPr id="7" name="그림 6" descr="전자기기, 화면, 모니터, 텔레비전이(가) 표시된 사진&#10;&#10;자동 생성된 설명">
            <a:extLst>
              <a:ext uri="{FF2B5EF4-FFF2-40B4-BE49-F238E27FC236}">
                <a16:creationId xmlns:a16="http://schemas.microsoft.com/office/drawing/2014/main" id="{1B2021A9-D1CD-4EED-A44A-FCE561A13EC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904" y="2337466"/>
            <a:ext cx="6298370" cy="47237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49D525-8DEE-4B4B-B6F9-B156A0C23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6904" y="7710054"/>
            <a:ext cx="6298369" cy="5369763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FA0A4F-1D0F-4402-B4AA-7987D307BAB9}"/>
              </a:ext>
            </a:extLst>
          </p:cNvPr>
          <p:cNvSpPr/>
          <p:nvPr/>
        </p:nvSpPr>
        <p:spPr>
          <a:xfrm>
            <a:off x="2252376" y="4521906"/>
            <a:ext cx="1192566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>
                <a:ea typeface="빙그레체" panose="02030503000000000000" pitchFamily="18" charset="-127"/>
              </a:rPr>
              <a:t>Set up Raspberry pi – Linux</a:t>
            </a:r>
          </a:p>
          <a:p>
            <a:pPr marL="742950" indent="-742950">
              <a:buAutoNum type="arabicPeriod"/>
            </a:pPr>
            <a:endParaRPr lang="en-US" altLang="ko-KR">
              <a:ea typeface="빙그레체" panose="02030503000000000000" pitchFamily="18" charset="-127"/>
            </a:endParaRPr>
          </a:p>
          <a:p>
            <a:pPr marL="742950" indent="-742950">
              <a:buAutoNum type="arabicPeriod"/>
            </a:pPr>
            <a:r>
              <a:rPr lang="en-US" altLang="ko-KR">
                <a:ea typeface="빙그레체" panose="02030503000000000000" pitchFamily="18" charset="-127"/>
              </a:rPr>
              <a:t>Configure all the required tools and libraries</a:t>
            </a:r>
          </a:p>
          <a:p>
            <a:r>
              <a:rPr lang="en-US" altLang="ko-KR">
                <a:ea typeface="빙그레체" panose="02030503000000000000" pitchFamily="18" charset="-127"/>
              </a:rPr>
              <a:t>in the Raspberry pi</a:t>
            </a:r>
          </a:p>
          <a:p>
            <a:endParaRPr lang="en-US" altLang="ko-KR">
              <a:ea typeface="빙그레체" panose="02030503000000000000" pitchFamily="18" charset="-127"/>
            </a:endParaRPr>
          </a:p>
          <a:p>
            <a:r>
              <a:rPr lang="en-US" altLang="ko-KR">
                <a:ea typeface="빙그레체" panose="02030503000000000000" pitchFamily="18" charset="-127"/>
              </a:rPr>
              <a:t>3. Put the model into the Raspberry pi</a:t>
            </a:r>
          </a:p>
          <a:p>
            <a:endParaRPr lang="en-US" altLang="ko-KR">
              <a:ea typeface="빙그레체" panose="02030503000000000000" pitchFamily="18" charset="-127"/>
            </a:endParaRPr>
          </a:p>
          <a:p>
            <a:r>
              <a:rPr lang="en-US" altLang="ko-KR">
                <a:ea typeface="빙그레체" panose="02030503000000000000" pitchFamily="18" charset="-127"/>
              </a:rPr>
              <a:t>4. Make the model run</a:t>
            </a:r>
          </a:p>
          <a:p>
            <a:endParaRPr lang="en-US" altLang="ko-KR">
              <a:ea typeface="빙그레체" panose="02030503000000000000" pitchFamily="18" charset="-127"/>
            </a:endParaRPr>
          </a:p>
          <a:p>
            <a:r>
              <a:rPr lang="en-US" altLang="ko-KR">
                <a:solidFill>
                  <a:srgbClr val="FF0000"/>
                </a:solidFill>
                <a:ea typeface="빙그레체" panose="02030503000000000000" pitchFamily="18" charset="-127"/>
              </a:rPr>
              <a:t>Honestly, the CNN part was not my job :(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066907A-2160-4C76-B7A6-D67A2B19CC69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15246267" y="11533910"/>
            <a:ext cx="1025897" cy="12356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30">
            <a:extLst>
              <a:ext uri="{FF2B5EF4-FFF2-40B4-BE49-F238E27FC236}">
                <a16:creationId xmlns:a16="http://schemas.microsoft.com/office/drawing/2014/main" id="{A8E924D3-3C45-4CF9-9370-27FA8458EB1A}"/>
              </a:ext>
            </a:extLst>
          </p:cNvPr>
          <p:cNvSpPr/>
          <p:nvPr/>
        </p:nvSpPr>
        <p:spPr>
          <a:xfrm>
            <a:off x="11991108" y="12131702"/>
            <a:ext cx="3255158" cy="1156180"/>
          </a:xfrm>
          <a:prstGeom prst="rect">
            <a:avLst/>
          </a:prstGeom>
          <a:solidFill>
            <a:srgbClr val="BBDDE7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DE6819-D3D1-48BA-BF10-A18BCDE7BEFB}"/>
              </a:ext>
            </a:extLst>
          </p:cNvPr>
          <p:cNvSpPr txBox="1"/>
          <p:nvPr/>
        </p:nvSpPr>
        <p:spPr>
          <a:xfrm>
            <a:off x="11991109" y="12338657"/>
            <a:ext cx="3255158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5000" b="1" i="1">
                <a:solidFill>
                  <a:schemeClr val="bg1"/>
                </a:solidFill>
                <a:latin typeface="Poppins SemiBold" charset="0"/>
                <a:ea typeface="Poppins SemiBold" charset="0"/>
                <a:cs typeface="Poppins SemiBold" charset="0"/>
              </a:rPr>
              <a:t>It’s me!</a:t>
            </a:r>
            <a:endParaRPr lang="en-US" sz="5000" b="1" dirty="0">
              <a:solidFill>
                <a:schemeClr val="bg1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7B81B624-46FA-495F-9160-48221782F203}"/>
              </a:ext>
            </a:extLst>
          </p:cNvPr>
          <p:cNvSpPr/>
          <p:nvPr/>
        </p:nvSpPr>
        <p:spPr>
          <a:xfrm>
            <a:off x="2252376" y="2793739"/>
            <a:ext cx="4303110" cy="1156180"/>
          </a:xfrm>
          <a:prstGeom prst="rect">
            <a:avLst/>
          </a:prstGeom>
          <a:solidFill>
            <a:srgbClr val="BBDDE7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27A233-4A40-4CC3-A816-A809CECE2544}"/>
              </a:ext>
            </a:extLst>
          </p:cNvPr>
          <p:cNvSpPr txBox="1"/>
          <p:nvPr/>
        </p:nvSpPr>
        <p:spPr>
          <a:xfrm>
            <a:off x="2252377" y="3000694"/>
            <a:ext cx="430311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5000" b="1" i="1">
                <a:solidFill>
                  <a:schemeClr val="bg1"/>
                </a:solidFill>
                <a:latin typeface="Poppins SemiBold" charset="0"/>
                <a:ea typeface="Poppins SemiBold" charset="0"/>
                <a:cs typeface="Poppins SemiBold" charset="0"/>
              </a:rPr>
              <a:t>My work is …</a:t>
            </a:r>
            <a:endParaRPr lang="en-US" sz="5000" b="1" dirty="0">
              <a:solidFill>
                <a:schemeClr val="bg1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6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10842940" y="6355026"/>
            <a:ext cx="2691764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HeonHyung Lee</a:t>
            </a:r>
            <a:endParaRPr lang="en-US" sz="3000" b="1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608677" y="193529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75802" y="512004"/>
            <a:ext cx="52261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About Me</a:t>
            </a:r>
            <a:endParaRPr lang="en-US" sz="7000" b="1" spc="8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96640" y="6764457"/>
            <a:ext cx="3784370" cy="63094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500" b="1">
                <a:latin typeface="Poppins SemiBold" charset="0"/>
                <a:ea typeface="Poppins SemiBold" charset="0"/>
                <a:cs typeface="Poppins SemiBold" charset="0"/>
              </a:rPr>
              <a:t>Computer Engineer</a:t>
            </a:r>
            <a:endParaRPr lang="en-US" sz="3500" b="1" dirty="0">
              <a:latin typeface="Poppins SemiBold" charset="0"/>
              <a:ea typeface="Poppins SemiBold" charset="0"/>
              <a:cs typeface="Poppins SemiBold" charset="0"/>
            </a:endParaRPr>
          </a:p>
        </p:txBody>
      </p:sp>
      <p:pic>
        <p:nvPicPr>
          <p:cNvPr id="34" name="그림 33" descr="사람, 넥타이, 의류, 정장이(가) 표시된 사진&#10;&#10;자동 생성된 설명">
            <a:extLst>
              <a:ext uri="{FF2B5EF4-FFF2-40B4-BE49-F238E27FC236}">
                <a16:creationId xmlns:a16="http://schemas.microsoft.com/office/drawing/2014/main" id="{2E00A0F7-1C54-4C5C-954F-DDD33E6B65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954" y="2198422"/>
            <a:ext cx="2843741" cy="3791654"/>
          </a:xfrm>
          <a:prstGeom prst="ellipse">
            <a:avLst/>
          </a:prstGeom>
        </p:spPr>
      </p:pic>
      <p:sp>
        <p:nvSpPr>
          <p:cNvPr id="8" name="Rectangle 30">
            <a:extLst>
              <a:ext uri="{FF2B5EF4-FFF2-40B4-BE49-F238E27FC236}">
                <a16:creationId xmlns:a16="http://schemas.microsoft.com/office/drawing/2014/main" id="{2EA26308-5EF9-43F1-9051-ABE21174E573}"/>
              </a:ext>
            </a:extLst>
          </p:cNvPr>
          <p:cNvSpPr/>
          <p:nvPr/>
        </p:nvSpPr>
        <p:spPr>
          <a:xfrm>
            <a:off x="424461" y="2794666"/>
            <a:ext cx="3470563" cy="1140840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C1F63A-9CF2-49D3-B14E-BDA5C6DF81A2}"/>
              </a:ext>
            </a:extLst>
          </p:cNvPr>
          <p:cNvSpPr txBox="1"/>
          <p:nvPr/>
        </p:nvSpPr>
        <p:spPr>
          <a:xfrm>
            <a:off x="612017" y="2934199"/>
            <a:ext cx="309545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5000" b="1">
                <a:solidFill>
                  <a:schemeClr val="bg1"/>
                </a:solidFill>
                <a:latin typeface="Poppins SemiBold" charset="0"/>
                <a:ea typeface="Poppins SemiBold" charset="0"/>
                <a:cs typeface="Poppins SemiBold" charset="0"/>
              </a:rPr>
              <a:t>Profile</a:t>
            </a:r>
            <a:endParaRPr lang="en-US" sz="5000" b="1" dirty="0">
              <a:solidFill>
                <a:schemeClr val="bg1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EBB497-7AA0-4F6B-A70D-02C7F311C7D4}"/>
              </a:ext>
            </a:extLst>
          </p:cNvPr>
          <p:cNvSpPr txBox="1"/>
          <p:nvPr/>
        </p:nvSpPr>
        <p:spPr>
          <a:xfrm>
            <a:off x="228599" y="4338230"/>
            <a:ext cx="83750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Birth : 1994.04.02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Tel. : (+82)-10-6653-8277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Email : </a:t>
            </a:r>
            <a:r>
              <a:rPr lang="en-US" altLang="ko-KR">
                <a:hlinkClick r:id="rId4"/>
              </a:rPr>
              <a:t>gjsgud2@gmail.com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Github : </a:t>
            </a:r>
            <a:r>
              <a:rPr lang="en-US" altLang="ko-KR">
                <a:hlinkClick r:id="rId5"/>
              </a:rPr>
              <a:t>https://github.com/suyeony0/</a:t>
            </a:r>
            <a:endParaRPr lang="ko-KR" altLang="en-US"/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0BEDBB18-18FB-484A-BD10-2C95BDC576FB}"/>
              </a:ext>
            </a:extLst>
          </p:cNvPr>
          <p:cNvSpPr/>
          <p:nvPr/>
        </p:nvSpPr>
        <p:spPr>
          <a:xfrm>
            <a:off x="424461" y="7035883"/>
            <a:ext cx="3470563" cy="1140840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6DB49A-9776-4F7E-873E-58098F9EA51C}"/>
              </a:ext>
            </a:extLst>
          </p:cNvPr>
          <p:cNvSpPr txBox="1"/>
          <p:nvPr/>
        </p:nvSpPr>
        <p:spPr>
          <a:xfrm>
            <a:off x="612017" y="7175416"/>
            <a:ext cx="309545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5000" b="1">
                <a:solidFill>
                  <a:schemeClr val="bg1"/>
                </a:solidFill>
                <a:latin typeface="Poppins SemiBold" charset="0"/>
                <a:ea typeface="Poppins SemiBold" charset="0"/>
                <a:cs typeface="Poppins SemiBold" charset="0"/>
              </a:rPr>
              <a:t>Skills</a:t>
            </a:r>
            <a:endParaRPr lang="en-US" sz="5000" b="1" dirty="0">
              <a:solidFill>
                <a:schemeClr val="bg1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052D8-C351-4F6D-A063-BECBE2C1CE95}"/>
              </a:ext>
            </a:extLst>
          </p:cNvPr>
          <p:cNvSpPr txBox="1"/>
          <p:nvPr/>
        </p:nvSpPr>
        <p:spPr>
          <a:xfrm>
            <a:off x="324542" y="8531768"/>
            <a:ext cx="883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English : TOEIC(940), OPIC(AL), TEPS(374)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Programming Language : C++, python</a:t>
            </a:r>
            <a:endParaRPr lang="ko-KR" altLang="en-US"/>
          </a:p>
        </p:txBody>
      </p:sp>
      <p:sp>
        <p:nvSpPr>
          <p:cNvPr id="19" name="Rectangle 30">
            <a:extLst>
              <a:ext uri="{FF2B5EF4-FFF2-40B4-BE49-F238E27FC236}">
                <a16:creationId xmlns:a16="http://schemas.microsoft.com/office/drawing/2014/main" id="{D41E1E5A-7EE5-48A6-8773-CC008F2B3027}"/>
              </a:ext>
            </a:extLst>
          </p:cNvPr>
          <p:cNvSpPr/>
          <p:nvPr/>
        </p:nvSpPr>
        <p:spPr>
          <a:xfrm>
            <a:off x="15061849" y="2655133"/>
            <a:ext cx="5907067" cy="1140840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81B055-85DB-4636-B11D-19F4151281DD}"/>
              </a:ext>
            </a:extLst>
          </p:cNvPr>
          <p:cNvSpPr txBox="1"/>
          <p:nvPr/>
        </p:nvSpPr>
        <p:spPr>
          <a:xfrm>
            <a:off x="15381079" y="2828065"/>
            <a:ext cx="5268606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5000" b="1">
                <a:solidFill>
                  <a:schemeClr val="bg1"/>
                </a:solidFill>
                <a:latin typeface="Poppins SemiBold" charset="0"/>
                <a:ea typeface="Poppins SemiBold" charset="0"/>
                <a:cs typeface="Poppins SemiBold" charset="0"/>
              </a:rPr>
              <a:t>Education Histroy</a:t>
            </a:r>
            <a:endParaRPr lang="en-US" sz="5000" b="1" dirty="0">
              <a:solidFill>
                <a:schemeClr val="bg1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146D88-D6E4-4E51-924A-79253715EA58}"/>
              </a:ext>
            </a:extLst>
          </p:cNvPr>
          <p:cNvSpPr txBox="1"/>
          <p:nvPr/>
        </p:nvSpPr>
        <p:spPr>
          <a:xfrm>
            <a:off x="15061849" y="4094249"/>
            <a:ext cx="910800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 Catholic University of Korea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(graduated) 				</a:t>
            </a:r>
            <a:r>
              <a:rPr lang="en-US" altLang="ko-KR" sz="2800" i="1"/>
              <a:t>FEB.2020</a:t>
            </a:r>
          </a:p>
          <a:p>
            <a:r>
              <a:rPr lang="en-US" altLang="ko-KR" sz="3200"/>
              <a:t> Ogeum High School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(graduated) 					</a:t>
            </a:r>
            <a:r>
              <a:rPr lang="en-US" altLang="ko-KR" sz="2800" i="1"/>
              <a:t>FEB.2013</a:t>
            </a:r>
          </a:p>
          <a:p>
            <a:r>
              <a:rPr lang="en-US" altLang="ko-KR" sz="3200"/>
              <a:t> Language Study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(London - UK) 	         			</a:t>
            </a:r>
            <a:r>
              <a:rPr lang="en-US" altLang="ko-KR" sz="2800" i="1"/>
              <a:t>FEB.2018 ~ AUG.2018</a:t>
            </a:r>
          </a:p>
        </p:txBody>
      </p:sp>
      <p:sp>
        <p:nvSpPr>
          <p:cNvPr id="22" name="Rectangle 30">
            <a:extLst>
              <a:ext uri="{FF2B5EF4-FFF2-40B4-BE49-F238E27FC236}">
                <a16:creationId xmlns:a16="http://schemas.microsoft.com/office/drawing/2014/main" id="{B89738BA-A530-4708-9D26-21822980DD4B}"/>
              </a:ext>
            </a:extLst>
          </p:cNvPr>
          <p:cNvSpPr/>
          <p:nvPr/>
        </p:nvSpPr>
        <p:spPr>
          <a:xfrm>
            <a:off x="424461" y="10087142"/>
            <a:ext cx="3470563" cy="1140840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CD7A23-37AF-473E-89A8-6EB913E3659E}"/>
              </a:ext>
            </a:extLst>
          </p:cNvPr>
          <p:cNvSpPr txBox="1"/>
          <p:nvPr/>
        </p:nvSpPr>
        <p:spPr>
          <a:xfrm>
            <a:off x="612017" y="10209547"/>
            <a:ext cx="309545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5000" b="1">
                <a:solidFill>
                  <a:schemeClr val="bg1"/>
                </a:solidFill>
                <a:latin typeface="Poppins SemiBold" charset="0"/>
                <a:ea typeface="Poppins SemiBold" charset="0"/>
                <a:cs typeface="Poppins SemiBold" charset="0"/>
              </a:rPr>
              <a:t>Honors</a:t>
            </a:r>
            <a:endParaRPr lang="en-US" sz="5000" b="1" dirty="0">
              <a:solidFill>
                <a:schemeClr val="bg1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ED4852-FFAE-465D-91A5-8208A925734D}"/>
              </a:ext>
            </a:extLst>
          </p:cNvPr>
          <p:cNvSpPr txBox="1"/>
          <p:nvPr/>
        </p:nvSpPr>
        <p:spPr>
          <a:xfrm>
            <a:off x="424460" y="11522316"/>
            <a:ext cx="8833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Summa cum laude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(the highest honor)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- </a:t>
            </a:r>
            <a:r>
              <a:rPr lang="en-US" altLang="ko-KR"/>
              <a:t>GPA : 4.45 / 4.5</a:t>
            </a:r>
          </a:p>
        </p:txBody>
      </p:sp>
      <p:sp>
        <p:nvSpPr>
          <p:cNvPr id="25" name="Rectangle 30">
            <a:extLst>
              <a:ext uri="{FF2B5EF4-FFF2-40B4-BE49-F238E27FC236}">
                <a16:creationId xmlns:a16="http://schemas.microsoft.com/office/drawing/2014/main" id="{2DB5875A-723C-452D-8D03-C7C1C30FC3B2}"/>
              </a:ext>
            </a:extLst>
          </p:cNvPr>
          <p:cNvSpPr/>
          <p:nvPr/>
        </p:nvSpPr>
        <p:spPr>
          <a:xfrm>
            <a:off x="9975273" y="7876624"/>
            <a:ext cx="6647829" cy="1140840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3CE9B2-A9AF-4C4E-B2D3-2C151C09F7CE}"/>
              </a:ext>
            </a:extLst>
          </p:cNvPr>
          <p:cNvSpPr txBox="1"/>
          <p:nvPr/>
        </p:nvSpPr>
        <p:spPr>
          <a:xfrm>
            <a:off x="10162828" y="7999029"/>
            <a:ext cx="6169849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5000" b="1">
                <a:solidFill>
                  <a:schemeClr val="bg1"/>
                </a:solidFill>
                <a:latin typeface="Poppins SemiBold" charset="0"/>
                <a:ea typeface="Poppins SemiBold" charset="0"/>
                <a:cs typeface="Poppins SemiBold" charset="0"/>
              </a:rPr>
              <a:t>ExtraCurricular</a:t>
            </a:r>
            <a:endParaRPr lang="en-US" sz="5000" b="1" dirty="0">
              <a:solidFill>
                <a:schemeClr val="bg1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2E5C03-F62B-491D-AB56-27CFFACBE83B}"/>
              </a:ext>
            </a:extLst>
          </p:cNvPr>
          <p:cNvSpPr txBox="1"/>
          <p:nvPr/>
        </p:nvSpPr>
        <p:spPr>
          <a:xfrm>
            <a:off x="9975273" y="9042041"/>
            <a:ext cx="144023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[Big Contest] - Champions League       		                 </a:t>
            </a:r>
            <a:r>
              <a:rPr lang="en-US" altLang="ko-KR" sz="2800" i="1"/>
              <a:t>Jul.2019 – Sep.2019</a:t>
            </a:r>
          </a:p>
          <a:p>
            <a:r>
              <a:rPr lang="en-US" altLang="ko-KR" sz="2800"/>
              <a:t>[Space Weather] – AI Contest	</a:t>
            </a:r>
            <a:r>
              <a:rPr lang="en-US" altLang="ko-KR" sz="2800" i="1"/>
              <a:t>       		               Aug.2019 – Sep.2019</a:t>
            </a:r>
            <a:endParaRPr lang="en-US" altLang="ko-KR" sz="2800"/>
          </a:p>
          <a:p>
            <a:pPr>
              <a:tabLst>
                <a:tab pos="176213" algn="l"/>
              </a:tabLst>
            </a:pPr>
            <a:r>
              <a:rPr lang="en-US" altLang="ko-KR" sz="2800"/>
              <a:t>[Kaggle] - Predicting Future Sales        		               </a:t>
            </a:r>
            <a:r>
              <a:rPr lang="en-US" altLang="ko-KR" sz="2800" i="1"/>
              <a:t>Nov.2019 – Dec.2019</a:t>
            </a:r>
          </a:p>
          <a:p>
            <a:pPr>
              <a:tabLst>
                <a:tab pos="176213" algn="l"/>
              </a:tabLst>
            </a:pPr>
            <a:r>
              <a:rPr lang="en-US" altLang="ko-KR" sz="2800">
                <a:latin typeface="Poppins Light" charset="0"/>
                <a:ea typeface="Poppins Light" charset="0"/>
                <a:cs typeface="Poppins Light" charset="0"/>
                <a:hlinkClick r:id="rId6"/>
              </a:rPr>
              <a:t>https://drive.google.com/drive/folders/1N1QyCkOQW1fPncfWZOcNehhRr2ZDc8Zo?usp=sharing</a:t>
            </a:r>
            <a:endParaRPr lang="en-US" altLang="ko-KR" sz="2800" i="1"/>
          </a:p>
          <a:p>
            <a:pPr marL="174625" indent="-174625">
              <a:tabLst>
                <a:tab pos="176213" algn="l"/>
              </a:tabLst>
            </a:pPr>
            <a:r>
              <a:rPr lang="en-US" altLang="ko-KR" sz="2800"/>
              <a:t>Undergraduate Research Student      		                Feb.</a:t>
            </a:r>
            <a:r>
              <a:rPr lang="en-US" altLang="ko-KR" sz="2800" i="1"/>
              <a:t>2019</a:t>
            </a:r>
            <a:r>
              <a:rPr lang="en-US" altLang="ko-KR" sz="2800"/>
              <a:t> </a:t>
            </a:r>
            <a:r>
              <a:rPr lang="en-US" altLang="ko-KR" sz="2800" i="1"/>
              <a:t>~</a:t>
            </a:r>
            <a:r>
              <a:rPr lang="en-US" altLang="ko-KR" sz="2800"/>
              <a:t> Feb.</a:t>
            </a:r>
            <a:r>
              <a:rPr lang="en-US" altLang="ko-KR" sz="2800" i="1"/>
              <a:t>2020</a:t>
            </a:r>
          </a:p>
          <a:p>
            <a:pPr marL="174625" indent="-174625">
              <a:tabLst>
                <a:tab pos="176213" algn="l"/>
              </a:tabLst>
            </a:pPr>
            <a:r>
              <a:rPr lang="en-US" altLang="ko-KR" sz="2800" i="1"/>
              <a:t>-Mediation of Color in Odor – Emotion Association </a:t>
            </a:r>
            <a:r>
              <a:rPr lang="en-US" altLang="ko-KR" sz="2800" i="1">
                <a:solidFill>
                  <a:schemeClr val="bg1">
                    <a:lumMod val="50000"/>
                  </a:schemeClr>
                </a:solidFill>
              </a:rPr>
              <a:t>(accepted by Kiise)</a:t>
            </a:r>
          </a:p>
          <a:p>
            <a:pPr marL="174625" indent="-174625">
              <a:tabLst>
                <a:tab pos="176213" algn="l"/>
              </a:tabLst>
            </a:pPr>
            <a:r>
              <a:rPr lang="en-US" altLang="ko-KR" sz="2800">
                <a:hlinkClick r:id="rId7"/>
              </a:rPr>
              <a:t>http://www.dbpia.co.kr/journal/articleDetail?nodeId=NODE08763620</a:t>
            </a:r>
            <a:endParaRPr lang="en-US" altLang="ko-KR" sz="2800"/>
          </a:p>
          <a:p>
            <a:pPr marL="174625" indent="-174625">
              <a:tabLst>
                <a:tab pos="176213" algn="l"/>
              </a:tabLst>
            </a:pPr>
            <a:r>
              <a:rPr lang="en-US" altLang="ko-KR" sz="2800"/>
              <a:t>[3D game] – Escape Room(openGL)		                Oct.2019~Dec.2019</a:t>
            </a:r>
          </a:p>
          <a:p>
            <a:pPr marL="174625" indent="-174625">
              <a:tabLst>
                <a:tab pos="176213" algn="l"/>
              </a:tabLst>
            </a:pPr>
            <a:r>
              <a:rPr lang="en-US" altLang="ko-KR" sz="2800">
                <a:hlinkClick r:id="rId8"/>
              </a:rPr>
              <a:t>https://suyeony0.github.io/EscapeRoom/</a:t>
            </a:r>
            <a:endParaRPr lang="en-US" altLang="ko-KR" sz="2800"/>
          </a:p>
          <a:p>
            <a:pPr marL="174625" indent="-174625">
              <a:tabLst>
                <a:tab pos="176213" algn="l"/>
              </a:tabLst>
            </a:pPr>
            <a:r>
              <a:rPr lang="en-US" altLang="ko-KR" sz="2800"/>
              <a:t>[Algorithm] - </a:t>
            </a:r>
            <a:r>
              <a:rPr lang="en-US" altLang="ko-KR" sz="2800">
                <a:hlinkClick r:id="rId9"/>
              </a:rPr>
              <a:t>https://github.com/suyeony0/Leetcode-Algorithm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127922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Custom 3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ECDDD6"/>
      </a:accent1>
      <a:accent2>
        <a:srgbClr val="000000"/>
      </a:accent2>
      <a:accent3>
        <a:srgbClr val="ECDDD6"/>
      </a:accent3>
      <a:accent4>
        <a:srgbClr val="000000"/>
      </a:accent4>
      <a:accent5>
        <a:srgbClr val="ECDDD6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36535</TotalTime>
  <Words>405</Words>
  <Application>Microsoft Office PowerPoint</Application>
  <PresentationFormat>사용자 지정</PresentationFormat>
  <Paragraphs>112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Gill Sans</vt:lpstr>
      <vt:lpstr>Lato</vt:lpstr>
      <vt:lpstr>Lato Black</vt:lpstr>
      <vt:lpstr>Lato Light</vt:lpstr>
      <vt:lpstr>Open Sans Light</vt:lpstr>
      <vt:lpstr>Poppins Light</vt:lpstr>
      <vt:lpstr>Poppins SemiBold</vt:lpstr>
      <vt:lpstr>Sandoll 국대떡볶이 01 Light</vt:lpstr>
      <vt:lpstr>빙그레체</vt:lpstr>
      <vt:lpstr>Arial</vt:lpstr>
      <vt:lpstr>Calibri Light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Powerpointify</dc:title>
  <dc:subject/>
  <dc:creator/>
  <cp:keywords/>
  <dc:description/>
  <cp:lastModifiedBy> </cp:lastModifiedBy>
  <cp:revision>6741</cp:revision>
  <cp:lastPrinted>2018-10-04T13:38:44Z</cp:lastPrinted>
  <dcterms:created xsi:type="dcterms:W3CDTF">2014-11-12T21:47:38Z</dcterms:created>
  <dcterms:modified xsi:type="dcterms:W3CDTF">2020-04-27T09:26:53Z</dcterms:modified>
  <cp:category/>
</cp:coreProperties>
</file>