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heme/theme2.xml" ContentType="application/vnd.openxmlformats-officedocument.theme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329" r:id="rId2"/>
    <p:sldId id="411" r:id="rId3"/>
    <p:sldId id="413" r:id="rId4"/>
    <p:sldId id="409" r:id="rId5"/>
    <p:sldId id="414" r:id="rId6"/>
    <p:sldId id="415" r:id="rId7"/>
    <p:sldId id="410" r:id="rId8"/>
    <p:sldId id="345" r:id="rId9"/>
    <p:sldId id="416" r:id="rId10"/>
    <p:sldId id="371" r:id="rId11"/>
    <p:sldId id="417" r:id="rId12"/>
    <p:sldId id="347" r:id="rId13"/>
    <p:sldId id="437" r:id="rId14"/>
    <p:sldId id="434" r:id="rId15"/>
    <p:sldId id="435" r:id="rId16"/>
    <p:sldId id="436" r:id="rId17"/>
    <p:sldId id="43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515B"/>
    <a:srgbClr val="993366"/>
    <a:srgbClr val="401254"/>
    <a:srgbClr val="CCFF99"/>
    <a:srgbClr val="210E30"/>
    <a:srgbClr val="653F35"/>
    <a:srgbClr val="4F784C"/>
    <a:srgbClr val="FFFF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>
      <p:cViewPr varScale="1">
        <p:scale>
          <a:sx n="109" d="100"/>
          <a:sy n="109" d="100"/>
        </p:scale>
        <p:origin x="108" y="19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.jpe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image" Target="../media/image3.png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2215021" y="629398"/>
            <a:ext cx="2829337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데이터베이스 개론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(2</a:t>
            </a: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판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de-DE" altLang="ko-KR" sz="1200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</a:rPr>
              <a:t>[</a:t>
            </a:r>
            <a:r>
              <a:rPr lang="ko-KR" altLang="en-US" sz="1400" b="1" dirty="0">
                <a:solidFill>
                  <a:srgbClr val="FF0000"/>
                </a:solidFill>
              </a:rPr>
              <a:t>강의교안 이용 안내</a:t>
            </a:r>
            <a:r>
              <a:rPr lang="en-US" altLang="ko-KR" sz="1400" b="1" dirty="0">
                <a:solidFill>
                  <a:srgbClr val="FF0000"/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000" dirty="0" smtClean="0">
                <a:solidFill>
                  <a:prstClr val="black"/>
                </a:solidFill>
              </a:rPr>
              <a:t>㈜</a:t>
            </a:r>
            <a:r>
              <a:rPr lang="ko-KR" altLang="en-US" sz="1000" dirty="0">
                <a:solidFill>
                  <a:prstClr val="black"/>
                </a:solidFill>
              </a:rPr>
              <a:t>에 있습니다</a:t>
            </a:r>
            <a:r>
              <a:rPr lang="en-US" altLang="ko-KR" sz="1000" dirty="0">
                <a:solidFill>
                  <a:prstClr val="black"/>
                </a:solidFill>
              </a:rPr>
              <a:t>.</a:t>
            </a:r>
            <a:r>
              <a:rPr lang="ko-KR" altLang="en-US" sz="1000" dirty="0">
                <a:solidFill>
                  <a:srgbClr val="222222"/>
                </a:solidFill>
              </a:rPr>
              <a:t> </a:t>
            </a:r>
            <a:endParaRPr lang="en-US" altLang="ko-KR" sz="1000" dirty="0">
              <a:solidFill>
                <a:srgbClr val="222222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</a:rPr>
              <a:t>년 이하의 </a:t>
            </a:r>
            <a:r>
              <a:rPr lang="ko-KR" altLang="en-US" sz="1000" u="sng" dirty="0" smtClean="0">
                <a:solidFill>
                  <a:srgbClr val="222222"/>
                </a:solidFill>
              </a:rPr>
              <a:t>징역</a:t>
            </a:r>
            <a:r>
              <a:rPr lang="en-US" altLang="ko-KR" sz="1000" u="sng" dirty="0" smtClean="0">
                <a:solidFill>
                  <a:srgbClr val="222222"/>
                </a:solidFill>
              </a:rPr>
              <a:t> </a:t>
            </a:r>
            <a:r>
              <a:rPr lang="ko-KR" altLang="en-US" sz="1000" u="sng" dirty="0">
                <a:solidFill>
                  <a:srgbClr val="222222"/>
                </a:solidFill>
              </a:rPr>
              <a:t>또는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</a:rPr>
              <a:t>)</a:t>
            </a:r>
            <a:r>
              <a:rPr lang="ko-KR" altLang="en-US" sz="1000" u="sng" dirty="0">
                <a:solidFill>
                  <a:srgbClr val="222222"/>
                </a:solidFill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ko-KR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972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6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7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8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210" y="728700"/>
            <a:ext cx="3852052" cy="4816800"/>
          </a:xfrm>
          <a:prstGeom prst="rect">
            <a:avLst/>
          </a:prstGeom>
        </p:spPr>
      </p:pic>
      <p:grpSp>
        <p:nvGrpSpPr>
          <p:cNvPr id="24" name="그룹 23"/>
          <p:cNvGrpSpPr/>
          <p:nvPr userDrawn="1"/>
        </p:nvGrpSpPr>
        <p:grpSpPr>
          <a:xfrm>
            <a:off x="-22078" y="-26127"/>
            <a:ext cx="9187200" cy="6894919"/>
            <a:chOff x="-22078" y="-26127"/>
            <a:chExt cx="9187200" cy="6894919"/>
          </a:xfrm>
        </p:grpSpPr>
        <p:pic>
          <p:nvPicPr>
            <p:cNvPr id="25" name="그림 24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78" y="-26127"/>
              <a:ext cx="9180000" cy="6891104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3" name="그룹 32"/>
            <p:cNvGrpSpPr/>
            <p:nvPr userDrawn="1"/>
          </p:nvGrpSpPr>
          <p:grpSpPr>
            <a:xfrm>
              <a:off x="-22078" y="-21608"/>
              <a:ext cx="9187200" cy="6890400"/>
              <a:chOff x="-22078" y="-21608"/>
              <a:chExt cx="9187200" cy="6890400"/>
            </a:xfrm>
          </p:grpSpPr>
          <p:cxnSp>
            <p:nvCxnSpPr>
              <p:cNvPr id="34" name="직선 연결선 33"/>
              <p:cNvCxnSpPr/>
              <p:nvPr userDrawn="1"/>
            </p:nvCxnSpPr>
            <p:spPr>
              <a:xfrm>
                <a:off x="-22078" y="-17804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 userDrawn="1"/>
            </p:nvCxnSpPr>
            <p:spPr>
              <a:xfrm>
                <a:off x="-22078" y="6858000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 userDrawn="1"/>
            </p:nvCxnSpPr>
            <p:spPr>
              <a:xfrm rot="5400000">
                <a:off x="-3453179" y="3422129"/>
                <a:ext cx="68868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 userDrawn="1"/>
            </p:nvCxnSpPr>
            <p:spPr>
              <a:xfrm rot="5400000">
                <a:off x="5709753" y="3423592"/>
                <a:ext cx="68904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1120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1140544"/>
            <a:ext cx="8550000" cy="5543705"/>
          </a:xfrm>
        </p:spPr>
        <p:txBody>
          <a:bodyPr>
            <a:normAutofit/>
          </a:bodyPr>
          <a:lstStyle>
            <a:lvl1pPr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2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34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5364215"/>
            <a:ext cx="8550000" cy="1320034"/>
          </a:xfrm>
        </p:spPr>
        <p:txBody>
          <a:bodyPr>
            <a:normAutofit/>
          </a:bodyPr>
          <a:lstStyle>
            <a:lvl1pPr marL="534988" marR="0" indent="-2635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lang="ko-KR" altLang="en-US" sz="1400" b="1" kern="1200" baseline="0" noProof="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marL="449263" marR="0" lvl="0" indent="-177800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마스터 텍스트 스타일을 편집합니다</a:t>
            </a: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59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386535" y="773705"/>
            <a:ext cx="7668000" cy="0"/>
          </a:xfrm>
          <a:prstGeom prst="line">
            <a:avLst/>
          </a:prstGeom>
          <a:ln w="19050">
            <a:solidFill>
              <a:srgbClr val="996666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385763" y="152712"/>
            <a:ext cx="850671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24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023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296523" y="980727"/>
            <a:ext cx="855095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96523" y="158476"/>
            <a:ext cx="8550952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30" name="그룹 29"/>
          <p:cNvGrpSpPr>
            <a:grpSpLocks noChangeAspect="1"/>
          </p:cNvGrpSpPr>
          <p:nvPr userDrawn="1"/>
        </p:nvGrpSpPr>
        <p:grpSpPr>
          <a:xfrm>
            <a:off x="8046094" y="233645"/>
            <a:ext cx="807681" cy="551288"/>
            <a:chOff x="7803691" y="136426"/>
            <a:chExt cx="1089179" cy="743427"/>
          </a:xfrm>
        </p:grpSpPr>
        <p:sp>
          <p:nvSpPr>
            <p:cNvPr id="46" name="Freeform 171"/>
            <p:cNvSpPr>
              <a:spLocks/>
            </p:cNvSpPr>
            <p:nvPr userDrawn="1">
              <p:custDataLst>
                <p:tags r:id="rId11"/>
              </p:custDataLst>
            </p:nvPr>
          </p:nvSpPr>
          <p:spPr bwMode="gray">
            <a:xfrm>
              <a:off x="8532870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reeform 171"/>
            <p:cNvSpPr>
              <a:spLocks/>
            </p:cNvSpPr>
            <p:nvPr userDrawn="1">
              <p:custDataLst>
                <p:tags r:id="rId12"/>
              </p:custDataLst>
            </p:nvPr>
          </p:nvSpPr>
          <p:spPr bwMode="gray">
            <a:xfrm>
              <a:off x="8147923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171"/>
            <p:cNvSpPr>
              <a:spLocks/>
            </p:cNvSpPr>
            <p:nvPr userDrawn="1">
              <p:custDataLst>
                <p:tags r:id="rId13"/>
              </p:custDataLst>
            </p:nvPr>
          </p:nvSpPr>
          <p:spPr bwMode="gray">
            <a:xfrm>
              <a:off x="8532870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E57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70"/>
            <p:cNvSpPr>
              <a:spLocks/>
            </p:cNvSpPr>
            <p:nvPr userDrawn="1">
              <p:custDataLst>
                <p:tags r:id="rId14"/>
              </p:custDataLst>
            </p:nvPr>
          </p:nvSpPr>
          <p:spPr bwMode="gray">
            <a:xfrm>
              <a:off x="7803691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3A6B3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690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694" r:id="rId4"/>
    <p:sldLayoutId id="2147483702" r:id="rId5"/>
    <p:sldLayoutId id="2147483700" r:id="rId6"/>
    <p:sldLayoutId id="2147483701" r:id="rId7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dirty="0">
          <a:solidFill>
            <a:srgbClr val="64515B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773" y="1538790"/>
            <a:ext cx="6863546" cy="366254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 smtClean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1</a:t>
            </a:r>
            <a:r>
              <a:rPr lang="ko-KR" altLang="en-US" sz="4000" b="1" dirty="0" smtClean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장</a:t>
            </a:r>
            <a:r>
              <a:rPr lang="en-US" altLang="ko-KR" sz="4000" b="1" dirty="0" smtClean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. </a:t>
            </a:r>
            <a:r>
              <a:rPr lang="ko-KR" altLang="en-US" sz="4000" b="1" dirty="0" smtClean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데이터베이스 </a:t>
            </a:r>
            <a:r>
              <a:rPr lang="ko-KR" altLang="en-US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기본 </a:t>
            </a:r>
            <a:r>
              <a:rPr lang="ko-KR" altLang="en-US" sz="4000" b="1" dirty="0" smtClean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개념</a:t>
            </a:r>
            <a:endParaRPr lang="en-US" altLang="ko-KR" sz="4000" b="1" dirty="0" smtClean="0">
              <a:ln w="12700">
                <a:solidFill>
                  <a:srgbClr val="993366"/>
                </a:solidFill>
                <a:prstDash val="solid"/>
              </a:ln>
              <a:solidFill>
                <a:srgbClr val="993366"/>
              </a:solidFill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데이터베이스의 필요성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데이터베이스의 정의와 </a:t>
            </a:r>
            <a:r>
              <a:rPr lang="ko-KR" altLang="en-US" sz="2000" b="1" dirty="0" smtClean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특성</a:t>
            </a:r>
            <a:endParaRPr lang="en-US" altLang="ko-KR" sz="2000" b="1" dirty="0" smtClean="0">
              <a:solidFill>
                <a:srgbClr val="64515B"/>
              </a:solidFill>
              <a:latin typeface="Arial" pitchFamily="34" charset="0"/>
              <a:cs typeface="Arial" pitchFamily="34" charset="0"/>
            </a:endParaRP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데이터와 데이터베이스</a:t>
            </a:r>
            <a:endParaRPr lang="ko-KR" altLang="en-US" sz="2000" b="1" dirty="0">
              <a:solidFill>
                <a:srgbClr val="64515B"/>
              </a:solidFill>
              <a:latin typeface="Arial" pitchFamily="34" charset="0"/>
              <a:cs typeface="Arial" pitchFamily="34" charset="0"/>
            </a:endParaRPr>
          </a:p>
          <a:p>
            <a:pPr marL="538163" indent="-269875" algn="ctr"/>
            <a:endParaRPr lang="ko-KR" alt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77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/>
              <a:t>데이터베이스의 </a:t>
            </a:r>
            <a:r>
              <a:rPr lang="ko-KR" altLang="en-US" dirty="0" smtClean="0"/>
              <a:t>정의와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데이터베이스의 특징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28" y="2090636"/>
            <a:ext cx="5734050" cy="291465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746575" y="1898830"/>
            <a:ext cx="6658735" cy="2182843"/>
            <a:chOff x="746575" y="1763815"/>
            <a:chExt cx="6658735" cy="2182843"/>
          </a:xfrm>
        </p:grpSpPr>
        <p:sp>
          <p:nvSpPr>
            <p:cNvPr id="17" name="직사각형 16"/>
            <p:cNvSpPr/>
            <p:nvPr/>
          </p:nvSpPr>
          <p:spPr>
            <a:xfrm>
              <a:off x="746575" y="1763815"/>
              <a:ext cx="3023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Lucida Console" panose="020B0609040504020204" pitchFamily="49" charset="0"/>
                </a:rPr>
                <a:t>real-time accessibility</a:t>
              </a:r>
              <a:endPara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52020" y="1769460"/>
              <a:ext cx="265329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Lucida Console" panose="020B0609040504020204" pitchFamily="49" charset="0"/>
                </a:rPr>
                <a:t>continuous evolution</a:t>
              </a:r>
              <a:endPara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03427" y="3608104"/>
              <a:ext cx="22829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Lucida Console" panose="020B0609040504020204" pitchFamily="49" charset="0"/>
                </a:rPr>
                <a:t>content </a:t>
              </a:r>
              <a:r>
                <a:rPr lang="en-US" altLang="ko-KR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Lucida Console" panose="020B0609040504020204" pitchFamily="49" charset="0"/>
                </a:rPr>
                <a:t>reference</a:t>
              </a:r>
              <a:endPara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875451" y="3608104"/>
              <a:ext cx="24064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Lucida Console" panose="020B0609040504020204" pitchFamily="49" charset="0"/>
                </a:rPr>
                <a:t>concurrent sharing</a:t>
              </a:r>
              <a:endPara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464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정의와 </a:t>
            </a:r>
            <a:r>
              <a:rPr lang="ko-KR" altLang="en-US" dirty="0" smtClean="0"/>
              <a:t>특징</a:t>
            </a:r>
            <a:r>
              <a:rPr lang="en-US" altLang="ko-KR" dirty="0" smtClean="0"/>
              <a:t>-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실시간 접근</a:t>
            </a:r>
          </a:p>
          <a:p>
            <a:pPr lvl="1"/>
            <a:r>
              <a:rPr lang="ko-KR" altLang="en-US" dirty="0"/>
              <a:t>사용자의 데이터 요구에 실시간으로 응답</a:t>
            </a:r>
          </a:p>
          <a:p>
            <a:pPr>
              <a:spcBef>
                <a:spcPts val="1200"/>
              </a:spcBef>
            </a:pPr>
            <a:r>
              <a:rPr lang="ko-KR" altLang="en-US" dirty="0"/>
              <a:t>계속 변화</a:t>
            </a:r>
          </a:p>
          <a:p>
            <a:pPr lvl="1"/>
            <a:r>
              <a:rPr lang="ko-KR" altLang="en-US" dirty="0"/>
              <a:t>데이터의 계속적인 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수정을 통해 현재의 정확한 데이터를 유지</a:t>
            </a:r>
          </a:p>
          <a:p>
            <a:pPr>
              <a:spcBef>
                <a:spcPts val="1200"/>
              </a:spcBef>
            </a:pPr>
            <a:r>
              <a:rPr lang="ko-KR" altLang="en-US" dirty="0"/>
              <a:t>동시 공유</a:t>
            </a:r>
          </a:p>
          <a:p>
            <a:pPr lvl="1"/>
            <a:r>
              <a:rPr lang="ko-KR" altLang="en-US" dirty="0"/>
              <a:t>서로 다른 데이터의 동시 사용뿐만 아니라 같은 데이터의 </a:t>
            </a:r>
            <a:r>
              <a:rPr lang="ko-KR" altLang="en-US" spc="-150" dirty="0"/>
              <a:t>동시 사용도 지원</a:t>
            </a:r>
          </a:p>
          <a:p>
            <a:pPr>
              <a:spcBef>
                <a:spcPts val="1200"/>
              </a:spcBef>
            </a:pPr>
            <a:r>
              <a:rPr lang="ko-KR" altLang="en-US" dirty="0"/>
              <a:t>내용 기반 참조</a:t>
            </a:r>
          </a:p>
          <a:p>
            <a:pPr lvl="1"/>
            <a:r>
              <a:rPr lang="ko-KR" altLang="en-US" dirty="0"/>
              <a:t>데이터가 저장된 주소나 위치가 아닌 내용으로 참조 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재고량이 </a:t>
            </a:r>
            <a:r>
              <a:rPr lang="en-US" altLang="ko-KR" dirty="0"/>
              <a:t>1,000</a:t>
            </a:r>
            <a:r>
              <a:rPr lang="ko-KR" altLang="en-US" dirty="0"/>
              <a:t>개 이상인 제품의 이름을 검색하시오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76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정의와 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1268760"/>
            <a:ext cx="6192000" cy="494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0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데이터와 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데이터의 분류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정형 데이터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반정형</a:t>
            </a:r>
            <a:r>
              <a:rPr lang="ko-KR" altLang="en-US" dirty="0"/>
              <a:t> </a:t>
            </a:r>
            <a:r>
              <a:rPr lang="ko-KR" altLang="en-US" dirty="0" smtClean="0"/>
              <a:t>데이터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비정형 </a:t>
            </a:r>
            <a:r>
              <a:rPr lang="ko-KR" altLang="en-US" dirty="0" smtClean="0"/>
              <a:t>데이터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3192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데이터와 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정형 데이터</a:t>
            </a:r>
            <a:r>
              <a:rPr lang="en-US" altLang="ko-KR" dirty="0" smtClean="0"/>
              <a:t>(</a:t>
            </a:r>
            <a:r>
              <a:rPr lang="en-US" altLang="ko-KR" dirty="0"/>
              <a:t>structured </a:t>
            </a:r>
            <a:r>
              <a:rPr lang="en-US" altLang="ko-KR" dirty="0" smtClean="0"/>
              <a:t>data)</a:t>
            </a:r>
          </a:p>
          <a:p>
            <a:pPr lvl="1"/>
            <a:r>
              <a:rPr lang="ko-KR" altLang="en-US" dirty="0" smtClean="0"/>
              <a:t>구조화된 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즉 미리 정해진 구조에 따라 저장된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ko-KR" altLang="en-US" dirty="0"/>
              <a:t>엑셀의 스프레드시트</a:t>
            </a:r>
            <a:r>
              <a:rPr lang="en-US" altLang="ko-KR" dirty="0"/>
              <a:t>, </a:t>
            </a:r>
            <a:r>
              <a:rPr lang="ko-KR" altLang="en-US" dirty="0"/>
              <a:t>관계 </a:t>
            </a:r>
            <a:r>
              <a:rPr lang="ko-KR" altLang="en-US" dirty="0" smtClean="0"/>
              <a:t>데이터베이스의 </a:t>
            </a:r>
            <a:r>
              <a:rPr lang="ko-KR" altLang="en-US" dirty="0"/>
              <a:t>테이블</a:t>
            </a:r>
            <a:endParaRPr lang="en-US" altLang="ko-KR" dirty="0" smtClean="0"/>
          </a:p>
          <a:p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971600" y="2483895"/>
            <a:ext cx="5140243" cy="1962150"/>
            <a:chOff x="1241630" y="1965486"/>
            <a:chExt cx="5140243" cy="19621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1630" y="1965486"/>
              <a:ext cx="4914900" cy="19621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635" y="1980449"/>
              <a:ext cx="5095238" cy="16285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862813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데이터와 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955045" cy="5543705"/>
          </a:xfrm>
        </p:spPr>
        <p:txBody>
          <a:bodyPr/>
          <a:lstStyle/>
          <a:p>
            <a:r>
              <a:rPr lang="ko-KR" altLang="en-US" dirty="0" err="1" smtClean="0"/>
              <a:t>반정형</a:t>
            </a:r>
            <a:r>
              <a:rPr lang="ko-KR" altLang="en-US" dirty="0" smtClean="0"/>
              <a:t> 데이터</a:t>
            </a:r>
            <a:r>
              <a:rPr lang="en-US" altLang="ko-KR" dirty="0" smtClean="0"/>
              <a:t>(semi-structured </a:t>
            </a:r>
            <a:r>
              <a:rPr lang="en-US" altLang="ko-KR" dirty="0"/>
              <a:t>data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구조에 따라 저장된 데이터이지만 </a:t>
            </a:r>
            <a:r>
              <a:rPr lang="ko-KR" altLang="en-US" dirty="0" smtClean="0"/>
              <a:t>데이터 </a:t>
            </a:r>
            <a:r>
              <a:rPr lang="ko-KR" altLang="en-US" dirty="0"/>
              <a:t>내용 안에 구조에 대한 설명이 함께 </a:t>
            </a:r>
            <a:r>
              <a:rPr lang="ko-KR" altLang="en-US" dirty="0" smtClean="0"/>
              <a:t>존재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구조를 </a:t>
            </a:r>
            <a:r>
              <a:rPr lang="ko-KR" altLang="en-US" dirty="0"/>
              <a:t>파악하는 </a:t>
            </a:r>
            <a:r>
              <a:rPr lang="ko-KR" altLang="en-US" dirty="0" err="1" smtClean="0"/>
              <a:t>파싱</a:t>
            </a:r>
            <a:r>
              <a:rPr lang="en-US" altLang="ko-KR" dirty="0" smtClean="0"/>
              <a:t>(parsing) </a:t>
            </a:r>
            <a:r>
              <a:rPr lang="ko-KR" altLang="en-US" dirty="0"/>
              <a:t>과정이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보통 </a:t>
            </a:r>
            <a:r>
              <a:rPr lang="ko-KR" altLang="en-US" dirty="0"/>
              <a:t>파일 형태로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ko-KR" altLang="en-US" dirty="0"/>
              <a:t>웹에서 데이터를 교환하기 위해 작성하는 </a:t>
            </a:r>
            <a:r>
              <a:rPr lang="en-US" altLang="ko-KR" dirty="0"/>
              <a:t>HTML, XML, </a:t>
            </a:r>
            <a:r>
              <a:rPr lang="en-US" altLang="ko-KR" dirty="0" smtClean="0"/>
              <a:t>JSON </a:t>
            </a:r>
            <a:r>
              <a:rPr lang="ko-KR" altLang="en-US" dirty="0"/>
              <a:t>문서나 웹 로그</a:t>
            </a:r>
            <a:r>
              <a:rPr lang="en-US" altLang="ko-KR" dirty="0"/>
              <a:t>, </a:t>
            </a:r>
            <a:r>
              <a:rPr lang="ko-KR" altLang="en-US" dirty="0"/>
              <a:t>센서 데이터 등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0" y="3699030"/>
            <a:ext cx="6840000" cy="252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90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데이터와 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비정형 데이터</a:t>
            </a:r>
            <a:r>
              <a:rPr lang="en-US" altLang="ko-KR" dirty="0"/>
              <a:t>(unstructured </a:t>
            </a:r>
            <a:r>
              <a:rPr lang="en-US" altLang="ko-KR" dirty="0" smtClean="0"/>
              <a:t>data)</a:t>
            </a:r>
          </a:p>
          <a:p>
            <a:pPr lvl="1"/>
            <a:r>
              <a:rPr lang="ko-KR" altLang="en-US" dirty="0"/>
              <a:t>정해진 구조가 </a:t>
            </a:r>
            <a:r>
              <a:rPr lang="ko-KR" altLang="en-US" dirty="0" smtClean="0"/>
              <a:t>없이 저장된 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ko-KR" altLang="en-US" dirty="0" err="1"/>
              <a:t>소셜</a:t>
            </a:r>
            <a:r>
              <a:rPr lang="ko-KR" altLang="en-US" dirty="0"/>
              <a:t> 데이터의 텍스트</a:t>
            </a:r>
            <a:r>
              <a:rPr lang="en-US" altLang="ko-KR" dirty="0"/>
              <a:t>, </a:t>
            </a:r>
            <a:r>
              <a:rPr lang="ko-KR" altLang="en-US" dirty="0"/>
              <a:t>영상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워드나 </a:t>
            </a:r>
            <a:r>
              <a:rPr lang="en-US" altLang="ko-KR" dirty="0"/>
              <a:t>PDF </a:t>
            </a:r>
            <a:r>
              <a:rPr lang="ko-KR" altLang="en-US" dirty="0"/>
              <a:t>문서와 같은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멀티미디어 </a:t>
            </a:r>
            <a:r>
              <a:rPr lang="ko-KR" altLang="en-US" dirty="0"/>
              <a:t>데이터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81590" y="2708920"/>
            <a:ext cx="3952875" cy="3352800"/>
            <a:chOff x="1646675" y="2168860"/>
            <a:chExt cx="3952875" cy="33528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675" y="2168860"/>
              <a:ext cx="3952875" cy="33528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0" t="23095" r="9969" b="4719"/>
            <a:stretch/>
          </p:blipFill>
          <p:spPr>
            <a:xfrm>
              <a:off x="1736685" y="2308111"/>
              <a:ext cx="2808000" cy="2471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1465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88945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데이터와 </a:t>
            </a:r>
            <a:r>
              <a:rPr lang="ko-KR" altLang="en-US" dirty="0"/>
              <a:t>정보의 차이를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</a:t>
            </a:r>
            <a:r>
              <a:rPr lang="ko-KR" altLang="en-US" dirty="0" smtClean="0"/>
              <a:t>이터베이스의 </a:t>
            </a:r>
            <a:r>
              <a:rPr lang="ko-KR" altLang="en-US" dirty="0"/>
              <a:t>필요성을 알아본다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데이터베이스의 </a:t>
            </a:r>
            <a:r>
              <a:rPr lang="ko-KR" altLang="en-US" dirty="0"/>
              <a:t>정의에 숨겨진 의미와 </a:t>
            </a:r>
            <a:r>
              <a:rPr lang="ko-KR" altLang="en-US"/>
              <a:t>주요 </a:t>
            </a:r>
            <a:r>
              <a:rPr lang="ko-KR" altLang="en-US" smtClean="0"/>
              <a:t>특징을 </a:t>
            </a:r>
            <a:r>
              <a:rPr lang="ko-KR" altLang="en-US" dirty="0"/>
              <a:t>이해한다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1208949"/>
            <a:ext cx="74390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데이터베이스의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데이터와 정보</a:t>
            </a:r>
          </a:p>
          <a:p>
            <a:pPr lvl="1"/>
            <a:r>
              <a:rPr lang="ko-KR" altLang="en-US" dirty="0"/>
              <a:t>데이터</a:t>
            </a:r>
            <a:r>
              <a:rPr lang="en-US" altLang="ko-KR" dirty="0"/>
              <a:t>(data)</a:t>
            </a:r>
          </a:p>
          <a:p>
            <a:pPr lvl="2"/>
            <a:r>
              <a:rPr lang="ko-KR" altLang="en-US" dirty="0"/>
              <a:t>현실 세계에서 단순히 관찰하거나 </a:t>
            </a:r>
            <a:r>
              <a:rPr lang="ko-KR" altLang="en-US" dirty="0" smtClean="0"/>
              <a:t>측정하여 </a:t>
            </a:r>
            <a:r>
              <a:rPr lang="ko-KR" altLang="en-US" dirty="0"/>
              <a:t>수집한 사실이나 값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정보</a:t>
            </a:r>
            <a:r>
              <a:rPr lang="en-US" altLang="ko-KR" dirty="0"/>
              <a:t>(information)</a:t>
            </a:r>
          </a:p>
          <a:p>
            <a:pPr lvl="2"/>
            <a:r>
              <a:rPr lang="ko-KR" altLang="en-US" dirty="0"/>
              <a:t>의사 결정에 유용하게 활용할 수 있도록 데이터를 처리한 결과물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07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데이터베이스의 </a:t>
            </a:r>
            <a:r>
              <a:rPr lang="ko-KR" altLang="en-US" dirty="0"/>
              <a:t>필요성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5" y="1140249"/>
            <a:ext cx="5617920" cy="55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3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데이터베이스의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정보 처리</a:t>
            </a:r>
            <a:r>
              <a:rPr lang="en-US" altLang="ko-KR" dirty="0"/>
              <a:t>(information processing)</a:t>
            </a:r>
          </a:p>
          <a:p>
            <a:pPr lvl="1"/>
            <a:r>
              <a:rPr lang="ko-KR" altLang="en-US" dirty="0"/>
              <a:t>데이터에서 정보를 추출하는 과정 또는 방법</a:t>
            </a:r>
          </a:p>
          <a:p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476545" y="1557293"/>
            <a:ext cx="7965885" cy="5133063"/>
            <a:chOff x="521551" y="1358769"/>
            <a:chExt cx="7965885" cy="5133063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6566" y="1700102"/>
              <a:ext cx="7092000" cy="4791730"/>
            </a:xfrm>
            <a:prstGeom prst="rect">
              <a:avLst/>
            </a:prstGeom>
          </p:spPr>
        </p:pic>
        <p:sp>
          <p:nvSpPr>
            <p:cNvPr id="11" name="모서리가 둥근 사각형 설명선 10"/>
            <p:cNvSpPr/>
            <p:nvPr/>
          </p:nvSpPr>
          <p:spPr>
            <a:xfrm>
              <a:off x="7092281" y="1358769"/>
              <a:ext cx="1395155" cy="495055"/>
            </a:xfrm>
            <a:prstGeom prst="wedgeRoundRectCallout">
              <a:avLst>
                <a:gd name="adj1" fmla="val -41103"/>
                <a:gd name="adj2" fmla="val 138700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정보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사각형 설명선 11"/>
            <p:cNvSpPr/>
            <p:nvPr/>
          </p:nvSpPr>
          <p:spPr>
            <a:xfrm>
              <a:off x="521551" y="5634244"/>
              <a:ext cx="1350150" cy="450050"/>
            </a:xfrm>
            <a:prstGeom prst="wedgeRoundRectCallout">
              <a:avLst>
                <a:gd name="adj1" fmla="val -1550"/>
                <a:gd name="adj2" fmla="val -154098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데이터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35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데이터베이스의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정보 시스템과 데이터베이스</a:t>
            </a:r>
          </a:p>
          <a:p>
            <a:pPr lvl="1"/>
            <a:r>
              <a:rPr lang="ko-KR" altLang="en-US" dirty="0"/>
              <a:t>정보 시스템</a:t>
            </a:r>
            <a:r>
              <a:rPr lang="en-US" altLang="ko-KR" dirty="0"/>
              <a:t>(information system)</a:t>
            </a:r>
          </a:p>
          <a:p>
            <a:pPr lvl="2"/>
            <a:r>
              <a:rPr lang="ko-KR" altLang="en-US" dirty="0"/>
              <a:t>조직 운영에 필요한 데이터를 수집하여 저장해두었다가 필요할 때 유용한 정보를 만들어 주는 수단 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데이터베이스 </a:t>
            </a:r>
          </a:p>
          <a:p>
            <a:pPr lvl="2"/>
            <a:r>
              <a:rPr lang="ko-KR" altLang="en-US" dirty="0"/>
              <a:t>정보 시스템 안에서 데이터를 저장하고 있다가 필요할 때 제공하는 역할을 담당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35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데이터베이스의 </a:t>
            </a:r>
            <a:r>
              <a:rPr lang="ko-KR" altLang="en-US" dirty="0"/>
              <a:t>필요성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1585912"/>
            <a:ext cx="78390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1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/>
              <a:t>데이터베이스의 </a:t>
            </a:r>
            <a:r>
              <a:rPr lang="ko-KR" altLang="en-US" dirty="0" smtClean="0"/>
              <a:t>정의와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데이터베이스</a:t>
            </a:r>
            <a:r>
              <a:rPr lang="en-US" altLang="ko-KR" dirty="0" smtClean="0"/>
              <a:t>(DB; </a:t>
            </a:r>
            <a:r>
              <a:rPr lang="en-US" altLang="ko-KR" dirty="0" err="1" smtClean="0"/>
              <a:t>DataBase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특정 조직의 여러 사용자가 </a:t>
            </a:r>
            <a:r>
              <a:rPr lang="ko-KR" altLang="en-US" b="1" dirty="0" smtClean="0">
                <a:solidFill>
                  <a:srgbClr val="FF0000"/>
                </a:solidFill>
              </a:rPr>
              <a:t>공유</a:t>
            </a:r>
            <a:r>
              <a:rPr lang="ko-KR" altLang="en-US" dirty="0" smtClean="0"/>
              <a:t>하여 사용할 수 있도록 </a:t>
            </a:r>
            <a:r>
              <a:rPr lang="ko-KR" altLang="en-US" b="1" dirty="0" smtClean="0">
                <a:solidFill>
                  <a:srgbClr val="FF0000"/>
                </a:solidFill>
              </a:rPr>
              <a:t>통합</a:t>
            </a:r>
            <a:r>
              <a:rPr lang="ko-KR" altLang="en-US" dirty="0" smtClean="0"/>
              <a:t>해서 </a:t>
            </a:r>
            <a:r>
              <a:rPr lang="ko-KR" altLang="en-US" b="1" dirty="0" smtClean="0">
                <a:solidFill>
                  <a:srgbClr val="FF0000"/>
                </a:solidFill>
              </a:rPr>
              <a:t>저장</a:t>
            </a:r>
            <a:r>
              <a:rPr lang="ko-KR" altLang="en-US" dirty="0" smtClean="0"/>
              <a:t>한 </a:t>
            </a:r>
            <a:r>
              <a:rPr lang="ko-KR" altLang="en-US" b="1" dirty="0" smtClean="0">
                <a:solidFill>
                  <a:srgbClr val="FF0000"/>
                </a:solidFill>
              </a:rPr>
              <a:t>운영</a:t>
            </a:r>
            <a:r>
              <a:rPr lang="ko-KR" altLang="en-US" dirty="0" smtClean="0"/>
              <a:t> 데이터의 집합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836585" y="2798930"/>
            <a:ext cx="6003743" cy="3091207"/>
            <a:chOff x="1087863" y="2678901"/>
            <a:chExt cx="6003743" cy="309120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7863" y="2884033"/>
              <a:ext cx="5734050" cy="2886075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1106615" y="2678901"/>
              <a:ext cx="5984991" cy="2156129"/>
              <a:chOff x="1106615" y="2678901"/>
              <a:chExt cx="5984991" cy="2156129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1106615" y="2679722"/>
                <a:ext cx="203613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Lucida Console" panose="020B0609040504020204" pitchFamily="49" charset="0"/>
                  </a:rPr>
                  <a:t>integrated data</a:t>
                </a:r>
                <a:endParaRPr lang="ko-KR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Lucida Console" panose="020B0609040504020204" pitchFamily="49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06615" y="4496476"/>
                <a:ext cx="15424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Lucida Console" panose="020B0609040504020204" pitchFamily="49" charset="0"/>
                  </a:rPr>
                  <a:t>shared data</a:t>
                </a:r>
                <a:endParaRPr lang="ko-KR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Lucida Console" panose="020B0609040504020204" pitchFamily="49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842030" y="2678901"/>
                <a:ext cx="15424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Lucida Console" panose="020B0609040504020204" pitchFamily="49" charset="0"/>
                  </a:rPr>
                  <a:t>stored data</a:t>
                </a:r>
                <a:endParaRPr lang="ko-KR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Lucida Console" panose="020B0609040504020204" pitchFamily="49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932040" y="4478050"/>
                <a:ext cx="21595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Lucida Console" panose="020B0609040504020204" pitchFamily="49" charset="0"/>
                  </a:rPr>
                  <a:t>operational data</a:t>
                </a:r>
                <a:endParaRPr lang="ko-KR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Lucida Console" panose="020B060904050402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229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정의와 </a:t>
            </a:r>
            <a:r>
              <a:rPr lang="ko-KR" altLang="en-US" dirty="0" smtClean="0"/>
              <a:t>특징</a:t>
            </a:r>
            <a:r>
              <a:rPr lang="en-US" altLang="ko-KR" dirty="0" smtClean="0"/>
              <a:t>-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공유 데이터</a:t>
            </a:r>
          </a:p>
          <a:p>
            <a:pPr lvl="1"/>
            <a:r>
              <a:rPr lang="ko-KR" altLang="en-US" dirty="0"/>
              <a:t>특정 조직의 여러 사용자가 함께 소유하고 이용할 수 있는 공용 데이터</a:t>
            </a:r>
          </a:p>
          <a:p>
            <a:pPr>
              <a:spcBef>
                <a:spcPts val="1800"/>
              </a:spcBef>
            </a:pPr>
            <a:r>
              <a:rPr lang="ko-KR" altLang="en-US" dirty="0"/>
              <a:t>통합 데이터</a:t>
            </a:r>
          </a:p>
          <a:p>
            <a:pPr lvl="1"/>
            <a:r>
              <a:rPr lang="ko-KR" altLang="en-US" dirty="0"/>
              <a:t>최소의 중복과 통제 가능한 중복만 허용하는 데이터</a:t>
            </a:r>
          </a:p>
          <a:p>
            <a:pPr>
              <a:spcBef>
                <a:spcPts val="1800"/>
              </a:spcBef>
            </a:pPr>
            <a:r>
              <a:rPr lang="ko-KR" altLang="en-US" dirty="0"/>
              <a:t>저장 데이터</a:t>
            </a:r>
          </a:p>
          <a:p>
            <a:pPr lvl="1"/>
            <a:r>
              <a:rPr lang="ko-KR" altLang="en-US" dirty="0"/>
              <a:t>컴퓨터가 접근할 수 있는 매체에 저장된 데이터</a:t>
            </a:r>
          </a:p>
          <a:p>
            <a:pPr>
              <a:spcBef>
                <a:spcPts val="1800"/>
              </a:spcBef>
            </a:pPr>
            <a:r>
              <a:rPr lang="ko-KR" altLang="en-US" dirty="0"/>
              <a:t>운영 데이터</a:t>
            </a:r>
          </a:p>
          <a:p>
            <a:pPr lvl="1"/>
            <a:r>
              <a:rPr lang="ko-KR" altLang="en-US" dirty="0"/>
              <a:t>조직의 주요 기능을 수행하기 위해 지속적으로 꼭 필요한 데이터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74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heme/theme1.xml><?xml version="1.0" encoding="utf-8"?>
<a:theme xmlns:a="http://schemas.openxmlformats.org/drawingml/2006/main" name="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1986</TotalTime>
  <Words>396</Words>
  <Application>Microsoft Office PowerPoint</Application>
  <PresentationFormat>화면 슬라이드 쇼(4:3)</PresentationFormat>
  <Paragraphs>81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HY견고딕</vt:lpstr>
      <vt:lpstr>HY견명조</vt:lpstr>
      <vt:lpstr>HY헤드라인M</vt:lpstr>
      <vt:lpstr>맑은 고딕</vt:lpstr>
      <vt:lpstr>Arial</vt:lpstr>
      <vt:lpstr>Lucida Console</vt:lpstr>
      <vt:lpstr>Times New Roman</vt:lpstr>
      <vt:lpstr>Verdana</vt:lpstr>
      <vt:lpstr>Wingdings</vt:lpstr>
      <vt:lpstr>유닉스</vt:lpstr>
      <vt:lpstr>PowerPoint 프레젠테이션</vt:lpstr>
      <vt:lpstr>학습목표</vt:lpstr>
      <vt:lpstr>01 데이터베이스의 필요성</vt:lpstr>
      <vt:lpstr>01 데이터베이스의 필요성</vt:lpstr>
      <vt:lpstr>01 데이터베이스의 필요성</vt:lpstr>
      <vt:lpstr>01 데이터베이스의 필요성</vt:lpstr>
      <vt:lpstr>01 데이터베이스의 필요성</vt:lpstr>
      <vt:lpstr>02 데이터베이스의 정의와 특징</vt:lpstr>
      <vt:lpstr>02 데이터베이스의 정의와 특징-정의</vt:lpstr>
      <vt:lpstr>02 데이터베이스의 정의와 특징</vt:lpstr>
      <vt:lpstr>02 데이터베이스의 정의와 특징-특징</vt:lpstr>
      <vt:lpstr>02 데이터베이스의 정의와 특징</vt:lpstr>
      <vt:lpstr>03 데이터와 데이터베이스</vt:lpstr>
      <vt:lpstr>03 데이터와 데이터베이스</vt:lpstr>
      <vt:lpstr>03 데이터와 데이터베이스</vt:lpstr>
      <vt:lpstr>03 데이터와 데이터베이스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1</cp:lastModifiedBy>
  <cp:revision>193</cp:revision>
  <dcterms:created xsi:type="dcterms:W3CDTF">2012-07-23T02:34:37Z</dcterms:created>
  <dcterms:modified xsi:type="dcterms:W3CDTF">2019-03-25T23:25:18Z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