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434" r:id="rId2"/>
    <p:sldId id="443" r:id="rId3"/>
    <p:sldId id="495" r:id="rId4"/>
    <p:sldId id="496" r:id="rId5"/>
    <p:sldId id="478" r:id="rId6"/>
    <p:sldId id="494" r:id="rId7"/>
    <p:sldId id="479" r:id="rId8"/>
    <p:sldId id="498" r:id="rId9"/>
    <p:sldId id="497" r:id="rId10"/>
    <p:sldId id="480" r:id="rId11"/>
    <p:sldId id="499" r:id="rId12"/>
    <p:sldId id="500" r:id="rId13"/>
    <p:sldId id="502" r:id="rId14"/>
    <p:sldId id="501" r:id="rId15"/>
    <p:sldId id="503" r:id="rId16"/>
    <p:sldId id="510" r:id="rId17"/>
    <p:sldId id="504" r:id="rId18"/>
    <p:sldId id="505" r:id="rId19"/>
    <p:sldId id="488" r:id="rId20"/>
    <p:sldId id="506" r:id="rId21"/>
    <p:sldId id="507" r:id="rId22"/>
    <p:sldId id="481" r:id="rId23"/>
    <p:sldId id="508" r:id="rId24"/>
    <p:sldId id="490" r:id="rId25"/>
    <p:sldId id="509" r:id="rId26"/>
    <p:sldId id="493" r:id="rId27"/>
    <p:sldId id="452" r:id="rId28"/>
    <p:sldId id="51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66CCFF"/>
    <a:srgbClr val="401254"/>
    <a:srgbClr val="210E30"/>
    <a:srgbClr val="653F35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16" d="100"/>
          <a:sy n="116" d="100"/>
        </p:scale>
        <p:origin x="-1542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6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54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3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7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0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3234" y="1538790"/>
            <a:ext cx="528862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5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관계 데이터 모델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관계 데이터 모델의 개념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관계 데이터 모델의 제약</a:t>
            </a:r>
          </a:p>
        </p:txBody>
      </p:sp>
    </p:spTree>
    <p:extLst>
      <p:ext uri="{BB962C8B-B14F-4D97-AF65-F5344CB8AC3E}">
        <p14:creationId xmlns:p14="http://schemas.microsoft.com/office/powerpoint/2010/main" val="38149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릴레이션의</a:t>
            </a:r>
            <a:r>
              <a:rPr lang="ko-KR" altLang="en-US" dirty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err="1" smtClean="0"/>
              <a:t>투플의</a:t>
            </a:r>
            <a:r>
              <a:rPr lang="ko-KR" altLang="en-US" smtClean="0"/>
              <a:t> 유일성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릴레이션에는</a:t>
            </a:r>
            <a:r>
              <a:rPr lang="ko-KR" altLang="en-US" dirty="0"/>
              <a:t> 동일한 </a:t>
            </a:r>
            <a:r>
              <a:rPr lang="ko-KR" altLang="en-US" dirty="0" err="1"/>
              <a:t>투플이</a:t>
            </a:r>
            <a:r>
              <a:rPr lang="ko-KR" altLang="en-US" dirty="0"/>
              <a:t> 존재할 수 없다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err="1" smtClean="0"/>
              <a:t>투플의</a:t>
            </a:r>
            <a:r>
              <a:rPr lang="ko-KR" altLang="en-US" smtClean="0"/>
              <a:t> 무순서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</a:t>
            </a:r>
            <a:r>
              <a:rPr lang="ko-KR" altLang="en-US" dirty="0"/>
              <a:t>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속성의 무순서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 사이의 순서는 무의미하다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속성의 원자성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속성 </a:t>
            </a:r>
            <a:r>
              <a:rPr lang="ko-KR" altLang="en-US" dirty="0"/>
              <a:t>값으로 원자 값만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7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릴레이션의 특성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3825"/>
            <a:ext cx="7572375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키</a:t>
            </a:r>
            <a:r>
              <a:rPr lang="en-US" altLang="ko-KR" smtClean="0"/>
              <a:t>(key)</a:t>
            </a:r>
          </a:p>
          <a:p>
            <a:pPr lvl="1"/>
            <a:r>
              <a:rPr lang="ko-KR" altLang="en-US" smtClean="0"/>
              <a:t>릴레이션에서 투플들을 유일하게 구별하는 속성 또는 속성들의 집합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258870"/>
            <a:ext cx="6867525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유일성</a:t>
            </a:r>
            <a:r>
              <a:rPr lang="en-US" altLang="ko-KR" dirty="0" smtClean="0"/>
              <a:t>(uniqueness)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투플은</a:t>
            </a:r>
            <a:r>
              <a:rPr lang="ko-KR" altLang="en-US" dirty="0" smtClean="0"/>
              <a:t> 서로 다른 키 값을 가져야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최소성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minimality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꼭 필요한 최소한의 속성들로만 키를 구성함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관계 데이터 모델의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슈퍼키</a:t>
            </a:r>
            <a:r>
              <a:rPr lang="en-US" altLang="ko-KR" dirty="0" smtClean="0"/>
              <a:t>(super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유일성을 만족하는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슈퍼키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후보키</a:t>
            </a:r>
            <a:r>
              <a:rPr lang="en-US" altLang="ko-KR" dirty="0" smtClean="0"/>
              <a:t>(candidate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유일성과 </a:t>
            </a:r>
            <a:r>
              <a:rPr lang="ko-KR" altLang="en-US" dirty="0" err="1" smtClean="0"/>
              <a:t>최소성을</a:t>
            </a:r>
            <a:r>
              <a:rPr lang="ko-KR" altLang="en-US" dirty="0" smtClean="0"/>
              <a:t> 만족하는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후보키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고객아이디</a:t>
            </a:r>
            <a:r>
              <a:rPr lang="en-US" altLang="ko-KR" dirty="0" smtClean="0"/>
              <a:t>,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</a:t>
            </a:r>
            <a:r>
              <a:rPr lang="en-US" altLang="ko-KR" dirty="0" smtClean="0"/>
              <a:t>(primary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기본적으로 사용하기 위해 선택한 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고객아이디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대체키</a:t>
            </a:r>
            <a:r>
              <a:rPr lang="en-US" altLang="ko-KR" dirty="0" smtClean="0"/>
              <a:t>(alternate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기본키로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선택되지 못한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대체키</a:t>
            </a:r>
            <a:r>
              <a:rPr lang="en-US" altLang="ko-KR" dirty="0" smtClean="0"/>
              <a:t> : (</a:t>
            </a:r>
            <a:r>
              <a:rPr lang="ko-KR" altLang="en-US" dirty="0" smtClean="0"/>
              <a:t>고객이름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0" y="3722549"/>
            <a:ext cx="8913414" cy="243027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91580" y="3203975"/>
            <a:ext cx="800219" cy="657829"/>
            <a:chOff x="791580" y="3203975"/>
            <a:chExt cx="800219" cy="657829"/>
          </a:xfrm>
        </p:grpSpPr>
        <p:cxnSp>
          <p:nvCxnSpPr>
            <p:cNvPr id="7" name="직선 화살표 연결선 6"/>
            <p:cNvCxnSpPr/>
            <p:nvPr/>
          </p:nvCxnSpPr>
          <p:spPr>
            <a:xfrm flipH="1">
              <a:off x="926595" y="3542529"/>
              <a:ext cx="191003" cy="3192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1580" y="320397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rgbClr val="FF0000"/>
                  </a:solidFill>
                </a:rPr>
                <a:t>기본키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키의 종류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8" y="1898830"/>
            <a:ext cx="7679607" cy="3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2168860"/>
            <a:ext cx="438150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키의 종류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외래키</a:t>
            </a:r>
            <a:r>
              <a:rPr lang="en-US" altLang="ko-KR" dirty="0" smtClean="0"/>
              <a:t>(foreign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참조하는 속성 또는 속성들의 집합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릴레이션들</a:t>
            </a:r>
            <a:r>
              <a:rPr lang="ko-KR" altLang="en-US" dirty="0" smtClean="0"/>
              <a:t> 간의 관계를 표현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참조하는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참조되는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외래키가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4014065"/>
            <a:ext cx="5915025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953725"/>
            <a:ext cx="7603808" cy="55635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4384066" y="5904275"/>
            <a:ext cx="4590510" cy="691042"/>
          </a:xfrm>
          <a:prstGeom prst="wedgeRoundRectCallout">
            <a:avLst>
              <a:gd name="adj1" fmla="val -24552"/>
              <a:gd name="adj2" fmla="val -103314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속성과 그것이 참조하는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속성의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이름은 달라도 되지만 도메인은 같아야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모델의 기본 용어를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릴레이션을</a:t>
            </a:r>
            <a:r>
              <a:rPr lang="ko-KR" altLang="en-US" dirty="0"/>
              <a:t> 구성하는 요소와 특성을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릴레이션에서</a:t>
            </a:r>
            <a:r>
              <a:rPr lang="ko-KR" altLang="en-US" dirty="0"/>
              <a:t> 키의 역할과 종류를 알아본다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무결성</a:t>
            </a:r>
            <a:r>
              <a:rPr lang="ko-KR" altLang="en-US" dirty="0"/>
              <a:t> 제약의 의미와 필요성을 이해한다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47751"/>
            <a:ext cx="71247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736685" y="5634245"/>
            <a:ext cx="5715635" cy="900100"/>
          </a:xfrm>
          <a:prstGeom prst="wedgeRoundRectCallout">
            <a:avLst>
              <a:gd name="adj1" fmla="val -27892"/>
              <a:gd name="adj2" fmla="val -7879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하나의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릴레이션에는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외래키가</a:t>
            </a:r>
            <a:r>
              <a:rPr lang="ko-KR" altLang="en-US" sz="1600" dirty="0" smtClean="0">
                <a:solidFill>
                  <a:schemeClr val="tx1"/>
                </a:solidFill>
              </a:rPr>
              <a:t> 여러 개 존재할 수도 있고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err="1" smtClean="0">
                <a:solidFill>
                  <a:schemeClr val="tx1"/>
                </a:solidFill>
              </a:rPr>
              <a:t>외래키를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기본키로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사용할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449168"/>
            <a:ext cx="5629275" cy="389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601670" y="5229200"/>
            <a:ext cx="6075675" cy="1035115"/>
          </a:xfrm>
          <a:prstGeom prst="wedgeRoundRectCallout">
            <a:avLst>
              <a:gd name="adj1" fmla="val -26734"/>
              <a:gd name="adj2" fmla="val -83139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같은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릴레이션의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기본키를</a:t>
            </a:r>
            <a:r>
              <a:rPr lang="ko-KR" altLang="en-US" sz="1600" dirty="0" smtClean="0">
                <a:solidFill>
                  <a:schemeClr val="tx1"/>
                </a:solidFill>
              </a:rPr>
              <a:t> 참조하는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외래키도</a:t>
            </a:r>
            <a:r>
              <a:rPr lang="ko-KR" altLang="en-US" sz="1600" dirty="0" smtClean="0">
                <a:solidFill>
                  <a:schemeClr val="tx1"/>
                </a:solidFill>
              </a:rPr>
              <a:t> 정의할 수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그리고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속성은 널 값을 가질 수도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3" y="1796587"/>
            <a:ext cx="8745474" cy="304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키의 특성과 종류</a:t>
            </a:r>
            <a:endParaRPr lang="en-US" altLang="ko-KR" dirty="0" smtClean="0"/>
          </a:p>
        </p:txBody>
      </p:sp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453536"/>
              </p:ext>
            </p:extLst>
          </p:nvPr>
        </p:nvGraphicFramePr>
        <p:xfrm>
          <a:off x="746575" y="2033845"/>
          <a:ext cx="7380820" cy="36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2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78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4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특성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smtClean="0"/>
                        <a:t>유일성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한 </a:t>
                      </a:r>
                      <a:r>
                        <a:rPr lang="ko-KR" altLang="en-US" sz="1400" u="none" strike="noStrike" kern="1200" baseline="0" dirty="0" err="1" smtClean="0"/>
                        <a:t>릴레이션에서</a:t>
                      </a:r>
                      <a:r>
                        <a:rPr lang="ko-KR" altLang="en-US" sz="1400" u="none" strike="noStrike" kern="1200" baseline="0" dirty="0" smtClean="0"/>
                        <a:t> 모든 </a:t>
                      </a:r>
                      <a:r>
                        <a:rPr lang="ko-KR" altLang="en-US" sz="1400" u="none" strike="noStrike" kern="1200" baseline="0" dirty="0" err="1" smtClean="0"/>
                        <a:t>투플은</a:t>
                      </a:r>
                      <a:r>
                        <a:rPr lang="ko-KR" altLang="en-US" sz="1400" u="none" strike="noStrike" kern="1200" baseline="0" dirty="0" smtClean="0"/>
                        <a:t> 서로 다른 키 값을 가져야 함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최소성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꼭 필요한 최소한의 속성들로만 키를 구성함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5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dirty="0" smtClean="0"/>
                        <a:t>종류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수퍼키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유일성을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유일성과 </a:t>
                      </a:r>
                      <a:r>
                        <a:rPr lang="ko-KR" altLang="en-US" sz="1400" u="none" strike="noStrike" kern="1200" baseline="0" dirty="0" err="1" smtClean="0"/>
                        <a:t>최소성을</a:t>
                      </a:r>
                      <a:r>
                        <a:rPr lang="ko-KR" altLang="en-US" sz="1400" u="none" strike="noStrike" kern="1200" baseline="0" dirty="0" smtClean="0"/>
                        <a:t> 만족하는 속성 또는 속성들의 집합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기본키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r>
                        <a:rPr lang="ko-KR" altLang="en-US" sz="1400" u="none" strike="noStrike" kern="1200" baseline="0" dirty="0" smtClean="0"/>
                        <a:t> 중에서 기본적으로 사용하기 위해 선택한 키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smtClean="0"/>
                        <a:t>대체키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err="1" smtClean="0"/>
                        <a:t>기본키로</a:t>
                      </a:r>
                      <a:r>
                        <a:rPr lang="ko-KR" altLang="en-US" sz="1400" u="none" strike="noStrike" kern="1200" baseline="0" dirty="0" smtClean="0"/>
                        <a:t> 선택되지 못한 </a:t>
                      </a:r>
                      <a:r>
                        <a:rPr lang="ko-KR" altLang="en-US" sz="1400" u="none" strike="noStrike" kern="1200" baseline="0" dirty="0" err="1" smtClean="0"/>
                        <a:t>후보키</a:t>
                      </a:r>
                      <a:endParaRPr lang="ko-KR" altLang="en-US" sz="1400" u="none" strike="noStrike" kern="1200" baseline="0" dirty="0" smtClean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u="none" strike="noStrike" kern="1200" baseline="0" dirty="0" smtClean="0"/>
                        <a:t>• </a:t>
                      </a:r>
                      <a:r>
                        <a:rPr lang="ko-KR" altLang="en-US" sz="1400" u="none" strike="noStrike" kern="1200" baseline="0" dirty="0" err="1" smtClean="0"/>
                        <a:t>외래키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: </a:t>
                      </a:r>
                      <a:r>
                        <a:rPr lang="ko-KR" altLang="en-US" sz="1400" u="none" strike="noStrike" kern="1200" baseline="0" dirty="0" smtClean="0"/>
                        <a:t>다른 </a:t>
                      </a:r>
                      <a:r>
                        <a:rPr lang="ko-KR" altLang="en-US" sz="1400" u="none" strike="noStrike" kern="1200" baseline="0" dirty="0" err="1" smtClean="0"/>
                        <a:t>릴레이션의</a:t>
                      </a:r>
                      <a:r>
                        <a:rPr lang="ko-KR" altLang="en-US" sz="1400" u="none" strike="noStrike" kern="1200" baseline="0" dirty="0" smtClean="0"/>
                        <a:t> </a:t>
                      </a:r>
                      <a:r>
                        <a:rPr lang="ko-KR" altLang="en-US" sz="1400" u="none" strike="noStrike" kern="1200" baseline="0" dirty="0" err="1" smtClean="0"/>
                        <a:t>기본키를</a:t>
                      </a:r>
                      <a:r>
                        <a:rPr lang="ko-KR" altLang="en-US" sz="1400" u="none" strike="noStrike" kern="1200" baseline="0" dirty="0" smtClean="0"/>
                        <a:t> 참조하는 속성 또는 속성들의 집합</a:t>
                      </a:r>
                      <a:endParaRPr lang="ko-KR" alt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보장하고 일관된 상태로 유지하기 위한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결함이 없는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정확하고 유효하게 유지하는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1" y="2978950"/>
            <a:ext cx="8313608" cy="28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(entity integrity constraint)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기본키를</a:t>
            </a:r>
            <a:r>
              <a:rPr lang="ko-KR" altLang="en-US" dirty="0" smtClean="0"/>
              <a:t> 구성하는 모든 속성은 널 값을 가질 수 없는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348880"/>
            <a:ext cx="73247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</a:t>
            </a:r>
            <a:r>
              <a:rPr lang="en-US" altLang="ko-KR" dirty="0" smtClean="0"/>
              <a:t>(referential integrity constraint)</a:t>
            </a:r>
          </a:p>
          <a:p>
            <a:pPr lvl="1"/>
            <a:r>
              <a:rPr lang="ko-KR" altLang="en-US" dirty="0" err="1" smtClean="0"/>
              <a:t>외래키는</a:t>
            </a:r>
            <a:r>
              <a:rPr lang="ko-KR" altLang="en-US" dirty="0" smtClean="0"/>
              <a:t> 참조할 수 없는 값을 가질 수 없는 규칙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924812"/>
            <a:ext cx="7083552" cy="49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관계 데이터 모델의 제약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088740"/>
            <a:ext cx="7696962" cy="5287328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391980" y="5814265"/>
            <a:ext cx="4320480" cy="810090"/>
          </a:xfrm>
          <a:prstGeom prst="wedgeRoundRectCallout">
            <a:avLst>
              <a:gd name="adj1" fmla="val -26010"/>
              <a:gd name="adj2" fmla="val -71562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r>
              <a:rPr lang="ko-KR" altLang="en-US" sz="1600" dirty="0" smtClean="0">
                <a:solidFill>
                  <a:schemeClr val="tx1"/>
                </a:solidFill>
              </a:rPr>
              <a:t> 속성이 널 값을 가진다고 해서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참조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무결성</a:t>
            </a:r>
            <a:r>
              <a:rPr lang="ko-KR" altLang="en-US" sz="1600" dirty="0" smtClean="0">
                <a:solidFill>
                  <a:schemeClr val="tx1"/>
                </a:solidFill>
              </a:rPr>
              <a:t> 제약조건을 위반한 것은 아니다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662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36585" y="2874507"/>
            <a:ext cx="1575175" cy="103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867254" y="2893067"/>
            <a:ext cx="1575175" cy="1035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교사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039107" y="1750119"/>
            <a:ext cx="117013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>
                <a:solidFill>
                  <a:schemeClr val="tx1"/>
                </a:solidFill>
              </a:rPr>
              <a:t>학번</a:t>
            </a:r>
            <a:endParaRPr lang="ko-KR" altLang="en-US" u="sng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51520" y="4424456"/>
            <a:ext cx="117013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36685" y="4439847"/>
            <a:ext cx="117013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4" idx="4"/>
            <a:endCxn id="2" idx="0"/>
          </p:cNvCxnSpPr>
          <p:nvPr/>
        </p:nvCxnSpPr>
        <p:spPr>
          <a:xfrm>
            <a:off x="1624172" y="2470199"/>
            <a:ext cx="1" cy="404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" idx="2"/>
            <a:endCxn id="5" idx="0"/>
          </p:cNvCxnSpPr>
          <p:nvPr/>
        </p:nvCxnSpPr>
        <p:spPr>
          <a:xfrm flipH="1">
            <a:off x="836585" y="3909622"/>
            <a:ext cx="787588" cy="514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" idx="2"/>
            <a:endCxn id="6" idx="0"/>
          </p:cNvCxnSpPr>
          <p:nvPr/>
        </p:nvCxnSpPr>
        <p:spPr>
          <a:xfrm>
            <a:off x="1624173" y="3909622"/>
            <a:ext cx="697577" cy="5302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069776" y="1690890"/>
            <a:ext cx="117013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>
                <a:solidFill>
                  <a:schemeClr val="tx1"/>
                </a:solidFill>
              </a:rPr>
              <a:t>교사번호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60711" y="4345323"/>
            <a:ext cx="117013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723173" y="1689596"/>
            <a:ext cx="1863338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>
                <a:solidFill>
                  <a:schemeClr val="tx1"/>
                </a:solidFill>
              </a:rPr>
              <a:t>교사번호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8" idx="4"/>
            <a:endCxn id="3" idx="0"/>
          </p:cNvCxnSpPr>
          <p:nvPr/>
        </p:nvCxnSpPr>
        <p:spPr>
          <a:xfrm>
            <a:off x="7654842" y="2409676"/>
            <a:ext cx="0" cy="483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2"/>
            <a:endCxn id="17" idx="0"/>
          </p:cNvCxnSpPr>
          <p:nvPr/>
        </p:nvCxnSpPr>
        <p:spPr>
          <a:xfrm flipH="1">
            <a:off x="7645776" y="3928182"/>
            <a:ext cx="9066" cy="417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3536885" y="2772219"/>
            <a:ext cx="2295255" cy="127681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896924" y="1689596"/>
            <a:ext cx="1575175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상담날짜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99447" y="4424456"/>
            <a:ext cx="117013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26" idx="2"/>
            <a:endCxn id="28" idx="0"/>
          </p:cNvCxnSpPr>
          <p:nvPr/>
        </p:nvCxnSpPr>
        <p:spPr>
          <a:xfrm flipH="1">
            <a:off x="4684512" y="4049032"/>
            <a:ext cx="1" cy="375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4"/>
            <a:endCxn id="26" idx="0"/>
          </p:cNvCxnSpPr>
          <p:nvPr/>
        </p:nvCxnSpPr>
        <p:spPr>
          <a:xfrm>
            <a:off x="4684512" y="2409676"/>
            <a:ext cx="1" cy="362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" idx="1"/>
            <a:endCxn id="26" idx="3"/>
          </p:cNvCxnSpPr>
          <p:nvPr/>
        </p:nvCxnSpPr>
        <p:spPr>
          <a:xfrm flipH="1">
            <a:off x="5832140" y="3410625"/>
            <a:ext cx="103511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6" idx="1"/>
            <a:endCxn id="2" idx="3"/>
          </p:cNvCxnSpPr>
          <p:nvPr/>
        </p:nvCxnSpPr>
        <p:spPr>
          <a:xfrm flipH="1" flipV="1">
            <a:off x="2411760" y="3392065"/>
            <a:ext cx="1125125" cy="18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14449" y="300509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169199" y="2972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8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관계 데이터 모델의 개념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 데이터 모델의 기본 개념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개념적 구조를 논리적 구조로 표현하는 논리적 데이터 모델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하나의 개체에 대한 데이터를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9" y="2697017"/>
            <a:ext cx="8666607" cy="32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</a:t>
            </a:r>
            <a:r>
              <a:rPr lang="ko-KR" altLang="en-US"/>
              <a:t>데이터 </a:t>
            </a:r>
            <a:r>
              <a:rPr lang="ko-KR" altLang="en-US" smtClean="0"/>
              <a:t>모델의 기본 </a:t>
            </a:r>
            <a:r>
              <a:rPr lang="ko-KR" altLang="en-US" dirty="0" smtClean="0"/>
              <a:t>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</a:t>
            </a:r>
            <a:r>
              <a:rPr lang="en-US" altLang="ko-KR" smtClean="0"/>
              <a:t>(relation)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하나의 </a:t>
            </a:r>
            <a:r>
              <a:rPr lang="ko-KR" altLang="en-US" dirty="0"/>
              <a:t>개체에 관한 데이터를 </a:t>
            </a:r>
            <a:r>
              <a:rPr lang="en-US" altLang="ko-KR" dirty="0"/>
              <a:t>2</a:t>
            </a:r>
            <a:r>
              <a:rPr lang="ko-KR" altLang="en-US" dirty="0"/>
              <a:t>차원 테이블의 구조로 저장한 것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 관리 시스템 관점에서 파일</a:t>
            </a:r>
            <a:r>
              <a:rPr lang="en-US" altLang="ko-KR" smtClean="0"/>
              <a:t>(file)</a:t>
            </a:r>
            <a:r>
              <a:rPr lang="ko-KR" altLang="en-US" smtClean="0"/>
              <a:t>에 대응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속성</a:t>
            </a:r>
            <a:r>
              <a:rPr lang="en-US" altLang="ko-KR" smtClean="0"/>
              <a:t>(attribute)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</a:t>
            </a:r>
            <a:r>
              <a:rPr lang="en-US" altLang="ko-KR" smtClean="0"/>
              <a:t> </a:t>
            </a:r>
            <a:r>
              <a:rPr lang="ko-KR" altLang="en-US" smtClean="0"/>
              <a:t>열</a:t>
            </a:r>
            <a:r>
              <a:rPr lang="en-US" altLang="ko-KR" smtClean="0"/>
              <a:t>, </a:t>
            </a:r>
            <a:r>
              <a:rPr lang="ko-KR" altLang="en-US" smtClean="0"/>
              <a:t>애트리뷰트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 관리 시스템 관점에서 필드</a:t>
            </a:r>
            <a:r>
              <a:rPr lang="en-US" altLang="ko-KR" smtClean="0"/>
              <a:t>(field)</a:t>
            </a:r>
            <a:r>
              <a:rPr lang="ko-KR" altLang="en-US" smtClean="0"/>
              <a:t>에 대응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투플</a:t>
            </a:r>
            <a:r>
              <a:rPr lang="en-US" altLang="ko-KR" smtClean="0"/>
              <a:t>(tuple)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행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관리 시스템 관점에서 레코드</a:t>
            </a:r>
            <a:r>
              <a:rPr lang="en-US" altLang="ko-KR" smtClean="0"/>
              <a:t>(record)</a:t>
            </a:r>
            <a:r>
              <a:rPr lang="ko-KR" altLang="en-US" smtClean="0"/>
              <a:t>에 대응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데이터 모델의 </a:t>
            </a:r>
            <a:r>
              <a:rPr lang="ko-KR" altLang="en-US" dirty="0" smtClean="0"/>
              <a:t>기본 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도메인</a:t>
            </a:r>
            <a:r>
              <a:rPr lang="en-US" altLang="ko-KR" dirty="0" smtClean="0"/>
              <a:t>(domain)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/>
              <a:t>속성이 가질 수 있는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값의 </a:t>
            </a:r>
            <a:r>
              <a:rPr lang="ko-KR" altLang="en-US" dirty="0"/>
              <a:t>집합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 값을 입력 및 수정할 때 적합성 판단의 기준이 됨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일반적으로 속성의 특성을 고려한 데이터 타입으로 정의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널</a:t>
            </a:r>
            <a:r>
              <a:rPr lang="en-US" altLang="ko-KR" dirty="0" smtClean="0"/>
              <a:t>(null)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 값을 아직 </a:t>
            </a:r>
            <a:r>
              <a:rPr lang="ko-KR" altLang="en-US" dirty="0"/>
              <a:t>모르거나 </a:t>
            </a:r>
            <a:r>
              <a:rPr lang="ko-KR" altLang="en-US" dirty="0" smtClean="0"/>
              <a:t>해당되는 값이 </a:t>
            </a:r>
            <a:r>
              <a:rPr lang="ko-KR" altLang="en-US" dirty="0"/>
              <a:t>없음을 </a:t>
            </a:r>
            <a:r>
              <a:rPr lang="ko-KR" altLang="en-US" dirty="0" smtClean="0"/>
              <a:t>표현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차수</a:t>
            </a:r>
            <a:r>
              <a:rPr lang="en-US" altLang="ko-KR" dirty="0" smtClean="0"/>
              <a:t>(degree)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속성의 전체 개수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카디널리티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cardicality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/>
              <a:t>릴레이션에서</a:t>
            </a:r>
            <a:r>
              <a:rPr lang="ko-KR" altLang="en-US" dirty="0"/>
              <a:t> </a:t>
            </a:r>
            <a:r>
              <a:rPr lang="ko-KR" altLang="en-US" dirty="0" err="1"/>
              <a:t>투플의</a:t>
            </a:r>
            <a:r>
              <a:rPr lang="ko-KR" altLang="en-US" dirty="0"/>
              <a:t> 전체 개수</a:t>
            </a:r>
          </a:p>
        </p:txBody>
      </p:sp>
    </p:spTree>
    <p:extLst>
      <p:ext uri="{BB962C8B-B14F-4D97-AF65-F5344CB8AC3E}">
        <p14:creationId xmlns:p14="http://schemas.microsoft.com/office/powerpoint/2010/main" val="1393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관계 데이터 모델의 기본 용어</a:t>
            </a:r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41730" y="5229200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&lt;</a:t>
            </a:r>
            <a:r>
              <a:rPr lang="ko-KR" altLang="en-US" smtClean="0"/>
              <a:t>고객 릴레이션의 차수는</a:t>
            </a:r>
            <a:r>
              <a:rPr lang="en-US" altLang="ko-KR" smtClean="0"/>
              <a:t> 6, </a:t>
            </a:r>
            <a:r>
              <a:rPr lang="ko-KR" altLang="en-US" smtClean="0"/>
              <a:t>카디널리티는</a:t>
            </a:r>
            <a:r>
              <a:rPr lang="en-US" altLang="ko-KR" smtClean="0"/>
              <a:t> 4&gt;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943835"/>
            <a:ext cx="8666607" cy="32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릴레이션의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릴레이션 스키마</a:t>
            </a:r>
            <a:r>
              <a:rPr lang="en-US" altLang="ko-KR" smtClean="0"/>
              <a:t>(relation schema)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논리적 구조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릴레이션의 </a:t>
            </a:r>
            <a:r>
              <a:rPr lang="ko-KR" altLang="en-US" dirty="0"/>
              <a:t>이름과 </a:t>
            </a:r>
            <a:r>
              <a:rPr lang="ko-KR" altLang="en-US" dirty="0" err="1"/>
              <a:t>릴레이션에</a:t>
            </a:r>
            <a:r>
              <a:rPr lang="ko-KR" altLang="en-US" dirty="0"/>
              <a:t> 포함된 모든 </a:t>
            </a:r>
            <a:r>
              <a:rPr lang="ko-KR" altLang="en-US" smtClean="0"/>
              <a:t>속성 이름으로 정의</a:t>
            </a:r>
            <a:endParaRPr lang="en-US" altLang="ko-KR" smtClean="0"/>
          </a:p>
          <a:p>
            <a:pPr lvl="3">
              <a:lnSpc>
                <a:spcPct val="150000"/>
              </a:lnSpc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고객</a:t>
            </a:r>
            <a:r>
              <a:rPr lang="en-US" altLang="ko-KR" smtClean="0"/>
              <a:t>(</a:t>
            </a:r>
            <a:r>
              <a:rPr lang="ko-KR" altLang="en-US" smtClean="0"/>
              <a:t>고객아이디</a:t>
            </a:r>
            <a:r>
              <a:rPr lang="en-US" altLang="ko-KR" smtClean="0"/>
              <a:t>, </a:t>
            </a:r>
            <a:r>
              <a:rPr lang="ko-KR" altLang="en-US" smtClean="0"/>
              <a:t>고객이름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등급</a:t>
            </a:r>
            <a:r>
              <a:rPr lang="en-US" altLang="ko-KR" smtClean="0"/>
              <a:t>, </a:t>
            </a:r>
            <a:r>
              <a:rPr lang="ko-KR" altLang="en-US" smtClean="0"/>
              <a:t>직업</a:t>
            </a:r>
            <a:r>
              <a:rPr lang="en-US" altLang="ko-KR" smtClean="0"/>
              <a:t>, </a:t>
            </a:r>
            <a:r>
              <a:rPr lang="ko-KR" altLang="en-US" smtClean="0"/>
              <a:t>적립금</a:t>
            </a:r>
            <a:r>
              <a:rPr lang="en-US" altLang="ko-KR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 내포</a:t>
            </a:r>
            <a:r>
              <a:rPr lang="en-US" altLang="ko-KR" smtClean="0"/>
              <a:t>(relation intension)</a:t>
            </a:r>
            <a:r>
              <a:rPr lang="ko-KR" altLang="en-US" smtClean="0"/>
              <a:t>라고도 함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정적인 특징이 있음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err="1" smtClean="0"/>
              <a:t>릴레이션</a:t>
            </a:r>
            <a:r>
              <a:rPr lang="ko-KR" altLang="en-US" smtClean="0"/>
              <a:t> 인스턴스</a:t>
            </a:r>
            <a:r>
              <a:rPr lang="en-US" altLang="ko-KR" smtClean="0"/>
              <a:t>(relation instance)</a:t>
            </a:r>
          </a:p>
          <a:p>
            <a:pPr lvl="2">
              <a:lnSpc>
                <a:spcPct val="150000"/>
              </a:lnSpc>
            </a:pPr>
            <a:r>
              <a:rPr lang="ko-KR" altLang="en-US" smtClean="0"/>
              <a:t>어느 </a:t>
            </a:r>
            <a:r>
              <a:rPr lang="ko-KR" altLang="en-US" dirty="0"/>
              <a:t>한 시점에 </a:t>
            </a:r>
            <a:r>
              <a:rPr lang="ko-KR" altLang="en-US" dirty="0" err="1"/>
              <a:t>릴레이션에</a:t>
            </a:r>
            <a:r>
              <a:rPr lang="ko-KR" altLang="en-US" dirty="0"/>
              <a:t> 존재하는 </a:t>
            </a:r>
            <a:r>
              <a:rPr lang="ko-KR" altLang="en-US" err="1"/>
              <a:t>투플들의</a:t>
            </a:r>
            <a:r>
              <a:rPr lang="ko-KR" altLang="en-US"/>
              <a:t> </a:t>
            </a:r>
            <a:r>
              <a:rPr lang="ko-KR" altLang="en-US" smtClean="0"/>
              <a:t>집합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릴레이션</a:t>
            </a:r>
            <a:r>
              <a:rPr lang="en-US" altLang="ko-KR" smtClean="0"/>
              <a:t> </a:t>
            </a:r>
            <a:r>
              <a:rPr lang="ko-KR" altLang="en-US" smtClean="0"/>
              <a:t>외연</a:t>
            </a:r>
            <a:r>
              <a:rPr lang="en-US" altLang="ko-KR" smtClean="0"/>
              <a:t>(relation extension)</a:t>
            </a:r>
            <a:r>
              <a:rPr lang="ko-KR" altLang="en-US" smtClean="0"/>
              <a:t>이라고도 함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동적인 특징이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릴레이션의 구성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2" y="1808820"/>
            <a:ext cx="8858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관계 데이터 모델의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데이터베이스의 구성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 스키마</a:t>
            </a:r>
            <a:r>
              <a:rPr lang="en-US" altLang="ko-KR" dirty="0" smtClean="0"/>
              <a:t>(database schema)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데이터베이스의 전체 구조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데이터베이스를 </a:t>
            </a:r>
            <a:r>
              <a:rPr lang="ko-KR" altLang="en-US" dirty="0"/>
              <a:t>구성하는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ko-KR" altLang="en-US" dirty="0"/>
              <a:t>스키마의 모음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(database instance)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데이터베이스를 </a:t>
            </a:r>
            <a:r>
              <a:rPr lang="ko-KR" altLang="en-US" dirty="0"/>
              <a:t>구성하는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ko-KR" altLang="en-US" dirty="0" err="1"/>
              <a:t>인스턴스의</a:t>
            </a:r>
            <a:r>
              <a:rPr lang="ko-KR" altLang="en-US" dirty="0"/>
              <a:t> 모음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3896518"/>
            <a:ext cx="7905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</TotalTime>
  <Words>814</Words>
  <Application>Microsoft Office PowerPoint</Application>
  <PresentationFormat>화면 슬라이드 쇼(4:3)</PresentationFormat>
  <Paragraphs>152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유닉스</vt:lpstr>
      <vt:lpstr>PowerPoint 프레젠테이션</vt:lpstr>
      <vt:lpstr>학습목표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01 관계 데이터 모델의 개념</vt:lpstr>
      <vt:lpstr>02 관계 데이터 모델의 제약</vt:lpstr>
      <vt:lpstr>02 관계 데이터 모델의 제약</vt:lpstr>
      <vt:lpstr>02 관계 데이터 모델의 제약</vt:lpstr>
      <vt:lpstr>02 관계 데이터 모델의 제약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99</cp:lastModifiedBy>
  <cp:revision>263</cp:revision>
  <dcterms:created xsi:type="dcterms:W3CDTF">2012-07-23T02:34:37Z</dcterms:created>
  <dcterms:modified xsi:type="dcterms:W3CDTF">2020-04-13T06:08:20Z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