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heme/theme2.xml" ContentType="application/vnd.openxmlformats-officedocument.theme+xml"/>
  <Override PartName="/ppt/tags/tag3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73"/>
  </p:notesMasterIdLst>
  <p:sldIdLst>
    <p:sldId id="437" r:id="rId2"/>
    <p:sldId id="446" r:id="rId3"/>
    <p:sldId id="529" r:id="rId4"/>
    <p:sldId id="530" r:id="rId5"/>
    <p:sldId id="531" r:id="rId6"/>
    <p:sldId id="483" r:id="rId7"/>
    <p:sldId id="534" r:id="rId8"/>
    <p:sldId id="533" r:id="rId9"/>
    <p:sldId id="484" r:id="rId10"/>
    <p:sldId id="535" r:id="rId11"/>
    <p:sldId id="551" r:id="rId12"/>
    <p:sldId id="536" r:id="rId13"/>
    <p:sldId id="593" r:id="rId14"/>
    <p:sldId id="553" r:id="rId15"/>
    <p:sldId id="538" r:id="rId16"/>
    <p:sldId id="539" r:id="rId17"/>
    <p:sldId id="540" r:id="rId18"/>
    <p:sldId id="541" r:id="rId19"/>
    <p:sldId id="554" r:id="rId20"/>
    <p:sldId id="542" r:id="rId21"/>
    <p:sldId id="555" r:id="rId22"/>
    <p:sldId id="556" r:id="rId23"/>
    <p:sldId id="543" r:id="rId24"/>
    <p:sldId id="544" r:id="rId25"/>
    <p:sldId id="545" r:id="rId26"/>
    <p:sldId id="546" r:id="rId27"/>
    <p:sldId id="547" r:id="rId28"/>
    <p:sldId id="548" r:id="rId29"/>
    <p:sldId id="549" r:id="rId30"/>
    <p:sldId id="550" r:id="rId31"/>
    <p:sldId id="485" r:id="rId32"/>
    <p:sldId id="576" r:id="rId33"/>
    <p:sldId id="578" r:id="rId34"/>
    <p:sldId id="557" r:id="rId35"/>
    <p:sldId id="594" r:id="rId36"/>
    <p:sldId id="558" r:id="rId37"/>
    <p:sldId id="595" r:id="rId38"/>
    <p:sldId id="581" r:id="rId39"/>
    <p:sldId id="582" r:id="rId40"/>
    <p:sldId id="559" r:id="rId41"/>
    <p:sldId id="583" r:id="rId42"/>
    <p:sldId id="560" r:id="rId43"/>
    <p:sldId id="584" r:id="rId44"/>
    <p:sldId id="585" r:id="rId45"/>
    <p:sldId id="561" r:id="rId46"/>
    <p:sldId id="586" r:id="rId47"/>
    <p:sldId id="562" r:id="rId48"/>
    <p:sldId id="587" r:id="rId49"/>
    <p:sldId id="563" r:id="rId50"/>
    <p:sldId id="588" r:id="rId51"/>
    <p:sldId id="564" r:id="rId52"/>
    <p:sldId id="565" r:id="rId53"/>
    <p:sldId id="566" r:id="rId54"/>
    <p:sldId id="567" r:id="rId55"/>
    <p:sldId id="589" r:id="rId56"/>
    <p:sldId id="568" r:id="rId57"/>
    <p:sldId id="569" r:id="rId58"/>
    <p:sldId id="571" r:id="rId59"/>
    <p:sldId id="572" r:id="rId60"/>
    <p:sldId id="573" r:id="rId61"/>
    <p:sldId id="574" r:id="rId62"/>
    <p:sldId id="575" r:id="rId63"/>
    <p:sldId id="590" r:id="rId64"/>
    <p:sldId id="591" r:id="rId65"/>
    <p:sldId id="592" r:id="rId66"/>
    <p:sldId id="504" r:id="rId67"/>
    <p:sldId id="577" r:id="rId68"/>
    <p:sldId id="523" r:id="rId69"/>
    <p:sldId id="522" r:id="rId70"/>
    <p:sldId id="455" r:id="rId71"/>
    <p:sldId id="596" r:id="rId7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A9A6"/>
    <a:srgbClr val="EFBBB9"/>
    <a:srgbClr val="E46E68"/>
    <a:srgbClr val="FF9FA1"/>
    <a:srgbClr val="FF8588"/>
    <a:srgbClr val="FF7C80"/>
    <a:srgbClr val="FF9966"/>
    <a:srgbClr val="FF9933"/>
    <a:srgbClr val="FF00FF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86" autoAdjust="0"/>
    <p:restoredTop sz="94660"/>
  </p:normalViewPr>
  <p:slideViewPr>
    <p:cSldViewPr>
      <p:cViewPr varScale="1">
        <p:scale>
          <a:sx n="116" d="100"/>
          <a:sy n="116" d="100"/>
        </p:scale>
        <p:origin x="-1542" y="-10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3762" y="54"/>
      </p:cViewPr>
      <p:guideLst/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BC3899-2E4F-4D3A-8D29-BF4BDDE21DE2}" type="datetimeFigureOut">
              <a:rPr lang="ko-KR" altLang="en-US" smtClean="0"/>
              <a:pPr/>
              <a:t>2020-04-13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9363BF-43B7-4F43-ABD0-D052F59FCD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480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tags" Target="../tags/tag14.xml"/><Relationship Id="rId13" Type="http://schemas.openxmlformats.org/officeDocument/2006/relationships/image" Target="../media/image1.jpeg"/><Relationship Id="rId3" Type="http://schemas.openxmlformats.org/officeDocument/2006/relationships/tags" Target="../tags/tag9.xml"/><Relationship Id="rId7" Type="http://schemas.openxmlformats.org/officeDocument/2006/relationships/tags" Target="../tags/tag13.xml"/><Relationship Id="rId12" Type="http://schemas.openxmlformats.org/officeDocument/2006/relationships/slideMaster" Target="../slideMasters/slideMaster1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tags" Target="../tags/tag12.xml"/><Relationship Id="rId11" Type="http://schemas.openxmlformats.org/officeDocument/2006/relationships/tags" Target="../tags/tag17.xml"/><Relationship Id="rId5" Type="http://schemas.openxmlformats.org/officeDocument/2006/relationships/tags" Target="../tags/tag11.xml"/><Relationship Id="rId15" Type="http://schemas.openxmlformats.org/officeDocument/2006/relationships/image" Target="../media/image3.png"/><Relationship Id="rId10" Type="http://schemas.openxmlformats.org/officeDocument/2006/relationships/tags" Target="../tags/tag16.xml"/><Relationship Id="rId4" Type="http://schemas.openxmlformats.org/officeDocument/2006/relationships/tags" Target="../tags/tag10.xml"/><Relationship Id="rId9" Type="http://schemas.openxmlformats.org/officeDocument/2006/relationships/tags" Target="../tags/tag15.xml"/><Relationship Id="rId14" Type="http://schemas.openxmlformats.org/officeDocument/2006/relationships/image" Target="../media/image2.jpe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2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25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30.xml"/><Relationship Id="rId4" Type="http://schemas.openxmlformats.org/officeDocument/2006/relationships/tags" Target="../tags/tag29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33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6" Type="http://schemas.openxmlformats.org/officeDocument/2006/relationships/tags" Target="../tags/tag36.xml"/><Relationship Id="rId5" Type="http://schemas.openxmlformats.org/officeDocument/2006/relationships/tags" Target="../tags/tag35.xml"/><Relationship Id="rId4" Type="http://schemas.openxmlformats.org/officeDocument/2006/relationships/tags" Target="../tags/tag3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저작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9" descr="쿡북로고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977578" y="595313"/>
            <a:ext cx="121602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6"/>
          <p:cNvSpPr txBox="1">
            <a:spLocks noChangeArrowheads="1"/>
          </p:cNvSpPr>
          <p:nvPr userDrawn="1"/>
        </p:nvSpPr>
        <p:spPr bwMode="auto">
          <a:xfrm>
            <a:off x="2215021" y="629398"/>
            <a:ext cx="2829337" cy="369332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ko-KR" altLang="en-US" sz="1800" dirty="0" smtClean="0">
                <a:solidFill>
                  <a:prstClr val="black"/>
                </a:solidFill>
                <a:latin typeface="HY견고딕" pitchFamily="18" charset="-127"/>
                <a:ea typeface="HY견고딕" pitchFamily="18" charset="-127"/>
              </a:rPr>
              <a:t>데이터베이스 개론</a:t>
            </a:r>
            <a:r>
              <a:rPr lang="en-US" altLang="ko-KR" sz="1800" dirty="0" smtClean="0">
                <a:solidFill>
                  <a:prstClr val="black"/>
                </a:solidFill>
                <a:latin typeface="HY견고딕" pitchFamily="18" charset="-127"/>
                <a:ea typeface="HY견고딕" pitchFamily="18" charset="-127"/>
              </a:rPr>
              <a:t>(2</a:t>
            </a:r>
            <a:r>
              <a:rPr lang="ko-KR" altLang="en-US" sz="1800" dirty="0" smtClean="0">
                <a:solidFill>
                  <a:prstClr val="black"/>
                </a:solidFill>
                <a:latin typeface="HY견고딕" pitchFamily="18" charset="-127"/>
                <a:ea typeface="HY견고딕" pitchFamily="18" charset="-127"/>
              </a:rPr>
              <a:t>판</a:t>
            </a:r>
            <a:r>
              <a:rPr lang="en-US" altLang="ko-KR" sz="1800" dirty="0" smtClean="0">
                <a:solidFill>
                  <a:prstClr val="black"/>
                </a:solidFill>
                <a:latin typeface="HY견고딕" pitchFamily="18" charset="-127"/>
                <a:ea typeface="HY견고딕" pitchFamily="18" charset="-127"/>
              </a:rPr>
              <a:t>)</a:t>
            </a:r>
            <a:endParaRPr lang="de-DE" altLang="ko-KR" sz="1200" dirty="0" smtClean="0">
              <a:solidFill>
                <a:prstClr val="black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TextBox 7"/>
          <p:cNvSpPr txBox="1"/>
          <p:nvPr userDrawn="1"/>
        </p:nvSpPr>
        <p:spPr>
          <a:xfrm>
            <a:off x="612453" y="1700213"/>
            <a:ext cx="7991475" cy="135421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defRPr/>
            </a:pPr>
            <a:endParaRPr lang="en-US" altLang="ko-KR" sz="1000" dirty="0">
              <a:solidFill>
                <a:srgbClr val="222222"/>
              </a:solidFill>
            </a:endParaRPr>
          </a:p>
          <a:p>
            <a:pPr>
              <a:defRPr/>
            </a:pPr>
            <a:r>
              <a:rPr lang="en-US" altLang="ko-KR" sz="1400" b="1" dirty="0">
                <a:solidFill>
                  <a:srgbClr val="FF0000"/>
                </a:solidFill>
              </a:rPr>
              <a:t>[</a:t>
            </a:r>
            <a:r>
              <a:rPr lang="ko-KR" altLang="en-US" sz="1400" b="1" dirty="0">
                <a:solidFill>
                  <a:srgbClr val="FF0000"/>
                </a:solidFill>
              </a:rPr>
              <a:t>강의교안 이용 안내</a:t>
            </a:r>
            <a:r>
              <a:rPr lang="en-US" altLang="ko-KR" sz="1400" b="1" dirty="0">
                <a:solidFill>
                  <a:srgbClr val="FF0000"/>
                </a:solidFill>
              </a:rPr>
              <a:t>]</a:t>
            </a:r>
          </a:p>
          <a:p>
            <a:pPr>
              <a:defRPr/>
            </a:pPr>
            <a:endParaRPr lang="en-US" altLang="ko-KR" sz="1000" dirty="0">
              <a:solidFill>
                <a:prstClr val="black"/>
              </a:solidFill>
            </a:endParaRPr>
          </a:p>
          <a:p>
            <a:pPr marL="171450" indent="-171450">
              <a:lnSpc>
                <a:spcPct val="120000"/>
              </a:lnSpc>
              <a:buFont typeface="Arial" pitchFamily="34" charset="0"/>
              <a:buChar char="•"/>
              <a:defRPr/>
            </a:pPr>
            <a:r>
              <a:rPr lang="ko-KR" altLang="en-US" sz="1000" dirty="0">
                <a:solidFill>
                  <a:prstClr val="black"/>
                </a:solidFill>
              </a:rPr>
              <a:t>본 강의교안의 저작권은 </a:t>
            </a:r>
            <a:r>
              <a:rPr lang="ko-KR" altLang="en-US" sz="1000" dirty="0" err="1" smtClean="0">
                <a:solidFill>
                  <a:prstClr val="black"/>
                </a:solidFill>
              </a:rPr>
              <a:t>한빛아카데미</a:t>
            </a:r>
            <a:r>
              <a:rPr lang="ko-KR" altLang="en-US" sz="1000" dirty="0" smtClean="0">
                <a:solidFill>
                  <a:prstClr val="black"/>
                </a:solidFill>
              </a:rPr>
              <a:t>㈜</a:t>
            </a:r>
            <a:r>
              <a:rPr lang="ko-KR" altLang="en-US" sz="1000" dirty="0">
                <a:solidFill>
                  <a:prstClr val="black"/>
                </a:solidFill>
              </a:rPr>
              <a:t>에 있습니다</a:t>
            </a:r>
            <a:r>
              <a:rPr lang="en-US" altLang="ko-KR" sz="1000" dirty="0">
                <a:solidFill>
                  <a:prstClr val="black"/>
                </a:solidFill>
              </a:rPr>
              <a:t>.</a:t>
            </a:r>
            <a:r>
              <a:rPr lang="ko-KR" altLang="en-US" sz="1000" dirty="0">
                <a:solidFill>
                  <a:srgbClr val="222222"/>
                </a:solidFill>
              </a:rPr>
              <a:t> </a:t>
            </a:r>
            <a:endParaRPr lang="en-US" altLang="ko-KR" sz="1000" dirty="0">
              <a:solidFill>
                <a:srgbClr val="222222"/>
              </a:solidFill>
            </a:endParaRPr>
          </a:p>
          <a:p>
            <a:pPr marL="171450" indent="-171450">
              <a:lnSpc>
                <a:spcPct val="120000"/>
              </a:lnSpc>
              <a:buFont typeface="Arial" pitchFamily="34" charset="0"/>
              <a:buChar char="•"/>
              <a:defRPr/>
            </a:pPr>
            <a:r>
              <a:rPr lang="ko-KR" altLang="en-US" sz="1000" u="sng" dirty="0">
                <a:solidFill>
                  <a:srgbClr val="222222"/>
                </a:solidFill>
              </a:rPr>
              <a:t>이 자료를 무단으로 전제하거나 배포할 경우 저작권법 </a:t>
            </a:r>
            <a:r>
              <a:rPr lang="en-US" altLang="ko-KR" sz="1000" u="sng" dirty="0">
                <a:solidFill>
                  <a:srgbClr val="222222"/>
                </a:solidFill>
              </a:rPr>
              <a:t>136</a:t>
            </a:r>
            <a:r>
              <a:rPr lang="ko-KR" altLang="en-US" sz="1000" u="sng" dirty="0">
                <a:solidFill>
                  <a:srgbClr val="222222"/>
                </a:solidFill>
              </a:rPr>
              <a:t>조에 의거하여 최고 </a:t>
            </a:r>
            <a:r>
              <a:rPr lang="en-US" altLang="ko-KR" sz="1000" u="sng" dirty="0">
                <a:solidFill>
                  <a:srgbClr val="222222"/>
                </a:solidFill>
              </a:rPr>
              <a:t>5</a:t>
            </a:r>
            <a:r>
              <a:rPr lang="ko-KR" altLang="en-US" sz="1000" u="sng" dirty="0">
                <a:solidFill>
                  <a:srgbClr val="222222"/>
                </a:solidFill>
              </a:rPr>
              <a:t>년 이하의 </a:t>
            </a:r>
            <a:r>
              <a:rPr lang="ko-KR" altLang="en-US" sz="1000" u="sng" dirty="0" smtClean="0">
                <a:solidFill>
                  <a:srgbClr val="222222"/>
                </a:solidFill>
              </a:rPr>
              <a:t>징역</a:t>
            </a:r>
            <a:r>
              <a:rPr lang="en-US" altLang="ko-KR" sz="1000" u="sng" dirty="0" smtClean="0">
                <a:solidFill>
                  <a:srgbClr val="222222"/>
                </a:solidFill>
              </a:rPr>
              <a:t> </a:t>
            </a:r>
            <a:r>
              <a:rPr lang="ko-KR" altLang="en-US" sz="1000" u="sng" dirty="0">
                <a:solidFill>
                  <a:srgbClr val="222222"/>
                </a:solidFill>
              </a:rPr>
              <a:t>또는 </a:t>
            </a:r>
            <a:r>
              <a:rPr lang="en-US" altLang="ko-KR" sz="1000" u="sng" dirty="0">
                <a:solidFill>
                  <a:srgbClr val="222222"/>
                </a:solidFill>
              </a:rPr>
              <a:t>5</a:t>
            </a:r>
            <a:r>
              <a:rPr lang="ko-KR" altLang="en-US" sz="1000" u="sng" dirty="0" err="1">
                <a:solidFill>
                  <a:srgbClr val="222222"/>
                </a:solidFill>
              </a:rPr>
              <a:t>천만원</a:t>
            </a:r>
            <a:r>
              <a:rPr lang="ko-KR" altLang="en-US" sz="1000" u="sng" dirty="0">
                <a:solidFill>
                  <a:srgbClr val="222222"/>
                </a:solidFill>
              </a:rPr>
              <a:t> 이하의 벌금에 처할 수 있고 이를 병과</a:t>
            </a:r>
            <a:r>
              <a:rPr lang="en-US" altLang="ko-KR" sz="1000" u="sng" dirty="0">
                <a:solidFill>
                  <a:srgbClr val="222222"/>
                </a:solidFill>
              </a:rPr>
              <a:t>(</a:t>
            </a:r>
            <a:r>
              <a:rPr lang="ko-KR" altLang="en-US" sz="1000" u="sng" dirty="0">
                <a:solidFill>
                  <a:srgbClr val="222222"/>
                </a:solidFill>
              </a:rPr>
              <a:t>倂科</a:t>
            </a:r>
            <a:r>
              <a:rPr lang="en-US" altLang="ko-KR" sz="1000" u="sng" dirty="0">
                <a:solidFill>
                  <a:srgbClr val="222222"/>
                </a:solidFill>
              </a:rPr>
              <a:t>)</a:t>
            </a:r>
            <a:r>
              <a:rPr lang="ko-KR" altLang="en-US" sz="1000" u="sng" dirty="0">
                <a:solidFill>
                  <a:srgbClr val="222222"/>
                </a:solidFill>
              </a:rPr>
              <a:t>할 수도 있습니다</a:t>
            </a:r>
            <a:r>
              <a:rPr lang="en-US" altLang="ko-KR" sz="1000" u="sng" dirty="0">
                <a:solidFill>
                  <a:srgbClr val="222222"/>
                </a:solidFill>
              </a:rPr>
              <a:t>.</a:t>
            </a:r>
          </a:p>
          <a:p>
            <a:pPr>
              <a:lnSpc>
                <a:spcPct val="120000"/>
              </a:lnSpc>
              <a:defRPr/>
            </a:pPr>
            <a:endParaRPr lang="ko-KR" altLang="en-US" sz="10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76731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169"/>
          <p:cNvGrpSpPr>
            <a:grpSpLocks/>
          </p:cNvGrpSpPr>
          <p:nvPr userDrawn="1">
            <p:custDataLst>
              <p:tags r:id="rId1"/>
            </p:custDataLst>
          </p:nvPr>
        </p:nvGrpSpPr>
        <p:grpSpPr bwMode="auto">
          <a:xfrm>
            <a:off x="7773987" y="65357"/>
            <a:ext cx="1123950" cy="744545"/>
            <a:chOff x="4897" y="107"/>
            <a:chExt cx="708" cy="469"/>
          </a:xfrm>
        </p:grpSpPr>
        <p:sp>
          <p:nvSpPr>
            <p:cNvPr id="28" name="Freeform 164"/>
            <p:cNvSpPr>
              <a:spLocks/>
            </p:cNvSpPr>
            <p:nvPr userDrawn="1"/>
          </p:nvSpPr>
          <p:spPr bwMode="gray">
            <a:xfrm flipH="1">
              <a:off x="5377" y="345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C4A2D2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9" name="Freeform 166"/>
            <p:cNvSpPr>
              <a:spLocks/>
            </p:cNvSpPr>
            <p:nvPr userDrawn="1"/>
          </p:nvSpPr>
          <p:spPr bwMode="gray">
            <a:xfrm flipH="1">
              <a:off x="5378" y="107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0" name="Freeform 167"/>
            <p:cNvSpPr>
              <a:spLocks/>
            </p:cNvSpPr>
            <p:nvPr userDrawn="1"/>
          </p:nvSpPr>
          <p:spPr bwMode="gray">
            <a:xfrm flipH="1">
              <a:off x="5134" y="349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" name="Freeform 168"/>
            <p:cNvSpPr>
              <a:spLocks/>
            </p:cNvSpPr>
            <p:nvPr userDrawn="1"/>
          </p:nvSpPr>
          <p:spPr bwMode="gray">
            <a:xfrm flipH="1">
              <a:off x="4897" y="118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35" name="Rectangle 2"/>
          <p:cNvSpPr>
            <a:spLocks noGrp="1" noChangeArrowheads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09600" y="5791200"/>
            <a:ext cx="7924800" cy="685800"/>
          </a:xfrm>
          <a:prstGeom prst="rect">
            <a:avLst/>
          </a:prstGeom>
        </p:spPr>
        <p:txBody>
          <a:bodyPr/>
          <a:lstStyle>
            <a:lvl1pPr algn="ctr">
              <a:defRPr sz="4400" b="0" i="0" baseline="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defRPr>
            </a:lvl1pPr>
          </a:lstStyle>
          <a:p>
            <a:pPr lvl="0"/>
            <a:r>
              <a:rPr lang="ko-KR" altLang="en-US" noProof="0" dirty="0" err="1" smtClean="0"/>
              <a:t>장제목</a:t>
            </a:r>
            <a:endParaRPr lang="en-US" altLang="ko-KR" noProof="0" dirty="0" smtClean="0"/>
          </a:p>
        </p:txBody>
      </p:sp>
      <p:sp>
        <p:nvSpPr>
          <p:cNvPr id="37" name="모서리가 둥근 직사각형 36"/>
          <p:cNvSpPr/>
          <p:nvPr userDrawn="1">
            <p:custDataLst>
              <p:tags r:id="rId3"/>
            </p:custDataLst>
          </p:nvPr>
        </p:nvSpPr>
        <p:spPr>
          <a:xfrm>
            <a:off x="7596336" y="70751"/>
            <a:ext cx="1380015" cy="890223"/>
          </a:xfrm>
          <a:prstGeom prst="roundRect">
            <a:avLst>
              <a:gd name="adj" fmla="val 28406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38" name="그림 29" descr="쿡북로고.jpg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3634" y="159730"/>
            <a:ext cx="10795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모서리가 둥근 직사각형 38"/>
          <p:cNvSpPr/>
          <p:nvPr userDrawn="1">
            <p:custDataLst>
              <p:tags r:id="rId5"/>
            </p:custDataLst>
          </p:nvPr>
        </p:nvSpPr>
        <p:spPr>
          <a:xfrm>
            <a:off x="7596336" y="70751"/>
            <a:ext cx="1380015" cy="890223"/>
          </a:xfrm>
          <a:prstGeom prst="roundRect">
            <a:avLst>
              <a:gd name="adj" fmla="val 28406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41" name="Group 169"/>
          <p:cNvGrpSpPr>
            <a:grpSpLocks/>
          </p:cNvGrpSpPr>
          <p:nvPr userDrawn="1">
            <p:custDataLst>
              <p:tags r:id="rId6"/>
            </p:custDataLst>
          </p:nvPr>
        </p:nvGrpSpPr>
        <p:grpSpPr bwMode="auto">
          <a:xfrm>
            <a:off x="7773987" y="65357"/>
            <a:ext cx="1123950" cy="744545"/>
            <a:chOff x="4897" y="107"/>
            <a:chExt cx="708" cy="469"/>
          </a:xfrm>
        </p:grpSpPr>
        <p:sp>
          <p:nvSpPr>
            <p:cNvPr id="42" name="Freeform 164"/>
            <p:cNvSpPr>
              <a:spLocks/>
            </p:cNvSpPr>
            <p:nvPr userDrawn="1"/>
          </p:nvSpPr>
          <p:spPr bwMode="gray">
            <a:xfrm flipH="1">
              <a:off x="5377" y="345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C4A2D2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3" name="Freeform 166"/>
            <p:cNvSpPr>
              <a:spLocks/>
            </p:cNvSpPr>
            <p:nvPr userDrawn="1"/>
          </p:nvSpPr>
          <p:spPr bwMode="gray">
            <a:xfrm flipH="1">
              <a:off x="5378" y="107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4" name="Freeform 167"/>
            <p:cNvSpPr>
              <a:spLocks/>
            </p:cNvSpPr>
            <p:nvPr userDrawn="1"/>
          </p:nvSpPr>
          <p:spPr bwMode="gray">
            <a:xfrm flipH="1">
              <a:off x="5134" y="349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5" name="Freeform 168"/>
            <p:cNvSpPr>
              <a:spLocks/>
            </p:cNvSpPr>
            <p:nvPr userDrawn="1"/>
          </p:nvSpPr>
          <p:spPr bwMode="gray">
            <a:xfrm flipH="1">
              <a:off x="4897" y="118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47" name="Freeform 170"/>
          <p:cNvSpPr>
            <a:spLocks/>
          </p:cNvSpPr>
          <p:nvPr userDrawn="1">
            <p:custDataLst>
              <p:tags r:id="rId7"/>
            </p:custDataLst>
          </p:nvPr>
        </p:nvSpPr>
        <p:spPr bwMode="gray">
          <a:xfrm>
            <a:off x="515982" y="116839"/>
            <a:ext cx="360000" cy="360000"/>
          </a:xfrm>
          <a:custGeom>
            <a:avLst/>
            <a:gdLst>
              <a:gd name="T0" fmla="*/ 0 w 832"/>
              <a:gd name="T1" fmla="*/ 120 h 834"/>
              <a:gd name="T2" fmla="*/ 112 w 832"/>
              <a:gd name="T3" fmla="*/ 3 h 834"/>
              <a:gd name="T4" fmla="*/ 727 w 832"/>
              <a:gd name="T5" fmla="*/ 3 h 834"/>
              <a:gd name="T6" fmla="*/ 832 w 832"/>
              <a:gd name="T7" fmla="*/ 106 h 834"/>
              <a:gd name="T8" fmla="*/ 832 w 832"/>
              <a:gd name="T9" fmla="*/ 726 h 834"/>
              <a:gd name="T10" fmla="*/ 742 w 832"/>
              <a:gd name="T11" fmla="*/ 832 h 834"/>
              <a:gd name="T12" fmla="*/ 106 w 832"/>
              <a:gd name="T13" fmla="*/ 834 h 834"/>
              <a:gd name="T14" fmla="*/ 1 w 832"/>
              <a:gd name="T15" fmla="*/ 729 h 834"/>
              <a:gd name="T16" fmla="*/ 0 w 832"/>
              <a:gd name="T17" fmla="*/ 120 h 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32" h="834">
                <a:moveTo>
                  <a:pt x="0" y="120"/>
                </a:moveTo>
                <a:cubicBezTo>
                  <a:pt x="0" y="120"/>
                  <a:pt x="6" y="0"/>
                  <a:pt x="112" y="3"/>
                </a:cubicBezTo>
                <a:cubicBezTo>
                  <a:pt x="419" y="3"/>
                  <a:pt x="727" y="3"/>
                  <a:pt x="727" y="3"/>
                </a:cubicBezTo>
                <a:cubicBezTo>
                  <a:pt x="832" y="14"/>
                  <a:pt x="832" y="106"/>
                  <a:pt x="832" y="106"/>
                </a:cubicBezTo>
                <a:cubicBezTo>
                  <a:pt x="832" y="106"/>
                  <a:pt x="832" y="416"/>
                  <a:pt x="832" y="726"/>
                </a:cubicBezTo>
                <a:cubicBezTo>
                  <a:pt x="826" y="820"/>
                  <a:pt x="742" y="832"/>
                  <a:pt x="742" y="832"/>
                </a:cubicBezTo>
                <a:lnTo>
                  <a:pt x="106" y="834"/>
                </a:lnTo>
                <a:cubicBezTo>
                  <a:pt x="106" y="834"/>
                  <a:pt x="4" y="824"/>
                  <a:pt x="1" y="729"/>
                </a:cubicBezTo>
                <a:cubicBezTo>
                  <a:pt x="0" y="424"/>
                  <a:pt x="0" y="120"/>
                  <a:pt x="0" y="120"/>
                </a:cubicBezTo>
                <a:close/>
              </a:path>
            </a:pathLst>
          </a:custGeom>
          <a:solidFill>
            <a:srgbClr val="A1D1F1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cap="flat" cmpd="sng">
                <a:solidFill>
                  <a:srgbClr val="FFFFFF">
                    <a:alpha val="70000"/>
                  </a:srgbClr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28398" dir="12393903" algn="ctr" rotWithShape="0">
                    <a:schemeClr val="tx2"/>
                  </a:outerShdw>
                </a:effectLst>
              </a14:hiddenEffects>
            </a:ext>
          </a:extLst>
        </p:spPr>
        <p:txBody>
          <a:bodyPr/>
          <a:lstStyle/>
          <a:p>
            <a:pPr latinLnBrk="0">
              <a:defRPr/>
            </a:pPr>
            <a:endParaRPr lang="ko-KR" altLang="en-US" kern="0" smtClean="0">
              <a:solidFill>
                <a:sysClr val="windowText" lastClr="000000"/>
              </a:solidFill>
            </a:endParaRPr>
          </a:p>
        </p:txBody>
      </p:sp>
      <p:sp>
        <p:nvSpPr>
          <p:cNvPr id="48" name="Freeform 171"/>
          <p:cNvSpPr>
            <a:spLocks/>
          </p:cNvSpPr>
          <p:nvPr userDrawn="1">
            <p:custDataLst>
              <p:tags r:id="rId8"/>
            </p:custDataLst>
          </p:nvPr>
        </p:nvSpPr>
        <p:spPr bwMode="gray">
          <a:xfrm>
            <a:off x="139700" y="432928"/>
            <a:ext cx="360000" cy="360000"/>
          </a:xfrm>
          <a:custGeom>
            <a:avLst/>
            <a:gdLst>
              <a:gd name="T0" fmla="*/ 0 w 832"/>
              <a:gd name="T1" fmla="*/ 120 h 834"/>
              <a:gd name="T2" fmla="*/ 112 w 832"/>
              <a:gd name="T3" fmla="*/ 3 h 834"/>
              <a:gd name="T4" fmla="*/ 727 w 832"/>
              <a:gd name="T5" fmla="*/ 3 h 834"/>
              <a:gd name="T6" fmla="*/ 832 w 832"/>
              <a:gd name="T7" fmla="*/ 106 h 834"/>
              <a:gd name="T8" fmla="*/ 832 w 832"/>
              <a:gd name="T9" fmla="*/ 726 h 834"/>
              <a:gd name="T10" fmla="*/ 742 w 832"/>
              <a:gd name="T11" fmla="*/ 832 h 834"/>
              <a:gd name="T12" fmla="*/ 106 w 832"/>
              <a:gd name="T13" fmla="*/ 834 h 834"/>
              <a:gd name="T14" fmla="*/ 1 w 832"/>
              <a:gd name="T15" fmla="*/ 729 h 834"/>
              <a:gd name="T16" fmla="*/ 0 w 832"/>
              <a:gd name="T17" fmla="*/ 120 h 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32" h="834">
                <a:moveTo>
                  <a:pt x="0" y="120"/>
                </a:moveTo>
                <a:cubicBezTo>
                  <a:pt x="0" y="120"/>
                  <a:pt x="6" y="0"/>
                  <a:pt x="112" y="3"/>
                </a:cubicBezTo>
                <a:cubicBezTo>
                  <a:pt x="419" y="3"/>
                  <a:pt x="727" y="3"/>
                  <a:pt x="727" y="3"/>
                </a:cubicBezTo>
                <a:cubicBezTo>
                  <a:pt x="832" y="14"/>
                  <a:pt x="832" y="106"/>
                  <a:pt x="832" y="106"/>
                </a:cubicBezTo>
                <a:cubicBezTo>
                  <a:pt x="832" y="106"/>
                  <a:pt x="832" y="416"/>
                  <a:pt x="832" y="726"/>
                </a:cubicBezTo>
                <a:cubicBezTo>
                  <a:pt x="826" y="820"/>
                  <a:pt x="742" y="832"/>
                  <a:pt x="742" y="832"/>
                </a:cubicBezTo>
                <a:lnTo>
                  <a:pt x="106" y="834"/>
                </a:lnTo>
                <a:cubicBezTo>
                  <a:pt x="106" y="834"/>
                  <a:pt x="4" y="824"/>
                  <a:pt x="1" y="729"/>
                </a:cubicBezTo>
                <a:cubicBezTo>
                  <a:pt x="0" y="424"/>
                  <a:pt x="0" y="120"/>
                  <a:pt x="0" y="120"/>
                </a:cubicBezTo>
                <a:close/>
              </a:path>
            </a:pathLst>
          </a:custGeom>
          <a:solidFill>
            <a:srgbClr val="9BBD98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cap="flat" cmpd="sng">
                <a:solidFill>
                  <a:srgbClr val="FFFFFF">
                    <a:alpha val="70000"/>
                  </a:srgbClr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28398" dir="12393903" algn="ctr" rotWithShape="0">
                    <a:schemeClr val="tx2"/>
                  </a:outerShdw>
                </a:effectLst>
              </a14:hiddenEffects>
            </a:ext>
          </a:extLst>
        </p:spPr>
        <p:txBody>
          <a:bodyPr/>
          <a:lstStyle/>
          <a:p>
            <a:pPr latinLnBrk="0">
              <a:defRPr/>
            </a:pPr>
            <a:endParaRPr lang="ko-KR" altLang="en-US" kern="0" smtClean="0">
              <a:solidFill>
                <a:sysClr val="windowText" lastClr="000000"/>
              </a:solidFill>
            </a:endParaRPr>
          </a:p>
        </p:txBody>
      </p:sp>
      <p:sp>
        <p:nvSpPr>
          <p:cNvPr id="49" name="Freeform 170"/>
          <p:cNvSpPr>
            <a:spLocks/>
          </p:cNvSpPr>
          <p:nvPr userDrawn="1">
            <p:custDataLst>
              <p:tags r:id="rId9"/>
            </p:custDataLst>
          </p:nvPr>
        </p:nvSpPr>
        <p:spPr bwMode="gray">
          <a:xfrm>
            <a:off x="515982" y="116839"/>
            <a:ext cx="360000" cy="360000"/>
          </a:xfrm>
          <a:custGeom>
            <a:avLst/>
            <a:gdLst>
              <a:gd name="T0" fmla="*/ 0 w 832"/>
              <a:gd name="T1" fmla="*/ 120 h 834"/>
              <a:gd name="T2" fmla="*/ 112 w 832"/>
              <a:gd name="T3" fmla="*/ 3 h 834"/>
              <a:gd name="T4" fmla="*/ 727 w 832"/>
              <a:gd name="T5" fmla="*/ 3 h 834"/>
              <a:gd name="T6" fmla="*/ 832 w 832"/>
              <a:gd name="T7" fmla="*/ 106 h 834"/>
              <a:gd name="T8" fmla="*/ 832 w 832"/>
              <a:gd name="T9" fmla="*/ 726 h 834"/>
              <a:gd name="T10" fmla="*/ 742 w 832"/>
              <a:gd name="T11" fmla="*/ 832 h 834"/>
              <a:gd name="T12" fmla="*/ 106 w 832"/>
              <a:gd name="T13" fmla="*/ 834 h 834"/>
              <a:gd name="T14" fmla="*/ 1 w 832"/>
              <a:gd name="T15" fmla="*/ 729 h 834"/>
              <a:gd name="T16" fmla="*/ 0 w 832"/>
              <a:gd name="T17" fmla="*/ 120 h 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32" h="834">
                <a:moveTo>
                  <a:pt x="0" y="120"/>
                </a:moveTo>
                <a:cubicBezTo>
                  <a:pt x="0" y="120"/>
                  <a:pt x="6" y="0"/>
                  <a:pt x="112" y="3"/>
                </a:cubicBezTo>
                <a:cubicBezTo>
                  <a:pt x="419" y="3"/>
                  <a:pt x="727" y="3"/>
                  <a:pt x="727" y="3"/>
                </a:cubicBezTo>
                <a:cubicBezTo>
                  <a:pt x="832" y="14"/>
                  <a:pt x="832" y="106"/>
                  <a:pt x="832" y="106"/>
                </a:cubicBezTo>
                <a:cubicBezTo>
                  <a:pt x="832" y="106"/>
                  <a:pt x="832" y="416"/>
                  <a:pt x="832" y="726"/>
                </a:cubicBezTo>
                <a:cubicBezTo>
                  <a:pt x="826" y="820"/>
                  <a:pt x="742" y="832"/>
                  <a:pt x="742" y="832"/>
                </a:cubicBezTo>
                <a:lnTo>
                  <a:pt x="106" y="834"/>
                </a:lnTo>
                <a:cubicBezTo>
                  <a:pt x="106" y="834"/>
                  <a:pt x="4" y="824"/>
                  <a:pt x="1" y="729"/>
                </a:cubicBezTo>
                <a:cubicBezTo>
                  <a:pt x="0" y="424"/>
                  <a:pt x="0" y="120"/>
                  <a:pt x="0" y="120"/>
                </a:cubicBezTo>
                <a:close/>
              </a:path>
            </a:pathLst>
          </a:custGeom>
          <a:solidFill>
            <a:srgbClr val="A1D1F1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cap="flat" cmpd="sng">
                <a:solidFill>
                  <a:srgbClr val="FFFFFF">
                    <a:alpha val="70000"/>
                  </a:srgbClr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28398" dir="12393903" algn="ctr" rotWithShape="0">
                    <a:schemeClr val="tx2"/>
                  </a:outerShdw>
                </a:effectLst>
              </a14:hiddenEffects>
            </a:ext>
          </a:extLst>
        </p:spPr>
        <p:txBody>
          <a:bodyPr/>
          <a:lstStyle/>
          <a:p>
            <a:pPr latinLnBrk="0">
              <a:defRPr/>
            </a:pPr>
            <a:endParaRPr lang="ko-KR" altLang="en-US" kern="0" smtClean="0">
              <a:solidFill>
                <a:sysClr val="windowText" lastClr="000000"/>
              </a:solidFill>
            </a:endParaRPr>
          </a:p>
        </p:txBody>
      </p:sp>
      <p:sp>
        <p:nvSpPr>
          <p:cNvPr id="50" name="Freeform 171"/>
          <p:cNvSpPr>
            <a:spLocks/>
          </p:cNvSpPr>
          <p:nvPr userDrawn="1">
            <p:custDataLst>
              <p:tags r:id="rId10"/>
            </p:custDataLst>
          </p:nvPr>
        </p:nvSpPr>
        <p:spPr bwMode="gray">
          <a:xfrm>
            <a:off x="139700" y="432928"/>
            <a:ext cx="360000" cy="360000"/>
          </a:xfrm>
          <a:custGeom>
            <a:avLst/>
            <a:gdLst>
              <a:gd name="T0" fmla="*/ 0 w 832"/>
              <a:gd name="T1" fmla="*/ 120 h 834"/>
              <a:gd name="T2" fmla="*/ 112 w 832"/>
              <a:gd name="T3" fmla="*/ 3 h 834"/>
              <a:gd name="T4" fmla="*/ 727 w 832"/>
              <a:gd name="T5" fmla="*/ 3 h 834"/>
              <a:gd name="T6" fmla="*/ 832 w 832"/>
              <a:gd name="T7" fmla="*/ 106 h 834"/>
              <a:gd name="T8" fmla="*/ 832 w 832"/>
              <a:gd name="T9" fmla="*/ 726 h 834"/>
              <a:gd name="T10" fmla="*/ 742 w 832"/>
              <a:gd name="T11" fmla="*/ 832 h 834"/>
              <a:gd name="T12" fmla="*/ 106 w 832"/>
              <a:gd name="T13" fmla="*/ 834 h 834"/>
              <a:gd name="T14" fmla="*/ 1 w 832"/>
              <a:gd name="T15" fmla="*/ 729 h 834"/>
              <a:gd name="T16" fmla="*/ 0 w 832"/>
              <a:gd name="T17" fmla="*/ 120 h 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32" h="834">
                <a:moveTo>
                  <a:pt x="0" y="120"/>
                </a:moveTo>
                <a:cubicBezTo>
                  <a:pt x="0" y="120"/>
                  <a:pt x="6" y="0"/>
                  <a:pt x="112" y="3"/>
                </a:cubicBezTo>
                <a:cubicBezTo>
                  <a:pt x="419" y="3"/>
                  <a:pt x="727" y="3"/>
                  <a:pt x="727" y="3"/>
                </a:cubicBezTo>
                <a:cubicBezTo>
                  <a:pt x="832" y="14"/>
                  <a:pt x="832" y="106"/>
                  <a:pt x="832" y="106"/>
                </a:cubicBezTo>
                <a:cubicBezTo>
                  <a:pt x="832" y="106"/>
                  <a:pt x="832" y="416"/>
                  <a:pt x="832" y="726"/>
                </a:cubicBezTo>
                <a:cubicBezTo>
                  <a:pt x="826" y="820"/>
                  <a:pt x="742" y="832"/>
                  <a:pt x="742" y="832"/>
                </a:cubicBezTo>
                <a:lnTo>
                  <a:pt x="106" y="834"/>
                </a:lnTo>
                <a:cubicBezTo>
                  <a:pt x="106" y="834"/>
                  <a:pt x="4" y="824"/>
                  <a:pt x="1" y="729"/>
                </a:cubicBezTo>
                <a:cubicBezTo>
                  <a:pt x="0" y="424"/>
                  <a:pt x="0" y="120"/>
                  <a:pt x="0" y="120"/>
                </a:cubicBezTo>
                <a:close/>
              </a:path>
            </a:pathLst>
          </a:custGeom>
          <a:solidFill>
            <a:srgbClr val="9BBD98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cap="flat" cmpd="sng">
                <a:solidFill>
                  <a:srgbClr val="FFFFFF">
                    <a:alpha val="70000"/>
                  </a:srgbClr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28398" dir="12393903" algn="ctr" rotWithShape="0">
                    <a:schemeClr val="tx2"/>
                  </a:outerShdw>
                </a:effectLst>
              </a14:hiddenEffects>
            </a:ext>
          </a:extLst>
        </p:spPr>
        <p:txBody>
          <a:bodyPr/>
          <a:lstStyle/>
          <a:p>
            <a:pPr latinLnBrk="0">
              <a:defRPr/>
            </a:pPr>
            <a:endParaRPr lang="ko-KR" altLang="en-US" kern="0" smtClean="0">
              <a:solidFill>
                <a:sysClr val="windowText" lastClr="00000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5210" y="728700"/>
            <a:ext cx="3852052" cy="4816800"/>
          </a:xfrm>
          <a:prstGeom prst="rect">
            <a:avLst/>
          </a:prstGeom>
        </p:spPr>
      </p:pic>
      <p:grpSp>
        <p:nvGrpSpPr>
          <p:cNvPr id="24" name="그룹 23"/>
          <p:cNvGrpSpPr/>
          <p:nvPr userDrawn="1"/>
        </p:nvGrpSpPr>
        <p:grpSpPr>
          <a:xfrm>
            <a:off x="-22078" y="-26127"/>
            <a:ext cx="9187200" cy="6894919"/>
            <a:chOff x="-22078" y="-26127"/>
            <a:chExt cx="9187200" cy="6894919"/>
          </a:xfrm>
        </p:grpSpPr>
        <p:pic>
          <p:nvPicPr>
            <p:cNvPr id="25" name="그림 24"/>
            <p:cNvPicPr>
              <a:picLocks noChangeAspect="1"/>
            </p:cNvPicPr>
            <p:nvPr userDrawn="1">
              <p:custDataLst>
                <p:tags r:id="rId11"/>
              </p:custDataLst>
            </p:nvPr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2078" y="-26127"/>
              <a:ext cx="9180000" cy="6891104"/>
            </a:xfrm>
            <a:prstGeom prst="rect">
              <a:avLst/>
            </a:prstGeom>
            <a:ln>
              <a:noFill/>
            </a:ln>
          </p:spPr>
        </p:pic>
        <p:grpSp>
          <p:nvGrpSpPr>
            <p:cNvPr id="33" name="그룹 32"/>
            <p:cNvGrpSpPr/>
            <p:nvPr userDrawn="1"/>
          </p:nvGrpSpPr>
          <p:grpSpPr>
            <a:xfrm>
              <a:off x="-22078" y="-21608"/>
              <a:ext cx="9187200" cy="6890400"/>
              <a:chOff x="-22078" y="-21608"/>
              <a:chExt cx="9187200" cy="6890400"/>
            </a:xfrm>
          </p:grpSpPr>
          <p:cxnSp>
            <p:nvCxnSpPr>
              <p:cNvPr id="34" name="직선 연결선 33"/>
              <p:cNvCxnSpPr/>
              <p:nvPr userDrawn="1"/>
            </p:nvCxnSpPr>
            <p:spPr>
              <a:xfrm>
                <a:off x="-22078" y="-17804"/>
                <a:ext cx="9187200" cy="0"/>
              </a:xfrm>
              <a:prstGeom prst="line">
                <a:avLst/>
              </a:prstGeom>
              <a:ln w="28575">
                <a:solidFill>
                  <a:srgbClr val="9BBD9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 userDrawn="1"/>
            </p:nvCxnSpPr>
            <p:spPr>
              <a:xfrm>
                <a:off x="-22078" y="6858000"/>
                <a:ext cx="9187200" cy="0"/>
              </a:xfrm>
              <a:prstGeom prst="line">
                <a:avLst/>
              </a:prstGeom>
              <a:ln w="28575">
                <a:solidFill>
                  <a:srgbClr val="9BBD9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직선 연결선 39"/>
              <p:cNvCxnSpPr/>
              <p:nvPr userDrawn="1"/>
            </p:nvCxnSpPr>
            <p:spPr>
              <a:xfrm rot="5400000">
                <a:off x="-3453179" y="3422129"/>
                <a:ext cx="6886800" cy="0"/>
              </a:xfrm>
              <a:prstGeom prst="line">
                <a:avLst/>
              </a:prstGeom>
              <a:ln w="28575">
                <a:solidFill>
                  <a:srgbClr val="9BBD9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 userDrawn="1"/>
            </p:nvCxnSpPr>
            <p:spPr>
              <a:xfrm rot="5400000">
                <a:off x="5709753" y="3423592"/>
                <a:ext cx="6890400" cy="0"/>
              </a:xfrm>
              <a:prstGeom prst="line">
                <a:avLst/>
              </a:prstGeom>
              <a:ln w="28575">
                <a:solidFill>
                  <a:srgbClr val="9BBD9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011190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본문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97475" y="152712"/>
            <a:ext cx="8595005" cy="596671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4" name="내용 개체 틀 4"/>
          <p:cNvSpPr>
            <a:spLocks noGrp="1"/>
          </p:cNvSpPr>
          <p:nvPr>
            <p:ph sz="quarter" idx="11"/>
            <p:custDataLst>
              <p:tags r:id="rId2"/>
            </p:custDataLst>
          </p:nvPr>
        </p:nvSpPr>
        <p:spPr>
          <a:xfrm>
            <a:off x="297475" y="1140544"/>
            <a:ext cx="8550000" cy="5543705"/>
          </a:xfrm>
        </p:spPr>
        <p:txBody>
          <a:bodyPr>
            <a:normAutofit/>
          </a:bodyPr>
          <a:lstStyle>
            <a:lvl1pPr>
              <a:defRPr sz="2400" b="1" baseline="0"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1pPr>
            <a:lvl2pPr>
              <a:buClr>
                <a:srgbClr val="CC6633"/>
              </a:buClr>
              <a:defRPr sz="2000" baseline="0"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2pPr>
            <a:lvl3pPr>
              <a:defRPr sz="1800" baseline="0"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3pPr>
            <a:lvl4pPr>
              <a:defRPr sz="1600" baseline="0"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4pPr>
            <a:lvl5pPr>
              <a:defRPr sz="1400" baseline="0"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8" name="Line 10"/>
          <p:cNvSpPr>
            <a:spLocks noChangeShapeType="1"/>
          </p:cNvSpPr>
          <p:nvPr userDrawn="1">
            <p:custDataLst>
              <p:tags r:id="rId3"/>
            </p:custDataLst>
          </p:nvPr>
        </p:nvSpPr>
        <p:spPr bwMode="auto">
          <a:xfrm>
            <a:off x="296525" y="812921"/>
            <a:ext cx="7668000" cy="0"/>
          </a:xfrm>
          <a:prstGeom prst="line">
            <a:avLst/>
          </a:prstGeom>
          <a:ln w="19050">
            <a:solidFill>
              <a:srgbClr val="64515B"/>
            </a:solidFill>
            <a:headEnd/>
            <a:tailEnd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" name="직사각형 11"/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161511" y="6561139"/>
            <a:ext cx="873907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r"/>
            <a:fld id="{033B4838-7E5D-4E73-BD5A-D91E0EFAE053}" type="slidenum">
              <a:rPr lang="en-US" altLang="ko-KR" sz="100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pPr algn="r"/>
              <a:t>‹#›</a:t>
            </a:fld>
            <a:endParaRPr lang="ko-KR" altLang="en-US" sz="1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796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장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223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학습목표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97475" y="152712"/>
            <a:ext cx="8595005" cy="596671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4" name="내용 개체 틀 4"/>
          <p:cNvSpPr>
            <a:spLocks noGrp="1"/>
          </p:cNvSpPr>
          <p:nvPr>
            <p:ph sz="quarter" idx="11"/>
            <p:custDataLst>
              <p:tags r:id="rId2"/>
            </p:custDataLst>
          </p:nvPr>
        </p:nvSpPr>
        <p:spPr>
          <a:xfrm>
            <a:off x="297475" y="5364215"/>
            <a:ext cx="8550000" cy="1320034"/>
          </a:xfrm>
        </p:spPr>
        <p:txBody>
          <a:bodyPr>
            <a:normAutofit/>
          </a:bodyPr>
          <a:lstStyle>
            <a:lvl1pPr marL="534988" marR="0" indent="-263525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4A2D2"/>
              </a:buClr>
              <a:buSzTx/>
              <a:buFont typeface="Wingdings" pitchFamily="2" charset="2"/>
              <a:buChar char="v"/>
              <a:tabLst/>
              <a:defRPr lang="ko-KR" altLang="en-US" sz="1400" b="1" kern="1200" baseline="0" noProof="0" dirty="0" smtClean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1pPr>
            <a:lvl2pPr>
              <a:buClr>
                <a:srgbClr val="CC6633"/>
              </a:buClr>
              <a:defRPr sz="2000" baseline="0"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2pPr>
            <a:lvl3pPr>
              <a:defRPr sz="1800" baseline="0"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3pPr>
            <a:lvl4pPr>
              <a:defRPr sz="1600" baseline="0"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4pPr>
            <a:lvl5pPr>
              <a:defRPr sz="1400" baseline="0"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5pPr>
          </a:lstStyle>
          <a:p>
            <a:pPr marL="449263" marR="0" lvl="0" indent="-177800" algn="l" defTabSz="914400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  <a:lumOff val="50000"/>
                </a:schemeClr>
              </a:buClr>
              <a:buSzPct val="80000"/>
              <a:buFont typeface="Arial" panose="020B0604020202020204" pitchFamily="34" charset="0"/>
              <a:buChar char="►"/>
              <a:tabLst/>
              <a:defRPr/>
            </a:pPr>
            <a:r>
              <a:rPr kumimoji="0" lang="ko-KR" altLang="en-US" sz="23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마스터 텍스트 스타일을 편집합니다</a:t>
            </a:r>
          </a:p>
        </p:txBody>
      </p:sp>
      <p:sp>
        <p:nvSpPr>
          <p:cNvPr id="8" name="Line 10"/>
          <p:cNvSpPr>
            <a:spLocks noChangeShapeType="1"/>
          </p:cNvSpPr>
          <p:nvPr userDrawn="1">
            <p:custDataLst>
              <p:tags r:id="rId3"/>
            </p:custDataLst>
          </p:nvPr>
        </p:nvSpPr>
        <p:spPr bwMode="auto">
          <a:xfrm>
            <a:off x="296525" y="812921"/>
            <a:ext cx="7668000" cy="0"/>
          </a:xfrm>
          <a:prstGeom prst="line">
            <a:avLst/>
          </a:prstGeom>
          <a:ln w="19050">
            <a:solidFill>
              <a:srgbClr val="64515B"/>
            </a:solidFill>
            <a:headEnd/>
            <a:tailEnd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" name="직사각형 11"/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161511" y="6561139"/>
            <a:ext cx="873907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r"/>
            <a:fld id="{033B4838-7E5D-4E73-BD5A-D91E0EFAE053}" type="slidenum">
              <a:rPr lang="en-US" altLang="ko-KR" sz="100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pPr algn="r"/>
              <a:t>‹#›</a:t>
            </a:fld>
            <a:endParaRPr lang="ko-KR" altLang="en-US" sz="1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4970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  <p:custDataLst>
              <p:tags r:id="rId1"/>
            </p:custDataLst>
          </p:nvPr>
        </p:nvSpPr>
        <p:spPr>
          <a:xfrm>
            <a:off x="139700" y="6525345"/>
            <a:ext cx="8756650" cy="280046"/>
          </a:xfrm>
          <a:prstGeom prst="rect">
            <a:avLst/>
          </a:prstGeom>
        </p:spPr>
        <p:txBody>
          <a:bodyPr/>
          <a:lstStyle/>
          <a:p>
            <a:pPr latinLnBrk="0"/>
            <a:fld id="{926EA8F1-C76B-4BC6-98C4-C2D2384EDDB7}" type="slidenum">
              <a:rPr lang="en-US" altLang="ko-KR" kern="0" smtClean="0">
                <a:solidFill>
                  <a:prstClr val="black"/>
                </a:solidFill>
                <a:latin typeface="Verdana"/>
              </a:rPr>
              <a:pPr latinLnBrk="0"/>
              <a:t>‹#›</a:t>
            </a:fld>
            <a:endParaRPr lang="en-US" altLang="ko-KR" kern="0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5" name="내용 개체 틀 4"/>
          <p:cNvSpPr>
            <a:spLocks noGrp="1"/>
          </p:cNvSpPr>
          <p:nvPr>
            <p:ph sz="quarter" idx="11"/>
            <p:custDataLst>
              <p:tags r:id="rId2"/>
            </p:custDataLst>
          </p:nvPr>
        </p:nvSpPr>
        <p:spPr>
          <a:xfrm>
            <a:off x="385763" y="1042987"/>
            <a:ext cx="3960812" cy="5482800"/>
          </a:xfrm>
        </p:spPr>
        <p:txBody>
          <a:bodyPr/>
          <a:lstStyle>
            <a:lvl1pPr>
              <a:defRPr sz="2400" b="1"/>
            </a:lvl1pPr>
            <a:lvl2pPr>
              <a:defRPr sz="2000" b="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2"/>
            <p:custDataLst>
              <p:tags r:id="rId3"/>
            </p:custDataLst>
          </p:nvPr>
        </p:nvSpPr>
        <p:spPr>
          <a:xfrm>
            <a:off x="4527550" y="1042987"/>
            <a:ext cx="4230688" cy="5482800"/>
          </a:xfrm>
        </p:spPr>
        <p:txBody>
          <a:bodyPr/>
          <a:lstStyle>
            <a:lvl1pPr>
              <a:defRPr sz="2400" b="1"/>
            </a:lvl1pPr>
            <a:lvl2pPr>
              <a:defRPr sz="2000" b="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8" name="Line 10"/>
          <p:cNvSpPr>
            <a:spLocks noChangeShapeType="1"/>
          </p:cNvSpPr>
          <p:nvPr userDrawn="1">
            <p:custDataLst>
              <p:tags r:id="rId4"/>
            </p:custDataLst>
          </p:nvPr>
        </p:nvSpPr>
        <p:spPr bwMode="auto">
          <a:xfrm>
            <a:off x="386535" y="773705"/>
            <a:ext cx="7668000" cy="0"/>
          </a:xfrm>
          <a:prstGeom prst="line">
            <a:avLst/>
          </a:prstGeom>
          <a:ln w="19050">
            <a:solidFill>
              <a:srgbClr val="996666"/>
            </a:solidFill>
            <a:headEnd/>
            <a:tailEnd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9" name="제목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385763" y="152712"/>
            <a:ext cx="8506717" cy="596671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4475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  <p:custDataLst>
              <p:tags r:id="rId1"/>
            </p:custDataLst>
          </p:nvPr>
        </p:nvSpPr>
        <p:spPr>
          <a:xfrm>
            <a:off x="139700" y="6525345"/>
            <a:ext cx="8756650" cy="280046"/>
          </a:xfrm>
          <a:prstGeom prst="rect">
            <a:avLst/>
          </a:prstGeom>
        </p:spPr>
        <p:txBody>
          <a:bodyPr/>
          <a:lstStyle>
            <a:lvl1pPr>
              <a:defRPr b="1" i="1"/>
            </a:lvl1pPr>
          </a:lstStyle>
          <a:p>
            <a:pPr latinLnBrk="0"/>
            <a:fld id="{926EA8F1-C76B-4BC6-98C4-C2D2384EDDB7}" type="slidenum">
              <a:rPr lang="en-US" altLang="ko-KR" kern="0" smtClean="0">
                <a:solidFill>
                  <a:prstClr val="black"/>
                </a:solidFill>
                <a:latin typeface="Verdana"/>
              </a:rPr>
              <a:pPr latinLnBrk="0"/>
              <a:t>‹#›</a:t>
            </a:fld>
            <a:endParaRPr lang="en-US" altLang="ko-KR" kern="0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9" name="AutoShap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" name="Line 5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AutoShape 3"/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8" name="Line 5"/>
          <p:cNvSpPr>
            <a:spLocks noChangeShapeType="1"/>
          </p:cNvSpPr>
          <p:nvPr userDrawn="1">
            <p:custDataLst>
              <p:tags r:id="rId5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0" name="Text Box 4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735263" y="3048000"/>
            <a:ext cx="3657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4400" b="1" dirty="0" smtClean="0">
                <a:solidFill>
                  <a:srgbClr val="D9D1D5"/>
                </a:solidFill>
                <a:latin typeface="HY견명조" pitchFamily="18" charset="-127"/>
                <a:ea typeface="HY견명조" pitchFamily="18" charset="-127"/>
              </a:rPr>
              <a:t>Thank You</a:t>
            </a:r>
            <a:endParaRPr lang="en-US" altLang="ko-KR" sz="4400" b="1" dirty="0">
              <a:solidFill>
                <a:srgbClr val="D9D1D5"/>
              </a:solidFill>
              <a:latin typeface="HY견명조" pitchFamily="18" charset="-127"/>
              <a:ea typeface="HY견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8923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13" Type="http://schemas.openxmlformats.org/officeDocument/2006/relationships/tags" Target="../tags/tag5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4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ags" Target="../tags/tag3.xml"/><Relationship Id="rId5" Type="http://schemas.openxmlformats.org/officeDocument/2006/relationships/slideLayout" Target="../slideLayouts/slideLayout5.xml"/><Relationship Id="rId10" Type="http://schemas.openxmlformats.org/officeDocument/2006/relationships/tags" Target="../tags/tag2.xml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1.xml"/><Relationship Id="rId14" Type="http://schemas.openxmlformats.org/officeDocument/2006/relationships/tags" Target="../tags/tag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텍스트 개체 틀 60"/>
          <p:cNvSpPr>
            <a:spLocks noGrp="1"/>
          </p:cNvSpPr>
          <p:nvPr>
            <p:ph type="body" idx="1"/>
            <p:custDataLst>
              <p:tags r:id="rId9"/>
            </p:custDataLst>
          </p:nvPr>
        </p:nvSpPr>
        <p:spPr>
          <a:xfrm>
            <a:off x="296523" y="980727"/>
            <a:ext cx="8550952" cy="56007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4A2D2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ko-KR" altLang="en-US" sz="23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마스터 텍스트 스타일을 편집합니다</a:t>
            </a:r>
          </a:p>
          <a:p>
            <a:pPr marL="539750" marR="0" lvl="1" indent="-182563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BBD9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ko-KR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둘째 수준</a:t>
            </a:r>
          </a:p>
          <a:p>
            <a:pPr marL="714375" marR="0" lvl="2" indent="-174625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F784C"/>
              </a:buClr>
              <a:buSzTx/>
              <a:buFontTx/>
              <a:buChar char="•"/>
              <a:tabLst/>
              <a:defRPr/>
            </a:pPr>
            <a:r>
              <a:rPr kumimoji="0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셋째 수준</a:t>
            </a:r>
          </a:p>
          <a:p>
            <a:pPr marL="896938" marR="0" lvl="3" indent="-182563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넷째 수준</a:t>
            </a:r>
          </a:p>
          <a:p>
            <a:pPr marL="1166813" marR="0" lvl="4" indent="-182563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»"/>
              <a:tabLst>
                <a:tab pos="1166813" algn="l"/>
              </a:tabLst>
              <a:defRPr/>
            </a:pPr>
            <a:r>
              <a:rPr kumimoji="0" lang="ko-KR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다섯째 수준</a:t>
            </a:r>
            <a:endParaRPr kumimoji="0" lang="en-US" altLang="ko-KR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제목 개체 틀 65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>
          <a:xfrm>
            <a:off x="296523" y="158476"/>
            <a:ext cx="8550952" cy="6782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grpSp>
        <p:nvGrpSpPr>
          <p:cNvPr id="30" name="그룹 29"/>
          <p:cNvGrpSpPr>
            <a:grpSpLocks noChangeAspect="1"/>
          </p:cNvGrpSpPr>
          <p:nvPr userDrawn="1"/>
        </p:nvGrpSpPr>
        <p:grpSpPr>
          <a:xfrm>
            <a:off x="8046094" y="233645"/>
            <a:ext cx="807681" cy="551288"/>
            <a:chOff x="7803691" y="136426"/>
            <a:chExt cx="1089179" cy="743427"/>
          </a:xfrm>
        </p:grpSpPr>
        <p:sp>
          <p:nvSpPr>
            <p:cNvPr id="46" name="Freeform 171"/>
            <p:cNvSpPr>
              <a:spLocks/>
            </p:cNvSpPr>
            <p:nvPr userDrawn="1">
              <p:custDataLst>
                <p:tags r:id="rId11"/>
              </p:custDataLst>
            </p:nvPr>
          </p:nvSpPr>
          <p:spPr bwMode="gray">
            <a:xfrm>
              <a:off x="8532870" y="136426"/>
              <a:ext cx="360000" cy="360000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64515B"/>
            </a:solidFill>
            <a:ln>
              <a:noFill/>
            </a:ln>
            <a:effectLst/>
            <a:extLst/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4" name="Freeform 171"/>
            <p:cNvSpPr>
              <a:spLocks/>
            </p:cNvSpPr>
            <p:nvPr userDrawn="1">
              <p:custDataLst>
                <p:tags r:id="rId12"/>
              </p:custDataLst>
            </p:nvPr>
          </p:nvSpPr>
          <p:spPr bwMode="gray">
            <a:xfrm>
              <a:off x="8147923" y="519853"/>
              <a:ext cx="360000" cy="360000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64515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5" name="Freeform 171"/>
            <p:cNvSpPr>
              <a:spLocks/>
            </p:cNvSpPr>
            <p:nvPr userDrawn="1">
              <p:custDataLst>
                <p:tags r:id="rId13"/>
              </p:custDataLst>
            </p:nvPr>
          </p:nvSpPr>
          <p:spPr bwMode="gray">
            <a:xfrm>
              <a:off x="8532870" y="519853"/>
              <a:ext cx="360000" cy="360000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E57A7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5" name="Freeform 170"/>
            <p:cNvSpPr>
              <a:spLocks/>
            </p:cNvSpPr>
            <p:nvPr userDrawn="1">
              <p:custDataLst>
                <p:tags r:id="rId14"/>
              </p:custDataLst>
            </p:nvPr>
          </p:nvSpPr>
          <p:spPr bwMode="gray">
            <a:xfrm>
              <a:off x="7803691" y="136426"/>
              <a:ext cx="360000" cy="360000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C3A6B3"/>
            </a:solidFill>
            <a:ln>
              <a:noFill/>
            </a:ln>
            <a:effectLst/>
            <a:extLst/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72557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</p:sldLayoutIdLst>
  <p:txStyles>
    <p:titleStyle>
      <a:lvl1pPr algn="l" defTabSz="914400" rtl="0" eaLnBrk="1" latinLnBrk="1" hangingPunct="1">
        <a:spcBef>
          <a:spcPct val="0"/>
        </a:spcBef>
        <a:buNone/>
        <a:defRPr lang="ko-KR" altLang="en-US" sz="3200" b="1" kern="1200" dirty="0">
          <a:solidFill>
            <a:srgbClr val="64515B"/>
          </a:solidFill>
          <a:latin typeface="+mj-ea"/>
          <a:ea typeface="+mj-ea"/>
          <a:cs typeface="+mj-cs"/>
        </a:defRPr>
      </a:lvl1pPr>
    </p:titleStyle>
    <p:bodyStyle>
      <a:lvl1pPr marL="342900" marR="0" indent="-342900" algn="l" defTabSz="914400" rtl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>
          <a:srgbClr val="64515B"/>
        </a:buClr>
        <a:buSzTx/>
        <a:buFont typeface="Wingdings" pitchFamily="2" charset="2"/>
        <a:buChar char="v"/>
        <a:tabLst/>
        <a:defRPr sz="2300" kern="12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539750" marR="0" indent="-182563" algn="l" defTabSz="914400" rtl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>
          <a:srgbClr val="64515B"/>
        </a:buClr>
        <a:buSzTx/>
        <a:buFont typeface="Wingdings" pitchFamily="2" charset="2"/>
        <a:buChar char="§"/>
        <a:tabLst/>
        <a:defRPr sz="2400" kern="12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714375" marR="0" indent="-174625" algn="l" defTabSz="914400" rtl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>
          <a:srgbClr val="4F784C"/>
        </a:buClr>
        <a:buSzTx/>
        <a:buFontTx/>
        <a:buChar char="•"/>
        <a:tabLst/>
        <a:defRPr sz="2000" kern="12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896938" marR="0" indent="-182563" algn="l" defTabSz="914400" rtl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Tx/>
        <a:buChar char="–"/>
        <a:tabLst/>
        <a:defRPr sz="1800" kern="12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166813" marR="0" indent="-182563" algn="l" defTabSz="914400" rtl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Tx/>
        <a:buChar char="»"/>
        <a:tabLst>
          <a:tab pos="1166813" algn="l"/>
        </a:tabLst>
        <a:defRPr sz="1600" kern="12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89726" y="1538790"/>
            <a:ext cx="5635645" cy="378565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4000" b="1" dirty="0">
                <a:ln w="12700">
                  <a:solidFill>
                    <a:srgbClr val="993366"/>
                  </a:solidFill>
                  <a:prstDash val="solid"/>
                </a:ln>
                <a:solidFill>
                  <a:srgbClr val="993366"/>
                </a:solidFill>
              </a:rPr>
              <a:t>8</a:t>
            </a:r>
            <a:r>
              <a:rPr lang="ko-KR" altLang="en-US" sz="4000" b="1" dirty="0">
                <a:ln w="12700">
                  <a:solidFill>
                    <a:srgbClr val="993366"/>
                  </a:solidFill>
                  <a:prstDash val="solid"/>
                </a:ln>
                <a:solidFill>
                  <a:srgbClr val="993366"/>
                </a:solidFill>
              </a:rPr>
              <a:t>장</a:t>
            </a:r>
            <a:r>
              <a:rPr lang="en-US" altLang="ko-KR" sz="4000" b="1" dirty="0">
                <a:ln w="12700">
                  <a:solidFill>
                    <a:srgbClr val="993366"/>
                  </a:solidFill>
                  <a:prstDash val="solid"/>
                </a:ln>
                <a:solidFill>
                  <a:srgbClr val="993366"/>
                </a:solidFill>
              </a:rPr>
              <a:t>. </a:t>
            </a:r>
            <a:r>
              <a:rPr lang="ko-KR" altLang="en-US" sz="4000" b="1" dirty="0">
                <a:ln w="12700">
                  <a:solidFill>
                    <a:srgbClr val="993366"/>
                  </a:solidFill>
                  <a:prstDash val="solid"/>
                </a:ln>
                <a:solidFill>
                  <a:srgbClr val="993366"/>
                </a:solidFill>
              </a:rPr>
              <a:t>데이터베이스 설계</a:t>
            </a:r>
            <a:endParaRPr lang="en-US" altLang="ko-KR" sz="4000" b="1" dirty="0">
              <a:ln w="12700">
                <a:solidFill>
                  <a:srgbClr val="993366"/>
                </a:solidFill>
                <a:prstDash val="solid"/>
              </a:ln>
              <a:solidFill>
                <a:srgbClr val="993366"/>
              </a:solidFill>
            </a:endParaRPr>
          </a:p>
          <a:p>
            <a:pPr algn="ctr"/>
            <a:endParaRPr lang="en-US" altLang="ko-KR" sz="40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  <a:p>
            <a:pPr algn="ctr"/>
            <a:endParaRPr lang="en-US" altLang="ko-KR" sz="4000" b="1" dirty="0" smtClean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  <a:p>
            <a:pPr marL="538163" indent="-269875" fontAlgn="base">
              <a:spcBef>
                <a:spcPct val="20000"/>
              </a:spcBef>
              <a:spcAft>
                <a:spcPct val="0"/>
              </a:spcAft>
              <a:buClr>
                <a:srgbClr val="9BBB59">
                  <a:lumMod val="50000"/>
                </a:srgbClr>
              </a:buClr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rgbClr val="64515B"/>
                </a:solidFill>
                <a:latin typeface="Arial" pitchFamily="34" charset="0"/>
                <a:cs typeface="Arial" pitchFamily="34" charset="0"/>
              </a:rPr>
              <a:t>데이터베이스 설계 단계</a:t>
            </a:r>
          </a:p>
          <a:p>
            <a:pPr marL="538163" indent="-269875" fontAlgn="base">
              <a:spcBef>
                <a:spcPct val="20000"/>
              </a:spcBef>
              <a:spcAft>
                <a:spcPct val="0"/>
              </a:spcAft>
              <a:buClr>
                <a:srgbClr val="9BBB59">
                  <a:lumMod val="50000"/>
                </a:srgbClr>
              </a:buClr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rgbClr val="64515B"/>
                </a:solidFill>
                <a:latin typeface="Arial" pitchFamily="34" charset="0"/>
                <a:cs typeface="Arial" pitchFamily="34" charset="0"/>
              </a:rPr>
              <a:t>요구 사항 분석</a:t>
            </a:r>
          </a:p>
          <a:p>
            <a:pPr marL="538163" indent="-269875" fontAlgn="base">
              <a:spcBef>
                <a:spcPct val="20000"/>
              </a:spcBef>
              <a:spcAft>
                <a:spcPct val="0"/>
              </a:spcAft>
              <a:buClr>
                <a:srgbClr val="9BBB59">
                  <a:lumMod val="50000"/>
                </a:srgbClr>
              </a:buClr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rgbClr val="64515B"/>
                </a:solidFill>
                <a:latin typeface="Arial" pitchFamily="34" charset="0"/>
                <a:cs typeface="Arial" pitchFamily="34" charset="0"/>
              </a:rPr>
              <a:t>개념적 설계</a:t>
            </a:r>
          </a:p>
          <a:p>
            <a:pPr marL="538163" indent="-269875" fontAlgn="base">
              <a:spcBef>
                <a:spcPct val="20000"/>
              </a:spcBef>
              <a:spcAft>
                <a:spcPct val="0"/>
              </a:spcAft>
              <a:buClr>
                <a:srgbClr val="9BBB59">
                  <a:lumMod val="50000"/>
                </a:srgbClr>
              </a:buClr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rgbClr val="64515B"/>
                </a:solidFill>
                <a:latin typeface="Arial" pitchFamily="34" charset="0"/>
                <a:cs typeface="Arial" pitchFamily="34" charset="0"/>
              </a:rPr>
              <a:t>논리적 설계</a:t>
            </a:r>
          </a:p>
          <a:p>
            <a:pPr marL="538163" indent="-269875" fontAlgn="base">
              <a:spcBef>
                <a:spcPct val="20000"/>
              </a:spcBef>
              <a:spcAft>
                <a:spcPct val="0"/>
              </a:spcAft>
              <a:buClr>
                <a:srgbClr val="9BBB59">
                  <a:lumMod val="50000"/>
                </a:srgbClr>
              </a:buClr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rgbClr val="64515B"/>
                </a:solidFill>
                <a:latin typeface="Arial" pitchFamily="34" charset="0"/>
                <a:cs typeface="Arial" pitchFamily="34" charset="0"/>
              </a:rPr>
              <a:t>물리적 설계와 구현</a:t>
            </a:r>
          </a:p>
        </p:txBody>
      </p:sp>
    </p:spTree>
    <p:extLst>
      <p:ext uri="{BB962C8B-B14F-4D97-AF65-F5344CB8AC3E}">
        <p14:creationId xmlns:p14="http://schemas.microsoft.com/office/powerpoint/2010/main" val="64547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개념적 설계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/>
              <a:t>설계 </a:t>
            </a:r>
            <a:r>
              <a:rPr lang="en-US" altLang="ko-KR" dirty="0"/>
              <a:t>2 </a:t>
            </a:r>
            <a:r>
              <a:rPr lang="ko-KR" altLang="en-US" dirty="0"/>
              <a:t>단계 </a:t>
            </a:r>
            <a:r>
              <a:rPr lang="en-US" altLang="ko-KR" dirty="0"/>
              <a:t>: </a:t>
            </a:r>
            <a:r>
              <a:rPr lang="ko-KR" altLang="en-US" dirty="0"/>
              <a:t>개념적 설계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작업 과정</a:t>
            </a:r>
            <a:endParaRPr lang="en-US" altLang="ko-KR" dirty="0" smtClean="0"/>
          </a:p>
          <a:p>
            <a:pPr lvl="2">
              <a:lnSpc>
                <a:spcPct val="200000"/>
              </a:lnSpc>
            </a:pPr>
            <a:r>
              <a:rPr lang="en-US" altLang="ko-KR" dirty="0" smtClean="0">
                <a:solidFill>
                  <a:srgbClr val="FF33CC"/>
                </a:solidFill>
              </a:rPr>
              <a:t>STEP 1) </a:t>
            </a:r>
            <a:r>
              <a:rPr lang="ko-KR" altLang="en-US" dirty="0" smtClean="0"/>
              <a:t>개체 추출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각 개체의 주요 속성과 키 속성 선별</a:t>
            </a:r>
            <a:endParaRPr lang="en-US" altLang="ko-KR" dirty="0" smtClean="0"/>
          </a:p>
          <a:p>
            <a:pPr lvl="2">
              <a:lnSpc>
                <a:spcPct val="200000"/>
              </a:lnSpc>
            </a:pPr>
            <a:r>
              <a:rPr lang="en-US" altLang="ko-KR" dirty="0" smtClean="0">
                <a:solidFill>
                  <a:srgbClr val="FF33CC"/>
                </a:solidFill>
              </a:rPr>
              <a:t>STEP 2)</a:t>
            </a:r>
            <a:r>
              <a:rPr lang="en-US" altLang="ko-KR" dirty="0" smtClean="0">
                <a:solidFill>
                  <a:srgbClr val="FF00FF"/>
                </a:solidFill>
              </a:rPr>
              <a:t> </a:t>
            </a:r>
            <a:r>
              <a:rPr lang="ko-KR" altLang="en-US" dirty="0" smtClean="0"/>
              <a:t>개체</a:t>
            </a:r>
            <a:r>
              <a:rPr lang="en-US" altLang="ko-KR" dirty="0" smtClean="0"/>
              <a:t> </a:t>
            </a:r>
            <a:r>
              <a:rPr lang="ko-KR" altLang="en-US" dirty="0" smtClean="0"/>
              <a:t>간의 관계 결정</a:t>
            </a:r>
            <a:endParaRPr lang="en-US" altLang="ko-KR" dirty="0" smtClean="0"/>
          </a:p>
          <a:p>
            <a:pPr lvl="2">
              <a:lnSpc>
                <a:spcPct val="200000"/>
              </a:lnSpc>
            </a:pPr>
            <a:r>
              <a:rPr lang="en-US" altLang="ko-KR" dirty="0" smtClean="0">
                <a:solidFill>
                  <a:srgbClr val="FF00FF"/>
                </a:solidFill>
              </a:rPr>
              <a:t>STEP 3)</a:t>
            </a:r>
            <a:r>
              <a:rPr lang="en-US" altLang="ko-KR" dirty="0" smtClean="0"/>
              <a:t> E-R </a:t>
            </a:r>
            <a:r>
              <a:rPr lang="ko-KR" altLang="en-US" dirty="0" smtClean="0"/>
              <a:t>다이어그램으로 표현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585" y="4104075"/>
            <a:ext cx="6705600" cy="128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812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개념적 설계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 smtClean="0"/>
              <a:t>개념적 설계 </a:t>
            </a:r>
            <a:r>
              <a:rPr lang="en-US" altLang="ko-KR" dirty="0" smtClean="0"/>
              <a:t>– (STEP 1) </a:t>
            </a:r>
            <a:r>
              <a:rPr lang="ko-KR" altLang="en-US" dirty="0" smtClean="0"/>
              <a:t>개체와 속성 추출</a:t>
            </a:r>
            <a:endParaRPr lang="ko-KR" altLang="en-US" dirty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개체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저장할 만한 가치가 있는 중요 데이터를 가진 사람이나 사물 등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ko-KR" altLang="en-US" dirty="0" smtClean="0"/>
              <a:t>병원 데이터베이스 개발에 필요한 개체</a:t>
            </a:r>
            <a:endParaRPr lang="en-US" altLang="ko-KR" dirty="0" smtClean="0"/>
          </a:p>
          <a:p>
            <a:pPr lvl="3">
              <a:lnSpc>
                <a:spcPct val="150000"/>
              </a:lnSpc>
            </a:pPr>
            <a:r>
              <a:rPr lang="ko-KR" altLang="en-US" dirty="0" smtClean="0"/>
              <a:t>병원 운영에 필요한 사람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환자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의사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간호사 등</a:t>
            </a:r>
            <a:endParaRPr lang="en-US" altLang="ko-KR" dirty="0" smtClean="0"/>
          </a:p>
          <a:p>
            <a:pPr lvl="3">
              <a:lnSpc>
                <a:spcPct val="150000"/>
              </a:lnSpc>
            </a:pPr>
            <a:r>
              <a:rPr lang="ko-KR" altLang="en-US" dirty="0" smtClean="0"/>
              <a:t>병원 운영에 필요한 사물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병실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수술실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의료 장비 등</a:t>
            </a:r>
            <a:r>
              <a:rPr lang="en-US" altLang="ko-KR" dirty="0" smtClean="0"/>
              <a:t> 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개체 추출 방법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요구 사항 문장에서 업무와 관련이 깊은 의미 있는 </a:t>
            </a:r>
            <a:r>
              <a:rPr lang="ko-KR" altLang="en-US" b="1" dirty="0" smtClean="0">
                <a:solidFill>
                  <a:srgbClr val="FF0000"/>
                </a:solidFill>
              </a:rPr>
              <a:t>명사</a:t>
            </a:r>
            <a:r>
              <a:rPr lang="ko-KR" altLang="en-US" dirty="0" smtClean="0"/>
              <a:t>를 찾아라</a:t>
            </a:r>
            <a:r>
              <a:rPr lang="en-US" altLang="ko-KR" dirty="0" smtClean="0"/>
              <a:t>!</a:t>
            </a:r>
          </a:p>
          <a:p>
            <a:pPr lvl="3">
              <a:lnSpc>
                <a:spcPct val="150000"/>
              </a:lnSpc>
            </a:pPr>
            <a:r>
              <a:rPr lang="ko-KR" altLang="en-US" dirty="0" smtClean="0"/>
              <a:t>업무와 관련이 적은 일반적이고 광범위한 의미의 명사는 제외</a:t>
            </a:r>
            <a:endParaRPr lang="en-US" altLang="ko-KR" dirty="0" smtClean="0"/>
          </a:p>
          <a:p>
            <a:pPr lvl="3">
              <a:lnSpc>
                <a:spcPct val="150000"/>
              </a:lnSpc>
            </a:pPr>
            <a:r>
              <a:rPr lang="ko-KR" altLang="en-US" dirty="0" smtClean="0"/>
              <a:t>의미가 같은 명사가 여러 개일 경우는 대표 명사 하나만 선택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찾아낸 명사를 개체와 속성으로 분류하라</a:t>
            </a:r>
            <a:r>
              <a:rPr lang="en-US" altLang="ko-KR" dirty="0" smtClean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010018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개념적 설계</a:t>
            </a:r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179388" y="1052735"/>
            <a:ext cx="8964612" cy="55437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marR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C4A2D2"/>
              </a:buClr>
              <a:buSzTx/>
              <a:buFont typeface="Wingdings" pitchFamily="2" charset="2"/>
              <a:buChar char="v"/>
              <a:tabLst/>
              <a:defRPr sz="2400" b="1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1pPr>
            <a:lvl2pPr marL="539750" marR="0" indent="-182563" algn="l" defTabSz="914400" rtl="0" eaLnBrk="1" fontAlgn="base" latinLnBrk="1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9BBD98"/>
              </a:buClr>
              <a:buSzTx/>
              <a:buFont typeface="Wingdings" pitchFamily="2" charset="2"/>
              <a:buChar char="§"/>
              <a:tabLst/>
              <a:defRPr sz="2000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2pPr>
            <a:lvl3pPr marL="714375" marR="0" indent="-174625" algn="l" defTabSz="914400" rtl="0" eaLnBrk="1" fontAlgn="base" latinLnBrk="1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4F784C"/>
              </a:buClr>
              <a:buSzTx/>
              <a:buFontTx/>
              <a:buChar char="•"/>
              <a:tabLst/>
              <a:defRPr sz="1800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3pPr>
            <a:lvl4pPr marL="896938" marR="0" indent="-182563" algn="l" defTabSz="914400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Font typeface="Arial" panose="020B0604020202020204" pitchFamily="34" charset="0"/>
              <a:buChar char="‒"/>
              <a:tabLst/>
              <a:defRPr sz="1600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4pPr>
            <a:lvl5pPr marL="1166813" marR="0" indent="-182563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»"/>
              <a:tabLst>
                <a:tab pos="1166813" algn="l"/>
              </a:tabLst>
              <a:defRPr sz="1400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개념적 설계 </a:t>
            </a:r>
            <a:r>
              <a:rPr lang="en-US" altLang="ko-KR" dirty="0" smtClean="0"/>
              <a:t>– (STEP 1) </a:t>
            </a:r>
            <a:r>
              <a:rPr lang="ko-KR" altLang="en-US" dirty="0" smtClean="0"/>
              <a:t>개체와 속성 추출 예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요구 사항 명세서에서 개체와 속성을 추출하는 과정</a:t>
            </a:r>
          </a:p>
        </p:txBody>
      </p:sp>
      <p:sp>
        <p:nvSpPr>
          <p:cNvPr id="12" name="모서리가 둥근 사각형 설명선 11"/>
          <p:cNvSpPr/>
          <p:nvPr/>
        </p:nvSpPr>
        <p:spPr>
          <a:xfrm>
            <a:off x="296525" y="4599130"/>
            <a:ext cx="8640961" cy="1800200"/>
          </a:xfrm>
          <a:prstGeom prst="wedgeRoundRectCallout">
            <a:avLst>
              <a:gd name="adj1" fmla="val -24931"/>
              <a:gd name="adj2" fmla="val -67435"/>
              <a:gd name="adj3" fmla="val 16667"/>
            </a:avLst>
          </a:prstGeom>
          <a:solidFill>
            <a:srgbClr val="CC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200000"/>
              </a:lnSpc>
            </a:pPr>
            <a:r>
              <a:rPr lang="en-US" altLang="ko-KR" sz="1600" dirty="0" smtClean="0">
                <a:solidFill>
                  <a:schemeClr val="tx1"/>
                </a:solidFill>
              </a:rPr>
              <a:t>- “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한빛</a:t>
            </a:r>
            <a:r>
              <a:rPr lang="ko-KR" altLang="en-US" sz="1600" dirty="0" smtClean="0">
                <a:solidFill>
                  <a:schemeClr val="tx1"/>
                </a:solidFill>
              </a:rPr>
              <a:t>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마트</a:t>
            </a:r>
            <a:r>
              <a:rPr lang="en-US" altLang="ko-KR" sz="1600" dirty="0" smtClean="0">
                <a:solidFill>
                  <a:schemeClr val="tx1"/>
                </a:solidFill>
              </a:rPr>
              <a:t>”</a:t>
            </a:r>
            <a:r>
              <a:rPr lang="ko-KR" altLang="en-US" sz="1600" dirty="0" smtClean="0">
                <a:solidFill>
                  <a:schemeClr val="tx1"/>
                </a:solidFill>
              </a:rPr>
              <a:t>는 일반적이고 광범위한 의미의 명사이므로 제외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1600" dirty="0" smtClean="0">
                <a:solidFill>
                  <a:schemeClr val="tx1"/>
                </a:solidFill>
              </a:rPr>
              <a:t>- “</a:t>
            </a:r>
            <a:r>
              <a:rPr lang="ko-KR" altLang="en-US" sz="1600" dirty="0" smtClean="0">
                <a:solidFill>
                  <a:schemeClr val="tx1"/>
                </a:solidFill>
              </a:rPr>
              <a:t>회원아이디</a:t>
            </a:r>
            <a:r>
              <a:rPr lang="en-US" altLang="ko-KR" sz="1600" dirty="0" smtClean="0">
                <a:solidFill>
                  <a:schemeClr val="tx1"/>
                </a:solidFill>
              </a:rPr>
              <a:t>”, “</a:t>
            </a:r>
            <a:r>
              <a:rPr lang="ko-KR" altLang="en-US" sz="1600" dirty="0" smtClean="0">
                <a:solidFill>
                  <a:schemeClr val="tx1"/>
                </a:solidFill>
              </a:rPr>
              <a:t>비밀번호</a:t>
            </a:r>
            <a:r>
              <a:rPr lang="en-US" altLang="ko-KR" sz="1600" dirty="0" smtClean="0">
                <a:solidFill>
                  <a:schemeClr val="tx1"/>
                </a:solidFill>
              </a:rPr>
              <a:t>”, “</a:t>
            </a:r>
            <a:r>
              <a:rPr lang="ko-KR" altLang="en-US" sz="1600" dirty="0" smtClean="0">
                <a:solidFill>
                  <a:schemeClr val="tx1"/>
                </a:solidFill>
              </a:rPr>
              <a:t>이름</a:t>
            </a:r>
            <a:r>
              <a:rPr lang="en-US" altLang="ko-KR" sz="1600" dirty="0" smtClean="0">
                <a:solidFill>
                  <a:schemeClr val="tx1"/>
                </a:solidFill>
              </a:rPr>
              <a:t>”, “</a:t>
            </a:r>
            <a:r>
              <a:rPr lang="ko-KR" altLang="en-US" sz="1600" dirty="0" smtClean="0">
                <a:solidFill>
                  <a:schemeClr val="tx1"/>
                </a:solidFill>
              </a:rPr>
              <a:t>나이</a:t>
            </a:r>
            <a:r>
              <a:rPr lang="en-US" altLang="ko-KR" sz="1600" dirty="0" smtClean="0">
                <a:solidFill>
                  <a:schemeClr val="tx1"/>
                </a:solidFill>
              </a:rPr>
              <a:t>”, “</a:t>
            </a:r>
            <a:r>
              <a:rPr lang="ko-KR" altLang="en-US" sz="1600" dirty="0" smtClean="0">
                <a:solidFill>
                  <a:schemeClr val="tx1"/>
                </a:solidFill>
              </a:rPr>
              <a:t>직업</a:t>
            </a:r>
            <a:r>
              <a:rPr lang="en-US" altLang="ko-KR" sz="1600" dirty="0" smtClean="0">
                <a:solidFill>
                  <a:schemeClr val="tx1"/>
                </a:solidFill>
              </a:rPr>
              <a:t>”, “</a:t>
            </a:r>
            <a:r>
              <a:rPr lang="ko-KR" altLang="en-US" sz="1600" dirty="0" smtClean="0">
                <a:solidFill>
                  <a:schemeClr val="tx1"/>
                </a:solidFill>
              </a:rPr>
              <a:t>등급</a:t>
            </a:r>
            <a:r>
              <a:rPr lang="en-US" altLang="ko-KR" sz="1600" dirty="0" smtClean="0">
                <a:solidFill>
                  <a:schemeClr val="tx1"/>
                </a:solidFill>
              </a:rPr>
              <a:t>”, “</a:t>
            </a:r>
            <a:r>
              <a:rPr lang="ko-KR" altLang="en-US" sz="1600" dirty="0" smtClean="0">
                <a:solidFill>
                  <a:schemeClr val="tx1"/>
                </a:solidFill>
              </a:rPr>
              <a:t>적립금</a:t>
            </a:r>
            <a:r>
              <a:rPr lang="en-US" altLang="ko-KR" sz="1600" dirty="0" smtClean="0">
                <a:solidFill>
                  <a:schemeClr val="tx1"/>
                </a:solidFill>
              </a:rPr>
              <a:t>”</a:t>
            </a:r>
            <a:r>
              <a:rPr lang="ko-KR" altLang="en-US" sz="1600" dirty="0" smtClean="0">
                <a:solidFill>
                  <a:schemeClr val="tx1"/>
                </a:solidFill>
              </a:rPr>
              <a:t>은 회원의 속성으로 분류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1600" dirty="0" smtClean="0">
                <a:solidFill>
                  <a:schemeClr val="tx1"/>
                </a:solidFill>
              </a:rPr>
              <a:t>- “</a:t>
            </a:r>
            <a:r>
              <a:rPr lang="ko-KR" altLang="en-US" sz="1600" dirty="0" smtClean="0">
                <a:solidFill>
                  <a:schemeClr val="tx1"/>
                </a:solidFill>
              </a:rPr>
              <a:t>회원아이디</a:t>
            </a:r>
            <a:r>
              <a:rPr lang="en-US" altLang="ko-KR" sz="1600" dirty="0" smtClean="0">
                <a:solidFill>
                  <a:schemeClr val="tx1"/>
                </a:solidFill>
              </a:rPr>
              <a:t>”</a:t>
            </a:r>
            <a:r>
              <a:rPr lang="ko-KR" altLang="en-US" sz="1600" dirty="0" smtClean="0">
                <a:solidFill>
                  <a:schemeClr val="tx1"/>
                </a:solidFill>
              </a:rPr>
              <a:t>는 키 속성으로 분류</a:t>
            </a:r>
            <a:endParaRPr lang="en-US" altLang="ko-KR" sz="1600" dirty="0" smtClean="0">
              <a:solidFill>
                <a:schemeClr val="tx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869" y="2168860"/>
            <a:ext cx="862965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744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개념적 설계</a:t>
            </a:r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179388" y="1052735"/>
            <a:ext cx="8964612" cy="55437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marR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C4A2D2"/>
              </a:buClr>
              <a:buSzTx/>
              <a:buFont typeface="Wingdings" pitchFamily="2" charset="2"/>
              <a:buChar char="v"/>
              <a:tabLst/>
              <a:defRPr sz="2400" b="1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1pPr>
            <a:lvl2pPr marL="539750" marR="0" indent="-182563" algn="l" defTabSz="914400" rtl="0" eaLnBrk="1" fontAlgn="base" latinLnBrk="1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9BBD98"/>
              </a:buClr>
              <a:buSzTx/>
              <a:buFont typeface="Wingdings" pitchFamily="2" charset="2"/>
              <a:buChar char="§"/>
              <a:tabLst/>
              <a:defRPr sz="2000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2pPr>
            <a:lvl3pPr marL="714375" marR="0" indent="-174625" algn="l" defTabSz="914400" rtl="0" eaLnBrk="1" fontAlgn="base" latinLnBrk="1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4F784C"/>
              </a:buClr>
              <a:buSzTx/>
              <a:buFontTx/>
              <a:buChar char="•"/>
              <a:tabLst/>
              <a:defRPr sz="1800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3pPr>
            <a:lvl4pPr marL="896938" marR="0" indent="-182563" algn="l" defTabSz="914400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Font typeface="Arial" panose="020B0604020202020204" pitchFamily="34" charset="0"/>
              <a:buChar char="‒"/>
              <a:tabLst/>
              <a:defRPr sz="1600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4pPr>
            <a:lvl5pPr marL="1166813" marR="0" indent="-182563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»"/>
              <a:tabLst>
                <a:tab pos="1166813" algn="l"/>
              </a:tabLst>
              <a:defRPr sz="1400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개념적 설계 </a:t>
            </a:r>
            <a:r>
              <a:rPr lang="en-US" altLang="ko-KR" dirty="0" smtClean="0"/>
              <a:t>– (STEP 1) </a:t>
            </a:r>
            <a:r>
              <a:rPr lang="ko-KR" altLang="en-US" dirty="0" smtClean="0"/>
              <a:t>개체와 속성 추출 예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요구 사항 명세서에서 개체와 속성을 추출하는 과정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 smtClean="0"/>
          </a:p>
          <a:p>
            <a:pPr lvl="4">
              <a:lnSpc>
                <a:spcPct val="150000"/>
              </a:lnSpc>
            </a:pPr>
            <a:endParaRPr lang="en-US" altLang="ko-KR" sz="1100" dirty="0" smtClean="0"/>
          </a:p>
          <a:p>
            <a:pPr marL="357187" lvl="1" indent="0">
              <a:lnSpc>
                <a:spcPct val="160000"/>
              </a:lnSpc>
              <a:buClr>
                <a:srgbClr val="CC6633"/>
              </a:buClr>
              <a:buNone/>
            </a:pPr>
            <a:r>
              <a:rPr lang="en-US" altLang="ko-KR" b="1" dirty="0">
                <a:solidFill>
                  <a:srgbClr val="0070C0"/>
                </a:solidFill>
              </a:rPr>
              <a:t>[</a:t>
            </a:r>
            <a:r>
              <a:rPr lang="ko-KR" altLang="en-US" b="1" dirty="0">
                <a:solidFill>
                  <a:srgbClr val="0070C0"/>
                </a:solidFill>
              </a:rPr>
              <a:t>추출 결과</a:t>
            </a:r>
            <a:r>
              <a:rPr lang="en-US" altLang="ko-KR" b="1" dirty="0">
                <a:solidFill>
                  <a:srgbClr val="0070C0"/>
                </a:solidFill>
              </a:rPr>
              <a:t>]</a:t>
            </a:r>
          </a:p>
          <a:p>
            <a:pPr lvl="2">
              <a:lnSpc>
                <a:spcPct val="160000"/>
              </a:lnSpc>
            </a:pPr>
            <a:r>
              <a:rPr lang="ko-KR" altLang="en-US" dirty="0">
                <a:solidFill>
                  <a:prstClr val="black"/>
                </a:solidFill>
              </a:rPr>
              <a:t>개체 </a:t>
            </a:r>
            <a:r>
              <a:rPr lang="en-US" altLang="ko-KR" dirty="0">
                <a:solidFill>
                  <a:prstClr val="black"/>
                </a:solidFill>
              </a:rPr>
              <a:t>: </a:t>
            </a:r>
            <a:r>
              <a:rPr lang="ko-KR" altLang="en-US" dirty="0">
                <a:solidFill>
                  <a:prstClr val="black"/>
                </a:solidFill>
              </a:rPr>
              <a:t>회원</a:t>
            </a:r>
            <a:endParaRPr lang="en-US" altLang="ko-KR" dirty="0">
              <a:solidFill>
                <a:prstClr val="black"/>
              </a:solidFill>
            </a:endParaRPr>
          </a:p>
          <a:p>
            <a:pPr lvl="2">
              <a:lnSpc>
                <a:spcPct val="160000"/>
              </a:lnSpc>
            </a:pPr>
            <a:r>
              <a:rPr lang="en-US" altLang="ko-KR" dirty="0">
                <a:solidFill>
                  <a:prstClr val="black"/>
                </a:solidFill>
              </a:rPr>
              <a:t>“</a:t>
            </a:r>
            <a:r>
              <a:rPr lang="ko-KR" altLang="en-US" dirty="0">
                <a:solidFill>
                  <a:prstClr val="black"/>
                </a:solidFill>
              </a:rPr>
              <a:t>회원</a:t>
            </a:r>
            <a:r>
              <a:rPr lang="en-US" altLang="ko-KR" dirty="0">
                <a:solidFill>
                  <a:prstClr val="black"/>
                </a:solidFill>
              </a:rPr>
              <a:t>” </a:t>
            </a:r>
            <a:r>
              <a:rPr lang="ko-KR" altLang="en-US" dirty="0">
                <a:solidFill>
                  <a:prstClr val="black"/>
                </a:solidFill>
              </a:rPr>
              <a:t>개체의 속성 </a:t>
            </a:r>
            <a:r>
              <a:rPr lang="en-US" altLang="ko-KR" dirty="0">
                <a:solidFill>
                  <a:prstClr val="black"/>
                </a:solidFill>
              </a:rPr>
              <a:t>: </a:t>
            </a:r>
            <a:r>
              <a:rPr lang="ko-KR" altLang="en-US" dirty="0">
                <a:solidFill>
                  <a:prstClr val="black"/>
                </a:solidFill>
              </a:rPr>
              <a:t>회원아이디</a:t>
            </a:r>
            <a:r>
              <a:rPr lang="en-US" altLang="ko-KR" dirty="0">
                <a:solidFill>
                  <a:prstClr val="black"/>
                </a:solidFill>
              </a:rPr>
              <a:t>, </a:t>
            </a:r>
            <a:r>
              <a:rPr lang="ko-KR" altLang="en-US" dirty="0">
                <a:solidFill>
                  <a:prstClr val="black"/>
                </a:solidFill>
              </a:rPr>
              <a:t>비밀번호</a:t>
            </a:r>
            <a:r>
              <a:rPr lang="en-US" altLang="ko-KR" dirty="0">
                <a:solidFill>
                  <a:prstClr val="black"/>
                </a:solidFill>
              </a:rPr>
              <a:t>, </a:t>
            </a:r>
            <a:r>
              <a:rPr lang="ko-KR" altLang="en-US" dirty="0">
                <a:solidFill>
                  <a:prstClr val="black"/>
                </a:solidFill>
              </a:rPr>
              <a:t>이름</a:t>
            </a:r>
            <a:r>
              <a:rPr lang="en-US" altLang="ko-KR" dirty="0">
                <a:solidFill>
                  <a:prstClr val="black"/>
                </a:solidFill>
              </a:rPr>
              <a:t>, </a:t>
            </a:r>
            <a:r>
              <a:rPr lang="ko-KR" altLang="en-US" dirty="0">
                <a:solidFill>
                  <a:prstClr val="black"/>
                </a:solidFill>
              </a:rPr>
              <a:t>나이</a:t>
            </a:r>
            <a:r>
              <a:rPr lang="en-US" altLang="ko-KR" dirty="0">
                <a:solidFill>
                  <a:prstClr val="black"/>
                </a:solidFill>
              </a:rPr>
              <a:t>, </a:t>
            </a:r>
            <a:r>
              <a:rPr lang="ko-KR" altLang="en-US" dirty="0">
                <a:solidFill>
                  <a:prstClr val="black"/>
                </a:solidFill>
              </a:rPr>
              <a:t>직업</a:t>
            </a:r>
            <a:r>
              <a:rPr lang="en-US" altLang="ko-KR" dirty="0">
                <a:solidFill>
                  <a:prstClr val="black"/>
                </a:solidFill>
              </a:rPr>
              <a:t>, </a:t>
            </a:r>
            <a:r>
              <a:rPr lang="ko-KR" altLang="en-US" dirty="0">
                <a:solidFill>
                  <a:prstClr val="black"/>
                </a:solidFill>
              </a:rPr>
              <a:t>등급</a:t>
            </a:r>
            <a:r>
              <a:rPr lang="en-US" altLang="ko-KR" dirty="0">
                <a:solidFill>
                  <a:prstClr val="black"/>
                </a:solidFill>
              </a:rPr>
              <a:t>, </a:t>
            </a:r>
            <a:r>
              <a:rPr lang="ko-KR" altLang="en-US" dirty="0">
                <a:solidFill>
                  <a:prstClr val="black"/>
                </a:solidFill>
              </a:rPr>
              <a:t>적립금</a:t>
            </a:r>
            <a:endParaRPr lang="en-US" altLang="ko-KR" dirty="0">
              <a:solidFill>
                <a:prstClr val="black"/>
              </a:solidFill>
            </a:endParaRPr>
          </a:p>
          <a:p>
            <a:pPr lvl="2">
              <a:lnSpc>
                <a:spcPct val="160000"/>
              </a:lnSpc>
            </a:pPr>
            <a:r>
              <a:rPr lang="en-US" altLang="ko-KR" dirty="0">
                <a:solidFill>
                  <a:prstClr val="black"/>
                </a:solidFill>
              </a:rPr>
              <a:t>“</a:t>
            </a:r>
            <a:r>
              <a:rPr lang="ko-KR" altLang="en-US" dirty="0">
                <a:solidFill>
                  <a:prstClr val="black"/>
                </a:solidFill>
              </a:rPr>
              <a:t>회원</a:t>
            </a:r>
            <a:r>
              <a:rPr lang="en-US" altLang="ko-KR" dirty="0">
                <a:solidFill>
                  <a:prstClr val="black"/>
                </a:solidFill>
              </a:rPr>
              <a:t>” </a:t>
            </a:r>
            <a:r>
              <a:rPr lang="ko-KR" altLang="en-US" dirty="0">
                <a:solidFill>
                  <a:prstClr val="black"/>
                </a:solidFill>
              </a:rPr>
              <a:t>개체의 키 속성 </a:t>
            </a:r>
            <a:r>
              <a:rPr lang="en-US" altLang="ko-KR" dirty="0">
                <a:solidFill>
                  <a:prstClr val="black"/>
                </a:solidFill>
              </a:rPr>
              <a:t>: </a:t>
            </a:r>
            <a:r>
              <a:rPr lang="ko-KR" altLang="en-US" dirty="0">
                <a:solidFill>
                  <a:prstClr val="black"/>
                </a:solidFill>
              </a:rPr>
              <a:t>회원아이디</a:t>
            </a:r>
            <a:r>
              <a:rPr lang="en-US" altLang="ko-KR" dirty="0">
                <a:solidFill>
                  <a:prstClr val="black"/>
                </a:solidFill>
              </a:rPr>
              <a:t> </a:t>
            </a:r>
          </a:p>
          <a:p>
            <a:pPr lvl="1">
              <a:lnSpc>
                <a:spcPct val="150000"/>
              </a:lnSpc>
            </a:pPr>
            <a:endParaRPr lang="ko-KR" altLang="en-US" dirty="0" smtClean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919" y="2225030"/>
            <a:ext cx="8591550" cy="192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32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개념적 설계</a:t>
            </a:r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179388" y="1052735"/>
            <a:ext cx="8964612" cy="55437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marR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C4A2D2"/>
              </a:buClr>
              <a:buSzTx/>
              <a:buFont typeface="Wingdings" pitchFamily="2" charset="2"/>
              <a:buChar char="v"/>
              <a:tabLst/>
              <a:defRPr sz="2400" b="1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1pPr>
            <a:lvl2pPr marL="539750" marR="0" indent="-182563" algn="l" defTabSz="914400" rtl="0" eaLnBrk="1" fontAlgn="base" latinLnBrk="1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9BBD98"/>
              </a:buClr>
              <a:buSzTx/>
              <a:buFont typeface="Wingdings" pitchFamily="2" charset="2"/>
              <a:buChar char="§"/>
              <a:tabLst/>
              <a:defRPr sz="2000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2pPr>
            <a:lvl3pPr marL="714375" marR="0" indent="-174625" algn="l" defTabSz="914400" rtl="0" eaLnBrk="1" fontAlgn="base" latinLnBrk="1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4F784C"/>
              </a:buClr>
              <a:buSzTx/>
              <a:buFontTx/>
              <a:buChar char="•"/>
              <a:tabLst/>
              <a:defRPr sz="1800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3pPr>
            <a:lvl4pPr marL="896938" marR="0" indent="-182563" algn="l" defTabSz="914400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Font typeface="Arial" panose="020B0604020202020204" pitchFamily="34" charset="0"/>
              <a:buChar char="‒"/>
              <a:tabLst/>
              <a:defRPr sz="1600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4pPr>
            <a:lvl5pPr marL="1166813" marR="0" indent="-182563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»"/>
              <a:tabLst>
                <a:tab pos="1166813" algn="l"/>
              </a:tabLst>
              <a:defRPr sz="1400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개념적 설계 </a:t>
            </a:r>
            <a:r>
              <a:rPr lang="en-US" altLang="ko-KR" dirty="0" smtClean="0"/>
              <a:t>– (STEP 1) </a:t>
            </a:r>
            <a:r>
              <a:rPr lang="ko-KR" altLang="en-US" dirty="0" smtClean="0"/>
              <a:t>개체와 속성 추출 예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요구 사항 명세서에서 개체와 속성을 추출하는 과정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sz="1100" dirty="0" smtClean="0"/>
          </a:p>
          <a:p>
            <a:pPr marL="357187" lvl="1" indent="0">
              <a:lnSpc>
                <a:spcPct val="160000"/>
              </a:lnSpc>
              <a:buFont typeface="Wingdings" pitchFamily="2" charset="2"/>
              <a:buNone/>
            </a:pPr>
            <a:r>
              <a:rPr lang="en-US" altLang="ko-KR" b="1" dirty="0" smtClean="0">
                <a:solidFill>
                  <a:srgbClr val="0070C0"/>
                </a:solidFill>
              </a:rPr>
              <a:t>[</a:t>
            </a:r>
            <a:r>
              <a:rPr lang="ko-KR" altLang="en-US" b="1" dirty="0" smtClean="0">
                <a:solidFill>
                  <a:srgbClr val="0070C0"/>
                </a:solidFill>
              </a:rPr>
              <a:t>추출 결과</a:t>
            </a:r>
            <a:r>
              <a:rPr lang="en-US" altLang="ko-KR" b="1" dirty="0" smtClean="0">
                <a:solidFill>
                  <a:srgbClr val="0070C0"/>
                </a:solidFill>
              </a:rPr>
              <a:t>]</a:t>
            </a:r>
          </a:p>
          <a:p>
            <a:pPr lvl="2">
              <a:lnSpc>
                <a:spcPct val="160000"/>
              </a:lnSpc>
            </a:pPr>
            <a:r>
              <a:rPr lang="ko-KR" altLang="en-US" dirty="0" smtClean="0"/>
              <a:t>개체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회원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상품</a:t>
            </a:r>
            <a:endParaRPr lang="en-US" altLang="ko-KR" dirty="0" smtClean="0"/>
          </a:p>
          <a:p>
            <a:pPr lvl="2">
              <a:lnSpc>
                <a:spcPct val="160000"/>
              </a:lnSpc>
            </a:pPr>
            <a:r>
              <a:rPr lang="ko-KR" altLang="en-US" dirty="0" smtClean="0"/>
              <a:t>속성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주문번호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주문수량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배송지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주문일자</a:t>
            </a:r>
            <a:endParaRPr lang="en-US" altLang="ko-KR" dirty="0" smtClean="0"/>
          </a:p>
          <a:p>
            <a:pPr lvl="3">
              <a:lnSpc>
                <a:spcPct val="160000"/>
              </a:lnSpc>
            </a:pPr>
            <a:r>
              <a:rPr lang="ko-KR" altLang="en-US" dirty="0" smtClean="0"/>
              <a:t>회원이 상품을 주문을 해야 생기는 중요한 정보이기 때문에 회원이나 상품 개체의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속성으로 보기는 어렵고 이후 추출할 특정 관계의 속성일 가능성이 높음</a:t>
            </a:r>
            <a:endParaRPr lang="en-US" altLang="ko-KR" dirty="0" smtClean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575" y="2348880"/>
            <a:ext cx="8734425" cy="126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163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개념적 설계</a:t>
            </a:r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179388" y="1052735"/>
            <a:ext cx="8964612" cy="55437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marR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C4A2D2"/>
              </a:buClr>
              <a:buSzTx/>
              <a:buFont typeface="Wingdings" pitchFamily="2" charset="2"/>
              <a:buChar char="v"/>
              <a:tabLst/>
              <a:defRPr sz="2400" b="1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1pPr>
            <a:lvl2pPr marL="539750" marR="0" indent="-182563" algn="l" defTabSz="914400" rtl="0" eaLnBrk="1" fontAlgn="base" latinLnBrk="1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9BBD98"/>
              </a:buClr>
              <a:buSzTx/>
              <a:buFont typeface="Wingdings" pitchFamily="2" charset="2"/>
              <a:buChar char="§"/>
              <a:tabLst/>
              <a:defRPr sz="2000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2pPr>
            <a:lvl3pPr marL="714375" marR="0" indent="-174625" algn="l" defTabSz="914400" rtl="0" eaLnBrk="1" fontAlgn="base" latinLnBrk="1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4F784C"/>
              </a:buClr>
              <a:buSzTx/>
              <a:buFontTx/>
              <a:buChar char="•"/>
              <a:tabLst/>
              <a:defRPr sz="1800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3pPr>
            <a:lvl4pPr marL="896938" marR="0" indent="-182563" algn="l" defTabSz="914400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Font typeface="Arial" panose="020B0604020202020204" pitchFamily="34" charset="0"/>
              <a:buChar char="‒"/>
              <a:tabLst/>
              <a:defRPr sz="1600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4pPr>
            <a:lvl5pPr marL="1166813" marR="0" indent="-182563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»"/>
              <a:tabLst>
                <a:tab pos="1166813" algn="l"/>
              </a:tabLst>
              <a:defRPr sz="1400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개념적 설계 </a:t>
            </a:r>
            <a:r>
              <a:rPr lang="en-US" altLang="ko-KR" dirty="0" smtClean="0"/>
              <a:t>– (STEP 1) </a:t>
            </a:r>
            <a:r>
              <a:rPr lang="ko-KR" altLang="en-US" dirty="0" smtClean="0"/>
              <a:t>개체와 속성 추출 예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요구 사항 명세서에서 개체와 속성을 추출하는 과정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sz="1100" dirty="0" smtClean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550" y="2038632"/>
            <a:ext cx="7650850" cy="4819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779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개념적 설계</a:t>
            </a:r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179388" y="1052735"/>
            <a:ext cx="8964612" cy="55437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marR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C4A2D2"/>
              </a:buClr>
              <a:buSzTx/>
              <a:buFont typeface="Wingdings" pitchFamily="2" charset="2"/>
              <a:buChar char="v"/>
              <a:tabLst/>
              <a:defRPr sz="2400" b="1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1pPr>
            <a:lvl2pPr marL="539750" marR="0" indent="-182563" algn="l" defTabSz="914400" rtl="0" eaLnBrk="1" fontAlgn="base" latinLnBrk="1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9BBD98"/>
              </a:buClr>
              <a:buSzTx/>
              <a:buFont typeface="Wingdings" pitchFamily="2" charset="2"/>
              <a:buChar char="§"/>
              <a:tabLst/>
              <a:defRPr sz="2000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2pPr>
            <a:lvl3pPr marL="714375" marR="0" indent="-174625" algn="l" defTabSz="914400" rtl="0" eaLnBrk="1" fontAlgn="base" latinLnBrk="1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4F784C"/>
              </a:buClr>
              <a:buSzTx/>
              <a:buFontTx/>
              <a:buChar char="•"/>
              <a:tabLst/>
              <a:defRPr sz="1800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3pPr>
            <a:lvl4pPr marL="896938" marR="0" indent="-182563" algn="l" defTabSz="914400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Font typeface="Arial" panose="020B0604020202020204" pitchFamily="34" charset="0"/>
              <a:buChar char="‒"/>
              <a:tabLst/>
              <a:defRPr sz="1600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4pPr>
            <a:lvl5pPr marL="1166813" marR="0" indent="-182563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»"/>
              <a:tabLst>
                <a:tab pos="1166813" algn="l"/>
              </a:tabLst>
              <a:defRPr sz="1400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개념적 설계 </a:t>
            </a:r>
            <a:r>
              <a:rPr lang="en-US" altLang="ko-KR" dirty="0" smtClean="0"/>
              <a:t>– (STEP 1) </a:t>
            </a:r>
            <a:r>
              <a:rPr lang="ko-KR" altLang="en-US" dirty="0" smtClean="0"/>
              <a:t>개체와 속성 추출 예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요구 사항 명세서에서 개체와 속성을 추출한 결과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sz="1100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6387" y="2128837"/>
            <a:ext cx="5991225" cy="260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개념적 설계</a:t>
            </a:r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179388" y="1052735"/>
            <a:ext cx="8964612" cy="55437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marR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C4A2D2"/>
              </a:buClr>
              <a:buSzTx/>
              <a:buFont typeface="Wingdings" pitchFamily="2" charset="2"/>
              <a:buChar char="v"/>
              <a:tabLst/>
              <a:defRPr sz="2400" b="1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1pPr>
            <a:lvl2pPr marL="539750" marR="0" indent="-182563" algn="l" defTabSz="914400" rtl="0" eaLnBrk="1" fontAlgn="base" latinLnBrk="1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9BBD98"/>
              </a:buClr>
              <a:buSzTx/>
              <a:buFont typeface="Wingdings" pitchFamily="2" charset="2"/>
              <a:buChar char="§"/>
              <a:tabLst/>
              <a:defRPr sz="2000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2pPr>
            <a:lvl3pPr marL="714375" marR="0" indent="-174625" algn="l" defTabSz="914400" rtl="0" eaLnBrk="1" fontAlgn="base" latinLnBrk="1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4F784C"/>
              </a:buClr>
              <a:buSzTx/>
              <a:buFontTx/>
              <a:buChar char="•"/>
              <a:tabLst/>
              <a:defRPr sz="1800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3pPr>
            <a:lvl4pPr marL="896938" marR="0" indent="-182563" algn="l" defTabSz="914400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Font typeface="Arial" panose="020B0604020202020204" pitchFamily="34" charset="0"/>
              <a:buChar char="‒"/>
              <a:tabLst/>
              <a:defRPr sz="1600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4pPr>
            <a:lvl5pPr marL="1166813" marR="0" indent="-182563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»"/>
              <a:tabLst>
                <a:tab pos="1166813" algn="l"/>
              </a:tabLst>
              <a:defRPr sz="1400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개념적 설계 </a:t>
            </a:r>
            <a:r>
              <a:rPr lang="en-US" altLang="ko-KR" dirty="0" smtClean="0"/>
              <a:t>– (STEP 1) </a:t>
            </a:r>
            <a:r>
              <a:rPr lang="ko-KR" altLang="en-US" dirty="0" smtClean="0"/>
              <a:t>개체와 속성 추출 예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요구 사항 명세서에서 개체와 속성을 추출한 결과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sz="1100" dirty="0" smtClean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1920" y="4239090"/>
            <a:ext cx="4648200" cy="2162175"/>
          </a:xfrm>
          <a:prstGeom prst="rect">
            <a:avLst/>
          </a:prstGeom>
        </p:spPr>
      </p:pic>
      <p:grpSp>
        <p:nvGrpSpPr>
          <p:cNvPr id="4" name="그룹 3"/>
          <p:cNvGrpSpPr/>
          <p:nvPr/>
        </p:nvGrpSpPr>
        <p:grpSpPr>
          <a:xfrm>
            <a:off x="584952" y="2213865"/>
            <a:ext cx="8020050" cy="2133600"/>
            <a:chOff x="584952" y="2213865"/>
            <a:chExt cx="8020050" cy="2133600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84952" y="2213865"/>
              <a:ext cx="8020050" cy="2133600"/>
            </a:xfrm>
            <a:prstGeom prst="rect">
              <a:avLst/>
            </a:prstGeom>
          </p:spPr>
        </p:pic>
        <p:sp>
          <p:nvSpPr>
            <p:cNvPr id="3" name="직사각형 2"/>
            <p:cNvSpPr/>
            <p:nvPr/>
          </p:nvSpPr>
          <p:spPr>
            <a:xfrm>
              <a:off x="4078007" y="2236427"/>
              <a:ext cx="989048" cy="450050"/>
            </a:xfrm>
            <a:prstGeom prst="rect">
              <a:avLst/>
            </a:prstGeom>
            <a:solidFill>
              <a:srgbClr val="EFBB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회원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21032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개념적 설계</a:t>
            </a:r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179388" y="1052735"/>
            <a:ext cx="8964612" cy="55437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marR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C4A2D2"/>
              </a:buClr>
              <a:buSzTx/>
              <a:buFont typeface="Wingdings" pitchFamily="2" charset="2"/>
              <a:buChar char="v"/>
              <a:tabLst/>
              <a:defRPr sz="2400" b="1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1pPr>
            <a:lvl2pPr marL="539750" marR="0" indent="-182563" algn="l" defTabSz="914400" rtl="0" eaLnBrk="1" fontAlgn="base" latinLnBrk="1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9BBD98"/>
              </a:buClr>
              <a:buSzTx/>
              <a:buFont typeface="Wingdings" pitchFamily="2" charset="2"/>
              <a:buChar char="§"/>
              <a:tabLst/>
              <a:defRPr sz="2000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2pPr>
            <a:lvl3pPr marL="714375" marR="0" indent="-174625" algn="l" defTabSz="914400" rtl="0" eaLnBrk="1" fontAlgn="base" latinLnBrk="1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4F784C"/>
              </a:buClr>
              <a:buSzTx/>
              <a:buFontTx/>
              <a:buChar char="•"/>
              <a:tabLst/>
              <a:defRPr sz="1800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3pPr>
            <a:lvl4pPr marL="896938" marR="0" indent="-182563" algn="l" defTabSz="914400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Font typeface="Arial" panose="020B0604020202020204" pitchFamily="34" charset="0"/>
              <a:buChar char="‒"/>
              <a:tabLst/>
              <a:defRPr sz="1600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4pPr>
            <a:lvl5pPr marL="1166813" marR="0" indent="-182563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»"/>
              <a:tabLst>
                <a:tab pos="1166813" algn="l"/>
              </a:tabLst>
              <a:defRPr sz="1400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개념적 설계 </a:t>
            </a:r>
            <a:r>
              <a:rPr lang="en-US" altLang="ko-KR" dirty="0" smtClean="0"/>
              <a:t>– (STEP 1) </a:t>
            </a:r>
            <a:r>
              <a:rPr lang="ko-KR" altLang="en-US" dirty="0" smtClean="0"/>
              <a:t>개체와 속성 추출 예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요구 사항 명세서에서 개체와 속성을 추출한 결과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sz="1100" dirty="0" smtClean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388" y="2782692"/>
            <a:ext cx="4451342" cy="208149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2020" y="2728880"/>
            <a:ext cx="4320480" cy="2080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062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개념적 설계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 smtClean="0"/>
              <a:t>개념적 설계 </a:t>
            </a:r>
            <a:r>
              <a:rPr lang="en-US" altLang="ko-KR" dirty="0" smtClean="0"/>
              <a:t>– (STEP </a:t>
            </a:r>
            <a:r>
              <a:rPr lang="en-US" altLang="ko-KR" dirty="0"/>
              <a:t>2</a:t>
            </a:r>
            <a:r>
              <a:rPr lang="en-US" altLang="ko-KR" dirty="0" smtClean="0"/>
              <a:t>) </a:t>
            </a:r>
            <a:r>
              <a:rPr lang="ko-KR" altLang="en-US" dirty="0" smtClean="0"/>
              <a:t>관계 추출</a:t>
            </a:r>
            <a:endParaRPr lang="ko-KR" altLang="en-US" dirty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관</a:t>
            </a:r>
            <a:r>
              <a:rPr lang="ko-KR" altLang="en-US" dirty="0"/>
              <a:t>계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개체 간의 의미 있는 연관성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관계 추출 방법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요구 사항 문장에서 개체 간의 연관성을 의미 있게 표현한 </a:t>
            </a:r>
            <a:r>
              <a:rPr lang="ko-KR" altLang="en-US" b="1" dirty="0" smtClean="0">
                <a:solidFill>
                  <a:srgbClr val="FF0000"/>
                </a:solidFill>
              </a:rPr>
              <a:t>동사</a:t>
            </a:r>
            <a:r>
              <a:rPr lang="ko-KR" altLang="en-US" dirty="0" smtClean="0"/>
              <a:t>를 찾아라</a:t>
            </a:r>
            <a:r>
              <a:rPr lang="en-US" altLang="ko-KR" dirty="0" smtClean="0"/>
              <a:t>!</a:t>
            </a:r>
          </a:p>
          <a:p>
            <a:pPr lvl="3">
              <a:lnSpc>
                <a:spcPct val="150000"/>
              </a:lnSpc>
            </a:pPr>
            <a:r>
              <a:rPr lang="ko-KR" altLang="en-US" dirty="0" smtClean="0"/>
              <a:t>의미가 같은 동사가 여러 개일 경우는 대표 동사 하나만 선택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찾아낸 관계에 대해 </a:t>
            </a:r>
            <a:r>
              <a:rPr lang="ko-KR" altLang="en-US" dirty="0" err="1" smtClean="0"/>
              <a:t>매핑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카디널리티와</a:t>
            </a:r>
            <a:r>
              <a:rPr lang="ko-KR" altLang="en-US" dirty="0" smtClean="0"/>
              <a:t> 참여 특성을 결정하라</a:t>
            </a:r>
            <a:r>
              <a:rPr lang="en-US" altLang="ko-KR" dirty="0" smtClean="0"/>
              <a:t>!</a:t>
            </a:r>
          </a:p>
          <a:p>
            <a:pPr lvl="3">
              <a:lnSpc>
                <a:spcPct val="150000"/>
              </a:lnSpc>
            </a:pPr>
            <a:r>
              <a:rPr lang="ko-KR" altLang="en-US" dirty="0" err="1" smtClean="0"/>
              <a:t>매핑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카디널리티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일대일</a:t>
            </a:r>
            <a:r>
              <a:rPr lang="en-US" altLang="ko-KR" dirty="0" smtClean="0"/>
              <a:t>(1:1), </a:t>
            </a:r>
            <a:r>
              <a:rPr lang="ko-KR" altLang="en-US" dirty="0" smtClean="0"/>
              <a:t>일대다</a:t>
            </a:r>
            <a:r>
              <a:rPr lang="en-US" altLang="ko-KR" dirty="0" smtClean="0"/>
              <a:t>(1:n), </a:t>
            </a:r>
            <a:r>
              <a:rPr lang="ko-KR" altLang="en-US" dirty="0" err="1" smtClean="0"/>
              <a:t>다대다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n:m</a:t>
            </a:r>
            <a:r>
              <a:rPr lang="en-US" altLang="ko-KR" dirty="0" smtClean="0"/>
              <a:t>)</a:t>
            </a:r>
          </a:p>
          <a:p>
            <a:pPr lvl="3">
              <a:lnSpc>
                <a:spcPct val="150000"/>
              </a:lnSpc>
            </a:pPr>
            <a:r>
              <a:rPr lang="ko-KR" altLang="en-US" dirty="0" smtClean="0"/>
              <a:t>참여 특성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필수적 참여 </a:t>
            </a:r>
            <a:r>
              <a:rPr lang="en-US" altLang="ko-KR" dirty="0" smtClean="0"/>
              <a:t>/ </a:t>
            </a:r>
            <a:r>
              <a:rPr lang="ko-KR" altLang="en-US" dirty="0" smtClean="0"/>
              <a:t>선택적 참여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3120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학습목표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데이터베이스 설계의 중요성과 목표를 이해한다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데이터베이스 설계 </a:t>
            </a:r>
            <a:r>
              <a:rPr lang="en-US" altLang="ko-KR" dirty="0"/>
              <a:t>5</a:t>
            </a:r>
            <a:r>
              <a:rPr lang="ko-KR" altLang="en-US" dirty="0"/>
              <a:t>단계를 학습한다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요구 사항 분석</a:t>
            </a:r>
            <a:r>
              <a:rPr lang="en-US" altLang="ko-KR" dirty="0"/>
              <a:t>, </a:t>
            </a:r>
            <a:r>
              <a:rPr lang="ko-KR" altLang="en-US" dirty="0"/>
              <a:t>개념적 설계</a:t>
            </a:r>
            <a:r>
              <a:rPr lang="en-US" altLang="ko-KR" dirty="0"/>
              <a:t>, </a:t>
            </a:r>
            <a:r>
              <a:rPr lang="ko-KR" altLang="en-US" dirty="0"/>
              <a:t>논리적 설계의 과정을 실제 예를 통해 연습해본다</a:t>
            </a:r>
            <a:r>
              <a:rPr lang="en-US" altLang="ko-KR" dirty="0"/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565" y="1088740"/>
            <a:ext cx="6746558" cy="39776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049469" y="1904692"/>
            <a:ext cx="288000" cy="169277"/>
          </a:xfrm>
          <a:prstGeom prst="rect">
            <a:avLst/>
          </a:prstGeom>
          <a:solidFill>
            <a:srgbClr val="E46E68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변환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7797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개념적 설계</a:t>
            </a:r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179388" y="1052735"/>
            <a:ext cx="8964612" cy="55437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marR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C4A2D2"/>
              </a:buClr>
              <a:buSzTx/>
              <a:buFont typeface="Wingdings" pitchFamily="2" charset="2"/>
              <a:buChar char="v"/>
              <a:tabLst/>
              <a:defRPr sz="2400" b="1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1pPr>
            <a:lvl2pPr marL="539750" marR="0" indent="-182563" algn="l" defTabSz="914400" rtl="0" eaLnBrk="1" fontAlgn="base" latinLnBrk="1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9BBD98"/>
              </a:buClr>
              <a:buSzTx/>
              <a:buFont typeface="Wingdings" pitchFamily="2" charset="2"/>
              <a:buChar char="§"/>
              <a:tabLst/>
              <a:defRPr sz="2000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2pPr>
            <a:lvl3pPr marL="714375" marR="0" indent="-174625" algn="l" defTabSz="914400" rtl="0" eaLnBrk="1" fontAlgn="base" latinLnBrk="1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4F784C"/>
              </a:buClr>
              <a:buSzTx/>
              <a:buFontTx/>
              <a:buChar char="•"/>
              <a:tabLst/>
              <a:defRPr sz="1800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3pPr>
            <a:lvl4pPr marL="896938" marR="0" indent="-182563" algn="l" defTabSz="914400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Font typeface="Arial" panose="020B0604020202020204" pitchFamily="34" charset="0"/>
              <a:buChar char="‒"/>
              <a:tabLst/>
              <a:defRPr sz="1600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4pPr>
            <a:lvl5pPr marL="1166813" marR="0" indent="-182563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»"/>
              <a:tabLst>
                <a:tab pos="1166813" algn="l"/>
              </a:tabLst>
              <a:defRPr sz="1400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개념적 설계 </a:t>
            </a:r>
            <a:r>
              <a:rPr lang="en-US" altLang="ko-KR" dirty="0" smtClean="0"/>
              <a:t>– (STEP 2) </a:t>
            </a:r>
            <a:r>
              <a:rPr lang="ko-KR" altLang="en-US" dirty="0" smtClean="0"/>
              <a:t>관계 추출 예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요구 사항 명세서에서 관계를 추출하는 과정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sz="1100" dirty="0" smtClean="0"/>
          </a:p>
        </p:txBody>
      </p:sp>
      <p:sp>
        <p:nvSpPr>
          <p:cNvPr id="7" name="모서리가 둥근 사각형 설명선 6"/>
          <p:cNvSpPr/>
          <p:nvPr/>
        </p:nvSpPr>
        <p:spPr>
          <a:xfrm>
            <a:off x="296525" y="4644135"/>
            <a:ext cx="8640961" cy="1800200"/>
          </a:xfrm>
          <a:prstGeom prst="wedgeRoundRectCallout">
            <a:avLst>
              <a:gd name="adj1" fmla="val -24931"/>
              <a:gd name="adj2" fmla="val -67435"/>
              <a:gd name="adj3" fmla="val 16667"/>
            </a:avLst>
          </a:prstGeom>
          <a:solidFill>
            <a:srgbClr val="CC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200000"/>
              </a:lnSpc>
            </a:pPr>
            <a:r>
              <a:rPr lang="en-US" altLang="ko-KR" sz="1600" dirty="0" smtClean="0">
                <a:solidFill>
                  <a:schemeClr val="tx1"/>
                </a:solidFill>
              </a:rPr>
              <a:t>- “</a:t>
            </a:r>
            <a:r>
              <a:rPr lang="ko-KR" altLang="en-US" sz="1600" dirty="0" smtClean="0">
                <a:solidFill>
                  <a:schemeClr val="tx1"/>
                </a:solidFill>
              </a:rPr>
              <a:t>입력해야 한다</a:t>
            </a:r>
            <a:r>
              <a:rPr lang="en-US" altLang="ko-KR" sz="1600" dirty="0" smtClean="0">
                <a:solidFill>
                  <a:schemeClr val="tx1"/>
                </a:solidFill>
              </a:rPr>
              <a:t>”</a:t>
            </a:r>
            <a:r>
              <a:rPr lang="ko-KR" altLang="en-US" sz="1600" dirty="0" smtClean="0">
                <a:solidFill>
                  <a:schemeClr val="tx1"/>
                </a:solidFill>
              </a:rPr>
              <a:t>는 개체와 개체의 관계를 표현하는 동사로 볼 수 없으므로 제외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1600" dirty="0">
                <a:solidFill>
                  <a:schemeClr val="tx1"/>
                </a:solidFill>
              </a:rPr>
              <a:t>- </a:t>
            </a:r>
            <a:r>
              <a:rPr lang="en-US" altLang="ko-KR" sz="1600" dirty="0" smtClean="0">
                <a:solidFill>
                  <a:schemeClr val="tx1"/>
                </a:solidFill>
              </a:rPr>
              <a:t>“</a:t>
            </a:r>
            <a:r>
              <a:rPr lang="ko-KR" altLang="en-US" sz="1600" dirty="0" smtClean="0">
                <a:solidFill>
                  <a:schemeClr val="tx1"/>
                </a:solidFill>
              </a:rPr>
              <a:t>부여된다</a:t>
            </a:r>
            <a:r>
              <a:rPr lang="en-US" altLang="ko-KR" sz="1600" dirty="0">
                <a:solidFill>
                  <a:schemeClr val="tx1"/>
                </a:solidFill>
              </a:rPr>
              <a:t>”</a:t>
            </a:r>
            <a:r>
              <a:rPr lang="ko-KR" altLang="en-US" sz="1600" dirty="0">
                <a:solidFill>
                  <a:schemeClr val="tx1"/>
                </a:solidFill>
              </a:rPr>
              <a:t>는 개체와 개체의 관계를 표현하는 동사로 볼 수 없으므로 제외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1600" dirty="0">
                <a:solidFill>
                  <a:schemeClr val="tx1"/>
                </a:solidFill>
              </a:rPr>
              <a:t>- </a:t>
            </a:r>
            <a:r>
              <a:rPr lang="en-US" altLang="ko-KR" sz="1600" dirty="0" smtClean="0">
                <a:solidFill>
                  <a:schemeClr val="tx1"/>
                </a:solidFill>
              </a:rPr>
              <a:t>“</a:t>
            </a:r>
            <a:r>
              <a:rPr lang="ko-KR" altLang="en-US" sz="1600" dirty="0" smtClean="0">
                <a:solidFill>
                  <a:schemeClr val="tx1"/>
                </a:solidFill>
              </a:rPr>
              <a:t>식별한</a:t>
            </a:r>
            <a:r>
              <a:rPr lang="ko-KR" altLang="en-US" sz="1600" dirty="0">
                <a:solidFill>
                  <a:schemeClr val="tx1"/>
                </a:solidFill>
              </a:rPr>
              <a:t>다</a:t>
            </a:r>
            <a:r>
              <a:rPr lang="en-US" altLang="ko-KR" sz="1600" dirty="0" smtClean="0">
                <a:solidFill>
                  <a:schemeClr val="tx1"/>
                </a:solidFill>
              </a:rPr>
              <a:t>”</a:t>
            </a:r>
            <a:r>
              <a:rPr lang="ko-KR" altLang="en-US" sz="1600" dirty="0">
                <a:solidFill>
                  <a:schemeClr val="tx1"/>
                </a:solidFill>
              </a:rPr>
              <a:t>는 개체와 개체의 관계를 표현하는 동사로 볼 수 없으므로 제외</a:t>
            </a:r>
            <a:endParaRPr lang="en-US" altLang="ko-KR" sz="1600" dirty="0" smtClean="0">
              <a:solidFill>
                <a:schemeClr val="tx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387" y="2258870"/>
            <a:ext cx="8639175" cy="1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658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2"/>
          <p:cNvSpPr txBox="1">
            <a:spLocks/>
          </p:cNvSpPr>
          <p:nvPr/>
        </p:nvSpPr>
        <p:spPr>
          <a:xfrm>
            <a:off x="179388" y="1052735"/>
            <a:ext cx="8964612" cy="56616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marR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C4A2D2"/>
              </a:buClr>
              <a:buSzTx/>
              <a:buFont typeface="Wingdings" pitchFamily="2" charset="2"/>
              <a:buChar char="v"/>
              <a:tabLst/>
              <a:defRPr sz="2400" b="1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1pPr>
            <a:lvl2pPr marL="539750" marR="0" indent="-182563" algn="l" defTabSz="914400" rtl="0" eaLnBrk="1" fontAlgn="base" latinLnBrk="1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9BBD98"/>
              </a:buClr>
              <a:buSzTx/>
              <a:buFont typeface="Wingdings" pitchFamily="2" charset="2"/>
              <a:buChar char="§"/>
              <a:tabLst/>
              <a:defRPr sz="2000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2pPr>
            <a:lvl3pPr marL="714375" marR="0" indent="-174625" algn="l" defTabSz="914400" rtl="0" eaLnBrk="1" fontAlgn="base" latinLnBrk="1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4F784C"/>
              </a:buClr>
              <a:buSzTx/>
              <a:buFontTx/>
              <a:buChar char="•"/>
              <a:tabLst/>
              <a:defRPr sz="1800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3pPr>
            <a:lvl4pPr marL="896938" marR="0" indent="-182563" algn="l" defTabSz="914400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Font typeface="Arial" panose="020B0604020202020204" pitchFamily="34" charset="0"/>
              <a:buChar char="‒"/>
              <a:tabLst/>
              <a:defRPr sz="1600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4pPr>
            <a:lvl5pPr marL="1166813" marR="0" indent="-182563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»"/>
              <a:tabLst>
                <a:tab pos="1166813" algn="l"/>
              </a:tabLst>
              <a:defRPr sz="1400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개념적 설계 </a:t>
            </a:r>
            <a:r>
              <a:rPr lang="en-US" altLang="ko-KR" dirty="0" smtClean="0"/>
              <a:t>– (STEP 2) </a:t>
            </a:r>
            <a:r>
              <a:rPr lang="ko-KR" altLang="en-US" dirty="0" smtClean="0"/>
              <a:t>관계 추출 예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요구 사항 명세서에서 관계를 추출하는 과정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3"/>
            <a:endParaRPr lang="en-US" altLang="ko-KR" sz="700" dirty="0"/>
          </a:p>
          <a:p>
            <a:pPr marL="357187" lvl="1" indent="0">
              <a:lnSpc>
                <a:spcPct val="160000"/>
              </a:lnSpc>
              <a:buNone/>
            </a:pPr>
            <a:r>
              <a:rPr lang="en-US" altLang="ko-KR" b="1" dirty="0">
                <a:solidFill>
                  <a:srgbClr val="0070C0"/>
                </a:solidFill>
              </a:rPr>
              <a:t>[</a:t>
            </a:r>
            <a:r>
              <a:rPr lang="ko-KR" altLang="en-US" b="1" dirty="0">
                <a:solidFill>
                  <a:srgbClr val="0070C0"/>
                </a:solidFill>
              </a:rPr>
              <a:t>추출 결과</a:t>
            </a:r>
            <a:r>
              <a:rPr lang="en-US" altLang="ko-KR" b="1" dirty="0">
                <a:solidFill>
                  <a:srgbClr val="0070C0"/>
                </a:solidFill>
              </a:rPr>
              <a:t>]</a:t>
            </a:r>
          </a:p>
          <a:p>
            <a:pPr lvl="2">
              <a:lnSpc>
                <a:spcPct val="160000"/>
              </a:lnSpc>
            </a:pPr>
            <a:r>
              <a:rPr lang="ko-KR" altLang="en-US" dirty="0" smtClean="0"/>
              <a:t>관계</a:t>
            </a:r>
            <a:r>
              <a:rPr lang="en-US" altLang="ko-KR" dirty="0" smtClean="0"/>
              <a:t>: </a:t>
            </a:r>
            <a:r>
              <a:rPr lang="ko-KR" altLang="en-US" dirty="0" smtClean="0"/>
              <a:t>주문</a:t>
            </a:r>
            <a:endParaRPr lang="en-US" altLang="ko-KR" dirty="0"/>
          </a:p>
          <a:p>
            <a:pPr lvl="3">
              <a:lnSpc>
                <a:spcPct val="160000"/>
              </a:lnSpc>
            </a:pPr>
            <a:r>
              <a:rPr lang="en-US" altLang="ko-KR" dirty="0" smtClean="0"/>
              <a:t>“</a:t>
            </a:r>
            <a:r>
              <a:rPr lang="ko-KR" altLang="en-US" dirty="0"/>
              <a:t>회원</a:t>
            </a:r>
            <a:r>
              <a:rPr lang="en-US" altLang="ko-KR" dirty="0"/>
              <a:t>”</a:t>
            </a:r>
            <a:r>
              <a:rPr lang="ko-KR" altLang="en-US" dirty="0"/>
              <a:t> 개체와 </a:t>
            </a:r>
            <a:r>
              <a:rPr lang="en-US" altLang="ko-KR" dirty="0"/>
              <a:t>“</a:t>
            </a:r>
            <a:r>
              <a:rPr lang="ko-KR" altLang="en-US" dirty="0"/>
              <a:t>상품</a:t>
            </a:r>
            <a:r>
              <a:rPr lang="en-US" altLang="ko-KR" dirty="0"/>
              <a:t>” </a:t>
            </a:r>
            <a:r>
              <a:rPr lang="ko-KR" altLang="en-US" dirty="0"/>
              <a:t>개체가 </a:t>
            </a:r>
            <a:r>
              <a:rPr lang="ko-KR" altLang="en-US" dirty="0" smtClean="0"/>
              <a:t>맺는 관계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다대다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n:m</a:t>
            </a:r>
            <a:r>
              <a:rPr lang="en-US" altLang="ko-KR" dirty="0" smtClean="0"/>
              <a:t>) </a:t>
            </a:r>
            <a:r>
              <a:rPr lang="ko-KR" altLang="en-US" dirty="0" smtClean="0"/>
              <a:t>관계</a:t>
            </a:r>
            <a:endParaRPr lang="en-US" altLang="ko-KR" dirty="0"/>
          </a:p>
          <a:p>
            <a:pPr lvl="3">
              <a:lnSpc>
                <a:spcPct val="160000"/>
              </a:lnSpc>
            </a:pPr>
            <a:r>
              <a:rPr lang="en-US" altLang="ko-KR" dirty="0" smtClean="0"/>
              <a:t>“</a:t>
            </a:r>
            <a:r>
              <a:rPr lang="ko-KR" altLang="en-US" dirty="0" smtClean="0"/>
              <a:t>회원</a:t>
            </a:r>
            <a:r>
              <a:rPr lang="en-US" altLang="ko-KR" dirty="0" smtClean="0"/>
              <a:t>”</a:t>
            </a:r>
            <a:r>
              <a:rPr lang="ko-KR" altLang="en-US" dirty="0" smtClean="0"/>
              <a:t> 개체는 관계에 선택적으로 참여 </a:t>
            </a:r>
            <a:r>
              <a:rPr lang="en-US" altLang="ko-KR" dirty="0" smtClean="0"/>
              <a:t>/ “</a:t>
            </a:r>
            <a:r>
              <a:rPr lang="ko-KR" altLang="en-US" dirty="0" smtClean="0"/>
              <a:t>상품</a:t>
            </a:r>
            <a:r>
              <a:rPr lang="en-US" altLang="ko-KR" dirty="0" smtClean="0"/>
              <a:t>” </a:t>
            </a:r>
            <a:r>
              <a:rPr lang="ko-KR" altLang="en-US" dirty="0" smtClean="0"/>
              <a:t>개체는 관계에 선택적으로 참여</a:t>
            </a:r>
            <a:endParaRPr lang="en-US" altLang="ko-KR" dirty="0"/>
          </a:p>
          <a:p>
            <a:pPr lvl="2">
              <a:lnSpc>
                <a:spcPct val="160000"/>
              </a:lnSpc>
            </a:pPr>
            <a:r>
              <a:rPr lang="en-US" altLang="ko-KR" dirty="0" smtClean="0"/>
              <a:t>“</a:t>
            </a:r>
            <a:r>
              <a:rPr lang="ko-KR" altLang="en-US" dirty="0" smtClean="0"/>
              <a:t>주문</a:t>
            </a:r>
            <a:r>
              <a:rPr lang="en-US" altLang="ko-KR" dirty="0" smtClean="0"/>
              <a:t>” </a:t>
            </a:r>
            <a:r>
              <a:rPr lang="ko-KR" altLang="en-US" dirty="0" smtClean="0"/>
              <a:t>관계의 속성 </a:t>
            </a:r>
            <a:r>
              <a:rPr lang="en-US" altLang="ko-KR" dirty="0"/>
              <a:t>: </a:t>
            </a:r>
            <a:r>
              <a:rPr lang="ko-KR" altLang="en-US" dirty="0"/>
              <a:t>주문번호</a:t>
            </a:r>
            <a:r>
              <a:rPr lang="en-US" altLang="ko-KR" dirty="0"/>
              <a:t>, </a:t>
            </a:r>
            <a:r>
              <a:rPr lang="ko-KR" altLang="en-US" dirty="0"/>
              <a:t>주문수량</a:t>
            </a:r>
            <a:r>
              <a:rPr lang="en-US" altLang="ko-KR" dirty="0"/>
              <a:t>, </a:t>
            </a:r>
            <a:r>
              <a:rPr lang="ko-KR" altLang="en-US" dirty="0" err="1"/>
              <a:t>배송지</a:t>
            </a:r>
            <a:r>
              <a:rPr lang="en-US" altLang="ko-KR" dirty="0"/>
              <a:t>, </a:t>
            </a:r>
            <a:r>
              <a:rPr lang="ko-KR" altLang="en-US" dirty="0" smtClean="0"/>
              <a:t>주문일자</a:t>
            </a:r>
            <a:endParaRPr lang="en-US" altLang="ko-KR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개념적 설계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869" y="2168860"/>
            <a:ext cx="8629650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550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2"/>
          <p:cNvSpPr txBox="1">
            <a:spLocks/>
          </p:cNvSpPr>
          <p:nvPr/>
        </p:nvSpPr>
        <p:spPr>
          <a:xfrm>
            <a:off x="179388" y="1052735"/>
            <a:ext cx="8964612" cy="56616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marR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C4A2D2"/>
              </a:buClr>
              <a:buSzTx/>
              <a:buFont typeface="Wingdings" pitchFamily="2" charset="2"/>
              <a:buChar char="v"/>
              <a:tabLst/>
              <a:defRPr sz="2400" b="1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1pPr>
            <a:lvl2pPr marL="539750" marR="0" indent="-182563" algn="l" defTabSz="914400" rtl="0" eaLnBrk="1" fontAlgn="base" latinLnBrk="1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9BBD98"/>
              </a:buClr>
              <a:buSzTx/>
              <a:buFont typeface="Wingdings" pitchFamily="2" charset="2"/>
              <a:buChar char="§"/>
              <a:tabLst/>
              <a:defRPr sz="2000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2pPr>
            <a:lvl3pPr marL="714375" marR="0" indent="-174625" algn="l" defTabSz="914400" rtl="0" eaLnBrk="1" fontAlgn="base" latinLnBrk="1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4F784C"/>
              </a:buClr>
              <a:buSzTx/>
              <a:buFontTx/>
              <a:buChar char="•"/>
              <a:tabLst/>
              <a:defRPr sz="1800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3pPr>
            <a:lvl4pPr marL="896938" marR="0" indent="-182563" algn="l" defTabSz="914400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Font typeface="Arial" panose="020B0604020202020204" pitchFamily="34" charset="0"/>
              <a:buChar char="‒"/>
              <a:tabLst/>
              <a:defRPr sz="1600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4pPr>
            <a:lvl5pPr marL="1166813" marR="0" indent="-182563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»"/>
              <a:tabLst>
                <a:tab pos="1166813" algn="l"/>
              </a:tabLst>
              <a:defRPr sz="1400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개념적 설계 </a:t>
            </a:r>
            <a:r>
              <a:rPr lang="en-US" altLang="ko-KR" dirty="0" smtClean="0"/>
              <a:t>– (STEP 2) </a:t>
            </a:r>
            <a:r>
              <a:rPr lang="ko-KR" altLang="en-US" dirty="0" smtClean="0"/>
              <a:t>관계 추출 예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요구 사항 명세서에서 관계를 추출하는 과정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3"/>
            <a:endParaRPr lang="en-US" altLang="ko-KR" sz="700" dirty="0"/>
          </a:p>
          <a:p>
            <a:pPr marL="357187" lvl="1" indent="0">
              <a:lnSpc>
                <a:spcPct val="160000"/>
              </a:lnSpc>
              <a:buNone/>
            </a:pPr>
            <a:r>
              <a:rPr lang="en-US" altLang="ko-KR" b="1" dirty="0">
                <a:solidFill>
                  <a:srgbClr val="0070C0"/>
                </a:solidFill>
              </a:rPr>
              <a:t>[</a:t>
            </a:r>
            <a:r>
              <a:rPr lang="ko-KR" altLang="en-US" b="1" dirty="0">
                <a:solidFill>
                  <a:srgbClr val="0070C0"/>
                </a:solidFill>
              </a:rPr>
              <a:t>추출 결과</a:t>
            </a:r>
            <a:r>
              <a:rPr lang="en-US" altLang="ko-KR" b="1" dirty="0">
                <a:solidFill>
                  <a:srgbClr val="0070C0"/>
                </a:solidFill>
              </a:rPr>
              <a:t>]</a:t>
            </a:r>
          </a:p>
          <a:p>
            <a:pPr lvl="2">
              <a:lnSpc>
                <a:spcPct val="160000"/>
              </a:lnSpc>
            </a:pPr>
            <a:r>
              <a:rPr lang="ko-KR" altLang="en-US" dirty="0" smtClean="0"/>
              <a:t>관계</a:t>
            </a:r>
            <a:r>
              <a:rPr lang="en-US" altLang="ko-KR" dirty="0" smtClean="0"/>
              <a:t>: </a:t>
            </a:r>
            <a:r>
              <a:rPr lang="ko-KR" altLang="en-US" dirty="0" smtClean="0"/>
              <a:t>공</a:t>
            </a:r>
            <a:r>
              <a:rPr lang="ko-KR" altLang="en-US" dirty="0"/>
              <a:t>급</a:t>
            </a:r>
            <a:endParaRPr lang="en-US" altLang="ko-KR" dirty="0"/>
          </a:p>
          <a:p>
            <a:pPr lvl="3">
              <a:lnSpc>
                <a:spcPct val="160000"/>
              </a:lnSpc>
            </a:pPr>
            <a:r>
              <a:rPr lang="en-US" altLang="ko-KR" dirty="0" smtClean="0"/>
              <a:t>“</a:t>
            </a:r>
            <a:r>
              <a:rPr lang="ko-KR" altLang="en-US" dirty="0" smtClean="0"/>
              <a:t>상</a:t>
            </a:r>
            <a:r>
              <a:rPr lang="ko-KR" altLang="en-US" dirty="0"/>
              <a:t>품</a:t>
            </a:r>
            <a:r>
              <a:rPr lang="en-US" altLang="ko-KR" dirty="0" smtClean="0"/>
              <a:t>”</a:t>
            </a:r>
            <a:r>
              <a:rPr lang="ko-KR" altLang="en-US" dirty="0" smtClean="0"/>
              <a:t> </a:t>
            </a:r>
            <a:r>
              <a:rPr lang="ko-KR" altLang="en-US" dirty="0"/>
              <a:t>개체와 </a:t>
            </a:r>
            <a:r>
              <a:rPr lang="en-US" altLang="ko-KR" dirty="0" smtClean="0"/>
              <a:t>“</a:t>
            </a:r>
            <a:r>
              <a:rPr lang="ko-KR" altLang="en-US" dirty="0" smtClean="0"/>
              <a:t>제조업</a:t>
            </a:r>
            <a:r>
              <a:rPr lang="ko-KR" altLang="en-US" dirty="0"/>
              <a:t>체</a:t>
            </a:r>
            <a:r>
              <a:rPr lang="en-US" altLang="ko-KR" dirty="0" smtClean="0"/>
              <a:t>” </a:t>
            </a:r>
            <a:r>
              <a:rPr lang="ko-KR" altLang="en-US" dirty="0"/>
              <a:t>개체가 </a:t>
            </a:r>
            <a:r>
              <a:rPr lang="ko-KR" altLang="en-US" dirty="0" smtClean="0"/>
              <a:t>맺는 관계</a:t>
            </a:r>
            <a:r>
              <a:rPr lang="en-US" altLang="ko-KR" dirty="0" smtClean="0"/>
              <a:t>, </a:t>
            </a:r>
            <a:r>
              <a:rPr lang="ko-KR" altLang="en-US" dirty="0"/>
              <a:t>일</a:t>
            </a:r>
            <a:r>
              <a:rPr lang="ko-KR" altLang="en-US" dirty="0" smtClean="0"/>
              <a:t>대다</a:t>
            </a:r>
            <a:r>
              <a:rPr lang="en-US" altLang="ko-KR" dirty="0" smtClean="0"/>
              <a:t>(1:n) </a:t>
            </a:r>
            <a:r>
              <a:rPr lang="ko-KR" altLang="en-US" dirty="0" smtClean="0"/>
              <a:t>관계</a:t>
            </a:r>
            <a:endParaRPr lang="en-US" altLang="ko-KR" dirty="0"/>
          </a:p>
          <a:p>
            <a:pPr lvl="3">
              <a:lnSpc>
                <a:spcPct val="160000"/>
              </a:lnSpc>
            </a:pPr>
            <a:r>
              <a:rPr lang="en-US" altLang="ko-KR" dirty="0" smtClean="0"/>
              <a:t>“</a:t>
            </a:r>
            <a:r>
              <a:rPr lang="ko-KR" altLang="en-US" dirty="0" smtClean="0"/>
              <a:t>상품</a:t>
            </a:r>
            <a:r>
              <a:rPr lang="en-US" altLang="ko-KR" dirty="0" smtClean="0"/>
              <a:t>”</a:t>
            </a:r>
            <a:r>
              <a:rPr lang="ko-KR" altLang="en-US" dirty="0" smtClean="0"/>
              <a:t> 개체는 관계에 필수적으로 참여 </a:t>
            </a:r>
            <a:r>
              <a:rPr lang="en-US" altLang="ko-KR" dirty="0" smtClean="0"/>
              <a:t>/ “</a:t>
            </a:r>
            <a:r>
              <a:rPr lang="ko-KR" altLang="en-US" dirty="0" smtClean="0"/>
              <a:t>제조업</a:t>
            </a:r>
            <a:r>
              <a:rPr lang="ko-KR" altLang="en-US" dirty="0"/>
              <a:t>체</a:t>
            </a:r>
            <a:r>
              <a:rPr lang="en-US" altLang="ko-KR" dirty="0" smtClean="0"/>
              <a:t>” </a:t>
            </a:r>
            <a:r>
              <a:rPr lang="ko-KR" altLang="en-US" dirty="0" smtClean="0"/>
              <a:t>개체는 관계에 선택적으로 참여</a:t>
            </a:r>
            <a:endParaRPr lang="en-US" altLang="ko-KR" dirty="0"/>
          </a:p>
          <a:p>
            <a:pPr lvl="2">
              <a:lnSpc>
                <a:spcPct val="160000"/>
              </a:lnSpc>
            </a:pPr>
            <a:r>
              <a:rPr lang="en-US" altLang="ko-KR" dirty="0" smtClean="0"/>
              <a:t>“</a:t>
            </a:r>
            <a:r>
              <a:rPr lang="ko-KR" altLang="en-US" dirty="0" smtClean="0"/>
              <a:t>공</a:t>
            </a:r>
            <a:r>
              <a:rPr lang="ko-KR" altLang="en-US" dirty="0"/>
              <a:t>급</a:t>
            </a:r>
            <a:r>
              <a:rPr lang="en-US" altLang="ko-KR" dirty="0" smtClean="0"/>
              <a:t>” </a:t>
            </a:r>
            <a:r>
              <a:rPr lang="ko-KR" altLang="en-US" dirty="0" smtClean="0"/>
              <a:t>관계의 속성 </a:t>
            </a:r>
            <a:r>
              <a:rPr lang="en-US" altLang="ko-KR" dirty="0"/>
              <a:t>: </a:t>
            </a:r>
            <a:r>
              <a:rPr lang="ko-KR" altLang="en-US" dirty="0" smtClean="0"/>
              <a:t>공급일자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공급량</a:t>
            </a:r>
            <a:endParaRPr lang="en-US" altLang="ko-KR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개념적 설계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475" y="2258968"/>
            <a:ext cx="8648700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858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2"/>
          <p:cNvSpPr txBox="1">
            <a:spLocks/>
          </p:cNvSpPr>
          <p:nvPr/>
        </p:nvSpPr>
        <p:spPr>
          <a:xfrm>
            <a:off x="179388" y="1052735"/>
            <a:ext cx="8964612" cy="56616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marR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C4A2D2"/>
              </a:buClr>
              <a:buSzTx/>
              <a:buFont typeface="Wingdings" pitchFamily="2" charset="2"/>
              <a:buChar char="v"/>
              <a:tabLst/>
              <a:defRPr sz="2400" b="1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1pPr>
            <a:lvl2pPr marL="539750" marR="0" indent="-182563" algn="l" defTabSz="914400" rtl="0" eaLnBrk="1" fontAlgn="base" latinLnBrk="1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9BBD98"/>
              </a:buClr>
              <a:buSzTx/>
              <a:buFont typeface="Wingdings" pitchFamily="2" charset="2"/>
              <a:buChar char="§"/>
              <a:tabLst/>
              <a:defRPr sz="2000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2pPr>
            <a:lvl3pPr marL="714375" marR="0" indent="-174625" algn="l" defTabSz="914400" rtl="0" eaLnBrk="1" fontAlgn="base" latinLnBrk="1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4F784C"/>
              </a:buClr>
              <a:buSzTx/>
              <a:buFontTx/>
              <a:buChar char="•"/>
              <a:tabLst/>
              <a:defRPr sz="1800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3pPr>
            <a:lvl4pPr marL="896938" marR="0" indent="-182563" algn="l" defTabSz="914400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Font typeface="Arial" panose="020B0604020202020204" pitchFamily="34" charset="0"/>
              <a:buChar char="‒"/>
              <a:tabLst/>
              <a:defRPr sz="1600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4pPr>
            <a:lvl5pPr marL="1166813" marR="0" indent="-182563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»"/>
              <a:tabLst>
                <a:tab pos="1166813" algn="l"/>
              </a:tabLst>
              <a:defRPr sz="1400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개념적 설계 </a:t>
            </a:r>
            <a:r>
              <a:rPr lang="en-US" altLang="ko-KR" dirty="0" smtClean="0"/>
              <a:t>– (STEP 2) </a:t>
            </a:r>
            <a:r>
              <a:rPr lang="ko-KR" altLang="en-US" dirty="0" smtClean="0"/>
              <a:t>관계 추출 예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요구 사항 명세서에서 관계를 추출하는 과정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3"/>
            <a:endParaRPr lang="en-US" altLang="ko-KR" sz="700" dirty="0"/>
          </a:p>
          <a:p>
            <a:pPr marL="357187" lvl="1" indent="0">
              <a:lnSpc>
                <a:spcPct val="160000"/>
              </a:lnSpc>
              <a:buNone/>
            </a:pPr>
            <a:r>
              <a:rPr lang="en-US" altLang="ko-KR" b="1" dirty="0">
                <a:solidFill>
                  <a:srgbClr val="0070C0"/>
                </a:solidFill>
              </a:rPr>
              <a:t>[</a:t>
            </a:r>
            <a:r>
              <a:rPr lang="ko-KR" altLang="en-US" b="1" dirty="0">
                <a:solidFill>
                  <a:srgbClr val="0070C0"/>
                </a:solidFill>
              </a:rPr>
              <a:t>추출 결과</a:t>
            </a:r>
            <a:r>
              <a:rPr lang="en-US" altLang="ko-KR" b="1" dirty="0">
                <a:solidFill>
                  <a:srgbClr val="0070C0"/>
                </a:solidFill>
              </a:rPr>
              <a:t>]</a:t>
            </a:r>
          </a:p>
          <a:p>
            <a:pPr lvl="2">
              <a:lnSpc>
                <a:spcPct val="160000"/>
              </a:lnSpc>
            </a:pPr>
            <a:r>
              <a:rPr lang="ko-KR" altLang="en-US" dirty="0" smtClean="0"/>
              <a:t>관계</a:t>
            </a:r>
            <a:r>
              <a:rPr lang="en-US" altLang="ko-KR" dirty="0" smtClean="0"/>
              <a:t>: </a:t>
            </a:r>
            <a:r>
              <a:rPr lang="ko-KR" altLang="en-US" dirty="0" smtClean="0"/>
              <a:t>작</a:t>
            </a:r>
            <a:r>
              <a:rPr lang="ko-KR" altLang="en-US" dirty="0"/>
              <a:t>성</a:t>
            </a:r>
            <a:endParaRPr lang="en-US" altLang="ko-KR" dirty="0"/>
          </a:p>
          <a:p>
            <a:pPr lvl="3">
              <a:lnSpc>
                <a:spcPct val="160000"/>
              </a:lnSpc>
            </a:pPr>
            <a:r>
              <a:rPr lang="en-US" altLang="ko-KR" dirty="0" smtClean="0"/>
              <a:t>“</a:t>
            </a:r>
            <a:r>
              <a:rPr lang="ko-KR" altLang="en-US" dirty="0" smtClean="0"/>
              <a:t>회</a:t>
            </a:r>
            <a:r>
              <a:rPr lang="ko-KR" altLang="en-US" dirty="0"/>
              <a:t>원</a:t>
            </a:r>
            <a:r>
              <a:rPr lang="en-US" altLang="ko-KR" dirty="0" smtClean="0"/>
              <a:t>”</a:t>
            </a:r>
            <a:r>
              <a:rPr lang="ko-KR" altLang="en-US" dirty="0" smtClean="0"/>
              <a:t> </a:t>
            </a:r>
            <a:r>
              <a:rPr lang="ko-KR" altLang="en-US" dirty="0"/>
              <a:t>개체와 </a:t>
            </a:r>
            <a:r>
              <a:rPr lang="en-US" altLang="ko-KR" dirty="0" smtClean="0"/>
              <a:t>“</a:t>
            </a:r>
            <a:r>
              <a:rPr lang="ko-KR" altLang="en-US" dirty="0" err="1" smtClean="0"/>
              <a:t>게시</a:t>
            </a:r>
            <a:r>
              <a:rPr lang="ko-KR" altLang="en-US" dirty="0" err="1"/>
              <a:t>글</a:t>
            </a:r>
            <a:r>
              <a:rPr lang="en-US" altLang="ko-KR" dirty="0" smtClean="0"/>
              <a:t>” </a:t>
            </a:r>
            <a:r>
              <a:rPr lang="ko-KR" altLang="en-US" dirty="0"/>
              <a:t>개체가 </a:t>
            </a:r>
            <a:r>
              <a:rPr lang="ko-KR" altLang="en-US" dirty="0" smtClean="0"/>
              <a:t>맺는 관계</a:t>
            </a:r>
            <a:r>
              <a:rPr lang="en-US" altLang="ko-KR" dirty="0" smtClean="0"/>
              <a:t>, </a:t>
            </a:r>
            <a:r>
              <a:rPr lang="ko-KR" altLang="en-US" dirty="0"/>
              <a:t>일</a:t>
            </a:r>
            <a:r>
              <a:rPr lang="ko-KR" altLang="en-US" dirty="0" smtClean="0"/>
              <a:t>대다</a:t>
            </a:r>
            <a:r>
              <a:rPr lang="en-US" altLang="ko-KR" dirty="0" smtClean="0"/>
              <a:t>(1:n) </a:t>
            </a:r>
            <a:r>
              <a:rPr lang="ko-KR" altLang="en-US" dirty="0" smtClean="0"/>
              <a:t>관계</a:t>
            </a:r>
            <a:endParaRPr lang="en-US" altLang="ko-KR" dirty="0"/>
          </a:p>
          <a:p>
            <a:pPr lvl="3">
              <a:lnSpc>
                <a:spcPct val="160000"/>
              </a:lnSpc>
            </a:pPr>
            <a:r>
              <a:rPr lang="en-US" altLang="ko-KR" dirty="0" smtClean="0"/>
              <a:t>“</a:t>
            </a:r>
            <a:r>
              <a:rPr lang="ko-KR" altLang="en-US" dirty="0" smtClean="0"/>
              <a:t>회</a:t>
            </a:r>
            <a:r>
              <a:rPr lang="ko-KR" altLang="en-US" dirty="0"/>
              <a:t>원</a:t>
            </a:r>
            <a:r>
              <a:rPr lang="en-US" altLang="ko-KR" dirty="0" smtClean="0"/>
              <a:t>”</a:t>
            </a:r>
            <a:r>
              <a:rPr lang="ko-KR" altLang="en-US" dirty="0" smtClean="0"/>
              <a:t> 개체는 관계에 선택적으로 참여 </a:t>
            </a:r>
            <a:r>
              <a:rPr lang="en-US" altLang="ko-KR" dirty="0" smtClean="0"/>
              <a:t>/ “</a:t>
            </a:r>
            <a:r>
              <a:rPr lang="ko-KR" altLang="en-US" dirty="0" err="1" smtClean="0"/>
              <a:t>게시</a:t>
            </a:r>
            <a:r>
              <a:rPr lang="ko-KR" altLang="en-US" dirty="0" err="1"/>
              <a:t>글</a:t>
            </a:r>
            <a:r>
              <a:rPr lang="en-US" altLang="ko-KR" dirty="0" smtClean="0"/>
              <a:t>” </a:t>
            </a:r>
            <a:r>
              <a:rPr lang="ko-KR" altLang="en-US" dirty="0" smtClean="0"/>
              <a:t>개체는 관계에 필수적으로 참여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개념적 설계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106" y="2258870"/>
            <a:ext cx="8639175" cy="128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197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개념적 설계</a:t>
            </a:r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179388" y="998730"/>
            <a:ext cx="8964612" cy="55437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marR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C4A2D2"/>
              </a:buClr>
              <a:buSzTx/>
              <a:buFont typeface="Wingdings" pitchFamily="2" charset="2"/>
              <a:buChar char="v"/>
              <a:tabLst/>
              <a:defRPr sz="2400" b="1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1pPr>
            <a:lvl2pPr marL="539750" marR="0" indent="-182563" algn="l" defTabSz="914400" rtl="0" eaLnBrk="1" fontAlgn="base" latinLnBrk="1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9BBD98"/>
              </a:buClr>
              <a:buSzTx/>
              <a:buFont typeface="Wingdings" pitchFamily="2" charset="2"/>
              <a:buChar char="§"/>
              <a:tabLst/>
              <a:defRPr sz="2000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2pPr>
            <a:lvl3pPr marL="714375" marR="0" indent="-174625" algn="l" defTabSz="914400" rtl="0" eaLnBrk="1" fontAlgn="base" latinLnBrk="1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4F784C"/>
              </a:buClr>
              <a:buSzTx/>
              <a:buFontTx/>
              <a:buChar char="•"/>
              <a:tabLst/>
              <a:defRPr sz="1800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3pPr>
            <a:lvl4pPr marL="896938" marR="0" indent="-182563" algn="l" defTabSz="914400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Font typeface="Arial" panose="020B0604020202020204" pitchFamily="34" charset="0"/>
              <a:buChar char="‒"/>
              <a:tabLst/>
              <a:defRPr sz="1600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4pPr>
            <a:lvl5pPr marL="1166813" marR="0" indent="-182563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»"/>
              <a:tabLst>
                <a:tab pos="1166813" algn="l"/>
              </a:tabLst>
              <a:defRPr sz="1400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개념적 설계 </a:t>
            </a:r>
            <a:r>
              <a:rPr lang="en-US" altLang="ko-KR" dirty="0" smtClean="0"/>
              <a:t>– (STEP 2) </a:t>
            </a:r>
            <a:r>
              <a:rPr lang="ko-KR" altLang="en-US" dirty="0" smtClean="0"/>
              <a:t>관계 추출 예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요구 사항 명세서에서 관계를 추출하는 과정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sz="1100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545" y="1898099"/>
            <a:ext cx="7605845" cy="4893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536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개념적 설계</a:t>
            </a:r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179388" y="1052735"/>
            <a:ext cx="8964612" cy="55437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marR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C4A2D2"/>
              </a:buClr>
              <a:buSzTx/>
              <a:buFont typeface="Wingdings" pitchFamily="2" charset="2"/>
              <a:buChar char="v"/>
              <a:tabLst/>
              <a:defRPr sz="2400" b="1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1pPr>
            <a:lvl2pPr marL="539750" marR="0" indent="-182563" algn="l" defTabSz="914400" rtl="0" eaLnBrk="1" fontAlgn="base" latinLnBrk="1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9BBD98"/>
              </a:buClr>
              <a:buSzTx/>
              <a:buFont typeface="Wingdings" pitchFamily="2" charset="2"/>
              <a:buChar char="§"/>
              <a:tabLst/>
              <a:defRPr sz="2000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2pPr>
            <a:lvl3pPr marL="714375" marR="0" indent="-174625" algn="l" defTabSz="914400" rtl="0" eaLnBrk="1" fontAlgn="base" latinLnBrk="1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4F784C"/>
              </a:buClr>
              <a:buSzTx/>
              <a:buFontTx/>
              <a:buChar char="•"/>
              <a:tabLst/>
              <a:defRPr sz="1800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3pPr>
            <a:lvl4pPr marL="896938" marR="0" indent="-182563" algn="l" defTabSz="914400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Font typeface="Arial" panose="020B0604020202020204" pitchFamily="34" charset="0"/>
              <a:buChar char="‒"/>
              <a:tabLst/>
              <a:defRPr sz="1600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4pPr>
            <a:lvl5pPr marL="1166813" marR="0" indent="-182563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»"/>
              <a:tabLst>
                <a:tab pos="1166813" algn="l"/>
              </a:tabLst>
              <a:defRPr sz="1400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개념적 설계 </a:t>
            </a:r>
            <a:r>
              <a:rPr lang="en-US" altLang="ko-KR" dirty="0" smtClean="0"/>
              <a:t>– (STEP 2) </a:t>
            </a:r>
            <a:r>
              <a:rPr lang="ko-KR" altLang="en-US" dirty="0" smtClean="0"/>
              <a:t>관계 추출 예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요구 사항 명세서에서 관계를 추출한 결과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sz="1100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2352974"/>
            <a:ext cx="7686675" cy="294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387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개념적 설계</a:t>
            </a:r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179388" y="1052735"/>
            <a:ext cx="8964612" cy="55437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marR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C4A2D2"/>
              </a:buClr>
              <a:buSzTx/>
              <a:buFont typeface="Wingdings" pitchFamily="2" charset="2"/>
              <a:buChar char="v"/>
              <a:tabLst/>
              <a:defRPr sz="2400" b="1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1pPr>
            <a:lvl2pPr marL="539750" marR="0" indent="-182563" algn="l" defTabSz="914400" rtl="0" eaLnBrk="1" fontAlgn="base" latinLnBrk="1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9BBD98"/>
              </a:buClr>
              <a:buSzTx/>
              <a:buFont typeface="Wingdings" pitchFamily="2" charset="2"/>
              <a:buChar char="§"/>
              <a:tabLst/>
              <a:defRPr sz="2000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2pPr>
            <a:lvl3pPr marL="714375" marR="0" indent="-174625" algn="l" defTabSz="914400" rtl="0" eaLnBrk="1" fontAlgn="base" latinLnBrk="1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4F784C"/>
              </a:buClr>
              <a:buSzTx/>
              <a:buFontTx/>
              <a:buChar char="•"/>
              <a:tabLst/>
              <a:defRPr sz="1800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3pPr>
            <a:lvl4pPr marL="896938" marR="0" indent="-182563" algn="l" defTabSz="914400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Font typeface="Arial" panose="020B0604020202020204" pitchFamily="34" charset="0"/>
              <a:buChar char="‒"/>
              <a:tabLst/>
              <a:defRPr sz="1600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4pPr>
            <a:lvl5pPr marL="1166813" marR="0" indent="-182563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»"/>
              <a:tabLst>
                <a:tab pos="1166813" algn="l"/>
              </a:tabLst>
              <a:defRPr sz="1400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개념적 설계 </a:t>
            </a:r>
            <a:r>
              <a:rPr lang="en-US" altLang="ko-KR" dirty="0" smtClean="0"/>
              <a:t>– (STEP 2) </a:t>
            </a:r>
            <a:r>
              <a:rPr lang="ko-KR" altLang="en-US" dirty="0" smtClean="0"/>
              <a:t>관계 추출 예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요구 사항 명세서에서 관계를 추출한 결과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sz="1100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545" y="2303875"/>
            <a:ext cx="7971068" cy="4053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150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개념적 설계</a:t>
            </a:r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179388" y="1052735"/>
            <a:ext cx="8964612" cy="55437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marR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C4A2D2"/>
              </a:buClr>
              <a:buSzTx/>
              <a:buFont typeface="Wingdings" pitchFamily="2" charset="2"/>
              <a:buChar char="v"/>
              <a:tabLst/>
              <a:defRPr sz="2400" b="1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1pPr>
            <a:lvl2pPr marL="539750" marR="0" indent="-182563" algn="l" defTabSz="914400" rtl="0" eaLnBrk="1" fontAlgn="base" latinLnBrk="1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9BBD98"/>
              </a:buClr>
              <a:buSzTx/>
              <a:buFont typeface="Wingdings" pitchFamily="2" charset="2"/>
              <a:buChar char="§"/>
              <a:tabLst/>
              <a:defRPr sz="2000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2pPr>
            <a:lvl3pPr marL="714375" marR="0" indent="-174625" algn="l" defTabSz="914400" rtl="0" eaLnBrk="1" fontAlgn="base" latinLnBrk="1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4F784C"/>
              </a:buClr>
              <a:buSzTx/>
              <a:buFontTx/>
              <a:buChar char="•"/>
              <a:tabLst/>
              <a:defRPr sz="1800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3pPr>
            <a:lvl4pPr marL="896938" marR="0" indent="-182563" algn="l" defTabSz="914400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Font typeface="Arial" panose="020B0604020202020204" pitchFamily="34" charset="0"/>
              <a:buChar char="‒"/>
              <a:tabLst/>
              <a:defRPr sz="1600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4pPr>
            <a:lvl5pPr marL="1166813" marR="0" indent="-182563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»"/>
              <a:tabLst>
                <a:tab pos="1166813" algn="l"/>
              </a:tabLst>
              <a:defRPr sz="1400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개념적 설계 </a:t>
            </a:r>
            <a:r>
              <a:rPr lang="en-US" altLang="ko-KR" dirty="0" smtClean="0"/>
              <a:t>– (STEP 2) </a:t>
            </a:r>
            <a:r>
              <a:rPr lang="ko-KR" altLang="en-US" dirty="0" smtClean="0"/>
              <a:t>관계 추출 예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요구 사항 명세서에서 관계를 추출한 결과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sz="1100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555" y="2213865"/>
            <a:ext cx="7842958" cy="2588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611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개념적 설계</a:t>
            </a:r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179388" y="1052735"/>
            <a:ext cx="8964612" cy="55437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marR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C4A2D2"/>
              </a:buClr>
              <a:buSzTx/>
              <a:buFont typeface="Wingdings" pitchFamily="2" charset="2"/>
              <a:buChar char="v"/>
              <a:tabLst/>
              <a:defRPr sz="2400" b="1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1pPr>
            <a:lvl2pPr marL="539750" marR="0" indent="-182563" algn="l" defTabSz="914400" rtl="0" eaLnBrk="1" fontAlgn="base" latinLnBrk="1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9BBD98"/>
              </a:buClr>
              <a:buSzTx/>
              <a:buFont typeface="Wingdings" pitchFamily="2" charset="2"/>
              <a:buChar char="§"/>
              <a:tabLst/>
              <a:defRPr sz="2000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2pPr>
            <a:lvl3pPr marL="714375" marR="0" indent="-174625" algn="l" defTabSz="914400" rtl="0" eaLnBrk="1" fontAlgn="base" latinLnBrk="1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4F784C"/>
              </a:buClr>
              <a:buSzTx/>
              <a:buFontTx/>
              <a:buChar char="•"/>
              <a:tabLst/>
              <a:defRPr sz="1800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3pPr>
            <a:lvl4pPr marL="896938" marR="0" indent="-182563" algn="l" defTabSz="914400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Font typeface="Arial" panose="020B0604020202020204" pitchFamily="34" charset="0"/>
              <a:buChar char="‒"/>
              <a:tabLst/>
              <a:defRPr sz="1600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4pPr>
            <a:lvl5pPr marL="1166813" marR="0" indent="-182563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»"/>
              <a:tabLst>
                <a:tab pos="1166813" algn="l"/>
              </a:tabLst>
              <a:defRPr sz="1400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개념적 설계 </a:t>
            </a:r>
            <a:r>
              <a:rPr lang="en-US" altLang="ko-KR" dirty="0" smtClean="0"/>
              <a:t>– (STEP 2) </a:t>
            </a:r>
            <a:r>
              <a:rPr lang="ko-KR" altLang="en-US" dirty="0" smtClean="0"/>
              <a:t>관계 추출 예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요구 사항 명세서에서 관계를 추출한 결과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sz="1100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475" y="2337463"/>
            <a:ext cx="8065005" cy="4267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749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개념적 설계</a:t>
            </a:r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179388" y="1052735"/>
            <a:ext cx="8964612" cy="55437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marR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C4A2D2"/>
              </a:buClr>
              <a:buSzTx/>
              <a:buFont typeface="Wingdings" pitchFamily="2" charset="2"/>
              <a:buChar char="v"/>
              <a:tabLst/>
              <a:defRPr sz="2400" b="1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1pPr>
            <a:lvl2pPr marL="539750" marR="0" indent="-182563" algn="l" defTabSz="914400" rtl="0" eaLnBrk="1" fontAlgn="base" latinLnBrk="1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9BBD98"/>
              </a:buClr>
              <a:buSzTx/>
              <a:buFont typeface="Wingdings" pitchFamily="2" charset="2"/>
              <a:buChar char="§"/>
              <a:tabLst/>
              <a:defRPr sz="2000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2pPr>
            <a:lvl3pPr marL="714375" marR="0" indent="-174625" algn="l" defTabSz="914400" rtl="0" eaLnBrk="1" fontAlgn="base" latinLnBrk="1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4F784C"/>
              </a:buClr>
              <a:buSzTx/>
              <a:buFontTx/>
              <a:buChar char="•"/>
              <a:tabLst/>
              <a:defRPr sz="1800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3pPr>
            <a:lvl4pPr marL="896938" marR="0" indent="-182563" algn="l" defTabSz="914400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Font typeface="Arial" panose="020B0604020202020204" pitchFamily="34" charset="0"/>
              <a:buChar char="‒"/>
              <a:tabLst/>
              <a:defRPr sz="1600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4pPr>
            <a:lvl5pPr marL="1166813" marR="0" indent="-182563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»"/>
              <a:tabLst>
                <a:tab pos="1166813" algn="l"/>
              </a:tabLst>
              <a:defRPr sz="1400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개념적 설계 </a:t>
            </a:r>
            <a:r>
              <a:rPr lang="en-US" altLang="ko-KR" dirty="0" smtClean="0"/>
              <a:t>– (STEP 3) E-R </a:t>
            </a:r>
            <a:r>
              <a:rPr lang="ko-KR" altLang="en-US" dirty="0" smtClean="0"/>
              <a:t>다이어그램 작성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요구 사항 명세서를 개념적 스키마로 작성한 결과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sz="1100" dirty="0" smtClean="0"/>
          </a:p>
        </p:txBody>
      </p:sp>
      <p:grpSp>
        <p:nvGrpSpPr>
          <p:cNvPr id="8" name="그룹 7"/>
          <p:cNvGrpSpPr/>
          <p:nvPr/>
        </p:nvGrpSpPr>
        <p:grpSpPr>
          <a:xfrm>
            <a:off x="611560" y="1988839"/>
            <a:ext cx="5220580" cy="4793433"/>
            <a:chOff x="611560" y="1988839"/>
            <a:chExt cx="5220580" cy="4793433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 rotWithShape="1">
            <a:blip r:embed="rId2"/>
            <a:srcRect b="4125"/>
            <a:stretch/>
          </p:blipFill>
          <p:spPr>
            <a:xfrm>
              <a:off x="611560" y="1988839"/>
              <a:ext cx="5220580" cy="4754457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14918" y="6410608"/>
              <a:ext cx="3915435" cy="3716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49019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 </a:t>
            </a:r>
            <a:r>
              <a:rPr lang="ko-KR" altLang="en-US" dirty="0" smtClean="0"/>
              <a:t>데이터베이스 </a:t>
            </a:r>
            <a:r>
              <a:rPr lang="ko-KR" altLang="en-US" dirty="0"/>
              <a:t>설계 단계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1"/>
          </p:nvPr>
        </p:nvSpPr>
        <p:spPr>
          <a:xfrm>
            <a:off x="297475" y="1140544"/>
            <a:ext cx="8730020" cy="5543705"/>
          </a:xfrm>
        </p:spPr>
        <p:txBody>
          <a:bodyPr/>
          <a:lstStyle/>
          <a:p>
            <a:r>
              <a:rPr lang="ko-KR" altLang="en-US" dirty="0"/>
              <a:t>데이터베이스 </a:t>
            </a:r>
            <a:r>
              <a:rPr lang="ko-KR" altLang="en-US" dirty="0" smtClean="0"/>
              <a:t>설계</a:t>
            </a:r>
            <a:endParaRPr lang="ko-KR" altLang="en-US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사용자의 다양한 요구 사항을 고려하여 데이터베이스를 생성하는 </a:t>
            </a:r>
            <a:r>
              <a:rPr lang="ko-KR" altLang="en-US" dirty="0" smtClean="0"/>
              <a:t>과정</a:t>
            </a:r>
            <a:endParaRPr lang="en-US" altLang="ko-KR" dirty="0" smtClean="0"/>
          </a:p>
          <a:p>
            <a:pPr lvl="8">
              <a:lnSpc>
                <a:spcPct val="150000"/>
              </a:lnSpc>
            </a:pPr>
            <a:endParaRPr lang="en-US" altLang="ko-KR" sz="700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관계 데이터베이스의 대표적인 설계 방법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en-US" altLang="ko-KR" dirty="0"/>
              <a:t>E-R </a:t>
            </a:r>
            <a:r>
              <a:rPr lang="ko-KR" altLang="en-US" dirty="0"/>
              <a:t>모델과 </a:t>
            </a:r>
            <a:r>
              <a:rPr lang="ko-KR" altLang="en-US" dirty="0" err="1" smtClean="0"/>
              <a:t>릴레이션</a:t>
            </a:r>
            <a:r>
              <a:rPr lang="ko-KR" altLang="en-US" dirty="0" smtClean="0"/>
              <a:t> 변환 </a:t>
            </a:r>
            <a:r>
              <a:rPr lang="ko-KR" altLang="en-US" dirty="0"/>
              <a:t>규칙을 이용한 </a:t>
            </a:r>
            <a:r>
              <a:rPr lang="ko-KR" altLang="en-US" dirty="0" smtClean="0"/>
              <a:t>설계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정규화를 </a:t>
            </a:r>
            <a:r>
              <a:rPr lang="ko-KR" altLang="en-US" dirty="0"/>
              <a:t>이용한 </a:t>
            </a:r>
            <a:r>
              <a:rPr lang="ko-KR" altLang="en-US" dirty="0" smtClean="0"/>
              <a:t>설계 </a:t>
            </a:r>
            <a:r>
              <a:rPr lang="en-US" altLang="ko-KR" dirty="0" smtClean="0"/>
              <a:t>: 9</a:t>
            </a:r>
            <a:r>
              <a:rPr lang="ko-KR" altLang="en-US" dirty="0" smtClean="0"/>
              <a:t>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98429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개념적 설계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6625" y="1283496"/>
            <a:ext cx="6505575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985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04 </a:t>
            </a:r>
            <a:r>
              <a:rPr lang="ko-KR" altLang="en-US" dirty="0" smtClean="0"/>
              <a:t>논리적 설계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297474" y="1140544"/>
            <a:ext cx="8775025" cy="5543705"/>
          </a:xfrm>
        </p:spPr>
        <p:txBody>
          <a:bodyPr>
            <a:normAutofit lnSpcReduction="10000"/>
          </a:bodyPr>
          <a:lstStyle/>
          <a:p>
            <a:r>
              <a:rPr lang="ko-KR" altLang="en-US" dirty="0"/>
              <a:t>설계 </a:t>
            </a:r>
            <a:r>
              <a:rPr lang="en-US" altLang="ko-KR" dirty="0" smtClean="0"/>
              <a:t>3 </a:t>
            </a:r>
            <a:r>
              <a:rPr lang="ko-KR" altLang="en-US" dirty="0"/>
              <a:t>단계 </a:t>
            </a:r>
            <a:r>
              <a:rPr lang="en-US" altLang="ko-KR" dirty="0"/>
              <a:t>: </a:t>
            </a:r>
            <a:r>
              <a:rPr lang="ko-KR" altLang="en-US" dirty="0" smtClean="0"/>
              <a:t>논</a:t>
            </a:r>
            <a:r>
              <a:rPr lang="ko-KR" altLang="en-US" dirty="0"/>
              <a:t>리</a:t>
            </a:r>
            <a:r>
              <a:rPr lang="ko-KR" altLang="en-US" dirty="0" smtClean="0"/>
              <a:t>적 </a:t>
            </a:r>
            <a:r>
              <a:rPr lang="ko-KR" altLang="en-US" dirty="0"/>
              <a:t>설계</a:t>
            </a:r>
          </a:p>
          <a:p>
            <a:pPr lvl="1">
              <a:lnSpc>
                <a:spcPct val="150000"/>
              </a:lnSpc>
            </a:pPr>
            <a:r>
              <a:rPr lang="ko-KR" altLang="en-US" dirty="0"/>
              <a:t>목적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en-US" altLang="ko-KR" dirty="0"/>
              <a:t>DBMS</a:t>
            </a:r>
            <a:r>
              <a:rPr lang="ko-KR" altLang="en-US" dirty="0"/>
              <a:t>에 </a:t>
            </a:r>
            <a:r>
              <a:rPr lang="ko-KR" altLang="en-US" dirty="0" smtClean="0"/>
              <a:t>적합</a:t>
            </a:r>
            <a:r>
              <a:rPr lang="ko-KR" altLang="en-US" dirty="0"/>
              <a:t>한</a:t>
            </a:r>
            <a:r>
              <a:rPr lang="ko-KR" altLang="en-US" dirty="0" smtClean="0"/>
              <a:t> 논리적 </a:t>
            </a:r>
            <a:r>
              <a:rPr lang="ko-KR" altLang="en-US" dirty="0"/>
              <a:t>스키마 설계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개념적 스키마를 논리적 데이터 </a:t>
            </a:r>
            <a:r>
              <a:rPr lang="ko-KR" altLang="en-US" dirty="0"/>
              <a:t>모델을 이용해 </a:t>
            </a:r>
            <a:r>
              <a:rPr lang="ko-KR" altLang="en-US" dirty="0" smtClean="0"/>
              <a:t>논리적 구조로 표현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>
                <a:solidFill>
                  <a:srgbClr val="0070C0"/>
                </a:solidFill>
                <a:sym typeface="Wingdings"/>
              </a:rPr>
              <a:t></a:t>
            </a:r>
            <a:r>
              <a:rPr lang="ko-KR" altLang="en-US" dirty="0" smtClean="0">
                <a:sym typeface="Wingdings"/>
              </a:rPr>
              <a:t> 논</a:t>
            </a:r>
            <a:r>
              <a:rPr lang="ko-KR" altLang="en-US" dirty="0">
                <a:sym typeface="Wingdings"/>
              </a:rPr>
              <a:t>리</a:t>
            </a:r>
            <a:r>
              <a:rPr lang="ko-KR" altLang="en-US" dirty="0" smtClean="0"/>
              <a:t>적 모델링</a:t>
            </a:r>
            <a:r>
              <a:rPr lang="en-US" altLang="ko-KR" dirty="0" smtClean="0"/>
              <a:t>(</a:t>
            </a:r>
            <a:r>
              <a:rPr lang="ko-KR" altLang="en-US" dirty="0" smtClean="0"/>
              <a:t>데이터 모델링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lvl="3">
              <a:lnSpc>
                <a:spcPct val="150000"/>
              </a:lnSpc>
            </a:pPr>
            <a:r>
              <a:rPr lang="ko-KR" altLang="en-US" dirty="0"/>
              <a:t>일반적으로 </a:t>
            </a:r>
            <a:r>
              <a:rPr lang="ko-KR" altLang="en-US" dirty="0" smtClean="0"/>
              <a:t>관</a:t>
            </a:r>
            <a:r>
              <a:rPr lang="ko-KR" altLang="en-US" dirty="0"/>
              <a:t>계</a:t>
            </a:r>
            <a:r>
              <a:rPr lang="en-US" altLang="ko-KR" dirty="0" smtClean="0"/>
              <a:t> </a:t>
            </a:r>
            <a:r>
              <a:rPr lang="ko-KR" altLang="en-US" dirty="0" smtClean="0"/>
              <a:t>데이터 모델을 </a:t>
            </a:r>
            <a:r>
              <a:rPr lang="ko-KR" altLang="en-US" dirty="0"/>
              <a:t>많이 이</a:t>
            </a:r>
            <a:r>
              <a:rPr lang="ko-KR" altLang="en-US" dirty="0" smtClean="0"/>
              <a:t>용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결과물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논</a:t>
            </a:r>
            <a:r>
              <a:rPr lang="ko-KR" altLang="en-US" dirty="0"/>
              <a:t>리</a:t>
            </a:r>
            <a:r>
              <a:rPr lang="ko-KR" altLang="en-US" dirty="0" smtClean="0"/>
              <a:t>적 </a:t>
            </a:r>
            <a:r>
              <a:rPr lang="ko-KR" altLang="en-US" dirty="0"/>
              <a:t>스키마</a:t>
            </a:r>
            <a:r>
              <a:rPr lang="en-US" altLang="ko-KR" dirty="0"/>
              <a:t> : </a:t>
            </a:r>
            <a:r>
              <a:rPr lang="ko-KR" altLang="en-US" dirty="0" err="1" smtClean="0"/>
              <a:t>릴레이션</a:t>
            </a:r>
            <a:r>
              <a:rPr lang="ko-KR" altLang="en-US" dirty="0" smtClean="0"/>
              <a:t> 스키마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주요 작업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개념적 설계 단계의 결과물인 </a:t>
            </a:r>
            <a:r>
              <a:rPr lang="en-US" altLang="ko-KR" dirty="0" smtClean="0"/>
              <a:t>E-R </a:t>
            </a:r>
            <a:r>
              <a:rPr lang="ko-KR" altLang="en-US" dirty="0" smtClean="0"/>
              <a:t>다이어그램을 </a:t>
            </a:r>
            <a:r>
              <a:rPr lang="ko-KR" altLang="en-US" dirty="0" err="1" smtClean="0"/>
              <a:t>릴레이션</a:t>
            </a:r>
            <a:r>
              <a:rPr lang="ko-KR" altLang="en-US" dirty="0" smtClean="0"/>
              <a:t> 스키마로 변환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err="1" smtClean="0"/>
              <a:t>릴레이션</a:t>
            </a:r>
            <a:r>
              <a:rPr lang="ko-KR" altLang="en-US" dirty="0" smtClean="0"/>
              <a:t> 스키마로 변환 후 속성의 데이터 타입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길이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널 값 허용 여부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기본 값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제약조건 등을 세부적으로 결정하고 결과를 문서화시킴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60282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04 </a:t>
            </a:r>
            <a:r>
              <a:rPr lang="ko-KR" altLang="en-US" dirty="0" smtClean="0"/>
              <a:t>논리적 설계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/>
              <a:t>설계 </a:t>
            </a:r>
            <a:r>
              <a:rPr lang="en-US" altLang="ko-KR" dirty="0"/>
              <a:t>3 </a:t>
            </a:r>
            <a:r>
              <a:rPr lang="ko-KR" altLang="en-US" dirty="0"/>
              <a:t>단계 </a:t>
            </a:r>
            <a:r>
              <a:rPr lang="en-US" altLang="ko-KR" dirty="0"/>
              <a:t>: </a:t>
            </a:r>
            <a:r>
              <a:rPr lang="ko-KR" altLang="en-US" dirty="0"/>
              <a:t>논리적 </a:t>
            </a:r>
            <a:r>
              <a:rPr lang="ko-KR" altLang="en-US" dirty="0" smtClean="0"/>
              <a:t>설계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E-R </a:t>
            </a:r>
            <a:r>
              <a:rPr lang="ko-KR" altLang="en-US" dirty="0" smtClean="0"/>
              <a:t>다이어그램을 </a:t>
            </a:r>
            <a:r>
              <a:rPr lang="ko-KR" altLang="en-US" dirty="0" err="1" smtClean="0"/>
              <a:t>릴레이션</a:t>
            </a:r>
            <a:r>
              <a:rPr lang="ko-KR" altLang="en-US" dirty="0" smtClean="0"/>
              <a:t> 스키마로 변환하는 규칙</a:t>
            </a:r>
            <a:endParaRPr lang="en-US" altLang="ko-KR" dirty="0" smtClean="0"/>
          </a:p>
          <a:p>
            <a:pPr lvl="2">
              <a:lnSpc>
                <a:spcPct val="200000"/>
              </a:lnSpc>
            </a:pPr>
            <a:r>
              <a:rPr lang="ko-KR" altLang="en-US" dirty="0" smtClean="0">
                <a:solidFill>
                  <a:srgbClr val="FF33CC"/>
                </a:solidFill>
              </a:rPr>
              <a:t>규칙 </a:t>
            </a:r>
            <a:r>
              <a:rPr lang="en-US" altLang="ko-KR" dirty="0" smtClean="0">
                <a:solidFill>
                  <a:srgbClr val="FF33CC"/>
                </a:solidFill>
              </a:rPr>
              <a:t>1</a:t>
            </a:r>
            <a:r>
              <a:rPr lang="en-US" altLang="ko-KR" dirty="0" smtClean="0"/>
              <a:t> : </a:t>
            </a:r>
            <a:r>
              <a:rPr lang="ko-KR" altLang="en-US" dirty="0"/>
              <a:t>모든 개체는 </a:t>
            </a:r>
            <a:r>
              <a:rPr lang="ko-KR" altLang="en-US" dirty="0" err="1"/>
              <a:t>릴레이션으로</a:t>
            </a:r>
            <a:r>
              <a:rPr lang="ko-KR" altLang="en-US" dirty="0"/>
              <a:t> 변환한다</a:t>
            </a:r>
            <a:r>
              <a:rPr lang="en-US" altLang="ko-KR" dirty="0" smtClean="0"/>
              <a:t>.</a:t>
            </a:r>
          </a:p>
          <a:p>
            <a:pPr lvl="2">
              <a:lnSpc>
                <a:spcPct val="200000"/>
              </a:lnSpc>
            </a:pPr>
            <a:r>
              <a:rPr lang="ko-KR" altLang="en-US" dirty="0" smtClean="0">
                <a:solidFill>
                  <a:srgbClr val="FF33CC"/>
                </a:solidFill>
              </a:rPr>
              <a:t>규칙 </a:t>
            </a:r>
            <a:r>
              <a:rPr lang="en-US" altLang="ko-KR" dirty="0" smtClean="0">
                <a:solidFill>
                  <a:srgbClr val="FF33CC"/>
                </a:solidFill>
              </a:rPr>
              <a:t>2</a:t>
            </a:r>
            <a:r>
              <a:rPr lang="en-US" altLang="ko-KR" dirty="0" smtClean="0"/>
              <a:t> : </a:t>
            </a:r>
            <a:r>
              <a:rPr lang="ko-KR" altLang="en-US" dirty="0" err="1" smtClean="0"/>
              <a:t>다대다</a:t>
            </a:r>
            <a:r>
              <a:rPr lang="en-US" altLang="ko-KR" dirty="0"/>
              <a:t>(</a:t>
            </a:r>
            <a:r>
              <a:rPr lang="en-US" altLang="ko-KR" dirty="0" err="1" smtClean="0"/>
              <a:t>n:m</a:t>
            </a:r>
            <a:r>
              <a:rPr lang="en-US" altLang="ko-KR" dirty="0" smtClean="0"/>
              <a:t>) </a:t>
            </a:r>
            <a:r>
              <a:rPr lang="ko-KR" altLang="en-US" dirty="0"/>
              <a:t>관계는 </a:t>
            </a:r>
            <a:r>
              <a:rPr lang="ko-KR" altLang="en-US" dirty="0" err="1"/>
              <a:t>릴레이션으로</a:t>
            </a:r>
            <a:r>
              <a:rPr lang="ko-KR" altLang="en-US" dirty="0"/>
              <a:t> 변환한다</a:t>
            </a:r>
            <a:r>
              <a:rPr lang="en-US" altLang="ko-KR" dirty="0"/>
              <a:t>.</a:t>
            </a:r>
          </a:p>
          <a:p>
            <a:pPr lvl="2">
              <a:lnSpc>
                <a:spcPct val="200000"/>
              </a:lnSpc>
            </a:pPr>
            <a:r>
              <a:rPr lang="ko-KR" altLang="en-US" dirty="0" smtClean="0">
                <a:solidFill>
                  <a:srgbClr val="FF33CC"/>
                </a:solidFill>
              </a:rPr>
              <a:t>규칙 </a:t>
            </a:r>
            <a:r>
              <a:rPr lang="en-US" altLang="ko-KR" dirty="0" smtClean="0">
                <a:solidFill>
                  <a:srgbClr val="FF33CC"/>
                </a:solidFill>
              </a:rPr>
              <a:t>3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일대다</a:t>
            </a:r>
            <a:r>
              <a:rPr lang="en-US" altLang="ko-KR" dirty="0" smtClean="0"/>
              <a:t>(1:n) </a:t>
            </a:r>
            <a:r>
              <a:rPr lang="ko-KR" altLang="en-US" dirty="0"/>
              <a:t>관계는 </a:t>
            </a:r>
            <a:r>
              <a:rPr lang="ko-KR" altLang="en-US" dirty="0" err="1"/>
              <a:t>외래키로</a:t>
            </a:r>
            <a:r>
              <a:rPr lang="ko-KR" altLang="en-US" dirty="0"/>
              <a:t> 표현한다</a:t>
            </a:r>
            <a:r>
              <a:rPr lang="en-US" altLang="ko-KR" dirty="0"/>
              <a:t>.</a:t>
            </a:r>
          </a:p>
          <a:p>
            <a:pPr lvl="2">
              <a:lnSpc>
                <a:spcPct val="200000"/>
              </a:lnSpc>
            </a:pPr>
            <a:r>
              <a:rPr lang="ko-KR" altLang="en-US" dirty="0" smtClean="0">
                <a:solidFill>
                  <a:srgbClr val="FF33CC"/>
                </a:solidFill>
              </a:rPr>
              <a:t>규칙 </a:t>
            </a:r>
            <a:r>
              <a:rPr lang="en-US" altLang="ko-KR" dirty="0" smtClean="0">
                <a:solidFill>
                  <a:srgbClr val="FF33CC"/>
                </a:solidFill>
              </a:rPr>
              <a:t>4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일대일</a:t>
            </a:r>
            <a:r>
              <a:rPr lang="en-US" altLang="ko-KR" dirty="0" smtClean="0"/>
              <a:t>(1:1) </a:t>
            </a:r>
            <a:r>
              <a:rPr lang="ko-KR" altLang="en-US" dirty="0"/>
              <a:t>관계는 </a:t>
            </a:r>
            <a:r>
              <a:rPr lang="ko-KR" altLang="en-US" dirty="0" err="1"/>
              <a:t>외래키로</a:t>
            </a:r>
            <a:r>
              <a:rPr lang="ko-KR" altLang="en-US" dirty="0"/>
              <a:t> 표현한다</a:t>
            </a:r>
            <a:r>
              <a:rPr lang="en-US" altLang="ko-KR" dirty="0"/>
              <a:t>.</a:t>
            </a:r>
          </a:p>
          <a:p>
            <a:pPr lvl="2">
              <a:lnSpc>
                <a:spcPct val="200000"/>
              </a:lnSpc>
            </a:pPr>
            <a:r>
              <a:rPr lang="ko-KR" altLang="en-US" dirty="0" smtClean="0">
                <a:solidFill>
                  <a:srgbClr val="FF33CC"/>
                </a:solidFill>
              </a:rPr>
              <a:t>규칙 </a:t>
            </a:r>
            <a:r>
              <a:rPr lang="en-US" altLang="ko-KR" dirty="0" smtClean="0">
                <a:solidFill>
                  <a:srgbClr val="FF33CC"/>
                </a:solidFill>
              </a:rPr>
              <a:t>5</a:t>
            </a:r>
            <a:r>
              <a:rPr lang="en-US" altLang="ko-KR" dirty="0" smtClean="0"/>
              <a:t> : </a:t>
            </a:r>
            <a:r>
              <a:rPr lang="ko-KR" altLang="en-US" dirty="0" smtClean="0"/>
              <a:t>다중 </a:t>
            </a:r>
            <a:r>
              <a:rPr lang="ko-KR" altLang="en-US" dirty="0"/>
              <a:t>값 속성은 </a:t>
            </a:r>
            <a:r>
              <a:rPr lang="ko-KR" altLang="en-US" dirty="0" err="1" smtClean="0"/>
              <a:t>릴레이션으로</a:t>
            </a:r>
            <a:r>
              <a:rPr lang="ko-KR" altLang="en-US" dirty="0" smtClean="0"/>
              <a:t> </a:t>
            </a:r>
            <a:r>
              <a:rPr lang="ko-KR" altLang="en-US" dirty="0"/>
              <a:t>변환한다</a:t>
            </a:r>
            <a:r>
              <a:rPr lang="en-US" altLang="ko-KR" dirty="0" smtClean="0"/>
              <a:t>.</a:t>
            </a:r>
          </a:p>
          <a:p>
            <a:pPr lvl="1">
              <a:lnSpc>
                <a:spcPct val="200000"/>
              </a:lnSpc>
            </a:pPr>
            <a:r>
              <a:rPr lang="ko-KR" altLang="en-US" dirty="0" smtClean="0"/>
              <a:t>변환 규칙을 순서대로 적용하되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해당되지 않는 규칙은 제외함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659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 </a:t>
            </a:r>
            <a:r>
              <a:rPr lang="ko-KR" altLang="en-US" dirty="0"/>
              <a:t>논리적 설계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297475" y="1140544"/>
            <a:ext cx="8730020" cy="5543705"/>
          </a:xfrm>
        </p:spPr>
        <p:txBody>
          <a:bodyPr/>
          <a:lstStyle/>
          <a:p>
            <a:r>
              <a:rPr lang="ko-KR" altLang="en-US" dirty="0" smtClean="0"/>
              <a:t>논리적 설계 </a:t>
            </a:r>
            <a:r>
              <a:rPr lang="en-US" altLang="ko-KR" dirty="0" smtClean="0"/>
              <a:t>– </a:t>
            </a:r>
            <a:r>
              <a:rPr lang="en-US" altLang="ko-KR" dirty="0" smtClean="0">
                <a:solidFill>
                  <a:srgbClr val="FF0000"/>
                </a:solidFill>
              </a:rPr>
              <a:t>(</a:t>
            </a:r>
            <a:r>
              <a:rPr lang="ko-KR" altLang="en-US" dirty="0" smtClean="0">
                <a:solidFill>
                  <a:srgbClr val="FF0000"/>
                </a:solidFill>
              </a:rPr>
              <a:t>규칙 </a:t>
            </a:r>
            <a:r>
              <a:rPr lang="en-US" altLang="ko-KR" dirty="0" smtClean="0">
                <a:solidFill>
                  <a:srgbClr val="FF0000"/>
                </a:solidFill>
              </a:rPr>
              <a:t>1) </a:t>
            </a:r>
            <a:r>
              <a:rPr lang="ko-KR" altLang="en-US" dirty="0" smtClean="0">
                <a:solidFill>
                  <a:srgbClr val="FF0000"/>
                </a:solidFill>
              </a:rPr>
              <a:t>모든 개체는 </a:t>
            </a:r>
            <a:r>
              <a:rPr lang="ko-KR" altLang="en-US" dirty="0" err="1" smtClean="0">
                <a:solidFill>
                  <a:srgbClr val="FF0000"/>
                </a:solidFill>
              </a:rPr>
              <a:t>릴레이션으로</a:t>
            </a:r>
            <a:r>
              <a:rPr lang="ko-KR" altLang="en-US" dirty="0" smtClean="0">
                <a:solidFill>
                  <a:srgbClr val="FF0000"/>
                </a:solidFill>
              </a:rPr>
              <a:t> 변환한다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E-R </a:t>
            </a:r>
            <a:r>
              <a:rPr lang="ko-KR" altLang="en-US" dirty="0" smtClean="0"/>
              <a:t>다이어그램의 각 개체를 하나의 </a:t>
            </a:r>
            <a:r>
              <a:rPr lang="ko-KR" altLang="en-US" dirty="0" err="1" smtClean="0"/>
              <a:t>릴레이션으로</a:t>
            </a:r>
            <a:r>
              <a:rPr lang="ko-KR" altLang="en-US" dirty="0" smtClean="0"/>
              <a:t> 변환</a:t>
            </a:r>
            <a:endParaRPr lang="en-US" altLang="ko-KR" dirty="0" smtClean="0"/>
          </a:p>
          <a:p>
            <a:pPr lvl="2">
              <a:lnSpc>
                <a:spcPct val="200000"/>
              </a:lnSpc>
            </a:pPr>
            <a:r>
              <a:rPr lang="ko-KR" altLang="en-US" dirty="0" smtClean="0"/>
              <a:t>개체의 이름  </a:t>
            </a:r>
            <a:r>
              <a:rPr lang="ko-KR" altLang="en-US" dirty="0" smtClean="0">
                <a:solidFill>
                  <a:srgbClr val="0070C0"/>
                </a:solidFill>
                <a:sym typeface="Wingdings"/>
              </a:rPr>
              <a:t></a:t>
            </a:r>
            <a:r>
              <a:rPr lang="ko-KR" altLang="en-US" dirty="0" smtClean="0">
                <a:sym typeface="Wingdings"/>
              </a:rPr>
              <a:t> </a:t>
            </a:r>
            <a:r>
              <a:rPr lang="ko-KR" altLang="en-US" dirty="0" err="1" smtClean="0"/>
              <a:t>릴레이션</a:t>
            </a:r>
            <a:r>
              <a:rPr lang="ko-KR" altLang="en-US" dirty="0" smtClean="0"/>
              <a:t> 이름</a:t>
            </a:r>
            <a:endParaRPr lang="en-US" altLang="ko-KR" dirty="0" smtClean="0"/>
          </a:p>
          <a:p>
            <a:pPr lvl="2">
              <a:lnSpc>
                <a:spcPct val="200000"/>
              </a:lnSpc>
            </a:pPr>
            <a:r>
              <a:rPr lang="ko-KR" altLang="en-US" dirty="0" smtClean="0"/>
              <a:t>개체의 속성 </a:t>
            </a:r>
            <a:r>
              <a:rPr lang="en-US" altLang="ko-KR" dirty="0"/>
              <a:t> </a:t>
            </a:r>
            <a:r>
              <a:rPr lang="ko-KR" altLang="en-US" dirty="0" smtClean="0">
                <a:solidFill>
                  <a:srgbClr val="0070C0"/>
                </a:solidFill>
                <a:sym typeface="Wingdings"/>
              </a:rPr>
              <a:t> </a:t>
            </a:r>
            <a:r>
              <a:rPr lang="ko-KR" altLang="en-US" dirty="0" err="1" smtClean="0"/>
              <a:t>릴레이션의</a:t>
            </a:r>
            <a:r>
              <a:rPr lang="ko-KR" altLang="en-US" dirty="0" smtClean="0"/>
              <a:t> 속성</a:t>
            </a:r>
            <a:endParaRPr lang="en-US" altLang="ko-KR" dirty="0" smtClean="0"/>
          </a:p>
          <a:p>
            <a:pPr lvl="2">
              <a:lnSpc>
                <a:spcPct val="200000"/>
              </a:lnSpc>
            </a:pPr>
            <a:r>
              <a:rPr lang="ko-KR" altLang="en-US" dirty="0" smtClean="0"/>
              <a:t>개체의 키 속성  </a:t>
            </a:r>
            <a:r>
              <a:rPr lang="ko-KR" altLang="en-US" dirty="0" smtClean="0">
                <a:solidFill>
                  <a:srgbClr val="0070C0"/>
                </a:solidFill>
                <a:sym typeface="Wingdings"/>
              </a:rPr>
              <a:t> </a:t>
            </a:r>
            <a:r>
              <a:rPr lang="ko-KR" altLang="en-US" dirty="0" err="1" smtClean="0"/>
              <a:t>릴레이션의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기본키</a:t>
            </a:r>
            <a:endParaRPr lang="en-US" altLang="ko-KR" dirty="0" smtClean="0"/>
          </a:p>
          <a:p>
            <a:pPr lvl="2">
              <a:lnSpc>
                <a:spcPct val="200000"/>
              </a:lnSpc>
            </a:pPr>
            <a:r>
              <a:rPr lang="ko-KR" altLang="en-US" dirty="0" smtClean="0"/>
              <a:t>개체의 속성이 복합 속성인 경우에는 복합 속성을 구성하고 있는 단순 속성만 </a:t>
            </a:r>
            <a:r>
              <a:rPr lang="ko-KR" altLang="en-US" dirty="0" err="1" smtClean="0"/>
              <a:t>릴레이션의</a:t>
            </a:r>
            <a:r>
              <a:rPr lang="ko-KR" altLang="en-US" dirty="0" smtClean="0"/>
              <a:t> 속성으로 변환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51880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566" y="1484810"/>
            <a:ext cx="7145378" cy="4982026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 </a:t>
            </a:r>
            <a:r>
              <a:rPr lang="ko-KR" altLang="en-US" dirty="0"/>
              <a:t>논리적 설계</a:t>
            </a:r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179388" y="998730"/>
            <a:ext cx="8713787" cy="55437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marR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C4A2D2"/>
              </a:buClr>
              <a:buSzTx/>
              <a:buFont typeface="Wingdings" pitchFamily="2" charset="2"/>
              <a:buChar char="v"/>
              <a:tabLst/>
              <a:defRPr sz="2400" b="1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1pPr>
            <a:lvl2pPr marL="539750" marR="0" indent="-182563" algn="l" defTabSz="914400" rtl="0" eaLnBrk="1" fontAlgn="base" latinLnBrk="1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9BBD98"/>
              </a:buClr>
              <a:buSzTx/>
              <a:buFont typeface="Wingdings" pitchFamily="2" charset="2"/>
              <a:buChar char="§"/>
              <a:tabLst/>
              <a:defRPr sz="2000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2pPr>
            <a:lvl3pPr marL="714375" marR="0" indent="-174625" algn="l" defTabSz="914400" rtl="0" eaLnBrk="1" fontAlgn="base" latinLnBrk="1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4F784C"/>
              </a:buClr>
              <a:buSzTx/>
              <a:buFontTx/>
              <a:buChar char="•"/>
              <a:tabLst/>
              <a:defRPr sz="1800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3pPr>
            <a:lvl4pPr marL="896938" marR="0" indent="-182563" algn="l" defTabSz="914400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Font typeface="Arial" panose="020B0604020202020204" pitchFamily="34" charset="0"/>
              <a:buChar char="‒"/>
              <a:tabLst/>
              <a:defRPr sz="1600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4pPr>
            <a:lvl5pPr marL="1166813" marR="0" indent="-182563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»"/>
              <a:tabLst>
                <a:tab pos="1166813" algn="l"/>
              </a:tabLst>
              <a:defRPr sz="1400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논리적 설계 </a:t>
            </a:r>
            <a:r>
              <a:rPr lang="en-US" altLang="ko-KR" dirty="0" smtClean="0"/>
              <a:t>– </a:t>
            </a:r>
            <a:r>
              <a:rPr lang="en-US" altLang="ko-KR" dirty="0" smtClean="0">
                <a:solidFill>
                  <a:srgbClr val="FF0000"/>
                </a:solidFill>
              </a:rPr>
              <a:t>(</a:t>
            </a:r>
            <a:r>
              <a:rPr lang="ko-KR" altLang="en-US" dirty="0" smtClean="0">
                <a:solidFill>
                  <a:srgbClr val="FF0000"/>
                </a:solidFill>
              </a:rPr>
              <a:t>규칙 </a:t>
            </a:r>
            <a:r>
              <a:rPr lang="en-US" altLang="ko-KR" dirty="0" smtClean="0">
                <a:solidFill>
                  <a:srgbClr val="FF0000"/>
                </a:solidFill>
              </a:rPr>
              <a:t>1) </a:t>
            </a:r>
            <a:r>
              <a:rPr lang="ko-KR" altLang="en-US" dirty="0" smtClean="0">
                <a:solidFill>
                  <a:srgbClr val="FF0000"/>
                </a:solidFill>
              </a:rPr>
              <a:t>모든 개체는 </a:t>
            </a:r>
            <a:r>
              <a:rPr lang="ko-KR" altLang="en-US" dirty="0" err="1" smtClean="0">
                <a:solidFill>
                  <a:srgbClr val="FF0000"/>
                </a:solidFill>
              </a:rPr>
              <a:t>릴레이션으로</a:t>
            </a:r>
            <a:r>
              <a:rPr lang="ko-KR" altLang="en-US" dirty="0" smtClean="0">
                <a:solidFill>
                  <a:srgbClr val="FF0000"/>
                </a:solidFill>
              </a:rPr>
              <a:t> 변환한다</a:t>
            </a:r>
            <a:endParaRPr lang="en-US" altLang="ko-KR" dirty="0" smtClean="0">
              <a:solidFill>
                <a:srgbClr val="FF0000"/>
              </a:solidFill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4346975" y="6039290"/>
            <a:ext cx="4140460" cy="585065"/>
          </a:xfrm>
          <a:prstGeom prst="roundRect">
            <a:avLst/>
          </a:prstGeom>
          <a:solidFill>
            <a:srgbClr val="CC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상품</a:t>
            </a:r>
            <a:r>
              <a:rPr lang="en-US" altLang="ko-KR" b="1" dirty="0" smtClean="0">
                <a:solidFill>
                  <a:schemeClr val="tx1"/>
                </a:solidFill>
              </a:rPr>
              <a:t>(</a:t>
            </a:r>
            <a:r>
              <a:rPr lang="ko-KR" altLang="en-US" b="1" u="sng" dirty="0" smtClean="0">
                <a:solidFill>
                  <a:schemeClr val="tx1"/>
                </a:solidFill>
              </a:rPr>
              <a:t>상품번호</a:t>
            </a:r>
            <a:r>
              <a:rPr lang="en-US" altLang="ko-KR" b="1" dirty="0" smtClean="0">
                <a:solidFill>
                  <a:schemeClr val="tx1"/>
                </a:solidFill>
              </a:rPr>
              <a:t>, </a:t>
            </a:r>
            <a:r>
              <a:rPr lang="ko-KR" altLang="en-US" b="1" dirty="0" smtClean="0">
                <a:solidFill>
                  <a:schemeClr val="tx1"/>
                </a:solidFill>
              </a:rPr>
              <a:t>상품명</a:t>
            </a:r>
            <a:r>
              <a:rPr lang="en-US" altLang="ko-KR" b="1" dirty="0" smtClean="0">
                <a:solidFill>
                  <a:schemeClr val="tx1"/>
                </a:solidFill>
              </a:rPr>
              <a:t>, </a:t>
            </a:r>
            <a:r>
              <a:rPr lang="ko-KR" altLang="en-US" b="1" dirty="0" smtClean="0">
                <a:solidFill>
                  <a:schemeClr val="tx1"/>
                </a:solidFill>
              </a:rPr>
              <a:t>재고량</a:t>
            </a:r>
            <a:r>
              <a:rPr lang="en-US" altLang="ko-KR" b="1" dirty="0" smtClean="0">
                <a:solidFill>
                  <a:schemeClr val="tx1"/>
                </a:solidFill>
              </a:rPr>
              <a:t>, </a:t>
            </a:r>
            <a:r>
              <a:rPr lang="ko-KR" altLang="en-US" b="1" dirty="0" smtClean="0">
                <a:solidFill>
                  <a:schemeClr val="tx1"/>
                </a:solidFill>
              </a:rPr>
              <a:t>단가</a:t>
            </a:r>
            <a:r>
              <a:rPr lang="en-US" altLang="ko-KR" b="1" dirty="0" smtClean="0">
                <a:solidFill>
                  <a:schemeClr val="tx1"/>
                </a:solidFill>
              </a:rPr>
              <a:t>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8816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 </a:t>
            </a:r>
            <a:r>
              <a:rPr lang="ko-KR" altLang="en-US" dirty="0"/>
              <a:t>논리적 설계</a:t>
            </a:r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179388" y="998730"/>
            <a:ext cx="8713787" cy="55437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marR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C4A2D2"/>
              </a:buClr>
              <a:buSzTx/>
              <a:buFont typeface="Wingdings" pitchFamily="2" charset="2"/>
              <a:buChar char="v"/>
              <a:tabLst/>
              <a:defRPr sz="2400" b="1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1pPr>
            <a:lvl2pPr marL="539750" marR="0" indent="-182563" algn="l" defTabSz="914400" rtl="0" eaLnBrk="1" fontAlgn="base" latinLnBrk="1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9BBD98"/>
              </a:buClr>
              <a:buSzTx/>
              <a:buFont typeface="Wingdings" pitchFamily="2" charset="2"/>
              <a:buChar char="§"/>
              <a:tabLst/>
              <a:defRPr sz="2000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2pPr>
            <a:lvl3pPr marL="714375" marR="0" indent="-174625" algn="l" defTabSz="914400" rtl="0" eaLnBrk="1" fontAlgn="base" latinLnBrk="1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4F784C"/>
              </a:buClr>
              <a:buSzTx/>
              <a:buFontTx/>
              <a:buChar char="•"/>
              <a:tabLst/>
              <a:defRPr sz="1800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3pPr>
            <a:lvl4pPr marL="896938" marR="0" indent="-182563" algn="l" defTabSz="914400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Font typeface="Arial" panose="020B0604020202020204" pitchFamily="34" charset="0"/>
              <a:buChar char="‒"/>
              <a:tabLst/>
              <a:defRPr sz="1600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4pPr>
            <a:lvl5pPr marL="1166813" marR="0" indent="-182563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»"/>
              <a:tabLst>
                <a:tab pos="1166813" algn="l"/>
              </a:tabLst>
              <a:defRPr sz="1400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논리적 설계 </a:t>
            </a:r>
            <a:r>
              <a:rPr lang="en-US" altLang="ko-KR" dirty="0" smtClean="0"/>
              <a:t>– </a:t>
            </a:r>
            <a:r>
              <a:rPr lang="en-US" altLang="ko-KR" dirty="0" smtClean="0">
                <a:solidFill>
                  <a:srgbClr val="FF0000"/>
                </a:solidFill>
              </a:rPr>
              <a:t>(</a:t>
            </a:r>
            <a:r>
              <a:rPr lang="ko-KR" altLang="en-US" dirty="0" smtClean="0">
                <a:solidFill>
                  <a:srgbClr val="FF0000"/>
                </a:solidFill>
              </a:rPr>
              <a:t>규칙 </a:t>
            </a:r>
            <a:r>
              <a:rPr lang="en-US" altLang="ko-KR" dirty="0" smtClean="0">
                <a:solidFill>
                  <a:srgbClr val="FF0000"/>
                </a:solidFill>
              </a:rPr>
              <a:t>1) </a:t>
            </a:r>
            <a:r>
              <a:rPr lang="ko-KR" altLang="en-US" dirty="0" smtClean="0">
                <a:solidFill>
                  <a:srgbClr val="FF0000"/>
                </a:solidFill>
              </a:rPr>
              <a:t>모든 개체는 </a:t>
            </a:r>
            <a:r>
              <a:rPr lang="ko-KR" altLang="en-US" dirty="0" err="1" smtClean="0">
                <a:solidFill>
                  <a:srgbClr val="FF0000"/>
                </a:solidFill>
              </a:rPr>
              <a:t>릴레이션으로</a:t>
            </a:r>
            <a:r>
              <a:rPr lang="ko-KR" altLang="en-US" dirty="0" smtClean="0">
                <a:solidFill>
                  <a:srgbClr val="FF0000"/>
                </a:solidFill>
              </a:rPr>
              <a:t> 변환한다</a:t>
            </a:r>
            <a:endParaRPr lang="en-US" altLang="ko-KR" dirty="0" smtClean="0">
              <a:solidFill>
                <a:srgbClr val="FF0000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555" y="1673805"/>
            <a:ext cx="8189960" cy="4315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980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 </a:t>
            </a:r>
            <a:r>
              <a:rPr lang="ko-KR" altLang="en-US" dirty="0"/>
              <a:t>논리적 설계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297474" y="1140544"/>
            <a:ext cx="8846525" cy="5543705"/>
          </a:xfrm>
        </p:spPr>
        <p:txBody>
          <a:bodyPr/>
          <a:lstStyle/>
          <a:p>
            <a:r>
              <a:rPr lang="ko-KR" altLang="en-US" dirty="0"/>
              <a:t>논리적 설계 </a:t>
            </a:r>
            <a:r>
              <a:rPr lang="en-US" altLang="ko-KR" dirty="0"/>
              <a:t>– </a:t>
            </a:r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ko-KR" altLang="en-US" dirty="0">
                <a:solidFill>
                  <a:srgbClr val="FF0000"/>
                </a:solidFill>
              </a:rPr>
              <a:t>규칙 </a:t>
            </a:r>
            <a:r>
              <a:rPr lang="en-US" altLang="ko-KR" dirty="0" smtClean="0">
                <a:solidFill>
                  <a:srgbClr val="FF0000"/>
                </a:solidFill>
              </a:rPr>
              <a:t>2) </a:t>
            </a:r>
            <a:r>
              <a:rPr lang="ko-KR" altLang="en-US" dirty="0" err="1" smtClean="0">
                <a:solidFill>
                  <a:srgbClr val="FF0000"/>
                </a:solidFill>
              </a:rPr>
              <a:t>다대다</a:t>
            </a:r>
            <a:r>
              <a:rPr lang="ko-KR" altLang="en-US" dirty="0" smtClean="0">
                <a:solidFill>
                  <a:srgbClr val="FF0000"/>
                </a:solidFill>
              </a:rPr>
              <a:t> 관계는 </a:t>
            </a:r>
            <a:r>
              <a:rPr lang="ko-KR" altLang="en-US" dirty="0" err="1">
                <a:solidFill>
                  <a:srgbClr val="FF0000"/>
                </a:solidFill>
              </a:rPr>
              <a:t>릴레이션으로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ko-KR" altLang="en-US" dirty="0" smtClean="0">
                <a:solidFill>
                  <a:srgbClr val="FF0000"/>
                </a:solidFill>
              </a:rPr>
              <a:t>변환한다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dirty="0"/>
              <a:t>E-R </a:t>
            </a:r>
            <a:r>
              <a:rPr lang="ko-KR" altLang="en-US" dirty="0"/>
              <a:t>다이어그램의 </a:t>
            </a:r>
            <a:r>
              <a:rPr lang="ko-KR" altLang="en-US" dirty="0" err="1" smtClean="0"/>
              <a:t>다대다</a:t>
            </a:r>
            <a:r>
              <a:rPr lang="ko-KR" altLang="en-US" dirty="0" smtClean="0"/>
              <a:t> 관계를 </a:t>
            </a:r>
            <a:r>
              <a:rPr lang="ko-KR" altLang="en-US" dirty="0"/>
              <a:t>하나의 </a:t>
            </a:r>
            <a:r>
              <a:rPr lang="ko-KR" altLang="en-US" dirty="0" err="1"/>
              <a:t>릴레이션으로</a:t>
            </a:r>
            <a:r>
              <a:rPr lang="ko-KR" altLang="en-US" dirty="0"/>
              <a:t> 변환</a:t>
            </a:r>
            <a:endParaRPr lang="en-US" altLang="ko-KR" dirty="0"/>
          </a:p>
          <a:p>
            <a:pPr lvl="2">
              <a:lnSpc>
                <a:spcPct val="200000"/>
              </a:lnSpc>
            </a:pPr>
            <a:r>
              <a:rPr lang="ko-KR" altLang="en-US" dirty="0" smtClean="0"/>
              <a:t>관</a:t>
            </a:r>
            <a:r>
              <a:rPr lang="ko-KR" altLang="en-US" dirty="0"/>
              <a:t>계</a:t>
            </a:r>
            <a:r>
              <a:rPr lang="ko-KR" altLang="en-US" dirty="0" smtClean="0"/>
              <a:t>의 </a:t>
            </a:r>
            <a:r>
              <a:rPr lang="ko-KR" altLang="en-US" dirty="0"/>
              <a:t>이름  </a:t>
            </a:r>
            <a:r>
              <a:rPr lang="ko-KR" altLang="en-US" dirty="0">
                <a:solidFill>
                  <a:srgbClr val="0070C0"/>
                </a:solidFill>
                <a:sym typeface="Wingdings"/>
              </a:rPr>
              <a:t></a:t>
            </a:r>
            <a:r>
              <a:rPr lang="ko-KR" altLang="en-US" dirty="0">
                <a:sym typeface="Wingdings"/>
              </a:rPr>
              <a:t> </a:t>
            </a:r>
            <a:r>
              <a:rPr lang="ko-KR" altLang="en-US" dirty="0" err="1"/>
              <a:t>릴레이션</a:t>
            </a:r>
            <a:r>
              <a:rPr lang="ko-KR" altLang="en-US" dirty="0"/>
              <a:t> 이름</a:t>
            </a:r>
            <a:endParaRPr lang="en-US" altLang="ko-KR" dirty="0"/>
          </a:p>
          <a:p>
            <a:pPr lvl="2">
              <a:lnSpc>
                <a:spcPct val="200000"/>
              </a:lnSpc>
            </a:pPr>
            <a:r>
              <a:rPr lang="ko-KR" altLang="en-US" dirty="0" smtClean="0"/>
              <a:t>관계의 </a:t>
            </a:r>
            <a:r>
              <a:rPr lang="ko-KR" altLang="en-US" dirty="0"/>
              <a:t>속성 </a:t>
            </a:r>
            <a:r>
              <a:rPr lang="en-US" altLang="ko-KR" dirty="0"/>
              <a:t> </a:t>
            </a:r>
            <a:r>
              <a:rPr lang="ko-KR" altLang="en-US" dirty="0">
                <a:solidFill>
                  <a:srgbClr val="0070C0"/>
                </a:solidFill>
                <a:sym typeface="Wingdings"/>
              </a:rPr>
              <a:t> </a:t>
            </a:r>
            <a:r>
              <a:rPr lang="ko-KR" altLang="en-US" dirty="0" err="1"/>
              <a:t>릴레이션의</a:t>
            </a:r>
            <a:r>
              <a:rPr lang="ko-KR" altLang="en-US" dirty="0"/>
              <a:t> </a:t>
            </a:r>
            <a:r>
              <a:rPr lang="ko-KR" altLang="en-US" dirty="0" smtClean="0"/>
              <a:t>속성</a:t>
            </a:r>
            <a:endParaRPr lang="en-US" altLang="ko-KR" dirty="0" smtClean="0"/>
          </a:p>
          <a:p>
            <a:pPr lvl="2">
              <a:lnSpc>
                <a:spcPct val="200000"/>
              </a:lnSpc>
            </a:pPr>
            <a:r>
              <a:rPr lang="ko-KR" altLang="en-US" dirty="0" smtClean="0"/>
              <a:t>관계에 참여하는 개체를 규칙 </a:t>
            </a:r>
            <a:r>
              <a:rPr lang="en-US" altLang="ko-KR" dirty="0" smtClean="0"/>
              <a:t>1</a:t>
            </a:r>
            <a:r>
              <a:rPr lang="ko-KR" altLang="en-US" dirty="0" smtClean="0"/>
              <a:t>에 따라 </a:t>
            </a:r>
            <a:r>
              <a:rPr lang="ko-KR" altLang="en-US" dirty="0" err="1" smtClean="0"/>
              <a:t>릴레이션으로</a:t>
            </a:r>
            <a:r>
              <a:rPr lang="ko-KR" altLang="en-US" dirty="0" smtClean="0"/>
              <a:t> 변환한 후 이 </a:t>
            </a:r>
            <a:r>
              <a:rPr lang="ko-KR" altLang="en-US" dirty="0" err="1" smtClean="0"/>
              <a:t>릴레이션의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기본키를</a:t>
            </a:r>
            <a:r>
              <a:rPr lang="ko-KR" altLang="en-US" dirty="0" smtClean="0"/>
              <a:t> 관계 </a:t>
            </a:r>
            <a:r>
              <a:rPr lang="ko-KR" altLang="en-US" dirty="0" err="1" smtClean="0"/>
              <a:t>릴레이션에</a:t>
            </a:r>
            <a:r>
              <a:rPr lang="ko-KR" altLang="en-US" dirty="0" smtClean="0"/>
              <a:t> 포함시켜 </a:t>
            </a:r>
            <a:r>
              <a:rPr lang="ko-KR" altLang="en-US" dirty="0" err="1" smtClean="0"/>
              <a:t>외래키로</a:t>
            </a:r>
            <a:r>
              <a:rPr lang="ko-KR" altLang="en-US" dirty="0" smtClean="0"/>
              <a:t> 지정하고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외래키들을</a:t>
            </a:r>
            <a:r>
              <a:rPr lang="ko-KR" altLang="en-US" dirty="0" smtClean="0"/>
              <a:t> 조합하여 관계 </a:t>
            </a:r>
            <a:r>
              <a:rPr lang="ko-KR" altLang="en-US" dirty="0" err="1" smtClean="0"/>
              <a:t>릴레이션의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기본키로</a:t>
            </a:r>
            <a:r>
              <a:rPr lang="ko-KR" altLang="en-US" dirty="0" smtClean="0"/>
              <a:t> 지정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189852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 </a:t>
            </a:r>
            <a:r>
              <a:rPr lang="ko-KR" altLang="en-US" dirty="0"/>
              <a:t>논리적 설계</a:t>
            </a:r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179388" y="998730"/>
            <a:ext cx="8964612" cy="55437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marR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C4A2D2"/>
              </a:buClr>
              <a:buSzTx/>
              <a:buFont typeface="Wingdings" pitchFamily="2" charset="2"/>
              <a:buChar char="v"/>
              <a:tabLst/>
              <a:defRPr sz="2400" b="1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1pPr>
            <a:lvl2pPr marL="539750" marR="0" indent="-182563" algn="l" defTabSz="914400" rtl="0" eaLnBrk="1" fontAlgn="base" latinLnBrk="1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9BBD98"/>
              </a:buClr>
              <a:buSzTx/>
              <a:buFont typeface="Wingdings" pitchFamily="2" charset="2"/>
              <a:buChar char="§"/>
              <a:tabLst/>
              <a:defRPr sz="2000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2pPr>
            <a:lvl3pPr marL="714375" marR="0" indent="-174625" algn="l" defTabSz="914400" rtl="0" eaLnBrk="1" fontAlgn="base" latinLnBrk="1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4F784C"/>
              </a:buClr>
              <a:buSzTx/>
              <a:buFontTx/>
              <a:buChar char="•"/>
              <a:tabLst/>
              <a:defRPr sz="1800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3pPr>
            <a:lvl4pPr marL="896938" marR="0" indent="-182563" algn="l" defTabSz="914400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Font typeface="Arial" panose="020B0604020202020204" pitchFamily="34" charset="0"/>
              <a:buChar char="‒"/>
              <a:tabLst/>
              <a:defRPr sz="1600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4pPr>
            <a:lvl5pPr marL="1166813" marR="0" indent="-182563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»"/>
              <a:tabLst>
                <a:tab pos="1166813" algn="l"/>
              </a:tabLst>
              <a:defRPr sz="1400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논리적 설계 </a:t>
            </a:r>
            <a:r>
              <a:rPr lang="en-US" altLang="ko-KR" dirty="0" smtClean="0"/>
              <a:t>– </a:t>
            </a:r>
            <a:r>
              <a:rPr lang="en-US" altLang="ko-KR" dirty="0" smtClean="0">
                <a:solidFill>
                  <a:srgbClr val="FF0000"/>
                </a:solidFill>
              </a:rPr>
              <a:t>(</a:t>
            </a:r>
            <a:r>
              <a:rPr lang="ko-KR" altLang="en-US" dirty="0">
                <a:solidFill>
                  <a:srgbClr val="FF0000"/>
                </a:solidFill>
              </a:rPr>
              <a:t>규칙 </a:t>
            </a:r>
            <a:r>
              <a:rPr lang="en-US" altLang="ko-KR" dirty="0">
                <a:solidFill>
                  <a:srgbClr val="FF0000"/>
                </a:solidFill>
              </a:rPr>
              <a:t>2) </a:t>
            </a:r>
            <a:r>
              <a:rPr lang="ko-KR" altLang="en-US" dirty="0" err="1">
                <a:solidFill>
                  <a:srgbClr val="FF0000"/>
                </a:solidFill>
              </a:rPr>
              <a:t>다대다</a:t>
            </a:r>
            <a:r>
              <a:rPr lang="ko-KR" altLang="en-US" dirty="0">
                <a:solidFill>
                  <a:srgbClr val="FF0000"/>
                </a:solidFill>
              </a:rPr>
              <a:t> 관계는 </a:t>
            </a:r>
            <a:r>
              <a:rPr lang="ko-KR" altLang="en-US" dirty="0" err="1">
                <a:solidFill>
                  <a:srgbClr val="FF0000"/>
                </a:solidFill>
              </a:rPr>
              <a:t>릴레이션으로</a:t>
            </a:r>
            <a:r>
              <a:rPr lang="ko-KR" altLang="en-US" dirty="0">
                <a:solidFill>
                  <a:srgbClr val="FF0000"/>
                </a:solidFill>
              </a:rPr>
              <a:t> 변환한다</a:t>
            </a:r>
            <a:endParaRPr lang="en-US" altLang="ko-KR" dirty="0">
              <a:solidFill>
                <a:srgbClr val="FF0000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776" y="1538790"/>
            <a:ext cx="7515835" cy="4862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730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 </a:t>
            </a:r>
            <a:r>
              <a:rPr lang="ko-KR" altLang="en-US" dirty="0"/>
              <a:t>논리적 설계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297474" y="1140544"/>
            <a:ext cx="8775025" cy="5543705"/>
          </a:xfrm>
        </p:spPr>
        <p:txBody>
          <a:bodyPr/>
          <a:lstStyle/>
          <a:p>
            <a:r>
              <a:rPr lang="ko-KR" altLang="en-US" dirty="0"/>
              <a:t>논리적 설계 </a:t>
            </a:r>
            <a:r>
              <a:rPr lang="en-US" altLang="ko-KR" dirty="0"/>
              <a:t>– </a:t>
            </a:r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ko-KR" altLang="en-US" dirty="0">
                <a:solidFill>
                  <a:srgbClr val="FF0000"/>
                </a:solidFill>
              </a:rPr>
              <a:t>규칙 </a:t>
            </a:r>
            <a:r>
              <a:rPr lang="en-US" altLang="ko-KR" dirty="0" smtClean="0">
                <a:solidFill>
                  <a:srgbClr val="FF0000"/>
                </a:solidFill>
              </a:rPr>
              <a:t>3) </a:t>
            </a:r>
            <a:r>
              <a:rPr lang="ko-KR" altLang="en-US" dirty="0" smtClean="0">
                <a:solidFill>
                  <a:srgbClr val="FF0000"/>
                </a:solidFill>
              </a:rPr>
              <a:t>일대다 관계는 </a:t>
            </a:r>
            <a:r>
              <a:rPr lang="ko-KR" altLang="en-US" dirty="0" err="1" smtClean="0">
                <a:solidFill>
                  <a:srgbClr val="FF0000"/>
                </a:solidFill>
              </a:rPr>
              <a:t>외래키로</a:t>
            </a:r>
            <a:r>
              <a:rPr lang="ko-KR" altLang="en-US" dirty="0" smtClean="0">
                <a:solidFill>
                  <a:srgbClr val="FF0000"/>
                </a:solidFill>
              </a:rPr>
              <a:t> 표현한다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dirty="0"/>
              <a:t>E-R </a:t>
            </a:r>
            <a:r>
              <a:rPr lang="ko-KR" altLang="en-US" dirty="0"/>
              <a:t>다이어그램의 </a:t>
            </a:r>
            <a:r>
              <a:rPr lang="ko-KR" altLang="en-US" dirty="0" smtClean="0"/>
              <a:t>일대다 관계는 </a:t>
            </a:r>
            <a:r>
              <a:rPr lang="ko-KR" altLang="en-US" dirty="0" err="1" smtClean="0"/>
              <a:t>외래키로만</a:t>
            </a:r>
            <a:r>
              <a:rPr lang="ko-KR" altLang="en-US" dirty="0" smtClean="0"/>
              <a:t> 표현</a:t>
            </a:r>
            <a:endParaRPr lang="en-US" altLang="ko-KR" dirty="0" smtClean="0"/>
          </a:p>
          <a:p>
            <a:pPr lvl="2">
              <a:lnSpc>
                <a:spcPct val="200000"/>
              </a:lnSpc>
            </a:pPr>
            <a:r>
              <a:rPr lang="en-US" altLang="ko-KR" dirty="0" smtClean="0"/>
              <a:t>(</a:t>
            </a:r>
            <a:r>
              <a:rPr lang="ko-KR" altLang="en-US" dirty="0" smtClean="0"/>
              <a:t>규칙 </a:t>
            </a:r>
            <a:r>
              <a:rPr lang="en-US" altLang="ko-KR" dirty="0" smtClean="0"/>
              <a:t>3-1) </a:t>
            </a:r>
            <a:r>
              <a:rPr lang="ko-KR" altLang="en-US" dirty="0" smtClean="0"/>
              <a:t>일반적인 일대다 관계는 </a:t>
            </a:r>
            <a:r>
              <a:rPr lang="ko-KR" altLang="en-US" dirty="0" err="1" smtClean="0"/>
              <a:t>외래키로</a:t>
            </a:r>
            <a:r>
              <a:rPr lang="ko-KR" altLang="en-US" dirty="0" smtClean="0"/>
              <a:t> 표현한다</a:t>
            </a:r>
            <a:r>
              <a:rPr lang="en-US" altLang="ko-KR" dirty="0" smtClean="0"/>
              <a:t>.</a:t>
            </a:r>
          </a:p>
          <a:p>
            <a:pPr lvl="2">
              <a:lnSpc>
                <a:spcPct val="200000"/>
              </a:lnSpc>
            </a:pPr>
            <a:r>
              <a:rPr lang="en-US" altLang="ko-KR" dirty="0" smtClean="0"/>
              <a:t>(</a:t>
            </a:r>
            <a:r>
              <a:rPr lang="ko-KR" altLang="en-US" dirty="0" smtClean="0"/>
              <a:t>규칙 </a:t>
            </a:r>
            <a:r>
              <a:rPr lang="en-US" altLang="ko-KR" dirty="0" smtClean="0"/>
              <a:t>3-2) </a:t>
            </a:r>
            <a:r>
              <a:rPr lang="ko-KR" altLang="en-US" dirty="0" smtClean="0"/>
              <a:t>약한 개체가 참여하는 일대다 관계는 </a:t>
            </a:r>
            <a:r>
              <a:rPr lang="ko-KR" altLang="en-US" dirty="0" err="1" smtClean="0"/>
              <a:t>외래키를</a:t>
            </a:r>
            <a:r>
              <a:rPr lang="ko-KR" altLang="en-US" dirty="0" smtClean="0"/>
              <a:t> 포함해서 </a:t>
            </a:r>
            <a:r>
              <a:rPr lang="ko-KR" altLang="en-US" dirty="0" err="1" smtClean="0"/>
              <a:t>기본키로</a:t>
            </a:r>
            <a:r>
              <a:rPr lang="ko-KR" altLang="en-US" dirty="0" smtClean="0"/>
              <a:t> 지정한다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53743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 </a:t>
            </a:r>
            <a:r>
              <a:rPr lang="ko-KR" altLang="en-US" dirty="0"/>
              <a:t>논리적 설계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/>
              <a:t>논리적 설계 </a:t>
            </a:r>
            <a:r>
              <a:rPr lang="en-US" altLang="ko-KR" dirty="0"/>
              <a:t>– </a:t>
            </a:r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ko-KR" altLang="en-US" dirty="0">
                <a:solidFill>
                  <a:srgbClr val="FF0000"/>
                </a:solidFill>
              </a:rPr>
              <a:t>규칙 </a:t>
            </a:r>
            <a:r>
              <a:rPr lang="en-US" altLang="ko-KR" dirty="0">
                <a:solidFill>
                  <a:srgbClr val="FF0000"/>
                </a:solidFill>
              </a:rPr>
              <a:t>3</a:t>
            </a:r>
            <a:r>
              <a:rPr lang="en-US" altLang="ko-KR" dirty="0" smtClean="0">
                <a:solidFill>
                  <a:srgbClr val="FF0000"/>
                </a:solidFill>
              </a:rPr>
              <a:t>) </a:t>
            </a:r>
            <a:r>
              <a:rPr lang="ko-KR" altLang="en-US" dirty="0" smtClean="0">
                <a:solidFill>
                  <a:srgbClr val="FF0000"/>
                </a:solidFill>
              </a:rPr>
              <a:t>일대다 관계는 </a:t>
            </a:r>
            <a:r>
              <a:rPr lang="ko-KR" altLang="en-US" dirty="0" err="1" smtClean="0">
                <a:solidFill>
                  <a:srgbClr val="FF0000"/>
                </a:solidFill>
              </a:rPr>
              <a:t>외래키로</a:t>
            </a:r>
            <a:r>
              <a:rPr lang="ko-KR" altLang="en-US" dirty="0" smtClean="0">
                <a:solidFill>
                  <a:srgbClr val="FF0000"/>
                </a:solidFill>
              </a:rPr>
              <a:t> 표현한다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lvl="1">
              <a:lnSpc>
                <a:spcPct val="200000"/>
              </a:lnSpc>
            </a:pPr>
            <a:r>
              <a:rPr lang="en-US" altLang="ko-KR" dirty="0" smtClean="0"/>
              <a:t>(</a:t>
            </a:r>
            <a:r>
              <a:rPr lang="ko-KR" altLang="en-US" dirty="0" smtClean="0"/>
              <a:t>규칙 </a:t>
            </a:r>
            <a:r>
              <a:rPr lang="en-US" altLang="ko-KR" dirty="0" smtClean="0"/>
              <a:t>3-1) </a:t>
            </a:r>
            <a:r>
              <a:rPr lang="ko-KR" altLang="en-US" dirty="0" smtClean="0"/>
              <a:t>일반적인 일대다 관계는 </a:t>
            </a:r>
            <a:r>
              <a:rPr lang="ko-KR" altLang="en-US" dirty="0" err="1" smtClean="0"/>
              <a:t>외래키로</a:t>
            </a:r>
            <a:r>
              <a:rPr lang="ko-KR" altLang="en-US" dirty="0" smtClean="0"/>
              <a:t> 표현한다</a:t>
            </a:r>
            <a:r>
              <a:rPr lang="en-US" altLang="ko-KR" dirty="0" smtClean="0"/>
              <a:t>.</a:t>
            </a:r>
          </a:p>
          <a:p>
            <a:pPr lvl="2">
              <a:lnSpc>
                <a:spcPct val="200000"/>
              </a:lnSpc>
            </a:pPr>
            <a:r>
              <a:rPr lang="ko-KR" altLang="en-US" dirty="0" smtClean="0"/>
              <a:t>일대다</a:t>
            </a:r>
            <a:r>
              <a:rPr lang="en-US" altLang="ko-KR" dirty="0" smtClean="0"/>
              <a:t>(1:n)</a:t>
            </a:r>
            <a:r>
              <a:rPr lang="ko-KR" altLang="en-US" dirty="0" smtClean="0"/>
              <a:t> 관계에서 </a:t>
            </a:r>
            <a:r>
              <a:rPr lang="en-US" altLang="ko-KR" dirty="0" smtClean="0"/>
              <a:t>1</a:t>
            </a:r>
            <a:r>
              <a:rPr lang="ko-KR" altLang="en-US" dirty="0" smtClean="0"/>
              <a:t>측 개체 </a:t>
            </a:r>
            <a:r>
              <a:rPr lang="ko-KR" altLang="en-US" dirty="0" err="1" smtClean="0"/>
              <a:t>릴레이션의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기본키를</a:t>
            </a:r>
            <a:r>
              <a:rPr lang="ko-KR" altLang="en-US" dirty="0" smtClean="0"/>
              <a:t> </a:t>
            </a:r>
            <a:r>
              <a:rPr lang="en-US" altLang="ko-KR" dirty="0" smtClean="0"/>
              <a:t>n</a:t>
            </a:r>
            <a:r>
              <a:rPr lang="ko-KR" altLang="en-US" dirty="0" smtClean="0"/>
              <a:t>측 개체 </a:t>
            </a:r>
            <a:r>
              <a:rPr lang="ko-KR" altLang="en-US" dirty="0" err="1" smtClean="0"/>
              <a:t>릴레이션에</a:t>
            </a:r>
            <a:r>
              <a:rPr lang="ko-KR" altLang="en-US" dirty="0" smtClean="0"/>
              <a:t> 포함시켜 </a:t>
            </a:r>
            <a:r>
              <a:rPr lang="ko-KR" altLang="en-US" dirty="0" err="1" smtClean="0"/>
              <a:t>외래키로</a:t>
            </a:r>
            <a:r>
              <a:rPr lang="ko-KR" altLang="en-US" dirty="0" smtClean="0"/>
              <a:t> 지정</a:t>
            </a:r>
            <a:endParaRPr lang="en-US" altLang="ko-KR" dirty="0" smtClean="0"/>
          </a:p>
          <a:p>
            <a:pPr lvl="2">
              <a:lnSpc>
                <a:spcPct val="200000"/>
              </a:lnSpc>
            </a:pPr>
            <a:r>
              <a:rPr lang="ko-KR" altLang="en-US" dirty="0" smtClean="0"/>
              <a:t>관계의 속성들도 </a:t>
            </a:r>
            <a:r>
              <a:rPr lang="en-US" altLang="ko-KR" dirty="0" smtClean="0"/>
              <a:t>n</a:t>
            </a:r>
            <a:r>
              <a:rPr lang="ko-KR" altLang="en-US" dirty="0" smtClean="0"/>
              <a:t>측 개체 </a:t>
            </a:r>
            <a:r>
              <a:rPr lang="ko-KR" altLang="en-US" dirty="0" err="1" smtClean="0"/>
              <a:t>릴레이션에</a:t>
            </a:r>
            <a:r>
              <a:rPr lang="ko-KR" altLang="en-US" dirty="0" smtClean="0"/>
              <a:t> 포함시킴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985586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 </a:t>
            </a:r>
            <a:r>
              <a:rPr lang="ko-KR" altLang="en-US" dirty="0"/>
              <a:t>데이터베이스 설계 단계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ko-KR" dirty="0" smtClean="0"/>
              <a:t>E-R </a:t>
            </a:r>
            <a:r>
              <a:rPr lang="ko-KR" altLang="en-US" dirty="0" smtClean="0"/>
              <a:t>모델과 </a:t>
            </a:r>
            <a:r>
              <a:rPr lang="ko-KR" altLang="en-US" dirty="0" err="1" smtClean="0"/>
              <a:t>릴레이션</a:t>
            </a:r>
            <a:r>
              <a:rPr lang="ko-KR" altLang="en-US" dirty="0" smtClean="0"/>
              <a:t> 변환 규칙을 이용한 설계의 과정</a:t>
            </a:r>
            <a:endParaRPr lang="ko-KR" altLang="en-US" dirty="0"/>
          </a:p>
        </p:txBody>
      </p:sp>
      <p:sp>
        <p:nvSpPr>
          <p:cNvPr id="5" name="모서리가 둥근 사각형 설명선 4"/>
          <p:cNvSpPr/>
          <p:nvPr/>
        </p:nvSpPr>
        <p:spPr>
          <a:xfrm>
            <a:off x="5517104" y="2573905"/>
            <a:ext cx="3375375" cy="1530170"/>
          </a:xfrm>
          <a:prstGeom prst="wedgeRoundRectCallout">
            <a:avLst>
              <a:gd name="adj1" fmla="val -64102"/>
              <a:gd name="adj2" fmla="val 39160"/>
              <a:gd name="adj3" fmla="val 16667"/>
            </a:avLst>
          </a:prstGeom>
          <a:solidFill>
            <a:srgbClr val="CC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600" dirty="0" smtClean="0">
                <a:solidFill>
                  <a:schemeClr val="tx1"/>
                </a:solidFill>
              </a:rPr>
              <a:t>설계 과정 중에 오류를 발견하여 변경이 필요하면 이전 단계로 </a:t>
            </a:r>
            <a:r>
              <a:rPr lang="en-US" altLang="ko-KR" sz="1600" dirty="0" smtClean="0">
                <a:solidFill>
                  <a:schemeClr val="tx1"/>
                </a:solidFill>
              </a:rPr>
              <a:t/>
            </a:r>
            <a:br>
              <a:rPr lang="en-US" altLang="ko-KR" sz="1600" dirty="0" smtClean="0">
                <a:solidFill>
                  <a:schemeClr val="tx1"/>
                </a:solidFill>
              </a:rPr>
            </a:br>
            <a:r>
              <a:rPr lang="ko-KR" altLang="en-US" sz="1600" dirty="0" smtClean="0">
                <a:solidFill>
                  <a:schemeClr val="tx1"/>
                </a:solidFill>
              </a:rPr>
              <a:t>되돌아가 설계 내용을 변경 가능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1660" y="1770059"/>
            <a:ext cx="3401443" cy="4914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128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 </a:t>
            </a:r>
            <a:r>
              <a:rPr lang="ko-KR" altLang="en-US" dirty="0"/>
              <a:t>논리적 설계</a:t>
            </a:r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179388" y="1052735"/>
            <a:ext cx="8848107" cy="55437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marR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C4A2D2"/>
              </a:buClr>
              <a:buSzTx/>
              <a:buFont typeface="Wingdings" pitchFamily="2" charset="2"/>
              <a:buChar char="v"/>
              <a:tabLst/>
              <a:defRPr sz="2400" b="1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1pPr>
            <a:lvl2pPr marL="539750" marR="0" indent="-182563" algn="l" defTabSz="914400" rtl="0" eaLnBrk="1" fontAlgn="base" latinLnBrk="1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9BBD98"/>
              </a:buClr>
              <a:buSzTx/>
              <a:buFont typeface="Wingdings" pitchFamily="2" charset="2"/>
              <a:buChar char="§"/>
              <a:tabLst/>
              <a:defRPr sz="2000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2pPr>
            <a:lvl3pPr marL="714375" marR="0" indent="-174625" algn="l" defTabSz="914400" rtl="0" eaLnBrk="1" fontAlgn="base" latinLnBrk="1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4F784C"/>
              </a:buClr>
              <a:buSzTx/>
              <a:buFontTx/>
              <a:buChar char="•"/>
              <a:tabLst/>
              <a:defRPr sz="1800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3pPr>
            <a:lvl4pPr marL="896938" marR="0" indent="-182563" algn="l" defTabSz="914400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Font typeface="Arial" panose="020B0604020202020204" pitchFamily="34" charset="0"/>
              <a:buChar char="‒"/>
              <a:tabLst/>
              <a:defRPr sz="1600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4pPr>
            <a:lvl5pPr marL="1166813" marR="0" indent="-182563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»"/>
              <a:tabLst>
                <a:tab pos="1166813" algn="l"/>
              </a:tabLst>
              <a:defRPr sz="1400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논리적 설계 </a:t>
            </a:r>
            <a:r>
              <a:rPr lang="en-US" altLang="ko-KR" dirty="0" smtClean="0"/>
              <a:t>– </a:t>
            </a:r>
            <a:r>
              <a:rPr lang="en-US" altLang="ko-KR" dirty="0"/>
              <a:t>(</a:t>
            </a:r>
            <a:r>
              <a:rPr lang="ko-KR" altLang="en-US" dirty="0"/>
              <a:t>규칙 </a:t>
            </a:r>
            <a:r>
              <a:rPr lang="en-US" altLang="ko-KR" dirty="0"/>
              <a:t>3) </a:t>
            </a:r>
            <a:r>
              <a:rPr lang="ko-KR" altLang="en-US" dirty="0"/>
              <a:t>일대다 관계는 </a:t>
            </a:r>
            <a:r>
              <a:rPr lang="ko-KR" altLang="en-US" dirty="0" err="1"/>
              <a:t>외래키로</a:t>
            </a:r>
            <a:r>
              <a:rPr lang="ko-KR" altLang="en-US" dirty="0"/>
              <a:t> 표현한다</a:t>
            </a:r>
            <a:endParaRPr lang="en-US" altLang="ko-KR" dirty="0"/>
          </a:p>
          <a:p>
            <a:pPr lvl="1"/>
            <a:r>
              <a:rPr lang="en-US" altLang="ko-KR" b="1" dirty="0">
                <a:solidFill>
                  <a:srgbClr val="FF0000"/>
                </a:solidFill>
              </a:rPr>
              <a:t>(</a:t>
            </a:r>
            <a:r>
              <a:rPr lang="ko-KR" altLang="en-US" b="1" dirty="0">
                <a:solidFill>
                  <a:srgbClr val="FF0000"/>
                </a:solidFill>
              </a:rPr>
              <a:t>규칙 </a:t>
            </a:r>
            <a:r>
              <a:rPr lang="en-US" altLang="ko-KR" b="1" dirty="0">
                <a:solidFill>
                  <a:srgbClr val="FF0000"/>
                </a:solidFill>
              </a:rPr>
              <a:t>3-1) </a:t>
            </a:r>
            <a:r>
              <a:rPr lang="ko-KR" altLang="en-US" b="1" dirty="0">
                <a:solidFill>
                  <a:srgbClr val="FF0000"/>
                </a:solidFill>
              </a:rPr>
              <a:t>일반적인 일대다 관계는 </a:t>
            </a:r>
            <a:r>
              <a:rPr lang="ko-KR" altLang="en-US" b="1" dirty="0" err="1">
                <a:solidFill>
                  <a:srgbClr val="FF0000"/>
                </a:solidFill>
              </a:rPr>
              <a:t>외래키로</a:t>
            </a:r>
            <a:r>
              <a:rPr lang="ko-KR" altLang="en-US" b="1" dirty="0">
                <a:solidFill>
                  <a:srgbClr val="FF0000"/>
                </a:solidFill>
              </a:rPr>
              <a:t> 표현한다</a:t>
            </a:r>
            <a:r>
              <a:rPr lang="en-US" altLang="ko-KR" b="1" dirty="0" smtClean="0">
                <a:solidFill>
                  <a:srgbClr val="FF0000"/>
                </a:solidFill>
              </a:rPr>
              <a:t>.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550" y="2078850"/>
            <a:ext cx="7992380" cy="4012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175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 </a:t>
            </a:r>
            <a:r>
              <a:rPr lang="ko-KR" altLang="en-US" dirty="0"/>
              <a:t>논리적 설계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297474" y="1140544"/>
            <a:ext cx="8685015" cy="5543705"/>
          </a:xfrm>
        </p:spPr>
        <p:txBody>
          <a:bodyPr/>
          <a:lstStyle/>
          <a:p>
            <a:r>
              <a:rPr lang="ko-KR" altLang="en-US" dirty="0"/>
              <a:t>논리적 설계 </a:t>
            </a:r>
            <a:r>
              <a:rPr lang="en-US" altLang="ko-KR" dirty="0"/>
              <a:t>– </a:t>
            </a:r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ko-KR" altLang="en-US" dirty="0">
                <a:solidFill>
                  <a:srgbClr val="FF0000"/>
                </a:solidFill>
              </a:rPr>
              <a:t>규칙 </a:t>
            </a:r>
            <a:r>
              <a:rPr lang="en-US" altLang="ko-KR" dirty="0">
                <a:solidFill>
                  <a:srgbClr val="FF0000"/>
                </a:solidFill>
              </a:rPr>
              <a:t>3</a:t>
            </a:r>
            <a:r>
              <a:rPr lang="en-US" altLang="ko-KR" dirty="0" smtClean="0">
                <a:solidFill>
                  <a:srgbClr val="FF0000"/>
                </a:solidFill>
              </a:rPr>
              <a:t>) </a:t>
            </a:r>
            <a:r>
              <a:rPr lang="ko-KR" altLang="en-US" dirty="0" smtClean="0">
                <a:solidFill>
                  <a:srgbClr val="FF0000"/>
                </a:solidFill>
              </a:rPr>
              <a:t>일대다 관계는 </a:t>
            </a:r>
            <a:r>
              <a:rPr lang="ko-KR" altLang="en-US" dirty="0" err="1" smtClean="0">
                <a:solidFill>
                  <a:srgbClr val="FF0000"/>
                </a:solidFill>
              </a:rPr>
              <a:t>외래키로</a:t>
            </a:r>
            <a:r>
              <a:rPr lang="ko-KR" altLang="en-US" dirty="0" smtClean="0">
                <a:solidFill>
                  <a:srgbClr val="FF0000"/>
                </a:solidFill>
              </a:rPr>
              <a:t> 표현한다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lvl="1">
              <a:lnSpc>
                <a:spcPct val="200000"/>
              </a:lnSpc>
            </a:pPr>
            <a:r>
              <a:rPr lang="en-US" altLang="ko-KR" dirty="0" smtClean="0"/>
              <a:t>(</a:t>
            </a:r>
            <a:r>
              <a:rPr lang="ko-KR" altLang="en-US" dirty="0" smtClean="0"/>
              <a:t>규칙 </a:t>
            </a:r>
            <a:r>
              <a:rPr lang="en-US" altLang="ko-KR" dirty="0" smtClean="0"/>
              <a:t>3-2) </a:t>
            </a:r>
            <a:r>
              <a:rPr lang="ko-KR" altLang="en-US" dirty="0" smtClean="0"/>
              <a:t>약한 개체가 참여하는 일대다 관계는 </a:t>
            </a:r>
            <a:r>
              <a:rPr lang="ko-KR" altLang="en-US" dirty="0" err="1" smtClean="0"/>
              <a:t>외래키를</a:t>
            </a:r>
            <a:r>
              <a:rPr lang="ko-KR" altLang="en-US" dirty="0" smtClean="0"/>
              <a:t> 포함해서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err="1" smtClean="0"/>
              <a:t>기본키를</a:t>
            </a:r>
            <a:r>
              <a:rPr lang="ko-KR" altLang="en-US" dirty="0" smtClean="0"/>
              <a:t> 지정한다</a:t>
            </a:r>
            <a:r>
              <a:rPr lang="en-US" altLang="ko-KR" dirty="0" smtClean="0"/>
              <a:t>.</a:t>
            </a:r>
          </a:p>
          <a:p>
            <a:pPr lvl="2">
              <a:lnSpc>
                <a:spcPct val="200000"/>
              </a:lnSpc>
            </a:pPr>
            <a:r>
              <a:rPr lang="ko-KR" altLang="en-US" dirty="0"/>
              <a:t>일대다</a:t>
            </a:r>
            <a:r>
              <a:rPr lang="en-US" altLang="ko-KR" dirty="0"/>
              <a:t>(1:n)</a:t>
            </a:r>
            <a:r>
              <a:rPr lang="ko-KR" altLang="en-US" dirty="0"/>
              <a:t> 관계에서 </a:t>
            </a:r>
            <a:r>
              <a:rPr lang="en-US" altLang="ko-KR" dirty="0"/>
              <a:t>1</a:t>
            </a:r>
            <a:r>
              <a:rPr lang="ko-KR" altLang="en-US" dirty="0"/>
              <a:t>측 개체 </a:t>
            </a:r>
            <a:r>
              <a:rPr lang="ko-KR" altLang="en-US" dirty="0" err="1"/>
              <a:t>릴레이션의</a:t>
            </a:r>
            <a:r>
              <a:rPr lang="ko-KR" altLang="en-US" dirty="0"/>
              <a:t> </a:t>
            </a:r>
            <a:r>
              <a:rPr lang="ko-KR" altLang="en-US" dirty="0" err="1"/>
              <a:t>기본키를</a:t>
            </a:r>
            <a:r>
              <a:rPr lang="ko-KR" altLang="en-US" dirty="0"/>
              <a:t> </a:t>
            </a:r>
            <a:r>
              <a:rPr lang="en-US" altLang="ko-KR" dirty="0"/>
              <a:t>n</a:t>
            </a:r>
            <a:r>
              <a:rPr lang="ko-KR" altLang="en-US" dirty="0"/>
              <a:t>측 개체 </a:t>
            </a:r>
            <a:r>
              <a:rPr lang="ko-KR" altLang="en-US" dirty="0" err="1"/>
              <a:t>릴레이션에</a:t>
            </a:r>
            <a:r>
              <a:rPr lang="ko-KR" altLang="en-US" dirty="0"/>
              <a:t>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포함시켜 </a:t>
            </a:r>
            <a:r>
              <a:rPr lang="ko-KR" altLang="en-US" dirty="0" err="1" smtClean="0"/>
              <a:t>외래키로</a:t>
            </a:r>
            <a:r>
              <a:rPr lang="ko-KR" altLang="en-US" dirty="0" smtClean="0"/>
              <a:t> 지정 </a:t>
            </a:r>
            <a:endParaRPr lang="en-US" altLang="ko-KR" dirty="0" smtClean="0"/>
          </a:p>
          <a:p>
            <a:pPr lvl="2">
              <a:lnSpc>
                <a:spcPct val="200000"/>
              </a:lnSpc>
            </a:pPr>
            <a:r>
              <a:rPr lang="ko-KR" altLang="en-US" dirty="0" smtClean="0"/>
              <a:t>관계의 </a:t>
            </a:r>
            <a:r>
              <a:rPr lang="ko-KR" altLang="en-US" dirty="0"/>
              <a:t>속성들도 </a:t>
            </a:r>
            <a:r>
              <a:rPr lang="en-US" altLang="ko-KR" dirty="0"/>
              <a:t>n</a:t>
            </a:r>
            <a:r>
              <a:rPr lang="ko-KR" altLang="en-US" dirty="0"/>
              <a:t>측 개체 </a:t>
            </a:r>
            <a:r>
              <a:rPr lang="ko-KR" altLang="en-US" dirty="0" err="1"/>
              <a:t>릴레이션에</a:t>
            </a:r>
            <a:r>
              <a:rPr lang="ko-KR" altLang="en-US" dirty="0"/>
              <a:t> </a:t>
            </a:r>
            <a:r>
              <a:rPr lang="ko-KR" altLang="en-US" dirty="0" smtClean="0"/>
              <a:t>포함시킴</a:t>
            </a:r>
            <a:endParaRPr lang="en-US" altLang="ko-KR" dirty="0" smtClean="0"/>
          </a:p>
          <a:p>
            <a:pPr lvl="2">
              <a:lnSpc>
                <a:spcPct val="200000"/>
              </a:lnSpc>
            </a:pPr>
            <a:r>
              <a:rPr lang="en-US" altLang="ko-KR" dirty="0"/>
              <a:t>n</a:t>
            </a:r>
            <a:r>
              <a:rPr lang="ko-KR" altLang="en-US" dirty="0" smtClean="0"/>
              <a:t>측 개체 </a:t>
            </a:r>
            <a:r>
              <a:rPr lang="ko-KR" altLang="en-US" dirty="0" err="1" smtClean="0"/>
              <a:t>릴레이션은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외래키를</a:t>
            </a:r>
            <a:r>
              <a:rPr lang="ko-KR" altLang="en-US" dirty="0" smtClean="0"/>
              <a:t> </a:t>
            </a:r>
            <a:r>
              <a:rPr lang="ko-KR" altLang="en-US" dirty="0"/>
              <a:t>포함하여 </a:t>
            </a:r>
            <a:r>
              <a:rPr lang="ko-KR" altLang="en-US" dirty="0" err="1"/>
              <a:t>기본키를</a:t>
            </a:r>
            <a:r>
              <a:rPr lang="ko-KR" altLang="en-US" dirty="0"/>
              <a:t> 지정함</a:t>
            </a:r>
            <a:endParaRPr lang="en-US" altLang="ko-KR" dirty="0"/>
          </a:p>
          <a:p>
            <a:pPr lvl="3">
              <a:lnSpc>
                <a:spcPct val="200000"/>
              </a:lnSpc>
            </a:pPr>
            <a:r>
              <a:rPr lang="ko-KR" altLang="en-US" dirty="0"/>
              <a:t>약한 개체는 </a:t>
            </a:r>
            <a:r>
              <a:rPr lang="ko-KR" altLang="en-US" dirty="0" smtClean="0"/>
              <a:t>강한 </a:t>
            </a:r>
            <a:r>
              <a:rPr lang="ko-KR" altLang="en-US" dirty="0"/>
              <a:t>개체에 따라 존재 여부가 결정되므로 </a:t>
            </a:r>
            <a:r>
              <a:rPr lang="ko-KR" altLang="en-US" dirty="0" smtClean="0"/>
              <a:t>강한 </a:t>
            </a:r>
            <a:r>
              <a:rPr lang="ko-KR" altLang="en-US" dirty="0"/>
              <a:t>개체의 </a:t>
            </a:r>
            <a:r>
              <a:rPr lang="ko-KR" altLang="en-US" dirty="0" err="1"/>
              <a:t>기본키를</a:t>
            </a:r>
            <a:r>
              <a:rPr lang="ko-KR" altLang="en-US" dirty="0"/>
              <a:t> 이용해 식별해야 </a:t>
            </a:r>
            <a:r>
              <a:rPr lang="ko-KR" altLang="en-US" dirty="0" smtClean="0"/>
              <a:t>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8198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 </a:t>
            </a:r>
            <a:r>
              <a:rPr lang="ko-KR" altLang="en-US" dirty="0"/>
              <a:t>논리적 설계</a:t>
            </a:r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179388" y="998730"/>
            <a:ext cx="8848107" cy="55437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marR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C4A2D2"/>
              </a:buClr>
              <a:buSzTx/>
              <a:buFont typeface="Wingdings" pitchFamily="2" charset="2"/>
              <a:buChar char="v"/>
              <a:tabLst/>
              <a:defRPr sz="2400" b="1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1pPr>
            <a:lvl2pPr marL="539750" marR="0" indent="-182563" algn="l" defTabSz="914400" rtl="0" eaLnBrk="1" fontAlgn="base" latinLnBrk="1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9BBD98"/>
              </a:buClr>
              <a:buSzTx/>
              <a:buFont typeface="Wingdings" pitchFamily="2" charset="2"/>
              <a:buChar char="§"/>
              <a:tabLst/>
              <a:defRPr sz="2000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2pPr>
            <a:lvl3pPr marL="714375" marR="0" indent="-174625" algn="l" defTabSz="914400" rtl="0" eaLnBrk="1" fontAlgn="base" latinLnBrk="1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4F784C"/>
              </a:buClr>
              <a:buSzTx/>
              <a:buFontTx/>
              <a:buChar char="•"/>
              <a:tabLst/>
              <a:defRPr sz="1800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3pPr>
            <a:lvl4pPr marL="896938" marR="0" indent="-182563" algn="l" defTabSz="914400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Font typeface="Arial" panose="020B0604020202020204" pitchFamily="34" charset="0"/>
              <a:buChar char="‒"/>
              <a:tabLst/>
              <a:defRPr sz="1600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4pPr>
            <a:lvl5pPr marL="1166813" marR="0" indent="-182563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»"/>
              <a:tabLst>
                <a:tab pos="1166813" algn="l"/>
              </a:tabLst>
              <a:defRPr sz="1400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논리적 설계 </a:t>
            </a:r>
            <a:r>
              <a:rPr lang="en-US" altLang="ko-KR" dirty="0" smtClean="0"/>
              <a:t>– </a:t>
            </a:r>
            <a:r>
              <a:rPr lang="en-US" altLang="ko-KR" dirty="0"/>
              <a:t>(</a:t>
            </a:r>
            <a:r>
              <a:rPr lang="ko-KR" altLang="en-US" dirty="0"/>
              <a:t>규칙 </a:t>
            </a:r>
            <a:r>
              <a:rPr lang="en-US" altLang="ko-KR" dirty="0"/>
              <a:t>3) </a:t>
            </a:r>
            <a:r>
              <a:rPr lang="ko-KR" altLang="en-US" dirty="0"/>
              <a:t>일대다 관계는 </a:t>
            </a:r>
            <a:r>
              <a:rPr lang="ko-KR" altLang="en-US" dirty="0" err="1"/>
              <a:t>외래키로</a:t>
            </a:r>
            <a:r>
              <a:rPr lang="ko-KR" altLang="en-US" dirty="0"/>
              <a:t> 표현한다</a:t>
            </a:r>
            <a:endParaRPr lang="en-US" altLang="ko-KR" dirty="0"/>
          </a:p>
          <a:p>
            <a:pPr lvl="1"/>
            <a:r>
              <a:rPr lang="en-US" altLang="ko-KR" b="1" dirty="0">
                <a:solidFill>
                  <a:srgbClr val="FF0000"/>
                </a:solidFill>
              </a:rPr>
              <a:t>(</a:t>
            </a:r>
            <a:r>
              <a:rPr lang="ko-KR" altLang="en-US" b="1" dirty="0">
                <a:solidFill>
                  <a:srgbClr val="FF0000"/>
                </a:solidFill>
              </a:rPr>
              <a:t>규칙 </a:t>
            </a:r>
            <a:r>
              <a:rPr lang="en-US" altLang="ko-KR" b="1" dirty="0" smtClean="0">
                <a:solidFill>
                  <a:srgbClr val="FF0000"/>
                </a:solidFill>
              </a:rPr>
              <a:t>3-2) </a:t>
            </a:r>
            <a:r>
              <a:rPr lang="ko-KR" altLang="en-US" b="1" dirty="0" smtClean="0">
                <a:solidFill>
                  <a:srgbClr val="FF0000"/>
                </a:solidFill>
              </a:rPr>
              <a:t>약한 </a:t>
            </a:r>
            <a:r>
              <a:rPr lang="ko-KR" altLang="en-US" b="1" dirty="0">
                <a:solidFill>
                  <a:srgbClr val="FF0000"/>
                </a:solidFill>
              </a:rPr>
              <a:t>개체가 참여하는 일대다 관계는 </a:t>
            </a:r>
            <a:r>
              <a:rPr lang="ko-KR" altLang="en-US" b="1" dirty="0" err="1">
                <a:solidFill>
                  <a:srgbClr val="FF0000"/>
                </a:solidFill>
              </a:rPr>
              <a:t>외래키를</a:t>
            </a:r>
            <a:r>
              <a:rPr lang="ko-KR" altLang="en-US" b="1" dirty="0">
                <a:solidFill>
                  <a:srgbClr val="FF0000"/>
                </a:solidFill>
              </a:rPr>
              <a:t> 포함해서 </a:t>
            </a:r>
            <a:r>
              <a:rPr lang="en-US" altLang="ko-KR" b="1" dirty="0">
                <a:solidFill>
                  <a:srgbClr val="FF0000"/>
                </a:solidFill>
              </a:rPr>
              <a:t/>
            </a:r>
            <a:br>
              <a:rPr lang="en-US" altLang="ko-KR" b="1" dirty="0">
                <a:solidFill>
                  <a:srgbClr val="FF0000"/>
                </a:solidFill>
              </a:rPr>
            </a:br>
            <a:r>
              <a:rPr lang="ko-KR" altLang="en-US" b="1" dirty="0" err="1">
                <a:solidFill>
                  <a:srgbClr val="FF0000"/>
                </a:solidFill>
              </a:rPr>
              <a:t>기본키를</a:t>
            </a:r>
            <a:r>
              <a:rPr lang="ko-KR" altLang="en-US" b="1" dirty="0">
                <a:solidFill>
                  <a:srgbClr val="FF0000"/>
                </a:solidFill>
              </a:rPr>
              <a:t> 지정한다</a:t>
            </a:r>
            <a:r>
              <a:rPr lang="en-US" altLang="ko-KR" b="1" dirty="0">
                <a:solidFill>
                  <a:srgbClr val="FF0000"/>
                </a:solidFill>
              </a:rPr>
              <a:t>.</a:t>
            </a:r>
          </a:p>
          <a:p>
            <a:pPr lvl="1"/>
            <a:endParaRPr lang="en-US" altLang="ko-KR" b="1" dirty="0">
              <a:solidFill>
                <a:srgbClr val="FF0000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555" y="2355207"/>
            <a:ext cx="7745208" cy="443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520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 </a:t>
            </a:r>
            <a:r>
              <a:rPr lang="ko-KR" altLang="en-US" dirty="0"/>
              <a:t>논리적 설계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297475" y="1140544"/>
            <a:ext cx="8775026" cy="5543705"/>
          </a:xfrm>
        </p:spPr>
        <p:txBody>
          <a:bodyPr/>
          <a:lstStyle/>
          <a:p>
            <a:r>
              <a:rPr lang="ko-KR" altLang="en-US" dirty="0"/>
              <a:t>논리적 설계 </a:t>
            </a:r>
            <a:r>
              <a:rPr lang="en-US" altLang="ko-KR" dirty="0"/>
              <a:t>– </a:t>
            </a:r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ko-KR" altLang="en-US" dirty="0">
                <a:solidFill>
                  <a:srgbClr val="FF0000"/>
                </a:solidFill>
              </a:rPr>
              <a:t>규칙 </a:t>
            </a:r>
            <a:r>
              <a:rPr lang="en-US" altLang="ko-KR" dirty="0" smtClean="0">
                <a:solidFill>
                  <a:srgbClr val="FF0000"/>
                </a:solidFill>
              </a:rPr>
              <a:t>4) </a:t>
            </a:r>
            <a:r>
              <a:rPr lang="ko-KR" altLang="en-US" dirty="0" smtClean="0">
                <a:solidFill>
                  <a:srgbClr val="FF0000"/>
                </a:solidFill>
              </a:rPr>
              <a:t>일대일 관계는 </a:t>
            </a:r>
            <a:r>
              <a:rPr lang="ko-KR" altLang="en-US" dirty="0" err="1" smtClean="0">
                <a:solidFill>
                  <a:srgbClr val="FF0000"/>
                </a:solidFill>
              </a:rPr>
              <a:t>외래키로</a:t>
            </a:r>
            <a:r>
              <a:rPr lang="ko-KR" altLang="en-US" dirty="0" smtClean="0">
                <a:solidFill>
                  <a:srgbClr val="FF0000"/>
                </a:solidFill>
              </a:rPr>
              <a:t> 표현한다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dirty="0"/>
              <a:t>E-R </a:t>
            </a:r>
            <a:r>
              <a:rPr lang="ko-KR" altLang="en-US" dirty="0"/>
              <a:t>다이어그램의 </a:t>
            </a:r>
            <a:r>
              <a:rPr lang="ko-KR" altLang="en-US" dirty="0" smtClean="0"/>
              <a:t>일대일 </a:t>
            </a:r>
            <a:r>
              <a:rPr lang="ko-KR" altLang="en-US" dirty="0"/>
              <a:t>관계는 </a:t>
            </a:r>
            <a:r>
              <a:rPr lang="ko-KR" altLang="en-US" dirty="0" err="1"/>
              <a:t>외래키로만</a:t>
            </a:r>
            <a:r>
              <a:rPr lang="ko-KR" altLang="en-US" dirty="0"/>
              <a:t> 표현</a:t>
            </a:r>
            <a:endParaRPr lang="en-US" altLang="ko-KR" dirty="0"/>
          </a:p>
          <a:p>
            <a:pPr lvl="2">
              <a:lnSpc>
                <a:spcPct val="200000"/>
              </a:lnSpc>
            </a:pPr>
            <a:r>
              <a:rPr lang="en-US" altLang="ko-KR" dirty="0"/>
              <a:t>(</a:t>
            </a:r>
            <a:r>
              <a:rPr lang="ko-KR" altLang="en-US" dirty="0"/>
              <a:t>규칙 </a:t>
            </a:r>
            <a:r>
              <a:rPr lang="en-US" altLang="ko-KR" dirty="0" smtClean="0"/>
              <a:t>4-1</a:t>
            </a:r>
            <a:r>
              <a:rPr lang="en-US" altLang="ko-KR" dirty="0"/>
              <a:t>) </a:t>
            </a:r>
            <a:r>
              <a:rPr lang="ko-KR" altLang="en-US" dirty="0"/>
              <a:t>일반적인 </a:t>
            </a:r>
            <a:r>
              <a:rPr lang="ko-KR" altLang="en-US" dirty="0" smtClean="0"/>
              <a:t>일대일 </a:t>
            </a:r>
            <a:r>
              <a:rPr lang="ko-KR" altLang="en-US" dirty="0"/>
              <a:t>관계는 </a:t>
            </a:r>
            <a:r>
              <a:rPr lang="ko-KR" altLang="en-US" dirty="0" err="1" smtClean="0"/>
              <a:t>외래키를</a:t>
            </a:r>
            <a:r>
              <a:rPr lang="ko-KR" altLang="en-US" dirty="0" smtClean="0"/>
              <a:t> 서로 주고받는다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lvl="2">
              <a:lnSpc>
                <a:spcPct val="200000"/>
              </a:lnSpc>
            </a:pPr>
            <a:r>
              <a:rPr lang="en-US" altLang="ko-KR" dirty="0"/>
              <a:t>(</a:t>
            </a:r>
            <a:r>
              <a:rPr lang="ko-KR" altLang="en-US" dirty="0"/>
              <a:t>규칙 </a:t>
            </a:r>
            <a:r>
              <a:rPr lang="en-US" altLang="ko-KR" dirty="0" smtClean="0"/>
              <a:t>4-2</a:t>
            </a:r>
            <a:r>
              <a:rPr lang="en-US" altLang="ko-KR" dirty="0"/>
              <a:t>) </a:t>
            </a:r>
            <a:r>
              <a:rPr lang="ko-KR" altLang="en-US" dirty="0" smtClean="0"/>
              <a:t>일대일 관계에 필수적으로 참여하는 개체의 </a:t>
            </a:r>
            <a:r>
              <a:rPr lang="ko-KR" altLang="en-US" dirty="0" err="1" smtClean="0"/>
              <a:t>릴레이션만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외래키를</a:t>
            </a:r>
            <a:r>
              <a:rPr lang="ko-KR" altLang="en-US" dirty="0" smtClean="0"/>
              <a:t>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받는다</a:t>
            </a:r>
            <a:r>
              <a:rPr lang="en-US" altLang="ko-KR" dirty="0" smtClean="0"/>
              <a:t>.</a:t>
            </a:r>
          </a:p>
          <a:p>
            <a:pPr lvl="2">
              <a:lnSpc>
                <a:spcPct val="200000"/>
              </a:lnSpc>
            </a:pPr>
            <a:r>
              <a:rPr lang="en-US" altLang="ko-KR" dirty="0" smtClean="0"/>
              <a:t>(</a:t>
            </a:r>
            <a:r>
              <a:rPr lang="ko-KR" altLang="en-US" dirty="0" err="1" smtClean="0"/>
              <a:t>구칙</a:t>
            </a:r>
            <a:r>
              <a:rPr lang="ko-KR" altLang="en-US" dirty="0" smtClean="0"/>
              <a:t> </a:t>
            </a:r>
            <a:r>
              <a:rPr lang="en-US" altLang="ko-KR" dirty="0" smtClean="0"/>
              <a:t>4-3) </a:t>
            </a:r>
            <a:r>
              <a:rPr lang="ko-KR" altLang="en-US" dirty="0" smtClean="0"/>
              <a:t>모든 개체가 일대일 관계에 필수적으로 참여하면 </a:t>
            </a:r>
            <a:r>
              <a:rPr lang="ko-KR" altLang="en-US" dirty="0" err="1" smtClean="0"/>
              <a:t>릴레이션</a:t>
            </a:r>
            <a:r>
              <a:rPr lang="ko-KR" altLang="en-US" dirty="0" smtClean="0"/>
              <a:t> 하나로 합친다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35241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 </a:t>
            </a:r>
            <a:r>
              <a:rPr lang="ko-KR" altLang="en-US" dirty="0"/>
              <a:t>논리적 설계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297474" y="1140544"/>
            <a:ext cx="8846525" cy="5543705"/>
          </a:xfrm>
        </p:spPr>
        <p:txBody>
          <a:bodyPr/>
          <a:lstStyle/>
          <a:p>
            <a:r>
              <a:rPr lang="ko-KR" altLang="en-US" dirty="0"/>
              <a:t>논리적 설계 </a:t>
            </a:r>
            <a:r>
              <a:rPr lang="en-US" altLang="ko-KR" dirty="0"/>
              <a:t>– </a:t>
            </a:r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ko-KR" altLang="en-US" dirty="0">
                <a:solidFill>
                  <a:srgbClr val="FF0000"/>
                </a:solidFill>
              </a:rPr>
              <a:t>규칙 </a:t>
            </a:r>
            <a:r>
              <a:rPr lang="en-US" altLang="ko-KR" dirty="0" smtClean="0">
                <a:solidFill>
                  <a:srgbClr val="FF0000"/>
                </a:solidFill>
              </a:rPr>
              <a:t>4) </a:t>
            </a:r>
            <a:r>
              <a:rPr lang="ko-KR" altLang="en-US" dirty="0" smtClean="0">
                <a:solidFill>
                  <a:srgbClr val="FF0000"/>
                </a:solidFill>
              </a:rPr>
              <a:t>일대일 관계는 </a:t>
            </a:r>
            <a:r>
              <a:rPr lang="ko-KR" altLang="en-US" dirty="0" err="1" smtClean="0">
                <a:solidFill>
                  <a:srgbClr val="FF0000"/>
                </a:solidFill>
              </a:rPr>
              <a:t>외래키로</a:t>
            </a:r>
            <a:r>
              <a:rPr lang="ko-KR" altLang="en-US" dirty="0" smtClean="0">
                <a:solidFill>
                  <a:srgbClr val="FF0000"/>
                </a:solidFill>
              </a:rPr>
              <a:t> 표현한다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lvl="1">
              <a:lnSpc>
                <a:spcPct val="200000"/>
              </a:lnSpc>
            </a:pPr>
            <a:r>
              <a:rPr lang="en-US" altLang="ko-KR" dirty="0" smtClean="0"/>
              <a:t>(</a:t>
            </a:r>
            <a:r>
              <a:rPr lang="ko-KR" altLang="en-US" dirty="0" smtClean="0"/>
              <a:t>규칙 </a:t>
            </a:r>
            <a:r>
              <a:rPr lang="en-US" altLang="ko-KR" dirty="0" smtClean="0"/>
              <a:t>4-1) </a:t>
            </a:r>
            <a:r>
              <a:rPr lang="ko-KR" altLang="en-US" dirty="0" smtClean="0"/>
              <a:t>일반적인 일대일 관계는 </a:t>
            </a:r>
            <a:r>
              <a:rPr lang="ko-KR" altLang="en-US" dirty="0" err="1" smtClean="0"/>
              <a:t>외래키를</a:t>
            </a:r>
            <a:r>
              <a:rPr lang="ko-KR" altLang="en-US" dirty="0" smtClean="0"/>
              <a:t> 서로 주고받는다</a:t>
            </a:r>
            <a:r>
              <a:rPr lang="en-US" altLang="ko-KR" dirty="0" smtClean="0"/>
              <a:t>.</a:t>
            </a:r>
          </a:p>
          <a:p>
            <a:pPr lvl="2">
              <a:lnSpc>
                <a:spcPct val="200000"/>
              </a:lnSpc>
            </a:pPr>
            <a:r>
              <a:rPr lang="ko-KR" altLang="en-US" dirty="0" smtClean="0"/>
              <a:t>관계에 참여하는 개체 </a:t>
            </a:r>
            <a:r>
              <a:rPr lang="ko-KR" altLang="en-US" dirty="0" err="1" smtClean="0"/>
              <a:t>릴레이션들이</a:t>
            </a:r>
            <a:r>
              <a:rPr lang="ko-KR" altLang="en-US" dirty="0" smtClean="0"/>
              <a:t> 서로의 </a:t>
            </a:r>
            <a:r>
              <a:rPr lang="ko-KR" altLang="en-US" dirty="0" err="1" smtClean="0"/>
              <a:t>기본키를</a:t>
            </a:r>
            <a:r>
              <a:rPr lang="ko-KR" altLang="en-US" dirty="0" smtClean="0"/>
              <a:t> 주고받아 </a:t>
            </a:r>
            <a:r>
              <a:rPr lang="ko-KR" altLang="en-US" dirty="0" err="1" smtClean="0"/>
              <a:t>외래키로</a:t>
            </a:r>
            <a:r>
              <a:rPr lang="ko-KR" altLang="en-US" dirty="0" smtClean="0"/>
              <a:t> 지정</a:t>
            </a:r>
            <a:endParaRPr lang="en-US" altLang="ko-KR" dirty="0" smtClean="0"/>
          </a:p>
          <a:p>
            <a:pPr lvl="2">
              <a:lnSpc>
                <a:spcPct val="200000"/>
              </a:lnSpc>
            </a:pPr>
            <a:r>
              <a:rPr lang="ko-KR" altLang="en-US" dirty="0" smtClean="0"/>
              <a:t>관계의 </a:t>
            </a:r>
            <a:r>
              <a:rPr lang="ko-KR" altLang="en-US" dirty="0"/>
              <a:t>속성들도 </a:t>
            </a:r>
            <a:r>
              <a:rPr lang="ko-KR" altLang="en-US" dirty="0" smtClean="0"/>
              <a:t>모든 개체 </a:t>
            </a:r>
            <a:r>
              <a:rPr lang="ko-KR" altLang="en-US" dirty="0" err="1"/>
              <a:t>릴레이션에</a:t>
            </a:r>
            <a:r>
              <a:rPr lang="ko-KR" altLang="en-US" dirty="0"/>
              <a:t> </a:t>
            </a:r>
            <a:r>
              <a:rPr lang="ko-KR" altLang="en-US" dirty="0" smtClean="0"/>
              <a:t>포함시킴</a:t>
            </a:r>
            <a:endParaRPr lang="en-US" altLang="ko-KR" dirty="0" smtClean="0"/>
          </a:p>
          <a:p>
            <a:pPr lvl="2">
              <a:lnSpc>
                <a:spcPct val="200000"/>
              </a:lnSpc>
            </a:pPr>
            <a:r>
              <a:rPr lang="ko-KR" altLang="en-US" dirty="0" smtClean="0"/>
              <a:t>불필요한 데이터 중복이 발생할 수 있음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044961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 </a:t>
            </a:r>
            <a:r>
              <a:rPr lang="ko-KR" altLang="en-US" dirty="0"/>
              <a:t>논리적 설계</a:t>
            </a:r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179388" y="998730"/>
            <a:ext cx="8848107" cy="55437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marR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C4A2D2"/>
              </a:buClr>
              <a:buSzTx/>
              <a:buFont typeface="Wingdings" pitchFamily="2" charset="2"/>
              <a:buChar char="v"/>
              <a:tabLst/>
              <a:defRPr sz="2400" b="1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1pPr>
            <a:lvl2pPr marL="539750" marR="0" indent="-182563" algn="l" defTabSz="914400" rtl="0" eaLnBrk="1" fontAlgn="base" latinLnBrk="1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9BBD98"/>
              </a:buClr>
              <a:buSzTx/>
              <a:buFont typeface="Wingdings" pitchFamily="2" charset="2"/>
              <a:buChar char="§"/>
              <a:tabLst/>
              <a:defRPr sz="2000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2pPr>
            <a:lvl3pPr marL="714375" marR="0" indent="-174625" algn="l" defTabSz="914400" rtl="0" eaLnBrk="1" fontAlgn="base" latinLnBrk="1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4F784C"/>
              </a:buClr>
              <a:buSzTx/>
              <a:buFontTx/>
              <a:buChar char="•"/>
              <a:tabLst/>
              <a:defRPr sz="1800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3pPr>
            <a:lvl4pPr marL="896938" marR="0" indent="-182563" algn="l" defTabSz="914400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Font typeface="Arial" panose="020B0604020202020204" pitchFamily="34" charset="0"/>
              <a:buChar char="‒"/>
              <a:tabLst/>
              <a:defRPr sz="1600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4pPr>
            <a:lvl5pPr marL="1166813" marR="0" indent="-182563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»"/>
              <a:tabLst>
                <a:tab pos="1166813" algn="l"/>
              </a:tabLst>
              <a:defRPr sz="1400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논리적 설계 </a:t>
            </a:r>
            <a:r>
              <a:rPr lang="en-US" altLang="ko-KR" dirty="0" smtClean="0"/>
              <a:t>– </a:t>
            </a:r>
            <a:r>
              <a:rPr lang="en-US" altLang="ko-KR" dirty="0"/>
              <a:t>(</a:t>
            </a:r>
            <a:r>
              <a:rPr lang="ko-KR" altLang="en-US" dirty="0"/>
              <a:t>규칙 </a:t>
            </a:r>
            <a:r>
              <a:rPr lang="en-US" altLang="ko-KR" dirty="0" smtClean="0"/>
              <a:t>4) </a:t>
            </a:r>
            <a:r>
              <a:rPr lang="ko-KR" altLang="en-US" dirty="0" smtClean="0"/>
              <a:t>일대일 </a:t>
            </a:r>
            <a:r>
              <a:rPr lang="ko-KR" altLang="en-US" dirty="0"/>
              <a:t>관계는 </a:t>
            </a:r>
            <a:r>
              <a:rPr lang="ko-KR" altLang="en-US" dirty="0" err="1"/>
              <a:t>외래키로</a:t>
            </a:r>
            <a:r>
              <a:rPr lang="ko-KR" altLang="en-US" dirty="0"/>
              <a:t> 표현한다</a:t>
            </a:r>
            <a:endParaRPr lang="en-US" altLang="ko-KR" dirty="0"/>
          </a:p>
          <a:p>
            <a:pPr lvl="1"/>
            <a:r>
              <a:rPr lang="en-US" altLang="ko-KR" b="1" dirty="0">
                <a:solidFill>
                  <a:srgbClr val="FF0000"/>
                </a:solidFill>
              </a:rPr>
              <a:t>(</a:t>
            </a:r>
            <a:r>
              <a:rPr lang="ko-KR" altLang="en-US" b="1" dirty="0" smtClean="0">
                <a:solidFill>
                  <a:srgbClr val="FF0000"/>
                </a:solidFill>
              </a:rPr>
              <a:t>규칙 </a:t>
            </a:r>
            <a:r>
              <a:rPr lang="en-US" altLang="ko-KR" b="1" dirty="0" smtClean="0">
                <a:solidFill>
                  <a:srgbClr val="FF0000"/>
                </a:solidFill>
              </a:rPr>
              <a:t>4-1) </a:t>
            </a:r>
            <a:r>
              <a:rPr lang="ko-KR" altLang="en-US" b="1" dirty="0" smtClean="0">
                <a:solidFill>
                  <a:srgbClr val="FF0000"/>
                </a:solidFill>
              </a:rPr>
              <a:t>일반적인 일대일 관계는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외래키를</a:t>
            </a:r>
            <a:r>
              <a:rPr lang="ko-KR" altLang="en-US" b="1" dirty="0" smtClean="0">
                <a:solidFill>
                  <a:srgbClr val="FF0000"/>
                </a:solidFill>
              </a:rPr>
              <a:t> 서로 주고받는다</a:t>
            </a:r>
            <a:r>
              <a:rPr lang="en-US" altLang="ko-KR" b="1" dirty="0" smtClean="0">
                <a:solidFill>
                  <a:srgbClr val="FF0000"/>
                </a:solidFill>
              </a:rPr>
              <a:t>.</a:t>
            </a:r>
            <a:endParaRPr lang="en-US" altLang="ko-KR" b="1" dirty="0">
              <a:solidFill>
                <a:srgbClr val="FF0000"/>
              </a:solidFill>
            </a:endParaRPr>
          </a:p>
          <a:p>
            <a:pPr lvl="1"/>
            <a:endParaRPr lang="en-US" altLang="ko-KR" b="1" dirty="0">
              <a:solidFill>
                <a:srgbClr val="FF0000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554" y="2033846"/>
            <a:ext cx="7760711" cy="4631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603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 </a:t>
            </a:r>
            <a:r>
              <a:rPr lang="ko-KR" altLang="en-US" dirty="0"/>
              <a:t>논리적 설계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/>
              <a:t>논리적 설계 </a:t>
            </a:r>
            <a:r>
              <a:rPr lang="en-US" altLang="ko-KR" dirty="0"/>
              <a:t>– </a:t>
            </a:r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ko-KR" altLang="en-US" dirty="0">
                <a:solidFill>
                  <a:srgbClr val="FF0000"/>
                </a:solidFill>
              </a:rPr>
              <a:t>규칙 </a:t>
            </a:r>
            <a:r>
              <a:rPr lang="en-US" altLang="ko-KR" dirty="0" smtClean="0">
                <a:solidFill>
                  <a:srgbClr val="FF0000"/>
                </a:solidFill>
              </a:rPr>
              <a:t>4) </a:t>
            </a:r>
            <a:r>
              <a:rPr lang="ko-KR" altLang="en-US" dirty="0" smtClean="0">
                <a:solidFill>
                  <a:srgbClr val="FF0000"/>
                </a:solidFill>
              </a:rPr>
              <a:t>일대일 관계는 </a:t>
            </a:r>
            <a:r>
              <a:rPr lang="ko-KR" altLang="en-US" dirty="0" err="1" smtClean="0">
                <a:solidFill>
                  <a:srgbClr val="FF0000"/>
                </a:solidFill>
              </a:rPr>
              <a:t>외래키로</a:t>
            </a:r>
            <a:r>
              <a:rPr lang="ko-KR" altLang="en-US" dirty="0" smtClean="0">
                <a:solidFill>
                  <a:srgbClr val="FF0000"/>
                </a:solidFill>
              </a:rPr>
              <a:t> 표현한다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lvl="1">
              <a:lnSpc>
                <a:spcPct val="200000"/>
              </a:lnSpc>
            </a:pPr>
            <a:r>
              <a:rPr lang="en-US" altLang="ko-KR" dirty="0" smtClean="0"/>
              <a:t>(</a:t>
            </a:r>
            <a:r>
              <a:rPr lang="ko-KR" altLang="en-US" dirty="0" smtClean="0"/>
              <a:t>규칙 </a:t>
            </a:r>
            <a:r>
              <a:rPr lang="en-US" altLang="ko-KR" dirty="0" smtClean="0"/>
              <a:t>4-2) </a:t>
            </a:r>
            <a:r>
              <a:rPr lang="ko-KR" altLang="en-US" dirty="0" smtClean="0"/>
              <a:t>필수적으로 참여하는 개체 </a:t>
            </a:r>
            <a:r>
              <a:rPr lang="ko-KR" altLang="en-US" dirty="0" err="1" smtClean="0"/>
              <a:t>릴레이션만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외래키를</a:t>
            </a:r>
            <a:r>
              <a:rPr lang="ko-KR" altLang="en-US" dirty="0" smtClean="0"/>
              <a:t> 받는다</a:t>
            </a:r>
            <a:r>
              <a:rPr lang="en-US" altLang="ko-KR" dirty="0" smtClean="0"/>
              <a:t>.</a:t>
            </a:r>
          </a:p>
          <a:p>
            <a:pPr lvl="2">
              <a:lnSpc>
                <a:spcPct val="200000"/>
              </a:lnSpc>
            </a:pPr>
            <a:r>
              <a:rPr lang="ko-KR" altLang="en-US" dirty="0" smtClean="0"/>
              <a:t>관계에 필수적으로 참여하는 개체 </a:t>
            </a:r>
            <a:r>
              <a:rPr lang="ko-KR" altLang="en-US" dirty="0" err="1" smtClean="0"/>
              <a:t>릴레이션에만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외래키를</a:t>
            </a:r>
            <a:r>
              <a:rPr lang="ko-KR" altLang="en-US" dirty="0" smtClean="0"/>
              <a:t> 포함시킴</a:t>
            </a:r>
            <a:endParaRPr lang="en-US" altLang="ko-KR" dirty="0" smtClean="0"/>
          </a:p>
          <a:p>
            <a:pPr lvl="2">
              <a:lnSpc>
                <a:spcPct val="200000"/>
              </a:lnSpc>
            </a:pPr>
            <a:r>
              <a:rPr lang="ko-KR" altLang="en-US" dirty="0" smtClean="0"/>
              <a:t>관계의 속성들은 관계에 필수적으로 참여하는 개체 </a:t>
            </a:r>
            <a:r>
              <a:rPr lang="ko-KR" altLang="en-US" dirty="0" err="1"/>
              <a:t>릴레이션에</a:t>
            </a:r>
            <a:r>
              <a:rPr lang="ko-KR" altLang="en-US" dirty="0"/>
              <a:t> </a:t>
            </a:r>
            <a:r>
              <a:rPr lang="ko-KR" altLang="en-US" dirty="0" smtClean="0"/>
              <a:t>포함시킴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237019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 </a:t>
            </a:r>
            <a:r>
              <a:rPr lang="ko-KR" altLang="en-US" dirty="0"/>
              <a:t>논리적 설계</a:t>
            </a:r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179388" y="998730"/>
            <a:ext cx="8848107" cy="55437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marR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C4A2D2"/>
              </a:buClr>
              <a:buSzTx/>
              <a:buFont typeface="Wingdings" pitchFamily="2" charset="2"/>
              <a:buChar char="v"/>
              <a:tabLst/>
              <a:defRPr sz="2400" b="1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1pPr>
            <a:lvl2pPr marL="539750" marR="0" indent="-182563" algn="l" defTabSz="914400" rtl="0" eaLnBrk="1" fontAlgn="base" latinLnBrk="1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9BBD98"/>
              </a:buClr>
              <a:buSzTx/>
              <a:buFont typeface="Wingdings" pitchFamily="2" charset="2"/>
              <a:buChar char="§"/>
              <a:tabLst/>
              <a:defRPr sz="2000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2pPr>
            <a:lvl3pPr marL="714375" marR="0" indent="-174625" algn="l" defTabSz="914400" rtl="0" eaLnBrk="1" fontAlgn="base" latinLnBrk="1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4F784C"/>
              </a:buClr>
              <a:buSzTx/>
              <a:buFontTx/>
              <a:buChar char="•"/>
              <a:tabLst/>
              <a:defRPr sz="1800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3pPr>
            <a:lvl4pPr marL="896938" marR="0" indent="-182563" algn="l" defTabSz="914400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Font typeface="Arial" panose="020B0604020202020204" pitchFamily="34" charset="0"/>
              <a:buChar char="‒"/>
              <a:tabLst/>
              <a:defRPr sz="1600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4pPr>
            <a:lvl5pPr marL="1166813" marR="0" indent="-182563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»"/>
              <a:tabLst>
                <a:tab pos="1166813" algn="l"/>
              </a:tabLst>
              <a:defRPr sz="1400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논리적 설계 </a:t>
            </a:r>
            <a:r>
              <a:rPr lang="en-US" altLang="ko-KR" dirty="0" smtClean="0"/>
              <a:t>– </a:t>
            </a:r>
            <a:r>
              <a:rPr lang="en-US" altLang="ko-KR" dirty="0"/>
              <a:t>(</a:t>
            </a:r>
            <a:r>
              <a:rPr lang="ko-KR" altLang="en-US" dirty="0"/>
              <a:t>규칙 </a:t>
            </a:r>
            <a:r>
              <a:rPr lang="en-US" altLang="ko-KR" dirty="0" smtClean="0"/>
              <a:t>4) </a:t>
            </a:r>
            <a:r>
              <a:rPr lang="ko-KR" altLang="en-US" dirty="0" smtClean="0"/>
              <a:t>일대일 </a:t>
            </a:r>
            <a:r>
              <a:rPr lang="ko-KR" altLang="en-US" dirty="0"/>
              <a:t>관계는 </a:t>
            </a:r>
            <a:r>
              <a:rPr lang="ko-KR" altLang="en-US" dirty="0" err="1"/>
              <a:t>외래키로</a:t>
            </a:r>
            <a:r>
              <a:rPr lang="ko-KR" altLang="en-US" dirty="0"/>
              <a:t> 표현한다</a:t>
            </a:r>
            <a:endParaRPr lang="en-US" altLang="ko-KR" dirty="0"/>
          </a:p>
          <a:p>
            <a:pPr lvl="1"/>
            <a:r>
              <a:rPr lang="en-US" altLang="ko-KR" b="1" dirty="0">
                <a:solidFill>
                  <a:srgbClr val="FF0000"/>
                </a:solidFill>
              </a:rPr>
              <a:t>(</a:t>
            </a:r>
            <a:r>
              <a:rPr lang="ko-KR" altLang="en-US" b="1" dirty="0" smtClean="0">
                <a:solidFill>
                  <a:srgbClr val="FF0000"/>
                </a:solidFill>
              </a:rPr>
              <a:t>규칙 </a:t>
            </a:r>
            <a:r>
              <a:rPr lang="en-US" altLang="ko-KR" b="1" dirty="0" smtClean="0">
                <a:solidFill>
                  <a:srgbClr val="FF0000"/>
                </a:solidFill>
              </a:rPr>
              <a:t>4-2) </a:t>
            </a:r>
            <a:r>
              <a:rPr lang="ko-KR" altLang="en-US" b="1" dirty="0" smtClean="0">
                <a:solidFill>
                  <a:srgbClr val="FF0000"/>
                </a:solidFill>
              </a:rPr>
              <a:t>필수적으로 참여하는 개체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릴레이션만</a:t>
            </a:r>
            <a:r>
              <a:rPr lang="ko-KR" altLang="en-US" b="1" dirty="0" smtClean="0">
                <a:solidFill>
                  <a:srgbClr val="FF0000"/>
                </a:solidFill>
              </a:rPr>
              <a:t>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외래키를</a:t>
            </a:r>
            <a:r>
              <a:rPr lang="ko-KR" altLang="en-US" b="1" dirty="0" smtClean="0">
                <a:solidFill>
                  <a:srgbClr val="FF0000"/>
                </a:solidFill>
              </a:rPr>
              <a:t> 받는다</a:t>
            </a:r>
            <a:r>
              <a:rPr lang="en-US" altLang="ko-KR" b="1" dirty="0" smtClean="0">
                <a:solidFill>
                  <a:srgbClr val="FF0000"/>
                </a:solidFill>
              </a:rPr>
              <a:t>.</a:t>
            </a:r>
            <a:endParaRPr lang="en-US" altLang="ko-KR" b="1" dirty="0">
              <a:solidFill>
                <a:srgbClr val="FF0000"/>
              </a:solidFill>
            </a:endParaRPr>
          </a:p>
          <a:p>
            <a:pPr lvl="1"/>
            <a:endParaRPr lang="en-US" altLang="ko-KR" b="1" dirty="0">
              <a:solidFill>
                <a:srgbClr val="FF0000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555" y="1988840"/>
            <a:ext cx="8257039" cy="4650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700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 </a:t>
            </a:r>
            <a:r>
              <a:rPr lang="ko-KR" altLang="en-US" dirty="0"/>
              <a:t>논리적 설계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/>
              <a:t>논리적 설계 </a:t>
            </a:r>
            <a:r>
              <a:rPr lang="en-US" altLang="ko-KR" dirty="0"/>
              <a:t>– </a:t>
            </a:r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ko-KR" altLang="en-US" dirty="0">
                <a:solidFill>
                  <a:srgbClr val="FF0000"/>
                </a:solidFill>
              </a:rPr>
              <a:t>규칙 </a:t>
            </a:r>
            <a:r>
              <a:rPr lang="en-US" altLang="ko-KR" dirty="0" smtClean="0">
                <a:solidFill>
                  <a:srgbClr val="FF0000"/>
                </a:solidFill>
              </a:rPr>
              <a:t>4) </a:t>
            </a:r>
            <a:r>
              <a:rPr lang="ko-KR" altLang="en-US" dirty="0" smtClean="0">
                <a:solidFill>
                  <a:srgbClr val="FF0000"/>
                </a:solidFill>
              </a:rPr>
              <a:t>일대일 관계는 </a:t>
            </a:r>
            <a:r>
              <a:rPr lang="ko-KR" altLang="en-US" dirty="0" err="1" smtClean="0">
                <a:solidFill>
                  <a:srgbClr val="FF0000"/>
                </a:solidFill>
              </a:rPr>
              <a:t>외래키로</a:t>
            </a:r>
            <a:r>
              <a:rPr lang="ko-KR" altLang="en-US" dirty="0" smtClean="0">
                <a:solidFill>
                  <a:srgbClr val="FF0000"/>
                </a:solidFill>
              </a:rPr>
              <a:t> 표현한다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lvl="1">
              <a:lnSpc>
                <a:spcPct val="200000"/>
              </a:lnSpc>
            </a:pPr>
            <a:r>
              <a:rPr lang="en-US" altLang="ko-KR" dirty="0" smtClean="0"/>
              <a:t>(</a:t>
            </a:r>
            <a:r>
              <a:rPr lang="ko-KR" altLang="en-US" dirty="0" smtClean="0"/>
              <a:t>규칙 </a:t>
            </a:r>
            <a:r>
              <a:rPr lang="en-US" altLang="ko-KR" dirty="0" smtClean="0"/>
              <a:t>4-3) </a:t>
            </a:r>
            <a:r>
              <a:rPr lang="ko-KR" altLang="en-US" dirty="0" smtClean="0"/>
              <a:t>모든 개체가 필수적으로 참여하면 </a:t>
            </a:r>
            <a:r>
              <a:rPr lang="ko-KR" altLang="en-US" dirty="0" err="1" smtClean="0"/>
              <a:t>릴레이션</a:t>
            </a:r>
            <a:r>
              <a:rPr lang="ko-KR" altLang="en-US" dirty="0" smtClean="0"/>
              <a:t> 하나로 합친다</a:t>
            </a:r>
            <a:r>
              <a:rPr lang="en-US" altLang="ko-KR" dirty="0" smtClean="0"/>
              <a:t>.</a:t>
            </a:r>
          </a:p>
          <a:p>
            <a:pPr lvl="2">
              <a:lnSpc>
                <a:spcPct val="200000"/>
              </a:lnSpc>
            </a:pPr>
            <a:r>
              <a:rPr lang="ko-KR" altLang="en-US" dirty="0" smtClean="0"/>
              <a:t>관계에 참여하는 개체 </a:t>
            </a:r>
            <a:r>
              <a:rPr lang="ko-KR" altLang="en-US" dirty="0" err="1" smtClean="0"/>
              <a:t>릴레이션들을</a:t>
            </a:r>
            <a:r>
              <a:rPr lang="ko-KR" altLang="en-US" dirty="0" smtClean="0"/>
              <a:t> 하나의 </a:t>
            </a:r>
            <a:r>
              <a:rPr lang="ko-KR" altLang="en-US" dirty="0" err="1" smtClean="0"/>
              <a:t>릴레이션으로</a:t>
            </a:r>
            <a:r>
              <a:rPr lang="ko-KR" altLang="en-US" dirty="0" smtClean="0"/>
              <a:t> 합쳐서 표현</a:t>
            </a:r>
            <a:endParaRPr lang="en-US" altLang="ko-KR" dirty="0" smtClean="0"/>
          </a:p>
          <a:p>
            <a:pPr lvl="2">
              <a:lnSpc>
                <a:spcPct val="200000"/>
              </a:lnSpc>
            </a:pPr>
            <a:r>
              <a:rPr lang="ko-KR" altLang="en-US" dirty="0"/>
              <a:t>관계의 </a:t>
            </a:r>
            <a:r>
              <a:rPr lang="ko-KR" altLang="en-US" dirty="0" smtClean="0"/>
              <a:t>이름을</a:t>
            </a:r>
            <a:r>
              <a:rPr lang="ko-KR" altLang="en-US" dirty="0" smtClean="0">
                <a:sym typeface="Wingdings"/>
              </a:rPr>
              <a:t> </a:t>
            </a:r>
            <a:r>
              <a:rPr lang="ko-KR" altLang="en-US" dirty="0" err="1"/>
              <a:t>릴레이션</a:t>
            </a:r>
            <a:r>
              <a:rPr lang="ko-KR" altLang="en-US" dirty="0"/>
              <a:t> </a:t>
            </a:r>
            <a:r>
              <a:rPr lang="ko-KR" altLang="en-US" dirty="0" smtClean="0"/>
              <a:t>이름으로 사용하고</a:t>
            </a:r>
            <a:r>
              <a:rPr lang="en-US" altLang="ko-KR" dirty="0" smtClean="0"/>
              <a:t>,</a:t>
            </a:r>
            <a:r>
              <a:rPr lang="ko-KR" altLang="en-US" dirty="0" smtClean="0"/>
              <a:t> 관계에 참여하는 두 개체의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속성들을 관계 </a:t>
            </a:r>
            <a:r>
              <a:rPr lang="ko-KR" altLang="en-US" dirty="0" err="1" smtClean="0"/>
              <a:t>릴레이션에</a:t>
            </a:r>
            <a:r>
              <a:rPr lang="ko-KR" altLang="en-US" dirty="0" smtClean="0"/>
              <a:t> 모두 포함시킴</a:t>
            </a:r>
            <a:endParaRPr lang="en-US" altLang="ko-KR" dirty="0" smtClean="0"/>
          </a:p>
          <a:p>
            <a:pPr lvl="2">
              <a:lnSpc>
                <a:spcPct val="200000"/>
              </a:lnSpc>
            </a:pPr>
            <a:r>
              <a:rPr lang="ko-KR" altLang="en-US" dirty="0" smtClean="0"/>
              <a:t>두 개체 </a:t>
            </a:r>
            <a:r>
              <a:rPr lang="ko-KR" altLang="en-US" dirty="0" err="1" smtClean="0"/>
              <a:t>릴레이션의</a:t>
            </a:r>
            <a:r>
              <a:rPr lang="ko-KR" altLang="en-US" dirty="0" smtClean="0"/>
              <a:t>  키 속성을 조합하여 관계 </a:t>
            </a:r>
            <a:r>
              <a:rPr lang="ko-KR" altLang="en-US" dirty="0" err="1" smtClean="0"/>
              <a:t>릴레이션의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기본키로</a:t>
            </a:r>
            <a:r>
              <a:rPr lang="ko-KR" altLang="en-US" dirty="0" smtClean="0"/>
              <a:t> 지정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88772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 </a:t>
            </a:r>
            <a:r>
              <a:rPr lang="ko-KR" altLang="en-US" dirty="0"/>
              <a:t>논리적 설계</a:t>
            </a:r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179388" y="998730"/>
            <a:ext cx="8848107" cy="55437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marR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C4A2D2"/>
              </a:buClr>
              <a:buSzTx/>
              <a:buFont typeface="Wingdings" pitchFamily="2" charset="2"/>
              <a:buChar char="v"/>
              <a:tabLst/>
              <a:defRPr sz="2400" b="1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1pPr>
            <a:lvl2pPr marL="539750" marR="0" indent="-182563" algn="l" defTabSz="914400" rtl="0" eaLnBrk="1" fontAlgn="base" latinLnBrk="1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9BBD98"/>
              </a:buClr>
              <a:buSzTx/>
              <a:buFont typeface="Wingdings" pitchFamily="2" charset="2"/>
              <a:buChar char="§"/>
              <a:tabLst/>
              <a:defRPr sz="2000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2pPr>
            <a:lvl3pPr marL="714375" marR="0" indent="-174625" algn="l" defTabSz="914400" rtl="0" eaLnBrk="1" fontAlgn="base" latinLnBrk="1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4F784C"/>
              </a:buClr>
              <a:buSzTx/>
              <a:buFontTx/>
              <a:buChar char="•"/>
              <a:tabLst/>
              <a:defRPr sz="1800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3pPr>
            <a:lvl4pPr marL="896938" marR="0" indent="-182563" algn="l" defTabSz="914400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Font typeface="Arial" panose="020B0604020202020204" pitchFamily="34" charset="0"/>
              <a:buChar char="‒"/>
              <a:tabLst/>
              <a:defRPr sz="1600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4pPr>
            <a:lvl5pPr marL="1166813" marR="0" indent="-182563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»"/>
              <a:tabLst>
                <a:tab pos="1166813" algn="l"/>
              </a:tabLst>
              <a:defRPr sz="1400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논리적 설계 </a:t>
            </a:r>
            <a:r>
              <a:rPr lang="en-US" altLang="ko-KR" dirty="0" smtClean="0"/>
              <a:t>– </a:t>
            </a:r>
            <a:r>
              <a:rPr lang="en-US" altLang="ko-KR" dirty="0"/>
              <a:t>(</a:t>
            </a:r>
            <a:r>
              <a:rPr lang="ko-KR" altLang="en-US" dirty="0"/>
              <a:t>규칙 </a:t>
            </a:r>
            <a:r>
              <a:rPr lang="en-US" altLang="ko-KR" dirty="0" smtClean="0"/>
              <a:t>4) </a:t>
            </a:r>
            <a:r>
              <a:rPr lang="ko-KR" altLang="en-US" dirty="0" smtClean="0"/>
              <a:t>일대일 </a:t>
            </a:r>
            <a:r>
              <a:rPr lang="ko-KR" altLang="en-US" dirty="0"/>
              <a:t>관계는 </a:t>
            </a:r>
            <a:r>
              <a:rPr lang="ko-KR" altLang="en-US" dirty="0" err="1"/>
              <a:t>외래키로</a:t>
            </a:r>
            <a:r>
              <a:rPr lang="ko-KR" altLang="en-US" dirty="0"/>
              <a:t> 표현한다</a:t>
            </a:r>
            <a:endParaRPr lang="en-US" altLang="ko-KR" dirty="0"/>
          </a:p>
          <a:p>
            <a:pPr lvl="1"/>
            <a:r>
              <a:rPr lang="en-US" altLang="ko-KR" b="1" dirty="0">
                <a:solidFill>
                  <a:srgbClr val="FF0000"/>
                </a:solidFill>
              </a:rPr>
              <a:t>(</a:t>
            </a:r>
            <a:r>
              <a:rPr lang="ko-KR" altLang="en-US" b="1" dirty="0" smtClean="0">
                <a:solidFill>
                  <a:srgbClr val="FF0000"/>
                </a:solidFill>
              </a:rPr>
              <a:t>규칙 </a:t>
            </a:r>
            <a:r>
              <a:rPr lang="en-US" altLang="ko-KR" b="1" dirty="0" smtClean="0">
                <a:solidFill>
                  <a:srgbClr val="FF0000"/>
                </a:solidFill>
              </a:rPr>
              <a:t>4-3) </a:t>
            </a:r>
            <a:r>
              <a:rPr lang="ko-KR" altLang="en-US" b="1" dirty="0" smtClean="0">
                <a:solidFill>
                  <a:srgbClr val="FF0000"/>
                </a:solidFill>
              </a:rPr>
              <a:t>모든 개체가 필수적으로 참여하면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릴레이션</a:t>
            </a:r>
            <a:r>
              <a:rPr lang="ko-KR" altLang="en-US" b="1" dirty="0" smtClean="0">
                <a:solidFill>
                  <a:srgbClr val="FF0000"/>
                </a:solidFill>
              </a:rPr>
              <a:t> 하나로 합친다</a:t>
            </a:r>
            <a:r>
              <a:rPr lang="en-US" altLang="ko-KR" b="1" dirty="0" smtClean="0">
                <a:solidFill>
                  <a:srgbClr val="FF0000"/>
                </a:solidFill>
              </a:rPr>
              <a:t>.</a:t>
            </a:r>
            <a:endParaRPr lang="en-US" altLang="ko-KR" b="1" dirty="0">
              <a:solidFill>
                <a:srgbClr val="FF0000"/>
              </a:solidFill>
            </a:endParaRPr>
          </a:p>
          <a:p>
            <a:pPr lvl="1"/>
            <a:endParaRPr lang="en-US" altLang="ko-KR" b="1" dirty="0">
              <a:solidFill>
                <a:srgbClr val="FF0000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045" y="2123855"/>
            <a:ext cx="8487435" cy="423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119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 </a:t>
            </a:r>
            <a:r>
              <a:rPr lang="ko-KR" altLang="en-US" dirty="0"/>
              <a:t>데이터베이스 설계 단계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ko-KR" dirty="0"/>
              <a:t>E-R </a:t>
            </a:r>
            <a:r>
              <a:rPr lang="ko-KR" altLang="en-US" dirty="0"/>
              <a:t>모델과 </a:t>
            </a:r>
            <a:r>
              <a:rPr lang="ko-KR" altLang="en-US" dirty="0" err="1"/>
              <a:t>릴레이션</a:t>
            </a:r>
            <a:r>
              <a:rPr lang="ko-KR" altLang="en-US" dirty="0"/>
              <a:t> 변환 규칙을 이용한 설계의 </a:t>
            </a:r>
            <a:r>
              <a:rPr lang="ko-KR" altLang="en-US" dirty="0" smtClean="0"/>
              <a:t>과정</a:t>
            </a:r>
            <a:endParaRPr lang="ko-KR" altLang="en-US" dirty="0"/>
          </a:p>
        </p:txBody>
      </p:sp>
      <p:sp>
        <p:nvSpPr>
          <p:cNvPr id="4" name="왼쪽 중괄호 3"/>
          <p:cNvSpPr/>
          <p:nvPr/>
        </p:nvSpPr>
        <p:spPr>
          <a:xfrm>
            <a:off x="1376645" y="1718809"/>
            <a:ext cx="450050" cy="2655295"/>
          </a:xfrm>
          <a:prstGeom prst="lef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95432" y="2861790"/>
            <a:ext cx="1395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핵심 단계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2660" y="1600200"/>
            <a:ext cx="6686550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781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 </a:t>
            </a:r>
            <a:r>
              <a:rPr lang="ko-KR" altLang="en-US" dirty="0"/>
              <a:t>논리적 설계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162460" y="1140544"/>
            <a:ext cx="8955045" cy="5543705"/>
          </a:xfrm>
        </p:spPr>
        <p:txBody>
          <a:bodyPr/>
          <a:lstStyle/>
          <a:p>
            <a:r>
              <a:rPr lang="ko-KR" altLang="en-US" dirty="0"/>
              <a:t>논리적 설계 </a:t>
            </a:r>
            <a:r>
              <a:rPr lang="en-US" altLang="ko-KR" dirty="0"/>
              <a:t>– </a:t>
            </a:r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ko-KR" altLang="en-US" dirty="0">
                <a:solidFill>
                  <a:srgbClr val="FF0000"/>
                </a:solidFill>
              </a:rPr>
              <a:t>규칙 </a:t>
            </a:r>
            <a:r>
              <a:rPr lang="en-US" altLang="ko-KR" dirty="0" smtClean="0">
                <a:solidFill>
                  <a:srgbClr val="FF0000"/>
                </a:solidFill>
              </a:rPr>
              <a:t>5) </a:t>
            </a:r>
            <a:r>
              <a:rPr lang="ko-KR" altLang="en-US" dirty="0" smtClean="0">
                <a:solidFill>
                  <a:srgbClr val="FF0000"/>
                </a:solidFill>
              </a:rPr>
              <a:t>다중 값 속성은 </a:t>
            </a:r>
            <a:r>
              <a:rPr lang="ko-KR" altLang="en-US" dirty="0" err="1" smtClean="0">
                <a:solidFill>
                  <a:srgbClr val="FF0000"/>
                </a:solidFill>
              </a:rPr>
              <a:t>릴레이션으로</a:t>
            </a:r>
            <a:r>
              <a:rPr lang="ko-KR" altLang="en-US" dirty="0" smtClean="0">
                <a:solidFill>
                  <a:srgbClr val="FF0000"/>
                </a:solidFill>
              </a:rPr>
              <a:t> 변환한다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dirty="0"/>
              <a:t>E-R </a:t>
            </a:r>
            <a:r>
              <a:rPr lang="ko-KR" altLang="en-US" dirty="0" smtClean="0"/>
              <a:t>다이어그램의 다중 값 속성은 독립적인 </a:t>
            </a:r>
            <a:r>
              <a:rPr lang="ko-KR" altLang="en-US" dirty="0" err="1"/>
              <a:t>릴레이션으로</a:t>
            </a:r>
            <a:r>
              <a:rPr lang="ko-KR" altLang="en-US" dirty="0"/>
              <a:t> </a:t>
            </a:r>
            <a:r>
              <a:rPr lang="ko-KR" altLang="en-US" dirty="0" smtClean="0"/>
              <a:t>변환</a:t>
            </a:r>
            <a:endParaRPr lang="en-US" altLang="ko-KR" dirty="0" smtClean="0"/>
          </a:p>
          <a:p>
            <a:pPr lvl="2">
              <a:lnSpc>
                <a:spcPct val="200000"/>
              </a:lnSpc>
            </a:pPr>
            <a:r>
              <a:rPr lang="ko-KR" altLang="en-US" dirty="0" smtClean="0"/>
              <a:t>다중 값 속성과 함께 그 속성을 가지고 있던 개체 </a:t>
            </a:r>
            <a:r>
              <a:rPr lang="ko-KR" altLang="en-US" dirty="0" err="1" smtClean="0"/>
              <a:t>릴레이션의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기본키를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외래키로</a:t>
            </a:r>
            <a:r>
              <a:rPr lang="ko-KR" altLang="en-US" dirty="0" smtClean="0"/>
              <a:t> 가져와 새로운 </a:t>
            </a:r>
            <a:r>
              <a:rPr lang="ko-KR" altLang="en-US" dirty="0" err="1" smtClean="0"/>
              <a:t>릴레이션에</a:t>
            </a:r>
            <a:r>
              <a:rPr lang="ko-KR" altLang="en-US" dirty="0" smtClean="0"/>
              <a:t> 포함시킴</a:t>
            </a:r>
            <a:endParaRPr lang="en-US" altLang="ko-KR" dirty="0" smtClean="0"/>
          </a:p>
          <a:p>
            <a:pPr lvl="2">
              <a:lnSpc>
                <a:spcPct val="200000"/>
              </a:lnSpc>
            </a:pPr>
            <a:r>
              <a:rPr lang="ko-KR" altLang="en-US" dirty="0" smtClean="0"/>
              <a:t>새로운 </a:t>
            </a:r>
            <a:r>
              <a:rPr lang="ko-KR" altLang="en-US" dirty="0" err="1" smtClean="0"/>
              <a:t>릴레이션의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기본키는</a:t>
            </a:r>
            <a:r>
              <a:rPr lang="ko-KR" altLang="en-US" dirty="0" smtClean="0"/>
              <a:t> 다중 값 속성과 </a:t>
            </a:r>
            <a:r>
              <a:rPr lang="ko-KR" altLang="en-US" dirty="0" err="1" smtClean="0"/>
              <a:t>외래키를</a:t>
            </a:r>
            <a:r>
              <a:rPr lang="ko-KR" altLang="en-US" dirty="0" smtClean="0"/>
              <a:t> 조합하여 지정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189771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04 </a:t>
            </a:r>
            <a:r>
              <a:rPr lang="ko-KR" altLang="en-US" dirty="0" smtClean="0"/>
              <a:t>논리적 설계</a:t>
            </a:r>
            <a:endParaRPr lang="ko-KR" altLang="en-US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179388" y="998730"/>
            <a:ext cx="8848107" cy="55437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marR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C4A2D2"/>
              </a:buClr>
              <a:buSzTx/>
              <a:buFont typeface="Wingdings" pitchFamily="2" charset="2"/>
              <a:buChar char="v"/>
              <a:tabLst/>
              <a:defRPr sz="2400" b="1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1pPr>
            <a:lvl2pPr marL="539750" marR="0" indent="-182563" algn="l" defTabSz="914400" rtl="0" eaLnBrk="1" fontAlgn="base" latinLnBrk="1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9BBD98"/>
              </a:buClr>
              <a:buSzTx/>
              <a:buFont typeface="Wingdings" pitchFamily="2" charset="2"/>
              <a:buChar char="§"/>
              <a:tabLst/>
              <a:defRPr sz="2000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2pPr>
            <a:lvl3pPr marL="714375" marR="0" indent="-174625" algn="l" defTabSz="914400" rtl="0" eaLnBrk="1" fontAlgn="base" latinLnBrk="1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4F784C"/>
              </a:buClr>
              <a:buSzTx/>
              <a:buFontTx/>
              <a:buChar char="•"/>
              <a:tabLst/>
              <a:defRPr sz="1800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3pPr>
            <a:lvl4pPr marL="896938" marR="0" indent="-182563" algn="l" defTabSz="914400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Font typeface="Arial" panose="020B0604020202020204" pitchFamily="34" charset="0"/>
              <a:buChar char="‒"/>
              <a:tabLst/>
              <a:defRPr sz="1600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4pPr>
            <a:lvl5pPr marL="1166813" marR="0" indent="-182563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»"/>
              <a:tabLst>
                <a:tab pos="1166813" algn="l"/>
              </a:tabLst>
              <a:defRPr sz="1400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논리적 설계 </a:t>
            </a:r>
            <a:r>
              <a:rPr lang="en-US" altLang="ko-KR" dirty="0" smtClean="0"/>
              <a:t>– </a:t>
            </a:r>
            <a:r>
              <a:rPr lang="en-US" altLang="ko-KR" dirty="0" smtClean="0">
                <a:solidFill>
                  <a:srgbClr val="FF0000"/>
                </a:solidFill>
              </a:rPr>
              <a:t>(</a:t>
            </a:r>
            <a:r>
              <a:rPr lang="ko-KR" altLang="en-US" dirty="0" smtClean="0">
                <a:solidFill>
                  <a:srgbClr val="FF0000"/>
                </a:solidFill>
              </a:rPr>
              <a:t>규칙 </a:t>
            </a:r>
            <a:r>
              <a:rPr lang="en-US" altLang="ko-KR" dirty="0" smtClean="0">
                <a:solidFill>
                  <a:srgbClr val="FF0000"/>
                </a:solidFill>
              </a:rPr>
              <a:t>5) </a:t>
            </a:r>
            <a:r>
              <a:rPr lang="ko-KR" altLang="en-US" dirty="0" smtClean="0">
                <a:solidFill>
                  <a:srgbClr val="FF0000"/>
                </a:solidFill>
              </a:rPr>
              <a:t>다중 값 속성은 </a:t>
            </a:r>
            <a:r>
              <a:rPr lang="ko-KR" altLang="en-US" dirty="0" err="1" smtClean="0">
                <a:solidFill>
                  <a:srgbClr val="FF0000"/>
                </a:solidFill>
              </a:rPr>
              <a:t>릴레이션으로</a:t>
            </a:r>
            <a:r>
              <a:rPr lang="ko-KR" altLang="en-US" dirty="0" smtClean="0">
                <a:solidFill>
                  <a:srgbClr val="FF0000"/>
                </a:solidFill>
              </a:rPr>
              <a:t> 변환한다</a:t>
            </a:r>
            <a:endParaRPr lang="en-US" altLang="ko-KR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555" y="1629854"/>
            <a:ext cx="782955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661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04 </a:t>
            </a:r>
            <a:r>
              <a:rPr lang="ko-KR" altLang="en-US" dirty="0" smtClean="0"/>
              <a:t>논리적 설계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179388" y="998730"/>
            <a:ext cx="8848107" cy="55437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marR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C4A2D2"/>
              </a:buClr>
              <a:buSzTx/>
              <a:buFont typeface="Wingdings" pitchFamily="2" charset="2"/>
              <a:buChar char="v"/>
              <a:tabLst/>
              <a:defRPr sz="2400" b="1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1pPr>
            <a:lvl2pPr marL="539750" marR="0" indent="-182563" algn="l" defTabSz="914400" rtl="0" eaLnBrk="1" fontAlgn="base" latinLnBrk="1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9BBD98"/>
              </a:buClr>
              <a:buSzTx/>
              <a:buFont typeface="Wingdings" pitchFamily="2" charset="2"/>
              <a:buChar char="§"/>
              <a:tabLst/>
              <a:defRPr sz="2000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2pPr>
            <a:lvl3pPr marL="714375" marR="0" indent="-174625" algn="l" defTabSz="914400" rtl="0" eaLnBrk="1" fontAlgn="base" latinLnBrk="1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4F784C"/>
              </a:buClr>
              <a:buSzTx/>
              <a:buFontTx/>
              <a:buChar char="•"/>
              <a:tabLst/>
              <a:defRPr sz="1800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3pPr>
            <a:lvl4pPr marL="896938" marR="0" indent="-182563" algn="l" defTabSz="914400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Font typeface="Arial" panose="020B0604020202020204" pitchFamily="34" charset="0"/>
              <a:buChar char="‒"/>
              <a:tabLst/>
              <a:defRPr sz="1600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4pPr>
            <a:lvl5pPr marL="1166813" marR="0" indent="-182563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»"/>
              <a:tabLst>
                <a:tab pos="1166813" algn="l"/>
              </a:tabLst>
              <a:defRPr sz="1400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논리적 설계 </a:t>
            </a:r>
            <a:r>
              <a:rPr lang="en-US" altLang="ko-KR" dirty="0" smtClean="0"/>
              <a:t>– </a:t>
            </a:r>
            <a:r>
              <a:rPr lang="en-US" altLang="ko-KR" dirty="0" smtClean="0">
                <a:solidFill>
                  <a:srgbClr val="FF0000"/>
                </a:solidFill>
              </a:rPr>
              <a:t>(</a:t>
            </a:r>
            <a:r>
              <a:rPr lang="ko-KR" altLang="en-US" dirty="0" smtClean="0">
                <a:solidFill>
                  <a:srgbClr val="FF0000"/>
                </a:solidFill>
              </a:rPr>
              <a:t>규칙 </a:t>
            </a:r>
            <a:r>
              <a:rPr lang="en-US" altLang="ko-KR" dirty="0" smtClean="0">
                <a:solidFill>
                  <a:srgbClr val="FF0000"/>
                </a:solidFill>
              </a:rPr>
              <a:t>5) </a:t>
            </a:r>
            <a:r>
              <a:rPr lang="ko-KR" altLang="en-US" dirty="0" smtClean="0">
                <a:solidFill>
                  <a:srgbClr val="FF0000"/>
                </a:solidFill>
              </a:rPr>
              <a:t>다중 값 속성은 </a:t>
            </a:r>
            <a:r>
              <a:rPr lang="ko-KR" altLang="en-US" dirty="0" err="1" smtClean="0">
                <a:solidFill>
                  <a:srgbClr val="FF0000"/>
                </a:solidFill>
              </a:rPr>
              <a:t>릴레이션으로</a:t>
            </a:r>
            <a:r>
              <a:rPr lang="ko-KR" altLang="en-US" dirty="0" smtClean="0">
                <a:solidFill>
                  <a:srgbClr val="FF0000"/>
                </a:solidFill>
              </a:rPr>
              <a:t> 변환한다</a:t>
            </a:r>
            <a:endParaRPr lang="en-US" altLang="ko-KR" dirty="0"/>
          </a:p>
        </p:txBody>
      </p:sp>
      <p:sp>
        <p:nvSpPr>
          <p:cNvPr id="6" name="모서리가 둥근 사각형 설명선 5"/>
          <p:cNvSpPr/>
          <p:nvPr/>
        </p:nvSpPr>
        <p:spPr>
          <a:xfrm>
            <a:off x="1016605" y="4464115"/>
            <a:ext cx="7560839" cy="765085"/>
          </a:xfrm>
          <a:prstGeom prst="wedgeRoundRectCallout">
            <a:avLst>
              <a:gd name="adj1" fmla="val -16339"/>
              <a:gd name="adj2" fmla="val -82609"/>
              <a:gd name="adj3" fmla="val 16667"/>
            </a:avLst>
          </a:prstGeom>
          <a:solidFill>
            <a:srgbClr val="CC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r>
              <a:rPr lang="ko-KR" altLang="en-US" sz="1600" dirty="0" smtClean="0">
                <a:solidFill>
                  <a:schemeClr val="tx1"/>
                </a:solidFill>
              </a:rPr>
              <a:t>사원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릴레이션은</a:t>
            </a:r>
            <a:r>
              <a:rPr lang="ko-KR" altLang="en-US" sz="1600" dirty="0" smtClean="0">
                <a:solidFill>
                  <a:schemeClr val="tx1"/>
                </a:solidFill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</a:rPr>
              <a:t>“</a:t>
            </a:r>
            <a:r>
              <a:rPr lang="ko-KR" altLang="en-US" sz="1600" dirty="0" smtClean="0">
                <a:solidFill>
                  <a:schemeClr val="tx1"/>
                </a:solidFill>
              </a:rPr>
              <a:t>속성에 다중 값을 저장할 수 없다</a:t>
            </a:r>
            <a:r>
              <a:rPr lang="en-US" altLang="ko-KR" sz="1600" dirty="0" smtClean="0">
                <a:solidFill>
                  <a:schemeClr val="tx1"/>
                </a:solidFill>
              </a:rPr>
              <a:t>”</a:t>
            </a:r>
            <a:r>
              <a:rPr lang="ko-KR" altLang="en-US" sz="1600" dirty="0" smtClean="0">
                <a:solidFill>
                  <a:schemeClr val="tx1"/>
                </a:solidFill>
              </a:rPr>
              <a:t>는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릴레이션</a:t>
            </a:r>
            <a:r>
              <a:rPr lang="ko-KR" altLang="en-US" sz="1600" dirty="0" smtClean="0">
                <a:solidFill>
                  <a:schemeClr val="tx1"/>
                </a:solidFill>
              </a:rPr>
              <a:t> 특성을 위반함</a:t>
            </a:r>
            <a:endParaRPr lang="en-US" altLang="ko-KR" sz="1600" dirty="0" smtClean="0">
              <a:solidFill>
                <a:schemeClr val="tx1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1943835"/>
            <a:ext cx="6962775" cy="216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619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04 </a:t>
            </a:r>
            <a:r>
              <a:rPr lang="ko-KR" altLang="en-US" dirty="0" smtClean="0"/>
              <a:t>논리적 설계</a:t>
            </a:r>
            <a:endParaRPr lang="ko-KR" altLang="en-US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179388" y="998730"/>
            <a:ext cx="8848107" cy="55437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marR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C4A2D2"/>
              </a:buClr>
              <a:buSzTx/>
              <a:buFont typeface="Wingdings" pitchFamily="2" charset="2"/>
              <a:buChar char="v"/>
              <a:tabLst/>
              <a:defRPr sz="2400" b="1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1pPr>
            <a:lvl2pPr marL="539750" marR="0" indent="-182563" algn="l" defTabSz="914400" rtl="0" eaLnBrk="1" fontAlgn="base" latinLnBrk="1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9BBD98"/>
              </a:buClr>
              <a:buSzTx/>
              <a:buFont typeface="Wingdings" pitchFamily="2" charset="2"/>
              <a:buChar char="§"/>
              <a:tabLst/>
              <a:defRPr sz="2000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2pPr>
            <a:lvl3pPr marL="714375" marR="0" indent="-174625" algn="l" defTabSz="914400" rtl="0" eaLnBrk="1" fontAlgn="base" latinLnBrk="1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4F784C"/>
              </a:buClr>
              <a:buSzTx/>
              <a:buFontTx/>
              <a:buChar char="•"/>
              <a:tabLst/>
              <a:defRPr sz="1800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3pPr>
            <a:lvl4pPr marL="896938" marR="0" indent="-182563" algn="l" defTabSz="914400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Font typeface="Arial" panose="020B0604020202020204" pitchFamily="34" charset="0"/>
              <a:buChar char="‒"/>
              <a:tabLst/>
              <a:defRPr sz="1600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4pPr>
            <a:lvl5pPr marL="1166813" marR="0" indent="-182563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»"/>
              <a:tabLst>
                <a:tab pos="1166813" algn="l"/>
              </a:tabLst>
              <a:defRPr sz="1400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논리적 설계 </a:t>
            </a:r>
            <a:r>
              <a:rPr lang="en-US" altLang="ko-KR" dirty="0" smtClean="0"/>
              <a:t>– </a:t>
            </a:r>
            <a:r>
              <a:rPr lang="en-US" altLang="ko-KR" dirty="0" smtClean="0">
                <a:solidFill>
                  <a:srgbClr val="FF0000"/>
                </a:solidFill>
              </a:rPr>
              <a:t>(</a:t>
            </a:r>
            <a:r>
              <a:rPr lang="ko-KR" altLang="en-US" dirty="0" smtClean="0">
                <a:solidFill>
                  <a:srgbClr val="FF0000"/>
                </a:solidFill>
              </a:rPr>
              <a:t>규칙 </a:t>
            </a:r>
            <a:r>
              <a:rPr lang="en-US" altLang="ko-KR" dirty="0" smtClean="0">
                <a:solidFill>
                  <a:srgbClr val="FF0000"/>
                </a:solidFill>
              </a:rPr>
              <a:t>5) </a:t>
            </a:r>
            <a:r>
              <a:rPr lang="ko-KR" altLang="en-US" dirty="0" smtClean="0">
                <a:solidFill>
                  <a:srgbClr val="FF0000"/>
                </a:solidFill>
              </a:rPr>
              <a:t>다중 값 속성은 </a:t>
            </a:r>
            <a:r>
              <a:rPr lang="ko-KR" altLang="en-US" dirty="0" err="1" smtClean="0">
                <a:solidFill>
                  <a:srgbClr val="FF0000"/>
                </a:solidFill>
              </a:rPr>
              <a:t>릴레이션으로</a:t>
            </a:r>
            <a:r>
              <a:rPr lang="ko-KR" altLang="en-US" dirty="0" smtClean="0">
                <a:solidFill>
                  <a:srgbClr val="FF0000"/>
                </a:solidFill>
              </a:rPr>
              <a:t> 변환한다</a:t>
            </a:r>
            <a:endParaRPr lang="en-US" altLang="ko-KR" dirty="0"/>
          </a:p>
        </p:txBody>
      </p:sp>
      <p:sp>
        <p:nvSpPr>
          <p:cNvPr id="7" name="모서리가 둥근 사각형 설명선 6"/>
          <p:cNvSpPr/>
          <p:nvPr/>
        </p:nvSpPr>
        <p:spPr>
          <a:xfrm>
            <a:off x="971600" y="5056228"/>
            <a:ext cx="7515835" cy="945105"/>
          </a:xfrm>
          <a:prstGeom prst="wedgeRoundRectCallout">
            <a:avLst>
              <a:gd name="adj1" fmla="val -16339"/>
              <a:gd name="adj2" fmla="val -82609"/>
              <a:gd name="adj3" fmla="val 16667"/>
            </a:avLst>
          </a:prstGeom>
          <a:solidFill>
            <a:srgbClr val="CC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600" dirty="0" smtClean="0">
                <a:solidFill>
                  <a:schemeClr val="tx1"/>
                </a:solidFill>
              </a:rPr>
              <a:t>사원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릴레이션은</a:t>
            </a:r>
            <a:r>
              <a:rPr lang="ko-KR" altLang="en-US" sz="1600" dirty="0" smtClean="0">
                <a:solidFill>
                  <a:schemeClr val="tx1"/>
                </a:solidFill>
              </a:rPr>
              <a:t>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릴레이션</a:t>
            </a:r>
            <a:r>
              <a:rPr lang="ko-KR" altLang="en-US" sz="1600" dirty="0" smtClean="0">
                <a:solidFill>
                  <a:schemeClr val="tx1"/>
                </a:solidFill>
              </a:rPr>
              <a:t> 특성을 위반하지는 않지만 </a:t>
            </a:r>
            <a:r>
              <a:rPr lang="en-US" altLang="ko-KR" sz="1600" dirty="0" smtClean="0">
                <a:solidFill>
                  <a:schemeClr val="tx1"/>
                </a:solidFill>
              </a:rPr>
              <a:t/>
            </a:r>
            <a:br>
              <a:rPr lang="en-US" altLang="ko-KR" sz="1600" dirty="0" smtClean="0">
                <a:solidFill>
                  <a:schemeClr val="tx1"/>
                </a:solidFill>
              </a:rPr>
            </a:br>
            <a:r>
              <a:rPr lang="ko-KR" altLang="en-US" sz="1600" dirty="0" smtClean="0">
                <a:solidFill>
                  <a:schemeClr val="tx1"/>
                </a:solidFill>
              </a:rPr>
              <a:t>사원번호</a:t>
            </a:r>
            <a:r>
              <a:rPr lang="en-US" altLang="ko-KR" sz="1600" dirty="0" smtClean="0">
                <a:solidFill>
                  <a:schemeClr val="tx1"/>
                </a:solidFill>
              </a:rPr>
              <a:t>, </a:t>
            </a:r>
            <a:r>
              <a:rPr lang="ko-KR" altLang="en-US" sz="1600" dirty="0" smtClean="0">
                <a:solidFill>
                  <a:schemeClr val="tx1"/>
                </a:solidFill>
              </a:rPr>
              <a:t>사원명</a:t>
            </a:r>
            <a:r>
              <a:rPr lang="en-US" altLang="ko-KR" sz="1600" dirty="0" smtClean="0">
                <a:solidFill>
                  <a:schemeClr val="tx1"/>
                </a:solidFill>
              </a:rPr>
              <a:t>, </a:t>
            </a:r>
            <a:r>
              <a:rPr lang="ko-KR" altLang="en-US" sz="1600" dirty="0" smtClean="0">
                <a:solidFill>
                  <a:schemeClr val="tx1"/>
                </a:solidFill>
              </a:rPr>
              <a:t>직위 속성의 값이 불필요하게 중복 저장되는 문제가 발생함</a:t>
            </a:r>
            <a:endParaRPr lang="en-US" altLang="ko-KR" sz="1600" dirty="0" smtClean="0">
              <a:solidFill>
                <a:schemeClr val="tx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1808820"/>
            <a:ext cx="5362575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957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04 </a:t>
            </a:r>
            <a:r>
              <a:rPr lang="ko-KR" altLang="en-US" dirty="0" smtClean="0"/>
              <a:t>논리적 설계</a:t>
            </a:r>
            <a:endParaRPr lang="ko-KR" altLang="en-US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179388" y="998730"/>
            <a:ext cx="8848107" cy="55437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marR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C4A2D2"/>
              </a:buClr>
              <a:buSzTx/>
              <a:buFont typeface="Wingdings" pitchFamily="2" charset="2"/>
              <a:buChar char="v"/>
              <a:tabLst/>
              <a:defRPr sz="2400" b="1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1pPr>
            <a:lvl2pPr marL="539750" marR="0" indent="-182563" algn="l" defTabSz="914400" rtl="0" eaLnBrk="1" fontAlgn="base" latinLnBrk="1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9BBD98"/>
              </a:buClr>
              <a:buSzTx/>
              <a:buFont typeface="Wingdings" pitchFamily="2" charset="2"/>
              <a:buChar char="§"/>
              <a:tabLst/>
              <a:defRPr sz="2000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2pPr>
            <a:lvl3pPr marL="714375" marR="0" indent="-174625" algn="l" defTabSz="914400" rtl="0" eaLnBrk="1" fontAlgn="base" latinLnBrk="1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4F784C"/>
              </a:buClr>
              <a:buSzTx/>
              <a:buFontTx/>
              <a:buChar char="•"/>
              <a:tabLst/>
              <a:defRPr sz="1800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3pPr>
            <a:lvl4pPr marL="896938" marR="0" indent="-182563" algn="l" defTabSz="914400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Font typeface="Arial" panose="020B0604020202020204" pitchFamily="34" charset="0"/>
              <a:buChar char="‒"/>
              <a:tabLst/>
              <a:defRPr sz="1600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4pPr>
            <a:lvl5pPr marL="1166813" marR="0" indent="-182563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»"/>
              <a:tabLst>
                <a:tab pos="1166813" algn="l"/>
              </a:tabLst>
              <a:defRPr sz="1400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논리적 설계 </a:t>
            </a:r>
            <a:r>
              <a:rPr lang="en-US" altLang="ko-KR" dirty="0" smtClean="0"/>
              <a:t>– </a:t>
            </a:r>
            <a:r>
              <a:rPr lang="en-US" altLang="ko-KR" dirty="0" smtClean="0">
                <a:solidFill>
                  <a:srgbClr val="FF0000"/>
                </a:solidFill>
              </a:rPr>
              <a:t>(</a:t>
            </a:r>
            <a:r>
              <a:rPr lang="ko-KR" altLang="en-US" dirty="0" smtClean="0">
                <a:solidFill>
                  <a:srgbClr val="FF0000"/>
                </a:solidFill>
              </a:rPr>
              <a:t>규칙 </a:t>
            </a:r>
            <a:r>
              <a:rPr lang="en-US" altLang="ko-KR" dirty="0" smtClean="0">
                <a:solidFill>
                  <a:srgbClr val="FF0000"/>
                </a:solidFill>
              </a:rPr>
              <a:t>5) </a:t>
            </a:r>
            <a:r>
              <a:rPr lang="ko-KR" altLang="en-US" dirty="0" smtClean="0">
                <a:solidFill>
                  <a:srgbClr val="FF0000"/>
                </a:solidFill>
              </a:rPr>
              <a:t>다중 값 속성은 </a:t>
            </a:r>
            <a:r>
              <a:rPr lang="ko-KR" altLang="en-US" dirty="0" err="1" smtClean="0">
                <a:solidFill>
                  <a:srgbClr val="FF0000"/>
                </a:solidFill>
              </a:rPr>
              <a:t>릴레이션으로</a:t>
            </a:r>
            <a:r>
              <a:rPr lang="ko-KR" altLang="en-US" dirty="0" smtClean="0">
                <a:solidFill>
                  <a:srgbClr val="FF0000"/>
                </a:solidFill>
              </a:rPr>
              <a:t> 변환한다</a:t>
            </a:r>
            <a:endParaRPr lang="en-US" altLang="ko-KR" dirty="0"/>
          </a:p>
        </p:txBody>
      </p:sp>
      <p:sp>
        <p:nvSpPr>
          <p:cNvPr id="6" name="모서리가 둥근 사각형 설명선 5"/>
          <p:cNvSpPr/>
          <p:nvPr/>
        </p:nvSpPr>
        <p:spPr>
          <a:xfrm>
            <a:off x="836585" y="5184195"/>
            <a:ext cx="7515835" cy="945105"/>
          </a:xfrm>
          <a:prstGeom prst="wedgeRoundRectCallout">
            <a:avLst>
              <a:gd name="adj1" fmla="val -16339"/>
              <a:gd name="adj2" fmla="val -82609"/>
              <a:gd name="adj3" fmla="val 16667"/>
            </a:avLst>
          </a:prstGeom>
          <a:solidFill>
            <a:srgbClr val="CC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600" dirty="0" smtClean="0">
                <a:solidFill>
                  <a:schemeClr val="tx1"/>
                </a:solidFill>
              </a:rPr>
              <a:t>(</a:t>
            </a:r>
            <a:r>
              <a:rPr lang="ko-KR" altLang="en-US" sz="1600" dirty="0" smtClean="0">
                <a:solidFill>
                  <a:schemeClr val="tx1"/>
                </a:solidFill>
              </a:rPr>
              <a:t>규칙 </a:t>
            </a:r>
            <a:r>
              <a:rPr lang="en-US" altLang="ko-KR" sz="1600" dirty="0" smtClean="0">
                <a:solidFill>
                  <a:schemeClr val="tx1"/>
                </a:solidFill>
              </a:rPr>
              <a:t>5)</a:t>
            </a:r>
            <a:r>
              <a:rPr lang="ko-KR" altLang="en-US" sz="1600" dirty="0" smtClean="0">
                <a:solidFill>
                  <a:schemeClr val="tx1"/>
                </a:solidFill>
              </a:rPr>
              <a:t>에 따라 다중 값 속성을 독립적인 릴레이션으로 변환하면 </a:t>
            </a:r>
            <a:r>
              <a:rPr lang="en-US" altLang="ko-KR" sz="1600" dirty="0" smtClean="0">
                <a:solidFill>
                  <a:schemeClr val="tx1"/>
                </a:solidFill>
              </a:rPr>
              <a:t/>
            </a:r>
            <a:br>
              <a:rPr lang="en-US" altLang="ko-KR" sz="1600" dirty="0" smtClean="0">
                <a:solidFill>
                  <a:schemeClr val="tx1"/>
                </a:solidFill>
              </a:rPr>
            </a:br>
            <a:r>
              <a:rPr lang="ko-KR" altLang="en-US" sz="1600" dirty="0" smtClean="0">
                <a:solidFill>
                  <a:schemeClr val="tx1"/>
                </a:solidFill>
              </a:rPr>
              <a:t>불필요한 중복을 제거하면서도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릴레이션의</a:t>
            </a:r>
            <a:r>
              <a:rPr lang="ko-KR" altLang="en-US" sz="1600" dirty="0" smtClean="0">
                <a:solidFill>
                  <a:schemeClr val="tx1"/>
                </a:solidFill>
              </a:rPr>
              <a:t> 특성을 만족시킬 수 있다</a:t>
            </a:r>
            <a:r>
              <a:rPr lang="en-US" altLang="ko-KR" sz="1600" dirty="0" smtClean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605" y="1718810"/>
            <a:ext cx="6477000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285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 </a:t>
            </a:r>
            <a:r>
              <a:rPr lang="ko-KR" altLang="en-US" dirty="0"/>
              <a:t>논리적 설계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297475" y="1140544"/>
            <a:ext cx="8730020" cy="5543705"/>
          </a:xfrm>
        </p:spPr>
        <p:txBody>
          <a:bodyPr/>
          <a:lstStyle/>
          <a:p>
            <a:r>
              <a:rPr lang="ko-KR" altLang="en-US" dirty="0"/>
              <a:t>논리적 설계 </a:t>
            </a:r>
            <a:r>
              <a:rPr lang="en-US" altLang="ko-KR" dirty="0"/>
              <a:t>– </a:t>
            </a:r>
            <a:r>
              <a:rPr lang="ko-KR" altLang="en-US" dirty="0" smtClean="0">
                <a:solidFill>
                  <a:srgbClr val="FF0000"/>
                </a:solidFill>
              </a:rPr>
              <a:t>기타 고려 사항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모든 관계를 독립적인 </a:t>
            </a:r>
            <a:r>
              <a:rPr lang="ko-KR" altLang="en-US" dirty="0" err="1" smtClean="0"/>
              <a:t>릴레이션으로</a:t>
            </a:r>
            <a:r>
              <a:rPr lang="ko-KR" altLang="en-US" dirty="0" smtClean="0"/>
              <a:t> 변환할 수 있다</a:t>
            </a:r>
            <a:r>
              <a:rPr lang="en-US" altLang="ko-KR" dirty="0" smtClean="0"/>
              <a:t>.</a:t>
            </a:r>
          </a:p>
          <a:p>
            <a:pPr lvl="2">
              <a:lnSpc>
                <a:spcPct val="150000"/>
              </a:lnSpc>
            </a:pPr>
            <a:r>
              <a:rPr lang="ko-KR" altLang="en-US" dirty="0"/>
              <a:t>속성이 많은 관계는 유형에 상관없이 </a:t>
            </a:r>
            <a:r>
              <a:rPr lang="ko-KR" altLang="en-US" dirty="0" err="1"/>
              <a:t>릴레이션으로의</a:t>
            </a:r>
            <a:r>
              <a:rPr lang="ko-KR" altLang="en-US" dirty="0"/>
              <a:t> 변환을 고려할 수 있음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590" y="2617330"/>
            <a:ext cx="6891239" cy="4239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019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04 </a:t>
            </a:r>
            <a:r>
              <a:rPr lang="ko-KR" altLang="en-US" dirty="0" smtClean="0"/>
              <a:t>논리적 설계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 smtClean="0"/>
              <a:t>논리적 설계 </a:t>
            </a:r>
            <a:r>
              <a:rPr lang="en-US" altLang="ko-KR" dirty="0" smtClean="0"/>
              <a:t>– </a:t>
            </a:r>
            <a:r>
              <a:rPr lang="ko-KR" altLang="en-US" dirty="0" smtClean="0">
                <a:solidFill>
                  <a:srgbClr val="FF0000"/>
                </a:solidFill>
              </a:rPr>
              <a:t>기타 고려 사항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개체가 자기 자신과 관계를 맺는 순환 관계도 기본 규칙을 그대로 적용</a:t>
            </a:r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570" y="2083997"/>
            <a:ext cx="7862688" cy="4604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710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04 </a:t>
            </a:r>
            <a:r>
              <a:rPr lang="ko-KR" altLang="en-US" dirty="0" smtClean="0"/>
              <a:t>논리적 설계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1"/>
          </p:nvPr>
        </p:nvSpPr>
        <p:spPr>
          <a:xfrm>
            <a:off x="297474" y="1140544"/>
            <a:ext cx="8775025" cy="5543705"/>
          </a:xfrm>
        </p:spPr>
        <p:txBody>
          <a:bodyPr/>
          <a:lstStyle/>
          <a:p>
            <a:r>
              <a:rPr lang="ko-KR" altLang="en-US" dirty="0" err="1" smtClean="0"/>
              <a:t>릴레이션</a:t>
            </a:r>
            <a:r>
              <a:rPr lang="ko-KR" altLang="en-US" dirty="0" smtClean="0"/>
              <a:t> 스키마 변환 규칙을 이용한 논리적 설계 예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30</a:t>
            </a:r>
            <a:r>
              <a:rPr lang="ko-KR" altLang="en-US" dirty="0" smtClean="0"/>
              <a:t>페이지 </a:t>
            </a:r>
            <a:r>
              <a:rPr lang="en-US" altLang="ko-KR" dirty="0" smtClean="0"/>
              <a:t>[</a:t>
            </a:r>
            <a:r>
              <a:rPr lang="ko-KR" altLang="en-US" dirty="0" smtClean="0"/>
              <a:t>그림 </a:t>
            </a:r>
            <a:r>
              <a:rPr lang="en-US" altLang="ko-KR" dirty="0" smtClean="0"/>
              <a:t>8-26]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E-R </a:t>
            </a:r>
            <a:r>
              <a:rPr lang="ko-KR" altLang="en-US" dirty="0" smtClean="0"/>
              <a:t>다이어그램을 </a:t>
            </a:r>
            <a:r>
              <a:rPr lang="ko-KR" altLang="en-US" dirty="0" err="1" smtClean="0"/>
              <a:t>릴레이션으로</a:t>
            </a:r>
            <a:r>
              <a:rPr lang="ko-KR" altLang="en-US" dirty="0" smtClean="0"/>
              <a:t> 변환하는 과정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en-US" altLang="ko-KR" dirty="0" smtClean="0">
                <a:solidFill>
                  <a:srgbClr val="FF00FF"/>
                </a:solidFill>
              </a:rPr>
              <a:t>STEP 1)  </a:t>
            </a:r>
            <a:r>
              <a:rPr lang="ko-KR" altLang="en-US" dirty="0" smtClean="0"/>
              <a:t>규칙 </a:t>
            </a:r>
            <a:r>
              <a:rPr lang="en-US" altLang="ko-KR" dirty="0" smtClean="0"/>
              <a:t>1 </a:t>
            </a:r>
            <a:r>
              <a:rPr lang="ko-KR" altLang="en-US" dirty="0" smtClean="0"/>
              <a:t>적용</a:t>
            </a:r>
            <a:endParaRPr lang="en-US" altLang="ko-KR" dirty="0" smtClean="0"/>
          </a:p>
        </p:txBody>
      </p:sp>
      <p:grpSp>
        <p:nvGrpSpPr>
          <p:cNvPr id="7" name="그룹 6"/>
          <p:cNvGrpSpPr/>
          <p:nvPr/>
        </p:nvGrpSpPr>
        <p:grpSpPr>
          <a:xfrm>
            <a:off x="3579304" y="2160240"/>
            <a:ext cx="5043146" cy="4599130"/>
            <a:chOff x="3356865" y="2073563"/>
            <a:chExt cx="5043146" cy="4599130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56865" y="2073563"/>
              <a:ext cx="5043146" cy="4599130"/>
            </a:xfrm>
            <a:prstGeom prst="rect">
              <a:avLst/>
            </a:prstGeom>
          </p:spPr>
        </p:pic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11960" y="6350671"/>
              <a:ext cx="4095455" cy="3220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36064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04 </a:t>
            </a:r>
            <a:r>
              <a:rPr lang="ko-KR" altLang="en-US" dirty="0" smtClean="0"/>
              <a:t>논리적 설계</a:t>
            </a:r>
            <a:endParaRPr lang="ko-KR" altLang="en-US" dirty="0"/>
          </a:p>
        </p:txBody>
      </p:sp>
      <p:sp>
        <p:nvSpPr>
          <p:cNvPr id="5" name="내용 개체 틀 4"/>
          <p:cNvSpPr txBox="1">
            <a:spLocks/>
          </p:cNvSpPr>
          <p:nvPr/>
        </p:nvSpPr>
        <p:spPr>
          <a:xfrm>
            <a:off x="179388" y="1052735"/>
            <a:ext cx="8713787" cy="55437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C4A2D2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Times New Roman" pitchFamily="18" charset="0"/>
              </a:rPr>
              <a:t>릴레이션</a:t>
            </a:r>
            <a:r>
              <a:rPr kumimoji="0" lang="ko-KR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Times New Roman" pitchFamily="18" charset="0"/>
              </a:rPr>
              <a:t> 스키마 변환 규칙을 이용한 논리적 설계 예</a:t>
            </a:r>
            <a:endParaRPr kumimoji="0" lang="en-US" altLang="ko-KR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맑은 고딕" pitchFamily="50" charset="-127"/>
              <a:cs typeface="Times New Roman" pitchFamily="18" charset="0"/>
            </a:endParaRPr>
          </a:p>
          <a:p>
            <a:pPr marL="539750" marR="0" lvl="1" indent="-182563" algn="l" defTabSz="914400" rtl="0" eaLnBrk="1" fontAlgn="base" latinLnBrk="1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9BBD9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Times New Roman" pitchFamily="18" charset="0"/>
              </a:rPr>
              <a:t>30</a:t>
            </a: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Times New Roman" pitchFamily="18" charset="0"/>
              </a:rPr>
              <a:t>페이지 </a:t>
            </a: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Times New Roman" pitchFamily="18" charset="0"/>
              </a:rPr>
              <a:t>[</a:t>
            </a: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Times New Roman" pitchFamily="18" charset="0"/>
              </a:rPr>
              <a:t>그림 </a:t>
            </a: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Times New Roman" pitchFamily="18" charset="0"/>
              </a:rPr>
              <a:t>8-26]</a:t>
            </a: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Times New Roman" pitchFamily="18" charset="0"/>
              </a:rPr>
              <a:t>의 </a:t>
            </a: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Times New Roman" pitchFamily="18" charset="0"/>
              </a:rPr>
              <a:t>E-R </a:t>
            </a: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Times New Roman" pitchFamily="18" charset="0"/>
              </a:rPr>
              <a:t>다이어그램을 </a:t>
            </a:r>
            <a:r>
              <a:rPr kumimoji="0" lang="ko-KR" alt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Times New Roman" pitchFamily="18" charset="0"/>
              </a:rPr>
              <a:t>릴레이션으로</a:t>
            </a: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Times New Roman" pitchFamily="18" charset="0"/>
              </a:rPr>
              <a:t> 변환하는 과정</a:t>
            </a:r>
            <a:endParaRPr kumimoji="0" lang="en-US" altLang="ko-K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맑은 고딕" pitchFamily="50" charset="-127"/>
              <a:cs typeface="Times New Roman" pitchFamily="18" charset="0"/>
            </a:endParaRPr>
          </a:p>
          <a:p>
            <a:pPr marL="539750" marR="0" lvl="1" indent="-182563" algn="l" defTabSz="914400" rtl="0" eaLnBrk="1" fontAlgn="base" latinLnBrk="1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9BBD98"/>
              </a:buClr>
              <a:buSzTx/>
              <a:buFont typeface="Wingdings" pitchFamily="2" charset="2"/>
              <a:buChar char="§"/>
              <a:tabLst/>
              <a:defRPr/>
            </a:pPr>
            <a:r>
              <a:rPr lang="en-US" altLang="ko-KR" sz="2000" dirty="0" smtClean="0">
                <a:latin typeface="Arial" pitchFamily="34" charset="0"/>
                <a:ea typeface="맑은 고딕" pitchFamily="50" charset="-127"/>
                <a:cs typeface="Times New Roman" pitchFamily="18" charset="0"/>
              </a:rPr>
              <a:t>(</a:t>
            </a:r>
            <a:r>
              <a:rPr lang="ko-KR" altLang="en-US" sz="2000" dirty="0" smtClean="0">
                <a:latin typeface="Arial" pitchFamily="34" charset="0"/>
                <a:ea typeface="맑은 고딕" pitchFamily="50" charset="-127"/>
                <a:cs typeface="Times New Roman" pitchFamily="18" charset="0"/>
              </a:rPr>
              <a:t>규칙 </a:t>
            </a:r>
            <a:r>
              <a:rPr lang="en-US" altLang="ko-KR" sz="2000" dirty="0" smtClean="0">
                <a:latin typeface="Arial" pitchFamily="34" charset="0"/>
                <a:ea typeface="맑은 고딕" pitchFamily="50" charset="-127"/>
                <a:cs typeface="Times New Roman" pitchFamily="18" charset="0"/>
              </a:rPr>
              <a:t>1) </a:t>
            </a:r>
            <a:r>
              <a:rPr lang="ko-KR" altLang="en-US" sz="2000" dirty="0" smtClean="0">
                <a:latin typeface="Arial" pitchFamily="34" charset="0"/>
                <a:ea typeface="맑은 고딕" pitchFamily="50" charset="-127"/>
                <a:cs typeface="Times New Roman" pitchFamily="18" charset="0"/>
              </a:rPr>
              <a:t>적용 결과</a:t>
            </a:r>
            <a:endParaRPr kumimoji="0" lang="en-US" altLang="ko-K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맑은 고딕" pitchFamily="50" charset="-127"/>
              <a:cs typeface="Times New Roman" pitchFamily="18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535" y="2888940"/>
            <a:ext cx="8591550" cy="291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147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04 </a:t>
            </a:r>
            <a:r>
              <a:rPr lang="ko-KR" altLang="en-US" dirty="0" smtClean="0"/>
              <a:t>논리적 설계</a:t>
            </a:r>
            <a:endParaRPr lang="ko-KR" altLang="en-US" dirty="0"/>
          </a:p>
        </p:txBody>
      </p:sp>
      <p:sp>
        <p:nvSpPr>
          <p:cNvPr id="5" name="내용 개체 틀 4"/>
          <p:cNvSpPr txBox="1">
            <a:spLocks/>
          </p:cNvSpPr>
          <p:nvPr/>
        </p:nvSpPr>
        <p:spPr>
          <a:xfrm>
            <a:off x="179388" y="1052735"/>
            <a:ext cx="8713787" cy="55437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C4A2D2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Times New Roman" pitchFamily="18" charset="0"/>
              </a:rPr>
              <a:t>릴레이션</a:t>
            </a:r>
            <a:r>
              <a:rPr kumimoji="0" lang="ko-KR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Times New Roman" pitchFamily="18" charset="0"/>
              </a:rPr>
              <a:t> 스키마 변환 규칙을 이용한 논리적 설계 예</a:t>
            </a:r>
            <a:endParaRPr kumimoji="0" lang="en-US" altLang="ko-KR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맑은 고딕" pitchFamily="50" charset="-127"/>
              <a:cs typeface="Times New Roman" pitchFamily="18" charset="0"/>
            </a:endParaRPr>
          </a:p>
          <a:p>
            <a:pPr marL="539750" marR="0" lvl="1" indent="-182563" algn="l" defTabSz="914400" rtl="0" eaLnBrk="1" fontAlgn="base" latinLnBrk="1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9BBD9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Times New Roman" pitchFamily="18" charset="0"/>
              </a:rPr>
              <a:t>30</a:t>
            </a: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Times New Roman" pitchFamily="18" charset="0"/>
              </a:rPr>
              <a:t>페이지 </a:t>
            </a: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Times New Roman" pitchFamily="18" charset="0"/>
              </a:rPr>
              <a:t>[</a:t>
            </a: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Times New Roman" pitchFamily="18" charset="0"/>
              </a:rPr>
              <a:t>그림 </a:t>
            </a: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Times New Roman" pitchFamily="18" charset="0"/>
              </a:rPr>
              <a:t>8-26]</a:t>
            </a: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Times New Roman" pitchFamily="18" charset="0"/>
              </a:rPr>
              <a:t>의 </a:t>
            </a: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Times New Roman" pitchFamily="18" charset="0"/>
              </a:rPr>
              <a:t>E-R </a:t>
            </a: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Times New Roman" pitchFamily="18" charset="0"/>
              </a:rPr>
              <a:t>다이어그램을 </a:t>
            </a:r>
            <a:r>
              <a:rPr kumimoji="0" lang="ko-KR" alt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Times New Roman" pitchFamily="18" charset="0"/>
              </a:rPr>
              <a:t>릴레이션으로</a:t>
            </a: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Times New Roman" pitchFamily="18" charset="0"/>
              </a:rPr>
              <a:t> 변환하는 과정</a:t>
            </a:r>
            <a:endParaRPr kumimoji="0" lang="en-US" altLang="ko-K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맑은 고딕" pitchFamily="50" charset="-127"/>
              <a:cs typeface="Times New Roman" pitchFamily="18" charset="0"/>
            </a:endParaRPr>
          </a:p>
          <a:p>
            <a:pPr marL="539750" marR="0" lvl="1" indent="-182563" algn="l" defTabSz="914400" rtl="0" eaLnBrk="1" fontAlgn="base" latinLnBrk="1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9BBD9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Times New Roman" pitchFamily="18" charset="0"/>
              </a:rPr>
              <a:t>STEP 2)  </a:t>
            </a: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Times New Roman" pitchFamily="18" charset="0"/>
              </a:rPr>
              <a:t>규칙 </a:t>
            </a: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Times New Roman" pitchFamily="18" charset="0"/>
              </a:rPr>
              <a:t>2 </a:t>
            </a: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Times New Roman" pitchFamily="18" charset="0"/>
              </a:rPr>
              <a:t>적용</a:t>
            </a:r>
            <a:endParaRPr kumimoji="0" lang="en-US" altLang="ko-K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맑은 고딕" pitchFamily="50" charset="-127"/>
              <a:cs typeface="Times New Roman" pitchFamily="18" charset="0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3166313" y="2055067"/>
            <a:ext cx="5501142" cy="4704303"/>
            <a:chOff x="3166313" y="1988840"/>
            <a:chExt cx="5501142" cy="4704303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66313" y="1988840"/>
              <a:ext cx="5501142" cy="4704303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86935" y="6360459"/>
              <a:ext cx="4094570" cy="33268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06722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02 </a:t>
            </a:r>
            <a:r>
              <a:rPr lang="ko-KR" altLang="en-US" dirty="0" smtClean="0"/>
              <a:t>요구 사항 분석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297474" y="1140544"/>
            <a:ext cx="8775025" cy="5543705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설계 </a:t>
            </a:r>
            <a:r>
              <a:rPr lang="en-US" altLang="ko-KR" dirty="0" smtClean="0"/>
              <a:t>1 </a:t>
            </a:r>
            <a:r>
              <a:rPr lang="ko-KR" altLang="en-US" dirty="0" smtClean="0"/>
              <a:t>단계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요구 </a:t>
            </a:r>
            <a:r>
              <a:rPr lang="ko-KR" altLang="en-US" dirty="0"/>
              <a:t>사항 분석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목적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사용자의 요구 사항을 수집하고 분석하여</a:t>
            </a:r>
            <a:r>
              <a:rPr lang="en-US" altLang="ko-KR" dirty="0" smtClean="0"/>
              <a:t> </a:t>
            </a:r>
            <a:r>
              <a:rPr lang="ko-KR" altLang="en-US" dirty="0" smtClean="0"/>
              <a:t>개발할 데이터베이스의 용도를 파악</a:t>
            </a:r>
            <a:endParaRPr lang="en-US" altLang="ko-KR" dirty="0" smtClean="0"/>
          </a:p>
          <a:p>
            <a:pPr lvl="3">
              <a:lnSpc>
                <a:spcPct val="150000"/>
              </a:lnSpc>
            </a:pPr>
            <a:r>
              <a:rPr lang="ko-KR" altLang="en-US" dirty="0" smtClean="0"/>
              <a:t>업무에 필요한 데이터가 무엇인지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 데이터에 어떤 처리가 필요한지 등을 고려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결과물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요구 사항 명세서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주요 작업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데이터베이스를 실제로 사용할 주요 사용자의 범위를 결정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사용자가 조직에서 수행하는 업무를 분석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면담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설문 조사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업무 관련 문서 분석 등의 방법을 이용해 요구 사항 수집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수집된 요구 사항에 대한 분석 결과를 요구 사항 명세서로 작성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879631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04 </a:t>
            </a:r>
            <a:r>
              <a:rPr lang="ko-KR" altLang="en-US" dirty="0" smtClean="0"/>
              <a:t>논리적 설계</a:t>
            </a:r>
            <a:endParaRPr lang="ko-KR" altLang="en-US" dirty="0"/>
          </a:p>
        </p:txBody>
      </p:sp>
      <p:sp>
        <p:nvSpPr>
          <p:cNvPr id="5" name="내용 개체 틀 4"/>
          <p:cNvSpPr txBox="1">
            <a:spLocks/>
          </p:cNvSpPr>
          <p:nvPr/>
        </p:nvSpPr>
        <p:spPr>
          <a:xfrm>
            <a:off x="179388" y="1052735"/>
            <a:ext cx="8713787" cy="55437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C4A2D2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Times New Roman" pitchFamily="18" charset="0"/>
              </a:rPr>
              <a:t>릴레이션</a:t>
            </a:r>
            <a:r>
              <a:rPr kumimoji="0" lang="ko-KR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Times New Roman" pitchFamily="18" charset="0"/>
              </a:rPr>
              <a:t> 스키마 변환 규칙을 이용한 논리적 설계 예</a:t>
            </a:r>
            <a:endParaRPr kumimoji="0" lang="en-US" altLang="ko-KR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맑은 고딕" pitchFamily="50" charset="-127"/>
              <a:cs typeface="Times New Roman" pitchFamily="18" charset="0"/>
            </a:endParaRPr>
          </a:p>
          <a:p>
            <a:pPr marL="539750" marR="0" lvl="1" indent="-182563" algn="l" defTabSz="914400" rtl="0" eaLnBrk="1" fontAlgn="base" latinLnBrk="1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9BBD9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Times New Roman" pitchFamily="18" charset="0"/>
              </a:rPr>
              <a:t>30</a:t>
            </a: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Times New Roman" pitchFamily="18" charset="0"/>
              </a:rPr>
              <a:t>페이지 </a:t>
            </a: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Times New Roman" pitchFamily="18" charset="0"/>
              </a:rPr>
              <a:t>[</a:t>
            </a: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Times New Roman" pitchFamily="18" charset="0"/>
              </a:rPr>
              <a:t>그림 </a:t>
            </a: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Times New Roman" pitchFamily="18" charset="0"/>
              </a:rPr>
              <a:t>8-26]</a:t>
            </a: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Times New Roman" pitchFamily="18" charset="0"/>
              </a:rPr>
              <a:t>의 </a:t>
            </a: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Times New Roman" pitchFamily="18" charset="0"/>
              </a:rPr>
              <a:t>E-R </a:t>
            </a: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Times New Roman" pitchFamily="18" charset="0"/>
              </a:rPr>
              <a:t>다이어그램을 </a:t>
            </a:r>
            <a:r>
              <a:rPr kumimoji="0" lang="ko-KR" alt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Times New Roman" pitchFamily="18" charset="0"/>
              </a:rPr>
              <a:t>릴레이션으로</a:t>
            </a: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Times New Roman" pitchFamily="18" charset="0"/>
              </a:rPr>
              <a:t> 변환하는 과정</a:t>
            </a:r>
            <a:endParaRPr kumimoji="0" lang="en-US" altLang="ko-K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맑은 고딕" pitchFamily="50" charset="-127"/>
              <a:cs typeface="Times New Roman" pitchFamily="18" charset="0"/>
            </a:endParaRPr>
          </a:p>
          <a:p>
            <a:pPr marL="539750" marR="0" lvl="1" indent="-182563" algn="l" defTabSz="914400" rtl="0" eaLnBrk="1" fontAlgn="base" latinLnBrk="1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9BBD98"/>
              </a:buClr>
              <a:buSzTx/>
              <a:buFont typeface="Wingdings" pitchFamily="2" charset="2"/>
              <a:buChar char="§"/>
              <a:tabLst/>
              <a:defRPr/>
            </a:pPr>
            <a:r>
              <a:rPr lang="en-US" altLang="ko-KR" sz="2000" dirty="0" smtClean="0">
                <a:latin typeface="Arial" pitchFamily="34" charset="0"/>
                <a:ea typeface="맑은 고딕" pitchFamily="50" charset="-127"/>
                <a:cs typeface="Times New Roman" pitchFamily="18" charset="0"/>
              </a:rPr>
              <a:t>(</a:t>
            </a:r>
            <a:r>
              <a:rPr lang="ko-KR" altLang="en-US" sz="2000" dirty="0" smtClean="0">
                <a:latin typeface="Arial" pitchFamily="34" charset="0"/>
                <a:ea typeface="맑은 고딕" pitchFamily="50" charset="-127"/>
                <a:cs typeface="Times New Roman" pitchFamily="18" charset="0"/>
              </a:rPr>
              <a:t>규칙 </a:t>
            </a:r>
            <a:r>
              <a:rPr lang="en-US" altLang="ko-KR" sz="2000" dirty="0" smtClean="0">
                <a:latin typeface="Arial" pitchFamily="34" charset="0"/>
                <a:ea typeface="맑은 고딕" pitchFamily="50" charset="-127"/>
                <a:cs typeface="Times New Roman" pitchFamily="18" charset="0"/>
              </a:rPr>
              <a:t>2) </a:t>
            </a:r>
            <a:r>
              <a:rPr lang="ko-KR" altLang="en-US" sz="2000" dirty="0" smtClean="0">
                <a:latin typeface="Arial" pitchFamily="34" charset="0"/>
                <a:ea typeface="맑은 고딕" pitchFamily="50" charset="-127"/>
                <a:cs typeface="Times New Roman" pitchFamily="18" charset="0"/>
              </a:rPr>
              <a:t>적용 결과</a:t>
            </a:r>
            <a:endParaRPr kumimoji="0" lang="en-US" altLang="ko-K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맑은 고딕" pitchFamily="50" charset="-127"/>
              <a:cs typeface="Times New Roman" pitchFamily="18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545" y="2708920"/>
            <a:ext cx="7964935" cy="3969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747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04 </a:t>
            </a:r>
            <a:r>
              <a:rPr lang="ko-KR" altLang="en-US" dirty="0" smtClean="0"/>
              <a:t>논리적 설계</a:t>
            </a:r>
            <a:endParaRPr lang="ko-KR" altLang="en-US" dirty="0"/>
          </a:p>
        </p:txBody>
      </p:sp>
      <p:sp>
        <p:nvSpPr>
          <p:cNvPr id="5" name="내용 개체 틀 4"/>
          <p:cNvSpPr txBox="1">
            <a:spLocks/>
          </p:cNvSpPr>
          <p:nvPr/>
        </p:nvSpPr>
        <p:spPr>
          <a:xfrm>
            <a:off x="179388" y="1052735"/>
            <a:ext cx="8713787" cy="55437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C4A2D2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Times New Roman" pitchFamily="18" charset="0"/>
              </a:rPr>
              <a:t>릴레이션</a:t>
            </a:r>
            <a:r>
              <a:rPr kumimoji="0" lang="ko-KR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Times New Roman" pitchFamily="18" charset="0"/>
              </a:rPr>
              <a:t> 스키마 변환 규칙을 이용한 논리적 설계 예</a:t>
            </a:r>
            <a:endParaRPr kumimoji="0" lang="en-US" altLang="ko-KR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맑은 고딕" pitchFamily="50" charset="-127"/>
              <a:cs typeface="Times New Roman" pitchFamily="18" charset="0"/>
            </a:endParaRPr>
          </a:p>
          <a:p>
            <a:pPr marL="539750" marR="0" lvl="1" indent="-182563" algn="l" defTabSz="914400" rtl="0" eaLnBrk="1" fontAlgn="base" latinLnBrk="1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9BBD9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Times New Roman" pitchFamily="18" charset="0"/>
              </a:rPr>
              <a:t>30</a:t>
            </a: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Times New Roman" pitchFamily="18" charset="0"/>
              </a:rPr>
              <a:t>페이지 </a:t>
            </a: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Times New Roman" pitchFamily="18" charset="0"/>
              </a:rPr>
              <a:t>[</a:t>
            </a: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Times New Roman" pitchFamily="18" charset="0"/>
              </a:rPr>
              <a:t>그림 </a:t>
            </a: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Times New Roman" pitchFamily="18" charset="0"/>
              </a:rPr>
              <a:t>8-26]</a:t>
            </a: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Times New Roman" pitchFamily="18" charset="0"/>
              </a:rPr>
              <a:t>의 </a:t>
            </a: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Times New Roman" pitchFamily="18" charset="0"/>
              </a:rPr>
              <a:t>E-R </a:t>
            </a: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Times New Roman" pitchFamily="18" charset="0"/>
              </a:rPr>
              <a:t>다이어그램을 </a:t>
            </a:r>
            <a:r>
              <a:rPr kumimoji="0" lang="ko-KR" alt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Times New Roman" pitchFamily="18" charset="0"/>
              </a:rPr>
              <a:t>릴레이션으로</a:t>
            </a: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Times New Roman" pitchFamily="18" charset="0"/>
              </a:rPr>
              <a:t> 변환하는 과정</a:t>
            </a:r>
            <a:endParaRPr kumimoji="0" lang="en-US" altLang="ko-K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맑은 고딕" pitchFamily="50" charset="-127"/>
              <a:cs typeface="Times New Roman" pitchFamily="18" charset="0"/>
            </a:endParaRPr>
          </a:p>
          <a:p>
            <a:pPr marL="539750" marR="0" lvl="1" indent="-182563" algn="l" defTabSz="914400" rtl="0" eaLnBrk="1" fontAlgn="base" latinLnBrk="1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9BBD9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Times New Roman" pitchFamily="18" charset="0"/>
              </a:rPr>
              <a:t>STEP 3)  </a:t>
            </a: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Times New Roman" pitchFamily="18" charset="0"/>
              </a:rPr>
              <a:t>규칙 </a:t>
            </a:r>
            <a:r>
              <a:rPr lang="en-US" altLang="ko-KR" sz="2000" dirty="0" smtClean="0">
                <a:latin typeface="Arial" pitchFamily="34" charset="0"/>
                <a:ea typeface="맑은 고딕" pitchFamily="50" charset="-127"/>
                <a:cs typeface="Times New Roman" pitchFamily="18" charset="0"/>
              </a:rPr>
              <a:t>3</a:t>
            </a: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Times New Roman" pitchFamily="18" charset="0"/>
              </a:rPr>
              <a:t> </a:t>
            </a: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Times New Roman" pitchFamily="18" charset="0"/>
              </a:rPr>
              <a:t>적용</a:t>
            </a:r>
            <a:endParaRPr kumimoji="0" lang="en-US" altLang="ko-K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맑은 고딕" pitchFamily="50" charset="-127"/>
              <a:cs typeface="Times New Roman" pitchFamily="18" charset="0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3176845" y="1943835"/>
            <a:ext cx="5544707" cy="4680520"/>
            <a:chOff x="3176845" y="1937064"/>
            <a:chExt cx="5544707" cy="4680520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 rotWithShape="1">
            <a:blip r:embed="rId2"/>
            <a:srcRect r="2378" b="4602"/>
            <a:stretch/>
          </p:blipFill>
          <p:spPr>
            <a:xfrm>
              <a:off x="3176845" y="1937064"/>
              <a:ext cx="5544707" cy="4680520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76945" y="6309752"/>
              <a:ext cx="4005445" cy="28668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65434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04 </a:t>
            </a:r>
            <a:r>
              <a:rPr lang="ko-KR" altLang="en-US" dirty="0" smtClean="0"/>
              <a:t>논리적 설계</a:t>
            </a:r>
            <a:endParaRPr lang="ko-KR" altLang="en-US" dirty="0"/>
          </a:p>
        </p:txBody>
      </p:sp>
      <p:sp>
        <p:nvSpPr>
          <p:cNvPr id="5" name="내용 개체 틀 4"/>
          <p:cNvSpPr txBox="1">
            <a:spLocks/>
          </p:cNvSpPr>
          <p:nvPr/>
        </p:nvSpPr>
        <p:spPr>
          <a:xfrm>
            <a:off x="179388" y="1052735"/>
            <a:ext cx="8713787" cy="55437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C4A2D2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Times New Roman" pitchFamily="18" charset="0"/>
              </a:rPr>
              <a:t>릴레이션</a:t>
            </a:r>
            <a:r>
              <a:rPr kumimoji="0" lang="ko-KR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Times New Roman" pitchFamily="18" charset="0"/>
              </a:rPr>
              <a:t> 스키마 변환 규칙을 이용한 논리적 설계 예</a:t>
            </a:r>
            <a:endParaRPr kumimoji="0" lang="en-US" altLang="ko-KR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맑은 고딕" pitchFamily="50" charset="-127"/>
              <a:cs typeface="Times New Roman" pitchFamily="18" charset="0"/>
            </a:endParaRPr>
          </a:p>
          <a:p>
            <a:pPr marL="539750" marR="0" lvl="1" indent="-182563" algn="l" defTabSz="914400" rtl="0" eaLnBrk="1" fontAlgn="base" latinLnBrk="1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9BBD9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Times New Roman" pitchFamily="18" charset="0"/>
              </a:rPr>
              <a:t>30</a:t>
            </a: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Times New Roman" pitchFamily="18" charset="0"/>
              </a:rPr>
              <a:t>페이지 </a:t>
            </a: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Times New Roman" pitchFamily="18" charset="0"/>
              </a:rPr>
              <a:t>[</a:t>
            </a: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Times New Roman" pitchFamily="18" charset="0"/>
              </a:rPr>
              <a:t>그림 </a:t>
            </a: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Times New Roman" pitchFamily="18" charset="0"/>
              </a:rPr>
              <a:t>8-26]</a:t>
            </a: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Times New Roman" pitchFamily="18" charset="0"/>
              </a:rPr>
              <a:t>의 </a:t>
            </a: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Times New Roman" pitchFamily="18" charset="0"/>
              </a:rPr>
              <a:t>E-R </a:t>
            </a: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Times New Roman" pitchFamily="18" charset="0"/>
              </a:rPr>
              <a:t>다이어그램을 </a:t>
            </a:r>
            <a:r>
              <a:rPr kumimoji="0" lang="ko-KR" alt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Times New Roman" pitchFamily="18" charset="0"/>
              </a:rPr>
              <a:t>릴레이션으로</a:t>
            </a: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Times New Roman" pitchFamily="18" charset="0"/>
              </a:rPr>
              <a:t> 변환하는 과정</a:t>
            </a:r>
            <a:endParaRPr kumimoji="0" lang="en-US" altLang="ko-K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맑은 고딕" pitchFamily="50" charset="-127"/>
              <a:cs typeface="Times New Roman" pitchFamily="18" charset="0"/>
            </a:endParaRPr>
          </a:p>
          <a:p>
            <a:pPr marL="539750" marR="0" lvl="1" indent="-182563" algn="l" defTabSz="914400" rtl="0" eaLnBrk="1" fontAlgn="base" latinLnBrk="1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9BBD98"/>
              </a:buClr>
              <a:buSzTx/>
              <a:buFont typeface="Wingdings" pitchFamily="2" charset="2"/>
              <a:buChar char="§"/>
              <a:tabLst/>
              <a:defRPr/>
            </a:pPr>
            <a:r>
              <a:rPr lang="en-US" altLang="ko-KR" sz="2000" dirty="0" smtClean="0">
                <a:latin typeface="Arial" pitchFamily="34" charset="0"/>
                <a:ea typeface="맑은 고딕" pitchFamily="50" charset="-127"/>
                <a:cs typeface="Times New Roman" pitchFamily="18" charset="0"/>
              </a:rPr>
              <a:t>(</a:t>
            </a:r>
            <a:r>
              <a:rPr lang="ko-KR" altLang="en-US" sz="2000" dirty="0" smtClean="0">
                <a:latin typeface="Arial" pitchFamily="34" charset="0"/>
                <a:ea typeface="맑은 고딕" pitchFamily="50" charset="-127"/>
                <a:cs typeface="Times New Roman" pitchFamily="18" charset="0"/>
              </a:rPr>
              <a:t>규칙 </a:t>
            </a:r>
            <a:r>
              <a:rPr lang="en-US" altLang="ko-KR" sz="2000" dirty="0" smtClean="0">
                <a:latin typeface="Arial" pitchFamily="34" charset="0"/>
                <a:ea typeface="맑은 고딕" pitchFamily="50" charset="-127"/>
                <a:cs typeface="Times New Roman" pitchFamily="18" charset="0"/>
              </a:rPr>
              <a:t>3) </a:t>
            </a:r>
            <a:r>
              <a:rPr lang="ko-KR" altLang="en-US" sz="2000" dirty="0" smtClean="0">
                <a:latin typeface="Arial" pitchFamily="34" charset="0"/>
                <a:ea typeface="맑은 고딕" pitchFamily="50" charset="-127"/>
                <a:cs typeface="Times New Roman" pitchFamily="18" charset="0"/>
              </a:rPr>
              <a:t>적용 결과</a:t>
            </a:r>
            <a:endParaRPr kumimoji="0" lang="en-US" altLang="ko-K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맑은 고딕" pitchFamily="50" charset="-127"/>
              <a:cs typeface="Times New Roman" pitchFamily="18" charset="0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996" y="2708920"/>
            <a:ext cx="8610600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962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04 </a:t>
            </a:r>
            <a:r>
              <a:rPr lang="ko-KR" altLang="en-US" dirty="0" smtClean="0"/>
              <a:t>논리적 설계</a:t>
            </a:r>
            <a:endParaRPr lang="ko-KR" altLang="en-US" dirty="0"/>
          </a:p>
        </p:txBody>
      </p:sp>
      <p:sp>
        <p:nvSpPr>
          <p:cNvPr id="5" name="내용 개체 틀 4"/>
          <p:cNvSpPr txBox="1">
            <a:spLocks/>
          </p:cNvSpPr>
          <p:nvPr/>
        </p:nvSpPr>
        <p:spPr>
          <a:xfrm>
            <a:off x="308208" y="1088740"/>
            <a:ext cx="8713787" cy="55437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C4A2D2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Times New Roman" pitchFamily="18" charset="0"/>
              </a:rPr>
              <a:t>릴레이션</a:t>
            </a:r>
            <a:r>
              <a:rPr kumimoji="0" lang="ko-KR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Times New Roman" pitchFamily="18" charset="0"/>
              </a:rPr>
              <a:t> 스키마 변환 규칙을 이용한 논리적 설계 예</a:t>
            </a:r>
            <a:endParaRPr kumimoji="0" lang="en-US" altLang="ko-KR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맑은 고딕" pitchFamily="50" charset="-127"/>
              <a:cs typeface="Times New Roman" pitchFamily="18" charset="0"/>
            </a:endParaRPr>
          </a:p>
          <a:p>
            <a:pPr marL="539750" marR="0" lvl="1" indent="-182563" algn="l" defTabSz="914400" rtl="0" eaLnBrk="1" fontAlgn="base" latinLnBrk="1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9BBD9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Times New Roman" pitchFamily="18" charset="0"/>
              </a:rPr>
              <a:t>30</a:t>
            </a: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Times New Roman" pitchFamily="18" charset="0"/>
              </a:rPr>
              <a:t>페이지 </a:t>
            </a: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Times New Roman" pitchFamily="18" charset="0"/>
              </a:rPr>
              <a:t>[</a:t>
            </a: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Times New Roman" pitchFamily="18" charset="0"/>
              </a:rPr>
              <a:t>그림 </a:t>
            </a: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Times New Roman" pitchFamily="18" charset="0"/>
              </a:rPr>
              <a:t>8-26]</a:t>
            </a: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Times New Roman" pitchFamily="18" charset="0"/>
              </a:rPr>
              <a:t>의 </a:t>
            </a: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Times New Roman" pitchFamily="18" charset="0"/>
              </a:rPr>
              <a:t>E-R </a:t>
            </a: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Times New Roman" pitchFamily="18" charset="0"/>
              </a:rPr>
              <a:t>다이어그램을 </a:t>
            </a:r>
            <a:r>
              <a:rPr kumimoji="0" lang="ko-KR" alt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Times New Roman" pitchFamily="18" charset="0"/>
              </a:rPr>
              <a:t>릴레이션으로</a:t>
            </a: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Times New Roman" pitchFamily="18" charset="0"/>
              </a:rPr>
              <a:t> 변환하는 과정</a:t>
            </a:r>
            <a:endParaRPr kumimoji="0" lang="en-US" altLang="ko-K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맑은 고딕" pitchFamily="50" charset="-127"/>
              <a:cs typeface="Times New Roman" pitchFamily="18" charset="0"/>
            </a:endParaRPr>
          </a:p>
          <a:p>
            <a:pPr marL="539750" marR="0" lvl="1" indent="-182563" algn="l" defTabSz="914400" rtl="0" eaLnBrk="1" fontAlgn="base" latinLnBrk="1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9BBD9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Times New Roman" pitchFamily="18" charset="0"/>
              </a:rPr>
              <a:t>STEP 4)  </a:t>
            </a: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Times New Roman" pitchFamily="18" charset="0"/>
              </a:rPr>
              <a:t>규칙 </a:t>
            </a:r>
            <a:r>
              <a:rPr lang="en-US" altLang="ko-KR" sz="2000" dirty="0" smtClean="0">
                <a:latin typeface="Arial" pitchFamily="34" charset="0"/>
                <a:ea typeface="맑은 고딕" pitchFamily="50" charset="-127"/>
                <a:cs typeface="Times New Roman" pitchFamily="18" charset="0"/>
              </a:rPr>
              <a:t>4</a:t>
            </a: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Times New Roman" pitchFamily="18" charset="0"/>
              </a:rPr>
              <a:t> </a:t>
            </a: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Times New Roman" pitchFamily="18" charset="0"/>
              </a:rPr>
              <a:t>적용</a:t>
            </a:r>
            <a:endParaRPr kumimoji="0" lang="en-US" altLang="ko-K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맑은 고딕" pitchFamily="50" charset="-127"/>
              <a:cs typeface="Times New Roman" pitchFamily="18" charset="0"/>
            </a:endParaRPr>
          </a:p>
          <a:p>
            <a:pPr marL="996950" lvl="2" indent="-182563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9BBD98"/>
              </a:buClr>
              <a:buFont typeface="Wingdings" pitchFamily="2" charset="2"/>
              <a:buChar char="§"/>
            </a:pPr>
            <a:r>
              <a:rPr lang="ko-KR" altLang="en-US" sz="2000" dirty="0" smtClean="0">
                <a:latin typeface="Arial" pitchFamily="34" charset="0"/>
                <a:ea typeface="맑은 고딕" pitchFamily="50" charset="-127"/>
                <a:cs typeface="Times New Roman" pitchFamily="18" charset="0"/>
              </a:rPr>
              <a:t>일대일 관계가 없으므로 규칙 </a:t>
            </a:r>
            <a:r>
              <a:rPr lang="en-US" altLang="ko-KR" sz="2000" dirty="0" smtClean="0">
                <a:latin typeface="Arial" pitchFamily="34" charset="0"/>
                <a:ea typeface="맑은 고딕" pitchFamily="50" charset="-127"/>
                <a:cs typeface="Times New Roman" pitchFamily="18" charset="0"/>
              </a:rPr>
              <a:t>4</a:t>
            </a:r>
            <a:r>
              <a:rPr lang="ko-KR" altLang="en-US" sz="2000" dirty="0" smtClean="0">
                <a:latin typeface="Arial" pitchFamily="34" charset="0"/>
                <a:ea typeface="맑은 고딕" pitchFamily="50" charset="-127"/>
                <a:cs typeface="Times New Roman" pitchFamily="18" charset="0"/>
              </a:rPr>
              <a:t>는 적용할 필요가 없음</a:t>
            </a:r>
            <a:endParaRPr lang="en-US" altLang="ko-KR" sz="2000" dirty="0" smtClean="0">
              <a:latin typeface="Arial" pitchFamily="34" charset="0"/>
              <a:ea typeface="맑은 고딕" pitchFamily="50" charset="-127"/>
              <a:cs typeface="Times New Roman" pitchFamily="18" charset="0"/>
            </a:endParaRPr>
          </a:p>
          <a:p>
            <a:pPr marL="3740150" lvl="8" indent="-182563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9BBD98"/>
              </a:buClr>
              <a:buFont typeface="Wingdings" pitchFamily="2" charset="2"/>
              <a:buChar char="§"/>
            </a:pPr>
            <a:endParaRPr lang="en-US" altLang="ko-KR" sz="500" dirty="0" smtClean="0">
              <a:latin typeface="Arial" pitchFamily="34" charset="0"/>
              <a:ea typeface="맑은 고딕" pitchFamily="50" charset="-127"/>
              <a:cs typeface="Times New Roman" pitchFamily="18" charset="0"/>
            </a:endParaRPr>
          </a:p>
          <a:p>
            <a:pPr marL="539750" lvl="1" indent="-182563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9BBD98"/>
              </a:buClr>
              <a:buFont typeface="Wingdings" pitchFamily="2" charset="2"/>
              <a:buChar char="§"/>
              <a:defRPr/>
            </a:pPr>
            <a:r>
              <a:rPr lang="en-US" altLang="ko-KR" sz="2000" dirty="0" smtClean="0">
                <a:solidFill>
                  <a:srgbClr val="FF00FF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rPr>
              <a:t>STEP 5)  </a:t>
            </a:r>
            <a:r>
              <a:rPr lang="ko-KR" altLang="en-US" sz="2000" dirty="0" smtClean="0">
                <a:latin typeface="Arial" pitchFamily="34" charset="0"/>
                <a:ea typeface="맑은 고딕" pitchFamily="50" charset="-127"/>
                <a:cs typeface="Times New Roman" pitchFamily="18" charset="0"/>
              </a:rPr>
              <a:t>규칙 </a:t>
            </a:r>
            <a:r>
              <a:rPr lang="en-US" altLang="ko-KR" sz="2000" dirty="0" smtClean="0">
                <a:latin typeface="Arial" pitchFamily="34" charset="0"/>
                <a:ea typeface="맑은 고딕" pitchFamily="50" charset="-127"/>
                <a:cs typeface="Times New Roman" pitchFamily="18" charset="0"/>
              </a:rPr>
              <a:t>5 </a:t>
            </a:r>
            <a:r>
              <a:rPr lang="ko-KR" altLang="en-US" sz="2000" dirty="0" smtClean="0">
                <a:latin typeface="Arial" pitchFamily="34" charset="0"/>
                <a:ea typeface="맑은 고딕" pitchFamily="50" charset="-127"/>
                <a:cs typeface="Times New Roman" pitchFamily="18" charset="0"/>
              </a:rPr>
              <a:t>적용</a:t>
            </a:r>
            <a:endParaRPr lang="en-US" altLang="ko-KR" sz="2000" dirty="0" smtClean="0">
              <a:latin typeface="Arial" pitchFamily="34" charset="0"/>
              <a:ea typeface="맑은 고딕" pitchFamily="50" charset="-127"/>
              <a:cs typeface="Times New Roman" pitchFamily="18" charset="0"/>
            </a:endParaRPr>
          </a:p>
          <a:p>
            <a:pPr marL="996950" lvl="2" indent="-182563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9BBD98"/>
              </a:buClr>
              <a:buFont typeface="Wingdings" pitchFamily="2" charset="2"/>
              <a:buChar char="§"/>
            </a:pPr>
            <a:r>
              <a:rPr lang="ko-KR" altLang="en-US" sz="2000" dirty="0" smtClean="0">
                <a:latin typeface="Arial" pitchFamily="34" charset="0"/>
                <a:ea typeface="맑은 고딕" pitchFamily="50" charset="-127"/>
                <a:cs typeface="Times New Roman" pitchFamily="18" charset="0"/>
              </a:rPr>
              <a:t>다중 값 속성이 없으므로 규칙 </a:t>
            </a:r>
            <a:r>
              <a:rPr lang="en-US" altLang="ko-KR" sz="2000" dirty="0" smtClean="0">
                <a:latin typeface="Arial" pitchFamily="34" charset="0"/>
                <a:ea typeface="맑은 고딕" pitchFamily="50" charset="-127"/>
                <a:cs typeface="Times New Roman" pitchFamily="18" charset="0"/>
              </a:rPr>
              <a:t>5</a:t>
            </a:r>
            <a:r>
              <a:rPr lang="ko-KR" altLang="en-US" sz="2000" dirty="0" smtClean="0">
                <a:latin typeface="Arial" pitchFamily="34" charset="0"/>
                <a:ea typeface="맑은 고딕" pitchFamily="50" charset="-127"/>
                <a:cs typeface="Times New Roman" pitchFamily="18" charset="0"/>
              </a:rPr>
              <a:t>는 적용할 필요가 없음</a:t>
            </a:r>
            <a:endParaRPr lang="en-US" altLang="ko-KR" sz="2000" dirty="0" smtClean="0">
              <a:latin typeface="Arial" pitchFamily="34" charset="0"/>
              <a:ea typeface="맑은 고딕" pitchFamily="50" charset="-127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5434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04 </a:t>
            </a:r>
            <a:r>
              <a:rPr lang="ko-KR" altLang="en-US" dirty="0" smtClean="0"/>
              <a:t>논리적 설계</a:t>
            </a:r>
            <a:endParaRPr lang="ko-KR" altLang="en-US" dirty="0"/>
          </a:p>
        </p:txBody>
      </p:sp>
      <p:sp>
        <p:nvSpPr>
          <p:cNvPr id="5" name="내용 개체 틀 4"/>
          <p:cNvSpPr txBox="1">
            <a:spLocks/>
          </p:cNvSpPr>
          <p:nvPr/>
        </p:nvSpPr>
        <p:spPr>
          <a:xfrm>
            <a:off x="71500" y="1052735"/>
            <a:ext cx="9118137" cy="55437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C4A2D2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Times New Roman" pitchFamily="18" charset="0"/>
              </a:rPr>
              <a:t>릴레이션</a:t>
            </a:r>
            <a:r>
              <a:rPr kumimoji="0" lang="ko-KR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Times New Roman" pitchFamily="18" charset="0"/>
              </a:rPr>
              <a:t> 스키마 변환 규칙을 이용한 논리적 설계 예</a:t>
            </a:r>
            <a:endParaRPr kumimoji="0" lang="en-US" altLang="ko-KR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맑은 고딕" pitchFamily="50" charset="-127"/>
              <a:cs typeface="Times New Roman" pitchFamily="18" charset="0"/>
            </a:endParaRPr>
          </a:p>
          <a:p>
            <a:pPr marL="539750" marR="0" lvl="1" indent="-182563" algn="l" defTabSz="914400" rtl="0" eaLnBrk="1" fontAlgn="base" latinLnBrk="1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9BBD9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Times New Roman" pitchFamily="18" charset="0"/>
              </a:rPr>
              <a:t>30</a:t>
            </a: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Times New Roman" pitchFamily="18" charset="0"/>
              </a:rPr>
              <a:t>페이지 </a:t>
            </a: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Times New Roman" pitchFamily="18" charset="0"/>
              </a:rPr>
              <a:t>[</a:t>
            </a: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Times New Roman" pitchFamily="18" charset="0"/>
              </a:rPr>
              <a:t>그림 </a:t>
            </a: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Times New Roman" pitchFamily="18" charset="0"/>
              </a:rPr>
              <a:t>8-26]</a:t>
            </a: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Times New Roman" pitchFamily="18" charset="0"/>
              </a:rPr>
              <a:t>의 </a:t>
            </a: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Times New Roman" pitchFamily="18" charset="0"/>
              </a:rPr>
              <a:t>E-R </a:t>
            </a: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Times New Roman" pitchFamily="18" charset="0"/>
              </a:rPr>
              <a:t>다이어그램을 </a:t>
            </a:r>
            <a:r>
              <a:rPr kumimoji="0" lang="ko-KR" alt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Times New Roman" pitchFamily="18" charset="0"/>
              </a:rPr>
              <a:t>릴레이션으로</a:t>
            </a: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Times New Roman" pitchFamily="18" charset="0"/>
              </a:rPr>
              <a:t> 변환한 최종 결과</a:t>
            </a:r>
            <a:endParaRPr kumimoji="0" lang="en-US" altLang="ko-K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맑은 고딕" pitchFamily="50" charset="-127"/>
              <a:cs typeface="Times New Roman" pitchFamily="18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175" y="2393885"/>
            <a:ext cx="8610600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962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04 </a:t>
            </a:r>
            <a:r>
              <a:rPr lang="ko-KR" altLang="en-US" dirty="0" smtClean="0"/>
              <a:t>논리적 설계</a:t>
            </a:r>
            <a:endParaRPr lang="ko-KR" altLang="en-US" dirty="0"/>
          </a:p>
        </p:txBody>
      </p:sp>
      <p:sp>
        <p:nvSpPr>
          <p:cNvPr id="5" name="내용 개체 틀 4"/>
          <p:cNvSpPr txBox="1">
            <a:spLocks/>
          </p:cNvSpPr>
          <p:nvPr/>
        </p:nvSpPr>
        <p:spPr>
          <a:xfrm>
            <a:off x="179388" y="953725"/>
            <a:ext cx="8713787" cy="55437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C4A2D2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Times New Roman" pitchFamily="18" charset="0"/>
              </a:rPr>
              <a:t>논리적 설계 </a:t>
            </a:r>
            <a:r>
              <a:rPr kumimoji="0" lang="en-US" altLang="ko-KR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Times New Roman" pitchFamily="18" charset="0"/>
              </a:rPr>
              <a:t>-</a:t>
            </a:r>
            <a:r>
              <a:rPr kumimoji="0" lang="en-US" altLang="ko-KR" sz="24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Times New Roman" pitchFamily="18" charset="0"/>
              </a:rPr>
              <a:t> </a:t>
            </a:r>
            <a:r>
              <a:rPr kumimoji="0" lang="ko-KR" altLang="en-US" sz="24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Times New Roman" pitchFamily="18" charset="0"/>
              </a:rPr>
              <a:t>테이블 명세서 작성</a:t>
            </a:r>
            <a:endParaRPr kumimoji="0" lang="en-US" altLang="ko-KR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맑은 고딕" pitchFamily="50" charset="-127"/>
              <a:cs typeface="Times New Roman" pitchFamily="18" charset="0"/>
            </a:endParaRPr>
          </a:p>
          <a:p>
            <a:pPr marL="539750" lvl="1" indent="-182563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9BBD98"/>
              </a:buClr>
              <a:buFont typeface="Wingdings" pitchFamily="2" charset="2"/>
              <a:buChar char="§"/>
            </a:pPr>
            <a:r>
              <a:rPr lang="ko-KR" altLang="en-US" sz="2000" dirty="0" err="1"/>
              <a:t>릴레이션</a:t>
            </a:r>
            <a:r>
              <a:rPr lang="ko-KR" altLang="en-US" sz="2000" dirty="0"/>
              <a:t> 스키마 변환 후 속성의 데이터 </a:t>
            </a:r>
            <a:r>
              <a:rPr lang="ko-KR" altLang="en-US" sz="2000" dirty="0" smtClean="0"/>
              <a:t>타입과 길이</a:t>
            </a:r>
            <a:r>
              <a:rPr lang="en-US" altLang="ko-KR" sz="2000" dirty="0"/>
              <a:t>, </a:t>
            </a:r>
            <a:r>
              <a:rPr lang="ko-KR" altLang="en-US" sz="2000" dirty="0"/>
              <a:t>널 값 허용 여부</a:t>
            </a:r>
            <a:r>
              <a:rPr lang="en-US" altLang="ko-KR" sz="2000" dirty="0"/>
              <a:t>, </a:t>
            </a:r>
            <a:r>
              <a:rPr lang="ko-KR" altLang="en-US" sz="2000" dirty="0" smtClean="0"/>
              <a:t>기본값</a:t>
            </a:r>
            <a:r>
              <a:rPr lang="en-US" altLang="ko-KR" sz="2000" dirty="0"/>
              <a:t>, </a:t>
            </a:r>
            <a:r>
              <a:rPr lang="ko-KR" altLang="en-US" sz="2000" dirty="0"/>
              <a:t>제약조건 등을 세부적으로 결정하고 </a:t>
            </a:r>
            <a:r>
              <a:rPr lang="ko-KR" altLang="en-US" sz="2000" dirty="0" smtClean="0"/>
              <a:t>문서화시킴 </a:t>
            </a:r>
            <a:endParaRPr lang="en-US" altLang="ko-KR" sz="2000" dirty="0" smtClean="0"/>
          </a:p>
          <a:p>
            <a:pPr marL="539750" lvl="1" indent="-182563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9BBD98"/>
              </a:buClr>
              <a:buFont typeface="Wingdings" pitchFamily="2" charset="2"/>
              <a:buChar char="§"/>
            </a:pPr>
            <a:r>
              <a:rPr lang="ko-KR" altLang="en-US" sz="2000" dirty="0" smtClean="0"/>
              <a:t>테이블 명세서 </a:t>
            </a:r>
            <a:r>
              <a:rPr lang="en-US" altLang="ko-KR" sz="2000" dirty="0" smtClean="0"/>
              <a:t>: </a:t>
            </a:r>
            <a:r>
              <a:rPr lang="ko-KR" altLang="en-US" sz="2000" dirty="0" err="1" smtClean="0"/>
              <a:t>릴레이션</a:t>
            </a:r>
            <a:r>
              <a:rPr lang="ko-KR" altLang="en-US" sz="2000" dirty="0" smtClean="0"/>
              <a:t> 스키마에 대한 설계 정보를 기술한 문서</a:t>
            </a:r>
            <a:endParaRPr lang="en-US" altLang="ko-KR" sz="2000" dirty="0" smtClean="0"/>
          </a:p>
        </p:txBody>
      </p:sp>
      <p:grpSp>
        <p:nvGrpSpPr>
          <p:cNvPr id="4" name="그룹 3"/>
          <p:cNvGrpSpPr/>
          <p:nvPr/>
        </p:nvGrpSpPr>
        <p:grpSpPr>
          <a:xfrm>
            <a:off x="746575" y="2933945"/>
            <a:ext cx="7965885" cy="3677942"/>
            <a:chOff x="746575" y="2933945"/>
            <a:chExt cx="7965885" cy="3677942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46575" y="2933945"/>
              <a:ext cx="7965885" cy="3677942"/>
            </a:xfrm>
            <a:prstGeom prst="rect">
              <a:avLst/>
            </a:prstGeom>
          </p:spPr>
        </p:pic>
        <p:sp>
          <p:nvSpPr>
            <p:cNvPr id="3" name="TextBox 2"/>
            <p:cNvSpPr txBox="1"/>
            <p:nvPr/>
          </p:nvSpPr>
          <p:spPr>
            <a:xfrm>
              <a:off x="2186735" y="3048669"/>
              <a:ext cx="1144865" cy="307777"/>
            </a:xfrm>
            <a:prstGeom prst="rect">
              <a:avLst/>
            </a:prstGeom>
            <a:solidFill>
              <a:srgbClr val="ECA9A6"/>
            </a:solidFill>
          </p:spPr>
          <p:txBody>
            <a:bodyPr wrap="none" rtlCol="0">
              <a:spAutoFit/>
            </a:bodyPr>
            <a:lstStyle/>
            <a:p>
              <a:r>
                <a:rPr lang="ko-KR" altLang="en-US" sz="1400" b="1" dirty="0" smtClean="0"/>
                <a:t>테이블 이름</a:t>
              </a:r>
              <a:endParaRPr lang="ko-KR" altLang="en-US" sz="1400" b="1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282190" y="3040430"/>
              <a:ext cx="543739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ko-KR" altLang="en-US" sz="1400" b="1" dirty="0" smtClean="0"/>
                <a:t>회원</a:t>
              </a:r>
              <a:endParaRPr lang="ko-KR" altLang="en-US" sz="1400" b="1" dirty="0"/>
            </a:p>
          </p:txBody>
        </p:sp>
      </p:grpSp>
      <p:sp>
        <p:nvSpPr>
          <p:cNvPr id="6" name="모서리가 둥근 사각형 설명선 5"/>
          <p:cNvSpPr/>
          <p:nvPr/>
        </p:nvSpPr>
        <p:spPr>
          <a:xfrm>
            <a:off x="4481991" y="6341732"/>
            <a:ext cx="3960439" cy="450050"/>
          </a:xfrm>
          <a:prstGeom prst="wedgeRoundRectCallout">
            <a:avLst>
              <a:gd name="adj1" fmla="val -20419"/>
              <a:gd name="adj2" fmla="val -92813"/>
              <a:gd name="adj3" fmla="val 16667"/>
            </a:avLst>
          </a:prstGeom>
          <a:solidFill>
            <a:srgbClr val="CC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600" dirty="0" smtClean="0">
                <a:solidFill>
                  <a:schemeClr val="tx1"/>
                </a:solidFill>
              </a:rPr>
              <a:t>MS SQL </a:t>
            </a:r>
            <a:r>
              <a:rPr lang="ko-KR" altLang="en-US" sz="1600" dirty="0" smtClean="0">
                <a:solidFill>
                  <a:schemeClr val="tx1"/>
                </a:solidFill>
              </a:rPr>
              <a:t>서버를 </a:t>
            </a:r>
            <a:r>
              <a:rPr lang="en-US" altLang="ko-KR" sz="1600" dirty="0" smtClean="0">
                <a:solidFill>
                  <a:schemeClr val="tx1"/>
                </a:solidFill>
              </a:rPr>
              <a:t>DBMS</a:t>
            </a:r>
            <a:r>
              <a:rPr lang="ko-KR" altLang="en-US" sz="1600" dirty="0" smtClean="0">
                <a:solidFill>
                  <a:schemeClr val="tx1"/>
                </a:solidFill>
              </a:rPr>
              <a:t>로 사용하는 경우</a:t>
            </a:r>
            <a:endParaRPr lang="en-US" altLang="ko-KR" sz="16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109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 </a:t>
            </a:r>
            <a:r>
              <a:rPr lang="ko-KR" altLang="en-US" dirty="0"/>
              <a:t>논리적 설계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570" y="1358770"/>
            <a:ext cx="7922130" cy="487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653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05 </a:t>
            </a:r>
            <a:r>
              <a:rPr lang="ko-KR" altLang="en-US" dirty="0" smtClean="0"/>
              <a:t>물리적 설계와 구현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 smtClean="0"/>
              <a:t>설계 </a:t>
            </a:r>
            <a:r>
              <a:rPr lang="en-US" altLang="ko-KR" dirty="0" smtClean="0"/>
              <a:t>4 </a:t>
            </a:r>
            <a:r>
              <a:rPr lang="ko-KR" altLang="en-US" dirty="0" smtClean="0"/>
              <a:t>단계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물리적 설계</a:t>
            </a:r>
            <a:endParaRPr lang="ko-KR" altLang="en-US" dirty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하드웨어나 운영체제의 특성을 고려하여 필요한 </a:t>
            </a:r>
            <a:r>
              <a:rPr lang="ko-KR" altLang="en-US" dirty="0"/>
              <a:t>인덱스 구조나 내부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저장 </a:t>
            </a:r>
            <a:r>
              <a:rPr lang="ko-KR" altLang="en-US" dirty="0"/>
              <a:t>구조 </a:t>
            </a:r>
            <a:r>
              <a:rPr lang="ko-KR" altLang="en-US" dirty="0" smtClean="0"/>
              <a:t>등에 대한 물리적인 </a:t>
            </a:r>
            <a:r>
              <a:rPr lang="ko-KR" altLang="en-US" dirty="0"/>
              <a:t>구조를 </a:t>
            </a:r>
            <a:r>
              <a:rPr lang="ko-KR" altLang="en-US" dirty="0" smtClean="0"/>
              <a:t>설계</a:t>
            </a:r>
            <a:endParaRPr lang="en-US" altLang="ko-KR" dirty="0" smtClean="0"/>
          </a:p>
          <a:p>
            <a:pPr lvl="3">
              <a:lnSpc>
                <a:spcPct val="150000"/>
              </a:lnSpc>
            </a:pPr>
            <a:endParaRPr lang="en-US" altLang="ko-KR" dirty="0" smtClean="0"/>
          </a:p>
          <a:p>
            <a:r>
              <a:rPr lang="ko-KR" altLang="en-US" dirty="0" smtClean="0"/>
              <a:t>설계 </a:t>
            </a:r>
            <a:r>
              <a:rPr lang="en-US" altLang="ko-KR" dirty="0" smtClean="0"/>
              <a:t>5 </a:t>
            </a:r>
            <a:r>
              <a:rPr lang="ko-KR" altLang="en-US" dirty="0" smtClean="0"/>
              <a:t>단계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구현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SQL</a:t>
            </a:r>
            <a:r>
              <a:rPr lang="ko-KR" altLang="en-US" dirty="0" smtClean="0"/>
              <a:t>로 작성한 명령문을 </a:t>
            </a:r>
            <a:r>
              <a:rPr lang="en-US" altLang="ko-KR" dirty="0" smtClean="0"/>
              <a:t>DBMS</a:t>
            </a:r>
            <a:r>
              <a:rPr lang="ko-KR" altLang="en-US" dirty="0" smtClean="0"/>
              <a:t>에서 실행하여 데이터베이스를 실제로 생성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159184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05 </a:t>
            </a:r>
            <a:r>
              <a:rPr lang="ko-KR" altLang="en-US" dirty="0" smtClean="0"/>
              <a:t>물리적 설계와 구현</a:t>
            </a:r>
            <a:endParaRPr lang="ko-KR" altLang="en-US" dirty="0"/>
          </a:p>
        </p:txBody>
      </p:sp>
      <p:sp>
        <p:nvSpPr>
          <p:cNvPr id="6" name="내용 개체 틀 4"/>
          <p:cNvSpPr txBox="1">
            <a:spLocks/>
          </p:cNvSpPr>
          <p:nvPr/>
        </p:nvSpPr>
        <p:spPr>
          <a:xfrm>
            <a:off x="179388" y="1052735"/>
            <a:ext cx="8713787" cy="55437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C4A2D2"/>
              </a:buClr>
              <a:buSzTx/>
              <a:buFont typeface="Wingdings" pitchFamily="2" charset="2"/>
              <a:buChar char="v"/>
              <a:tabLst/>
              <a:defRPr/>
            </a:pPr>
            <a:r>
              <a:rPr lang="ko-KR" altLang="en-US" sz="2400" b="1" dirty="0" smtClean="0">
                <a:latin typeface="Arial" pitchFamily="34" charset="0"/>
                <a:ea typeface="맑은 고딕" pitchFamily="50" charset="-127"/>
                <a:cs typeface="Times New Roman" pitchFamily="18" charset="0"/>
              </a:rPr>
              <a:t>테이블 명세서에 따라 </a:t>
            </a:r>
            <a:r>
              <a:rPr lang="en-US" altLang="ko-KR" sz="2400" b="1" dirty="0" smtClean="0">
                <a:latin typeface="Arial" pitchFamily="34" charset="0"/>
                <a:ea typeface="맑은 고딕" pitchFamily="50" charset="-127"/>
                <a:cs typeface="Times New Roman" pitchFamily="18" charset="0"/>
              </a:rPr>
              <a:t>SQL </a:t>
            </a:r>
            <a:r>
              <a:rPr lang="ko-KR" altLang="en-US" sz="2400" b="1" dirty="0" smtClean="0">
                <a:latin typeface="Arial" pitchFamily="34" charset="0"/>
                <a:ea typeface="맑은 고딕" pitchFamily="50" charset="-127"/>
                <a:cs typeface="Times New Roman" pitchFamily="18" charset="0"/>
              </a:rPr>
              <a:t>문을 작성한 예 </a:t>
            </a:r>
            <a:endParaRPr lang="en-US" altLang="ko-KR" sz="2400" b="1" dirty="0" smtClean="0">
              <a:latin typeface="Arial" pitchFamily="34" charset="0"/>
              <a:ea typeface="맑은 고딕" pitchFamily="50" charset="-127"/>
              <a:cs typeface="Times New Roman" pitchFamily="18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540" y="1583795"/>
            <a:ext cx="6810375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356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05 </a:t>
            </a:r>
            <a:r>
              <a:rPr lang="ko-KR" altLang="en-US" dirty="0" smtClean="0"/>
              <a:t>물리적 설계와 구현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575" y="1988840"/>
            <a:ext cx="7992380" cy="3174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098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 smtClean="0"/>
              <a:t>요구 사항 </a:t>
            </a:r>
            <a:r>
              <a:rPr lang="ko-KR" altLang="en-US" dirty="0"/>
              <a:t>분석</a:t>
            </a:r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179388" y="1052735"/>
            <a:ext cx="8848107" cy="55437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marR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C4A2D2"/>
              </a:buClr>
              <a:buSzTx/>
              <a:buFont typeface="Wingdings" pitchFamily="2" charset="2"/>
              <a:buChar char="v"/>
              <a:tabLst/>
              <a:defRPr sz="2400" b="1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1pPr>
            <a:lvl2pPr marL="539750" marR="0" indent="-182563" algn="l" defTabSz="914400" rtl="0" eaLnBrk="1" fontAlgn="base" latinLnBrk="1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9BBD98"/>
              </a:buClr>
              <a:buSzTx/>
              <a:buFont typeface="Wingdings" pitchFamily="2" charset="2"/>
              <a:buChar char="§"/>
              <a:tabLst/>
              <a:defRPr sz="2000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2pPr>
            <a:lvl3pPr marL="714375" marR="0" indent="-174625" algn="l" defTabSz="914400" rtl="0" eaLnBrk="1" fontAlgn="base" latinLnBrk="1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4F784C"/>
              </a:buClr>
              <a:buSzTx/>
              <a:buFontTx/>
              <a:buChar char="•"/>
              <a:tabLst/>
              <a:defRPr sz="1800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3pPr>
            <a:lvl4pPr marL="896938" marR="0" indent="-182563" algn="l" defTabSz="914400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Font typeface="Arial" panose="020B0604020202020204" pitchFamily="34" charset="0"/>
              <a:buChar char="‒"/>
              <a:tabLst/>
              <a:defRPr sz="1600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4pPr>
            <a:lvl5pPr marL="1166813" marR="0" indent="-182563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»"/>
              <a:tabLst>
                <a:tab pos="1166813" algn="l"/>
              </a:tabLst>
              <a:defRPr sz="1400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요구 사항 분석 예 </a:t>
            </a:r>
            <a:r>
              <a:rPr lang="en-US" altLang="ko-KR" dirty="0" smtClean="0"/>
              <a:t>– [</a:t>
            </a:r>
            <a:r>
              <a:rPr lang="ko-KR" altLang="en-US" dirty="0" err="1" smtClean="0"/>
              <a:t>한빛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마트</a:t>
            </a:r>
            <a:r>
              <a:rPr lang="ko-KR" altLang="en-US" dirty="0" smtClean="0"/>
              <a:t> 데이터베이스</a:t>
            </a:r>
            <a:r>
              <a:rPr lang="en-US" altLang="ko-KR" dirty="0" smtClean="0"/>
              <a:t>]</a:t>
            </a:r>
          </a:p>
          <a:p>
            <a:pPr lvl="1"/>
            <a:r>
              <a:rPr lang="ko-KR" altLang="en-US" dirty="0"/>
              <a:t>인터넷으로 회원들에게 상품을 판매하는 </a:t>
            </a:r>
            <a:r>
              <a:rPr lang="ko-KR" altLang="en-US" dirty="0" err="1"/>
              <a:t>한빛</a:t>
            </a:r>
            <a:r>
              <a:rPr lang="ko-KR" altLang="en-US" dirty="0"/>
              <a:t> </a:t>
            </a:r>
            <a:r>
              <a:rPr lang="ko-KR" altLang="en-US" dirty="0" err="1" smtClean="0"/>
              <a:t>마트의</a:t>
            </a:r>
            <a:r>
              <a:rPr lang="ko-KR" altLang="en-US" dirty="0" smtClean="0"/>
              <a:t> 데이터베이스 개발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550" y="1957107"/>
            <a:ext cx="7664245" cy="4884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398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2184300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/>
          <p:cNvGrpSpPr/>
          <p:nvPr/>
        </p:nvGrpSpPr>
        <p:grpSpPr>
          <a:xfrm>
            <a:off x="1511659" y="654723"/>
            <a:ext cx="6120682" cy="5548554"/>
            <a:chOff x="1511659" y="654723"/>
            <a:chExt cx="6120682" cy="554855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11659" y="654723"/>
              <a:ext cx="6120682" cy="5548554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3671900" y="1718810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1</a:t>
              </a:r>
              <a:endParaRPr lang="ko-KR" alt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022050" y="1718810"/>
              <a:ext cx="360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N</a:t>
              </a:r>
            </a:p>
          </p:txBody>
        </p:sp>
        <p:sp>
          <p:nvSpPr>
            <p:cNvPr id="8" name="다이아몬드 7"/>
            <p:cNvSpPr/>
            <p:nvPr/>
          </p:nvSpPr>
          <p:spPr>
            <a:xfrm>
              <a:off x="4104262" y="4594484"/>
              <a:ext cx="1098286" cy="589711"/>
            </a:xfrm>
            <a:prstGeom prst="diamond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smtClean="0">
                  <a:solidFill>
                    <a:schemeClr val="tx1"/>
                  </a:solidFill>
                </a:rPr>
                <a:t>존</a:t>
              </a:r>
              <a:r>
                <a:rPr lang="ko-KR" altLang="en-US" sz="1100">
                  <a:solidFill>
                    <a:schemeClr val="tx1"/>
                  </a:solidFill>
                </a:rPr>
                <a:t>재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626895" y="4554125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1</a:t>
              </a:r>
              <a:endParaRPr lang="ko-KR" alt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246119" y="4544833"/>
              <a:ext cx="360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N</a:t>
              </a: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2591781" y="1646656"/>
              <a:ext cx="945104" cy="85509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smtClean="0">
                  <a:solidFill>
                    <a:schemeClr val="tx1"/>
                  </a:solidFill>
                </a:rPr>
                <a:t>회</a:t>
              </a:r>
              <a:r>
                <a:rPr lang="ko-KR" altLang="en-US" sz="1100">
                  <a:solidFill>
                    <a:schemeClr val="tx1"/>
                  </a:solidFill>
                </a:rPr>
                <a:t>원</a:t>
              </a: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5517105" y="1646655"/>
              <a:ext cx="945105" cy="85509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smtClean="0">
                  <a:solidFill>
                    <a:schemeClr val="tx1"/>
                  </a:solidFill>
                </a:rPr>
                <a:t>신용카드</a:t>
              </a:r>
              <a:endParaRPr lang="ko-KR" altLang="en-US" sz="110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2612928" y="4419110"/>
              <a:ext cx="923957" cy="9001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</a:rPr>
                <a:t>비행기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5652119" y="4419111"/>
              <a:ext cx="855095" cy="9001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</a:rPr>
                <a:t>좌석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681790" y="2618910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1</a:t>
              </a:r>
              <a:endParaRPr lang="ko-KR" alt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681790" y="4004773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1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927538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smtClean="0"/>
              <a:t>요구 사항 </a:t>
            </a:r>
            <a:r>
              <a:rPr lang="ko-KR" altLang="en-US" dirty="0"/>
              <a:t>분석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4450" y="1307308"/>
            <a:ext cx="6496050" cy="521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948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03 </a:t>
            </a:r>
            <a:r>
              <a:rPr lang="ko-KR" altLang="en-US" dirty="0" smtClean="0"/>
              <a:t>개념적 설계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/>
              <a:t>설계 </a:t>
            </a:r>
            <a:r>
              <a:rPr lang="en-US" altLang="ko-KR" dirty="0"/>
              <a:t>2</a:t>
            </a:r>
            <a:r>
              <a:rPr lang="en-US" altLang="ko-KR" dirty="0" smtClean="0"/>
              <a:t> </a:t>
            </a:r>
            <a:r>
              <a:rPr lang="ko-KR" altLang="en-US" dirty="0"/>
              <a:t>단계 </a:t>
            </a:r>
            <a:r>
              <a:rPr lang="en-US" altLang="ko-KR" dirty="0"/>
              <a:t>: </a:t>
            </a:r>
            <a:r>
              <a:rPr lang="ko-KR" altLang="en-US" dirty="0" smtClean="0"/>
              <a:t>개념적 </a:t>
            </a:r>
            <a:r>
              <a:rPr lang="ko-KR" altLang="en-US" dirty="0"/>
              <a:t>설계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목적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en-US" altLang="ko-KR" dirty="0"/>
              <a:t>DBMS</a:t>
            </a:r>
            <a:r>
              <a:rPr lang="ko-KR" altLang="en-US" dirty="0"/>
              <a:t>에 독립적인 개념적 </a:t>
            </a:r>
            <a:r>
              <a:rPr lang="ko-KR" altLang="en-US" dirty="0" smtClean="0"/>
              <a:t>스키</a:t>
            </a:r>
            <a:r>
              <a:rPr lang="ko-KR" altLang="en-US" dirty="0"/>
              <a:t>마</a:t>
            </a:r>
            <a:r>
              <a:rPr lang="ko-KR" altLang="en-US" dirty="0" smtClean="0"/>
              <a:t> </a:t>
            </a:r>
            <a:r>
              <a:rPr lang="ko-KR" altLang="en-US" dirty="0"/>
              <a:t>설계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요구 사항 분석 결과물을 개념적 데이터 모델을 이용해 개념적 구조로 표현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>
                <a:solidFill>
                  <a:srgbClr val="0070C0"/>
                </a:solidFill>
                <a:sym typeface="Wingdings"/>
              </a:rPr>
              <a:t></a:t>
            </a:r>
            <a:r>
              <a:rPr lang="ko-KR" altLang="en-US" dirty="0" smtClean="0">
                <a:sym typeface="Wingdings"/>
              </a:rPr>
              <a:t> </a:t>
            </a:r>
            <a:r>
              <a:rPr lang="ko-KR" altLang="en-US" dirty="0" smtClean="0"/>
              <a:t>개념적 모델링</a:t>
            </a:r>
            <a:endParaRPr lang="en-US" altLang="ko-KR" dirty="0"/>
          </a:p>
          <a:p>
            <a:pPr lvl="3">
              <a:lnSpc>
                <a:spcPct val="150000"/>
              </a:lnSpc>
            </a:pPr>
            <a:r>
              <a:rPr lang="ko-KR" altLang="en-US" dirty="0" smtClean="0"/>
              <a:t>일반적으로 </a:t>
            </a:r>
            <a:r>
              <a:rPr lang="en-US" altLang="ko-KR" dirty="0" smtClean="0"/>
              <a:t>E-R </a:t>
            </a:r>
            <a:r>
              <a:rPr lang="ko-KR" altLang="en-US" dirty="0" smtClean="0"/>
              <a:t>모델을 많이 이용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결과물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개념적 스키마</a:t>
            </a:r>
            <a:r>
              <a:rPr lang="en-US" altLang="ko-KR" dirty="0"/>
              <a:t> </a:t>
            </a:r>
            <a:r>
              <a:rPr lang="en-US" altLang="ko-KR" dirty="0" smtClean="0"/>
              <a:t>: E-R </a:t>
            </a:r>
            <a:r>
              <a:rPr lang="ko-KR" altLang="en-US" dirty="0" smtClean="0"/>
              <a:t>다이어그램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주요 작업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요구 사항 분석 결과를 기반으로 중요한 개체를 추출하고 개체 간의 관계를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결정하여 </a:t>
            </a:r>
            <a:r>
              <a:rPr lang="en-US" altLang="ko-KR" dirty="0" smtClean="0"/>
              <a:t>E-R </a:t>
            </a:r>
            <a:r>
              <a:rPr lang="ko-KR" altLang="en-US" dirty="0" smtClean="0"/>
              <a:t>다이어그램으로 표현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35032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Eb82nFTydcJsF5QWWL1My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iX8RTCyCD4DExAYZXe7JN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9T8gPHXoBt3RlinnsibU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ANW7ZgoGlEWnuRLGrNS8b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jVmvEBsaUXzBcSXeaEKr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b16NVF9JdNqu1LuBNeaK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eSvioBSrtly40QTH3FWy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SaeCWOnbDRyNoQU6jQYUo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EmYTdGww70zHJNcnoJ7gB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7f18fgYLgU3f2g6Qvjgzq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SwxO8C9Nnf1B7VvSodZ9s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G6VVYYqvPnUjUw0kFX9f9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Mc9rmarLuZKoHJBklWWWI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Y0ZMUmRNCUd7CmQQBVcMv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7f18fgYLgU3f2g6Qvjgzq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SwxO8C9Nnf1B7VvSodZ9s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Mc9rmarLuZKoHJBklWWWI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Y0ZMUmRNCUd7CmQQBVcMv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YEBhd5S2D6YBng4C7mTwM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DsoPFN7KmU1oocNG6LMPa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X90PYOOnnF2M19Soq5VSK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Mc9rmarLuZKoHJBklWWWI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1A1Xddgf7q4KqMIT3Mszx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7f18fgYLgU3f2g6Qvjgzq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BLBiWEQYdFTOe9rzf4UGm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aA7ftul0JWsMpeaCqdWEG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mrJcpDEHKI9Cmj7M6klC5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EE9qJ3A1uChqGXbC2ta3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AXERznfiRjRIu5yfcUEaH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dN8Ho1F7ROPKA1bGalCcV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1958E5hvUyXmqsZauhVzj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1A1Xddgf7q4KqMIT3Mszx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1A1Xddgf7q4KqMIT3Mszx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kOEy6jOFPmGjWlKX1nQ8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bCIqoHsRmSZRjUVDVwwVC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0pGGgPnhBmF6y66eBGwg8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S5HgR99SyH5RtON1cKhZF"/>
</p:tagLst>
</file>

<file path=ppt/theme/theme1.xml><?xml version="1.0" encoding="utf-8"?>
<a:theme xmlns:a="http://schemas.openxmlformats.org/drawingml/2006/main" name="유닉스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3386</TotalTime>
  <Words>2286</Words>
  <Application>Microsoft Office PowerPoint</Application>
  <PresentationFormat>화면 슬라이드 쇼(4:3)</PresentationFormat>
  <Paragraphs>378</Paragraphs>
  <Slides>71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71</vt:i4>
      </vt:variant>
    </vt:vector>
  </HeadingPairs>
  <TitlesOfParts>
    <vt:vector size="72" baseType="lpstr">
      <vt:lpstr>유닉스</vt:lpstr>
      <vt:lpstr>PowerPoint 프레젠테이션</vt:lpstr>
      <vt:lpstr>학습목표</vt:lpstr>
      <vt:lpstr>01 데이터베이스 설계 단계</vt:lpstr>
      <vt:lpstr>01 데이터베이스 설계 단계</vt:lpstr>
      <vt:lpstr>01 데이터베이스 설계 단계</vt:lpstr>
      <vt:lpstr>02 요구 사항 분석</vt:lpstr>
      <vt:lpstr>02 요구 사항 분석</vt:lpstr>
      <vt:lpstr>02 요구 사항 분석</vt:lpstr>
      <vt:lpstr>03 개념적 설계</vt:lpstr>
      <vt:lpstr>03 개념적 설계</vt:lpstr>
      <vt:lpstr>03 개념적 설계</vt:lpstr>
      <vt:lpstr>03 개념적 설계</vt:lpstr>
      <vt:lpstr>03 개념적 설계</vt:lpstr>
      <vt:lpstr>03 개념적 설계</vt:lpstr>
      <vt:lpstr>03 개념적 설계</vt:lpstr>
      <vt:lpstr>03 개념적 설계</vt:lpstr>
      <vt:lpstr>03 개념적 설계</vt:lpstr>
      <vt:lpstr>03 개념적 설계</vt:lpstr>
      <vt:lpstr>03 개념적 설계</vt:lpstr>
      <vt:lpstr>03 개념적 설계</vt:lpstr>
      <vt:lpstr>03 개념적 설계</vt:lpstr>
      <vt:lpstr>03 개념적 설계</vt:lpstr>
      <vt:lpstr>03 개념적 설계</vt:lpstr>
      <vt:lpstr>03 개념적 설계</vt:lpstr>
      <vt:lpstr>03 개념적 설계</vt:lpstr>
      <vt:lpstr>03 개념적 설계</vt:lpstr>
      <vt:lpstr>03 개념적 설계</vt:lpstr>
      <vt:lpstr>03 개념적 설계</vt:lpstr>
      <vt:lpstr>03 개념적 설계</vt:lpstr>
      <vt:lpstr>03 개념적 설계</vt:lpstr>
      <vt:lpstr>04 논리적 설계</vt:lpstr>
      <vt:lpstr>04 논리적 설계</vt:lpstr>
      <vt:lpstr>04 논리적 설계</vt:lpstr>
      <vt:lpstr>04 논리적 설계</vt:lpstr>
      <vt:lpstr>04 논리적 설계</vt:lpstr>
      <vt:lpstr>04 논리적 설계</vt:lpstr>
      <vt:lpstr>04 논리적 설계</vt:lpstr>
      <vt:lpstr>04 논리적 설계</vt:lpstr>
      <vt:lpstr>04 논리적 설계</vt:lpstr>
      <vt:lpstr>04 논리적 설계</vt:lpstr>
      <vt:lpstr>04 논리적 설계</vt:lpstr>
      <vt:lpstr>04 논리적 설계</vt:lpstr>
      <vt:lpstr>04 논리적 설계</vt:lpstr>
      <vt:lpstr>04 논리적 설계</vt:lpstr>
      <vt:lpstr>04 논리적 설계</vt:lpstr>
      <vt:lpstr>04 논리적 설계</vt:lpstr>
      <vt:lpstr>04 논리적 설계</vt:lpstr>
      <vt:lpstr>04 논리적 설계</vt:lpstr>
      <vt:lpstr>04 논리적 설계</vt:lpstr>
      <vt:lpstr>04 논리적 설계</vt:lpstr>
      <vt:lpstr>04 논리적 설계</vt:lpstr>
      <vt:lpstr>04 논리적 설계</vt:lpstr>
      <vt:lpstr>04 논리적 설계</vt:lpstr>
      <vt:lpstr>04 논리적 설계</vt:lpstr>
      <vt:lpstr>04 논리적 설계</vt:lpstr>
      <vt:lpstr>04 논리적 설계</vt:lpstr>
      <vt:lpstr>04 논리적 설계</vt:lpstr>
      <vt:lpstr>04 논리적 설계</vt:lpstr>
      <vt:lpstr>04 논리적 설계</vt:lpstr>
      <vt:lpstr>04 논리적 설계</vt:lpstr>
      <vt:lpstr>04 논리적 설계</vt:lpstr>
      <vt:lpstr>04 논리적 설계</vt:lpstr>
      <vt:lpstr>04 논리적 설계</vt:lpstr>
      <vt:lpstr>04 논리적 설계</vt:lpstr>
      <vt:lpstr>04 논리적 설계</vt:lpstr>
      <vt:lpstr>04 논리적 설계</vt:lpstr>
      <vt:lpstr>05 물리적 설계와 구현</vt:lpstr>
      <vt:lpstr>05 물리적 설계와 구현</vt:lpstr>
      <vt:lpstr>05 물리적 설계와 구현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1장. 유닉스 개요 및 기본 사용법</dc:title>
  <dc:creator>윤소정</dc:creator>
  <cp:lastModifiedBy>99</cp:lastModifiedBy>
  <cp:revision>302</cp:revision>
  <dcterms:created xsi:type="dcterms:W3CDTF">2012-07-23T02:34:37Z</dcterms:created>
  <dcterms:modified xsi:type="dcterms:W3CDTF">2020-04-13T05:45:19Z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oogle.Documents.Tracking">
    <vt:lpwstr>true</vt:lpwstr>
  </property>
  <property fmtid="{D5CDD505-2E9C-101B-9397-08002B2CF9AE}" pid="3" name="Google.Documents.DocumentId">
    <vt:lpwstr>1NCUCeAsLTdgs0g0NVq39g0UxrcrxPknXzBwH4Bd9mpo</vt:lpwstr>
  </property>
  <property fmtid="{D5CDD505-2E9C-101B-9397-08002B2CF9AE}" pid="4" name="Google.Documents.RevisionId">
    <vt:lpwstr>16204708356322461875</vt:lpwstr>
  </property>
  <property fmtid="{D5CDD505-2E9C-101B-9397-08002B2CF9AE}" pid="5" name="Google.Documents.PreviousRevisionId">
    <vt:lpwstr>06215226093729447614</vt:lpwstr>
  </property>
  <property fmtid="{D5CDD505-2E9C-101B-9397-08002B2CF9AE}" pid="6" name="Google.Documents.PluginVersion">
    <vt:lpwstr>2.0.2662.553</vt:lpwstr>
  </property>
  <property fmtid="{D5CDD505-2E9C-101B-9397-08002B2CF9AE}" pid="7" name="Google.Documents.MergeIncapabilityFlags">
    <vt:i4>0</vt:i4>
  </property>
</Properties>
</file>