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438" r:id="rId2"/>
    <p:sldId id="447" r:id="rId3"/>
    <p:sldId id="529" r:id="rId4"/>
    <p:sldId id="483" r:id="rId5"/>
    <p:sldId id="530" r:id="rId6"/>
    <p:sldId id="534" r:id="rId7"/>
    <p:sldId id="533" r:id="rId8"/>
    <p:sldId id="531" r:id="rId9"/>
    <p:sldId id="535" r:id="rId10"/>
    <p:sldId id="532" r:id="rId11"/>
    <p:sldId id="536" r:id="rId12"/>
    <p:sldId id="537" r:id="rId13"/>
    <p:sldId id="484" r:id="rId14"/>
    <p:sldId id="538" r:id="rId15"/>
    <p:sldId id="494" r:id="rId16"/>
    <p:sldId id="539" r:id="rId17"/>
    <p:sldId id="540" r:id="rId18"/>
    <p:sldId id="496" r:id="rId19"/>
    <p:sldId id="541" r:id="rId20"/>
    <p:sldId id="497" r:id="rId21"/>
    <p:sldId id="486" r:id="rId22"/>
    <p:sldId id="552" r:id="rId23"/>
    <p:sldId id="498" r:id="rId24"/>
    <p:sldId id="542" r:id="rId25"/>
    <p:sldId id="543" r:id="rId26"/>
    <p:sldId id="544" r:id="rId27"/>
    <p:sldId id="501" r:id="rId28"/>
    <p:sldId id="545" r:id="rId29"/>
    <p:sldId id="547" r:id="rId30"/>
    <p:sldId id="546" r:id="rId31"/>
    <p:sldId id="548" r:id="rId32"/>
    <p:sldId id="549" r:id="rId33"/>
    <p:sldId id="550" r:id="rId34"/>
    <p:sldId id="551" r:id="rId35"/>
    <p:sldId id="509" r:id="rId36"/>
    <p:sldId id="553" r:id="rId37"/>
    <p:sldId id="508" r:id="rId38"/>
    <p:sldId id="510" r:id="rId39"/>
    <p:sldId id="554" r:id="rId40"/>
    <p:sldId id="556" r:id="rId41"/>
    <p:sldId id="555" r:id="rId42"/>
    <p:sldId id="557" r:id="rId43"/>
    <p:sldId id="516" r:id="rId44"/>
    <p:sldId id="520" r:id="rId45"/>
    <p:sldId id="558" r:id="rId46"/>
    <p:sldId id="518" r:id="rId47"/>
    <p:sldId id="519" r:id="rId48"/>
    <p:sldId id="524" r:id="rId49"/>
    <p:sldId id="525" r:id="rId50"/>
    <p:sldId id="526" r:id="rId51"/>
    <p:sldId id="559" r:id="rId52"/>
    <p:sldId id="527" r:id="rId53"/>
    <p:sldId id="45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CC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9" d="100"/>
          <a:sy n="109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3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501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7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1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0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9356" y="1538790"/>
            <a:ext cx="387638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9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정규화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정규화의 개념과 이상 현상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함수 종속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기본 정규형과 정규화 과정</a:t>
            </a:r>
          </a:p>
        </p:txBody>
      </p:sp>
    </p:spTree>
    <p:extLst>
      <p:ext uri="{BB962C8B-B14F-4D97-AF65-F5344CB8AC3E}">
        <p14:creationId xmlns:p14="http://schemas.microsoft.com/office/powerpoint/2010/main" val="20074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삭제 이상</a:t>
            </a:r>
            <a:r>
              <a:rPr lang="en-US" altLang="ko-KR" dirty="0" smtClean="0"/>
              <a:t>(deletion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삭제하면 꼭 필요한 데이터까지 손실되는 연쇄 삭제 현상이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삭제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삭제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dirty="0" smtClean="0"/>
              <a:t>“orange”</a:t>
            </a:r>
            <a:r>
              <a:rPr lang="ko-KR" altLang="en-US" dirty="0" smtClean="0"/>
              <a:t>인 고객이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참여를 취소해 관련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삭제하게 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이벤트 참여와 관련이 없는 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 데이터까지 손실됨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삭제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741757"/>
            <a:ext cx="74580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현상이 발생하지 않도록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관련 있는 속성들로만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구성하기 위해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(decomposition)</a:t>
            </a:r>
            <a:r>
              <a:rPr lang="ko-KR" altLang="en-US" dirty="0" smtClean="0"/>
              <a:t>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함수적 종속성을 판단하여 정규화를 수행함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함수적 종속성</a:t>
            </a:r>
            <a:r>
              <a:rPr lang="en-US" altLang="ko-KR" dirty="0" smtClean="0"/>
              <a:t>(FD;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관련성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49370" y="4509120"/>
            <a:ext cx="6119730" cy="182085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함수적 종속성을 이용하여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릴레이션을</a:t>
            </a:r>
            <a:r>
              <a:rPr lang="ko-KR" altLang="en-US" dirty="0" smtClean="0">
                <a:solidFill>
                  <a:schemeClr val="tx1"/>
                </a:solidFill>
              </a:rPr>
              <a:t> 연관성이 있는 속성들로만 구성되도록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분해하여 이상 현상이 발생하지 않는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올바른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릴레이션으로</a:t>
            </a:r>
            <a:r>
              <a:rPr lang="ko-KR" altLang="en-US" dirty="0" smtClean="0">
                <a:solidFill>
                  <a:schemeClr val="tx1"/>
                </a:solidFill>
              </a:rPr>
              <a:t> 만들어 나가는 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6555" y="4654380"/>
            <a:ext cx="1871057" cy="1530339"/>
            <a:chOff x="770232" y="4668372"/>
            <a:chExt cx="1871057" cy="1530339"/>
          </a:xfrm>
        </p:grpSpPr>
        <p:sp>
          <p:nvSpPr>
            <p:cNvPr id="6" name="이등변 삼각형 5"/>
            <p:cNvSpPr/>
            <p:nvPr/>
          </p:nvSpPr>
          <p:spPr>
            <a:xfrm rot="5400000">
              <a:off x="940591" y="4498013"/>
              <a:ext cx="1530339" cy="1871057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6595" y="52798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정규화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595005" cy="5543705"/>
          </a:xfrm>
        </p:spPr>
        <p:txBody>
          <a:bodyPr/>
          <a:lstStyle/>
          <a:p>
            <a:r>
              <a:rPr lang="ko-KR" altLang="en-US" dirty="0"/>
              <a:t>함수 종속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를 함수적으로 결정한다</a:t>
            </a:r>
            <a:r>
              <a:rPr lang="en-US" altLang="ko-KR" dirty="0" smtClean="0"/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/>
              <a:t>내의 모든 </a:t>
            </a:r>
            <a:r>
              <a:rPr lang="ko-KR" altLang="en-US" dirty="0" err="1" smtClean="0"/>
              <a:t>투플에서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X </a:t>
            </a:r>
            <a:r>
              <a:rPr lang="ko-KR" altLang="en-US" dirty="0"/>
              <a:t>값에 대한 </a:t>
            </a:r>
            <a:r>
              <a:rPr lang="en-US" altLang="ko-KR" dirty="0" smtClean="0"/>
              <a:t>Y </a:t>
            </a:r>
            <a:r>
              <a:rPr lang="ko-KR" altLang="en-US" dirty="0"/>
              <a:t>값이 </a:t>
            </a:r>
            <a:r>
              <a:rPr lang="ko-KR" altLang="en-US" dirty="0" smtClean="0"/>
              <a:t>항상 하나임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하나의 릴레이션을 구성하는 속성들의 부분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“Y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함수적으로 종속되어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같은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en-US" altLang="ko-KR" b="1" dirty="0">
                <a:solidFill>
                  <a:srgbClr val="FF0000"/>
                </a:solidFill>
              </a:rPr>
              <a:t>→ Y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(X</a:t>
            </a:r>
            <a:r>
              <a:rPr lang="ko-KR" altLang="en-US" dirty="0"/>
              <a:t>는 결정자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ko-KR" altLang="en-US" dirty="0" err="1"/>
              <a:t>종속자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0" y="4149080"/>
            <a:ext cx="3324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583795"/>
            <a:ext cx="5029200" cy="240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57065" y="1853825"/>
            <a:ext cx="3600399" cy="1530170"/>
          </a:xfrm>
          <a:prstGeom prst="wedgeRoundRectCallout">
            <a:avLst>
              <a:gd name="adj1" fmla="val -67801"/>
              <a:gd name="adj2" fmla="val -2698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각 고객아이디 속성 값에 대응되는 고객이름 속성과 등급 속성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단 하나임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236472"/>
            <a:ext cx="7905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 종속 관계 판단 예 </a:t>
            </a:r>
            <a:r>
              <a:rPr lang="en-US" altLang="ko-KR" dirty="0" smtClean="0"/>
              <a:t>(1)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종속 다이어그램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종속 관계를 도식화하여 표현한 것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0" y="2252379"/>
            <a:ext cx="7905750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4194085"/>
            <a:ext cx="3695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함수 종속 관계 판단 시 유의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 자체의 특성과 의미를 기반으로 함수 종속성을 판단해야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값은 계속 변할 수 있으므로 현재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속성 값만으로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판단하면 안됨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 err="1" smtClean="0"/>
              <a:t>기본키와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다른 모든 속성들을 함수적으로 결정함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아니어도 다른 속성 값을 유일하게 결정하는 속성은 함수 종속 관계에서 결정자가 될 수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763815"/>
            <a:ext cx="5867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5" y="1597207"/>
            <a:ext cx="4419600" cy="1943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07015" y="1592857"/>
            <a:ext cx="4297503" cy="1710190"/>
          </a:xfrm>
          <a:prstGeom prst="wedgeRoundRectCallout">
            <a:avLst>
              <a:gd name="adj1" fmla="val -59111"/>
              <a:gd name="adj2" fmla="val -1686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고객이름은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r>
              <a:rPr lang="ko-KR" altLang="en-US" sz="1600" dirty="0" smtClean="0">
                <a:solidFill>
                  <a:schemeClr val="tx1"/>
                </a:solidFill>
              </a:rPr>
              <a:t>고객아이디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이벤트번호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일부분인 고객아이디에 종속되어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고객이름은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고객아이디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이벤트번호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에 부분 함수 종속됨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5" y="3851755"/>
            <a:ext cx="6095153" cy="25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완전 함수 종속</a:t>
            </a:r>
            <a:r>
              <a:rPr lang="en-US" altLang="ko-KR" dirty="0" smtClean="0"/>
              <a:t>(FFD; Full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속성 집합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함수적으로 종속되어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아닌 일부분에는 종속되지 않음을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함수 종속은 완전 함수 종속을 의미함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당첨여부는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00" dirty="0" smtClean="0"/>
          </a:p>
          <a:p>
            <a:r>
              <a:rPr lang="ko-KR" altLang="en-US" dirty="0" smtClean="0"/>
              <a:t>부분 함수 종속</a:t>
            </a:r>
            <a:r>
              <a:rPr lang="en-US" altLang="ko-KR" dirty="0" smtClean="0"/>
              <a:t>(PFD; Partial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릴레이션에서</a:t>
            </a:r>
            <a:r>
              <a:rPr lang="ko-KR" altLang="en-US" dirty="0"/>
              <a:t> 속성 집합 </a:t>
            </a:r>
            <a:r>
              <a:rPr lang="en-US" altLang="ko-KR" dirty="0"/>
              <a:t>Y</a:t>
            </a:r>
            <a:r>
              <a:rPr lang="ko-KR" altLang="en-US" dirty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</a:t>
            </a:r>
            <a:r>
              <a:rPr lang="ko-KR" altLang="en-US" dirty="0"/>
              <a:t>아닌 </a:t>
            </a:r>
            <a:r>
              <a:rPr lang="ko-KR" altLang="en-US" dirty="0" smtClean="0"/>
              <a:t>일부분에도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함수적으로 종속됨을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고객이름은 </a:t>
            </a:r>
            <a:r>
              <a:rPr lang="en-US" altLang="ko-KR" dirty="0"/>
              <a:t>{</a:t>
            </a:r>
            <a:r>
              <a:rPr lang="ko-KR" altLang="en-US" dirty="0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이벤트번호</a:t>
            </a:r>
            <a:r>
              <a:rPr lang="en-US" altLang="ko-KR" dirty="0"/>
              <a:t>}</a:t>
            </a:r>
            <a:r>
              <a:rPr lang="ko-KR" altLang="en-US" dirty="0"/>
              <a:t>에 </a:t>
            </a:r>
            <a:r>
              <a:rPr lang="ko-KR" altLang="en-US" dirty="0" smtClean="0"/>
              <a:t>부분 함수 종속됨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정규화의 필요성과 이상 현상의 의미를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정규화를 수행하기 위해 함수 종속성의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정규형의 유형과 관계를 이해하고</a:t>
            </a:r>
            <a:r>
              <a:rPr lang="en-US" altLang="ko-KR" dirty="0"/>
              <a:t>, </a:t>
            </a:r>
            <a:r>
              <a:rPr lang="ko-KR" altLang="en-US" dirty="0"/>
              <a:t>실제 예를 통해 정규화 과정을 연습해본다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62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2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고려할 필요가 없는 함수 종속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결정자와 종속자가 같거나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결정자가 </a:t>
            </a:r>
            <a:r>
              <a:rPr lang="ko-KR" altLang="en-US" dirty="0" err="1" smtClean="0"/>
              <a:t>종속자를</a:t>
            </a:r>
            <a:r>
              <a:rPr lang="ko-KR" altLang="en-US" dirty="0" smtClean="0"/>
              <a:t> 포함하는 것처럼 당연한 함수 종속 관계는 고려하지 않음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798930"/>
            <a:ext cx="5096816" cy="2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함수 </a:t>
            </a:r>
            <a:r>
              <a:rPr lang="ko-KR" altLang="en-US" dirty="0"/>
              <a:t>종속성을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연관성이 있는 </a:t>
            </a:r>
            <a:r>
              <a:rPr lang="ko-KR" altLang="en-US" dirty="0"/>
              <a:t>속성들로만 구성되도록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분해해서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 </a:t>
            </a:r>
            <a:r>
              <a:rPr lang="ko-KR" altLang="en-US" dirty="0"/>
              <a:t>현상이 </a:t>
            </a:r>
            <a:r>
              <a:rPr lang="ko-KR" altLang="en-US" dirty="0" smtClean="0"/>
              <a:t>발생하지 </a:t>
            </a:r>
            <a:r>
              <a:rPr lang="ko-KR" altLang="en-US" dirty="0"/>
              <a:t>않는 </a:t>
            </a:r>
            <a:r>
              <a:rPr lang="ko-KR" altLang="en-US" dirty="0" smtClean="0"/>
              <a:t>올바른 </a:t>
            </a:r>
            <a:r>
              <a:rPr lang="ko-KR" altLang="en-US" dirty="0" err="1"/>
              <a:t>릴레이션으로</a:t>
            </a:r>
            <a:r>
              <a:rPr lang="ko-KR" altLang="en-US" dirty="0"/>
              <a:t> </a:t>
            </a:r>
            <a:r>
              <a:rPr lang="ko-KR" altLang="en-US" dirty="0" smtClean="0"/>
              <a:t>만들어 가는 과정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기본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관련이 없는 함수 종속성은 별개의 릴레이션으로 표현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정규화를 통해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decomposition)</a:t>
            </a:r>
            <a:r>
              <a:rPr lang="ko-KR" altLang="en-US" dirty="0" smtClean="0"/>
              <a:t>되어야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의미상 동등한 릴레이션들로 분해되어야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분해로 인한 정보 손실이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발생하지 않아야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자연 조인하면 분해 전의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복원 가능해야 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정규형</a:t>
            </a:r>
            <a:r>
              <a:rPr lang="en-US" altLang="ko-KR" dirty="0" smtClean="0"/>
              <a:t>(NF;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정규화된 정도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정규형마다 제약조건이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정규형의 차수가 높아질수록 요구되는 제약조건이 많아지고 </a:t>
            </a:r>
            <a:r>
              <a:rPr lang="ko-KR" altLang="en-US" dirty="0" err="1" smtClean="0"/>
              <a:t>엄격해짐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고려해서 적합한 정규형을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기본 정규형과 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718810"/>
            <a:ext cx="5667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37" y="1493785"/>
            <a:ext cx="6162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7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</a:t>
            </a:r>
            <a:r>
              <a:rPr lang="en-US" altLang="ko-KR" smtClean="0"/>
              <a:t>(1NF; First Normal Form)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릴레이션의 모든 속성이 더는 분해되지 않는 원자 값</a:t>
            </a:r>
            <a:r>
              <a:rPr lang="en-US" altLang="ko-KR" smtClean="0"/>
              <a:t>(atomic value)</a:t>
            </a:r>
            <a:r>
              <a:rPr lang="ko-KR" altLang="en-US" smtClean="0"/>
              <a:t>만 가지면 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만족해야 관계 데이터베이스의 릴레이션이 될 자격이 있음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3654025"/>
            <a:ext cx="86772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(1NF; First Normal Form)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01770" y="1808820"/>
            <a:ext cx="4500500" cy="720080"/>
          </a:xfrm>
          <a:prstGeom prst="wedgeRoundRectCallout">
            <a:avLst>
              <a:gd name="adj1" fmla="val -22126"/>
              <a:gd name="adj2" fmla="val 7404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753925"/>
            <a:ext cx="602932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05" y="2230955"/>
            <a:ext cx="5514975" cy="3943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1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(1NF; First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47235" y="1600885"/>
            <a:ext cx="3645405" cy="630070"/>
          </a:xfrm>
          <a:prstGeom prst="wedgeRoundRectCallou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정규형을 만족하는 릴레이션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106615" y="1869386"/>
            <a:ext cx="7560839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데이터 중복으로 인한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695036"/>
            <a:ext cx="546735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5" y="1808820"/>
            <a:ext cx="4343400" cy="2295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90" y="4343585"/>
            <a:ext cx="481965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 현상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불필요한 데이터 중복으로 인해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데이터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 연산을 수행할 때 발생할 수 있는 부작용</a:t>
            </a:r>
            <a:endParaRPr lang="en-US" altLang="ko-KR" dirty="0" smtClean="0"/>
          </a:p>
          <a:p>
            <a:pPr lvl="4"/>
            <a:endParaRPr lang="en-US" altLang="ko-KR" sz="1600" dirty="0" smtClean="0"/>
          </a:p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 현상을 제거하면서 데이터베이스를 올바르게 설계해 나가는 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1571" y="1673805"/>
            <a:ext cx="7695854" cy="67507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못한 등급과 할인율 때문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10" y="2486514"/>
            <a:ext cx="7938915" cy="4371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종속되지 못하고 일부분인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고객아이디에 종속되는 등급과 할인율 속성이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함수 종속이 제거되도록 이벤트참여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릴레이션들은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54190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완전 함수 종속되면 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정규형에</a:t>
            </a:r>
            <a:r>
              <a:rPr lang="ko-KR" altLang="en-US" dirty="0" smtClean="0"/>
              <a:t> 속하는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만족하게 하려면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함수 종속을 제거하고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완전 함수 종속되도록 분해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3912396"/>
            <a:ext cx="8620125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1" y="1718810"/>
            <a:ext cx="7290809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않은 등급과 할인율 속성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818640"/>
            <a:ext cx="543877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9064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31540" y="1502519"/>
            <a:ext cx="8412497" cy="5256851"/>
            <a:chOff x="566555" y="1538790"/>
            <a:chExt cx="8412497" cy="52568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555" y="1538790"/>
              <a:ext cx="4595315" cy="52568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8433" y="6129300"/>
              <a:ext cx="3820619" cy="296500"/>
            </a:xfrm>
            <a:prstGeom prst="rect">
              <a:avLst/>
            </a:prstGeom>
          </p:spPr>
        </p:pic>
      </p:grpSp>
      <p:sp>
        <p:nvSpPr>
          <p:cNvPr id="6" name="모서리가 둥근 사각형 설명선 5"/>
          <p:cNvSpPr/>
          <p:nvPr/>
        </p:nvSpPr>
        <p:spPr>
          <a:xfrm>
            <a:off x="4940259" y="3158970"/>
            <a:ext cx="3986935" cy="855095"/>
          </a:xfrm>
          <a:prstGeom prst="wedgeRoundRectCallout">
            <a:avLst>
              <a:gd name="adj1" fmla="val -44672"/>
              <a:gd name="adj2" fmla="val 10014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이벤트참여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2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(2NF; Second Normal Form)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830565"/>
            <a:ext cx="6660740" cy="46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572454"/>
            <a:ext cx="6633648" cy="528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2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321750" y="1838265"/>
            <a:ext cx="5400600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58" t="14690" r="57936" b="48697"/>
          <a:stretch/>
        </p:blipFill>
        <p:spPr>
          <a:xfrm>
            <a:off x="1961710" y="2663915"/>
            <a:ext cx="432048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9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2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286635" y="1867168"/>
            <a:ext cx="6660740" cy="675075"/>
          </a:xfrm>
          <a:prstGeom prst="wedgeRoundRectCallout">
            <a:avLst>
              <a:gd name="adj1" fmla="val -20801"/>
              <a:gd name="adj2" fmla="val 74567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rgbClr val="FF0000"/>
                </a:solidFill>
              </a:rPr>
              <a:t>이행적 함수 종속이 존재하기 때문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798930"/>
            <a:ext cx="7041485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685015" cy="5543705"/>
          </a:xfrm>
        </p:spPr>
        <p:txBody>
          <a:bodyPr/>
          <a:lstStyle/>
          <a:p>
            <a:pPr lvl="0"/>
            <a:r>
              <a:rPr lang="ko-KR" altLang="en-US" spc="-150" dirty="0"/>
              <a:t>제 </a:t>
            </a:r>
            <a:r>
              <a:rPr lang="en-US" altLang="ko-KR" spc="-150" dirty="0"/>
              <a:t>2 </a:t>
            </a:r>
            <a:r>
              <a:rPr lang="ko-KR" altLang="en-US" spc="-150" dirty="0"/>
              <a:t>정규형은 만족하지만 이상 현상이 발생하는 </a:t>
            </a:r>
            <a:r>
              <a:rPr lang="ko-KR" altLang="en-US" spc="-150" dirty="0" err="1"/>
              <a:t>릴레이션</a:t>
            </a:r>
            <a:r>
              <a:rPr lang="ko-KR" altLang="en-US" spc="-150" dirty="0"/>
              <a:t> 예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제거되도록 고객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릴레이션들은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이상 현상의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853825"/>
            <a:ext cx="6962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이행적 함수 종속</a:t>
            </a:r>
            <a:r>
              <a:rPr lang="en-US" altLang="ko-KR" dirty="0" smtClean="0"/>
              <a:t>(transitive FD)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속성 집합 </a:t>
            </a:r>
            <a:r>
              <a:rPr lang="en-US" altLang="ko-KR" dirty="0" smtClean="0"/>
              <a:t>X, Y, Z</a:t>
            </a:r>
            <a:r>
              <a:rPr lang="ko-KR" altLang="en-US" dirty="0" smtClean="0"/>
              <a:t>에 대해 함수 종속 관계 </a:t>
            </a:r>
            <a:r>
              <a:rPr lang="en-US" altLang="ko-KR" dirty="0" smtClean="0"/>
              <a:t>X → 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 → Z</a:t>
            </a:r>
            <a:r>
              <a:rPr lang="ko-KR" altLang="en-US" dirty="0" smtClean="0"/>
              <a:t>가 존재하면 논리적으로 </a:t>
            </a:r>
            <a:r>
              <a:rPr lang="en-US" altLang="ko-KR" dirty="0" smtClean="0"/>
              <a:t>X → Z</a:t>
            </a:r>
            <a:r>
              <a:rPr lang="ko-KR" altLang="en-US" dirty="0" smtClean="0"/>
              <a:t>가 성립되는데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Z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이행적으로 함수 종속되었다고 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75" y="3203975"/>
            <a:ext cx="3695307" cy="23852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이행적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종속이 되지 않으면 제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 </a:t>
            </a:r>
            <a:r>
              <a:rPr lang="en-US" altLang="ko-KR" dirty="0" smtClean="0"/>
              <a:t>2 </a:t>
            </a:r>
            <a:r>
              <a:rPr lang="ko-KR" altLang="en-US" dirty="0" err="1"/>
              <a:t>정규형에</a:t>
            </a:r>
            <a:r>
              <a:rPr lang="ko-KR" altLang="en-US" dirty="0"/>
              <a:t> 속하는 </a:t>
            </a:r>
            <a:r>
              <a:rPr lang="ko-KR" altLang="en-US" dirty="0" err="1"/>
              <a:t>릴레이션이</a:t>
            </a:r>
            <a:r>
              <a:rPr lang="ko-KR" altLang="en-US" dirty="0"/>
              <a:t> 제 </a:t>
            </a:r>
            <a:r>
              <a:rPr lang="en-US" altLang="ko-KR" dirty="0" smtClean="0"/>
              <a:t>3 </a:t>
            </a:r>
            <a:r>
              <a:rPr lang="ko-KR" altLang="en-US" dirty="0" err="1"/>
              <a:t>정규형을</a:t>
            </a:r>
            <a:r>
              <a:rPr lang="ko-KR" altLang="en-US" dirty="0"/>
              <a:t> 만족하게 하려면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</a:t>
            </a:r>
            <a:r>
              <a:rPr lang="ko-KR" altLang="en-US" dirty="0"/>
              <a:t>함수 </a:t>
            </a:r>
            <a:r>
              <a:rPr lang="ko-KR" altLang="en-US" dirty="0" smtClean="0"/>
              <a:t>종속이 되지 않도록 분해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6" y="3912396"/>
            <a:ext cx="8648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39583" y="1763815"/>
            <a:ext cx="7065784" cy="119448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고객아이디가 등급을 통해 할인율을 결정하는 이행적 함수 종속 관계가 존재하기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3352543"/>
            <a:ext cx="4095455" cy="251284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493785"/>
            <a:ext cx="5202444" cy="52532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87035" y="2753925"/>
            <a:ext cx="3806915" cy="855095"/>
          </a:xfrm>
          <a:prstGeom prst="wedgeRoundRectCallout">
            <a:avLst>
              <a:gd name="adj1" fmla="val -38209"/>
              <a:gd name="adj2" fmla="val 11569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고객등급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3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61610" y="1808820"/>
            <a:ext cx="7002967" cy="41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8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88740"/>
            <a:ext cx="8820980" cy="554370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r>
              <a:rPr lang="en-US" altLang="ko-KR" dirty="0" smtClean="0"/>
              <a:t>(BCNF; Boyce/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존재하는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정규형까지 모두 만족해도 이상 현상이 발생할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(strong 3NF)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후보키를</a:t>
            </a:r>
            <a:r>
              <a:rPr lang="ko-KR" altLang="en-US" dirty="0" smtClean="0"/>
              <a:t> 여러 개 가지고 있는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발생할 수 있는 이상 현상을 해결하기 위해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정규형보다 좀 더 엄격한 제약조건을 제시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모든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속하는 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것은 아님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5544235"/>
            <a:ext cx="7470830" cy="106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57" y="2893301"/>
            <a:ext cx="5991225" cy="3124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6555" y="1718809"/>
            <a:ext cx="8055895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</a:t>
            </a:r>
            <a:r>
              <a:rPr lang="ko-KR" altLang="en-US" dirty="0" err="1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코드 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 종속 관계에서 모든 결정자가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아니기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248980"/>
            <a:ext cx="3674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33CC"/>
                </a:solidFill>
              </a:rPr>
              <a:t>[</a:t>
            </a:r>
            <a:r>
              <a:rPr lang="ko-KR" altLang="en-US" b="1" dirty="0" smtClean="0">
                <a:solidFill>
                  <a:srgbClr val="FF33CC"/>
                </a:solidFill>
              </a:rPr>
              <a:t>강좌신청 </a:t>
            </a:r>
            <a:r>
              <a:rPr lang="ko-KR" altLang="en-US" b="1" dirty="0" err="1" smtClean="0">
                <a:solidFill>
                  <a:srgbClr val="FF33CC"/>
                </a:solidFill>
              </a:rPr>
              <a:t>릴레이션의</a:t>
            </a:r>
            <a:r>
              <a:rPr lang="ko-KR" altLang="en-US" b="1" dirty="0" smtClean="0">
                <a:solidFill>
                  <a:srgbClr val="FF33CC"/>
                </a:solidFill>
              </a:rPr>
              <a:t> </a:t>
            </a:r>
            <a:r>
              <a:rPr lang="ko-KR" altLang="en-US" b="1" dirty="0" err="1" smtClean="0">
                <a:solidFill>
                  <a:srgbClr val="FF33CC"/>
                </a:solidFill>
              </a:rPr>
              <a:t>후보키</a:t>
            </a:r>
            <a:r>
              <a:rPr lang="en-US" altLang="ko-KR" b="1" dirty="0" smtClean="0">
                <a:solidFill>
                  <a:srgbClr val="FF33CC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인터넷강좌</a:t>
            </a:r>
            <a:r>
              <a:rPr lang="en-US" altLang="ko-KR" dirty="0" smtClean="0"/>
              <a:t>} :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담당강사번호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1853825"/>
            <a:ext cx="5399950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69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152094" y="1583795"/>
            <a:ext cx="7515361" cy="884625"/>
          </a:xfrm>
          <a:prstGeom prst="wedgeRoundRectCallout">
            <a:avLst>
              <a:gd name="adj1" fmla="val -20785"/>
              <a:gd name="adj2" fmla="val 72177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담당강사번호가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b="1" dirty="0" smtClean="0">
                <a:solidFill>
                  <a:srgbClr val="FF0000"/>
                </a:solidFill>
              </a:rPr>
              <a:t> 아님에도 인터넷강좌 속성을 결정하기 때문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62" y="2715660"/>
            <a:ext cx="6613202" cy="36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1580" y="1548791"/>
            <a:ext cx="6030671" cy="5309209"/>
            <a:chOff x="746575" y="1548791"/>
            <a:chExt cx="6030671" cy="5309209"/>
          </a:xfrm>
        </p:grpSpPr>
        <p:grpSp>
          <p:nvGrpSpPr>
            <p:cNvPr id="9" name="그룹 8"/>
            <p:cNvGrpSpPr/>
            <p:nvPr/>
          </p:nvGrpSpPr>
          <p:grpSpPr>
            <a:xfrm>
              <a:off x="746575" y="1548791"/>
              <a:ext cx="6030671" cy="5309209"/>
              <a:chOff x="746575" y="1548791"/>
              <a:chExt cx="6030671" cy="530920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575" y="1548791"/>
                <a:ext cx="4829121" cy="530920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5348" y="6548334"/>
                <a:ext cx="3961898" cy="309666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851920" y="5724255"/>
              <a:ext cx="540060" cy="225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P003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5427095" y="3194517"/>
            <a:ext cx="2880320" cy="1260140"/>
          </a:xfrm>
          <a:prstGeom prst="wedgeRoundRectCallout">
            <a:avLst>
              <a:gd name="adj1" fmla="val -41590"/>
              <a:gd name="adj2" fmla="val 6778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고객담당강사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강좌담당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</a:rPr>
              <a:t>BCNF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에속함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1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이상 현상을 설명하기 위한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763815"/>
            <a:ext cx="6748648" cy="46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808820"/>
            <a:ext cx="7048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846526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정규형을 만족하면서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함수 종속이 아닌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종속</a:t>
            </a:r>
            <a:r>
              <a:rPr lang="en-US" altLang="ko-KR" dirty="0" smtClean="0"/>
              <a:t>(MVD; Multi Valued Dependency)</a:t>
            </a:r>
            <a:r>
              <a:rPr lang="ko-KR" altLang="en-US" dirty="0"/>
              <a:t>을</a:t>
            </a:r>
            <a:r>
              <a:rPr lang="ko-KR" altLang="en-US" dirty="0" smtClean="0"/>
              <a:t> 제거하면 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pPr lvl="3"/>
            <a:endParaRPr lang="en-US" altLang="ko-KR" sz="1100" dirty="0" smtClean="0"/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릴레이션이</a:t>
            </a:r>
            <a:r>
              <a:rPr lang="ko-KR" altLang="en-US" dirty="0"/>
              <a:t> 제 </a:t>
            </a:r>
            <a:r>
              <a:rPr lang="en-US" altLang="ko-KR" dirty="0"/>
              <a:t>4 </a:t>
            </a:r>
            <a:r>
              <a:rPr lang="ko-KR" altLang="en-US" dirty="0"/>
              <a:t>정규형을 만족하면서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후보키를</a:t>
            </a:r>
            <a:r>
              <a:rPr lang="ko-KR" altLang="en-US" dirty="0"/>
              <a:t> 통하지 않는 조인 종속</a:t>
            </a:r>
            <a:r>
              <a:rPr lang="en-US" altLang="ko-KR" dirty="0"/>
              <a:t> (JD; Join Dependency)</a:t>
            </a:r>
            <a:r>
              <a:rPr lang="ko-KR" altLang="en-US" dirty="0"/>
              <a:t>을 제거하면 제 </a:t>
            </a:r>
            <a:r>
              <a:rPr lang="en-US" altLang="ko-KR" dirty="0"/>
              <a:t>5 </a:t>
            </a:r>
            <a:r>
              <a:rPr lang="ko-KR" altLang="en-US" dirty="0"/>
              <a:t>정규형에 속함</a:t>
            </a:r>
            <a:endParaRPr lang="en-US" altLang="ko-KR" dirty="0"/>
          </a:p>
          <a:p>
            <a:pPr lvl="7">
              <a:lnSpc>
                <a:spcPct val="150000"/>
              </a:lnSpc>
            </a:pPr>
            <a:endParaRPr lang="en-US" altLang="ko-KR" sz="1100" dirty="0" smtClean="0"/>
          </a:p>
          <a:p>
            <a:r>
              <a:rPr lang="ko-KR" altLang="en-US" dirty="0" smtClean="0"/>
              <a:t>정규화 시 주의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정규형에 속해야만 바람직한 것은 아님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정규형이나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속하도록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데이터 중복을 줄이고 이상 현상을 해결하는 경우가 많음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074815"/>
            <a:ext cx="3761163" cy="56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1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3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삽입 이상</a:t>
            </a:r>
            <a:r>
              <a:rPr lang="en-US" altLang="ko-KR" dirty="0" smtClean="0"/>
              <a:t>(insertion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</a:t>
            </a:r>
            <a:r>
              <a:rPr lang="ko-KR" altLang="en-US" dirty="0" smtClean="0"/>
              <a:t> 새 데이터를 삽입하려면 불필요한 데이터도 함께 삽입해야 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삽입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삽입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아직 이벤트에 참여하지 않은 아이디가 </a:t>
            </a:r>
            <a:r>
              <a:rPr lang="en-US" altLang="ko-KR" dirty="0" smtClean="0"/>
              <a:t>“melon”,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성원용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신규 고객의 데이터는 이벤트참여 릴레이션에 삽입할 수 없음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삽입하려면 실제로 참여하지 않은 임시 이벤트번호를 삽입해야 함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이벤트참여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삽입 이상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808820"/>
            <a:ext cx="6838950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갱신 이상</a:t>
            </a:r>
            <a:r>
              <a:rPr lang="en-US" altLang="ko-KR" dirty="0" smtClean="0"/>
              <a:t>(update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중복된 </a:t>
            </a:r>
            <a:r>
              <a:rPr lang="ko-KR" altLang="en-US" dirty="0" err="1" smtClean="0"/>
              <a:t>투플들</a:t>
            </a:r>
            <a:r>
              <a:rPr lang="ko-KR" altLang="en-US" dirty="0" smtClean="0"/>
              <a:t> 중 일부만 수정하여 데이터가 불일치하게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되는 모순이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갱신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갱신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dirty="0" smtClean="0"/>
              <a:t>“apple”</a:t>
            </a:r>
            <a:r>
              <a:rPr lang="ko-KR" altLang="en-US" dirty="0" smtClean="0"/>
              <a:t>인 고객의 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vip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변경되었는데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일부 </a:t>
            </a:r>
            <a:r>
              <a:rPr lang="ko-KR" altLang="en-US" dirty="0" err="1" smtClean="0"/>
              <a:t>투플에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대해서만 등급이 수정된다면 </a:t>
            </a:r>
            <a:r>
              <a:rPr lang="en-US" altLang="ko-KR" dirty="0" smtClean="0"/>
              <a:t>“apple” </a:t>
            </a:r>
            <a:r>
              <a:rPr lang="ko-KR" altLang="en-US" dirty="0" smtClean="0"/>
              <a:t>고객이 서로 다른 등급을 가지는 모순이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갱신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789382"/>
            <a:ext cx="7715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1421</Words>
  <Application>Microsoft Office PowerPoint</Application>
  <PresentationFormat>화면 슬라이드 쇼(4:3)</PresentationFormat>
  <Paragraphs>222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Wingdings 3</vt:lpstr>
      <vt:lpstr>유닉스</vt:lpstr>
      <vt:lpstr>PowerPoint 프레젠테이션</vt:lpstr>
      <vt:lpstr>학습목표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1</cp:lastModifiedBy>
  <cp:revision>311</cp:revision>
  <dcterms:created xsi:type="dcterms:W3CDTF">2012-07-23T02:34:37Z</dcterms:created>
  <dcterms:modified xsi:type="dcterms:W3CDTF">2019-03-25T23:29:22Z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