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318" r:id="rId12"/>
    <p:sldId id="319" r:id="rId13"/>
    <p:sldId id="320" r:id="rId14"/>
    <p:sldId id="304" r:id="rId15"/>
    <p:sldId id="324" r:id="rId16"/>
    <p:sldId id="330" r:id="rId17"/>
    <p:sldId id="331" r:id="rId18"/>
    <p:sldId id="280" r:id="rId19"/>
    <p:sldId id="266" r:id="rId20"/>
    <p:sldId id="269" r:id="rId21"/>
    <p:sldId id="279" r:id="rId22"/>
    <p:sldId id="285" r:id="rId23"/>
    <p:sldId id="349" r:id="rId24"/>
    <p:sldId id="350" r:id="rId25"/>
    <p:sldId id="352" r:id="rId26"/>
    <p:sldId id="351" r:id="rId27"/>
    <p:sldId id="353" r:id="rId28"/>
    <p:sldId id="354" r:id="rId29"/>
    <p:sldId id="332" r:id="rId30"/>
    <p:sldId id="342" r:id="rId31"/>
    <p:sldId id="344" r:id="rId32"/>
    <p:sldId id="345" r:id="rId33"/>
    <p:sldId id="346" r:id="rId34"/>
    <p:sldId id="34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84988" autoAdjust="0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557E6-1379-412C-82B2-175BD5B127E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364D-BAF8-4856-9779-6D87DAD2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9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전체에 걸쳐 사용되는 기능을 재사용하도록 지원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다른 개념이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부가적인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보조하기 위한 프로그래밍 기법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바라보던 관점을 다르게 하여 부가기능적인 측면에서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보았을때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공통된 요소를 추출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비지니스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모듈화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모듈화의 핵심 단위는 비지니스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인프라 혹은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부가기능의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모듈화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 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등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모듈들의 주 목적 외에 필요한 부가적인 기능들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53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7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31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1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6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클래스에 </a:t>
            </a:r>
            <a:r>
              <a:rPr lang="en-US" altLang="ko-KR" dirty="0"/>
              <a:t>B</a:t>
            </a:r>
            <a:r>
              <a:rPr lang="ko-KR" altLang="en-US" dirty="0"/>
              <a:t>객체의 참조변수 </a:t>
            </a:r>
            <a:r>
              <a:rPr lang="en-US" altLang="ko-KR" dirty="0"/>
              <a:t>b</a:t>
            </a:r>
            <a:r>
              <a:rPr lang="ko-KR" altLang="en-US" dirty="0"/>
              <a:t>를 선언하고 </a:t>
            </a:r>
            <a:r>
              <a:rPr lang="en-US" altLang="ko-KR" dirty="0"/>
              <a:t>setter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메소드에서</a:t>
            </a:r>
            <a:r>
              <a:rPr lang="ko-KR" altLang="en-US" baseline="0" dirty="0"/>
              <a:t> 대입하도록</a:t>
            </a:r>
            <a:r>
              <a:rPr lang="en-US" altLang="ko-KR" baseline="0" dirty="0"/>
              <a:t>,</a:t>
            </a:r>
            <a:r>
              <a:rPr lang="ko-KR" altLang="en-US" baseline="0" dirty="0"/>
              <a:t> 또는 </a:t>
            </a:r>
            <a:r>
              <a:rPr lang="ko-KR" altLang="en-US" baseline="0" dirty="0" err="1"/>
              <a:t>생성자에서</a:t>
            </a:r>
            <a:r>
              <a:rPr lang="ko-KR" altLang="en-US" baseline="0" dirty="0"/>
              <a:t> 대입하도록 함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때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IoC</a:t>
            </a:r>
            <a:r>
              <a:rPr lang="en-US" altLang="ko-KR" baseline="0" dirty="0"/>
              <a:t> </a:t>
            </a:r>
            <a:r>
              <a:rPr lang="ko-KR" altLang="en-US" baseline="0" dirty="0"/>
              <a:t>컨테이너에 필요한 부품</a:t>
            </a:r>
            <a:r>
              <a:rPr lang="en-US" altLang="ko-KR" baseline="0" dirty="0"/>
              <a:t>(</a:t>
            </a:r>
            <a:r>
              <a:rPr lang="ko-KR" altLang="en-US" baseline="0" dirty="0"/>
              <a:t>기능 등</a:t>
            </a:r>
            <a:r>
              <a:rPr lang="en-US" altLang="ko-KR" baseline="0" dirty="0"/>
              <a:t>)</a:t>
            </a:r>
            <a:r>
              <a:rPr lang="ko-KR" altLang="en-US" baseline="0" dirty="0"/>
              <a:t>에 해당하는 여러 객체들을 생성하여 활용</a:t>
            </a:r>
            <a:r>
              <a:rPr lang="en-US" altLang="ko-KR" baseline="0" dirty="0"/>
              <a:t>(</a:t>
            </a:r>
            <a:r>
              <a:rPr lang="ko-KR" altLang="en-US" baseline="0" dirty="0"/>
              <a:t>주입</a:t>
            </a:r>
            <a:r>
              <a:rPr lang="en-US" altLang="ko-KR" baseline="0" dirty="0"/>
              <a:t>)</a:t>
            </a:r>
            <a:r>
              <a:rPr lang="ko-KR" altLang="en-US" baseline="0" dirty="0"/>
              <a:t>하도록 하는 방식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5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6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스프링은 웹 애플리케이션을 만들기 위한 프레임워크는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DispatcherServlet</a:t>
            </a:r>
            <a:r>
              <a:rPr lang="ko-KR" altLang="en-US" dirty="0"/>
              <a:t>이 최초의 요청을 무조건 받아서 처리한다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코딩을 하는 부분은 </a:t>
            </a:r>
            <a:r>
              <a:rPr lang="en-US" altLang="ko-KR" dirty="0"/>
              <a:t>Controller</a:t>
            </a:r>
            <a:r>
              <a:rPr lang="ko-KR" altLang="en-US" dirty="0"/>
              <a:t>와 </a:t>
            </a:r>
            <a:r>
              <a:rPr lang="en-US" altLang="ko-KR" dirty="0"/>
              <a:t>View.</a:t>
            </a:r>
          </a:p>
          <a:p>
            <a:r>
              <a:rPr lang="ko-KR" altLang="en-US" dirty="0"/>
              <a:t>나머지는 스프링 프레임워크에서 자동으로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흐름</a:t>
            </a:r>
            <a:endParaRPr lang="en-US" altLang="ko-KR" dirty="0"/>
          </a:p>
          <a:p>
            <a:r>
              <a:rPr lang="en-US" altLang="ko-KR" dirty="0"/>
              <a:t>Client -&gt; </a:t>
            </a:r>
            <a:r>
              <a:rPr lang="en-US" altLang="ko-KR" dirty="0" err="1"/>
              <a:t>DispatcherServlet</a:t>
            </a:r>
            <a:r>
              <a:rPr lang="en-US" altLang="ko-KR" dirty="0"/>
              <a:t> -&gt; Controller</a:t>
            </a:r>
            <a:r>
              <a:rPr lang="en-US" altLang="ko-KR" baseline="0" dirty="0"/>
              <a:t> -&gt; </a:t>
            </a:r>
            <a:r>
              <a:rPr lang="en-US" altLang="ko-KR" baseline="0" dirty="0" err="1"/>
              <a:t>DispatcherServlet</a:t>
            </a:r>
            <a:r>
              <a:rPr lang="en-US" altLang="ko-KR" baseline="0" dirty="0"/>
              <a:t> -&gt; </a:t>
            </a:r>
            <a:r>
              <a:rPr lang="en-US" altLang="ko-KR" baseline="0" dirty="0" err="1"/>
              <a:t>ViewResolver</a:t>
            </a:r>
            <a:r>
              <a:rPr lang="en-US" altLang="ko-KR" baseline="0" dirty="0"/>
              <a:t> -&gt; 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1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회원 가입 페이지 하자</a:t>
            </a:r>
            <a:r>
              <a:rPr lang="en-US" altLang="ko-KR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63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8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4364D-BAF8-4856-9779-6D87DAD2AF8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3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9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5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518822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70374"/>
            <a:ext cx="2743200" cy="251101"/>
          </a:xfrm>
        </p:spPr>
        <p:txBody>
          <a:bodyPr/>
          <a:lstStyle/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70374"/>
            <a:ext cx="4114800" cy="2511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70374"/>
            <a:ext cx="2743200" cy="251101"/>
          </a:xfrm>
        </p:spPr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26774" y="1033670"/>
            <a:ext cx="91638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9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2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26774" y="1033670"/>
            <a:ext cx="91638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2A19-C571-4D2B-904B-F978BA729C1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216C-8FFF-4CB2-8C51-58578FCED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게시판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프로젝트로 알아보는 </a:t>
            </a:r>
            <a:r>
              <a:rPr lang="en-US" altLang="ko-KR" dirty="0"/>
              <a:t>Spring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07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DI</a:t>
            </a:r>
            <a:r>
              <a:rPr lang="ko-KR" altLang="en-US" dirty="0"/>
              <a:t>와 </a:t>
            </a:r>
            <a:r>
              <a:rPr lang="en-US" altLang="ko-KR" dirty="0" err="1"/>
              <a:t>IoC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class </a:t>
            </a:r>
            <a:r>
              <a:rPr lang="ko-KR" altLang="en-US" dirty="0"/>
              <a:t>사이의 의존관계를 빈 설정 정보를 바탕으로 </a:t>
            </a:r>
            <a:r>
              <a:rPr lang="en-US" altLang="ko-KR" dirty="0"/>
              <a:t>container</a:t>
            </a:r>
            <a:r>
              <a:rPr lang="ko-KR" altLang="en-US" dirty="0"/>
              <a:t>가 자동적으로 연결</a:t>
            </a:r>
            <a:endParaRPr lang="en-US" altLang="ko-KR" dirty="0"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599723" y="2367983"/>
            <a:ext cx="1560353" cy="9227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IoC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99724" y="3739497"/>
            <a:ext cx="1560353" cy="922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19503" y="5220198"/>
            <a:ext cx="2128933" cy="9227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Setter Injection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87689" y="5220198"/>
            <a:ext cx="2128933" cy="9227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Constructor Injection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4"/>
            <a:endCxn id="5" idx="0"/>
          </p:cNvCxnSpPr>
          <p:nvPr/>
        </p:nvCxnSpPr>
        <p:spPr>
          <a:xfrm>
            <a:off x="3379900" y="3290772"/>
            <a:ext cx="1" cy="4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6" idx="0"/>
          </p:cNvCxnSpPr>
          <p:nvPr/>
        </p:nvCxnSpPr>
        <p:spPr>
          <a:xfrm flipH="1">
            <a:off x="2183970" y="4527147"/>
            <a:ext cx="644262" cy="693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5"/>
            <a:endCxn id="7" idx="0"/>
          </p:cNvCxnSpPr>
          <p:nvPr/>
        </p:nvCxnSpPr>
        <p:spPr>
          <a:xfrm>
            <a:off x="3931569" y="4527147"/>
            <a:ext cx="720587" cy="693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6321284" y="3641544"/>
            <a:ext cx="3651886" cy="2828830"/>
          </a:xfrm>
          <a:prstGeom prst="roundRect">
            <a:avLst>
              <a:gd name="adj" fmla="val 5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45249" y="2226364"/>
            <a:ext cx="3077890" cy="119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</a:t>
            </a:r>
            <a:r>
              <a:rPr lang="ko-KR" altLang="en-US" sz="2000" dirty="0"/>
              <a:t>객체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50599" y="3956354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B()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64470" y="3956354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C()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73849" y="2724682"/>
            <a:ext cx="2584851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setter() or construct()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0"/>
          </p:cNvCxnSpPr>
          <p:nvPr/>
        </p:nvCxnSpPr>
        <p:spPr>
          <a:xfrm flipV="1">
            <a:off x="7272946" y="3221110"/>
            <a:ext cx="133791" cy="735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7" idx="0"/>
          </p:cNvCxnSpPr>
          <p:nvPr/>
        </p:nvCxnSpPr>
        <p:spPr>
          <a:xfrm flipH="1" flipV="1">
            <a:off x="8755942" y="3221111"/>
            <a:ext cx="430875" cy="7352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85833" y="4589382"/>
            <a:ext cx="292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kern="1200" dirty="0">
                <a:solidFill>
                  <a:schemeClr val="bg1"/>
                </a:solidFill>
                <a:effectLst/>
                <a:latin typeface="+mn-ea"/>
                <a:ea typeface="+mn-ea"/>
              </a:rPr>
              <a:t>IOC</a:t>
            </a:r>
            <a:r>
              <a:rPr lang="ko-KR" altLang="en-US" sz="2000" kern="1200" dirty="0">
                <a:solidFill>
                  <a:schemeClr val="bg1"/>
                </a:solidFill>
                <a:effectLst/>
                <a:latin typeface="+mn-ea"/>
                <a:ea typeface="+mn-ea"/>
              </a:rPr>
              <a:t>컨테이너</a:t>
            </a:r>
            <a:endParaRPr lang="ko-KR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2" name="직선 화살표 연결선 31"/>
          <p:cNvCxnSpPr>
            <a:stCxn id="27" idx="3"/>
          </p:cNvCxnSpPr>
          <p:nvPr/>
        </p:nvCxnSpPr>
        <p:spPr>
          <a:xfrm>
            <a:off x="9809164" y="4209062"/>
            <a:ext cx="761688" cy="42645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18199" y="5176177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X()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97787" y="5774167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Y()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564470" y="5094312"/>
            <a:ext cx="1244694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Z()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5" idx="3"/>
          </p:cNvCxnSpPr>
          <p:nvPr/>
        </p:nvCxnSpPr>
        <p:spPr>
          <a:xfrm flipV="1">
            <a:off x="9809164" y="5094313"/>
            <a:ext cx="761688" cy="25270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90555" y="4699025"/>
            <a:ext cx="174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인터페이스를 통한 부품화</a:t>
            </a:r>
          </a:p>
        </p:txBody>
      </p:sp>
    </p:spTree>
    <p:extLst>
      <p:ext uri="{BB962C8B-B14F-4D97-AF65-F5344CB8AC3E}">
        <p14:creationId xmlns:p14="http://schemas.microsoft.com/office/powerpoint/2010/main" val="348233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 err="1"/>
              <a:t>웹서버</a:t>
            </a:r>
            <a:r>
              <a:rPr lang="ko-KR" altLang="en-US" dirty="0"/>
              <a:t> 구동 방식</a:t>
            </a:r>
          </a:p>
        </p:txBody>
      </p:sp>
      <p:pic>
        <p:nvPicPr>
          <p:cNvPr id="1026" name="Picture 2" descr="https://kisukpark.files.wordpress.com/2013/08/web-server-and-servl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414587"/>
            <a:ext cx="95250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05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 err="1"/>
              <a:t>웹서버</a:t>
            </a:r>
            <a:r>
              <a:rPr lang="ko-KR" altLang="en-US" dirty="0"/>
              <a:t> 구동 방식</a:t>
            </a:r>
          </a:p>
        </p:txBody>
      </p:sp>
      <p:pic>
        <p:nvPicPr>
          <p:cNvPr id="2052" name="Picture 4" descr="https://kisukpark.files.wordpress.com/2013/08/ec8aa4ed81aceba6b0ec83b7-2013-08-29-ec98a4ed9b84-2-35-38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9" b="830"/>
          <a:stretch/>
        </p:blipFill>
        <p:spPr bwMode="auto">
          <a:xfrm>
            <a:off x="2477351" y="1133061"/>
            <a:ext cx="7237298" cy="568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4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 err="1"/>
              <a:t>웹서버</a:t>
            </a:r>
            <a:r>
              <a:rPr lang="ko-KR" altLang="en-US" dirty="0"/>
              <a:t> 구동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Spring MVC module </a:t>
            </a:r>
            <a:r>
              <a:rPr lang="ko-KR" altLang="en-US" dirty="0"/>
              <a:t>내부의 작동</a:t>
            </a:r>
          </a:p>
          <a:p>
            <a:pPr lvl="1" fontAlgn="base"/>
            <a:r>
              <a:rPr lang="ko-KR" altLang="en-US" dirty="0" err="1"/>
              <a:t>서블릿이</a:t>
            </a:r>
            <a:r>
              <a:rPr lang="ko-KR" altLang="en-US" dirty="0"/>
              <a:t> 요청을 수신</a:t>
            </a:r>
            <a:r>
              <a:rPr lang="en-US" altLang="ko-KR" dirty="0"/>
              <a:t>(</a:t>
            </a:r>
            <a:r>
              <a:rPr lang="ko-KR" altLang="en-US" dirty="0"/>
              <a:t>앞에서 </a:t>
            </a:r>
            <a:r>
              <a:rPr lang="en-US" altLang="ko-KR" dirty="0"/>
              <a:t>Servlet Container</a:t>
            </a:r>
            <a:r>
              <a:rPr lang="ko-KR" altLang="en-US" dirty="0"/>
              <a:t>가 적절한 </a:t>
            </a:r>
            <a:r>
              <a:rPr lang="ko-KR" altLang="en-US" dirty="0" err="1"/>
              <a:t>서블릿으로</a:t>
            </a:r>
            <a:r>
              <a:rPr lang="ko-KR" altLang="en-US" dirty="0"/>
              <a:t> </a:t>
            </a:r>
            <a:r>
              <a:rPr lang="ko-KR" altLang="en-US" dirty="0" err="1"/>
              <a:t>보낸준</a:t>
            </a:r>
            <a:r>
              <a:rPr lang="ko-KR" altLang="en-US" dirty="0"/>
              <a:t> 것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/>
              <a:t>Handler Mapping</a:t>
            </a:r>
            <a:r>
              <a:rPr lang="ko-KR" altLang="en-US" dirty="0"/>
              <a:t>을 통해서 요청을 처리할 </a:t>
            </a:r>
            <a:r>
              <a:rPr lang="en-US" altLang="ko-KR" dirty="0"/>
              <a:t>Controller</a:t>
            </a:r>
            <a:r>
              <a:rPr lang="ko-KR" altLang="en-US" dirty="0"/>
              <a:t>를 검색</a:t>
            </a:r>
            <a:endParaRPr lang="en-US" altLang="ko-KR" dirty="0"/>
          </a:p>
          <a:p>
            <a:pPr lvl="1" fontAlgn="base"/>
            <a:r>
              <a:rPr lang="ko-KR" altLang="en-US" dirty="0"/>
              <a:t>해당 </a:t>
            </a:r>
            <a:r>
              <a:rPr lang="en-US" altLang="ko-KR" dirty="0"/>
              <a:t>Controller</a:t>
            </a:r>
            <a:r>
              <a:rPr lang="ko-KR" altLang="en-US" dirty="0"/>
              <a:t>로 요청을 전송</a:t>
            </a:r>
            <a:endParaRPr lang="en-US" altLang="ko-KR" dirty="0"/>
          </a:p>
          <a:p>
            <a:pPr lvl="1" fontAlgn="base"/>
            <a:r>
              <a:rPr lang="en-US" altLang="ko-KR" dirty="0"/>
              <a:t>Controller</a:t>
            </a:r>
            <a:r>
              <a:rPr lang="ko-KR" altLang="en-US" dirty="0"/>
              <a:t>는 처리 결과를 </a:t>
            </a:r>
            <a:r>
              <a:rPr lang="en-US" altLang="ko-KR" dirty="0" err="1"/>
              <a:t>ModelAndView</a:t>
            </a:r>
            <a:r>
              <a:rPr lang="ko-KR" altLang="en-US" dirty="0"/>
              <a:t>로 반환</a:t>
            </a:r>
            <a:endParaRPr lang="en-US" altLang="ko-KR" dirty="0"/>
          </a:p>
          <a:p>
            <a:pPr lvl="1" fontAlgn="base"/>
            <a:r>
              <a:rPr lang="ko-KR" altLang="en-US" dirty="0"/>
              <a:t>반환 받은 </a:t>
            </a:r>
            <a:r>
              <a:rPr lang="en-US" altLang="ko-KR" dirty="0"/>
              <a:t>View Name</a:t>
            </a:r>
            <a:r>
              <a:rPr lang="ko-KR" altLang="en-US" dirty="0"/>
              <a:t>으로 </a:t>
            </a:r>
            <a:r>
              <a:rPr lang="en-US" altLang="ko-KR" dirty="0"/>
              <a:t>View Resolver</a:t>
            </a:r>
            <a:r>
              <a:rPr lang="ko-KR" altLang="en-US" dirty="0"/>
              <a:t>를 통해 </a:t>
            </a:r>
            <a:r>
              <a:rPr lang="en-US" altLang="ko-KR" dirty="0"/>
              <a:t>View</a:t>
            </a:r>
            <a:r>
              <a:rPr lang="ko-KR" altLang="en-US" dirty="0"/>
              <a:t>를 검색</a:t>
            </a:r>
            <a:endParaRPr lang="en-US" altLang="ko-KR" dirty="0"/>
          </a:p>
          <a:p>
            <a:pPr lvl="1" fontAlgn="base"/>
            <a:r>
              <a:rPr lang="ko-KR" altLang="en-US" dirty="0"/>
              <a:t>찾은 </a:t>
            </a:r>
            <a:r>
              <a:rPr lang="en-US" altLang="ko-KR" dirty="0"/>
              <a:t>View </a:t>
            </a:r>
            <a:r>
              <a:rPr lang="ko-KR" altLang="en-US" dirty="0"/>
              <a:t>파일에 </a:t>
            </a:r>
            <a:r>
              <a:rPr lang="en-US" altLang="ko-KR" dirty="0"/>
              <a:t>Controller</a:t>
            </a:r>
            <a:r>
              <a:rPr lang="ko-KR" altLang="en-US" dirty="0"/>
              <a:t>가 만들었던 </a:t>
            </a:r>
            <a:r>
              <a:rPr lang="en-US" altLang="ko-KR" dirty="0"/>
              <a:t>Model</a:t>
            </a:r>
            <a:r>
              <a:rPr lang="ko-KR" altLang="en-US" dirty="0"/>
              <a:t>을 주어 </a:t>
            </a:r>
            <a:r>
              <a:rPr lang="en-US" altLang="ko-KR" dirty="0"/>
              <a:t>View</a:t>
            </a:r>
            <a:r>
              <a:rPr lang="ko-KR" altLang="en-US" dirty="0"/>
              <a:t>를 완성</a:t>
            </a:r>
            <a:endParaRPr lang="en-US" altLang="ko-KR" dirty="0"/>
          </a:p>
          <a:p>
            <a:pPr lvl="1" fontAlgn="base"/>
            <a:r>
              <a:rPr lang="ko-KR" altLang="en-US" dirty="0"/>
              <a:t>완성된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en-US" altLang="ko-KR" dirty="0"/>
              <a:t>Response</a:t>
            </a:r>
            <a:r>
              <a:rPr lang="ko-KR" altLang="en-US" dirty="0"/>
              <a:t>가 </a:t>
            </a:r>
            <a:r>
              <a:rPr lang="en-US" altLang="ko-KR" dirty="0"/>
              <a:t>Client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dirty="0"/>
              <a:t>Spring Container(=Application Container) </a:t>
            </a:r>
            <a:r>
              <a:rPr lang="ko-KR" altLang="en-US" dirty="0"/>
              <a:t>의 역할</a:t>
            </a:r>
          </a:p>
          <a:p>
            <a:pPr lvl="1" fontAlgn="base"/>
            <a:r>
              <a:rPr lang="en-US" altLang="ko-KR" dirty="0"/>
              <a:t>Singleton</a:t>
            </a:r>
            <a:r>
              <a:rPr lang="ko-KR" altLang="en-US" dirty="0"/>
              <a:t>의 </a:t>
            </a:r>
            <a:r>
              <a:rPr lang="en-US" altLang="ko-KR" dirty="0"/>
              <a:t>bean</a:t>
            </a:r>
            <a:r>
              <a:rPr lang="ko-KR" altLang="en-US" dirty="0"/>
              <a:t>들을 관리</a:t>
            </a:r>
            <a:r>
              <a:rPr lang="en-US" altLang="ko-KR" dirty="0"/>
              <a:t>(Handler Mapper, Controller, View Resolver, View) : </a:t>
            </a:r>
            <a:r>
              <a:rPr lang="ko-KR" altLang="en-US" dirty="0"/>
              <a:t>요청 마다 매번 새로 객체를 만드는 것 보다 </a:t>
            </a:r>
            <a:r>
              <a:rPr lang="en-US" altLang="ko-KR" dirty="0"/>
              <a:t>Singleton</a:t>
            </a:r>
            <a:r>
              <a:rPr lang="ko-KR" altLang="en-US" dirty="0"/>
              <a:t>으로 하나 만들어 두고 재사용</a:t>
            </a:r>
            <a:endParaRPr lang="en-US" altLang="ko-KR" dirty="0"/>
          </a:p>
          <a:p>
            <a:pPr lvl="1" fontAlgn="base"/>
            <a:r>
              <a:rPr lang="ko-KR" altLang="en-US" dirty="0"/>
              <a:t>개발자가 직접 </a:t>
            </a:r>
            <a:r>
              <a:rPr lang="en-US" altLang="ko-KR" dirty="0"/>
              <a:t>Dispatcher Servlet</a:t>
            </a:r>
            <a:r>
              <a:rPr lang="ko-KR" altLang="en-US" dirty="0"/>
              <a:t>과 각 </a:t>
            </a:r>
            <a:r>
              <a:rPr lang="en-US" altLang="ko-KR" dirty="0"/>
              <a:t>bean </a:t>
            </a:r>
            <a:r>
              <a:rPr lang="ko-KR" altLang="en-US" dirty="0"/>
              <a:t>들 사이의 의존성을 명시적으로 코드로 나타내지 않아도 </a:t>
            </a:r>
            <a:r>
              <a:rPr lang="en-US" altLang="ko-KR" dirty="0"/>
              <a:t>DI</a:t>
            </a:r>
            <a:r>
              <a:rPr lang="ko-KR" altLang="en-US" dirty="0"/>
              <a:t>로 각 컴포넌트 사이의 연결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81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스프링 </a:t>
            </a:r>
            <a:r>
              <a:rPr lang="en-US" altLang="ko-KR" dirty="0">
                <a:latin typeface="+mn-ea"/>
              </a:rPr>
              <a:t>MVC </a:t>
            </a:r>
            <a:r>
              <a:rPr lang="ko-KR" altLang="en-US" dirty="0">
                <a:latin typeface="+mn-ea"/>
              </a:rPr>
              <a:t>동작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20807" y="3282632"/>
            <a:ext cx="1281953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77654" y="3282632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DispatcherServlet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38500" y="1839314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HandlerMapping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83724" y="1839314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HandlerAdapter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286265" y="3177276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381266" y="4829260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ViewResolver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50560" y="4725950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View(JSP)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0336" y="3600879"/>
            <a:ext cx="284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812877" y="2594427"/>
            <a:ext cx="1192306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825453" y="2535119"/>
            <a:ext cx="972671" cy="64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627797" y="3495523"/>
            <a:ext cx="1452280" cy="1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825453" y="4019816"/>
            <a:ext cx="1154206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5252147" y="4019816"/>
            <a:ext cx="828117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708480" y="3692108"/>
            <a:ext cx="1371597" cy="1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05871" y="3751299"/>
            <a:ext cx="123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ModelAndView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098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</a:t>
            </a:r>
            <a:r>
              <a:rPr lang="ko-KR" altLang="en-US" dirty="0"/>
              <a:t>를 위한 </a:t>
            </a:r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객체에 </a:t>
            </a:r>
            <a:r>
              <a:rPr lang="en-US" altLang="ko-KR" dirty="0"/>
              <a:t>DAO </a:t>
            </a:r>
            <a:r>
              <a:rPr lang="ko-KR" altLang="en-US" dirty="0"/>
              <a:t>멤버변수 선언 후 사용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</a:t>
            </a:r>
            <a:r>
              <a:rPr lang="en-US" altLang="ko-KR" dirty="0"/>
              <a:t>bean</a:t>
            </a:r>
            <a:r>
              <a:rPr lang="ko-KR" altLang="en-US" dirty="0"/>
              <a:t>과 자동 연동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멤버 변수 이름은 </a:t>
            </a:r>
            <a:r>
              <a:rPr lang="en-US" altLang="ko-KR" dirty="0"/>
              <a:t>bean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와 동일해야 함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03243" y="2181920"/>
            <a:ext cx="103412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pPr lvl="1"/>
            <a:r>
              <a:rPr lang="en-US" altLang="ko-KR" b="1" dirty="0"/>
              <a:t>private </a:t>
            </a:r>
            <a:r>
              <a:rPr lang="en-US" altLang="ko-KR" b="1" dirty="0" err="1"/>
              <a:t>MemberDao</a:t>
            </a:r>
            <a:r>
              <a:rPr lang="en-US" altLang="ko-KR" b="1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mDao</a:t>
            </a:r>
            <a:r>
              <a:rPr lang="en-US" altLang="ko-KR" b="1" dirty="0"/>
              <a:t>;					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06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트랜잭션의 개념</a:t>
            </a:r>
          </a:p>
          <a:p>
            <a:pPr lvl="1"/>
            <a:r>
              <a:rPr lang="ko-KR" altLang="en-US" dirty="0"/>
              <a:t>논리적 단위로 어떤 한 부분의 작업이 완료되었다 하더라도</a:t>
            </a:r>
            <a:r>
              <a:rPr lang="en-US" altLang="ko-KR" dirty="0"/>
              <a:t>, </a:t>
            </a:r>
            <a:r>
              <a:rPr lang="ko-KR" altLang="en-US" dirty="0"/>
              <a:t>다른 부분의 작업이 완료되지 않을 경우 전체 취소되는 것</a:t>
            </a:r>
            <a:endParaRPr lang="en-US" altLang="ko-KR" dirty="0"/>
          </a:p>
          <a:p>
            <a:pPr lvl="1"/>
            <a:r>
              <a:rPr lang="ko-KR" altLang="en-US" dirty="0"/>
              <a:t>작업이 완료되는 것을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</a:p>
          <a:p>
            <a:pPr lvl="1"/>
            <a:r>
              <a:rPr lang="ko-KR" altLang="en-US" dirty="0"/>
              <a:t>작업이 취소되는 것을 롤백</a:t>
            </a:r>
            <a:r>
              <a:rPr lang="en-US" altLang="ko-KR" dirty="0"/>
              <a:t>(rollback)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트랜잭션 처리</a:t>
            </a:r>
            <a:endParaRPr lang="en-US" altLang="ko-KR" dirty="0"/>
          </a:p>
          <a:p>
            <a:pPr lvl="1"/>
            <a:r>
              <a:rPr lang="en-US" altLang="ko-KR" dirty="0" err="1"/>
              <a:t>PlatformTransactionManger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 err="1"/>
              <a:t>TransactionTemplate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@Transactional </a:t>
            </a:r>
            <a:r>
              <a:rPr lang="ko-KR" altLang="en-US" dirty="0" err="1"/>
              <a:t>어노테이션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840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PlatformTransactionManger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객체 활용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자바 소스 코드에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PlatformTransactionManger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객체를 주입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TransactionDefinition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와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TransactionStatus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를 사용해서 트랜잭션을 시작하고 롤백하고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커밋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정상적인 처리 시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커밋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예외사항 발생 시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catch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구문에서 롤백 처리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TransactionTemplate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객체 활용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TransactionTemplate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bean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transactionManager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객체를 주입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자바 소스 코드에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TransactionTemplate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객체를 주입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TransactionTemplate.execute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메서드에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TransactionCallbackWithoutResult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객체를 생성하고 내부 재정의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메서드인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doInTransactionWithoutResult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에 작업 내용을 작성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/>
              <a:t>@Transactional </a:t>
            </a:r>
            <a:r>
              <a:rPr lang="ko-KR" altLang="en-US" dirty="0" err="1"/>
              <a:t>어노테이션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r>
              <a:rPr lang="ko-KR" altLang="en-US" dirty="0"/>
              <a:t>트랜잭션이 필요한 해당 </a:t>
            </a:r>
            <a:r>
              <a:rPr lang="ko-KR" altLang="en-US" dirty="0" err="1"/>
              <a:t>메서드</a:t>
            </a:r>
            <a:r>
              <a:rPr lang="ko-KR" altLang="en-US" dirty="0"/>
              <a:t> 앞에 </a:t>
            </a:r>
            <a:r>
              <a:rPr lang="ko-KR" altLang="en-US" dirty="0" err="1"/>
              <a:t>어노테이션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/>
              <a:t>servlet-context.xml</a:t>
            </a:r>
            <a:r>
              <a:rPr lang="ko-KR" altLang="en-US" dirty="0"/>
              <a:t>에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tx:annotation-driven</a:t>
            </a:r>
            <a:r>
              <a:rPr lang="en-US" altLang="ko-KR" dirty="0"/>
              <a:t> transaction-manager=</a:t>
            </a:r>
            <a:r>
              <a:rPr lang="en-US" altLang="ko-KR" i="1" dirty="0"/>
              <a:t>"</a:t>
            </a:r>
            <a:r>
              <a:rPr lang="en-US" altLang="ko-KR" i="1" dirty="0" err="1"/>
              <a:t>transactionManager</a:t>
            </a:r>
            <a:r>
              <a:rPr lang="en-US" altLang="ko-KR" i="1" dirty="0"/>
              <a:t>" /&gt;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29247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프로젝트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5509" y="1280755"/>
            <a:ext cx="1321904" cy="1053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78865" y="1283375"/>
            <a:ext cx="2107096" cy="10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73417" y="1244943"/>
            <a:ext cx="1570383" cy="2062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10197549" y="1398728"/>
            <a:ext cx="1156251" cy="18288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35757" y="1657145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209722" y="1786354"/>
            <a:ext cx="1537253" cy="1053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MyBatis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34100" y="2165349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20847" y="2673552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4" idx="3"/>
            <a:endCxn id="5" idx="1"/>
          </p:cNvCxnSpPr>
          <p:nvPr/>
        </p:nvCxnSpPr>
        <p:spPr>
          <a:xfrm>
            <a:off x="2327413" y="1807529"/>
            <a:ext cx="851452" cy="2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8" idx="1"/>
          </p:cNvCxnSpPr>
          <p:nvPr/>
        </p:nvCxnSpPr>
        <p:spPr>
          <a:xfrm>
            <a:off x="5285961" y="1810149"/>
            <a:ext cx="849796" cy="4577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10" idx="1"/>
          </p:cNvCxnSpPr>
          <p:nvPr/>
        </p:nvCxnSpPr>
        <p:spPr>
          <a:xfrm>
            <a:off x="5285961" y="1810149"/>
            <a:ext cx="848139" cy="55398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  <a:endCxn id="11" idx="1"/>
          </p:cNvCxnSpPr>
          <p:nvPr/>
        </p:nvCxnSpPr>
        <p:spPr>
          <a:xfrm>
            <a:off x="5285961" y="1810149"/>
            <a:ext cx="834886" cy="106218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</p:cNvCxnSpPr>
          <p:nvPr/>
        </p:nvCxnSpPr>
        <p:spPr>
          <a:xfrm>
            <a:off x="7378149" y="1855928"/>
            <a:ext cx="831573" cy="30942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3"/>
            <a:endCxn id="9" idx="2"/>
          </p:cNvCxnSpPr>
          <p:nvPr/>
        </p:nvCxnSpPr>
        <p:spPr>
          <a:xfrm flipV="1">
            <a:off x="7376492" y="2313128"/>
            <a:ext cx="833230" cy="51004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3"/>
          </p:cNvCxnSpPr>
          <p:nvPr/>
        </p:nvCxnSpPr>
        <p:spPr>
          <a:xfrm flipV="1">
            <a:off x="7363239" y="2437624"/>
            <a:ext cx="846483" cy="43471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705639" y="2798803"/>
            <a:ext cx="1053548" cy="499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9" idx="6"/>
            <a:endCxn id="7" idx="2"/>
          </p:cNvCxnSpPr>
          <p:nvPr/>
        </p:nvCxnSpPr>
        <p:spPr>
          <a:xfrm>
            <a:off x="9746975" y="2313128"/>
            <a:ext cx="45057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005509" y="4179818"/>
            <a:ext cx="1321904" cy="10535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78865" y="4182438"/>
            <a:ext cx="2107096" cy="10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73417" y="4182438"/>
            <a:ext cx="1570383" cy="2062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52" name="원통 51"/>
          <p:cNvSpPr/>
          <p:nvPr/>
        </p:nvSpPr>
        <p:spPr>
          <a:xfrm>
            <a:off x="10197549" y="4336223"/>
            <a:ext cx="1156251" cy="18288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35757" y="4594640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209722" y="4723849"/>
            <a:ext cx="1537253" cy="1053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MyBatis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34100" y="5102844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20847" y="5611047"/>
            <a:ext cx="1242392" cy="397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endCxn id="53" idx="1"/>
          </p:cNvCxnSpPr>
          <p:nvPr/>
        </p:nvCxnSpPr>
        <p:spPr>
          <a:xfrm>
            <a:off x="5285961" y="4551229"/>
            <a:ext cx="849796" cy="24219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0" idx="3"/>
            <a:endCxn id="55" idx="1"/>
          </p:cNvCxnSpPr>
          <p:nvPr/>
        </p:nvCxnSpPr>
        <p:spPr>
          <a:xfrm>
            <a:off x="5285961" y="4709212"/>
            <a:ext cx="848139" cy="59241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56" idx="1"/>
          </p:cNvCxnSpPr>
          <p:nvPr/>
        </p:nvCxnSpPr>
        <p:spPr>
          <a:xfrm>
            <a:off x="5307495" y="4913920"/>
            <a:ext cx="813352" cy="89591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3" idx="3"/>
          </p:cNvCxnSpPr>
          <p:nvPr/>
        </p:nvCxnSpPr>
        <p:spPr>
          <a:xfrm>
            <a:off x="7378149" y="4793423"/>
            <a:ext cx="831573" cy="30942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5" idx="3"/>
            <a:endCxn id="54" idx="2"/>
          </p:cNvCxnSpPr>
          <p:nvPr/>
        </p:nvCxnSpPr>
        <p:spPr>
          <a:xfrm flipV="1">
            <a:off x="7376492" y="5250623"/>
            <a:ext cx="833230" cy="5100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6" idx="3"/>
          </p:cNvCxnSpPr>
          <p:nvPr/>
        </p:nvCxnSpPr>
        <p:spPr>
          <a:xfrm flipV="1">
            <a:off x="7363239" y="5375119"/>
            <a:ext cx="846483" cy="43471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705639" y="5826330"/>
            <a:ext cx="1053548" cy="4281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4" idx="6"/>
            <a:endCxn id="52" idx="2"/>
          </p:cNvCxnSpPr>
          <p:nvPr/>
        </p:nvCxnSpPr>
        <p:spPr>
          <a:xfrm>
            <a:off x="9746975" y="5250623"/>
            <a:ext cx="450574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0" idx="2"/>
            <a:endCxn id="64" idx="0"/>
          </p:cNvCxnSpPr>
          <p:nvPr/>
        </p:nvCxnSpPr>
        <p:spPr>
          <a:xfrm>
            <a:off x="4232413" y="5235986"/>
            <a:ext cx="0" cy="5903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4" idx="1"/>
            <a:endCxn id="49" idx="3"/>
          </p:cNvCxnSpPr>
          <p:nvPr/>
        </p:nvCxnSpPr>
        <p:spPr>
          <a:xfrm flipH="1" flipV="1">
            <a:off x="2327413" y="4706592"/>
            <a:ext cx="1378226" cy="1333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43697" y="3583458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3697" y="3103960"/>
            <a:ext cx="1173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</a:p>
          <a:p>
            <a:endParaRPr lang="en-US" altLang="ko-KR" dirty="0"/>
          </a:p>
          <a:p>
            <a:r>
              <a:rPr lang="en-US" altLang="ko-KR" dirty="0"/>
              <a:t>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89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MyBatis Mapping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Mapper xml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en-US" dirty="0"/>
              <a:t>사용할</a:t>
            </a:r>
            <a:r>
              <a:rPr lang="en-US" altLang="ko-KR" dirty="0"/>
              <a:t> SQL </a:t>
            </a:r>
            <a:r>
              <a:rPr lang="ko-KR" altLang="en-US" dirty="0" err="1"/>
              <a:t>쿼리문과</a:t>
            </a:r>
            <a:r>
              <a:rPr lang="ko-KR" altLang="en-US" dirty="0"/>
              <a:t> 자바 코드의 연결용 설정 파일</a:t>
            </a:r>
            <a:endParaRPr lang="en-US" altLang="ko-KR" dirty="0"/>
          </a:p>
          <a:p>
            <a:pPr lvl="2"/>
            <a:r>
              <a:rPr lang="en-US" altLang="ko-KR" dirty="0"/>
              <a:t>mapper </a:t>
            </a:r>
            <a:r>
              <a:rPr lang="ko-KR" altLang="en-US" dirty="0"/>
              <a:t>패키지 생성 후 </a:t>
            </a:r>
            <a:r>
              <a:rPr lang="en-US" altLang="ko-KR" dirty="0"/>
              <a:t>xml </a:t>
            </a:r>
            <a:r>
              <a:rPr lang="ko-KR" altLang="en-US" dirty="0"/>
              <a:t>문서 생성</a:t>
            </a:r>
            <a:endParaRPr lang="en-US" altLang="ko-KR" dirty="0"/>
          </a:p>
          <a:p>
            <a:pPr lvl="2"/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(xml)</a:t>
            </a:r>
            <a:r>
              <a:rPr lang="ko-KR" altLang="en-US" dirty="0"/>
              <a:t>에 다음 문장을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 문장으로 </a:t>
            </a:r>
            <a:r>
              <a:rPr lang="en-US" altLang="ko-KR" dirty="0"/>
              <a:t>MyBatis mapper</a:t>
            </a:r>
            <a:r>
              <a:rPr lang="ko-KR" altLang="en-US" dirty="0"/>
              <a:t>용 태그를 사용할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select, insert, update, delete </a:t>
            </a:r>
            <a:r>
              <a:rPr lang="ko-KR" altLang="en-US" dirty="0"/>
              <a:t>태그에 따라 </a:t>
            </a:r>
            <a:r>
              <a:rPr lang="ko-KR" altLang="en-US" dirty="0" err="1"/>
              <a:t>쿼리문</a:t>
            </a:r>
            <a:r>
              <a:rPr lang="ko-KR" altLang="en-US" dirty="0"/>
              <a:t> 작성 및 해당 메서드 입력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083365" y="3054551"/>
            <a:ext cx="103412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mapper PUBLIC "-//mybatis.org//DTD Mapper 3.0//EN“				</a:t>
            </a:r>
          </a:p>
          <a:p>
            <a:r>
              <a:rPr lang="en-US" altLang="ko-KR" dirty="0"/>
              <a:t>"http://mybatis.org/</a:t>
            </a:r>
            <a:r>
              <a:rPr lang="en-US" altLang="ko-KR" dirty="0" err="1"/>
              <a:t>dtd</a:t>
            </a:r>
            <a:r>
              <a:rPr lang="en-US" altLang="ko-KR" dirty="0"/>
              <a:t>/mybatis-3-mapper.dtd"&gt;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8812" y="4274635"/>
            <a:ext cx="1034129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&lt;mapper namespace=</a:t>
            </a:r>
            <a:r>
              <a:rPr lang="en-US" altLang="ko-KR" i="1" dirty="0"/>
              <a:t>“DAO Interface </a:t>
            </a:r>
            <a:r>
              <a:rPr lang="ko-KR" altLang="en-US" i="1" dirty="0"/>
              <a:t>패키지</a:t>
            </a:r>
            <a:r>
              <a:rPr lang="en-US" altLang="ko-KR" i="1" dirty="0"/>
              <a:t>.</a:t>
            </a:r>
            <a:r>
              <a:rPr lang="ko-KR" altLang="en-US" i="1" dirty="0"/>
              <a:t>인터페이스명</a:t>
            </a:r>
            <a:r>
              <a:rPr lang="en-US" altLang="ko-KR" i="1" dirty="0"/>
              <a:t>”&gt;					</a:t>
            </a:r>
          </a:p>
          <a:p>
            <a:r>
              <a:rPr lang="en-US" altLang="ko-KR" dirty="0"/>
              <a:t>	&lt;select id=</a:t>
            </a:r>
            <a:r>
              <a:rPr lang="en-US" altLang="ko-KR" i="1" dirty="0"/>
              <a:t>"</a:t>
            </a:r>
            <a:r>
              <a:rPr lang="ko-KR" altLang="en-US" i="1" dirty="0" err="1"/>
              <a:t>메서드명</a:t>
            </a:r>
            <a:r>
              <a:rPr lang="en-US" altLang="ko-KR" i="1" dirty="0"/>
              <a:t>” </a:t>
            </a:r>
            <a:r>
              <a:rPr lang="en-US" altLang="ko-KR" dirty="0"/>
              <a:t> </a:t>
            </a:r>
            <a:r>
              <a:rPr lang="en-US" altLang="ko-KR" dirty="0" err="1"/>
              <a:t>resultType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ko-KR" altLang="en-US" i="1" dirty="0"/>
              <a:t>반환형</a:t>
            </a:r>
            <a:r>
              <a:rPr lang="en-US" altLang="ko-KR" i="1" dirty="0"/>
              <a:t>” </a:t>
            </a:r>
            <a:r>
              <a:rPr lang="en-US" altLang="ko-KR" i="1" dirty="0" err="1"/>
              <a:t>parameterType</a:t>
            </a:r>
            <a:r>
              <a:rPr lang="en-US" altLang="ko-KR" i="1" dirty="0"/>
              <a:t>="</a:t>
            </a:r>
            <a:r>
              <a:rPr lang="ko-KR" altLang="en-US" i="1" dirty="0" err="1"/>
              <a:t>매개변수형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		SQL </a:t>
            </a:r>
            <a:r>
              <a:rPr lang="ko-KR" altLang="en-US" dirty="0"/>
              <a:t>쿼리 문장</a:t>
            </a:r>
            <a:endParaRPr lang="en-US" altLang="ko-KR" dirty="0"/>
          </a:p>
          <a:p>
            <a:r>
              <a:rPr lang="en-US" altLang="ko-KR" dirty="0"/>
              <a:t>	&lt;/select&gt;</a:t>
            </a:r>
            <a:endParaRPr lang="ko-KR" altLang="en-US" dirty="0"/>
          </a:p>
          <a:p>
            <a:r>
              <a:rPr lang="en-US" altLang="ko-KR" dirty="0"/>
              <a:t>&lt;/mapper&gt;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0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프레임워크의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프레임워크란</a:t>
            </a:r>
            <a:endParaRPr lang="en-US" altLang="ko-KR" dirty="0"/>
          </a:p>
          <a:p>
            <a:pPr lvl="1"/>
            <a:r>
              <a:rPr lang="ko-KR" altLang="en-US" dirty="0"/>
              <a:t>아키텍처에 해당하는 골격 코드</a:t>
            </a:r>
            <a:endParaRPr lang="en-US" altLang="ko-KR" dirty="0"/>
          </a:p>
          <a:p>
            <a:pPr lvl="1"/>
            <a:r>
              <a:rPr lang="ko-KR" altLang="en-US" dirty="0"/>
              <a:t>아키텍처 란</a:t>
            </a:r>
            <a:endParaRPr lang="en-US" altLang="ko-KR" dirty="0"/>
          </a:p>
          <a:p>
            <a:pPr lvl="2"/>
            <a:r>
              <a:rPr lang="ko-KR" altLang="en-US" dirty="0"/>
              <a:t>전체 애플리케이션의 구조를 결정</a:t>
            </a:r>
            <a:endParaRPr lang="en-US" altLang="ko-KR" dirty="0"/>
          </a:p>
          <a:p>
            <a:pPr lvl="1"/>
            <a:r>
              <a:rPr lang="ko-KR" altLang="en-US" dirty="0"/>
              <a:t>애플리케이션의 기본 아키텍처는 프레임워크가 제공</a:t>
            </a:r>
            <a:r>
              <a:rPr lang="en-US" altLang="ko-KR" dirty="0"/>
              <a:t>, </a:t>
            </a:r>
            <a:r>
              <a:rPr lang="ko-KR" altLang="en-US" dirty="0"/>
              <a:t>나머지는 개발자가 담당</a:t>
            </a:r>
            <a:endParaRPr lang="en-US" altLang="ko-KR" dirty="0"/>
          </a:p>
          <a:p>
            <a:r>
              <a:rPr lang="ko-KR" altLang="en-US" dirty="0"/>
              <a:t>프레임워크의 장점</a:t>
            </a:r>
            <a:endParaRPr lang="en-US" altLang="ko-KR" dirty="0"/>
          </a:p>
          <a:p>
            <a:pPr lvl="1"/>
            <a:r>
              <a:rPr lang="ko-KR" altLang="en-US" dirty="0"/>
              <a:t>빠른 구현 시간</a:t>
            </a:r>
            <a:endParaRPr lang="en-US" altLang="ko-KR" dirty="0"/>
          </a:p>
          <a:p>
            <a:pPr lvl="1"/>
            <a:r>
              <a:rPr lang="ko-KR" altLang="en-US" dirty="0"/>
              <a:t>쉬운 관리</a:t>
            </a:r>
            <a:endParaRPr lang="en-US" altLang="ko-KR" dirty="0"/>
          </a:p>
          <a:p>
            <a:pPr lvl="1"/>
            <a:r>
              <a:rPr lang="ko-KR" altLang="en-US" dirty="0"/>
              <a:t>개발자 역량 획일화</a:t>
            </a:r>
            <a:endParaRPr lang="en-US" altLang="ko-KR" dirty="0"/>
          </a:p>
          <a:p>
            <a:pPr lvl="1"/>
            <a:r>
              <a:rPr lang="ko-KR" altLang="en-US" dirty="0"/>
              <a:t>검증된 아키텍처의 재사용과 일관성 유지</a:t>
            </a:r>
          </a:p>
        </p:txBody>
      </p:sp>
    </p:spTree>
    <p:extLst>
      <p:ext uri="{BB962C8B-B14F-4D97-AF65-F5344CB8AC3E}">
        <p14:creationId xmlns:p14="http://schemas.microsoft.com/office/powerpoint/2010/main" val="260145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MyBatis Mapping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DAO </a:t>
            </a:r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Mapper xml</a:t>
            </a:r>
            <a:r>
              <a:rPr lang="ko-KR" altLang="en-US" dirty="0"/>
              <a:t>의 </a:t>
            </a:r>
            <a:r>
              <a:rPr lang="en-US" altLang="ko-KR" dirty="0"/>
              <a:t>namespace</a:t>
            </a:r>
            <a:r>
              <a:rPr lang="ko-KR" altLang="en-US" dirty="0"/>
              <a:t>에 설정된 패키지에 생성</a:t>
            </a:r>
            <a:r>
              <a:rPr lang="en-US" altLang="ko-KR" dirty="0"/>
              <a:t>(MyBatis </a:t>
            </a:r>
            <a:r>
              <a:rPr lang="ko-KR" altLang="en-US" dirty="0"/>
              <a:t>설정 파일과 같은 위치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인터페이스로 생성하는 이유</a:t>
            </a:r>
            <a:endParaRPr lang="en-US" altLang="ko-KR" dirty="0"/>
          </a:p>
          <a:p>
            <a:pPr lvl="3"/>
            <a:r>
              <a:rPr lang="en-US" altLang="ko-KR" dirty="0"/>
              <a:t>MyBatis</a:t>
            </a:r>
            <a:r>
              <a:rPr lang="ko-KR" altLang="en-US" dirty="0"/>
              <a:t>가 </a:t>
            </a:r>
            <a:r>
              <a:rPr lang="ko-KR" altLang="en-US" dirty="0" err="1"/>
              <a:t>쿼리문을</a:t>
            </a:r>
            <a:r>
              <a:rPr lang="ko-KR" altLang="en-US" dirty="0"/>
              <a:t> 실행하여 결과의 반환까지 처리하기 때문에 메서드의 정의가 필요 없음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Mapper</a:t>
            </a:r>
            <a:r>
              <a:rPr lang="ko-KR" altLang="en-US" dirty="0"/>
              <a:t>와 맞춰야 하는 내용</a:t>
            </a:r>
            <a:endParaRPr lang="en-US" altLang="ko-KR" dirty="0"/>
          </a:p>
          <a:p>
            <a:pPr lvl="3"/>
            <a:r>
              <a:rPr lang="ko-KR" altLang="en-US" dirty="0"/>
              <a:t>메서드의 개수 </a:t>
            </a:r>
            <a:r>
              <a:rPr lang="en-US" altLang="ko-KR" dirty="0"/>
              <a:t>= mapper xml</a:t>
            </a:r>
            <a:r>
              <a:rPr lang="ko-KR" altLang="en-US" dirty="0"/>
              <a:t>의 요소 개수</a:t>
            </a:r>
            <a:endParaRPr lang="en-US" altLang="ko-KR" dirty="0"/>
          </a:p>
          <a:p>
            <a:pPr lvl="3"/>
            <a:r>
              <a:rPr lang="ko-KR" altLang="en-US" dirty="0"/>
              <a:t>메서드의 반환형 </a:t>
            </a:r>
            <a:r>
              <a:rPr lang="en-US" altLang="ko-KR" dirty="0"/>
              <a:t>= mapper xml</a:t>
            </a:r>
            <a:r>
              <a:rPr lang="ko-KR" altLang="en-US" dirty="0"/>
              <a:t>의 </a:t>
            </a:r>
            <a:r>
              <a:rPr lang="en-US" altLang="ko-KR" dirty="0" err="1"/>
              <a:t>resultType</a:t>
            </a:r>
            <a:r>
              <a:rPr lang="en-US" altLang="ko-KR" dirty="0"/>
              <a:t>(Wrapper class) :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 = Integer(Mapper)</a:t>
            </a:r>
          </a:p>
          <a:p>
            <a:pPr lvl="3"/>
            <a:r>
              <a:rPr lang="ko-KR" altLang="en-US" dirty="0"/>
              <a:t>메서드의 매개변수 </a:t>
            </a:r>
            <a:r>
              <a:rPr lang="en-US" altLang="ko-KR" dirty="0"/>
              <a:t>= mapper xml</a:t>
            </a:r>
            <a:r>
              <a:rPr lang="ko-KR" altLang="en-US" dirty="0"/>
              <a:t>의 </a:t>
            </a:r>
            <a:r>
              <a:rPr lang="en-US" altLang="ko-KR" dirty="0" err="1"/>
              <a:t>parameterType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271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의존 객체 작성</a:t>
            </a:r>
            <a:endParaRPr lang="en-US" altLang="ko-KR" dirty="0"/>
          </a:p>
          <a:p>
            <a:pPr lvl="1"/>
            <a:r>
              <a:rPr lang="en-US" altLang="ko-KR" dirty="0"/>
              <a:t>@Service </a:t>
            </a:r>
            <a:r>
              <a:rPr lang="ko-KR" altLang="en-US" dirty="0" err="1"/>
              <a:t>어노테이션을</a:t>
            </a:r>
            <a:r>
              <a:rPr lang="ko-KR" altLang="en-US" dirty="0"/>
              <a:t> 클래스 앞에 붙임</a:t>
            </a:r>
            <a:r>
              <a:rPr lang="en-US" altLang="ko-KR" dirty="0"/>
              <a:t>(</a:t>
            </a:r>
            <a:r>
              <a:rPr lang="ko-KR" altLang="en-US" dirty="0"/>
              <a:t>클래스가 서비스용임을 알림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 err="1"/>
              <a:t>연동용</a:t>
            </a:r>
            <a:r>
              <a:rPr lang="ko-KR" altLang="en-US" dirty="0"/>
              <a:t> </a:t>
            </a:r>
            <a:r>
              <a:rPr lang="en-US" altLang="ko-KR" dirty="0"/>
              <a:t>DAO </a:t>
            </a:r>
            <a:r>
              <a:rPr lang="ko-KR" altLang="en-US" dirty="0"/>
              <a:t>인터페이스 객체 </a:t>
            </a:r>
            <a:r>
              <a:rPr lang="en-US" altLang="ko-KR" dirty="0"/>
              <a:t>: MyBatis </a:t>
            </a:r>
            <a:r>
              <a:rPr lang="ko-KR" altLang="en-US" dirty="0"/>
              <a:t>연결용 인터페이스</a:t>
            </a:r>
            <a:endParaRPr lang="en-US" altLang="ko-KR" dirty="0"/>
          </a:p>
          <a:p>
            <a:pPr lvl="2"/>
            <a:r>
              <a:rPr lang="en-US" altLang="ko-KR" dirty="0"/>
              <a:t>servlet-context.xml</a:t>
            </a:r>
            <a:r>
              <a:rPr lang="ko-KR" altLang="en-US" dirty="0"/>
              <a:t>의 </a:t>
            </a:r>
            <a:r>
              <a:rPr lang="en-US" altLang="ko-KR" dirty="0"/>
              <a:t>DAO bean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동일한 </a:t>
            </a:r>
            <a:r>
              <a:rPr lang="ko-KR" altLang="en-US" dirty="0" err="1"/>
              <a:t>객체명을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 err="1"/>
              <a:t>HttpSession</a:t>
            </a:r>
            <a:r>
              <a:rPr lang="en-US" altLang="ko-KR" dirty="0"/>
              <a:t> : </a:t>
            </a:r>
            <a:r>
              <a:rPr lang="ko-KR" altLang="en-US" dirty="0"/>
              <a:t>세션을 사용하기 위한 객체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해당 클래스의 객체를 주입</a:t>
            </a:r>
            <a:r>
              <a:rPr lang="en-US" altLang="ko-KR" dirty="0"/>
              <a:t>(</a:t>
            </a:r>
            <a:r>
              <a:rPr lang="ko-KR" altLang="en-US" dirty="0"/>
              <a:t>인스턴스 가져오기</a:t>
            </a:r>
            <a:r>
              <a:rPr lang="en-US" altLang="ko-KR" dirty="0"/>
              <a:t>) : new </a:t>
            </a:r>
            <a:r>
              <a:rPr lang="ko-KR" altLang="en-US" dirty="0"/>
              <a:t>또는 </a:t>
            </a:r>
            <a:r>
              <a:rPr lang="en-US" altLang="ko-KR" dirty="0" err="1"/>
              <a:t>getInstance</a:t>
            </a:r>
            <a:r>
              <a:rPr lang="en-US" altLang="ko-KR" dirty="0"/>
              <a:t>() </a:t>
            </a:r>
            <a:r>
              <a:rPr lang="ko-KR" altLang="en-US" dirty="0"/>
              <a:t>하지 않아도 자동으로 처리</a:t>
            </a:r>
            <a:r>
              <a:rPr lang="en-US" altLang="ko-KR" dirty="0"/>
              <a:t>. </a:t>
            </a:r>
            <a:r>
              <a:rPr lang="ko-KR" altLang="en-US" dirty="0"/>
              <a:t>스프링 프레임워크에서 자동으로 클래스 이름을 검색하여 처리해 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Model </a:t>
            </a:r>
            <a:r>
              <a:rPr lang="ko-KR" altLang="en-US" dirty="0"/>
              <a:t>또는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en-US" altLang="ko-KR" dirty="0"/>
              <a:t>Model/</a:t>
            </a:r>
            <a:r>
              <a:rPr lang="en-US" altLang="ko-KR" dirty="0" err="1"/>
              <a:t>ModelAndView</a:t>
            </a:r>
            <a:r>
              <a:rPr lang="en-US" altLang="ko-KR" dirty="0"/>
              <a:t> : View</a:t>
            </a:r>
            <a:r>
              <a:rPr lang="ko-KR" altLang="en-US" dirty="0"/>
              <a:t>로 데이터를 전달하기 위해 사용하는 객체</a:t>
            </a:r>
            <a:endParaRPr lang="en-US" altLang="ko-KR" dirty="0"/>
          </a:p>
          <a:p>
            <a:pPr lvl="2"/>
            <a:r>
              <a:rPr lang="en-US" altLang="ko-KR" dirty="0"/>
              <a:t>Model </a:t>
            </a:r>
            <a:r>
              <a:rPr lang="ko-KR" altLang="en-US" dirty="0"/>
              <a:t>객체는 데이터만 저장</a:t>
            </a:r>
            <a:endParaRPr lang="en-US" altLang="ko-KR" dirty="0"/>
          </a:p>
          <a:p>
            <a:pPr lvl="2"/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객체는 데이터와 데이터를 보여줄 </a:t>
            </a:r>
            <a:r>
              <a:rPr lang="en-US" altLang="ko-KR" dirty="0"/>
              <a:t>view(</a:t>
            </a:r>
            <a:r>
              <a:rPr lang="en-US" altLang="ko-KR" dirty="0" err="1"/>
              <a:t>jsp</a:t>
            </a:r>
            <a:r>
              <a:rPr lang="en-US" altLang="ko-KR" dirty="0"/>
              <a:t>) </a:t>
            </a:r>
            <a:r>
              <a:rPr lang="ko-KR" altLang="en-US" dirty="0"/>
              <a:t>정보도 함께 저장</a:t>
            </a:r>
            <a:endParaRPr lang="en-US" altLang="ko-KR" dirty="0"/>
          </a:p>
          <a:p>
            <a:pPr lvl="1"/>
            <a:r>
              <a:rPr lang="ko-KR" altLang="en-US" dirty="0"/>
              <a:t>서비스 처리용 메서드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488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컨트롤러는 요청 </a:t>
            </a:r>
            <a:r>
              <a:rPr lang="en-US" altLang="ko-KR" dirty="0"/>
              <a:t>URL</a:t>
            </a:r>
            <a:r>
              <a:rPr lang="ko-KR" altLang="en-US" dirty="0"/>
              <a:t>에 대하여 서비스 메서드를 연결하는 작업으로 구성</a:t>
            </a:r>
            <a:endParaRPr lang="en-US" altLang="ko-KR" dirty="0"/>
          </a:p>
          <a:p>
            <a:pPr lvl="1"/>
            <a:r>
              <a:rPr lang="ko-KR" altLang="en-US" dirty="0"/>
              <a:t>실질적인 처리는 서비스 객체에서 수행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처리 메서드 정의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: @</a:t>
            </a:r>
            <a:r>
              <a:rPr lang="en-US" altLang="ko-KR" dirty="0" err="1"/>
              <a:t>WebServlet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같은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에서 요청</a:t>
            </a:r>
            <a:r>
              <a:rPr lang="en-US" altLang="ko-KR" dirty="0"/>
              <a:t> URL</a:t>
            </a:r>
            <a:r>
              <a:rPr lang="ko-KR" altLang="en-US" dirty="0"/>
              <a:t>과의 연결에 사용하는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메서드와 연결할 호출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lvl="2"/>
            <a:r>
              <a:rPr lang="en-US" altLang="ko-KR" dirty="0"/>
              <a:t>method : </a:t>
            </a:r>
            <a:r>
              <a:rPr lang="ko-KR" altLang="en-US" dirty="0"/>
              <a:t>전송 방식</a:t>
            </a:r>
            <a:r>
              <a:rPr lang="en-US" altLang="ko-KR" dirty="0"/>
              <a:t>(GET/POST)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2"/>
            <a:r>
              <a:rPr lang="en-US" altLang="ko-KR" dirty="0"/>
              <a:t>method</a:t>
            </a:r>
            <a:r>
              <a:rPr lang="ko-KR" altLang="en-US" dirty="0"/>
              <a:t>를 지정할 경우 지정된 전송 방식만 처리하는 메서드 작성</a:t>
            </a:r>
            <a:endParaRPr lang="en-US" altLang="ko-KR" dirty="0"/>
          </a:p>
          <a:p>
            <a:pPr lvl="2"/>
            <a:r>
              <a:rPr lang="en-US" altLang="ko-KR" dirty="0"/>
              <a:t>method</a:t>
            </a:r>
            <a:r>
              <a:rPr lang="ko-KR" altLang="en-US" dirty="0"/>
              <a:t>를 지정하지 않을 경우 </a:t>
            </a:r>
            <a:r>
              <a:rPr lang="en-US" altLang="ko-KR" dirty="0"/>
              <a:t>GET/POST </a:t>
            </a:r>
            <a:r>
              <a:rPr lang="ko-KR" altLang="en-US" dirty="0"/>
              <a:t>모두에 응답</a:t>
            </a:r>
            <a:endParaRPr lang="en-US" altLang="ko-KR" dirty="0"/>
          </a:p>
          <a:p>
            <a:pPr lvl="1"/>
            <a:r>
              <a:rPr lang="ko-KR" altLang="en-US" dirty="0" err="1"/>
              <a:t>반환값의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2"/>
            <a:r>
              <a:rPr lang="ko-KR" altLang="en-US" dirty="0"/>
              <a:t>전달할 데이터 없이 페이지 </a:t>
            </a:r>
            <a:r>
              <a:rPr lang="ko-KR" altLang="en-US" dirty="0" err="1"/>
              <a:t>전환만</a:t>
            </a:r>
            <a:r>
              <a:rPr lang="ko-KR" altLang="en-US" dirty="0"/>
              <a:t> 처리할 경우 </a:t>
            </a:r>
            <a:r>
              <a:rPr lang="en-US" altLang="ko-KR" dirty="0"/>
              <a:t>: String</a:t>
            </a:r>
            <a:r>
              <a:rPr lang="ko-KR" altLang="en-US" dirty="0"/>
              <a:t>으로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파일명만 반환</a:t>
            </a:r>
            <a:endParaRPr lang="en-US" altLang="ko-KR" dirty="0"/>
          </a:p>
          <a:p>
            <a:pPr lvl="2"/>
            <a:r>
              <a:rPr lang="ko-KR" altLang="en-US" dirty="0"/>
              <a:t>전달할 데이터가 있을 경우 </a:t>
            </a:r>
            <a:r>
              <a:rPr lang="en-US" altLang="ko-KR" dirty="0"/>
              <a:t>: Model/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객체를 선언하여 반환</a:t>
            </a:r>
          </a:p>
        </p:txBody>
      </p:sp>
    </p:spTree>
    <p:extLst>
      <p:ext uri="{BB962C8B-B14F-4D97-AF65-F5344CB8AC3E}">
        <p14:creationId xmlns:p14="http://schemas.microsoft.com/office/powerpoint/2010/main" val="22827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D5B0E-9E66-41BD-A598-F3463BDC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AOP(Aspect Oriented Programming)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22A-433A-4BB3-9198-B7D805D51F7A}"/>
              </a:ext>
            </a:extLst>
          </p:cNvPr>
          <p:cNvSpPr txBox="1">
            <a:spLocks/>
          </p:cNvSpPr>
          <p:nvPr/>
        </p:nvSpPr>
        <p:spPr>
          <a:xfrm>
            <a:off x="838200" y="1282148"/>
            <a:ext cx="10515600" cy="518822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/>
              <a:t>관점 지향 프로그래밍</a:t>
            </a:r>
            <a:endParaRPr lang="en-US" altLang="ko-KR" dirty="0"/>
          </a:p>
          <a:p>
            <a:pPr lvl="1" fontAlgn="base">
              <a:lnSpc>
                <a:spcPct val="120000"/>
              </a:lnSpc>
            </a:pPr>
            <a:r>
              <a:rPr lang="ko-KR" altLang="en-US" dirty="0"/>
              <a:t>관점 지향은 쉽게 말해 어떤 로직을 기준으로 핵심적인 관점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), </a:t>
            </a:r>
            <a:r>
              <a:rPr lang="ko-KR" altLang="en-US" dirty="0"/>
              <a:t>부가적인 관점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으로 나누어서 보고 그 관점을 기준으로 각각 모듈화</a:t>
            </a:r>
            <a:endParaRPr lang="en-US" altLang="ko-KR" dirty="0"/>
          </a:p>
          <a:p>
            <a:pPr lvl="1" fontAlgn="base">
              <a:lnSpc>
                <a:spcPct val="120000"/>
              </a:lnSpc>
            </a:pPr>
            <a:r>
              <a:rPr lang="ko-KR" altLang="en-US" dirty="0" err="1"/>
              <a:t>모듈화란</a:t>
            </a:r>
            <a:r>
              <a:rPr lang="ko-KR" altLang="en-US" dirty="0"/>
              <a:t> 어떤 공통된 로직이나 기능을 하나의 단위로 묶는 것</a:t>
            </a:r>
            <a:endParaRPr lang="en-US" altLang="ko-KR" dirty="0"/>
          </a:p>
          <a:p>
            <a:pPr lvl="1" fontAlgn="base">
              <a:lnSpc>
                <a:spcPct val="120000"/>
              </a:lnSpc>
            </a:pPr>
            <a:r>
              <a:rPr lang="ko-KR" altLang="en-US" dirty="0" err="1"/>
              <a:t>예로들어</a:t>
            </a:r>
            <a:r>
              <a:rPr lang="ko-KR" altLang="en-US" dirty="0"/>
              <a:t> 핵심적인 관점은 결국 우리가 적용하고자 하는 핵심 비즈니스 로직</a:t>
            </a:r>
            <a:r>
              <a:rPr lang="en-US" altLang="ko-KR" dirty="0"/>
              <a:t>, </a:t>
            </a:r>
            <a:r>
              <a:rPr lang="ko-KR" altLang="en-US" dirty="0"/>
              <a:t>부가적인 관점은 핵심 로직을 실행하기 위해서 행해지는 데이터베이스 연결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파일 입출력 등</a:t>
            </a:r>
            <a:endParaRPr lang="en-US" altLang="ko-KR" dirty="0"/>
          </a:p>
          <a:p>
            <a:pPr fontAlgn="base">
              <a:lnSpc>
                <a:spcPct val="120000"/>
              </a:lnSpc>
            </a:pPr>
            <a:endParaRPr lang="en-US" altLang="ko-KR" dirty="0"/>
          </a:p>
          <a:p>
            <a:pPr fontAlgn="base">
              <a:lnSpc>
                <a:spcPct val="120000"/>
              </a:lnSpc>
            </a:pPr>
            <a:r>
              <a:rPr lang="en-US" altLang="ko-KR" dirty="0"/>
              <a:t>AOP</a:t>
            </a:r>
            <a:r>
              <a:rPr lang="ko-KR" altLang="en-US" dirty="0"/>
              <a:t>에서 각 관점을 기준으로 로직을 </a:t>
            </a:r>
            <a:r>
              <a:rPr lang="ko-KR" altLang="en-US" dirty="0" err="1"/>
              <a:t>모듈화한다는</a:t>
            </a:r>
            <a:r>
              <a:rPr lang="ko-KR" altLang="en-US" dirty="0"/>
              <a:t> 것은 코드들을 부분적으로 나누어서 </a:t>
            </a:r>
            <a:r>
              <a:rPr lang="ko-KR" altLang="en-US" dirty="0" err="1"/>
              <a:t>모듈화하겠다는</a:t>
            </a:r>
            <a:r>
              <a:rPr lang="ko-KR" altLang="en-US" dirty="0"/>
              <a:t> 의미</a:t>
            </a:r>
            <a:endParaRPr lang="en-US" altLang="ko-KR" dirty="0"/>
          </a:p>
          <a:p>
            <a:pPr lvl="1" fontAlgn="base">
              <a:lnSpc>
                <a:spcPct val="120000"/>
              </a:lnSpc>
            </a:pPr>
            <a:r>
              <a:rPr lang="en-US" altLang="ko-KR" dirty="0"/>
              <a:t>Crosscutting Concerns(</a:t>
            </a:r>
            <a:r>
              <a:rPr lang="ko-KR" altLang="en-US" dirty="0"/>
              <a:t>흩어진 관심사</a:t>
            </a:r>
            <a:r>
              <a:rPr lang="en-US" altLang="ko-KR" dirty="0"/>
              <a:t>) : </a:t>
            </a:r>
            <a:r>
              <a:rPr lang="ko-KR" altLang="en-US" dirty="0"/>
              <a:t>소스 코드상에서 다른 부분에 계속 반복해서 쓰는 코드들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52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D5B0E-9E66-41BD-A598-F3463BDC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주요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22A-433A-4BB3-9198-B7D805D51F7A}"/>
              </a:ext>
            </a:extLst>
          </p:cNvPr>
          <p:cNvSpPr txBox="1">
            <a:spLocks/>
          </p:cNvSpPr>
          <p:nvPr/>
        </p:nvSpPr>
        <p:spPr>
          <a:xfrm>
            <a:off x="838200" y="1282148"/>
            <a:ext cx="6861720" cy="518822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latin typeface="+mn-ea"/>
              </a:rPr>
              <a:t>Aspect : </a:t>
            </a:r>
            <a:r>
              <a:rPr lang="ko-KR" altLang="en-US" dirty="0">
                <a:latin typeface="+mn-ea"/>
              </a:rPr>
              <a:t>위에서 설명한 흩어진 관심사를 모듈화 한 것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주로 부가기능을 모듈화 함</a:t>
            </a:r>
            <a:r>
              <a:rPr lang="en-US" altLang="ko-KR" dirty="0">
                <a:latin typeface="+mn-ea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latin typeface="+mn-ea"/>
              </a:rPr>
              <a:t>Target : Aspect</a:t>
            </a:r>
            <a:r>
              <a:rPr lang="ko-KR" altLang="en-US" dirty="0">
                <a:latin typeface="+mn-ea"/>
              </a:rPr>
              <a:t>를 적용하는 곳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클래스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메서드 </a:t>
            </a:r>
            <a:r>
              <a:rPr lang="en-US" altLang="ko-KR" dirty="0">
                <a:latin typeface="+mn-ea"/>
              </a:rPr>
              <a:t>.. )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latin typeface="+mn-ea"/>
              </a:rPr>
              <a:t>Advice : </a:t>
            </a:r>
            <a:r>
              <a:rPr lang="ko-KR" altLang="en-US" dirty="0">
                <a:latin typeface="+mn-ea"/>
              </a:rPr>
              <a:t>실질적으로 어떤 일을 해야 할 지에 대한 것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실질적인 부가기능을 담은 구현체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err="1">
                <a:latin typeface="+mn-ea"/>
              </a:rPr>
              <a:t>JointPoint</a:t>
            </a:r>
            <a:r>
              <a:rPr lang="en-US" altLang="ko-KR" dirty="0">
                <a:latin typeface="+mn-ea"/>
              </a:rPr>
              <a:t> : Advice</a:t>
            </a:r>
            <a:r>
              <a:rPr lang="ko-KR" altLang="en-US" dirty="0">
                <a:latin typeface="+mn-ea"/>
              </a:rPr>
              <a:t>가 적용될 위치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끼어들 수 있는 지점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메서드 진입 지점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생성자 호출 시점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필드에서 값을 꺼내 올 때 등 다양한 시점에 적용가능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err="1">
                <a:latin typeface="+mn-ea"/>
              </a:rPr>
              <a:t>PointCut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JointPoint</a:t>
            </a:r>
            <a:r>
              <a:rPr lang="ko-KR" altLang="en-US" dirty="0">
                <a:latin typeface="+mn-ea"/>
              </a:rPr>
              <a:t>의 상세한 스펙을 정의한 것</a:t>
            </a:r>
            <a:r>
              <a:rPr lang="en-US" altLang="ko-KR" dirty="0">
                <a:latin typeface="+mn-ea"/>
              </a:rPr>
              <a:t>. 'A</a:t>
            </a:r>
            <a:r>
              <a:rPr lang="ko-KR" altLang="en-US" dirty="0">
                <a:latin typeface="+mn-ea"/>
              </a:rPr>
              <a:t>란 메서드의 진입 시점에 호출할 것</a:t>
            </a:r>
            <a:r>
              <a:rPr lang="en-US" altLang="ko-KR" dirty="0">
                <a:latin typeface="+mn-ea"/>
              </a:rPr>
              <a:t>'</a:t>
            </a:r>
            <a:r>
              <a:rPr lang="ko-KR" altLang="en-US" dirty="0">
                <a:latin typeface="+mn-ea"/>
              </a:rPr>
              <a:t>과 같이 더욱 구체적으로 </a:t>
            </a:r>
            <a:r>
              <a:rPr lang="en-US" altLang="ko-KR" dirty="0">
                <a:latin typeface="+mn-ea"/>
              </a:rPr>
              <a:t>Advice</a:t>
            </a:r>
            <a:r>
              <a:rPr lang="ko-KR" altLang="en-US" dirty="0">
                <a:latin typeface="+mn-ea"/>
              </a:rPr>
              <a:t>가 실행될 지점을 정할 수 있음</a:t>
            </a:r>
            <a:endParaRPr lang="en-US" altLang="ko-KR" dirty="0">
              <a:latin typeface="+mn-ea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i="0" dirty="0">
                <a:effectLst/>
                <a:latin typeface="+mn-ea"/>
              </a:rPr>
              <a:t>Proxy : </a:t>
            </a:r>
            <a:r>
              <a:rPr lang="ko-KR" altLang="en-US" i="0" dirty="0">
                <a:effectLst/>
                <a:latin typeface="+mn-ea"/>
              </a:rPr>
              <a:t>클라이언트와 타겟 사이에 투명하게 존재하여 부가기능을 제공하는 오브젝트</a:t>
            </a:r>
            <a:r>
              <a:rPr lang="en-US" altLang="ko-KR" i="0" dirty="0">
                <a:effectLst/>
                <a:latin typeface="+mn-ea"/>
              </a:rPr>
              <a:t>. </a:t>
            </a:r>
            <a:r>
              <a:rPr lang="ko-KR" altLang="en-US" i="0" dirty="0">
                <a:effectLst/>
                <a:latin typeface="+mn-ea"/>
              </a:rPr>
              <a:t>메소드 호출을 대신 받아 타겟에 위임해주며 부가기능을 부여</a:t>
            </a:r>
            <a:endParaRPr lang="en-US" altLang="ko-KR" i="0" dirty="0">
              <a:effectLst/>
              <a:latin typeface="+mn-ea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i="0" dirty="0">
                <a:effectLst/>
                <a:latin typeface="+mn-ea"/>
              </a:rPr>
              <a:t>Introduction : </a:t>
            </a:r>
            <a:r>
              <a:rPr lang="ko-KR" altLang="en-US" i="0" dirty="0">
                <a:effectLst/>
                <a:latin typeface="+mn-ea"/>
              </a:rPr>
              <a:t>타겟 클래스에 추가적인 메소드나 필드를 추가하는 기능</a:t>
            </a:r>
            <a:endParaRPr lang="en-US" altLang="ko-KR" i="0" dirty="0">
              <a:effectLst/>
              <a:latin typeface="+mn-ea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i="0" dirty="0">
                <a:effectLst/>
                <a:latin typeface="+mn-ea"/>
              </a:rPr>
              <a:t>Weaving : </a:t>
            </a:r>
            <a:r>
              <a:rPr lang="en-US" altLang="ko-KR" dirty="0">
                <a:latin typeface="+mn-ea"/>
              </a:rPr>
              <a:t>Advice </a:t>
            </a:r>
            <a:r>
              <a:rPr lang="ko-KR" altLang="en-US" i="0" dirty="0">
                <a:effectLst/>
                <a:latin typeface="+mn-ea"/>
              </a:rPr>
              <a:t>를 핵심 로직 코드에 적용하는 것을 의미합니다</a:t>
            </a:r>
            <a:r>
              <a:rPr lang="en-US" altLang="ko-KR" i="0" dirty="0">
                <a:effectLst/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CD9092-B771-40E8-9487-3F450590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20" y="1391879"/>
            <a:ext cx="3653880" cy="41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677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D5B0E-9E66-41BD-A598-F3463BDC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주요 개념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2A6C43-5D3E-470D-8BAF-69EB6B578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42" y="1401096"/>
            <a:ext cx="8707516" cy="492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3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D5B0E-9E66-41BD-A598-F3463BDC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주요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22A-433A-4BB3-9198-B7D805D51F7A}"/>
              </a:ext>
            </a:extLst>
          </p:cNvPr>
          <p:cNvSpPr txBox="1">
            <a:spLocks/>
          </p:cNvSpPr>
          <p:nvPr/>
        </p:nvSpPr>
        <p:spPr>
          <a:xfrm>
            <a:off x="838200" y="1282148"/>
            <a:ext cx="10515600" cy="5188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2000" dirty="0"/>
              <a:t>@Aspect, @Component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800" dirty="0"/>
              <a:t>해당 클래스가 </a:t>
            </a:r>
            <a:r>
              <a:rPr lang="en-US" altLang="ko-KR" sz="1800" dirty="0"/>
              <a:t>Aspect</a:t>
            </a:r>
            <a:r>
              <a:rPr lang="ko-KR" altLang="en-US" sz="1800" dirty="0"/>
              <a:t>를 나타내는 클래스를 명시하고</a:t>
            </a:r>
            <a:r>
              <a:rPr lang="en-US" altLang="ko-KR" sz="1800" dirty="0"/>
              <a:t>, </a:t>
            </a:r>
            <a:r>
              <a:rPr lang="ko-KR" altLang="en-US" sz="1800" dirty="0"/>
              <a:t>스프링 빈으로 등록</a:t>
            </a:r>
            <a:endParaRPr lang="en-US" altLang="ko-KR" sz="1800" dirty="0"/>
          </a:p>
          <a:p>
            <a:pPr fontAlgn="base">
              <a:lnSpc>
                <a:spcPct val="120000"/>
              </a:lnSpc>
            </a:pPr>
            <a:r>
              <a:rPr lang="en-US" altLang="ko-KR" sz="2000" dirty="0"/>
              <a:t>@Pointcut(</a:t>
            </a:r>
            <a:r>
              <a:rPr lang="ko-KR" altLang="en-US" sz="2000" dirty="0"/>
              <a:t>표현식</a:t>
            </a:r>
            <a:r>
              <a:rPr lang="en-US" altLang="ko-KR" sz="2000" dirty="0"/>
              <a:t>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800" dirty="0"/>
              <a:t>부가기능이 적용될 대상</a:t>
            </a:r>
            <a:r>
              <a:rPr lang="en-US" altLang="ko-KR" sz="1800" dirty="0"/>
              <a:t>(</a:t>
            </a:r>
            <a:r>
              <a:rPr lang="ko-KR" altLang="en-US" sz="1800" dirty="0"/>
              <a:t>메소드</a:t>
            </a:r>
            <a:r>
              <a:rPr lang="en-US" altLang="ko-KR" sz="1800" dirty="0"/>
              <a:t>)</a:t>
            </a:r>
            <a:r>
              <a:rPr lang="ko-KR" altLang="en-US" sz="1800" dirty="0"/>
              <a:t>를 선정</a:t>
            </a:r>
            <a:r>
              <a:rPr lang="en-US" altLang="ko-KR" sz="1800" dirty="0"/>
              <a:t>([] </a:t>
            </a:r>
            <a:r>
              <a:rPr lang="ko-KR" altLang="en-US" sz="1800" dirty="0"/>
              <a:t>괄호는 옵션이기 때문에 생략 가능</a:t>
            </a:r>
            <a:r>
              <a:rPr lang="en-US" altLang="ko-KR" sz="1800" dirty="0"/>
              <a:t>)</a:t>
            </a:r>
          </a:p>
          <a:p>
            <a:pPr lvl="1" fontAlgn="base">
              <a:lnSpc>
                <a:spcPct val="120000"/>
              </a:lnSpc>
            </a:pPr>
            <a:endParaRPr lang="en-US" altLang="ko-KR" sz="1800" dirty="0"/>
          </a:p>
          <a:p>
            <a:pPr lvl="1" fontAlgn="base">
              <a:lnSpc>
                <a:spcPct val="120000"/>
              </a:lnSpc>
            </a:pPr>
            <a:endParaRPr lang="en-US" altLang="ko-KR" sz="1800" dirty="0"/>
          </a:p>
          <a:p>
            <a:pPr lvl="1" fontAlgn="base">
              <a:lnSpc>
                <a:spcPct val="120000"/>
              </a:lnSpc>
            </a:pPr>
            <a:endParaRPr lang="en-US" altLang="ko-KR" sz="1800" dirty="0"/>
          </a:p>
          <a:p>
            <a:pPr lvl="1" fontAlgn="base">
              <a:lnSpc>
                <a:spcPct val="120000"/>
              </a:lnSpc>
            </a:pPr>
            <a:endParaRPr lang="en-US" altLang="ko-KR" sz="1800" dirty="0"/>
          </a:p>
          <a:p>
            <a:pPr lvl="1" fontAlgn="base">
              <a:lnSpc>
                <a:spcPct val="120000"/>
              </a:lnSpc>
            </a:pPr>
            <a:r>
              <a:rPr lang="en-US" altLang="ko-KR" sz="1800" dirty="0"/>
              <a:t>execution: </a:t>
            </a:r>
            <a:r>
              <a:rPr lang="ko-KR" altLang="en-US" sz="1800" dirty="0" err="1"/>
              <a:t>포인트컷</a:t>
            </a:r>
            <a:r>
              <a:rPr lang="ko-KR" altLang="en-US" sz="1800" dirty="0"/>
              <a:t> 지정자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800" dirty="0"/>
              <a:t>*</a:t>
            </a:r>
            <a:r>
              <a:rPr lang="en-US" altLang="ko-KR" sz="1800" dirty="0"/>
              <a:t>: </a:t>
            </a:r>
            <a:r>
              <a:rPr lang="ko-KR" altLang="en-US" sz="1800" dirty="0"/>
              <a:t>모든 타입의 리턴이 가능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800" dirty="0" err="1"/>
              <a:t>com.~.controller</a:t>
            </a:r>
            <a:r>
              <a:rPr lang="en-US" altLang="ko-KR" sz="1800" dirty="0"/>
              <a:t>..*.*: (</a:t>
            </a:r>
            <a:r>
              <a:rPr lang="ko-KR" altLang="en-US" sz="1800" dirty="0"/>
              <a:t>타겟이 되는 메소드</a:t>
            </a:r>
            <a:r>
              <a:rPr lang="en-US" altLang="ko-KR" sz="1800" dirty="0"/>
              <a:t>) </a:t>
            </a:r>
            <a:r>
              <a:rPr lang="ko-KR" altLang="en-US" sz="1800" dirty="0"/>
              <a:t>해당 패키지 하위에 존재하는 모든 메소드들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800" dirty="0"/>
              <a:t>(..): </a:t>
            </a:r>
            <a:r>
              <a:rPr lang="ko-KR" altLang="en-US" sz="1800" dirty="0"/>
              <a:t>모든 타입의 파라미터에 대해 허용하는 조건</a:t>
            </a:r>
            <a:endParaRPr lang="en-US" altLang="ko-KR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82F2DB-D66A-4B23-9D0B-6E3A5AF17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14" y="3097153"/>
            <a:ext cx="6575324" cy="15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D5CA7-ECAB-4EDA-AA0F-3CEE106D3F0C}"/>
              </a:ext>
            </a:extLst>
          </p:cNvPr>
          <p:cNvSpPr txBox="1"/>
          <p:nvPr/>
        </p:nvSpPr>
        <p:spPr>
          <a:xfrm>
            <a:off x="4886631" y="4734569"/>
            <a:ext cx="7187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@Pointcut(</a:t>
            </a:r>
            <a:r>
              <a:rPr lang="en-US" altLang="ko-KR" sz="1600" b="0" i="0" dirty="0">
                <a:solidFill>
                  <a:srgbClr val="98C379"/>
                </a:solidFill>
                <a:effectLst/>
                <a:latin typeface="Courier New" panose="02070309020205020404" pitchFamily="49" charset="0"/>
              </a:rPr>
              <a:t>"execution(* </a:t>
            </a:r>
            <a:r>
              <a:rPr lang="en-US" altLang="ko-KR" sz="1600" b="0" i="0" dirty="0" err="1">
                <a:solidFill>
                  <a:srgbClr val="98C379"/>
                </a:solidFill>
                <a:effectLst/>
                <a:latin typeface="Courier New" panose="02070309020205020404" pitchFamily="49" charset="0"/>
              </a:rPr>
              <a:t>com.openai.controller</a:t>
            </a:r>
            <a:r>
              <a:rPr lang="en-US" altLang="ko-KR" sz="1600" b="0" i="0" dirty="0">
                <a:solidFill>
                  <a:srgbClr val="98C379"/>
                </a:solidFill>
                <a:effectLst/>
                <a:latin typeface="Courier New" panose="02070309020205020404" pitchFamily="49" charset="0"/>
              </a:rPr>
              <a:t>..*.*(..))"</a:t>
            </a:r>
            <a:r>
              <a:rPr lang="en-US" altLang="ko-KR" sz="1600" b="0" i="0" dirty="0">
                <a:solidFill>
                  <a:srgbClr val="61AEEE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075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D5B0E-9E66-41BD-A598-F3463BDC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주요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22A-433A-4BB3-9198-B7D805D51F7A}"/>
              </a:ext>
            </a:extLst>
          </p:cNvPr>
          <p:cNvSpPr txBox="1">
            <a:spLocks/>
          </p:cNvSpPr>
          <p:nvPr/>
        </p:nvSpPr>
        <p:spPr>
          <a:xfrm>
            <a:off x="838200" y="1282148"/>
            <a:ext cx="10515600" cy="51882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2800" dirty="0"/>
              <a:t>Pointcut</a:t>
            </a:r>
            <a:r>
              <a:rPr lang="ko-KR" altLang="en-US" dirty="0"/>
              <a:t> 표현식 예시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dirty="0"/>
              <a:t>execution(int minus(int, int)): int </a:t>
            </a:r>
            <a:r>
              <a:rPr lang="ko-KR" altLang="en-US" dirty="0"/>
              <a:t>타입의 리턴 값</a:t>
            </a:r>
            <a:r>
              <a:rPr lang="en-US" altLang="ko-KR" dirty="0"/>
              <a:t>, minus</a:t>
            </a:r>
            <a:r>
              <a:rPr lang="ko-KR" altLang="en-US" dirty="0"/>
              <a:t>라는 메소드</a:t>
            </a:r>
            <a:r>
              <a:rPr lang="en-US" altLang="ko-KR" dirty="0"/>
              <a:t>, </a:t>
            </a:r>
            <a:r>
              <a:rPr lang="ko-KR" altLang="en-US" dirty="0"/>
              <a:t>두 개의 </a:t>
            </a:r>
            <a:r>
              <a:rPr lang="en-US" altLang="ko-KR" dirty="0"/>
              <a:t>int </a:t>
            </a:r>
            <a:r>
              <a:rPr lang="ko-KR" altLang="en-US" dirty="0"/>
              <a:t>파라미터를 가지는 메소드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dirty="0"/>
              <a:t>execution(* minus(int, int)): </a:t>
            </a:r>
            <a:r>
              <a:rPr lang="ko-KR" altLang="en-US" dirty="0"/>
              <a:t>모든 타입의 리턴</a:t>
            </a:r>
            <a:r>
              <a:rPr lang="en-US" altLang="ko-KR" dirty="0"/>
              <a:t>, minus</a:t>
            </a:r>
            <a:r>
              <a:rPr lang="ko-KR" altLang="en-US" dirty="0"/>
              <a:t>라는 메소드</a:t>
            </a:r>
            <a:r>
              <a:rPr lang="en-US" altLang="ko-KR" dirty="0"/>
              <a:t>, </a:t>
            </a:r>
            <a:r>
              <a:rPr lang="ko-KR" altLang="en-US" dirty="0"/>
              <a:t>두 개의 </a:t>
            </a:r>
            <a:r>
              <a:rPr lang="en-US" altLang="ko-KR" dirty="0"/>
              <a:t>int </a:t>
            </a:r>
            <a:r>
              <a:rPr lang="ko-KR" altLang="en-US" dirty="0"/>
              <a:t>파라미터를 가지는 메소드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dirty="0"/>
              <a:t>execution(* minus(..)): </a:t>
            </a:r>
            <a:r>
              <a:rPr lang="ko-KR" altLang="en-US" dirty="0"/>
              <a:t>리턴 타입</a:t>
            </a:r>
            <a:r>
              <a:rPr lang="en-US" altLang="ko-KR" dirty="0"/>
              <a:t>, </a:t>
            </a:r>
            <a:r>
              <a:rPr lang="ko-KR" altLang="en-US" dirty="0"/>
              <a:t>파라미터 종류</a:t>
            </a:r>
            <a:r>
              <a:rPr lang="en-US" altLang="ko-KR" dirty="0"/>
              <a:t>, </a:t>
            </a:r>
            <a:r>
              <a:rPr lang="ko-KR" altLang="en-US" dirty="0"/>
              <a:t>개수에 상관없이 </a:t>
            </a:r>
            <a:r>
              <a:rPr lang="en-US" altLang="ko-KR" dirty="0"/>
              <a:t>minus</a:t>
            </a:r>
            <a:r>
              <a:rPr lang="ko-KR" altLang="en-US" dirty="0"/>
              <a:t>라는 메소드 이름을 가진 모든 메소드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dirty="0"/>
              <a:t>execution(* minus()): </a:t>
            </a:r>
            <a:r>
              <a:rPr lang="ko-KR" altLang="en-US" dirty="0"/>
              <a:t>리턴 타입은 상관없이 파라미터가 존재하지 않는 </a:t>
            </a:r>
            <a:r>
              <a:rPr lang="en-US" altLang="ko-KR" dirty="0"/>
              <a:t>minus </a:t>
            </a:r>
            <a:r>
              <a:rPr lang="ko-KR" altLang="en-US" dirty="0"/>
              <a:t>메소드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dirty="0"/>
              <a:t>execution(* *(..)): </a:t>
            </a:r>
            <a:r>
              <a:rPr lang="ko-KR" altLang="en-US" dirty="0"/>
              <a:t>리턴 타입</a:t>
            </a:r>
            <a:r>
              <a:rPr lang="en-US" altLang="ko-KR" dirty="0"/>
              <a:t>, </a:t>
            </a:r>
            <a:r>
              <a:rPr lang="ko-KR" altLang="en-US" dirty="0"/>
              <a:t>파라미터</a:t>
            </a:r>
            <a:r>
              <a:rPr lang="en-US" altLang="ko-KR" dirty="0"/>
              <a:t>, </a:t>
            </a:r>
            <a:r>
              <a:rPr lang="ko-KR" altLang="en-US" dirty="0"/>
              <a:t>메소드 이름에 상관없이 모든 조건을 허용하는 </a:t>
            </a:r>
            <a:r>
              <a:rPr lang="ko-KR" altLang="en-US" dirty="0" err="1"/>
              <a:t>포인트컷</a:t>
            </a:r>
            <a:r>
              <a:rPr lang="ko-KR" altLang="en-US" dirty="0"/>
              <a:t> 표현식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dirty="0"/>
              <a:t>execution(* </a:t>
            </a:r>
            <a:r>
              <a:rPr lang="en-US" altLang="ko-KR" dirty="0" err="1"/>
              <a:t>com.juhyun.aop.Target</a:t>
            </a:r>
            <a:r>
              <a:rPr lang="en-US" altLang="ko-KR" dirty="0"/>
              <a:t>.*(..)): </a:t>
            </a:r>
            <a:r>
              <a:rPr lang="en-US" altLang="ko-KR" dirty="0" err="1"/>
              <a:t>com.juhyun.aop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Target </a:t>
            </a:r>
            <a:r>
              <a:rPr lang="ko-KR" altLang="en-US" dirty="0"/>
              <a:t>클래스에 존재하는 메소드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dirty="0"/>
              <a:t>execution(* </a:t>
            </a:r>
            <a:r>
              <a:rPr lang="en-US" altLang="ko-KR" dirty="0" err="1"/>
              <a:t>com.juhyun.aop</a:t>
            </a:r>
            <a:r>
              <a:rPr lang="en-US" altLang="ko-KR" dirty="0"/>
              <a:t>.*.*(..)): </a:t>
            </a:r>
            <a:r>
              <a:rPr lang="en-US" altLang="ko-KR" dirty="0" err="1"/>
              <a:t>com.juhyun.aop</a:t>
            </a:r>
            <a:r>
              <a:rPr lang="en-US" altLang="ko-KR" dirty="0"/>
              <a:t> </a:t>
            </a:r>
            <a:r>
              <a:rPr lang="ko-KR" altLang="en-US" dirty="0"/>
              <a:t>패키지에 존재하는 모든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6851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D5B0E-9E66-41BD-A598-F3463BDC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주요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22A-433A-4BB3-9198-B7D805D51F7A}"/>
              </a:ext>
            </a:extLst>
          </p:cNvPr>
          <p:cNvSpPr txBox="1">
            <a:spLocks/>
          </p:cNvSpPr>
          <p:nvPr/>
        </p:nvSpPr>
        <p:spPr>
          <a:xfrm>
            <a:off x="838200" y="1282148"/>
            <a:ext cx="10515600" cy="51882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2800" dirty="0"/>
              <a:t>@Before :</a:t>
            </a:r>
            <a:r>
              <a:rPr lang="ko-KR" altLang="en-US" sz="2800" dirty="0"/>
              <a:t>타겟 메소드가 실행하기 이전 </a:t>
            </a:r>
            <a:r>
              <a:rPr lang="en-US" altLang="ko-KR" dirty="0">
                <a:latin typeface="+mn-ea"/>
              </a:rPr>
              <a:t>Advice</a:t>
            </a:r>
            <a:r>
              <a:rPr lang="ko-KR" altLang="en-US" sz="2800" dirty="0"/>
              <a:t> 기능을 수행</a:t>
            </a:r>
          </a:p>
          <a:p>
            <a:pPr fontAlgn="base">
              <a:lnSpc>
                <a:spcPct val="120000"/>
              </a:lnSpc>
            </a:pPr>
            <a:r>
              <a:rPr lang="en-US" altLang="ko-KR" sz="2800" dirty="0"/>
              <a:t>@After : </a:t>
            </a:r>
            <a:r>
              <a:rPr lang="ko-KR" altLang="en-US" sz="2800" dirty="0"/>
              <a:t>타겟 메도스의 결과에 상관없이 실행 후 </a:t>
            </a:r>
            <a:r>
              <a:rPr lang="en-US" altLang="ko-KR" dirty="0">
                <a:latin typeface="+mn-ea"/>
              </a:rPr>
              <a:t>Advice</a:t>
            </a:r>
            <a:r>
              <a:rPr lang="ko-KR" altLang="en-US" sz="2800" dirty="0"/>
              <a:t> 기능을 수행</a:t>
            </a:r>
          </a:p>
          <a:p>
            <a:pPr fontAlgn="base">
              <a:lnSpc>
                <a:spcPct val="120000"/>
              </a:lnSpc>
            </a:pPr>
            <a:r>
              <a:rPr lang="en-US" altLang="ko-KR" sz="2800" dirty="0"/>
              <a:t>@AfterReturning : </a:t>
            </a:r>
            <a:r>
              <a:rPr lang="ko-KR" altLang="en-US" sz="2800" dirty="0"/>
              <a:t>타겟 메소드가 정상적으로 결과값을 반환 후 </a:t>
            </a:r>
            <a:r>
              <a:rPr lang="en-US" altLang="ko-KR" dirty="0">
                <a:latin typeface="+mn-ea"/>
              </a:rPr>
              <a:t>Advice</a:t>
            </a:r>
            <a:r>
              <a:rPr lang="ko-KR" altLang="en-US" sz="2800" dirty="0"/>
              <a:t> 기능을 수행</a:t>
            </a:r>
          </a:p>
          <a:p>
            <a:pPr fontAlgn="base">
              <a:lnSpc>
                <a:spcPct val="120000"/>
              </a:lnSpc>
            </a:pPr>
            <a:r>
              <a:rPr lang="en-US" altLang="ko-KR" sz="2800" dirty="0"/>
              <a:t>@AfterThrowing : </a:t>
            </a:r>
            <a:r>
              <a:rPr lang="ko-KR" altLang="en-US" sz="2800" dirty="0"/>
              <a:t>타겟 메소드가 수행 중 예외를 발생하면 </a:t>
            </a:r>
            <a:r>
              <a:rPr lang="en-US" altLang="ko-KR" dirty="0">
                <a:latin typeface="+mn-ea"/>
              </a:rPr>
              <a:t>Advice</a:t>
            </a:r>
            <a:r>
              <a:rPr lang="ko-KR" altLang="en-US" sz="2800" dirty="0"/>
              <a:t> 기능을 수행</a:t>
            </a:r>
          </a:p>
          <a:p>
            <a:pPr fontAlgn="base">
              <a:lnSpc>
                <a:spcPct val="120000"/>
              </a:lnSpc>
            </a:pPr>
            <a:r>
              <a:rPr lang="en-US" altLang="ko-KR" sz="2800" dirty="0"/>
              <a:t>@Around : </a:t>
            </a:r>
            <a:r>
              <a:rPr lang="en-US" altLang="ko-KR" dirty="0">
                <a:latin typeface="+mn-ea"/>
              </a:rPr>
              <a:t>Advice</a:t>
            </a:r>
            <a:r>
              <a:rPr lang="ko-KR" altLang="en-US" sz="2800" dirty="0"/>
              <a:t>가 타겟 메소드를 감싸서 타겟 메소드 호출 전</a:t>
            </a:r>
            <a:r>
              <a:rPr lang="en-US" altLang="ko-KR" sz="2800" dirty="0"/>
              <a:t>, </a:t>
            </a:r>
            <a:r>
              <a:rPr lang="ko-KR" altLang="en-US" sz="2800" dirty="0"/>
              <a:t>후 </a:t>
            </a:r>
            <a:r>
              <a:rPr lang="en-US" altLang="ko-KR" dirty="0">
                <a:latin typeface="+mn-ea"/>
              </a:rPr>
              <a:t>Advice</a:t>
            </a:r>
            <a:r>
              <a:rPr lang="ko-KR" altLang="en-US" sz="2800" dirty="0"/>
              <a:t> 기능을 수행</a:t>
            </a:r>
            <a:r>
              <a:rPr lang="en-US" altLang="ko-KR" sz="2800" dirty="0"/>
              <a:t>. Around</a:t>
            </a:r>
            <a:r>
              <a:rPr lang="ko-KR" altLang="en-US" sz="2800" dirty="0"/>
              <a:t>는 타겟을 실행할 지 혹은 바로 반환할지도 정할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6001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en-US" altLang="ko-KR" dirty="0"/>
              <a:t>security </a:t>
            </a:r>
            <a:r>
              <a:rPr lang="ko-KR" altLang="en-US" dirty="0"/>
              <a:t>관련 라이브러리 설정</a:t>
            </a:r>
            <a:endParaRPr lang="en-US" altLang="ko-KR" dirty="0"/>
          </a:p>
          <a:p>
            <a:pPr lvl="1"/>
            <a:r>
              <a:rPr lang="en-US" altLang="ko-KR" dirty="0" err="1"/>
              <a:t>confing</a:t>
            </a:r>
            <a:r>
              <a:rPr lang="en-US" altLang="ko-KR" dirty="0"/>
              <a:t>, core, web, </a:t>
            </a:r>
            <a:r>
              <a:rPr lang="en-US" altLang="ko-KR" dirty="0" err="1"/>
              <a:t>taglibs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6815" t="11520" r="37659" b="31989"/>
          <a:stretch/>
        </p:blipFill>
        <p:spPr>
          <a:xfrm>
            <a:off x="6096000" y="1916686"/>
            <a:ext cx="5189919" cy="48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7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역사</a:t>
            </a:r>
            <a:endParaRPr lang="en-US" altLang="ko-KR" dirty="0"/>
          </a:p>
          <a:p>
            <a:pPr lvl="1"/>
            <a:r>
              <a:rPr lang="en-US" altLang="ko-KR" dirty="0"/>
              <a:t>‘Expert One-on-One J2EE Design and Development’</a:t>
            </a:r>
            <a:r>
              <a:rPr lang="ko-KR" altLang="en-US" dirty="0"/>
              <a:t>에서 시작</a:t>
            </a:r>
            <a:endParaRPr lang="en-US" altLang="ko-KR" dirty="0"/>
          </a:p>
          <a:p>
            <a:pPr lvl="2"/>
            <a:r>
              <a:rPr lang="ko-KR" altLang="en-US" dirty="0"/>
              <a:t>로드 존슨</a:t>
            </a:r>
            <a:r>
              <a:rPr lang="en-US" altLang="ko-KR" dirty="0"/>
              <a:t>(2002)</a:t>
            </a:r>
          </a:p>
          <a:p>
            <a:pPr lvl="2"/>
            <a:r>
              <a:rPr lang="en-US" altLang="ko-KR" dirty="0"/>
              <a:t>EJB</a:t>
            </a:r>
            <a:r>
              <a:rPr lang="ko-KR" altLang="en-US" dirty="0"/>
              <a:t>를 사용하지 않고 엔터프라이즈 애플리케이션을 개발하는 방법을 소개</a:t>
            </a:r>
            <a:endParaRPr lang="en-US" altLang="ko-KR" dirty="0"/>
          </a:p>
          <a:p>
            <a:pPr lvl="2"/>
            <a:r>
              <a:rPr lang="ko-KR" altLang="en-US" dirty="0"/>
              <a:t>예제 소스로 제공된 프레임워크 소스 코드</a:t>
            </a:r>
            <a:endParaRPr lang="en-US" altLang="ko-KR" dirty="0"/>
          </a:p>
          <a:p>
            <a:pPr lvl="1"/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1.0 </a:t>
            </a:r>
            <a:r>
              <a:rPr lang="ko-KR" altLang="en-US" dirty="0"/>
              <a:t>버전 공개</a:t>
            </a:r>
            <a:endParaRPr lang="en-US" altLang="ko-KR" dirty="0"/>
          </a:p>
          <a:p>
            <a:pPr lvl="1"/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4.0 </a:t>
            </a:r>
            <a:r>
              <a:rPr lang="ko-KR" altLang="en-US" dirty="0"/>
              <a:t>버전 공개</a:t>
            </a:r>
            <a:endParaRPr lang="en-US" altLang="ko-KR" dirty="0"/>
          </a:p>
          <a:p>
            <a:pPr lvl="1"/>
            <a:r>
              <a:rPr lang="en-US" altLang="ko-KR" dirty="0"/>
              <a:t>2018</a:t>
            </a:r>
            <a:r>
              <a:rPr lang="ko-KR" altLang="en-US" dirty="0"/>
              <a:t>년 현재 </a:t>
            </a:r>
            <a:r>
              <a:rPr lang="en-US" altLang="ko-KR" dirty="0"/>
              <a:t>5.0 </a:t>
            </a:r>
            <a:r>
              <a:rPr lang="ko-KR" altLang="en-US" dirty="0"/>
              <a:t>버전</a:t>
            </a:r>
            <a:endParaRPr lang="en-US" altLang="ko-KR" dirty="0"/>
          </a:p>
          <a:p>
            <a:pPr lvl="1"/>
            <a:r>
              <a:rPr lang="en-US" altLang="ko-KR" dirty="0"/>
              <a:t>POJO(Plain Old Java Object) – </a:t>
            </a:r>
            <a:r>
              <a:rPr lang="ko-KR" altLang="en-US" dirty="0"/>
              <a:t>마틴 </a:t>
            </a:r>
            <a:r>
              <a:rPr lang="ko-KR" altLang="en-US" dirty="0" err="1"/>
              <a:t>파울러</a:t>
            </a:r>
            <a:endParaRPr lang="en-US" altLang="ko-KR" dirty="0"/>
          </a:p>
          <a:p>
            <a:pPr lvl="2"/>
            <a:r>
              <a:rPr lang="ko-KR" altLang="en-US" dirty="0"/>
              <a:t>이전 방식의 평범한 자바 객체</a:t>
            </a:r>
            <a:endParaRPr lang="en-US" altLang="ko-KR" dirty="0"/>
          </a:p>
          <a:p>
            <a:pPr lvl="2"/>
            <a:r>
              <a:rPr lang="ko-KR" altLang="en-US" dirty="0"/>
              <a:t>복잡하고 무거운 </a:t>
            </a:r>
            <a:r>
              <a:rPr lang="en-US" altLang="ko-KR" dirty="0"/>
              <a:t>EJB</a:t>
            </a:r>
            <a:r>
              <a:rPr lang="ko-KR" altLang="en-US" dirty="0"/>
              <a:t>를 사용하지 않고 일반적인 방식의 자바 객체를 만들어서 사용하자는 주의</a:t>
            </a:r>
            <a:endParaRPr lang="en-US" altLang="ko-KR" dirty="0"/>
          </a:p>
          <a:p>
            <a:pPr lvl="2"/>
            <a:r>
              <a:rPr lang="ko-KR" altLang="en-US" dirty="0"/>
              <a:t>폼 나는 명칭이 없어서 적당한 이름을 붙였다고 함</a:t>
            </a:r>
          </a:p>
        </p:txBody>
      </p:sp>
    </p:spTree>
    <p:extLst>
      <p:ext uri="{BB962C8B-B14F-4D97-AF65-F5344CB8AC3E}">
        <p14:creationId xmlns:p14="http://schemas.microsoft.com/office/powerpoint/2010/main" val="4028027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패스워드 암호화</a:t>
            </a:r>
            <a:endParaRPr lang="en-US" altLang="ko-KR" dirty="0"/>
          </a:p>
          <a:p>
            <a:pPr lvl="1"/>
            <a:r>
              <a:rPr lang="en-US" altLang="ko-KR" dirty="0" err="1"/>
              <a:t>BCryptPasswordEncoder</a:t>
            </a:r>
            <a:r>
              <a:rPr lang="en-US" altLang="ko-KR" dirty="0"/>
              <a:t> </a:t>
            </a:r>
            <a:r>
              <a:rPr lang="ko-KR" altLang="en-US" dirty="0"/>
              <a:t>객체를 사용한 암호화 및 </a:t>
            </a:r>
            <a:r>
              <a:rPr lang="ko-KR" altLang="en-US" dirty="0" err="1"/>
              <a:t>매칭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2"/>
            <a:r>
              <a:rPr lang="en-US" altLang="ko-KR" dirty="0" err="1"/>
              <a:t>org.springframework.security.crypto.bcrypt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2"/>
            <a:r>
              <a:rPr lang="ko-KR" altLang="en-US" dirty="0"/>
              <a:t>회원 가입 시 패스워드를 암호화 하여 저장</a:t>
            </a:r>
            <a:r>
              <a:rPr lang="en-US" altLang="ko-KR" dirty="0"/>
              <a:t> – encode(</a:t>
            </a:r>
            <a:r>
              <a:rPr lang="ko-KR" altLang="en-US" dirty="0"/>
              <a:t>입력한 패스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로그인 처리 시 입력 값과 암호화된 패스워드 비교 </a:t>
            </a:r>
            <a:r>
              <a:rPr lang="en-US" altLang="ko-KR" dirty="0"/>
              <a:t>- matches(</a:t>
            </a:r>
            <a:r>
              <a:rPr lang="ko-KR" altLang="en-US" dirty="0"/>
              <a:t>입력한 패스</a:t>
            </a:r>
            <a:r>
              <a:rPr lang="en-US" altLang="ko-KR" dirty="0"/>
              <a:t>, </a:t>
            </a:r>
            <a:r>
              <a:rPr lang="ko-KR" altLang="en-US" dirty="0"/>
              <a:t>저장된 패스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166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Ajax(Asynchronous JavaScript and 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에서 화면을 갱신하지 않고 </a:t>
            </a:r>
            <a:r>
              <a:rPr lang="en-US" altLang="ko-KR" dirty="0"/>
              <a:t>Server</a:t>
            </a:r>
            <a:r>
              <a:rPr lang="ko-KR" altLang="en-US" dirty="0"/>
              <a:t>로부터 </a:t>
            </a:r>
            <a:r>
              <a:rPr lang="en-US" altLang="ko-KR" dirty="0"/>
              <a:t>Data</a:t>
            </a:r>
            <a:r>
              <a:rPr lang="ko-KR" altLang="en-US" dirty="0"/>
              <a:t>를 가져오는 방법을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ko-KR" altLang="en-US" dirty="0"/>
              <a:t>동작 원리</a:t>
            </a:r>
            <a:endParaRPr lang="en-US" altLang="ko-KR" dirty="0"/>
          </a:p>
          <a:p>
            <a:pPr lvl="1"/>
            <a:r>
              <a:rPr lang="en-US" altLang="ko-KR" dirty="0"/>
              <a:t>Browser</a:t>
            </a:r>
            <a:r>
              <a:rPr lang="ko-KR" altLang="en-US" dirty="0"/>
              <a:t>에서 서버로 보낼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Ajax Engine</a:t>
            </a:r>
            <a:r>
              <a:rPr lang="ko-KR" altLang="en-US" dirty="0"/>
              <a:t>을 통해 </a:t>
            </a:r>
            <a:r>
              <a:rPr lang="en-US" altLang="ko-KR" dirty="0"/>
              <a:t>Server</a:t>
            </a:r>
            <a:r>
              <a:rPr lang="ko-KR" altLang="en-US" dirty="0"/>
              <a:t>로 전송</a:t>
            </a:r>
            <a:endParaRPr lang="en-US" altLang="ko-KR" dirty="0"/>
          </a:p>
          <a:p>
            <a:pPr lvl="1"/>
            <a:r>
              <a:rPr lang="en-US" altLang="ko-KR" dirty="0"/>
              <a:t>Ajax Engine</a:t>
            </a:r>
            <a:r>
              <a:rPr lang="ko-KR" altLang="en-US" dirty="0"/>
              <a:t>은 </a:t>
            </a:r>
            <a:r>
              <a:rPr lang="en-US" altLang="ko-KR" dirty="0"/>
              <a:t>JavaScript</a:t>
            </a:r>
            <a:r>
              <a:rPr lang="ko-KR" altLang="en-US" dirty="0"/>
              <a:t>를 통해 </a:t>
            </a:r>
            <a:r>
              <a:rPr lang="en-US" altLang="ko-KR" dirty="0"/>
              <a:t>DOM</a:t>
            </a:r>
            <a:r>
              <a:rPr lang="ko-KR" altLang="en-US" dirty="0"/>
              <a:t>을 사용하여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객체로 </a:t>
            </a:r>
            <a:r>
              <a:rPr lang="en-US" altLang="ko-KR" dirty="0"/>
              <a:t>Data</a:t>
            </a:r>
            <a:r>
              <a:rPr lang="ko-KR" altLang="en-US" dirty="0"/>
              <a:t>를 전달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를 전달 할 때 화면전체의 </a:t>
            </a:r>
            <a:r>
              <a:rPr lang="en-US" altLang="ko-KR" dirty="0"/>
              <a:t>HTML</a:t>
            </a:r>
            <a:r>
              <a:rPr lang="ko-KR" altLang="en-US" dirty="0"/>
              <a:t>을 전달하지 않고 </a:t>
            </a:r>
            <a:r>
              <a:rPr lang="en-US" altLang="ko-KR" dirty="0"/>
              <a:t>Text </a:t>
            </a:r>
            <a:r>
              <a:rPr lang="ko-KR" altLang="en-US" dirty="0"/>
              <a:t>또는 </a:t>
            </a:r>
            <a:r>
              <a:rPr lang="en-US" altLang="ko-KR" dirty="0"/>
              <a:t>Xml</a:t>
            </a:r>
            <a:r>
              <a:rPr lang="ko-KR" altLang="en-US" dirty="0"/>
              <a:t>형식으로 </a:t>
            </a:r>
            <a:r>
              <a:rPr lang="en-US" altLang="ko-KR" dirty="0"/>
              <a:t>Browser</a:t>
            </a:r>
            <a:r>
              <a:rPr lang="ko-KR" altLang="en-US" dirty="0"/>
              <a:t>에 전달</a:t>
            </a:r>
          </a:p>
        </p:txBody>
      </p:sp>
      <p:pic>
        <p:nvPicPr>
          <p:cNvPr id="1026" name="Picture 2" descr="http://www.nextree.co.kr/content/images/2016/09/jhkim-140121-Ajax-1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7" y="4142673"/>
            <a:ext cx="8074025" cy="21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9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Ajax(Asynchronous JavaScript and 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문법을 사용하여 간단히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URL</a:t>
            </a:r>
            <a:r>
              <a:rPr lang="ko-KR" altLang="en-US" dirty="0"/>
              <a:t>은 필수 요소이므로 반드시 구현해야 하는 </a:t>
            </a:r>
            <a:r>
              <a:rPr lang="en-US" altLang="ko-KR" dirty="0"/>
              <a:t>Property</a:t>
            </a:r>
          </a:p>
          <a:p>
            <a:pPr lvl="1"/>
            <a:r>
              <a:rPr lang="ko-KR" altLang="en-US" dirty="0"/>
              <a:t>다양한 속성들 중에서 필요한 </a:t>
            </a:r>
            <a:r>
              <a:rPr lang="en-US" altLang="ko-KR" dirty="0"/>
              <a:t>Option</a:t>
            </a:r>
            <a:r>
              <a:rPr lang="ko-KR" altLang="en-US" dirty="0"/>
              <a:t>을 선택해서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365" y="2180741"/>
            <a:ext cx="1034129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$.</a:t>
            </a:r>
            <a:r>
              <a:rPr lang="en-US" altLang="ko-KR" dirty="0" err="1"/>
              <a:t>ajax</a:t>
            </a:r>
            <a:r>
              <a:rPr lang="en-US" altLang="ko-KR" dirty="0"/>
              <a:t>({</a:t>
            </a:r>
          </a:p>
          <a:p>
            <a:pPr lvl="2"/>
            <a:r>
              <a:rPr lang="en-US" altLang="ko-KR" dirty="0" err="1"/>
              <a:t>url</a:t>
            </a:r>
            <a:r>
              <a:rPr lang="en-US" altLang="ko-KR" dirty="0"/>
              <a:t> : '</a:t>
            </a:r>
            <a:r>
              <a:rPr lang="ko-KR" altLang="en-US" dirty="0"/>
              <a:t>요청 </a:t>
            </a:r>
            <a:r>
              <a:rPr lang="en-US" altLang="ko-KR" dirty="0"/>
              <a:t>URL </a:t>
            </a:r>
            <a:r>
              <a:rPr lang="ko-KR" altLang="en-US" dirty="0"/>
              <a:t>주소</a:t>
            </a:r>
            <a:r>
              <a:rPr lang="en-US" altLang="ko-KR" dirty="0"/>
              <a:t>‘								</a:t>
            </a:r>
          </a:p>
          <a:p>
            <a:pPr lvl="2"/>
            <a:r>
              <a:rPr lang="en-US" altLang="ko-KR" dirty="0"/>
              <a:t>[, Options]</a:t>
            </a:r>
          </a:p>
          <a:p>
            <a:pPr lvl="1"/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64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Ajax(Asynchronous JavaScript and XML)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Options</a:t>
            </a:r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47875" y="1796498"/>
            <a:ext cx="7772400" cy="4591050"/>
            <a:chOff x="1343025" y="1720298"/>
            <a:chExt cx="7772400" cy="4591050"/>
          </a:xfrm>
        </p:grpSpPr>
        <p:pic>
          <p:nvPicPr>
            <p:cNvPr id="3075" name="Picture 3" descr="http://www.nextree.co.kr/content/images/2016/09/jhkim-140121-Ajax-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43"/>
            <a:stretch/>
          </p:blipFill>
          <p:spPr bwMode="auto">
            <a:xfrm>
              <a:off x="1343025" y="1720298"/>
              <a:ext cx="7772400" cy="373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http://www.nextree.co.kr/content/images/2016/09/jhkim-140121-Ajax-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722"/>
            <a:stretch/>
          </p:blipFill>
          <p:spPr bwMode="auto">
            <a:xfrm>
              <a:off x="1343025" y="5295899"/>
              <a:ext cx="7772400" cy="1015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3192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1265E6-0D61-4151-96A1-603DFB3F3A36}"/>
              </a:ext>
            </a:extLst>
          </p:cNvPr>
          <p:cNvSpPr txBox="1">
            <a:spLocks/>
          </p:cNvSpPr>
          <p:nvPr/>
        </p:nvSpPr>
        <p:spPr>
          <a:xfrm>
            <a:off x="838200" y="1282148"/>
            <a:ext cx="10515600" cy="518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리다이렉트가</a:t>
            </a:r>
            <a:r>
              <a:rPr lang="ko-KR" altLang="en-US" dirty="0"/>
              <a:t> 발생하기 전에 모든 플래시 속성을 세션에 복사</a:t>
            </a:r>
            <a:endParaRPr lang="en-US" altLang="ko-KR" dirty="0"/>
          </a:p>
          <a:p>
            <a:r>
              <a:rPr lang="ko-KR" altLang="en-US" dirty="0" err="1"/>
              <a:t>리다이렉션</a:t>
            </a:r>
            <a:r>
              <a:rPr lang="ko-KR" altLang="en-US" dirty="0"/>
              <a:t> 이후에는 저장된 플래시 속성을 세션에서 모델로 이동시킴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헤더에 파라미터를 붙이지 않기 때문에 </a:t>
            </a:r>
            <a:r>
              <a:rPr lang="en-US" altLang="ko-KR" dirty="0"/>
              <a:t>URL</a:t>
            </a:r>
            <a:r>
              <a:rPr lang="ko-KR" altLang="en-US" dirty="0"/>
              <a:t>에 노출되지 않음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addFlashAttribute</a:t>
            </a:r>
            <a:r>
              <a:rPr lang="ko-KR" altLang="en-US" dirty="0"/>
              <a:t>()</a:t>
            </a:r>
          </a:p>
          <a:p>
            <a:pPr lvl="1"/>
            <a:r>
              <a:rPr lang="ko-KR" altLang="en-US" dirty="0" err="1"/>
              <a:t>RedirectAttributes가</a:t>
            </a:r>
            <a:r>
              <a:rPr lang="ko-KR" altLang="en-US" dirty="0"/>
              <a:t> 제공하는 메소드.</a:t>
            </a:r>
          </a:p>
          <a:p>
            <a:pPr lvl="1"/>
            <a:r>
              <a:rPr lang="ko-KR" altLang="en-US" dirty="0" err="1"/>
              <a:t>리다이렉트</a:t>
            </a:r>
            <a:r>
              <a:rPr lang="ko-KR" altLang="en-US" dirty="0"/>
              <a:t> 직전 플래시에 저장하는 메소드다. </a:t>
            </a:r>
            <a:r>
              <a:rPr lang="ko-KR" altLang="en-US" dirty="0" err="1"/>
              <a:t>리다이렉트</a:t>
            </a:r>
            <a:r>
              <a:rPr lang="ko-KR" altLang="en-US" dirty="0"/>
              <a:t> 이후에는 소멸한다.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RedirectAttributes</a:t>
            </a:r>
            <a:endParaRPr lang="ko-KR" altLang="en-US" dirty="0"/>
          </a:p>
        </p:txBody>
      </p:sp>
      <p:pic>
        <p:nvPicPr>
          <p:cNvPr id="1026" name="Picture 2" descr="https://mblogthumb-phinf.pstatic.net/MjAxNzAzMjNfMTM0/MDAxNDkwMjI2NDg1MDM1.0aPyyJNg7EzyZMhjbeQNYFmzSgywlEh6cSodmHHXxVgg.Rid25N6sY9plW_tnYfTsBWf0k33frKR6ETXBEUvxxyUg.PNG.allkanet72/666.png?type=w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92" y="3800713"/>
            <a:ext cx="5957615" cy="284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50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DI(Dependency Injection, </a:t>
            </a:r>
            <a:r>
              <a:rPr lang="ko-KR" altLang="en-US" b="1" dirty="0">
                <a:solidFill>
                  <a:srgbClr val="C00000"/>
                </a:solidFill>
              </a:rPr>
              <a:t>의존성 주입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ko-KR" b="1" dirty="0" err="1">
                <a:solidFill>
                  <a:srgbClr val="C00000"/>
                </a:solidFill>
              </a:rPr>
              <a:t>IoC</a:t>
            </a:r>
            <a:r>
              <a:rPr lang="en-US" altLang="ko-KR" b="1" dirty="0">
                <a:solidFill>
                  <a:srgbClr val="C00000"/>
                </a:solidFill>
              </a:rPr>
              <a:t>(Inversion of Control, </a:t>
            </a:r>
            <a:r>
              <a:rPr lang="ko-KR" altLang="en-US" b="1" dirty="0">
                <a:solidFill>
                  <a:srgbClr val="C00000"/>
                </a:solidFill>
              </a:rPr>
              <a:t>제어의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역전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ko-KR" dirty="0"/>
              <a:t>AOP(Aspect Oriented Programming, </a:t>
            </a:r>
            <a:r>
              <a:rPr lang="ko-KR" altLang="en-US" dirty="0"/>
              <a:t>관점 지향 프로그래밍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PSA(Portable Service Abstractions)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쉬운</a:t>
            </a:r>
            <a:r>
              <a:rPr lang="en-US" altLang="ko-KR" dirty="0"/>
              <a:t>) </a:t>
            </a:r>
            <a:r>
              <a:rPr lang="ko-KR" altLang="en-US" dirty="0"/>
              <a:t>서비스 추상화</a:t>
            </a:r>
          </a:p>
          <a:p>
            <a:pPr lvl="2"/>
            <a:r>
              <a:rPr lang="ko-KR" altLang="en-US" dirty="0"/>
              <a:t>성격이 비슷한 여러 종류의 </a:t>
            </a:r>
            <a:br>
              <a:rPr lang="en-US" altLang="ko-KR" dirty="0"/>
            </a:br>
            <a:r>
              <a:rPr lang="ko-KR" altLang="en-US" dirty="0"/>
              <a:t>기술을 추상화하고 이를 </a:t>
            </a:r>
            <a:br>
              <a:rPr lang="en-US" altLang="ko-KR" dirty="0"/>
            </a:br>
            <a:r>
              <a:rPr lang="ko-KR" altLang="en-US" dirty="0"/>
              <a:t>일관된 방법으로 사용할 수 </a:t>
            </a:r>
            <a:br>
              <a:rPr lang="en-US" altLang="ko-KR" dirty="0"/>
            </a:br>
            <a:r>
              <a:rPr lang="ko-KR" altLang="en-US" dirty="0"/>
              <a:t>있도록 지원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t1.daumcdn.net/cfile/tistory/2562463D54E6C4982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069" y="2862684"/>
            <a:ext cx="4183120" cy="372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5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/>
              <a:t>DI(Dependency Injection, </a:t>
            </a:r>
            <a:r>
              <a:rPr lang="ko-KR" altLang="en-US" dirty="0"/>
              <a:t>의존성 주입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일체형</a:t>
            </a:r>
          </a:p>
          <a:p>
            <a:pPr lvl="3"/>
            <a:r>
              <a:rPr lang="en-US" altLang="ko-KR" dirty="0"/>
              <a:t>HAS-A </a:t>
            </a:r>
            <a:r>
              <a:rPr lang="ko-KR" altLang="en-US" dirty="0"/>
              <a:t>관계</a:t>
            </a:r>
          </a:p>
          <a:p>
            <a:pPr lvl="3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생성하는 관계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분리</a:t>
            </a:r>
            <a:r>
              <a:rPr lang="en-US" altLang="ko-KR" dirty="0"/>
              <a:t>/</a:t>
            </a:r>
            <a:r>
              <a:rPr lang="ko-KR" altLang="en-US" dirty="0" err="1"/>
              <a:t>부착형</a:t>
            </a:r>
            <a:r>
              <a:rPr lang="en-US" altLang="ko-KR" dirty="0"/>
              <a:t>(DI)</a:t>
            </a:r>
          </a:p>
          <a:p>
            <a:pPr lvl="3"/>
            <a:r>
              <a:rPr lang="en-US" altLang="ko-KR" dirty="0"/>
              <a:t>A </a:t>
            </a:r>
            <a:r>
              <a:rPr lang="ko-KR" altLang="en-US" dirty="0"/>
              <a:t>객체가</a:t>
            </a:r>
            <a:r>
              <a:rPr lang="en-US" altLang="ko-KR" dirty="0"/>
              <a:t> B </a:t>
            </a:r>
            <a:r>
              <a:rPr lang="ko-KR" altLang="en-US" dirty="0"/>
              <a:t>객체를 사용하는 관계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457905" y="2948010"/>
            <a:ext cx="4046482" cy="9038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class Car { Car(){ new Engine(); }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Car </a:t>
            </a:r>
            <a:r>
              <a:rPr lang="en-US" altLang="ko-KR" sz="1600" dirty="0" err="1">
                <a:solidFill>
                  <a:schemeClr val="tx1"/>
                </a:solidFill>
              </a:rPr>
              <a:t>car</a:t>
            </a:r>
            <a:r>
              <a:rPr lang="en-US" altLang="ko-KR" sz="1600" dirty="0">
                <a:solidFill>
                  <a:schemeClr val="tx1"/>
                </a:solidFill>
              </a:rPr>
              <a:t> = new Car();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7905" y="4762598"/>
            <a:ext cx="4046482" cy="10652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Engine </a:t>
            </a:r>
            <a:r>
              <a:rPr lang="en-US" altLang="ko-KR" sz="1600" dirty="0" err="1">
                <a:solidFill>
                  <a:schemeClr val="tx1"/>
                </a:solidFill>
              </a:rPr>
              <a:t>eg</a:t>
            </a:r>
            <a:r>
              <a:rPr lang="en-US" altLang="ko-KR" sz="1600" dirty="0">
                <a:solidFill>
                  <a:schemeClr val="tx1"/>
                </a:solidFill>
              </a:rPr>
              <a:t> = new Engine();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Car </a:t>
            </a:r>
            <a:r>
              <a:rPr lang="en-US" altLang="ko-KR" sz="1600" dirty="0" err="1">
                <a:solidFill>
                  <a:schemeClr val="tx1"/>
                </a:solidFill>
              </a:rPr>
              <a:t>car</a:t>
            </a:r>
            <a:r>
              <a:rPr lang="en-US" altLang="ko-KR" sz="1600" dirty="0">
                <a:solidFill>
                  <a:schemeClr val="tx1"/>
                </a:solidFill>
              </a:rPr>
              <a:t> = new Car();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Car.setEngine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eg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514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/>
              <a:t>DI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Setter Injection –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각각 만들고</a:t>
            </a:r>
            <a:r>
              <a:rPr lang="en-US" altLang="ko-KR" dirty="0"/>
              <a:t>, </a:t>
            </a:r>
            <a:r>
              <a:rPr lang="ko-KR" altLang="en-US" dirty="0"/>
              <a:t>사용하는 방식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Constructor Injection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스프링에서의 </a:t>
            </a:r>
            <a:r>
              <a:rPr lang="en-US" altLang="ko-KR" dirty="0"/>
              <a:t>DI</a:t>
            </a:r>
          </a:p>
          <a:p>
            <a:pPr lvl="2"/>
            <a:r>
              <a:rPr lang="ko-KR" altLang="en-US" dirty="0"/>
              <a:t>부품들을 생성하고</a:t>
            </a:r>
            <a:r>
              <a:rPr lang="en-US" altLang="ko-KR" dirty="0"/>
              <a:t>, </a:t>
            </a:r>
            <a:r>
              <a:rPr lang="ko-KR" altLang="en-US" dirty="0"/>
              <a:t>제품을 조립해주는 </a:t>
            </a:r>
            <a:r>
              <a:rPr lang="ko-KR" altLang="en-US" dirty="0" err="1"/>
              <a:t>공정과정을</a:t>
            </a:r>
            <a:r>
              <a:rPr lang="ko-KR" altLang="en-US" dirty="0"/>
              <a:t> 대신해 주는 라이브러리 </a:t>
            </a:r>
            <a:r>
              <a:rPr lang="en-US" altLang="ko-KR" dirty="0"/>
              <a:t>(</a:t>
            </a:r>
            <a:r>
              <a:rPr lang="ko-KR" altLang="en-US" dirty="0" err="1"/>
              <a:t>역할자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7905" y="2323563"/>
            <a:ext cx="4046482" cy="851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 </a:t>
            </a:r>
            <a:r>
              <a:rPr lang="en-US" altLang="ko-KR" sz="1600" dirty="0" err="1">
                <a:solidFill>
                  <a:schemeClr val="tx1"/>
                </a:solidFill>
              </a:rPr>
              <a:t>b</a:t>
            </a:r>
            <a:r>
              <a:rPr lang="en-US" altLang="ko-KR" sz="1600" dirty="0">
                <a:solidFill>
                  <a:schemeClr val="tx1"/>
                </a:solidFill>
              </a:rPr>
              <a:t> = new B();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A </a:t>
            </a:r>
            <a:r>
              <a:rPr lang="en-US" altLang="ko-KR" sz="1600" dirty="0" err="1">
                <a:solidFill>
                  <a:schemeClr val="tx1"/>
                </a:solidFill>
              </a:rPr>
              <a:t>a</a:t>
            </a:r>
            <a:r>
              <a:rPr lang="en-US" altLang="ko-KR" sz="1600" dirty="0">
                <a:solidFill>
                  <a:schemeClr val="tx1"/>
                </a:solidFill>
              </a:rPr>
              <a:t> = new A();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a.setB</a:t>
            </a:r>
            <a:r>
              <a:rPr lang="en-US" altLang="ko-KR" sz="1600" dirty="0">
                <a:solidFill>
                  <a:schemeClr val="tx1"/>
                </a:solidFill>
              </a:rPr>
              <a:t>(b);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7905" y="3610305"/>
            <a:ext cx="4046482" cy="70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 </a:t>
            </a:r>
            <a:r>
              <a:rPr lang="en-US" altLang="ko-KR" sz="1600" dirty="0" err="1">
                <a:solidFill>
                  <a:schemeClr val="tx1"/>
                </a:solidFill>
              </a:rPr>
              <a:t>b</a:t>
            </a:r>
            <a:r>
              <a:rPr lang="en-US" altLang="ko-KR" sz="1600" dirty="0">
                <a:solidFill>
                  <a:schemeClr val="tx1"/>
                </a:solidFill>
              </a:rPr>
              <a:t> = new B();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A </a:t>
            </a:r>
            <a:r>
              <a:rPr lang="en-US" altLang="ko-KR" sz="1600" dirty="0" err="1">
                <a:solidFill>
                  <a:schemeClr val="tx1"/>
                </a:solidFill>
              </a:rPr>
              <a:t>a</a:t>
            </a:r>
            <a:r>
              <a:rPr lang="en-US" altLang="ko-KR" sz="1600" dirty="0">
                <a:solidFill>
                  <a:schemeClr val="tx1"/>
                </a:solidFill>
              </a:rPr>
              <a:t> = new A(b);</a:t>
            </a:r>
          </a:p>
        </p:txBody>
      </p:sp>
    </p:spTree>
    <p:extLst>
      <p:ext uri="{BB962C8B-B14F-4D97-AF65-F5344CB8AC3E}">
        <p14:creationId xmlns:p14="http://schemas.microsoft.com/office/powerpoint/2010/main" val="12835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/>
              <a:t>DI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객체의 생성과 도킹에 대한 내용이 소스 코드 상에 있는 것이 아닌 별도의 </a:t>
            </a:r>
            <a:r>
              <a:rPr lang="en-US" altLang="ko-KR" dirty="0"/>
              <a:t>XML </a:t>
            </a:r>
            <a:r>
              <a:rPr lang="ko-KR" altLang="en-US" dirty="0"/>
              <a:t>설정 파일에 분리하여 존재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JAVA</a:t>
            </a:r>
            <a:r>
              <a:rPr lang="ko-KR" altLang="en-US" dirty="0"/>
              <a:t>소스 컴파일 없이 </a:t>
            </a:r>
            <a:r>
              <a:rPr lang="en-US" altLang="ko-KR" dirty="0"/>
              <a:t>XML </a:t>
            </a:r>
            <a:r>
              <a:rPr lang="ko-KR" altLang="en-US" dirty="0"/>
              <a:t>변경만으로 내용 변경 가능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93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 err="1"/>
              <a:t>IoC</a:t>
            </a:r>
            <a:r>
              <a:rPr lang="en-US" altLang="ko-KR" dirty="0"/>
              <a:t>(Inversion of Control, </a:t>
            </a:r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역전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외부</a:t>
            </a:r>
            <a:r>
              <a:rPr lang="en-US" altLang="ko-KR" dirty="0"/>
              <a:t>(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r>
              <a:rPr lang="ko-KR" altLang="en-US" dirty="0"/>
              <a:t>에서 제어를 함</a:t>
            </a:r>
            <a:endParaRPr lang="en-US" altLang="ko-KR" dirty="0"/>
          </a:p>
          <a:p>
            <a:pPr lvl="2"/>
            <a:r>
              <a:rPr lang="ko-KR" altLang="en-US" dirty="0"/>
              <a:t>객체 간의 낮은 결합도 유지</a:t>
            </a:r>
            <a:endParaRPr lang="en-US" altLang="ko-KR" dirty="0"/>
          </a:p>
          <a:p>
            <a:pPr lvl="2"/>
            <a:r>
              <a:rPr lang="ko-KR" altLang="en-US" dirty="0"/>
              <a:t>프레임워크에 제어의 권한을 넘김으로써 클라이언트 코드가 신경 써야 할 것을 줄이는 전략</a:t>
            </a:r>
            <a:endParaRPr lang="en-US" altLang="ko-KR" dirty="0"/>
          </a:p>
          <a:p>
            <a:pPr lvl="2"/>
            <a:r>
              <a:rPr lang="ko-KR" altLang="en-US" dirty="0"/>
              <a:t>컨테이너가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객체 사이의 의존관계 처리</a:t>
            </a:r>
            <a:endParaRPr lang="en-US" altLang="ko-KR" dirty="0"/>
          </a:p>
          <a:p>
            <a:pPr lvl="2"/>
            <a:r>
              <a:rPr lang="ko-KR" altLang="en-US" dirty="0"/>
              <a:t>기본적인 완제품 제작 순서와는 다르게 작은 부품부터 큰 부품으로</a:t>
            </a:r>
            <a:r>
              <a:rPr lang="en-US" altLang="ko-KR" dirty="0"/>
              <a:t>, </a:t>
            </a:r>
            <a:r>
              <a:rPr lang="ko-KR" altLang="en-US" dirty="0"/>
              <a:t>제품을 만드는 순서가 역순</a:t>
            </a:r>
            <a:endParaRPr lang="en-US" altLang="ko-KR" dirty="0"/>
          </a:p>
          <a:p>
            <a:pPr lvl="2"/>
            <a:r>
              <a:rPr lang="ko-KR" altLang="en-US" dirty="0"/>
              <a:t>이러한 일련의 작업을 스프링은 컨테이너라는 곳에 담아서 처리 </a:t>
            </a:r>
            <a:r>
              <a:rPr lang="en-US" altLang="ko-KR" dirty="0"/>
              <a:t>-&gt; </a:t>
            </a:r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48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핵심 개념</a:t>
            </a:r>
            <a:endParaRPr lang="en-US" altLang="ko-KR" dirty="0"/>
          </a:p>
          <a:p>
            <a:pPr lvl="1"/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</a:t>
            </a:r>
            <a:endParaRPr lang="en-US" altLang="ko-KR" dirty="0"/>
          </a:p>
          <a:p>
            <a:pPr lvl="2"/>
            <a:r>
              <a:rPr lang="ko-KR" altLang="en-US" dirty="0">
                <a:latin typeface="+mn-ea"/>
              </a:rPr>
              <a:t>빈</a:t>
            </a:r>
            <a:r>
              <a:rPr lang="en-US" altLang="ko-KR" dirty="0">
                <a:latin typeface="+mn-ea"/>
              </a:rPr>
              <a:t>(Bean)</a:t>
            </a:r>
          </a:p>
          <a:p>
            <a:pPr lvl="3"/>
            <a:r>
              <a:rPr lang="ko-KR" altLang="en-US" dirty="0">
                <a:latin typeface="+mn-ea"/>
              </a:rPr>
              <a:t>스프링이 </a:t>
            </a:r>
            <a:r>
              <a:rPr lang="ko-KR" altLang="en-US" dirty="0" err="1">
                <a:latin typeface="+mn-ea"/>
              </a:rPr>
              <a:t>제어권을</a:t>
            </a:r>
            <a:r>
              <a:rPr lang="ko-KR" altLang="en-US" dirty="0">
                <a:latin typeface="+mn-ea"/>
              </a:rPr>
              <a:t> 가지고 직접 만들고 관계를 부여하는 오브젝트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빈 </a:t>
            </a:r>
            <a:r>
              <a:rPr lang="ko-KR" altLang="en-US" dirty="0" err="1">
                <a:latin typeface="+mn-ea"/>
              </a:rPr>
              <a:t>팩토리</a:t>
            </a:r>
            <a:r>
              <a:rPr lang="en-US" altLang="ko-KR" dirty="0">
                <a:latin typeface="+mn-ea"/>
              </a:rPr>
              <a:t>(Bean Factory)</a:t>
            </a:r>
          </a:p>
          <a:p>
            <a:pPr lvl="3"/>
            <a:r>
              <a:rPr lang="ko-KR" altLang="en-US" dirty="0">
                <a:latin typeface="+mn-ea"/>
              </a:rPr>
              <a:t>빈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오브젝트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생성과 관계 설정 제어를 담당하는 </a:t>
            </a:r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오브젝트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애플리케이션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en-US" altLang="ko-KR" dirty="0">
                <a:latin typeface="+mn-ea"/>
              </a:rPr>
              <a:t>(application context)</a:t>
            </a:r>
            <a:r>
              <a:rPr lang="ko-KR" altLang="en-US" dirty="0">
                <a:latin typeface="+mn-ea"/>
              </a:rPr>
              <a:t>라고도 함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애플리케이션 </a:t>
            </a:r>
            <a:r>
              <a:rPr lang="ko-KR" altLang="en-US" dirty="0" err="1">
                <a:latin typeface="+mn-ea"/>
              </a:rPr>
              <a:t>컨텍스트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컨테이너 </a:t>
            </a:r>
            <a:r>
              <a:rPr lang="en-US" altLang="ko-KR" dirty="0">
                <a:latin typeface="+mn-ea"/>
              </a:rPr>
              <a:t>or  </a:t>
            </a:r>
            <a:r>
              <a:rPr lang="ko-KR" altLang="en-US" dirty="0">
                <a:latin typeface="+mn-ea"/>
              </a:rPr>
              <a:t>스프링 컨테이너</a:t>
            </a:r>
            <a:r>
              <a:rPr lang="en-US" altLang="ko-KR" dirty="0">
                <a:latin typeface="+mn-ea"/>
              </a:rPr>
              <a:t>)</a:t>
            </a:r>
          </a:p>
          <a:p>
            <a:pPr lvl="3"/>
            <a:r>
              <a:rPr lang="en-US" altLang="ko-KR" dirty="0">
                <a:latin typeface="+mn-ea"/>
              </a:rPr>
              <a:t>DI</a:t>
            </a:r>
            <a:r>
              <a:rPr lang="ko-KR" altLang="en-US" dirty="0">
                <a:latin typeface="+mn-ea"/>
              </a:rPr>
              <a:t>를 위한 빈 </a:t>
            </a:r>
            <a:r>
              <a:rPr lang="ko-KR" altLang="en-US" dirty="0" err="1">
                <a:latin typeface="+mn-ea"/>
              </a:rPr>
              <a:t>팩토리에</a:t>
            </a:r>
            <a:r>
              <a:rPr lang="ko-KR" altLang="en-US" dirty="0">
                <a:latin typeface="+mn-ea"/>
              </a:rPr>
              <a:t> 엔터프라이즈 애플리케이션을 개발하는 데 필요한 여러 가지 컨테이너 기능을 추가한 것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설정정보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설정 메타정보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구성정보 </a:t>
            </a:r>
            <a:r>
              <a:rPr lang="en-US" altLang="ko-KR" dirty="0">
                <a:latin typeface="+mn-ea"/>
              </a:rPr>
              <a:t>or </a:t>
            </a:r>
            <a:r>
              <a:rPr lang="ko-KR" altLang="en-US" dirty="0">
                <a:latin typeface="+mn-ea"/>
              </a:rPr>
              <a:t>형상정보 </a:t>
            </a:r>
            <a:r>
              <a:rPr lang="en-US" altLang="ko-KR" dirty="0">
                <a:latin typeface="+mn-ea"/>
              </a:rPr>
              <a:t>(XML)</a:t>
            </a:r>
          </a:p>
          <a:p>
            <a:pPr lvl="2"/>
            <a:r>
              <a:rPr lang="ko-KR" altLang="en-US" dirty="0">
                <a:latin typeface="+mn-ea"/>
              </a:rPr>
              <a:t>스프링 컨테이너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컨테이너</a:t>
            </a:r>
            <a:r>
              <a:rPr lang="en-US" altLang="ko-KR" dirty="0">
                <a:latin typeface="+mn-ea"/>
              </a:rPr>
              <a:t>)</a:t>
            </a:r>
          </a:p>
          <a:p>
            <a:pPr lvl="3"/>
            <a:r>
              <a:rPr lang="en-US" altLang="ko-KR" dirty="0" err="1">
                <a:latin typeface="+mn-ea"/>
              </a:rPr>
              <a:t>IoC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방식으로 빈을 관리한다는 의미에서 애플리케이션 </a:t>
            </a:r>
            <a:r>
              <a:rPr lang="ko-KR" altLang="en-US" dirty="0" err="1">
                <a:latin typeface="+mn-ea"/>
              </a:rPr>
              <a:t>컨텍스트나</a:t>
            </a:r>
            <a:r>
              <a:rPr lang="ko-KR" altLang="en-US" dirty="0">
                <a:latin typeface="+mn-ea"/>
              </a:rPr>
              <a:t> 빈 </a:t>
            </a:r>
            <a:r>
              <a:rPr lang="ko-KR" altLang="en-US" dirty="0" err="1">
                <a:latin typeface="+mn-ea"/>
              </a:rPr>
              <a:t>팩토리를</a:t>
            </a:r>
            <a:r>
              <a:rPr lang="ko-KR" altLang="en-US" dirty="0">
                <a:latin typeface="+mn-ea"/>
              </a:rPr>
              <a:t> 의미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스프링 컨테이너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=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IoC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컨테이너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=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애플리케이션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컨택스트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=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빈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팩토리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453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10667</TotalTime>
  <Words>2316</Words>
  <Application>Microsoft Office PowerPoint</Application>
  <PresentationFormat>와이드스크린</PresentationFormat>
  <Paragraphs>376</Paragraphs>
  <Slides>34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Courier New</vt:lpstr>
      <vt:lpstr>Office 테마</vt:lpstr>
      <vt:lpstr>Spring MVC 게시판</vt:lpstr>
      <vt:lpstr>프레임워크의 개념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스프링 프레임워크</vt:lpstr>
      <vt:lpstr>Spring MVC 웹서버 구동 방식</vt:lpstr>
      <vt:lpstr>Spring MVC 웹서버 구동 방식</vt:lpstr>
      <vt:lpstr>Spring MVC 웹서버 구동 방식</vt:lpstr>
      <vt:lpstr>스프링 MVC 동작</vt:lpstr>
      <vt:lpstr>DI를 위한 어노테이션 Autowired</vt:lpstr>
      <vt:lpstr>DB 트랜잭션</vt:lpstr>
      <vt:lpstr>DB 트랜잭션</vt:lpstr>
      <vt:lpstr>Spring MVC 프로젝트 구조</vt:lpstr>
      <vt:lpstr>Database 설정</vt:lpstr>
      <vt:lpstr>Database 설정</vt:lpstr>
      <vt:lpstr>Service class</vt:lpstr>
      <vt:lpstr>Controller</vt:lpstr>
      <vt:lpstr>AOP(Aspect Oriented Programming)</vt:lpstr>
      <vt:lpstr>AOP 주요 개념</vt:lpstr>
      <vt:lpstr>AOP 주요 개념</vt:lpstr>
      <vt:lpstr>AOP 주요 annotation</vt:lpstr>
      <vt:lpstr>AOP 주요 annotation</vt:lpstr>
      <vt:lpstr>AOP 주요 annotation</vt:lpstr>
      <vt:lpstr>Spring Security</vt:lpstr>
      <vt:lpstr>Spring Security</vt:lpstr>
      <vt:lpstr>Ajax(Asynchronous JavaScript and XML)</vt:lpstr>
      <vt:lpstr>Ajax(Asynchronous JavaScript and XML)</vt:lpstr>
      <vt:lpstr>Ajax(Asynchronous JavaScript and XML)</vt:lpstr>
      <vt:lpstr>RedirectAttributes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게시판</dc:title>
  <dc:creator>Windows 사용자</dc:creator>
  <cp:lastModifiedBy>1911</cp:lastModifiedBy>
  <cp:revision>196</cp:revision>
  <cp:lastPrinted>2022-04-13T03:46:36Z</cp:lastPrinted>
  <dcterms:created xsi:type="dcterms:W3CDTF">2018-12-12T23:49:59Z</dcterms:created>
  <dcterms:modified xsi:type="dcterms:W3CDTF">2022-10-17T10:01:32Z</dcterms:modified>
</cp:coreProperties>
</file>