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3" d="100"/>
          <a:sy n="53" d="100"/>
        </p:scale>
        <p:origin x="7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3157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2438876"/>
            <a:ext cx="7477601" cy="958215"/>
          </a:xfrm>
          <a:prstGeom prst="rect">
            <a:avLst/>
          </a:prstGeom>
          <a:noFill/>
          <a:ln/>
        </p:spPr>
        <p:txBody>
          <a:bodyPr wrap="none" rtlCol="0" anchor="t"/>
          <a:lstStyle/>
          <a:p>
            <a:pPr marL="0" indent="0">
              <a:lnSpc>
                <a:spcPts val="7545"/>
              </a:lnSpc>
              <a:buNone/>
            </a:pPr>
            <a:r>
              <a:rPr lang="en-US" sz="6036" dirty="0" err="1">
                <a:solidFill>
                  <a:srgbClr val="6EB9FC"/>
                </a:solidFill>
                <a:latin typeface="Lora" pitchFamily="34" charset="0"/>
                <a:ea typeface="Lora" pitchFamily="34" charset="-122"/>
                <a:cs typeface="Lora" pitchFamily="34" charset="-120"/>
              </a:rPr>
              <a:t>QuestVerse</a:t>
            </a:r>
            <a:endParaRPr lang="en-US" sz="6036" dirty="0"/>
          </a:p>
        </p:txBody>
      </p:sp>
      <p:sp>
        <p:nvSpPr>
          <p:cNvPr id="6" name="Text 3"/>
          <p:cNvSpPr/>
          <p:nvPr/>
        </p:nvSpPr>
        <p:spPr>
          <a:xfrm>
            <a:off x="833199" y="3730347"/>
            <a:ext cx="7477601" cy="1421606"/>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 Welcome to the enchanting world of "Mystic Quest," an action-adventure game that immerses you in a realm of ancient mysteries, mythical creatures, and captivating challenges. Embark on an epic journey through diverse and breathtaking landscapes, where discovery and triumph await the brave.</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30433"/>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14630400" cy="2774871"/>
          </a:xfrm>
          <a:prstGeom prst="rect">
            <a:avLst/>
          </a:prstGeom>
        </p:spPr>
      </p:pic>
      <p:sp>
        <p:nvSpPr>
          <p:cNvPr id="5" name="Text 2"/>
          <p:cNvSpPr/>
          <p:nvPr/>
        </p:nvSpPr>
        <p:spPr>
          <a:xfrm>
            <a:off x="2353032" y="3385304"/>
            <a:ext cx="5554028" cy="693658"/>
          </a:xfrm>
          <a:prstGeom prst="rect">
            <a:avLst/>
          </a:prstGeom>
          <a:noFill/>
          <a:ln/>
        </p:spPr>
        <p:txBody>
          <a:bodyPr wrap="none" rtlCol="0" anchor="t"/>
          <a:lstStyle/>
          <a:p>
            <a:pPr marL="0" indent="0">
              <a:lnSpc>
                <a:spcPts val="5462"/>
              </a:lnSpc>
              <a:buNone/>
            </a:pPr>
            <a:r>
              <a:rPr lang="en-US" sz="4370" dirty="0">
                <a:solidFill>
                  <a:srgbClr val="6EB9FC"/>
                </a:solidFill>
                <a:latin typeface="Lora" pitchFamily="34" charset="0"/>
                <a:ea typeface="Lora" pitchFamily="34" charset="-122"/>
                <a:cs typeface="Lora" pitchFamily="34" charset="-120"/>
              </a:rPr>
              <a:t>Unravel the Narrative</a:t>
            </a:r>
            <a:endParaRPr lang="en-US" sz="4370" dirty="0"/>
          </a:p>
        </p:txBody>
      </p:sp>
      <p:sp>
        <p:nvSpPr>
          <p:cNvPr id="6" name="Shape 3"/>
          <p:cNvSpPr/>
          <p:nvPr/>
        </p:nvSpPr>
        <p:spPr>
          <a:xfrm>
            <a:off x="2353032" y="4585216"/>
            <a:ext cx="499467" cy="499467"/>
          </a:xfrm>
          <a:prstGeom prst="roundRect">
            <a:avLst>
              <a:gd name="adj" fmla="val 13334"/>
            </a:avLst>
          </a:prstGeom>
          <a:solidFill>
            <a:srgbClr val="363A4A"/>
          </a:solidFill>
          <a:ln/>
        </p:spPr>
      </p:sp>
      <p:sp>
        <p:nvSpPr>
          <p:cNvPr id="7" name="Text 4"/>
          <p:cNvSpPr/>
          <p:nvPr/>
        </p:nvSpPr>
        <p:spPr>
          <a:xfrm>
            <a:off x="2542103" y="4626769"/>
            <a:ext cx="121206" cy="416243"/>
          </a:xfrm>
          <a:prstGeom prst="rect">
            <a:avLst/>
          </a:prstGeom>
          <a:noFill/>
          <a:ln/>
        </p:spPr>
        <p:txBody>
          <a:bodyPr wrap="none" rtlCol="0" anchor="t"/>
          <a:lstStyle/>
          <a:p>
            <a:pPr marL="0" indent="0" algn="ctr">
              <a:lnSpc>
                <a:spcPts val="3277"/>
              </a:lnSpc>
              <a:buNone/>
            </a:pPr>
            <a:r>
              <a:rPr lang="en-US" sz="2622" dirty="0">
                <a:solidFill>
                  <a:srgbClr val="6EB9FC"/>
                </a:solidFill>
                <a:latin typeface="Lora" pitchFamily="34" charset="0"/>
                <a:ea typeface="Lora" pitchFamily="34" charset="-122"/>
                <a:cs typeface="Lora" pitchFamily="34" charset="-120"/>
              </a:rPr>
              <a:t>1</a:t>
            </a:r>
            <a:endParaRPr lang="en-US" sz="2622" dirty="0"/>
          </a:p>
        </p:txBody>
      </p:sp>
      <p:sp>
        <p:nvSpPr>
          <p:cNvPr id="8" name="Text 5"/>
          <p:cNvSpPr/>
          <p:nvPr/>
        </p:nvSpPr>
        <p:spPr>
          <a:xfrm>
            <a:off x="3074432" y="4661535"/>
            <a:ext cx="2438757" cy="693658"/>
          </a:xfrm>
          <a:prstGeom prst="rect">
            <a:avLst/>
          </a:prstGeom>
          <a:noFill/>
          <a:ln/>
        </p:spPr>
        <p:txBody>
          <a:bodyPr wrap="square" rtlCol="0" anchor="t"/>
          <a:lstStyle/>
          <a:p>
            <a:pPr marL="0" indent="0">
              <a:lnSpc>
                <a:spcPts val="2731"/>
              </a:lnSpc>
              <a:buNone/>
            </a:pPr>
            <a:r>
              <a:rPr lang="en-US" sz="2185" dirty="0">
                <a:solidFill>
                  <a:srgbClr val="6EB9FC"/>
                </a:solidFill>
                <a:latin typeface="Lora" pitchFamily="34" charset="0"/>
                <a:ea typeface="Lora" pitchFamily="34" charset="-122"/>
                <a:cs typeface="Lora" pitchFamily="34" charset="-120"/>
              </a:rPr>
              <a:t>Compelling Storyline</a:t>
            </a:r>
            <a:endParaRPr lang="en-US" sz="2185" dirty="0"/>
          </a:p>
        </p:txBody>
      </p:sp>
      <p:sp>
        <p:nvSpPr>
          <p:cNvPr id="9" name="Text 6"/>
          <p:cNvSpPr/>
          <p:nvPr/>
        </p:nvSpPr>
        <p:spPr>
          <a:xfrm>
            <a:off x="3074432" y="5488305"/>
            <a:ext cx="2438757" cy="2131695"/>
          </a:xfrm>
          <a:prstGeom prst="rect">
            <a:avLst/>
          </a:prstGeom>
          <a:noFill/>
          <a:ln/>
        </p:spPr>
        <p:txBody>
          <a:bodyPr wrap="square" rtlCol="0" anchor="t"/>
          <a:lstStyle/>
          <a:p>
            <a:pPr marL="0" indent="0">
              <a:lnSpc>
                <a:spcPts val="2797"/>
              </a:lnSpc>
              <a:buNone/>
            </a:pPr>
            <a:r>
              <a:rPr lang="en-US" sz="1748" dirty="0">
                <a:solidFill>
                  <a:srgbClr val="D6E5EF"/>
                </a:solidFill>
                <a:latin typeface="Source Sans Pro" pitchFamily="34" charset="0"/>
                <a:ea typeface="Source Sans Pro" pitchFamily="34" charset="-122"/>
                <a:cs typeface="Source Sans Pro" pitchFamily="34" charset="-120"/>
              </a:rPr>
              <a:t>Dive into a rich narrative that follows the brave adventurer's quest to uncover ancient secrets and vanquish powerful foes.</a:t>
            </a:r>
            <a:endParaRPr lang="en-US" sz="1748" dirty="0"/>
          </a:p>
        </p:txBody>
      </p:sp>
      <p:sp>
        <p:nvSpPr>
          <p:cNvPr id="10" name="Shape 7"/>
          <p:cNvSpPr/>
          <p:nvPr/>
        </p:nvSpPr>
        <p:spPr>
          <a:xfrm>
            <a:off x="5735122" y="4585216"/>
            <a:ext cx="499467" cy="499467"/>
          </a:xfrm>
          <a:prstGeom prst="roundRect">
            <a:avLst>
              <a:gd name="adj" fmla="val 13334"/>
            </a:avLst>
          </a:prstGeom>
          <a:solidFill>
            <a:srgbClr val="363A4A"/>
          </a:solidFill>
          <a:ln/>
        </p:spPr>
      </p:sp>
      <p:sp>
        <p:nvSpPr>
          <p:cNvPr id="11" name="Text 8"/>
          <p:cNvSpPr/>
          <p:nvPr/>
        </p:nvSpPr>
        <p:spPr>
          <a:xfrm>
            <a:off x="5895380" y="4626769"/>
            <a:ext cx="178832" cy="416243"/>
          </a:xfrm>
          <a:prstGeom prst="rect">
            <a:avLst/>
          </a:prstGeom>
          <a:noFill/>
          <a:ln/>
        </p:spPr>
        <p:txBody>
          <a:bodyPr wrap="none" rtlCol="0" anchor="t"/>
          <a:lstStyle/>
          <a:p>
            <a:pPr marL="0" indent="0" algn="ctr">
              <a:lnSpc>
                <a:spcPts val="3277"/>
              </a:lnSpc>
              <a:buNone/>
            </a:pPr>
            <a:r>
              <a:rPr lang="en-US" sz="2622" dirty="0">
                <a:solidFill>
                  <a:srgbClr val="6EB9FC"/>
                </a:solidFill>
                <a:latin typeface="Lora" pitchFamily="34" charset="0"/>
                <a:ea typeface="Lora" pitchFamily="34" charset="-122"/>
                <a:cs typeface="Lora" pitchFamily="34" charset="-120"/>
              </a:rPr>
              <a:t>2</a:t>
            </a:r>
            <a:endParaRPr lang="en-US" sz="2622" dirty="0"/>
          </a:p>
        </p:txBody>
      </p:sp>
      <p:sp>
        <p:nvSpPr>
          <p:cNvPr id="12" name="Text 9"/>
          <p:cNvSpPr/>
          <p:nvPr/>
        </p:nvSpPr>
        <p:spPr>
          <a:xfrm>
            <a:off x="6456521" y="4661535"/>
            <a:ext cx="2438757" cy="693658"/>
          </a:xfrm>
          <a:prstGeom prst="rect">
            <a:avLst/>
          </a:prstGeom>
          <a:noFill/>
          <a:ln/>
        </p:spPr>
        <p:txBody>
          <a:bodyPr wrap="square" rtlCol="0" anchor="t"/>
          <a:lstStyle/>
          <a:p>
            <a:pPr marL="0" indent="0">
              <a:lnSpc>
                <a:spcPts val="2731"/>
              </a:lnSpc>
              <a:buNone/>
            </a:pPr>
            <a:r>
              <a:rPr lang="en-US" sz="2185" dirty="0">
                <a:solidFill>
                  <a:srgbClr val="6EB9FC"/>
                </a:solidFill>
                <a:latin typeface="Lora" pitchFamily="34" charset="0"/>
                <a:ea typeface="Lora" pitchFamily="34" charset="-122"/>
                <a:cs typeface="Lora" pitchFamily="34" charset="-120"/>
              </a:rPr>
              <a:t>Diverse Environments</a:t>
            </a:r>
            <a:endParaRPr lang="en-US" sz="2185" dirty="0"/>
          </a:p>
        </p:txBody>
      </p:sp>
      <p:sp>
        <p:nvSpPr>
          <p:cNvPr id="13" name="Text 10"/>
          <p:cNvSpPr/>
          <p:nvPr/>
        </p:nvSpPr>
        <p:spPr>
          <a:xfrm>
            <a:off x="6456521" y="5488305"/>
            <a:ext cx="2438757" cy="2131695"/>
          </a:xfrm>
          <a:prstGeom prst="rect">
            <a:avLst/>
          </a:prstGeom>
          <a:noFill/>
          <a:ln/>
        </p:spPr>
        <p:txBody>
          <a:bodyPr wrap="square" rtlCol="0" anchor="t"/>
          <a:lstStyle/>
          <a:p>
            <a:pPr marL="0" indent="0">
              <a:lnSpc>
                <a:spcPts val="2797"/>
              </a:lnSpc>
              <a:buNone/>
            </a:pPr>
            <a:r>
              <a:rPr lang="en-US" sz="1748" dirty="0">
                <a:solidFill>
                  <a:srgbClr val="D6E5EF"/>
                </a:solidFill>
                <a:latin typeface="Source Sans Pro" pitchFamily="34" charset="0"/>
                <a:ea typeface="Source Sans Pro" pitchFamily="34" charset="-122"/>
                <a:cs typeface="Source Sans Pro" pitchFamily="34" charset="-120"/>
              </a:rPr>
              <a:t>Explore a vast and enchanting world, from dense forests and dark caves to peaceful villages and treacherous mountains.</a:t>
            </a:r>
            <a:endParaRPr lang="en-US" sz="1748" dirty="0"/>
          </a:p>
        </p:txBody>
      </p:sp>
      <p:sp>
        <p:nvSpPr>
          <p:cNvPr id="14" name="Shape 11"/>
          <p:cNvSpPr/>
          <p:nvPr/>
        </p:nvSpPr>
        <p:spPr>
          <a:xfrm>
            <a:off x="9117211" y="4585216"/>
            <a:ext cx="499467" cy="499467"/>
          </a:xfrm>
          <a:prstGeom prst="roundRect">
            <a:avLst>
              <a:gd name="adj" fmla="val 13334"/>
            </a:avLst>
          </a:prstGeom>
          <a:solidFill>
            <a:srgbClr val="363A4A"/>
          </a:solidFill>
          <a:ln/>
        </p:spPr>
      </p:sp>
      <p:sp>
        <p:nvSpPr>
          <p:cNvPr id="15" name="Text 12"/>
          <p:cNvSpPr/>
          <p:nvPr/>
        </p:nvSpPr>
        <p:spPr>
          <a:xfrm>
            <a:off x="9274135" y="4626769"/>
            <a:ext cx="185499" cy="416243"/>
          </a:xfrm>
          <a:prstGeom prst="rect">
            <a:avLst/>
          </a:prstGeom>
          <a:noFill/>
          <a:ln/>
        </p:spPr>
        <p:txBody>
          <a:bodyPr wrap="none" rtlCol="0" anchor="t"/>
          <a:lstStyle/>
          <a:p>
            <a:pPr marL="0" indent="0" algn="ctr">
              <a:lnSpc>
                <a:spcPts val="3277"/>
              </a:lnSpc>
              <a:buNone/>
            </a:pPr>
            <a:r>
              <a:rPr lang="en-US" sz="2622" dirty="0">
                <a:solidFill>
                  <a:srgbClr val="6EB9FC"/>
                </a:solidFill>
                <a:latin typeface="Lora" pitchFamily="34" charset="0"/>
                <a:ea typeface="Lora" pitchFamily="34" charset="-122"/>
                <a:cs typeface="Lora" pitchFamily="34" charset="-120"/>
              </a:rPr>
              <a:t>3</a:t>
            </a:r>
            <a:endParaRPr lang="en-US" sz="2622" dirty="0"/>
          </a:p>
        </p:txBody>
      </p:sp>
      <p:sp>
        <p:nvSpPr>
          <p:cNvPr id="16" name="Text 13"/>
          <p:cNvSpPr/>
          <p:nvPr/>
        </p:nvSpPr>
        <p:spPr>
          <a:xfrm>
            <a:off x="9838611" y="4661535"/>
            <a:ext cx="2438757" cy="693658"/>
          </a:xfrm>
          <a:prstGeom prst="rect">
            <a:avLst/>
          </a:prstGeom>
          <a:noFill/>
          <a:ln/>
        </p:spPr>
        <p:txBody>
          <a:bodyPr wrap="square" rtlCol="0" anchor="t"/>
          <a:lstStyle/>
          <a:p>
            <a:pPr marL="0" indent="0">
              <a:lnSpc>
                <a:spcPts val="2731"/>
              </a:lnSpc>
              <a:buNone/>
            </a:pPr>
            <a:r>
              <a:rPr lang="en-US" sz="2185" dirty="0">
                <a:solidFill>
                  <a:srgbClr val="6EB9FC"/>
                </a:solidFill>
                <a:latin typeface="Lora" pitchFamily="34" charset="0"/>
                <a:ea typeface="Lora" pitchFamily="34" charset="-122"/>
                <a:cs typeface="Lora" pitchFamily="34" charset="-120"/>
              </a:rPr>
              <a:t>Memorable Characters</a:t>
            </a:r>
            <a:endParaRPr lang="en-US" sz="2185" dirty="0"/>
          </a:p>
        </p:txBody>
      </p:sp>
      <p:sp>
        <p:nvSpPr>
          <p:cNvPr id="17" name="Text 14"/>
          <p:cNvSpPr/>
          <p:nvPr/>
        </p:nvSpPr>
        <p:spPr>
          <a:xfrm>
            <a:off x="9838611" y="5488305"/>
            <a:ext cx="2438757" cy="2131695"/>
          </a:xfrm>
          <a:prstGeom prst="rect">
            <a:avLst/>
          </a:prstGeom>
          <a:noFill/>
          <a:ln/>
        </p:spPr>
        <p:txBody>
          <a:bodyPr wrap="square" rtlCol="0" anchor="t"/>
          <a:lstStyle/>
          <a:p>
            <a:pPr marL="0" indent="0">
              <a:lnSpc>
                <a:spcPts val="2797"/>
              </a:lnSpc>
              <a:buNone/>
            </a:pPr>
            <a:r>
              <a:rPr lang="en-US" sz="1748" dirty="0">
                <a:solidFill>
                  <a:srgbClr val="D6E5EF"/>
                </a:solidFill>
                <a:latin typeface="Source Sans Pro" pitchFamily="34" charset="0"/>
                <a:ea typeface="Source Sans Pro" pitchFamily="34" charset="-122"/>
                <a:cs typeface="Source Sans Pro" pitchFamily="34" charset="-120"/>
              </a:rPr>
              <a:t>Encounter a cast of captivating characters, each with their own motivations, abilities, and connections to the unfolding saga.</a:t>
            </a:r>
            <a:endParaRPr lang="en-US" sz="1748"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2039064"/>
            <a:ext cx="5986463"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Embark on Epic Battles</a:t>
            </a:r>
            <a:endParaRPr lang="en-US" sz="4374" dirty="0"/>
          </a:p>
        </p:txBody>
      </p:sp>
      <p:sp>
        <p:nvSpPr>
          <p:cNvPr id="5" name="Text 3"/>
          <p:cNvSpPr/>
          <p:nvPr/>
        </p:nvSpPr>
        <p:spPr>
          <a:xfrm>
            <a:off x="2348389" y="3288863"/>
            <a:ext cx="2777490"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Tactical Combat</a:t>
            </a:r>
            <a:endParaRPr lang="en-US" sz="2187" dirty="0"/>
          </a:p>
        </p:txBody>
      </p:sp>
      <p:sp>
        <p:nvSpPr>
          <p:cNvPr id="6" name="Text 4"/>
          <p:cNvSpPr/>
          <p:nvPr/>
        </p:nvSpPr>
        <p:spPr>
          <a:xfrm>
            <a:off x="2348389" y="3858220"/>
            <a:ext cx="2949416" cy="2132409"/>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Engage in thrilling battles against a range of mythical creatures, utilizing strategic thinking and quick reflexes to defend yourself and defeat your foes.</a:t>
            </a:r>
            <a:endParaRPr lang="en-US" sz="1750" dirty="0"/>
          </a:p>
        </p:txBody>
      </p:sp>
      <p:sp>
        <p:nvSpPr>
          <p:cNvPr id="7" name="Text 5"/>
          <p:cNvSpPr/>
          <p:nvPr/>
        </p:nvSpPr>
        <p:spPr>
          <a:xfrm>
            <a:off x="5847398" y="3288863"/>
            <a:ext cx="2777490"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Diverse Adversaries</a:t>
            </a:r>
            <a:endParaRPr lang="en-US" sz="2187" dirty="0"/>
          </a:p>
        </p:txBody>
      </p:sp>
      <p:sp>
        <p:nvSpPr>
          <p:cNvPr id="8" name="Text 6"/>
          <p:cNvSpPr/>
          <p:nvPr/>
        </p:nvSpPr>
        <p:spPr>
          <a:xfrm>
            <a:off x="5847398" y="3858220"/>
            <a:ext cx="2949416" cy="2132409"/>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Challenge goblins, wolves, dragons, minotaurs, and other formidable enemies, each with unique abilities and weaknesses to uncover and exploit.</a:t>
            </a:r>
            <a:endParaRPr lang="en-US" sz="1750" dirty="0"/>
          </a:p>
        </p:txBody>
      </p:sp>
      <p:sp>
        <p:nvSpPr>
          <p:cNvPr id="9" name="Text 7"/>
          <p:cNvSpPr/>
          <p:nvPr/>
        </p:nvSpPr>
        <p:spPr>
          <a:xfrm>
            <a:off x="9346406" y="3288863"/>
            <a:ext cx="2777490"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Satisfying Victories</a:t>
            </a:r>
            <a:endParaRPr lang="en-US" sz="2187" dirty="0"/>
          </a:p>
        </p:txBody>
      </p:sp>
      <p:sp>
        <p:nvSpPr>
          <p:cNvPr id="10" name="Text 8"/>
          <p:cNvSpPr/>
          <p:nvPr/>
        </p:nvSpPr>
        <p:spPr>
          <a:xfrm>
            <a:off x="9346406" y="3858220"/>
            <a:ext cx="2949416" cy="1777008"/>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Overcome the most daunting adversaries in epic boss battles, requiring careful planning and skillful execution to emerge victorious.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1087993"/>
            <a:ext cx="6599039"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Puzzle Your Way Forward</a:t>
            </a:r>
            <a:endParaRPr lang="en-US" sz="4374" dirty="0"/>
          </a:p>
        </p:txBody>
      </p:sp>
      <p:sp>
        <p:nvSpPr>
          <p:cNvPr id="5" name="Shape 3"/>
          <p:cNvSpPr/>
          <p:nvPr/>
        </p:nvSpPr>
        <p:spPr>
          <a:xfrm>
            <a:off x="2348389" y="2226707"/>
            <a:ext cx="4855726" cy="2346365"/>
          </a:xfrm>
          <a:prstGeom prst="roundRect">
            <a:avLst>
              <a:gd name="adj" fmla="val 2841"/>
            </a:avLst>
          </a:prstGeom>
          <a:solidFill>
            <a:srgbClr val="363A4A"/>
          </a:solidFill>
          <a:ln/>
        </p:spPr>
      </p:sp>
      <p:sp>
        <p:nvSpPr>
          <p:cNvPr id="6" name="Text 4"/>
          <p:cNvSpPr/>
          <p:nvPr/>
        </p:nvSpPr>
        <p:spPr>
          <a:xfrm>
            <a:off x="2570559" y="2448878"/>
            <a:ext cx="2900720"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Mind-Bending Puzzles</a:t>
            </a:r>
            <a:endParaRPr lang="en-US" sz="2187" dirty="0"/>
          </a:p>
        </p:txBody>
      </p:sp>
      <p:sp>
        <p:nvSpPr>
          <p:cNvPr id="7" name="Text 5"/>
          <p:cNvSpPr/>
          <p:nvPr/>
        </p:nvSpPr>
        <p:spPr>
          <a:xfrm>
            <a:off x="2570559" y="2929295"/>
            <a:ext cx="4411385" cy="1421606"/>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Encounter intriguing puzzles that challenge your logic, memory, and problem-solving skills, unlocking hidden secrets and progressing your quest.</a:t>
            </a:r>
            <a:endParaRPr lang="en-US" sz="1750" dirty="0"/>
          </a:p>
        </p:txBody>
      </p:sp>
      <p:sp>
        <p:nvSpPr>
          <p:cNvPr id="8" name="Shape 6"/>
          <p:cNvSpPr/>
          <p:nvPr/>
        </p:nvSpPr>
        <p:spPr>
          <a:xfrm>
            <a:off x="7426285" y="2226707"/>
            <a:ext cx="4855726" cy="2346365"/>
          </a:xfrm>
          <a:prstGeom prst="roundRect">
            <a:avLst>
              <a:gd name="adj" fmla="val 2841"/>
            </a:avLst>
          </a:prstGeom>
          <a:solidFill>
            <a:srgbClr val="363A4A"/>
          </a:solidFill>
          <a:ln/>
        </p:spPr>
      </p:sp>
      <p:sp>
        <p:nvSpPr>
          <p:cNvPr id="9" name="Text 7"/>
          <p:cNvSpPr/>
          <p:nvPr/>
        </p:nvSpPr>
        <p:spPr>
          <a:xfrm>
            <a:off x="7648456" y="2448878"/>
            <a:ext cx="2941796"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Rewarding Exploration</a:t>
            </a:r>
            <a:endParaRPr lang="en-US" sz="2187" dirty="0"/>
          </a:p>
        </p:txBody>
      </p:sp>
      <p:sp>
        <p:nvSpPr>
          <p:cNvPr id="10" name="Text 8"/>
          <p:cNvSpPr/>
          <p:nvPr/>
        </p:nvSpPr>
        <p:spPr>
          <a:xfrm>
            <a:off x="7648456" y="2929295"/>
            <a:ext cx="4411385" cy="1066205"/>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Uncover hidden items, artifacts, and treasures that enhance your abilities and aid you in your journey through the mystical lands.</a:t>
            </a:r>
            <a:endParaRPr lang="en-US" sz="1750" dirty="0"/>
          </a:p>
        </p:txBody>
      </p:sp>
      <p:sp>
        <p:nvSpPr>
          <p:cNvPr id="11" name="Shape 9"/>
          <p:cNvSpPr/>
          <p:nvPr/>
        </p:nvSpPr>
        <p:spPr>
          <a:xfrm>
            <a:off x="2348389" y="4795242"/>
            <a:ext cx="4855726" cy="2346365"/>
          </a:xfrm>
          <a:prstGeom prst="roundRect">
            <a:avLst>
              <a:gd name="adj" fmla="val 2841"/>
            </a:avLst>
          </a:prstGeom>
          <a:solidFill>
            <a:srgbClr val="363A4A"/>
          </a:solidFill>
          <a:ln/>
        </p:spPr>
      </p:sp>
      <p:sp>
        <p:nvSpPr>
          <p:cNvPr id="12" name="Text 10"/>
          <p:cNvSpPr/>
          <p:nvPr/>
        </p:nvSpPr>
        <p:spPr>
          <a:xfrm>
            <a:off x="2570559" y="5017413"/>
            <a:ext cx="2867144"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Satisfying Progression</a:t>
            </a:r>
            <a:endParaRPr lang="en-US" sz="2187" dirty="0"/>
          </a:p>
        </p:txBody>
      </p:sp>
      <p:sp>
        <p:nvSpPr>
          <p:cNvPr id="13" name="Text 11"/>
          <p:cNvSpPr/>
          <p:nvPr/>
        </p:nvSpPr>
        <p:spPr>
          <a:xfrm>
            <a:off x="2570559" y="5497830"/>
            <a:ext cx="4411385" cy="1421606"/>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Solve puzzles and overcome obstacles to unlock new areas, gain powerful upgrades, and witness the unfolding of the captivating narrative.</a:t>
            </a:r>
            <a:endParaRPr lang="en-US" sz="1750" dirty="0"/>
          </a:p>
        </p:txBody>
      </p:sp>
      <p:sp>
        <p:nvSpPr>
          <p:cNvPr id="14" name="Shape 12"/>
          <p:cNvSpPr/>
          <p:nvPr/>
        </p:nvSpPr>
        <p:spPr>
          <a:xfrm>
            <a:off x="7426285" y="4795242"/>
            <a:ext cx="4855726" cy="2346365"/>
          </a:xfrm>
          <a:prstGeom prst="roundRect">
            <a:avLst>
              <a:gd name="adj" fmla="val 2841"/>
            </a:avLst>
          </a:prstGeom>
          <a:solidFill>
            <a:srgbClr val="363A4A"/>
          </a:solidFill>
          <a:ln/>
        </p:spPr>
      </p:sp>
      <p:sp>
        <p:nvSpPr>
          <p:cNvPr id="15" name="Text 13"/>
          <p:cNvSpPr/>
          <p:nvPr/>
        </p:nvSpPr>
        <p:spPr>
          <a:xfrm>
            <a:off x="7648456" y="5017413"/>
            <a:ext cx="2777490"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Diverse Challenges</a:t>
            </a:r>
            <a:endParaRPr lang="en-US" sz="2187" dirty="0"/>
          </a:p>
        </p:txBody>
      </p:sp>
      <p:sp>
        <p:nvSpPr>
          <p:cNvPr id="16" name="Text 14"/>
          <p:cNvSpPr/>
          <p:nvPr/>
        </p:nvSpPr>
        <p:spPr>
          <a:xfrm>
            <a:off x="7648456" y="5497830"/>
            <a:ext cx="4411385" cy="1066205"/>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From deciphering ancient codes to manipulating the environment, each puzzle offers a unique and engaging test of your wits.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1850231"/>
            <a:ext cx="8338066"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Immerse Yourself in the Journey</a:t>
            </a:r>
            <a:endParaRPr lang="en-US" sz="4374" dirty="0"/>
          </a:p>
        </p:txBody>
      </p:sp>
      <p:pic>
        <p:nvPicPr>
          <p:cNvPr id="5" name="Image 0" descr="preencoded.png"/>
          <p:cNvPicPr>
            <a:picLocks noChangeAspect="1"/>
          </p:cNvPicPr>
          <p:nvPr/>
        </p:nvPicPr>
        <p:blipFill>
          <a:blip r:embed="rId3"/>
          <a:stretch>
            <a:fillRect/>
          </a:stretch>
        </p:blipFill>
        <p:spPr>
          <a:xfrm>
            <a:off x="2348389" y="2988945"/>
            <a:ext cx="555427" cy="555427"/>
          </a:xfrm>
          <a:prstGeom prst="rect">
            <a:avLst/>
          </a:prstGeom>
        </p:spPr>
      </p:pic>
      <p:sp>
        <p:nvSpPr>
          <p:cNvPr id="6" name="Text 3"/>
          <p:cNvSpPr/>
          <p:nvPr/>
        </p:nvSpPr>
        <p:spPr>
          <a:xfrm>
            <a:off x="2348389" y="3766542"/>
            <a:ext cx="2233374" cy="347186"/>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ea typeface="Lora" pitchFamily="34" charset="-122"/>
                <a:cs typeface="Lora" pitchFamily="34" charset="-120"/>
              </a:rPr>
              <a:t>Explore</a:t>
            </a:r>
            <a:endParaRPr lang="en-US" sz="2187" dirty="0"/>
          </a:p>
        </p:txBody>
      </p:sp>
      <p:sp>
        <p:nvSpPr>
          <p:cNvPr id="7" name="Text 4"/>
          <p:cNvSpPr/>
          <p:nvPr/>
        </p:nvSpPr>
        <p:spPr>
          <a:xfrm>
            <a:off x="2348389" y="4246959"/>
            <a:ext cx="2233374" cy="2132409"/>
          </a:xfrm>
          <a:prstGeom prst="rect">
            <a:avLst/>
          </a:prstGeom>
          <a:noFill/>
          <a:ln/>
        </p:spPr>
        <p:txBody>
          <a:bodyPr wrap="square" rtlCol="0" anchor="t"/>
          <a:lstStyle/>
          <a:p>
            <a:pPr marL="0" indent="0" algn="l">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Venture through diverse and captivating environments, uncovering hidden treasures and unlocking new paths.</a:t>
            </a:r>
            <a:endParaRPr lang="en-US" sz="1750" dirty="0"/>
          </a:p>
        </p:txBody>
      </p:sp>
      <p:pic>
        <p:nvPicPr>
          <p:cNvPr id="8" name="Image 1" descr="preencoded.png"/>
          <p:cNvPicPr>
            <a:picLocks noChangeAspect="1"/>
          </p:cNvPicPr>
          <p:nvPr/>
        </p:nvPicPr>
        <p:blipFill>
          <a:blip r:embed="rId4"/>
          <a:stretch>
            <a:fillRect/>
          </a:stretch>
        </p:blipFill>
        <p:spPr>
          <a:xfrm>
            <a:off x="4915019" y="2988945"/>
            <a:ext cx="555427" cy="555427"/>
          </a:xfrm>
          <a:prstGeom prst="rect">
            <a:avLst/>
          </a:prstGeom>
        </p:spPr>
      </p:pic>
      <p:sp>
        <p:nvSpPr>
          <p:cNvPr id="9" name="Text 5"/>
          <p:cNvSpPr/>
          <p:nvPr/>
        </p:nvSpPr>
        <p:spPr>
          <a:xfrm>
            <a:off x="4915019" y="3766542"/>
            <a:ext cx="2233493" cy="347186"/>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ea typeface="Lora" pitchFamily="34" charset="-122"/>
                <a:cs typeface="Lora" pitchFamily="34" charset="-120"/>
              </a:rPr>
              <a:t>Battle</a:t>
            </a:r>
            <a:endParaRPr lang="en-US" sz="2187" dirty="0"/>
          </a:p>
        </p:txBody>
      </p:sp>
      <p:sp>
        <p:nvSpPr>
          <p:cNvPr id="10" name="Text 6"/>
          <p:cNvSpPr/>
          <p:nvPr/>
        </p:nvSpPr>
        <p:spPr>
          <a:xfrm>
            <a:off x="4915019" y="4246959"/>
            <a:ext cx="2233493" cy="1777008"/>
          </a:xfrm>
          <a:prstGeom prst="rect">
            <a:avLst/>
          </a:prstGeom>
          <a:noFill/>
          <a:ln/>
        </p:spPr>
        <p:txBody>
          <a:bodyPr wrap="square" rtlCol="0" anchor="t"/>
          <a:lstStyle/>
          <a:p>
            <a:pPr marL="0" indent="0" algn="l">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Engage in thrilling combat against a wide array of mythical creatures, honing your skills and strategy.</a:t>
            </a:r>
            <a:endParaRPr lang="en-US" sz="1750" dirty="0"/>
          </a:p>
        </p:txBody>
      </p:sp>
      <p:pic>
        <p:nvPicPr>
          <p:cNvPr id="11" name="Image 2" descr="preencoded.png"/>
          <p:cNvPicPr>
            <a:picLocks noChangeAspect="1"/>
          </p:cNvPicPr>
          <p:nvPr/>
        </p:nvPicPr>
        <p:blipFill>
          <a:blip r:embed="rId5"/>
          <a:stretch>
            <a:fillRect/>
          </a:stretch>
        </p:blipFill>
        <p:spPr>
          <a:xfrm>
            <a:off x="7481768" y="2988945"/>
            <a:ext cx="555427" cy="555427"/>
          </a:xfrm>
          <a:prstGeom prst="rect">
            <a:avLst/>
          </a:prstGeom>
        </p:spPr>
      </p:pic>
      <p:sp>
        <p:nvSpPr>
          <p:cNvPr id="12" name="Text 7"/>
          <p:cNvSpPr/>
          <p:nvPr/>
        </p:nvSpPr>
        <p:spPr>
          <a:xfrm>
            <a:off x="7481768" y="3766542"/>
            <a:ext cx="2233374" cy="347186"/>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ea typeface="Lora" pitchFamily="34" charset="-122"/>
                <a:cs typeface="Lora" pitchFamily="34" charset="-120"/>
              </a:rPr>
              <a:t>Puzzle</a:t>
            </a:r>
            <a:endParaRPr lang="en-US" sz="2187" dirty="0"/>
          </a:p>
        </p:txBody>
      </p:sp>
      <p:sp>
        <p:nvSpPr>
          <p:cNvPr id="13" name="Text 8"/>
          <p:cNvSpPr/>
          <p:nvPr/>
        </p:nvSpPr>
        <p:spPr>
          <a:xfrm>
            <a:off x="7481768" y="4246959"/>
            <a:ext cx="2233374" cy="1421606"/>
          </a:xfrm>
          <a:prstGeom prst="rect">
            <a:avLst/>
          </a:prstGeom>
          <a:noFill/>
          <a:ln/>
        </p:spPr>
        <p:txBody>
          <a:bodyPr wrap="square" rtlCol="0" anchor="t"/>
          <a:lstStyle/>
          <a:p>
            <a:pPr marL="0" indent="0" algn="l">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Tackle mind-bending challenges that test your logic and problem-solving abilities.</a:t>
            </a:r>
            <a:endParaRPr lang="en-US" sz="1750" dirty="0"/>
          </a:p>
        </p:txBody>
      </p:sp>
      <p:pic>
        <p:nvPicPr>
          <p:cNvPr id="14" name="Image 3" descr="preencoded.png"/>
          <p:cNvPicPr>
            <a:picLocks noChangeAspect="1"/>
          </p:cNvPicPr>
          <p:nvPr/>
        </p:nvPicPr>
        <p:blipFill>
          <a:blip r:embed="rId6"/>
          <a:stretch>
            <a:fillRect/>
          </a:stretch>
        </p:blipFill>
        <p:spPr>
          <a:xfrm>
            <a:off x="10048399" y="2988945"/>
            <a:ext cx="555427" cy="555427"/>
          </a:xfrm>
          <a:prstGeom prst="rect">
            <a:avLst/>
          </a:prstGeom>
        </p:spPr>
      </p:pic>
      <p:sp>
        <p:nvSpPr>
          <p:cNvPr id="15" name="Text 9"/>
          <p:cNvSpPr/>
          <p:nvPr/>
        </p:nvSpPr>
        <p:spPr>
          <a:xfrm>
            <a:off x="10048399" y="3766542"/>
            <a:ext cx="2233493" cy="347186"/>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ea typeface="Lora" pitchFamily="34" charset="-122"/>
                <a:cs typeface="Lora" pitchFamily="34" charset="-120"/>
              </a:rPr>
              <a:t>Loot</a:t>
            </a:r>
            <a:endParaRPr lang="en-US" sz="2187" dirty="0"/>
          </a:p>
        </p:txBody>
      </p:sp>
      <p:sp>
        <p:nvSpPr>
          <p:cNvPr id="16" name="Text 10"/>
          <p:cNvSpPr/>
          <p:nvPr/>
        </p:nvSpPr>
        <p:spPr>
          <a:xfrm>
            <a:off x="10048399" y="4246959"/>
            <a:ext cx="2233493" cy="1777008"/>
          </a:xfrm>
          <a:prstGeom prst="rect">
            <a:avLst/>
          </a:prstGeom>
          <a:noFill/>
          <a:ln/>
        </p:spPr>
        <p:txBody>
          <a:bodyPr wrap="square" rtlCol="0" anchor="t"/>
          <a:lstStyle/>
          <a:p>
            <a:pPr marL="0" indent="0" algn="l">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Discover valuable items, artifacts, and upgrades to enhance your character and progress on your quest.</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10980420" y="0"/>
            <a:ext cx="3657600" cy="8229600"/>
          </a:xfrm>
          <a:prstGeom prst="rect">
            <a:avLst/>
          </a:prstGeom>
        </p:spPr>
      </p:pic>
      <p:sp>
        <p:nvSpPr>
          <p:cNvPr id="5" name="Text 2"/>
          <p:cNvSpPr/>
          <p:nvPr/>
        </p:nvSpPr>
        <p:spPr>
          <a:xfrm>
            <a:off x="833199" y="934760"/>
            <a:ext cx="5874187"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Confront the Darkness</a:t>
            </a:r>
            <a:endParaRPr lang="en-US" sz="4374" dirty="0"/>
          </a:p>
        </p:txBody>
      </p:sp>
      <p:pic>
        <p:nvPicPr>
          <p:cNvPr id="6" name="Image 1" descr="preencoded.png"/>
          <p:cNvPicPr>
            <a:picLocks noChangeAspect="1"/>
          </p:cNvPicPr>
          <p:nvPr/>
        </p:nvPicPr>
        <p:blipFill>
          <a:blip r:embed="rId4"/>
          <a:stretch>
            <a:fillRect/>
          </a:stretch>
        </p:blipFill>
        <p:spPr>
          <a:xfrm>
            <a:off x="833199" y="1962388"/>
            <a:ext cx="1110972" cy="1777484"/>
          </a:xfrm>
          <a:prstGeom prst="rect">
            <a:avLst/>
          </a:prstGeom>
        </p:spPr>
      </p:pic>
      <p:sp>
        <p:nvSpPr>
          <p:cNvPr id="7" name="Text 3"/>
          <p:cNvSpPr/>
          <p:nvPr/>
        </p:nvSpPr>
        <p:spPr>
          <a:xfrm>
            <a:off x="2277428" y="2184559"/>
            <a:ext cx="3549253" cy="347186"/>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ea typeface="Lora" pitchFamily="34" charset="-122"/>
                <a:cs typeface="Lora" pitchFamily="34" charset="-120"/>
              </a:rPr>
              <a:t>Encounter Formidable Foes</a:t>
            </a:r>
            <a:endParaRPr lang="en-US" sz="2187" dirty="0"/>
          </a:p>
        </p:txBody>
      </p:sp>
      <p:sp>
        <p:nvSpPr>
          <p:cNvPr id="8" name="Text 4"/>
          <p:cNvSpPr/>
          <p:nvPr/>
        </p:nvSpPr>
        <p:spPr>
          <a:xfrm>
            <a:off x="2277428" y="2664976"/>
            <a:ext cx="7862173" cy="710803"/>
          </a:xfrm>
          <a:prstGeom prst="rect">
            <a:avLst/>
          </a:prstGeom>
          <a:noFill/>
          <a:ln/>
        </p:spPr>
        <p:txBody>
          <a:bodyPr wrap="square" rtlCol="0" anchor="t"/>
          <a:lstStyle/>
          <a:p>
            <a:pPr marL="0" indent="0" algn="l">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Face off against powerful bosses, each with unique abilities and weaknesses, testing your combat skills and strategies.</a:t>
            </a:r>
            <a:endParaRPr lang="en-US" sz="1750" dirty="0"/>
          </a:p>
        </p:txBody>
      </p:sp>
      <p:pic>
        <p:nvPicPr>
          <p:cNvPr id="9" name="Image 2" descr="preencoded.png"/>
          <p:cNvPicPr>
            <a:picLocks noChangeAspect="1"/>
          </p:cNvPicPr>
          <p:nvPr/>
        </p:nvPicPr>
        <p:blipFill>
          <a:blip r:embed="rId5"/>
          <a:stretch>
            <a:fillRect/>
          </a:stretch>
        </p:blipFill>
        <p:spPr>
          <a:xfrm>
            <a:off x="833199" y="3739872"/>
            <a:ext cx="1110972" cy="1777484"/>
          </a:xfrm>
          <a:prstGeom prst="rect">
            <a:avLst/>
          </a:prstGeom>
        </p:spPr>
      </p:pic>
      <p:sp>
        <p:nvSpPr>
          <p:cNvPr id="10" name="Text 5"/>
          <p:cNvSpPr/>
          <p:nvPr/>
        </p:nvSpPr>
        <p:spPr>
          <a:xfrm>
            <a:off x="2277428" y="3962043"/>
            <a:ext cx="3045976" cy="347186"/>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ea typeface="Lora" pitchFamily="34" charset="-122"/>
                <a:cs typeface="Lora" pitchFamily="34" charset="-120"/>
              </a:rPr>
              <a:t>Uncover Hidden Truths</a:t>
            </a:r>
            <a:endParaRPr lang="en-US" sz="2187" dirty="0"/>
          </a:p>
        </p:txBody>
      </p:sp>
      <p:sp>
        <p:nvSpPr>
          <p:cNvPr id="11" name="Text 6"/>
          <p:cNvSpPr/>
          <p:nvPr/>
        </p:nvSpPr>
        <p:spPr>
          <a:xfrm>
            <a:off x="2277428" y="4442460"/>
            <a:ext cx="7862173" cy="710803"/>
          </a:xfrm>
          <a:prstGeom prst="rect">
            <a:avLst/>
          </a:prstGeom>
          <a:noFill/>
          <a:ln/>
        </p:spPr>
        <p:txBody>
          <a:bodyPr wrap="square" rtlCol="0" anchor="t"/>
          <a:lstStyle/>
          <a:p>
            <a:pPr marL="0" indent="0" algn="l">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Delve deeper into the game's lore and uncover the secrets behind the challenges you face, guiding you towards your ultimate goal.</a:t>
            </a:r>
            <a:endParaRPr lang="en-US" sz="1750" dirty="0"/>
          </a:p>
        </p:txBody>
      </p:sp>
      <p:pic>
        <p:nvPicPr>
          <p:cNvPr id="12" name="Image 3" descr="preencoded.png"/>
          <p:cNvPicPr>
            <a:picLocks noChangeAspect="1"/>
          </p:cNvPicPr>
          <p:nvPr/>
        </p:nvPicPr>
        <p:blipFill>
          <a:blip r:embed="rId6"/>
          <a:stretch>
            <a:fillRect/>
          </a:stretch>
        </p:blipFill>
        <p:spPr>
          <a:xfrm>
            <a:off x="833199" y="5517356"/>
            <a:ext cx="1110972" cy="1777484"/>
          </a:xfrm>
          <a:prstGeom prst="rect">
            <a:avLst/>
          </a:prstGeom>
        </p:spPr>
      </p:pic>
      <p:sp>
        <p:nvSpPr>
          <p:cNvPr id="13" name="Text 7"/>
          <p:cNvSpPr/>
          <p:nvPr/>
        </p:nvSpPr>
        <p:spPr>
          <a:xfrm>
            <a:off x="2277428" y="5739527"/>
            <a:ext cx="2777490" cy="347186"/>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ea typeface="Lora" pitchFamily="34" charset="-122"/>
                <a:cs typeface="Lora" pitchFamily="34" charset="-120"/>
              </a:rPr>
              <a:t>Emerge Victorious</a:t>
            </a:r>
            <a:endParaRPr lang="en-US" sz="2187" dirty="0"/>
          </a:p>
        </p:txBody>
      </p:sp>
      <p:sp>
        <p:nvSpPr>
          <p:cNvPr id="14" name="Text 8"/>
          <p:cNvSpPr/>
          <p:nvPr/>
        </p:nvSpPr>
        <p:spPr>
          <a:xfrm>
            <a:off x="2277428" y="6219944"/>
            <a:ext cx="7862173" cy="710803"/>
          </a:xfrm>
          <a:prstGeom prst="rect">
            <a:avLst/>
          </a:prstGeom>
          <a:noFill/>
          <a:ln/>
        </p:spPr>
        <p:txBody>
          <a:bodyPr wrap="square" rtlCol="0" anchor="t"/>
          <a:lstStyle/>
          <a:p>
            <a:pPr marL="0" indent="0" algn="l">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Triumph over the most daunting adversaries, claiming your place as a true hero and shaping the fate of the mystical world.</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1145619"/>
            <a:ext cx="8036481"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Captivating Visuals and Sounds</a:t>
            </a:r>
            <a:endParaRPr lang="en-US" sz="4374" dirty="0"/>
          </a:p>
        </p:txBody>
      </p:sp>
      <p:pic>
        <p:nvPicPr>
          <p:cNvPr id="5" name="Image 0" descr="preencoded.png"/>
          <p:cNvPicPr>
            <a:picLocks noChangeAspect="1"/>
          </p:cNvPicPr>
          <p:nvPr/>
        </p:nvPicPr>
        <p:blipFill>
          <a:blip r:embed="rId3"/>
          <a:stretch>
            <a:fillRect/>
          </a:stretch>
        </p:blipFill>
        <p:spPr>
          <a:xfrm>
            <a:off x="2348389" y="2284333"/>
            <a:ext cx="3088958" cy="1909048"/>
          </a:xfrm>
          <a:prstGeom prst="rect">
            <a:avLst/>
          </a:prstGeom>
        </p:spPr>
      </p:pic>
      <p:sp>
        <p:nvSpPr>
          <p:cNvPr id="6" name="Text 3"/>
          <p:cNvSpPr/>
          <p:nvPr/>
        </p:nvSpPr>
        <p:spPr>
          <a:xfrm>
            <a:off x="2348389" y="4471035"/>
            <a:ext cx="3045143" cy="347186"/>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ea typeface="Lora" pitchFamily="34" charset="-122"/>
                <a:cs typeface="Lora" pitchFamily="34" charset="-120"/>
              </a:rPr>
              <a:t>Stunning Environments</a:t>
            </a:r>
            <a:endParaRPr lang="en-US" sz="2187" dirty="0"/>
          </a:p>
        </p:txBody>
      </p:sp>
      <p:sp>
        <p:nvSpPr>
          <p:cNvPr id="7" name="Text 4"/>
          <p:cNvSpPr/>
          <p:nvPr/>
        </p:nvSpPr>
        <p:spPr>
          <a:xfrm>
            <a:off x="2348389" y="4951452"/>
            <a:ext cx="3088958" cy="2132409"/>
          </a:xfrm>
          <a:prstGeom prst="rect">
            <a:avLst/>
          </a:prstGeom>
          <a:noFill/>
          <a:ln/>
        </p:spPr>
        <p:txBody>
          <a:bodyPr wrap="square" rtlCol="0" anchor="t"/>
          <a:lstStyle/>
          <a:p>
            <a:pPr marL="0" indent="0" algn="l">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Lose yourself in the breathtaking visuals of the game, from lush forests to treacherous mountains, each location meticulously crafted to immerse you in the mystical realm.</a:t>
            </a:r>
            <a:endParaRPr lang="en-US" sz="1750" dirty="0"/>
          </a:p>
        </p:txBody>
      </p:sp>
      <p:pic>
        <p:nvPicPr>
          <p:cNvPr id="8" name="Image 1" descr="preencoded.png"/>
          <p:cNvPicPr>
            <a:picLocks noChangeAspect="1"/>
          </p:cNvPicPr>
          <p:nvPr/>
        </p:nvPicPr>
        <p:blipFill>
          <a:blip r:embed="rId4"/>
          <a:stretch>
            <a:fillRect/>
          </a:stretch>
        </p:blipFill>
        <p:spPr>
          <a:xfrm>
            <a:off x="5770602" y="2284333"/>
            <a:ext cx="3088958" cy="1909048"/>
          </a:xfrm>
          <a:prstGeom prst="rect">
            <a:avLst/>
          </a:prstGeom>
        </p:spPr>
      </p:pic>
      <p:sp>
        <p:nvSpPr>
          <p:cNvPr id="9" name="Text 5"/>
          <p:cNvSpPr/>
          <p:nvPr/>
        </p:nvSpPr>
        <p:spPr>
          <a:xfrm>
            <a:off x="5770602" y="4471035"/>
            <a:ext cx="2777490" cy="347186"/>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ea typeface="Lora" pitchFamily="34" charset="-122"/>
                <a:cs typeface="Lora" pitchFamily="34" charset="-120"/>
              </a:rPr>
              <a:t>Dynamic Animations</a:t>
            </a:r>
            <a:endParaRPr lang="en-US" sz="2187" dirty="0"/>
          </a:p>
        </p:txBody>
      </p:sp>
      <p:sp>
        <p:nvSpPr>
          <p:cNvPr id="10" name="Text 6"/>
          <p:cNvSpPr/>
          <p:nvPr/>
        </p:nvSpPr>
        <p:spPr>
          <a:xfrm>
            <a:off x="5770602" y="4951452"/>
            <a:ext cx="3088958" cy="1777008"/>
          </a:xfrm>
          <a:prstGeom prst="rect">
            <a:avLst/>
          </a:prstGeom>
          <a:noFill/>
          <a:ln/>
        </p:spPr>
        <p:txBody>
          <a:bodyPr wrap="square" rtlCol="0" anchor="t"/>
          <a:lstStyle/>
          <a:p>
            <a:pPr marL="0" indent="0" algn="l">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Experience the thrill of battle through fluid and captivating animations, as your character and the mythical creatures come to life on the screen.</a:t>
            </a:r>
            <a:endParaRPr lang="en-US" sz="1750" dirty="0"/>
          </a:p>
        </p:txBody>
      </p:sp>
      <p:pic>
        <p:nvPicPr>
          <p:cNvPr id="11" name="Image 2" descr="preencoded.png"/>
          <p:cNvPicPr>
            <a:picLocks noChangeAspect="1"/>
          </p:cNvPicPr>
          <p:nvPr/>
        </p:nvPicPr>
        <p:blipFill>
          <a:blip r:embed="rId5"/>
          <a:stretch>
            <a:fillRect/>
          </a:stretch>
        </p:blipFill>
        <p:spPr>
          <a:xfrm>
            <a:off x="9192816" y="2284333"/>
            <a:ext cx="3089077" cy="1909167"/>
          </a:xfrm>
          <a:prstGeom prst="rect">
            <a:avLst/>
          </a:prstGeom>
        </p:spPr>
      </p:pic>
      <p:sp>
        <p:nvSpPr>
          <p:cNvPr id="12" name="Text 7"/>
          <p:cNvSpPr/>
          <p:nvPr/>
        </p:nvSpPr>
        <p:spPr>
          <a:xfrm>
            <a:off x="9192816" y="4471154"/>
            <a:ext cx="2982397" cy="347186"/>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ea typeface="Lora" pitchFamily="34" charset="-122"/>
                <a:cs typeface="Lora" pitchFamily="34" charset="-120"/>
              </a:rPr>
              <a:t>Immersive Soundscape</a:t>
            </a:r>
            <a:endParaRPr lang="en-US" sz="2187" dirty="0"/>
          </a:p>
        </p:txBody>
      </p:sp>
      <p:sp>
        <p:nvSpPr>
          <p:cNvPr id="13" name="Text 8"/>
          <p:cNvSpPr/>
          <p:nvPr/>
        </p:nvSpPr>
        <p:spPr>
          <a:xfrm>
            <a:off x="9192816" y="4951571"/>
            <a:ext cx="3089077" cy="2132409"/>
          </a:xfrm>
          <a:prstGeom prst="rect">
            <a:avLst/>
          </a:prstGeom>
          <a:noFill/>
          <a:ln/>
        </p:spPr>
        <p:txBody>
          <a:bodyPr wrap="square" rtlCol="0" anchor="t"/>
          <a:lstStyle/>
          <a:p>
            <a:pPr marL="0" indent="0" algn="l">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Enhance your journey with a captivating soundtrack that sets the mood, from rousing battle themes to serene environmental sounds, amplifying the sense of adventure and wonder.</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1613178"/>
            <a:ext cx="7710487"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Embark on Your </a:t>
            </a:r>
            <a:r>
              <a:rPr lang="en-US" sz="4374" dirty="0" err="1">
                <a:solidFill>
                  <a:srgbClr val="6EB9FC"/>
                </a:solidFill>
                <a:latin typeface="Lora" pitchFamily="34" charset="0"/>
                <a:ea typeface="Lora" pitchFamily="34" charset="-122"/>
                <a:cs typeface="Lora" pitchFamily="34" charset="-120"/>
              </a:rPr>
              <a:t>QuestVerse</a:t>
            </a:r>
            <a:endParaRPr lang="en-US" sz="4374" dirty="0"/>
          </a:p>
        </p:txBody>
      </p:sp>
      <p:sp>
        <p:nvSpPr>
          <p:cNvPr id="5" name="Text 3"/>
          <p:cNvSpPr/>
          <p:nvPr/>
        </p:nvSpPr>
        <p:spPr>
          <a:xfrm>
            <a:off x="2570559" y="2892743"/>
            <a:ext cx="4518541" cy="355402"/>
          </a:xfrm>
          <a:prstGeom prst="rect">
            <a:avLst/>
          </a:prstGeom>
          <a:noFill/>
          <a:ln/>
        </p:spPr>
        <p:txBody>
          <a:bodyPr wrap="non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Genres</a:t>
            </a:r>
            <a:endParaRPr lang="en-US" sz="1750" dirty="0"/>
          </a:p>
        </p:txBody>
      </p:sp>
      <p:sp>
        <p:nvSpPr>
          <p:cNvPr id="6" name="Text 4"/>
          <p:cNvSpPr/>
          <p:nvPr/>
        </p:nvSpPr>
        <p:spPr>
          <a:xfrm>
            <a:off x="7541062" y="2892743"/>
            <a:ext cx="4518541" cy="355402"/>
          </a:xfrm>
          <a:prstGeom prst="rect">
            <a:avLst/>
          </a:prstGeom>
          <a:noFill/>
          <a:ln/>
        </p:spPr>
        <p:txBody>
          <a:bodyPr wrap="non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Action-Adventure, Fantasy, Exploration</a:t>
            </a:r>
            <a:endParaRPr lang="en-US" sz="1750" dirty="0"/>
          </a:p>
        </p:txBody>
      </p:sp>
      <p:sp>
        <p:nvSpPr>
          <p:cNvPr id="7" name="Shape 5"/>
          <p:cNvSpPr/>
          <p:nvPr/>
        </p:nvSpPr>
        <p:spPr>
          <a:xfrm>
            <a:off x="2348389" y="3388995"/>
            <a:ext cx="9933503" cy="637103"/>
          </a:xfrm>
          <a:prstGeom prst="rect">
            <a:avLst/>
          </a:prstGeom>
          <a:solidFill>
            <a:srgbClr val="363A4A"/>
          </a:solidFill>
          <a:ln/>
        </p:spPr>
      </p:sp>
      <p:sp>
        <p:nvSpPr>
          <p:cNvPr id="8" name="Text 6"/>
          <p:cNvSpPr/>
          <p:nvPr/>
        </p:nvSpPr>
        <p:spPr>
          <a:xfrm>
            <a:off x="2570559" y="3529846"/>
            <a:ext cx="4518541" cy="355402"/>
          </a:xfrm>
          <a:prstGeom prst="rect">
            <a:avLst/>
          </a:prstGeom>
          <a:noFill/>
          <a:ln/>
        </p:spPr>
        <p:txBody>
          <a:bodyPr wrap="non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Platform</a:t>
            </a:r>
            <a:endParaRPr lang="en-US" sz="1750" dirty="0"/>
          </a:p>
        </p:txBody>
      </p:sp>
      <p:sp>
        <p:nvSpPr>
          <p:cNvPr id="9" name="Text 7"/>
          <p:cNvSpPr/>
          <p:nvPr/>
        </p:nvSpPr>
        <p:spPr>
          <a:xfrm>
            <a:off x="7541062" y="3529846"/>
            <a:ext cx="4518541" cy="355402"/>
          </a:xfrm>
          <a:prstGeom prst="rect">
            <a:avLst/>
          </a:prstGeom>
          <a:noFill/>
          <a:ln/>
        </p:spPr>
        <p:txBody>
          <a:bodyPr wrap="non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PC, PlayStation, Xbox, Nintendo Switch</a:t>
            </a:r>
            <a:endParaRPr lang="en-US" sz="1750" dirty="0"/>
          </a:p>
        </p:txBody>
      </p:sp>
      <p:sp>
        <p:nvSpPr>
          <p:cNvPr id="10" name="Text 8"/>
          <p:cNvSpPr/>
          <p:nvPr/>
        </p:nvSpPr>
        <p:spPr>
          <a:xfrm>
            <a:off x="2570559" y="4166949"/>
            <a:ext cx="4518541" cy="355402"/>
          </a:xfrm>
          <a:prstGeom prst="rect">
            <a:avLst/>
          </a:prstGeom>
          <a:noFill/>
          <a:ln/>
        </p:spPr>
        <p:txBody>
          <a:bodyPr wrap="non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Release Date</a:t>
            </a:r>
            <a:endParaRPr lang="en-US" sz="1750" dirty="0"/>
          </a:p>
        </p:txBody>
      </p:sp>
      <p:sp>
        <p:nvSpPr>
          <p:cNvPr id="11" name="Text 9"/>
          <p:cNvSpPr/>
          <p:nvPr/>
        </p:nvSpPr>
        <p:spPr>
          <a:xfrm>
            <a:off x="7541062" y="4166949"/>
            <a:ext cx="4518541" cy="355402"/>
          </a:xfrm>
          <a:prstGeom prst="rect">
            <a:avLst/>
          </a:prstGeom>
          <a:noFill/>
          <a:ln/>
        </p:spPr>
        <p:txBody>
          <a:bodyPr wrap="non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Coming Soon</a:t>
            </a:r>
            <a:endParaRPr lang="en-US" sz="1750" dirty="0"/>
          </a:p>
        </p:txBody>
      </p:sp>
      <p:sp>
        <p:nvSpPr>
          <p:cNvPr id="12" name="Shape 10"/>
          <p:cNvSpPr/>
          <p:nvPr/>
        </p:nvSpPr>
        <p:spPr>
          <a:xfrm>
            <a:off x="2348389" y="4663202"/>
            <a:ext cx="9933503" cy="637103"/>
          </a:xfrm>
          <a:prstGeom prst="rect">
            <a:avLst/>
          </a:prstGeom>
          <a:solidFill>
            <a:srgbClr val="363A4A"/>
          </a:solidFill>
          <a:ln/>
        </p:spPr>
      </p:sp>
      <p:sp>
        <p:nvSpPr>
          <p:cNvPr id="13" name="Text 11"/>
          <p:cNvSpPr/>
          <p:nvPr/>
        </p:nvSpPr>
        <p:spPr>
          <a:xfrm>
            <a:off x="2570559" y="4804053"/>
            <a:ext cx="4518541" cy="355402"/>
          </a:xfrm>
          <a:prstGeom prst="rect">
            <a:avLst/>
          </a:prstGeom>
          <a:noFill/>
          <a:ln/>
        </p:spPr>
        <p:txBody>
          <a:bodyPr wrap="non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Rating</a:t>
            </a:r>
            <a:endParaRPr lang="en-US" sz="1750" dirty="0"/>
          </a:p>
        </p:txBody>
      </p:sp>
      <p:sp>
        <p:nvSpPr>
          <p:cNvPr id="14" name="Text 12"/>
          <p:cNvSpPr/>
          <p:nvPr/>
        </p:nvSpPr>
        <p:spPr>
          <a:xfrm>
            <a:off x="7541062" y="4804053"/>
            <a:ext cx="4518541" cy="355402"/>
          </a:xfrm>
          <a:prstGeom prst="rect">
            <a:avLst/>
          </a:prstGeom>
          <a:noFill/>
          <a:ln/>
        </p:spPr>
        <p:txBody>
          <a:bodyPr wrap="non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E10+ (Everyone 10+)</a:t>
            </a:r>
            <a:endParaRPr lang="en-US" sz="1750" dirty="0"/>
          </a:p>
        </p:txBody>
      </p:sp>
      <p:sp>
        <p:nvSpPr>
          <p:cNvPr id="15" name="Text 13"/>
          <p:cNvSpPr/>
          <p:nvPr/>
        </p:nvSpPr>
        <p:spPr>
          <a:xfrm>
            <a:off x="2348389" y="5550218"/>
            <a:ext cx="9933503" cy="1066205"/>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Prepare to immerse yourself in the captivating world of "Mystic Quest," where adventure, challenge, and enchantment await. Discover the secrets of the mystical realms, overcome formidable foes, and uncover the truth that lies at the heart of this epic journey. Are you ready to embark on your own Mystic Quest?</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644</Words>
  <Application>Microsoft Office PowerPoint</Application>
  <PresentationFormat>Custom</PresentationFormat>
  <Paragraphs>69</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Lora</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1</cp:lastModifiedBy>
  <cp:revision>2</cp:revision>
  <dcterms:created xsi:type="dcterms:W3CDTF">2024-05-20T14:29:05Z</dcterms:created>
  <dcterms:modified xsi:type="dcterms:W3CDTF">2024-05-20T14:31:01Z</dcterms:modified>
</cp:coreProperties>
</file>