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2" r:id="rId3"/>
    <p:sldId id="257" r:id="rId4"/>
    <p:sldId id="258" r:id="rId5"/>
    <p:sldId id="259" r:id="rId6"/>
    <p:sldId id="275" r:id="rId7"/>
    <p:sldId id="271" r:id="rId8"/>
    <p:sldId id="260" r:id="rId9"/>
    <p:sldId id="263" r:id="rId10"/>
    <p:sldId id="264" r:id="rId11"/>
    <p:sldId id="273" r:id="rId12"/>
    <p:sldId id="268" r:id="rId13"/>
    <p:sldId id="274" r:id="rId14"/>
    <p:sldId id="266"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yin Lee" initials="SL" lastIdx="1" clrIdx="0">
    <p:extLst>
      <p:ext uri="{19B8F6BF-5375-455C-9EA6-DF929625EA0E}">
        <p15:presenceInfo xmlns:p15="http://schemas.microsoft.com/office/powerpoint/2012/main" userId="0538e2d3b32b50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3F5"/>
    <a:srgbClr val="F1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5658" autoAdjust="0"/>
  </p:normalViewPr>
  <p:slideViewPr>
    <p:cSldViewPr snapToGrid="0">
      <p:cViewPr varScale="1">
        <p:scale>
          <a:sx n="68" d="100"/>
          <a:sy n="68" d="100"/>
        </p:scale>
        <p:origin x="774" y="60"/>
      </p:cViewPr>
      <p:guideLst/>
    </p:cSldViewPr>
  </p:slideViewPr>
  <p:outlineViewPr>
    <p:cViewPr>
      <p:scale>
        <a:sx n="33" d="100"/>
        <a:sy n="33" d="100"/>
      </p:scale>
      <p:origin x="0" y="-15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F15B7-570B-4AB8-80E1-C951CF658E20}"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4ACDA-3BD2-4B35-BD64-E1729C283767}" type="slidenum">
              <a:rPr lang="en-US" smtClean="0"/>
              <a:t>‹#›</a:t>
            </a:fld>
            <a:endParaRPr lang="en-US"/>
          </a:p>
        </p:txBody>
      </p:sp>
    </p:spTree>
    <p:extLst>
      <p:ext uri="{BB962C8B-B14F-4D97-AF65-F5344CB8AC3E}">
        <p14:creationId xmlns:p14="http://schemas.microsoft.com/office/powerpoint/2010/main" val="270883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34ACDA-3BD2-4B35-BD64-E1729C283767}" type="slidenum">
              <a:rPr lang="en-US" smtClean="0"/>
              <a:t>16</a:t>
            </a:fld>
            <a:endParaRPr lang="en-US"/>
          </a:p>
        </p:txBody>
      </p:sp>
    </p:spTree>
    <p:extLst>
      <p:ext uri="{BB962C8B-B14F-4D97-AF65-F5344CB8AC3E}">
        <p14:creationId xmlns:p14="http://schemas.microsoft.com/office/powerpoint/2010/main" val="206275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87E9-CB8C-4B02-963E-65F4A75158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1ADB4-26AB-4123-B10F-B8BB712F5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FBF31-1F34-4E01-B747-70006B88536A}"/>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C1BF8817-DDC6-4775-8F2C-570A2355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1F19B-BE98-4D9A-85E7-F5B89F3620E6}"/>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265323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43CF-EABB-424D-B5C6-185F9B0FAE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0857E-4253-45E9-A58C-9B3D273FDB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57FE-2CFC-472B-A2E7-80487804B001}"/>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054272C5-BDBA-41FE-80EC-25DCE9627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2AFC8-105C-41CC-9220-DD609A3EA55D}"/>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349273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0D77C-80F6-44D3-A9D5-B98CD43AA0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2B4F6A-4ECA-43A3-8D45-2F97FCBA78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DEDE2-5609-474A-918A-4A380DF97321}"/>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6D0512EA-14F3-42E8-9216-DDED5D22A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BA0B4-B000-4137-9DB4-4483DA60FA4D}"/>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30465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9F8E-1CA3-4F4B-BAFA-212D9D321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DD1FA-116D-4B30-88CA-104DD5BB1F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33832-CB8C-4EBC-A81E-9F7309E5FA8C}"/>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F1C1B723-D69C-4276-A4EC-02781FF88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8B68F-C1E0-46D4-BE57-70F6DB374A98}"/>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1780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C6BE-DD34-4662-A021-5BC4ED487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AF55A3-DA73-41FD-969A-D4880DA25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A7A11-E60D-447A-8F2F-2F81CB46DCEF}"/>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76FB83AF-1A40-4F9F-A98C-58105CFE9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D7182-AD7E-49EA-9318-2C8695ED38AB}"/>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102226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2DC4-9B69-4116-BCE2-E55773E05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1323B-F476-4D38-BC72-4CBAF59799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6F86D-6971-4DA5-93FD-7369CF71F8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0EB03A-367C-4538-82BB-C6C623433BD8}"/>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6" name="Footer Placeholder 5">
            <a:extLst>
              <a:ext uri="{FF2B5EF4-FFF2-40B4-BE49-F238E27FC236}">
                <a16:creationId xmlns:a16="http://schemas.microsoft.com/office/drawing/2014/main" id="{77B71197-DC0C-4081-9C44-36F8D5DD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B5B23-0B2D-4ED8-BA9E-3CED7E6F38D7}"/>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273850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E4AF-EAEF-4120-A2C9-7B9473AED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F4729-EC7E-4F2D-8CE5-515825DDC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350CBC-A672-4DB5-9B14-A71BB554E6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D514B-37F5-4E54-AE05-DED56F2F4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87D240-48B4-4FE8-893C-5704FFDB41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81419-8633-45F3-B7A4-7A83F742BCA1}"/>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8" name="Footer Placeholder 7">
            <a:extLst>
              <a:ext uri="{FF2B5EF4-FFF2-40B4-BE49-F238E27FC236}">
                <a16:creationId xmlns:a16="http://schemas.microsoft.com/office/drawing/2014/main" id="{D4042B15-809E-4B69-88BC-3A4B4EAEB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BA27E-6ECF-4C25-BA17-81BCED326805}"/>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83772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925-C9CD-423E-BA3E-C6EC379E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2D2E13-BD19-4BF6-9291-30D57322F8F6}"/>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4" name="Footer Placeholder 3">
            <a:extLst>
              <a:ext uri="{FF2B5EF4-FFF2-40B4-BE49-F238E27FC236}">
                <a16:creationId xmlns:a16="http://schemas.microsoft.com/office/drawing/2014/main" id="{2EE9706C-8B13-438E-8C34-6EB2EC36F1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E6BB1-395C-4F94-BAD8-A44EA0CD6F07}"/>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31975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C380E-F16A-473F-950B-8C4B3DAAD9EF}"/>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3" name="Footer Placeholder 2">
            <a:extLst>
              <a:ext uri="{FF2B5EF4-FFF2-40B4-BE49-F238E27FC236}">
                <a16:creationId xmlns:a16="http://schemas.microsoft.com/office/drawing/2014/main" id="{49993A7B-0417-4E8B-8413-37375B009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5F1158-9EE6-4F84-8B42-EAEC3DE790C3}"/>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260683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0372-0570-4634-8E0A-F3093ED4A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A9178-5C21-46D5-A8ED-FE11CB518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BC1143-A427-4B20-A86B-A7CC41CF0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C29B74-FB7A-4648-81B7-614A97ED6B2F}"/>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6" name="Footer Placeholder 5">
            <a:extLst>
              <a:ext uri="{FF2B5EF4-FFF2-40B4-BE49-F238E27FC236}">
                <a16:creationId xmlns:a16="http://schemas.microsoft.com/office/drawing/2014/main" id="{2F128A86-FD73-4EED-B6D7-856B0BEB8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A23C3-3724-4D58-AC7C-6174FFFF21EB}"/>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275785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C989-15A6-4FF5-B986-1448BC18A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6E75D-83A0-4A76-B0AE-4E64A90EE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A70A2-70F6-4BEF-9EAE-8D87015CA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1F91C7-9AA2-42B4-8053-6ACB5944A205}"/>
              </a:ext>
            </a:extLst>
          </p:cNvPr>
          <p:cNvSpPr>
            <a:spLocks noGrp="1"/>
          </p:cNvSpPr>
          <p:nvPr>
            <p:ph type="dt" sz="half" idx="10"/>
          </p:nvPr>
        </p:nvSpPr>
        <p:spPr/>
        <p:txBody>
          <a:bodyPr/>
          <a:lstStyle/>
          <a:p>
            <a:fld id="{F7ECD0A6-BF4F-4486-B406-C70457919718}" type="datetimeFigureOut">
              <a:rPr lang="en-US" smtClean="0"/>
              <a:t>10/31/2018</a:t>
            </a:fld>
            <a:endParaRPr lang="en-US"/>
          </a:p>
        </p:txBody>
      </p:sp>
      <p:sp>
        <p:nvSpPr>
          <p:cNvPr id="6" name="Footer Placeholder 5">
            <a:extLst>
              <a:ext uri="{FF2B5EF4-FFF2-40B4-BE49-F238E27FC236}">
                <a16:creationId xmlns:a16="http://schemas.microsoft.com/office/drawing/2014/main" id="{3E5D6200-8BD9-419C-8E84-C67ACBD00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FB52C-9474-46A3-9BA0-6713820F38ED}"/>
              </a:ext>
            </a:extLst>
          </p:cNvPr>
          <p:cNvSpPr>
            <a:spLocks noGrp="1"/>
          </p:cNvSpPr>
          <p:nvPr>
            <p:ph type="sldNum" sz="quarter" idx="12"/>
          </p:nvPr>
        </p:nvSpPr>
        <p:spPr/>
        <p:txBody>
          <a:bodyPr/>
          <a:lstStyle/>
          <a:p>
            <a:fld id="{FBFA33E9-220A-471E-9F3C-32BFA686C85F}" type="slidenum">
              <a:rPr lang="en-US" smtClean="0"/>
              <a:t>‹#›</a:t>
            </a:fld>
            <a:endParaRPr lang="en-US"/>
          </a:p>
        </p:txBody>
      </p:sp>
    </p:spTree>
    <p:extLst>
      <p:ext uri="{BB962C8B-B14F-4D97-AF65-F5344CB8AC3E}">
        <p14:creationId xmlns:p14="http://schemas.microsoft.com/office/powerpoint/2010/main" val="234515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extLst>
              <a:ext uri="{BEBA8EAE-BF5A-486C-A8C5-ECC9F3942E4B}">
                <a14:imgProps xmlns:a14="http://schemas.microsoft.com/office/drawing/2010/main">
                  <a14:imgLayer r:embed="rId14">
                    <a14:imgEffect>
                      <a14:sharpenSoften amount="-12000"/>
                    </a14:imgEffect>
                    <a14:imgEffect>
                      <a14:colorTemperature colorTemp="9956"/>
                    </a14:imgEffect>
                    <a14:imgEffect>
                      <a14:saturation sat="80000"/>
                    </a14:imgEffect>
                    <a14:imgEffect>
                      <a14:brightnessContrast contrast="4000"/>
                    </a14:imgEffect>
                  </a14:imgLayer>
                </a14:imgProps>
              </a:ext>
            </a:extLst>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F8C85-E027-4083-A9F0-1EE43C061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2A715B-B534-4543-AB96-19D578E3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D6A3C-37D4-45C2-A64D-3FCF9EF7B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D0A6-BF4F-4486-B406-C70457919718}" type="datetimeFigureOut">
              <a:rPr lang="en-US" smtClean="0"/>
              <a:t>10/31/2018</a:t>
            </a:fld>
            <a:endParaRPr lang="en-US"/>
          </a:p>
        </p:txBody>
      </p:sp>
      <p:sp>
        <p:nvSpPr>
          <p:cNvPr id="5" name="Footer Placeholder 4">
            <a:extLst>
              <a:ext uri="{FF2B5EF4-FFF2-40B4-BE49-F238E27FC236}">
                <a16:creationId xmlns:a16="http://schemas.microsoft.com/office/drawing/2014/main" id="{DC94E2E7-D6C0-489F-A9DC-BE2CC2DB1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69B3D-BF8B-47A4-9638-564F5B4EA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A33E9-220A-471E-9F3C-32BFA686C85F}" type="slidenum">
              <a:rPr lang="en-US" smtClean="0"/>
              <a:t>‹#›</a:t>
            </a:fld>
            <a:endParaRPr lang="en-US"/>
          </a:p>
        </p:txBody>
      </p:sp>
    </p:spTree>
    <p:extLst>
      <p:ext uri="{BB962C8B-B14F-4D97-AF65-F5344CB8AC3E}">
        <p14:creationId xmlns:p14="http://schemas.microsoft.com/office/powerpoint/2010/main" val="32268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hyperlink" Target="https://www.dw.com/en/trains-vs-planes-whats-the-real-cost-of-travel/a-4520955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22.gi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1.xml"/><Relationship Id="rId6" Type="http://schemas.openxmlformats.org/officeDocument/2006/relationships/hyperlink" Target="https://creativecommons.org/licenses/by-nc-nd/3.0/" TargetMode="External"/><Relationship Id="rId5" Type="http://schemas.openxmlformats.org/officeDocument/2006/relationships/hyperlink" Target="http://boozedancing.wordpress.com/2013/10/24/booze-news-halloween-cocktail-recipes-from-beluga-vodka-and-captain-morgan-spiced-rum/" TargetMode="Externa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w.com/en/trains-vs-planes-whats-the-real-cost-of-travel/a-45209552" TargetMode="Externa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www.dw.com/en/trains-vs-planes-whats-the-real-cost-of-travel/a-45209552" TargetMode="Externa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hyperlink" Target="https://www.dw.com/en/trains-vs-planes-whats-the-real-cost-of-travel/a-4520955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4.xml"/><Relationship Id="rId5" Type="http://schemas.openxmlformats.org/officeDocument/2006/relationships/image" Target="../media/image1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hyperlink" Target="https://imgur.com/9QFwXMF" TargetMode="External"/><Relationship Id="rId4" Type="http://schemas.openxmlformats.org/officeDocument/2006/relationships/hyperlink" Target="https://www.dw.com/en/trains-vs-planes-whats-the-real-cost-of-travel/a-452095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0A08-81C2-46B3-8E80-BFA23C4B292A}"/>
              </a:ext>
            </a:extLst>
          </p:cNvPr>
          <p:cNvSpPr>
            <a:spLocks noGrp="1"/>
          </p:cNvSpPr>
          <p:nvPr>
            <p:ph type="ctrTitle"/>
          </p:nvPr>
        </p:nvSpPr>
        <p:spPr>
          <a:xfrm>
            <a:off x="1524000" y="1098541"/>
            <a:ext cx="9144000" cy="2944821"/>
          </a:xfrm>
          <a:prstGeom prst="plaque">
            <a:avLst>
              <a:gd name="adj" fmla="val 15129"/>
            </a:avLst>
          </a:prstGeom>
          <a:solidFill>
            <a:schemeClr val="bg1">
              <a:alpha val="82000"/>
            </a:schemeClr>
          </a:solidFill>
        </p:spPr>
        <p:txBody>
          <a:bodyPr anchor="t">
            <a:normAutofit/>
          </a:bodyPr>
          <a:lstStyle/>
          <a:p>
            <a:r>
              <a:rPr lang="en-US" dirty="0">
                <a:latin typeface="Britannic Bold" panose="020B0604020202020204" pitchFamily="34" charset="0"/>
              </a:rPr>
              <a:t>Trains vs Planes:</a:t>
            </a:r>
            <a:br>
              <a:rPr lang="en-US" dirty="0">
                <a:latin typeface="Britannic Bold" panose="020B0604020202020204" pitchFamily="34" charset="0"/>
              </a:rPr>
            </a:br>
            <a:r>
              <a:rPr lang="en-US" dirty="0">
                <a:latin typeface="Britannic Bold" panose="020B0604020202020204" pitchFamily="34" charset="0"/>
              </a:rPr>
              <a:t>The True Cost of Travel</a:t>
            </a:r>
          </a:p>
        </p:txBody>
      </p:sp>
      <p:sp>
        <p:nvSpPr>
          <p:cNvPr id="3" name="Subtitle 2">
            <a:extLst>
              <a:ext uri="{FF2B5EF4-FFF2-40B4-BE49-F238E27FC236}">
                <a16:creationId xmlns:a16="http://schemas.microsoft.com/office/drawing/2014/main" id="{E72E280E-1F09-4B49-A4EB-DCA8BB202F48}"/>
              </a:ext>
            </a:extLst>
          </p:cNvPr>
          <p:cNvSpPr>
            <a:spLocks noGrp="1"/>
          </p:cNvSpPr>
          <p:nvPr>
            <p:ph type="subTitle" idx="1"/>
          </p:nvPr>
        </p:nvSpPr>
        <p:spPr>
          <a:xfrm>
            <a:off x="1524000" y="4277518"/>
            <a:ext cx="9144000" cy="1655762"/>
          </a:xfrm>
        </p:spPr>
        <p:txBody>
          <a:bodyPr/>
          <a:lstStyle/>
          <a:p>
            <a:r>
              <a:rPr lang="en-US" b="1" i="1" dirty="0"/>
              <a:t>Makeover Monday 2018</a:t>
            </a:r>
          </a:p>
          <a:p>
            <a:r>
              <a:rPr lang="en-US" b="1" dirty="0" err="1"/>
              <a:t>Suyin</a:t>
            </a:r>
            <a:r>
              <a:rPr lang="en-US" b="1" dirty="0"/>
              <a:t> Lee &amp; Andreas </a:t>
            </a:r>
            <a:r>
              <a:rPr lang="en-US" b="1" dirty="0" err="1"/>
              <a:t>Lezis</a:t>
            </a:r>
            <a:endParaRPr lang="en-US" b="1" dirty="0"/>
          </a:p>
        </p:txBody>
      </p:sp>
      <p:pic>
        <p:nvPicPr>
          <p:cNvPr id="5" name="Graphic 4" descr="Train">
            <a:extLst>
              <a:ext uri="{FF2B5EF4-FFF2-40B4-BE49-F238E27FC236}">
                <a16:creationId xmlns:a16="http://schemas.microsoft.com/office/drawing/2014/main" id="{0D2342C0-3E51-4DC8-8010-AF2C8E1A24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5556" y="3021041"/>
            <a:ext cx="752437" cy="752437"/>
          </a:xfrm>
          <a:prstGeom prst="rect">
            <a:avLst/>
          </a:prstGeom>
        </p:spPr>
      </p:pic>
      <p:pic>
        <p:nvPicPr>
          <p:cNvPr id="7" name="Graphic 6" descr="Airplane">
            <a:extLst>
              <a:ext uri="{FF2B5EF4-FFF2-40B4-BE49-F238E27FC236}">
                <a16:creationId xmlns:a16="http://schemas.microsoft.com/office/drawing/2014/main" id="{CFB47AF8-EFC7-4344-8518-8CDB85B127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9781" y="3021041"/>
            <a:ext cx="752437" cy="752437"/>
          </a:xfrm>
          <a:prstGeom prst="rect">
            <a:avLst/>
          </a:prstGeom>
        </p:spPr>
      </p:pic>
      <p:pic>
        <p:nvPicPr>
          <p:cNvPr id="9" name="Graphic 8" descr="Rocket">
            <a:extLst>
              <a:ext uri="{FF2B5EF4-FFF2-40B4-BE49-F238E27FC236}">
                <a16:creationId xmlns:a16="http://schemas.microsoft.com/office/drawing/2014/main" id="{75B44A3F-9233-4432-B42F-4975A74A4F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7993" y="3042528"/>
            <a:ext cx="752437" cy="752437"/>
          </a:xfrm>
          <a:prstGeom prst="rect">
            <a:avLst/>
          </a:prstGeom>
        </p:spPr>
      </p:pic>
      <p:sp>
        <p:nvSpPr>
          <p:cNvPr id="10" name="Title 1">
            <a:extLst>
              <a:ext uri="{FF2B5EF4-FFF2-40B4-BE49-F238E27FC236}">
                <a16:creationId xmlns:a16="http://schemas.microsoft.com/office/drawing/2014/main" id="{B411C07A-19A8-4212-B2D4-0318DB2D10B1}"/>
              </a:ext>
            </a:extLst>
          </p:cNvPr>
          <p:cNvSpPr txBox="1">
            <a:spLocks/>
          </p:cNvSpPr>
          <p:nvPr/>
        </p:nvSpPr>
        <p:spPr>
          <a:xfrm>
            <a:off x="1743075" y="1285875"/>
            <a:ext cx="8758238" cy="2543175"/>
          </a:xfrm>
          <a:prstGeom prst="plaque">
            <a:avLst>
              <a:gd name="adj" fmla="val 15129"/>
            </a:avLst>
          </a:prstGeom>
          <a:noFill/>
          <a:ln w="76200">
            <a:solidFill>
              <a:schemeClr val="tx1"/>
            </a:solidFill>
          </a:ln>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latin typeface="Britannic Bold" panose="020B0604020202020204" pitchFamily="34" charset="0"/>
            </a:endParaRPr>
          </a:p>
        </p:txBody>
      </p:sp>
    </p:spTree>
    <p:extLst>
      <p:ext uri="{BB962C8B-B14F-4D97-AF65-F5344CB8AC3E}">
        <p14:creationId xmlns:p14="http://schemas.microsoft.com/office/powerpoint/2010/main" val="361197125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3C6753-C444-49C8-A285-43788753341F}"/>
              </a:ext>
            </a:extLst>
          </p:cNvPr>
          <p:cNvSpPr>
            <a:spLocks noGrp="1"/>
          </p:cNvSpPr>
          <p:nvPr>
            <p:ph sz="half" idx="2"/>
          </p:nvPr>
        </p:nvSpPr>
        <p:spPr>
          <a:solidFill>
            <a:srgbClr val="F1F3F5"/>
          </a:solidFill>
        </p:spPr>
        <p:txBody>
          <a:bodyPr anchor="ctr">
            <a:normAutofit lnSpcReduction="10000"/>
          </a:bodyPr>
          <a:lstStyle/>
          <a:p>
            <a:r>
              <a:rPr lang="en-US" dirty="0"/>
              <a:t>When were these data collected?</a:t>
            </a:r>
          </a:p>
          <a:p>
            <a:r>
              <a:rPr lang="en-US" dirty="0"/>
              <a:t>Questionable assumptions underlying the “actual” time</a:t>
            </a:r>
          </a:p>
          <a:p>
            <a:r>
              <a:rPr lang="en-US" dirty="0"/>
              <a:t>Does the dotted vertical line really convey any additional information?</a:t>
            </a:r>
          </a:p>
          <a:p>
            <a:r>
              <a:rPr lang="en-US" dirty="0"/>
              <a:t>The frame changes are frustrating and do not enhance our ability to understand the data!</a:t>
            </a:r>
          </a:p>
        </p:txBody>
      </p:sp>
      <p:pic>
        <p:nvPicPr>
          <p:cNvPr id="8" name="Content Placeholder 2">
            <a:extLst>
              <a:ext uri="{FF2B5EF4-FFF2-40B4-BE49-F238E27FC236}">
                <a16:creationId xmlns:a16="http://schemas.microsoft.com/office/drawing/2014/main" id="{EDDE9A40-5A1D-45B7-A535-8B0BA7A59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5124"/>
            <a:ext cx="4887747" cy="6085917"/>
          </a:xfrm>
          <a:prstGeom prst="rect">
            <a:avLst/>
          </a:prstGeom>
        </p:spPr>
      </p:pic>
      <p:sp>
        <p:nvSpPr>
          <p:cNvPr id="9" name="Title 4">
            <a:extLst>
              <a:ext uri="{FF2B5EF4-FFF2-40B4-BE49-F238E27FC236}">
                <a16:creationId xmlns:a16="http://schemas.microsoft.com/office/drawing/2014/main" id="{16EDED69-D195-4C59-9347-234A7FDBC53E}"/>
              </a:ext>
            </a:extLst>
          </p:cNvPr>
          <p:cNvSpPr txBox="1">
            <a:spLocks/>
          </p:cNvSpPr>
          <p:nvPr/>
        </p:nvSpPr>
        <p:spPr>
          <a:xfrm>
            <a:off x="6179345" y="381792"/>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Weaknesses of the visual?</a:t>
            </a:r>
          </a:p>
        </p:txBody>
      </p:sp>
      <p:sp>
        <p:nvSpPr>
          <p:cNvPr id="10" name="Title 4">
            <a:extLst>
              <a:ext uri="{FF2B5EF4-FFF2-40B4-BE49-F238E27FC236}">
                <a16:creationId xmlns:a16="http://schemas.microsoft.com/office/drawing/2014/main" id="{DF352485-0744-4634-AFB6-0E43C0FEA7A7}"/>
              </a:ext>
            </a:extLst>
          </p:cNvPr>
          <p:cNvSpPr txBox="1">
            <a:spLocks/>
          </p:cNvSpPr>
          <p:nvPr/>
        </p:nvSpPr>
        <p:spPr>
          <a:xfrm>
            <a:off x="6353176"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
        <p:nvSpPr>
          <p:cNvPr id="11" name="TextBox 10">
            <a:extLst>
              <a:ext uri="{FF2B5EF4-FFF2-40B4-BE49-F238E27FC236}">
                <a16:creationId xmlns:a16="http://schemas.microsoft.com/office/drawing/2014/main" id="{D305C5F2-EE8A-4CAE-BEB9-E09384E83CB8}"/>
              </a:ext>
            </a:extLst>
          </p:cNvPr>
          <p:cNvSpPr txBox="1"/>
          <p:nvPr/>
        </p:nvSpPr>
        <p:spPr>
          <a:xfrm>
            <a:off x="6172200" y="6176963"/>
            <a:ext cx="5181600" cy="646331"/>
          </a:xfrm>
          <a:prstGeom prst="rect">
            <a:avLst/>
          </a:prstGeom>
          <a:noFill/>
        </p:spPr>
        <p:txBody>
          <a:bodyPr wrap="square" rtlCol="0">
            <a:spAutoFit/>
          </a:bodyPr>
          <a:lstStyle/>
          <a:p>
            <a:r>
              <a:rPr lang="en-US" sz="1200" dirty="0">
                <a:solidFill>
                  <a:schemeClr val="bg2">
                    <a:lumMod val="25000"/>
                  </a:schemeClr>
                </a:solidFill>
              </a:rPr>
              <a:t>Wills, Tom &amp; Gianna-Carina </a:t>
            </a:r>
            <a:r>
              <a:rPr lang="en-US" sz="1200" dirty="0" err="1">
                <a:solidFill>
                  <a:schemeClr val="bg2">
                    <a:lumMod val="25000"/>
                  </a:schemeClr>
                </a:solidFill>
              </a:rPr>
              <a:t>Grün</a:t>
            </a:r>
            <a:r>
              <a:rPr lang="en-US" sz="1200" dirty="0">
                <a:solidFill>
                  <a:schemeClr val="bg2">
                    <a:lumMod val="25000"/>
                  </a:schemeClr>
                </a:solidFill>
              </a:rPr>
              <a:t>. “Trains vs. planes. What’s the real cost of travel?” </a:t>
            </a:r>
            <a:r>
              <a:rPr lang="en-US" sz="1200" i="1" dirty="0">
                <a:solidFill>
                  <a:schemeClr val="bg2">
                    <a:lumMod val="25000"/>
                  </a:schemeClr>
                </a:solidFill>
              </a:rPr>
              <a:t>Deutsche </a:t>
            </a:r>
            <a:r>
              <a:rPr lang="en-US" sz="1200" i="1" dirty="0" err="1">
                <a:solidFill>
                  <a:schemeClr val="bg2">
                    <a:lumMod val="25000"/>
                  </a:schemeClr>
                </a:solidFill>
              </a:rPr>
              <a:t>Welle</a:t>
            </a:r>
            <a:r>
              <a:rPr lang="en-US" sz="1200" i="1" dirty="0">
                <a:solidFill>
                  <a:schemeClr val="bg2">
                    <a:lumMod val="25000"/>
                  </a:schemeClr>
                </a:solidFill>
              </a:rPr>
              <a:t>. </a:t>
            </a:r>
            <a:r>
              <a:rPr lang="en-US" sz="1200" i="1" dirty="0">
                <a:solidFill>
                  <a:schemeClr val="bg2">
                    <a:lumMod val="25000"/>
                  </a:schemeClr>
                </a:solidFill>
                <a:hlinkClick r:id="rId4"/>
              </a:rPr>
              <a:t>https://www.dw.com/en/trains-vs-planes-whats-the-real-cost-of-travel/a-45209552</a:t>
            </a:r>
            <a:r>
              <a:rPr lang="en-US" sz="1200" i="1" dirty="0">
                <a:solidFill>
                  <a:schemeClr val="bg2">
                    <a:lumMod val="25000"/>
                  </a:schemeClr>
                </a:solidFill>
              </a:rPr>
              <a:t>. (Accessed October 30, 2018.</a:t>
            </a:r>
            <a:endParaRPr lang="en-US" sz="1200" dirty="0">
              <a:solidFill>
                <a:schemeClr val="bg2">
                  <a:lumMod val="25000"/>
                </a:schemeClr>
              </a:solidFill>
            </a:endParaRPr>
          </a:p>
        </p:txBody>
      </p:sp>
    </p:spTree>
    <p:extLst>
      <p:ext uri="{BB962C8B-B14F-4D97-AF65-F5344CB8AC3E}">
        <p14:creationId xmlns:p14="http://schemas.microsoft.com/office/powerpoint/2010/main" val="12268286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00A0B-ABA4-4706-9F23-0CB2CD2CC617}"/>
              </a:ext>
            </a:extLst>
          </p:cNvPr>
          <p:cNvSpPr>
            <a:spLocks noGrp="1"/>
          </p:cNvSpPr>
          <p:nvPr>
            <p:ph sz="half" idx="1"/>
          </p:nvPr>
        </p:nvSpPr>
        <p:spPr>
          <a:xfrm>
            <a:off x="838199" y="1825625"/>
            <a:ext cx="10515599" cy="4351338"/>
          </a:xfrm>
        </p:spPr>
        <p:txBody>
          <a:bodyPr>
            <a:normAutofit/>
          </a:bodyPr>
          <a:lstStyle/>
          <a:p>
            <a:r>
              <a:rPr lang="en-US" dirty="0"/>
              <a:t>Because I layered multiple </a:t>
            </a:r>
            <a:r>
              <a:rPr lang="en-US" dirty="0" err="1"/>
              <a:t>geoms</a:t>
            </a:r>
            <a:r>
              <a:rPr lang="en-US" dirty="0"/>
              <a:t> to plot the points &amp; lines, I needed 2 uniquely formatted datasets</a:t>
            </a:r>
          </a:p>
          <a:p>
            <a:pPr lvl="1"/>
            <a:r>
              <a:rPr lang="en-US" dirty="0" err="1"/>
              <a:t>Geom_segment</a:t>
            </a:r>
            <a:r>
              <a:rPr lang="en-US" dirty="0"/>
              <a:t> needs only endpoints defined: use a </a:t>
            </a:r>
            <a:r>
              <a:rPr lang="en-US" dirty="0" err="1"/>
              <a:t>group_by</a:t>
            </a:r>
            <a:r>
              <a:rPr lang="en-US" dirty="0"/>
              <a:t> on route only and summarize w/ min() &amp; max()</a:t>
            </a:r>
          </a:p>
          <a:p>
            <a:pPr lvl="1"/>
            <a:r>
              <a:rPr lang="en-US" dirty="0" err="1"/>
              <a:t>Geom_point</a:t>
            </a:r>
            <a:r>
              <a:rPr lang="en-US" dirty="0"/>
              <a:t> needs coordinates defined, and also mode (for color aesthetic): use a </a:t>
            </a:r>
            <a:r>
              <a:rPr lang="en-US" dirty="0" err="1"/>
              <a:t>group_by</a:t>
            </a:r>
            <a:r>
              <a:rPr lang="en-US" dirty="0"/>
              <a:t> on route and mode, summarize with mean()</a:t>
            </a:r>
          </a:p>
          <a:p>
            <a:r>
              <a:rPr lang="en-US" dirty="0"/>
              <a:t>Time data is extremely tricky to format &amp; process… spent a lot of sweat and tears only to realize there was an easier way!</a:t>
            </a:r>
          </a:p>
          <a:p>
            <a:r>
              <a:rPr lang="en-US" dirty="0"/>
              <a:t> Produced the 2 frames of the .gif separately before using </a:t>
            </a:r>
            <a:r>
              <a:rPr lang="en-US" dirty="0" err="1"/>
              <a:t>gganimate</a:t>
            </a:r>
            <a:r>
              <a:rPr lang="en-US" dirty="0"/>
              <a:t> to combine them</a:t>
            </a:r>
          </a:p>
        </p:txBody>
      </p:sp>
      <p:pic>
        <p:nvPicPr>
          <p:cNvPr id="5" name="Picture 4">
            <a:extLst>
              <a:ext uri="{FF2B5EF4-FFF2-40B4-BE49-F238E27FC236}">
                <a16:creationId xmlns:a16="http://schemas.microsoft.com/office/drawing/2014/main" id="{C7BF514A-A273-4647-8B01-697BA369EC95}"/>
              </a:ext>
            </a:extLst>
          </p:cNvPr>
          <p:cNvPicPr>
            <a:picLocks noChangeAspect="1"/>
          </p:cNvPicPr>
          <p:nvPr/>
        </p:nvPicPr>
        <p:blipFill>
          <a:blip r:embed="rId2"/>
          <a:stretch>
            <a:fillRect/>
          </a:stretch>
        </p:blipFill>
        <p:spPr>
          <a:xfrm>
            <a:off x="1033279" y="6342855"/>
            <a:ext cx="10135296" cy="159360"/>
          </a:xfrm>
          <a:prstGeom prst="rect">
            <a:avLst/>
          </a:prstGeom>
        </p:spPr>
      </p:pic>
      <p:sp>
        <p:nvSpPr>
          <p:cNvPr id="6" name="Title 4">
            <a:extLst>
              <a:ext uri="{FF2B5EF4-FFF2-40B4-BE49-F238E27FC236}">
                <a16:creationId xmlns:a16="http://schemas.microsoft.com/office/drawing/2014/main" id="{5B7E412F-839E-4554-BDF5-010F622FD162}"/>
              </a:ext>
            </a:extLst>
          </p:cNvPr>
          <p:cNvSpPr txBox="1">
            <a:spLocks/>
          </p:cNvSpPr>
          <p:nvPr/>
        </p:nvSpPr>
        <p:spPr>
          <a:xfrm>
            <a:off x="3173386" y="365125"/>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Britannic Bold" panose="020B0903060703020204" pitchFamily="34" charset="0"/>
              </a:rPr>
              <a:t>Data Processing: Time Cost Visualization</a:t>
            </a:r>
            <a:endParaRPr lang="en-US" sz="4000" dirty="0">
              <a:latin typeface="Britannic Bold" panose="020B0903060703020204" pitchFamily="34" charset="0"/>
            </a:endParaRPr>
          </a:p>
        </p:txBody>
      </p:sp>
      <p:sp>
        <p:nvSpPr>
          <p:cNvPr id="7" name="Title 4">
            <a:extLst>
              <a:ext uri="{FF2B5EF4-FFF2-40B4-BE49-F238E27FC236}">
                <a16:creationId xmlns:a16="http://schemas.microsoft.com/office/drawing/2014/main" id="{274D0B14-536A-4F16-99A3-8FB182921FD8}"/>
              </a:ext>
            </a:extLst>
          </p:cNvPr>
          <p:cNvSpPr txBox="1">
            <a:spLocks/>
          </p:cNvSpPr>
          <p:nvPr/>
        </p:nvSpPr>
        <p:spPr>
          <a:xfrm>
            <a:off x="3347217" y="515145"/>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pic>
        <p:nvPicPr>
          <p:cNvPr id="4" name="Picture 3">
            <a:extLst>
              <a:ext uri="{FF2B5EF4-FFF2-40B4-BE49-F238E27FC236}">
                <a16:creationId xmlns:a16="http://schemas.microsoft.com/office/drawing/2014/main" id="{5ACFB039-F4EE-403A-B7E1-5E631DA6FDC0}"/>
              </a:ext>
            </a:extLst>
          </p:cNvPr>
          <p:cNvPicPr>
            <a:picLocks noChangeAspect="1"/>
          </p:cNvPicPr>
          <p:nvPr/>
        </p:nvPicPr>
        <p:blipFill>
          <a:blip r:embed="rId3"/>
          <a:stretch>
            <a:fillRect/>
          </a:stretch>
        </p:blipFill>
        <p:spPr>
          <a:xfrm>
            <a:off x="1028352" y="6058722"/>
            <a:ext cx="8448675" cy="152400"/>
          </a:xfrm>
          <a:prstGeom prst="rect">
            <a:avLst/>
          </a:prstGeom>
        </p:spPr>
      </p:pic>
    </p:spTree>
    <p:extLst>
      <p:ext uri="{BB962C8B-B14F-4D97-AF65-F5344CB8AC3E}">
        <p14:creationId xmlns:p14="http://schemas.microsoft.com/office/powerpoint/2010/main" val="30326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D2DBC-9BC9-4FBB-8EC1-73B6689261A5}"/>
              </a:ext>
            </a:extLst>
          </p:cNvPr>
          <p:cNvSpPr>
            <a:spLocks noGrp="1"/>
          </p:cNvSpPr>
          <p:nvPr>
            <p:ph sz="half" idx="1"/>
          </p:nvPr>
        </p:nvSpPr>
        <p:spPr>
          <a:xfrm>
            <a:off x="838200" y="1825625"/>
            <a:ext cx="5150013" cy="4351338"/>
          </a:xfrm>
          <a:solidFill>
            <a:srgbClr val="F2F3F5"/>
          </a:solidFill>
        </p:spPr>
        <p:txBody>
          <a:bodyPr>
            <a:normAutofit fontScale="92500" lnSpcReduction="10000"/>
          </a:bodyPr>
          <a:lstStyle/>
          <a:p>
            <a:r>
              <a:rPr lang="en-US" dirty="0"/>
              <a:t>Required three </a:t>
            </a:r>
            <a:r>
              <a:rPr lang="en-US" dirty="0" err="1"/>
              <a:t>geoms</a:t>
            </a:r>
            <a:r>
              <a:rPr lang="en-US" dirty="0"/>
              <a:t> to plot:</a:t>
            </a:r>
          </a:p>
          <a:p>
            <a:pPr lvl="1"/>
            <a:r>
              <a:rPr lang="en-US" dirty="0"/>
              <a:t>“Displayed time” </a:t>
            </a:r>
            <a:r>
              <a:rPr lang="en-US" dirty="0" err="1"/>
              <a:t>geom_point</a:t>
            </a:r>
            <a:endParaRPr lang="en-US" dirty="0"/>
          </a:p>
          <a:p>
            <a:pPr lvl="1"/>
            <a:r>
              <a:rPr lang="en-US" dirty="0"/>
              <a:t>“Actual time” </a:t>
            </a:r>
            <a:r>
              <a:rPr lang="en-US" dirty="0" err="1"/>
              <a:t>geom_point</a:t>
            </a:r>
            <a:endParaRPr lang="en-US" dirty="0"/>
          </a:p>
          <a:p>
            <a:pPr lvl="1"/>
            <a:r>
              <a:rPr lang="en-US" dirty="0" err="1"/>
              <a:t>geom_segment</a:t>
            </a:r>
            <a:endParaRPr lang="en-US" dirty="0"/>
          </a:p>
          <a:p>
            <a:r>
              <a:rPr lang="en-US" dirty="0" err="1"/>
              <a:t>gganimate</a:t>
            </a:r>
            <a:r>
              <a:rPr lang="en-US" dirty="0"/>
              <a:t> (not yet available on CRAN). Requires a dedicated variable to map to each “frame” of the animation (only 2 here)</a:t>
            </a:r>
          </a:p>
          <a:p>
            <a:r>
              <a:rPr lang="en-US" dirty="0"/>
              <a:t>Adding a frame variable while maintaining the existing data structure was not trivial (next slide)</a:t>
            </a:r>
          </a:p>
        </p:txBody>
      </p:sp>
      <p:sp>
        <p:nvSpPr>
          <p:cNvPr id="4" name="Content Placeholder 3">
            <a:extLst>
              <a:ext uri="{FF2B5EF4-FFF2-40B4-BE49-F238E27FC236}">
                <a16:creationId xmlns:a16="http://schemas.microsoft.com/office/drawing/2014/main" id="{B3FBE695-2FD2-4F04-8E67-45E759F25084}"/>
              </a:ext>
            </a:extLst>
          </p:cNvPr>
          <p:cNvSpPr>
            <a:spLocks noGrp="1"/>
          </p:cNvSpPr>
          <p:nvPr>
            <p:ph sz="half" idx="2"/>
          </p:nvPr>
        </p:nvSpPr>
        <p:spPr/>
        <p:txBody>
          <a:bodyPr>
            <a:normAutofit fontScale="92500" lnSpcReduction="10000"/>
          </a:bodyPr>
          <a:lstStyle/>
          <a:p>
            <a:endParaRPr lang="en-US"/>
          </a:p>
        </p:txBody>
      </p:sp>
      <p:pic>
        <p:nvPicPr>
          <p:cNvPr id="6" name="Content Placeholder 8">
            <a:extLst>
              <a:ext uri="{FF2B5EF4-FFF2-40B4-BE49-F238E27FC236}">
                <a16:creationId xmlns:a16="http://schemas.microsoft.com/office/drawing/2014/main" id="{84C5E007-CAF2-4FA7-BDCC-44A613DE3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959" y="523080"/>
            <a:ext cx="5780082" cy="5811840"/>
          </a:xfrm>
          <a:prstGeom prst="rect">
            <a:avLst/>
          </a:prstGeom>
        </p:spPr>
      </p:pic>
      <p:sp>
        <p:nvSpPr>
          <p:cNvPr id="10" name="Title 4">
            <a:extLst>
              <a:ext uri="{FF2B5EF4-FFF2-40B4-BE49-F238E27FC236}">
                <a16:creationId xmlns:a16="http://schemas.microsoft.com/office/drawing/2014/main" id="{CEFC904E-F77F-45B0-81CC-0876651A7258}"/>
              </a:ext>
            </a:extLst>
          </p:cNvPr>
          <p:cNvSpPr txBox="1">
            <a:spLocks/>
          </p:cNvSpPr>
          <p:nvPr/>
        </p:nvSpPr>
        <p:spPr>
          <a:xfrm>
            <a:off x="327185" y="342105"/>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Recreate Original Visualization</a:t>
            </a:r>
          </a:p>
        </p:txBody>
      </p:sp>
      <p:sp>
        <p:nvSpPr>
          <p:cNvPr id="11" name="Title 4">
            <a:extLst>
              <a:ext uri="{FF2B5EF4-FFF2-40B4-BE49-F238E27FC236}">
                <a16:creationId xmlns:a16="http://schemas.microsoft.com/office/drawing/2014/main" id="{27A4F897-9371-4FF5-80D6-BACA8BD10996}"/>
              </a:ext>
            </a:extLst>
          </p:cNvPr>
          <p:cNvSpPr txBox="1">
            <a:spLocks/>
          </p:cNvSpPr>
          <p:nvPr/>
        </p:nvSpPr>
        <p:spPr>
          <a:xfrm>
            <a:off x="501016" y="492125"/>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225758654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00A0B-ABA4-4706-9F23-0CB2CD2CC617}"/>
              </a:ext>
            </a:extLst>
          </p:cNvPr>
          <p:cNvSpPr>
            <a:spLocks noGrp="1"/>
          </p:cNvSpPr>
          <p:nvPr>
            <p:ph sz="half" idx="1"/>
          </p:nvPr>
        </p:nvSpPr>
        <p:spPr>
          <a:xfrm>
            <a:off x="838199" y="1825625"/>
            <a:ext cx="5257801" cy="4351338"/>
          </a:xfrm>
        </p:spPr>
        <p:txBody>
          <a:bodyPr>
            <a:normAutofit fontScale="92500" lnSpcReduction="20000"/>
          </a:bodyPr>
          <a:lstStyle/>
          <a:p>
            <a:r>
              <a:rPr lang="en-US" dirty="0"/>
              <a:t>I created 2 separate datasets, as before: one to define the </a:t>
            </a:r>
            <a:r>
              <a:rPr lang="en-US" dirty="0" err="1"/>
              <a:t>geom_segment</a:t>
            </a:r>
            <a:r>
              <a:rPr lang="en-US" dirty="0"/>
              <a:t> &amp; another for </a:t>
            </a:r>
            <a:r>
              <a:rPr lang="en-US" dirty="0" err="1"/>
              <a:t>geom_point</a:t>
            </a:r>
            <a:endParaRPr lang="en-US" dirty="0"/>
          </a:p>
          <a:p>
            <a:r>
              <a:rPr lang="en-US" dirty="0"/>
              <a:t>But, I need to represent both the train vs plane data, while adding a new column for the 3 hour delay assumption (hint: the factor levels of delay represent the 2 frames of the animation)</a:t>
            </a:r>
          </a:p>
          <a:p>
            <a:r>
              <a:rPr lang="en-US" dirty="0"/>
              <a:t>Transpose the data so that each row in the dataset represented a Route-frame dyad (instead of Route-mode dyad)</a:t>
            </a:r>
          </a:p>
        </p:txBody>
      </p:sp>
      <p:pic>
        <p:nvPicPr>
          <p:cNvPr id="4" name="Picture 3">
            <a:extLst>
              <a:ext uri="{FF2B5EF4-FFF2-40B4-BE49-F238E27FC236}">
                <a16:creationId xmlns:a16="http://schemas.microsoft.com/office/drawing/2014/main" id="{6BA0FA3E-C56B-4165-971D-C3114EA063FD}"/>
              </a:ext>
            </a:extLst>
          </p:cNvPr>
          <p:cNvPicPr>
            <a:picLocks noChangeAspect="1"/>
          </p:cNvPicPr>
          <p:nvPr/>
        </p:nvPicPr>
        <p:blipFill>
          <a:blip r:embed="rId2"/>
          <a:stretch>
            <a:fillRect/>
          </a:stretch>
        </p:blipFill>
        <p:spPr>
          <a:xfrm>
            <a:off x="5867738" y="2961036"/>
            <a:ext cx="6177905" cy="1226692"/>
          </a:xfrm>
          <a:prstGeom prst="rect">
            <a:avLst/>
          </a:prstGeom>
        </p:spPr>
      </p:pic>
      <p:pic>
        <p:nvPicPr>
          <p:cNvPr id="5" name="Picture 4">
            <a:extLst>
              <a:ext uri="{FF2B5EF4-FFF2-40B4-BE49-F238E27FC236}">
                <a16:creationId xmlns:a16="http://schemas.microsoft.com/office/drawing/2014/main" id="{6F2721DB-3E01-4327-BA75-872E05142E31}"/>
              </a:ext>
            </a:extLst>
          </p:cNvPr>
          <p:cNvPicPr>
            <a:picLocks noChangeAspect="1"/>
          </p:cNvPicPr>
          <p:nvPr/>
        </p:nvPicPr>
        <p:blipFill>
          <a:blip r:embed="rId3"/>
          <a:stretch>
            <a:fillRect/>
          </a:stretch>
        </p:blipFill>
        <p:spPr>
          <a:xfrm>
            <a:off x="5867738" y="1794792"/>
            <a:ext cx="6177905" cy="1015546"/>
          </a:xfrm>
          <a:prstGeom prst="rect">
            <a:avLst/>
          </a:prstGeom>
        </p:spPr>
      </p:pic>
      <p:pic>
        <p:nvPicPr>
          <p:cNvPr id="6" name="Picture 5">
            <a:extLst>
              <a:ext uri="{FF2B5EF4-FFF2-40B4-BE49-F238E27FC236}">
                <a16:creationId xmlns:a16="http://schemas.microsoft.com/office/drawing/2014/main" id="{95630840-3ED3-4906-A139-0C9266D2C257}"/>
              </a:ext>
            </a:extLst>
          </p:cNvPr>
          <p:cNvPicPr>
            <a:picLocks noChangeAspect="1"/>
          </p:cNvPicPr>
          <p:nvPr/>
        </p:nvPicPr>
        <p:blipFill>
          <a:blip r:embed="rId4"/>
          <a:stretch>
            <a:fillRect/>
          </a:stretch>
        </p:blipFill>
        <p:spPr>
          <a:xfrm>
            <a:off x="5623703" y="4503640"/>
            <a:ext cx="6421940" cy="1989235"/>
          </a:xfrm>
          <a:prstGeom prst="rect">
            <a:avLst/>
          </a:prstGeom>
        </p:spPr>
      </p:pic>
      <p:pic>
        <p:nvPicPr>
          <p:cNvPr id="7" name="Picture 6">
            <a:extLst>
              <a:ext uri="{FF2B5EF4-FFF2-40B4-BE49-F238E27FC236}">
                <a16:creationId xmlns:a16="http://schemas.microsoft.com/office/drawing/2014/main" id="{9E20FC9F-0258-4AC1-B261-6F9F9D5CCDA4}"/>
              </a:ext>
            </a:extLst>
          </p:cNvPr>
          <p:cNvPicPr>
            <a:picLocks noChangeAspect="1"/>
          </p:cNvPicPr>
          <p:nvPr/>
        </p:nvPicPr>
        <p:blipFill>
          <a:blip r:embed="rId5"/>
          <a:stretch>
            <a:fillRect/>
          </a:stretch>
        </p:blipFill>
        <p:spPr>
          <a:xfrm>
            <a:off x="5536643" y="4935553"/>
            <a:ext cx="6509000" cy="945477"/>
          </a:xfrm>
          <a:prstGeom prst="rect">
            <a:avLst/>
          </a:prstGeom>
        </p:spPr>
      </p:pic>
      <p:pic>
        <p:nvPicPr>
          <p:cNvPr id="8" name="Picture 7">
            <a:extLst>
              <a:ext uri="{FF2B5EF4-FFF2-40B4-BE49-F238E27FC236}">
                <a16:creationId xmlns:a16="http://schemas.microsoft.com/office/drawing/2014/main" id="{F8523907-91C0-4F4A-B5F6-45B08C3AD74C}"/>
              </a:ext>
            </a:extLst>
          </p:cNvPr>
          <p:cNvPicPr>
            <a:picLocks noChangeAspect="1"/>
          </p:cNvPicPr>
          <p:nvPr/>
        </p:nvPicPr>
        <p:blipFill>
          <a:blip r:embed="rId6"/>
          <a:stretch>
            <a:fillRect/>
          </a:stretch>
        </p:blipFill>
        <p:spPr>
          <a:xfrm>
            <a:off x="5867738" y="3420487"/>
            <a:ext cx="4686300" cy="200025"/>
          </a:xfrm>
          <a:prstGeom prst="rect">
            <a:avLst/>
          </a:prstGeom>
        </p:spPr>
      </p:pic>
      <p:pic>
        <p:nvPicPr>
          <p:cNvPr id="9" name="Picture 8">
            <a:extLst>
              <a:ext uri="{FF2B5EF4-FFF2-40B4-BE49-F238E27FC236}">
                <a16:creationId xmlns:a16="http://schemas.microsoft.com/office/drawing/2014/main" id="{077F3740-2293-4FF3-9898-8736514E93BD}"/>
              </a:ext>
            </a:extLst>
          </p:cNvPr>
          <p:cNvPicPr>
            <a:picLocks noChangeAspect="1"/>
          </p:cNvPicPr>
          <p:nvPr/>
        </p:nvPicPr>
        <p:blipFill>
          <a:blip r:embed="rId7"/>
          <a:stretch>
            <a:fillRect/>
          </a:stretch>
        </p:blipFill>
        <p:spPr>
          <a:xfrm>
            <a:off x="5867737" y="3206016"/>
            <a:ext cx="6177905" cy="789710"/>
          </a:xfrm>
          <a:prstGeom prst="rect">
            <a:avLst/>
          </a:prstGeom>
        </p:spPr>
      </p:pic>
      <p:pic>
        <p:nvPicPr>
          <p:cNvPr id="10" name="Picture 9">
            <a:extLst>
              <a:ext uri="{FF2B5EF4-FFF2-40B4-BE49-F238E27FC236}">
                <a16:creationId xmlns:a16="http://schemas.microsoft.com/office/drawing/2014/main" id="{3DFD8100-CBC9-4F48-9AE9-3AE135AADCE2}"/>
              </a:ext>
            </a:extLst>
          </p:cNvPr>
          <p:cNvPicPr>
            <a:picLocks noChangeAspect="1"/>
          </p:cNvPicPr>
          <p:nvPr/>
        </p:nvPicPr>
        <p:blipFill>
          <a:blip r:embed="rId8"/>
          <a:stretch>
            <a:fillRect/>
          </a:stretch>
        </p:blipFill>
        <p:spPr>
          <a:xfrm>
            <a:off x="5653331" y="4429699"/>
            <a:ext cx="6392311" cy="1451332"/>
          </a:xfrm>
          <a:prstGeom prst="rect">
            <a:avLst/>
          </a:prstGeom>
        </p:spPr>
      </p:pic>
      <p:pic>
        <p:nvPicPr>
          <p:cNvPr id="12" name="Content Placeholder 8">
            <a:extLst>
              <a:ext uri="{FF2B5EF4-FFF2-40B4-BE49-F238E27FC236}">
                <a16:creationId xmlns:a16="http://schemas.microsoft.com/office/drawing/2014/main" id="{2BE86CD8-A76C-494D-B195-A8150EB690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46" y="668462"/>
            <a:ext cx="5780082" cy="5811840"/>
          </a:xfrm>
          <a:prstGeom prst="rect">
            <a:avLst/>
          </a:prstGeom>
        </p:spPr>
      </p:pic>
      <p:sp>
        <p:nvSpPr>
          <p:cNvPr id="13" name="Title 4">
            <a:extLst>
              <a:ext uri="{FF2B5EF4-FFF2-40B4-BE49-F238E27FC236}">
                <a16:creationId xmlns:a16="http://schemas.microsoft.com/office/drawing/2014/main" id="{A405482A-B9E1-41D3-A29B-7EDD49D182B1}"/>
              </a:ext>
            </a:extLst>
          </p:cNvPr>
          <p:cNvSpPr txBox="1">
            <a:spLocks/>
          </p:cNvSpPr>
          <p:nvPr/>
        </p:nvSpPr>
        <p:spPr>
          <a:xfrm>
            <a:off x="5941968" y="374263"/>
            <a:ext cx="5181599" cy="1325563"/>
          </a:xfrm>
          <a:prstGeom prst="plaque">
            <a:avLst/>
          </a:prstGeom>
          <a:solidFill>
            <a:schemeClr val="bg1">
              <a:alpha val="82000"/>
            </a:schemeClr>
          </a:soli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Data Processing Part 2: </a:t>
            </a:r>
            <a:br>
              <a:rPr lang="en-US" sz="4000" b="1" dirty="0"/>
            </a:br>
            <a:r>
              <a:rPr lang="en-US" sz="4000" b="1" dirty="0"/>
              <a:t>adding a frame variable for </a:t>
            </a:r>
            <a:r>
              <a:rPr lang="en-US" sz="4000" b="1" dirty="0" err="1"/>
              <a:t>gganimate</a:t>
            </a:r>
            <a:endParaRPr lang="en-US" sz="4000" dirty="0">
              <a:latin typeface="Britannic Bold" panose="020B0903060703020204" pitchFamily="34" charset="0"/>
            </a:endParaRPr>
          </a:p>
        </p:txBody>
      </p:sp>
      <p:sp>
        <p:nvSpPr>
          <p:cNvPr id="14" name="Title 4">
            <a:extLst>
              <a:ext uri="{FF2B5EF4-FFF2-40B4-BE49-F238E27FC236}">
                <a16:creationId xmlns:a16="http://schemas.microsoft.com/office/drawing/2014/main" id="{1E6EC240-9D40-43E6-B82C-08421B50DD5B}"/>
              </a:ext>
            </a:extLst>
          </p:cNvPr>
          <p:cNvSpPr txBox="1">
            <a:spLocks/>
          </p:cNvSpPr>
          <p:nvPr/>
        </p:nvSpPr>
        <p:spPr>
          <a:xfrm>
            <a:off x="6115799" y="524283"/>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296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nodeType="clickEffect">
                                  <p:stCondLst>
                                    <p:cond delay="0"/>
                                  </p:stCondLst>
                                  <p:childTnLst>
                                    <p:animMotion origin="layout" path="M -3.75E-6 2.59259E-6 L -3.75E-6 -0.45741 " pathEditMode="relative" rAng="0" ptsTypes="AA">
                                      <p:cBhvr>
                                        <p:cTn id="31" dur="2000" fill="hold"/>
                                        <p:tgtEl>
                                          <p:spTgt spid="7"/>
                                        </p:tgtEl>
                                        <p:attrNameLst>
                                          <p:attrName>ppt_x</p:attrName>
                                          <p:attrName>ppt_y</p:attrName>
                                        </p:attrNameLst>
                                      </p:cBhvr>
                                      <p:rCtr x="0" y="-22870"/>
                                    </p:animMotion>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xit" presetSubtype="0" fill="hold" grpId="0" nodeType="withEffect">
                                  <p:stCondLst>
                                    <p:cond delay="0"/>
                                  </p:stCondLst>
                                  <p:childTnLst>
                                    <p:set>
                                      <p:cBhvr>
                                        <p:cTn id="49" dur="1" fill="hold">
                                          <p:stCondLst>
                                            <p:cond delay="0"/>
                                          </p:stCondLst>
                                        </p:cTn>
                                        <p:tgtEl>
                                          <p:spTgt spid="3">
                                            <p:txEl>
                                              <p:pRg st="0" end="0"/>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3">
                                            <p:txEl>
                                              <p:pRg st="1" end="1"/>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52849-0140-4570-A1F0-CB0B00611132}"/>
              </a:ext>
            </a:extLst>
          </p:cNvPr>
          <p:cNvSpPr>
            <a:spLocks noGrp="1"/>
          </p:cNvSpPr>
          <p:nvPr>
            <p:ph sz="half" idx="1"/>
          </p:nvPr>
        </p:nvSpPr>
        <p:spPr>
          <a:solidFill>
            <a:srgbClr val="F2F3F5"/>
          </a:solidFill>
        </p:spPr>
        <p:txBody>
          <a:bodyPr/>
          <a:lstStyle/>
          <a:p>
            <a:r>
              <a:rPr lang="en-US" dirty="0"/>
              <a:t>Let’s face it… the animation makes it harder to understand the data, not easier</a:t>
            </a:r>
          </a:p>
          <a:p>
            <a:r>
              <a:rPr lang="en-US" dirty="0"/>
              <a:t>The assumed delayed applied to all plane trips may not be reasonable, or universally applicable – there are ways of conveying the spread of data</a:t>
            </a:r>
          </a:p>
          <a:p>
            <a:endParaRPr lang="en-US" dirty="0"/>
          </a:p>
        </p:txBody>
      </p:sp>
      <p:pic>
        <p:nvPicPr>
          <p:cNvPr id="6" name="Content Placeholder 5">
            <a:extLst>
              <a:ext uri="{FF2B5EF4-FFF2-40B4-BE49-F238E27FC236}">
                <a16:creationId xmlns:a16="http://schemas.microsoft.com/office/drawing/2014/main" id="{64CAB0A1-B04C-4AF1-8C61-062543C6F6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521208"/>
            <a:ext cx="5815584" cy="5815584"/>
          </a:xfrm>
        </p:spPr>
      </p:pic>
      <p:sp>
        <p:nvSpPr>
          <p:cNvPr id="9" name="Title 4">
            <a:extLst>
              <a:ext uri="{FF2B5EF4-FFF2-40B4-BE49-F238E27FC236}">
                <a16:creationId xmlns:a16="http://schemas.microsoft.com/office/drawing/2014/main" id="{1C70DD14-7D63-40CF-9E22-07E093649B64}"/>
              </a:ext>
            </a:extLst>
          </p:cNvPr>
          <p:cNvSpPr txBox="1">
            <a:spLocks/>
          </p:cNvSpPr>
          <p:nvPr/>
        </p:nvSpPr>
        <p:spPr>
          <a:xfrm>
            <a:off x="838200" y="395860"/>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Improving the Original Visualization</a:t>
            </a:r>
          </a:p>
        </p:txBody>
      </p:sp>
      <p:sp>
        <p:nvSpPr>
          <p:cNvPr id="10" name="Title 4">
            <a:extLst>
              <a:ext uri="{FF2B5EF4-FFF2-40B4-BE49-F238E27FC236}">
                <a16:creationId xmlns:a16="http://schemas.microsoft.com/office/drawing/2014/main" id="{134F17A5-8BB0-4C0A-B66A-AE9E73A63E10}"/>
              </a:ext>
            </a:extLst>
          </p:cNvPr>
          <p:cNvSpPr txBox="1">
            <a:spLocks/>
          </p:cNvSpPr>
          <p:nvPr/>
        </p:nvSpPr>
        <p:spPr>
          <a:xfrm>
            <a:off x="1012031" y="545880"/>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267587356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AB945-8F13-4CDA-80D9-2B7B6066653A}"/>
              </a:ext>
            </a:extLst>
          </p:cNvPr>
          <p:cNvSpPr>
            <a:spLocks noGrp="1"/>
          </p:cNvSpPr>
          <p:nvPr>
            <p:ph sz="half" idx="1"/>
          </p:nvPr>
        </p:nvSpPr>
        <p:spPr>
          <a:xfrm>
            <a:off x="838199" y="1825625"/>
            <a:ext cx="10359683" cy="4351338"/>
          </a:xfrm>
        </p:spPr>
        <p:txBody>
          <a:bodyPr/>
          <a:lstStyle/>
          <a:p>
            <a:r>
              <a:rPr lang="en-US" dirty="0"/>
              <a:t>Recreating the visual – cost</a:t>
            </a:r>
          </a:p>
          <a:p>
            <a:pPr lvl="1"/>
            <a:r>
              <a:rPr lang="en-US" dirty="0"/>
              <a:t>Underlining planes vs. trains as the legend</a:t>
            </a:r>
          </a:p>
          <a:p>
            <a:r>
              <a:rPr lang="en-US" dirty="0" err="1"/>
              <a:t>gganimate</a:t>
            </a:r>
            <a:r>
              <a:rPr lang="en-US" dirty="0"/>
              <a:t> not necessarily the right tool for such a simple animation</a:t>
            </a:r>
          </a:p>
          <a:p>
            <a:r>
              <a:rPr lang="en-US" dirty="0"/>
              <a:t>Verification of data – difficult to add new data without an understanding of their own data gathering process</a:t>
            </a:r>
          </a:p>
          <a:p>
            <a:pPr lvl="1"/>
            <a:endParaRPr lang="en-US" dirty="0"/>
          </a:p>
        </p:txBody>
      </p:sp>
      <p:sp>
        <p:nvSpPr>
          <p:cNvPr id="7" name="Title 4">
            <a:extLst>
              <a:ext uri="{FF2B5EF4-FFF2-40B4-BE49-F238E27FC236}">
                <a16:creationId xmlns:a16="http://schemas.microsoft.com/office/drawing/2014/main" id="{3ACD32CA-430E-417A-82E1-BF06DF62E694}"/>
              </a:ext>
            </a:extLst>
          </p:cNvPr>
          <p:cNvSpPr txBox="1">
            <a:spLocks/>
          </p:cNvSpPr>
          <p:nvPr/>
        </p:nvSpPr>
        <p:spPr>
          <a:xfrm>
            <a:off x="990601" y="367725"/>
            <a:ext cx="5181599" cy="1325563"/>
          </a:xfrm>
          <a:prstGeom prst="plaque">
            <a:avLst/>
          </a:prstGeom>
          <a:solidFill>
            <a:schemeClr val="bg1">
              <a:alpha val="82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Challenges</a:t>
            </a:r>
          </a:p>
        </p:txBody>
      </p:sp>
      <p:sp>
        <p:nvSpPr>
          <p:cNvPr id="8" name="Title 4">
            <a:extLst>
              <a:ext uri="{FF2B5EF4-FFF2-40B4-BE49-F238E27FC236}">
                <a16:creationId xmlns:a16="http://schemas.microsoft.com/office/drawing/2014/main" id="{045256A9-2839-492F-8E0A-DEC7FB8679F3}"/>
              </a:ext>
            </a:extLst>
          </p:cNvPr>
          <p:cNvSpPr txBox="1">
            <a:spLocks/>
          </p:cNvSpPr>
          <p:nvPr/>
        </p:nvSpPr>
        <p:spPr>
          <a:xfrm>
            <a:off x="1164432" y="517745"/>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36762385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AB96C-DDD5-4720-A7C0-66D77E0282F8}"/>
              </a:ext>
            </a:extLst>
          </p:cNvPr>
          <p:cNvSpPr>
            <a:spLocks noGrp="1"/>
          </p:cNvSpPr>
          <p:nvPr>
            <p:ph sz="half" idx="1"/>
          </p:nvPr>
        </p:nvSpPr>
        <p:spPr>
          <a:xfrm>
            <a:off x="838199" y="1825625"/>
            <a:ext cx="10823917" cy="4351338"/>
          </a:xfrm>
        </p:spPr>
        <p:txBody>
          <a:bodyPr/>
          <a:lstStyle/>
          <a:p>
            <a:r>
              <a:rPr lang="en-US" dirty="0"/>
              <a:t>Understanding how travel seasons and departure/arrival time of mode of travel impacts cost</a:t>
            </a:r>
          </a:p>
          <a:p>
            <a:r>
              <a:rPr lang="en-US" dirty="0"/>
              <a:t>A set of analyses like this would be best suited for an interactive app – so that users can input their own assumptions, destinations, </a:t>
            </a:r>
            <a:r>
              <a:rPr lang="en-US" dirty="0" err="1"/>
              <a:t>etc</a:t>
            </a:r>
            <a:endParaRPr lang="en-US" dirty="0"/>
          </a:p>
          <a:p>
            <a:endParaRPr lang="en-US" dirty="0"/>
          </a:p>
          <a:p>
            <a:endParaRPr lang="en-US" dirty="0"/>
          </a:p>
        </p:txBody>
      </p:sp>
      <p:sp>
        <p:nvSpPr>
          <p:cNvPr id="7" name="Title 4">
            <a:extLst>
              <a:ext uri="{FF2B5EF4-FFF2-40B4-BE49-F238E27FC236}">
                <a16:creationId xmlns:a16="http://schemas.microsoft.com/office/drawing/2014/main" id="{C7CF56BD-EEBB-449B-BD8A-23CF66B8B2AC}"/>
              </a:ext>
            </a:extLst>
          </p:cNvPr>
          <p:cNvSpPr txBox="1">
            <a:spLocks/>
          </p:cNvSpPr>
          <p:nvPr/>
        </p:nvSpPr>
        <p:spPr>
          <a:xfrm>
            <a:off x="838200" y="297386"/>
            <a:ext cx="5181599" cy="1325563"/>
          </a:xfrm>
          <a:prstGeom prst="plaque">
            <a:avLst/>
          </a:prstGeom>
          <a:solidFill>
            <a:schemeClr val="bg1">
              <a:alpha val="82000"/>
            </a:schemeClr>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Further Developments</a:t>
            </a:r>
          </a:p>
        </p:txBody>
      </p:sp>
      <p:sp>
        <p:nvSpPr>
          <p:cNvPr id="8" name="Title 4">
            <a:extLst>
              <a:ext uri="{FF2B5EF4-FFF2-40B4-BE49-F238E27FC236}">
                <a16:creationId xmlns:a16="http://schemas.microsoft.com/office/drawing/2014/main" id="{324E41EE-AB3B-464E-86FB-41DC37812A93}"/>
              </a:ext>
            </a:extLst>
          </p:cNvPr>
          <p:cNvSpPr txBox="1">
            <a:spLocks/>
          </p:cNvSpPr>
          <p:nvPr/>
        </p:nvSpPr>
        <p:spPr>
          <a:xfrm>
            <a:off x="1012031" y="447406"/>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pic>
        <p:nvPicPr>
          <p:cNvPr id="10" name="Picture 9">
            <a:extLst>
              <a:ext uri="{FF2B5EF4-FFF2-40B4-BE49-F238E27FC236}">
                <a16:creationId xmlns:a16="http://schemas.microsoft.com/office/drawing/2014/main" id="{8504A0C4-CBF3-418F-9B8C-4B426C59EE9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33952" y="3812106"/>
            <a:ext cx="3924095" cy="2748508"/>
          </a:xfrm>
          <a:prstGeom prst="rect">
            <a:avLst/>
          </a:prstGeom>
        </p:spPr>
      </p:pic>
      <p:sp>
        <p:nvSpPr>
          <p:cNvPr id="11" name="TextBox 10">
            <a:extLst>
              <a:ext uri="{FF2B5EF4-FFF2-40B4-BE49-F238E27FC236}">
                <a16:creationId xmlns:a16="http://schemas.microsoft.com/office/drawing/2014/main" id="{D2A6CA58-49FA-4023-AF64-C8074F970164}"/>
              </a:ext>
            </a:extLst>
          </p:cNvPr>
          <p:cNvSpPr txBox="1"/>
          <p:nvPr/>
        </p:nvSpPr>
        <p:spPr>
          <a:xfrm>
            <a:off x="4057751" y="6571505"/>
            <a:ext cx="3924095" cy="230832"/>
          </a:xfrm>
          <a:prstGeom prst="rect">
            <a:avLst/>
          </a:prstGeom>
          <a:noFill/>
        </p:spPr>
        <p:txBody>
          <a:bodyPr wrap="square" rtlCol="0">
            <a:spAutoFit/>
          </a:bodyPr>
          <a:lstStyle/>
          <a:p>
            <a:r>
              <a:rPr lang="en-US" sz="900">
                <a:hlinkClick r:id="rId5" tooltip="http://boozedancing.wordpress.com/2013/10/24/booze-news-halloween-cocktail-recipes-from-beluga-vodka-and-captain-morgan-spiced-rum/"/>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26770553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AB96C-DDD5-4720-A7C0-66D77E0282F8}"/>
              </a:ext>
            </a:extLst>
          </p:cNvPr>
          <p:cNvSpPr>
            <a:spLocks noGrp="1"/>
          </p:cNvSpPr>
          <p:nvPr>
            <p:ph sz="half" idx="1"/>
          </p:nvPr>
        </p:nvSpPr>
        <p:spPr>
          <a:xfrm>
            <a:off x="590347" y="2072544"/>
            <a:ext cx="10355664" cy="4351338"/>
          </a:xfrm>
        </p:spPr>
        <p:txBody>
          <a:bodyPr>
            <a:normAutofit/>
          </a:bodyPr>
          <a:lstStyle/>
          <a:p>
            <a:r>
              <a:rPr lang="en-US" dirty="0"/>
              <a:t>The visualizations came from </a:t>
            </a:r>
            <a:r>
              <a:rPr lang="en-US" dirty="0">
                <a:hlinkClick r:id="rId2"/>
              </a:rPr>
              <a:t>a DW article</a:t>
            </a:r>
            <a:r>
              <a:rPr lang="en-US" dirty="0"/>
              <a:t> dated August 29</a:t>
            </a:r>
            <a:r>
              <a:rPr lang="en-US" baseline="30000" dirty="0"/>
              <a:t>th</a:t>
            </a:r>
            <a:r>
              <a:rPr lang="en-US" dirty="0"/>
              <a:t>, 2018</a:t>
            </a:r>
          </a:p>
          <a:p>
            <a:pPr lvl="1"/>
            <a:r>
              <a:rPr lang="en-US" dirty="0"/>
              <a:t>Data journalists Tom Wills &amp; Gianna-Carina </a:t>
            </a:r>
            <a:r>
              <a:rPr lang="en-US" dirty="0" err="1"/>
              <a:t>Grün</a:t>
            </a:r>
            <a:endParaRPr lang="en-US" dirty="0"/>
          </a:p>
          <a:p>
            <a:r>
              <a:rPr lang="en-US" dirty="0"/>
              <a:t>They sampled data to understand the mode of travel that Europeans would be enticed to travel on for relatively short journeys based on ticket prices and further explore the “true costs” travelling by combining monetary cost, time cost, &amp; environmental cost</a:t>
            </a:r>
          </a:p>
          <a:p>
            <a:pPr lvl="1"/>
            <a:r>
              <a:rPr lang="en-US" dirty="0"/>
              <a:t>As such, the graphs visualize more than just a raw dataset – there is a whole set of underlying assumptions &amp; calculations</a:t>
            </a:r>
          </a:p>
          <a:p>
            <a:r>
              <a:rPr lang="en-US" dirty="0"/>
              <a:t>We decided to replicate </a:t>
            </a:r>
            <a:r>
              <a:rPr lang="en-US" u="sng" dirty="0"/>
              <a:t>2 visualizations</a:t>
            </a:r>
            <a:r>
              <a:rPr lang="en-US" dirty="0"/>
              <a:t> from their model: monetary cost &amp; time cost</a:t>
            </a:r>
          </a:p>
        </p:txBody>
      </p:sp>
      <p:pic>
        <p:nvPicPr>
          <p:cNvPr id="5" name="Picture 4">
            <a:extLst>
              <a:ext uri="{FF2B5EF4-FFF2-40B4-BE49-F238E27FC236}">
                <a16:creationId xmlns:a16="http://schemas.microsoft.com/office/drawing/2014/main" id="{BB381DD2-46A9-4E37-9BD9-BA0F86204C80}"/>
              </a:ext>
            </a:extLst>
          </p:cNvPr>
          <p:cNvPicPr>
            <a:picLocks noChangeAspect="1"/>
          </p:cNvPicPr>
          <p:nvPr/>
        </p:nvPicPr>
        <p:blipFill>
          <a:blip r:embed="rId3"/>
          <a:stretch>
            <a:fillRect/>
          </a:stretch>
        </p:blipFill>
        <p:spPr>
          <a:xfrm>
            <a:off x="838200" y="1800414"/>
            <a:ext cx="5862637" cy="1032575"/>
          </a:xfrm>
          <a:prstGeom prst="rect">
            <a:avLst/>
          </a:prstGeom>
        </p:spPr>
      </p:pic>
      <p:pic>
        <p:nvPicPr>
          <p:cNvPr id="6" name="Picture 5">
            <a:extLst>
              <a:ext uri="{FF2B5EF4-FFF2-40B4-BE49-F238E27FC236}">
                <a16:creationId xmlns:a16="http://schemas.microsoft.com/office/drawing/2014/main" id="{DB3EB17F-8D74-412A-AF10-67503FD18189}"/>
              </a:ext>
            </a:extLst>
          </p:cNvPr>
          <p:cNvPicPr>
            <a:picLocks noChangeAspect="1"/>
          </p:cNvPicPr>
          <p:nvPr/>
        </p:nvPicPr>
        <p:blipFill>
          <a:blip r:embed="rId4"/>
          <a:stretch>
            <a:fillRect/>
          </a:stretch>
        </p:blipFill>
        <p:spPr>
          <a:xfrm>
            <a:off x="3691729" y="2948427"/>
            <a:ext cx="4152900" cy="1466850"/>
          </a:xfrm>
          <a:prstGeom prst="rect">
            <a:avLst/>
          </a:prstGeom>
        </p:spPr>
      </p:pic>
      <p:pic>
        <p:nvPicPr>
          <p:cNvPr id="9" name="Picture 8">
            <a:extLst>
              <a:ext uri="{FF2B5EF4-FFF2-40B4-BE49-F238E27FC236}">
                <a16:creationId xmlns:a16="http://schemas.microsoft.com/office/drawing/2014/main" id="{5FDFEA61-8463-4F6D-84F1-FB338F5FF454}"/>
              </a:ext>
            </a:extLst>
          </p:cNvPr>
          <p:cNvPicPr>
            <a:picLocks noChangeAspect="1"/>
          </p:cNvPicPr>
          <p:nvPr/>
        </p:nvPicPr>
        <p:blipFill>
          <a:blip r:embed="rId5"/>
          <a:stretch>
            <a:fillRect/>
          </a:stretch>
        </p:blipFill>
        <p:spPr>
          <a:xfrm>
            <a:off x="2416052" y="4533168"/>
            <a:ext cx="9610725" cy="2152650"/>
          </a:xfrm>
          <a:prstGeom prst="rect">
            <a:avLst/>
          </a:prstGeom>
        </p:spPr>
      </p:pic>
      <p:sp>
        <p:nvSpPr>
          <p:cNvPr id="12" name="Title 4">
            <a:extLst>
              <a:ext uri="{FF2B5EF4-FFF2-40B4-BE49-F238E27FC236}">
                <a16:creationId xmlns:a16="http://schemas.microsoft.com/office/drawing/2014/main" id="{BA8C6E62-90F1-4FAF-8566-0FFB1856A29C}"/>
              </a:ext>
            </a:extLst>
          </p:cNvPr>
          <p:cNvSpPr txBox="1">
            <a:spLocks/>
          </p:cNvSpPr>
          <p:nvPr/>
        </p:nvSpPr>
        <p:spPr>
          <a:xfrm>
            <a:off x="3008538" y="365125"/>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Context: </a:t>
            </a:r>
            <a:r>
              <a:rPr lang="en-US" sz="4000" dirty="0" err="1">
                <a:latin typeface="Britannic Bold" panose="020B0903060703020204" pitchFamily="34" charset="0"/>
              </a:rPr>
              <a:t>Deutche</a:t>
            </a:r>
            <a:r>
              <a:rPr lang="en-US" sz="4000" dirty="0">
                <a:latin typeface="Britannic Bold" panose="020B0903060703020204" pitchFamily="34" charset="0"/>
              </a:rPr>
              <a:t> Welles</a:t>
            </a:r>
          </a:p>
        </p:txBody>
      </p:sp>
      <p:sp>
        <p:nvSpPr>
          <p:cNvPr id="13" name="Title 4">
            <a:extLst>
              <a:ext uri="{FF2B5EF4-FFF2-40B4-BE49-F238E27FC236}">
                <a16:creationId xmlns:a16="http://schemas.microsoft.com/office/drawing/2014/main" id="{4044F291-FDFB-44DA-918E-B06A489F1860}"/>
              </a:ext>
            </a:extLst>
          </p:cNvPr>
          <p:cNvSpPr txBox="1">
            <a:spLocks/>
          </p:cNvSpPr>
          <p:nvPr/>
        </p:nvSpPr>
        <p:spPr>
          <a:xfrm>
            <a:off x="3189514" y="515145"/>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330517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3C6753-C444-49C8-A285-43788753341F}"/>
              </a:ext>
            </a:extLst>
          </p:cNvPr>
          <p:cNvSpPr>
            <a:spLocks noGrp="1"/>
          </p:cNvSpPr>
          <p:nvPr>
            <p:ph sz="half" idx="2"/>
          </p:nvPr>
        </p:nvSpPr>
        <p:spPr>
          <a:solidFill>
            <a:srgbClr val="F1F3F5"/>
          </a:solidFill>
        </p:spPr>
        <p:txBody>
          <a:bodyPr anchor="ctr">
            <a:normAutofit fontScale="77500" lnSpcReduction="20000"/>
          </a:bodyPr>
          <a:lstStyle/>
          <a:p>
            <a:r>
              <a:rPr lang="en-US" dirty="0"/>
              <a:t>Examines monetary cost of travel (vertical axis) as a function of number of weeks booked ahead (horizontal axis)</a:t>
            </a:r>
          </a:p>
          <a:p>
            <a:r>
              <a:rPr lang="en-US" dirty="0"/>
              <a:t>Conclusions made that flights are cheaper than trains where budge airlines operate, while 3 routes offer train savings, and for last minute travel the gap between plane and trains can be narrower</a:t>
            </a:r>
          </a:p>
          <a:p>
            <a:r>
              <a:rPr lang="en-US" i="1" dirty="0"/>
              <a:t>Faceted</a:t>
            </a:r>
            <a:r>
              <a:rPr lang="en-US" dirty="0"/>
              <a:t> by six Origin-Destination </a:t>
            </a:r>
          </a:p>
          <a:p>
            <a:r>
              <a:rPr lang="en-US" i="1" dirty="0"/>
              <a:t>Colored</a:t>
            </a:r>
            <a:r>
              <a:rPr lang="en-US" dirty="0"/>
              <a:t> by mode of travel (</a:t>
            </a:r>
            <a:r>
              <a:rPr lang="en-US" dirty="0">
                <a:solidFill>
                  <a:srgbClr val="FF0000"/>
                </a:solidFill>
              </a:rPr>
              <a:t>red = plane</a:t>
            </a:r>
            <a:r>
              <a:rPr lang="en-US" dirty="0"/>
              <a:t> and </a:t>
            </a:r>
            <a:r>
              <a:rPr lang="en-US" dirty="0">
                <a:solidFill>
                  <a:schemeClr val="accent5">
                    <a:lumMod val="50000"/>
                  </a:schemeClr>
                </a:solidFill>
              </a:rPr>
              <a:t>train = blue</a:t>
            </a:r>
            <a:r>
              <a:rPr lang="en-US" dirty="0"/>
              <a:t>) </a:t>
            </a:r>
          </a:p>
          <a:p>
            <a:r>
              <a:rPr lang="en-US" dirty="0"/>
              <a:t>Note the fifth variable: distance (km) between each Origin &amp; Destination</a:t>
            </a:r>
          </a:p>
          <a:p>
            <a:r>
              <a:rPr lang="en-US" dirty="0"/>
              <a:t>Note the legend</a:t>
            </a:r>
          </a:p>
        </p:txBody>
      </p:sp>
      <p:sp>
        <p:nvSpPr>
          <p:cNvPr id="12" name="Title 4">
            <a:extLst>
              <a:ext uri="{FF2B5EF4-FFF2-40B4-BE49-F238E27FC236}">
                <a16:creationId xmlns:a16="http://schemas.microsoft.com/office/drawing/2014/main" id="{4E8010EC-8516-4CF7-BF65-6A01A780A0AC}"/>
              </a:ext>
            </a:extLst>
          </p:cNvPr>
          <p:cNvSpPr txBox="1">
            <a:spLocks/>
          </p:cNvSpPr>
          <p:nvPr/>
        </p:nvSpPr>
        <p:spPr>
          <a:xfrm>
            <a:off x="6172200" y="381792"/>
            <a:ext cx="5181599" cy="1325563"/>
          </a:xfrm>
          <a:prstGeom prst="plaque">
            <a:avLst/>
          </a:prstGeom>
          <a:solidFill>
            <a:schemeClr val="bg1">
              <a:alpha val="82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Original Visualization</a:t>
            </a:r>
          </a:p>
        </p:txBody>
      </p:sp>
      <p:sp>
        <p:nvSpPr>
          <p:cNvPr id="13" name="Title 4">
            <a:extLst>
              <a:ext uri="{FF2B5EF4-FFF2-40B4-BE49-F238E27FC236}">
                <a16:creationId xmlns:a16="http://schemas.microsoft.com/office/drawing/2014/main" id="{8B91EBF1-F3B2-44A5-8DE4-BCAF40CF75B0}"/>
              </a:ext>
            </a:extLst>
          </p:cNvPr>
          <p:cNvSpPr txBox="1">
            <a:spLocks/>
          </p:cNvSpPr>
          <p:nvPr/>
        </p:nvSpPr>
        <p:spPr>
          <a:xfrm>
            <a:off x="6353176"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
        <p:nvSpPr>
          <p:cNvPr id="8" name="TextBox 7">
            <a:extLst>
              <a:ext uri="{FF2B5EF4-FFF2-40B4-BE49-F238E27FC236}">
                <a16:creationId xmlns:a16="http://schemas.microsoft.com/office/drawing/2014/main" id="{9B427B80-9294-4663-A114-1C78FB17F167}"/>
              </a:ext>
            </a:extLst>
          </p:cNvPr>
          <p:cNvSpPr txBox="1"/>
          <p:nvPr/>
        </p:nvSpPr>
        <p:spPr>
          <a:xfrm>
            <a:off x="6172200" y="6176963"/>
            <a:ext cx="5181600" cy="646331"/>
          </a:xfrm>
          <a:prstGeom prst="rect">
            <a:avLst/>
          </a:prstGeom>
          <a:noFill/>
        </p:spPr>
        <p:txBody>
          <a:bodyPr wrap="square" rtlCol="0">
            <a:spAutoFit/>
          </a:bodyPr>
          <a:lstStyle/>
          <a:p>
            <a:r>
              <a:rPr lang="en-US" sz="1200" dirty="0">
                <a:solidFill>
                  <a:schemeClr val="bg2">
                    <a:lumMod val="25000"/>
                  </a:schemeClr>
                </a:solidFill>
              </a:rPr>
              <a:t>Wills, Tom &amp; Gianna-Carina </a:t>
            </a:r>
            <a:r>
              <a:rPr lang="en-US" sz="1200" dirty="0" err="1">
                <a:solidFill>
                  <a:schemeClr val="bg2">
                    <a:lumMod val="25000"/>
                  </a:schemeClr>
                </a:solidFill>
              </a:rPr>
              <a:t>Grün</a:t>
            </a:r>
            <a:r>
              <a:rPr lang="en-US" sz="1200" dirty="0">
                <a:solidFill>
                  <a:schemeClr val="bg2">
                    <a:lumMod val="25000"/>
                  </a:schemeClr>
                </a:solidFill>
              </a:rPr>
              <a:t>. “Trains vs. planes. What’s the real cost of travel?” </a:t>
            </a:r>
            <a:r>
              <a:rPr lang="en-US" sz="1200" i="1" dirty="0">
                <a:solidFill>
                  <a:schemeClr val="bg2">
                    <a:lumMod val="25000"/>
                  </a:schemeClr>
                </a:solidFill>
              </a:rPr>
              <a:t>Deutsche </a:t>
            </a:r>
            <a:r>
              <a:rPr lang="en-US" sz="1200" i="1" dirty="0" err="1">
                <a:solidFill>
                  <a:schemeClr val="bg2">
                    <a:lumMod val="25000"/>
                  </a:schemeClr>
                </a:solidFill>
              </a:rPr>
              <a:t>Welle</a:t>
            </a:r>
            <a:r>
              <a:rPr lang="en-US" sz="1200" i="1" dirty="0">
                <a:solidFill>
                  <a:schemeClr val="bg2">
                    <a:lumMod val="25000"/>
                  </a:schemeClr>
                </a:solidFill>
              </a:rPr>
              <a:t>. </a:t>
            </a:r>
            <a:r>
              <a:rPr lang="en-US" sz="1200" i="1" dirty="0">
                <a:solidFill>
                  <a:schemeClr val="bg2">
                    <a:lumMod val="25000"/>
                  </a:schemeClr>
                </a:solidFill>
                <a:hlinkClick r:id="rId3"/>
              </a:rPr>
              <a:t>https://www.dw.com/en/trains-vs-planes-whats-the-real-cost-of-travel/a-45209552</a:t>
            </a:r>
            <a:r>
              <a:rPr lang="en-US" sz="1200" i="1" dirty="0">
                <a:solidFill>
                  <a:schemeClr val="bg2">
                    <a:lumMod val="25000"/>
                  </a:schemeClr>
                </a:solidFill>
              </a:rPr>
              <a:t>. (Accessed October 30, 2018.</a:t>
            </a:r>
            <a:endParaRPr lang="en-US" sz="1200" dirty="0">
              <a:solidFill>
                <a:schemeClr val="bg2">
                  <a:lumMod val="25000"/>
                </a:schemeClr>
              </a:solidFill>
            </a:endParaRPr>
          </a:p>
        </p:txBody>
      </p:sp>
      <p:pic>
        <p:nvPicPr>
          <p:cNvPr id="9" name="Picture 8">
            <a:extLst>
              <a:ext uri="{FF2B5EF4-FFF2-40B4-BE49-F238E27FC236}">
                <a16:creationId xmlns:a16="http://schemas.microsoft.com/office/drawing/2014/main" id="{45F73811-0117-40AC-936B-88B269CA2600}"/>
              </a:ext>
            </a:extLst>
          </p:cNvPr>
          <p:cNvPicPr>
            <a:picLocks noChangeAspect="1"/>
          </p:cNvPicPr>
          <p:nvPr/>
        </p:nvPicPr>
        <p:blipFill>
          <a:blip r:embed="rId4"/>
          <a:stretch>
            <a:fillRect/>
          </a:stretch>
        </p:blipFill>
        <p:spPr>
          <a:xfrm>
            <a:off x="355307" y="176107"/>
            <a:ext cx="5181600" cy="6505786"/>
          </a:xfrm>
          <a:prstGeom prst="rect">
            <a:avLst/>
          </a:prstGeom>
        </p:spPr>
      </p:pic>
    </p:spTree>
    <p:extLst>
      <p:ext uri="{BB962C8B-B14F-4D97-AF65-F5344CB8AC3E}">
        <p14:creationId xmlns:p14="http://schemas.microsoft.com/office/powerpoint/2010/main" val="25814481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C46BD-7B85-4610-878A-026E2645A48D}"/>
              </a:ext>
            </a:extLst>
          </p:cNvPr>
          <p:cNvSpPr>
            <a:spLocks noGrp="1"/>
          </p:cNvSpPr>
          <p:nvPr>
            <p:ph type="title"/>
          </p:nvPr>
        </p:nvSpPr>
        <p:spPr>
          <a:xfrm>
            <a:off x="6172200" y="365125"/>
            <a:ext cx="5181599" cy="1325563"/>
          </a:xfrm>
          <a:prstGeom prst="plaque">
            <a:avLst/>
          </a:prstGeom>
          <a:solidFill>
            <a:schemeClr val="bg1">
              <a:alpha val="82000"/>
            </a:schemeClr>
          </a:solidFill>
        </p:spPr>
        <p:txBody>
          <a:bodyPr>
            <a:normAutofit fontScale="90000"/>
          </a:bodyPr>
          <a:lstStyle/>
          <a:p>
            <a:pPr algn="ctr"/>
            <a:r>
              <a:rPr lang="en-US" sz="4000" dirty="0">
                <a:latin typeface="Britannic Bold" panose="020B0903060703020204" pitchFamily="34" charset="0"/>
              </a:rPr>
              <a:t>Weaknesses of this visualization?</a:t>
            </a:r>
          </a:p>
        </p:txBody>
      </p:sp>
      <p:sp>
        <p:nvSpPr>
          <p:cNvPr id="7" name="Content Placeholder 6">
            <a:extLst>
              <a:ext uri="{FF2B5EF4-FFF2-40B4-BE49-F238E27FC236}">
                <a16:creationId xmlns:a16="http://schemas.microsoft.com/office/drawing/2014/main" id="{CC3C6753-C444-49C8-A285-43788753341F}"/>
              </a:ext>
            </a:extLst>
          </p:cNvPr>
          <p:cNvSpPr>
            <a:spLocks noGrp="1"/>
          </p:cNvSpPr>
          <p:nvPr>
            <p:ph sz="half" idx="2"/>
          </p:nvPr>
        </p:nvSpPr>
        <p:spPr>
          <a:solidFill>
            <a:srgbClr val="F1F3F5"/>
          </a:solidFill>
        </p:spPr>
        <p:txBody>
          <a:bodyPr anchor="ctr">
            <a:normAutofit fontScale="85000" lnSpcReduction="10000"/>
          </a:bodyPr>
          <a:lstStyle/>
          <a:p>
            <a:r>
              <a:rPr lang="en-US" dirty="0"/>
              <a:t>No information stated on graph on when the data was collected</a:t>
            </a:r>
          </a:p>
          <a:p>
            <a:r>
              <a:rPr lang="en-US" dirty="0"/>
              <a:t>Not clear how the facets are sorted (left: Trains cheaper than Planes, right: Planes cheaper than Trains)</a:t>
            </a:r>
          </a:p>
          <a:p>
            <a:r>
              <a:rPr lang="en-US" dirty="0"/>
              <a:t>Not clear where the data for the distance (km) represents, unknown source</a:t>
            </a:r>
          </a:p>
          <a:p>
            <a:r>
              <a:rPr lang="en-US" dirty="0"/>
              <a:t>Hard to quantify savings/differences</a:t>
            </a:r>
          </a:p>
          <a:p>
            <a:r>
              <a:rPr lang="en-US" dirty="0"/>
              <a:t>Should we care more about absolute differences in cost (as this graph shows), or relative differences? </a:t>
            </a:r>
          </a:p>
        </p:txBody>
      </p:sp>
      <p:pic>
        <p:nvPicPr>
          <p:cNvPr id="4" name="Picture 3">
            <a:extLst>
              <a:ext uri="{FF2B5EF4-FFF2-40B4-BE49-F238E27FC236}">
                <a16:creationId xmlns:a16="http://schemas.microsoft.com/office/drawing/2014/main" id="{B16C7AF9-AF33-4854-B423-BF755ECE8C7C}"/>
              </a:ext>
            </a:extLst>
          </p:cNvPr>
          <p:cNvPicPr>
            <a:picLocks noChangeAspect="1"/>
          </p:cNvPicPr>
          <p:nvPr/>
        </p:nvPicPr>
        <p:blipFill>
          <a:blip r:embed="rId3"/>
          <a:stretch>
            <a:fillRect/>
          </a:stretch>
        </p:blipFill>
        <p:spPr>
          <a:xfrm>
            <a:off x="355307" y="176107"/>
            <a:ext cx="5181600" cy="6505786"/>
          </a:xfrm>
          <a:prstGeom prst="rect">
            <a:avLst/>
          </a:prstGeom>
        </p:spPr>
      </p:pic>
      <p:sp>
        <p:nvSpPr>
          <p:cNvPr id="8" name="Title 4">
            <a:extLst>
              <a:ext uri="{FF2B5EF4-FFF2-40B4-BE49-F238E27FC236}">
                <a16:creationId xmlns:a16="http://schemas.microsoft.com/office/drawing/2014/main" id="{A228EEE5-0541-445C-9224-6F0901026F97}"/>
              </a:ext>
            </a:extLst>
          </p:cNvPr>
          <p:cNvSpPr txBox="1">
            <a:spLocks/>
          </p:cNvSpPr>
          <p:nvPr/>
        </p:nvSpPr>
        <p:spPr>
          <a:xfrm>
            <a:off x="6353176"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
        <p:nvSpPr>
          <p:cNvPr id="9" name="TextBox 8">
            <a:extLst>
              <a:ext uri="{FF2B5EF4-FFF2-40B4-BE49-F238E27FC236}">
                <a16:creationId xmlns:a16="http://schemas.microsoft.com/office/drawing/2014/main" id="{19F5E72E-A908-46F2-A616-7652788F2AA9}"/>
              </a:ext>
            </a:extLst>
          </p:cNvPr>
          <p:cNvSpPr txBox="1"/>
          <p:nvPr/>
        </p:nvSpPr>
        <p:spPr>
          <a:xfrm>
            <a:off x="6172200" y="6176963"/>
            <a:ext cx="5181600" cy="646331"/>
          </a:xfrm>
          <a:prstGeom prst="rect">
            <a:avLst/>
          </a:prstGeom>
          <a:noFill/>
        </p:spPr>
        <p:txBody>
          <a:bodyPr wrap="square" rtlCol="0">
            <a:spAutoFit/>
          </a:bodyPr>
          <a:lstStyle/>
          <a:p>
            <a:r>
              <a:rPr lang="en-US" sz="1200" dirty="0">
                <a:solidFill>
                  <a:schemeClr val="bg2">
                    <a:lumMod val="25000"/>
                  </a:schemeClr>
                </a:solidFill>
              </a:rPr>
              <a:t>Wills, Tom &amp; Gianna-Carina </a:t>
            </a:r>
            <a:r>
              <a:rPr lang="en-US" sz="1200" dirty="0" err="1">
                <a:solidFill>
                  <a:schemeClr val="bg2">
                    <a:lumMod val="25000"/>
                  </a:schemeClr>
                </a:solidFill>
              </a:rPr>
              <a:t>Grün</a:t>
            </a:r>
            <a:r>
              <a:rPr lang="en-US" sz="1200" dirty="0">
                <a:solidFill>
                  <a:schemeClr val="bg2">
                    <a:lumMod val="25000"/>
                  </a:schemeClr>
                </a:solidFill>
              </a:rPr>
              <a:t>. “Trains vs. planes. What’s the real cost of travel?” </a:t>
            </a:r>
            <a:r>
              <a:rPr lang="en-US" sz="1200" i="1" dirty="0">
                <a:solidFill>
                  <a:schemeClr val="bg2">
                    <a:lumMod val="25000"/>
                  </a:schemeClr>
                </a:solidFill>
              </a:rPr>
              <a:t>Deutsche </a:t>
            </a:r>
            <a:r>
              <a:rPr lang="en-US" sz="1200" i="1" dirty="0" err="1">
                <a:solidFill>
                  <a:schemeClr val="bg2">
                    <a:lumMod val="25000"/>
                  </a:schemeClr>
                </a:solidFill>
              </a:rPr>
              <a:t>Welle</a:t>
            </a:r>
            <a:r>
              <a:rPr lang="en-US" sz="1200" i="1" dirty="0">
                <a:solidFill>
                  <a:schemeClr val="bg2">
                    <a:lumMod val="25000"/>
                  </a:schemeClr>
                </a:solidFill>
              </a:rPr>
              <a:t>. </a:t>
            </a:r>
            <a:r>
              <a:rPr lang="en-US" sz="1200" i="1" dirty="0">
                <a:solidFill>
                  <a:schemeClr val="bg2">
                    <a:lumMod val="25000"/>
                  </a:schemeClr>
                </a:solidFill>
                <a:hlinkClick r:id="rId4"/>
              </a:rPr>
              <a:t>https://www.dw.com/en/trains-vs-planes-whats-the-real-cost-of-travel/a-45209552</a:t>
            </a:r>
            <a:r>
              <a:rPr lang="en-US" sz="1200" i="1" dirty="0">
                <a:solidFill>
                  <a:schemeClr val="bg2">
                    <a:lumMod val="25000"/>
                  </a:schemeClr>
                </a:solidFill>
              </a:rPr>
              <a:t>. (Accessed October 30, 2018.</a:t>
            </a:r>
            <a:endParaRPr lang="en-US" sz="1200" dirty="0">
              <a:solidFill>
                <a:schemeClr val="bg2">
                  <a:lumMod val="25000"/>
                </a:schemeClr>
              </a:solidFill>
            </a:endParaRPr>
          </a:p>
        </p:txBody>
      </p:sp>
    </p:spTree>
    <p:extLst>
      <p:ext uri="{BB962C8B-B14F-4D97-AF65-F5344CB8AC3E}">
        <p14:creationId xmlns:p14="http://schemas.microsoft.com/office/powerpoint/2010/main" val="213648638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6000"/>
            <a:lum/>
            <a:extLst>
              <a:ext uri="{BEBA8EAE-BF5A-486C-A8C5-ECC9F3942E4B}">
                <a14:imgProps xmlns:a14="http://schemas.microsoft.com/office/drawing/2010/main">
                  <a14:imgLayer r:embed="rId4">
                    <a14:imgEffect>
                      <a14:sharpenSoften amount="-12000"/>
                    </a14:imgEffect>
                    <a14:imgEffect>
                      <a14:colorTemperature colorTemp="9956"/>
                    </a14:imgEffect>
                    <a14:imgEffect>
                      <a14:saturation sat="80000"/>
                    </a14:imgEffect>
                    <a14:imgEffect>
                      <a14:brightnessContrast contrast="4000"/>
                    </a14:imgEffect>
                  </a14:imgLayer>
                </a14:imgProps>
              </a:ext>
            </a:extLst>
          </a:blip>
          <a:srcRect/>
          <a:stretch>
            <a:fillRect t="-11000" b="-11000"/>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70F061B-0A3E-4BF9-87E8-79A7E08DF507}"/>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31762" y="248747"/>
            <a:ext cx="5284409" cy="6360506"/>
          </a:xfrm>
        </p:spPr>
      </p:pic>
      <p:sp>
        <p:nvSpPr>
          <p:cNvPr id="7" name="Title 4">
            <a:extLst>
              <a:ext uri="{FF2B5EF4-FFF2-40B4-BE49-F238E27FC236}">
                <a16:creationId xmlns:a16="http://schemas.microsoft.com/office/drawing/2014/main" id="{8D0CE611-6544-4C82-ABF3-7BCBE56844AE}"/>
              </a:ext>
            </a:extLst>
          </p:cNvPr>
          <p:cNvSpPr txBox="1">
            <a:spLocks/>
          </p:cNvSpPr>
          <p:nvPr/>
        </p:nvSpPr>
        <p:spPr>
          <a:xfrm>
            <a:off x="6179345" y="381792"/>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Recreate Original Visualization</a:t>
            </a:r>
          </a:p>
        </p:txBody>
      </p:sp>
      <p:sp>
        <p:nvSpPr>
          <p:cNvPr id="8" name="Content Placeholder 6">
            <a:extLst>
              <a:ext uri="{FF2B5EF4-FFF2-40B4-BE49-F238E27FC236}">
                <a16:creationId xmlns:a16="http://schemas.microsoft.com/office/drawing/2014/main" id="{4E804098-EA1C-44AC-BD0E-FBA0375A590B}"/>
              </a:ext>
            </a:extLst>
          </p:cNvPr>
          <p:cNvSpPr>
            <a:spLocks noGrp="1"/>
          </p:cNvSpPr>
          <p:nvPr>
            <p:ph sz="half" idx="2"/>
          </p:nvPr>
        </p:nvSpPr>
        <p:spPr>
          <a:xfrm>
            <a:off x="6172200" y="1825625"/>
            <a:ext cx="5181600" cy="4351338"/>
          </a:xfrm>
          <a:solidFill>
            <a:srgbClr val="F1F3F5"/>
          </a:solidFill>
        </p:spPr>
        <p:txBody>
          <a:bodyPr anchor="ctr">
            <a:normAutofit fontScale="92500" lnSpcReduction="20000"/>
          </a:bodyPr>
          <a:lstStyle/>
          <a:p>
            <a:r>
              <a:rPr lang="en-US" dirty="0"/>
              <a:t>Required </a:t>
            </a:r>
            <a:r>
              <a:rPr lang="en-US" dirty="0" err="1"/>
              <a:t>facet_wrap</a:t>
            </a:r>
            <a:r>
              <a:rPr lang="en-US" dirty="0"/>
              <a:t>() to have a 2 by 3 arrangement</a:t>
            </a:r>
          </a:p>
          <a:p>
            <a:r>
              <a:rPr lang="en-US" dirty="0"/>
              <a:t>Challenge faced with underlining planes vs. trains in subtitle as a legend</a:t>
            </a:r>
          </a:p>
          <a:p>
            <a:r>
              <a:rPr lang="en-US" dirty="0"/>
              <a:t>Fairly simple visual to recreate otherwise</a:t>
            </a:r>
          </a:p>
          <a:p>
            <a:r>
              <a:rPr lang="en-US" dirty="0"/>
              <a:t>Still doesn’t quantify the difference (price sensitivity)</a:t>
            </a:r>
          </a:p>
          <a:p>
            <a:r>
              <a:rPr lang="en-US" dirty="0"/>
              <a:t>Would benefit from adding data labels and some sub-title for each column of facets to call out how routes are arranged</a:t>
            </a:r>
          </a:p>
        </p:txBody>
      </p:sp>
      <p:sp>
        <p:nvSpPr>
          <p:cNvPr id="9" name="Title 4">
            <a:extLst>
              <a:ext uri="{FF2B5EF4-FFF2-40B4-BE49-F238E27FC236}">
                <a16:creationId xmlns:a16="http://schemas.microsoft.com/office/drawing/2014/main" id="{082676B8-3B5A-4447-B946-EF3F4441F2D6}"/>
              </a:ext>
            </a:extLst>
          </p:cNvPr>
          <p:cNvSpPr txBox="1">
            <a:spLocks/>
          </p:cNvSpPr>
          <p:nvPr/>
        </p:nvSpPr>
        <p:spPr>
          <a:xfrm>
            <a:off x="6353176"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Tree>
    <p:extLst>
      <p:ext uri="{BB962C8B-B14F-4D97-AF65-F5344CB8AC3E}">
        <p14:creationId xmlns:p14="http://schemas.microsoft.com/office/powerpoint/2010/main" val="36541598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140FA-E76D-4874-880E-B2C49466BEB2}"/>
              </a:ext>
            </a:extLst>
          </p:cNvPr>
          <p:cNvSpPr>
            <a:spLocks noGrp="1"/>
          </p:cNvSpPr>
          <p:nvPr>
            <p:ph sz="half" idx="1"/>
          </p:nvPr>
        </p:nvSpPr>
        <p:spPr>
          <a:xfrm>
            <a:off x="210502" y="2428587"/>
            <a:ext cx="4485323" cy="2839390"/>
          </a:xfrm>
        </p:spPr>
        <p:txBody>
          <a:bodyPr>
            <a:normAutofit/>
          </a:bodyPr>
          <a:lstStyle/>
          <a:p>
            <a:pPr marL="0" indent="0">
              <a:buNone/>
            </a:pPr>
            <a:r>
              <a:rPr lang="en-US" sz="2400" b="1" u="sng" dirty="0"/>
              <a:t>Calculations To explore:</a:t>
            </a:r>
          </a:p>
          <a:p>
            <a:r>
              <a:rPr lang="en-US" sz="2400" dirty="0"/>
              <a:t>Percent difference between plane and train tickets for each week</a:t>
            </a:r>
          </a:p>
          <a:p>
            <a:r>
              <a:rPr lang="en-US" sz="2400" dirty="0"/>
              <a:t>Percent difference relative to purchasing the ticket the week prior to departure</a:t>
            </a:r>
          </a:p>
        </p:txBody>
      </p:sp>
      <p:sp>
        <p:nvSpPr>
          <p:cNvPr id="5" name="Title 4">
            <a:extLst>
              <a:ext uri="{FF2B5EF4-FFF2-40B4-BE49-F238E27FC236}">
                <a16:creationId xmlns:a16="http://schemas.microsoft.com/office/drawing/2014/main" id="{8DB3DDA4-3960-4BEB-ABA9-0B98BB872EF9}"/>
              </a:ext>
            </a:extLst>
          </p:cNvPr>
          <p:cNvSpPr txBox="1">
            <a:spLocks/>
          </p:cNvSpPr>
          <p:nvPr/>
        </p:nvSpPr>
        <p:spPr>
          <a:xfrm>
            <a:off x="838201" y="196055"/>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Travel Cost: Data Manipulation</a:t>
            </a:r>
          </a:p>
        </p:txBody>
      </p:sp>
      <p:sp>
        <p:nvSpPr>
          <p:cNvPr id="6" name="Title 4">
            <a:extLst>
              <a:ext uri="{FF2B5EF4-FFF2-40B4-BE49-F238E27FC236}">
                <a16:creationId xmlns:a16="http://schemas.microsoft.com/office/drawing/2014/main" id="{83C6163C-8AAE-4BB2-B376-72532A4ED3CE}"/>
              </a:ext>
            </a:extLst>
          </p:cNvPr>
          <p:cNvSpPr txBox="1">
            <a:spLocks/>
          </p:cNvSpPr>
          <p:nvPr/>
        </p:nvSpPr>
        <p:spPr>
          <a:xfrm>
            <a:off x="1012032" y="346075"/>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pic>
        <p:nvPicPr>
          <p:cNvPr id="7" name="Picture 6">
            <a:extLst>
              <a:ext uri="{FF2B5EF4-FFF2-40B4-BE49-F238E27FC236}">
                <a16:creationId xmlns:a16="http://schemas.microsoft.com/office/drawing/2014/main" id="{83235951-3D44-4164-BCB8-1FB888036FD9}"/>
              </a:ext>
            </a:extLst>
          </p:cNvPr>
          <p:cNvPicPr>
            <a:picLocks noChangeAspect="1"/>
          </p:cNvPicPr>
          <p:nvPr/>
        </p:nvPicPr>
        <p:blipFill>
          <a:blip r:embed="rId2"/>
          <a:stretch>
            <a:fillRect/>
          </a:stretch>
        </p:blipFill>
        <p:spPr>
          <a:xfrm>
            <a:off x="6553200" y="179060"/>
            <a:ext cx="4958715" cy="2479358"/>
          </a:xfrm>
          <a:prstGeom prst="rect">
            <a:avLst/>
          </a:prstGeom>
        </p:spPr>
      </p:pic>
      <p:pic>
        <p:nvPicPr>
          <p:cNvPr id="8" name="Picture 7">
            <a:extLst>
              <a:ext uri="{FF2B5EF4-FFF2-40B4-BE49-F238E27FC236}">
                <a16:creationId xmlns:a16="http://schemas.microsoft.com/office/drawing/2014/main" id="{99AA104F-436A-4F4F-86EB-FEC24263B9A7}"/>
              </a:ext>
            </a:extLst>
          </p:cNvPr>
          <p:cNvPicPr>
            <a:picLocks noChangeAspect="1"/>
          </p:cNvPicPr>
          <p:nvPr/>
        </p:nvPicPr>
        <p:blipFill>
          <a:blip r:embed="rId3"/>
          <a:stretch>
            <a:fillRect/>
          </a:stretch>
        </p:blipFill>
        <p:spPr>
          <a:xfrm>
            <a:off x="6433185" y="5627954"/>
            <a:ext cx="5429250" cy="1138877"/>
          </a:xfrm>
          <a:prstGeom prst="rect">
            <a:avLst/>
          </a:prstGeom>
        </p:spPr>
      </p:pic>
      <p:pic>
        <p:nvPicPr>
          <p:cNvPr id="9" name="Picture 8">
            <a:extLst>
              <a:ext uri="{FF2B5EF4-FFF2-40B4-BE49-F238E27FC236}">
                <a16:creationId xmlns:a16="http://schemas.microsoft.com/office/drawing/2014/main" id="{E3D4A3D1-81FC-4D38-861A-92B830BC6345}"/>
              </a:ext>
            </a:extLst>
          </p:cNvPr>
          <p:cNvPicPr>
            <a:picLocks noChangeAspect="1"/>
          </p:cNvPicPr>
          <p:nvPr/>
        </p:nvPicPr>
        <p:blipFill>
          <a:blip r:embed="rId4"/>
          <a:stretch>
            <a:fillRect/>
          </a:stretch>
        </p:blipFill>
        <p:spPr>
          <a:xfrm>
            <a:off x="5654040" y="3335342"/>
            <a:ext cx="6391275" cy="2179549"/>
          </a:xfrm>
          <a:prstGeom prst="rect">
            <a:avLst/>
          </a:prstGeom>
        </p:spPr>
      </p:pic>
      <p:pic>
        <p:nvPicPr>
          <p:cNvPr id="10" name="Picture 9">
            <a:extLst>
              <a:ext uri="{FF2B5EF4-FFF2-40B4-BE49-F238E27FC236}">
                <a16:creationId xmlns:a16="http://schemas.microsoft.com/office/drawing/2014/main" id="{21DB43DE-1470-4E76-9BB2-0E7865A03A4F}"/>
              </a:ext>
            </a:extLst>
          </p:cNvPr>
          <p:cNvPicPr>
            <a:picLocks noChangeAspect="1"/>
          </p:cNvPicPr>
          <p:nvPr/>
        </p:nvPicPr>
        <p:blipFill rotWithShape="1">
          <a:blip r:embed="rId5"/>
          <a:srcRect b="22845"/>
          <a:stretch/>
        </p:blipFill>
        <p:spPr>
          <a:xfrm>
            <a:off x="5654040" y="2825433"/>
            <a:ext cx="4000500" cy="396846"/>
          </a:xfrm>
          <a:prstGeom prst="rect">
            <a:avLst/>
          </a:prstGeom>
        </p:spPr>
      </p:pic>
      <p:sp>
        <p:nvSpPr>
          <p:cNvPr id="12" name="Arrow: Down 11">
            <a:extLst>
              <a:ext uri="{FF2B5EF4-FFF2-40B4-BE49-F238E27FC236}">
                <a16:creationId xmlns:a16="http://schemas.microsoft.com/office/drawing/2014/main" id="{7580CF04-0678-4BF9-96F2-D01D3CDF7807}"/>
              </a:ext>
            </a:extLst>
          </p:cNvPr>
          <p:cNvSpPr/>
          <p:nvPr/>
        </p:nvSpPr>
        <p:spPr>
          <a:xfrm>
            <a:off x="9147810" y="2428587"/>
            <a:ext cx="506730" cy="492748"/>
          </a:xfrm>
          <a:prstGeom prst="down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DE04E733-795F-4EE1-87CC-E997DAE0F291}"/>
              </a:ext>
            </a:extLst>
          </p:cNvPr>
          <p:cNvSpPr/>
          <p:nvPr/>
        </p:nvSpPr>
        <p:spPr>
          <a:xfrm>
            <a:off x="9236319" y="5436150"/>
            <a:ext cx="506730" cy="492748"/>
          </a:xfrm>
          <a:prstGeom prst="down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76011B-664C-47F8-92EE-CF43A548E440}"/>
              </a:ext>
            </a:extLst>
          </p:cNvPr>
          <p:cNvSpPr/>
          <p:nvPr/>
        </p:nvSpPr>
        <p:spPr>
          <a:xfrm>
            <a:off x="5654040" y="6032096"/>
            <a:ext cx="914400" cy="33059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Wide</a:t>
            </a:r>
          </a:p>
        </p:txBody>
      </p:sp>
      <p:sp>
        <p:nvSpPr>
          <p:cNvPr id="16" name="Rectangle 15">
            <a:extLst>
              <a:ext uri="{FF2B5EF4-FFF2-40B4-BE49-F238E27FC236}">
                <a16:creationId xmlns:a16="http://schemas.microsoft.com/office/drawing/2014/main" id="{3C41A7E2-5C92-4C69-9FF3-D186156634C9}"/>
              </a:ext>
            </a:extLst>
          </p:cNvPr>
          <p:cNvSpPr/>
          <p:nvPr/>
        </p:nvSpPr>
        <p:spPr>
          <a:xfrm>
            <a:off x="5805487" y="1799032"/>
            <a:ext cx="914400" cy="3305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Long</a:t>
            </a:r>
          </a:p>
        </p:txBody>
      </p:sp>
      <p:sp>
        <p:nvSpPr>
          <p:cNvPr id="17" name="Rectangle 16">
            <a:extLst>
              <a:ext uri="{FF2B5EF4-FFF2-40B4-BE49-F238E27FC236}">
                <a16:creationId xmlns:a16="http://schemas.microsoft.com/office/drawing/2014/main" id="{A5AF826A-E628-4E22-9AD2-CA11CC966A7E}"/>
              </a:ext>
            </a:extLst>
          </p:cNvPr>
          <p:cNvSpPr/>
          <p:nvPr/>
        </p:nvSpPr>
        <p:spPr>
          <a:xfrm>
            <a:off x="5102103" y="3809391"/>
            <a:ext cx="1617784" cy="14334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Function()</a:t>
            </a:r>
          </a:p>
          <a:p>
            <a:pPr marL="285750" indent="-285750">
              <a:buFont typeface="Arial" panose="020B0604020202020204" pitchFamily="34" charset="0"/>
              <a:buChar char="•"/>
            </a:pPr>
            <a:r>
              <a:rPr lang="en-US" dirty="0"/>
              <a:t>Spread()</a:t>
            </a:r>
          </a:p>
          <a:p>
            <a:pPr marL="285750" indent="-285750">
              <a:buFont typeface="Arial" panose="020B0604020202020204" pitchFamily="34" charset="0"/>
              <a:buChar char="•"/>
            </a:pPr>
            <a:r>
              <a:rPr lang="en-US" dirty="0"/>
              <a:t>Mutate()</a:t>
            </a:r>
          </a:p>
          <a:p>
            <a:pPr marL="285750" indent="-285750">
              <a:buFont typeface="Arial" panose="020B0604020202020204" pitchFamily="34" charset="0"/>
              <a:buChar char="•"/>
            </a:pPr>
            <a:r>
              <a:rPr lang="en-US" dirty="0"/>
              <a:t>Gather()</a:t>
            </a:r>
          </a:p>
        </p:txBody>
      </p:sp>
    </p:spTree>
    <p:extLst>
      <p:ext uri="{BB962C8B-B14F-4D97-AF65-F5344CB8AC3E}">
        <p14:creationId xmlns:p14="http://schemas.microsoft.com/office/powerpoint/2010/main" val="143939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C46C7F-D9D0-40DA-8FA8-BEF42BF51131}"/>
              </a:ext>
            </a:extLst>
          </p:cNvPr>
          <p:cNvSpPr txBox="1">
            <a:spLocks/>
          </p:cNvSpPr>
          <p:nvPr/>
        </p:nvSpPr>
        <p:spPr>
          <a:xfrm>
            <a:off x="6607970" y="381792"/>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Cost: When is the best time to buy tickets?</a:t>
            </a:r>
          </a:p>
        </p:txBody>
      </p:sp>
      <p:sp>
        <p:nvSpPr>
          <p:cNvPr id="6" name="Title 4">
            <a:extLst>
              <a:ext uri="{FF2B5EF4-FFF2-40B4-BE49-F238E27FC236}">
                <a16:creationId xmlns:a16="http://schemas.microsoft.com/office/drawing/2014/main" id="{049DE2AB-8270-4542-85BD-374D21E04272}"/>
              </a:ext>
            </a:extLst>
          </p:cNvPr>
          <p:cNvSpPr txBox="1">
            <a:spLocks/>
          </p:cNvSpPr>
          <p:nvPr/>
        </p:nvSpPr>
        <p:spPr>
          <a:xfrm>
            <a:off x="6781801"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pic>
        <p:nvPicPr>
          <p:cNvPr id="9" name="Picture 8">
            <a:extLst>
              <a:ext uri="{FF2B5EF4-FFF2-40B4-BE49-F238E27FC236}">
                <a16:creationId xmlns:a16="http://schemas.microsoft.com/office/drawing/2014/main" id="{6AFC7417-D7B6-4CFD-B2DB-48533930B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7" y="381792"/>
            <a:ext cx="6176963" cy="6176963"/>
          </a:xfrm>
          <a:prstGeom prst="rect">
            <a:avLst/>
          </a:prstGeom>
        </p:spPr>
      </p:pic>
      <p:sp>
        <p:nvSpPr>
          <p:cNvPr id="15" name="Content Placeholder 6">
            <a:extLst>
              <a:ext uri="{FF2B5EF4-FFF2-40B4-BE49-F238E27FC236}">
                <a16:creationId xmlns:a16="http://schemas.microsoft.com/office/drawing/2014/main" id="{1FEC665E-2C77-456D-A505-830193128869}"/>
              </a:ext>
            </a:extLst>
          </p:cNvPr>
          <p:cNvSpPr txBox="1">
            <a:spLocks/>
          </p:cNvSpPr>
          <p:nvPr/>
        </p:nvSpPr>
        <p:spPr>
          <a:xfrm>
            <a:off x="6607969" y="1857375"/>
            <a:ext cx="5181600" cy="4351338"/>
          </a:xfrm>
          <a:prstGeom prst="rect">
            <a:avLst/>
          </a:prstGeom>
          <a:solidFill>
            <a:srgbClr val="F1F3F5"/>
          </a:solidFill>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Looked at the percent difference between ticket prices in each week compared to week 1</a:t>
            </a:r>
          </a:p>
          <a:p>
            <a:r>
              <a:rPr lang="en-US" dirty="0"/>
              <a:t>Answers the question of WHEN is the best time to buy tickets for plane vs. train for each route</a:t>
            </a:r>
          </a:p>
          <a:p>
            <a:r>
              <a:rPr lang="en-US" b="1" dirty="0"/>
              <a:t>Pros: </a:t>
            </a:r>
          </a:p>
          <a:p>
            <a:pPr lvl="1"/>
            <a:r>
              <a:rPr lang="en-US" dirty="0"/>
              <a:t>Quantifies the savings when purchasing a ticket ahead of time for each mode of travel</a:t>
            </a:r>
          </a:p>
          <a:p>
            <a:r>
              <a:rPr lang="en-US" b="1" dirty="0"/>
              <a:t>Cons:</a:t>
            </a:r>
            <a:r>
              <a:rPr lang="en-US" dirty="0"/>
              <a:t> </a:t>
            </a:r>
          </a:p>
          <a:p>
            <a:pPr lvl="1"/>
            <a:r>
              <a:rPr lang="en-US" dirty="0"/>
              <a:t>Doesn’t address the question of whether planes are cheaper than trains </a:t>
            </a:r>
          </a:p>
        </p:txBody>
      </p:sp>
    </p:spTree>
    <p:extLst>
      <p:ext uri="{BB962C8B-B14F-4D97-AF65-F5344CB8AC3E}">
        <p14:creationId xmlns:p14="http://schemas.microsoft.com/office/powerpoint/2010/main" val="220388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C46C7F-D9D0-40DA-8FA8-BEF42BF51131}"/>
              </a:ext>
            </a:extLst>
          </p:cNvPr>
          <p:cNvSpPr txBox="1">
            <a:spLocks/>
          </p:cNvSpPr>
          <p:nvPr/>
        </p:nvSpPr>
        <p:spPr>
          <a:xfrm>
            <a:off x="6796089" y="263521"/>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Cost: Are planes or Trains cheaper?</a:t>
            </a:r>
          </a:p>
        </p:txBody>
      </p:sp>
      <p:sp>
        <p:nvSpPr>
          <p:cNvPr id="6" name="Title 4">
            <a:extLst>
              <a:ext uri="{FF2B5EF4-FFF2-40B4-BE49-F238E27FC236}">
                <a16:creationId xmlns:a16="http://schemas.microsoft.com/office/drawing/2014/main" id="{049DE2AB-8270-4542-85BD-374D21E04272}"/>
              </a:ext>
            </a:extLst>
          </p:cNvPr>
          <p:cNvSpPr txBox="1">
            <a:spLocks/>
          </p:cNvSpPr>
          <p:nvPr/>
        </p:nvSpPr>
        <p:spPr>
          <a:xfrm>
            <a:off x="6969920" y="413541"/>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
        <p:nvSpPr>
          <p:cNvPr id="26" name="Content Placeholder 6">
            <a:extLst>
              <a:ext uri="{FF2B5EF4-FFF2-40B4-BE49-F238E27FC236}">
                <a16:creationId xmlns:a16="http://schemas.microsoft.com/office/drawing/2014/main" id="{C26DC48D-1915-496C-B59F-D742BE239A4B}"/>
              </a:ext>
            </a:extLst>
          </p:cNvPr>
          <p:cNvSpPr txBox="1">
            <a:spLocks/>
          </p:cNvSpPr>
          <p:nvPr/>
        </p:nvSpPr>
        <p:spPr>
          <a:xfrm>
            <a:off x="6796088" y="1727989"/>
            <a:ext cx="5181600" cy="4855375"/>
          </a:xfrm>
          <a:prstGeom prst="rect">
            <a:avLst/>
          </a:prstGeom>
          <a:solidFill>
            <a:srgbClr val="F1F3F5"/>
          </a:solidFill>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Calculated the absolute difference between plane and train ticket prices for each week</a:t>
            </a:r>
          </a:p>
          <a:p>
            <a:r>
              <a:rPr lang="en-US" dirty="0"/>
              <a:t>Tried plotting percent difference but too much information</a:t>
            </a:r>
          </a:p>
          <a:p>
            <a:r>
              <a:rPr lang="en-US" dirty="0"/>
              <a:t>Separating routes where planes are cheaper than trains from routes where trains are cheaper than planes</a:t>
            </a:r>
          </a:p>
          <a:p>
            <a:r>
              <a:rPr lang="en-US" b="1" dirty="0"/>
              <a:t>Pros:</a:t>
            </a:r>
          </a:p>
          <a:p>
            <a:pPr lvl="1"/>
            <a:r>
              <a:rPr lang="en-US" dirty="0"/>
              <a:t>Answers and quantifies how much cheaper are trains vs. planes. </a:t>
            </a:r>
          </a:p>
          <a:p>
            <a:pPr lvl="1"/>
            <a:r>
              <a:rPr lang="en-US" dirty="0"/>
              <a:t>Shows sensitivity of plane and train ticket prices over time</a:t>
            </a:r>
          </a:p>
          <a:p>
            <a:r>
              <a:rPr lang="en-US" b="1" dirty="0"/>
              <a:t>Cons:</a:t>
            </a:r>
            <a:r>
              <a:rPr lang="en-US" dirty="0"/>
              <a:t> </a:t>
            </a:r>
          </a:p>
          <a:p>
            <a:pPr lvl="1"/>
            <a:r>
              <a:rPr lang="en-US" dirty="0"/>
              <a:t>Doesn’t fully answer the question on when is the best time to buy tickets </a:t>
            </a:r>
          </a:p>
        </p:txBody>
      </p:sp>
      <p:pic>
        <p:nvPicPr>
          <p:cNvPr id="11" name="Content Placeholder 10">
            <a:extLst>
              <a:ext uri="{FF2B5EF4-FFF2-40B4-BE49-F238E27FC236}">
                <a16:creationId xmlns:a16="http://schemas.microsoft.com/office/drawing/2014/main" id="{7AF573F9-5DF2-40F3-A8D8-430E1DF3BD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14313" y="274635"/>
            <a:ext cx="6073946" cy="6308729"/>
          </a:xfrm>
        </p:spPr>
      </p:pic>
    </p:spTree>
    <p:extLst>
      <p:ext uri="{BB962C8B-B14F-4D97-AF65-F5344CB8AC3E}">
        <p14:creationId xmlns:p14="http://schemas.microsoft.com/office/powerpoint/2010/main" val="38279980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4E536A0-7DF3-4EAA-8DF7-B9BD833793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365124"/>
            <a:ext cx="4887747" cy="6085917"/>
          </a:xfrm>
          <a:prstGeom prst="rect">
            <a:avLst/>
          </a:prstGeom>
        </p:spPr>
      </p:pic>
      <p:sp>
        <p:nvSpPr>
          <p:cNvPr id="7" name="Content Placeholder 6">
            <a:extLst>
              <a:ext uri="{FF2B5EF4-FFF2-40B4-BE49-F238E27FC236}">
                <a16:creationId xmlns:a16="http://schemas.microsoft.com/office/drawing/2014/main" id="{CC3C6753-C444-49C8-A285-43788753341F}"/>
              </a:ext>
            </a:extLst>
          </p:cNvPr>
          <p:cNvSpPr>
            <a:spLocks noGrp="1"/>
          </p:cNvSpPr>
          <p:nvPr>
            <p:ph sz="half" idx="2"/>
          </p:nvPr>
        </p:nvSpPr>
        <p:spPr>
          <a:solidFill>
            <a:srgbClr val="F1F3F5"/>
          </a:solidFill>
        </p:spPr>
        <p:txBody>
          <a:bodyPr anchor="ctr">
            <a:normAutofit fontScale="92500" lnSpcReduction="20000"/>
          </a:bodyPr>
          <a:lstStyle/>
          <a:p>
            <a:r>
              <a:rPr lang="en-US" dirty="0"/>
              <a:t>Examines time “cost” of travel (horizontal axis) for each of six routes (vertical axis)</a:t>
            </a:r>
          </a:p>
          <a:p>
            <a:r>
              <a:rPr lang="en-US" dirty="0"/>
              <a:t>It’s animated! The animation introduces a new variable: time delay, i.e. the “actual” time cost (applies to planes only)</a:t>
            </a:r>
          </a:p>
          <a:p>
            <a:r>
              <a:rPr lang="en-US" i="1" dirty="0"/>
              <a:t>Colored</a:t>
            </a:r>
            <a:r>
              <a:rPr lang="en-US" dirty="0"/>
              <a:t> by mode of travel (</a:t>
            </a:r>
            <a:r>
              <a:rPr lang="en-US" dirty="0">
                <a:solidFill>
                  <a:srgbClr val="FF0000"/>
                </a:solidFill>
              </a:rPr>
              <a:t>red = plane</a:t>
            </a:r>
            <a:r>
              <a:rPr lang="en-US" dirty="0"/>
              <a:t> and </a:t>
            </a:r>
            <a:r>
              <a:rPr lang="en-US" dirty="0">
                <a:solidFill>
                  <a:schemeClr val="accent5">
                    <a:lumMod val="50000"/>
                  </a:schemeClr>
                </a:solidFill>
              </a:rPr>
              <a:t>train = blue</a:t>
            </a:r>
            <a:r>
              <a:rPr lang="en-US" dirty="0"/>
              <a:t>) </a:t>
            </a:r>
          </a:p>
          <a:p>
            <a:r>
              <a:rPr lang="en-US" dirty="0"/>
              <a:t>Note that the time axis is labelled in 30 minute increments</a:t>
            </a:r>
          </a:p>
          <a:p>
            <a:r>
              <a:rPr lang="en-US" dirty="0"/>
              <a:t>Note the legend</a:t>
            </a:r>
          </a:p>
        </p:txBody>
      </p:sp>
      <p:sp>
        <p:nvSpPr>
          <p:cNvPr id="9" name="Title 4">
            <a:extLst>
              <a:ext uri="{FF2B5EF4-FFF2-40B4-BE49-F238E27FC236}">
                <a16:creationId xmlns:a16="http://schemas.microsoft.com/office/drawing/2014/main" id="{2110FBB1-54FB-4874-88AF-893AD273E47B}"/>
              </a:ext>
            </a:extLst>
          </p:cNvPr>
          <p:cNvSpPr txBox="1">
            <a:spLocks/>
          </p:cNvSpPr>
          <p:nvPr/>
        </p:nvSpPr>
        <p:spPr>
          <a:xfrm>
            <a:off x="6179345" y="381792"/>
            <a:ext cx="5181599" cy="1325563"/>
          </a:xfrm>
          <a:prstGeom prst="plaque">
            <a:avLst/>
          </a:prstGeom>
          <a:solidFill>
            <a:schemeClr val="bg1">
              <a:alpha val="82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ritannic Bold" panose="020B0903060703020204" pitchFamily="34" charset="0"/>
              </a:rPr>
              <a:t>Original Visualization: Time</a:t>
            </a:r>
          </a:p>
        </p:txBody>
      </p:sp>
      <p:sp>
        <p:nvSpPr>
          <p:cNvPr id="10" name="Title 4">
            <a:extLst>
              <a:ext uri="{FF2B5EF4-FFF2-40B4-BE49-F238E27FC236}">
                <a16:creationId xmlns:a16="http://schemas.microsoft.com/office/drawing/2014/main" id="{B443DCD7-6D94-4F39-8F79-8F9C81870C68}"/>
              </a:ext>
            </a:extLst>
          </p:cNvPr>
          <p:cNvSpPr txBox="1">
            <a:spLocks/>
          </p:cNvSpPr>
          <p:nvPr/>
        </p:nvSpPr>
        <p:spPr>
          <a:xfrm>
            <a:off x="6353176" y="531812"/>
            <a:ext cx="4833938" cy="1025525"/>
          </a:xfrm>
          <a:prstGeom prst="plaque">
            <a:avLst/>
          </a:prstGeom>
          <a:noFill/>
          <a:ln w="38100">
            <a:solidFill>
              <a:schemeClr val="tx1"/>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latin typeface="Britannic Bold" panose="020B0903060703020204" pitchFamily="34" charset="0"/>
            </a:endParaRPr>
          </a:p>
        </p:txBody>
      </p:sp>
      <p:sp>
        <p:nvSpPr>
          <p:cNvPr id="8" name="TextBox 7">
            <a:extLst>
              <a:ext uri="{FF2B5EF4-FFF2-40B4-BE49-F238E27FC236}">
                <a16:creationId xmlns:a16="http://schemas.microsoft.com/office/drawing/2014/main" id="{1A59BF4F-FA83-4E91-A6DB-A2F6FEDD0E8A}"/>
              </a:ext>
            </a:extLst>
          </p:cNvPr>
          <p:cNvSpPr txBox="1"/>
          <p:nvPr/>
        </p:nvSpPr>
        <p:spPr>
          <a:xfrm>
            <a:off x="6172200" y="6176963"/>
            <a:ext cx="5181600" cy="646331"/>
          </a:xfrm>
          <a:prstGeom prst="rect">
            <a:avLst/>
          </a:prstGeom>
          <a:noFill/>
        </p:spPr>
        <p:txBody>
          <a:bodyPr wrap="square" rtlCol="0">
            <a:spAutoFit/>
          </a:bodyPr>
          <a:lstStyle/>
          <a:p>
            <a:r>
              <a:rPr lang="en-US" sz="1200" dirty="0">
                <a:solidFill>
                  <a:schemeClr val="bg2">
                    <a:lumMod val="25000"/>
                  </a:schemeClr>
                </a:solidFill>
              </a:rPr>
              <a:t>Wills, Tom &amp; Gianna-Carina </a:t>
            </a:r>
            <a:r>
              <a:rPr lang="en-US" sz="1200" dirty="0" err="1">
                <a:solidFill>
                  <a:schemeClr val="bg2">
                    <a:lumMod val="25000"/>
                  </a:schemeClr>
                </a:solidFill>
              </a:rPr>
              <a:t>Grün</a:t>
            </a:r>
            <a:r>
              <a:rPr lang="en-US" sz="1200" dirty="0">
                <a:solidFill>
                  <a:schemeClr val="bg2">
                    <a:lumMod val="25000"/>
                  </a:schemeClr>
                </a:solidFill>
              </a:rPr>
              <a:t>. “Trains vs. planes. What’s the real cost of travel?” </a:t>
            </a:r>
            <a:r>
              <a:rPr lang="en-US" sz="1200" i="1" dirty="0">
                <a:solidFill>
                  <a:schemeClr val="bg2">
                    <a:lumMod val="25000"/>
                  </a:schemeClr>
                </a:solidFill>
              </a:rPr>
              <a:t>Deutsche </a:t>
            </a:r>
            <a:r>
              <a:rPr lang="en-US" sz="1200" i="1" dirty="0" err="1">
                <a:solidFill>
                  <a:schemeClr val="bg2">
                    <a:lumMod val="25000"/>
                  </a:schemeClr>
                </a:solidFill>
              </a:rPr>
              <a:t>Welle</a:t>
            </a:r>
            <a:r>
              <a:rPr lang="en-US" sz="1200" i="1" dirty="0">
                <a:solidFill>
                  <a:schemeClr val="bg2">
                    <a:lumMod val="25000"/>
                  </a:schemeClr>
                </a:solidFill>
              </a:rPr>
              <a:t>. </a:t>
            </a:r>
            <a:r>
              <a:rPr lang="en-US" sz="1200" i="1" dirty="0">
                <a:solidFill>
                  <a:schemeClr val="bg2">
                    <a:lumMod val="25000"/>
                  </a:schemeClr>
                </a:solidFill>
                <a:hlinkClick r:id="rId4"/>
              </a:rPr>
              <a:t>https://www.dw.com/en/trains-vs-planes-whats-the-real-cost-of-travel/a-45209552</a:t>
            </a:r>
            <a:r>
              <a:rPr lang="en-US" sz="1200" i="1" dirty="0">
                <a:solidFill>
                  <a:schemeClr val="bg2">
                    <a:lumMod val="25000"/>
                  </a:schemeClr>
                </a:solidFill>
              </a:rPr>
              <a:t>. (Accessed October 30, 2018.</a:t>
            </a:r>
            <a:endParaRPr lang="en-US" sz="1200" dirty="0">
              <a:solidFill>
                <a:schemeClr val="bg2">
                  <a:lumMod val="25000"/>
                </a:schemeClr>
              </a:solidFill>
            </a:endParaRPr>
          </a:p>
        </p:txBody>
      </p:sp>
      <p:sp>
        <p:nvSpPr>
          <p:cNvPr id="11" name="TextBox 10">
            <a:extLst>
              <a:ext uri="{FF2B5EF4-FFF2-40B4-BE49-F238E27FC236}">
                <a16:creationId xmlns:a16="http://schemas.microsoft.com/office/drawing/2014/main" id="{53B258F0-6AA5-4B5C-BB06-BC7362C135A1}"/>
              </a:ext>
            </a:extLst>
          </p:cNvPr>
          <p:cNvSpPr txBox="1"/>
          <p:nvPr/>
        </p:nvSpPr>
        <p:spPr>
          <a:xfrm>
            <a:off x="730120" y="6451041"/>
            <a:ext cx="4887747" cy="276999"/>
          </a:xfrm>
          <a:prstGeom prst="rect">
            <a:avLst/>
          </a:prstGeom>
          <a:noFill/>
        </p:spPr>
        <p:txBody>
          <a:bodyPr wrap="square" rtlCol="0">
            <a:spAutoFit/>
          </a:bodyPr>
          <a:lstStyle>
            <a:defPPr>
              <a:defRPr lang="en-US"/>
            </a:defPPr>
            <a:lvl1pPr>
              <a:defRPr sz="1200">
                <a:solidFill>
                  <a:schemeClr val="bg2">
                    <a:lumMod val="25000"/>
                  </a:schemeClr>
                </a:solidFill>
              </a:defRPr>
            </a:lvl1pPr>
          </a:lstStyle>
          <a:p>
            <a:r>
              <a:rPr lang="en-US" dirty="0">
                <a:hlinkClick r:id="rId5"/>
              </a:rPr>
              <a:t>Reproductions also available here</a:t>
            </a:r>
            <a:endParaRPr lang="en-US" dirty="0"/>
          </a:p>
        </p:txBody>
      </p:sp>
    </p:spTree>
    <p:extLst>
      <p:ext uri="{BB962C8B-B14F-4D97-AF65-F5344CB8AC3E}">
        <p14:creationId xmlns:p14="http://schemas.microsoft.com/office/powerpoint/2010/main" val="322794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4707</TotalTime>
  <Words>1283</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Britannic Bold</vt:lpstr>
      <vt:lpstr>Calibri</vt:lpstr>
      <vt:lpstr>Calibri Light</vt:lpstr>
      <vt:lpstr>Office Theme</vt:lpstr>
      <vt:lpstr>Trains vs Planes: The True Cost of Travel</vt:lpstr>
      <vt:lpstr>PowerPoint Presentation</vt:lpstr>
      <vt:lpstr>PowerPoint Presentation</vt:lpstr>
      <vt:lpstr>Weaknesses of this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Makeover Monday</dc:title>
  <dc:creator>drey</dc:creator>
  <cp:lastModifiedBy>Suyin Lee</cp:lastModifiedBy>
  <cp:revision>40</cp:revision>
  <dcterms:created xsi:type="dcterms:W3CDTF">2018-10-27T17:06:32Z</dcterms:created>
  <dcterms:modified xsi:type="dcterms:W3CDTF">2018-10-31T19:22:49Z</dcterms:modified>
</cp:coreProperties>
</file>