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3" r:id="rId9"/>
    <p:sldId id="264" r:id="rId10"/>
    <p:sldId id="268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yin Lee" initials="SL" lastIdx="1" clrIdx="0">
    <p:extLst>
      <p:ext uri="{19B8F6BF-5375-455C-9EA6-DF929625EA0E}">
        <p15:presenceInfo xmlns:p15="http://schemas.microsoft.com/office/powerpoint/2012/main" userId="0538e2d3b32b5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5"/>
    <a:srgbClr val="F1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30T14:09:34.706" idx="1">
    <p:pos x="7063" y="1294"/>
    <p:text>Should we say this in reference to the visual? We found out that the data was calculated in August 2018 based on the author's code?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87E9-CB8C-4B02-963E-65F4A751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1ADB4-26AB-4123-B10F-B8BB712F5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BF31-1F34-4E01-B747-70006B8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8817-DDC6-4775-8F2C-570A235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F19B-BE98-4D9A-85E7-F5B89F3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3CF-EABB-424D-B5C6-185F9B0F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857E-4253-45E9-A58C-9B3D273F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57FE-2CFC-472B-A2E7-8048780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72C5-BDBA-41FE-80EC-25DCE96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AFC8-105C-41CC-9220-DD609A3E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0D77C-80F6-44D3-A9D5-B98CD43A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B4F6A-4ECA-43A3-8D45-2F97FCBA7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DE2-5609-474A-918A-4A380DF9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12EA-14F3-42E8-9216-DDED5D22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A0B4-B000-4137-9DB4-4483DA60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F8E-1CA3-4F4B-BAFA-212D9D32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D1FA-116D-4B30-88CA-104DD5BB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3832-CB8C-4EBC-A81E-9F7309E5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B723-D69C-4276-A4EC-02781FF8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B68F-C1E0-46D4-BE57-70F6DB37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C6BE-DD34-4662-A021-5BC4ED48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F55A3-DA73-41FD-969A-D4880DA2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A7A11-E60D-447A-8F2F-2F81C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3AF-1A40-4F9F-A98C-58105CF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7182-AD7E-49EA-9318-2C8695ED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DC4-9B69-4116-BCE2-E55773E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323B-F476-4D38-BC72-4CBAF597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6F86D-6971-4DA5-93FD-7369CF71F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B03A-367C-4538-82BB-C6C62343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1197-DC0C-4081-9C44-36F8D5DD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5B23-0B2D-4ED8-BA9E-3CED7E6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4AF-EAEF-4120-A2C9-7B9473A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F4729-EC7E-4F2D-8CE5-515825DD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0CBC-A672-4DB5-9B14-A71BB554E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D514B-37F5-4E54-AE05-DED56F2F4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D240-48B4-4FE8-893C-5704FFDB4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1419-8633-45F3-B7A4-7A83F74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2B15-809E-4B69-88BC-3A4B4EA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A27E-6ECF-4C25-BA17-81BCED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A925-C9CD-423E-BA3E-C6EC379E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D2E13-BD19-4BF6-9291-30D5732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706C-8B13-438E-8C34-6EB2EC3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E6BB1-395C-4F94-BAD8-A44EA0C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380E-F16A-473F-950B-8C4B3DAA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3A7B-0417-4E8B-8413-37375B0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1158-9EE6-4F84-8B42-EAEC3DE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0372-0570-4634-8E0A-F3093ED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78-5C21-46D5-A8ED-FE11CB51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143-A427-4B20-A86B-A7CC41CF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9B74-FB7A-4648-81B7-614A97E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28A86-FD73-4EED-B6D7-856B0BE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23C3-3724-4D58-AC7C-6174FFF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989-15A6-4FF5-B986-1448BC18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6E75D-83A0-4A76-B0AE-4E64A90E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70A2-70F6-4BEF-9EAE-8D87015C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F91C7-9AA2-42B4-8053-6ACB5944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6200-8BD9-419C-8E84-C67ACBD0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B52C-9474-46A3-9BA0-6713820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F8C85-E027-4083-A9F0-1EE43C0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715B-B534-4543-AB96-19D578E3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6A3C-37D4-45C2-A64D-3FCF9EF7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D0A6-BF4F-4486-B406-C704579197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E2E7-D6C0-489F-A9DC-BE2CC2DB1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9B3D-BF8B-47A4-9638-564F5B4E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33E9-220A-471E-9F3C-32BFA686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oozedancing.wordpress.com/2013/10/24/booze-news-halloween-cocktail-recipes-from-beluga-vodka-and-captain-morgan-spiced-ru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A08-81C2-46B3-8E80-BFA23C4B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8541"/>
            <a:ext cx="9144000" cy="2944821"/>
          </a:xfrm>
          <a:prstGeom prst="plaque">
            <a:avLst>
              <a:gd name="adj" fmla="val 15129"/>
            </a:avLst>
          </a:prstGeom>
          <a:solidFill>
            <a:schemeClr val="bg1">
              <a:alpha val="82000"/>
            </a:schemeClr>
          </a:solidFill>
        </p:spPr>
        <p:txBody>
          <a:bodyPr anchor="t"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Trains vs Planes:</a:t>
            </a:r>
            <a:br>
              <a:rPr lang="en-US" dirty="0">
                <a:latin typeface="Britannic Bold" panose="020B0604020202020204" pitchFamily="34" charset="0"/>
              </a:rPr>
            </a:br>
            <a:r>
              <a:rPr lang="en-US" dirty="0">
                <a:latin typeface="Britannic Bold" panose="020B0604020202020204" pitchFamily="34" charset="0"/>
              </a:rPr>
              <a:t>The True Cost of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E280E-1F09-4B49-A4EB-DCA8BB20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18"/>
            <a:ext cx="9144000" cy="1655762"/>
          </a:xfrm>
        </p:spPr>
        <p:txBody>
          <a:bodyPr/>
          <a:lstStyle/>
          <a:p>
            <a:r>
              <a:rPr lang="en-US" b="1" i="1" dirty="0"/>
              <a:t>Makeover Monday 2018</a:t>
            </a:r>
          </a:p>
          <a:p>
            <a:r>
              <a:rPr lang="en-US" b="1" dirty="0" err="1"/>
              <a:t>Suyin</a:t>
            </a:r>
            <a:r>
              <a:rPr lang="en-US" b="1" dirty="0"/>
              <a:t> Lee &amp; Andreas </a:t>
            </a:r>
            <a:r>
              <a:rPr lang="en-US" b="1" dirty="0" err="1"/>
              <a:t>Lezis</a:t>
            </a:r>
            <a:endParaRPr lang="en-US" b="1" dirty="0"/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0D2342C0-3E51-4DC8-8010-AF2C8E1A2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5556" y="3021041"/>
            <a:ext cx="752437" cy="752437"/>
          </a:xfrm>
          <a:prstGeom prst="rect">
            <a:avLst/>
          </a:prstGeom>
        </p:spPr>
      </p:pic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FB47AF8-EFC7-4344-8518-8CDB85B1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9781" y="3021041"/>
            <a:ext cx="752437" cy="752437"/>
          </a:xfrm>
          <a:prstGeom prst="rect">
            <a:avLst/>
          </a:prstGeom>
        </p:spPr>
      </p:pic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75B44A3F-9233-4432-B42F-4975A74A4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7993" y="3042528"/>
            <a:ext cx="752437" cy="7524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411C07A-19A8-4212-B2D4-0318DB2D10B1}"/>
              </a:ext>
            </a:extLst>
          </p:cNvPr>
          <p:cNvSpPr txBox="1">
            <a:spLocks/>
          </p:cNvSpPr>
          <p:nvPr/>
        </p:nvSpPr>
        <p:spPr>
          <a:xfrm>
            <a:off x="1743075" y="1285875"/>
            <a:ext cx="8758238" cy="2543175"/>
          </a:xfrm>
          <a:prstGeom prst="plaque">
            <a:avLst>
              <a:gd name="adj" fmla="val 15129"/>
            </a:avLst>
          </a:prstGeom>
          <a:noFill/>
          <a:ln w="762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2DBC-9BC9-4FBB-8EC1-73B668926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013" cy="4351338"/>
          </a:xfrm>
          <a:solidFill>
            <a:srgbClr val="F2F3F5"/>
          </a:solidFill>
        </p:spPr>
        <p:txBody>
          <a:bodyPr/>
          <a:lstStyle/>
          <a:p>
            <a:r>
              <a:rPr lang="en-US" dirty="0"/>
              <a:t>Required three </a:t>
            </a:r>
            <a:r>
              <a:rPr lang="en-US" dirty="0" err="1"/>
              <a:t>geoms</a:t>
            </a:r>
            <a:r>
              <a:rPr lang="en-US" dirty="0"/>
              <a:t> to plot:</a:t>
            </a:r>
          </a:p>
          <a:p>
            <a:pPr lvl="1"/>
            <a:r>
              <a:rPr lang="en-US" dirty="0"/>
              <a:t>“Displayed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/>
              <a:t>“Actual time” </a:t>
            </a:r>
            <a:r>
              <a:rPr lang="en-US" dirty="0" err="1"/>
              <a:t>geom_point</a:t>
            </a:r>
            <a:endParaRPr lang="en-US" dirty="0"/>
          </a:p>
          <a:p>
            <a:pPr lvl="1"/>
            <a:r>
              <a:rPr lang="en-US" dirty="0" err="1"/>
              <a:t>geom_segment</a:t>
            </a:r>
            <a:endParaRPr lang="en-US" dirty="0"/>
          </a:p>
          <a:p>
            <a:r>
              <a:rPr lang="en-US" dirty="0" err="1"/>
              <a:t>gganimate</a:t>
            </a:r>
            <a:r>
              <a:rPr lang="en-US" dirty="0"/>
              <a:t> (not yet available on CRAN). Requires a dedicated variable to map to each “frame” of the animation (only 2 here)</a:t>
            </a:r>
          </a:p>
          <a:p>
            <a:r>
              <a:rPr lang="en-US" i="1" dirty="0"/>
              <a:t>A lot </a:t>
            </a:r>
            <a:r>
              <a:rPr lang="en-US" dirty="0"/>
              <a:t>of data wrangling was required to prepare the dataset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E695-2FD2-4F04-8E67-45E759F25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4C5E007-CAF2-4FA7-BDCC-44A613DE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59" y="523080"/>
            <a:ext cx="5780082" cy="581184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EFC904E-F77F-45B0-81CC-0876651A7258}"/>
              </a:ext>
            </a:extLst>
          </p:cNvPr>
          <p:cNvSpPr txBox="1">
            <a:spLocks/>
          </p:cNvSpPr>
          <p:nvPr/>
        </p:nvSpPr>
        <p:spPr>
          <a:xfrm>
            <a:off x="327185" y="34210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7A4F897-9371-4FF5-80D6-BACA8BD10996}"/>
              </a:ext>
            </a:extLst>
          </p:cNvPr>
          <p:cNvSpPr txBox="1">
            <a:spLocks/>
          </p:cNvSpPr>
          <p:nvPr/>
        </p:nvSpPr>
        <p:spPr>
          <a:xfrm>
            <a:off x="501016" y="49212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86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2849-0140-4570-A1F0-CB0B0061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2F3F5"/>
          </a:solidFill>
        </p:spPr>
        <p:txBody>
          <a:bodyPr/>
          <a:lstStyle/>
          <a:p>
            <a:r>
              <a:rPr lang="en-US" dirty="0"/>
              <a:t>Let’s face it… the animation makes it harder to understand the data, not easier</a:t>
            </a:r>
          </a:p>
          <a:p>
            <a:r>
              <a:rPr lang="en-US" dirty="0"/>
              <a:t>The assumed delayed applied to all plane trips may not be reasonable, or universally applicable – there are ways of conveying the spread of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CAB0A1-B04C-4AF1-8C61-062543C6F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1208"/>
            <a:ext cx="5815584" cy="5815584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C70DD14-7D63-40CF-9E22-07E093649B64}"/>
              </a:ext>
            </a:extLst>
          </p:cNvPr>
          <p:cNvSpPr txBox="1">
            <a:spLocks/>
          </p:cNvSpPr>
          <p:nvPr/>
        </p:nvSpPr>
        <p:spPr>
          <a:xfrm>
            <a:off x="838200" y="395860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34F17A5-8BB0-4C0A-B66A-AE9E73A63E10}"/>
              </a:ext>
            </a:extLst>
          </p:cNvPr>
          <p:cNvSpPr txBox="1">
            <a:spLocks/>
          </p:cNvSpPr>
          <p:nvPr/>
        </p:nvSpPr>
        <p:spPr>
          <a:xfrm>
            <a:off x="1012031" y="545880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7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B945-8F13-4CDA-80D9-2B7B60666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Recreating the visual – cost</a:t>
            </a:r>
          </a:p>
          <a:p>
            <a:pPr lvl="1"/>
            <a:r>
              <a:rPr lang="en-US" dirty="0"/>
              <a:t>Underlining planes vs. trains as the legend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3A96-D5B9-4DF6-ABB2-74F3288DBF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CD32CA-430E-417A-82E1-BF06DF62E694}"/>
              </a:ext>
            </a:extLst>
          </p:cNvPr>
          <p:cNvSpPr txBox="1">
            <a:spLocks/>
          </p:cNvSpPr>
          <p:nvPr/>
        </p:nvSpPr>
        <p:spPr>
          <a:xfrm>
            <a:off x="990601" y="3677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Challenges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45256A9-2839-492F-8E0A-DEC7FB8679F3}"/>
              </a:ext>
            </a:extLst>
          </p:cNvPr>
          <p:cNvSpPr txBox="1">
            <a:spLocks/>
          </p:cNvSpPr>
          <p:nvPr/>
        </p:nvSpPr>
        <p:spPr>
          <a:xfrm>
            <a:off x="1164432" y="517745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39178" cy="4351338"/>
          </a:xfrm>
        </p:spPr>
        <p:txBody>
          <a:bodyPr/>
          <a:lstStyle/>
          <a:p>
            <a:r>
              <a:rPr lang="en-US" dirty="0"/>
              <a:t>Understanding how travel seasons impact the cost of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7CF56BD-EEBB-449B-BD8A-23CF66B8B2AC}"/>
              </a:ext>
            </a:extLst>
          </p:cNvPr>
          <p:cNvSpPr txBox="1">
            <a:spLocks/>
          </p:cNvSpPr>
          <p:nvPr/>
        </p:nvSpPr>
        <p:spPr>
          <a:xfrm>
            <a:off x="838200" y="29738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Further Developments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24E41EE-AB3B-464E-86FB-41DC37812A93}"/>
              </a:ext>
            </a:extLst>
          </p:cNvPr>
          <p:cNvSpPr txBox="1">
            <a:spLocks/>
          </p:cNvSpPr>
          <p:nvPr/>
        </p:nvSpPr>
        <p:spPr>
          <a:xfrm>
            <a:off x="1012031" y="44740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04A0C4-CBF3-418F-9B8C-4B426C59E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57751" y="3515243"/>
            <a:ext cx="3924095" cy="2748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6CA58-49FA-4023-AF64-C8074F970164}"/>
              </a:ext>
            </a:extLst>
          </p:cNvPr>
          <p:cNvSpPr txBox="1"/>
          <p:nvPr/>
        </p:nvSpPr>
        <p:spPr>
          <a:xfrm>
            <a:off x="4057751" y="6421485"/>
            <a:ext cx="39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boozedancing.wordpress.com/2013/10/24/booze-news-halloween-cocktail-recipes-from-beluga-vodka-and-captain-morgan-spiced-ru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7705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B96C-DDD5-4720-A7C0-66D77E028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FBCA-B4DA-404A-96B2-4128478F1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B40256-E684-4D98-B88F-940265F96941}"/>
              </a:ext>
            </a:extLst>
          </p:cNvPr>
          <p:cNvSpPr txBox="1">
            <a:spLocks/>
          </p:cNvSpPr>
          <p:nvPr/>
        </p:nvSpPr>
        <p:spPr>
          <a:xfrm>
            <a:off x="657224" y="353656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Context: </a:t>
            </a:r>
            <a:r>
              <a:rPr lang="en-US" sz="4000" dirty="0" err="1">
                <a:latin typeface="Britannic Bold" panose="020B0903060703020204" pitchFamily="34" charset="0"/>
              </a:rPr>
              <a:t>Deutche</a:t>
            </a:r>
            <a:r>
              <a:rPr lang="en-US" sz="4000" dirty="0">
                <a:latin typeface="Britannic Bold" panose="020B0903060703020204" pitchFamily="34" charset="0"/>
              </a:rPr>
              <a:t> Welles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FC5CE5A-1BAE-44E8-A50C-8D8942309B6B}"/>
              </a:ext>
            </a:extLst>
          </p:cNvPr>
          <p:cNvSpPr txBox="1">
            <a:spLocks/>
          </p:cNvSpPr>
          <p:nvPr/>
        </p:nvSpPr>
        <p:spPr>
          <a:xfrm>
            <a:off x="838200" y="503676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0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Examines monetary cost of travel (vertical axis) as a function of number of weeks booked ahead (horizontal axis)</a:t>
            </a:r>
          </a:p>
          <a:p>
            <a:r>
              <a:rPr lang="en-US" i="1" dirty="0"/>
              <a:t>Faceted</a:t>
            </a:r>
            <a:r>
              <a:rPr lang="en-US" dirty="0"/>
              <a:t> by six Origin-Destination 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the fifth variable: distance (km) between each Origin &amp; Destination</a:t>
            </a:r>
          </a:p>
          <a:p>
            <a:r>
              <a:rPr lang="en-US" dirty="0"/>
              <a:t>Note the legend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838"/>
            <a:ext cx="4970170" cy="624032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4E8010EC-8516-4CF7-BF65-6A01A780A0AC}"/>
              </a:ext>
            </a:extLst>
          </p:cNvPr>
          <p:cNvSpPr txBox="1">
            <a:spLocks/>
          </p:cNvSpPr>
          <p:nvPr/>
        </p:nvSpPr>
        <p:spPr>
          <a:xfrm>
            <a:off x="6172200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B91EBF1-F3B2-44A5-8DE4-BCAF40CF75B0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C46BD-7B85-4610-878A-026E264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this visualization?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No information stated on graph on when the data was collected</a:t>
            </a:r>
          </a:p>
          <a:p>
            <a:r>
              <a:rPr lang="en-US" dirty="0"/>
              <a:t>Not clear how the facets are sorted (if they’re sorted at all)</a:t>
            </a:r>
          </a:p>
          <a:p>
            <a:r>
              <a:rPr lang="en-US" dirty="0"/>
              <a:t>Not clear where the data for the distance (km) represents, unknown source</a:t>
            </a:r>
          </a:p>
          <a:p>
            <a:r>
              <a:rPr lang="en-US" dirty="0"/>
              <a:t>Should we care more about absolute differences in cost (as this graph shows), or relative differences?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C7AF9-AF33-4854-B423-BF755EC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7" y="176107"/>
            <a:ext cx="5181600" cy="6505786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228EEE5-0541-445C-9224-6F0901026F9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8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colorTemperature colorTemp="9956"/>
                    </a14:imgEffect>
                    <a14:imgEffect>
                      <a14:saturation sat="80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F061B-0A3E-4BF9-87E8-79A7E08DF5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" y="248747"/>
            <a:ext cx="5284409" cy="6360506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8D0CE611-6544-4C82-ABF3-7BCBE56844A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Recreate Original Visualization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804098-EA1C-44AC-BD0E-FBA037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1F3F5"/>
          </a:solidFill>
        </p:spPr>
        <p:txBody>
          <a:bodyPr anchor="ctr">
            <a:normAutofit/>
          </a:bodyPr>
          <a:lstStyle/>
          <a:p>
            <a:r>
              <a:rPr lang="en-US" dirty="0"/>
              <a:t>/Suyin will </a:t>
            </a:r>
            <a:r>
              <a:rPr lang="en-US" dirty="0" err="1"/>
              <a:t>populatte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82676B8-3B5A-4447-B946-EF3F4441F2D6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Improving the Original Visualization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583C-8F2E-4079-BE7C-37D15C1B2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46C7F-D9D0-40DA-8FA8-BEF42BF51131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Indifferent between Mode of Travel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49DE2AB-8270-4542-85BD-374D21E04272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4E536A0-7DF3-4EAA-8DF7-B9BD833793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Examines time “cost” of travel (horizontal axis) for each of six routes (vertical axis)</a:t>
            </a:r>
          </a:p>
          <a:p>
            <a:r>
              <a:rPr lang="en-US" dirty="0"/>
              <a:t>It’s animated! The animation introduces a new variable: time delay, i.e. the “actual” time cost (applies to planes only)</a:t>
            </a:r>
          </a:p>
          <a:p>
            <a:r>
              <a:rPr lang="en-US" i="1" dirty="0"/>
              <a:t>Colored</a:t>
            </a:r>
            <a:r>
              <a:rPr lang="en-US" dirty="0"/>
              <a:t> by mode of travel (</a:t>
            </a:r>
            <a:r>
              <a:rPr lang="en-US" dirty="0">
                <a:solidFill>
                  <a:srgbClr val="FF0000"/>
                </a:solidFill>
              </a:rPr>
              <a:t>red = plane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train = blue</a:t>
            </a:r>
            <a:r>
              <a:rPr lang="en-US" dirty="0"/>
              <a:t>) </a:t>
            </a:r>
          </a:p>
          <a:p>
            <a:r>
              <a:rPr lang="en-US" dirty="0"/>
              <a:t>Note that the time axis is labelled in 30 minute increments</a:t>
            </a:r>
          </a:p>
          <a:p>
            <a:r>
              <a:rPr lang="en-US" dirty="0"/>
              <a:t>Note the legend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110FBB1-54FB-4874-88AF-893AD273E47B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Original Visualization: Time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43DCD7-6D94-4F39-8F79-8F9C81870C68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44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3C6753-C444-49C8-A285-43788753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1F3F5"/>
          </a:solidFill>
        </p:spPr>
        <p:txBody>
          <a:bodyPr anchor="ctr">
            <a:normAutofit lnSpcReduction="10000"/>
          </a:bodyPr>
          <a:lstStyle/>
          <a:p>
            <a:r>
              <a:rPr lang="en-US" dirty="0"/>
              <a:t>When were these data collected?</a:t>
            </a:r>
          </a:p>
          <a:p>
            <a:r>
              <a:rPr lang="en-US" dirty="0"/>
              <a:t>Questionable assumptions underlying the “actual” time</a:t>
            </a:r>
          </a:p>
          <a:p>
            <a:r>
              <a:rPr lang="en-US" dirty="0"/>
              <a:t>Does the dotted vertical line really convey any additional information?</a:t>
            </a:r>
          </a:p>
          <a:p>
            <a:r>
              <a:rPr lang="en-US" dirty="0"/>
              <a:t>The frame changes are frustrating and do not enhance our ability to understand the data!</a:t>
            </a:r>
          </a:p>
        </p:txBody>
      </p:sp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EDDE9A40-5A1D-45B7-A535-8B0BA7A59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4887747" cy="6085917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6EDED69-D195-4C59-9347-234A7FDBC53E}"/>
              </a:ext>
            </a:extLst>
          </p:cNvPr>
          <p:cNvSpPr txBox="1">
            <a:spLocks/>
          </p:cNvSpPr>
          <p:nvPr/>
        </p:nvSpPr>
        <p:spPr>
          <a:xfrm>
            <a:off x="6179345" y="381792"/>
            <a:ext cx="5181599" cy="1325563"/>
          </a:xfrm>
          <a:prstGeom prst="plaque">
            <a:avLst/>
          </a:prstGeom>
          <a:solidFill>
            <a:schemeClr val="bg1">
              <a:alpha val="82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ritannic Bold" panose="020B0903060703020204" pitchFamily="34" charset="0"/>
              </a:rPr>
              <a:t>Weaknesses of the visual?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F352485-0744-4634-AFB6-0E43C0FEA7A7}"/>
              </a:ext>
            </a:extLst>
          </p:cNvPr>
          <p:cNvSpPr txBox="1">
            <a:spLocks/>
          </p:cNvSpPr>
          <p:nvPr/>
        </p:nvSpPr>
        <p:spPr>
          <a:xfrm>
            <a:off x="6353176" y="531812"/>
            <a:ext cx="4833938" cy="1025525"/>
          </a:xfrm>
          <a:prstGeom prst="plaque">
            <a:avLst/>
          </a:prstGeom>
          <a:noFill/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427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Office Theme</vt:lpstr>
      <vt:lpstr>Trains vs Planes: The True Cost of Travel</vt:lpstr>
      <vt:lpstr>PowerPoint Presentation</vt:lpstr>
      <vt:lpstr>PowerPoint Presentation</vt:lpstr>
      <vt:lpstr>Weaknesses of this visualization?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Makeover Monday</dc:title>
  <dc:creator>drey</dc:creator>
  <cp:lastModifiedBy>Suyin Lee</cp:lastModifiedBy>
  <cp:revision>18</cp:revision>
  <dcterms:created xsi:type="dcterms:W3CDTF">2018-10-27T17:06:32Z</dcterms:created>
  <dcterms:modified xsi:type="dcterms:W3CDTF">2018-10-30T18:55:41Z</dcterms:modified>
</cp:coreProperties>
</file>