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3" r:id="rId8"/>
    <p:sldId id="264" r:id="rId9"/>
    <p:sldId id="268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5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7E9-CB8C-4B02-963E-65F4A751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ADB4-26AB-4123-B10F-B8BB712F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BF31-1F34-4E01-B747-70006B8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8817-DDC6-4775-8F2C-570A235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F19B-BE98-4D9A-85E7-F5B89F3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3CF-EABB-424D-B5C6-185F9B0F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857E-4253-45E9-A58C-9B3D273F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57FE-2CFC-472B-A2E7-8048780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72C5-BDBA-41FE-80EC-25DCE96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AFC8-105C-41CC-9220-DD609A3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0D77C-80F6-44D3-A9D5-B98CD43A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4F6A-4ECA-43A3-8D45-2F97FCBA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EDE2-5609-474A-918A-4A380DF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12EA-14F3-42E8-9216-DDED5D22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A0B4-B000-4137-9DB4-4483DA6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F8E-1CA3-4F4B-BAFA-212D9D3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D1FA-116D-4B30-88CA-104DD5BB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3832-CB8C-4EBC-A81E-9F7309E5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B723-D69C-4276-A4EC-02781FF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B68F-C1E0-46D4-BE57-70F6DB37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C6BE-DD34-4662-A021-5BC4ED48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55A3-DA73-41FD-969A-D4880DA2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A11-E60D-447A-8F2F-2F81C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3AF-1A40-4F9F-A98C-58105CF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7182-AD7E-49EA-9318-2C8695E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DC4-9B69-4116-BCE2-E55773E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323B-F476-4D38-BC72-4CBAF597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6F86D-6971-4DA5-93FD-7369CF71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B03A-367C-4538-82BB-C6C6234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1197-DC0C-4081-9C44-36F8D5DD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5B23-0B2D-4ED8-BA9E-3CED7E6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4AF-EAEF-4120-A2C9-7B9473AE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4729-EC7E-4F2D-8CE5-515825DD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0CBC-A672-4DB5-9B14-A71BB554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D514B-37F5-4E54-AE05-DED56F2F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D240-48B4-4FE8-893C-5704FFDB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1419-8633-45F3-B7A4-7A83F74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2B15-809E-4B69-88BC-3A4B4EA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A27E-6ECF-4C25-BA17-81BCED32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A925-C9CD-423E-BA3E-C6EC379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2E13-BD19-4BF6-9291-30D5732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706C-8B13-438E-8C34-6EB2EC3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6BB1-395C-4F94-BAD8-A44EA0C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380E-F16A-473F-950B-8C4B3DA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3A7B-0417-4E8B-8413-37375B0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1158-9EE6-4F84-8B42-EAEC3DE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372-0570-4634-8E0A-F3093ED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78-5C21-46D5-A8ED-FE11CB51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143-A427-4B20-A86B-A7CC41CF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9B74-FB7A-4648-81B7-614A97E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8A86-FD73-4EED-B6D7-856B0BE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23C3-3724-4D58-AC7C-6174FFF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989-15A6-4FF5-B986-1448BC18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6E75D-83A0-4A76-B0AE-4E64A90E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70A2-70F6-4BEF-9EAE-8D87015C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91C7-9AA2-42B4-8053-6ACB5944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6200-8BD9-419C-8E84-C67ACBD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B52C-9474-46A3-9BA0-6713820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F8C85-E027-4083-A9F0-1EE43C0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715B-B534-4543-AB96-19D578E3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A3C-37D4-45C2-A64D-3FCF9EF7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2E7-D6C0-489F-A9DC-BE2CC2DB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9B3D-BF8B-47A4-9638-564F5B4E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A08-81C2-46B3-8E80-BFA23C4B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Trains vs Planes:</a:t>
            </a:r>
            <a:br>
              <a:rPr lang="en-US" b="1" dirty="0"/>
            </a:br>
            <a:r>
              <a:rPr lang="en-US" b="1" dirty="0"/>
              <a:t>The True Cost of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280E-1F09-4B49-A4EB-DCA8BB202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Makeover Monday</a:t>
            </a:r>
          </a:p>
          <a:p>
            <a:r>
              <a:rPr lang="en-US" b="1" dirty="0" err="1"/>
              <a:t>Suyin</a:t>
            </a:r>
            <a:r>
              <a:rPr lang="en-US" b="1" dirty="0"/>
              <a:t> Lee &amp; Andreas </a:t>
            </a:r>
            <a:r>
              <a:rPr lang="en-US" b="1" dirty="0" err="1"/>
              <a:t>Lezis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97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E9FC-7DAF-4A81-907A-EAE862A0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b="1" dirty="0"/>
              <a:t>Improving the Original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849-0140-4570-A1F0-CB0B00611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F2F3F5"/>
          </a:solidFill>
        </p:spPr>
        <p:txBody>
          <a:bodyPr/>
          <a:lstStyle/>
          <a:p>
            <a:r>
              <a:rPr lang="en-US" dirty="0"/>
              <a:t>Let’s face it… the animation makes it harder to understand the data, not easier</a:t>
            </a:r>
          </a:p>
          <a:p>
            <a:r>
              <a:rPr lang="en-US" dirty="0"/>
              <a:t>The assumed delayed applied to all plane trips may not be reasonable, or universally applicable – there are ways of conveying the spread of data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CAB0A1-B04C-4AF1-8C61-062543C6F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08"/>
            <a:ext cx="5815584" cy="5815584"/>
          </a:xfrm>
        </p:spPr>
      </p:pic>
    </p:spTree>
    <p:extLst>
      <p:ext uri="{BB962C8B-B14F-4D97-AF65-F5344CB8AC3E}">
        <p14:creationId xmlns:p14="http://schemas.microsoft.com/office/powerpoint/2010/main" val="267587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B01-A1F6-46BE-9810-500284D6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B945-8F13-4CDA-80D9-2B7B60666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3A96-D5B9-4DF6-ABB2-74F3288DB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C00E-DA2D-478D-976F-161FABE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FBCA-B4DA-404A-96B2-4128478F1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C00E-DA2D-478D-976F-161FABE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Context: </a:t>
            </a:r>
            <a:r>
              <a:rPr lang="en-US" b="1" i="1" dirty="0"/>
              <a:t>Deutsche </a:t>
            </a:r>
            <a:r>
              <a:rPr lang="en-US" b="1" i="1" dirty="0" err="1"/>
              <a:t>Welle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FBCA-B4DA-404A-96B2-4128478F1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b="1" dirty="0"/>
              <a:t>Original Visualization: Cost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64B5-B08F-4510-A247-AEFB264E9E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Examines monetary cost of travel (vertical axis) as a function of number of weeks booked ahead (horizontal axis)</a:t>
            </a:r>
          </a:p>
          <a:p>
            <a:r>
              <a:rPr lang="en-US" i="1" dirty="0"/>
              <a:t>Faceted</a:t>
            </a:r>
            <a:r>
              <a:rPr lang="en-US" dirty="0"/>
              <a:t> by six Origin-Destination dyads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the fifth variable: distance (km) between each Origin &amp; Destination</a:t>
            </a:r>
          </a:p>
          <a:p>
            <a:r>
              <a:rPr lang="en-US" dirty="0"/>
              <a:t>Note the legend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838"/>
            <a:ext cx="4970170" cy="6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b="1" dirty="0"/>
              <a:t>Weaknesses of this visualization?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64B5-B08F-4510-A247-AEFB264E9E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lnSpcReduction="10000"/>
          </a:bodyPr>
          <a:lstStyle/>
          <a:p>
            <a:r>
              <a:rPr lang="en-US" dirty="0"/>
              <a:t>When were these data collected?</a:t>
            </a:r>
          </a:p>
          <a:p>
            <a:r>
              <a:rPr lang="en-US" dirty="0"/>
              <a:t>Not clear how the facets are sorted (if they’re sorted at all)</a:t>
            </a:r>
          </a:p>
          <a:p>
            <a:r>
              <a:rPr lang="en-US" dirty="0"/>
              <a:t>Not clear where the data for the distance (km) represents, unknown source</a:t>
            </a:r>
          </a:p>
          <a:p>
            <a:r>
              <a:rPr lang="en-US" dirty="0"/>
              <a:t>Should we care more about absolute differences in cost (as this graph shows), or relative differences?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838"/>
            <a:ext cx="4970170" cy="6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C771-8A79-4EDD-B850-CD0D4E13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Recreating the Original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BC-9BC9-4FBB-8EC1-73B668926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E695-2FD2-4F04-8E67-45E759F25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E9FC-7DAF-4A81-907A-EAE862A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the Original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849-0140-4570-A1F0-CB0B00611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b="1" dirty="0"/>
              <a:t>Original Visualization:</a:t>
            </a:r>
            <a:br>
              <a:rPr lang="en-US" b="1" dirty="0"/>
            </a:br>
            <a:r>
              <a:rPr lang="en-US" b="1" dirty="0"/>
              <a:t>Time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4E536A0-7DF3-4EAA-8DF7-B9BD83379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Examines time “cost” of travel (horizontal axis) for each of six routes (vertical axis)</a:t>
            </a:r>
          </a:p>
          <a:p>
            <a:r>
              <a:rPr lang="en-US" dirty="0"/>
              <a:t>It’s animated! The animation introduces a new variable: time delay, i.e. the “actual” time cost (applies to planes only)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that the time axis is labelled in 30 minute increments</a:t>
            </a:r>
          </a:p>
          <a:p>
            <a:r>
              <a:rPr lang="en-US" dirty="0"/>
              <a:t>Note the legend</a:t>
            </a:r>
          </a:p>
        </p:txBody>
      </p:sp>
    </p:spTree>
    <p:extLst>
      <p:ext uri="{BB962C8B-B14F-4D97-AF65-F5344CB8AC3E}">
        <p14:creationId xmlns:p14="http://schemas.microsoft.com/office/powerpoint/2010/main" val="322794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b="1" dirty="0"/>
              <a:t>Weaknesses of this visualization?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64B5-B08F-4510-A247-AEFB264E9E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lnSpcReduction="10000"/>
          </a:bodyPr>
          <a:lstStyle/>
          <a:p>
            <a:r>
              <a:rPr lang="en-US" dirty="0"/>
              <a:t>When were these data collected?</a:t>
            </a:r>
          </a:p>
          <a:p>
            <a:r>
              <a:rPr lang="en-US" dirty="0"/>
              <a:t>Questionable assumptions underlying the “actual” time</a:t>
            </a:r>
          </a:p>
          <a:p>
            <a:r>
              <a:rPr lang="en-US" dirty="0"/>
              <a:t>Does the dotted vertical line really convey any additional information?</a:t>
            </a:r>
          </a:p>
          <a:p>
            <a:r>
              <a:rPr lang="en-US" dirty="0"/>
              <a:t>The frame changes are frustrating and do not enhance our ability to understand the data!</a:t>
            </a:r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EDDE9A40-5A1D-45B7-A535-8B0BA7A59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2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C771-8A79-4EDD-B850-CD0D4E13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13" y="342105"/>
            <a:ext cx="5334000" cy="1325563"/>
          </a:xfrm>
        </p:spPr>
        <p:txBody>
          <a:bodyPr/>
          <a:lstStyle/>
          <a:p>
            <a:r>
              <a:rPr lang="en-US" b="1" dirty="0"/>
              <a:t>Recreating the Original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BC-9BC9-4FBB-8EC1-73B668926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0013" cy="4351338"/>
          </a:xfrm>
          <a:solidFill>
            <a:srgbClr val="F2F3F5"/>
          </a:solidFill>
        </p:spPr>
        <p:txBody>
          <a:bodyPr/>
          <a:lstStyle/>
          <a:p>
            <a:r>
              <a:rPr lang="en-US" dirty="0"/>
              <a:t>Required three </a:t>
            </a:r>
            <a:r>
              <a:rPr lang="en-US" dirty="0" err="1"/>
              <a:t>geoms</a:t>
            </a:r>
            <a:r>
              <a:rPr lang="en-US" dirty="0"/>
              <a:t> to plot:</a:t>
            </a:r>
          </a:p>
          <a:p>
            <a:pPr lvl="1"/>
            <a:r>
              <a:rPr lang="en-US" dirty="0"/>
              <a:t>“Displayed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/>
              <a:t>“Actual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 err="1"/>
              <a:t>geom_segment</a:t>
            </a:r>
            <a:endParaRPr lang="en-US" dirty="0"/>
          </a:p>
          <a:p>
            <a:r>
              <a:rPr lang="en-US" dirty="0" err="1"/>
              <a:t>gganimate</a:t>
            </a:r>
            <a:r>
              <a:rPr lang="en-US" dirty="0"/>
              <a:t> (not yet available on CRAN). Requires a dedicated variable to map to each “frame” of the animation (only 2 here)</a:t>
            </a:r>
          </a:p>
          <a:p>
            <a:r>
              <a:rPr lang="en-US" i="1" dirty="0"/>
              <a:t>A lot </a:t>
            </a:r>
            <a:r>
              <a:rPr lang="en-US" dirty="0"/>
              <a:t>of data wrangling was required to prepare the dataset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E695-2FD2-4F04-8E67-45E759F25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4C5E007-CAF2-4FA7-BDCC-44A613DE3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59" y="523080"/>
            <a:ext cx="5780082" cy="58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8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3495</TotalTime>
  <Words>384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Trains vs Planes: The True Cost of Travel</vt:lpstr>
      <vt:lpstr>Context: Deutsche Welle</vt:lpstr>
      <vt:lpstr>Original Visualization: Cost</vt:lpstr>
      <vt:lpstr>Weaknesses of this visualization?</vt:lpstr>
      <vt:lpstr>Recreating the Original Visualization</vt:lpstr>
      <vt:lpstr>Improving the Original Visualization</vt:lpstr>
      <vt:lpstr>Original Visualization: Time</vt:lpstr>
      <vt:lpstr>Weaknesses of this visualization?</vt:lpstr>
      <vt:lpstr>Recreating the Original Visualization</vt:lpstr>
      <vt:lpstr>Improving the Original Visualization</vt:lpstr>
      <vt:lpstr>Challenges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Makeover Monday</dc:title>
  <dc:creator>drey</dc:creator>
  <cp:lastModifiedBy>drey</cp:lastModifiedBy>
  <cp:revision>14</cp:revision>
  <dcterms:created xsi:type="dcterms:W3CDTF">2018-10-27T17:06:32Z</dcterms:created>
  <dcterms:modified xsi:type="dcterms:W3CDTF">2018-10-30T03:29:16Z</dcterms:modified>
</cp:coreProperties>
</file>