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comments/comment1.xml" ContentType="application/vnd.openxmlformats-officedocument.presentationml.comments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71" r:id="rId8"/>
    <p:sldId id="263" r:id="rId9"/>
    <p:sldId id="264" r:id="rId10"/>
    <p:sldId id="268" r:id="rId11"/>
    <p:sldId id="266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yin Lee" initials="SL" lastIdx="1" clrIdx="0">
    <p:extLst>
      <p:ext uri="{19B8F6BF-5375-455C-9EA6-DF929625EA0E}">
        <p15:presenceInfo xmlns:p15="http://schemas.microsoft.com/office/powerpoint/2012/main" userId="0538e2d3b32b50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5"/>
    <a:srgbClr val="F1F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30T14:09:34.706" idx="1">
    <p:pos x="7063" y="1294"/>
    <p:text>Should we say this in reference to the visual? We found out that the data was calculated in August 2018 based on the author's code?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87E9-CB8C-4B02-963E-65F4A7515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1ADB4-26AB-4123-B10F-B8BB712F5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FBF31-1F34-4E01-B747-70006B88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F8817-DDC6-4775-8F2C-570A2355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1F19B-BE98-4D9A-85E7-F5B89F36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3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43CF-EABB-424D-B5C6-185F9B0F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0857E-4253-45E9-A58C-9B3D273FD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957FE-2CFC-472B-A2E7-80487804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272C5-BDBA-41FE-80EC-25DCE962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2AFC8-105C-41CC-9220-DD609A3E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3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0D77C-80F6-44D3-A9D5-B98CD43AA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B4F6A-4ECA-43A3-8D45-2F97FCBA7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DEDE2-5609-474A-918A-4A380DF9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12EA-14F3-42E8-9216-DDED5D22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BA0B4-B000-4137-9DB4-4483DA60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9F8E-1CA3-4F4B-BAFA-212D9D32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DD1FA-116D-4B30-88CA-104DD5BB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33832-CB8C-4EBC-A81E-9F7309E5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1B723-D69C-4276-A4EC-02781FF8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8B68F-C1E0-46D4-BE57-70F6DB37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C6BE-DD34-4662-A021-5BC4ED48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F55A3-DA73-41FD-969A-D4880DA25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A7A11-E60D-447A-8F2F-2F81CB46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B83AF-1A40-4F9F-A98C-58105CFE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D7182-AD7E-49EA-9318-2C8695ED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69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2DC4-9B69-4116-BCE2-E55773E05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1323B-F476-4D38-BC72-4CBAF5979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6F86D-6971-4DA5-93FD-7369CF71F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EB03A-367C-4538-82BB-C6C62343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71197-DC0C-4081-9C44-36F8D5DD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B5B23-0B2D-4ED8-BA9E-3CED7E6F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0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E4AF-EAEF-4120-A2C9-7B9473AE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F4729-EC7E-4F2D-8CE5-515825DDC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50CBC-A672-4DB5-9B14-A71BB554E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D514B-37F5-4E54-AE05-DED56F2F4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7D240-48B4-4FE8-893C-5704FFDB4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81419-8633-45F3-B7A4-7A83F742B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2B15-809E-4B69-88BC-3A4B4EAE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BA27E-6ECF-4C25-BA17-81BCED32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2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A925-C9CD-423E-BA3E-C6EC379E7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D2E13-BD19-4BF6-9291-30D57322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9706C-8B13-438E-8C34-6EB2EC36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E6BB1-395C-4F94-BAD8-A44EA0CD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4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C380E-F16A-473F-950B-8C4B3DAA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93A7B-0417-4E8B-8413-37375B00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F1158-9EE6-4F84-8B42-EAEC3DE7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3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0372-0570-4634-8E0A-F3093ED4A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A9178-5C21-46D5-A8ED-FE11CB518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C1143-A427-4B20-A86B-A7CC41CF0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29B74-FB7A-4648-81B7-614A97ED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28A86-FD73-4EED-B6D7-856B0BEB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A23C3-3724-4D58-AC7C-6174FFFF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5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2C989-15A6-4FF5-B986-1448BC18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6E75D-83A0-4A76-B0AE-4E64A90EE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A70A2-70F6-4BEF-9EAE-8D87015CA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F91C7-9AA2-42B4-8053-6ACB5944A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D6200-8BD9-419C-8E84-C67ACBD0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FB52C-9474-46A3-9BA0-6713820F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5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12000"/>
                    </a14:imgEffect>
                    <a14:imgEffect>
                      <a14:colorTemperature colorTemp="9956"/>
                    </a14:imgEffect>
                    <a14:imgEffect>
                      <a14:saturation sat="80000"/>
                    </a14:imgEffect>
                    <a14:imgEffect>
                      <a14:brightnessContrast contrast="4000"/>
                    </a14:imgEffect>
                  </a14:imgLayer>
                </a14:imgProps>
              </a:ext>
            </a:extLst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F8C85-E027-4083-A9F0-1EE43C06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A715B-B534-4543-AB96-19D578E31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D6A3C-37D4-45C2-A64D-3FCF9EF7B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4E2E7-D6C0-489F-A9DC-BE2CC2DB1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69B3D-BF8B-47A4-9638-564F5B4EA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boozedancing.wordpress.com/2013/10/24/booze-news-halloween-cocktail-recipes-from-beluga-vodka-and-captain-morgan-spiced-ru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0A08-81C2-46B3-8E80-BFA23C4B2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8541"/>
            <a:ext cx="9144000" cy="2944821"/>
          </a:xfrm>
          <a:prstGeom prst="plaque">
            <a:avLst>
              <a:gd name="adj" fmla="val 15129"/>
            </a:avLst>
          </a:prstGeom>
          <a:solidFill>
            <a:schemeClr val="bg1">
              <a:alpha val="82000"/>
            </a:schemeClr>
          </a:solidFill>
        </p:spPr>
        <p:txBody>
          <a:bodyPr anchor="t">
            <a:normAutofit/>
          </a:bodyPr>
          <a:lstStyle/>
          <a:p>
            <a:r>
              <a:rPr lang="en-US" dirty="0">
                <a:latin typeface="Britannic Bold" panose="020B0604020202020204" pitchFamily="34" charset="0"/>
              </a:rPr>
              <a:t>Trains vs Planes:</a:t>
            </a:r>
            <a:br>
              <a:rPr lang="en-US" dirty="0">
                <a:latin typeface="Britannic Bold" panose="020B0604020202020204" pitchFamily="34" charset="0"/>
              </a:rPr>
            </a:br>
            <a:r>
              <a:rPr lang="en-US" dirty="0">
                <a:latin typeface="Britannic Bold" panose="020B0604020202020204" pitchFamily="34" charset="0"/>
              </a:rPr>
              <a:t>The True Cost of Travel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E280E-1F09-4B49-A4EB-DCA8BB202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7518"/>
            <a:ext cx="9144000" cy="1655762"/>
          </a:xfrm>
        </p:spPr>
        <p:txBody>
          <a:bodyPr/>
          <a:lstStyle/>
          <a:p>
            <a:r>
              <a:rPr lang="en-US" b="1" i="1" dirty="0"/>
              <a:t>Makeover Monday 2018</a:t>
            </a:r>
          </a:p>
          <a:p>
            <a:r>
              <a:rPr lang="en-US" b="1" dirty="0" err="1"/>
              <a:t>Suyin</a:t>
            </a:r>
            <a:r>
              <a:rPr lang="en-US" b="1" dirty="0"/>
              <a:t> Lee &amp; Andreas </a:t>
            </a:r>
            <a:r>
              <a:rPr lang="en-US" b="1" dirty="0" err="1"/>
              <a:t>Lezis</a:t>
            </a:r>
            <a:endParaRPr lang="en-US" b="1" dirty="0"/>
          </a:p>
        </p:txBody>
      </p:sp>
      <p:pic>
        <p:nvPicPr>
          <p:cNvPr id="5" name="Graphic 4" descr="Train">
            <a:extLst>
              <a:ext uri="{FF2B5EF4-FFF2-40B4-BE49-F238E27FC236}">
                <a16:creationId xmlns:a16="http://schemas.microsoft.com/office/drawing/2014/main" id="{0D2342C0-3E51-4DC8-8010-AF2C8E1A2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75556" y="3021041"/>
            <a:ext cx="752437" cy="752437"/>
          </a:xfrm>
          <a:prstGeom prst="rect">
            <a:avLst/>
          </a:prstGeom>
        </p:spPr>
      </p:pic>
      <p:pic>
        <p:nvPicPr>
          <p:cNvPr id="7" name="Graphic 6" descr="Airplane">
            <a:extLst>
              <a:ext uri="{FF2B5EF4-FFF2-40B4-BE49-F238E27FC236}">
                <a16:creationId xmlns:a16="http://schemas.microsoft.com/office/drawing/2014/main" id="{CFB47AF8-EFC7-4344-8518-8CDB85B127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19781" y="3021041"/>
            <a:ext cx="752437" cy="752437"/>
          </a:xfrm>
          <a:prstGeom prst="rect">
            <a:avLst/>
          </a:prstGeom>
        </p:spPr>
      </p:pic>
      <p:pic>
        <p:nvPicPr>
          <p:cNvPr id="9" name="Graphic 8" descr="Rocket">
            <a:extLst>
              <a:ext uri="{FF2B5EF4-FFF2-40B4-BE49-F238E27FC236}">
                <a16:creationId xmlns:a16="http://schemas.microsoft.com/office/drawing/2014/main" id="{75B44A3F-9233-4432-B42F-4975A74A4F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47993" y="3042528"/>
            <a:ext cx="752437" cy="75243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411C07A-19A8-4212-B2D4-0318DB2D10B1}"/>
              </a:ext>
            </a:extLst>
          </p:cNvPr>
          <p:cNvSpPr txBox="1">
            <a:spLocks/>
          </p:cNvSpPr>
          <p:nvPr/>
        </p:nvSpPr>
        <p:spPr>
          <a:xfrm>
            <a:off x="1743075" y="1285875"/>
            <a:ext cx="8758238" cy="2543175"/>
          </a:xfrm>
          <a:prstGeom prst="plaque">
            <a:avLst>
              <a:gd name="adj" fmla="val 15129"/>
            </a:avLst>
          </a:prstGeom>
          <a:noFill/>
          <a:ln w="7620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ritannic 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971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D2DBC-9BC9-4FBB-8EC1-73B668926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0013" cy="4351338"/>
          </a:xfrm>
          <a:solidFill>
            <a:srgbClr val="F2F3F5"/>
          </a:solidFill>
        </p:spPr>
        <p:txBody>
          <a:bodyPr/>
          <a:lstStyle/>
          <a:p>
            <a:r>
              <a:rPr lang="en-US" dirty="0"/>
              <a:t>Required three </a:t>
            </a:r>
            <a:r>
              <a:rPr lang="en-US" dirty="0" err="1"/>
              <a:t>geoms</a:t>
            </a:r>
            <a:r>
              <a:rPr lang="en-US" dirty="0"/>
              <a:t> to plot:</a:t>
            </a:r>
          </a:p>
          <a:p>
            <a:pPr lvl="1"/>
            <a:r>
              <a:rPr lang="en-US" dirty="0"/>
              <a:t>“Displayed time” </a:t>
            </a:r>
            <a:r>
              <a:rPr lang="en-US" dirty="0" err="1"/>
              <a:t>geom_point</a:t>
            </a:r>
            <a:endParaRPr lang="en-US" dirty="0"/>
          </a:p>
          <a:p>
            <a:pPr lvl="1"/>
            <a:r>
              <a:rPr lang="en-US" dirty="0"/>
              <a:t>“Actual time” </a:t>
            </a:r>
            <a:r>
              <a:rPr lang="en-US" dirty="0" err="1"/>
              <a:t>geom_point</a:t>
            </a:r>
            <a:endParaRPr lang="en-US" dirty="0"/>
          </a:p>
          <a:p>
            <a:pPr lvl="1"/>
            <a:r>
              <a:rPr lang="en-US" dirty="0" err="1"/>
              <a:t>geom_segment</a:t>
            </a:r>
            <a:endParaRPr lang="en-US" dirty="0"/>
          </a:p>
          <a:p>
            <a:r>
              <a:rPr lang="en-US" dirty="0" err="1"/>
              <a:t>gganimate</a:t>
            </a:r>
            <a:r>
              <a:rPr lang="en-US" dirty="0"/>
              <a:t> (not yet available on CRAN). Requires a dedicated variable to map to each “frame” of the animation (only 2 here)</a:t>
            </a:r>
          </a:p>
          <a:p>
            <a:r>
              <a:rPr lang="en-US" i="1" dirty="0"/>
              <a:t>A lot </a:t>
            </a:r>
            <a:r>
              <a:rPr lang="en-US" dirty="0"/>
              <a:t>of data wrangling was required to prepare the dataset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BE695-2FD2-4F04-8E67-45E759F250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84C5E007-CAF2-4FA7-BDCC-44A613DE3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959" y="523080"/>
            <a:ext cx="5780082" cy="5811840"/>
          </a:xfrm>
          <a:prstGeom prst="rect">
            <a:avLst/>
          </a:prstGeom>
        </p:spPr>
      </p:pic>
      <p:sp>
        <p:nvSpPr>
          <p:cNvPr id="10" name="Title 4">
            <a:extLst>
              <a:ext uri="{FF2B5EF4-FFF2-40B4-BE49-F238E27FC236}">
                <a16:creationId xmlns:a16="http://schemas.microsoft.com/office/drawing/2014/main" id="{CEFC904E-F77F-45B0-81CC-0876651A7258}"/>
              </a:ext>
            </a:extLst>
          </p:cNvPr>
          <p:cNvSpPr txBox="1">
            <a:spLocks/>
          </p:cNvSpPr>
          <p:nvPr/>
        </p:nvSpPr>
        <p:spPr>
          <a:xfrm>
            <a:off x="327185" y="342105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ritannic Bold" panose="020B0903060703020204" pitchFamily="34" charset="0"/>
              </a:rPr>
              <a:t>Recreate Original Visualization</a:t>
            </a: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27A4F897-9371-4FF5-80D6-BACA8BD10996}"/>
              </a:ext>
            </a:extLst>
          </p:cNvPr>
          <p:cNvSpPr txBox="1">
            <a:spLocks/>
          </p:cNvSpPr>
          <p:nvPr/>
        </p:nvSpPr>
        <p:spPr>
          <a:xfrm>
            <a:off x="501016" y="492125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586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52849-0140-4570-A1F0-CB0B00611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rgbClr val="F2F3F5"/>
          </a:solidFill>
        </p:spPr>
        <p:txBody>
          <a:bodyPr/>
          <a:lstStyle/>
          <a:p>
            <a:r>
              <a:rPr lang="en-US" dirty="0"/>
              <a:t>Let’s face it… the animation makes it harder to understand the data, not easier</a:t>
            </a:r>
          </a:p>
          <a:p>
            <a:r>
              <a:rPr lang="en-US" dirty="0"/>
              <a:t>The assumed delayed applied to all plane trips may not be reasonable, or universally applicable – there are ways of conveying the spread of data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CAB0A1-B04C-4AF1-8C61-062543C6F6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1208"/>
            <a:ext cx="5815584" cy="5815584"/>
          </a:xfr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1C70DD14-7D63-40CF-9E22-07E093649B64}"/>
              </a:ext>
            </a:extLst>
          </p:cNvPr>
          <p:cNvSpPr txBox="1">
            <a:spLocks/>
          </p:cNvSpPr>
          <p:nvPr/>
        </p:nvSpPr>
        <p:spPr>
          <a:xfrm>
            <a:off x="838200" y="395860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ritannic Bold" panose="020B0903060703020204" pitchFamily="34" charset="0"/>
              </a:rPr>
              <a:t>Improving the Original Visualization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134F17A5-8BB0-4C0A-B66A-AE9E73A63E10}"/>
              </a:ext>
            </a:extLst>
          </p:cNvPr>
          <p:cNvSpPr txBox="1">
            <a:spLocks/>
          </p:cNvSpPr>
          <p:nvPr/>
        </p:nvSpPr>
        <p:spPr>
          <a:xfrm>
            <a:off x="1012031" y="545880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873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AB945-8F13-4CDA-80D9-2B7B606665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Recreating the visual – cost</a:t>
            </a:r>
          </a:p>
          <a:p>
            <a:pPr lvl="1"/>
            <a:r>
              <a:rPr lang="en-US" dirty="0"/>
              <a:t>Underlining planes vs. trains as the legend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73A96-D5B9-4DF6-ABB2-74F3288DBF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3ACD32CA-430E-417A-82E1-BF06DF62E694}"/>
              </a:ext>
            </a:extLst>
          </p:cNvPr>
          <p:cNvSpPr txBox="1">
            <a:spLocks/>
          </p:cNvSpPr>
          <p:nvPr/>
        </p:nvSpPr>
        <p:spPr>
          <a:xfrm>
            <a:off x="990601" y="367725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ritannic Bold" panose="020B0903060703020204" pitchFamily="34" charset="0"/>
              </a:rPr>
              <a:t>Challenges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045256A9-2839-492F-8E0A-DEC7FB8679F3}"/>
              </a:ext>
            </a:extLst>
          </p:cNvPr>
          <p:cNvSpPr txBox="1">
            <a:spLocks/>
          </p:cNvSpPr>
          <p:nvPr/>
        </p:nvSpPr>
        <p:spPr>
          <a:xfrm>
            <a:off x="1164432" y="517745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238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AB96C-DDD5-4720-A7C0-66D77E028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839178" cy="4351338"/>
          </a:xfrm>
        </p:spPr>
        <p:txBody>
          <a:bodyPr/>
          <a:lstStyle/>
          <a:p>
            <a:r>
              <a:rPr lang="en-US" dirty="0"/>
              <a:t>Understanding how travel seasons impact the cost of tickets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C7CF56BD-EEBB-449B-BD8A-23CF66B8B2AC}"/>
              </a:ext>
            </a:extLst>
          </p:cNvPr>
          <p:cNvSpPr txBox="1">
            <a:spLocks/>
          </p:cNvSpPr>
          <p:nvPr/>
        </p:nvSpPr>
        <p:spPr>
          <a:xfrm>
            <a:off x="838200" y="297386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ritannic Bold" panose="020B0903060703020204" pitchFamily="34" charset="0"/>
              </a:rPr>
              <a:t>Further Developments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324E41EE-AB3B-464E-86FB-41DC37812A93}"/>
              </a:ext>
            </a:extLst>
          </p:cNvPr>
          <p:cNvSpPr txBox="1">
            <a:spLocks/>
          </p:cNvSpPr>
          <p:nvPr/>
        </p:nvSpPr>
        <p:spPr>
          <a:xfrm>
            <a:off x="1012031" y="447406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04A0C4-CBF3-418F-9B8C-4B426C59E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057751" y="3515243"/>
            <a:ext cx="3924095" cy="27485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A6CA58-49FA-4023-AF64-C8074F970164}"/>
              </a:ext>
            </a:extLst>
          </p:cNvPr>
          <p:cNvSpPr txBox="1"/>
          <p:nvPr/>
        </p:nvSpPr>
        <p:spPr>
          <a:xfrm>
            <a:off x="4057751" y="6421485"/>
            <a:ext cx="39240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boozedancing.wordpress.com/2013/10/24/booze-news-halloween-cocktail-recipes-from-beluga-vodka-and-captain-morgan-spiced-rum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77055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AB96C-DDD5-4720-A7C0-66D77E0282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DFBCA-B4DA-404A-96B2-4128478F16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AAB40256-E684-4D98-B88F-940265F96941}"/>
              </a:ext>
            </a:extLst>
          </p:cNvPr>
          <p:cNvSpPr txBox="1">
            <a:spLocks/>
          </p:cNvSpPr>
          <p:nvPr/>
        </p:nvSpPr>
        <p:spPr>
          <a:xfrm>
            <a:off x="657224" y="353656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ritannic Bold" panose="020B0903060703020204" pitchFamily="34" charset="0"/>
              </a:rPr>
              <a:t>Context: </a:t>
            </a:r>
            <a:r>
              <a:rPr lang="en-US" sz="4000" dirty="0" err="1">
                <a:latin typeface="Britannic Bold" panose="020B0903060703020204" pitchFamily="34" charset="0"/>
              </a:rPr>
              <a:t>Deutche</a:t>
            </a:r>
            <a:r>
              <a:rPr lang="en-US" sz="4000" dirty="0">
                <a:latin typeface="Britannic Bold" panose="020B0903060703020204" pitchFamily="34" charset="0"/>
              </a:rPr>
              <a:t> Welles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0FC5CE5A-1BAE-44E8-A50C-8D8942309B6B}"/>
              </a:ext>
            </a:extLst>
          </p:cNvPr>
          <p:cNvSpPr txBox="1">
            <a:spLocks/>
          </p:cNvSpPr>
          <p:nvPr/>
        </p:nvSpPr>
        <p:spPr>
          <a:xfrm>
            <a:off x="838200" y="503676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50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3C6753-C444-49C8-A285-437887533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F1F3F5"/>
          </a:solidFill>
        </p:spPr>
        <p:txBody>
          <a:bodyPr anchor="ctr">
            <a:normAutofit fontScale="92500" lnSpcReduction="10000"/>
          </a:bodyPr>
          <a:lstStyle/>
          <a:p>
            <a:r>
              <a:rPr lang="en-US" dirty="0"/>
              <a:t>Examines monetary cost of travel (vertical axis) as a function of number of weeks booked ahead (horizontal axis)</a:t>
            </a:r>
          </a:p>
          <a:p>
            <a:r>
              <a:rPr lang="en-US" i="1" dirty="0"/>
              <a:t>Faceted</a:t>
            </a:r>
            <a:r>
              <a:rPr lang="en-US" dirty="0"/>
              <a:t> by six Origin-Destination </a:t>
            </a:r>
          </a:p>
          <a:p>
            <a:r>
              <a:rPr lang="en-US" i="1" dirty="0"/>
              <a:t>Colored</a:t>
            </a:r>
            <a:r>
              <a:rPr lang="en-US" dirty="0"/>
              <a:t> by mode of travel (</a:t>
            </a:r>
            <a:r>
              <a:rPr lang="en-US" dirty="0">
                <a:solidFill>
                  <a:srgbClr val="FF0000"/>
                </a:solidFill>
              </a:rPr>
              <a:t>red = plane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train = blue</a:t>
            </a:r>
            <a:r>
              <a:rPr lang="en-US" dirty="0"/>
              <a:t>) </a:t>
            </a:r>
          </a:p>
          <a:p>
            <a:r>
              <a:rPr lang="en-US" dirty="0"/>
              <a:t>Note the fifth variable: distance (km) between each Origin &amp; Destination</a:t>
            </a:r>
          </a:p>
          <a:p>
            <a:r>
              <a:rPr lang="en-US" dirty="0"/>
              <a:t>Note the legend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C7AF9-AF33-4854-B423-BF755ECE8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8838"/>
            <a:ext cx="4970170" cy="6240324"/>
          </a:xfrm>
          <a:prstGeom prst="rect">
            <a:avLst/>
          </a:prstGeom>
        </p:spPr>
      </p:pic>
      <p:sp>
        <p:nvSpPr>
          <p:cNvPr id="12" name="Title 4">
            <a:extLst>
              <a:ext uri="{FF2B5EF4-FFF2-40B4-BE49-F238E27FC236}">
                <a16:creationId xmlns:a16="http://schemas.microsoft.com/office/drawing/2014/main" id="{4E8010EC-8516-4CF7-BF65-6A01A780A0AC}"/>
              </a:ext>
            </a:extLst>
          </p:cNvPr>
          <p:cNvSpPr txBox="1">
            <a:spLocks/>
          </p:cNvSpPr>
          <p:nvPr/>
        </p:nvSpPr>
        <p:spPr>
          <a:xfrm>
            <a:off x="6172200" y="381792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ritannic Bold" panose="020B0903060703020204" pitchFamily="34" charset="0"/>
              </a:rPr>
              <a:t>Original Visualization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8B91EBF1-F3B2-44A5-8DE4-BCAF40CF75B0}"/>
              </a:ext>
            </a:extLst>
          </p:cNvPr>
          <p:cNvSpPr txBox="1">
            <a:spLocks/>
          </p:cNvSpPr>
          <p:nvPr/>
        </p:nvSpPr>
        <p:spPr>
          <a:xfrm>
            <a:off x="6353176" y="531812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448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C46BD-7B85-4610-878A-026E2645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365125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Britannic Bold" panose="020B0903060703020204" pitchFamily="34" charset="0"/>
              </a:rPr>
              <a:t>Weaknesses of this visualization?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3C6753-C444-49C8-A285-437887533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F1F3F5"/>
          </a:solidFill>
        </p:spPr>
        <p:txBody>
          <a:bodyPr anchor="ctr">
            <a:normAutofit fontScale="92500" lnSpcReduction="10000"/>
          </a:bodyPr>
          <a:lstStyle/>
          <a:p>
            <a:r>
              <a:rPr lang="en-US" dirty="0"/>
              <a:t>No information stated on graph on when the data was collected</a:t>
            </a:r>
          </a:p>
          <a:p>
            <a:r>
              <a:rPr lang="en-US" dirty="0"/>
              <a:t>Not clear how the facets are sorted (if they’re sorted at all)</a:t>
            </a:r>
          </a:p>
          <a:p>
            <a:r>
              <a:rPr lang="en-US" dirty="0"/>
              <a:t>Not clear where the data for the distance (km) represents, unknown source</a:t>
            </a:r>
          </a:p>
          <a:p>
            <a:r>
              <a:rPr lang="en-US" dirty="0"/>
              <a:t>Should we care more about absolute differences in cost (as this graph shows), or relative differences?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C7AF9-AF33-4854-B423-BF755ECE8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07" y="176107"/>
            <a:ext cx="5181600" cy="6505786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A228EEE5-0541-445C-9224-6F0901026F97}"/>
              </a:ext>
            </a:extLst>
          </p:cNvPr>
          <p:cNvSpPr txBox="1">
            <a:spLocks/>
          </p:cNvSpPr>
          <p:nvPr/>
        </p:nvSpPr>
        <p:spPr>
          <a:xfrm>
            <a:off x="6353176" y="531812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486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6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2000"/>
                    </a14:imgEffect>
                    <a14:imgEffect>
                      <a14:colorTemperature colorTemp="9956"/>
                    </a14:imgEffect>
                    <a14:imgEffect>
                      <a14:saturation sat="80000"/>
                    </a14:imgEffect>
                    <a14:imgEffect>
                      <a14:brightnessContrast contrast="4000"/>
                    </a14:imgEffect>
                  </a14:imgLayer>
                </a14:imgProps>
              </a:ext>
            </a:extLst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0F061B-0A3E-4BF9-87E8-79A7E08DF5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62" y="248747"/>
            <a:ext cx="5284409" cy="6360506"/>
          </a:xfr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8D0CE611-6544-4C82-ABF3-7BCBE56844AE}"/>
              </a:ext>
            </a:extLst>
          </p:cNvPr>
          <p:cNvSpPr txBox="1">
            <a:spLocks/>
          </p:cNvSpPr>
          <p:nvPr/>
        </p:nvSpPr>
        <p:spPr>
          <a:xfrm>
            <a:off x="6179345" y="381792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ritannic Bold" panose="020B0903060703020204" pitchFamily="34" charset="0"/>
              </a:rPr>
              <a:t>Recreate Original Visualization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4E804098-EA1C-44AC-BD0E-FBA0375A5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solidFill>
            <a:srgbClr val="F1F3F5"/>
          </a:solidFill>
        </p:spPr>
        <p:txBody>
          <a:bodyPr anchor="ctr">
            <a:normAutofit/>
          </a:bodyPr>
          <a:lstStyle/>
          <a:p>
            <a:r>
              <a:rPr lang="en-US" dirty="0"/>
              <a:t>/Suyin will </a:t>
            </a:r>
            <a:r>
              <a:rPr lang="en-US" dirty="0" err="1"/>
              <a:t>populatte</a:t>
            </a:r>
            <a:endParaRPr lang="en-US" dirty="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082676B8-3B5A-4447-B946-EF3F4441F2D6}"/>
              </a:ext>
            </a:extLst>
          </p:cNvPr>
          <p:cNvSpPr txBox="1">
            <a:spLocks/>
          </p:cNvSpPr>
          <p:nvPr/>
        </p:nvSpPr>
        <p:spPr>
          <a:xfrm>
            <a:off x="6353176" y="531812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59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D583C-8F2E-4079-BE7C-37D15C1B22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C46C7F-D9D0-40DA-8FA8-BEF42BF51131}"/>
              </a:ext>
            </a:extLst>
          </p:cNvPr>
          <p:cNvSpPr txBox="1">
            <a:spLocks/>
          </p:cNvSpPr>
          <p:nvPr/>
        </p:nvSpPr>
        <p:spPr>
          <a:xfrm>
            <a:off x="6179345" y="381792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ritannic Bold" panose="020B0903060703020204" pitchFamily="34" charset="0"/>
              </a:rPr>
              <a:t>Improving the Original Visualization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049DE2AB-8270-4542-85BD-374D21E04272}"/>
              </a:ext>
            </a:extLst>
          </p:cNvPr>
          <p:cNvSpPr txBox="1">
            <a:spLocks/>
          </p:cNvSpPr>
          <p:nvPr/>
        </p:nvSpPr>
        <p:spPr>
          <a:xfrm>
            <a:off x="6353176" y="531812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998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D583C-8F2E-4079-BE7C-37D15C1B22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C46C7F-D9D0-40DA-8FA8-BEF42BF51131}"/>
              </a:ext>
            </a:extLst>
          </p:cNvPr>
          <p:cNvSpPr txBox="1">
            <a:spLocks/>
          </p:cNvSpPr>
          <p:nvPr/>
        </p:nvSpPr>
        <p:spPr>
          <a:xfrm>
            <a:off x="6179345" y="381792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ritannic Bold" panose="020B0903060703020204" pitchFamily="34" charset="0"/>
              </a:rPr>
              <a:t>Indifferent between Mode of Travel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049DE2AB-8270-4542-85BD-374D21E04272}"/>
              </a:ext>
            </a:extLst>
          </p:cNvPr>
          <p:cNvSpPr txBox="1">
            <a:spLocks/>
          </p:cNvSpPr>
          <p:nvPr/>
        </p:nvSpPr>
        <p:spPr>
          <a:xfrm>
            <a:off x="6353176" y="531812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88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4E536A0-7DF3-4EAA-8DF7-B9BD833793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4887747" cy="608591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3C6753-C444-49C8-A285-437887533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F1F3F5"/>
          </a:solidFill>
        </p:spPr>
        <p:txBody>
          <a:bodyPr anchor="ctr">
            <a:normAutofit fontScale="92500" lnSpcReduction="20000"/>
          </a:bodyPr>
          <a:lstStyle/>
          <a:p>
            <a:r>
              <a:rPr lang="en-US" dirty="0"/>
              <a:t>Examines time “cost” of travel (horizontal axis) for each of six routes (vertical axis)</a:t>
            </a:r>
          </a:p>
          <a:p>
            <a:r>
              <a:rPr lang="en-US" dirty="0"/>
              <a:t>It’s animated! The animation introduces a new variable: time delay, i.e. the “actual” time cost (applies to planes only)</a:t>
            </a:r>
          </a:p>
          <a:p>
            <a:r>
              <a:rPr lang="en-US" i="1" dirty="0"/>
              <a:t>Colored</a:t>
            </a:r>
            <a:r>
              <a:rPr lang="en-US" dirty="0"/>
              <a:t> by mode of travel (</a:t>
            </a:r>
            <a:r>
              <a:rPr lang="en-US" dirty="0">
                <a:solidFill>
                  <a:srgbClr val="FF0000"/>
                </a:solidFill>
              </a:rPr>
              <a:t>red = plane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train = blue</a:t>
            </a:r>
            <a:r>
              <a:rPr lang="en-US" dirty="0"/>
              <a:t>) </a:t>
            </a:r>
          </a:p>
          <a:p>
            <a:r>
              <a:rPr lang="en-US" dirty="0"/>
              <a:t>Note that the time axis is labelled in 30 minute increments</a:t>
            </a:r>
          </a:p>
          <a:p>
            <a:r>
              <a:rPr lang="en-US" dirty="0"/>
              <a:t>Note the legend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2110FBB1-54FB-4874-88AF-893AD273E47B}"/>
              </a:ext>
            </a:extLst>
          </p:cNvPr>
          <p:cNvSpPr txBox="1">
            <a:spLocks/>
          </p:cNvSpPr>
          <p:nvPr/>
        </p:nvSpPr>
        <p:spPr>
          <a:xfrm>
            <a:off x="6179345" y="381792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ritannic Bold" panose="020B0903060703020204" pitchFamily="34" charset="0"/>
              </a:rPr>
              <a:t>Original Visualization: Time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B443DCD7-6D94-4F39-8F79-8F9C81870C68}"/>
              </a:ext>
            </a:extLst>
          </p:cNvPr>
          <p:cNvSpPr txBox="1">
            <a:spLocks/>
          </p:cNvSpPr>
          <p:nvPr/>
        </p:nvSpPr>
        <p:spPr>
          <a:xfrm>
            <a:off x="6353176" y="531812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944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3C6753-C444-49C8-A285-437887533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F1F3F5"/>
          </a:solidFill>
        </p:spPr>
        <p:txBody>
          <a:bodyPr anchor="ctr">
            <a:normAutofit lnSpcReduction="10000"/>
          </a:bodyPr>
          <a:lstStyle/>
          <a:p>
            <a:r>
              <a:rPr lang="en-US" dirty="0"/>
              <a:t>When were these data collected?</a:t>
            </a:r>
          </a:p>
          <a:p>
            <a:r>
              <a:rPr lang="en-US" dirty="0"/>
              <a:t>Questionable assumptions underlying the “actual” time</a:t>
            </a:r>
          </a:p>
          <a:p>
            <a:r>
              <a:rPr lang="en-US" dirty="0"/>
              <a:t>Does the dotted vertical line really convey any additional information?</a:t>
            </a:r>
          </a:p>
          <a:p>
            <a:r>
              <a:rPr lang="en-US" dirty="0"/>
              <a:t>The frame changes are frustrating and do not enhance our ability to understand the data!</a:t>
            </a:r>
          </a:p>
        </p:txBody>
      </p:sp>
      <p:pic>
        <p:nvPicPr>
          <p:cNvPr id="8" name="Content Placeholder 2">
            <a:extLst>
              <a:ext uri="{FF2B5EF4-FFF2-40B4-BE49-F238E27FC236}">
                <a16:creationId xmlns:a16="http://schemas.microsoft.com/office/drawing/2014/main" id="{EDDE9A40-5A1D-45B7-A535-8B0BA7A59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4887747" cy="6085917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16EDED69-D195-4C59-9347-234A7FDBC53E}"/>
              </a:ext>
            </a:extLst>
          </p:cNvPr>
          <p:cNvSpPr txBox="1">
            <a:spLocks/>
          </p:cNvSpPr>
          <p:nvPr/>
        </p:nvSpPr>
        <p:spPr>
          <a:xfrm>
            <a:off x="6179345" y="381792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ritannic Bold" panose="020B0903060703020204" pitchFamily="34" charset="0"/>
              </a:rPr>
              <a:t>Weaknesses of the visual?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DF352485-0744-4634-AFB6-0E43C0FEA7A7}"/>
              </a:ext>
            </a:extLst>
          </p:cNvPr>
          <p:cNvSpPr txBox="1">
            <a:spLocks/>
          </p:cNvSpPr>
          <p:nvPr/>
        </p:nvSpPr>
        <p:spPr>
          <a:xfrm>
            <a:off x="6353176" y="531812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828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4344</TotalTime>
  <Words>427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Britannic Bold</vt:lpstr>
      <vt:lpstr>Calibri</vt:lpstr>
      <vt:lpstr>Calibri Light</vt:lpstr>
      <vt:lpstr>Office Theme</vt:lpstr>
      <vt:lpstr>Trains vs Planes: The True Cost of Travel</vt:lpstr>
      <vt:lpstr>PowerPoint Presentation</vt:lpstr>
      <vt:lpstr>PowerPoint Presentation</vt:lpstr>
      <vt:lpstr>Weaknesses of this visualization?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Makeover Monday</dc:title>
  <dc:creator>drey</dc:creator>
  <cp:lastModifiedBy>Suyin Lee</cp:lastModifiedBy>
  <cp:revision>18</cp:revision>
  <dcterms:created xsi:type="dcterms:W3CDTF">2018-10-27T17:06:32Z</dcterms:created>
  <dcterms:modified xsi:type="dcterms:W3CDTF">2018-10-30T18:56:32Z</dcterms:modified>
</cp:coreProperties>
</file>