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omments/comment1.xml" ContentType="application/vnd.openxmlformats-officedocument.presentationml.comment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1" r:id="rId8"/>
    <p:sldId id="263" r:id="rId9"/>
    <p:sldId id="264" r:id="rId10"/>
    <p:sldId id="273" r:id="rId11"/>
    <p:sldId id="268" r:id="rId12"/>
    <p:sldId id="274" r:id="rId13"/>
    <p:sldId id="266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yin Lee" initials="SL" lastIdx="1" clrIdx="0">
    <p:extLst>
      <p:ext uri="{19B8F6BF-5375-455C-9EA6-DF929625EA0E}">
        <p15:presenceInfo xmlns:p15="http://schemas.microsoft.com/office/powerpoint/2012/main" userId="0538e2d3b32b50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5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5658" autoAdjust="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30T14:09:34.706" idx="1">
    <p:pos x="7063" y="1294"/>
    <p:text>Should we say this in reference to the visual? We found out that the data was calculated in August 2018 based on the author's code?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7E9-CB8C-4B02-963E-65F4A751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ADB4-26AB-4123-B10F-B8BB712F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BF31-1F34-4E01-B747-70006B8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8817-DDC6-4775-8F2C-570A235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F19B-BE98-4D9A-85E7-F5B89F3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3CF-EABB-424D-B5C6-185F9B0F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857E-4253-45E9-A58C-9B3D273F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57FE-2CFC-472B-A2E7-8048780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72C5-BDBA-41FE-80EC-25DCE96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FC8-105C-41CC-9220-DD609A3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D77C-80F6-44D3-A9D5-B98CD43A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4F6A-4ECA-43A3-8D45-2F97FCBA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DE2-5609-474A-918A-4A380DF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2EA-14F3-42E8-9216-DDED5D2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A0B4-B000-4137-9DB4-4483DA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F8E-1CA3-4F4B-BAFA-212D9D3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D1FA-116D-4B30-88CA-104DD5BB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3832-CB8C-4EBC-A81E-9F7309E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B723-D69C-4276-A4EC-02781FF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68F-C1E0-46D4-BE57-70F6DB37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C6BE-DD34-4662-A021-5BC4ED48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55A3-DA73-41FD-969A-D4880DA2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A11-E60D-447A-8F2F-2F81C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3AF-1A40-4F9F-A98C-58105CF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7182-AD7E-49EA-9318-2C8695E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DC4-9B69-4116-BCE2-E55773E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323B-F476-4D38-BC72-4CBAF597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F86D-6971-4DA5-93FD-7369CF71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B03A-367C-4538-82BB-C6C6234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1197-DC0C-4081-9C44-36F8D5DD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5B23-0B2D-4ED8-BA9E-3CED7E6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AF-EAEF-4120-A2C9-7B9473A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4729-EC7E-4F2D-8CE5-515825DD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0CBC-A672-4DB5-9B14-A71BB554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514B-37F5-4E54-AE05-DED56F2F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D240-48B4-4FE8-893C-5704FFDB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1419-8633-45F3-B7A4-7A83F74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2B15-809E-4B69-88BC-3A4B4EA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A27E-6ECF-4C25-BA17-81BCED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925-C9CD-423E-BA3E-C6EC379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2E13-BD19-4BF6-9291-30D5732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706C-8B13-438E-8C34-6EB2EC3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6BB1-395C-4F94-BAD8-A44EA0C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380E-F16A-473F-950B-8C4B3DA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3A7B-0417-4E8B-8413-37375B0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1158-9EE6-4F84-8B42-EAEC3DE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372-0570-4634-8E0A-F3093ED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78-5C21-46D5-A8ED-FE11CB51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143-A427-4B20-A86B-A7CC41CF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9B74-FB7A-4648-81B7-614A97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8A86-FD73-4EED-B6D7-856B0BE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23C3-3724-4D58-AC7C-6174FFF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989-15A6-4FF5-B986-1448BC1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75D-83A0-4A76-B0AE-4E64A90E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70A2-70F6-4BEF-9EAE-8D87015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91C7-9AA2-42B4-8053-6ACB594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6200-8BD9-419C-8E84-C67ACBD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B52C-9474-46A3-9BA0-6713820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8C85-E027-4083-A9F0-1EE43C0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15B-B534-4543-AB96-19D578E3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A3C-37D4-45C2-A64D-3FCF9EF7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2E7-D6C0-489F-A9DC-BE2CC2DB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9B3D-BF8B-47A4-9638-564F5B4E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oozedancing.wordpress.com/2013/10/24/booze-news-halloween-cocktail-recipes-from-beluga-vodka-and-captain-morgan-spiced-ru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w.com/en/trains-vs-planes-whats-the-real-cost-of-travel/a-4520955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w.com/en/trains-vs-planes-whats-the-real-cost-of-travel/a-45209552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comments" Target="../comments/comment1.xml"/><Relationship Id="rId4" Type="http://schemas.openxmlformats.org/officeDocument/2006/relationships/hyperlink" Target="https://www.dw.com/en/trains-vs-planes-whats-the-real-cost-of-travel/a-4520955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hyperlink" Target="https://imgur.com/9QFwXMF" TargetMode="External"/><Relationship Id="rId4" Type="http://schemas.openxmlformats.org/officeDocument/2006/relationships/hyperlink" Target="https://www.dw.com/en/trains-vs-planes-whats-the-real-cost-of-travel/a-4520955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hyperlink" Target="https://www.dw.com/en/trains-vs-planes-whats-the-real-cost-of-travel/a-452095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A08-81C2-46B3-8E80-BFA23C4B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8541"/>
            <a:ext cx="9144000" cy="2944821"/>
          </a:xfrm>
          <a:prstGeom prst="plaque">
            <a:avLst>
              <a:gd name="adj" fmla="val 15129"/>
            </a:avLst>
          </a:prstGeom>
          <a:solidFill>
            <a:schemeClr val="bg1">
              <a:alpha val="82000"/>
            </a:schemeClr>
          </a:solidFill>
        </p:spPr>
        <p:txBody>
          <a:bodyPr anchor="t">
            <a:normAutofit/>
          </a:bodyPr>
          <a:lstStyle/>
          <a:p>
            <a:r>
              <a:rPr lang="en-US" dirty="0">
                <a:latin typeface="Britannic Bold" panose="020B0604020202020204" pitchFamily="34" charset="0"/>
              </a:rPr>
              <a:t>Trains vs Planes:</a:t>
            </a:r>
            <a:br>
              <a:rPr lang="en-US" dirty="0">
                <a:latin typeface="Britannic Bold" panose="020B0604020202020204" pitchFamily="34" charset="0"/>
              </a:rPr>
            </a:br>
            <a:r>
              <a:rPr lang="en-US" dirty="0">
                <a:latin typeface="Britannic Bold" panose="020B0604020202020204" pitchFamily="34" charset="0"/>
              </a:rPr>
              <a:t>The True Cost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280E-1F09-4B49-A4EB-DCA8BB20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18"/>
            <a:ext cx="9144000" cy="1655762"/>
          </a:xfrm>
        </p:spPr>
        <p:txBody>
          <a:bodyPr/>
          <a:lstStyle/>
          <a:p>
            <a:r>
              <a:rPr lang="en-US" b="1" i="1" dirty="0"/>
              <a:t>Makeover Monday 2018</a:t>
            </a:r>
          </a:p>
          <a:p>
            <a:r>
              <a:rPr lang="en-US" b="1" dirty="0" err="1"/>
              <a:t>Suyin</a:t>
            </a:r>
            <a:r>
              <a:rPr lang="en-US" b="1" dirty="0"/>
              <a:t> Lee &amp; Andreas </a:t>
            </a:r>
            <a:r>
              <a:rPr lang="en-US" b="1" dirty="0" err="1"/>
              <a:t>Lezis</a:t>
            </a:r>
            <a:endParaRPr lang="en-US" b="1" dirty="0"/>
          </a:p>
        </p:txBody>
      </p:sp>
      <p:pic>
        <p:nvPicPr>
          <p:cNvPr id="5" name="Graphic 4" descr="Train">
            <a:extLst>
              <a:ext uri="{FF2B5EF4-FFF2-40B4-BE49-F238E27FC236}">
                <a16:creationId xmlns:a16="http://schemas.microsoft.com/office/drawing/2014/main" id="{0D2342C0-3E51-4DC8-8010-AF2C8E1A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5556" y="3021041"/>
            <a:ext cx="752437" cy="752437"/>
          </a:xfrm>
          <a:prstGeom prst="rect">
            <a:avLst/>
          </a:prstGeom>
        </p:spPr>
      </p:pic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CFB47AF8-EFC7-4344-8518-8CDB85B1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9781" y="3021041"/>
            <a:ext cx="752437" cy="752437"/>
          </a:xfrm>
          <a:prstGeom prst="rect">
            <a:avLst/>
          </a:prstGeom>
        </p:spPr>
      </p:pic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75B44A3F-9233-4432-B42F-4975A74A4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7993" y="3042528"/>
            <a:ext cx="752437" cy="7524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411C07A-19A8-4212-B2D4-0318DB2D10B1}"/>
              </a:ext>
            </a:extLst>
          </p:cNvPr>
          <p:cNvSpPr txBox="1">
            <a:spLocks/>
          </p:cNvSpPr>
          <p:nvPr/>
        </p:nvSpPr>
        <p:spPr>
          <a:xfrm>
            <a:off x="1743075" y="1285875"/>
            <a:ext cx="8758238" cy="2543175"/>
          </a:xfrm>
          <a:prstGeom prst="plaque">
            <a:avLst>
              <a:gd name="adj" fmla="val 15129"/>
            </a:avLst>
          </a:prstGeom>
          <a:noFill/>
          <a:ln w="762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7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360F-3AA5-46E0-8D77-F494DEAC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0A0B-ABA4-4706-9F23-0CB2CD2C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Because I layered multiple </a:t>
            </a:r>
            <a:r>
              <a:rPr lang="en-US" dirty="0" err="1"/>
              <a:t>geoms</a:t>
            </a:r>
            <a:r>
              <a:rPr lang="en-US" dirty="0"/>
              <a:t> to plot the points &amp; lines, I needed 2 uniquely formatted datasets</a:t>
            </a:r>
          </a:p>
          <a:p>
            <a:pPr lvl="1"/>
            <a:r>
              <a:rPr lang="en-US" dirty="0" err="1"/>
              <a:t>Geom_segment</a:t>
            </a:r>
            <a:r>
              <a:rPr lang="en-US" dirty="0"/>
              <a:t> needs only endpoints defined: use a </a:t>
            </a:r>
            <a:r>
              <a:rPr lang="en-US" dirty="0" err="1"/>
              <a:t>group_by</a:t>
            </a:r>
            <a:r>
              <a:rPr lang="en-US" dirty="0"/>
              <a:t> on route only and summarize w/ min() &amp; max()</a:t>
            </a:r>
          </a:p>
          <a:p>
            <a:pPr lvl="1"/>
            <a:r>
              <a:rPr lang="en-US" dirty="0" err="1"/>
              <a:t>Geom_point</a:t>
            </a:r>
            <a:r>
              <a:rPr lang="en-US" dirty="0"/>
              <a:t> needs coordinates defined, and also mode (for color aesthetic): use a </a:t>
            </a:r>
            <a:r>
              <a:rPr lang="en-US" dirty="0" err="1"/>
              <a:t>group_by</a:t>
            </a:r>
            <a:r>
              <a:rPr lang="en-US" dirty="0"/>
              <a:t> on route and mode, summarize with mean()</a:t>
            </a:r>
          </a:p>
          <a:p>
            <a:r>
              <a:rPr lang="en-US" dirty="0"/>
              <a:t>Time data is extremely tricky to format &amp; process… spent a lot of sweat and tears only to realize there was an easier way!</a:t>
            </a:r>
          </a:p>
          <a:p>
            <a:r>
              <a:rPr lang="en-US" dirty="0"/>
              <a:t> Produced the 2 frames of the .gif separately before using </a:t>
            </a:r>
            <a:r>
              <a:rPr lang="en-US" dirty="0" err="1"/>
              <a:t>gganimate</a:t>
            </a:r>
            <a:r>
              <a:rPr lang="en-US" dirty="0"/>
              <a:t> to combine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F514A-A273-4647-8B01-697BA369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9" y="6342855"/>
            <a:ext cx="10135296" cy="15936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B7E412F-839E-4554-BDF5-010F622FD162}"/>
              </a:ext>
            </a:extLst>
          </p:cNvPr>
          <p:cNvSpPr txBox="1">
            <a:spLocks/>
          </p:cNvSpPr>
          <p:nvPr/>
        </p:nvSpPr>
        <p:spPr>
          <a:xfrm>
            <a:off x="3173386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Britannic Bold" panose="020B0903060703020204" pitchFamily="34" charset="0"/>
              </a:rPr>
              <a:t>Data Processing: Time Cost Visualization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74D0B14-536A-4F16-99A3-8FB182921FD8}"/>
              </a:ext>
            </a:extLst>
          </p:cNvPr>
          <p:cNvSpPr txBox="1">
            <a:spLocks/>
          </p:cNvSpPr>
          <p:nvPr/>
        </p:nvSpPr>
        <p:spPr>
          <a:xfrm>
            <a:off x="3347217" y="5151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FB039-F4EE-403A-B7E1-5E631DA6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52" y="6058722"/>
            <a:ext cx="84486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0013" cy="4351338"/>
          </a:xfrm>
          <a:solidFill>
            <a:srgbClr val="F2F3F5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Required three </a:t>
            </a:r>
            <a:r>
              <a:rPr lang="en-US" dirty="0" err="1"/>
              <a:t>geoms</a:t>
            </a:r>
            <a:r>
              <a:rPr lang="en-US" dirty="0"/>
              <a:t> to plot:</a:t>
            </a:r>
          </a:p>
          <a:p>
            <a:pPr lvl="1"/>
            <a:r>
              <a:rPr lang="en-US" dirty="0"/>
              <a:t>“Displayed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/>
              <a:t>“Actual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 err="1"/>
              <a:t>geom_segment</a:t>
            </a:r>
            <a:endParaRPr lang="en-US" dirty="0"/>
          </a:p>
          <a:p>
            <a:r>
              <a:rPr lang="en-US" dirty="0" err="1"/>
              <a:t>gganimate</a:t>
            </a:r>
            <a:r>
              <a:rPr lang="en-US" dirty="0"/>
              <a:t> (not yet available on CRAN). Requires a dedicated variable to map to each “frame” of the animation (only 2 here)</a:t>
            </a:r>
          </a:p>
          <a:p>
            <a:r>
              <a:rPr lang="en-US" dirty="0"/>
              <a:t>Adding a frame variable while maintaining the existing data structure was not trivial (next slide)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4C5E007-CAF2-4FA7-BDCC-44A613DE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59" y="523080"/>
            <a:ext cx="5780082" cy="581184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EFC904E-F77F-45B0-81CC-0876651A7258}"/>
              </a:ext>
            </a:extLst>
          </p:cNvPr>
          <p:cNvSpPr txBox="1">
            <a:spLocks/>
          </p:cNvSpPr>
          <p:nvPr/>
        </p:nvSpPr>
        <p:spPr>
          <a:xfrm>
            <a:off x="327185" y="34210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7A4F897-9371-4FF5-80D6-BACA8BD10996}"/>
              </a:ext>
            </a:extLst>
          </p:cNvPr>
          <p:cNvSpPr txBox="1">
            <a:spLocks/>
          </p:cNvSpPr>
          <p:nvPr/>
        </p:nvSpPr>
        <p:spPr>
          <a:xfrm>
            <a:off x="501016" y="49212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8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360F-3AA5-46E0-8D77-F494DEAC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0A0B-ABA4-4706-9F23-0CB2CD2C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created 2 separate datasets, as before: one to define the </a:t>
            </a:r>
            <a:r>
              <a:rPr lang="en-US" dirty="0" err="1"/>
              <a:t>geom_segment</a:t>
            </a:r>
            <a:r>
              <a:rPr lang="en-US" dirty="0"/>
              <a:t> &amp; another for </a:t>
            </a:r>
            <a:r>
              <a:rPr lang="en-US" dirty="0" err="1"/>
              <a:t>geom_point</a:t>
            </a:r>
            <a:endParaRPr lang="en-US" dirty="0"/>
          </a:p>
          <a:p>
            <a:r>
              <a:rPr lang="en-US" dirty="0"/>
              <a:t>But, I need to represent both the train vs plane data, while adding a new column for the 3 hour delay assumption (hint: the factor levels of delay represent the 2 frames of the animation)</a:t>
            </a:r>
          </a:p>
          <a:p>
            <a:r>
              <a:rPr lang="en-US" dirty="0"/>
              <a:t>Transpose the data so that each row in the dataset represented a Route-frame dyad (instead of Route-mode dyad)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0FA3E-C56B-4165-971D-C3114EA0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738" y="2961036"/>
            <a:ext cx="6177905" cy="1226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21DB-3E01-4327-BA75-872E0514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38" y="1794792"/>
            <a:ext cx="6177905" cy="101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30840-3ED3-4906-A139-0C9266D2C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03" y="4503640"/>
            <a:ext cx="6421940" cy="198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0FC9F-0258-4AC1-B261-6F9F9D5CC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643" y="4935553"/>
            <a:ext cx="6509000" cy="945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23907-91C0-4F4A-B5F6-45B08C3AD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738" y="3420487"/>
            <a:ext cx="4686300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F3740-2293-4FF3-9898-8736514E9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737" y="3206016"/>
            <a:ext cx="6177905" cy="789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FD8100-CBC9-4F48-9AE9-3AE135AAD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331" y="4429699"/>
            <a:ext cx="6392311" cy="1451332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2BE86CD8-A76C-494D-B195-A8150EB690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46" y="668462"/>
            <a:ext cx="5780082" cy="581184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A405482A-B9E1-41D3-A29B-7EDD49D182B1}"/>
              </a:ext>
            </a:extLst>
          </p:cNvPr>
          <p:cNvSpPr txBox="1">
            <a:spLocks/>
          </p:cNvSpPr>
          <p:nvPr/>
        </p:nvSpPr>
        <p:spPr>
          <a:xfrm>
            <a:off x="5941968" y="374263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Data Processing Part 2: </a:t>
            </a:r>
            <a:br>
              <a:rPr lang="en-US" sz="4000" b="1" dirty="0"/>
            </a:br>
            <a:r>
              <a:rPr lang="en-US" sz="4000" b="1" dirty="0"/>
              <a:t>adding a frame variable for </a:t>
            </a:r>
            <a:r>
              <a:rPr lang="en-US" sz="4000" b="1" dirty="0" err="1"/>
              <a:t>gganimate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E6EC240-9D40-43E6-B82C-08421B50DD5B}"/>
              </a:ext>
            </a:extLst>
          </p:cNvPr>
          <p:cNvSpPr txBox="1">
            <a:spLocks/>
          </p:cNvSpPr>
          <p:nvPr/>
        </p:nvSpPr>
        <p:spPr>
          <a:xfrm>
            <a:off x="6115799" y="524283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3.75E-6 -0.4574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F2F3F5"/>
          </a:solidFill>
        </p:spPr>
        <p:txBody>
          <a:bodyPr/>
          <a:lstStyle/>
          <a:p>
            <a:r>
              <a:rPr lang="en-US" dirty="0"/>
              <a:t>Let’s face it… the animation makes it harder to understand the data, not easier</a:t>
            </a:r>
          </a:p>
          <a:p>
            <a:r>
              <a:rPr lang="en-US" dirty="0"/>
              <a:t>The assumed delayed applied to all plane trips may not be reasonable, or universally applicable – there are ways of conveying the spread of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AB0A1-B04C-4AF1-8C61-062543C6F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08"/>
            <a:ext cx="5815584" cy="5815584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C70DD14-7D63-40CF-9E22-07E093649B64}"/>
              </a:ext>
            </a:extLst>
          </p:cNvPr>
          <p:cNvSpPr txBox="1">
            <a:spLocks/>
          </p:cNvSpPr>
          <p:nvPr/>
        </p:nvSpPr>
        <p:spPr>
          <a:xfrm>
            <a:off x="838200" y="395860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Improving the Original Visualization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34F17A5-8BB0-4C0A-B66A-AE9E73A63E10}"/>
              </a:ext>
            </a:extLst>
          </p:cNvPr>
          <p:cNvSpPr txBox="1">
            <a:spLocks/>
          </p:cNvSpPr>
          <p:nvPr/>
        </p:nvSpPr>
        <p:spPr>
          <a:xfrm>
            <a:off x="1012031" y="545880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7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945-8F13-4CDA-80D9-2B7B60666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Recreating the visual – cost</a:t>
            </a:r>
          </a:p>
          <a:p>
            <a:pPr lvl="1"/>
            <a:r>
              <a:rPr lang="en-US" dirty="0"/>
              <a:t>Underlining planes vs. trains as the legend</a:t>
            </a:r>
          </a:p>
          <a:p>
            <a:r>
              <a:rPr lang="en-US" dirty="0" err="1"/>
              <a:t>gganimate</a:t>
            </a:r>
            <a:r>
              <a:rPr lang="en-US" dirty="0"/>
              <a:t> not necessarily the right tool for such a simple animation</a:t>
            </a:r>
          </a:p>
          <a:p>
            <a:r>
              <a:rPr lang="en-US" dirty="0"/>
              <a:t>Verification of data – difficult to add new data without an understanding of their own data gathering process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3A96-D5B9-4DF6-ABB2-74F3288DB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CD32CA-430E-417A-82E1-BF06DF62E694}"/>
              </a:ext>
            </a:extLst>
          </p:cNvPr>
          <p:cNvSpPr txBox="1">
            <a:spLocks/>
          </p:cNvSpPr>
          <p:nvPr/>
        </p:nvSpPr>
        <p:spPr>
          <a:xfrm>
            <a:off x="990601" y="3677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Challenges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45256A9-2839-492F-8E0A-DEC7FB8679F3}"/>
              </a:ext>
            </a:extLst>
          </p:cNvPr>
          <p:cNvSpPr txBox="1">
            <a:spLocks/>
          </p:cNvSpPr>
          <p:nvPr/>
        </p:nvSpPr>
        <p:spPr>
          <a:xfrm>
            <a:off x="1164432" y="5177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39178" cy="4351338"/>
          </a:xfrm>
        </p:spPr>
        <p:txBody>
          <a:bodyPr/>
          <a:lstStyle/>
          <a:p>
            <a:r>
              <a:rPr lang="en-US" dirty="0"/>
              <a:t>Understanding how travel seasons impact the cost of tickets</a:t>
            </a:r>
          </a:p>
          <a:p>
            <a:r>
              <a:rPr lang="en-US" dirty="0"/>
              <a:t>A set of analyses like this would be best suited for an interactive app – so that users can input their own assumptions, destinations,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7CF56BD-EEBB-449B-BD8A-23CF66B8B2AC}"/>
              </a:ext>
            </a:extLst>
          </p:cNvPr>
          <p:cNvSpPr txBox="1">
            <a:spLocks/>
          </p:cNvSpPr>
          <p:nvPr/>
        </p:nvSpPr>
        <p:spPr>
          <a:xfrm>
            <a:off x="838200" y="297386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Further Developments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24E41EE-AB3B-464E-86FB-41DC37812A93}"/>
              </a:ext>
            </a:extLst>
          </p:cNvPr>
          <p:cNvSpPr txBox="1">
            <a:spLocks/>
          </p:cNvSpPr>
          <p:nvPr/>
        </p:nvSpPr>
        <p:spPr>
          <a:xfrm>
            <a:off x="1012031" y="447406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4A0C4-CBF3-418F-9B8C-4B426C59E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57751" y="3515243"/>
            <a:ext cx="3924095" cy="2748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6CA58-49FA-4023-AF64-C8074F970164}"/>
              </a:ext>
            </a:extLst>
          </p:cNvPr>
          <p:cNvSpPr txBox="1"/>
          <p:nvPr/>
        </p:nvSpPr>
        <p:spPr>
          <a:xfrm>
            <a:off x="4057751" y="6421485"/>
            <a:ext cx="392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boozedancing.wordpress.com/2013/10/24/booze-news-halloween-cocktail-recipes-from-beluga-vodka-and-captain-morgan-spiced-ru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705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00E-DA2D-478D-976F-161FABE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5664" cy="4351338"/>
          </a:xfrm>
        </p:spPr>
        <p:txBody>
          <a:bodyPr>
            <a:normAutofit/>
          </a:bodyPr>
          <a:lstStyle/>
          <a:p>
            <a:r>
              <a:rPr lang="en-US" dirty="0"/>
              <a:t>The visualizations came from </a:t>
            </a:r>
            <a:r>
              <a:rPr lang="en-US" dirty="0">
                <a:hlinkClick r:id="rId2"/>
              </a:rPr>
              <a:t>a DW article</a:t>
            </a:r>
            <a:r>
              <a:rPr lang="en-US" dirty="0"/>
              <a:t> dated August 29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pPr lvl="1"/>
            <a:r>
              <a:rPr lang="en-US" dirty="0"/>
              <a:t>Data journalists Tom Wills &amp; Gianna-Carina </a:t>
            </a:r>
            <a:r>
              <a:rPr lang="en-US" dirty="0" err="1"/>
              <a:t>Grün</a:t>
            </a:r>
            <a:endParaRPr lang="en-US" dirty="0"/>
          </a:p>
          <a:p>
            <a:r>
              <a:rPr lang="en-US" dirty="0"/>
              <a:t>They built a simple model that aims to demonstrate the “true costs” travelling by combining monetary cost, time cost, &amp; environmental cost</a:t>
            </a:r>
          </a:p>
          <a:p>
            <a:pPr lvl="1"/>
            <a:r>
              <a:rPr lang="en-US" dirty="0"/>
              <a:t>As such, the graphs visualize more than just a raw dataset – there is a whole set of underlying assumptions &amp; calculations</a:t>
            </a:r>
          </a:p>
          <a:p>
            <a:r>
              <a:rPr lang="en-US" dirty="0"/>
              <a:t>We decided to replicate </a:t>
            </a:r>
            <a:r>
              <a:rPr lang="en-US" u="sng" dirty="0"/>
              <a:t>2 visualizations</a:t>
            </a:r>
            <a:r>
              <a:rPr lang="en-US" dirty="0"/>
              <a:t> from their model: monetary cost &amp; time cost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81DD2-46A9-4E37-9BD9-BA0F8620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414"/>
            <a:ext cx="5862637" cy="103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EB17F-8D74-412A-AF10-67503FD1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729" y="2948427"/>
            <a:ext cx="4152900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FEA61-8463-4F6D-84F1-FB338F5FF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52" y="4533168"/>
            <a:ext cx="9610725" cy="215265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BA8C6E62-90F1-4FAF-8566-0FFB1856A29C}"/>
              </a:ext>
            </a:extLst>
          </p:cNvPr>
          <p:cNvSpPr txBox="1">
            <a:spLocks/>
          </p:cNvSpPr>
          <p:nvPr/>
        </p:nvSpPr>
        <p:spPr>
          <a:xfrm>
            <a:off x="3008538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Context: </a:t>
            </a:r>
            <a:r>
              <a:rPr lang="en-US" sz="4000" dirty="0" err="1">
                <a:latin typeface="Britannic Bold" panose="020B0903060703020204" pitchFamily="34" charset="0"/>
              </a:rPr>
              <a:t>Deutche</a:t>
            </a:r>
            <a:r>
              <a:rPr lang="en-US" sz="4000" dirty="0">
                <a:latin typeface="Britannic Bold" panose="020B0903060703020204" pitchFamily="34" charset="0"/>
              </a:rPr>
              <a:t> Welles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044F291-FDFB-44DA-918E-B06A489F1860}"/>
              </a:ext>
            </a:extLst>
          </p:cNvPr>
          <p:cNvSpPr txBox="1">
            <a:spLocks/>
          </p:cNvSpPr>
          <p:nvPr/>
        </p:nvSpPr>
        <p:spPr>
          <a:xfrm>
            <a:off x="3189514" y="5151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7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Examines monetary cost of travel (vertical axis) as a function of number of weeks booked ahead (horizontal axis)</a:t>
            </a:r>
          </a:p>
          <a:p>
            <a:r>
              <a:rPr lang="en-US" i="1" dirty="0"/>
              <a:t>Faceted</a:t>
            </a:r>
            <a:r>
              <a:rPr lang="en-US" dirty="0"/>
              <a:t> by six Origin-Destination 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the fifth variable: distance (km) between each Origin &amp; Destination</a:t>
            </a:r>
          </a:p>
          <a:p>
            <a:r>
              <a:rPr lang="en-US" dirty="0"/>
              <a:t>Note the legend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4E8010EC-8516-4CF7-BF65-6A01A780A0AC}"/>
              </a:ext>
            </a:extLst>
          </p:cNvPr>
          <p:cNvSpPr txBox="1">
            <a:spLocks/>
          </p:cNvSpPr>
          <p:nvPr/>
        </p:nvSpPr>
        <p:spPr>
          <a:xfrm>
            <a:off x="6172200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B91EBF1-F3B2-44A5-8DE4-BCAF40CF75B0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27B80-9294-4663-A114-1C78FB17F167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F73811-0117-40AC-936B-88B269CA2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07" y="176107"/>
            <a:ext cx="5181600" cy="65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this visualization?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No information stated on graph on when the data was collected</a:t>
            </a:r>
          </a:p>
          <a:p>
            <a:r>
              <a:rPr lang="en-US" dirty="0"/>
              <a:t>Not clear how the facets are sorted (if they’re sorted at all)</a:t>
            </a:r>
          </a:p>
          <a:p>
            <a:r>
              <a:rPr lang="en-US" dirty="0"/>
              <a:t>Not clear where the data for the distance (km) represents, unknown source</a:t>
            </a:r>
          </a:p>
          <a:p>
            <a:r>
              <a:rPr lang="en-US" dirty="0"/>
              <a:t>Should we care more about absolute differences in cost (as this graph shows), or relative differences?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7" y="176107"/>
            <a:ext cx="5181600" cy="6505786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A228EEE5-0541-445C-9224-6F0901026F9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5E72E-A908-46F2-A616-7652788F2AA9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F061B-0A3E-4BF9-87E8-79A7E08DF5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" y="248747"/>
            <a:ext cx="5284409" cy="6360506"/>
          </a:xfr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8D0CE611-6544-4C82-ABF3-7BCBE56844A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804098-EA1C-44AC-BD0E-FBA0375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1F3F5"/>
          </a:solidFill>
        </p:spPr>
        <p:txBody>
          <a:bodyPr anchor="ctr">
            <a:normAutofit/>
          </a:bodyPr>
          <a:lstStyle/>
          <a:p>
            <a:r>
              <a:rPr lang="en-US" dirty="0"/>
              <a:t>/Suyin will </a:t>
            </a:r>
            <a:r>
              <a:rPr lang="en-US" dirty="0" err="1"/>
              <a:t>populatte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82676B8-3B5A-4447-B946-EF3F4441F2D6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5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Improving the Original Visualization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9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Indifferent between Mode of Travel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4E536A0-7DF3-4EAA-8DF7-B9BD83379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Examines time “cost” of travel (horizontal axis) for each of six routes (vertical axis)</a:t>
            </a:r>
          </a:p>
          <a:p>
            <a:r>
              <a:rPr lang="en-US" dirty="0"/>
              <a:t>It’s animated! The animation introduces a new variable: time delay, i.e. the “actual” time cost (applies to planes only)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that the time axis is labelled in 30 minute increments</a:t>
            </a:r>
          </a:p>
          <a:p>
            <a:r>
              <a:rPr lang="en-US" dirty="0"/>
              <a:t>Note the legend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110FBB1-54FB-4874-88AF-893AD273E47B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Visualization: 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443DCD7-6D94-4F39-8F79-8F9C81870C68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9BF4F-FA83-4E91-A6DB-A2F6FEDD0E8A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258F0-6AA5-4B5C-BB06-BC7362C135A1}"/>
              </a:ext>
            </a:extLst>
          </p:cNvPr>
          <p:cNvSpPr txBox="1"/>
          <p:nvPr/>
        </p:nvSpPr>
        <p:spPr>
          <a:xfrm>
            <a:off x="730120" y="6451041"/>
            <a:ext cx="488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>
                <a:hlinkClick r:id="rId5"/>
              </a:rPr>
              <a:t>Reproductions also available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4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lnSpcReduction="100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Questionable assumptions underlying the “actual” time</a:t>
            </a:r>
          </a:p>
          <a:p>
            <a:r>
              <a:rPr lang="en-US" dirty="0"/>
              <a:t>Does the dotted vertical line really convey any additional information?</a:t>
            </a:r>
          </a:p>
          <a:p>
            <a:r>
              <a:rPr lang="en-US" dirty="0"/>
              <a:t>The frame changes are frustrating and do not enhance our ability to understand the data!</a:t>
            </a:r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EDDE9A40-5A1D-45B7-A535-8B0BA7A59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6EDED69-D195-4C59-9347-234A7FDBC53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the visual?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F352485-0744-4634-AFB6-0E43C0FEA7A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5C5F2-EE8A-4CAE-BEB9-E09384E83CB8}"/>
              </a:ext>
            </a:extLst>
          </p:cNvPr>
          <p:cNvSpPr txBox="1"/>
          <p:nvPr/>
        </p:nvSpPr>
        <p:spPr>
          <a:xfrm>
            <a:off x="6172200" y="617696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Wills, Tom &amp; Gianna-Carina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Grün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 “Trains vs. planes. What’s the real cost of travel?”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Deutsche </a:t>
            </a:r>
            <a:r>
              <a:rPr lang="en-US" sz="1200" i="1" dirty="0" err="1">
                <a:solidFill>
                  <a:schemeClr val="bg2">
                    <a:lumMod val="25000"/>
                  </a:schemeClr>
                </a:solidFill>
              </a:rPr>
              <a:t>Welle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https://www.dw.com/en/trains-vs-planes-whats-the-real-cost-of-travel/a-45209552</a:t>
            </a:r>
            <a:r>
              <a:rPr lang="en-US" sz="1200" i="1" dirty="0">
                <a:solidFill>
                  <a:schemeClr val="bg2">
                    <a:lumMod val="25000"/>
                  </a:schemeClr>
                </a:solidFill>
              </a:rPr>
              <a:t>. (Accessed October 30, 2018.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2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</TotalTime>
  <Words>959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Office Theme</vt:lpstr>
      <vt:lpstr>Trains vs Planes: The True Cost of Travel</vt:lpstr>
      <vt:lpstr>PowerPoint Presentation</vt:lpstr>
      <vt:lpstr>PowerPoint Presentation</vt:lpstr>
      <vt:lpstr>Weaknesses of this visualization?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Makeover Monday</dc:title>
  <dc:creator>drey</dc:creator>
  <cp:lastModifiedBy>drey</cp:lastModifiedBy>
  <cp:revision>25</cp:revision>
  <dcterms:created xsi:type="dcterms:W3CDTF">2018-10-27T17:06:32Z</dcterms:created>
  <dcterms:modified xsi:type="dcterms:W3CDTF">2018-10-30T20:02:21Z</dcterms:modified>
</cp:coreProperties>
</file>