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77" r:id="rId2"/>
    <p:sldId id="271" r:id="rId3"/>
    <p:sldId id="273" r:id="rId4"/>
    <p:sldId id="280" r:id="rId5"/>
    <p:sldId id="272" r:id="rId6"/>
    <p:sldId id="256" r:id="rId7"/>
    <p:sldId id="270" r:id="rId8"/>
    <p:sldId id="269" r:id="rId9"/>
    <p:sldId id="268" r:id="rId10"/>
    <p:sldId id="267" r:id="rId11"/>
    <p:sldId id="266" r:id="rId12"/>
    <p:sldId id="265" r:id="rId13"/>
    <p:sldId id="264" r:id="rId14"/>
    <p:sldId id="262" r:id="rId15"/>
    <p:sldId id="263" r:id="rId16"/>
    <p:sldId id="276" r:id="rId17"/>
    <p:sldId id="275" r:id="rId18"/>
    <p:sldId id="274" r:id="rId19"/>
    <p:sldId id="279" r:id="rId20"/>
    <p:sldId id="261" r:id="rId21"/>
    <p:sldId id="260" r:id="rId22"/>
    <p:sldId id="258" r:id="rId23"/>
    <p:sldId id="259" r:id="rId24"/>
    <p:sldId id="278"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D7425-B69B-4E36-A54E-57597706C786}"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EB66293-A893-46D9-B359-3EA605AF9BEB}">
      <dgm:prSet phldrT="[Text]" custT="1"/>
      <dgm:spPr/>
      <dgm:t>
        <a:bodyPr/>
        <a:lstStyle/>
        <a:p>
          <a:r>
            <a:rPr lang="en-US" sz="1200" dirty="0" smtClean="0">
              <a:solidFill>
                <a:schemeClr val="tx2">
                  <a:lumMod val="10000"/>
                </a:schemeClr>
              </a:solidFill>
            </a:rPr>
            <a:t>Importing And Reading</a:t>
          </a:r>
          <a:endParaRPr lang="en-US" sz="1200" dirty="0">
            <a:solidFill>
              <a:schemeClr val="tx2">
                <a:lumMod val="10000"/>
              </a:schemeClr>
            </a:solidFill>
          </a:endParaRPr>
        </a:p>
      </dgm:t>
    </dgm:pt>
    <dgm:pt modelId="{10DF12A9-74B5-48AD-B0B5-8F30E379B07B}" type="parTrans" cxnId="{3E5E7DFB-2542-4840-B8ED-803EC115798E}">
      <dgm:prSet/>
      <dgm:spPr/>
      <dgm:t>
        <a:bodyPr/>
        <a:lstStyle/>
        <a:p>
          <a:endParaRPr lang="en-US"/>
        </a:p>
      </dgm:t>
    </dgm:pt>
    <dgm:pt modelId="{ACB34D76-D257-43FC-A5D7-475C1525D96B}" type="sibTrans" cxnId="{3E5E7DFB-2542-4840-B8ED-803EC115798E}">
      <dgm:prSet/>
      <dgm:spPr/>
      <dgm:t>
        <a:bodyPr/>
        <a:lstStyle/>
        <a:p>
          <a:endParaRPr lang="en-US"/>
        </a:p>
      </dgm:t>
    </dgm:pt>
    <dgm:pt modelId="{AE984921-47DE-4A10-9DEF-AA2399C7DC36}">
      <dgm:prSet phldrT="[Text]" custT="1"/>
      <dgm:spPr/>
      <dgm:t>
        <a:bodyPr/>
        <a:lstStyle/>
        <a:p>
          <a:r>
            <a:rPr lang="en-US" sz="1200" dirty="0" smtClean="0">
              <a:solidFill>
                <a:schemeClr val="tx2">
                  <a:lumMod val="10000"/>
                </a:schemeClr>
              </a:solidFill>
            </a:rPr>
            <a:t>Exploring Features </a:t>
          </a:r>
          <a:endParaRPr lang="en-US" sz="1200" dirty="0">
            <a:solidFill>
              <a:schemeClr val="tx2">
                <a:lumMod val="10000"/>
              </a:schemeClr>
            </a:solidFill>
          </a:endParaRPr>
        </a:p>
      </dgm:t>
    </dgm:pt>
    <dgm:pt modelId="{667B8BA9-0DB5-49C4-AD08-94E71DB2FED0}" type="parTrans" cxnId="{38000C54-B1E0-4816-AC4C-ACA925FE5B9A}">
      <dgm:prSet/>
      <dgm:spPr/>
      <dgm:t>
        <a:bodyPr/>
        <a:lstStyle/>
        <a:p>
          <a:endParaRPr lang="en-US"/>
        </a:p>
      </dgm:t>
    </dgm:pt>
    <dgm:pt modelId="{F6EE79D2-4702-4EE3-8448-66F07F662CBD}" type="sibTrans" cxnId="{38000C54-B1E0-4816-AC4C-ACA925FE5B9A}">
      <dgm:prSet/>
      <dgm:spPr/>
      <dgm:t>
        <a:bodyPr/>
        <a:lstStyle/>
        <a:p>
          <a:endParaRPr lang="en-US"/>
        </a:p>
      </dgm:t>
    </dgm:pt>
    <dgm:pt modelId="{A1C51C77-2895-468F-BF85-54D760D14B2A}">
      <dgm:prSet phldrT="[Text]" custT="1"/>
      <dgm:spPr/>
      <dgm:t>
        <a:bodyPr/>
        <a:lstStyle/>
        <a:p>
          <a:r>
            <a:rPr lang="en-US" sz="1200" dirty="0" smtClean="0">
              <a:solidFill>
                <a:schemeClr val="tx2">
                  <a:lumMod val="10000"/>
                </a:schemeClr>
              </a:solidFill>
            </a:rPr>
            <a:t>Creating Visuals </a:t>
          </a:r>
          <a:endParaRPr lang="en-US" sz="1200" dirty="0">
            <a:solidFill>
              <a:schemeClr val="tx2">
                <a:lumMod val="10000"/>
              </a:schemeClr>
            </a:solidFill>
          </a:endParaRPr>
        </a:p>
      </dgm:t>
    </dgm:pt>
    <dgm:pt modelId="{A69453D7-52B7-4F8A-8072-21B41DBC2C5B}" type="parTrans" cxnId="{A8B7A147-7E1D-4881-9B3C-479845EDC603}">
      <dgm:prSet/>
      <dgm:spPr/>
      <dgm:t>
        <a:bodyPr/>
        <a:lstStyle/>
        <a:p>
          <a:endParaRPr lang="en-US"/>
        </a:p>
      </dgm:t>
    </dgm:pt>
    <dgm:pt modelId="{5F824E39-43AB-470A-8893-E9458790DE34}" type="sibTrans" cxnId="{A8B7A147-7E1D-4881-9B3C-479845EDC603}">
      <dgm:prSet/>
      <dgm:spPr/>
      <dgm:t>
        <a:bodyPr/>
        <a:lstStyle/>
        <a:p>
          <a:endParaRPr lang="en-US"/>
        </a:p>
      </dgm:t>
    </dgm:pt>
    <dgm:pt modelId="{DD400DF0-2017-49CC-8B7B-A87056120D97}">
      <dgm:prSet phldrT="[Text]" custT="1"/>
      <dgm:spPr/>
      <dgm:t>
        <a:bodyPr/>
        <a:lstStyle/>
        <a:p>
          <a:r>
            <a:rPr lang="en-US" sz="1200" dirty="0" smtClean="0">
              <a:solidFill>
                <a:schemeClr val="tx2">
                  <a:lumMod val="10000"/>
                </a:schemeClr>
              </a:solidFill>
            </a:rPr>
            <a:t>Getting Insights</a:t>
          </a:r>
          <a:endParaRPr lang="en-US" sz="1200" dirty="0">
            <a:solidFill>
              <a:schemeClr val="tx2">
                <a:lumMod val="10000"/>
              </a:schemeClr>
            </a:solidFill>
          </a:endParaRPr>
        </a:p>
      </dgm:t>
    </dgm:pt>
    <dgm:pt modelId="{73161958-A095-4616-A1F8-40B574B507A1}" type="parTrans" cxnId="{E77ABABC-58CF-4879-B2C2-8DA2F341433B}">
      <dgm:prSet/>
      <dgm:spPr/>
      <dgm:t>
        <a:bodyPr/>
        <a:lstStyle/>
        <a:p>
          <a:endParaRPr lang="en-US"/>
        </a:p>
      </dgm:t>
    </dgm:pt>
    <dgm:pt modelId="{03A2363F-821A-484D-A5B8-092CB335D6E7}" type="sibTrans" cxnId="{E77ABABC-58CF-4879-B2C2-8DA2F341433B}">
      <dgm:prSet/>
      <dgm:spPr/>
      <dgm:t>
        <a:bodyPr/>
        <a:lstStyle/>
        <a:p>
          <a:endParaRPr lang="en-US"/>
        </a:p>
      </dgm:t>
    </dgm:pt>
    <dgm:pt modelId="{1D6416E0-38BC-40B2-AB8F-BF6243685DBD}">
      <dgm:prSet phldrT="[Text]" custT="1"/>
      <dgm:spPr/>
      <dgm:t>
        <a:bodyPr/>
        <a:lstStyle/>
        <a:p>
          <a:r>
            <a:rPr lang="en-US" sz="1200" dirty="0" smtClean="0">
              <a:solidFill>
                <a:schemeClr val="tx2">
                  <a:lumMod val="10000"/>
                </a:schemeClr>
              </a:solidFill>
            </a:rPr>
            <a:t>Analysis</a:t>
          </a:r>
          <a:endParaRPr lang="en-US" sz="1200" dirty="0">
            <a:solidFill>
              <a:schemeClr val="tx2">
                <a:lumMod val="10000"/>
              </a:schemeClr>
            </a:solidFill>
          </a:endParaRPr>
        </a:p>
      </dgm:t>
    </dgm:pt>
    <dgm:pt modelId="{39D93C6B-80ED-4B7E-AF3B-4C120020B525}" type="parTrans" cxnId="{1C4AE72B-07BC-4B33-B729-2569A1F8524B}">
      <dgm:prSet/>
      <dgm:spPr/>
      <dgm:t>
        <a:bodyPr/>
        <a:lstStyle/>
        <a:p>
          <a:endParaRPr lang="en-US"/>
        </a:p>
      </dgm:t>
    </dgm:pt>
    <dgm:pt modelId="{48F71BF3-0953-4668-8112-E16720849AF5}" type="sibTrans" cxnId="{1C4AE72B-07BC-4B33-B729-2569A1F8524B}">
      <dgm:prSet/>
      <dgm:spPr/>
      <dgm:t>
        <a:bodyPr/>
        <a:lstStyle/>
        <a:p>
          <a:endParaRPr lang="en-US"/>
        </a:p>
      </dgm:t>
    </dgm:pt>
    <dgm:pt modelId="{08ECF21C-EB8D-4FB2-BCB1-4C34059CF065}">
      <dgm:prSet phldrT="[Text]" custT="1"/>
      <dgm:spPr/>
      <dgm:t>
        <a:bodyPr/>
        <a:lstStyle/>
        <a:p>
          <a:r>
            <a:rPr lang="en-US" sz="1200" dirty="0" smtClean="0">
              <a:solidFill>
                <a:schemeClr val="tx2">
                  <a:lumMod val="10000"/>
                </a:schemeClr>
              </a:solidFill>
            </a:rPr>
            <a:t>Verdict </a:t>
          </a:r>
          <a:endParaRPr lang="en-US" sz="1200" dirty="0">
            <a:solidFill>
              <a:schemeClr val="tx2">
                <a:lumMod val="10000"/>
              </a:schemeClr>
            </a:solidFill>
          </a:endParaRPr>
        </a:p>
      </dgm:t>
    </dgm:pt>
    <dgm:pt modelId="{24775C90-CFF7-4A0C-BEF6-F24839A8D4D7}" type="parTrans" cxnId="{93A70B86-BC5C-4573-86B7-E490A031F105}">
      <dgm:prSet/>
      <dgm:spPr/>
      <dgm:t>
        <a:bodyPr/>
        <a:lstStyle/>
        <a:p>
          <a:endParaRPr lang="en-US"/>
        </a:p>
      </dgm:t>
    </dgm:pt>
    <dgm:pt modelId="{5FF8E5A1-6329-4465-9FE8-09B072675DA5}" type="sibTrans" cxnId="{93A70B86-BC5C-4573-86B7-E490A031F105}">
      <dgm:prSet/>
      <dgm:spPr/>
      <dgm:t>
        <a:bodyPr/>
        <a:lstStyle/>
        <a:p>
          <a:endParaRPr lang="en-US"/>
        </a:p>
      </dgm:t>
    </dgm:pt>
    <dgm:pt modelId="{00E985F2-B55C-4860-A027-2469CDD3EEC2}">
      <dgm:prSet phldrT="[Text]" custT="1"/>
      <dgm:spPr/>
      <dgm:t>
        <a:bodyPr/>
        <a:lstStyle/>
        <a:p>
          <a:r>
            <a:rPr lang="en-US" sz="1200" dirty="0" smtClean="0">
              <a:solidFill>
                <a:schemeClr val="tx2">
                  <a:lumMod val="10000"/>
                </a:schemeClr>
              </a:solidFill>
            </a:rPr>
            <a:t>Conclusion </a:t>
          </a:r>
          <a:endParaRPr lang="en-US" sz="1200" dirty="0">
            <a:solidFill>
              <a:schemeClr val="tx2">
                <a:lumMod val="10000"/>
              </a:schemeClr>
            </a:solidFill>
          </a:endParaRPr>
        </a:p>
      </dgm:t>
    </dgm:pt>
    <dgm:pt modelId="{2628F612-9CA7-44F1-AA36-4FF94111E00A}" type="parTrans" cxnId="{85AD5CFB-7671-4A16-A6A9-8C717F8FBA1D}">
      <dgm:prSet/>
      <dgm:spPr/>
      <dgm:t>
        <a:bodyPr/>
        <a:lstStyle/>
        <a:p>
          <a:endParaRPr lang="en-US"/>
        </a:p>
      </dgm:t>
    </dgm:pt>
    <dgm:pt modelId="{1AF71C87-9831-43B2-8E36-172645E272A0}" type="sibTrans" cxnId="{85AD5CFB-7671-4A16-A6A9-8C717F8FBA1D}">
      <dgm:prSet/>
      <dgm:spPr/>
      <dgm:t>
        <a:bodyPr/>
        <a:lstStyle/>
        <a:p>
          <a:endParaRPr lang="en-US"/>
        </a:p>
      </dgm:t>
    </dgm:pt>
    <dgm:pt modelId="{57C76AD8-E2C3-4EF4-97F8-EFEE43B362F1}">
      <dgm:prSet phldrT="[Text]" custT="1"/>
      <dgm:spPr/>
      <dgm:t>
        <a:bodyPr/>
        <a:lstStyle/>
        <a:p>
          <a:r>
            <a:rPr lang="en-US" sz="1200" dirty="0" smtClean="0">
              <a:solidFill>
                <a:schemeClr val="tx2">
                  <a:lumMod val="10000"/>
                </a:schemeClr>
              </a:solidFill>
            </a:rPr>
            <a:t>Advantage &amp; disadvantage</a:t>
          </a:r>
          <a:endParaRPr lang="en-US" sz="1200" dirty="0">
            <a:solidFill>
              <a:schemeClr val="tx2">
                <a:lumMod val="10000"/>
              </a:schemeClr>
            </a:solidFill>
          </a:endParaRPr>
        </a:p>
      </dgm:t>
    </dgm:pt>
    <dgm:pt modelId="{6AE594F9-9739-4CDC-9A38-E5012F4F6785}" type="parTrans" cxnId="{AFB482FF-3B43-4905-BDC6-2DB70275FD39}">
      <dgm:prSet/>
      <dgm:spPr/>
      <dgm:t>
        <a:bodyPr/>
        <a:lstStyle/>
        <a:p>
          <a:endParaRPr lang="en-US"/>
        </a:p>
      </dgm:t>
    </dgm:pt>
    <dgm:pt modelId="{022315AA-E7A6-4124-AF42-8B256ACF2012}" type="sibTrans" cxnId="{AFB482FF-3B43-4905-BDC6-2DB70275FD39}">
      <dgm:prSet/>
      <dgm:spPr/>
      <dgm:t>
        <a:bodyPr/>
        <a:lstStyle/>
        <a:p>
          <a:endParaRPr lang="en-US"/>
        </a:p>
      </dgm:t>
    </dgm:pt>
    <dgm:pt modelId="{72F6ABD0-00C2-4F6C-8D0E-B26F903EADCE}">
      <dgm:prSet phldrT="[Text]" custT="1"/>
      <dgm:spPr/>
      <dgm:t>
        <a:bodyPr/>
        <a:lstStyle/>
        <a:p>
          <a:r>
            <a:rPr lang="en-US" sz="1200" dirty="0" smtClean="0">
              <a:solidFill>
                <a:schemeClr val="tx2">
                  <a:lumMod val="10000"/>
                </a:schemeClr>
              </a:solidFill>
            </a:rPr>
            <a:t>Blog </a:t>
          </a:r>
          <a:endParaRPr lang="en-US" sz="1200" dirty="0">
            <a:solidFill>
              <a:schemeClr val="tx2">
                <a:lumMod val="10000"/>
              </a:schemeClr>
            </a:solidFill>
          </a:endParaRPr>
        </a:p>
      </dgm:t>
    </dgm:pt>
    <dgm:pt modelId="{8D01D723-3B9B-40E4-822B-CE212BD21E11}" type="parTrans" cxnId="{C872C2B4-824F-4C81-A0F0-E129CF0AB323}">
      <dgm:prSet/>
      <dgm:spPr/>
      <dgm:t>
        <a:bodyPr/>
        <a:lstStyle/>
        <a:p>
          <a:endParaRPr lang="en-US"/>
        </a:p>
      </dgm:t>
    </dgm:pt>
    <dgm:pt modelId="{DC391F40-7F45-44B6-BB75-BA74384053E0}" type="sibTrans" cxnId="{C872C2B4-824F-4C81-A0F0-E129CF0AB323}">
      <dgm:prSet/>
      <dgm:spPr/>
      <dgm:t>
        <a:bodyPr/>
        <a:lstStyle/>
        <a:p>
          <a:endParaRPr lang="en-US"/>
        </a:p>
      </dgm:t>
    </dgm:pt>
    <dgm:pt modelId="{62B28DF7-91A0-443D-9EC3-62455E6AC24A}">
      <dgm:prSet phldrT="[Text]" custT="1"/>
      <dgm:spPr/>
      <dgm:t>
        <a:bodyPr/>
        <a:lstStyle/>
        <a:p>
          <a:r>
            <a:rPr lang="en-US" sz="1200" dirty="0" smtClean="0">
              <a:solidFill>
                <a:schemeClr val="tx2">
                  <a:lumMod val="10000"/>
                </a:schemeClr>
              </a:solidFill>
            </a:rPr>
            <a:t>Future Scope</a:t>
          </a:r>
          <a:endParaRPr lang="en-US" sz="1200" dirty="0">
            <a:solidFill>
              <a:schemeClr val="tx2">
                <a:lumMod val="10000"/>
              </a:schemeClr>
            </a:solidFill>
          </a:endParaRPr>
        </a:p>
      </dgm:t>
    </dgm:pt>
    <dgm:pt modelId="{AECCE425-1625-44D0-A5CE-F46EE4142F4C}" type="parTrans" cxnId="{812E1165-A8BA-4D1E-9B91-F995E30C1DA5}">
      <dgm:prSet/>
      <dgm:spPr/>
      <dgm:t>
        <a:bodyPr/>
        <a:lstStyle/>
        <a:p>
          <a:endParaRPr lang="en-US"/>
        </a:p>
      </dgm:t>
    </dgm:pt>
    <dgm:pt modelId="{0C3B94BC-AD16-4EF5-BF01-15AF88F6D602}" type="sibTrans" cxnId="{812E1165-A8BA-4D1E-9B91-F995E30C1DA5}">
      <dgm:prSet/>
      <dgm:spPr/>
      <dgm:t>
        <a:bodyPr/>
        <a:lstStyle/>
        <a:p>
          <a:endParaRPr lang="en-US"/>
        </a:p>
      </dgm:t>
    </dgm:pt>
    <dgm:pt modelId="{F84B9DDB-44CD-4EC1-92AE-2274FAEDCA00}" type="pres">
      <dgm:prSet presAssocID="{35AD7425-B69B-4E36-A54E-57597706C786}" presName="Name0" presStyleCnt="0">
        <dgm:presLayoutVars>
          <dgm:dir/>
          <dgm:resizeHandles val="exact"/>
        </dgm:presLayoutVars>
      </dgm:prSet>
      <dgm:spPr/>
      <dgm:t>
        <a:bodyPr/>
        <a:lstStyle/>
        <a:p>
          <a:endParaRPr lang="en-US"/>
        </a:p>
      </dgm:t>
    </dgm:pt>
    <dgm:pt modelId="{FF887D05-497C-41E6-B300-D4FDC5EF4997}" type="pres">
      <dgm:prSet presAssocID="{EEB66293-A893-46D9-B359-3EA605AF9BEB}" presName="node" presStyleLbl="node1" presStyleIdx="0" presStyleCnt="10">
        <dgm:presLayoutVars>
          <dgm:bulletEnabled val="1"/>
        </dgm:presLayoutVars>
      </dgm:prSet>
      <dgm:spPr/>
      <dgm:t>
        <a:bodyPr/>
        <a:lstStyle/>
        <a:p>
          <a:endParaRPr lang="en-US"/>
        </a:p>
      </dgm:t>
    </dgm:pt>
    <dgm:pt modelId="{9BAC92F3-FBAF-47FC-B758-5FEE4F2CCACD}" type="pres">
      <dgm:prSet presAssocID="{ACB34D76-D257-43FC-A5D7-475C1525D96B}" presName="sibTrans" presStyleCnt="0"/>
      <dgm:spPr/>
    </dgm:pt>
    <dgm:pt modelId="{E1822D29-F676-4E9B-97C0-BE35B3C75916}" type="pres">
      <dgm:prSet presAssocID="{AE984921-47DE-4A10-9DEF-AA2399C7DC36}" presName="node" presStyleLbl="node1" presStyleIdx="1" presStyleCnt="10">
        <dgm:presLayoutVars>
          <dgm:bulletEnabled val="1"/>
        </dgm:presLayoutVars>
      </dgm:prSet>
      <dgm:spPr/>
      <dgm:t>
        <a:bodyPr/>
        <a:lstStyle/>
        <a:p>
          <a:endParaRPr lang="en-US"/>
        </a:p>
      </dgm:t>
    </dgm:pt>
    <dgm:pt modelId="{331DF982-2C53-4D20-8370-73AFA2998CF4}" type="pres">
      <dgm:prSet presAssocID="{F6EE79D2-4702-4EE3-8448-66F07F662CBD}" presName="sibTrans" presStyleCnt="0"/>
      <dgm:spPr/>
    </dgm:pt>
    <dgm:pt modelId="{20A2D412-9594-429A-914A-A37B789AD3AD}" type="pres">
      <dgm:prSet presAssocID="{A1C51C77-2895-468F-BF85-54D760D14B2A}" presName="node" presStyleLbl="node1" presStyleIdx="2" presStyleCnt="10" custScaleY="94049">
        <dgm:presLayoutVars>
          <dgm:bulletEnabled val="1"/>
        </dgm:presLayoutVars>
      </dgm:prSet>
      <dgm:spPr/>
      <dgm:t>
        <a:bodyPr/>
        <a:lstStyle/>
        <a:p>
          <a:endParaRPr lang="en-US"/>
        </a:p>
      </dgm:t>
    </dgm:pt>
    <dgm:pt modelId="{D38C2491-011E-4DB1-83CF-CB9902DF01C4}" type="pres">
      <dgm:prSet presAssocID="{5F824E39-43AB-470A-8893-E9458790DE34}" presName="sibTrans" presStyleCnt="0"/>
      <dgm:spPr/>
    </dgm:pt>
    <dgm:pt modelId="{60E79EB6-D1F7-4BE0-9F33-F4C9C3F6A0B9}" type="pres">
      <dgm:prSet presAssocID="{DD400DF0-2017-49CC-8B7B-A87056120D97}" presName="node" presStyleLbl="node1" presStyleIdx="3" presStyleCnt="10">
        <dgm:presLayoutVars>
          <dgm:bulletEnabled val="1"/>
        </dgm:presLayoutVars>
      </dgm:prSet>
      <dgm:spPr/>
      <dgm:t>
        <a:bodyPr/>
        <a:lstStyle/>
        <a:p>
          <a:endParaRPr lang="en-US"/>
        </a:p>
      </dgm:t>
    </dgm:pt>
    <dgm:pt modelId="{A6D5BCA1-BC3A-4759-B76A-98E47B11F66C}" type="pres">
      <dgm:prSet presAssocID="{03A2363F-821A-484D-A5B8-092CB335D6E7}" presName="sibTrans" presStyleCnt="0"/>
      <dgm:spPr/>
    </dgm:pt>
    <dgm:pt modelId="{8AA36311-9B99-4FA6-B611-45FBAEB3C2A4}" type="pres">
      <dgm:prSet presAssocID="{1D6416E0-38BC-40B2-AB8F-BF6243685DBD}" presName="node" presStyleLbl="node1" presStyleIdx="4" presStyleCnt="10">
        <dgm:presLayoutVars>
          <dgm:bulletEnabled val="1"/>
        </dgm:presLayoutVars>
      </dgm:prSet>
      <dgm:spPr/>
      <dgm:t>
        <a:bodyPr/>
        <a:lstStyle/>
        <a:p>
          <a:endParaRPr lang="en-US"/>
        </a:p>
      </dgm:t>
    </dgm:pt>
    <dgm:pt modelId="{EF8733CE-B6AC-4509-8C54-E15C18D53B60}" type="pres">
      <dgm:prSet presAssocID="{48F71BF3-0953-4668-8112-E16720849AF5}" presName="sibTrans" presStyleCnt="0"/>
      <dgm:spPr/>
    </dgm:pt>
    <dgm:pt modelId="{AFE0A0F4-58A6-4A21-8C25-67337B9613B9}" type="pres">
      <dgm:prSet presAssocID="{08ECF21C-EB8D-4FB2-BCB1-4C34059CF065}" presName="node" presStyleLbl="node1" presStyleIdx="5" presStyleCnt="10">
        <dgm:presLayoutVars>
          <dgm:bulletEnabled val="1"/>
        </dgm:presLayoutVars>
      </dgm:prSet>
      <dgm:spPr/>
      <dgm:t>
        <a:bodyPr/>
        <a:lstStyle/>
        <a:p>
          <a:endParaRPr lang="en-US"/>
        </a:p>
      </dgm:t>
    </dgm:pt>
    <dgm:pt modelId="{80F24EBB-BCB8-4918-8763-D6745A229613}" type="pres">
      <dgm:prSet presAssocID="{5FF8E5A1-6329-4465-9FE8-09B072675DA5}" presName="sibTrans" presStyleCnt="0"/>
      <dgm:spPr/>
    </dgm:pt>
    <dgm:pt modelId="{D7189B09-8666-494E-BB12-F7C05B51536A}" type="pres">
      <dgm:prSet presAssocID="{00E985F2-B55C-4860-A027-2469CDD3EEC2}" presName="node" presStyleLbl="node1" presStyleIdx="6" presStyleCnt="10">
        <dgm:presLayoutVars>
          <dgm:bulletEnabled val="1"/>
        </dgm:presLayoutVars>
      </dgm:prSet>
      <dgm:spPr/>
      <dgm:t>
        <a:bodyPr/>
        <a:lstStyle/>
        <a:p>
          <a:endParaRPr lang="en-US"/>
        </a:p>
      </dgm:t>
    </dgm:pt>
    <dgm:pt modelId="{C8C48CCB-EC28-4E95-9ADA-623AE4B43B58}" type="pres">
      <dgm:prSet presAssocID="{1AF71C87-9831-43B2-8E36-172645E272A0}" presName="sibTrans" presStyleCnt="0"/>
      <dgm:spPr/>
    </dgm:pt>
    <dgm:pt modelId="{75609811-554F-4847-B845-7B33838F022D}" type="pres">
      <dgm:prSet presAssocID="{57C76AD8-E2C3-4EF4-97F8-EFEE43B362F1}" presName="node" presStyleLbl="node1" presStyleIdx="7" presStyleCnt="10">
        <dgm:presLayoutVars>
          <dgm:bulletEnabled val="1"/>
        </dgm:presLayoutVars>
      </dgm:prSet>
      <dgm:spPr/>
      <dgm:t>
        <a:bodyPr/>
        <a:lstStyle/>
        <a:p>
          <a:endParaRPr lang="en-US"/>
        </a:p>
      </dgm:t>
    </dgm:pt>
    <dgm:pt modelId="{0965A830-27A1-454A-A5C4-5970CE6B2EE8}" type="pres">
      <dgm:prSet presAssocID="{022315AA-E7A6-4124-AF42-8B256ACF2012}" presName="sibTrans" presStyleCnt="0"/>
      <dgm:spPr/>
    </dgm:pt>
    <dgm:pt modelId="{9C2267C1-774C-4F3F-B13E-04AF22632B3D}" type="pres">
      <dgm:prSet presAssocID="{62B28DF7-91A0-443D-9EC3-62455E6AC24A}" presName="node" presStyleLbl="node1" presStyleIdx="8" presStyleCnt="10">
        <dgm:presLayoutVars>
          <dgm:bulletEnabled val="1"/>
        </dgm:presLayoutVars>
      </dgm:prSet>
      <dgm:spPr/>
      <dgm:t>
        <a:bodyPr/>
        <a:lstStyle/>
        <a:p>
          <a:endParaRPr lang="en-US"/>
        </a:p>
      </dgm:t>
    </dgm:pt>
    <dgm:pt modelId="{485F5BAE-9B67-471A-811F-19871D023CB4}" type="pres">
      <dgm:prSet presAssocID="{0C3B94BC-AD16-4EF5-BF01-15AF88F6D602}" presName="sibTrans" presStyleCnt="0"/>
      <dgm:spPr/>
    </dgm:pt>
    <dgm:pt modelId="{4330C3A5-6F42-4621-9913-9648B82E1780}" type="pres">
      <dgm:prSet presAssocID="{72F6ABD0-00C2-4F6C-8D0E-B26F903EADCE}" presName="node" presStyleLbl="node1" presStyleIdx="9" presStyleCnt="10">
        <dgm:presLayoutVars>
          <dgm:bulletEnabled val="1"/>
        </dgm:presLayoutVars>
      </dgm:prSet>
      <dgm:spPr/>
      <dgm:t>
        <a:bodyPr/>
        <a:lstStyle/>
        <a:p>
          <a:endParaRPr lang="en-US"/>
        </a:p>
      </dgm:t>
    </dgm:pt>
  </dgm:ptLst>
  <dgm:cxnLst>
    <dgm:cxn modelId="{70BF4FCD-DF53-4F3B-AD74-62C28DA043F6}" type="presOf" srcId="{DD400DF0-2017-49CC-8B7B-A87056120D97}" destId="{60E79EB6-D1F7-4BE0-9F33-F4C9C3F6A0B9}" srcOrd="0" destOrd="0" presId="urn:microsoft.com/office/officeart/2005/8/layout/hList6"/>
    <dgm:cxn modelId="{AFB482FF-3B43-4905-BDC6-2DB70275FD39}" srcId="{35AD7425-B69B-4E36-A54E-57597706C786}" destId="{57C76AD8-E2C3-4EF4-97F8-EFEE43B362F1}" srcOrd="7" destOrd="0" parTransId="{6AE594F9-9739-4CDC-9A38-E5012F4F6785}" sibTransId="{022315AA-E7A6-4124-AF42-8B256ACF2012}"/>
    <dgm:cxn modelId="{E77ABABC-58CF-4879-B2C2-8DA2F341433B}" srcId="{35AD7425-B69B-4E36-A54E-57597706C786}" destId="{DD400DF0-2017-49CC-8B7B-A87056120D97}" srcOrd="3" destOrd="0" parTransId="{73161958-A095-4616-A1F8-40B574B507A1}" sibTransId="{03A2363F-821A-484D-A5B8-092CB335D6E7}"/>
    <dgm:cxn modelId="{308B9583-87F7-4202-9D5B-0F0925302460}" type="presOf" srcId="{EEB66293-A893-46D9-B359-3EA605AF9BEB}" destId="{FF887D05-497C-41E6-B300-D4FDC5EF4997}" srcOrd="0" destOrd="0" presId="urn:microsoft.com/office/officeart/2005/8/layout/hList6"/>
    <dgm:cxn modelId="{259832B7-F44B-4FC3-B119-2D5E1787789D}" type="presOf" srcId="{00E985F2-B55C-4860-A027-2469CDD3EEC2}" destId="{D7189B09-8666-494E-BB12-F7C05B51536A}" srcOrd="0" destOrd="0" presId="urn:microsoft.com/office/officeart/2005/8/layout/hList6"/>
    <dgm:cxn modelId="{3E5E7DFB-2542-4840-B8ED-803EC115798E}" srcId="{35AD7425-B69B-4E36-A54E-57597706C786}" destId="{EEB66293-A893-46D9-B359-3EA605AF9BEB}" srcOrd="0" destOrd="0" parTransId="{10DF12A9-74B5-48AD-B0B5-8F30E379B07B}" sibTransId="{ACB34D76-D257-43FC-A5D7-475C1525D96B}"/>
    <dgm:cxn modelId="{8B39EED9-F62E-4B12-A32F-6AAE2426AD93}" type="presOf" srcId="{35AD7425-B69B-4E36-A54E-57597706C786}" destId="{F84B9DDB-44CD-4EC1-92AE-2274FAEDCA00}" srcOrd="0" destOrd="0" presId="urn:microsoft.com/office/officeart/2005/8/layout/hList6"/>
    <dgm:cxn modelId="{547F081E-0AB2-46F1-8708-B0D8F3062098}" type="presOf" srcId="{72F6ABD0-00C2-4F6C-8D0E-B26F903EADCE}" destId="{4330C3A5-6F42-4621-9913-9648B82E1780}" srcOrd="0" destOrd="0" presId="urn:microsoft.com/office/officeart/2005/8/layout/hList6"/>
    <dgm:cxn modelId="{C872C2B4-824F-4C81-A0F0-E129CF0AB323}" srcId="{35AD7425-B69B-4E36-A54E-57597706C786}" destId="{72F6ABD0-00C2-4F6C-8D0E-B26F903EADCE}" srcOrd="9" destOrd="0" parTransId="{8D01D723-3B9B-40E4-822B-CE212BD21E11}" sibTransId="{DC391F40-7F45-44B6-BB75-BA74384053E0}"/>
    <dgm:cxn modelId="{C5CA41C1-3906-44DB-8414-310E86EF0FDC}" type="presOf" srcId="{A1C51C77-2895-468F-BF85-54D760D14B2A}" destId="{20A2D412-9594-429A-914A-A37B789AD3AD}" srcOrd="0" destOrd="0" presId="urn:microsoft.com/office/officeart/2005/8/layout/hList6"/>
    <dgm:cxn modelId="{DA3C9A7A-A0AD-4703-931F-A935DC108F57}" type="presOf" srcId="{62B28DF7-91A0-443D-9EC3-62455E6AC24A}" destId="{9C2267C1-774C-4F3F-B13E-04AF22632B3D}" srcOrd="0" destOrd="0" presId="urn:microsoft.com/office/officeart/2005/8/layout/hList6"/>
    <dgm:cxn modelId="{6EBA068A-3FCA-4974-B7F7-98AD3A335936}" type="presOf" srcId="{AE984921-47DE-4A10-9DEF-AA2399C7DC36}" destId="{E1822D29-F676-4E9B-97C0-BE35B3C75916}" srcOrd="0" destOrd="0" presId="urn:microsoft.com/office/officeart/2005/8/layout/hList6"/>
    <dgm:cxn modelId="{93A70B86-BC5C-4573-86B7-E490A031F105}" srcId="{35AD7425-B69B-4E36-A54E-57597706C786}" destId="{08ECF21C-EB8D-4FB2-BCB1-4C34059CF065}" srcOrd="5" destOrd="0" parTransId="{24775C90-CFF7-4A0C-BEF6-F24839A8D4D7}" sibTransId="{5FF8E5A1-6329-4465-9FE8-09B072675DA5}"/>
    <dgm:cxn modelId="{812E1165-A8BA-4D1E-9B91-F995E30C1DA5}" srcId="{35AD7425-B69B-4E36-A54E-57597706C786}" destId="{62B28DF7-91A0-443D-9EC3-62455E6AC24A}" srcOrd="8" destOrd="0" parTransId="{AECCE425-1625-44D0-A5CE-F46EE4142F4C}" sibTransId="{0C3B94BC-AD16-4EF5-BF01-15AF88F6D602}"/>
    <dgm:cxn modelId="{366DB78E-D631-4D12-9407-70B1A638DF62}" type="presOf" srcId="{57C76AD8-E2C3-4EF4-97F8-EFEE43B362F1}" destId="{75609811-554F-4847-B845-7B33838F022D}" srcOrd="0" destOrd="0" presId="urn:microsoft.com/office/officeart/2005/8/layout/hList6"/>
    <dgm:cxn modelId="{85AD5CFB-7671-4A16-A6A9-8C717F8FBA1D}" srcId="{35AD7425-B69B-4E36-A54E-57597706C786}" destId="{00E985F2-B55C-4860-A027-2469CDD3EEC2}" srcOrd="6" destOrd="0" parTransId="{2628F612-9CA7-44F1-AA36-4FF94111E00A}" sibTransId="{1AF71C87-9831-43B2-8E36-172645E272A0}"/>
    <dgm:cxn modelId="{1C4AE72B-07BC-4B33-B729-2569A1F8524B}" srcId="{35AD7425-B69B-4E36-A54E-57597706C786}" destId="{1D6416E0-38BC-40B2-AB8F-BF6243685DBD}" srcOrd="4" destOrd="0" parTransId="{39D93C6B-80ED-4B7E-AF3B-4C120020B525}" sibTransId="{48F71BF3-0953-4668-8112-E16720849AF5}"/>
    <dgm:cxn modelId="{A8B7A147-7E1D-4881-9B3C-479845EDC603}" srcId="{35AD7425-B69B-4E36-A54E-57597706C786}" destId="{A1C51C77-2895-468F-BF85-54D760D14B2A}" srcOrd="2" destOrd="0" parTransId="{A69453D7-52B7-4F8A-8072-21B41DBC2C5B}" sibTransId="{5F824E39-43AB-470A-8893-E9458790DE34}"/>
    <dgm:cxn modelId="{AF35E158-3343-4174-9679-1FA983F42A47}" type="presOf" srcId="{08ECF21C-EB8D-4FB2-BCB1-4C34059CF065}" destId="{AFE0A0F4-58A6-4A21-8C25-67337B9613B9}" srcOrd="0" destOrd="0" presId="urn:microsoft.com/office/officeart/2005/8/layout/hList6"/>
    <dgm:cxn modelId="{5CBA0225-F2D0-430A-835C-997CC166F922}" type="presOf" srcId="{1D6416E0-38BC-40B2-AB8F-BF6243685DBD}" destId="{8AA36311-9B99-4FA6-B611-45FBAEB3C2A4}" srcOrd="0" destOrd="0" presId="urn:microsoft.com/office/officeart/2005/8/layout/hList6"/>
    <dgm:cxn modelId="{38000C54-B1E0-4816-AC4C-ACA925FE5B9A}" srcId="{35AD7425-B69B-4E36-A54E-57597706C786}" destId="{AE984921-47DE-4A10-9DEF-AA2399C7DC36}" srcOrd="1" destOrd="0" parTransId="{667B8BA9-0DB5-49C4-AD08-94E71DB2FED0}" sibTransId="{F6EE79D2-4702-4EE3-8448-66F07F662CBD}"/>
    <dgm:cxn modelId="{545954D6-6CDE-4FB2-8E7C-E135F0761E80}" type="presParOf" srcId="{F84B9DDB-44CD-4EC1-92AE-2274FAEDCA00}" destId="{FF887D05-497C-41E6-B300-D4FDC5EF4997}" srcOrd="0" destOrd="0" presId="urn:microsoft.com/office/officeart/2005/8/layout/hList6"/>
    <dgm:cxn modelId="{46284E3D-B6D9-4732-8F07-DD7B2B8A86CB}" type="presParOf" srcId="{F84B9DDB-44CD-4EC1-92AE-2274FAEDCA00}" destId="{9BAC92F3-FBAF-47FC-B758-5FEE4F2CCACD}" srcOrd="1" destOrd="0" presId="urn:microsoft.com/office/officeart/2005/8/layout/hList6"/>
    <dgm:cxn modelId="{7690D2EF-490C-444D-9648-B0B31E3F3E1B}" type="presParOf" srcId="{F84B9DDB-44CD-4EC1-92AE-2274FAEDCA00}" destId="{E1822D29-F676-4E9B-97C0-BE35B3C75916}" srcOrd="2" destOrd="0" presId="urn:microsoft.com/office/officeart/2005/8/layout/hList6"/>
    <dgm:cxn modelId="{751CA780-F309-495C-84FC-D067D9BCA45A}" type="presParOf" srcId="{F84B9DDB-44CD-4EC1-92AE-2274FAEDCA00}" destId="{331DF982-2C53-4D20-8370-73AFA2998CF4}" srcOrd="3" destOrd="0" presId="urn:microsoft.com/office/officeart/2005/8/layout/hList6"/>
    <dgm:cxn modelId="{96C1DFCF-583B-438C-B359-A14EBF8C6C0B}" type="presParOf" srcId="{F84B9DDB-44CD-4EC1-92AE-2274FAEDCA00}" destId="{20A2D412-9594-429A-914A-A37B789AD3AD}" srcOrd="4" destOrd="0" presId="urn:microsoft.com/office/officeart/2005/8/layout/hList6"/>
    <dgm:cxn modelId="{C68F3747-4F42-479C-9328-3957EC20C1F1}" type="presParOf" srcId="{F84B9DDB-44CD-4EC1-92AE-2274FAEDCA00}" destId="{D38C2491-011E-4DB1-83CF-CB9902DF01C4}" srcOrd="5" destOrd="0" presId="urn:microsoft.com/office/officeart/2005/8/layout/hList6"/>
    <dgm:cxn modelId="{DAE6CE63-FFCF-4BCA-8306-D816A68F39C4}" type="presParOf" srcId="{F84B9DDB-44CD-4EC1-92AE-2274FAEDCA00}" destId="{60E79EB6-D1F7-4BE0-9F33-F4C9C3F6A0B9}" srcOrd="6" destOrd="0" presId="urn:microsoft.com/office/officeart/2005/8/layout/hList6"/>
    <dgm:cxn modelId="{37A2F8A3-8AAB-46CA-9082-C94C7A3410D9}" type="presParOf" srcId="{F84B9DDB-44CD-4EC1-92AE-2274FAEDCA00}" destId="{A6D5BCA1-BC3A-4759-B76A-98E47B11F66C}" srcOrd="7" destOrd="0" presId="urn:microsoft.com/office/officeart/2005/8/layout/hList6"/>
    <dgm:cxn modelId="{04E64A84-CF1A-4B7A-BCB6-643D0A9C9ABE}" type="presParOf" srcId="{F84B9DDB-44CD-4EC1-92AE-2274FAEDCA00}" destId="{8AA36311-9B99-4FA6-B611-45FBAEB3C2A4}" srcOrd="8" destOrd="0" presId="urn:microsoft.com/office/officeart/2005/8/layout/hList6"/>
    <dgm:cxn modelId="{28AE8BD7-87DD-41C9-8C59-2D4828590A79}" type="presParOf" srcId="{F84B9DDB-44CD-4EC1-92AE-2274FAEDCA00}" destId="{EF8733CE-B6AC-4509-8C54-E15C18D53B60}" srcOrd="9" destOrd="0" presId="urn:microsoft.com/office/officeart/2005/8/layout/hList6"/>
    <dgm:cxn modelId="{0F0516E2-1FCA-493B-A01A-50651D514B0E}" type="presParOf" srcId="{F84B9DDB-44CD-4EC1-92AE-2274FAEDCA00}" destId="{AFE0A0F4-58A6-4A21-8C25-67337B9613B9}" srcOrd="10" destOrd="0" presId="urn:microsoft.com/office/officeart/2005/8/layout/hList6"/>
    <dgm:cxn modelId="{166C54D2-F991-47F7-B351-A3F3E625FEA2}" type="presParOf" srcId="{F84B9DDB-44CD-4EC1-92AE-2274FAEDCA00}" destId="{80F24EBB-BCB8-4918-8763-D6745A229613}" srcOrd="11" destOrd="0" presId="urn:microsoft.com/office/officeart/2005/8/layout/hList6"/>
    <dgm:cxn modelId="{39473FEB-368B-4C66-A6EC-5E50359281DC}" type="presParOf" srcId="{F84B9DDB-44CD-4EC1-92AE-2274FAEDCA00}" destId="{D7189B09-8666-494E-BB12-F7C05B51536A}" srcOrd="12" destOrd="0" presId="urn:microsoft.com/office/officeart/2005/8/layout/hList6"/>
    <dgm:cxn modelId="{2886BC8B-88B8-4004-BBB3-5659E7573C42}" type="presParOf" srcId="{F84B9DDB-44CD-4EC1-92AE-2274FAEDCA00}" destId="{C8C48CCB-EC28-4E95-9ADA-623AE4B43B58}" srcOrd="13" destOrd="0" presId="urn:microsoft.com/office/officeart/2005/8/layout/hList6"/>
    <dgm:cxn modelId="{226FF864-DA73-4112-92A9-F65A7FC85F1F}" type="presParOf" srcId="{F84B9DDB-44CD-4EC1-92AE-2274FAEDCA00}" destId="{75609811-554F-4847-B845-7B33838F022D}" srcOrd="14" destOrd="0" presId="urn:microsoft.com/office/officeart/2005/8/layout/hList6"/>
    <dgm:cxn modelId="{98E48BA8-E9AE-4290-A1AC-A3F0B2AE6F68}" type="presParOf" srcId="{F84B9DDB-44CD-4EC1-92AE-2274FAEDCA00}" destId="{0965A830-27A1-454A-A5C4-5970CE6B2EE8}" srcOrd="15" destOrd="0" presId="urn:microsoft.com/office/officeart/2005/8/layout/hList6"/>
    <dgm:cxn modelId="{018E4101-0D5C-4986-BBA2-96D9C8175663}" type="presParOf" srcId="{F84B9DDB-44CD-4EC1-92AE-2274FAEDCA00}" destId="{9C2267C1-774C-4F3F-B13E-04AF22632B3D}" srcOrd="16" destOrd="0" presId="urn:microsoft.com/office/officeart/2005/8/layout/hList6"/>
    <dgm:cxn modelId="{8CE40D91-9966-426E-841A-EFEE085EC7EF}" type="presParOf" srcId="{F84B9DDB-44CD-4EC1-92AE-2274FAEDCA00}" destId="{485F5BAE-9B67-471A-811F-19871D023CB4}" srcOrd="17" destOrd="0" presId="urn:microsoft.com/office/officeart/2005/8/layout/hList6"/>
    <dgm:cxn modelId="{17CBBF4F-924A-400F-9071-5F2B25A95281}" type="presParOf" srcId="{F84B9DDB-44CD-4EC1-92AE-2274FAEDCA00}" destId="{4330C3A5-6F42-4621-9913-9648B82E1780}" srcOrd="1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87D05-497C-41E6-B300-D4FDC5EF4997}">
      <dsp:nvSpPr>
        <dsp:cNvPr id="0" name=""/>
        <dsp:cNvSpPr/>
      </dsp:nvSpPr>
      <dsp:spPr>
        <a:xfrm rot="16200000">
          <a:off x="-2163427"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Importing And Reading</a:t>
          </a:r>
          <a:endParaRPr lang="en-US" sz="1200" kern="1200" dirty="0">
            <a:solidFill>
              <a:schemeClr val="tx2">
                <a:lumMod val="10000"/>
              </a:schemeClr>
            </a:solidFill>
          </a:endParaRPr>
        </a:p>
      </dsp:txBody>
      <dsp:txXfrm rot="5400000">
        <a:off x="3027" y="1083732"/>
        <a:ext cx="1085759" cy="3251201"/>
      </dsp:txXfrm>
    </dsp:sp>
    <dsp:sp modelId="{E1822D29-F676-4E9B-97C0-BE35B3C75916}">
      <dsp:nvSpPr>
        <dsp:cNvPr id="0" name=""/>
        <dsp:cNvSpPr/>
      </dsp:nvSpPr>
      <dsp:spPr>
        <a:xfrm rot="16200000">
          <a:off x="-996236"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Exploring Features </a:t>
          </a:r>
          <a:endParaRPr lang="en-US" sz="1200" kern="1200" dirty="0">
            <a:solidFill>
              <a:schemeClr val="tx2">
                <a:lumMod val="10000"/>
              </a:schemeClr>
            </a:solidFill>
          </a:endParaRPr>
        </a:p>
      </dsp:txBody>
      <dsp:txXfrm rot="5400000">
        <a:off x="1170218" y="1083732"/>
        <a:ext cx="1085759" cy="3251201"/>
      </dsp:txXfrm>
    </dsp:sp>
    <dsp:sp modelId="{20A2D412-9594-429A-914A-A37B789AD3AD}">
      <dsp:nvSpPr>
        <dsp:cNvPr id="0" name=""/>
        <dsp:cNvSpPr/>
      </dsp:nvSpPr>
      <dsp:spPr>
        <a:xfrm rot="16200000">
          <a:off x="332187" y="2166453"/>
          <a:ext cx="5096202"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Creating Visuals </a:t>
          </a:r>
          <a:endParaRPr lang="en-US" sz="1200" kern="1200" dirty="0">
            <a:solidFill>
              <a:schemeClr val="tx2">
                <a:lumMod val="10000"/>
              </a:schemeClr>
            </a:solidFill>
          </a:endParaRPr>
        </a:p>
      </dsp:txBody>
      <dsp:txXfrm rot="5400000">
        <a:off x="2337408" y="1180472"/>
        <a:ext cx="1085759" cy="3057722"/>
      </dsp:txXfrm>
    </dsp:sp>
    <dsp:sp modelId="{60E79EB6-D1F7-4BE0-9F33-F4C9C3F6A0B9}">
      <dsp:nvSpPr>
        <dsp:cNvPr id="0" name=""/>
        <dsp:cNvSpPr/>
      </dsp:nvSpPr>
      <dsp:spPr>
        <a:xfrm rot="16200000">
          <a:off x="1338146"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Getting Insights</a:t>
          </a:r>
          <a:endParaRPr lang="en-US" sz="1200" kern="1200" dirty="0">
            <a:solidFill>
              <a:schemeClr val="tx2">
                <a:lumMod val="10000"/>
              </a:schemeClr>
            </a:solidFill>
          </a:endParaRPr>
        </a:p>
      </dsp:txBody>
      <dsp:txXfrm rot="5400000">
        <a:off x="3504600" y="1083732"/>
        <a:ext cx="1085759" cy="3251201"/>
      </dsp:txXfrm>
    </dsp:sp>
    <dsp:sp modelId="{8AA36311-9B99-4FA6-B611-45FBAEB3C2A4}">
      <dsp:nvSpPr>
        <dsp:cNvPr id="0" name=""/>
        <dsp:cNvSpPr/>
      </dsp:nvSpPr>
      <dsp:spPr>
        <a:xfrm rot="16200000">
          <a:off x="2505338"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Analysis</a:t>
          </a:r>
          <a:endParaRPr lang="en-US" sz="1200" kern="1200" dirty="0">
            <a:solidFill>
              <a:schemeClr val="tx2">
                <a:lumMod val="10000"/>
              </a:schemeClr>
            </a:solidFill>
          </a:endParaRPr>
        </a:p>
      </dsp:txBody>
      <dsp:txXfrm rot="5400000">
        <a:off x="4671792" y="1083732"/>
        <a:ext cx="1085759" cy="3251201"/>
      </dsp:txXfrm>
    </dsp:sp>
    <dsp:sp modelId="{AFE0A0F4-58A6-4A21-8C25-67337B9613B9}">
      <dsp:nvSpPr>
        <dsp:cNvPr id="0" name=""/>
        <dsp:cNvSpPr/>
      </dsp:nvSpPr>
      <dsp:spPr>
        <a:xfrm rot="16200000">
          <a:off x="3672529"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Verdict </a:t>
          </a:r>
          <a:endParaRPr lang="en-US" sz="1200" kern="1200" dirty="0">
            <a:solidFill>
              <a:schemeClr val="tx2">
                <a:lumMod val="10000"/>
              </a:schemeClr>
            </a:solidFill>
          </a:endParaRPr>
        </a:p>
      </dsp:txBody>
      <dsp:txXfrm rot="5400000">
        <a:off x="5838983" y="1083732"/>
        <a:ext cx="1085759" cy="3251201"/>
      </dsp:txXfrm>
    </dsp:sp>
    <dsp:sp modelId="{D7189B09-8666-494E-BB12-F7C05B51536A}">
      <dsp:nvSpPr>
        <dsp:cNvPr id="0" name=""/>
        <dsp:cNvSpPr/>
      </dsp:nvSpPr>
      <dsp:spPr>
        <a:xfrm rot="16200000">
          <a:off x="4839721"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Conclusion </a:t>
          </a:r>
          <a:endParaRPr lang="en-US" sz="1200" kern="1200" dirty="0">
            <a:solidFill>
              <a:schemeClr val="tx2">
                <a:lumMod val="10000"/>
              </a:schemeClr>
            </a:solidFill>
          </a:endParaRPr>
        </a:p>
      </dsp:txBody>
      <dsp:txXfrm rot="5400000">
        <a:off x="7006175" y="1083732"/>
        <a:ext cx="1085759" cy="3251201"/>
      </dsp:txXfrm>
    </dsp:sp>
    <dsp:sp modelId="{75609811-554F-4847-B845-7B33838F022D}">
      <dsp:nvSpPr>
        <dsp:cNvPr id="0" name=""/>
        <dsp:cNvSpPr/>
      </dsp:nvSpPr>
      <dsp:spPr>
        <a:xfrm rot="16200000">
          <a:off x="6006912"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Advantage &amp; disadvantage</a:t>
          </a:r>
          <a:endParaRPr lang="en-US" sz="1200" kern="1200" dirty="0">
            <a:solidFill>
              <a:schemeClr val="tx2">
                <a:lumMod val="10000"/>
              </a:schemeClr>
            </a:solidFill>
          </a:endParaRPr>
        </a:p>
      </dsp:txBody>
      <dsp:txXfrm rot="5400000">
        <a:off x="8173366" y="1083732"/>
        <a:ext cx="1085759" cy="3251201"/>
      </dsp:txXfrm>
    </dsp:sp>
    <dsp:sp modelId="{9C2267C1-774C-4F3F-B13E-04AF22632B3D}">
      <dsp:nvSpPr>
        <dsp:cNvPr id="0" name=""/>
        <dsp:cNvSpPr/>
      </dsp:nvSpPr>
      <dsp:spPr>
        <a:xfrm rot="16200000">
          <a:off x="7174104"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Future Scope</a:t>
          </a:r>
          <a:endParaRPr lang="en-US" sz="1200" kern="1200" dirty="0">
            <a:solidFill>
              <a:schemeClr val="tx2">
                <a:lumMod val="10000"/>
              </a:schemeClr>
            </a:solidFill>
          </a:endParaRPr>
        </a:p>
      </dsp:txBody>
      <dsp:txXfrm rot="5400000">
        <a:off x="9340558" y="1083732"/>
        <a:ext cx="1085759" cy="3251201"/>
      </dsp:txXfrm>
    </dsp:sp>
    <dsp:sp modelId="{4330C3A5-6F42-4621-9913-9648B82E1780}">
      <dsp:nvSpPr>
        <dsp:cNvPr id="0" name=""/>
        <dsp:cNvSpPr/>
      </dsp:nvSpPr>
      <dsp:spPr>
        <a:xfrm rot="16200000">
          <a:off x="8341295" y="2166453"/>
          <a:ext cx="5418667" cy="108575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2">
                  <a:lumMod val="10000"/>
                </a:schemeClr>
              </a:solidFill>
            </a:rPr>
            <a:t>Blog </a:t>
          </a:r>
          <a:endParaRPr lang="en-US" sz="1200" kern="1200" dirty="0">
            <a:solidFill>
              <a:schemeClr val="tx2">
                <a:lumMod val="10000"/>
              </a:schemeClr>
            </a:solidFill>
          </a:endParaRPr>
        </a:p>
      </dsp:txBody>
      <dsp:txXfrm rot="5400000">
        <a:off x="10507749" y="1083732"/>
        <a:ext cx="1085759"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F7D60C-8118-4E56-8528-697E409389AB}"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16602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28882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17683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232ACE8-80FB-4721-AB8B-F6131C89DB9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52830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266878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4F7D60C-8118-4E56-8528-697E409389AB}"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46397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4F7D60C-8118-4E56-8528-697E409389AB}"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4283274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7D60C-8118-4E56-8528-697E409389AB}"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2676487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4F7D60C-8118-4E56-8528-697E409389AB}" type="datetimeFigureOut">
              <a:rPr lang="en-US" smtClean="0"/>
              <a:t>10/27/2023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232ACE8-80FB-4721-AB8B-F6131C89DB99}" type="slidenum">
              <a:rPr lang="en-US" smtClean="0"/>
              <a:t>‹#›</a:t>
            </a:fld>
            <a:endParaRPr lang="en-US"/>
          </a:p>
        </p:txBody>
      </p:sp>
    </p:spTree>
    <p:extLst>
      <p:ext uri="{BB962C8B-B14F-4D97-AF65-F5344CB8AC3E}">
        <p14:creationId xmlns:p14="http://schemas.microsoft.com/office/powerpoint/2010/main" val="399728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7D60C-8118-4E56-8528-697E409389AB}"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55536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7D60C-8118-4E56-8528-697E409389AB}"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28159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59649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F7D60C-8118-4E56-8528-697E409389AB}"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39807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F7D60C-8118-4E56-8528-697E409389AB}"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174421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4F7D60C-8118-4E56-8528-697E409389AB}"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32236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312111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7D60C-8118-4E56-8528-697E409389AB}"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2ACE8-80FB-4721-AB8B-F6131C89DB99}" type="slidenum">
              <a:rPr lang="en-US" smtClean="0"/>
              <a:t>‹#›</a:t>
            </a:fld>
            <a:endParaRPr lang="en-US"/>
          </a:p>
        </p:txBody>
      </p:sp>
    </p:spTree>
    <p:extLst>
      <p:ext uri="{BB962C8B-B14F-4D97-AF65-F5344CB8AC3E}">
        <p14:creationId xmlns:p14="http://schemas.microsoft.com/office/powerpoint/2010/main" val="75309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F7D60C-8118-4E56-8528-697E409389AB}" type="datetimeFigureOut">
              <a:rPr lang="en-US" smtClean="0"/>
              <a:t>10/27/2023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232ACE8-80FB-4721-AB8B-F6131C89DB99}" type="slidenum">
              <a:rPr lang="en-US" smtClean="0"/>
              <a:t>‹#›</a:t>
            </a:fld>
            <a:endParaRPr lang="en-US"/>
          </a:p>
        </p:txBody>
      </p:sp>
    </p:spTree>
    <p:extLst>
      <p:ext uri="{BB962C8B-B14F-4D97-AF65-F5344CB8AC3E}">
        <p14:creationId xmlns:p14="http://schemas.microsoft.com/office/powerpoint/2010/main" val="234865421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4.png"/><Relationship Id="rId7"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8.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64" y="3069708"/>
            <a:ext cx="9613861" cy="1080938"/>
          </a:xfrm>
        </p:spPr>
        <p:txBody>
          <a:bodyPr>
            <a:normAutofit/>
          </a:bodyPr>
          <a:lstStyle/>
          <a:p>
            <a:pPr algn="ctr"/>
            <a:r>
              <a:rPr lang="en-US" sz="4000" dirty="0" smtClean="0">
                <a:solidFill>
                  <a:schemeClr val="bg1"/>
                </a:solidFill>
                <a:latin typeface="Times New Roman" panose="02020603050405020304" pitchFamily="18" charset="0"/>
                <a:cs typeface="Times New Roman" panose="02020603050405020304" pitchFamily="18" charset="0"/>
              </a:rPr>
              <a:t>Introduction</a:t>
            </a:r>
            <a:endParaRPr lang="en-US" sz="40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13374" y="631042"/>
            <a:ext cx="1496463" cy="1309405"/>
          </a:xfrm>
          <a:prstGeom prst="rect">
            <a:avLst/>
          </a:prstGeom>
        </p:spPr>
      </p:pic>
      <p:pic>
        <p:nvPicPr>
          <p:cNvPr id="5" name="Picture 4"/>
          <p:cNvPicPr>
            <a:picLocks noChangeAspect="1"/>
          </p:cNvPicPr>
          <p:nvPr/>
        </p:nvPicPr>
        <p:blipFill>
          <a:blip r:embed="rId3"/>
          <a:stretch>
            <a:fillRect/>
          </a:stretch>
        </p:blipFill>
        <p:spPr>
          <a:xfrm>
            <a:off x="0" y="6534884"/>
            <a:ext cx="12109837" cy="323116"/>
          </a:xfrm>
          <a:prstGeom prst="rect">
            <a:avLst/>
          </a:prstGeom>
        </p:spPr>
      </p:pic>
    </p:spTree>
    <p:extLst>
      <p:ext uri="{BB962C8B-B14F-4D97-AF65-F5344CB8AC3E}">
        <p14:creationId xmlns:p14="http://schemas.microsoft.com/office/powerpoint/2010/main" val="287086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40000"/>
                    <a:lumOff val="60000"/>
                  </a:schemeClr>
                </a:solidFill>
              </a:rPr>
              <a:t>Features </a:t>
            </a:r>
            <a:r>
              <a:rPr lang="en-US" dirty="0" smtClean="0">
                <a:solidFill>
                  <a:schemeClr val="accent1">
                    <a:lumMod val="40000"/>
                    <a:lumOff val="60000"/>
                  </a:schemeClr>
                </a:solidFill>
              </a:rPr>
              <a:t>Analysis</a:t>
            </a:r>
            <a:r>
              <a:rPr lang="en-US" dirty="0" smtClean="0"/>
              <a:t/>
            </a:r>
            <a:br>
              <a:rPr lang="en-US" dirty="0" smtClean="0"/>
            </a:br>
            <a:r>
              <a:rPr lang="en-US" sz="1800" dirty="0" smtClean="0"/>
              <a:t>BMI Body Mass Index</a:t>
            </a:r>
            <a:endParaRPr lang="en-US" sz="1800" dirty="0"/>
          </a:p>
        </p:txBody>
      </p:sp>
      <p:sp>
        <p:nvSpPr>
          <p:cNvPr id="3" name="Content Placeholder 2"/>
          <p:cNvSpPr>
            <a:spLocks noGrp="1"/>
          </p:cNvSpPr>
          <p:nvPr>
            <p:ph idx="1"/>
          </p:nvPr>
        </p:nvSpPr>
        <p:spPr>
          <a:xfrm>
            <a:off x="173379" y="2057400"/>
            <a:ext cx="2781333" cy="1546860"/>
          </a:xfrm>
        </p:spPr>
        <p:txBody>
          <a:bodyPr>
            <a:normAutofit fontScale="92500" lnSpcReduction="20000"/>
          </a:bodyPr>
          <a:lstStyle/>
          <a:p>
            <a:r>
              <a:rPr lang="en-US" sz="1400" dirty="0" smtClean="0">
                <a:latin typeface="Times New Roman" panose="02020603050405020304" pitchFamily="18" charset="0"/>
                <a:cs typeface="Times New Roman" panose="02020603050405020304" pitchFamily="18" charset="0"/>
              </a:rPr>
              <a:t>BMI :- BMI distribution shows the uniform distribution .</a:t>
            </a:r>
          </a:p>
          <a:p>
            <a:r>
              <a:rPr lang="en-US" sz="1400" dirty="0" smtClean="0">
                <a:latin typeface="Times New Roman" panose="02020603050405020304" pitchFamily="18" charset="0"/>
                <a:cs typeface="Times New Roman" panose="02020603050405020304" pitchFamily="18" charset="0"/>
              </a:rPr>
              <a:t>Maximum is 53.13</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and minimum is 15.96 in the range 37.17 .</a:t>
            </a:r>
          </a:p>
          <a:p>
            <a:r>
              <a:rPr lang="en-US" sz="1400" dirty="0" smtClean="0">
                <a:latin typeface="Times New Roman" panose="02020603050405020304" pitchFamily="18" charset="0"/>
                <a:cs typeface="Times New Roman" panose="02020603050405020304" pitchFamily="18" charset="0"/>
              </a:rPr>
              <a:t>Before this data gave to ml model we need give equal amount of data so we can repeat those category so ml model can predict accurately .</a:t>
            </a:r>
          </a:p>
        </p:txBody>
      </p:sp>
      <p:pic>
        <p:nvPicPr>
          <p:cNvPr id="5" name="Picture 4"/>
          <p:cNvPicPr>
            <a:picLocks noChangeAspect="1"/>
          </p:cNvPicPr>
          <p:nvPr/>
        </p:nvPicPr>
        <p:blipFill>
          <a:blip r:embed="rId2"/>
          <a:stretch>
            <a:fillRect/>
          </a:stretch>
        </p:blipFill>
        <p:spPr>
          <a:xfrm>
            <a:off x="3355494" y="2033104"/>
            <a:ext cx="3521817" cy="2903220"/>
          </a:xfrm>
          <a:prstGeom prst="rect">
            <a:avLst/>
          </a:prstGeom>
        </p:spPr>
      </p:pic>
      <p:pic>
        <p:nvPicPr>
          <p:cNvPr id="6" name="Picture 5"/>
          <p:cNvPicPr>
            <a:picLocks noChangeAspect="1"/>
          </p:cNvPicPr>
          <p:nvPr/>
        </p:nvPicPr>
        <p:blipFill>
          <a:blip r:embed="rId3"/>
          <a:stretch>
            <a:fillRect/>
          </a:stretch>
        </p:blipFill>
        <p:spPr>
          <a:xfrm>
            <a:off x="6926578" y="2006089"/>
            <a:ext cx="4984475" cy="3920042"/>
          </a:xfrm>
          <a:prstGeom prst="rect">
            <a:avLst/>
          </a:prstGeom>
        </p:spPr>
      </p:pic>
      <p:pic>
        <p:nvPicPr>
          <p:cNvPr id="7" name="Picture 6"/>
          <p:cNvPicPr>
            <a:picLocks noChangeAspect="1"/>
          </p:cNvPicPr>
          <p:nvPr/>
        </p:nvPicPr>
        <p:blipFill>
          <a:blip r:embed="rId4"/>
          <a:stretch>
            <a:fillRect/>
          </a:stretch>
        </p:blipFill>
        <p:spPr>
          <a:xfrm>
            <a:off x="11030253" y="5762701"/>
            <a:ext cx="1047046" cy="670705"/>
          </a:xfrm>
          <a:prstGeom prst="rect">
            <a:avLst/>
          </a:prstGeom>
        </p:spPr>
      </p:pic>
      <p:pic>
        <p:nvPicPr>
          <p:cNvPr id="8" name="Picture 7"/>
          <p:cNvPicPr>
            <a:picLocks noChangeAspect="1"/>
          </p:cNvPicPr>
          <p:nvPr/>
        </p:nvPicPr>
        <p:blipFill>
          <a:blip r:embed="rId5"/>
          <a:stretch>
            <a:fillRect/>
          </a:stretch>
        </p:blipFill>
        <p:spPr>
          <a:xfrm>
            <a:off x="10842081" y="4734870"/>
            <a:ext cx="1093605" cy="402907"/>
          </a:xfrm>
          <a:prstGeom prst="rect">
            <a:avLst/>
          </a:prstGeom>
        </p:spPr>
      </p:pic>
      <p:pic>
        <p:nvPicPr>
          <p:cNvPr id="9" name="Picture 8"/>
          <p:cNvPicPr>
            <a:picLocks noChangeAspect="1"/>
          </p:cNvPicPr>
          <p:nvPr/>
        </p:nvPicPr>
        <p:blipFill>
          <a:blip r:embed="rId6"/>
          <a:stretch>
            <a:fillRect/>
          </a:stretch>
        </p:blipFill>
        <p:spPr>
          <a:xfrm>
            <a:off x="44165" y="3682880"/>
            <a:ext cx="3262061" cy="2468473"/>
          </a:xfrm>
          <a:prstGeom prst="rect">
            <a:avLst/>
          </a:prstGeom>
        </p:spPr>
      </p:pic>
      <p:sp>
        <p:nvSpPr>
          <p:cNvPr id="11" name="Rectangle 10"/>
          <p:cNvSpPr/>
          <p:nvPr/>
        </p:nvSpPr>
        <p:spPr>
          <a:xfrm>
            <a:off x="3380127" y="4880665"/>
            <a:ext cx="4029774" cy="1815882"/>
          </a:xfrm>
          <a:prstGeom prst="rect">
            <a:avLst/>
          </a:prstGeom>
        </p:spPr>
        <p:txBody>
          <a:bodyPr wrap="square">
            <a:spAutoFit/>
          </a:bodyPr>
          <a:lstStyle/>
          <a:p>
            <a:r>
              <a:rPr lang="en-US" sz="1400" b="0" i="0" dirty="0" smtClean="0">
                <a:effectLst/>
                <a:latin typeface="Times New Roman" panose="02020603050405020304" pitchFamily="18" charset="0"/>
                <a:cs typeface="Times New Roman" panose="02020603050405020304" pitchFamily="18" charset="0"/>
              </a:rPr>
              <a:t>Count of </a:t>
            </a:r>
          </a:p>
          <a:p>
            <a:r>
              <a:rPr lang="en-US" sz="1400" b="0" i="0" dirty="0" smtClean="0">
                <a:effectLst/>
                <a:latin typeface="Times New Roman" panose="02020603050405020304" pitchFamily="18" charset="0"/>
                <a:cs typeface="Times New Roman" panose="02020603050405020304" pitchFamily="18" charset="0"/>
              </a:rPr>
              <a:t>Obese customer‘s is 719 ,</a:t>
            </a:r>
          </a:p>
          <a:p>
            <a:r>
              <a:rPr lang="en-US" sz="1400" dirty="0">
                <a:latin typeface="Times New Roman" panose="02020603050405020304" pitchFamily="18" charset="0"/>
                <a:cs typeface="Times New Roman" panose="02020603050405020304" pitchFamily="18" charset="0"/>
              </a:rPr>
              <a:t>Overweight customer‘s </a:t>
            </a:r>
            <a:r>
              <a:rPr lang="en-US" sz="1400" b="0" i="0" dirty="0" smtClean="0">
                <a:effectLst/>
                <a:latin typeface="Times New Roman" panose="02020603050405020304" pitchFamily="18" charset="0"/>
                <a:cs typeface="Times New Roman" panose="02020603050405020304" pitchFamily="18" charset="0"/>
              </a:rPr>
              <a:t>is 377 ,</a:t>
            </a:r>
          </a:p>
          <a:p>
            <a:r>
              <a:rPr lang="en-US" sz="1400" b="0" i="0" dirty="0" smtClean="0">
                <a:effectLst/>
                <a:latin typeface="Times New Roman" panose="02020603050405020304" pitchFamily="18" charset="0"/>
                <a:cs typeface="Times New Roman" panose="02020603050405020304" pitchFamily="18" charset="0"/>
              </a:rPr>
              <a:t>Healthy </a:t>
            </a:r>
            <a:r>
              <a:rPr lang="en-US" sz="1400" dirty="0">
                <a:latin typeface="Times New Roman" panose="02020603050405020304" pitchFamily="18" charset="0"/>
                <a:cs typeface="Times New Roman" panose="02020603050405020304" pitchFamily="18" charset="0"/>
              </a:rPr>
              <a:t>Weight customer‘s </a:t>
            </a:r>
            <a:r>
              <a:rPr lang="en-US" sz="1400" b="0" i="0" dirty="0" smtClean="0">
                <a:effectLst/>
                <a:latin typeface="Times New Roman" panose="02020603050405020304" pitchFamily="18" charset="0"/>
                <a:cs typeface="Times New Roman" panose="02020603050405020304" pitchFamily="18" charset="0"/>
              </a:rPr>
              <a:t>is 227 and Underweight </a:t>
            </a:r>
            <a:r>
              <a:rPr lang="en-US" sz="1400" dirty="0">
                <a:latin typeface="Times New Roman" panose="02020603050405020304" pitchFamily="18" charset="0"/>
                <a:cs typeface="Times New Roman" panose="02020603050405020304" pitchFamily="18" charset="0"/>
              </a:rPr>
              <a:t>is customer‘s </a:t>
            </a:r>
            <a:r>
              <a:rPr lang="en-US" sz="1400" b="0" i="0" dirty="0" smtClean="0">
                <a:effectLst/>
                <a:latin typeface="Times New Roman" panose="02020603050405020304" pitchFamily="18" charset="0"/>
                <a:cs typeface="Times New Roman" panose="02020603050405020304" pitchFamily="18" charset="0"/>
              </a:rPr>
              <a:t>15. </a:t>
            </a:r>
          </a:p>
          <a:p>
            <a:r>
              <a:rPr lang="en-US" sz="1400" dirty="0" smtClean="0">
                <a:latin typeface="Times New Roman" panose="02020603050405020304" pitchFamily="18" charset="0"/>
                <a:cs typeface="Times New Roman" panose="02020603050405020304" pitchFamily="18" charset="0"/>
              </a:rPr>
              <a:t>Bmi Obese customers counts are more they know their health is good they are bias towards </a:t>
            </a:r>
            <a:r>
              <a:rPr lang="en-US" sz="1400" dirty="0" smtClean="0">
                <a:latin typeface="Times New Roman" panose="02020603050405020304" pitchFamily="18" charset="0"/>
                <a:cs typeface="Times New Roman" panose="02020603050405020304" pitchFamily="18" charset="0"/>
              </a:rPr>
              <a:t>insurance. </a:t>
            </a:r>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7"/>
          <a:stretch>
            <a:fillRect/>
          </a:stretch>
        </p:blipFill>
        <p:spPr>
          <a:xfrm>
            <a:off x="10626325" y="659658"/>
            <a:ext cx="1450974" cy="1268078"/>
          </a:xfrm>
          <a:prstGeom prst="rect">
            <a:avLst/>
          </a:prstGeom>
        </p:spPr>
      </p:pic>
      <p:pic>
        <p:nvPicPr>
          <p:cNvPr id="10" name="Picture 9"/>
          <p:cNvPicPr>
            <a:picLocks noChangeAspect="1"/>
          </p:cNvPicPr>
          <p:nvPr/>
        </p:nvPicPr>
        <p:blipFill>
          <a:blip r:embed="rId8"/>
          <a:stretch>
            <a:fillRect/>
          </a:stretch>
        </p:blipFill>
        <p:spPr>
          <a:xfrm>
            <a:off x="44165" y="6534884"/>
            <a:ext cx="12113802" cy="323116"/>
          </a:xfrm>
          <a:prstGeom prst="rect">
            <a:avLst/>
          </a:prstGeom>
        </p:spPr>
      </p:pic>
    </p:spTree>
    <p:extLst>
      <p:ext uri="{BB962C8B-B14F-4D97-AF65-F5344CB8AC3E}">
        <p14:creationId xmlns:p14="http://schemas.microsoft.com/office/powerpoint/2010/main" val="2748597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40000"/>
                    <a:lumOff val="60000"/>
                  </a:schemeClr>
                </a:solidFill>
                <a:latin typeface="Times New Roman" panose="02020603050405020304" pitchFamily="18" charset="0"/>
                <a:cs typeface="Times New Roman" panose="02020603050405020304" pitchFamily="18" charset="0"/>
              </a:rPr>
              <a:t>Features </a:t>
            </a:r>
            <a: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t>Analysis</a:t>
            </a:r>
            <a:b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Children Feature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158831" y="2138680"/>
            <a:ext cx="4684234" cy="3598863"/>
          </a:xfrm>
          <a:prstGeom prst="rect">
            <a:avLst/>
          </a:prstGeom>
        </p:spPr>
      </p:pic>
      <p:sp>
        <p:nvSpPr>
          <p:cNvPr id="8" name="TextBox 7"/>
          <p:cNvSpPr txBox="1"/>
          <p:nvPr/>
        </p:nvSpPr>
        <p:spPr>
          <a:xfrm>
            <a:off x="5273040" y="2400300"/>
            <a:ext cx="606552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Children Distribution :The Count Of Customers With No Children's  Is Higher Than Children's With 1 To 5.</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Feature Doesn’t Have Null Values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Feature Can Impact On Charges Of Insurance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Because With No </a:t>
            </a:r>
            <a:r>
              <a:rPr lang="en-US" sz="1600" dirty="0" err="1" smtClean="0">
                <a:latin typeface="Times New Roman" panose="02020603050405020304" pitchFamily="18" charset="0"/>
                <a:cs typeface="Times New Roman" panose="02020603050405020304" pitchFamily="18" charset="0"/>
              </a:rPr>
              <a:t>Childreans</a:t>
            </a:r>
            <a:r>
              <a:rPr lang="en-US" sz="1600" dirty="0" smtClean="0">
                <a:latin typeface="Times New Roman" panose="02020603050405020304" pitchFamily="18" charset="0"/>
                <a:cs typeface="Times New Roman" panose="02020603050405020304" pitchFamily="18" charset="0"/>
              </a:rPr>
              <a:t> The Premier Will Be Charge To </a:t>
            </a:r>
            <a:r>
              <a:rPr lang="en-US" sz="1600" dirty="0" err="1" smtClean="0">
                <a:latin typeface="Times New Roman" panose="02020603050405020304" pitchFamily="18" charset="0"/>
                <a:cs typeface="Times New Roman" panose="02020603050405020304" pitchFamily="18" charset="0"/>
              </a:rPr>
              <a:t>Custumer</a:t>
            </a:r>
            <a:r>
              <a:rPr lang="en-US" sz="1600" dirty="0" smtClean="0">
                <a:latin typeface="Times New Roman" panose="02020603050405020304" pitchFamily="18" charset="0"/>
                <a:cs typeface="Times New Roman" panose="02020603050405020304" pitchFamily="18" charset="0"/>
              </a:rPr>
              <a:t> Let’s See Further What Data Says .</a:t>
            </a: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With 0 Children's Count Of Customers Is 574 ,With 1 Children's Count Of Customers Is  324 ,With 2 Children's Count Of Customers Is  240 ,With 3 Children's Count Of Customers Is  157 ,With 4 Children's Count Of Customers Is  25 ,With 5 Children's Count Of Customers Is  18 .</a:t>
            </a:r>
            <a:endParaRPr lang="en-US"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0853530" y="5759866"/>
            <a:ext cx="1210517" cy="615796"/>
          </a:xfrm>
          <a:prstGeom prst="rect">
            <a:avLst/>
          </a:prstGeom>
        </p:spPr>
      </p:pic>
      <p:pic>
        <p:nvPicPr>
          <p:cNvPr id="3" name="Picture 2"/>
          <p:cNvPicPr>
            <a:picLocks noChangeAspect="1"/>
          </p:cNvPicPr>
          <p:nvPr/>
        </p:nvPicPr>
        <p:blipFill>
          <a:blip r:embed="rId4"/>
          <a:stretch>
            <a:fillRect/>
          </a:stretch>
        </p:blipFill>
        <p:spPr>
          <a:xfrm>
            <a:off x="10613073" y="659658"/>
            <a:ext cx="1450974" cy="1268078"/>
          </a:xfrm>
          <a:prstGeom prst="rect">
            <a:avLst/>
          </a:prstGeom>
        </p:spPr>
      </p:pic>
      <p:pic>
        <p:nvPicPr>
          <p:cNvPr id="4" name="Picture 3"/>
          <p:cNvPicPr>
            <a:picLocks noChangeAspect="1"/>
          </p:cNvPicPr>
          <p:nvPr/>
        </p:nvPicPr>
        <p:blipFill>
          <a:blip r:embed="rId5"/>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3641027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5"/>
                                      </p:to>
                                    </p:set>
                                    <p:animEffect filter="image" prLst="opacity: 0.5">
                                      <p:cBhvr rctx="IE">
                                        <p:cTn id="7"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40000"/>
                    <a:lumOff val="60000"/>
                  </a:schemeClr>
                </a:solidFill>
                <a:latin typeface="Times New Roman" panose="02020603050405020304" pitchFamily="18" charset="0"/>
                <a:cs typeface="Times New Roman" panose="02020603050405020304" pitchFamily="18" charset="0"/>
              </a:rPr>
              <a:t>Features </a:t>
            </a:r>
            <a: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t>Analysis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Smoker Feature</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66560" y="2120494"/>
            <a:ext cx="3630930" cy="3803474"/>
          </a:xfrm>
          <a:prstGeom prst="rect">
            <a:avLst/>
          </a:prstGeom>
        </p:spPr>
      </p:pic>
      <p:sp>
        <p:nvSpPr>
          <p:cNvPr id="5" name="TextBox 4"/>
          <p:cNvSpPr txBox="1"/>
          <p:nvPr/>
        </p:nvSpPr>
        <p:spPr>
          <a:xfrm>
            <a:off x="586740" y="2267905"/>
            <a:ext cx="578358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Smoker  Distribution : Count Of Smokers Are Less Compare To Non- Smokers Data Says Smoker Is That Most Impacting Factor For Increase In Price Of  Premium But Smoking Is Contributing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1064  Are Non Smoker And  274 Are Smokers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Less data of smoker can impact on ml model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 is bias to non smoker.</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198682" y="6025630"/>
            <a:ext cx="2095500" cy="369332"/>
          </a:xfrm>
          <a:prstGeom prst="rect">
            <a:avLst/>
          </a:prstGeom>
          <a:noFill/>
        </p:spPr>
        <p:txBody>
          <a:bodyPr wrap="square" rtlCol="0">
            <a:spAutoFit/>
          </a:bodyPr>
          <a:lstStyle/>
          <a:p>
            <a:r>
              <a:rPr lang="en-US" dirty="0" smtClean="0"/>
              <a:t>Pie chart</a:t>
            </a:r>
            <a:endParaRPr lang="en-US" dirty="0"/>
          </a:p>
        </p:txBody>
      </p:sp>
      <p:pic>
        <p:nvPicPr>
          <p:cNvPr id="7" name="Picture 6"/>
          <p:cNvPicPr>
            <a:picLocks noChangeAspect="1"/>
          </p:cNvPicPr>
          <p:nvPr/>
        </p:nvPicPr>
        <p:blipFill>
          <a:blip r:embed="rId3"/>
          <a:stretch>
            <a:fillRect/>
          </a:stretch>
        </p:blipFill>
        <p:spPr>
          <a:xfrm>
            <a:off x="11007891" y="5759668"/>
            <a:ext cx="1063458" cy="714147"/>
          </a:xfrm>
          <a:prstGeom prst="rect">
            <a:avLst/>
          </a:prstGeom>
        </p:spPr>
      </p:pic>
      <p:pic>
        <p:nvPicPr>
          <p:cNvPr id="3" name="Picture 2"/>
          <p:cNvPicPr>
            <a:picLocks noChangeAspect="1"/>
          </p:cNvPicPr>
          <p:nvPr/>
        </p:nvPicPr>
        <p:blipFill>
          <a:blip r:embed="rId4"/>
          <a:stretch>
            <a:fillRect/>
          </a:stretch>
        </p:blipFill>
        <p:spPr>
          <a:xfrm>
            <a:off x="10620375" y="659658"/>
            <a:ext cx="1450974" cy="1268078"/>
          </a:xfrm>
          <a:prstGeom prst="rect">
            <a:avLst/>
          </a:prstGeom>
        </p:spPr>
      </p:pic>
      <p:pic>
        <p:nvPicPr>
          <p:cNvPr id="8" name="Picture 7"/>
          <p:cNvPicPr>
            <a:picLocks noChangeAspect="1"/>
          </p:cNvPicPr>
          <p:nvPr/>
        </p:nvPicPr>
        <p:blipFill>
          <a:blip r:embed="rId5"/>
          <a:stretch>
            <a:fillRect/>
          </a:stretch>
        </p:blipFill>
        <p:spPr>
          <a:xfrm>
            <a:off x="0" y="6534884"/>
            <a:ext cx="12113802" cy="323116"/>
          </a:xfrm>
          <a:prstGeom prst="rect">
            <a:avLst/>
          </a:prstGeom>
        </p:spPr>
      </p:pic>
    </p:spTree>
    <p:extLst>
      <p:ext uri="{BB962C8B-B14F-4D97-AF65-F5344CB8AC3E}">
        <p14:creationId xmlns:p14="http://schemas.microsoft.com/office/powerpoint/2010/main" val="1428409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t>Features Analysis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Region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1318" y="2137811"/>
            <a:ext cx="10873942" cy="1009249"/>
          </a:xfrm>
        </p:spPr>
        <p:txBody>
          <a:bodyPr>
            <a:normAutofit/>
          </a:bodyPr>
          <a:lstStyle/>
          <a:p>
            <a:r>
              <a:rPr lang="en-US" sz="1600" dirty="0" smtClean="0">
                <a:latin typeface="Times New Roman" panose="02020603050405020304" pitchFamily="18" charset="0"/>
                <a:cs typeface="Times New Roman" panose="02020603050405020304" pitchFamily="18" charset="0"/>
              </a:rPr>
              <a:t>Region  Distribution :  As Per Data We Have Insurance From All the Regions Of Customers In Equal  Amount Where Slight Percentage Of Spike In Southeast which is 364 customers.</a:t>
            </a:r>
          </a:p>
          <a:p>
            <a:r>
              <a:rPr lang="en-US" sz="1600" dirty="0" smtClean="0">
                <a:latin typeface="Times New Roman" panose="02020603050405020304" pitchFamily="18" charset="0"/>
                <a:cs typeface="Times New Roman" panose="02020603050405020304" pitchFamily="18" charset="0"/>
              </a:rPr>
              <a:t>And other are Southwest with  </a:t>
            </a:r>
            <a:r>
              <a:rPr lang="en-US" sz="1600" dirty="0">
                <a:latin typeface="Times New Roman" panose="02020603050405020304" pitchFamily="18" charset="0"/>
                <a:cs typeface="Times New Roman" panose="02020603050405020304" pitchFamily="18" charset="0"/>
              </a:rPr>
              <a:t>325 </a:t>
            </a:r>
            <a:r>
              <a:rPr lang="en-US" sz="1600" dirty="0" smtClean="0">
                <a:latin typeface="Times New Roman" panose="02020603050405020304" pitchFamily="18" charset="0"/>
                <a:cs typeface="Times New Roman" panose="02020603050405020304" pitchFamily="18" charset="0"/>
              </a:rPr>
              <a:t>count ,Northwest </a:t>
            </a:r>
            <a:r>
              <a:rPr lang="en-US" sz="1600" dirty="0">
                <a:latin typeface="Times New Roman" panose="02020603050405020304" pitchFamily="18" charset="0"/>
                <a:cs typeface="Times New Roman" panose="02020603050405020304" pitchFamily="18" charset="0"/>
              </a:rPr>
              <a:t>with </a:t>
            </a:r>
            <a:r>
              <a:rPr lang="en-US" sz="1600" dirty="0" smtClean="0">
                <a:latin typeface="Times New Roman" panose="02020603050405020304" pitchFamily="18" charset="0"/>
                <a:cs typeface="Times New Roman" panose="02020603050405020304" pitchFamily="18" charset="0"/>
              </a:rPr>
              <a:t>325 </a:t>
            </a:r>
            <a:r>
              <a:rPr lang="en-US" sz="1600" dirty="0">
                <a:latin typeface="Times New Roman" panose="02020603050405020304" pitchFamily="18" charset="0"/>
                <a:cs typeface="Times New Roman" panose="02020603050405020304" pitchFamily="18" charset="0"/>
              </a:rPr>
              <a:t>count </a:t>
            </a:r>
            <a:r>
              <a:rPr lang="en-US" sz="1600" dirty="0" smtClean="0">
                <a:latin typeface="Times New Roman" panose="02020603050405020304" pitchFamily="18" charset="0"/>
                <a:cs typeface="Times New Roman" panose="02020603050405020304" pitchFamily="18" charset="0"/>
              </a:rPr>
              <a:t> and Northeast </a:t>
            </a:r>
            <a:r>
              <a:rPr lang="en-US" sz="1600" dirty="0">
                <a:latin typeface="Times New Roman" panose="02020603050405020304" pitchFamily="18" charset="0"/>
                <a:cs typeface="Times New Roman" panose="02020603050405020304" pitchFamily="18" charset="0"/>
              </a:rPr>
              <a:t>with </a:t>
            </a:r>
            <a:r>
              <a:rPr lang="en-US" sz="1600" dirty="0" smtClean="0">
                <a:latin typeface="Times New Roman" panose="02020603050405020304" pitchFamily="18" charset="0"/>
                <a:cs typeface="Times New Roman" panose="02020603050405020304" pitchFamily="18" charset="0"/>
              </a:rPr>
              <a:t>324 count .</a:t>
            </a:r>
          </a:p>
        </p:txBody>
      </p:sp>
      <p:pic>
        <p:nvPicPr>
          <p:cNvPr id="4" name="Picture 3"/>
          <p:cNvPicPr>
            <a:picLocks noChangeAspect="1"/>
          </p:cNvPicPr>
          <p:nvPr/>
        </p:nvPicPr>
        <p:blipFill>
          <a:blip r:embed="rId2"/>
          <a:stretch>
            <a:fillRect/>
          </a:stretch>
        </p:blipFill>
        <p:spPr>
          <a:xfrm>
            <a:off x="477293" y="3147060"/>
            <a:ext cx="4089405" cy="3296602"/>
          </a:xfrm>
          <a:prstGeom prst="rect">
            <a:avLst/>
          </a:prstGeom>
        </p:spPr>
      </p:pic>
      <p:pic>
        <p:nvPicPr>
          <p:cNvPr id="5" name="Picture 4"/>
          <p:cNvPicPr>
            <a:picLocks noChangeAspect="1"/>
          </p:cNvPicPr>
          <p:nvPr/>
        </p:nvPicPr>
        <p:blipFill>
          <a:blip r:embed="rId3"/>
          <a:stretch>
            <a:fillRect/>
          </a:stretch>
        </p:blipFill>
        <p:spPr>
          <a:xfrm>
            <a:off x="4820723" y="3147060"/>
            <a:ext cx="4968662" cy="3296602"/>
          </a:xfrm>
          <a:prstGeom prst="rect">
            <a:avLst/>
          </a:prstGeom>
        </p:spPr>
      </p:pic>
      <p:pic>
        <p:nvPicPr>
          <p:cNvPr id="6" name="Picture 5"/>
          <p:cNvPicPr>
            <a:picLocks noChangeAspect="1"/>
          </p:cNvPicPr>
          <p:nvPr/>
        </p:nvPicPr>
        <p:blipFill>
          <a:blip r:embed="rId4"/>
          <a:stretch>
            <a:fillRect/>
          </a:stretch>
        </p:blipFill>
        <p:spPr>
          <a:xfrm>
            <a:off x="11412858" y="5779221"/>
            <a:ext cx="664441" cy="664441"/>
          </a:xfrm>
          <a:prstGeom prst="rect">
            <a:avLst/>
          </a:prstGeom>
        </p:spPr>
      </p:pic>
      <p:pic>
        <p:nvPicPr>
          <p:cNvPr id="7" name="Picture 6"/>
          <p:cNvPicPr>
            <a:picLocks noChangeAspect="1"/>
          </p:cNvPicPr>
          <p:nvPr/>
        </p:nvPicPr>
        <p:blipFill>
          <a:blip r:embed="rId5"/>
          <a:stretch>
            <a:fillRect/>
          </a:stretch>
        </p:blipFill>
        <p:spPr>
          <a:xfrm>
            <a:off x="10626325" y="659658"/>
            <a:ext cx="1450974" cy="1268078"/>
          </a:xfrm>
          <a:prstGeom prst="rect">
            <a:avLst/>
          </a:prstGeom>
        </p:spPr>
      </p:pic>
      <p:pic>
        <p:nvPicPr>
          <p:cNvPr id="8" name="Picture 7"/>
          <p:cNvPicPr>
            <a:picLocks noChangeAspect="1"/>
          </p:cNvPicPr>
          <p:nvPr/>
        </p:nvPicPr>
        <p:blipFill>
          <a:blip r:embed="rId6"/>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30248383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t>Features Analysis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Charges(Premium)</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9308" y="2014584"/>
            <a:ext cx="3532633" cy="3467306"/>
          </a:xfrm>
          <a:prstGeom prst="rect">
            <a:avLst/>
          </a:prstGeom>
        </p:spPr>
      </p:pic>
      <p:sp>
        <p:nvSpPr>
          <p:cNvPr id="4" name="AutoShape 2" descr="data:image/png;base64,iVBORw0KGgoAAAANSUhEUgAAAkUAAAG5CAYAAACAxkA+AAAAOXRFWHRTb2Z0d2FyZQBNYXRwbG90bGliIHZlcnNpb24zLjcuMSwgaHR0cHM6Ly9tYXRwbG90bGliLm9yZy/bCgiHAAAACXBIWXMAAA9hAAAPYQGoP6dpAABiz0lEQVR4nO3deVxTV/o/8E8SEkiAgKKiCMgmiMrmAlIRd1ut1W7WbnYd205tre10vrYdtfXXTnVmOlM7be1ird2mi9Z2ahX3fd83FBUElEVA2SEBQnJ/f0QyRjAkYcn2eb9efWnuPefeJw+JPD333HNFgiAIICIiInJxYlsHQERERGQPWBQRERERgUUREREREQAWRUREREQAWBQRERERAWBRRERERASARRERERERABZFRERERAAAN1sH4EiOHz8OQRAglUptHQoRERGZSaPRQCQSISEhwWQ7jhRZQBAEWLMAuCAIaGhosKqvK2B+TGN+TGN+TGN+TGN+THOW/Jj7+5sjRRZoGiGKiYmxqJ9KpUJGRgYiIiKgUCg6IjSHxvyYxvyYxvyYxvyYxvyY5iz5OX36tFntOFJEREREBBZFRERERABYFBEREREBYFFEREREBIBFEREREREAFkVEREREAFgUEREREQFgUUREREQEgEUREREREQAWRUREREQAWBQRERERAWBRRERERASARRERERERABZFRERERAAAN1sHQMCy/55GdmGl1f3DAnww8+6YdoyIiIjI9XCkyA5kF1Yip8C6oiinoLJNBRURERHpcaTIToT29sGi51Ms7vf60j0dEA0REZHr4UgREREREVgUEREREQFgUUREREQEgEUREREREQAWRUREREQAWBQRERERAbCzomj9+vX44x//iNTUVMTHx2Pq1Kn4+eefIQiCUbtVq1bh9ttvR0xMDKZMmYLt27c3O1Z1dTXeeOMNJCYmIiEhAbNnz0ZJSUlnvRUiIiJyMHZVFH311VeQy+V47bXX8MknnyA1NRXz58/Hxx9/bGizbt06zJ8/HxMnTsSyZcsQHx+PF154ASdOnDA61pw5c7B371689dZbeO+995CTk4OZM2eisbGxk98VEREROQK7Wrzxk08+QdeuXQ2vk5OTUVFRgRUrVuD555+HWCzGv//9b9x5552YM2cOAGDYsGG4cOECPv74YyxbtgwAcPz4cezZswfLly9HSop+QcTQ0FBMmjQJmzZtwqRJkzr9vREREZF9s6uRohsLoibR0dGoqamBSqVCXl4ecnNzMXHiRKM2kyZNwv79+9HQ0AAA2LVrF5RKJYYPH25oExYWhujoaOzatatj3wQRERE5JLsqilpy9OhR+Pv7w8vLC9nZ2QD0oz43Cg8Ph0ajQV5eHgAgOzsboaGhEIlERu3CwsIMxyAiIiK6kV1dPrvZkSNHkJaWhrlz5wIAKiv1Dz5VKpVG7ZpeN+2vqqqCt7d3s+P5+PggPT29TTEJggCVSmVRH7VabfTnzXRaHQBYfNy29rUXreXH1TE/pjE/pjE/pjE/pjlLfgRBaDZQ0hK7LYqKiorw8ssvIykpCY899pitwzHQaDTIyMiwqm9ubm6L22tVtQBg1XHb0tfe3Co/pMf8mMb8mMb8mMb8mOYM+ZHJZK22scuiqKqqCjNnzoSvry8+/PBDiMX6q3w+Pj4A9Lfbd+/e3aj9jfuVSiWKioqaHbeystLQxlpSqRQREREW9VGr1cjNzUVISAjkcnmz/Z779IVNdHS0xfG0pa+9aC0/ro75MY35MY35MY35Mc1Z8pOVlWVWO7sriurq6vDss8+iuroaP/30k9FlsLCwMAD6OUNNf296LZVKERQUZGi3f//+ZsNlOTk5iIyMbFN8IpEICoXCqr5yubzFvmKJvuiz5rht6WtvbpUf0mN+TGN+TGN+TGN+THP0/Jhz6Qyws4nWjY2NmDNnDrKzs/HFF1/A39/faH9QUBBCQkKwYcMGo+1paWlITk42DI2lpqaisrIS+/fvN7TJycnB2bNnkZqa2vFvhIiIiByOXY0ULVy4ENu3b8drr72GmpoaowUZ+/fvD5lMhhdffBGvvvoqgoODkZSUhLS0NJw6dQrfffedoW1CQgJSUlLwxhtvYO7cuXB3d8f777+PqKgoTJgwwQbvjIiIiOydXRVFe/fuBQAsXry42b6tW7ciMDAQkydPhlqtxrJly/D5558jNDQUH330ERISEozaL1myBIsWLcKCBQvQ2NiIlJQUzJs3D25udvWWiYiIyE7YVYWwbds2s9pNmzYN06ZNM9nG29sb7777Lt599932CI2IiIicnF3NKSIiIiKyFRZFRERERGBRRERERASARRERERERABZFRERERABYFBEREREBYFFEREREBIBFEREREREAFkVEREREAFgUEREREQFgUUREREQEgEUREREREQAWRUREREQAWBQRERERAWBRRERERASARRERERERABZFRERERABYFBEREREBYFFEREREBIBFEREREREAFkVEREREAFgUEREREQFgUUREREQEgEUREREREQAWRUREREQAWBQRERERAWBRRERERASARRERERERABZFRERERAAAN1sHcKNLly5h+fLlOHnyJDIzMxEWFoa1a9ca9ufn52Ps2LEt9pXJZDh9+rTJdnFxcVi5cmXHBE9EREQOza6KoszMTOzcuRNxcXHQ6XQQBMFof48ePfDTTz8ZbRMEAX/4wx8wbNiwZsd75ZVXkJSUZHjt6enZMYETERGRw7OromjMmDEYN24cAOC1115Denq60X6ZTIb4+HijbQcPHkRNTQ0mT57c7Hh9+vRp1p6IiIioJXY1p0gstjyctWvXwsvLC2PGjOmAiIiIiMhV2FVRZCmNRoNNmzZh/PjxcHd3b7b/rbfeQnR0NJKTkzFv3jxUVFR0fpBERETkEOzq8pmldu3ahYqKimaXzmQyGR566CGkpKRAqVTi5MmT+PTTT5Geno5Vq1ZBKpVafU5BEKBSqSzqo1arjf68mU6rAwCLj9vWvvaitfy4OubHNObHNObHNObHNGfJjyAIEIlErbZz6KLo999/R7du3ZCcnGy0vUePHnjrrbcMrxMTE9G3b188++yz2Lx5MyZNmmT1OTUaDTIyMqzqm5ub2+L2WlUtAFh13Lb0tTe3yg/pMT+mMT+mMT+mMT+mOUN+ZDJZq20ctiiqra3F9u3bMW3aNEgkklbbjxw5EgqFAmfOnGlTUSSVShEREWFRH7VajdzcXISEhEAulzfb77lPX9hER0dbHE/171dR16DFyuvHsFSfXt54YlKUVX3bS2v5cXXMj2nMj2nMj2nMj2nOkp+srCyz2jlsUbR582bU1dXhrrvu6tTzikQiKBQKq/rK5fIW+4ol+qld1hy3TqNFnUZrOIYlcgoqIZaIrX4/7e1W+SE95sc05sc05sc05sc0R8+POZfOAAcuitauXYvg4GDExcWZ1X779u1QqVSIiYnp4Mg6n4dMgkXPp1jc7/WlezogGiIiIsdkV0WRWq3Gzp07AQAFBQWoqanBhg0bAOjnBXXt2hUAUFZWhv3792PmzJktHmfx4sUQiUSIj4+HUqnEqVOn8Nlnn2HgwIGGdZCIiIiIbmRXRVFpaSleeuklo21Nr7/55hvD6tTr169HY2PjLS+dhYeH44cffsDKlStRV1cHf39/3H///Zg9ezbc3OzqLRMREZGdsKsKITAwEOfPn2+13SOPPIJHHnnklvunTZuGadOmtWdoRERE5OQcevFGIiIiovbCooiIiIgILIqIiIiIALAoIiIiIgLAooiIiIgIAIsiIiIiIgAsioiIiIgAsCgiIiIiAsCiiIiIiAgAiyIiIiIiACyKiIiIiACwKCIiIiICwKKIiIiICACLIiIiIiIALIqIiIiIALAoIiIiIgLAooiIiIgIAIsiIiIiIgAsioiIiIgAsCgiIiIiAsCiiIiIiAgAiyIiIiIiACyKiIiIiACwKCIiIiICwKKIiIiICACLIiIiIiIALIqIiIiIALAoIiIiIgIAuNk6ALKdK9dqoa5vxOtL91jVPyzABzPvjmnnqIiIiGyDRZELU9c3Ql3fiMqaejRodNDqdBBBBLmHG+TubpC63XogMaegshMjJSIi6nh2VRRdunQJy5cvx8mTJ5GZmYmwsDCsXbvWqM2MGTNw6NChZn3T0tIQHh5ueF1dXY1FixZhy5Yt0Gg0GDFiBObNm4cePXp0+PtwBPpCSAtBAPKKa1psM7hfD9wzKgKxEd0gEomM9lk7ukRERGSv7KooyszMxM6dOxEXFwedTgdBEFpsN2jQIMydO9doW2BgoNHrOXPmICsrC2+99Rbc3d2xZMkSzJw5E6tXr4abm1297U53JrsU//juCBq1+vx285UjNqIbvBRSqOsakZlXgUtFVTh6rgRHz5Ugrm83vDAtHj39PG0cORERUcexq+pgzJgxGDduHADgtddeQ3p6eovtlEol4uPjb3mc48ePY8+ePVi+fDlSUlIAAKGhoZg0aRI2bdqESZMmtXvsjmLD/lx88ssp6HQCRCJA5ibGF38ZD4nYeCSo8FoN1uzKxuaDl3Ay8xpeeG87nrprACYmhzQbNSIiInIGdnX3mVjcPuHs2rULSqUSw4cPN2wLCwtDdHQ0du3a1S7ncET7T1/B0tUnodMJGDU4EB4yCSQScbOCCAACunnhuXtj8eGfR2NAmB/qG7T4ZPUpfPzzSTRqdTaInoiIqGPZ1UiRuQ4dOoT4+HhotVrExcXhpZdewtChQw37s7OzERoa2mxEIywsDNnZ2W06tyAIUKlUFvVRq9VGf95Md73IsPS4+oBgVt8LeRX4x3dHIQjAuKG98Ye7+uFQehEgmO7rqxBj3uMJWLvvEr7flImNBy4hv7gKjVoBErHIuphv0lp+XB3zYxrzYxrzYxrzY5qz5EcQBLOucjhcUTR06FBMnToVISEhKCkpwfLly/Hkk0/i22+/RUJCAgCgqqoK3t7ezfr6+Pjc8pKcuTQaDTIyMqzqm5ub2+L2WlUtAFh1XK1O22pfdYMOH68tgqZRh74BHkgOB86dO2dW3yZ9/YAHU/2wem8ZzuSUQ+Ymgr+vm9W5aMmt8kN6zI9pzI9pzI9pzI9pzpAfmUzWahuHK4pmz55t9HrUqFGYPHkyli5dimXLlnX4+aVSKSIiIizqo1arkZubi5CQEMjl8mb7Pffpi6Lo6GiL45GIi1rt++l/z6CmToeAbp6Y91QiPNzdzO57o+hoIK5/Fd756hhq1BpcrdIhKCQCXnKpxXHfqLX8uDrmxzTmxzTmxzTmxzRnyU9WVpZZ7RyuKLqZQqHAyJEjsXHjRsM2pVKJoqKiZm0rKyvh4+PTpvOJRCIoFAqr+srl8hb7iiX6uVRWHff6aOCt+p7KuortRwsBALOnJ6BrF6XZfVsyIEKBd58fjpff34m6Bi3++cMpvP3sbZBJJZbHfpNb5Yf0mB/TmB/TmB/TmB/THD0/5t4gZFcTrdtLWFgYcnJymt3Sn5OTg7CwMBtF1fkaNFp8tOokAGBicggGhPm1y3FDA3wQGqCEWCzC2ZwyvPefo9DqWl4+gYiIyFE4fFGkUqmwY8cOxMT873ETqampqKysxP79+w3bcnJycPbsWaSmptoiTJvYdPASrlyrRVelOx6/s3+7HtvD3Q19enrDTSLG/tNX8OWats3VIiIisjW7unymVquxc+dOAEBBQQFqamqwYcMGAEBiYiKys7PxxRdfYPz48ejduzdKSkqwYsUKXL16FR988IHhOAkJCUhJScEbb7yBuXPnwt3dHe+//z6ioqIwYcIEm7y3zqZp1OLnbZkAgOnjo+DZxnk/LfGUS/GnRwbhb98cwZrd2QgNUGJcYp92Pw8REVFnsKuiqLS0FC+99JLRtqbX33zzDXr27AmNRoP3338fFRUVkMvlSEhIwMKFCxEbG2vUb8mSJVi0aBEWLFiAxsZGpKSkYN68eS6zmvXmQ5dRWlkHPx8PjE8M7rDzpMT1Rt7tNfh+4zl8/PMpBPp7o1+frh12PiIioo5iVxVCYGAgzp8/b7LN8uXLzTqWt7c33n33Xbz77rvtEZpD0TRqsWqrfpTo/jF9IXVr+yRoU6aPi0ROYSX2n76CRV8dwgevjIavt3uHnpOIiKi9OfycImpu+9F8XKtQo6vSHROSOv5yllgswpwHExDk74Wyqnq8/8Mx6DjxmoiIHAyLIie0fl8OAGBqani73CpvDoWHFHNnDIXMTYxj50vw6w7z1oQgIiKyFyyKnExWXgWy8ivhJhFj7NCOm0vUkj69lHjmHv1dgN+sz8D5S2Wden4iIqK2YFHkZDYcyAUA3BbbCz5enT+vZ0JSH4yI7w2dTsD7PxxDXUNjp8dARERkDRZFTkRVp8Gu4/kAgDuGhdgkBpFIhOfvi0VXpQcKrtbim7T2ezYaERFRR2JR5ER2HS+Aul6L3t09MTC8fVavtoaXQoaXpusfzvv77mycvHDVZrEQERGZi0WRE9ly+DIAYEJSiNnPeekog/r1wMTbQgAAH646gbp6XkYjIiL7xqLISZSUqXD+UjlEImDU4EBbhwMAeOLO/ujmK0dxmQrfbzK9/hQREZGt2dXijWS9vacKAQADwvzQVenR4ee7cq0W6vpGvL50j8l2nh5uuAbg1x1ZOJV1FXJ3/UcuLMAHM++OMdmXiIioM3GkyEnsOVkAQP/Yjc6grm9EXYO21XbenjL4eMkAAAUlNRAEATkFlcgurOzoEImIiCzCkSInoNMJuHC5AmIRcFtMr047r4dMgkXPp7Tarry6Dn9cvBW1dY0YOSgIRaXnkV1QaRhl0ml1qFXVwnNfLcSS1ut0jjIREVFH4EiRE9Bef6TGgLBu6NIJl84s1cXbA4/cEQ0A+DbtLFR1GrNGmVrCUSYiIuooHClyAlqtDgCQEh9g40hubdJtIdh08BJyr1TBTSIyGmVSqVTIyMhAdHQ0FAqFyeO0NoeJiIjIWhwpcnA6QYBOAEQiILkTL51ZSiIR49nrjwBp1Ap8YCwREdkdFkUOTqfVFxeRwV3Qxdv+Lp3daGB4N4yI108Eb2jUQRBYGBERkf1gUeTgmuYTDYn2t3Ek5nlskn5ukU4n4Nj5EhtHQ0RE9D8sihyYplH3v6Kon2MURT39POEm0a+2/eXvZwzzoYiIiGyNRZEDO5tTavh7WG8fG0ZiGamb/mN3uaga247k2TgaIiIiPRZFDuxIRjEAQCIRQSy27bPOLCESiQyF0Q+bz0PTyNEiIiKyPRZFDuzouetFkQMVRE3cJCJ0VXrgarka244W2DocIiIiFkWOqrhMhbziGgCOWRSJRCJMHx8JAPhlRzYaOFpEREQ2xqLIQZ24oL9zSyzSFxiOaHxiH/ToqkBFTQMOZ9baOhwiInJxLIoc1KmsawDgUHOJbiZ1E+Oh66NF+zKq0aCx7tEfRERE7YFFkQMSBAGnrxdFEjMeoGrPRg0OQndfD9TW6bCVc4uIiMiGHPs3qovKL6lBeXU9ZG5iOPBAEQDATSLG1BEhAIDfd+fyTjQiIrIZFkUOqOnSWb+Qrg47n+hGIxMC4C0Xo7SqnusWERGRzbAockBNl85iI7rZOJL2IZNKcFu0NwBg9bZMwyrdREREnYlFkYPR6QScvthUFHW3cTTtZ3CEJ7zkUlwprcXB9Cu2DoeIiFwQiyIHc6moClW1DfCQSdA32NfW4bQbmZsY4xMDAQD/3XnRxtEQEZErcrN1ADe6dOkSli9fjpMnTyIzMxNhYWFYu3atYX9NTQ1WrFiBnTt3Ijc3FzKZDLGxsXj55ZcRFRVlaJefn4+xY8c2O35cXBxWrlzZKe+lozRdOusf6gc3B7/z7GZ3JAXh9z2XkJFbhnO5ZegX0tXWIRERkQuxq6IoMzMTO3fuRFxcHHQ6HQTBeG5JYWEhfvrpJ9x3332YM2cO6uvr8eWXX2L69OlYvXo1wsPDjdq/8sorSEpKMrz29PTslPfRkc5cfwjswHA/G0fS/ny93TF6cCA2H7qMX3dm4fWQRFuHRERELsSuiqIxY8Zg3LhxAIDXXnsN6enpRvsDAwOxefNmyOVyw7Zhw4ZhzJgx+P777zF//nyj9n369EF8fHyHx91ZBEFARk4ZAP1IkTOaOjIcmw9dxv7TV1BUWouefo5fyBIRkWOwq+svYrHpcBQKhVFBBOhHf4KDg1FSUtKRodmF4jIVyqvr4SYRISLI19bhdIg+PZUYFNUDggCk7cu1dThERORC7KooskZVVZVh/tHN3nrrLURHRyM5ORnz5s1DRUVF5wfYjjJy9aNE4YG+cJdKbBxNx7kzJRQAsPngJdQ1NNo4GiIichV2dfnMGv/4xz8gEonw0EMPGbbJZDI89NBDSElJgVKpxMmTJ/Hpp58iPT0dq1atglQqtfp8giBApVJZ1EetVhv9eTOdVr+Kc2vHPZ2pHw2L6O39v7bXp11ZGpM99b05P/2DvdGjixwl5WpsOZiDMYN7G7qamytn0trnx9UxP6YxP6YxP6Y5S34EQTBrsWOHLopWr16NlStXYvHixejZs6dhe48ePfDWW28ZXicmJqJv37549tlnsXnzZkyaNMnqc2o0GmRkZFjVNzc3t8XttSr9E+JbO+7JzGIAgKek1tBWq9Oa1bcl9tb3xvzEhciwuVyN33Zmoqe80vBhNjdXzuhWnx/SY35MY35MY35Mc4b8yGSyVts4bFG0c+dOLFiwAM8//zzuueeeVtuPHDkSCoUCZ86caVNRJJVKERERYVEftVqN3NxchISENJsTBQCe+/S/6KOjo295jFq1Blcr8wEAY28bAF8vdwCARFzUat9bsZe+LeUnqI8GO07vQlG5BmLPAPTr4wvAvFw5m9Y+P66O+TGN+TGN+THNWfKTlZVlVjuHLIpOnDiBl156CXfffTdeeumlTj23SCSCQqGwqq9cLm+xr/j6ekOmjptxuRiCAPTy80RAjy43BIRW+96SnfW9MT8KBTBqkP72/B3Hr2BQdAAA83LlrG71+SE95sc05sc05sc0R8+Puc8JdbiJ1llZWXj22WcxbNgwLFy40Ox+27dvh0qlQkxMTAdG13GaJln3C+nSSkvncUdyCABg78lC1KgabBsMERE5PatHih577DH88Y9/RHJycov7Dxw4gKVLl+Kbb74x+5hqtRo7d+4EABQUFKCmpgYbNmwAoJ8XJAgCnn76abi7u+Pxxx83WsfIy8vLcFlr8eLFEIlEiI+Ph1KpxKlTp/DZZ59h4MCBhnWQHE3T+kTRTro+UUv6BvkipJcSuVeqsP1oPu4a0fwOQyIiovZidVF06NAhTJs27Zb7y8rKcPjwYYuOWVpa2uxyWNPrpuKqqEg/H+WJJ54wapeYmIhvv/0WABAeHo4ffvgBK1euRF1dHfz9/XH//fdj9uzZcHNzvCuGWp2AzLwKAEC/Pq4zUiQSiXDHsD749NfT2HggF5Ov36pPRETUEdpUIZi6Rnfp0iWLH6sRGBiI8+fPm2zT2n4AmDZtmsmCzdEUlFRDXd8ID5kEwT2Vtg6nU40cHIQv157FpaJqnL9cbutwiIjIiVlUFP3666/49ddfDa8/+eSTFh+wWl1djfPnzyM1NbXtERIuXK4AoF+0USI2b7KYs/CSS5ESF4BtR/Kwcf8lW4dDREROzKKiSK1Wo7z8f/+3Xltb2+KjORQKBR588EHMmjWr7RESMvP0Oe/rpI/2aM2EpD7YdiQPe08VIDTAB2IXKwyJiKhzWFQUPfzww3j44YcB6B/e+pe//AVjx47tkMDofy5cn08UGew684lu1D+0K3r5eeJKaS0uF1VDJwh4fekeq44VFuCDmXc75h2IRETUsayeU7Rt27b2jINuoUGjRW5hJQDXLYpEIhFGDwnC9xvPQVVv/bPQcgoq2zEqIiJyNm2+FaumpgaFhYWoqqqCIAjN9g8dOrStp3BpOYWVaNQK8PGSoUcXx11NtK3GXC+KdDoBHu4SLHo+xeJjWDu6RERErsHqoqisrAzvvPMONm3aBK1W22x/08PXXPEZVe2paZJ136AuZq/I6Yz8uyoQE94Npy9eg1bbvPgmIiJqK6uLogULFmD79u2YMWMGhgwZAqXStW4V7ywXrk+ydtVLZzcaOzQIpy9eQ6NWZ/YTj4mIiMxldVG0d+9ePP744/i///u/9oyHbpJ5uako8rVtIHbgttgALPnxOAQByMqvQN8gFopERNR+rH72mYeHB3r37t2esdBNatUaFFzVPxWeBQAgd3czrNO063iBjaMhIiJnY3VRNGXKFGzZsqU9Y6GbXCyoAAD06KqA0lNm22DshESiL4p2nyiATse5RURE1H6svnx2++234/Dhw3j66acxffp09OzZExKJpFm7AQMGtClAV3YxX38LeUSgj40jsR9NI0WllXXIyC3DgDDXeUAuERF1LKuLoqZFHAFg3759zfbz7rO2y8qvAACE9/a1aRz2RCQSQSIRQasVsOt4PosiIiJqN1YXRYsWLWrPOKgFTSNF4RwpMuIm1hdFe08V4pm7YyCRWH0VmIiIyMDqouiee+5pzzjoJqo6DQqv1QDgSNHNxGIRlJ4yVNY04GTWNQyK6mHrkIiIyAnwf7HtVE5hFQQB6ObjAV9vd1uHY1dEIhGGxwUAAHbzLjQiImonVo8Uvf766622EYlEePfdd609hUu72DSfKNDXpnHYq9T43li/Lxf7Txfi+ftjIXVrPsmfiIjIElYXRQcPHmy2TafT4erVq9BqtejatSvkctd9VldbZbEoMql/qB/8fDxQWlmHo+dKMGxgL1uHREREDs7qomjbtm0tbtdoNPjpp5/w9ddf48svv7Q6MFd3sYCTrE0Ri0UYEd8b/915EbuPF7AoIiKiNmv3OUVSqRSPPvoohg8fjrfffru9D+8S6hoakV9cDQAI782i6FZGxOtXVD94tgh19Y02joaIiBxdh0207tevHw4fPtxRh3dquYVV0AlAF293+PnwEuSt9A3yRS8/T9Q3aHHobJGtwyEiIgfXYUXRvn37OKfISk2XzsI4SmSSSCRCSrz+LrS9pwptHA0RETk6q+cUffTRRy1ur66uxuHDh3H27Fk888wzVgfmynIK9UVRaACLotbcFhOAVVszcfRcCeo1WrhLeRcaERFZp92LIh8fHwQFBWHhwoV44IEHrA7MleUWVgEAQgOUNo7E/oUH+qB7Fzmulqtx4nwJkjjhmoiIrGR1UXTu3Ln2jIOu0+oE5BY1FUUcKWqNSCRC8sBeWLM7G/tOX2FRREREVuOK1namqLQW9Q1ayNzECOjmaetwHMKwGH0hdPhsERq1OhtHQ0REjsrqkaImhw4dwo4dO1BYqJ/oGhAQgFGjRiExMbHNwbmipvlEwb2UfNCpmfqH+sHHS/8stDMXSxEX2d3WIRERkQOyuihqaGjAn/70J2zZsgWCIECp1M9/qaqqwooVKzB+/Hj885//hFQqbbdgXUFO03yiXpxPZC6JWITE/j2x+dBl7E+/wqKIiIisYvVQxMcff4zNmzfjySefxJ49e3Do0CEcOnQIe/fuxVNPPYVNmzbh448/bs9YXQLvPLPObbH6W/P3n74CnU6wcTREROSIrC6Kfv/9d9xzzz34v//7P3Tr1s2w3c/PD3/+859x9913Y82aNe0SpCvJvcI7z6wR17cb5O5uKKuqQ2Zeua3DISIiB2R1UXT16lXExsbecn9sbCyuXr1q0TEvXbqEBQsWYOrUqejfvz8mT57cYrtVq1bh9ttvR0xMDKZMmYLt27c3a1NdXY033ngDiYmJSEhIwOzZs1FSUmJRPJ2tRtWAq+VqAEAIR4osInWTYGi0PwD9aBEREZGlrC6KevbsiUOHDt1y/+HDh9GzZ0+LjpmZmYmdO3eiT58+CA8Pb7HNunXrMH/+fEycOBHLli1DfHw8XnjhBZw4ccKo3Zw5c7B371689dZbeO+995CTk4OZM2eisdF+n5GVc32UqEcXObzknItlqaa70PafvgJB4CU0IiKyjNUTre+++258+OGH8Pb2xhNPPIE+ffpAJBIhNzcXX3/9NTZs2IAXX3zRomOOGTMG48aNAwC89tprSE9Pb9bm3//+N+68807MmTMHADBs2DBcuHABH3/8MZYtWwYAOH78OPbs2YPly5cjJSUFABAaGopJkyZh06ZNmDRpkrVvu0NxPlHbDO7XA1I3MQqv1eJycTX69OQlSCIiMp/VRdFzzz2HvLw8rFy5EqtWrYJYrB900ul0EAQB99xzD5577jmLjtl0jFvJy8tDbm4u/vznPxttnzRpEv7+97+joaEBMpkMu3btglKpxPDhww1twsLCEB0djV27dtltUdS0knUI5xNZReEhRXxkdxw+W4z9p6+wKCIiIotYXRRJJBIsXrwYTzzxBHbt2oWCggIAQO/evZGamop+/fq1W5BNsrOzAehHfW4UHh4OjUaDvLw8hIeHIzs7G6GhoRCJREbtwsLCDMewRxwparvbYnoZiqIHx0fZOhwiInIgFhVF9fX1+Otf/4q+fftixowZAIB+/fo1K4C++eYb/Pjjj/jLX/7SrusUVVbqi4amNZGaNL1u2l9VVQVvb+9m/X18fFq8JGcJQRCgUqks6qNWq43+vJlOqx9du1RUDQDo1UVm/jmuT52xNCZ76ttafiw578BQH4hEQHZBJXILStGji9ywT3d9tWurYrYhi/Ljgpgf05gf05gf05wlP4IgNBsoaYlFRdFPP/2EX3/9FWlpaSbbjRo1Cv/4xz8QGRmJhx9+2JJT2D2NRoOMjAyr+ubm5ra4vVZVi4ZGAZpGHWRuIpQW56K8pPUfHgBodVoAsCome+t7q/xYet7g7jJcKmnAup2nMSzqf8Vxraq21b72zJz8uDLmxzTmxzTmxzRnyI9MJmu1jUVF0fr16zFhwgQEBQWZbBccHIw77rgD69ata9eiyMdHf1mpuroa3bv/b9Xiqqoqo/1KpRJFRUXN+ldWVhraWEsqlSIiIsKiPmq1Grm5uQgJCYFcLm+233NfLRprGgBoENJLiQH9+5t9bIlY/z6jo6Mtisme+raWH0vPm1qmwLcbLiC/XGLUznNfrdUx25Il+XFFzI9pzI9pzI9pzpKfrKwss9pZVBRduHABd911l1ltExISWlw/qC3CwsIA6OcWNf296bVUKjUUa2FhYdi/f3+z4bKcnBxERka2KQaRSASFQmFVX7lc3mJfsUSM+kb9CEh4YBfLjn/97VkVk531vVV+LD3viIRgfLvhAjJyy6ETSQ3LG4ivP0vO2p+frZmVHxfG/JjG/JjG/Jjm6Pkx59IZYOE6RRqNxuw5QlKpFA0NDZYcvlVBQUEICQnBhg0bjLanpaUhOTnZMDSWmpqKyspK7N+/39AmJycHZ8+eRWpqarvG1F7q6vVFEVeybrte3TwR3NMbWp2AIxnFtg6HiIgchEUjRT169EBmZqZZbTMzM9GjRw+LglGr1di5cycAoKCgADU1NYYCKDExEV27dsWLL76IV199FcHBwUhKSkJaWhpOnTqF7777znCchIQEpKSk4I033sDcuXPh7u6O999/H1FRUZgwYYJFMXWWugb9opK886x9JA3oictF1TiYfgWjBgXaOhwiInIAFhVFt912G3777Tc8++yz8PPzu2W70tJS/Pbbb7j99tstCqa0tBQvvfSS0bam19988w2SkpIwefJkqNVqLFu2DJ9//jlCQ0Px0UcfISEhwajfkiVLsGjRIixYsACNjY1ISUnBvHnz4OZm9SoEHaZRq0OjVoBIBPTpxZGi9pA0oCdWbc3E0XMl0DRqIXWT2DokIiKycxZVCDNnzsSaNWvw+OOP469//Svi4uKatTl58iTmzZuH+vp6/OEPf7AomMDAQJw/f77VdtOmTcO0adNMtvH29sa7776Ld99916IYbKGuXj9K1NPPE3J3+yvaHFHfoC7oqnRHWVU9Tl8sxaAoy0YtiYjI9Vj0GzgoKAhLlizBK6+8ggcffBBBQUGIjIyEp6cnamtrkZmZicuXL8PDwwP/+te/EBwc3FFxO5W6Bv18ohCOErUbsViEof17YuOBSziYfoVFERERtcriB8KOGjUKa9aswQMPPID6+nps2bIFv/32G7Zs2QK1Wo1p06ZhzZo1GDNmTEfE65SaRoo4n6h9DRuof0DsoTNFfEAsERG1yqprNYGBgVi4cCEAoKamBrW1tfD09ISXl1e7BucqmkaKeOdZ+4qN6AYPmQTXKutwMb/S1uEQEZGds3ik6GZeXl7w9/dnQdQGXgopPNwliI3oZutQnIpMKkHC9ctmB85csXE0RERk79pcFFHb9fTzRESgLxQe7fecONIbNrAnAP0lNCIiIlNYFJFTGxLdE2KxCDmFVWjQaG0dDhER2TEWReTUlJ4y9A/tCgCorm3fFdaJiMi5sCgip5c0QH8XWpWKRREREd0aiyJyekkD9POKatWN0Gp1No6GiIjsFYsicnpND4gFgGqVxsbREBGRvWJRRC6habSoivOKiIjoFlgUkUtoWt26RqWBppF3oRERUXMsisglRAT6wk0igk4QcDqr1NbhEBGRHWJRRC5BLBbB21MGgKtbExFRy1gUkctQKvRFER8QS0RELWFRRC7DUy6FWASU8gGxRETUAhZF5DLEYhG8FLyERkRELWNRRC6laV7RwXQ+IJaIiIyxKCKX4q2QQiwWIfdKFYpKa20dDhER2REWReRS3CRiwwNiD53haBEREf0PiyJyOU0PiD3IooiIiG7AoohczrCB+kd+pGeXokbFx34QEZEeiyJyOT39PNGnpzd0OgFHMoptHQ4REdkJFkXkkhKvPyD2AC+hERHRdSyKyCU1PSD22LliPiCWiIgAsCgiFxUR6IuuSneo67V8QCwREQFgUUQuSiwWIfH6XWhc3ZqIiAAWReTCkq7PK+IDYomICGBRRC4sNqIbPGQSlFbWISu/wtbhEBGRjbEoIpclk0owqF8PAHwWGhERAW62DsBSM2bMwKFDh1rc969//Qt33nnnLdukpaUhPDy8o0MkB5I0oBf2nbqCg2eK8OjEaFuHQ0RENuRwRdGbb76Jmpoao21ff/01Nm3ahOTkZMO2QYMGYe7cuUbtAgMDOyVGchxD+/sbPSC2p5+nrUMiIiIbcbiiKCIiotm2P/3pTxg+fDi6du1q2KZUKhEfH9+JkZEj8lbIMCDUD6cvXsOhM0WYksqRRCIiV+Xwc4qOHTuG/Px83HXXXbYOhRxU0+rWfEAsEZFrc7iRoputXbsWCoUCY8eONdp+6NAhxMfHQ6vVIi4uDi+99BKGDh3a5vMJggCVSmVRH7VabfTnzXRaHQBYfFx9QHD4vq3lp73Oe6s8x4X7ANA/ILbkWiW8FFKLj92RLMqPC2J+TGN+TGN+THOW/AiCAJFI1Go7hy6KGhsbsX79eowZMwYKhcKwfejQoZg6dSpCQkJQUlKC5cuX48knn8S3336LhISENp1To9EgIyPDqr65ubktbq9V1QKAVcfV6rRO0/dW+Wmv85rKcw8fN5RUNmLtjpOIC7XPeUXm5MeVMT+mMT+mMT+mOUN+ZDJZq20cuijau3cvysrKMHnyZKPts2fPNno9atQoTJ48GUuXLsWyZcvadE6pVNrivCZT1Go1cnNzERISArlc3my/5z79L+voaMvvfpKIixy+b2v5aa/zmsrz8AIpft2ZgytVMjxoxbE7kiX5cUXMj2nMj2nMj2nOkp+srCyz2jl0UbR27Vr4+voiJSXFZDuFQoGRI0di48aNbT6nSCQyGpWyhFwub7GvWKKf2mXVca+PBjpD31vlp73OayrPKfFB+HVnDk5mXYNU5g6pm8Ti43c0s/Ljwpgf05gf05gf0xw9P+ZcOgMceKJ1XV0dtmzZgjvuuANSqX3NASHHc+MDYk9lXbN1OEREZAMOWxRt27YNKpXKrLvOVCoVduzYgZiYmE6IjBzRjQ+I5erWRESuyWGLot9//x0BAQEYPHiw0fYjR47gueeew+rVq3HgwAGsWbMGjzzyCK5evYpZs2bZKFpyBEk33Jqv0/EBsURErsYh5xRVVlZi9+7dePzxx5tdJ+zevTs0Gg3ef/99VFRUQC6XIyEhAQsXLkRsbKyNIiZHENe3G+TuEpRV1eFiQQX6BnWxdUhERNSJHLIo8vHxQXp6eov7+vTpg+XLl3dyROQMpG4SDIryx95ThTiYXsSiiIjIxTjs5TOijtC0uvWB9Cs2joSIiDobiyKiGyT294ebRIRLRdXIK662dThERNSJWBQR3cBLIUN8ZA8AwO4TBTaOhoiIOhOLIqKbpCb0BgDsOl4AQeBdaEREroJFEdFNkgb0hMxNjIKrNcgprLJ1OERE1ElYFBHdROEhxeBofwC8hEZE5EpYFBG1wHAJ7QQvoRERuQoWRUQtGBLtDw+ZBCVlKpy/VG7rcIiIqBOwKCJqgYfMDcNi9M9C23Y0z8bREBFRZ2BRRHQLowcHAQD2nCiAplFn42iIiKijsSgiuoW4vt3RVemOapUGRzKKbR0OERF1MBZFRLcgEYuQmhAIANjOS2hERE6PRRGRCWOG6C+hHT5bjBpVg42jISKijsSiiMiE0AAfhPRSolGr45pFREROjkURUSvGDtWPFm06dNnGkRARUUdiUUTUitGDg+AmESErrwLZBZW2DoeIiDoIiyKiVvh4uSNpoH7Nos0HL9k4GiIi6igsiojMMCGpDwBg+7F81Gu0No6GiIg6AosiIjPE9+2OHl3kqFVrsP/0FVuHQ0REHYBFEZEZxGIRxiXqR4s27M+1bTBERNQhWBQRmWlCUjDEYhHOZJcip5ATromInA2LIiIz+fnIkXz9IbHr9ubYOBoiImpvLIqILDB5eCgAYMexfK5wTUTkZFgUEVlgQJgfQnopUd+gxZbDfB4aEZEzYVFEZAGRSIQ7r48WrdubDa1OsHFERETUXtxsHQBRZ7lyrRbq+ka8vnSPVf3DAnww8+4YjBoUiG/SzqKoVIUDp69geFxAO0dKRES2wJEichnq+kbUNVi38GJOQSWyr99x5uHuhknXR4tWb8+EIHC0iIjIGXCkiFyKh0yCRc+nWNzv5tGlycPD8Ov2LGTmVSD9YiliIrq1V4hERGQjHCkisoKvtzvGJgYDAH7enmnjaIiIqD04XFH0yy+/ICoqqtl/7733nlG7VatW4fbbb0dMTAymTJmC7du32yhiclb3jIyAWAQcO1eCi/kVtg6HiIjayGEvn33xxRfw9vY2vPb39zf8fd26dZg/fz6ee+45DBs2DGlpaXjhhRfwn//8B/Hx8TaIlpxRr26eSInvjV3HC/D9xvOY/3SSrUMiIqI2cNiiaMCAAejatWuL+/7973/jzjvvxJw5cwAAw4YNw4ULF/Dxxx9j2bJlnRglObuHJkRhz4kCHDpbhAuXyxEZ3MXWIRERkZUc7vJZa/Ly8pCbm4uJEycabZ80aRL279+PhgauQkztJ7CHN0YNDgIA/GfjORtHQ0REbeGwRdHkyZMRHR2NsWPH4rPPPoNWq7/VOjs7GwAQGhpq1D48PBwajQZ5eVyFmNrX9PGREItFOHauBGdzSm0dDhERWcnhLp91794dL774IuLi4iASibBt2zYsWbIExcXFWLBgASor9WvJKJVKo35Nr5v2W0sQBKhUKov6qNVqoz9vptPqAMDi4+oDgsP3bS0/HXVeS5j6GfkqxBiVEIBtRwvwxW+n8fbMoRCJRJbHdwsW5ccFMT+mMT+mMT+mOUt+BEEw699lhyuKRowYgREjRhhep6SkwN3dHV9//TWee+65Dj+/RqNBRkaGVX1zc3Nb3F6rqgUAq46r1Wmdpu+t8tPR5zVHaz+j+CAddp8QITOvEqs2HENMiMLic7TGnPy4MubHNObHNObHNGfIj0wma7WNwxVFLZk4cSK+/PJLZGRkwMfHBwBQXV2N7t27G9pUVVUBgGG/taRSKSIiIizqo1arkZubi5CQEMjl8mb7Pffpf+FGR0dbHI9EXOTwfVvLT0ed1xLm/IzyqxVYufUidpxR4e5x8ZBJJRafpyWW5McVMT+mMT+mMT+mOUt+srKyzGrnFEXRjcLCwgDo5xY1/b3ptVQqRVBQUJuOLxKJoFBYNwogl8tb7CuW6Kd2WXXc66OBztD3Vvnp6POaw5yf0QPjo7HtaCGuVaix4VAhHhwfZXmMJpiVHxfG/JjG/JjG/Jjm6Pkxd0qDw060vlFaWhokEgn69++PoKAghISEYMOGDc3aJCcnmzV8RmQNd6kET07uDwBYteUCCq/W2DgiIiKyhMONFD399NNISkpCVJT+/8K3bt2KlStX4rHHHjNcLnvxxRfx6quvIjg4GElJSUhLS8OpU6fw3Xff2TJ0cgEj4ntj86HLOHHhKj5cdQJ/fW44xOL2m3RNREQdx+GKotDQUKxevRpFRUXQ6XQICQnBG2+8gRkzZhjaTJ48GWq1GsuWLcPnn3+O0NBQfPTRR0hISLBh5OQKRCIRZt0fhxfe2470i6XYfOgybh/Wx9ZhERGRGRyuKJo3b55Z7aZNm4Zp06Z1cDREzfX088Qjt/fDl7+fwYrf05EQ2R09ujrutXgiIlfhFHOKiOzNlBFhiArugtq6Rvzz+6PQXl/niIiI7BeLIqIOIJGI8eqjgyF3d8PZnDKs3Jpp65CIiKgVLIqIOkhPP088f18sAODHTedwKuuqjSMiIiJTWBQRdaBRg4MwZkgQdAKw+OsjKCqttXVIRER0CyyKiDrY8/fHoW+QL6pVDXjny4NQ1WlsHRIREbXA4e4+I3I036w7C7EYcJOIcKmoGk+/sxnBvbwhNnOF1aAenkgK7eAgiYiII0VEHS27sBL5xTUI7ukNkQioUWuQX1wDQRBa7ZtTUIlLV6o7IUoiIuJIEVEnCO3tg0XPp+DY+RK8vfwAqmobENDNCy9Mize54vXrS/dAx9v5iYg6BUeKiDrRoKge+NMjgyEWAZsPXcb7Px7jGkZERHaCRRFRJ0uJ641XHxkCiViEHUfz8bdvj6Beo7V1WERELo9FEZENjEjojTeeSISbRIz9p6/gL0v3ory6ztZhERG5NBZFRDaSOKAn3n42Gd4KKc5fLserH+zCxfwKW4dFROSyWBQR2dDA8G54b3YqArp5oqRcjT9/uBsbD+SadWcaERG1LxZFRDYW0N0L/3wpFUP7+0PTqMNHq07i798eQWVNva1DIyJyKSyKiOyAl0KGeU8m4bFJ0RCLRdhzshAv/GM7qmobbB0aEZHL4DpFRHZCLBZh2thIxEd2x/s/HEdecTUqauohEYvwRU0NlPtqIZZY9v8xYQE+mHl3TAdFTETkXDhSRGRn+gZ1wZKXR+K+0REAAK1OwJUyDSprGiyaa5RTUInswsqOCpOIyOlwpIjIDsmkEjwxeQDW7s1Bg0YLrQ4ouFaLLj4eeO6eWPTppWz1GK8v3dMJkRIROQ+OFBHZMYlYBA+pBKNjlZBJxUi/WIrZ/9qB5WvSoarT2Do8IiKnwqKIyM6JRCKMHKjEv2bfhuSYXtDpBPx350U8u2gr1u/P5WNCiIjaCYsiIgfR3VeON55IxMKZyejd3RMVNfVY+vNJzP7XDhw7V2Lr8IiIHB6LIiIHM6hfD3z05zF45u4YeCukuFxUjTeX7ceby/bjUlGVrcMjInJYnGhNZIYr12qhrm+0avJydkEl5O7t+1Vzk4hx14gwjB4ciJ+2XMDaPdk4dq4EJ86X4PZhIXj49n7tej4iIlfAoojIDOr6RtQ1WPck+7r6xnaO5n+8FDI8PWUgJt0Wiq/WncG+U1ewfn8udhzLh9JTBj8fjw47NxGRs2FRRGQmD5kEi55Psbjf9L+s64BojPXq5onXH0/EmexSfLEmHVl5FVDXN6Ksqg67judjRHxviESiDo+DiMiRcU4RkRMZEOaHf85OxSsPD4KbRAxNow7/+O4o/vzhbpzLLbN1eEREdo1FEZGTEYtFGD04CJHBvujRVQ4PmQTnL5Xjzx/uxt++OYyi0lpbh0hEZJdYFBE5KbFYhB5dFPjs9XGYkNQHIhGw52Qh/vi3bVjx+xnUqLn4IxHRjVgUETm5rkoPvPhAPD54ZRTi+3ZHo1aHX3Zk4Zl3t2Dtnmw0cvFHIiIADjjRev369VizZg3OnDmDqqoq9OnTBzNmzMB9991nmEg6Y8YMHDp0qFnftLQ0hIeHd3bIRHYhNMAH/+/ZZBw9V4Ivf09HXnENPvv1NNbuycGTk/sjcUBPTsYmIpfmcEXRV199hd69e+O1115Dly5dsG/fPsyfPx9FRUV44YUXDO0GDRqEuXPnGvUNDAzs7HCJ7IpIJMKQaH8kRHbHpoOX8J+N51BwtQbvrDiEmPBueGrKAEQE+to6TCIim3C4ouiTTz5B165dDa+Tk5NRUVGBFStW4Pnnn4dYrL8iqFQqER8fb6MoieybRCLGxNtCMXJQIH7elon/7ryI0xev4ZUlOzF6cBAemxSNX7ZnIbuw0upzhAX4YObdMe0YNRFRx3K4OUU3FkRNoqOjUVNTA5VKZYOIiByXwkOKxyb1x6dzx2JkQiAEAdh2JA/PLNqK/elXkJ1fYdVxcwoq21RQERHZgsONFLXk6NGj8Pf3h5eXl2HboUOHEB8fD61Wi7i4OLz00ksYOnSoDaMksl89uirw6qODMSU1DMvXpONsThmulqvhJhFh1KAgjEsMhkRs/nwjax6HQkRkaw5fFB05cgRpaWlG84eGDh2KqVOnIiQkBCUlJVi+fDmefPJJfPvtt0hISGjT+QRBsHhESq1WG/15M931u3+sGukS4PB9W8tPR53XUfoK1w9gVn5uYM3nKrCbOxY8OQiHzpbgw5/ToWnU4aNVJ7BmVxYevSMScRF+HXZua1n0+XFBzI9pzI9pzpIfQRDMupHEoYuioqIivPzyy0hKSsJjjz1m2D579myjdqNGjcLkyZOxdOlSLFu2rE3n1Gg0yMjIsKpvbm5ui9trVfrF9Kw5rlandZq+t8pPR5/XEfoC5uXnRm35XCnFQK8uElSrRVA36HC5uAbvfn0MEb3cMSHBFz18pR12bmtZmh9Xw/yYxvyY5gz5kclkrbZx2KKoqqoKM2fOhK+vLz788EPDBOuWKBQKjBw5Ehs3bmzzeaVSKSIiIizqo1arkZubi5CQEMjl8mb7Pffpf4FER0dbHI9EXOTwfVvLT0ed11H6No0UmZOfG7XlcwUAXvtq4eUJ/OmhOPyyMxsbDuYh60o9LhYVY+yQ3pg2Jhy+Xu4dcm5LWPL5cUXMj2nMj2nOkp+srCyz2jlkUVRXV4dnn30W1dXV+Omnn+Dt7d1p5xaJRFAoFFb1lcvlLfYVS/QFnVXHvT4a6Ax9b5Wfjj6vvfcVCfoDmJWfGxSXq6Gub8TbXx2z/LwAcouqIXd3Q49uPnjuvgRMGdkXX609i/2nr2DL4QLsPVWE+8dEYurIcLhLJUZ92/SZtpKl+XE1zI9pzI9pjp4fc9dgc7i7zxobGzFnzhxkZ2fjiy++gL+/f6t9VCoVduzYgZgY3h5MrkNd34i6Bm3rDW+hrr4R6vpGw+uAbl5444lELJ6Vgr5BvlDXa/Ht+gw8t3grth/Ng04ntEfYREQ243AjRQsXLsT27dvx2muvoaamBidOnDDs69+/P06dOoUvvvgC48ePR+/evVFSUoIVK1bg6tWr+OCDD2wXOJENeMgkWPR8ilV9p/9lXYvbB4T54b3Zqdh1PB9fp2XgWoUa//r+GNbszsbTdw3AwPBubQnZIS3772mrlyC4ck1/qbFXN88O6avT6lCrqoXnvlrDCF4TriVFZMzhiqK9e/cCABYvXtxs39atW9G9e3doNBq8//77qKiogFwuR0JCAhYuXIjY2NjODpfIKYnFIowaHITk2ACs2XURq7ZmIiuvAq8v3YthA3uivkELd5mk9QM5iezCSuQUVCK0t4/Ffcur6gCRyKqiqC19cwq4jhTRzRyuKNq2bVurbZYvX94JkRCRu1SCaWMjMT6xD77feA4bD+TiQLp+Yrmfjweqahug9Gz9jg9nENrbx6pRuaYRuRv7qusbcbVchWuVdSitUONaZR2qaurR0KhDQ6MWmkYdGht1hnkSwf7ekLu7Qe7hBj+lHN18PeDnI0c3XzkEbQMyMjIQHR1tNCeEa0kRNedwRRER2R9fb3c8f38cJqeEYsXasziSUYzSyjo8s2gLpo+LxOSUUEjdXGfkyBKCIECnE/DTlvPIKahCdkElrpTWWnSMtH25t9yn9JSii6cIkZlAaO8uCPb3Rnig5SNaRK6ARRERtZvgnkq8+YdhePG9bSgqVaFWrcGXv5/B2r05eHhCFEYNDrJoZWxnVK/R4mx2KU5mXsWJzKtQ1+snw3+3/pxRO0+5FN18PODnK0c3Hzl8vd0hk4ohlUggk4rhJhHj8/+eBgDcOzoC9Q1a1Ko1KK2sw9UKNUor1VDVNaKqVoOqWuBSST5wON9wfJlUDLm7G9bsuojI4C4I7e3T7C5CIlfDooiI2p2XQoZwuRRjhwTjuw0ZKClTYcmPx7F6eyYeuSMat8X0MvsWWWegqtPg0Jki7D1ViGPnStDQqDPaLxIBIxMCEdbbB2EBPggJUMLnFmtA3WjF2jMAgEfvaHk9KFWdBhfzruHwyUzo3HxQVFaH3CtVKC5ToUGjQ4OmAct+Sze093CXwNNDCk8PNyjkUrhJbn2DMidpkzNiUUREHUIkEmF8Uh+MSOiNtL05+HlbJvKKa7D468OICPTBjIn9kRDV3WmLo3qNFvtPX8Hu4wU4dr4Ejdr/FULdfDwQH9kDcZHdsfTnExCJRPjTI4PbPQaFhxThvX3QUOWJ6Oi+hjlFlTX1ePqdTWho1MFLLoW6vhGNWgF19VrU1WtRen0OtrtUAk+5GxQeUnjK3QyXQDlJm5wViyIi6lAeMjfcO7ovbh8Wgv/uvIjfdmUhK78Sby7bjwFhfnjk9n4YGO7nFMWRIAi4cLkcWw7nYffxfNTW/W+dp8AeXhgeF4DhsQEI6aU0vN9PVp/s9Dh9vNwhkYghl4jx/duTIAgCrlaocT63HOnZ13AmuxSXiqpRr9GiXqNFWVU9AKCnnwIDwvxQXlWHeo3W7OdJETkKFkVE1Ck85VI8ckc/TE4Jxc/bMrFubw7OZJfijU/2IjqkK6aPj8SgqB4O+UtW06hDRXU9Zv1jG/KKawzbe3RVYMzgIIyID0BwT6UNIzRNJBKhRxcFenRRYERCbwBAVW0DzuaU4kx2KdKzS5GdX4GiUhWKSv/3kN+n3t6EgRHdEBveDTER3dDTz/KlAYjsCYsiIupUPl7ueHrKQExNDceqrRew+dBlZOSW4a1lBxAR6INpYyORNLCX3U/IbtTqcCSjGFsOXcb5S+WG7TKpBLfF9sK4ocGICe8GsZ2/j1tResowbGAvDBvYC4B+ftK56yNJ6/bmQF3XiGuVddhxNB87juoncPfoIsfA8G6IjdAXST26OO5jIcg1sSgionZ35Vot1PWNZq2FE9bbB9cq1CirqkNWfiUWfX0YYpEIPbrK0cVbf5nHlJtXbO7oCcD5JdXYcugyth7JQ0V1vWG73N0NT901ACPie8NTLu2w89uKwkOKQf16YFC/Hth2JA+CIMC/qydq1RrU1mmgqmtESbka247kYduRPACA1E0MT7kUXnLjOUnW/ozasnJ4W85LroNFERG1O0ueuyZ1E6NXN0907yJHaYX+dnKdIKCoVIWSMhV8vd3RRekBD5mk1UtrHTUBuFatwf7Thdh0UD+q1cTHS4bRg4OQnn0NHjI33JEc0iHntzfq+kbUa3TwUkjhpdAXgDqdgNo6jb5IUuufm9d0WbGpeJRJxdDpBFRU16Osqg5dlR4WnbctK4dzcjiZg0UREXUIa5+79sAba6HVCujVzROXiqpRVlWPsqp6BPl7Y/TgQIxMCESPrv+7LKNSqQwrNr/91TGr4715FEKr06G6VoPKmnrUqDS48XG33gopuni7w9tThqz8ChRerYXc3bX+OW3t56uq0+BsThlOZ13DqYvXkJ1fgQaN/g68/JIaPL5wI0IDlBgS7Y+h0T0R2aeLWZdMrV05nCt4kzlc61tMRHZPJBLBzU2ED18djdMXryFtXy4OnSlCXnE1vknLwDdpGYgO6Yqh/f0xJNof3ZXt88/YxYIKXMyvhK+3O2pU+hGPGwshd6kEvt7u8PV2h9TN+JJeXX0jyJjCQ4oh0fqfEaAfbTuTU4qlP59ErVqDeo0WOYVVyCmswqqtmfBWSDEoyh9DontgUD9/l3k8DNkXFkVEZJdEIhFiI7ojNqI7atUa7DtViB3H8nH64jVk5JYhI7cM36RlwFPuht5d3RBXdBFVtQ1wl0pQr9GaXJ25XqNFSZkKBVdrkHulCll5FcjILYdOJxjdXRXk74WUuN4YHheAPibuHmt6fhndmqdcisT+PbEUJyEWixDVpwuqVRrUqBpQrdKgWqXBzuP52Hk839Dex0sGpafMsIhkdkGly43IUefip4uI7J6nXIrxSX0wPqkPrlWocehsEY5kFONU1jXUqhtxoaARFwqyDe3vf23t9cm9Usjd3SAWiaATBNQ1NKJGpUGNWtPiecRiEYb080dMRDckRHU3WQiRdZrmm7lJxOji7Y4u3u4QBAGqukZUXy+Qmh5ZUqvWoPBqLbzkUvh4u0NdxxE56lgsiojIoXTzlWPSbaGYdFsoGrU6nL1YjF2Hz6NOUODgmRI0aHTQCQJq1LcufgD93WI9/RQI6aVESC8f7DyeB7m7G+Y/ndSJ78Y1tTYfqfBaDfaeLMSeE4XILqw0+lnWa7Q4m1OK6JCuDrmmFdk3FkVE5LDcJGJEBPpAU+2N6OholFYdgyAImPdkEsqq6qCqa4Tqhvk+Cnc3eMql8PV2h5dcavRL9XBGkS3eArUgoJsXpo2NxLSxkcgvqcbuE4XYduQyikpV0GoFzP1oD3p398TE20IxdmgwvJxwCQSyDRZFRORURCIRvBQyeCk4UdcZBPbwxkMTojB9XCQe+Ms6NDbq4OYmRsHVWnzxWzq+XZ+BUYMCcefwUIQGWH6rPtGNWBQREZHdE4tFkIhFkMgkWDF/AnYey8e6vTm4VFSNjQcuYeOBSxgY7od7R0VgcD9/h11JnGyLRRERETkUhYcUE28LxR3JIUjPLsW6vTnYf/oK0i+WIv1iKYL8vXHvqHCMHBRoWEWbyBwsioiIyCGJRCLEhHdDTHg3XC1XY83ui9h44BLyiqvxwU8n8O36c5gyIsxlVhqntmNRREREDq97FzmenjIQD46Pwob9uVizOxtlVXX4at1Z/LTlAjw93ODnK7d1mGTnTD9pkYiIyIF4yqW4b0xffPGX8XhpegKCe3pDXd+Ia5V1uHCpHP/+6TjyS6ptHSbZKY4UERGR05G6iTEuMRhjhwbhSEYx3vvPUajqGrH50GVsOXwZwwb2wv1j+iKwm7utQyU7wqKIiIiclkgkwtD+PRHW2weqOg26+ypw8EwR9p++gv2nr2BAaBck9JGgXz+h9YOR02NRRERELkHhIcW8p5JwqagKv2zPws5j+TiTU44zOcCecwdx75i+SInr3eyBv+Q6+JMnIiKX0qenEi8/NAifvzEOE5ODIZWIkFtUjX99fwxPv7MJP2w8h/LqOluHSTbAkSIiInJJPboo8MSkKMQEaJBbocCWw/koq6rH95vOY+XWTKTEB+D2pD4YEObH56y5CBZFRETk0hTuEtw3KgwPTuiPfacK8fuebJy/VI4dR/Ox42g+enXzxPjEYIwZEgQ/H97W78xYFBEREUF/x9rIQYEYOSgQFy6XY8P+XOw5WYAr12rxTVoGvlufgdi+3ZESF4BhA3vBx4t3rjkbFkVEREQ3iQzugsjgLph5dwz2nizA5kOXcTanDCcuXMWJC1ex9OeTGBjeDbfF9MKgfv7o1c3T1iFTO2BRRERO48q1WqjrG/H60j0W980uqITcnf8kkjG5uxvGJfbBuMQ+KLxWg70nC7HvVCGy8itxKusaTmVdA3Aa/l0ViI/sjvjI7hgQ5ocu3h62Dp2s4NT/Aly8eBHvvPMOjh8/Dk9PT0ydOhVz5syBTCazdWhE1AHU9Y2oa9Ba1beuvrGdoyFnE9DNC9PGRmLa2EgUldZi36lCHM4oxrncMhSXqbDxwCVsPHAJgP6xI5FBXRAZ7IuIIF8E+XvD18udE7btnNMWRZWVlXj88ccREhKCDz/8EMXFxVi8eDHq6uqwYMECW4dHRB3EQybBoudTLO43/S/rOiAashe3GkXUaXWoVdXCc18txJJbr1ITFuCDmXfHGF739PPEvaP74t7RfaGub0T6xWv6S2uZV5FXXI2r5WpcLVdj76lCQx9PuRRBPbwQ2MMbPf0U6OYrN/zn5+MBD5nj/0pe9t/TyC6stLr/zXnubI7/E7iFH3/8EbW1tfjoo4/g6+sLANBqtVi4cCGeffZZ+Pv72zZAIiLqNG0ZRcwpMP1LXu7uhqH9e2Jo/54AAFWdBln5FbhwuQKZeeW4mF+JknIVatUanLtUjnOXyls8jsxNDC+FFF4KGbzkUngrZPBSSKHwkELmJoZMKoH0+p8yNzGkbhJIJCKIRCKIRYAIIojE1/8U6VfzFokAU2NTra3jXV9Xj7x8NWqEEsjcW5pYbnyEExdKUFymgn9Xxf82im6IB4BYdFN81/9++UoVBMG2K4s7bVG0a9cuJCcnGwoiAJg4cSLefPNN7N27F/fee6/tgiMiok7X0iiiSqVCRkYGoqOjoVAoWuz3xP/biOyCSqvmql25VgsAiA7pigaNFvUaLeobtGho1EHTqENjow6aRi10AtDQqENZVT3Kquotf3MdrtSi1peLa6w6S1ZeJbRaHSQmRu06kkiwdVnWQZKTk3Hffffh1VdfNdo+YsQITJ06tdl2cxw7dgyCIEAqlVrUTxAENDY2ws3NrcXryeXV9WjU6uBmxYdA06gDAKuWpbenvoJOgEjc+rV2e4q5M/u6iUVm5ae9ztvW/p3dt+nz40gxd2bflr5f9h5zZ/Zt7d+fpr62IhaLjAZkhFbHdwBb/2Y3+lUnGP3Rqu5d5CZHt6yh0WggEokwaNAgk+2cdqSoqqoKSqWy2XYfHx9UVlp3vbOpoLF0opxIJDI5uburkncpEBERdRT9pbrWf3c7bVHUERISEmwdAhEREXUQp30grFKpRHV1dbPtlZWV8PHxsUFEREREZM+ctigKCwtDdna20bbq6mpcvXoVYWFhNoqKiIiI7JXTFkWpqanYt28fqqqqDNs2bNgAsViM4cOH2zAyIiIiskdOe/dZZWUl7rzzToSGhuLZZ581LN541113cfFGIiIiasZpiyJA/5iPt99+2+gxHy+//DIf80FERETNOHVRRERERGQup51TRERERGQJFkVEREREYFFEREREBIBFEREREREAFkVEREREAFgUEREREQFgUdShLl68iCeffBLx8fEYPnw4/v73v6OhocHWYbXJpUuXsGDBAkydOhX9+/fH5MmTW2y3atUq3H777YiJicGUKVOwffv2Zm2qq6vxxhtvIDExEQkJCZg9ezZKSkqatTt27BimT5+O2NhYjB49Gp9//jluXklCEAR8/vnnGDVqFGJjYzF9+nScOHGiXd6zudavX48//vGPSE1NRXx8PKZOnYqff/65WayumBsA2LlzJx599FEMGzYMAwcOxNixY7Fo0aJmzyjctm0bpkyZgpiYGNx+++1YvXp1s2M1NDTgb3/7G4YPH474+Hg8+eSTzR7rA5j/HTTnZ9LZamtrkZqaiqioKJw+fdponyt+hn755RdERUU1+++9994zaueKubnRr7/+irvvvhsxMTFISkrCH/7wB9TV1Rn28/vVCoE6REVFhTB8+HDhkUceEXbt2iWsWrVKGDx4sLBw4UJbh9YmmzdvFlJTU4UXX3xRmDx5snDnnXc2a7N27VohKipKeP/994X9+/cL8+fPF/r37y8cP37cqN1TTz0lpKamCuvWrRO2bNkiTJ48WZgyZYqg0WgMbXJzc4X4+Hhh1qxZwr59+4QVK1YIAwYMEL744gujY3322WfCgAEDhBUrVgj79u0TZs2aJSQkJAiXL1/ukDy05IEHHhBefvllYd26dcK+ffuE9957T+jXr5/w4YcfGtq4am4EQRD++9//Cn/729+EDRs2CAcOHBC+/fZbITExUXjyyScNbQ4fPixER0cL8+fPF/bv3y+8//77QlRUlLB+/XqjY82fP18YPHiwsGrVKmHXrl3Cww8/LIwYMUKoqqoytDH3O2juz6Sz/f3vfxduu+02ITIyUjh16pRhu6t+hlavXi1ERkYKu3btEo4fP274r7Cw0NDGVXPTZOnSpUJCQoLw2WefCQcPHhQ2bNggvPnmm0JNTY0gCPx+mYNFUQf59NNPhfj4eKG8vNyw7ccffxSio6OFoqIi2wXWRlqt1vD3uXPntlgUTZgwQXjllVeMtk2fPl34wx/+YHh97NgxITIyUti9e7dh28WLF4WoqChh3bp1hm3z588XRo8eLdTX1xu2/fOf/xSGDBli2FZXVycMGjRI+Oc//2loU19fL4wePVp48803rX+zFiotLW22bd68ecKgQYMMeXPV3NzKTz/9JERGRhq+E0899ZQwffp0ozavvPKKMHHiRMPrK1euCNHR0cKPP/5o2FZeXi7Ex8cLn3/+uWGbud9Bc34mnS0rK0uIj48Xfvjhh2ZFkat+hpqKopa+Z01cNTeCoH8P/fv3F3bs2HHLNvx+tY6XzzrIrl27kJycDF9fX8O2iRMnQqfTYe/evbYLrI3EYtMfmby8POTm5mLixIlG2ydNmoT9+/cbhlZ37doFpVJp9HDesLAwREdHY9euXYZtu3btwtixY40ezTJp0iRUVVXh+PHjAPRD3DU1NUbnlMlkGD9+vNGxOlrXrl2bbYuOjkZNTQ1UKpVL5+ZWmr4fGo0GDQ0NOHjwIO644w6jNpMmTcLFixeRn58PANizZw90Op1RO19fXwwfPrxZflr7Dpr7M+ls77zzDh588EGEhoYabedn6NZcPTe//PILAgMDMXLkyBb38/tlHhZFHSQ7OxthYWFG25RKJbp3797itVln0fTebv7HPDw8HBqNBnl5eYZ2oaGhEIlERu3CwsIMx1CpVLhy5UqzPIaFhUEkEhnaNf15c7vw8HAUFhYaXU/vbEePHoW/vz+8vLyYm+u0Wi3q6+tx5swZfPzxxxgzZgwCAwNx+fJlaDSaFmMFYPSe/Pz84OPj06zdjd8tc76D5v5MOtOGDRtw4cIFzJo1q9k+foaAyZMnIzo6GmPHjsVnn30GrVZrFKer5ubkyZOIjIzE0qVLkZycjIEDB+LBBx/EyZMnAYDfLzO52ToAZ1VVVQWlUtlsu4+PDyorK20QUedoem83v/em1037q6qq4O3t3ay/j48P0tPTAcAwAffmY8lkMsjlcqNjyWQyuLu7NzunIAiorKyEh4dHW9+axY4cOYK0tDTMnTsXAHPTZPTo0SguLgYAjBgxAv/85z8BtD0/SqXS6LtlznfQ3HN2FrVajcWLF+Pll1+Gl5dXs/2u/Bnq3r07XnzxRcTFxUEkEmHbtm1YsmQJiouLsWDBApfODQBcvXoV6enpuHDhAt58803I5XJ8+umneOqpp7Bp0yZ+v8zEooioAxQVFeHll19GUlISHnvsMVuHY1c+//xzqNVqZGVl4ZNPPsFzzz2HFStW2Dosu/DJJ5/Az88P9913n61DsTsjRozAiBEjDK9TUlLg7u6Or7/+Gs8995wNI7MPgiBApVLhgw8+QL9+/QAAcXFxGDNmDL777jukpKTYOELHwMtnHUSpVDa71RjQV8Y3D0s6k6b3dvN7r6qqMtqvVCpRU1PTrP+N+Wn6v5Wbj9XQ0AC1Wm10rIaGBtTX1zc7p0gk6vR8V1VVYebMmfD19cWHH35omIfF3Oj169cPCQkJmDZtGpYuXYqDBw9i8+bNbc5PVVWV0fsx5zto7jk7Q0FBAb788kvMnj0b1dXVqKqqgkqlAqC/nFNbW8vP0E0mTpwIrVaLjIwMl8+NUqmEr6+voSAC9HOB+vfvj6ysLJf/fpmLRVEHufH6dJPq6mpcvXq12XVYZ9L03m5+79nZ2ZBKpQgKCjK0y8nJabbmR05OjuEYCoUCvXr1anaspn5N7Zr+zMnJaXbOgICATr08VFdXh2effRbV1dX44osvjIahXT03LYmKioJUKsXly5cRHBwMqVTaYn4AGL2na9euNRt6v3mOgznfQXN/Jp0hPz8fGo0GzzzzDIYOHYqhQ4caRkAee+wxPPnkk/wMmeDquYmIiLjlvvr6epf/fpmLRVEHSU1Nxb59+wwVMaCfQCkWi43uenA2QUFBCAkJwYYNG4y2p6WlITk52XAnR2pqKiorK7F//35Dm5ycHJw9exapqamGbampqdi6dSs0Go3RsZRKJRISEgAAgwYNgpeXF9avX29oo9FosGnTJqNjdbTGxkbMmTMH2dnZ+OKLL+Dv72+035VzcysnT56ERqNBYGAgZDIZkpKSsHHjRqM2aWlpCA8PR2BgIAD9ZROxWIxNmzYZ2lRWVmLPnj3N8tPad9Dcn0lniI6OxjfffGP03+uvvw4AWLhwId58801+hm6SlpYGiUSC/v37u3xuRo8ejYqKCmRkZBi2lZeX48yZMxgwYIDLf7/MZpOFAFxA08JWjz76qLB7927h559/FoYMGeLwizeqVCph/fr1wvr164VHH31UGDlypOF10/ohv//+uxAVFSV88MEHwoEDB4QFCxYI/fv3F44dO2Z0rKeeekoYOXKkkJaWJmzdutXkAmovvviisG/fPuGrr7665QJqAwcOFL766ith3759wosvvtjpC6jNmzdPiIyMFL788kujxeWOHz9uWNfEVXMjCIIwa9Ys4ZNPPhG2bdsm7Nu3T/jyyy+F4cOHC3fddZchP02Ly7355pvCgQMHhA8++ECIiooS0tLSjI41f/58YciQIcLPP/8s7N69W3j00Udvubhca99Bc38mtnDgwIFm6xS56mfoqaeeEj777DNhx44dwo4dO4T58+cLUVFRwl//+ldDG1fNjSDo15C77777hHHjxhkWpXzggQeExMREoaSkRBAEfr/MwaKoA2VlZQmPP/64EBsbKyQnJwuLFy82WgjMEeXl5QmRkZEt/nfgwAFDu5UrVwrjx48XBgwYIEyePFnYtm1bs2NVVVUJr7/+ujBkyBAhPj5eeOGFF1pc2PLo0aPCtGnThIEDBwqpqanCZ599Juh0OqM2Op1O+PTTT4XU1FRh4MCBwrRp0zr9Szd69Ohb5iYvL8/QzhVzIwj6Xx5Tp04VEhIShPj4eOHOO+8UlixZIlRXVxu1a1pheMCAAcL48eOFVatWNTtWfX29sHjxYiE5OVmIjY0VnnjiCSErK6tZO3O/g+b8TGyhpaJIEFzzM/T2228LEyZMEGJjY4WBAwcKkydPFr7++utmsbpibpqUlpYKr776qjB48GAhNjZWeOqpp4TMzEyjNvx+mSYShJsurBIRERG5IM4pIiIiIgKLIiIiIiIALIqIiIiIALAoIiIiIgLAooiIiIgIAIsiIiIiIgAsioiIiIgAsCgiIgfzyy+/ICoqCqdPn7Z1KETkZFgUEREREYFFEREREREAFkVERC1Sq9W2DoGIOhmLIiKyO8XFxXjjjTeQkpKCgQMHYsyYMXjzzTfR0NBgaNPQ0IBFixZh2LBhiI+Px6xZs1BWVmZ0nC1btuCZZ54xHGfcuHH4+OOPodVqjdrNmDEDkydPRnp6Oh555BHExcXhX//6FwCgvLwcf/7znzFo0CAMGTIEc+fOxblz5xAVFYVffvnF6DgXL17E7NmzkZiYiJiYGNx7773YunWrURuNRoOPPvoIEyZMQExMDJKSkvDQQw9h79697ZlCIrKCm60DICK6UXFxMe6//35UV1fjgQceQFhYGIqLi7Fx40bU1dUZ2r3zzjtQKpV44YUXUFBQgK+//hr/7//9PyxZssTQ5tdff4VCocCTTz4JhUKBAwcO4N///jdqamowd+5co/NWVFRg5syZuPPOOzFlyhT4+flBp9Phj3/8I06dOoWHHnoIYWFh2Lp1a7O+AJCZmYmHHnoI/v7+mDlzJhQKBdavX49Zs2bhww8/xPjx4wEAH330ET777DNMmzYNsbGxqKmpQXp6Os6cOYPhw4d3TFKJyDwCEZEd+b//+z+hX79+wqlTp5rt0+l0wurVq4XIyEjhiSeeEHQ6nWHfu+++K0RHRwtVVVWGbWq1utkx5s+fL8TFxQn19fWGbY8++qgQGRkp/PDDD0ZtN27cKERGRgpfffWVYZtWqxUee+wxITIyUli9erVh++OPPy5MnjzZ6Lg6nU6YPn26MGHCBMO2KVOmCM8884y56SCiTsTLZ0RkN3Q6HbZs2YLRo0cjJiam2X6RSGT4+wMPPGD0esiQIdBqtSgoKDBs8/DwMPy9pqYGZWVlGDJkCNRqNbKzs42OLZPJcO+99xpt2717N6RSKR544AHDNrFYjEceecSoXUVFBQ4cOICJEycazlNWVoby8nKkpKQgNzcXxcXFAAClUonMzEzk5uZakBki6gy8fEZEdqOsrAw1NTXo27dvq20DAgKMXiuVSgBAVVWVYVtmZiaWLFmCAwcOoKamxqh9dXW10Wt/f3/IZDKjbYWFhejevTvkcrnR9uDgYKPXly9fhiAI+OCDD/DBBx+0GG9paSn8/f0xe/ZsPP/887j99tsRGRmJlJQUTJ06Ff369Wv1PRNRx2JRREQOSSxueaBbEAQA+uLo0UcfhZeXF2bPno3g4GC4u7vjzJkzeO+996DT6Yz63TiqZKmmYz311FMYMWJEi22aCqmhQ4di8+bN2Lp1K/bu3Yuff/4ZX3/9NRYuXIhp06ZZHQMRtR2LIiKyG127doWXlxcyMzPbfKxDhw6hoqICH330EYYOHWrYnp+fb/YxAgICcPDgQajVaqPRosuXLxu1CwoKAgBIpVLcdtttrR7X19cX9913H+677z7U1tbi0UcfxYcffsiiiMjGOKeIiOyGWCzGuHHjsH379hYf49E0CmTusW7u09DQgO+//97sY6SkpECj0WDlypWGbTqdDv/5z3+M2vn5+SExMRE//fQTSkpKmh3nxqUCysvLjfZ5enoiODjYaLkBIrINjhQRkV155ZVXsHfvXsyYMQMPPPAAwsPDcfXqVWzYsMGigiYhIQE+Pj547bXXMGPGDIhEIvz2228WFVbjxo1DbGws/va3v+Hy5csICwvDtm3bUFlZCcB44vebb76Jhx9+GHfddRceeOABBAUF4dq1azhx4gSKioqwZs0aAMCdd96JxMREDBgwAL6+vjh9+jQ2btyIRx991Oy4iKhjsCgiIrvi7++PlStX4oMPPsDvv/+Ompoa+Pv7IzU11aJ5P126dMGnn36Kv/3tb1iyZAmUSiWmTJmC5ORkPP3002YdQyKR4LPPPsNf//pX/PrrrxCLxRg/fjxmzZqFhx56CO7u7oa2ERERWL16NT766CP8+uuvqKioQNeuXdG/f3/MmjXL0G7GjBnYtm0b9u7di4aGBgQEBGDOnDlmx0REHUckWPK/TUREhC1btmDWrFn4/vvvMXjwYFuHQ0TthHOKiIhMuHEVbQDQarX49ttv4eXlhQEDBtgoKiLqCLx8RkRkwttvv426ujokJCSgoaEBmzZtwvHjx/HKK6+06TZ+IrI/vHxGRGTC77//jhUrVuDSpUuor69Hnz598NBDD3FiNJETYlFEREREBM4pIiIiIgLAooiIiIgIAIsiIiIiIgAsioiIiIgAsCgiIiIiAsCiiIiIiAgAiyIiIiIiACyKiIiIiACwKCIiIiICAPx/yRPViN3tbJ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3801955" y="2014583"/>
            <a:ext cx="3783589" cy="3448403"/>
          </a:xfrm>
          <a:prstGeom prst="rect">
            <a:avLst/>
          </a:prstGeom>
        </p:spPr>
      </p:pic>
      <p:pic>
        <p:nvPicPr>
          <p:cNvPr id="7" name="Picture 6"/>
          <p:cNvPicPr>
            <a:picLocks noChangeAspect="1"/>
          </p:cNvPicPr>
          <p:nvPr/>
        </p:nvPicPr>
        <p:blipFill>
          <a:blip r:embed="rId4"/>
          <a:stretch>
            <a:fillRect/>
          </a:stretch>
        </p:blipFill>
        <p:spPr>
          <a:xfrm>
            <a:off x="6087833" y="2014583"/>
            <a:ext cx="6017080" cy="2391954"/>
          </a:xfrm>
          <a:prstGeom prst="rect">
            <a:avLst/>
          </a:prstGeom>
        </p:spPr>
      </p:pic>
      <p:pic>
        <p:nvPicPr>
          <p:cNvPr id="8" name="Picture 7"/>
          <p:cNvPicPr>
            <a:picLocks noChangeAspect="1"/>
          </p:cNvPicPr>
          <p:nvPr/>
        </p:nvPicPr>
        <p:blipFill>
          <a:blip r:embed="rId5"/>
          <a:stretch>
            <a:fillRect/>
          </a:stretch>
        </p:blipFill>
        <p:spPr>
          <a:xfrm>
            <a:off x="10956895" y="5808443"/>
            <a:ext cx="1092359" cy="589017"/>
          </a:xfrm>
          <a:prstGeom prst="rect">
            <a:avLst/>
          </a:prstGeom>
        </p:spPr>
      </p:pic>
      <p:sp>
        <p:nvSpPr>
          <p:cNvPr id="9" name="TextBox 8"/>
          <p:cNvSpPr txBox="1"/>
          <p:nvPr/>
        </p:nvSpPr>
        <p:spPr>
          <a:xfrm>
            <a:off x="69308" y="5391046"/>
            <a:ext cx="716751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Charges Distribution : Data Is </a:t>
            </a:r>
            <a:r>
              <a:rPr lang="en-US" dirty="0" err="1" smtClean="0">
                <a:latin typeface="Times New Roman" panose="02020603050405020304" pitchFamily="18" charset="0"/>
                <a:cs typeface="Times New Roman" panose="02020603050405020304" pitchFamily="18" charset="0"/>
              </a:rPr>
              <a:t>Lepto</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kurtic</a:t>
            </a:r>
            <a:r>
              <a:rPr lang="en-US" dirty="0" smtClean="0">
                <a:latin typeface="Times New Roman" panose="02020603050405020304" pitchFamily="18" charset="0"/>
                <a:cs typeface="Times New Roman" panose="02020603050405020304" pitchFamily="18" charset="0"/>
              </a:rPr>
              <a:t> And Right Skewed Box Cox Will Help To Normalize Or Any Other Technique.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Shows More Number Of customers Have Charges maximum 63770.42801 and minimum is 1121.8739 ~ In Range 62648.5.</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816607" y="4348626"/>
            <a:ext cx="3936274"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After Making Outliers Closed To 95% Of Data The Values Come From 60kto 40k. Considering As An Outlier Due Math Boxplot Their May Be Chances Of Premium Charges May Me More For Those Customers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26878" y="5985475"/>
            <a:ext cx="1971923" cy="369332"/>
          </a:xfrm>
          <a:prstGeom prst="rect">
            <a:avLst/>
          </a:prstGeom>
          <a:noFill/>
        </p:spPr>
        <p:txBody>
          <a:bodyPr wrap="square" rtlCol="0">
            <a:spAutoFit/>
          </a:bodyPr>
          <a:lstStyle/>
          <a:p>
            <a:r>
              <a:rPr lang="en-US" dirty="0" smtClean="0">
                <a:solidFill>
                  <a:schemeClr val="accent6">
                    <a:lumMod val="60000"/>
                    <a:lumOff val="40000"/>
                  </a:schemeClr>
                </a:solidFill>
                <a:latin typeface="Times New Roman" panose="02020603050405020304" pitchFamily="18" charset="0"/>
                <a:cs typeface="Times New Roman" panose="02020603050405020304" pitchFamily="18" charset="0"/>
              </a:rPr>
              <a:t>Output Column</a:t>
            </a:r>
            <a:endParaRPr lang="en-US"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6"/>
          <a:stretch>
            <a:fillRect/>
          </a:stretch>
        </p:blipFill>
        <p:spPr>
          <a:xfrm>
            <a:off x="10653939" y="649533"/>
            <a:ext cx="1450974" cy="1268078"/>
          </a:xfrm>
          <a:prstGeom prst="rect">
            <a:avLst/>
          </a:prstGeom>
        </p:spPr>
      </p:pic>
      <p:pic>
        <p:nvPicPr>
          <p:cNvPr id="12" name="Picture 11"/>
          <p:cNvPicPr>
            <a:picLocks noChangeAspect="1"/>
          </p:cNvPicPr>
          <p:nvPr/>
        </p:nvPicPr>
        <p:blipFill>
          <a:blip r:embed="rId7"/>
          <a:stretch>
            <a:fillRect/>
          </a:stretch>
        </p:blipFill>
        <p:spPr>
          <a:xfrm>
            <a:off x="69308" y="6534884"/>
            <a:ext cx="12113802" cy="323116"/>
          </a:xfrm>
          <a:prstGeom prst="rect">
            <a:avLst/>
          </a:prstGeom>
        </p:spPr>
      </p:pic>
    </p:spTree>
    <p:extLst>
      <p:ext uri="{BB962C8B-B14F-4D97-AF65-F5344CB8AC3E}">
        <p14:creationId xmlns:p14="http://schemas.microsoft.com/office/powerpoint/2010/main" val="3197800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40000"/>
                    <a:lumOff val="60000"/>
                  </a:schemeClr>
                </a:solidFill>
                <a:latin typeface="Times New Roman" panose="02020603050405020304" pitchFamily="18" charset="0"/>
                <a:cs typeface="Times New Roman" panose="02020603050405020304" pitchFamily="18" charset="0"/>
              </a:rPr>
              <a:t>Features </a:t>
            </a:r>
            <a:r>
              <a:rPr lang="en-US" dirty="0" smtClean="0">
                <a:solidFill>
                  <a:schemeClr val="bg2">
                    <a:lumMod val="40000"/>
                    <a:lumOff val="60000"/>
                  </a:schemeClr>
                </a:solidFill>
                <a:latin typeface="Times New Roman" panose="02020603050405020304" pitchFamily="18" charset="0"/>
                <a:cs typeface="Times New Roman" panose="02020603050405020304" pitchFamily="18" charset="0"/>
              </a:rPr>
              <a:t>Analysis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3469" y="2014583"/>
            <a:ext cx="5238135" cy="3598863"/>
          </a:xfrm>
          <a:prstGeom prst="rect">
            <a:avLst/>
          </a:prstGeom>
        </p:spPr>
      </p:pic>
      <p:pic>
        <p:nvPicPr>
          <p:cNvPr id="5" name="Picture 4"/>
          <p:cNvPicPr>
            <a:picLocks noChangeAspect="1"/>
          </p:cNvPicPr>
          <p:nvPr/>
        </p:nvPicPr>
        <p:blipFill>
          <a:blip r:embed="rId3"/>
          <a:stretch>
            <a:fillRect/>
          </a:stretch>
        </p:blipFill>
        <p:spPr>
          <a:xfrm>
            <a:off x="5487250" y="2014583"/>
            <a:ext cx="5238135" cy="3598863"/>
          </a:xfrm>
          <a:prstGeom prst="rect">
            <a:avLst/>
          </a:prstGeom>
        </p:spPr>
      </p:pic>
      <p:sp>
        <p:nvSpPr>
          <p:cNvPr id="6" name="TextBox 5"/>
          <p:cNvSpPr txBox="1"/>
          <p:nvPr/>
        </p:nvSpPr>
        <p:spPr>
          <a:xfrm>
            <a:off x="1558834" y="5686699"/>
            <a:ext cx="9492343" cy="369332"/>
          </a:xfrm>
          <a:prstGeom prst="rect">
            <a:avLst/>
          </a:prstGeom>
          <a:noFill/>
        </p:spPr>
        <p:txBody>
          <a:bodyPr wrap="square" rtlCol="0">
            <a:spAutoFit/>
          </a:bodyPr>
          <a:lstStyle/>
          <a:p>
            <a:r>
              <a:rPr lang="en-US" dirty="0" smtClean="0"/>
              <a:t>  Before outlier                                       after replaced outlier with 95% upper bound</a:t>
            </a:r>
            <a:endParaRPr lang="en-US" dirty="0"/>
          </a:p>
        </p:txBody>
      </p:sp>
      <p:pic>
        <p:nvPicPr>
          <p:cNvPr id="3" name="Picture 2"/>
          <p:cNvPicPr>
            <a:picLocks noChangeAspect="1"/>
          </p:cNvPicPr>
          <p:nvPr/>
        </p:nvPicPr>
        <p:blipFill>
          <a:blip r:embed="rId4"/>
          <a:stretch>
            <a:fillRect/>
          </a:stretch>
        </p:blipFill>
        <p:spPr>
          <a:xfrm>
            <a:off x="10650179" y="656297"/>
            <a:ext cx="1450974" cy="1268078"/>
          </a:xfrm>
          <a:prstGeom prst="rect">
            <a:avLst/>
          </a:prstGeom>
        </p:spPr>
      </p:pic>
      <p:pic>
        <p:nvPicPr>
          <p:cNvPr id="7" name="Picture 6"/>
          <p:cNvPicPr>
            <a:picLocks noChangeAspect="1"/>
          </p:cNvPicPr>
          <p:nvPr/>
        </p:nvPicPr>
        <p:blipFill>
          <a:blip r:embed="rId5"/>
          <a:stretch>
            <a:fillRect/>
          </a:stretch>
        </p:blipFill>
        <p:spPr>
          <a:xfrm>
            <a:off x="73469" y="6534884"/>
            <a:ext cx="12113802" cy="323116"/>
          </a:xfrm>
          <a:prstGeom prst="rect">
            <a:avLst/>
          </a:prstGeom>
        </p:spPr>
      </p:pic>
    </p:spTree>
    <p:extLst>
      <p:ext uri="{BB962C8B-B14F-4D97-AF65-F5344CB8AC3E}">
        <p14:creationId xmlns:p14="http://schemas.microsoft.com/office/powerpoint/2010/main" val="1829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Analysis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0785" y="2662203"/>
            <a:ext cx="4457361" cy="3539814"/>
          </a:xfrm>
          <a:prstGeom prst="rect">
            <a:avLst/>
          </a:prstGeom>
        </p:spPr>
      </p:pic>
      <p:sp>
        <p:nvSpPr>
          <p:cNvPr id="5" name="TextBox 4"/>
          <p:cNvSpPr txBox="1"/>
          <p:nvPr/>
        </p:nvSpPr>
        <p:spPr>
          <a:xfrm>
            <a:off x="-69668" y="2015873"/>
            <a:ext cx="499871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As Bmi </a:t>
            </a:r>
            <a:r>
              <a:rPr lang="en-US" dirty="0" err="1" smtClean="0">
                <a:latin typeface="Times New Roman" panose="02020603050405020304" pitchFamily="18" charset="0"/>
                <a:cs typeface="Times New Roman" panose="02020603050405020304" pitchFamily="18" charset="0"/>
              </a:rPr>
              <a:t>Increse</a:t>
            </a:r>
            <a:r>
              <a:rPr lang="en-US" dirty="0" smtClean="0">
                <a:latin typeface="Times New Roman" panose="02020603050405020304" pitchFamily="18" charset="0"/>
                <a:cs typeface="Times New Roman" panose="02020603050405020304" pitchFamily="18" charset="0"/>
              </a:rPr>
              <a:t> Charges Also Increase At Some Point And </a:t>
            </a:r>
            <a:r>
              <a:rPr lang="en-US" dirty="0" err="1" smtClean="0">
                <a:latin typeface="Times New Roman" panose="02020603050405020304" pitchFamily="18" charset="0"/>
                <a:cs typeface="Times New Roman" panose="02020603050405020304" pitchFamily="18" charset="0"/>
              </a:rPr>
              <a:t>And</a:t>
            </a:r>
            <a:r>
              <a:rPr lang="en-US" dirty="0" smtClean="0">
                <a:latin typeface="Times New Roman" panose="02020603050405020304" pitchFamily="18" charset="0"/>
                <a:cs typeface="Times New Roman" panose="02020603050405020304" pitchFamily="18" charset="0"/>
              </a:rPr>
              <a:t> For Low Bmi Charges Are Less.</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676502" y="2015874"/>
            <a:ext cx="5617679" cy="4491900"/>
          </a:xfrm>
          <a:prstGeom prst="rect">
            <a:avLst/>
          </a:prstGeom>
        </p:spPr>
      </p:pic>
      <p:sp>
        <p:nvSpPr>
          <p:cNvPr id="10" name="TextBox 9"/>
          <p:cNvSpPr txBox="1"/>
          <p:nvPr/>
        </p:nvSpPr>
        <p:spPr>
          <a:xfrm>
            <a:off x="10215804" y="2055848"/>
            <a:ext cx="1976196"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Cat-plot Shows The Non-smoker Male And Female And With No Children's Count Of Male And Female Are More Contributing More In Insurance .</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901115" y="1582485"/>
            <a:ext cx="1836858" cy="369332"/>
          </a:xfrm>
          <a:prstGeom prst="rect">
            <a:avLst/>
          </a:prstGeom>
          <a:noFill/>
        </p:spPr>
        <p:txBody>
          <a:bodyPr wrap="square" rtlCol="0">
            <a:spAutoFit/>
          </a:bodyPr>
          <a:lstStyle/>
          <a:p>
            <a:r>
              <a:rPr lang="en-US" dirty="0" smtClean="0"/>
              <a:t>Multi-variate</a:t>
            </a:r>
            <a:endParaRPr lang="en-US" dirty="0"/>
          </a:p>
        </p:txBody>
      </p:sp>
      <p:pic>
        <p:nvPicPr>
          <p:cNvPr id="3" name="Picture 2"/>
          <p:cNvPicPr>
            <a:picLocks noChangeAspect="1"/>
          </p:cNvPicPr>
          <p:nvPr/>
        </p:nvPicPr>
        <p:blipFill>
          <a:blip r:embed="rId4"/>
          <a:stretch>
            <a:fillRect/>
          </a:stretch>
        </p:blipFill>
        <p:spPr>
          <a:xfrm>
            <a:off x="10637346" y="659658"/>
            <a:ext cx="1450974" cy="1268078"/>
          </a:xfrm>
          <a:prstGeom prst="rect">
            <a:avLst/>
          </a:prstGeom>
        </p:spPr>
      </p:pic>
      <p:pic>
        <p:nvPicPr>
          <p:cNvPr id="7" name="Picture 6"/>
          <p:cNvPicPr>
            <a:picLocks noChangeAspect="1"/>
          </p:cNvPicPr>
          <p:nvPr/>
        </p:nvPicPr>
        <p:blipFill>
          <a:blip r:embed="rId5"/>
          <a:stretch>
            <a:fillRect/>
          </a:stretch>
        </p:blipFill>
        <p:spPr>
          <a:xfrm>
            <a:off x="0" y="6534884"/>
            <a:ext cx="12113802" cy="323116"/>
          </a:xfrm>
          <a:prstGeom prst="rect">
            <a:avLst/>
          </a:prstGeom>
        </p:spPr>
      </p:pic>
    </p:spTree>
    <p:extLst>
      <p:ext uri="{BB962C8B-B14F-4D97-AF65-F5344CB8AC3E}">
        <p14:creationId xmlns:p14="http://schemas.microsoft.com/office/powerpoint/2010/main" val="193846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935" y="2028077"/>
            <a:ext cx="5423465" cy="4015672"/>
          </a:xfrm>
          <a:prstGeom prst="rect">
            <a:avLst/>
          </a:prstGeom>
        </p:spPr>
      </p:pic>
      <p:pic>
        <p:nvPicPr>
          <p:cNvPr id="6" name="Picture 5"/>
          <p:cNvPicPr>
            <a:picLocks noChangeAspect="1"/>
          </p:cNvPicPr>
          <p:nvPr/>
        </p:nvPicPr>
        <p:blipFill>
          <a:blip r:embed="rId3"/>
          <a:stretch>
            <a:fillRect/>
          </a:stretch>
        </p:blipFill>
        <p:spPr>
          <a:xfrm>
            <a:off x="9512502" y="2028077"/>
            <a:ext cx="2671440" cy="2252915"/>
          </a:xfrm>
          <a:prstGeom prst="rect">
            <a:avLst/>
          </a:prstGeom>
        </p:spPr>
      </p:pic>
      <p:pic>
        <p:nvPicPr>
          <p:cNvPr id="7" name="Picture 6"/>
          <p:cNvPicPr>
            <a:picLocks noChangeAspect="1"/>
          </p:cNvPicPr>
          <p:nvPr/>
        </p:nvPicPr>
        <p:blipFill>
          <a:blip r:embed="rId4"/>
          <a:stretch>
            <a:fillRect/>
          </a:stretch>
        </p:blipFill>
        <p:spPr>
          <a:xfrm>
            <a:off x="5487251" y="2028077"/>
            <a:ext cx="3961549" cy="3054271"/>
          </a:xfrm>
          <a:prstGeom prst="rect">
            <a:avLst/>
          </a:prstGeom>
        </p:spPr>
      </p:pic>
      <p:sp>
        <p:nvSpPr>
          <p:cNvPr id="12" name="TextBox 11"/>
          <p:cNvSpPr txBox="1"/>
          <p:nvPr/>
        </p:nvSpPr>
        <p:spPr>
          <a:xfrm>
            <a:off x="31935" y="6043749"/>
            <a:ext cx="5423465"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The above plot show if customer is smoker then he/she has to pay more premium ,for 2and 3 child charges are more .</a:t>
            </a:r>
            <a:endParaRPr lang="en-US"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505887" y="5142487"/>
            <a:ext cx="3956433" cy="584775"/>
          </a:xfrm>
          <a:prstGeom prst="rect">
            <a:avLst/>
          </a:prstGeom>
          <a:noFill/>
        </p:spPr>
        <p:txBody>
          <a:bodyPr wrap="square" rtlCol="0">
            <a:spAutoFit/>
          </a:bodyPr>
          <a:lstStyle/>
          <a:p>
            <a:r>
              <a:rPr lang="en-US" sz="1600" dirty="0" smtClean="0"/>
              <a:t>Age of customers with </a:t>
            </a:r>
            <a:r>
              <a:rPr lang="en-US" sz="1600" dirty="0" smtClean="0"/>
              <a:t>children's</a:t>
            </a:r>
          </a:p>
          <a:p>
            <a:r>
              <a:rPr lang="en-US" sz="1600" dirty="0" smtClean="0"/>
              <a:t>  </a:t>
            </a:r>
            <a:r>
              <a:rPr lang="en-US" sz="1600" dirty="0" smtClean="0"/>
              <a:t>having range of 35 to 50 .</a:t>
            </a:r>
            <a:endParaRPr lang="en-US" sz="1600" dirty="0"/>
          </a:p>
        </p:txBody>
      </p:sp>
      <p:sp>
        <p:nvSpPr>
          <p:cNvPr id="15" name="TextBox 14"/>
          <p:cNvSpPr txBox="1"/>
          <p:nvPr/>
        </p:nvSpPr>
        <p:spPr>
          <a:xfrm>
            <a:off x="9512502" y="4362994"/>
            <a:ext cx="260112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That Proofs All Region Contributing Same But Smoker Had To Pay More .</a:t>
            </a:r>
            <a:endParaRPr lang="en-US" sz="16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659728" y="5164350"/>
            <a:ext cx="36576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Because They High Chance To Claim Their Insurance And For Company Profit Insurance  Claimer Customer's Should Be Less Then Company Will Make More Profit. </a:t>
            </a:r>
            <a:endParaRPr lang="en-US" sz="1600" dirty="0"/>
          </a:p>
        </p:txBody>
      </p:sp>
      <p:pic>
        <p:nvPicPr>
          <p:cNvPr id="3" name="Picture 2"/>
          <p:cNvPicPr>
            <a:picLocks noChangeAspect="1"/>
          </p:cNvPicPr>
          <p:nvPr/>
        </p:nvPicPr>
        <p:blipFill>
          <a:blip r:embed="rId5"/>
          <a:stretch>
            <a:fillRect/>
          </a:stretch>
        </p:blipFill>
        <p:spPr>
          <a:xfrm>
            <a:off x="10662649" y="659658"/>
            <a:ext cx="1450974" cy="1268078"/>
          </a:xfrm>
          <a:prstGeom prst="rect">
            <a:avLst/>
          </a:prstGeom>
        </p:spPr>
      </p:pic>
      <p:pic>
        <p:nvPicPr>
          <p:cNvPr id="5" name="Picture 4"/>
          <p:cNvPicPr>
            <a:picLocks noChangeAspect="1"/>
          </p:cNvPicPr>
          <p:nvPr/>
        </p:nvPicPr>
        <p:blipFill>
          <a:blip r:embed="rId6"/>
          <a:stretch>
            <a:fillRect/>
          </a:stretch>
        </p:blipFill>
        <p:spPr>
          <a:xfrm>
            <a:off x="70140" y="6570338"/>
            <a:ext cx="12113802" cy="323116"/>
          </a:xfrm>
          <a:prstGeom prst="rect">
            <a:avLst/>
          </a:prstGeom>
        </p:spPr>
      </p:pic>
    </p:spTree>
    <p:extLst>
      <p:ext uri="{BB962C8B-B14F-4D97-AF65-F5344CB8AC3E}">
        <p14:creationId xmlns:p14="http://schemas.microsoft.com/office/powerpoint/2010/main" val="79845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9669" y="2029175"/>
            <a:ext cx="8295103" cy="4453061"/>
          </a:xfrm>
          <a:prstGeom prst="rect">
            <a:avLst/>
          </a:prstGeom>
        </p:spPr>
      </p:pic>
      <p:sp>
        <p:nvSpPr>
          <p:cNvPr id="7" name="TextBox 6"/>
          <p:cNvSpPr txBox="1"/>
          <p:nvPr/>
        </p:nvSpPr>
        <p:spPr>
          <a:xfrm>
            <a:off x="9039498" y="2062203"/>
            <a:ext cx="3021874"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Catplot Show Scatterplot Of Age </a:t>
            </a:r>
            <a:r>
              <a:rPr lang="en-US" dirty="0" err="1" smtClean="0">
                <a:latin typeface="Times New Roman" panose="02020603050405020304" pitchFamily="18" charset="0"/>
                <a:cs typeface="Times New Roman" panose="02020603050405020304" pitchFamily="18" charset="0"/>
              </a:rPr>
              <a:t>Wrt</a:t>
            </a:r>
            <a:r>
              <a:rPr lang="en-US" dirty="0" smtClean="0">
                <a:latin typeface="Times New Roman" panose="02020603050405020304" pitchFamily="18" charset="0"/>
                <a:cs typeface="Times New Roman" panose="02020603050405020304" pitchFamily="18" charset="0"/>
              </a:rPr>
              <a:t> Bmi Having Smoker And Non Smokers And Bmi As Size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Conclude Having Non Smoker Are High With Low Bmi Can’t Not Be A Case Their Could Any One Having Low Or High Bmi  Which Shows Smoking Is Not That Impacting Bmi But Weight Is Contributing In Bmi .</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674033" y="659658"/>
            <a:ext cx="1450974" cy="1268078"/>
          </a:xfrm>
          <a:prstGeom prst="rect">
            <a:avLst/>
          </a:prstGeom>
        </p:spPr>
      </p:pic>
      <p:pic>
        <p:nvPicPr>
          <p:cNvPr id="4" name="Picture 3"/>
          <p:cNvPicPr>
            <a:picLocks noChangeAspect="1"/>
          </p:cNvPicPr>
          <p:nvPr/>
        </p:nvPicPr>
        <p:blipFill>
          <a:blip r:embed="rId4"/>
          <a:stretch>
            <a:fillRect/>
          </a:stretch>
        </p:blipFill>
        <p:spPr>
          <a:xfrm>
            <a:off x="69669" y="6559069"/>
            <a:ext cx="12113802" cy="323116"/>
          </a:xfrm>
          <a:prstGeom prst="rect">
            <a:avLst/>
          </a:prstGeom>
        </p:spPr>
      </p:pic>
    </p:spTree>
    <p:extLst>
      <p:ext uri="{BB962C8B-B14F-4D97-AF65-F5344CB8AC3E}">
        <p14:creationId xmlns:p14="http://schemas.microsoft.com/office/powerpoint/2010/main" val="92732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US" dirty="0"/>
          </a:p>
        </p:txBody>
      </p:sp>
      <p:pic>
        <p:nvPicPr>
          <p:cNvPr id="4" name="Picture 3"/>
          <p:cNvPicPr>
            <a:picLocks noChangeAspect="1"/>
          </p:cNvPicPr>
          <p:nvPr/>
        </p:nvPicPr>
        <p:blipFill>
          <a:blip r:embed="rId2"/>
          <a:stretch>
            <a:fillRect/>
          </a:stretch>
        </p:blipFill>
        <p:spPr>
          <a:xfrm>
            <a:off x="152517" y="2036717"/>
            <a:ext cx="6892339" cy="4438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8238308" y="2969623"/>
            <a:ext cx="354438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Heat Map Shows Relation Between Feature's If They Highly Correlated Then Drop It Or We Can Use Of Ml Model</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666081" y="659658"/>
            <a:ext cx="1450974" cy="1268078"/>
          </a:xfrm>
          <a:prstGeom prst="rect">
            <a:avLst/>
          </a:prstGeom>
        </p:spPr>
      </p:pic>
      <p:pic>
        <p:nvPicPr>
          <p:cNvPr id="6" name="Picture 5"/>
          <p:cNvPicPr>
            <a:picLocks noChangeAspect="1"/>
          </p:cNvPicPr>
          <p:nvPr/>
        </p:nvPicPr>
        <p:blipFill>
          <a:blip r:embed="rId4"/>
          <a:stretch>
            <a:fillRect/>
          </a:stretch>
        </p:blipFill>
        <p:spPr>
          <a:xfrm>
            <a:off x="78198" y="6516070"/>
            <a:ext cx="12113802" cy="323116"/>
          </a:xfrm>
          <a:prstGeom prst="rect">
            <a:avLst/>
          </a:prstGeom>
        </p:spPr>
      </p:pic>
    </p:spTree>
    <p:extLst>
      <p:ext uri="{BB962C8B-B14F-4D97-AF65-F5344CB8AC3E}">
        <p14:creationId xmlns:p14="http://schemas.microsoft.com/office/powerpoint/2010/main" val="383348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9000"/>
              </a:schemeClr>
            </a:gs>
            <a:gs pos="23000">
              <a:schemeClr val="accent6">
                <a:lumMod val="89000"/>
              </a:schemeClr>
            </a:gs>
            <a:gs pos="69000">
              <a:schemeClr val="accent6">
                <a:lumMod val="75000"/>
              </a:schemeClr>
            </a:gs>
            <a:gs pos="97000">
              <a:schemeClr val="accent6">
                <a:lumMod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extBox 3"/>
          <p:cNvSpPr txBox="1"/>
          <p:nvPr/>
        </p:nvSpPr>
        <p:spPr>
          <a:xfrm>
            <a:off x="2868264" y="2374244"/>
            <a:ext cx="5414838" cy="830997"/>
          </a:xfrm>
          <a:prstGeom prst="rect">
            <a:avLst/>
          </a:prstGeom>
          <a:noFill/>
        </p:spPr>
        <p:txBody>
          <a:bodyPr wrap="square" rtlCol="0">
            <a:spAutoFit/>
          </a:bodyPr>
          <a:lstStyle/>
          <a:p>
            <a:pPr algn="ctr"/>
            <a:r>
              <a:rPr lang="en-US" sz="4800" dirty="0" smtClean="0">
                <a:solidFill>
                  <a:schemeClr val="accent2"/>
                </a:solidFill>
                <a:latin typeface="Times New Roman" panose="02020603050405020304" pitchFamily="18" charset="0"/>
                <a:cs typeface="Times New Roman" panose="02020603050405020304" pitchFamily="18" charset="0"/>
              </a:rPr>
              <a:t>Insurance Project</a:t>
            </a:r>
            <a:endParaRPr lang="en-US" sz="4800" dirty="0">
              <a:solidFill>
                <a:schemeClr val="accent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029696" y="3874088"/>
            <a:ext cx="4890052"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PS : - Exploring ,Getting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nsights ,Predict Charges And Verdict .</a:t>
            </a: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9422050" y="6050775"/>
            <a:ext cx="266368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By – Suyog Hole </a:t>
            </a:r>
          </a:p>
        </p:txBody>
      </p:sp>
      <p:pic>
        <p:nvPicPr>
          <p:cNvPr id="3" name="Picture 2"/>
          <p:cNvPicPr>
            <a:picLocks noChangeAspect="1"/>
          </p:cNvPicPr>
          <p:nvPr/>
        </p:nvPicPr>
        <p:blipFill>
          <a:blip r:embed="rId2"/>
          <a:stretch>
            <a:fillRect/>
          </a:stretch>
        </p:blipFill>
        <p:spPr>
          <a:xfrm>
            <a:off x="8081179" y="2641916"/>
            <a:ext cx="4004558" cy="2464344"/>
          </a:xfrm>
          <a:prstGeom prst="rect">
            <a:avLst/>
          </a:prstGeom>
        </p:spPr>
      </p:pic>
      <p:pic>
        <p:nvPicPr>
          <p:cNvPr id="2" name="Picture 1"/>
          <p:cNvPicPr>
            <a:picLocks noChangeAspect="1"/>
          </p:cNvPicPr>
          <p:nvPr/>
        </p:nvPicPr>
        <p:blipFill>
          <a:blip r:embed="rId3"/>
          <a:stretch>
            <a:fillRect/>
          </a:stretch>
        </p:blipFill>
        <p:spPr>
          <a:xfrm>
            <a:off x="10627390" y="678331"/>
            <a:ext cx="1458347" cy="1274412"/>
          </a:xfrm>
          <a:prstGeom prst="rect">
            <a:avLst/>
          </a:prstGeom>
        </p:spPr>
      </p:pic>
      <p:pic>
        <p:nvPicPr>
          <p:cNvPr id="5" name="Picture 4"/>
          <p:cNvPicPr>
            <a:picLocks noChangeAspect="1"/>
          </p:cNvPicPr>
          <p:nvPr/>
        </p:nvPicPr>
        <p:blipFill>
          <a:blip r:embed="rId4"/>
          <a:stretch>
            <a:fillRect/>
          </a:stretch>
        </p:blipFill>
        <p:spPr>
          <a:xfrm>
            <a:off x="0" y="6534884"/>
            <a:ext cx="12113802" cy="323116"/>
          </a:xfrm>
          <a:prstGeom prst="rect">
            <a:avLst/>
          </a:prstGeom>
        </p:spPr>
      </p:pic>
    </p:spTree>
    <p:extLst>
      <p:ext uri="{BB962C8B-B14F-4D97-AF65-F5344CB8AC3E}">
        <p14:creationId xmlns:p14="http://schemas.microsoft.com/office/powerpoint/2010/main" val="11100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a:t>
            </a:r>
            <a:endParaRPr lang="en-US" dirty="0"/>
          </a:p>
        </p:txBody>
      </p:sp>
      <p:sp>
        <p:nvSpPr>
          <p:cNvPr id="3" name="Content Placeholder 2"/>
          <p:cNvSpPr>
            <a:spLocks noGrp="1"/>
          </p:cNvSpPr>
          <p:nvPr>
            <p:ph idx="1"/>
          </p:nvPr>
        </p:nvSpPr>
        <p:spPr>
          <a:xfrm>
            <a:off x="238540" y="2027584"/>
            <a:ext cx="6057758" cy="4556096"/>
          </a:xfrm>
        </p:spPr>
        <p:txBody>
          <a:bodyPr>
            <a:noAutofit/>
          </a:bodyPr>
          <a:lstStyle/>
          <a:p>
            <a:r>
              <a:rPr lang="en-US" sz="1100" dirty="0" smtClean="0">
                <a:latin typeface="Times New Roman" panose="02020603050405020304" pitchFamily="18" charset="0"/>
                <a:cs typeface="Times New Roman" panose="02020603050405020304" pitchFamily="18" charset="0"/>
              </a:rPr>
              <a:t>Charges Vs. Age: There Is A Positive Correlation Between Age And Medical Charges, Indicating That Older Individuals Tend To Have Higher Medical Costs.</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Charges Vs. BMI: There Is A Less Pronounced But Still Positive Correlation Between BMI And Medical Charges, Suggesting That Individuals With Higher </a:t>
            </a:r>
            <a:r>
              <a:rPr lang="en-US" sz="1100" dirty="0" err="1" smtClean="0">
                <a:latin typeface="Times New Roman" panose="02020603050405020304" pitchFamily="18" charset="0"/>
                <a:cs typeface="Times New Roman" panose="02020603050405020304" pitchFamily="18" charset="0"/>
              </a:rPr>
              <a:t>Bmis</a:t>
            </a:r>
            <a:r>
              <a:rPr lang="en-US" sz="1100" dirty="0" smtClean="0">
                <a:latin typeface="Times New Roman" panose="02020603050405020304" pitchFamily="18" charset="0"/>
                <a:cs typeface="Times New Roman" panose="02020603050405020304" pitchFamily="18" charset="0"/>
              </a:rPr>
              <a:t> Tend To Have Somewhat Higher Medical Costs.</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Charges Vs. Smoking: Smokers Tend To Have Higher Medical Charges Than Non-smokers, Which Is Expected Since Smoking Can Lead To Various Health Issues.</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Age Vs. BMI: There Is A Moderate Positive Correlation Between Age And BMI, Meaning That, On Average, Older Individuals Tend To Have Slightly Higher </a:t>
            </a:r>
            <a:r>
              <a:rPr lang="en-US" sz="1100" dirty="0" err="1" smtClean="0">
                <a:latin typeface="Times New Roman" panose="02020603050405020304" pitchFamily="18" charset="0"/>
                <a:cs typeface="Times New Roman" panose="02020603050405020304" pitchFamily="18" charset="0"/>
              </a:rPr>
              <a:t>Bmis</a:t>
            </a:r>
            <a:r>
              <a:rPr lang="en-US" sz="1100" dirty="0" smtClean="0">
                <a:latin typeface="Times New Roman" panose="02020603050405020304" pitchFamily="18" charset="0"/>
                <a:cs typeface="Times New Roman" panose="02020603050405020304" pitchFamily="18" charset="0"/>
              </a:rPr>
              <a:t>.</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Age Vs. Number Of Children: There Is No Clear Correlation Between Age And The Number Of Children An Individual Has. **</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dirty="0" smtClean="0">
                <a:latin typeface="Times New Roman" panose="02020603050405020304" pitchFamily="18" charset="0"/>
                <a:cs typeface="Times New Roman" panose="02020603050405020304" pitchFamily="18" charset="0"/>
              </a:rPr>
              <a:t>Children Vs. Charges: The Number Of Children Doesn't Show A Strong Correlation With Medical Charges. However, Individuals With More Children Tend To Have Slightly Lower Medical Costs On Average.</a:t>
            </a:r>
          </a:p>
          <a:p>
            <a:r>
              <a:rPr lang="en-US" sz="1100" dirty="0" smtClean="0">
                <a:latin typeface="Times New Roman" panose="02020603050405020304" pitchFamily="18" charset="0"/>
                <a:cs typeface="Times New Roman" panose="02020603050405020304" pitchFamily="18" charset="0"/>
              </a:rPr>
              <a:t>Age: Premiums Are Often Lower For Younger People Because Health Risks Increase With Age.</a:t>
            </a:r>
          </a:p>
          <a:p>
            <a:r>
              <a:rPr lang="en-US" sz="1100" dirty="0" smtClean="0">
                <a:latin typeface="Times New Roman" panose="02020603050405020304" pitchFamily="18" charset="0"/>
                <a:cs typeface="Times New Roman" panose="02020603050405020304" pitchFamily="18" charset="0"/>
              </a:rPr>
              <a:t>Health History: Pre-existing Conditions And Medical Exams Are Taken Into Account.</a:t>
            </a:r>
          </a:p>
          <a:p>
            <a:r>
              <a:rPr lang="en-US" sz="1100" dirty="0" smtClean="0">
                <a:latin typeface="Times New Roman" panose="02020603050405020304" pitchFamily="18" charset="0"/>
                <a:cs typeface="Times New Roman" panose="02020603050405020304" pitchFamily="18" charset="0"/>
              </a:rPr>
              <a:t>Coverage Type: The Type Of Health Insurance Policy Is Considered.</a:t>
            </a:r>
          </a:p>
          <a:p>
            <a:endParaRPr lang="en-US" sz="11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487886" y="2027584"/>
            <a:ext cx="5590903" cy="4662815"/>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Family Medical History: Family Health Background Is Considered.</a:t>
            </a:r>
          </a:p>
          <a:p>
            <a:pPr marL="171450" indent="-171450">
              <a:buFont typeface="Arial" panose="020B0604020202020204" pitchFamily="34" charset="0"/>
              <a:buChar char="•"/>
            </a:pPr>
            <a:endParaRPr lang="en-US" sz="11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Lifestyle: Lifestyle-related Habits Are Considered.</a:t>
            </a:r>
          </a:p>
          <a:p>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Gender: Premiums Are Different For Men And Women, But The Difference Is Not Significant.</a:t>
            </a:r>
          </a:p>
          <a:p>
            <a:pPr marL="171450" indent="-171450">
              <a:buFont typeface="Arial" panose="020B0604020202020204" pitchFamily="34" charset="0"/>
              <a:buChar char="•"/>
            </a:pPr>
            <a:endParaRPr lang="en-US" sz="11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Smoking: Non-smokers Generally Pay Lower Premiums.</a:t>
            </a:r>
          </a:p>
          <a:p>
            <a:pPr marL="171450" indent="-171450">
              <a:buFont typeface="Arial" panose="020B0604020202020204" pitchFamily="34" charset="0"/>
              <a:buChar char="•"/>
            </a:pPr>
            <a:endParaRPr lang="en-US" sz="11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Other Factors That May Be Considered Include:</a:t>
            </a:r>
          </a:p>
          <a:p>
            <a:pPr marL="171450" indent="-1714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If You Don't Inform Your Insurer That You Have Become A Smoker And Something Happens During The Policy Term, It May Appear Like Fraud To The Insurance Company. They Might Delay The Payout Until They Can Verify The Claim Request.</a:t>
            </a:r>
          </a:p>
          <a:p>
            <a:pPr marL="171450" indent="-171450">
              <a:buFont typeface="Arial" panose="020B0604020202020204" pitchFamily="34" charset="0"/>
              <a:buChar char="•"/>
            </a:pPr>
            <a:endParaRPr lang="en-US" sz="11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Location</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Current Health Status</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Type Of Health Insurance Policy</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Smokers Pay Higher Premiums Than Non-smokers.</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The Amount Depends On How Often They Smoke.</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Smokers May Be Offered Reduced Coverage Or Denied Coverage Altogether.</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Smokers May Have Limited Policy Options.</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The Type And Amount Of Tobacco Used</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The Smoker's Age</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Some Insurers Charge A Higher Rate If The Consumption Level Is Above A Particular Threshold.</a:t>
            </a:r>
          </a:p>
          <a:p>
            <a:pPr marL="285750" indent="-285750">
              <a:buFont typeface="Arial" panose="020B0604020202020204" pitchFamily="34" charset="0"/>
              <a:buChar char="•"/>
            </a:pPr>
            <a:r>
              <a:rPr lang="en-US" sz="1100" dirty="0" smtClean="0">
                <a:latin typeface="Times New Roman" panose="02020603050405020304" pitchFamily="18" charset="0"/>
                <a:cs typeface="Times New Roman" panose="02020603050405020304" pitchFamily="18" charset="0"/>
              </a:rPr>
              <a:t>Smoking Can Lead To Complications Like Osteoporosis In Pregnant Women.</a:t>
            </a:r>
            <a:endParaRPr lang="en-US" sz="1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27815" y="659658"/>
            <a:ext cx="1450974" cy="1268078"/>
          </a:xfrm>
          <a:prstGeom prst="rect">
            <a:avLst/>
          </a:prstGeom>
        </p:spPr>
      </p:pic>
      <p:pic>
        <p:nvPicPr>
          <p:cNvPr id="6" name="Picture 5"/>
          <p:cNvPicPr>
            <a:picLocks noChangeAspect="1"/>
          </p:cNvPicPr>
          <p:nvPr/>
        </p:nvPicPr>
        <p:blipFill>
          <a:blip r:embed="rId3"/>
          <a:stretch>
            <a:fillRect/>
          </a:stretch>
        </p:blipFill>
        <p:spPr>
          <a:xfrm>
            <a:off x="78198" y="6521970"/>
            <a:ext cx="12113802" cy="323116"/>
          </a:xfrm>
          <a:prstGeom prst="rect">
            <a:avLst/>
          </a:prstGeom>
        </p:spPr>
      </p:pic>
    </p:spTree>
    <p:extLst>
      <p:ext uri="{BB962C8B-B14F-4D97-AF65-F5344CB8AC3E}">
        <p14:creationId xmlns:p14="http://schemas.microsoft.com/office/powerpoint/2010/main" val="3556316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 &amp; Disadvantages </a:t>
            </a:r>
            <a:endParaRPr lang="en-US" dirty="0"/>
          </a:p>
        </p:txBody>
      </p:sp>
      <p:sp>
        <p:nvSpPr>
          <p:cNvPr id="3" name="Content Placeholder 2"/>
          <p:cNvSpPr>
            <a:spLocks noGrp="1"/>
          </p:cNvSpPr>
          <p:nvPr>
            <p:ph idx="1"/>
          </p:nvPr>
        </p:nvSpPr>
        <p:spPr>
          <a:xfrm>
            <a:off x="5609371" y="2177143"/>
            <a:ext cx="5171839" cy="2795451"/>
          </a:xfrm>
        </p:spPr>
        <p:txBody>
          <a:bodyPr>
            <a:normAutofit/>
          </a:bodyPr>
          <a:lstStyle/>
          <a:p>
            <a:r>
              <a:rPr lang="en-US" sz="1800" dirty="0" smtClean="0">
                <a:latin typeface="Times New Roman" panose="02020603050405020304" pitchFamily="18" charset="0"/>
                <a:cs typeface="Times New Roman" panose="02020603050405020304" pitchFamily="18" charset="0"/>
              </a:rPr>
              <a:t>Their  Is High Chances Of Smoker Can Get Through Some Which He Use Their Claims Or C Their Children's May Covered In It They Can Claimed Also .</a:t>
            </a:r>
          </a:p>
          <a:p>
            <a:r>
              <a:rPr lang="en-US" sz="1800" dirty="0" smtClean="0">
                <a:latin typeface="Times New Roman" panose="02020603050405020304" pitchFamily="18" charset="0"/>
                <a:cs typeface="Times New Roman" panose="02020603050405020304" pitchFamily="18" charset="0"/>
              </a:rPr>
              <a:t>Due To Smoking Or Age Or Bmi Event Can Be Happen That Could Be Reason Fro Insurance Company Have To Gave Claimed To That Person.</a:t>
            </a: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74469" y="2177143"/>
            <a:ext cx="456394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Less Smoker  With No Children's Those Customers Are Profitable To Company Until Any Event Happen With Them , But The Probability  Of Happening An Event Is Less . A Large Number Of People  Get Insurance And Only  A certain Number Of Claims Are Expected –Law Of Large Number.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50179" y="659658"/>
            <a:ext cx="1450974" cy="1268078"/>
          </a:xfrm>
          <a:prstGeom prst="rect">
            <a:avLst/>
          </a:prstGeom>
        </p:spPr>
      </p:pic>
      <p:pic>
        <p:nvPicPr>
          <p:cNvPr id="6" name="Picture 5"/>
          <p:cNvPicPr>
            <a:picLocks noChangeAspect="1"/>
          </p:cNvPicPr>
          <p:nvPr/>
        </p:nvPicPr>
        <p:blipFill>
          <a:blip r:embed="rId3"/>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1069510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a:xfrm>
            <a:off x="44594" y="1834166"/>
            <a:ext cx="5650811" cy="4651513"/>
          </a:xfrm>
        </p:spPr>
        <p:txBody>
          <a:bodyPr>
            <a:noAutofit/>
          </a:bodyPr>
          <a:lstStyle/>
          <a:p>
            <a:pPr marL="0" indent="0">
              <a:buNone/>
            </a:pP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Predictive </a:t>
            </a:r>
            <a:r>
              <a:rPr lang="en-US" sz="1200" dirty="0">
                <a:latin typeface="Times New Roman" panose="02020603050405020304" pitchFamily="18" charset="0"/>
                <a:cs typeface="Times New Roman" panose="02020603050405020304" pitchFamily="18" charset="0"/>
              </a:rPr>
              <a:t>Modeling</a:t>
            </a:r>
            <a:r>
              <a:rPr lang="en-US" sz="1200" dirty="0" smtClean="0">
                <a:latin typeface="Times New Roman" panose="02020603050405020304" pitchFamily="18" charset="0"/>
                <a:cs typeface="Times New Roman" panose="02020603050405020304" pitchFamily="18" charset="0"/>
              </a:rPr>
              <a:t>:-Develop </a:t>
            </a:r>
            <a:r>
              <a:rPr lang="en-US" sz="1200" dirty="0">
                <a:latin typeface="Times New Roman" panose="02020603050405020304" pitchFamily="18" charset="0"/>
                <a:cs typeface="Times New Roman" panose="02020603050405020304" pitchFamily="18" charset="0"/>
              </a:rPr>
              <a:t>predictive models to estimate insurance costs for new customers based on their demographics, medical history, and other relevant </a:t>
            </a:r>
            <a:r>
              <a:rPr lang="en-US" sz="1200" dirty="0" smtClean="0">
                <a:latin typeface="Times New Roman" panose="02020603050405020304" pitchFamily="18" charset="0"/>
                <a:cs typeface="Times New Roman" panose="02020603050405020304" pitchFamily="18" charset="0"/>
              </a:rPr>
              <a:t>factors. </a:t>
            </a:r>
            <a:r>
              <a:rPr lang="en-US" sz="1200" dirty="0">
                <a:latin typeface="Times New Roman" panose="02020603050405020304" pitchFamily="18" charset="0"/>
                <a:cs typeface="Times New Roman" panose="02020603050405020304" pitchFamily="18" charset="0"/>
              </a:rPr>
              <a:t>i</a:t>
            </a:r>
            <a:r>
              <a:rPr lang="en-US" sz="1200" dirty="0" smtClean="0">
                <a:latin typeface="Times New Roman" panose="02020603050405020304" pitchFamily="18" charset="0"/>
                <a:cs typeface="Times New Roman" panose="02020603050405020304" pitchFamily="18" charset="0"/>
              </a:rPr>
              <a:t>mplement </a:t>
            </a:r>
            <a:r>
              <a:rPr lang="en-US" sz="1200" dirty="0">
                <a:latin typeface="Times New Roman" panose="02020603050405020304" pitchFamily="18" charset="0"/>
                <a:cs typeface="Times New Roman" panose="02020603050405020304" pitchFamily="18" charset="0"/>
              </a:rPr>
              <a:t>machine learning algorithms like regression, decision trees, or neural networks to improve the accuracy of </a:t>
            </a:r>
            <a:r>
              <a:rPr lang="en-US" sz="1200" dirty="0" smtClean="0">
                <a:latin typeface="Times New Roman" panose="02020603050405020304" pitchFamily="18" charset="0"/>
                <a:cs typeface="Times New Roman" panose="02020603050405020304" pitchFamily="18" charset="0"/>
              </a:rPr>
              <a:t>predictions.</a:t>
            </a:r>
          </a:p>
          <a:p>
            <a:r>
              <a:rPr lang="en-US" sz="1200" dirty="0" smtClean="0">
                <a:latin typeface="Times New Roman" panose="02020603050405020304" pitchFamily="18" charset="0"/>
                <a:cs typeface="Times New Roman" panose="02020603050405020304" pitchFamily="18" charset="0"/>
              </a:rPr>
              <a:t>Customer Segmentation:-Segment </a:t>
            </a:r>
            <a:r>
              <a:rPr lang="en-US" sz="1200" dirty="0">
                <a:latin typeface="Times New Roman" panose="02020603050405020304" pitchFamily="18" charset="0"/>
                <a:cs typeface="Times New Roman" panose="02020603050405020304" pitchFamily="18" charset="0"/>
              </a:rPr>
              <a:t>customers into different groups based on their characteristics and insurance usage. This can help in targeted marketing and personalized services.</a:t>
            </a:r>
          </a:p>
          <a:p>
            <a:r>
              <a:rPr lang="en-US" sz="1200" dirty="0">
                <a:latin typeface="Times New Roman" panose="02020603050405020304" pitchFamily="18" charset="0"/>
                <a:cs typeface="Times New Roman" panose="02020603050405020304" pitchFamily="18" charset="0"/>
              </a:rPr>
              <a:t>Risk </a:t>
            </a:r>
            <a:r>
              <a:rPr lang="en-US" sz="1200" dirty="0" smtClean="0">
                <a:latin typeface="Times New Roman" panose="02020603050405020304" pitchFamily="18" charset="0"/>
                <a:cs typeface="Times New Roman" panose="02020603050405020304" pitchFamily="18" charset="0"/>
              </a:rPr>
              <a:t>Assessment:-Improve </a:t>
            </a:r>
            <a:r>
              <a:rPr lang="en-US" sz="1200" dirty="0">
                <a:latin typeface="Times New Roman" panose="02020603050405020304" pitchFamily="18" charset="0"/>
                <a:cs typeface="Times New Roman" panose="02020603050405020304" pitchFamily="18" charset="0"/>
              </a:rPr>
              <a:t>risk assessment models to identify high-risk individuals and propose preventive measures to reduce the risk.</a:t>
            </a:r>
          </a:p>
          <a:p>
            <a:r>
              <a:rPr lang="en-US" sz="1200" dirty="0">
                <a:latin typeface="Times New Roman" panose="02020603050405020304" pitchFamily="18" charset="0"/>
                <a:cs typeface="Times New Roman" panose="02020603050405020304" pitchFamily="18" charset="0"/>
              </a:rPr>
              <a:t>Customer </a:t>
            </a:r>
            <a:r>
              <a:rPr lang="en-US" sz="1200" dirty="0" smtClean="0">
                <a:latin typeface="Times New Roman" panose="02020603050405020304" pitchFamily="18" charset="0"/>
                <a:cs typeface="Times New Roman" panose="02020603050405020304" pitchFamily="18" charset="0"/>
              </a:rPr>
              <a:t>Retention:-Develop </a:t>
            </a:r>
            <a:r>
              <a:rPr lang="en-US" sz="1200" dirty="0">
                <a:latin typeface="Times New Roman" panose="02020603050405020304" pitchFamily="18" charset="0"/>
                <a:cs typeface="Times New Roman" panose="02020603050405020304" pitchFamily="18" charset="0"/>
              </a:rPr>
              <a:t>strategies to retain existing customers, such as personalized offers, improved services, and proactive communication.</a:t>
            </a:r>
          </a:p>
          <a:p>
            <a:r>
              <a:rPr lang="en-US" sz="1200" dirty="0">
                <a:latin typeface="Times New Roman" panose="02020603050405020304" pitchFamily="18" charset="0"/>
                <a:cs typeface="Times New Roman" panose="02020603050405020304" pitchFamily="18" charset="0"/>
              </a:rPr>
              <a:t>Data Security and </a:t>
            </a:r>
            <a:r>
              <a:rPr lang="en-US" sz="1200" dirty="0" smtClean="0">
                <a:latin typeface="Times New Roman" panose="02020603050405020304" pitchFamily="18" charset="0"/>
                <a:cs typeface="Times New Roman" panose="02020603050405020304" pitchFamily="18" charset="0"/>
              </a:rPr>
              <a:t>Privacy:-Focus </a:t>
            </a:r>
            <a:r>
              <a:rPr lang="en-US" sz="1200" dirty="0">
                <a:latin typeface="Times New Roman" panose="02020603050405020304" pitchFamily="18" charset="0"/>
                <a:cs typeface="Times New Roman" panose="02020603050405020304" pitchFamily="18" charset="0"/>
              </a:rPr>
              <a:t>on enhancing data security and privacy measures, especially if the project involves sensitive customer information.</a:t>
            </a:r>
          </a:p>
          <a:p>
            <a:r>
              <a:rPr lang="en-US" sz="1200" dirty="0">
                <a:latin typeface="Times New Roman" panose="02020603050405020304" pitchFamily="18" charset="0"/>
                <a:cs typeface="Times New Roman" panose="02020603050405020304" pitchFamily="18" charset="0"/>
              </a:rPr>
              <a:t>Mobile </a:t>
            </a:r>
            <a:r>
              <a:rPr lang="en-US" sz="1200" dirty="0" smtClean="0">
                <a:latin typeface="Times New Roman" panose="02020603050405020304" pitchFamily="18" charset="0"/>
                <a:cs typeface="Times New Roman" panose="02020603050405020304" pitchFamily="18" charset="0"/>
              </a:rPr>
              <a:t>Applications:-Develop </a:t>
            </a:r>
            <a:r>
              <a:rPr lang="en-US" sz="1200" dirty="0">
                <a:latin typeface="Times New Roman" panose="02020603050405020304" pitchFamily="18" charset="0"/>
                <a:cs typeface="Times New Roman" panose="02020603050405020304" pitchFamily="18" charset="0"/>
              </a:rPr>
              <a:t>a mobile application that allows customers to manage their insurance policies, submit claims, and access their data on the go.</a:t>
            </a:r>
          </a:p>
          <a:p>
            <a:r>
              <a:rPr lang="en-US" sz="1200" dirty="0">
                <a:latin typeface="Times New Roman" panose="02020603050405020304" pitchFamily="18" charset="0"/>
                <a:cs typeface="Times New Roman" panose="02020603050405020304" pitchFamily="18" charset="0"/>
              </a:rPr>
              <a:t>Automation and </a:t>
            </a:r>
            <a:r>
              <a:rPr lang="en-US" sz="1200" dirty="0" err="1" smtClean="0">
                <a:latin typeface="Times New Roman" panose="02020603050405020304" pitchFamily="18" charset="0"/>
                <a:cs typeface="Times New Roman" panose="02020603050405020304" pitchFamily="18" charset="0"/>
              </a:rPr>
              <a:t>Chatbots</a:t>
            </a:r>
            <a:r>
              <a:rPr lang="en-US" sz="1200" dirty="0" smtClean="0">
                <a:latin typeface="Times New Roman" panose="02020603050405020304" pitchFamily="18" charset="0"/>
                <a:cs typeface="Times New Roman" panose="02020603050405020304" pitchFamily="18" charset="0"/>
              </a:rPr>
              <a:t>:-Implement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and automation for customer support and claims processing, which can improve efficiency and reduce operational costs.</a:t>
            </a:r>
          </a:p>
          <a:p>
            <a:r>
              <a:rPr lang="en-US" sz="1200" dirty="0">
                <a:latin typeface="Times New Roman" panose="02020603050405020304" pitchFamily="18" charset="0"/>
                <a:cs typeface="Times New Roman" panose="02020603050405020304" pitchFamily="18" charset="0"/>
              </a:rPr>
              <a:t>Data </a:t>
            </a:r>
            <a:r>
              <a:rPr lang="en-US" sz="1200" dirty="0" smtClean="0">
                <a:latin typeface="Times New Roman" panose="02020603050405020304" pitchFamily="18" charset="0"/>
                <a:cs typeface="Times New Roman" panose="02020603050405020304" pitchFamily="18" charset="0"/>
              </a:rPr>
              <a:t>Visualization:-Create </a:t>
            </a:r>
            <a:r>
              <a:rPr lang="en-US" sz="1200" dirty="0">
                <a:latin typeface="Times New Roman" panose="02020603050405020304" pitchFamily="18" charset="0"/>
                <a:cs typeface="Times New Roman" panose="02020603050405020304" pitchFamily="18" charset="0"/>
              </a:rPr>
              <a:t>interactive dashboards and data visualizations to provide stakeholders with real-time insights into the insurance business's performance</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296297" y="2042730"/>
            <a:ext cx="5556068" cy="4524315"/>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Compliance and Regulations-Stay updated with insurance regulations and ensure compliance with data protection laws (e.g., GDPR) to avoid legal issues.</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Customer Feedback Analysis:-Analyze customer feedback to identify areas for improvement in customer service and product offerings.</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Integration with </a:t>
            </a:r>
            <a:r>
              <a:rPr lang="en-US" sz="1200" dirty="0" err="1" smtClean="0">
                <a:latin typeface="Times New Roman" panose="02020603050405020304" pitchFamily="18" charset="0"/>
                <a:cs typeface="Times New Roman" panose="02020603050405020304" pitchFamily="18" charset="0"/>
              </a:rPr>
              <a:t>IoT</a:t>
            </a:r>
            <a:r>
              <a:rPr lang="en-US" sz="1200" dirty="0" smtClean="0">
                <a:latin typeface="Times New Roman" panose="02020603050405020304" pitchFamily="18" charset="0"/>
                <a:cs typeface="Times New Roman" panose="02020603050405020304" pitchFamily="18" charset="0"/>
              </a:rPr>
              <a:t> and Wearables:-Explore how data from </a:t>
            </a:r>
            <a:r>
              <a:rPr lang="en-US" sz="1200" dirty="0" err="1" smtClean="0">
                <a:latin typeface="Times New Roman" panose="02020603050405020304" pitchFamily="18" charset="0"/>
                <a:cs typeface="Times New Roman" panose="02020603050405020304" pitchFamily="18" charset="0"/>
              </a:rPr>
              <a:t>IoT</a:t>
            </a:r>
            <a:r>
              <a:rPr lang="en-US" sz="1200" dirty="0" smtClean="0">
                <a:latin typeface="Times New Roman" panose="02020603050405020304" pitchFamily="18" charset="0"/>
                <a:cs typeface="Times New Roman" panose="02020603050405020304" pitchFamily="18" charset="0"/>
              </a:rPr>
              <a:t> devices and wearables can be integrated into the insurance model for better risk assessment and more accurate pricing.</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Market Expansion:-Consider expanding the market by offering new insurance products or targeting different geographic regions.</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Partnerships and Alliances:-Collaborate with healthcare providers or other businesses to offer bundled services or discounts for customers.</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Fraud Detection:-Improve fraud detection mechanisms to reduce insurance fraud.</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Cost Reduction:-Explore cost reduction strategies, such as optimizing internal operations, claims processing, and underwriting.</a:t>
            </a:r>
          </a:p>
          <a:p>
            <a:pPr marL="171450" indent="-17145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Ecosystem Development:-Build a comprehensive ecosystem around the insurance business, including partnerships with healthcare providers, financial institutions, and others.</a:t>
            </a:r>
            <a:endParaRPr lang="en-US" sz="1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42228" y="659658"/>
            <a:ext cx="1450974" cy="1268078"/>
          </a:xfrm>
          <a:prstGeom prst="rect">
            <a:avLst/>
          </a:prstGeom>
        </p:spPr>
      </p:pic>
      <p:pic>
        <p:nvPicPr>
          <p:cNvPr id="6" name="Picture 5"/>
          <p:cNvPicPr>
            <a:picLocks noChangeAspect="1"/>
          </p:cNvPicPr>
          <p:nvPr/>
        </p:nvPicPr>
        <p:blipFill>
          <a:blip r:embed="rId3"/>
          <a:stretch>
            <a:fillRect/>
          </a:stretch>
        </p:blipFill>
        <p:spPr>
          <a:xfrm>
            <a:off x="78198" y="6520481"/>
            <a:ext cx="12113802" cy="323116"/>
          </a:xfrm>
          <a:prstGeom prst="rect">
            <a:avLst/>
          </a:prstGeom>
        </p:spPr>
      </p:pic>
    </p:spTree>
    <p:extLst>
      <p:ext uri="{BB962C8B-B14F-4D97-AF65-F5344CB8AC3E}">
        <p14:creationId xmlns:p14="http://schemas.microsoft.com/office/powerpoint/2010/main" val="2385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Times New Roman" panose="02020603050405020304" pitchFamily="18" charset="0"/>
                <a:cs typeface="Times New Roman" panose="02020603050405020304" pitchFamily="18" charset="0"/>
              </a:rPr>
              <a:t>Blog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883" y="2116183"/>
            <a:ext cx="6261083" cy="4644372"/>
          </a:xfrm>
        </p:spPr>
        <p:txBody>
          <a:bodyPr>
            <a:normAutofit fontScale="47500" lnSpcReduction="20000"/>
          </a:bodyPr>
          <a:lstStyle/>
          <a:p>
            <a:r>
              <a:rPr lang="en-US" dirty="0"/>
              <a:t/>
            </a:r>
            <a:br>
              <a:rPr lang="en-US" dirty="0"/>
            </a:br>
            <a:r>
              <a:rPr lang="en-US" b="1" dirty="0" smtClean="0"/>
              <a:t>Title</a:t>
            </a:r>
            <a:r>
              <a:rPr lang="en-US" dirty="0" smtClean="0"/>
              <a:t>: </a:t>
            </a:r>
            <a:r>
              <a:rPr lang="en-US" dirty="0"/>
              <a:t>Choose a catchy and informative title that represents the essence of your project</a:t>
            </a:r>
            <a:r>
              <a:rPr lang="en-US" dirty="0" smtClean="0"/>
              <a:t>.</a:t>
            </a:r>
          </a:p>
          <a:p>
            <a:r>
              <a:rPr lang="en-US" dirty="0"/>
              <a:t/>
            </a:r>
            <a:br>
              <a:rPr lang="en-US" dirty="0"/>
            </a:br>
            <a:r>
              <a:rPr lang="en-US" b="1" dirty="0" smtClean="0"/>
              <a:t>Introduction</a:t>
            </a:r>
            <a:r>
              <a:rPr lang="en-US" dirty="0" smtClean="0"/>
              <a:t>:- </a:t>
            </a:r>
            <a:r>
              <a:rPr lang="en-US" dirty="0"/>
              <a:t>Start with an engaging introduction that explains the importance of insurance data analysis and why you conducted this project.</a:t>
            </a:r>
          </a:p>
          <a:p>
            <a:r>
              <a:rPr lang="en-US" dirty="0"/>
              <a:t/>
            </a:r>
            <a:br>
              <a:rPr lang="en-US" dirty="0"/>
            </a:br>
            <a:r>
              <a:rPr lang="en-US" b="1" dirty="0" smtClean="0"/>
              <a:t>Project Overview</a:t>
            </a:r>
            <a:r>
              <a:rPr lang="en-US" dirty="0" smtClean="0"/>
              <a:t>:- </a:t>
            </a:r>
            <a:r>
              <a:rPr lang="en-US" dirty="0"/>
              <a:t>Provide a brief overview of your project, including its objectives, data sources, and methodologies used.</a:t>
            </a:r>
          </a:p>
          <a:p>
            <a:r>
              <a:rPr lang="en-US" dirty="0"/>
              <a:t/>
            </a:r>
            <a:br>
              <a:rPr lang="en-US" dirty="0"/>
            </a:br>
            <a:r>
              <a:rPr lang="en-US" b="1" dirty="0" smtClean="0"/>
              <a:t>Data Exploration</a:t>
            </a:r>
            <a:r>
              <a:rPr lang="en-US" dirty="0" smtClean="0"/>
              <a:t>:- </a:t>
            </a:r>
            <a:r>
              <a:rPr lang="en-US" dirty="0"/>
              <a:t>Discuss the dataset you used, its structure, and the initial exploration you conducted. Include visualizations and statistics that highlight key insights.</a:t>
            </a:r>
          </a:p>
          <a:p>
            <a:r>
              <a:rPr lang="en-US" dirty="0"/>
              <a:t/>
            </a:r>
            <a:br>
              <a:rPr lang="en-US" dirty="0"/>
            </a:br>
            <a:r>
              <a:rPr lang="en-US" b="1" dirty="0" smtClean="0"/>
              <a:t>Data Preprocessing</a:t>
            </a:r>
            <a:r>
              <a:rPr lang="en-US" dirty="0" smtClean="0"/>
              <a:t>:- </a:t>
            </a:r>
            <a:r>
              <a:rPr lang="en-US" dirty="0"/>
              <a:t>Explain the steps you took to clean and prepare the data for analysis. Mention any missing data handling, feature engineering, or encoding processes</a:t>
            </a:r>
            <a:r>
              <a:rPr lang="en-US" dirty="0" smtClean="0"/>
              <a:t>.</a:t>
            </a:r>
          </a:p>
          <a:p>
            <a:r>
              <a:rPr lang="en-US" dirty="0"/>
              <a:t/>
            </a:r>
            <a:br>
              <a:rPr lang="en-US" dirty="0"/>
            </a:br>
            <a:r>
              <a:rPr lang="en-US" b="1" dirty="0" smtClean="0"/>
              <a:t>Data Analysis</a:t>
            </a:r>
            <a:r>
              <a:rPr lang="en-US" dirty="0" smtClean="0"/>
              <a:t>:- </a:t>
            </a:r>
            <a:r>
              <a:rPr lang="en-US" dirty="0"/>
              <a:t>Present your data analysis findings. This section can include:</a:t>
            </a:r>
          </a:p>
          <a:p>
            <a:r>
              <a:rPr lang="en-US" dirty="0"/>
              <a:t>  - Demographic insights: Age, gender distribution, region-wise analysis.</a:t>
            </a:r>
          </a:p>
          <a:p>
            <a:r>
              <a:rPr lang="en-US" dirty="0"/>
              <a:t>  - Insurance cost distribution and factors affecting costs.</a:t>
            </a:r>
          </a:p>
          <a:p>
            <a:r>
              <a:rPr lang="en-US" dirty="0"/>
              <a:t>  - Visualization of relationships between variables.</a:t>
            </a:r>
          </a:p>
          <a:p>
            <a:r>
              <a:rPr lang="en-US" dirty="0"/>
              <a:t>  - Highlight any interesting trends or patterns you observed.</a:t>
            </a:r>
          </a:p>
          <a:p>
            <a:r>
              <a:rPr lang="en-US" dirty="0"/>
              <a:t/>
            </a:r>
            <a:br>
              <a:rPr lang="en-US" dirty="0"/>
            </a:br>
            <a:r>
              <a:rPr lang="en-US" b="1" dirty="0" smtClean="0"/>
              <a:t>Predictive Modeling</a:t>
            </a:r>
            <a:r>
              <a:rPr lang="en-US" dirty="0" smtClean="0"/>
              <a:t>(if </a:t>
            </a:r>
            <a:r>
              <a:rPr lang="en-US" dirty="0"/>
              <a:t>applicable</a:t>
            </a:r>
            <a:r>
              <a:rPr lang="en-US" dirty="0" smtClean="0"/>
              <a:t>):- </a:t>
            </a:r>
            <a:r>
              <a:rPr lang="en-US" dirty="0"/>
              <a:t>Describe any predictive modeling you performed. Explain the machine learning algorithms used and discuss model accuracy and performance</a:t>
            </a:r>
            <a:r>
              <a:rPr lang="en-US" dirty="0" smtClean="0"/>
              <a:t>.</a:t>
            </a:r>
          </a:p>
        </p:txBody>
      </p:sp>
      <p:sp>
        <p:nvSpPr>
          <p:cNvPr id="4" name="TextBox 3"/>
          <p:cNvSpPr txBox="1"/>
          <p:nvPr/>
        </p:nvSpPr>
        <p:spPr>
          <a:xfrm>
            <a:off x="6470468" y="2116183"/>
            <a:ext cx="5573485" cy="4662815"/>
          </a:xfrm>
          <a:prstGeom prst="rect">
            <a:avLst/>
          </a:prstGeom>
          <a:noFill/>
        </p:spPr>
        <p:txBody>
          <a:bodyPr wrap="square" rtlCol="0">
            <a:spAutoFit/>
          </a:bodyPr>
          <a:lstStyle/>
          <a:p>
            <a:r>
              <a:rPr lang="en-US" sz="1100" b="1" dirty="0" smtClean="0">
                <a:latin typeface="Times New Roman" panose="02020603050405020304" pitchFamily="18" charset="0"/>
                <a:cs typeface="Times New Roman" panose="02020603050405020304" pitchFamily="18" charset="0"/>
              </a:rPr>
              <a:t>Customer Insights</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Share any customer segmentation results and how these insights can be used for targeted marketing or services.</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Risk Assessment</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Discuss your findings related to risk assessment, and if possible, suggest strategies to mitigate risks.</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Conclusion</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Summarize the key takeaways from your project. What are the most important insights you gained from the data?</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Future Scope</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Discuss potential future directions for the project, as mentioned in a previous response.</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Data Visualization</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Include relevant data visualizations, charts, and graphs to make your findings more accessible.</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References</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Cite any sources or references you used during the project.</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Call </a:t>
            </a:r>
            <a:r>
              <a:rPr lang="en-US" sz="1100" b="1" dirty="0" smtClean="0">
                <a:latin typeface="Times New Roman" panose="02020603050405020304" pitchFamily="18" charset="0"/>
                <a:cs typeface="Times New Roman" panose="02020603050405020304" pitchFamily="18" charset="0"/>
              </a:rPr>
              <a:t>to </a:t>
            </a:r>
            <a:r>
              <a:rPr lang="en-US" sz="1100" b="1" dirty="0" smtClean="0">
                <a:latin typeface="Times New Roman" panose="02020603050405020304" pitchFamily="18" charset="0"/>
                <a:cs typeface="Times New Roman" panose="02020603050405020304" pitchFamily="18" charset="0"/>
              </a:rPr>
              <a:t>Action</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Encourage readers to share their thoughts, questions, or insights. Provide links to relevant resources or your contact information.</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Promotion </a:t>
            </a:r>
            <a:r>
              <a:rPr lang="en-US" sz="1100" b="1" dirty="0" smtClean="0">
                <a:latin typeface="Times New Roman" panose="02020603050405020304" pitchFamily="18" charset="0"/>
                <a:cs typeface="Times New Roman" panose="02020603050405020304" pitchFamily="18" charset="0"/>
              </a:rPr>
              <a:t>and </a:t>
            </a:r>
            <a:r>
              <a:rPr lang="en-US" sz="1100" b="1" dirty="0" smtClean="0">
                <a:latin typeface="Times New Roman" panose="02020603050405020304" pitchFamily="18" charset="0"/>
                <a:cs typeface="Times New Roman" panose="02020603050405020304" pitchFamily="18" charset="0"/>
              </a:rPr>
              <a:t>Sharing</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Share your blog on social media, professional networks, and relevant online communities to reach a wider audience.</a:t>
            </a:r>
          </a:p>
          <a:p>
            <a:r>
              <a:rPr lang="en-US" sz="1100" dirty="0" smtClean="0">
                <a:latin typeface="Times New Roman" panose="02020603050405020304" pitchFamily="18" charset="0"/>
                <a:cs typeface="Times New Roman" panose="02020603050405020304" pitchFamily="18" charset="0"/>
              </a:rPr>
              <a:t/>
            </a:r>
            <a:br>
              <a:rPr lang="en-US" sz="1100" dirty="0" smtClean="0">
                <a:latin typeface="Times New Roman" panose="02020603050405020304" pitchFamily="18" charset="0"/>
                <a:cs typeface="Times New Roman" panose="02020603050405020304" pitchFamily="18" charset="0"/>
              </a:rPr>
            </a:br>
            <a:r>
              <a:rPr lang="en-US" sz="1100" b="1" dirty="0" smtClean="0">
                <a:latin typeface="Times New Roman" panose="02020603050405020304" pitchFamily="18" charset="0"/>
                <a:cs typeface="Times New Roman" panose="02020603050405020304" pitchFamily="18" charset="0"/>
              </a:rPr>
              <a:t>Feedback </a:t>
            </a:r>
            <a:r>
              <a:rPr lang="en-US" sz="1100" b="1" dirty="0" smtClean="0">
                <a:latin typeface="Times New Roman" panose="02020603050405020304" pitchFamily="18" charset="0"/>
                <a:cs typeface="Times New Roman" panose="02020603050405020304" pitchFamily="18" charset="0"/>
              </a:rPr>
              <a:t>and </a:t>
            </a:r>
            <a:r>
              <a:rPr lang="en-US" sz="1100" b="1" dirty="0" smtClean="0">
                <a:latin typeface="Times New Roman" panose="02020603050405020304" pitchFamily="18" charset="0"/>
                <a:cs typeface="Times New Roman" panose="02020603050405020304" pitchFamily="18" charset="0"/>
              </a:rPr>
              <a:t>Comments</a:t>
            </a:r>
            <a:r>
              <a:rPr lang="en-US" sz="1100"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Encourage readers to leave comments and provide feedback. Engaging with your audience can lead to valuable discussions and future collaboration opportunities.</a:t>
            </a:r>
          </a:p>
          <a:p>
            <a:endParaRPr lang="en-US" sz="1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50179" y="659658"/>
            <a:ext cx="1450974" cy="1268078"/>
          </a:xfrm>
          <a:prstGeom prst="rect">
            <a:avLst/>
          </a:prstGeom>
        </p:spPr>
      </p:pic>
      <p:pic>
        <p:nvPicPr>
          <p:cNvPr id="6" name="Picture 5"/>
          <p:cNvPicPr>
            <a:picLocks noChangeAspect="1"/>
          </p:cNvPicPr>
          <p:nvPr/>
        </p:nvPicPr>
        <p:blipFill>
          <a:blip r:embed="rId3"/>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2301124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98" y="2660405"/>
            <a:ext cx="9613861" cy="1080938"/>
          </a:xfrm>
        </p:spPr>
        <p:txBody>
          <a:bodyPr>
            <a:normAutofit/>
          </a:bodyPr>
          <a:lstStyle/>
          <a:p>
            <a:pPr algn="ctr"/>
            <a:r>
              <a:rPr lang="en-US" sz="5400" dirty="0" smtClean="0">
                <a:latin typeface="Times New Roman" panose="02020603050405020304" pitchFamily="18" charset="0"/>
                <a:cs typeface="Times New Roman" panose="02020603050405020304" pitchFamily="18" charset="0"/>
              </a:rPr>
              <a:t>Thank you </a:t>
            </a:r>
            <a:endParaRPr lang="en-US" sz="5400" dirty="0">
              <a:latin typeface="Times New Roman" panose="02020603050405020304" pitchFamily="18" charset="0"/>
              <a:cs typeface="Times New Roman" panose="02020603050405020304" pitchFamily="18" charset="0"/>
            </a:endParaRPr>
          </a:p>
        </p:txBody>
      </p:sp>
      <p:pic>
        <p:nvPicPr>
          <p:cNvPr id="5122" name="Picture 2" descr="Microsoft Powerpoint Hand, Animation, PowerPoint Animation, Presentation,  Stick Figure, Smiley, Presentation Slide, Computer Animation, Microsoft  PowerPoint, Animation, PowerPoint Animation png | PNG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595" y="3838588"/>
            <a:ext cx="2864150" cy="24838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0658130" y="648109"/>
            <a:ext cx="1450974" cy="1268078"/>
          </a:xfrm>
          <a:prstGeom prst="rect">
            <a:avLst/>
          </a:prstGeom>
        </p:spPr>
      </p:pic>
      <p:pic>
        <p:nvPicPr>
          <p:cNvPr id="4" name="Picture 3"/>
          <p:cNvPicPr>
            <a:picLocks noChangeAspect="1"/>
          </p:cNvPicPr>
          <p:nvPr/>
        </p:nvPicPr>
        <p:blipFill>
          <a:blip r:embed="rId4"/>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210026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122"/>
                                        </p:tgtEl>
                                      </p:cBhvr>
                                    </p:animEffect>
                                    <p:animScale>
                                      <p:cBhvr>
                                        <p:cTn id="7" dur="250" autoRev="1" fill="hold"/>
                                        <p:tgtEl>
                                          <p:spTgt spid="51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069" y="3014049"/>
            <a:ext cx="9613861" cy="1080938"/>
          </a:xfrm>
        </p:spPr>
        <p:txBody>
          <a:bodyPr>
            <a:normAutofit/>
          </a:bodyPr>
          <a:lstStyle/>
          <a:p>
            <a:r>
              <a:rPr lang="en-US" sz="2800" dirty="0" smtClean="0">
                <a:solidFill>
                  <a:schemeClr val="bg2">
                    <a:lumMod val="20000"/>
                    <a:lumOff val="80000"/>
                  </a:schemeClr>
                </a:solidFill>
              </a:rPr>
              <a:t>If you have any valuable feedback for me </a:t>
            </a:r>
            <a:r>
              <a:rPr lang="en-US" sz="2800" dirty="0">
                <a:solidFill>
                  <a:schemeClr val="bg2">
                    <a:lumMod val="20000"/>
                    <a:lumOff val="80000"/>
                  </a:schemeClr>
                </a:solidFill>
              </a:rPr>
              <a:t>f</a:t>
            </a:r>
            <a:r>
              <a:rPr lang="en-US" sz="2800" dirty="0" smtClean="0">
                <a:solidFill>
                  <a:schemeClr val="bg2">
                    <a:lumMod val="20000"/>
                    <a:lumOff val="80000"/>
                  </a:schemeClr>
                </a:solidFill>
              </a:rPr>
              <a:t>eel free to connect with me : </a:t>
            </a:r>
            <a:endParaRPr lang="en-US" sz="2800" dirty="0">
              <a:solidFill>
                <a:schemeClr val="bg2">
                  <a:lumMod val="20000"/>
                  <a:lumOff val="80000"/>
                </a:schemeClr>
              </a:solidFill>
            </a:endParaRPr>
          </a:p>
        </p:txBody>
      </p:sp>
      <p:sp>
        <p:nvSpPr>
          <p:cNvPr id="3" name="Content Placeholder 2"/>
          <p:cNvSpPr>
            <a:spLocks noGrp="1"/>
          </p:cNvSpPr>
          <p:nvPr>
            <p:ph idx="1"/>
          </p:nvPr>
        </p:nvSpPr>
        <p:spPr>
          <a:xfrm>
            <a:off x="873750" y="4094987"/>
            <a:ext cx="9688180" cy="1304824"/>
          </a:xfrm>
        </p:spPr>
        <p:txBody>
          <a:bodyPr/>
          <a:lstStyle/>
          <a:p>
            <a:r>
              <a:rPr lang="en-US" dirty="0" smtClean="0">
                <a:solidFill>
                  <a:schemeClr val="accent1">
                    <a:lumMod val="60000"/>
                    <a:lumOff val="40000"/>
                  </a:schemeClr>
                </a:solidFill>
              </a:rPr>
              <a:t>Linkedlen: </a:t>
            </a:r>
            <a:r>
              <a:rPr lang="en-US" dirty="0">
                <a:solidFill>
                  <a:schemeClr val="accent1">
                    <a:lumMod val="60000"/>
                    <a:lumOff val="40000"/>
                  </a:schemeClr>
                </a:solidFill>
              </a:rPr>
              <a:t>- https://www.linkedin.com/in/suyog-hole-b31066132/</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Email :-  suyoghole1999@gmail.com</a:t>
            </a:r>
            <a:endParaRPr lang="en-US" dirty="0">
              <a:solidFill>
                <a:schemeClr val="accent1">
                  <a:lumMod val="60000"/>
                  <a:lumOff val="40000"/>
                </a:schemeClr>
              </a:solidFill>
            </a:endParaRPr>
          </a:p>
        </p:txBody>
      </p:sp>
      <p:sp>
        <p:nvSpPr>
          <p:cNvPr id="4" name="TextBox 3"/>
          <p:cNvSpPr txBox="1"/>
          <p:nvPr/>
        </p:nvSpPr>
        <p:spPr>
          <a:xfrm>
            <a:off x="3013166" y="905692"/>
            <a:ext cx="4241074"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Connect With Me </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626325" y="664011"/>
            <a:ext cx="1450974" cy="1268078"/>
          </a:xfrm>
          <a:prstGeom prst="rect">
            <a:avLst/>
          </a:prstGeom>
        </p:spPr>
      </p:pic>
      <p:pic>
        <p:nvPicPr>
          <p:cNvPr id="6" name="Picture 5"/>
          <p:cNvPicPr>
            <a:picLocks noChangeAspect="1"/>
          </p:cNvPicPr>
          <p:nvPr/>
        </p:nvPicPr>
        <p:blipFill>
          <a:blip r:embed="rId3"/>
          <a:stretch>
            <a:fillRect/>
          </a:stretch>
        </p:blipFill>
        <p:spPr>
          <a:xfrm>
            <a:off x="0" y="6534884"/>
            <a:ext cx="12113802" cy="323116"/>
          </a:xfrm>
          <a:prstGeom prst="rect">
            <a:avLst/>
          </a:prstGeom>
        </p:spPr>
      </p:pic>
    </p:spTree>
    <p:extLst>
      <p:ext uri="{BB962C8B-B14F-4D97-AF65-F5344CB8AC3E}">
        <p14:creationId xmlns:p14="http://schemas.microsoft.com/office/powerpoint/2010/main" val="75481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Used Of Data Analysis In Insurance </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929" y="2083242"/>
            <a:ext cx="11815638" cy="4556097"/>
          </a:xfrm>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Risk </a:t>
            </a:r>
            <a:r>
              <a:rPr lang="en-US" dirty="0">
                <a:latin typeface="Times New Roman" panose="02020603050405020304" pitchFamily="18" charset="0"/>
                <a:cs typeface="Times New Roman" panose="02020603050405020304" pitchFamily="18" charset="0"/>
              </a:rPr>
              <a:t>Assessment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Insurance companies are primarily in the business of managing and mitigating risks. They collect vast amounts of data on policyholders, including personal information, medical history, driving habits, and more. Data analysis is used to assess the risks associated with insuring individuals or assets. Predictive modeling and data analytics help underwriters determine the likelihood of a claim, which, in turn, influences premium pricing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Pricing </a:t>
            </a:r>
            <a:r>
              <a:rPr lang="en-US" dirty="0">
                <a:latin typeface="Times New Roman" panose="02020603050405020304" pitchFamily="18" charset="0"/>
                <a:cs typeface="Times New Roman" panose="02020603050405020304" pitchFamily="18" charset="0"/>
              </a:rPr>
              <a:t>and Premium Calculation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analysis is essential in setting insurance premiums. Actuaries and data scientists analyze historical data to determine appropriate pricing structures for insurance policies. By assessing historical claim data and incorporating various risk factors, they can accurately price policies to cover potential future losses while ensuring the insurance company remains profitable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Fraud Detection :Data </a:t>
            </a:r>
            <a:r>
              <a:rPr lang="en-US" dirty="0">
                <a:latin typeface="Times New Roman" panose="02020603050405020304" pitchFamily="18" charset="0"/>
                <a:cs typeface="Times New Roman" panose="02020603050405020304" pitchFamily="18" charset="0"/>
              </a:rPr>
              <a:t>analysis is used to identify fraudulent claims. By analyzing patterns and anomalies in claim data, insurance companies can flag potentially fraudulent activities. Advanced analytics and machine learning models can automatically detect irregularities, reducing financial losses due to fraudulent claims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smtClean="0">
                <a:latin typeface="Times New Roman" panose="02020603050405020304" pitchFamily="18" charset="0"/>
                <a:cs typeface="Times New Roman" panose="02020603050405020304" pitchFamily="18" charset="0"/>
              </a:rPr>
              <a:t>Customer Insights :Insurance </a:t>
            </a:r>
            <a:r>
              <a:rPr lang="en-US" dirty="0">
                <a:latin typeface="Times New Roman" panose="02020603050405020304" pitchFamily="18" charset="0"/>
                <a:cs typeface="Times New Roman" panose="02020603050405020304" pitchFamily="18" charset="0"/>
              </a:rPr>
              <a:t>companies use data analysis to gain insights into their customers. This helps in customer segmentation, allowing insurers to tailor their products and services to specific demographics or needs. For example, insurers can create personalized policies based on an individual's risk profile and preferences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Claims </a:t>
            </a:r>
            <a:r>
              <a:rPr lang="en-US" dirty="0">
                <a:latin typeface="Times New Roman" panose="02020603050405020304" pitchFamily="18" charset="0"/>
                <a:cs typeface="Times New Roman" panose="02020603050405020304" pitchFamily="18" charset="0"/>
              </a:rPr>
              <a:t>Processing and Settlement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analysis can expedite the claims processing and settlement process. By automating and streamlining these processes with the help of data analytics, insurers can assess claims faster, determine liability, and calculate settlements more accurately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dirty="0" smtClean="0">
                <a:latin typeface="Times New Roman" panose="02020603050405020304" pitchFamily="18" charset="0"/>
                <a:cs typeface="Times New Roman" panose="02020603050405020304" pitchFamily="18" charset="0"/>
              </a:rPr>
              <a:t>Portfolio </a:t>
            </a:r>
            <a:r>
              <a:rPr lang="en-US" dirty="0">
                <a:latin typeface="Times New Roman" panose="02020603050405020304" pitchFamily="18" charset="0"/>
                <a:cs typeface="Times New Roman" panose="02020603050405020304" pitchFamily="18" charset="0"/>
              </a:rPr>
              <a:t>Management</a:t>
            </a:r>
            <a:r>
              <a:rPr lang="en-US" dirty="0" smtClean="0">
                <a:latin typeface="Times New Roman" panose="02020603050405020304" pitchFamily="18" charset="0"/>
                <a:cs typeface="Times New Roman" panose="02020603050405020304" pitchFamily="18" charset="0"/>
              </a:rPr>
              <a:t>:*Insurance </a:t>
            </a:r>
            <a:r>
              <a:rPr lang="en-US" dirty="0">
                <a:latin typeface="Times New Roman" panose="02020603050405020304" pitchFamily="18" charset="0"/>
                <a:cs typeface="Times New Roman" panose="02020603050405020304" pitchFamily="18" charset="0"/>
              </a:rPr>
              <a:t>companies manage large portfolios of policies and investments. Data analysis is used to optimize investment strategies, allocate resources efficiently, and manage risk across the entire portfolio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t>
            </a:r>
            <a:r>
              <a:rPr lang="en-US" dirty="0" smtClean="0">
                <a:latin typeface="Times New Roman" panose="02020603050405020304" pitchFamily="18" charset="0"/>
                <a:cs typeface="Times New Roman" panose="02020603050405020304" pitchFamily="18" charset="0"/>
              </a:rPr>
              <a:t>Regulatory </a:t>
            </a:r>
            <a:r>
              <a:rPr lang="en-US" dirty="0">
                <a:latin typeface="Times New Roman" panose="02020603050405020304" pitchFamily="18" charset="0"/>
                <a:cs typeface="Times New Roman" panose="02020603050405020304" pitchFamily="18" charset="0"/>
              </a:rPr>
              <a:t>Compliance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insurance industry is subject to various regulatory requirements and reporting standards. Data analysis helps insurers ensure compliance with these regulations and maintain transparent records of their operations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a:t>
            </a:r>
            <a:r>
              <a:rPr lang="en-US" dirty="0" smtClean="0">
                <a:latin typeface="Times New Roman" panose="02020603050405020304" pitchFamily="18" charset="0"/>
                <a:cs typeface="Times New Roman" panose="02020603050405020304" pitchFamily="18" charset="0"/>
              </a:rPr>
              <a:t>Operational </a:t>
            </a:r>
            <a:r>
              <a:rPr lang="en-US" dirty="0">
                <a:latin typeface="Times New Roman" panose="02020603050405020304" pitchFamily="18" charset="0"/>
                <a:cs typeface="Times New Roman" panose="02020603050405020304" pitchFamily="18" charset="0"/>
              </a:rPr>
              <a:t>Efficiency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analysis can enhance operational efficiency by identifying areas where cost savings can be achieved. This may include optimizing administrative processes, improving customer service, or reducing overhead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a:t>
            </a:r>
            <a:r>
              <a:rPr lang="en-US" dirty="0" smtClean="0">
                <a:latin typeface="Times New Roman" panose="02020603050405020304" pitchFamily="18" charset="0"/>
                <a:cs typeface="Times New Roman" panose="02020603050405020304" pitchFamily="18" charset="0"/>
              </a:rPr>
              <a:t>Market </a:t>
            </a:r>
            <a:r>
              <a:rPr lang="en-US" dirty="0">
                <a:latin typeface="Times New Roman" panose="02020603050405020304" pitchFamily="18" charset="0"/>
                <a:cs typeface="Times New Roman" panose="02020603050405020304" pitchFamily="18" charset="0"/>
              </a:rPr>
              <a:t>Research and Product Development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analysis helps insurance companies stay competitive by conducting market research and developing new products. By analyzing market trends and customer feedback, insurers can create innovative policies that meet evolving consumer needs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Actuarial </a:t>
            </a:r>
            <a:r>
              <a:rPr lang="en-US" dirty="0" err="1" smtClean="0">
                <a:latin typeface="Times New Roman" panose="02020603050405020304" pitchFamily="18" charset="0"/>
                <a:cs typeface="Times New Roman" panose="02020603050405020304" pitchFamily="18" charset="0"/>
              </a:rPr>
              <a:t>Science:Actuarial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science, a specialized field within the insurance industry, heavily relies on data analysis to model risk and make financial forecasts. Actuaries use statistical and mathematical techniques to assess the financial impact of risk and uncertainty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43292" y="680703"/>
            <a:ext cx="1402934" cy="1225988"/>
          </a:xfrm>
          <a:prstGeom prst="rect">
            <a:avLst/>
          </a:prstGeom>
        </p:spPr>
      </p:pic>
      <p:pic>
        <p:nvPicPr>
          <p:cNvPr id="5" name="Picture 4"/>
          <p:cNvPicPr>
            <a:picLocks noChangeAspect="1"/>
          </p:cNvPicPr>
          <p:nvPr/>
        </p:nvPicPr>
        <p:blipFill>
          <a:blip r:embed="rId3"/>
          <a:stretch>
            <a:fillRect/>
          </a:stretch>
        </p:blipFill>
        <p:spPr>
          <a:xfrm>
            <a:off x="78198" y="6565299"/>
            <a:ext cx="12113802" cy="323116"/>
          </a:xfrm>
          <a:prstGeom prst="rect">
            <a:avLst/>
          </a:prstGeom>
        </p:spPr>
      </p:pic>
    </p:spTree>
    <p:extLst>
      <p:ext uri="{BB962C8B-B14F-4D97-AF65-F5344CB8AC3E}">
        <p14:creationId xmlns:p14="http://schemas.microsoft.com/office/powerpoint/2010/main" val="3835522883"/>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2469" y="1053737"/>
            <a:ext cx="3796937" cy="523220"/>
          </a:xfrm>
          <a:prstGeom prst="rect">
            <a:avLst/>
          </a:prstGeom>
          <a:noFill/>
        </p:spPr>
        <p:txBody>
          <a:bodyPr wrap="square" rtlCol="0">
            <a:spAutoFit/>
          </a:bodyPr>
          <a:lstStyle/>
          <a:p>
            <a:pPr algn="ctr"/>
            <a:r>
              <a:rPr lang="en-US" sz="2800" dirty="0" smtClean="0">
                <a:latin typeface="Times New Roman" panose="02020603050405020304" pitchFamily="18" charset="0"/>
                <a:cs typeface="Times New Roman" panose="02020603050405020304" pitchFamily="18" charset="0"/>
              </a:rPr>
              <a:t>Procedure</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0649" y="2894511"/>
            <a:ext cx="1687793" cy="1947454"/>
          </a:xfrm>
          <a:prstGeom prst="rect">
            <a:avLst/>
          </a:prstGeom>
        </p:spPr>
      </p:pic>
      <p:sp>
        <p:nvSpPr>
          <p:cNvPr id="6" name="Right Arrow 5"/>
          <p:cNvSpPr/>
          <p:nvPr/>
        </p:nvSpPr>
        <p:spPr>
          <a:xfrm>
            <a:off x="2512734" y="3508010"/>
            <a:ext cx="775063" cy="531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422469" y="3322942"/>
            <a:ext cx="1654988" cy="1160962"/>
          </a:xfrm>
          <a:prstGeom prst="rect">
            <a:avLst/>
          </a:prstGeom>
        </p:spPr>
      </p:pic>
      <p:sp>
        <p:nvSpPr>
          <p:cNvPr id="8" name="TextBox 7"/>
          <p:cNvSpPr txBox="1"/>
          <p:nvPr/>
        </p:nvSpPr>
        <p:spPr>
          <a:xfrm>
            <a:off x="3666309" y="2248180"/>
            <a:ext cx="154504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Event Happen With Person</a:t>
            </a:r>
            <a:endParaRPr lang="en-US" dirty="0">
              <a:latin typeface="Times New Roman" panose="02020603050405020304" pitchFamily="18" charset="0"/>
              <a:cs typeface="Times New Roman" panose="02020603050405020304" pitchFamily="18" charset="0"/>
            </a:endParaRPr>
          </a:p>
        </p:txBody>
      </p:sp>
      <p:sp>
        <p:nvSpPr>
          <p:cNvPr id="9" name="Right Arrow 8"/>
          <p:cNvSpPr/>
          <p:nvPr/>
        </p:nvSpPr>
        <p:spPr>
          <a:xfrm>
            <a:off x="5282476" y="3580987"/>
            <a:ext cx="740228" cy="435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455103" y="3020147"/>
            <a:ext cx="1396999" cy="1506948"/>
          </a:xfrm>
          <a:prstGeom prst="rect">
            <a:avLst/>
          </a:prstGeom>
        </p:spPr>
      </p:pic>
      <p:pic>
        <p:nvPicPr>
          <p:cNvPr id="11" name="Picture 10"/>
          <p:cNvPicPr>
            <a:picLocks noChangeAspect="1"/>
          </p:cNvPicPr>
          <p:nvPr/>
        </p:nvPicPr>
        <p:blipFill>
          <a:blip r:embed="rId5"/>
          <a:stretch>
            <a:fillRect/>
          </a:stretch>
        </p:blipFill>
        <p:spPr>
          <a:xfrm>
            <a:off x="10738001" y="5151535"/>
            <a:ext cx="1340030" cy="1172526"/>
          </a:xfrm>
          <a:prstGeom prst="rect">
            <a:avLst/>
          </a:prstGeom>
        </p:spPr>
      </p:pic>
      <p:sp>
        <p:nvSpPr>
          <p:cNvPr id="12" name="TextBox 11"/>
          <p:cNvSpPr txBox="1"/>
          <p:nvPr/>
        </p:nvSpPr>
        <p:spPr>
          <a:xfrm>
            <a:off x="8491939" y="2667909"/>
            <a:ext cx="213545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Claim Will Give By Insurance Company To Their Customer</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6"/>
          <a:stretch>
            <a:fillRect/>
          </a:stretch>
        </p:blipFill>
        <p:spPr>
          <a:xfrm>
            <a:off x="2753308" y="4470498"/>
            <a:ext cx="3371046" cy="2017436"/>
          </a:xfrm>
          <a:prstGeom prst="rect">
            <a:avLst/>
          </a:prstGeom>
        </p:spPr>
      </p:pic>
      <p:pic>
        <p:nvPicPr>
          <p:cNvPr id="3" name="Picture 2"/>
          <p:cNvPicPr>
            <a:picLocks noChangeAspect="1"/>
          </p:cNvPicPr>
          <p:nvPr/>
        </p:nvPicPr>
        <p:blipFill>
          <a:blip r:embed="rId7"/>
          <a:stretch>
            <a:fillRect/>
          </a:stretch>
        </p:blipFill>
        <p:spPr>
          <a:xfrm>
            <a:off x="10627389" y="635125"/>
            <a:ext cx="1450642" cy="1267679"/>
          </a:xfrm>
          <a:prstGeom prst="rect">
            <a:avLst/>
          </a:prstGeom>
        </p:spPr>
      </p:pic>
      <p:pic>
        <p:nvPicPr>
          <p:cNvPr id="13" name="Picture 12"/>
          <p:cNvPicPr>
            <a:picLocks noChangeAspect="1"/>
          </p:cNvPicPr>
          <p:nvPr/>
        </p:nvPicPr>
        <p:blipFill>
          <a:blip r:embed="rId8"/>
          <a:stretch>
            <a:fillRect/>
          </a:stretch>
        </p:blipFill>
        <p:spPr>
          <a:xfrm>
            <a:off x="67453" y="6520724"/>
            <a:ext cx="12113802" cy="323116"/>
          </a:xfrm>
          <a:prstGeom prst="rect">
            <a:avLst/>
          </a:prstGeom>
        </p:spPr>
      </p:pic>
    </p:spTree>
    <p:extLst>
      <p:ext uri="{BB962C8B-B14F-4D97-AF65-F5344CB8AC3E}">
        <p14:creationId xmlns:p14="http://schemas.microsoft.com/office/powerpoint/2010/main" val="2416750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80">
                                          <p:stCondLst>
                                            <p:cond delay="0"/>
                                          </p:stCondLst>
                                        </p:cTn>
                                        <p:tgtEl>
                                          <p:spTgt spid="11"/>
                                        </p:tgtEl>
                                      </p:cBhvr>
                                    </p:animEffect>
                                    <p:anim calcmode="lin" valueType="num">
                                      <p:cBhvr>
                                        <p:cTn id="4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8" dur="26">
                                          <p:stCondLst>
                                            <p:cond delay="650"/>
                                          </p:stCondLst>
                                        </p:cTn>
                                        <p:tgtEl>
                                          <p:spTgt spid="11"/>
                                        </p:tgtEl>
                                      </p:cBhvr>
                                      <p:to x="100000" y="60000"/>
                                    </p:animScale>
                                    <p:animScale>
                                      <p:cBhvr>
                                        <p:cTn id="49" dur="166" decel="50000">
                                          <p:stCondLst>
                                            <p:cond delay="676"/>
                                          </p:stCondLst>
                                        </p:cTn>
                                        <p:tgtEl>
                                          <p:spTgt spid="11"/>
                                        </p:tgtEl>
                                      </p:cBhvr>
                                      <p:to x="100000" y="100000"/>
                                    </p:animScale>
                                    <p:animScale>
                                      <p:cBhvr>
                                        <p:cTn id="50" dur="26">
                                          <p:stCondLst>
                                            <p:cond delay="1312"/>
                                          </p:stCondLst>
                                        </p:cTn>
                                        <p:tgtEl>
                                          <p:spTgt spid="11"/>
                                        </p:tgtEl>
                                      </p:cBhvr>
                                      <p:to x="100000" y="80000"/>
                                    </p:animScale>
                                    <p:animScale>
                                      <p:cBhvr>
                                        <p:cTn id="51" dur="166" decel="50000">
                                          <p:stCondLst>
                                            <p:cond delay="1338"/>
                                          </p:stCondLst>
                                        </p:cTn>
                                        <p:tgtEl>
                                          <p:spTgt spid="11"/>
                                        </p:tgtEl>
                                      </p:cBhvr>
                                      <p:to x="100000" y="100000"/>
                                    </p:animScale>
                                    <p:animScale>
                                      <p:cBhvr>
                                        <p:cTn id="52" dur="26">
                                          <p:stCondLst>
                                            <p:cond delay="1642"/>
                                          </p:stCondLst>
                                        </p:cTn>
                                        <p:tgtEl>
                                          <p:spTgt spid="11"/>
                                        </p:tgtEl>
                                      </p:cBhvr>
                                      <p:to x="100000" y="90000"/>
                                    </p:animScale>
                                    <p:animScale>
                                      <p:cBhvr>
                                        <p:cTn id="53" dur="166" decel="50000">
                                          <p:stCondLst>
                                            <p:cond delay="1668"/>
                                          </p:stCondLst>
                                        </p:cTn>
                                        <p:tgtEl>
                                          <p:spTgt spid="11"/>
                                        </p:tgtEl>
                                      </p:cBhvr>
                                      <p:to x="100000" y="100000"/>
                                    </p:animScale>
                                    <p:animScale>
                                      <p:cBhvr>
                                        <p:cTn id="54" dur="26">
                                          <p:stCondLst>
                                            <p:cond delay="1808"/>
                                          </p:stCondLst>
                                        </p:cTn>
                                        <p:tgtEl>
                                          <p:spTgt spid="11"/>
                                        </p:tgtEl>
                                      </p:cBhvr>
                                      <p:to x="100000" y="95000"/>
                                    </p:animScale>
                                    <p:animScale>
                                      <p:cBhvr>
                                        <p:cTn id="55" dur="166" decel="50000">
                                          <p:stCondLst>
                                            <p:cond delay="1834"/>
                                          </p:stCondLst>
                                        </p:cTn>
                                        <p:tgtEl>
                                          <p:spTgt spid="11"/>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heel(1)">
                                      <p:cBhvr>
                                        <p:cTn id="6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Explore Insurance Domain</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4888" y="294198"/>
            <a:ext cx="10925092" cy="369332"/>
          </a:xfrm>
          <a:prstGeom prst="rect">
            <a:avLst/>
          </a:prstGeom>
          <a:noFill/>
        </p:spPr>
        <p:txBody>
          <a:bodyPr wrap="square" rtlCol="0">
            <a:spAutoFit/>
          </a:bodyPr>
          <a:lstStyle/>
          <a:p>
            <a:endParaRPr lang="en-US" dirty="0"/>
          </a:p>
        </p:txBody>
      </p:sp>
      <p:sp>
        <p:nvSpPr>
          <p:cNvPr id="13" name="TextBox 12"/>
          <p:cNvSpPr txBox="1"/>
          <p:nvPr/>
        </p:nvSpPr>
        <p:spPr>
          <a:xfrm>
            <a:off x="4340844" y="1910787"/>
            <a:ext cx="2915966" cy="5447645"/>
          </a:xfrm>
          <a:prstGeom prst="rect">
            <a:avLst/>
          </a:prstGeom>
          <a:noFill/>
        </p:spPr>
        <p:txBody>
          <a:bodyPr wrap="square" rtlCol="0">
            <a:spAutoFit/>
          </a:bodyPr>
          <a:lstStyle/>
          <a:p>
            <a:pPr eaLnBrk="0" fontAlgn="base" hangingPunct="0">
              <a:spcBef>
                <a:spcPct val="0"/>
              </a:spcBef>
              <a:spcAft>
                <a:spcPct val="0"/>
              </a:spcAft>
              <a:buFontTx/>
              <a:buAutoNum type="arabicPeriod" startAt="4"/>
            </a:pPr>
            <a:r>
              <a:rPr lang="en-US" altLang="en-US" sz="1200" dirty="0">
                <a:solidFill>
                  <a:srgbClr val="FFFFFF"/>
                </a:solidFill>
                <a:latin typeface="Söhne"/>
              </a:rPr>
              <a:t>Business Insurance</a:t>
            </a:r>
            <a:endParaRPr lang="en-US" altLang="en-US" sz="1200" b="1" dirty="0">
              <a:solidFill>
                <a:srgbClr val="FFFFFF"/>
              </a:solidFill>
              <a:latin typeface="Söhne"/>
            </a:endParaRPr>
          </a:p>
          <a:p>
            <a:pPr lvl="0" eaLnBrk="0" fontAlgn="base" hangingPunct="0">
              <a:spcBef>
                <a:spcPct val="0"/>
              </a:spcBef>
              <a:spcAft>
                <a:spcPct val="0"/>
              </a:spcAft>
              <a:buFontTx/>
              <a:buAutoNum type="arabicPeriod" startAt="4"/>
            </a:pPr>
            <a:endParaRPr lang="en-US" altLang="en-US" sz="1200" b="1" dirty="0" smtClean="0">
              <a:solidFill>
                <a:srgbClr val="FFFFFF"/>
              </a:solidFill>
              <a:latin typeface="Söhne"/>
            </a:endParaRPr>
          </a:p>
          <a:p>
            <a:pPr lvl="0" eaLnBrk="0" fontAlgn="base" hangingPunct="0">
              <a:spcBef>
                <a:spcPct val="0"/>
              </a:spcBef>
              <a:spcAft>
                <a:spcPct val="0"/>
              </a:spcAft>
              <a:buFontTx/>
              <a:buAutoNum type="arabicPeriod" startAt="4"/>
            </a:pPr>
            <a:r>
              <a:rPr lang="en-US" altLang="en-US" sz="1200" b="1" dirty="0" smtClean="0">
                <a:solidFill>
                  <a:srgbClr val="FFFFFF"/>
                </a:solidFill>
                <a:latin typeface="Söhne"/>
              </a:rPr>
              <a:t>Insurance </a:t>
            </a:r>
            <a:r>
              <a:rPr lang="en-US" altLang="en-US" sz="1200" b="1" dirty="0">
                <a:solidFill>
                  <a:srgbClr val="FFFFFF"/>
                </a:solidFill>
                <a:latin typeface="Söhne"/>
              </a:rPr>
              <a:t>Processes</a:t>
            </a:r>
            <a:r>
              <a:rPr lang="en-US" altLang="en-US" sz="1200" b="1" dirty="0" smtClean="0">
                <a:solidFill>
                  <a:srgbClr val="FFFFFF"/>
                </a:solidFill>
                <a:latin typeface="Söhne"/>
              </a:rPr>
              <a:t>:</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Customer Application</a:t>
            </a:r>
          </a:p>
          <a:p>
            <a:pPr lvl="1" eaLnBrk="0" fontAlgn="base" hangingPunct="0">
              <a:spcBef>
                <a:spcPct val="0"/>
              </a:spcBef>
              <a:spcAft>
                <a:spcPct val="0"/>
              </a:spcAft>
              <a:buFontTx/>
              <a:buChar char="•"/>
            </a:pPr>
            <a:r>
              <a:rPr lang="en-US" altLang="en-US" sz="1200" dirty="0">
                <a:solidFill>
                  <a:srgbClr val="FFFFFF"/>
                </a:solidFill>
                <a:latin typeface="Söhne"/>
              </a:rPr>
              <a:t>Risk Evaluation</a:t>
            </a:r>
          </a:p>
          <a:p>
            <a:pPr lvl="1" eaLnBrk="0" fontAlgn="base" hangingPunct="0">
              <a:spcBef>
                <a:spcPct val="0"/>
              </a:spcBef>
              <a:spcAft>
                <a:spcPct val="0"/>
              </a:spcAft>
              <a:buFontTx/>
              <a:buChar char="•"/>
            </a:pPr>
            <a:r>
              <a:rPr lang="en-US" altLang="en-US" sz="1200" dirty="0">
                <a:solidFill>
                  <a:srgbClr val="FFFFFF"/>
                </a:solidFill>
                <a:latin typeface="Söhne"/>
              </a:rPr>
              <a:t>Premium Payment</a:t>
            </a:r>
          </a:p>
          <a:p>
            <a:pPr lvl="1" eaLnBrk="0" fontAlgn="base" hangingPunct="0">
              <a:spcBef>
                <a:spcPct val="0"/>
              </a:spcBef>
              <a:spcAft>
                <a:spcPct val="0"/>
              </a:spcAft>
              <a:buFontTx/>
              <a:buChar char="•"/>
            </a:pPr>
            <a:r>
              <a:rPr lang="en-US" altLang="en-US" sz="1200" dirty="0">
                <a:solidFill>
                  <a:srgbClr val="FFFFFF"/>
                </a:solidFill>
                <a:latin typeface="Söhne"/>
              </a:rPr>
              <a:t>Claims Filing</a:t>
            </a:r>
          </a:p>
          <a:p>
            <a:pPr lvl="1" eaLnBrk="0" fontAlgn="base" hangingPunct="0">
              <a:spcBef>
                <a:spcPct val="0"/>
              </a:spcBef>
              <a:spcAft>
                <a:spcPct val="0"/>
              </a:spcAft>
              <a:buFontTx/>
              <a:buChar char="•"/>
            </a:pPr>
            <a:r>
              <a:rPr lang="en-US" altLang="en-US" sz="1200" dirty="0">
                <a:solidFill>
                  <a:srgbClr val="FFFFFF"/>
                </a:solidFill>
                <a:latin typeface="Söhne"/>
              </a:rPr>
              <a:t>Claims Verification</a:t>
            </a:r>
          </a:p>
          <a:p>
            <a:pPr lvl="1" eaLnBrk="0" fontAlgn="base" hangingPunct="0">
              <a:spcBef>
                <a:spcPct val="0"/>
              </a:spcBef>
              <a:spcAft>
                <a:spcPct val="0"/>
              </a:spcAft>
              <a:buFontTx/>
              <a:buChar char="•"/>
            </a:pPr>
            <a:r>
              <a:rPr lang="en-US" altLang="en-US" sz="1200" dirty="0">
                <a:solidFill>
                  <a:srgbClr val="FFFFFF"/>
                </a:solidFill>
                <a:latin typeface="Söhne"/>
              </a:rPr>
              <a:t>Claims </a:t>
            </a:r>
            <a:r>
              <a:rPr lang="en-US" altLang="en-US" sz="1200" dirty="0" smtClean="0">
                <a:solidFill>
                  <a:srgbClr val="FFFFFF"/>
                </a:solidFill>
                <a:latin typeface="Söhne"/>
              </a:rPr>
              <a:t>Settlement</a:t>
            </a:r>
          </a:p>
          <a:p>
            <a:pPr lvl="1" eaLnBrk="0" fontAlgn="base" hangingPunct="0">
              <a:spcBef>
                <a:spcPct val="0"/>
              </a:spcBef>
              <a:spcAft>
                <a:spcPct val="0"/>
              </a:spcAft>
              <a:buFontTx/>
              <a:buChar char="•"/>
            </a:pPr>
            <a:endParaRPr lang="en-US" altLang="en-US" sz="1200" dirty="0">
              <a:solidFill>
                <a:srgbClr val="FFFFFF"/>
              </a:solidFill>
              <a:latin typeface="Söhne"/>
            </a:endParaRPr>
          </a:p>
          <a:p>
            <a:pPr lvl="0" eaLnBrk="0" fontAlgn="base" hangingPunct="0">
              <a:spcBef>
                <a:spcPct val="0"/>
              </a:spcBef>
              <a:spcAft>
                <a:spcPct val="0"/>
              </a:spcAft>
              <a:buFontTx/>
              <a:buAutoNum type="arabicPeriod" startAt="5"/>
            </a:pPr>
            <a:r>
              <a:rPr lang="en-US" altLang="en-US" sz="1200" b="1" dirty="0">
                <a:solidFill>
                  <a:srgbClr val="FFFFFF"/>
                </a:solidFill>
                <a:latin typeface="Söhne"/>
              </a:rPr>
              <a:t>Key Players:</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Insurance Companies</a:t>
            </a:r>
          </a:p>
          <a:p>
            <a:pPr lvl="1" eaLnBrk="0" fontAlgn="base" hangingPunct="0">
              <a:spcBef>
                <a:spcPct val="0"/>
              </a:spcBef>
              <a:spcAft>
                <a:spcPct val="0"/>
              </a:spcAft>
              <a:buFontTx/>
              <a:buChar char="•"/>
            </a:pPr>
            <a:r>
              <a:rPr lang="en-US" altLang="en-US" sz="1200" dirty="0">
                <a:solidFill>
                  <a:srgbClr val="FFFFFF"/>
                </a:solidFill>
                <a:latin typeface="Söhne"/>
              </a:rPr>
              <a:t>Insurance Brokers/Agents</a:t>
            </a:r>
          </a:p>
          <a:p>
            <a:pPr lvl="1" eaLnBrk="0" fontAlgn="base" hangingPunct="0">
              <a:spcBef>
                <a:spcPct val="0"/>
              </a:spcBef>
              <a:spcAft>
                <a:spcPct val="0"/>
              </a:spcAft>
              <a:buFontTx/>
              <a:buChar char="•"/>
            </a:pPr>
            <a:r>
              <a:rPr lang="en-US" altLang="en-US" sz="1200" dirty="0">
                <a:solidFill>
                  <a:srgbClr val="FFFFFF"/>
                </a:solidFill>
                <a:latin typeface="Söhne"/>
              </a:rPr>
              <a:t>Policyholders</a:t>
            </a:r>
          </a:p>
          <a:p>
            <a:pPr lvl="1" eaLnBrk="0" fontAlgn="base" hangingPunct="0">
              <a:spcBef>
                <a:spcPct val="0"/>
              </a:spcBef>
              <a:spcAft>
                <a:spcPct val="0"/>
              </a:spcAft>
              <a:buFontTx/>
              <a:buChar char="•"/>
            </a:pPr>
            <a:r>
              <a:rPr lang="en-US" altLang="en-US" sz="1200" dirty="0" smtClean="0">
                <a:solidFill>
                  <a:srgbClr val="FFFFFF"/>
                </a:solidFill>
                <a:latin typeface="Söhne"/>
              </a:rPr>
              <a:t>Regulators</a:t>
            </a:r>
          </a:p>
          <a:p>
            <a:pPr lvl="1" eaLnBrk="0" fontAlgn="base" hangingPunct="0">
              <a:spcBef>
                <a:spcPct val="0"/>
              </a:spcBef>
              <a:spcAft>
                <a:spcPct val="0"/>
              </a:spcAft>
              <a:buFontTx/>
              <a:buChar char="•"/>
            </a:pPr>
            <a:endParaRPr lang="en-US" altLang="en-US" sz="1200" dirty="0">
              <a:solidFill>
                <a:srgbClr val="FFFFFF"/>
              </a:solidFill>
              <a:latin typeface="Söhne"/>
            </a:endParaRPr>
          </a:p>
          <a:p>
            <a:pPr lvl="0" eaLnBrk="0" fontAlgn="base" hangingPunct="0">
              <a:spcBef>
                <a:spcPct val="0"/>
              </a:spcBef>
              <a:spcAft>
                <a:spcPct val="0"/>
              </a:spcAft>
              <a:buFontTx/>
              <a:buAutoNum type="arabicPeriod" startAt="6"/>
            </a:pPr>
            <a:r>
              <a:rPr lang="en-US" altLang="en-US" sz="1200" b="1" dirty="0">
                <a:solidFill>
                  <a:srgbClr val="FFFFFF"/>
                </a:solidFill>
                <a:latin typeface="Söhne"/>
              </a:rPr>
              <a:t>Challenges:</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Risk Management</a:t>
            </a:r>
          </a:p>
          <a:p>
            <a:pPr lvl="1" eaLnBrk="0" fontAlgn="base" hangingPunct="0">
              <a:spcBef>
                <a:spcPct val="0"/>
              </a:spcBef>
              <a:spcAft>
                <a:spcPct val="0"/>
              </a:spcAft>
              <a:buFontTx/>
              <a:buChar char="•"/>
            </a:pPr>
            <a:r>
              <a:rPr lang="en-US" altLang="en-US" sz="1200" dirty="0">
                <a:solidFill>
                  <a:srgbClr val="FFFFFF"/>
                </a:solidFill>
                <a:latin typeface="Söhne"/>
              </a:rPr>
              <a:t>Fraud Prevention</a:t>
            </a:r>
          </a:p>
          <a:p>
            <a:pPr lvl="1" eaLnBrk="0" fontAlgn="base" hangingPunct="0">
              <a:spcBef>
                <a:spcPct val="0"/>
              </a:spcBef>
              <a:spcAft>
                <a:spcPct val="0"/>
              </a:spcAft>
              <a:buFontTx/>
              <a:buChar char="•"/>
            </a:pPr>
            <a:r>
              <a:rPr lang="en-US" altLang="en-US" sz="1200" dirty="0">
                <a:solidFill>
                  <a:srgbClr val="FFFFFF"/>
                </a:solidFill>
                <a:latin typeface="Söhne"/>
              </a:rPr>
              <a:t>Regulatory </a:t>
            </a:r>
            <a:r>
              <a:rPr lang="en-US" altLang="en-US" sz="1200" dirty="0" smtClean="0">
                <a:solidFill>
                  <a:srgbClr val="FFFFFF"/>
                </a:solidFill>
                <a:latin typeface="Söhne"/>
              </a:rPr>
              <a:t>Compliance</a:t>
            </a:r>
          </a:p>
          <a:p>
            <a:pPr lvl="1" eaLnBrk="0" fontAlgn="base" hangingPunct="0">
              <a:spcBef>
                <a:spcPct val="0"/>
              </a:spcBef>
              <a:spcAft>
                <a:spcPct val="0"/>
              </a:spcAft>
              <a:buFontTx/>
              <a:buChar char="•"/>
            </a:pPr>
            <a:r>
              <a:rPr lang="en-US" altLang="en-US" sz="1200" dirty="0" smtClean="0">
                <a:solidFill>
                  <a:srgbClr val="FFFFFF"/>
                </a:solidFill>
                <a:latin typeface="Söhne"/>
              </a:rPr>
              <a:t>Data Security</a:t>
            </a:r>
          </a:p>
          <a:p>
            <a:pPr lvl="1" eaLnBrk="0" fontAlgn="base" hangingPunct="0">
              <a:spcBef>
                <a:spcPct val="0"/>
              </a:spcBef>
              <a:spcAft>
                <a:spcPct val="0"/>
              </a:spcAft>
              <a:buFontTx/>
              <a:buChar char="•"/>
            </a:pPr>
            <a:r>
              <a:rPr lang="en-US" altLang="en-US" sz="1200" dirty="0" smtClean="0">
                <a:solidFill>
                  <a:srgbClr val="FFFFFF"/>
                </a:solidFill>
                <a:latin typeface="Söhne"/>
              </a:rPr>
              <a:t>Customer </a:t>
            </a:r>
            <a:r>
              <a:rPr lang="en-US" altLang="en-US" sz="1200" dirty="0" smtClean="0">
                <a:solidFill>
                  <a:srgbClr val="FFFFFF"/>
                </a:solidFill>
                <a:latin typeface="Söhne"/>
              </a:rPr>
              <a:t>Retention</a:t>
            </a:r>
          </a:p>
          <a:p>
            <a:pPr lvl="1" eaLnBrk="0" fontAlgn="base" hangingPunct="0">
              <a:spcBef>
                <a:spcPct val="0"/>
              </a:spcBef>
              <a:spcAft>
                <a:spcPct val="0"/>
              </a:spcAft>
              <a:buFontTx/>
              <a:buChar char="•"/>
            </a:pPr>
            <a:endParaRPr lang="en-US" altLang="en-US" sz="1200" dirty="0" smtClean="0">
              <a:solidFill>
                <a:srgbClr val="FFFFFF"/>
              </a:solidFill>
              <a:latin typeface="Söhne"/>
            </a:endParaRPr>
          </a:p>
          <a:p>
            <a:pPr lvl="0" eaLnBrk="0" fontAlgn="base" hangingPunct="0">
              <a:spcBef>
                <a:spcPct val="0"/>
              </a:spcBef>
              <a:spcAft>
                <a:spcPct val="0"/>
              </a:spcAft>
              <a:buFontTx/>
              <a:buAutoNum type="arabicPeriod" startAt="7"/>
            </a:pPr>
            <a:r>
              <a:rPr lang="en-US" altLang="en-US" sz="1200" b="1" dirty="0">
                <a:solidFill>
                  <a:srgbClr val="FFFFFF"/>
                </a:solidFill>
                <a:latin typeface="Söhne"/>
              </a:rPr>
              <a:t>Technologies in Insurance:</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Artificial Intelligence (AI)</a:t>
            </a:r>
          </a:p>
          <a:p>
            <a:pPr lvl="1" eaLnBrk="0" fontAlgn="base" hangingPunct="0">
              <a:spcBef>
                <a:spcPct val="0"/>
              </a:spcBef>
              <a:spcAft>
                <a:spcPct val="0"/>
              </a:spcAft>
            </a:pPr>
            <a:endParaRPr lang="en-US" altLang="en-US" sz="1200" dirty="0" smtClean="0">
              <a:solidFill>
                <a:srgbClr val="FFFFFF"/>
              </a:solidFill>
              <a:latin typeface="Söhne"/>
            </a:endParaRPr>
          </a:p>
          <a:p>
            <a:pPr lvl="1" eaLnBrk="0" fontAlgn="base" hangingPunct="0">
              <a:spcBef>
                <a:spcPct val="0"/>
              </a:spcBef>
              <a:spcAft>
                <a:spcPct val="0"/>
              </a:spcAft>
              <a:buFontTx/>
              <a:buChar char="•"/>
            </a:pPr>
            <a:endParaRPr lang="en-US" altLang="en-US" sz="1200" dirty="0">
              <a:solidFill>
                <a:srgbClr val="FFFFFF"/>
              </a:solidFill>
              <a:latin typeface="Söhne"/>
            </a:endParaRPr>
          </a:p>
          <a:p>
            <a:pPr lvl="1" eaLnBrk="0" fontAlgn="base" hangingPunct="0">
              <a:spcBef>
                <a:spcPct val="0"/>
              </a:spcBef>
              <a:spcAft>
                <a:spcPct val="0"/>
              </a:spcAft>
              <a:buFontTx/>
              <a:buChar char="•"/>
            </a:pPr>
            <a:endParaRPr lang="en-US" altLang="en-US" sz="1200" dirty="0" smtClean="0">
              <a:solidFill>
                <a:srgbClr val="FFFFFF"/>
              </a:solidFill>
              <a:latin typeface="Söhne"/>
            </a:endParaRPr>
          </a:p>
          <a:p>
            <a:pPr lvl="1" eaLnBrk="0" fontAlgn="base" hangingPunct="0">
              <a:spcBef>
                <a:spcPct val="0"/>
              </a:spcBef>
              <a:spcAft>
                <a:spcPct val="0"/>
              </a:spcAft>
              <a:buFontTx/>
              <a:buChar char="•"/>
            </a:pPr>
            <a:endParaRPr lang="en-US" altLang="en-US" sz="1200" dirty="0">
              <a:solidFill>
                <a:srgbClr val="FFFFFF"/>
              </a:solidFill>
              <a:latin typeface="Söhne"/>
            </a:endParaRPr>
          </a:p>
        </p:txBody>
      </p:sp>
      <p:sp>
        <p:nvSpPr>
          <p:cNvPr id="14" name="TextBox 13"/>
          <p:cNvSpPr txBox="1"/>
          <p:nvPr/>
        </p:nvSpPr>
        <p:spPr>
          <a:xfrm>
            <a:off x="8373885" y="2008890"/>
            <a:ext cx="3637237" cy="4524315"/>
          </a:xfrm>
          <a:prstGeom prst="rect">
            <a:avLst/>
          </a:prstGeom>
          <a:noFill/>
        </p:spPr>
        <p:txBody>
          <a:bodyPr wrap="square" rtlCol="0">
            <a:spAutoFit/>
          </a:bodyPr>
          <a:lstStyle/>
          <a:p>
            <a:pPr lvl="0" eaLnBrk="0" fontAlgn="base" hangingPunct="0">
              <a:spcBef>
                <a:spcPct val="0"/>
              </a:spcBef>
              <a:spcAft>
                <a:spcPct val="0"/>
              </a:spcAft>
            </a:pPr>
            <a:endParaRPr lang="en-US" altLang="en-US" sz="1200" b="1"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Big </a:t>
            </a:r>
            <a:r>
              <a:rPr lang="en-US" altLang="en-US" sz="1200" dirty="0">
                <a:solidFill>
                  <a:srgbClr val="FFFFFF"/>
                </a:solidFill>
                <a:latin typeface="Söhne"/>
              </a:rPr>
              <a:t>Data Analytics</a:t>
            </a:r>
          </a:p>
          <a:p>
            <a:pPr lvl="1" eaLnBrk="0" fontAlgn="base" hangingPunct="0">
              <a:spcBef>
                <a:spcPct val="0"/>
              </a:spcBef>
              <a:spcAft>
                <a:spcPct val="0"/>
              </a:spcAft>
              <a:buFontTx/>
              <a:buChar char="•"/>
            </a:pPr>
            <a:r>
              <a:rPr lang="en-US" altLang="en-US" sz="1200" dirty="0">
                <a:solidFill>
                  <a:srgbClr val="FFFFFF"/>
                </a:solidFill>
                <a:latin typeface="Söhne"/>
              </a:rPr>
              <a:t>Internet of Things (</a:t>
            </a:r>
            <a:r>
              <a:rPr lang="en-US" altLang="en-US" sz="1200" dirty="0" err="1">
                <a:solidFill>
                  <a:srgbClr val="FFFFFF"/>
                </a:solidFill>
                <a:latin typeface="Söhne"/>
              </a:rPr>
              <a:t>IoT</a:t>
            </a:r>
            <a:r>
              <a:rPr lang="en-US" altLang="en-US" sz="1200" dirty="0" smtClean="0">
                <a:solidFill>
                  <a:srgbClr val="FFFFFF"/>
                </a:solidFill>
                <a:latin typeface="Söhne"/>
              </a:rPr>
              <a:t>)</a:t>
            </a:r>
            <a:endParaRPr lang="en-US" altLang="en-US" sz="1200" b="1"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Block chain</a:t>
            </a:r>
            <a:endParaRPr lang="en-US" altLang="en-US" sz="1200"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Mobile Apps</a:t>
            </a:r>
          </a:p>
          <a:p>
            <a:pPr lvl="1" eaLnBrk="0" fontAlgn="base" hangingPunct="0">
              <a:spcBef>
                <a:spcPct val="0"/>
              </a:spcBef>
              <a:spcAft>
                <a:spcPct val="0"/>
              </a:spcAft>
              <a:buFontTx/>
              <a:buChar char="•"/>
            </a:pPr>
            <a:endParaRPr lang="en-US" altLang="en-US" sz="1200" dirty="0" smtClean="0">
              <a:solidFill>
                <a:srgbClr val="FFFFFF"/>
              </a:solidFill>
              <a:latin typeface="Söhne"/>
            </a:endParaRPr>
          </a:p>
          <a:p>
            <a:pPr lvl="0" eaLnBrk="0" fontAlgn="base" hangingPunct="0">
              <a:spcBef>
                <a:spcPct val="0"/>
              </a:spcBef>
              <a:spcAft>
                <a:spcPct val="0"/>
              </a:spcAft>
              <a:buFontTx/>
              <a:buAutoNum type="arabicPeriod" startAt="8"/>
            </a:pPr>
            <a:r>
              <a:rPr lang="en-US" altLang="en-US" sz="1200" b="1" dirty="0" smtClean="0">
                <a:solidFill>
                  <a:srgbClr val="FFFFFF"/>
                </a:solidFill>
                <a:latin typeface="Söhne"/>
              </a:rPr>
              <a:t>Market Trends:</a:t>
            </a:r>
            <a:endParaRPr lang="en-US" altLang="en-US" sz="1200"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Personalized Policies</a:t>
            </a:r>
          </a:p>
          <a:p>
            <a:pPr lvl="1" eaLnBrk="0" fontAlgn="base" hangingPunct="0">
              <a:spcBef>
                <a:spcPct val="0"/>
              </a:spcBef>
              <a:spcAft>
                <a:spcPct val="0"/>
              </a:spcAft>
              <a:buFontTx/>
              <a:buChar char="•"/>
            </a:pPr>
            <a:r>
              <a:rPr lang="en-US" altLang="en-US" sz="1200" dirty="0" smtClean="0">
                <a:solidFill>
                  <a:srgbClr val="FFFFFF"/>
                </a:solidFill>
                <a:latin typeface="Söhne"/>
              </a:rPr>
              <a:t>Digital Transformation</a:t>
            </a:r>
          </a:p>
          <a:p>
            <a:pPr lvl="1" eaLnBrk="0" fontAlgn="base" hangingPunct="0">
              <a:spcBef>
                <a:spcPct val="0"/>
              </a:spcBef>
              <a:spcAft>
                <a:spcPct val="0"/>
              </a:spcAft>
              <a:buFontTx/>
              <a:buChar char="•"/>
            </a:pPr>
            <a:r>
              <a:rPr lang="en-US" altLang="en-US" sz="1200" dirty="0" smtClean="0">
                <a:solidFill>
                  <a:srgbClr val="FFFFFF"/>
                </a:solidFill>
                <a:latin typeface="Söhne"/>
              </a:rPr>
              <a:t>Telematics in Auto Insurance</a:t>
            </a:r>
          </a:p>
          <a:p>
            <a:pPr lvl="1" eaLnBrk="0" fontAlgn="base" hangingPunct="0">
              <a:spcBef>
                <a:spcPct val="0"/>
              </a:spcBef>
              <a:spcAft>
                <a:spcPct val="0"/>
              </a:spcAft>
              <a:buFontTx/>
              <a:buChar char="•"/>
            </a:pPr>
            <a:r>
              <a:rPr lang="en-US" altLang="en-US" sz="1200" dirty="0" smtClean="0">
                <a:solidFill>
                  <a:srgbClr val="FFFFFF"/>
                </a:solidFill>
                <a:latin typeface="Söhne"/>
              </a:rPr>
              <a:t>Usage-Based Insurance</a:t>
            </a:r>
          </a:p>
          <a:p>
            <a:pPr lvl="1" eaLnBrk="0" fontAlgn="base" hangingPunct="0">
              <a:spcBef>
                <a:spcPct val="0"/>
              </a:spcBef>
              <a:spcAft>
                <a:spcPct val="0"/>
              </a:spcAft>
              <a:buFontTx/>
              <a:buChar char="•"/>
            </a:pPr>
            <a:r>
              <a:rPr lang="en-US" altLang="en-US" sz="1200" dirty="0" smtClean="0">
                <a:solidFill>
                  <a:srgbClr val="FFFFFF"/>
                </a:solidFill>
                <a:latin typeface="Söhne"/>
              </a:rPr>
              <a:t>Sustainability Initiatives</a:t>
            </a:r>
          </a:p>
          <a:p>
            <a:pPr lvl="1" eaLnBrk="0" fontAlgn="base" hangingPunct="0">
              <a:spcBef>
                <a:spcPct val="0"/>
              </a:spcBef>
              <a:spcAft>
                <a:spcPct val="0"/>
              </a:spcAft>
              <a:buFontTx/>
              <a:buChar char="•"/>
            </a:pPr>
            <a:endParaRPr lang="en-US" altLang="en-US" sz="1200" dirty="0" smtClean="0">
              <a:solidFill>
                <a:srgbClr val="FFFFFF"/>
              </a:solidFill>
              <a:latin typeface="Söhne"/>
            </a:endParaRPr>
          </a:p>
          <a:p>
            <a:pPr lvl="0" eaLnBrk="0" fontAlgn="base" hangingPunct="0">
              <a:spcBef>
                <a:spcPct val="0"/>
              </a:spcBef>
              <a:spcAft>
                <a:spcPct val="0"/>
              </a:spcAft>
              <a:buFontTx/>
              <a:buAutoNum type="arabicPeriod" startAt="9"/>
            </a:pPr>
            <a:r>
              <a:rPr lang="en-US" altLang="en-US" sz="1200" b="1" dirty="0" smtClean="0">
                <a:solidFill>
                  <a:srgbClr val="FFFFFF"/>
                </a:solidFill>
                <a:latin typeface="Söhne"/>
              </a:rPr>
              <a:t>Key Metrics:</a:t>
            </a:r>
            <a:endParaRPr lang="en-US" altLang="en-US" sz="1200"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Loss Ratio</a:t>
            </a:r>
          </a:p>
          <a:p>
            <a:pPr lvl="1" eaLnBrk="0" fontAlgn="base" hangingPunct="0">
              <a:spcBef>
                <a:spcPct val="0"/>
              </a:spcBef>
              <a:spcAft>
                <a:spcPct val="0"/>
              </a:spcAft>
              <a:buFontTx/>
              <a:buChar char="•"/>
            </a:pPr>
            <a:r>
              <a:rPr lang="en-US" altLang="en-US" sz="1200" dirty="0" smtClean="0">
                <a:solidFill>
                  <a:srgbClr val="FFFFFF"/>
                </a:solidFill>
                <a:latin typeface="Söhne"/>
              </a:rPr>
              <a:t>Combined Ratio</a:t>
            </a:r>
          </a:p>
          <a:p>
            <a:pPr lvl="1" eaLnBrk="0" fontAlgn="base" hangingPunct="0">
              <a:spcBef>
                <a:spcPct val="0"/>
              </a:spcBef>
              <a:spcAft>
                <a:spcPct val="0"/>
              </a:spcAft>
              <a:buFontTx/>
              <a:buChar char="•"/>
            </a:pPr>
            <a:r>
              <a:rPr lang="en-US" altLang="en-US" sz="1200" dirty="0" smtClean="0">
                <a:solidFill>
                  <a:srgbClr val="FFFFFF"/>
                </a:solidFill>
                <a:latin typeface="Söhne"/>
              </a:rPr>
              <a:t>Policyholder Retention</a:t>
            </a:r>
          </a:p>
          <a:p>
            <a:pPr lvl="1" eaLnBrk="0" fontAlgn="base" hangingPunct="0">
              <a:spcBef>
                <a:spcPct val="0"/>
              </a:spcBef>
              <a:spcAft>
                <a:spcPct val="0"/>
              </a:spcAft>
              <a:buFontTx/>
              <a:buChar char="•"/>
            </a:pPr>
            <a:r>
              <a:rPr lang="en-US" altLang="en-US" sz="1200" dirty="0" smtClean="0">
                <a:solidFill>
                  <a:srgbClr val="FFFFFF"/>
                </a:solidFill>
                <a:latin typeface="Söhne"/>
              </a:rPr>
              <a:t>Average Premium</a:t>
            </a:r>
          </a:p>
          <a:p>
            <a:pPr lvl="1" eaLnBrk="0" fontAlgn="base" hangingPunct="0">
              <a:spcBef>
                <a:spcPct val="0"/>
              </a:spcBef>
              <a:spcAft>
                <a:spcPct val="0"/>
              </a:spcAft>
              <a:buFontTx/>
              <a:buChar char="•"/>
            </a:pPr>
            <a:r>
              <a:rPr lang="en-US" altLang="en-US" sz="1200" dirty="0" smtClean="0">
                <a:solidFill>
                  <a:srgbClr val="FFFFFF"/>
                </a:solidFill>
                <a:latin typeface="Söhne"/>
              </a:rPr>
              <a:t>Claims Ratio</a:t>
            </a:r>
          </a:p>
          <a:p>
            <a:pPr lvl="1" eaLnBrk="0" fontAlgn="base" hangingPunct="0">
              <a:spcBef>
                <a:spcPct val="0"/>
              </a:spcBef>
              <a:spcAft>
                <a:spcPct val="0"/>
              </a:spcAft>
              <a:buFontTx/>
              <a:buChar char="•"/>
            </a:pPr>
            <a:endParaRPr lang="en-US" altLang="en-US" sz="1200" dirty="0" smtClean="0">
              <a:solidFill>
                <a:srgbClr val="FFFFFF"/>
              </a:solidFill>
              <a:latin typeface="Söhne"/>
            </a:endParaRPr>
          </a:p>
          <a:p>
            <a:pPr lvl="0" eaLnBrk="0" fontAlgn="base" hangingPunct="0">
              <a:spcBef>
                <a:spcPct val="0"/>
              </a:spcBef>
              <a:spcAft>
                <a:spcPct val="0"/>
              </a:spcAft>
              <a:buFontTx/>
              <a:buAutoNum type="arabicPeriod" startAt="10"/>
            </a:pPr>
            <a:r>
              <a:rPr lang="en-US" altLang="en-US" sz="1200" b="1" dirty="0" smtClean="0">
                <a:solidFill>
                  <a:srgbClr val="FFFFFF"/>
                </a:solidFill>
                <a:latin typeface="Söhne"/>
              </a:rPr>
              <a:t>Regulatory Environment:</a:t>
            </a:r>
            <a:endParaRPr lang="en-US" altLang="en-US" sz="1200" dirty="0" smtClean="0">
              <a:solidFill>
                <a:srgbClr val="FFFFFF"/>
              </a:solidFill>
              <a:latin typeface="Söhne"/>
            </a:endParaRPr>
          </a:p>
          <a:p>
            <a:pPr lvl="1" eaLnBrk="0" fontAlgn="base" hangingPunct="0">
              <a:spcBef>
                <a:spcPct val="0"/>
              </a:spcBef>
              <a:spcAft>
                <a:spcPct val="0"/>
              </a:spcAft>
              <a:buFontTx/>
              <a:buChar char="•"/>
            </a:pPr>
            <a:r>
              <a:rPr lang="en-US" altLang="en-US" sz="1200" dirty="0" smtClean="0">
                <a:solidFill>
                  <a:srgbClr val="FFFFFF"/>
                </a:solidFill>
                <a:latin typeface="Söhne"/>
              </a:rPr>
              <a:t>State Insurance Departments</a:t>
            </a:r>
          </a:p>
          <a:p>
            <a:pPr lvl="1" eaLnBrk="0" fontAlgn="base" hangingPunct="0">
              <a:spcBef>
                <a:spcPct val="0"/>
              </a:spcBef>
              <a:spcAft>
                <a:spcPct val="0"/>
              </a:spcAft>
              <a:buFontTx/>
              <a:buChar char="•"/>
            </a:pPr>
            <a:r>
              <a:rPr lang="en-US" altLang="en-US" sz="1200" dirty="0" smtClean="0">
                <a:solidFill>
                  <a:srgbClr val="FFFFFF"/>
                </a:solidFill>
                <a:latin typeface="Söhne"/>
              </a:rPr>
              <a:t>Federal Oversight</a:t>
            </a:r>
          </a:p>
          <a:p>
            <a:pPr lvl="1" eaLnBrk="0" fontAlgn="base" hangingPunct="0">
              <a:spcBef>
                <a:spcPct val="0"/>
              </a:spcBef>
              <a:spcAft>
                <a:spcPct val="0"/>
              </a:spcAft>
              <a:buFontTx/>
              <a:buChar char="•"/>
            </a:pPr>
            <a:r>
              <a:rPr lang="en-US" altLang="en-US" sz="1200" dirty="0" smtClean="0">
                <a:solidFill>
                  <a:srgbClr val="FFFFFF"/>
                </a:solidFill>
                <a:latin typeface="Söhne"/>
              </a:rPr>
              <a:t>Compliance Requirements</a:t>
            </a:r>
            <a:endParaRPr lang="en-US" altLang="en-US" sz="1200" dirty="0">
              <a:solidFill>
                <a:srgbClr val="FFFFFF"/>
              </a:solidFill>
              <a:latin typeface="Söhne"/>
            </a:endParaRPr>
          </a:p>
        </p:txBody>
      </p:sp>
      <p:sp>
        <p:nvSpPr>
          <p:cNvPr id="15" name="TextBox 14"/>
          <p:cNvSpPr txBox="1"/>
          <p:nvPr/>
        </p:nvSpPr>
        <p:spPr>
          <a:xfrm>
            <a:off x="318052" y="2008890"/>
            <a:ext cx="3196424" cy="4770537"/>
          </a:xfrm>
          <a:prstGeom prst="rect">
            <a:avLst/>
          </a:prstGeom>
          <a:noFill/>
        </p:spPr>
        <p:txBody>
          <a:bodyPr wrap="square" rtlCol="0">
            <a:spAutoFit/>
          </a:bodyPr>
          <a:lstStyle/>
          <a:p>
            <a:pPr lvl="0" eaLnBrk="0" fontAlgn="base" hangingPunct="0">
              <a:spcBef>
                <a:spcPct val="0"/>
              </a:spcBef>
              <a:spcAft>
                <a:spcPct val="0"/>
              </a:spcAft>
              <a:buFontTx/>
              <a:buAutoNum type="arabicPeriod"/>
            </a:pPr>
            <a:r>
              <a:rPr lang="en-US" altLang="en-US" sz="1200" b="1" dirty="0">
                <a:solidFill>
                  <a:srgbClr val="FFFFFF"/>
                </a:solidFill>
                <a:latin typeface="Söhne"/>
              </a:rPr>
              <a:t>Types of Insurance:</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Life Insurance</a:t>
            </a:r>
          </a:p>
          <a:p>
            <a:pPr lvl="1" eaLnBrk="0" fontAlgn="base" hangingPunct="0">
              <a:spcBef>
                <a:spcPct val="0"/>
              </a:spcBef>
              <a:spcAft>
                <a:spcPct val="0"/>
              </a:spcAft>
              <a:buFontTx/>
              <a:buChar char="•"/>
            </a:pPr>
            <a:r>
              <a:rPr lang="en-US" altLang="en-US" sz="1200" dirty="0">
                <a:solidFill>
                  <a:srgbClr val="FFFFFF"/>
                </a:solidFill>
                <a:latin typeface="Söhne"/>
              </a:rPr>
              <a:t>Health Insurance</a:t>
            </a:r>
          </a:p>
          <a:p>
            <a:pPr lvl="1" eaLnBrk="0" fontAlgn="base" hangingPunct="0">
              <a:spcBef>
                <a:spcPct val="0"/>
              </a:spcBef>
              <a:spcAft>
                <a:spcPct val="0"/>
              </a:spcAft>
              <a:buFontTx/>
              <a:buChar char="•"/>
            </a:pPr>
            <a:r>
              <a:rPr lang="en-US" altLang="en-US" sz="1200" dirty="0">
                <a:solidFill>
                  <a:srgbClr val="FFFFFF"/>
                </a:solidFill>
                <a:latin typeface="Söhne"/>
              </a:rPr>
              <a:t>Property and Casualty Insurance (Home, Auto)</a:t>
            </a:r>
          </a:p>
          <a:p>
            <a:pPr lvl="1" eaLnBrk="0" fontAlgn="base" hangingPunct="0">
              <a:spcBef>
                <a:spcPct val="0"/>
              </a:spcBef>
              <a:spcAft>
                <a:spcPct val="0"/>
              </a:spcAft>
              <a:buFontTx/>
              <a:buChar char="•"/>
            </a:pPr>
            <a:r>
              <a:rPr lang="en-US" altLang="en-US" sz="1200" dirty="0">
                <a:solidFill>
                  <a:srgbClr val="FFFFFF"/>
                </a:solidFill>
                <a:latin typeface="Söhne"/>
              </a:rPr>
              <a:t>Commercial Insurance</a:t>
            </a:r>
          </a:p>
          <a:p>
            <a:pPr lvl="1" eaLnBrk="0" fontAlgn="base" hangingPunct="0">
              <a:spcBef>
                <a:spcPct val="0"/>
              </a:spcBef>
              <a:spcAft>
                <a:spcPct val="0"/>
              </a:spcAft>
              <a:buFontTx/>
              <a:buChar char="•"/>
            </a:pPr>
            <a:r>
              <a:rPr lang="en-US" altLang="en-US" sz="1200" dirty="0">
                <a:solidFill>
                  <a:srgbClr val="FFFFFF"/>
                </a:solidFill>
                <a:latin typeface="Söhne"/>
              </a:rPr>
              <a:t>Liability </a:t>
            </a:r>
            <a:r>
              <a:rPr lang="en-US" altLang="en-US" sz="1200" dirty="0" smtClean="0">
                <a:solidFill>
                  <a:srgbClr val="FFFFFF"/>
                </a:solidFill>
                <a:latin typeface="Söhne"/>
              </a:rPr>
              <a:t>Insurance</a:t>
            </a:r>
          </a:p>
          <a:p>
            <a:pPr lvl="1" eaLnBrk="0" fontAlgn="base" hangingPunct="0">
              <a:spcBef>
                <a:spcPct val="0"/>
              </a:spcBef>
              <a:spcAft>
                <a:spcPct val="0"/>
              </a:spcAft>
              <a:buFontTx/>
              <a:buChar char="•"/>
            </a:pPr>
            <a:endParaRPr lang="en-US" altLang="en-US" sz="1200" dirty="0">
              <a:solidFill>
                <a:srgbClr val="FFFFFF"/>
              </a:solidFill>
              <a:latin typeface="Söhne"/>
            </a:endParaRPr>
          </a:p>
          <a:p>
            <a:pPr lvl="0" eaLnBrk="0" fontAlgn="base" hangingPunct="0">
              <a:spcBef>
                <a:spcPct val="0"/>
              </a:spcBef>
              <a:spcAft>
                <a:spcPct val="0"/>
              </a:spcAft>
              <a:buFontTx/>
              <a:buAutoNum type="arabicPeriod" startAt="2"/>
            </a:pPr>
            <a:r>
              <a:rPr lang="en-US" altLang="en-US" sz="1200" b="1" dirty="0">
                <a:solidFill>
                  <a:srgbClr val="FFFFFF"/>
                </a:solidFill>
                <a:latin typeface="Söhne"/>
              </a:rPr>
              <a:t>Insurance Functions:</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Risk Assessment</a:t>
            </a:r>
          </a:p>
          <a:p>
            <a:pPr lvl="1" eaLnBrk="0" fontAlgn="base" hangingPunct="0">
              <a:spcBef>
                <a:spcPct val="0"/>
              </a:spcBef>
              <a:spcAft>
                <a:spcPct val="0"/>
              </a:spcAft>
              <a:buFontTx/>
              <a:buChar char="•"/>
            </a:pPr>
            <a:r>
              <a:rPr lang="en-US" altLang="en-US" sz="1200" dirty="0">
                <a:solidFill>
                  <a:srgbClr val="FFFFFF"/>
                </a:solidFill>
                <a:latin typeface="Söhne"/>
              </a:rPr>
              <a:t>Premium Calculation</a:t>
            </a:r>
          </a:p>
          <a:p>
            <a:pPr lvl="1" eaLnBrk="0" fontAlgn="base" hangingPunct="0">
              <a:spcBef>
                <a:spcPct val="0"/>
              </a:spcBef>
              <a:spcAft>
                <a:spcPct val="0"/>
              </a:spcAft>
              <a:buFontTx/>
              <a:buChar char="•"/>
            </a:pPr>
            <a:r>
              <a:rPr lang="en-US" altLang="en-US" sz="1200" dirty="0">
                <a:solidFill>
                  <a:srgbClr val="FFFFFF"/>
                </a:solidFill>
                <a:latin typeface="Söhne"/>
              </a:rPr>
              <a:t>Policy Issuance</a:t>
            </a:r>
          </a:p>
          <a:p>
            <a:pPr lvl="1" eaLnBrk="0" fontAlgn="base" hangingPunct="0">
              <a:spcBef>
                <a:spcPct val="0"/>
              </a:spcBef>
              <a:spcAft>
                <a:spcPct val="0"/>
              </a:spcAft>
              <a:buFontTx/>
              <a:buChar char="•"/>
            </a:pPr>
            <a:r>
              <a:rPr lang="en-US" altLang="en-US" sz="1200" dirty="0">
                <a:solidFill>
                  <a:srgbClr val="FFFFFF"/>
                </a:solidFill>
                <a:latin typeface="Söhne"/>
              </a:rPr>
              <a:t>Claims Processing</a:t>
            </a:r>
          </a:p>
          <a:p>
            <a:pPr lvl="1" eaLnBrk="0" fontAlgn="base" hangingPunct="0">
              <a:spcBef>
                <a:spcPct val="0"/>
              </a:spcBef>
              <a:spcAft>
                <a:spcPct val="0"/>
              </a:spcAft>
              <a:buFontTx/>
              <a:buChar char="•"/>
            </a:pPr>
            <a:r>
              <a:rPr lang="en-US" altLang="en-US" sz="1200" dirty="0" smtClean="0">
                <a:solidFill>
                  <a:srgbClr val="FFFFFF"/>
                </a:solidFill>
                <a:latin typeface="Söhne"/>
              </a:rPr>
              <a:t>Underwriting</a:t>
            </a:r>
          </a:p>
          <a:p>
            <a:pPr lvl="1" eaLnBrk="0" fontAlgn="base" hangingPunct="0">
              <a:spcBef>
                <a:spcPct val="0"/>
              </a:spcBef>
              <a:spcAft>
                <a:spcPct val="0"/>
              </a:spcAft>
              <a:buFontTx/>
              <a:buChar char="•"/>
            </a:pPr>
            <a:endParaRPr lang="en-US" altLang="en-US" sz="1200" dirty="0">
              <a:solidFill>
                <a:srgbClr val="FFFFFF"/>
              </a:solidFill>
              <a:latin typeface="Söhne"/>
            </a:endParaRPr>
          </a:p>
          <a:p>
            <a:pPr lvl="0" eaLnBrk="0" fontAlgn="base" hangingPunct="0">
              <a:spcBef>
                <a:spcPct val="0"/>
              </a:spcBef>
              <a:spcAft>
                <a:spcPct val="0"/>
              </a:spcAft>
              <a:buFontTx/>
              <a:buAutoNum type="arabicPeriod" startAt="3"/>
            </a:pPr>
            <a:r>
              <a:rPr lang="en-US" altLang="en-US" sz="1200" b="1" dirty="0">
                <a:solidFill>
                  <a:srgbClr val="FFFFFF"/>
                </a:solidFill>
                <a:latin typeface="Söhne"/>
              </a:rPr>
              <a:t>Insurance Products</a:t>
            </a:r>
            <a:r>
              <a:rPr lang="en-US" altLang="en-US" sz="1200" b="1" dirty="0" smtClean="0">
                <a:solidFill>
                  <a:srgbClr val="FFFFFF"/>
                </a:solidFill>
                <a:latin typeface="Söhne"/>
              </a:rPr>
              <a:t>:</a:t>
            </a:r>
            <a:endParaRPr lang="en-US" altLang="en-US" sz="1200" dirty="0">
              <a:solidFill>
                <a:srgbClr val="FFFFFF"/>
              </a:solidFill>
              <a:latin typeface="Söhne"/>
            </a:endParaRPr>
          </a:p>
          <a:p>
            <a:pPr lvl="1" eaLnBrk="0" fontAlgn="base" hangingPunct="0">
              <a:spcBef>
                <a:spcPct val="0"/>
              </a:spcBef>
              <a:spcAft>
                <a:spcPct val="0"/>
              </a:spcAft>
              <a:buFontTx/>
              <a:buChar char="•"/>
            </a:pPr>
            <a:r>
              <a:rPr lang="en-US" altLang="en-US" sz="1200" dirty="0">
                <a:solidFill>
                  <a:srgbClr val="FFFFFF"/>
                </a:solidFill>
                <a:latin typeface="Söhne"/>
              </a:rPr>
              <a:t>Term Life Insurance</a:t>
            </a:r>
          </a:p>
          <a:p>
            <a:pPr lvl="1" eaLnBrk="0" fontAlgn="base" hangingPunct="0">
              <a:spcBef>
                <a:spcPct val="0"/>
              </a:spcBef>
              <a:spcAft>
                <a:spcPct val="0"/>
              </a:spcAft>
              <a:buFontTx/>
              <a:buChar char="•"/>
            </a:pPr>
            <a:r>
              <a:rPr lang="en-US" altLang="en-US" sz="1200" dirty="0">
                <a:solidFill>
                  <a:srgbClr val="FFFFFF"/>
                </a:solidFill>
                <a:latin typeface="Söhne"/>
              </a:rPr>
              <a:t>Whole Life Insurance</a:t>
            </a:r>
          </a:p>
          <a:p>
            <a:pPr lvl="1" eaLnBrk="0" fontAlgn="base" hangingPunct="0">
              <a:spcBef>
                <a:spcPct val="0"/>
              </a:spcBef>
              <a:spcAft>
                <a:spcPct val="0"/>
              </a:spcAft>
              <a:buFontTx/>
              <a:buChar char="•"/>
            </a:pPr>
            <a:r>
              <a:rPr lang="en-US" altLang="en-US" sz="1200" dirty="0">
                <a:solidFill>
                  <a:srgbClr val="FFFFFF"/>
                </a:solidFill>
                <a:latin typeface="Söhne"/>
              </a:rPr>
              <a:t>Health Maintenance Organization (HMO)</a:t>
            </a:r>
          </a:p>
          <a:p>
            <a:pPr lvl="1" eaLnBrk="0" fontAlgn="base" hangingPunct="0">
              <a:spcBef>
                <a:spcPct val="0"/>
              </a:spcBef>
              <a:spcAft>
                <a:spcPct val="0"/>
              </a:spcAft>
              <a:buFontTx/>
              <a:buChar char="•"/>
            </a:pPr>
            <a:r>
              <a:rPr lang="en-US" altLang="en-US" sz="1200" dirty="0">
                <a:solidFill>
                  <a:srgbClr val="FFFFFF"/>
                </a:solidFill>
                <a:latin typeface="Söhne"/>
              </a:rPr>
              <a:t>Preferred Provider Organization (PPO</a:t>
            </a:r>
            <a:r>
              <a:rPr lang="en-US" altLang="en-US" sz="1200" dirty="0" smtClean="0">
                <a:solidFill>
                  <a:srgbClr val="FFFFFF"/>
                </a:solidFill>
                <a:latin typeface="Söhne"/>
              </a:rPr>
              <a:t>)</a:t>
            </a:r>
          </a:p>
          <a:p>
            <a:pPr lvl="1" eaLnBrk="0" fontAlgn="base" hangingPunct="0">
              <a:spcBef>
                <a:spcPct val="0"/>
              </a:spcBef>
              <a:spcAft>
                <a:spcPct val="0"/>
              </a:spcAft>
              <a:buFontTx/>
              <a:buChar char="•"/>
            </a:pPr>
            <a:r>
              <a:rPr lang="en-US" altLang="en-US" sz="1400" dirty="0" smtClean="0">
                <a:solidFill>
                  <a:srgbClr val="FFFFFF"/>
                </a:solidFill>
                <a:latin typeface="Söhne"/>
              </a:rPr>
              <a:t>Auto Insurance</a:t>
            </a:r>
          </a:p>
          <a:p>
            <a:pPr lvl="1" eaLnBrk="0" fontAlgn="base" hangingPunct="0">
              <a:spcBef>
                <a:spcPct val="0"/>
              </a:spcBef>
              <a:spcAft>
                <a:spcPct val="0"/>
              </a:spcAft>
              <a:buFontTx/>
              <a:buChar char="•"/>
            </a:pPr>
            <a:r>
              <a:rPr lang="en-US" altLang="en-US" sz="1400" dirty="0" smtClean="0">
                <a:solidFill>
                  <a:srgbClr val="FFFFFF"/>
                </a:solidFill>
                <a:latin typeface="Söhne"/>
              </a:rPr>
              <a:t>Home </a:t>
            </a:r>
            <a:r>
              <a:rPr lang="en-US" altLang="en-US" sz="1400" dirty="0" smtClean="0">
                <a:solidFill>
                  <a:srgbClr val="FFFFFF"/>
                </a:solidFill>
                <a:latin typeface="Söhne"/>
              </a:rPr>
              <a:t>Insurance</a:t>
            </a:r>
            <a:endParaRPr lang="en-US" altLang="en-US" sz="1400" b="1" dirty="0" smtClean="0">
              <a:solidFill>
                <a:srgbClr val="FFFFFF"/>
              </a:solidFill>
              <a:latin typeface="Söhne"/>
            </a:endParaRPr>
          </a:p>
          <a:p>
            <a:pPr lvl="1" eaLnBrk="0" fontAlgn="base" hangingPunct="0">
              <a:spcBef>
                <a:spcPct val="0"/>
              </a:spcBef>
              <a:spcAft>
                <a:spcPct val="0"/>
              </a:spcAft>
              <a:buFontTx/>
              <a:buChar char="•"/>
            </a:pPr>
            <a:endParaRPr lang="en-US" altLang="en-US" sz="1200" dirty="0">
              <a:solidFill>
                <a:srgbClr val="FFFFFF"/>
              </a:solidFill>
              <a:latin typeface="Söhne"/>
            </a:endParaRPr>
          </a:p>
        </p:txBody>
      </p:sp>
      <p:pic>
        <p:nvPicPr>
          <p:cNvPr id="3" name="Picture 2"/>
          <p:cNvPicPr>
            <a:picLocks noChangeAspect="1"/>
          </p:cNvPicPr>
          <p:nvPr/>
        </p:nvPicPr>
        <p:blipFill>
          <a:blip r:embed="rId2"/>
          <a:stretch>
            <a:fillRect/>
          </a:stretch>
        </p:blipFill>
        <p:spPr>
          <a:xfrm>
            <a:off x="10650179" y="653450"/>
            <a:ext cx="1450974" cy="1268078"/>
          </a:xfrm>
          <a:prstGeom prst="rect">
            <a:avLst/>
          </a:prstGeom>
        </p:spPr>
      </p:pic>
      <p:pic>
        <p:nvPicPr>
          <p:cNvPr id="8" name="Picture 7"/>
          <p:cNvPicPr>
            <a:picLocks noChangeAspect="1"/>
          </p:cNvPicPr>
          <p:nvPr/>
        </p:nvPicPr>
        <p:blipFill>
          <a:blip r:embed="rId3"/>
          <a:stretch>
            <a:fillRect/>
          </a:stretch>
        </p:blipFill>
        <p:spPr>
          <a:xfrm>
            <a:off x="-8684" y="6546371"/>
            <a:ext cx="12109837" cy="323116"/>
          </a:xfrm>
          <a:prstGeom prst="rect">
            <a:avLst/>
          </a:prstGeom>
        </p:spPr>
      </p:pic>
    </p:spTree>
    <p:extLst>
      <p:ext uri="{BB962C8B-B14F-4D97-AF65-F5344CB8AC3E}">
        <p14:creationId xmlns:p14="http://schemas.microsoft.com/office/powerpoint/2010/main" val="2358961041"/>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665572586"/>
              </p:ext>
            </p:extLst>
          </p:nvPr>
        </p:nvGraphicFramePr>
        <p:xfrm>
          <a:off x="266810" y="703764"/>
          <a:ext cx="11596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3407465" y="89698"/>
            <a:ext cx="4015409" cy="523220"/>
          </a:xfrm>
          <a:prstGeom prst="rect">
            <a:avLst/>
          </a:prstGeom>
          <a:noFill/>
        </p:spPr>
        <p:txBody>
          <a:bodyPr wrap="square" rtlCol="0">
            <a:spAutoFit/>
          </a:bodyPr>
          <a:lstStyle/>
          <a:p>
            <a:pPr algn="ctr"/>
            <a:r>
              <a:rPr lang="en-US" sz="2800" dirty="0" smtClean="0">
                <a:solidFill>
                  <a:schemeClr val="accent1">
                    <a:lumMod val="40000"/>
                    <a:lumOff val="60000"/>
                  </a:schemeClr>
                </a:solidFill>
                <a:latin typeface="Times New Roman" panose="02020603050405020304" pitchFamily="18" charset="0"/>
                <a:cs typeface="Times New Roman" panose="02020603050405020304" pitchFamily="18" charset="0"/>
              </a:rPr>
              <a:t>Approach</a:t>
            </a:r>
            <a:endParaRPr lang="en-US" sz="2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7"/>
          <a:stretch>
            <a:fillRect/>
          </a:stretch>
        </p:blipFill>
        <p:spPr>
          <a:xfrm>
            <a:off x="78198" y="6534884"/>
            <a:ext cx="12113802" cy="323116"/>
          </a:xfrm>
          <a:prstGeom prst="rect">
            <a:avLst/>
          </a:prstGeom>
        </p:spPr>
      </p:pic>
    </p:spTree>
    <p:extLst>
      <p:ext uri="{BB962C8B-B14F-4D97-AF65-F5344CB8AC3E}">
        <p14:creationId xmlns:p14="http://schemas.microsoft.com/office/powerpoint/2010/main" val="42718966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Overview</a:t>
            </a:r>
            <a:endParaRPr lang="en-US" dirty="0"/>
          </a:p>
        </p:txBody>
      </p:sp>
      <p:sp>
        <p:nvSpPr>
          <p:cNvPr id="4" name="TextBox 3"/>
          <p:cNvSpPr txBox="1"/>
          <p:nvPr/>
        </p:nvSpPr>
        <p:spPr>
          <a:xfrm>
            <a:off x="103367" y="1987826"/>
            <a:ext cx="11799736" cy="3970318"/>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Data contain  Features which are : - </a:t>
            </a:r>
          </a:p>
          <a:p>
            <a:endParaRPr lang="en-US" sz="1200" dirty="0" smtClean="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Age Distribution: The age of individuals in the dataset is distributed across various ranges. There is a concentration of younger individuals, but there is a wide age range</a:t>
            </a:r>
            <a:r>
              <a:rPr lang="en-US" sz="1200" dirty="0" smtClean="0">
                <a:latin typeface="Times New Roman" panose="02020603050405020304" pitchFamily="18" charset="0"/>
                <a:cs typeface="Times New Roman" panose="02020603050405020304" pitchFamily="18" charset="0"/>
              </a:rPr>
              <a:t>. with a slight peak in the early 20s.</a:t>
            </a:r>
          </a:p>
          <a:p>
            <a:r>
              <a:rPr lang="en-US" sz="1200" dirty="0" smtClean="0">
                <a:latin typeface="Times New Roman" panose="02020603050405020304" pitchFamily="18" charset="0"/>
                <a:cs typeface="Times New Roman" panose="02020603050405020304" pitchFamily="18" charset="0"/>
              </a:rPr>
              <a:t>Sex Distribution : Contains both gender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BMI Distribution: BMI (Body Mass Index) shows a spread of values with some concentration in the center. It appears to be normally distributed</a:t>
            </a:r>
            <a:r>
              <a:rPr lang="en-US" sz="1200" dirty="0" smtClean="0">
                <a:latin typeface="Times New Roman" panose="02020603050405020304" pitchFamily="18" charset="0"/>
                <a:cs typeface="Times New Roman" panose="02020603050405020304" pitchFamily="18" charset="0"/>
              </a:rPr>
              <a:t>. The distribution is relatively normal, with a few outliers on both ends.</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Children Distribution: The number of children per individual varies, with many having no children or one child. There are fewer individuals with larger families.</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Smoker Distribution: The dataset includes both smokers and non-smokers, but non-smokers are more prevalent.</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Sex Distribution: There are nearly equal numbers of males and females in the dataset.</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Region Distribution: The data spans multiple regions, with representation from the southeast, northeast, southwest, and northwest. The distribution across regions appears relatively even.</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Charges Distribution: Medical charges vary significantly, with some individuals incurring very high charges. The distribution is right-skewed, with most charges on the lower end.</a:t>
            </a:r>
          </a:p>
          <a:p>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Data Doesn’t  have null values .                                                                                                                                                                  with Dimension of 1338 rows and 7 columns</a:t>
            </a:r>
            <a:endParaRPr lang="en-US" sz="1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07701" y="5419906"/>
            <a:ext cx="4913015" cy="10764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10634276" y="659658"/>
            <a:ext cx="1450974" cy="1268078"/>
          </a:xfrm>
          <a:prstGeom prst="rect">
            <a:avLst/>
          </a:prstGeom>
        </p:spPr>
      </p:pic>
      <p:pic>
        <p:nvPicPr>
          <p:cNvPr id="6" name="Picture 5"/>
          <p:cNvPicPr>
            <a:picLocks noChangeAspect="1"/>
          </p:cNvPicPr>
          <p:nvPr/>
        </p:nvPicPr>
        <p:blipFill>
          <a:blip r:embed="rId4"/>
          <a:stretch>
            <a:fillRect/>
          </a:stretch>
        </p:blipFill>
        <p:spPr>
          <a:xfrm>
            <a:off x="0" y="6496381"/>
            <a:ext cx="12113802" cy="323116"/>
          </a:xfrm>
          <a:prstGeom prst="rect">
            <a:avLst/>
          </a:prstGeom>
        </p:spPr>
      </p:pic>
    </p:spTree>
    <p:extLst>
      <p:ext uri="{BB962C8B-B14F-4D97-AF65-F5344CB8AC3E}">
        <p14:creationId xmlns:p14="http://schemas.microsoft.com/office/powerpoint/2010/main" val="612625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18" y="635249"/>
            <a:ext cx="9613861" cy="1080938"/>
          </a:xfrm>
        </p:spPr>
        <p:txBody>
          <a:bodyPr/>
          <a:lstStyle/>
          <a:p>
            <a:pPr algn="ct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Descriptive Analysis</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93" y="5204252"/>
            <a:ext cx="5788323" cy="1452032"/>
          </a:xfrm>
        </p:spPr>
        <p:txBody>
          <a:bodyPr>
            <a:normAutofit/>
          </a:bodyPr>
          <a:lstStyle/>
          <a:p>
            <a:r>
              <a:rPr lang="en-US" sz="1200" dirty="0" smtClean="0"/>
              <a:t>Age Distribution :The Histogram Show The Age Distribution Where The Insurance Of Age Group Customers 18 And 19  Are More .</a:t>
            </a:r>
          </a:p>
          <a:p>
            <a:r>
              <a:rPr lang="en-US" sz="1200" dirty="0" smtClean="0"/>
              <a:t>Customers Are Realized Or Care About Health. In Range Of 46 Maximum Is 64 And Minimum Is 18 With No Null Values .</a:t>
            </a:r>
          </a:p>
          <a:p>
            <a:r>
              <a:rPr lang="en-US" sz="1200" dirty="0" smtClean="0"/>
              <a:t>Insurance company don’t have insurance for below and above 64 age group customer's *.</a:t>
            </a:r>
            <a:endParaRPr lang="en-US" sz="1200" dirty="0"/>
          </a:p>
        </p:txBody>
      </p:sp>
      <p:sp>
        <p:nvSpPr>
          <p:cNvPr id="4" name="TextBox 3"/>
          <p:cNvSpPr txBox="1"/>
          <p:nvPr/>
        </p:nvSpPr>
        <p:spPr>
          <a:xfrm>
            <a:off x="4697383" y="1473157"/>
            <a:ext cx="4868036" cy="369332"/>
          </a:xfrm>
          <a:prstGeom prst="rect">
            <a:avLst/>
          </a:prstGeom>
          <a:noFill/>
        </p:spPr>
        <p:txBody>
          <a:bodyPr wrap="square" rtlCol="0">
            <a:spAutoFit/>
          </a:bodyPr>
          <a:lstStyle/>
          <a:p>
            <a:r>
              <a:rPr lang="en-US" dirty="0" smtClean="0"/>
              <a:t>Age Feature</a:t>
            </a:r>
            <a:endParaRPr lang="en-US" dirty="0"/>
          </a:p>
        </p:txBody>
      </p:sp>
      <p:pic>
        <p:nvPicPr>
          <p:cNvPr id="5" name="Picture 4"/>
          <p:cNvPicPr>
            <a:picLocks noChangeAspect="1"/>
          </p:cNvPicPr>
          <p:nvPr/>
        </p:nvPicPr>
        <p:blipFill>
          <a:blip r:embed="rId2"/>
          <a:stretch>
            <a:fillRect/>
          </a:stretch>
        </p:blipFill>
        <p:spPr>
          <a:xfrm>
            <a:off x="259780" y="2039077"/>
            <a:ext cx="5642736" cy="3165175"/>
          </a:xfrm>
          <a:prstGeom prst="rect">
            <a:avLst/>
          </a:prstGeom>
        </p:spPr>
      </p:pic>
      <p:pic>
        <p:nvPicPr>
          <p:cNvPr id="6" name="Picture 5"/>
          <p:cNvPicPr>
            <a:picLocks noChangeAspect="1"/>
          </p:cNvPicPr>
          <p:nvPr/>
        </p:nvPicPr>
        <p:blipFill>
          <a:blip r:embed="rId3"/>
          <a:stretch>
            <a:fillRect/>
          </a:stretch>
        </p:blipFill>
        <p:spPr>
          <a:xfrm>
            <a:off x="5970721" y="2039077"/>
            <a:ext cx="5192202" cy="2595628"/>
          </a:xfrm>
          <a:prstGeom prst="rect">
            <a:avLst/>
          </a:prstGeom>
        </p:spPr>
      </p:pic>
      <p:pic>
        <p:nvPicPr>
          <p:cNvPr id="7" name="Picture 6"/>
          <p:cNvPicPr>
            <a:picLocks noChangeAspect="1"/>
          </p:cNvPicPr>
          <p:nvPr/>
        </p:nvPicPr>
        <p:blipFill>
          <a:blip r:embed="rId4"/>
          <a:stretch>
            <a:fillRect/>
          </a:stretch>
        </p:blipFill>
        <p:spPr>
          <a:xfrm>
            <a:off x="6352922" y="4424844"/>
            <a:ext cx="2329902" cy="2175091"/>
          </a:xfrm>
          <a:prstGeom prst="rect">
            <a:avLst/>
          </a:prstGeom>
        </p:spPr>
      </p:pic>
      <p:sp>
        <p:nvSpPr>
          <p:cNvPr id="8" name="AutoShape 2" descr="age In English Audio | Zapp! English"/>
          <p:cNvSpPr>
            <a:spLocks noChangeAspect="1" noChangeArrowheads="1"/>
          </p:cNvSpPr>
          <p:nvPr/>
        </p:nvSpPr>
        <p:spPr bwMode="auto">
          <a:xfrm>
            <a:off x="155575" y="-890588"/>
            <a:ext cx="2447925" cy="186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a:stretch>
            <a:fillRect/>
          </a:stretch>
        </p:blipFill>
        <p:spPr>
          <a:xfrm>
            <a:off x="10917140" y="5630691"/>
            <a:ext cx="1100717" cy="839457"/>
          </a:xfrm>
          <a:prstGeom prst="rect">
            <a:avLst/>
          </a:prstGeom>
        </p:spPr>
      </p:pic>
      <p:sp>
        <p:nvSpPr>
          <p:cNvPr id="10" name="TextBox 9"/>
          <p:cNvSpPr txBox="1"/>
          <p:nvPr/>
        </p:nvSpPr>
        <p:spPr>
          <a:xfrm>
            <a:off x="1013648" y="2039077"/>
            <a:ext cx="1828800" cy="369332"/>
          </a:xfrm>
          <a:prstGeom prst="rect">
            <a:avLst/>
          </a:prstGeom>
          <a:noFill/>
        </p:spPr>
        <p:txBody>
          <a:bodyPr wrap="square" rtlCol="0">
            <a:spAutoFit/>
          </a:bodyPr>
          <a:lstStyle/>
          <a:p>
            <a:r>
              <a:rPr lang="en-US" dirty="0" smtClean="0">
                <a:solidFill>
                  <a:schemeClr val="bg1"/>
                </a:solidFill>
              </a:rPr>
              <a:t>Histograms </a:t>
            </a:r>
            <a:endParaRPr lang="en-US" dirty="0">
              <a:solidFill>
                <a:schemeClr val="bg1"/>
              </a:solidFill>
            </a:endParaRPr>
          </a:p>
        </p:txBody>
      </p:sp>
      <p:sp>
        <p:nvSpPr>
          <p:cNvPr id="11" name="TextBox 10"/>
          <p:cNvSpPr txBox="1"/>
          <p:nvPr/>
        </p:nvSpPr>
        <p:spPr>
          <a:xfrm>
            <a:off x="8760969" y="5824839"/>
            <a:ext cx="1402080" cy="369332"/>
          </a:xfrm>
          <a:prstGeom prst="rect">
            <a:avLst/>
          </a:prstGeom>
          <a:noFill/>
        </p:spPr>
        <p:txBody>
          <a:bodyPr wrap="square" rtlCol="0">
            <a:spAutoFit/>
          </a:bodyPr>
          <a:lstStyle/>
          <a:p>
            <a:r>
              <a:rPr lang="en-US" dirty="0" smtClean="0">
                <a:solidFill>
                  <a:schemeClr val="bg1"/>
                </a:solidFill>
              </a:rPr>
              <a:t>Box plot</a:t>
            </a:r>
            <a:endParaRPr lang="en-US" dirty="0">
              <a:solidFill>
                <a:schemeClr val="bg1"/>
              </a:solidFill>
            </a:endParaRPr>
          </a:p>
        </p:txBody>
      </p:sp>
      <p:sp>
        <p:nvSpPr>
          <p:cNvPr id="12" name="Rectangle 11"/>
          <p:cNvSpPr/>
          <p:nvPr/>
        </p:nvSpPr>
        <p:spPr>
          <a:xfrm>
            <a:off x="9216148" y="1594672"/>
            <a:ext cx="1257075" cy="369332"/>
          </a:xfrm>
          <a:prstGeom prst="rect">
            <a:avLst/>
          </a:prstGeom>
        </p:spPr>
        <p:txBody>
          <a:bodyPr wrap="none">
            <a:spAutoFit/>
          </a:bodyPr>
          <a:lstStyle/>
          <a:p>
            <a:r>
              <a:rPr lang="en-US" dirty="0" smtClean="0"/>
              <a:t>Univariate</a:t>
            </a:r>
            <a:endParaRPr lang="en-US" dirty="0"/>
          </a:p>
        </p:txBody>
      </p:sp>
      <p:pic>
        <p:nvPicPr>
          <p:cNvPr id="13" name="Picture 12"/>
          <p:cNvPicPr>
            <a:picLocks noChangeAspect="1"/>
          </p:cNvPicPr>
          <p:nvPr/>
        </p:nvPicPr>
        <p:blipFill>
          <a:blip r:embed="rId6"/>
          <a:stretch>
            <a:fillRect/>
          </a:stretch>
        </p:blipFill>
        <p:spPr>
          <a:xfrm>
            <a:off x="10654348" y="635249"/>
            <a:ext cx="1450974" cy="1268078"/>
          </a:xfrm>
          <a:prstGeom prst="rect">
            <a:avLst/>
          </a:prstGeom>
        </p:spPr>
      </p:pic>
      <p:pic>
        <p:nvPicPr>
          <p:cNvPr id="14" name="Picture 13"/>
          <p:cNvPicPr>
            <a:picLocks noChangeAspect="1"/>
          </p:cNvPicPr>
          <p:nvPr/>
        </p:nvPicPr>
        <p:blipFill>
          <a:blip r:embed="rId7"/>
          <a:stretch>
            <a:fillRect/>
          </a:stretch>
        </p:blipFill>
        <p:spPr>
          <a:xfrm>
            <a:off x="72895" y="6539288"/>
            <a:ext cx="12113802" cy="323116"/>
          </a:xfrm>
          <a:prstGeom prst="rect">
            <a:avLst/>
          </a:prstGeom>
        </p:spPr>
      </p:pic>
    </p:spTree>
    <p:extLst>
      <p:ext uri="{BB962C8B-B14F-4D97-AF65-F5344CB8AC3E}">
        <p14:creationId xmlns:p14="http://schemas.microsoft.com/office/powerpoint/2010/main" val="2065237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7"/>
                                        </p:tgtEl>
                                      </p:cBhvr>
                                    </p:animEffect>
                                    <p:animScale>
                                      <p:cBhvr>
                                        <p:cTn id="18"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40000"/>
                    <a:lumOff val="60000"/>
                  </a:schemeClr>
                </a:solidFill>
                <a:latin typeface="Times New Roman" panose="02020603050405020304" pitchFamily="18" charset="0"/>
                <a:cs typeface="Times New Roman" panose="02020603050405020304" pitchFamily="18" charset="0"/>
              </a:rPr>
              <a:t>Features Analysis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Gender Feature</a:t>
            </a:r>
            <a:endParaRPr lang="en-US"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09509" y="2081579"/>
            <a:ext cx="4032315" cy="4151464"/>
          </a:xfrm>
          <a:prstGeom prst="rect">
            <a:avLst/>
          </a:prstGeom>
        </p:spPr>
      </p:pic>
      <p:sp>
        <p:nvSpPr>
          <p:cNvPr id="6" name="TextBox 5"/>
          <p:cNvSpPr txBox="1"/>
          <p:nvPr/>
        </p:nvSpPr>
        <p:spPr>
          <a:xfrm>
            <a:off x="4477899" y="2896802"/>
            <a:ext cx="588396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Sex(gender) Distribution : Having 1% More Data Of Female Customer‘s  , With No Null Value In Columns Where The Data Is Distributed In Same % Of Categories.</a:t>
            </a:r>
          </a:p>
          <a:p>
            <a:pPr marL="285750" indent="-285750">
              <a:buFont typeface="Arial" panose="020B0604020202020204" pitchFamily="34" charset="0"/>
              <a:buChar char="•"/>
            </a:pPr>
            <a:r>
              <a:rPr lang="en-US" dirty="0" smtClean="0"/>
              <a:t>Having Count Of Male 676 Female 662.</a:t>
            </a:r>
          </a:p>
          <a:p>
            <a:pPr marL="285750" indent="-285750">
              <a:buFont typeface="Arial" panose="020B0604020202020204" pitchFamily="34" charset="0"/>
              <a:buChar char="•"/>
            </a:pPr>
            <a:r>
              <a:rPr lang="en-US" dirty="0" smtClean="0"/>
              <a:t>It’s Show Both Gender Have Closed To Similar Interest In Insurance .</a:t>
            </a:r>
            <a:endParaRPr lang="en-US" dirty="0"/>
          </a:p>
        </p:txBody>
      </p:sp>
      <p:pic>
        <p:nvPicPr>
          <p:cNvPr id="12" name="Picture 11"/>
          <p:cNvPicPr>
            <a:picLocks noChangeAspect="1"/>
          </p:cNvPicPr>
          <p:nvPr/>
        </p:nvPicPr>
        <p:blipFill>
          <a:blip r:embed="rId3"/>
          <a:stretch>
            <a:fillRect/>
          </a:stretch>
        </p:blipFill>
        <p:spPr>
          <a:xfrm>
            <a:off x="11180309" y="5756744"/>
            <a:ext cx="920844" cy="708618"/>
          </a:xfrm>
          <a:prstGeom prst="rect">
            <a:avLst/>
          </a:prstGeom>
        </p:spPr>
      </p:pic>
      <p:sp>
        <p:nvSpPr>
          <p:cNvPr id="13" name="TextBox 12"/>
          <p:cNvSpPr txBox="1"/>
          <p:nvPr/>
        </p:nvSpPr>
        <p:spPr>
          <a:xfrm>
            <a:off x="1379220" y="6233043"/>
            <a:ext cx="3284220" cy="369332"/>
          </a:xfrm>
          <a:prstGeom prst="rect">
            <a:avLst/>
          </a:prstGeom>
          <a:noFill/>
        </p:spPr>
        <p:txBody>
          <a:bodyPr wrap="square" rtlCol="0">
            <a:spAutoFit/>
          </a:bodyPr>
          <a:lstStyle/>
          <a:p>
            <a:r>
              <a:rPr lang="en-US" dirty="0" smtClean="0"/>
              <a:t>Pie chart</a:t>
            </a:r>
            <a:endParaRPr lang="en-US" dirty="0"/>
          </a:p>
        </p:txBody>
      </p:sp>
      <p:pic>
        <p:nvPicPr>
          <p:cNvPr id="3" name="Picture 2"/>
          <p:cNvPicPr>
            <a:picLocks noChangeAspect="1"/>
          </p:cNvPicPr>
          <p:nvPr/>
        </p:nvPicPr>
        <p:blipFill>
          <a:blip r:embed="rId4"/>
          <a:stretch>
            <a:fillRect/>
          </a:stretch>
        </p:blipFill>
        <p:spPr>
          <a:xfrm>
            <a:off x="10650179" y="659658"/>
            <a:ext cx="1450974" cy="1268078"/>
          </a:xfrm>
          <a:prstGeom prst="rect">
            <a:avLst/>
          </a:prstGeom>
        </p:spPr>
      </p:pic>
      <p:pic>
        <p:nvPicPr>
          <p:cNvPr id="4" name="Picture 3"/>
          <p:cNvPicPr>
            <a:picLocks noChangeAspect="1"/>
          </p:cNvPicPr>
          <p:nvPr/>
        </p:nvPicPr>
        <p:blipFill>
          <a:blip r:embed="rId5"/>
          <a:stretch>
            <a:fillRect/>
          </a:stretch>
        </p:blipFill>
        <p:spPr>
          <a:xfrm>
            <a:off x="0" y="6562385"/>
            <a:ext cx="12113802" cy="323116"/>
          </a:xfrm>
          <a:prstGeom prst="rect">
            <a:avLst/>
          </a:prstGeom>
        </p:spPr>
      </p:pic>
    </p:spTree>
    <p:extLst>
      <p:ext uri="{BB962C8B-B14F-4D97-AF65-F5344CB8AC3E}">
        <p14:creationId xmlns:p14="http://schemas.microsoft.com/office/powerpoint/2010/main" val="2740819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1430</TotalTime>
  <Words>2222</Words>
  <Application>Microsoft Office PowerPoint</Application>
  <PresentationFormat>Widescreen</PresentationFormat>
  <Paragraphs>262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Söhne</vt:lpstr>
      <vt:lpstr>Times New Roman</vt:lpstr>
      <vt:lpstr>Trebuchet MS</vt:lpstr>
      <vt:lpstr>Berlin</vt:lpstr>
      <vt:lpstr>Introduction</vt:lpstr>
      <vt:lpstr>PowerPoint Presentation</vt:lpstr>
      <vt:lpstr>Used Of Data Analysis In Insurance </vt:lpstr>
      <vt:lpstr>PowerPoint Presentation</vt:lpstr>
      <vt:lpstr>Explore Insurance Domain</vt:lpstr>
      <vt:lpstr>PowerPoint Presentation</vt:lpstr>
      <vt:lpstr>Data Overview</vt:lpstr>
      <vt:lpstr>Descriptive Analysis</vt:lpstr>
      <vt:lpstr>Features Analysis Gender Feature</vt:lpstr>
      <vt:lpstr>Features Analysis BMI Body Mass Index</vt:lpstr>
      <vt:lpstr>Features Analysis Children Feature</vt:lpstr>
      <vt:lpstr>Features Analysis Smoker Feature</vt:lpstr>
      <vt:lpstr>Features Analysis Region </vt:lpstr>
      <vt:lpstr>Features Analysis Charges(Premium)</vt:lpstr>
      <vt:lpstr>Features Analysis </vt:lpstr>
      <vt:lpstr>Analysis </vt:lpstr>
      <vt:lpstr>Analysis</vt:lpstr>
      <vt:lpstr>Analysis</vt:lpstr>
      <vt:lpstr>Analysis</vt:lpstr>
      <vt:lpstr>Conclusion’s</vt:lpstr>
      <vt:lpstr>Advantage &amp; Disadvantages </vt:lpstr>
      <vt:lpstr>Future Scope</vt:lpstr>
      <vt:lpstr>Blog</vt:lpstr>
      <vt:lpstr>Thank you </vt:lpstr>
      <vt:lpstr>If you have any valuable feedback for me feel free to connect with me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36</cp:revision>
  <dcterms:created xsi:type="dcterms:W3CDTF">2023-10-26T13:07:59Z</dcterms:created>
  <dcterms:modified xsi:type="dcterms:W3CDTF">2023-10-27T16:37:20Z</dcterms:modified>
</cp:coreProperties>
</file>