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1" r:id="rId6"/>
    <p:sldId id="260" r:id="rId7"/>
    <p:sldId id="286" r:id="rId8"/>
    <p:sldId id="287" r:id="rId9"/>
    <p:sldId id="271" r:id="rId10"/>
    <p:sldId id="270" r:id="rId11"/>
    <p:sldId id="264" r:id="rId12"/>
    <p:sldId id="280" r:id="rId13"/>
    <p:sldId id="273" r:id="rId14"/>
    <p:sldId id="272" r:id="rId15"/>
    <p:sldId id="267" r:id="rId16"/>
    <p:sldId id="269" r:id="rId17"/>
    <p:sldId id="283" r:id="rId18"/>
    <p:sldId id="268" r:id="rId19"/>
    <p:sldId id="282" r:id="rId20"/>
    <p:sldId id="278" r:id="rId21"/>
    <p:sldId id="279" r:id="rId22"/>
    <p:sldId id="284" r:id="rId23"/>
    <p:sldId id="285" r:id="rId24"/>
    <p:sldId id="281" r:id="rId25"/>
    <p:sldId id="277" r:id="rId26"/>
    <p:sldId id="266" r:id="rId27"/>
    <p:sldId id="265" r:id="rId28"/>
    <p:sldId id="263" r:id="rId29"/>
    <p:sldId id="276" r:id="rId30"/>
    <p:sldId id="262" r:id="rId31"/>
    <p:sldId id="274" r:id="rId32"/>
    <p:sldId id="275" r:id="rId33"/>
  </p:sldIdLst>
  <p:sldSz cx="9144000" cy="5143500" type="screen16x9"/>
  <p:notesSz cx="6858000" cy="9144000"/>
  <p:embeddedFontLst>
    <p:embeddedFont>
      <p:font typeface="Oswald" panose="020B0604020202020204" charset="0"/>
      <p:regular r:id="rId35"/>
      <p:bold r:id="rId36"/>
    </p:embeddedFont>
    <p:embeddedFont>
      <p:font typeface="Average" panose="020B0604020202020204" charset="0"/>
      <p:regular r:id="rId37"/>
    </p:embeddedFont>
    <p:embeddedFont>
      <p:font typeface="Tahoma" panose="020B0604030504040204" pitchFamily="3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444"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98724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626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69fdc7fa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69fdc7f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085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69fdc7fa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69fdc7fa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39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69fdc7fa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69fdc7fa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80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69fdc7f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69fdc7f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80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07289" y="700715"/>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latin typeface="Times New Roman" panose="02020603050405020304" pitchFamily="18" charset="0"/>
                <a:ea typeface="Average"/>
                <a:cs typeface="Times New Roman" panose="02020603050405020304" pitchFamily="18" charset="0"/>
                <a:sym typeface="Average"/>
              </a:rPr>
              <a:t>      </a:t>
            </a:r>
            <a:r>
              <a:rPr lang="en" dirty="0">
                <a:solidFill>
                  <a:srgbClr val="F1C232"/>
                </a:solidFill>
                <a:latin typeface="Times New Roman" panose="02020603050405020304" pitchFamily="18" charset="0"/>
                <a:ea typeface="Average"/>
                <a:cs typeface="Times New Roman" panose="02020603050405020304" pitchFamily="18" charset="0"/>
                <a:sym typeface="Average"/>
              </a:rPr>
              <a:t>KPI 101</a:t>
            </a:r>
            <a:endParaRPr dirty="0">
              <a:solidFill>
                <a:srgbClr val="F1C232"/>
              </a:solidFill>
              <a:latin typeface="Times New Roman" panose="02020603050405020304" pitchFamily="18" charset="0"/>
              <a:ea typeface="Average"/>
              <a:cs typeface="Times New Roman" panose="02020603050405020304" pitchFamily="18" charset="0"/>
              <a:sym typeface="Average"/>
            </a:endParaRPr>
          </a:p>
        </p:txBody>
      </p:sp>
      <p:sp>
        <p:nvSpPr>
          <p:cNvPr id="60" name="Google Shape;60;p13"/>
          <p:cNvSpPr txBox="1">
            <a:spLocks noGrp="1"/>
          </p:cNvSpPr>
          <p:nvPr>
            <p:ph type="subTitle" idx="1"/>
          </p:nvPr>
        </p:nvSpPr>
        <p:spPr>
          <a:xfrm>
            <a:off x="551432" y="304244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u="sng" dirty="0">
                <a:latin typeface="Times New Roman" panose="02020603050405020304" pitchFamily="18" charset="0"/>
                <a:ea typeface="Tahoma" panose="020B0604030504040204" pitchFamily="34" charset="0"/>
                <a:cs typeface="Times New Roman" panose="02020603050405020304" pitchFamily="18" charset="0"/>
              </a:rPr>
              <a:t>Introduction to Key Performance Indicators</a:t>
            </a:r>
            <a:endParaRPr u="sng"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p:cNvSpPr txBox="1"/>
          <p:nvPr/>
        </p:nvSpPr>
        <p:spPr>
          <a:xfrm>
            <a:off x="6583680" y="4288221"/>
            <a:ext cx="2055823" cy="307777"/>
          </a:xfrm>
          <a:prstGeom prst="rect">
            <a:avLst/>
          </a:prstGeom>
          <a:noFill/>
        </p:spPr>
        <p:txBody>
          <a:bodyPr wrap="square" rtlCol="0">
            <a:spAutoFit/>
          </a:bodyPr>
          <a:lstStyle/>
          <a:p>
            <a:r>
              <a:rPr lang="en-US" dirty="0" smtClean="0"/>
              <a:t>By : - Suyog Hole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39569"/>
            <a:ext cx="8520600" cy="57270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Market Share and Competitive Analysis</a:t>
            </a:r>
          </a:p>
        </p:txBody>
      </p:sp>
      <p:sp>
        <p:nvSpPr>
          <p:cNvPr id="3" name="Text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Market Share</a:t>
            </a:r>
            <a:r>
              <a:rPr lang="en-US" dirty="0" smtClean="0">
                <a:latin typeface="Times New Roman" panose="02020603050405020304" pitchFamily="18" charset="0"/>
                <a:cs typeface="Times New Roman" panose="02020603050405020304" pitchFamily="18" charset="0"/>
              </a:rPr>
              <a:t>: Measures The Company's Sales Compared To Total Market Sales.</a:t>
            </a:r>
          </a:p>
          <a:p>
            <a:endParaRPr lang="en-US" dirty="0" smtClean="0">
              <a:latin typeface="Times New Roman" panose="02020603050405020304" pitchFamily="18" charset="0"/>
              <a:cs typeface="Times New Roman" panose="02020603050405020304" pitchFamily="18" charset="0"/>
            </a:endParaRPr>
          </a:p>
          <a:p>
            <a:pPr marL="114300" indent="0">
              <a:buNone/>
            </a:pPr>
            <a:r>
              <a:rPr lang="en-US" b="1" dirty="0" smtClean="0">
                <a:latin typeface="Times New Roman" panose="02020603050405020304" pitchFamily="18" charset="0"/>
                <a:cs typeface="Times New Roman" panose="02020603050405020304" pitchFamily="18" charset="0"/>
              </a:rPr>
              <a:t>       Market Share  =  </a:t>
            </a:r>
            <a:r>
              <a:rPr lang="en-US" dirty="0" smtClean="0">
                <a:latin typeface="Times New Roman" panose="02020603050405020304" pitchFamily="18" charset="0"/>
                <a:cs typeface="Times New Roman" panose="02020603050405020304" pitchFamily="18" charset="0"/>
              </a:rPr>
              <a:t>Company Sales     ×  100%</a:t>
            </a:r>
          </a:p>
          <a:p>
            <a:pPr marL="114300" indent="0">
              <a:buNone/>
            </a:pPr>
            <a:r>
              <a:rPr lang="en-US" dirty="0" smtClean="0">
                <a:latin typeface="Times New Roman" panose="02020603050405020304" pitchFamily="18" charset="0"/>
                <a:cs typeface="Times New Roman" panose="02020603050405020304" pitchFamily="18" charset="0"/>
              </a:rPr>
              <a:t>                                   Total Market Sales</a:t>
            </a:r>
          </a:p>
          <a:p>
            <a:pPr marL="114300" indent="0">
              <a:buNone/>
            </a:pPr>
            <a:endParaRPr lang="en-US" dirty="0" smtClean="0">
              <a:latin typeface="Times New Roman" panose="02020603050405020304" pitchFamily="18" charset="0"/>
              <a:cs typeface="Times New Roman" panose="02020603050405020304" pitchFamily="18" charset="0"/>
            </a:endParaRPr>
          </a:p>
          <a:p>
            <a:pPr marL="114300" indent="0">
              <a:buNone/>
            </a:pP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Competitive Positioning</a:t>
            </a:r>
            <a:r>
              <a:rPr lang="en-US" dirty="0" smtClean="0">
                <a:latin typeface="Times New Roman" panose="02020603050405020304" pitchFamily="18" charset="0"/>
                <a:cs typeface="Times New Roman" panose="02020603050405020304" pitchFamily="18" charset="0"/>
              </a:rPr>
              <a:t>: Tracks How The Product Competes With Similar Offerings In The Market. Compare Product Features Against Competitors</a:t>
            </a:r>
          </a:p>
          <a:p>
            <a:pPr marL="114300" indent="0">
              <a:buNone/>
            </a:pPr>
            <a:endParaRPr lang="en-US"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2474089" y="2205587"/>
            <a:ext cx="1660589" cy="9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18029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32" y="110797"/>
            <a:ext cx="8520600" cy="57270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Sales and Revenue</a:t>
            </a:r>
          </a:p>
        </p:txBody>
      </p:sp>
      <p:sp>
        <p:nvSpPr>
          <p:cNvPr id="3" name="Text Placeholder 2"/>
          <p:cNvSpPr>
            <a:spLocks noGrp="1"/>
          </p:cNvSpPr>
          <p:nvPr>
            <p:ph type="body" idx="1"/>
          </p:nvPr>
        </p:nvSpPr>
        <p:spPr>
          <a:xfrm>
            <a:off x="242332" y="592783"/>
            <a:ext cx="8520600" cy="4437251"/>
          </a:xfrm>
        </p:spPr>
        <p:txBody>
          <a:bodyPr>
            <a:noAutofit/>
          </a:bodyPr>
          <a:lstStyle/>
          <a:p>
            <a:pPr marL="114300" indent="0">
              <a:buNone/>
            </a:pP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Sales Conversion Rate: </a:t>
            </a:r>
          </a:p>
          <a:p>
            <a:r>
              <a:rPr lang="en-US" sz="1400" dirty="0" smtClean="0">
                <a:latin typeface="Times New Roman" panose="02020603050405020304" pitchFamily="18" charset="0"/>
                <a:cs typeface="Times New Roman" panose="02020603050405020304" pitchFamily="18" charset="0"/>
              </a:rPr>
              <a:t>-Percentage Of Leads Or Prospects Converted Into Actual Sales</a:t>
            </a:r>
          </a:p>
          <a:p>
            <a:r>
              <a:rPr lang="en-US" sz="1400" dirty="0" smtClean="0">
                <a:latin typeface="Times New Roman" panose="02020603050405020304" pitchFamily="18" charset="0"/>
                <a:cs typeface="Times New Roman" panose="02020603050405020304" pitchFamily="18" charset="0"/>
              </a:rPr>
              <a:t>    Conversion Rate =    Number Of Sales      X 100%</a:t>
            </a:r>
          </a:p>
          <a:p>
            <a:r>
              <a:rPr lang="en-US" sz="1400" dirty="0" smtClean="0">
                <a:latin typeface="Times New Roman" panose="02020603050405020304" pitchFamily="18" charset="0"/>
                <a:cs typeface="Times New Roman" panose="02020603050405020304" pitchFamily="18" charset="0"/>
              </a:rPr>
              <a:t>                                       Number Of Leads</a:t>
            </a:r>
          </a:p>
          <a:p>
            <a:pPr marL="114300" indent="0">
              <a:buNone/>
            </a:pPr>
            <a:endParaRPr lang="en-US" sz="1400" dirty="0" smtClean="0">
              <a:latin typeface="Times New Roman" panose="02020603050405020304" pitchFamily="18" charset="0"/>
              <a:cs typeface="Times New Roman" panose="02020603050405020304" pitchFamily="18" charset="0"/>
            </a:endParaRPr>
          </a:p>
          <a:p>
            <a:pPr marL="114300" indent="0">
              <a:buNone/>
            </a:pP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Revenue Growth Rate:</a:t>
            </a:r>
          </a:p>
          <a:p>
            <a:r>
              <a:rPr lang="en-US" sz="1400" dirty="0" smtClean="0">
                <a:latin typeface="Times New Roman" panose="02020603050405020304" pitchFamily="18" charset="0"/>
                <a:cs typeface="Times New Roman" panose="02020603050405020304" pitchFamily="18" charset="0"/>
              </a:rPr>
              <a:t>-Measures The Increase In Revenue Over A Specific Period</a:t>
            </a:r>
          </a:p>
          <a:p>
            <a:r>
              <a:rPr lang="en-US" sz="1400" dirty="0" smtClean="0">
                <a:latin typeface="Times New Roman" panose="02020603050405020304" pitchFamily="18" charset="0"/>
                <a:cs typeface="Times New Roman" panose="02020603050405020304" pitchFamily="18" charset="0"/>
              </a:rPr>
              <a:t>     Revenue Growth Rate = (Current Revenue - Previous Revenue  ) X 100%</a:t>
            </a:r>
          </a:p>
          <a:p>
            <a:r>
              <a:rPr lang="en-US" sz="1400" dirty="0" smtClean="0">
                <a:latin typeface="Times New Roman" panose="02020603050405020304" pitchFamily="18" charset="0"/>
                <a:cs typeface="Times New Roman" panose="02020603050405020304" pitchFamily="18" charset="0"/>
              </a:rPr>
              <a:t>                                                                Previous Revenue  </a:t>
            </a:r>
          </a:p>
          <a:p>
            <a:pPr marL="114300" indent="0">
              <a:buNone/>
            </a:pPr>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Average Revenue Per User (ARPU):</a:t>
            </a:r>
          </a:p>
          <a:p>
            <a:r>
              <a:rPr lang="en-US" sz="1400" dirty="0" smtClean="0">
                <a:latin typeface="Times New Roman" panose="02020603050405020304" pitchFamily="18" charset="0"/>
                <a:cs typeface="Times New Roman" panose="02020603050405020304" pitchFamily="18" charset="0"/>
              </a:rPr>
              <a:t> -Measures The Average Revenue Generated Per User Or Customer</a:t>
            </a:r>
          </a:p>
          <a:p>
            <a:r>
              <a:rPr lang="en-US" sz="1400" dirty="0" smtClean="0">
                <a:latin typeface="Times New Roman" panose="02020603050405020304" pitchFamily="18" charset="0"/>
                <a:cs typeface="Times New Roman" panose="02020603050405020304" pitchFamily="18" charset="0"/>
              </a:rPr>
              <a:t>    ARPU =    Total Revenue</a:t>
            </a:r>
          </a:p>
          <a:p>
            <a:r>
              <a:rPr lang="en-US" sz="1400" dirty="0" smtClean="0">
                <a:latin typeface="Times New Roman" panose="02020603050405020304" pitchFamily="18" charset="0"/>
                <a:cs typeface="Times New Roman" panose="02020603050405020304" pitchFamily="18" charset="0"/>
              </a:rPr>
              <a:t>                      Number Of Users/Clients</a:t>
            </a:r>
          </a:p>
          <a:p>
            <a:pPr marL="114300" indent="0">
              <a:buNone/>
            </a:pPr>
            <a:endParaRPr lang="en-US" sz="1400"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2462758" y="1617013"/>
            <a:ext cx="1158689" cy="6723"/>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a:off x="2795935" y="3144896"/>
            <a:ext cx="2593646" cy="39368"/>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V="1">
            <a:off x="1791887" y="4589780"/>
            <a:ext cx="1004048" cy="4482"/>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003" y="3509682"/>
            <a:ext cx="1435015" cy="132453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369" y="2557253"/>
            <a:ext cx="1053353" cy="952429"/>
          </a:xfrm>
          <a:prstGeom prst="rect">
            <a:avLst/>
          </a:prstGeom>
        </p:spPr>
      </p:pic>
    </p:spTree>
    <p:extLst>
      <p:ext uri="{BB962C8B-B14F-4D97-AF65-F5344CB8AC3E}">
        <p14:creationId xmlns:p14="http://schemas.microsoft.com/office/powerpoint/2010/main" val="227041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Quality and Performance</a:t>
            </a:r>
          </a:p>
        </p:txBody>
      </p:sp>
      <p:sp>
        <p:nvSpPr>
          <p:cNvPr id="3" name="Text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Defect Rate Or Error Rates:</a:t>
            </a:r>
            <a:r>
              <a:rPr lang="en-US" dirty="0" smtClean="0">
                <a:latin typeface="Times New Roman" panose="02020603050405020304" pitchFamily="18" charset="0"/>
                <a:cs typeface="Times New Roman" panose="02020603050405020304" pitchFamily="18" charset="0"/>
              </a:rPr>
              <a:t> </a:t>
            </a:r>
          </a:p>
          <a:p>
            <a:pPr marL="114300" indent="0">
              <a:buNone/>
            </a:pP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Defect Rate Or Error Rates =        Defective Products          ​×100%</a:t>
            </a:r>
          </a:p>
          <a:p>
            <a:pPr marL="114300" indent="0">
              <a:buNone/>
            </a:pPr>
            <a:r>
              <a:rPr lang="en-US" dirty="0" smtClean="0">
                <a:latin typeface="Times New Roman" panose="02020603050405020304" pitchFamily="18" charset="0"/>
                <a:cs typeface="Times New Roman" panose="02020603050405020304" pitchFamily="18" charset="0"/>
              </a:rPr>
              <a:t>                                                         Total Products Produced </a:t>
            </a:r>
          </a:p>
          <a:p>
            <a:pPr marL="114300" indent="0">
              <a:buNone/>
            </a:pPr>
            <a:endParaRPr lang="en-US" dirty="0" smtClean="0">
              <a:latin typeface="Times New Roman" panose="02020603050405020304" pitchFamily="18" charset="0"/>
              <a:cs typeface="Times New Roman" panose="02020603050405020304" pitchFamily="18" charset="0"/>
            </a:endParaRPr>
          </a:p>
          <a:p>
            <a:pPr marL="114300" indent="0">
              <a:buNone/>
            </a:pP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Product Uptime/Downtime:</a:t>
            </a:r>
            <a:r>
              <a:rPr lang="en-US" dirty="0" smtClean="0">
                <a:latin typeface="Times New Roman" panose="02020603050405020304" pitchFamily="18" charset="0"/>
                <a:cs typeface="Times New Roman" panose="02020603050405020304" pitchFamily="18" charset="0"/>
              </a:rPr>
              <a:t> Measure Product Availability.</a:t>
            </a:r>
          </a:p>
          <a:p>
            <a:pPr marL="114300" indent="0">
              <a:buNone/>
            </a:pPr>
            <a:endParaRPr lang="en-US"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3644302" y="1858811"/>
            <a:ext cx="2700839" cy="17697"/>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5920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78249"/>
            <a:ext cx="8520600" cy="57270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Product Performance</a:t>
            </a:r>
          </a:p>
        </p:txBody>
      </p:sp>
      <p:sp>
        <p:nvSpPr>
          <p:cNvPr id="3" name="Text Placeholder 2"/>
          <p:cNvSpPr>
            <a:spLocks noGrp="1"/>
          </p:cNvSpPr>
          <p:nvPr>
            <p:ph type="body" idx="1"/>
          </p:nvPr>
        </p:nvSpPr>
        <p:spPr>
          <a:xfrm>
            <a:off x="311700" y="1152475"/>
            <a:ext cx="8520600" cy="3657650"/>
          </a:xfrm>
        </p:spPr>
        <p:txBody>
          <a:bodyPr>
            <a:normAutofit/>
          </a:bodyPr>
          <a:lstStyle/>
          <a:p>
            <a:r>
              <a:rPr lang="en-US" b="1" dirty="0" smtClean="0">
                <a:latin typeface="Times New Roman" panose="02020603050405020304" pitchFamily="18" charset="0"/>
                <a:cs typeface="Times New Roman" panose="02020603050405020304" pitchFamily="18" charset="0"/>
              </a:rPr>
              <a:t>Churn Rate:</a:t>
            </a:r>
            <a:r>
              <a:rPr lang="en-US" dirty="0" smtClean="0">
                <a:latin typeface="Times New Roman" panose="02020603050405020304" pitchFamily="18" charset="0"/>
                <a:cs typeface="Times New Roman" panose="02020603050405020304" pitchFamily="18" charset="0"/>
              </a:rPr>
              <a:t> Percentage Of Customers Or Users Who Stop Using The Product Within A Given Time Frame .</a:t>
            </a:r>
          </a:p>
          <a:p>
            <a:pPr marL="11430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Churn Rate  =</a:t>
            </a:r>
            <a:r>
              <a:rPr lang="en-US" dirty="0" smtClean="0">
                <a:latin typeface="Times New Roman" panose="02020603050405020304" pitchFamily="18" charset="0"/>
                <a:cs typeface="Times New Roman" panose="02020603050405020304" pitchFamily="18" charset="0"/>
              </a:rPr>
              <a:t>     Number Of Lost Customers   ​× 100%</a:t>
            </a:r>
          </a:p>
          <a:p>
            <a:pPr marL="114300" indent="0">
              <a:buNone/>
            </a:pPr>
            <a:r>
              <a:rPr lang="en-US" dirty="0" smtClean="0">
                <a:latin typeface="Times New Roman" panose="02020603050405020304" pitchFamily="18" charset="0"/>
                <a:cs typeface="Times New Roman" panose="02020603050405020304" pitchFamily="18" charset="0"/>
              </a:rPr>
              <a:t>                                  Total Customers</a:t>
            </a:r>
          </a:p>
          <a:p>
            <a:pPr marL="114300" indent="0">
              <a:buNone/>
            </a:pP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Product Adoption Rate:</a:t>
            </a:r>
            <a:r>
              <a:rPr lang="en-US" dirty="0" smtClean="0">
                <a:latin typeface="Times New Roman" panose="02020603050405020304" pitchFamily="18" charset="0"/>
                <a:cs typeface="Times New Roman" panose="02020603050405020304" pitchFamily="18" charset="0"/>
              </a:rPr>
              <a:t> Measures The Rate At Which Users Adopt New Features Or Products.</a:t>
            </a:r>
          </a:p>
          <a:p>
            <a:pPr marL="114300" indent="0">
              <a:buNone/>
            </a:pPr>
            <a:r>
              <a:rPr lang="en-US" b="1" dirty="0" smtClean="0">
                <a:latin typeface="Times New Roman" panose="02020603050405020304" pitchFamily="18" charset="0"/>
                <a:cs typeface="Times New Roman" panose="02020603050405020304" pitchFamily="18" charset="0"/>
              </a:rPr>
              <a:t>      Product Adoption Rate  =   </a:t>
            </a:r>
            <a:r>
              <a:rPr lang="en-US" dirty="0" smtClean="0">
                <a:latin typeface="Times New Roman" panose="02020603050405020304" pitchFamily="18" charset="0"/>
                <a:cs typeface="Times New Roman" panose="02020603050405020304" pitchFamily="18" charset="0"/>
              </a:rPr>
              <a:t>Users Adopting Product Feature  X 100%</a:t>
            </a:r>
          </a:p>
          <a:p>
            <a:pPr marL="114300" indent="0">
              <a:buNone/>
            </a:pPr>
            <a:r>
              <a:rPr lang="en-US" dirty="0" smtClean="0">
                <a:latin typeface="Times New Roman" panose="02020603050405020304" pitchFamily="18" charset="0"/>
                <a:cs typeface="Times New Roman" panose="02020603050405020304" pitchFamily="18" charset="0"/>
              </a:rPr>
              <a:t>                                                                     Total Users  </a:t>
            </a:r>
          </a:p>
          <a:p>
            <a:r>
              <a:rPr lang="en-US" b="1" dirty="0" smtClean="0">
                <a:latin typeface="Times New Roman" panose="02020603050405020304" pitchFamily="18" charset="0"/>
                <a:cs typeface="Times New Roman" panose="02020603050405020304" pitchFamily="18" charset="0"/>
              </a:rPr>
              <a:t>Product Usage Metrics</a:t>
            </a:r>
            <a:r>
              <a:rPr lang="en-US" dirty="0" smtClean="0">
                <a:latin typeface="Times New Roman" panose="02020603050405020304" pitchFamily="18" charset="0"/>
                <a:cs typeface="Times New Roman" panose="02020603050405020304" pitchFamily="18" charset="0"/>
              </a:rPr>
              <a:t>: Such As The Number Of Active Users, Sessions, Or Engagement Metrics.</a:t>
            </a:r>
          </a:p>
          <a:p>
            <a:pPr marL="114300" indent="0">
              <a:buNone/>
            </a:pPr>
            <a:endParaRPr lang="en-US" b="1"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2305611" y="2165424"/>
            <a:ext cx="2922606" cy="18378"/>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Straight Connector 5"/>
          <p:cNvCxnSpPr/>
          <p:nvPr/>
        </p:nvCxnSpPr>
        <p:spPr>
          <a:xfrm flipV="1">
            <a:off x="3479427" y="3781425"/>
            <a:ext cx="3073773" cy="4482"/>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869740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02125"/>
            <a:ext cx="8520600" cy="57270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Customer Satisfaction and Feedback</a:t>
            </a:r>
          </a:p>
        </p:txBody>
      </p:sp>
      <p:sp>
        <p:nvSpPr>
          <p:cNvPr id="3" name="Text Placeholder 2"/>
          <p:cNvSpPr>
            <a:spLocks noGrp="1"/>
          </p:cNvSpPr>
          <p:nvPr>
            <p:ph type="body" idx="1"/>
          </p:nvPr>
        </p:nvSpPr>
        <p:spPr>
          <a:xfrm>
            <a:off x="311700" y="781050"/>
            <a:ext cx="8520600" cy="3787825"/>
          </a:xfrm>
        </p:spPr>
        <p:txBody>
          <a:bodyPr>
            <a:normAutofit fontScale="92500"/>
          </a:bodyPr>
          <a:lstStyle/>
          <a:p>
            <a:r>
              <a:rPr lang="en-US" b="1" dirty="0" smtClean="0">
                <a:latin typeface="Times New Roman" panose="02020603050405020304" pitchFamily="18" charset="0"/>
                <a:cs typeface="Times New Roman" panose="02020603050405020304" pitchFamily="18" charset="0"/>
              </a:rPr>
              <a:t>Net Promoter Score (NPS):</a:t>
            </a:r>
            <a:r>
              <a:rPr lang="en-US" dirty="0" smtClean="0">
                <a:latin typeface="Times New Roman" panose="02020603050405020304" pitchFamily="18" charset="0"/>
                <a:cs typeface="Times New Roman" panose="02020603050405020304" pitchFamily="18" charset="0"/>
              </a:rPr>
              <a:t>  Measures Customer Satisfaction And Loyalty.</a:t>
            </a:r>
          </a:p>
          <a:p>
            <a:pPr marL="114300" indent="0">
              <a:buNone/>
            </a:pPr>
            <a:r>
              <a:rPr lang="en-US" dirty="0" smtClean="0">
                <a:latin typeface="Times New Roman" panose="02020603050405020304" pitchFamily="18" charset="0"/>
                <a:cs typeface="Times New Roman" panose="02020603050405020304" pitchFamily="18" charset="0"/>
              </a:rPr>
              <a:t>.</a:t>
            </a:r>
          </a:p>
          <a:p>
            <a:pPr marL="11430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Net Promoter Score (Nps)</a:t>
            </a:r>
            <a:r>
              <a:rPr lang="en-US" dirty="0" smtClean="0">
                <a:latin typeface="Times New Roman" panose="02020603050405020304" pitchFamily="18" charset="0"/>
                <a:cs typeface="Times New Roman" panose="02020603050405020304" pitchFamily="18" charset="0"/>
              </a:rPr>
              <a:t>   = Promoters - Detractors     ×100%</a:t>
            </a:r>
          </a:p>
          <a:p>
            <a:pPr marL="114300" indent="0">
              <a:buNone/>
            </a:pPr>
            <a:r>
              <a:rPr lang="en-US" dirty="0" smtClean="0">
                <a:latin typeface="Times New Roman" panose="02020603050405020304" pitchFamily="18" charset="0"/>
                <a:cs typeface="Times New Roman" panose="02020603050405020304" pitchFamily="18" charset="0"/>
              </a:rPr>
              <a:t>                                                               Total Respondents </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Customer Retention Rate:</a:t>
            </a:r>
            <a:r>
              <a:rPr lang="en-US" dirty="0" smtClean="0">
                <a:latin typeface="Times New Roman" panose="02020603050405020304" pitchFamily="18" charset="0"/>
                <a:cs typeface="Times New Roman" panose="02020603050405020304" pitchFamily="18" charset="0"/>
              </a:rPr>
              <a:t>  Percentage Of Customers Retained Over A Specific Period.</a:t>
            </a:r>
          </a:p>
          <a:p>
            <a:pPr marL="114300" indent="0">
              <a:buNone/>
            </a:pPr>
            <a:r>
              <a:rPr lang="en-US" dirty="0" smtClean="0">
                <a:latin typeface="Times New Roman" panose="02020603050405020304" pitchFamily="18" charset="0"/>
                <a:cs typeface="Times New Roman" panose="02020603050405020304" pitchFamily="18" charset="0"/>
              </a:rPr>
              <a:t>  </a:t>
            </a:r>
          </a:p>
          <a:p>
            <a:pPr marL="114300" indent="0">
              <a:buNone/>
            </a:pPr>
            <a:r>
              <a:rPr lang="en-US" b="1" dirty="0" smtClean="0">
                <a:latin typeface="Times New Roman" panose="02020603050405020304" pitchFamily="18" charset="0"/>
                <a:cs typeface="Times New Roman" panose="02020603050405020304" pitchFamily="18" charset="0"/>
              </a:rPr>
              <a:t>       Customer Retention Rate = </a:t>
            </a:r>
            <a:r>
              <a:rPr lang="en-US" dirty="0" smtClean="0">
                <a:latin typeface="Times New Roman" panose="02020603050405020304" pitchFamily="18" charset="0"/>
                <a:cs typeface="Times New Roman" panose="02020603050405020304" pitchFamily="18" charset="0"/>
              </a:rPr>
              <a:t>Customers At End  -  New Customers    ×100%</a:t>
            </a:r>
          </a:p>
          <a:p>
            <a:pPr marL="114300" indent="0">
              <a:buNone/>
            </a:pPr>
            <a:r>
              <a:rPr lang="en-US" dirty="0" smtClean="0">
                <a:latin typeface="Times New Roman" panose="02020603050405020304" pitchFamily="18" charset="0"/>
                <a:cs typeface="Times New Roman" panose="02020603050405020304" pitchFamily="18" charset="0"/>
              </a:rPr>
              <a:t>                                                                Customers At Start  </a:t>
            </a:r>
          </a:p>
          <a:p>
            <a:pPr marL="114300" indent="0">
              <a:buNone/>
            </a:pP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Customer Feedback And Ratings</a:t>
            </a:r>
            <a:r>
              <a:rPr lang="en-US" dirty="0" smtClean="0">
                <a:latin typeface="Times New Roman" panose="02020603050405020304" pitchFamily="18" charset="0"/>
                <a:cs typeface="Times New Roman" panose="02020603050405020304" pitchFamily="18" charset="0"/>
              </a:rPr>
              <a:t>: Gathered Through Surveys, Reviews, Or Ratings       On The Product</a:t>
            </a:r>
          </a:p>
          <a:p>
            <a:endParaRPr lang="en-US"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flipV="1">
            <a:off x="3567393" y="1721224"/>
            <a:ext cx="2349313" cy="7283"/>
          </a:xfrm>
          <a:prstGeom prst="line">
            <a:avLst/>
          </a:prstGeom>
        </p:spPr>
        <p:style>
          <a:lnRef idx="1">
            <a:schemeClr val="accent3"/>
          </a:lnRef>
          <a:fillRef idx="0">
            <a:schemeClr val="accent3"/>
          </a:fillRef>
          <a:effectRef idx="0">
            <a:schemeClr val="accent3"/>
          </a:effectRef>
          <a:fontRef idx="minor">
            <a:schemeClr val="tx1"/>
          </a:fontRef>
        </p:style>
      </p:cxnSp>
      <p:cxnSp>
        <p:nvCxnSpPr>
          <p:cNvPr id="5" name="Straight Connector 4"/>
          <p:cNvCxnSpPr/>
          <p:nvPr/>
        </p:nvCxnSpPr>
        <p:spPr>
          <a:xfrm>
            <a:off x="3567393" y="3184781"/>
            <a:ext cx="3306743" cy="20998"/>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021453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Cost and Efficiency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Customer Acquisition Cost (Cac):</a:t>
            </a:r>
            <a:r>
              <a:rPr lang="en-US" dirty="0" smtClean="0">
                <a:latin typeface="Times New Roman" panose="02020603050405020304" pitchFamily="18" charset="0"/>
                <a:cs typeface="Times New Roman" panose="02020603050405020304" pitchFamily="18" charset="0"/>
              </a:rPr>
              <a:t>      </a:t>
            </a:r>
          </a:p>
          <a:p>
            <a:pPr marL="114300" indent="0">
              <a:buNone/>
            </a:pPr>
            <a:r>
              <a:rPr lang="en-US" b="1" dirty="0" smtClean="0">
                <a:latin typeface="Times New Roman" panose="02020603050405020304" pitchFamily="18" charset="0"/>
                <a:cs typeface="Times New Roman" panose="02020603050405020304" pitchFamily="18" charset="0"/>
              </a:rPr>
              <a:t>      Customer Acquisition Cost</a:t>
            </a:r>
            <a:r>
              <a:rPr lang="en-US" dirty="0" smtClean="0">
                <a:latin typeface="Times New Roman" panose="02020603050405020304" pitchFamily="18" charset="0"/>
                <a:cs typeface="Times New Roman" panose="02020603050405020304" pitchFamily="18" charset="0"/>
              </a:rPr>
              <a:t>  =     Cost Of Sales And Marketing </a:t>
            </a:r>
          </a:p>
          <a:p>
            <a:r>
              <a:rPr lang="en-US" dirty="0" smtClean="0">
                <a:latin typeface="Times New Roman" panose="02020603050405020304" pitchFamily="18" charset="0"/>
                <a:cs typeface="Times New Roman" panose="02020603050405020304" pitchFamily="18" charset="0"/>
              </a:rPr>
              <a:t>                                                      Number Of New Customers </a:t>
            </a:r>
          </a:p>
          <a:p>
            <a:pPr marL="114300" indent="0">
              <a:buNone/>
            </a:pP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Time To Market:</a:t>
            </a:r>
            <a:r>
              <a:rPr lang="en-US" dirty="0" smtClean="0">
                <a:latin typeface="Times New Roman" panose="02020603050405020304" pitchFamily="18" charset="0"/>
                <a:cs typeface="Times New Roman" panose="02020603050405020304" pitchFamily="18" charset="0"/>
              </a:rPr>
              <a:t> Time Taken From Idea To Product Launch</a:t>
            </a:r>
          </a:p>
          <a:p>
            <a:endParaRPr lang="en-US"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3930549" y="2145058"/>
            <a:ext cx="2694258" cy="31612"/>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27851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Lifecycle Management</a:t>
            </a:r>
          </a:p>
        </p:txBody>
      </p:sp>
      <p:sp>
        <p:nvSpPr>
          <p:cNvPr id="3" name="Text Placeholder 2"/>
          <p:cNvSpPr>
            <a:spLocks noGrp="1"/>
          </p:cNvSpPr>
          <p:nvPr>
            <p:ph type="body" idx="1"/>
          </p:nvPr>
        </p:nvSpPr>
        <p:spPr>
          <a:xfrm>
            <a:off x="311700" y="1152475"/>
            <a:ext cx="8520600" cy="1145452"/>
          </a:xfrm>
        </p:spPr>
        <p:txBody>
          <a:bodyPr/>
          <a:lstStyle/>
          <a:p>
            <a:r>
              <a:rPr lang="en-US" dirty="0" smtClean="0">
                <a:latin typeface="Times New Roman" panose="02020603050405020304" pitchFamily="18" charset="0"/>
                <a:cs typeface="Times New Roman" panose="02020603050405020304" pitchFamily="18" charset="0"/>
              </a:rPr>
              <a:t>Product Lifecycle Stage: Identifies The Stage Of The Product Lifecycle (Introduction, Growth, Maturity, Decline).</a:t>
            </a:r>
          </a:p>
          <a:p>
            <a:r>
              <a:rPr lang="en-US" dirty="0" smtClean="0">
                <a:latin typeface="Times New Roman" panose="02020603050405020304" pitchFamily="18" charset="0"/>
                <a:cs typeface="Times New Roman" panose="02020603050405020304" pitchFamily="18" charset="0"/>
              </a:rPr>
              <a:t> New Product Success Rate: Measures The Success Rate Of New Product Launches</a:t>
            </a:r>
            <a:endParaRPr lang="en-US"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11700" y="3036976"/>
            <a:ext cx="8520600" cy="572700"/>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pPr algn="ctr"/>
            <a:r>
              <a:rPr lang="en-US" dirty="0" smtClean="0">
                <a:latin typeface="Times New Roman" panose="02020603050405020304" pitchFamily="18" charset="0"/>
                <a:cs typeface="Times New Roman" panose="02020603050405020304" pitchFamily="18" charset="0"/>
              </a:rPr>
              <a:t>Customer Acquisition Cost (CAC)</a:t>
            </a:r>
            <a:endParaRPr lang="en-US" dirty="0">
              <a:latin typeface="Times New Roman" panose="02020603050405020304" pitchFamily="18" charset="0"/>
              <a:cs typeface="Times New Roman" panose="02020603050405020304" pitchFamily="18" charset="0"/>
            </a:endParaRPr>
          </a:p>
        </p:txBody>
      </p:sp>
      <p:sp>
        <p:nvSpPr>
          <p:cNvPr id="5" name="Text Placeholder 2"/>
          <p:cNvSpPr txBox="1">
            <a:spLocks/>
          </p:cNvSpPr>
          <p:nvPr/>
        </p:nvSpPr>
        <p:spPr>
          <a:xfrm>
            <a:off x="311700" y="3767816"/>
            <a:ext cx="8520600" cy="461640"/>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r>
              <a:rPr lang="en-US" dirty="0" smtClean="0">
                <a:latin typeface="Times New Roman" panose="02020603050405020304" pitchFamily="18" charset="0"/>
                <a:cs typeface="Times New Roman" panose="02020603050405020304" pitchFamily="18" charset="0"/>
              </a:rPr>
              <a:t>Measures The Cost Incurred To Acquire A New Customer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155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Supply Chain and Inventory Management</a:t>
            </a:r>
          </a:p>
        </p:txBody>
      </p:sp>
      <p:sp>
        <p:nvSpPr>
          <p:cNvPr id="3" name="Text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Inventory Turnover</a:t>
            </a:r>
            <a:r>
              <a:rPr lang="en-US" dirty="0" smtClean="0">
                <a:latin typeface="Times New Roman" panose="02020603050405020304" pitchFamily="18" charset="0"/>
                <a:cs typeface="Times New Roman" panose="02020603050405020304" pitchFamily="18" charset="0"/>
              </a:rPr>
              <a:t>: Measures How Quickly Inventory Is Sold Or Used.</a:t>
            </a:r>
          </a:p>
          <a:p>
            <a:r>
              <a:rPr lang="en-US" dirty="0" smtClean="0">
                <a:latin typeface="Times New Roman" panose="02020603050405020304" pitchFamily="18" charset="0"/>
                <a:cs typeface="Times New Roman" panose="02020603050405020304" pitchFamily="18" charset="0"/>
              </a:rPr>
              <a:t>                                                   Cost Of Goods Sold (Cogs)​</a:t>
            </a:r>
          </a:p>
          <a:p>
            <a:r>
              <a:rPr lang="en-US" dirty="0" smtClean="0">
                <a:latin typeface="Times New Roman" panose="02020603050405020304" pitchFamily="18" charset="0"/>
                <a:cs typeface="Times New Roman" panose="02020603050405020304" pitchFamily="18" charset="0"/>
              </a:rPr>
              <a:t>                                                        Average Inventory Value </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Lead Time Variance:</a:t>
            </a:r>
            <a:r>
              <a:rPr lang="en-US" dirty="0" smtClean="0">
                <a:latin typeface="Times New Roman" panose="02020603050405020304" pitchFamily="18" charset="0"/>
                <a:cs typeface="Times New Roman" panose="02020603050405020304" pitchFamily="18" charset="0"/>
              </a:rPr>
              <a:t> Actual Lead Time -Planned Lead Time</a:t>
            </a:r>
          </a:p>
          <a:p>
            <a:pPr marL="114300" indent="0">
              <a:buNone/>
            </a:pPr>
            <a:r>
              <a:rPr lang="en-US" dirty="0" smtClean="0">
                <a:latin typeface="Times New Roman" panose="02020603050405020304" pitchFamily="18" charset="0"/>
                <a:cs typeface="Times New Roman" panose="02020603050405020304" pitchFamily="18" charset="0"/>
              </a:rPr>
              <a:t>                                                      Planned Lead Time .</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Supply Chain Efficiency</a:t>
            </a:r>
            <a:r>
              <a:rPr lang="en-US" dirty="0" smtClean="0">
                <a:latin typeface="Times New Roman" panose="02020603050405020304" pitchFamily="18" charset="0"/>
                <a:cs typeface="Times New Roman" panose="02020603050405020304" pitchFamily="18" charset="0"/>
              </a:rPr>
              <a:t>: Tracks Supply Chain Performance And Optimization.</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2886322" y="2856700"/>
            <a:ext cx="3760967" cy="7950"/>
          </a:xfrm>
          <a:prstGeom prst="line">
            <a:avLst/>
          </a:prstGeom>
        </p:spPr>
        <p:style>
          <a:lnRef idx="1">
            <a:schemeClr val="accent3"/>
          </a:lnRef>
          <a:fillRef idx="0">
            <a:schemeClr val="accent3"/>
          </a:fillRef>
          <a:effectRef idx="0">
            <a:schemeClr val="accent3"/>
          </a:effectRef>
          <a:fontRef idx="minor">
            <a:schemeClr val="tx1"/>
          </a:fontRef>
        </p:style>
      </p:cxnSp>
      <p:cxnSp>
        <p:nvCxnSpPr>
          <p:cNvPr id="7" name="Straight Connector 6"/>
          <p:cNvCxnSpPr/>
          <p:nvPr/>
        </p:nvCxnSpPr>
        <p:spPr>
          <a:xfrm>
            <a:off x="3444240" y="1841779"/>
            <a:ext cx="3760967" cy="795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816319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311700" y="961644"/>
            <a:ext cx="8520600" cy="3416400"/>
          </a:xfrm>
        </p:spPr>
        <p:txBody>
          <a:bodyPr>
            <a:normAutofit lnSpcReduction="10000"/>
          </a:bodyPr>
          <a:lstStyle/>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Session Duration Or Time Spent</a:t>
            </a:r>
            <a:r>
              <a:rPr lang="en-US" dirty="0" smtClean="0">
                <a:latin typeface="Times New Roman" panose="02020603050405020304" pitchFamily="18" charset="0"/>
                <a:cs typeface="Times New Roman" panose="02020603050405020304" pitchFamily="18" charset="0"/>
              </a:rPr>
              <a:t>: Average Time Users Spend Using The Product.</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User Retention Rate</a:t>
            </a:r>
            <a:r>
              <a:rPr lang="en-US" dirty="0" smtClean="0">
                <a:latin typeface="Times New Roman" panose="02020603050405020304" pitchFamily="18" charset="0"/>
                <a:cs typeface="Times New Roman" panose="02020603050405020304" pitchFamily="18" charset="0"/>
              </a:rPr>
              <a:t>: Percentage Of Users Who Continue Using The Product Over Time.</a:t>
            </a:r>
          </a:p>
          <a:p>
            <a:pPr marL="114300" indent="0">
              <a:buNone/>
            </a:pPr>
            <a:r>
              <a:rPr lang="en-US" dirty="0" smtClean="0">
                <a:latin typeface="Times New Roman" panose="02020603050405020304" pitchFamily="18" charset="0"/>
                <a:cs typeface="Times New Roman" panose="02020603050405020304" pitchFamily="18" charset="0"/>
              </a:rPr>
              <a:t>       User Retention Rate:    Users At End   X 100%                                                                </a:t>
            </a:r>
          </a:p>
          <a:p>
            <a:pPr marL="114300" indent="0">
              <a:buNone/>
            </a:pPr>
            <a:r>
              <a:rPr lang="en-US" dirty="0" smtClean="0">
                <a:latin typeface="Times New Roman" panose="02020603050405020304" pitchFamily="18" charset="0"/>
                <a:cs typeface="Times New Roman" panose="02020603050405020304" pitchFamily="18" charset="0"/>
              </a:rPr>
              <a:t>                                              Users At Start</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Feature Adoption Rate</a:t>
            </a:r>
            <a:r>
              <a:rPr lang="en-US" dirty="0" smtClean="0">
                <a:latin typeface="Times New Roman" panose="02020603050405020304" pitchFamily="18" charset="0"/>
                <a:cs typeface="Times New Roman" panose="02020603050405020304" pitchFamily="18" charset="0"/>
              </a:rPr>
              <a:t>: Measures The Adoption Of Specific Product Features.</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Session Duration</a:t>
            </a:r>
            <a:r>
              <a:rPr lang="en-US" dirty="0" smtClean="0">
                <a:latin typeface="Times New Roman" panose="02020603050405020304" pitchFamily="18" charset="0"/>
                <a:cs typeface="Times New Roman" panose="02020603050405020304" pitchFamily="18" charset="0"/>
              </a:rPr>
              <a:t>: Average Time Users Spend In A Session.</a:t>
            </a:r>
          </a:p>
          <a:p>
            <a:endParaRPr lang="en-US"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311700" y="254193"/>
            <a:ext cx="8520600" cy="572700"/>
          </a:xfrm>
        </p:spPr>
        <p:txBody>
          <a:bodyPr>
            <a:normAutofit fontScale="90000"/>
          </a:bodyPr>
          <a:lstStyle/>
          <a:p>
            <a:pPr algn="ctr"/>
            <a:r>
              <a:rPr lang="en-US" dirty="0"/>
              <a:t>User </a:t>
            </a:r>
            <a:r>
              <a:rPr lang="en-US" dirty="0">
                <a:latin typeface="Times New Roman" panose="02020603050405020304" pitchFamily="18" charset="0"/>
                <a:cs typeface="Times New Roman" panose="02020603050405020304" pitchFamily="18" charset="0"/>
              </a:rPr>
              <a:t>Engagement</a:t>
            </a:r>
            <a:r>
              <a:rPr lang="en-US" dirty="0"/>
              <a:t> and Interaction</a:t>
            </a:r>
          </a:p>
        </p:txBody>
      </p:sp>
      <p:cxnSp>
        <p:nvCxnSpPr>
          <p:cNvPr id="9" name="Straight Connector 8"/>
          <p:cNvCxnSpPr/>
          <p:nvPr/>
        </p:nvCxnSpPr>
        <p:spPr>
          <a:xfrm>
            <a:off x="3156667" y="2814761"/>
            <a:ext cx="1240404"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121557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Product Lifecycle Management</a:t>
            </a:r>
          </a:p>
        </p:txBody>
      </p:sp>
      <p:sp>
        <p:nvSpPr>
          <p:cNvPr id="3" name="Text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New Product Success Rate</a:t>
            </a:r>
            <a:r>
              <a:rPr lang="en-US" dirty="0" smtClean="0">
                <a:latin typeface="Times New Roman" panose="02020603050405020304" pitchFamily="18" charset="0"/>
                <a:cs typeface="Times New Roman" panose="02020603050405020304" pitchFamily="18" charset="0"/>
              </a:rPr>
              <a:t>:</a:t>
            </a:r>
          </a:p>
          <a:p>
            <a:pPr marL="114300" indent="0">
              <a:buNone/>
            </a:pPr>
            <a:r>
              <a:rPr lang="en-US" dirty="0" smtClean="0">
                <a:latin typeface="Times New Roman" panose="02020603050405020304" pitchFamily="18" charset="0"/>
                <a:cs typeface="Times New Roman" panose="02020603050405020304" pitchFamily="18" charset="0"/>
              </a:rPr>
              <a:t>      New Product Success Rate </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Successful Launches      X 100%</a:t>
            </a:r>
          </a:p>
          <a:p>
            <a:pPr marL="114300" indent="0">
              <a:buNone/>
            </a:pPr>
            <a:r>
              <a:rPr lang="en-US" dirty="0" smtClean="0">
                <a:latin typeface="Times New Roman" panose="02020603050405020304" pitchFamily="18" charset="0"/>
                <a:cs typeface="Times New Roman" panose="02020603050405020304" pitchFamily="18" charset="0"/>
              </a:rPr>
              <a:t>                                                             Total Launches  </a:t>
            </a:r>
          </a:p>
          <a:p>
            <a:r>
              <a:rPr lang="en-US" b="1" dirty="0" smtClean="0">
                <a:latin typeface="Times New Roman" panose="02020603050405020304" pitchFamily="18" charset="0"/>
                <a:cs typeface="Times New Roman" panose="02020603050405020304" pitchFamily="18" charset="0"/>
              </a:rPr>
              <a:t>Product Return Rate</a:t>
            </a:r>
            <a:r>
              <a:rPr lang="en-US" dirty="0" smtClean="0">
                <a:latin typeface="Times New Roman" panose="02020603050405020304" pitchFamily="18" charset="0"/>
                <a:cs typeface="Times New Roman" panose="02020603050405020304" pitchFamily="18" charset="0"/>
              </a:rPr>
              <a:t>: </a:t>
            </a:r>
          </a:p>
          <a:p>
            <a:pPr marL="114300" indent="0">
              <a:buNone/>
            </a:pP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Product Return Rate = Product Returns               X 100%</a:t>
            </a:r>
          </a:p>
          <a:p>
            <a:pPr marL="114300" indent="0">
              <a:buNone/>
            </a:pPr>
            <a:r>
              <a:rPr lang="en-US" dirty="0" smtClean="0">
                <a:latin typeface="Times New Roman" panose="02020603050405020304" pitchFamily="18" charset="0"/>
                <a:cs typeface="Times New Roman" panose="02020603050405020304" pitchFamily="18" charset="0"/>
              </a:rPr>
              <a:t>                                              Total Products Sold   </a:t>
            </a:r>
          </a:p>
          <a:p>
            <a:r>
              <a:rPr lang="en-US" dirty="0" smtClean="0">
                <a:latin typeface="Times New Roman" panose="02020603050405020304" pitchFamily="18" charset="0"/>
                <a:cs typeface="Times New Roman" panose="02020603050405020304" pitchFamily="18" charset="0"/>
              </a:rPr>
              <a:t>And There Are Many More KPIs Considered By Project Manger And As Per Product Analysis It Is Totally Depend On Type Of Product And Exposure Of Managing Product Person </a:t>
            </a:r>
            <a:r>
              <a:rPr lang="en-US" dirty="0" smtClean="0">
                <a:latin typeface="Times New Roman" panose="02020603050405020304" pitchFamily="18" charset="0"/>
                <a:cs typeface="Times New Roman" panose="02020603050405020304" pitchFamily="18" charset="0"/>
              </a:rPr>
              <a:t>, KPIs </a:t>
            </a:r>
            <a:r>
              <a:rPr lang="en-US" dirty="0" smtClean="0">
                <a:latin typeface="Times New Roman" panose="02020603050405020304" pitchFamily="18" charset="0"/>
                <a:cs typeface="Times New Roman" panose="02020603050405020304" pitchFamily="18" charset="0"/>
              </a:rPr>
              <a:t>Get Change Company To Company Not Every Company Or Organization Targeting Same Customers , Clients .</a:t>
            </a:r>
          </a:p>
          <a:p>
            <a:endParaRPr lang="en-US"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808675" y="1844703"/>
            <a:ext cx="2242267"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Straight Connector 5"/>
          <p:cNvCxnSpPr/>
          <p:nvPr/>
        </p:nvCxnSpPr>
        <p:spPr>
          <a:xfrm>
            <a:off x="3102334" y="2855844"/>
            <a:ext cx="2242267"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35440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latin typeface="Average"/>
                <a:ea typeface="Average"/>
                <a:cs typeface="Average"/>
                <a:sym typeface="Average"/>
              </a:rPr>
              <a:t>Table of Contents</a:t>
            </a:r>
            <a:endParaRPr dirty="0">
              <a:latin typeface="Average"/>
              <a:ea typeface="Average"/>
              <a:cs typeface="Average"/>
              <a:sym typeface="Average"/>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457200" lvl="0" indent="0" algn="l" rtl="0">
              <a:spcBef>
                <a:spcPts val="0"/>
              </a:spcBef>
              <a:spcAft>
                <a:spcPts val="0"/>
              </a:spcAft>
              <a:buNone/>
            </a:pPr>
            <a:endParaRPr u="sng" dirty="0">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 u="sng" dirty="0">
                <a:latin typeface="Times New Roman" panose="02020603050405020304" pitchFamily="18" charset="0"/>
                <a:cs typeface="Times New Roman" panose="02020603050405020304" pitchFamily="18" charset="0"/>
              </a:rPr>
              <a:t>Introduction to KPIs</a:t>
            </a:r>
            <a:endParaRPr u="sng" dirty="0">
              <a:latin typeface="Times New Roman" panose="02020603050405020304" pitchFamily="18" charset="0"/>
              <a:cs typeface="Times New Roman" panose="02020603050405020304" pitchFamily="18" charset="0"/>
            </a:endParaRPr>
          </a:p>
          <a:p>
            <a:pPr marL="457200" lvl="0" indent="0" algn="l" rtl="0">
              <a:spcBef>
                <a:spcPts val="1200"/>
              </a:spcBef>
              <a:spcAft>
                <a:spcPts val="0"/>
              </a:spcAft>
              <a:buNone/>
            </a:pPr>
            <a:endParaRPr u="sng" dirty="0">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 u="sng" dirty="0">
                <a:latin typeface="Times New Roman" panose="02020603050405020304" pitchFamily="18" charset="0"/>
                <a:cs typeface="Times New Roman" panose="02020603050405020304" pitchFamily="18" charset="0"/>
              </a:rPr>
              <a:t>How to Define </a:t>
            </a:r>
            <a:r>
              <a:rPr lang="en" u="sng" dirty="0" smtClean="0">
                <a:latin typeface="Times New Roman" panose="02020603050405020304" pitchFamily="18" charset="0"/>
                <a:cs typeface="Times New Roman" panose="02020603050405020304" pitchFamily="18" charset="0"/>
              </a:rPr>
              <a:t>KPIs</a:t>
            </a:r>
          </a:p>
          <a:p>
            <a:pPr marL="457200" lvl="0" indent="-342900" algn="l" rtl="0">
              <a:spcBef>
                <a:spcPts val="1200"/>
              </a:spcBef>
              <a:spcAft>
                <a:spcPts val="0"/>
              </a:spcAft>
              <a:buSzPts val="1800"/>
              <a:buChar char="●"/>
            </a:pPr>
            <a:endParaRPr lang="en" u="sng" dirty="0" smtClean="0">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 u="sng" dirty="0" smtClean="0">
                <a:latin typeface="Times New Roman" panose="02020603050405020304" pitchFamily="18" charset="0"/>
                <a:cs typeface="Times New Roman" panose="02020603050405020304" pitchFamily="18" charset="0"/>
              </a:rPr>
              <a:t>Types Of KPIs</a:t>
            </a:r>
            <a:endParaRPr u="sng" dirty="0">
              <a:latin typeface="Times New Roman" panose="02020603050405020304" pitchFamily="18" charset="0"/>
              <a:cs typeface="Times New Roman" panose="02020603050405020304" pitchFamily="18" charset="0"/>
            </a:endParaRPr>
          </a:p>
          <a:p>
            <a:pPr marL="457200" lvl="0" indent="0" algn="l" rtl="0">
              <a:spcBef>
                <a:spcPts val="1200"/>
              </a:spcBef>
              <a:spcAft>
                <a:spcPts val="0"/>
              </a:spcAft>
              <a:buNone/>
            </a:pPr>
            <a:endParaRPr u="sng" dirty="0">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 u="sng" dirty="0">
                <a:latin typeface="Times New Roman" panose="02020603050405020304" pitchFamily="18" charset="0"/>
                <a:cs typeface="Times New Roman" panose="02020603050405020304" pitchFamily="18" charset="0"/>
              </a:rPr>
              <a:t>How To Select Right KPIs For </a:t>
            </a:r>
            <a:r>
              <a:rPr lang="en" u="sng" dirty="0" smtClean="0">
                <a:latin typeface="Times New Roman" panose="02020603050405020304" pitchFamily="18" charset="0"/>
                <a:cs typeface="Times New Roman" panose="02020603050405020304" pitchFamily="18" charset="0"/>
              </a:rPr>
              <a:t>Product Analysis</a:t>
            </a:r>
            <a:endParaRPr u="sng" dirty="0">
              <a:latin typeface="Times New Roman" panose="02020603050405020304" pitchFamily="18" charset="0"/>
              <a:cs typeface="Times New Roman" panose="02020603050405020304" pitchFamily="18" charset="0"/>
            </a:endParaRPr>
          </a:p>
          <a:p>
            <a:pPr marL="457200" lvl="0" indent="0" algn="l" rtl="0">
              <a:spcBef>
                <a:spcPts val="1200"/>
              </a:spcBef>
              <a:spcAft>
                <a:spcPts val="0"/>
              </a:spcAft>
              <a:buNone/>
            </a:pPr>
            <a:endParaRPr u="sng" dirty="0">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 u="sng" dirty="0" smtClean="0">
                <a:latin typeface="Times New Roman" panose="02020603050405020304" pitchFamily="18" charset="0"/>
                <a:cs typeface="Times New Roman" panose="02020603050405020304" pitchFamily="18" charset="0"/>
              </a:rPr>
              <a:t>The Product Suc</a:t>
            </a:r>
            <a:r>
              <a:rPr lang="en-US" u="sng" dirty="0" smtClean="0">
                <a:latin typeface="Times New Roman" panose="02020603050405020304" pitchFamily="18" charset="0"/>
                <a:cs typeface="Times New Roman" panose="02020603050405020304" pitchFamily="18" charset="0"/>
              </a:rPr>
              <a:t>c</a:t>
            </a:r>
            <a:r>
              <a:rPr lang="en" u="sng" dirty="0" smtClean="0">
                <a:latin typeface="Times New Roman" panose="02020603050405020304" pitchFamily="18" charset="0"/>
                <a:cs typeface="Times New Roman" panose="02020603050405020304" pitchFamily="18" charset="0"/>
              </a:rPr>
              <a:t>ess </a:t>
            </a:r>
            <a:r>
              <a:rPr lang="en-US" u="sng" dirty="0" smtClean="0">
                <a:latin typeface="Times New Roman" panose="02020603050405020304" pitchFamily="18" charset="0"/>
                <a:cs typeface="Times New Roman" panose="02020603050405020304" pitchFamily="18" charset="0"/>
              </a:rPr>
              <a:t>Metrics </a:t>
            </a:r>
            <a:endParaRPr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5019" y="3726968"/>
            <a:ext cx="1620694" cy="132312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Product Success Metrics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Apply On SAAS ,ECOMMERCE ,CONTENT  By Customers.</a:t>
            </a:r>
          </a:p>
          <a:p>
            <a:r>
              <a:rPr lang="en-US" dirty="0" smtClean="0">
                <a:latin typeface="Times New Roman" panose="02020603050405020304" pitchFamily="18" charset="0"/>
                <a:cs typeface="Times New Roman" panose="02020603050405020304" pitchFamily="18" charset="0"/>
              </a:rPr>
              <a:t>Metrics Are  - </a:t>
            </a:r>
          </a:p>
          <a:p>
            <a:pPr marL="114300" indent="0">
              <a:buNone/>
            </a:pPr>
            <a:r>
              <a:rPr lang="en-US" dirty="0" smtClean="0">
                <a:latin typeface="Times New Roman" panose="02020603050405020304" pitchFamily="18" charset="0"/>
                <a:cs typeface="Times New Roman" panose="02020603050405020304" pitchFamily="18" charset="0"/>
              </a:rPr>
              <a:t>                       Exposure – No Of People User Exposed Your Website . </a:t>
            </a:r>
          </a:p>
          <a:p>
            <a:pPr marL="114300" indent="0">
              <a:buNone/>
            </a:pPr>
            <a:r>
              <a:rPr lang="en-US" dirty="0" smtClean="0">
                <a:latin typeface="Times New Roman" panose="02020603050405020304" pitchFamily="18" charset="0"/>
                <a:cs typeface="Times New Roman" panose="02020603050405020304" pitchFamily="18" charset="0"/>
              </a:rPr>
              <a:t>                       Onboarding Success – Completed Onboarding , Started Onboarding .   </a:t>
            </a:r>
          </a:p>
          <a:p>
            <a:pPr marL="114300" indent="0">
              <a:buNone/>
            </a:pPr>
            <a:r>
              <a:rPr lang="en-US" dirty="0" smtClean="0">
                <a:latin typeface="Times New Roman" panose="02020603050405020304" pitchFamily="18" charset="0"/>
                <a:cs typeface="Times New Roman" panose="02020603050405020304" pitchFamily="18" charset="0"/>
              </a:rPr>
              <a:t>                       Activation Rate  - Took Key Action /Completed Onboarding</a:t>
            </a:r>
          </a:p>
          <a:p>
            <a:pPr marL="114300" indent="0">
              <a:buNone/>
            </a:pPr>
            <a:r>
              <a:rPr lang="en-US" dirty="0" smtClean="0">
                <a:latin typeface="Times New Roman" panose="02020603050405020304" pitchFamily="18" charset="0"/>
                <a:cs typeface="Times New Roman" panose="02020603050405020304" pitchFamily="18" charset="0"/>
              </a:rPr>
              <a:t>                       Engagement Rate – No Of Key Action / Took Key Action </a:t>
            </a:r>
          </a:p>
          <a:p>
            <a:pPr marL="114300" indent="0">
              <a:buNone/>
            </a:pPr>
            <a:r>
              <a:rPr lang="en-US" dirty="0" smtClean="0">
                <a:latin typeface="Times New Roman" panose="02020603050405020304" pitchFamily="18" charset="0"/>
                <a:cs typeface="Times New Roman" panose="02020603050405020304" pitchFamily="18" charset="0"/>
              </a:rPr>
              <a:t>                       Retention Rate – Took Key Action After X Days .</a:t>
            </a:r>
          </a:p>
          <a:p>
            <a:pPr marL="114300" indent="0">
              <a:buNone/>
            </a:pPr>
            <a:r>
              <a:rPr lang="en-US" dirty="0" smtClean="0">
                <a:latin typeface="Times New Roman" panose="02020603050405020304" pitchFamily="18" charset="0"/>
                <a:cs typeface="Times New Roman" panose="02020603050405020304" pitchFamily="18" charset="0"/>
              </a:rPr>
              <a:t>                       Focus Metrics – Active Use Count . Add Of All Above ( Daily Monthly)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483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472391"/>
            <a:ext cx="8520600" cy="1749752"/>
          </a:xfrm>
        </p:spPr>
        <p:txBody>
          <a:bodyPr/>
          <a:lstStyle/>
          <a:p>
            <a:r>
              <a:rPr lang="en-US" b="1" dirty="0" smtClean="0">
                <a:latin typeface="Times New Roman" panose="02020603050405020304" pitchFamily="18" charset="0"/>
                <a:cs typeface="Times New Roman" panose="02020603050405020304" pitchFamily="18" charset="0"/>
              </a:rPr>
              <a:t>If You Have Any Questions For Me -</a:t>
            </a:r>
          </a:p>
          <a:p>
            <a:r>
              <a:rPr lang="en-US" b="1" dirty="0" smtClean="0">
                <a:latin typeface="Times New Roman" panose="02020603050405020304" pitchFamily="18" charset="0"/>
                <a:cs typeface="Times New Roman" panose="02020603050405020304" pitchFamily="18" charset="0"/>
              </a:rPr>
              <a:t>Feel Free To Connect Me </a:t>
            </a:r>
            <a:r>
              <a:rPr lang="en-US" dirty="0" smtClean="0">
                <a:latin typeface="Times New Roman" panose="02020603050405020304" pitchFamily="18" charset="0"/>
                <a:cs typeface="Times New Roman" panose="02020603050405020304" pitchFamily="18" charset="0"/>
              </a:rPr>
              <a:t>: Https://Www.Linkedin.Com/In/Suyog-hole-b31066132/</a:t>
            </a:r>
            <a:endParaRPr lang="en-US"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0" y="1327619"/>
            <a:ext cx="8520600" cy="1144771"/>
          </a:xfrm>
        </p:spPr>
        <p:txBody>
          <a:bodyPr>
            <a:normAutofit/>
          </a:bodyPr>
          <a:lstStyle/>
          <a:p>
            <a:pPr algn="ctr"/>
            <a:r>
              <a:rPr lang="en-US" dirty="0" smtClean="0">
                <a:latin typeface="Times New Roman" panose="02020603050405020304" pitchFamily="18" charset="0"/>
                <a:cs typeface="Times New Roman" panose="02020603050405020304" pitchFamily="18" charset="0"/>
              </a:rPr>
              <a:t>Thank You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275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pPr marL="114300" indent="0">
              <a:buNone/>
            </a:pPr>
            <a:r>
              <a:rPr lang="en-US" i="1" dirty="0" smtClean="0"/>
              <a:t>Sheets below this for research purpose on product </a:t>
            </a:r>
            <a:r>
              <a:rPr lang="en-US" i="1" dirty="0" err="1" smtClean="0"/>
              <a:t>kpi</a:t>
            </a:r>
            <a:r>
              <a:rPr lang="en-US" i="1" dirty="0" smtClean="0"/>
              <a:t> </a:t>
            </a:r>
            <a:endParaRPr lang="en-US" i="1" dirty="0"/>
          </a:p>
        </p:txBody>
      </p:sp>
    </p:spTree>
    <p:extLst>
      <p:ext uri="{BB962C8B-B14F-4D97-AF65-F5344CB8AC3E}">
        <p14:creationId xmlns:p14="http://schemas.microsoft.com/office/powerpoint/2010/main" val="1516612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normAutofit/>
          </a:bodyPr>
          <a:lstStyle/>
          <a:p>
            <a:r>
              <a:rPr lang="en-US" sz="1400" dirty="0">
                <a:latin typeface="Times New Roman" panose="02020603050405020304" pitchFamily="18" charset="0"/>
                <a:cs typeface="Times New Roman" panose="02020603050405020304" pitchFamily="18" charset="0"/>
              </a:rPr>
              <a:t>User happiness , engagements , revenues ,growth and activation , = no of user per session , traffic ,churn rate  ,customers retention = get costumers back </a:t>
            </a:r>
          </a:p>
          <a:p>
            <a:r>
              <a:rPr lang="en-US" sz="1400" dirty="0">
                <a:latin typeface="Times New Roman" panose="02020603050405020304" pitchFamily="18" charset="0"/>
                <a:cs typeface="Times New Roman" panose="02020603050405020304" pitchFamily="18" charset="0"/>
              </a:rPr>
              <a:t>Monthly recurring user customer retention rate ,  net promoter score ,  average revenue per user ,customer acquisition cost  ,customer lifetime value , number of customer acquired,</a:t>
            </a:r>
          </a:p>
          <a:p>
            <a:r>
              <a:rPr lang="en-US" sz="1400" dirty="0">
                <a:latin typeface="Times New Roman" panose="02020603050405020304" pitchFamily="18" charset="0"/>
                <a:cs typeface="Times New Roman" panose="02020603050405020304" pitchFamily="18" charset="0"/>
              </a:rPr>
              <a:t>Bounce rate ,churn rate ,customer satisfaction score ,,no of user per session , traffic , session duration , daily and monthly active user ,  ratings on plays tore or in page </a:t>
            </a:r>
          </a:p>
          <a:p>
            <a:r>
              <a:rPr lang="en-US" sz="1400" dirty="0">
                <a:latin typeface="Times New Roman" panose="02020603050405020304" pitchFamily="18" charset="0"/>
                <a:cs typeface="Times New Roman" panose="02020603050405020304" pitchFamily="18" charset="0"/>
              </a:rPr>
              <a:t>Hearth framework  -  for user   - adoption , engagements ,adoption ,retention  , task success </a:t>
            </a:r>
          </a:p>
          <a:p>
            <a:r>
              <a:rPr lang="en-US" sz="1400" dirty="0">
                <a:latin typeface="Times New Roman" panose="02020603050405020304" pitchFamily="18" charset="0"/>
                <a:cs typeface="Times New Roman" panose="02020603050405020304" pitchFamily="18" charset="0"/>
              </a:rPr>
              <a:t>AARRR Framework  -  for client , investor , startups – </a:t>
            </a:r>
            <a:r>
              <a:rPr lang="en-US" sz="1400" dirty="0" smtClean="0">
                <a:latin typeface="Times New Roman" panose="02020603050405020304" pitchFamily="18" charset="0"/>
                <a:cs typeface="Times New Roman" panose="02020603050405020304" pitchFamily="18" charset="0"/>
              </a:rPr>
              <a:t>acquisition, </a:t>
            </a:r>
            <a:r>
              <a:rPr lang="en-US" sz="1400" dirty="0">
                <a:latin typeface="Times New Roman" panose="02020603050405020304" pitchFamily="18" charset="0"/>
                <a:cs typeface="Times New Roman" panose="02020603050405020304" pitchFamily="18" charset="0"/>
              </a:rPr>
              <a:t>activation , retention , referral , revenue  </a:t>
            </a: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116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98519"/>
            <a:ext cx="8520600" cy="5032646"/>
          </a:xfrm>
        </p:spPr>
        <p:txBody>
          <a:bodyPr>
            <a:noAutofit/>
          </a:bodyPr>
          <a:lstStyle/>
          <a:p>
            <a:endParaRPr lang="en-US" sz="600" dirty="0"/>
          </a:p>
          <a:p>
            <a:r>
              <a:rPr lang="en-US" sz="600" dirty="0"/>
              <a:t>### 1. **Project Timeliness:**</a:t>
            </a:r>
          </a:p>
          <a:p>
            <a:r>
              <a:rPr lang="en-US" sz="600" dirty="0"/>
              <a:t>   - **Metric:** **Schedule Variance (SV):** Compares the planned progress against actual progress. SV = Earned Value (EV) - Planned Value (PV).</a:t>
            </a:r>
          </a:p>
          <a:p>
            <a:r>
              <a:rPr lang="en-US" sz="600" dirty="0"/>
              <a:t>   - **KPI:** **Percentage of Tasks Completed on Time:** Measures the proportion of tasks completed within the scheduled timeframe.</a:t>
            </a:r>
          </a:p>
          <a:p>
            <a:endParaRPr lang="en-US" sz="600" dirty="0"/>
          </a:p>
          <a:p>
            <a:r>
              <a:rPr lang="en-US" sz="600" dirty="0"/>
              <a:t>### 2. **Budget Management:**</a:t>
            </a:r>
          </a:p>
          <a:p>
            <a:r>
              <a:rPr lang="en-US" sz="600" dirty="0"/>
              <a:t>   - **Metric:** **Cost Performance Index (CPI):** Evaluates the efficiency of cost utilization. CPI = EV / Actual Cost (AC).</a:t>
            </a:r>
          </a:p>
          <a:p>
            <a:r>
              <a:rPr lang="en-US" sz="600" dirty="0"/>
              <a:t>   - **KPI:** **Budget Variance:** Measures the difference between actual and planned costs.</a:t>
            </a:r>
          </a:p>
          <a:p>
            <a:endParaRPr lang="en-US" sz="600" dirty="0"/>
          </a:p>
          <a:p>
            <a:r>
              <a:rPr lang="en-US" sz="600" dirty="0"/>
              <a:t>### 3. **Quality of Deliverables:**</a:t>
            </a:r>
          </a:p>
          <a:p>
            <a:r>
              <a:rPr lang="en-US" sz="600" dirty="0"/>
              <a:t>   - **Metric:** **Defect Density:** Calculates the number of defects per deliverable or module.</a:t>
            </a:r>
          </a:p>
          <a:p>
            <a:r>
              <a:rPr lang="en-US" sz="600" dirty="0"/>
              <a:t>   - **KPI:** **Client Satisfaction Ratings:** Gathers feedback on deliverable quality from stakeholders or clients.</a:t>
            </a:r>
          </a:p>
          <a:p>
            <a:endParaRPr lang="en-US" sz="600" dirty="0"/>
          </a:p>
          <a:p>
            <a:r>
              <a:rPr lang="en-US" sz="600" dirty="0"/>
              <a:t>### 4. **Stakeholder Communication:**</a:t>
            </a:r>
          </a:p>
          <a:p>
            <a:r>
              <a:rPr lang="en-US" sz="600" dirty="0"/>
              <a:t>   - **Metric:** **Frequency of Status Meetings:** Measures how often status meetings occur.</a:t>
            </a:r>
          </a:p>
          <a:p>
            <a:r>
              <a:rPr lang="en-US" sz="600" dirty="0"/>
              <a:t>   - **KPI:** **Stakeholder Satisfaction Index:** Gauges stakeholders' satisfaction with project communication.</a:t>
            </a:r>
          </a:p>
          <a:p>
            <a:endParaRPr lang="en-US" sz="600" dirty="0"/>
          </a:p>
          <a:p>
            <a:r>
              <a:rPr lang="en-US" sz="600" dirty="0"/>
              <a:t>### 5. **Risk Management:**</a:t>
            </a:r>
          </a:p>
          <a:p>
            <a:r>
              <a:rPr lang="en-US" sz="600" dirty="0"/>
              <a:t>   - **Metric:** **Risk Register Updates:** Tracks how frequently risks are updated in the register.</a:t>
            </a:r>
          </a:p>
          <a:p>
            <a:r>
              <a:rPr lang="en-US" sz="600" dirty="0"/>
              <a:t>   - **KPI:** **Risk Mitigation Success Rate:** Measures the effectiveness of risk management strategies.</a:t>
            </a:r>
          </a:p>
          <a:p>
            <a:endParaRPr lang="en-US" sz="600" dirty="0"/>
          </a:p>
          <a:p>
            <a:r>
              <a:rPr lang="en-US" sz="600" dirty="0"/>
              <a:t>### 6. **Resource Utilization:**</a:t>
            </a:r>
          </a:p>
          <a:p>
            <a:r>
              <a:rPr lang="en-US" sz="600" dirty="0"/>
              <a:t>   - **Metric:** **Resource Utilization Rate:** Evaluates the percentage of available resources utilized.</a:t>
            </a:r>
          </a:p>
          <a:p>
            <a:r>
              <a:rPr lang="en-US" sz="600" dirty="0"/>
              <a:t>   - **KPI:** **Resource Allocation Efficiency:** Measures how effectively resources are allocated and utilized.</a:t>
            </a:r>
          </a:p>
          <a:p>
            <a:endParaRPr lang="en-US" sz="600" dirty="0"/>
          </a:p>
          <a:p>
            <a:r>
              <a:rPr lang="en-US" sz="600" dirty="0"/>
              <a:t>### 7. **Team Performance:**</a:t>
            </a:r>
          </a:p>
          <a:p>
            <a:r>
              <a:rPr lang="en-US" sz="600" dirty="0"/>
              <a:t>   - **Metric:** **Team Productivity Index:** Compares planned team performance against actual output.</a:t>
            </a:r>
          </a:p>
          <a:p>
            <a:r>
              <a:rPr lang="en-US" sz="600" dirty="0"/>
              <a:t>   - **KPI:** **Employee Satisfaction and Retention:** Measures team satisfaction and turnover rates.</a:t>
            </a:r>
          </a:p>
          <a:p>
            <a:endParaRPr lang="en-US" sz="600" dirty="0"/>
          </a:p>
          <a:p>
            <a:r>
              <a:rPr lang="en-US" sz="600" dirty="0"/>
              <a:t>### 8. **Client Requirements Management:**</a:t>
            </a:r>
          </a:p>
          <a:p>
            <a:r>
              <a:rPr lang="en-US" sz="600" dirty="0"/>
              <a:t>   - **Metric:** **Requirements Stability Index:** Tracks changes in client requirements over time.</a:t>
            </a:r>
          </a:p>
          <a:p>
            <a:r>
              <a:rPr lang="en-US" sz="600" dirty="0"/>
              <a:t>   - **KPI:** **Client Requirement Fulfillment Rate:** Measures how well the team meets client needs.</a:t>
            </a:r>
          </a:p>
          <a:p>
            <a:endParaRPr lang="en-US" sz="600" dirty="0"/>
          </a:p>
          <a:p>
            <a:r>
              <a:rPr lang="en-US" sz="600" dirty="0"/>
              <a:t>### 9. **Project Scope Management:**</a:t>
            </a:r>
          </a:p>
          <a:p>
            <a:r>
              <a:rPr lang="en-US" sz="600" dirty="0"/>
              <a:t>   - **Metric:** **Scope Creep Rate:** Measures the increase in project scope during execution.</a:t>
            </a:r>
          </a:p>
          <a:p>
            <a:r>
              <a:rPr lang="en-US" sz="600" dirty="0"/>
              <a:t>   - **KPI:** **Percentage of Deliverables in Scope:** Tracks the number of project deliverables within the predefined scope.</a:t>
            </a:r>
          </a:p>
          <a:p>
            <a:endParaRPr lang="en-US" sz="600" dirty="0"/>
          </a:p>
          <a:p>
            <a:r>
              <a:rPr lang="en-US" sz="600" dirty="0"/>
              <a:t>### 10. **Adherence to Deadlines:**</a:t>
            </a:r>
          </a:p>
          <a:p>
            <a:r>
              <a:rPr lang="en-US" sz="600" dirty="0"/>
              <a:t>   - **Metric:** **Deadline Adherence Rate:** Calculates the percentage of tasks completed by their deadline.</a:t>
            </a:r>
          </a:p>
          <a:p>
            <a:r>
              <a:rPr lang="en-US" sz="600" dirty="0"/>
              <a:t>   - **KPI:** **Project Milestone Achievement:** Measures the achievement of critical project milestones within specified time frames</a:t>
            </a:r>
            <a:r>
              <a:rPr lang="en-US" sz="600" dirty="0" smtClean="0"/>
              <a:t>.</a:t>
            </a:r>
          </a:p>
          <a:p>
            <a:pPr marL="114300" indent="0">
              <a:buNone/>
            </a:pPr>
            <a:endParaRPr lang="en-US" sz="600" dirty="0" smtClean="0"/>
          </a:p>
          <a:p>
            <a:r>
              <a:rPr lang="en-US" sz="600" dirty="0" smtClean="0"/>
              <a:t>User happiness , engagements , revenues ,growth and activation , = no of user per session , traffic ,churn rate  ,customers retention = get costumers back </a:t>
            </a:r>
          </a:p>
          <a:p>
            <a:r>
              <a:rPr lang="en-US" sz="600" dirty="0" smtClean="0"/>
              <a:t>Monthly recurring user customer retention rate ,  net promoter score ,  average revenue per user ,customer acquisition cost  ,customer lifetime value , number of customer acquired,</a:t>
            </a:r>
          </a:p>
          <a:p>
            <a:r>
              <a:rPr lang="en-US" sz="600" dirty="0" smtClean="0"/>
              <a:t>Bounce rate ,churn rate ,customer satisfaction score ,,no of user per session , traffic , session duration , daily and monthly active user ,  ratings on plays tore or in page </a:t>
            </a:r>
          </a:p>
          <a:p>
            <a:r>
              <a:rPr lang="en-US" sz="600" dirty="0" smtClean="0"/>
              <a:t>Hearth framework  -  for user   - adoption , engagements ,adoption ,retention  , task success </a:t>
            </a:r>
          </a:p>
          <a:p>
            <a:r>
              <a:rPr lang="en-US" sz="600" dirty="0" smtClean="0"/>
              <a:t>AARRR Framework  -  for client , investor , startups – </a:t>
            </a:r>
            <a:r>
              <a:rPr lang="en-US" sz="600" dirty="0" err="1" smtClean="0"/>
              <a:t>aquazition</a:t>
            </a:r>
            <a:r>
              <a:rPr lang="en-US" sz="600" dirty="0" smtClean="0"/>
              <a:t>, activation , retention , referral , revenue  </a:t>
            </a:r>
            <a:endParaRPr lang="en-US" sz="600" dirty="0"/>
          </a:p>
          <a:p>
            <a:endParaRPr lang="en-US" sz="600" dirty="0"/>
          </a:p>
        </p:txBody>
      </p:sp>
      <p:sp>
        <p:nvSpPr>
          <p:cNvPr id="4" name="TextBox 3"/>
          <p:cNvSpPr txBox="1"/>
          <p:nvPr/>
        </p:nvSpPr>
        <p:spPr>
          <a:xfrm>
            <a:off x="1383527" y="71561"/>
            <a:ext cx="2798860" cy="561692"/>
          </a:xfrm>
          <a:prstGeom prst="rect">
            <a:avLst/>
          </a:prstGeom>
          <a:noFill/>
        </p:spPr>
        <p:txBody>
          <a:bodyPr wrap="square" rtlCol="0">
            <a:spAutoFit/>
          </a:bodyPr>
          <a:lstStyle/>
          <a:p>
            <a:pPr algn="ctr"/>
            <a:r>
              <a:rPr lang="en-US" sz="1050" dirty="0">
                <a:solidFill>
                  <a:schemeClr val="tx1"/>
                </a:solidFill>
              </a:rPr>
              <a:t>project </a:t>
            </a:r>
            <a:r>
              <a:rPr lang="en-US" sz="1050" dirty="0" smtClean="0">
                <a:solidFill>
                  <a:schemeClr val="tx1"/>
                </a:solidFill>
              </a:rPr>
              <a:t>manager</a:t>
            </a:r>
          </a:p>
          <a:p>
            <a:pPr algn="ctr"/>
            <a:endParaRPr lang="en-US" sz="2000" dirty="0">
              <a:solidFill>
                <a:schemeClr val="tx1"/>
              </a:solidFill>
            </a:endParaRPr>
          </a:p>
        </p:txBody>
      </p:sp>
    </p:spTree>
    <p:extLst>
      <p:ext uri="{BB962C8B-B14F-4D97-AF65-F5344CB8AC3E}">
        <p14:creationId xmlns:p14="http://schemas.microsoft.com/office/powerpoint/2010/main" val="2664546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0351" y="212850"/>
            <a:ext cx="8520600" cy="4930650"/>
          </a:xfrm>
        </p:spPr>
        <p:txBody>
          <a:bodyPr>
            <a:normAutofit fontScale="40000" lnSpcReduction="20000"/>
          </a:bodyPr>
          <a:lstStyle/>
          <a:p>
            <a:r>
              <a:rPr lang="en-US" dirty="0"/>
              <a:t>Absolutely, here are simplified formulas for various Key Performance Indicators (KPIs) related to products:</a:t>
            </a:r>
          </a:p>
          <a:p>
            <a:endParaRPr lang="en-US" dirty="0"/>
          </a:p>
          <a:p>
            <a:r>
              <a:rPr lang="en-US" dirty="0"/>
              <a:t>### 1. **Sales and Revenue:**</a:t>
            </a:r>
          </a:p>
          <a:p>
            <a:r>
              <a:rPr lang="en-US" dirty="0"/>
              <a:t>   - **Revenue Growth Rate:** \(\</a:t>
            </a:r>
            <a:r>
              <a:rPr lang="en-US" dirty="0" err="1"/>
              <a:t>frac</a:t>
            </a:r>
            <a:r>
              <a:rPr lang="en-US" dirty="0"/>
              <a:t>{{\text{Current Revenue} - \text{Previous Revenue}}}{{\text{Previous Revenue}}} \times 100\%\)</a:t>
            </a:r>
          </a:p>
          <a:p>
            <a:r>
              <a:rPr lang="en-US" dirty="0"/>
              <a:t>   - **Sales Conversion Rate:** \(\</a:t>
            </a:r>
            <a:r>
              <a:rPr lang="en-US" dirty="0" err="1"/>
              <a:t>frac</a:t>
            </a:r>
            <a:r>
              <a:rPr lang="en-US" dirty="0"/>
              <a:t>{{\text{Number of Sales}}}{{\text{Number of Leads}}} \times 100\%\)</a:t>
            </a:r>
          </a:p>
          <a:p>
            <a:r>
              <a:rPr lang="en-US" dirty="0"/>
              <a:t>   - **Average Revenue per User (ARPU):** \(\</a:t>
            </a:r>
            <a:r>
              <a:rPr lang="en-US" dirty="0" err="1"/>
              <a:t>frac</a:t>
            </a:r>
            <a:r>
              <a:rPr lang="en-US" dirty="0"/>
              <a:t>{{\text{Total Revenue}}}{{\text{Number of Users/Clients}}}\)</a:t>
            </a:r>
          </a:p>
          <a:p>
            <a:endParaRPr lang="en-US" dirty="0"/>
          </a:p>
          <a:p>
            <a:r>
              <a:rPr lang="en-US" dirty="0"/>
              <a:t>### 2. **Product Performance:**</a:t>
            </a:r>
          </a:p>
          <a:p>
            <a:r>
              <a:rPr lang="en-US" dirty="0"/>
              <a:t>   - **Churn Rate:** \(\</a:t>
            </a:r>
            <a:r>
              <a:rPr lang="en-US" dirty="0" err="1"/>
              <a:t>frac</a:t>
            </a:r>
            <a:r>
              <a:rPr lang="en-US" dirty="0"/>
              <a:t>{{\text{Number of Lost Customers}}}{{\text{Total Customers}}} \times 100\%\)</a:t>
            </a:r>
          </a:p>
          <a:p>
            <a:r>
              <a:rPr lang="en-US" dirty="0"/>
              <a:t>   - **Product Adoption Rate:** \(\</a:t>
            </a:r>
            <a:r>
              <a:rPr lang="en-US" dirty="0" err="1"/>
              <a:t>frac</a:t>
            </a:r>
            <a:r>
              <a:rPr lang="en-US" dirty="0"/>
              <a:t>{{\text{Users Adopting Product Feature}}}{{\text{Total Users}}} \times 100\%\)</a:t>
            </a:r>
          </a:p>
          <a:p>
            <a:endParaRPr lang="en-US" dirty="0"/>
          </a:p>
          <a:p>
            <a:r>
              <a:rPr lang="en-US" dirty="0"/>
              <a:t>### 3. **Customer Satisfaction and Feedback:**</a:t>
            </a:r>
          </a:p>
          <a:p>
            <a:r>
              <a:rPr lang="en-US" dirty="0"/>
              <a:t>   - **Net Promoter Score (NPS):** \(\</a:t>
            </a:r>
            <a:r>
              <a:rPr lang="en-US" dirty="0" err="1"/>
              <a:t>frac</a:t>
            </a:r>
            <a:r>
              <a:rPr lang="en-US" dirty="0"/>
              <a:t>{{\text{Promoters - Detractors}}}{{\text{Total Respondents}}} \times 100\%\)</a:t>
            </a:r>
          </a:p>
          <a:p>
            <a:r>
              <a:rPr lang="en-US" dirty="0"/>
              <a:t>   - **Customer Retention Rate:** \(\</a:t>
            </a:r>
            <a:r>
              <a:rPr lang="en-US" dirty="0" err="1"/>
              <a:t>frac</a:t>
            </a:r>
            <a:r>
              <a:rPr lang="en-US" dirty="0"/>
              <a:t>{{\text{Customers at End - New Customers}}}{{\text{Customers at Start}}} \times 100\%\)</a:t>
            </a:r>
          </a:p>
          <a:p>
            <a:endParaRPr lang="en-US" dirty="0"/>
          </a:p>
          <a:p>
            <a:r>
              <a:rPr lang="en-US" dirty="0"/>
              <a:t>### 4. **Market Share and Competition:**</a:t>
            </a:r>
          </a:p>
          <a:p>
            <a:r>
              <a:rPr lang="en-US" dirty="0"/>
              <a:t>   - **Market Share:** \(\</a:t>
            </a:r>
            <a:r>
              <a:rPr lang="en-US" dirty="0" err="1"/>
              <a:t>frac</a:t>
            </a:r>
            <a:r>
              <a:rPr lang="en-US" dirty="0"/>
              <a:t>{{\text{Company Sales}}}{{\text{Total Market Sales}}} \times 100\%\)</a:t>
            </a:r>
          </a:p>
          <a:p>
            <a:r>
              <a:rPr lang="en-US" dirty="0"/>
              <a:t>   - **Competitive Positioning:** Compare product features against competitors.</a:t>
            </a:r>
          </a:p>
          <a:p>
            <a:endParaRPr lang="en-US" dirty="0"/>
          </a:p>
          <a:p>
            <a:r>
              <a:rPr lang="en-US" dirty="0"/>
              <a:t>### 5. **Cost and Efficiency:**</a:t>
            </a:r>
          </a:p>
          <a:p>
            <a:r>
              <a:rPr lang="en-US" dirty="0"/>
              <a:t>   - **Customer Acquisition Cost (CAC):** \(\</a:t>
            </a:r>
            <a:r>
              <a:rPr lang="en-US" dirty="0" err="1"/>
              <a:t>frac</a:t>
            </a:r>
            <a:r>
              <a:rPr lang="en-US" dirty="0"/>
              <a:t>{{\text{Cost of Sales and Marketing}}}{{\text{Number of New Customers}}}\)</a:t>
            </a:r>
          </a:p>
          <a:p>
            <a:r>
              <a:rPr lang="en-US" dirty="0"/>
              <a:t>   - **Time to Market:** Time taken from idea to product launch.</a:t>
            </a:r>
          </a:p>
          <a:p>
            <a:endParaRPr lang="en-US" dirty="0"/>
          </a:p>
          <a:p>
            <a:r>
              <a:rPr lang="en-US" dirty="0"/>
              <a:t>### 6. **Quality and Performance:**</a:t>
            </a:r>
          </a:p>
          <a:p>
            <a:r>
              <a:rPr lang="en-US" dirty="0"/>
              <a:t>   - **Defect Rate or Error Rates:** \(\</a:t>
            </a:r>
            <a:r>
              <a:rPr lang="en-US" dirty="0" err="1"/>
              <a:t>frac</a:t>
            </a:r>
            <a:r>
              <a:rPr lang="en-US" dirty="0"/>
              <a:t>{{\text{Defective Products}}}{{\text{Total Products Produced}}} \times 100\%\)</a:t>
            </a:r>
          </a:p>
          <a:p>
            <a:r>
              <a:rPr lang="en-US" dirty="0"/>
              <a:t>   - **Product Uptime/Downtime:** Measure product availability.</a:t>
            </a:r>
          </a:p>
          <a:p>
            <a:endParaRPr lang="en-US" dirty="0"/>
          </a:p>
          <a:p>
            <a:r>
              <a:rPr lang="en-US" dirty="0"/>
              <a:t>### 7. **User Engagement and Interaction:**</a:t>
            </a:r>
          </a:p>
          <a:p>
            <a:r>
              <a:rPr lang="en-US" dirty="0"/>
              <a:t>   - **Session Duration:** Average time users spend in a session.</a:t>
            </a:r>
          </a:p>
          <a:p>
            <a:r>
              <a:rPr lang="en-US" dirty="0"/>
              <a:t>   - **User Retention Rate:** \(\</a:t>
            </a:r>
            <a:r>
              <a:rPr lang="en-US" dirty="0" err="1"/>
              <a:t>frac</a:t>
            </a:r>
            <a:r>
              <a:rPr lang="en-US" dirty="0"/>
              <a:t>{{\text{Users at End}}}{{\text{Users at Start}}} \times 100\%\)</a:t>
            </a:r>
          </a:p>
          <a:p>
            <a:endParaRPr lang="en-US" dirty="0"/>
          </a:p>
          <a:p>
            <a:r>
              <a:rPr lang="en-US" dirty="0"/>
              <a:t>### 8. **Product Lifecycle Management:**</a:t>
            </a:r>
          </a:p>
          <a:p>
            <a:r>
              <a:rPr lang="en-US" dirty="0"/>
              <a:t>   - **New Product Success Rate:** \(\</a:t>
            </a:r>
            <a:r>
              <a:rPr lang="en-US" dirty="0" err="1"/>
              <a:t>frac</a:t>
            </a:r>
            <a:r>
              <a:rPr lang="en-US" dirty="0"/>
              <a:t>{{\text{Successful Launches}}}{{\text{Total Launches}}} \times 100\%\)</a:t>
            </a:r>
          </a:p>
          <a:p>
            <a:r>
              <a:rPr lang="en-US" dirty="0"/>
              <a:t>   - **Product Return Rate:** \(\</a:t>
            </a:r>
            <a:r>
              <a:rPr lang="en-US" dirty="0" err="1"/>
              <a:t>frac</a:t>
            </a:r>
            <a:r>
              <a:rPr lang="en-US" dirty="0"/>
              <a:t>{{\text{Product Returns}}}{{\text{Total Products Sold}}} \times 100\%\)</a:t>
            </a:r>
          </a:p>
          <a:p>
            <a:endParaRPr lang="en-US" dirty="0"/>
          </a:p>
          <a:p>
            <a:r>
              <a:rPr lang="en-US" dirty="0"/>
              <a:t>### 9. **Supply Chain and Inventory Management:**</a:t>
            </a:r>
          </a:p>
          <a:p>
            <a:r>
              <a:rPr lang="en-US" dirty="0"/>
              <a:t>   - **Inventory Turnover Ratio:** \(\</a:t>
            </a:r>
            <a:r>
              <a:rPr lang="en-US" dirty="0" err="1"/>
              <a:t>frac</a:t>
            </a:r>
            <a:r>
              <a:rPr lang="en-US" dirty="0"/>
              <a:t>{{\text{Cost of Goods Sold (COGS)}}}{{\text{Average Inventory Value}}}\)</a:t>
            </a:r>
          </a:p>
          <a:p>
            <a:r>
              <a:rPr lang="en-US" dirty="0"/>
              <a:t>   - **Lead Time Variance:** \(\</a:t>
            </a:r>
            <a:r>
              <a:rPr lang="en-US" dirty="0" err="1"/>
              <a:t>frac</a:t>
            </a:r>
            <a:r>
              <a:rPr lang="en-US" dirty="0"/>
              <a:t>{{\text{Actual Lead Time - Planned Lead Time}}}{{\text{Planned Lead Time}}} \times 100\%\)</a:t>
            </a:r>
          </a:p>
          <a:p>
            <a:endParaRPr lang="en-US" dirty="0"/>
          </a:p>
          <a:p>
            <a:r>
              <a:rPr lang="en-US" dirty="0"/>
              <a:t>These simplified formulas provide a foundational understanding of how these KPIs are calculated. The exact metrics used in these formulas will depend on the specific data collected and the context in which they are being measured.</a:t>
            </a:r>
          </a:p>
        </p:txBody>
      </p:sp>
    </p:spTree>
    <p:extLst>
      <p:ext uri="{BB962C8B-B14F-4D97-AF65-F5344CB8AC3E}">
        <p14:creationId xmlns:p14="http://schemas.microsoft.com/office/powerpoint/2010/main" val="1993273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normAutofit fontScale="32500" lnSpcReduction="20000"/>
          </a:bodyPr>
          <a:lstStyle/>
          <a:p>
            <a:r>
              <a:rPr lang="en-US" dirty="0"/>
              <a:t>Absolutely, here are simplified formulas for additional Key Performance Indicators (KPIs) related to products:</a:t>
            </a:r>
          </a:p>
          <a:p>
            <a:endParaRPr lang="en-US" dirty="0"/>
          </a:p>
          <a:p>
            <a:r>
              <a:rPr lang="en-US" dirty="0"/>
              <a:t>### 10. **Product Innovation and Development:**</a:t>
            </a:r>
          </a:p>
          <a:p>
            <a:r>
              <a:rPr lang="en-US" dirty="0"/>
              <a:t>   - **Number of New Product Ideas Generated:** Count of generated ideas.</a:t>
            </a:r>
          </a:p>
          <a:p>
            <a:r>
              <a:rPr lang="en-US" dirty="0"/>
              <a:t>   - **Time-to-Prototype:** \(\</a:t>
            </a:r>
            <a:r>
              <a:rPr lang="en-US" dirty="0" err="1"/>
              <a:t>frac</a:t>
            </a:r>
            <a:r>
              <a:rPr lang="en-US" dirty="0"/>
              <a:t>{{\text{Time to Prototype}}}{{\text{Number of Prototypes Developed}}}\)</a:t>
            </a:r>
          </a:p>
          <a:p>
            <a:r>
              <a:rPr lang="en-US" dirty="0"/>
              <a:t>   - **Percentage of R&amp;D Budget Allocated to New Products:** \(\</a:t>
            </a:r>
            <a:r>
              <a:rPr lang="en-US" dirty="0" err="1"/>
              <a:t>frac</a:t>
            </a:r>
            <a:r>
              <a:rPr lang="en-US" dirty="0"/>
              <a:t>{{\text{Budget for New Products}}}{{\text{Total R&amp;D Budget}}} \times 100\%\)</a:t>
            </a:r>
          </a:p>
          <a:p>
            <a:endParaRPr lang="en-US" dirty="0"/>
          </a:p>
          <a:p>
            <a:r>
              <a:rPr lang="en-US" dirty="0"/>
              <a:t>### 11. **Product Versatility and Customization:**</a:t>
            </a:r>
          </a:p>
          <a:p>
            <a:r>
              <a:rPr lang="en-US" dirty="0"/>
              <a:t>   - **Variety of Product Versions/Configurations:** Count of different product configurations.</a:t>
            </a:r>
          </a:p>
          <a:p>
            <a:r>
              <a:rPr lang="en-US" dirty="0"/>
              <a:t>   - **Degree of Personalization:** Qualitative measure based on customizable features.</a:t>
            </a:r>
          </a:p>
          <a:p>
            <a:endParaRPr lang="en-US" dirty="0"/>
          </a:p>
          <a:p>
            <a:r>
              <a:rPr lang="en-US" dirty="0"/>
              <a:t>### 12. **Product Stability and Reliability:**</a:t>
            </a:r>
          </a:p>
          <a:p>
            <a:r>
              <a:rPr lang="en-US" dirty="0"/>
              <a:t>   - **Mean Time Between Failures (MTBF):** \(\</a:t>
            </a:r>
            <a:r>
              <a:rPr lang="en-US" dirty="0" err="1"/>
              <a:t>frac</a:t>
            </a:r>
            <a:r>
              <a:rPr lang="en-US" dirty="0"/>
              <a:t>{{\text{Total Operating Time}}}{{\text{Number of Failures}}}\)</a:t>
            </a:r>
          </a:p>
          <a:p>
            <a:r>
              <a:rPr lang="en-US" dirty="0"/>
              <a:t>   - **Product Durability or Shelf Life:** Duration until product becomes obsolete.</a:t>
            </a:r>
          </a:p>
          <a:p>
            <a:endParaRPr lang="en-US" dirty="0"/>
          </a:p>
          <a:p>
            <a:r>
              <a:rPr lang="en-US" dirty="0"/>
              <a:t>### 13. **Product Safety and Compliance:**</a:t>
            </a:r>
          </a:p>
          <a:p>
            <a:r>
              <a:rPr lang="en-US" dirty="0"/>
              <a:t>   - **Number of Regulatory Compliance Violations:** Count of non-compliance instances.</a:t>
            </a:r>
          </a:p>
          <a:p>
            <a:r>
              <a:rPr lang="en-US" dirty="0"/>
              <a:t>   - **Safety Incident Rate:** \(\</a:t>
            </a:r>
            <a:r>
              <a:rPr lang="en-US" dirty="0" err="1"/>
              <a:t>frac</a:t>
            </a:r>
            <a:r>
              <a:rPr lang="en-US" dirty="0"/>
              <a:t>{{\text{Number of Safety Incidents}}}{{\text{Total Hours Worked}}}\)</a:t>
            </a:r>
          </a:p>
          <a:p>
            <a:endParaRPr lang="en-US" dirty="0"/>
          </a:p>
          <a:p>
            <a:r>
              <a:rPr lang="en-US" dirty="0"/>
              <a:t>### 14. **Customer Experience Enhancement:**</a:t>
            </a:r>
          </a:p>
          <a:p>
            <a:r>
              <a:rPr lang="en-US" dirty="0"/>
              <a:t>   - **Usability Metrics (e.g., UX/UI metrics):** Based on user feedback or surveys.</a:t>
            </a:r>
          </a:p>
          <a:p>
            <a:r>
              <a:rPr lang="en-US" dirty="0"/>
              <a:t>   - **Onboarding Time for New Users:** Duration for users to start using the product effectively.</a:t>
            </a:r>
          </a:p>
          <a:p>
            <a:endParaRPr lang="en-US" dirty="0"/>
          </a:p>
          <a:p>
            <a:r>
              <a:rPr lang="en-US" dirty="0"/>
              <a:t>### 15. **Product Differentiation and Uniqueness:**</a:t>
            </a:r>
          </a:p>
          <a:p>
            <a:r>
              <a:rPr lang="en-US" dirty="0"/>
              <a:t>   - **Unique Selling Proposition (USP):** Identifies unique features that set the product apart.</a:t>
            </a:r>
          </a:p>
          <a:p>
            <a:r>
              <a:rPr lang="en-US" dirty="0"/>
              <a:t>   - **Competitive Analysis Index:** \(\</a:t>
            </a:r>
            <a:r>
              <a:rPr lang="en-US" dirty="0" err="1"/>
              <a:t>frac</a:t>
            </a:r>
            <a:r>
              <a:rPr lang="en-US" dirty="0"/>
              <a:t>{{\text{Product Features}}}{{\text{Competitor Features}}}\)</a:t>
            </a:r>
          </a:p>
          <a:p>
            <a:endParaRPr lang="en-US" dirty="0"/>
          </a:p>
          <a:p>
            <a:r>
              <a:rPr lang="en-US" dirty="0"/>
              <a:t>### 16. **Operational Scalability:**</a:t>
            </a:r>
          </a:p>
          <a:p>
            <a:r>
              <a:rPr lang="en-US" dirty="0"/>
              <a:t>   - **Scalability Metrics:** Measures the increase in workload vs. resource requirements.</a:t>
            </a:r>
          </a:p>
          <a:p>
            <a:r>
              <a:rPr lang="en-US" dirty="0"/>
              <a:t>   - **Resource Efficiency:** \(\</a:t>
            </a:r>
            <a:r>
              <a:rPr lang="en-US" dirty="0" err="1"/>
              <a:t>frac</a:t>
            </a:r>
            <a:r>
              <a:rPr lang="en-US" dirty="0"/>
              <a:t>{{\text{Output}}}{{\text{Input}}}\)</a:t>
            </a:r>
          </a:p>
          <a:p>
            <a:endParaRPr lang="en-US" dirty="0"/>
          </a:p>
          <a:p>
            <a:r>
              <a:rPr lang="en-US" dirty="0"/>
              <a:t>### 17. **Product End-of-Life Management:**</a:t>
            </a:r>
          </a:p>
          <a:p>
            <a:r>
              <a:rPr lang="en-US" dirty="0"/>
              <a:t>   - **Disposal or Recycling Rate:** \(\</a:t>
            </a:r>
            <a:r>
              <a:rPr lang="en-US" dirty="0" err="1"/>
              <a:t>frac</a:t>
            </a:r>
            <a:r>
              <a:rPr lang="en-US" dirty="0"/>
              <a:t>{{\text{Recycled Products}}}{{\text{Total Products}}}\)</a:t>
            </a:r>
          </a:p>
          <a:p>
            <a:r>
              <a:rPr lang="en-US" dirty="0"/>
              <a:t>   - **Post-Sale Support Effectiveness:** Evaluate through customer feedback or surveys.</a:t>
            </a:r>
          </a:p>
          <a:p>
            <a:endParaRPr lang="en-US" dirty="0"/>
          </a:p>
          <a:p>
            <a:r>
              <a:rPr lang="en-US" dirty="0"/>
              <a:t>These simplified formulas aim to provide a basic understanding of the calculation methods for various KPIs related to different aspects of product management and performance. The actual measurements and metrics used may vary based on the specific industry, product type, and the data available for analysis.</a:t>
            </a:r>
          </a:p>
        </p:txBody>
      </p:sp>
    </p:spTree>
    <p:extLst>
      <p:ext uri="{BB962C8B-B14F-4D97-AF65-F5344CB8AC3E}">
        <p14:creationId xmlns:p14="http://schemas.microsoft.com/office/powerpoint/2010/main" val="2613576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normAutofit fontScale="32500" lnSpcReduction="20000"/>
          </a:bodyPr>
          <a:lstStyle/>
          <a:p>
            <a:r>
              <a:rPr lang="en-US" dirty="0"/>
              <a:t>Absolutely, here are further simplified formulas for additional Key Performance Indicators (KPIs) related to products:</a:t>
            </a:r>
          </a:p>
          <a:p>
            <a:endParaRPr lang="en-US" dirty="0"/>
          </a:p>
          <a:p>
            <a:r>
              <a:rPr lang="en-US" dirty="0"/>
              <a:t>### 18. **Product Innovation and Development:**</a:t>
            </a:r>
          </a:p>
          <a:p>
            <a:r>
              <a:rPr lang="en-US" dirty="0"/>
              <a:t>   - **Number of New Product Ideas Generated:** Count of generated ideas.</a:t>
            </a:r>
          </a:p>
          <a:p>
            <a:r>
              <a:rPr lang="en-US" dirty="0"/>
              <a:t>   - **Time-to-Prototype:** \(\</a:t>
            </a:r>
            <a:r>
              <a:rPr lang="en-US" dirty="0" err="1"/>
              <a:t>frac</a:t>
            </a:r>
            <a:r>
              <a:rPr lang="en-US" dirty="0"/>
              <a:t>{{\text{Time to Prototype}}}{{\text{Number of Prototypes Developed}}}\)</a:t>
            </a:r>
          </a:p>
          <a:p>
            <a:r>
              <a:rPr lang="en-US" dirty="0"/>
              <a:t>   - **Percentage of R&amp;D Budget Allocated to New Products:** \(\</a:t>
            </a:r>
            <a:r>
              <a:rPr lang="en-US" dirty="0" err="1"/>
              <a:t>frac</a:t>
            </a:r>
            <a:r>
              <a:rPr lang="en-US" dirty="0"/>
              <a:t>{{\text{Budget for New Products}}}{{\text{Total R&amp;D Budget}}} \times 100\%\)</a:t>
            </a:r>
          </a:p>
          <a:p>
            <a:endParaRPr lang="en-US" dirty="0"/>
          </a:p>
          <a:p>
            <a:r>
              <a:rPr lang="en-US" dirty="0"/>
              <a:t>### 19. **Product Versatility and Customization:**</a:t>
            </a:r>
          </a:p>
          <a:p>
            <a:r>
              <a:rPr lang="en-US" dirty="0"/>
              <a:t>   - **Variety of Product Versions/Configurations:** Count of different product configurations.</a:t>
            </a:r>
          </a:p>
          <a:p>
            <a:r>
              <a:rPr lang="en-US" dirty="0"/>
              <a:t>   - **Degree of Personalization:** Qualitative measure based on customizable features.</a:t>
            </a:r>
          </a:p>
          <a:p>
            <a:endParaRPr lang="en-US" dirty="0"/>
          </a:p>
          <a:p>
            <a:r>
              <a:rPr lang="en-US" dirty="0"/>
              <a:t>### 20. **Product Stability and Reliability:**</a:t>
            </a:r>
          </a:p>
          <a:p>
            <a:r>
              <a:rPr lang="en-US" dirty="0"/>
              <a:t>   - **Mean Time Between Failures (MTBF):** \(\</a:t>
            </a:r>
            <a:r>
              <a:rPr lang="en-US" dirty="0" err="1"/>
              <a:t>frac</a:t>
            </a:r>
            <a:r>
              <a:rPr lang="en-US" dirty="0"/>
              <a:t>{{\text{Total Operating Time}}}{{\text{Number of Failures}}}\)</a:t>
            </a:r>
          </a:p>
          <a:p>
            <a:r>
              <a:rPr lang="en-US" dirty="0"/>
              <a:t>   - **Product Durability or Shelf Life:** Duration until product becomes obsolete.</a:t>
            </a:r>
          </a:p>
          <a:p>
            <a:endParaRPr lang="en-US" dirty="0"/>
          </a:p>
          <a:p>
            <a:r>
              <a:rPr lang="en-US" dirty="0"/>
              <a:t>### 21. **Product Safety and Compliance:**</a:t>
            </a:r>
          </a:p>
          <a:p>
            <a:r>
              <a:rPr lang="en-US" dirty="0"/>
              <a:t>   - **Number of Regulatory Compliance Violations:** Count of non-compliance instances.</a:t>
            </a:r>
          </a:p>
          <a:p>
            <a:r>
              <a:rPr lang="en-US" dirty="0"/>
              <a:t>   - **Safety Incident Rate:** \(\</a:t>
            </a:r>
            <a:r>
              <a:rPr lang="en-US" dirty="0" err="1"/>
              <a:t>frac</a:t>
            </a:r>
            <a:r>
              <a:rPr lang="en-US" dirty="0"/>
              <a:t>{{\text{Number of Safety Incidents}}}{{\text{Total Hours Worked}}}\)</a:t>
            </a:r>
          </a:p>
          <a:p>
            <a:endParaRPr lang="en-US" dirty="0"/>
          </a:p>
          <a:p>
            <a:r>
              <a:rPr lang="en-US" dirty="0"/>
              <a:t>### 22. **Customer Experience Enhancement:**</a:t>
            </a:r>
          </a:p>
          <a:p>
            <a:r>
              <a:rPr lang="en-US" dirty="0"/>
              <a:t>   - **Usability Metrics (e.g., UX/UI metrics):** Based on user feedback or surveys.</a:t>
            </a:r>
          </a:p>
          <a:p>
            <a:r>
              <a:rPr lang="en-US" dirty="0"/>
              <a:t>   - **Onboarding Time for New Users:** Duration for users to start using the product effectively.</a:t>
            </a:r>
          </a:p>
          <a:p>
            <a:endParaRPr lang="en-US" dirty="0"/>
          </a:p>
          <a:p>
            <a:r>
              <a:rPr lang="en-US" dirty="0"/>
              <a:t>### 23. **Product Differentiation and Uniqueness:**</a:t>
            </a:r>
          </a:p>
          <a:p>
            <a:r>
              <a:rPr lang="en-US" dirty="0"/>
              <a:t>   - **Unique Selling Proposition (USP):** Identifies unique features that set the product apart.</a:t>
            </a:r>
          </a:p>
          <a:p>
            <a:r>
              <a:rPr lang="en-US" dirty="0"/>
              <a:t>   - **Competitive Analysis Index:** \(\</a:t>
            </a:r>
            <a:r>
              <a:rPr lang="en-US" dirty="0" err="1"/>
              <a:t>frac</a:t>
            </a:r>
            <a:r>
              <a:rPr lang="en-US" dirty="0"/>
              <a:t>{{\text{Product Features}}}{{\text{Competitor Features}}}\)</a:t>
            </a:r>
          </a:p>
          <a:p>
            <a:endParaRPr lang="en-US" dirty="0"/>
          </a:p>
          <a:p>
            <a:r>
              <a:rPr lang="en-US" dirty="0"/>
              <a:t>### 24. **Operational Scalability:**</a:t>
            </a:r>
          </a:p>
          <a:p>
            <a:r>
              <a:rPr lang="en-US" dirty="0"/>
              <a:t>   - **Scalability Metrics:** Measures the increase in workload vs. resource requirements.</a:t>
            </a:r>
          </a:p>
          <a:p>
            <a:r>
              <a:rPr lang="en-US" dirty="0"/>
              <a:t>   - **Resource Efficiency:** \(\</a:t>
            </a:r>
            <a:r>
              <a:rPr lang="en-US" dirty="0" err="1"/>
              <a:t>frac</a:t>
            </a:r>
            <a:r>
              <a:rPr lang="en-US" dirty="0"/>
              <a:t>{{\text{Output}}}{{\text{Input}}}\)</a:t>
            </a:r>
          </a:p>
          <a:p>
            <a:endParaRPr lang="en-US" dirty="0"/>
          </a:p>
          <a:p>
            <a:r>
              <a:rPr lang="en-US" dirty="0"/>
              <a:t>### 25. **Product End-of-Life Management:**</a:t>
            </a:r>
          </a:p>
          <a:p>
            <a:r>
              <a:rPr lang="en-US" dirty="0"/>
              <a:t>   - **Disposal or Recycling Rate:** \(\</a:t>
            </a:r>
            <a:r>
              <a:rPr lang="en-US" dirty="0" err="1"/>
              <a:t>frac</a:t>
            </a:r>
            <a:r>
              <a:rPr lang="en-US" dirty="0"/>
              <a:t>{{\text{Recycled Products}}}{{\text{Total Products}}}\)</a:t>
            </a:r>
          </a:p>
          <a:p>
            <a:r>
              <a:rPr lang="en-US" dirty="0"/>
              <a:t>   - **Post-Sale Support Effectiveness:** Evaluate through customer feedback or surveys.</a:t>
            </a:r>
          </a:p>
          <a:p>
            <a:endParaRPr lang="en-US" dirty="0"/>
          </a:p>
          <a:p>
            <a:r>
              <a:rPr lang="en-US" dirty="0"/>
              <a:t>These simplified formulas provide a foundational understanding of how various KPIs related to product management and performance can be calculated. The exact measurements and metrics utilized may vary based on industry specifics and available data for analysis.</a:t>
            </a:r>
          </a:p>
        </p:txBody>
      </p:sp>
    </p:spTree>
    <p:extLst>
      <p:ext uri="{BB962C8B-B14F-4D97-AF65-F5344CB8AC3E}">
        <p14:creationId xmlns:p14="http://schemas.microsoft.com/office/powerpoint/2010/main" val="3078984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3227"/>
            <a:ext cx="8520600" cy="572700"/>
          </a:xfrm>
        </p:spPr>
        <p:txBody>
          <a:bodyPr>
            <a:normAutofit fontScale="90000"/>
          </a:bodyPr>
          <a:lstStyle/>
          <a:p>
            <a:pPr algn="ctr"/>
            <a:r>
              <a:rPr lang="en-US" dirty="0" smtClean="0"/>
              <a:t>Product KPIs</a:t>
            </a:r>
            <a:endParaRPr lang="en-US" dirty="0"/>
          </a:p>
        </p:txBody>
      </p:sp>
      <p:sp>
        <p:nvSpPr>
          <p:cNvPr id="3" name="Text Placeholder 2"/>
          <p:cNvSpPr>
            <a:spLocks noGrp="1"/>
          </p:cNvSpPr>
          <p:nvPr>
            <p:ph type="body" idx="1"/>
          </p:nvPr>
        </p:nvSpPr>
        <p:spPr>
          <a:xfrm>
            <a:off x="311700" y="1152474"/>
            <a:ext cx="8520600" cy="3905103"/>
          </a:xfrm>
        </p:spPr>
        <p:txBody>
          <a:bodyPr>
            <a:normAutofit fontScale="40000" lnSpcReduction="20000"/>
          </a:bodyPr>
          <a:lstStyle/>
          <a:p>
            <a:r>
              <a:rPr lang="en-US" dirty="0"/>
              <a:t> </a:t>
            </a:r>
          </a:p>
          <a:p>
            <a:r>
              <a:rPr lang="en-US" dirty="0"/>
              <a:t>### 1. **Sales and Revenue:**</a:t>
            </a:r>
          </a:p>
          <a:p>
            <a:r>
              <a:rPr lang="en-US" dirty="0"/>
              <a:t>   - **Revenue Growth:** Measures the increase in revenue over a specific period.</a:t>
            </a:r>
          </a:p>
          <a:p>
            <a:r>
              <a:rPr lang="en-US" dirty="0"/>
              <a:t>   - **Sales Conversion Rate:** Percentage of leads or prospects converted into actual sales.</a:t>
            </a:r>
          </a:p>
          <a:p>
            <a:r>
              <a:rPr lang="en-US" dirty="0"/>
              <a:t>   - **Average Revenue per User (ARPU):** Measures the average revenue generated per user or customer.</a:t>
            </a:r>
          </a:p>
          <a:p>
            <a:r>
              <a:rPr lang="en-US" dirty="0"/>
              <a:t> </a:t>
            </a:r>
          </a:p>
          <a:p>
            <a:r>
              <a:rPr lang="en-US" dirty="0"/>
              <a:t>### 2. **Product Performance:**</a:t>
            </a:r>
          </a:p>
          <a:p>
            <a:r>
              <a:rPr lang="en-US" dirty="0"/>
              <a:t>   - **Product Usage Metrics:** Such as the number of active users, sessions, or engagement metrics.</a:t>
            </a:r>
          </a:p>
          <a:p>
            <a:r>
              <a:rPr lang="en-US" dirty="0"/>
              <a:t>   - **Product Adoption Rate:** Measures the rate at which users adopt new features or products.</a:t>
            </a:r>
          </a:p>
          <a:p>
            <a:r>
              <a:rPr lang="en-US" dirty="0"/>
              <a:t>   - **Churn Rate:** Percentage of customers or users who stop using the product within a given time frame.</a:t>
            </a:r>
          </a:p>
          <a:p>
            <a:r>
              <a:rPr lang="en-US" dirty="0"/>
              <a:t> </a:t>
            </a:r>
          </a:p>
          <a:p>
            <a:r>
              <a:rPr lang="en-US" dirty="0"/>
              <a:t>### 3. **Customer Satisfaction and Feedback:**</a:t>
            </a:r>
          </a:p>
          <a:p>
            <a:r>
              <a:rPr lang="en-US" dirty="0"/>
              <a:t>   - **Net Promoter Score (NPS):** Measures customer satisfaction and loyalty.</a:t>
            </a:r>
          </a:p>
          <a:p>
            <a:r>
              <a:rPr lang="en-US" dirty="0"/>
              <a:t>   - **Customer Retention Rate:** Percentage of customers retained over a specific period.</a:t>
            </a:r>
          </a:p>
          <a:p>
            <a:r>
              <a:rPr lang="en-US" dirty="0"/>
              <a:t>   - **Customer Feedback and Ratings:** Gathered through surveys, reviews, or ratings on the product.</a:t>
            </a:r>
          </a:p>
          <a:p>
            <a:r>
              <a:rPr lang="en-US" dirty="0"/>
              <a:t> </a:t>
            </a:r>
          </a:p>
          <a:p>
            <a:r>
              <a:rPr lang="en-US" dirty="0"/>
              <a:t>### 4. **Operational Efficiency:**</a:t>
            </a:r>
          </a:p>
          <a:p>
            <a:r>
              <a:rPr lang="en-US" dirty="0"/>
              <a:t>   - **Time to Market:** Measures the time taken from product development to launch.</a:t>
            </a:r>
          </a:p>
          <a:p>
            <a:r>
              <a:rPr lang="en-US" dirty="0"/>
              <a:t>   - **Product Development Cost:** Tracks the cost of developing and maintaining the product.</a:t>
            </a:r>
          </a:p>
          <a:p>
            <a:r>
              <a:rPr lang="en-US" dirty="0"/>
              <a:t>   - **Quality Metrics:** Such as defect rate, error rates, or product return rates.</a:t>
            </a:r>
          </a:p>
          <a:p>
            <a:r>
              <a:rPr lang="en-US" dirty="0"/>
              <a:t> </a:t>
            </a:r>
          </a:p>
          <a:p>
            <a:r>
              <a:rPr lang="en-US" dirty="0"/>
              <a:t>### 5. **Market Share and Competitive Analysis:**</a:t>
            </a:r>
          </a:p>
          <a:p>
            <a:r>
              <a:rPr lang="en-US" dirty="0"/>
              <a:t>   - **Market Share:** Measures the company's sales compared to total market sales.</a:t>
            </a:r>
          </a:p>
          <a:p>
            <a:r>
              <a:rPr lang="en-US" dirty="0"/>
              <a:t>   - **Competitive Positioning:** Tracks how the product competes with similar offerings in the market.</a:t>
            </a:r>
          </a:p>
          <a:p>
            <a:r>
              <a:rPr lang="en-US" dirty="0"/>
              <a:t> </a:t>
            </a:r>
          </a:p>
          <a:p>
            <a:r>
              <a:rPr lang="en-US" dirty="0"/>
              <a:t>### 6. **Lifecycle Management:**</a:t>
            </a:r>
          </a:p>
          <a:p>
            <a:r>
              <a:rPr lang="en-US" dirty="0"/>
              <a:t>   - **Product Lifecycle Stage:** Identifies the stage of the product lifecycle (introduction, growth, maturity, decline).</a:t>
            </a:r>
          </a:p>
          <a:p>
            <a:r>
              <a:rPr lang="en-US" dirty="0"/>
              <a:t>   - **New Product Success Rate:** Measures the success rate of new product launches.</a:t>
            </a:r>
          </a:p>
          <a:p>
            <a:r>
              <a:rPr lang="en-US" dirty="0"/>
              <a:t> </a:t>
            </a:r>
          </a:p>
          <a:p>
            <a:r>
              <a:rPr lang="en-US" dirty="0"/>
              <a:t>### 7. **Customer Acquisition Cost (CAC):**</a:t>
            </a:r>
          </a:p>
          <a:p>
            <a:r>
              <a:rPr lang="en-US" dirty="0"/>
              <a:t>   - Measures the cost incurred to acquire a new customer.</a:t>
            </a:r>
          </a:p>
          <a:p>
            <a:r>
              <a:rPr lang="en-US" dirty="0"/>
              <a:t> </a:t>
            </a:r>
          </a:p>
          <a:p>
            <a:r>
              <a:rPr lang="en-US" dirty="0"/>
              <a:t>### 8. **Supply Chain and Inventory Management:**</a:t>
            </a:r>
          </a:p>
          <a:p>
            <a:r>
              <a:rPr lang="en-US" dirty="0"/>
              <a:t>   - **Inventory Turnover:** Measures how quickly inventory is sold or used.</a:t>
            </a:r>
          </a:p>
          <a:p>
            <a:r>
              <a:rPr lang="en-US" dirty="0"/>
              <a:t>   - **Supply Chain Efficiency:** Tracks supply chain performance and optimization.</a:t>
            </a:r>
          </a:p>
          <a:p>
            <a:endParaRPr lang="en-US" dirty="0"/>
          </a:p>
        </p:txBody>
      </p:sp>
    </p:spTree>
    <p:extLst>
      <p:ext uri="{BB962C8B-B14F-4D97-AF65-F5344CB8AC3E}">
        <p14:creationId xmlns:p14="http://schemas.microsoft.com/office/powerpoint/2010/main" val="1862033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4494" y="48887"/>
            <a:ext cx="8939506" cy="5147427"/>
          </a:xfrm>
        </p:spPr>
        <p:txBody>
          <a:bodyPr>
            <a:noAutofit/>
          </a:bodyPr>
          <a:lstStyle/>
          <a:p>
            <a:r>
              <a:rPr lang="en-US" sz="700" dirty="0"/>
              <a:t>Certainly! Here are some formulas associated with various Key Performance Indicators (KPIs) for product evaluation:</a:t>
            </a:r>
          </a:p>
          <a:p>
            <a:endParaRPr lang="en-US" sz="700" dirty="0"/>
          </a:p>
          <a:p>
            <a:r>
              <a:rPr lang="en-US" sz="700" dirty="0"/>
              <a:t>### 1. **Sales and Revenue:**</a:t>
            </a:r>
          </a:p>
          <a:p>
            <a:r>
              <a:rPr lang="en-US" sz="700" dirty="0"/>
              <a:t>   - **Revenue Growth Rate:** </a:t>
            </a:r>
          </a:p>
          <a:p>
            <a:r>
              <a:rPr lang="en-US" sz="700" dirty="0"/>
              <a:t>     \(\text{Revenue Growth Rate} = \</a:t>
            </a:r>
            <a:r>
              <a:rPr lang="en-US" sz="700" dirty="0" err="1"/>
              <a:t>frac</a:t>
            </a:r>
            <a:r>
              <a:rPr lang="en-US" sz="700" dirty="0"/>
              <a:t>{{\text{Current Revenue} - \text{Previous Revenue}}}{{\text{Previous Revenue}}} \times 100\%\)</a:t>
            </a:r>
          </a:p>
          <a:p>
            <a:r>
              <a:rPr lang="en-US" sz="700" dirty="0"/>
              <a:t>   - **Sales Conversion Rate:** </a:t>
            </a:r>
          </a:p>
          <a:p>
            <a:r>
              <a:rPr lang="en-US" sz="700" dirty="0"/>
              <a:t>     \(\text{Conversion Rate} = \</a:t>
            </a:r>
            <a:r>
              <a:rPr lang="en-US" sz="700" dirty="0" err="1"/>
              <a:t>frac</a:t>
            </a:r>
            <a:r>
              <a:rPr lang="en-US" sz="700" dirty="0"/>
              <a:t>{{\text{Number of Sales}}}{{\text{Number of Leads}}} \times 100\%\)</a:t>
            </a:r>
          </a:p>
          <a:p>
            <a:r>
              <a:rPr lang="en-US" sz="700" dirty="0"/>
              <a:t>   - **Average Revenue per User (ARPU):** </a:t>
            </a:r>
          </a:p>
          <a:p>
            <a:r>
              <a:rPr lang="en-US" sz="700" dirty="0"/>
              <a:t>     \(\text{ARPU} = \</a:t>
            </a:r>
            <a:r>
              <a:rPr lang="en-US" sz="700" dirty="0" err="1"/>
              <a:t>frac</a:t>
            </a:r>
            <a:r>
              <a:rPr lang="en-US" sz="700" dirty="0"/>
              <a:t>{{\text{Total Revenue}}}{{\text{Number of Users/Clients}}}\)</a:t>
            </a:r>
          </a:p>
          <a:p>
            <a:endParaRPr lang="en-US" sz="700" dirty="0"/>
          </a:p>
          <a:p>
            <a:r>
              <a:rPr lang="en-US" sz="700" dirty="0"/>
              <a:t>### 2. **Product Performance:**</a:t>
            </a:r>
          </a:p>
          <a:p>
            <a:r>
              <a:rPr lang="en-US" sz="700" dirty="0"/>
              <a:t>   - **Churn Rate:** </a:t>
            </a:r>
          </a:p>
          <a:p>
            <a:r>
              <a:rPr lang="en-US" sz="700" dirty="0"/>
              <a:t>     \(\text{Churn Rate} = \</a:t>
            </a:r>
            <a:r>
              <a:rPr lang="en-US" sz="700" dirty="0" err="1"/>
              <a:t>frac</a:t>
            </a:r>
            <a:r>
              <a:rPr lang="en-US" sz="700" dirty="0"/>
              <a:t>{{\text{Number of Customers Lost}}}{{\text{Total Number of Customers}}} \times 100\%\)</a:t>
            </a:r>
          </a:p>
          <a:p>
            <a:r>
              <a:rPr lang="en-US" sz="700" dirty="0"/>
              <a:t>   - **Product Adoption Rate:** </a:t>
            </a:r>
          </a:p>
          <a:p>
            <a:r>
              <a:rPr lang="en-US" sz="700" dirty="0"/>
              <a:t>     \(\text{Adoption Rate} = \</a:t>
            </a:r>
            <a:r>
              <a:rPr lang="en-US" sz="700" dirty="0" err="1"/>
              <a:t>frac</a:t>
            </a:r>
            <a:r>
              <a:rPr lang="en-US" sz="700" dirty="0"/>
              <a:t>{{\text{Number of Users Adopting Feature/Product}}}{{\text{Total Number of Users}}} \times 100\%\)</a:t>
            </a:r>
          </a:p>
          <a:p>
            <a:endParaRPr lang="en-US" sz="700" dirty="0"/>
          </a:p>
          <a:p>
            <a:r>
              <a:rPr lang="en-US" sz="700" dirty="0"/>
              <a:t>### 3. **Customer Satisfaction and Feedback:**</a:t>
            </a:r>
          </a:p>
          <a:p>
            <a:r>
              <a:rPr lang="en-US" sz="700" dirty="0"/>
              <a:t>   - **Net Promoter Score (NPS):** </a:t>
            </a:r>
          </a:p>
          <a:p>
            <a:r>
              <a:rPr lang="en-US" sz="700" dirty="0"/>
              <a:t>     \(\text{NPS} = \</a:t>
            </a:r>
            <a:r>
              <a:rPr lang="en-US" sz="700" dirty="0" err="1"/>
              <a:t>frac</a:t>
            </a:r>
            <a:r>
              <a:rPr lang="en-US" sz="700" dirty="0"/>
              <a:t>{{\text{Promoters} - \text{Detractors}}}{{\text{Total Respondents}}} \times 100\%\)</a:t>
            </a:r>
          </a:p>
          <a:p>
            <a:r>
              <a:rPr lang="en-US" sz="700" dirty="0"/>
              <a:t>   - **Customer Retention Rate:** </a:t>
            </a:r>
          </a:p>
          <a:p>
            <a:r>
              <a:rPr lang="en-US" sz="700" dirty="0"/>
              <a:t>     \(\text{Retention Rate} = \</a:t>
            </a:r>
            <a:r>
              <a:rPr lang="en-US" sz="700" dirty="0" err="1"/>
              <a:t>frac</a:t>
            </a:r>
            <a:r>
              <a:rPr lang="en-US" sz="700" dirty="0"/>
              <a:t>{{\text{Number of Customers at End of Period} - \text{New Customers Acquired}}}{{\text{Number of Customers at Start of Period}}} \times 100\%\)</a:t>
            </a:r>
          </a:p>
          <a:p>
            <a:endParaRPr lang="en-US" sz="700" dirty="0"/>
          </a:p>
          <a:p>
            <a:r>
              <a:rPr lang="en-US" sz="700" dirty="0"/>
              <a:t>### 4. **Market Share and Competition:**</a:t>
            </a:r>
          </a:p>
          <a:p>
            <a:r>
              <a:rPr lang="en-US" sz="700" dirty="0"/>
              <a:t>   - **Market Share:** </a:t>
            </a:r>
          </a:p>
          <a:p>
            <a:r>
              <a:rPr lang="en-US" sz="700" dirty="0"/>
              <a:t>     \(\text{Market Share} = \</a:t>
            </a:r>
            <a:r>
              <a:rPr lang="en-US" sz="700" dirty="0" err="1"/>
              <a:t>frac</a:t>
            </a:r>
            <a:r>
              <a:rPr lang="en-US" sz="700" dirty="0"/>
              <a:t>{{\text{Company Sales}}}{{\text{Total Market Sales}}} \times 100\%\)</a:t>
            </a:r>
          </a:p>
          <a:p>
            <a:r>
              <a:rPr lang="en-US" sz="700" dirty="0"/>
              <a:t>   - **Competitive Positioning:** </a:t>
            </a:r>
          </a:p>
          <a:p>
            <a:r>
              <a:rPr lang="en-US" sz="700" dirty="0"/>
              <a:t>     Compare various aspects (features, pricing) against competitors.</a:t>
            </a:r>
          </a:p>
          <a:p>
            <a:endParaRPr lang="en-US" sz="700" dirty="0"/>
          </a:p>
          <a:p>
            <a:r>
              <a:rPr lang="en-US" sz="700" dirty="0"/>
              <a:t>### 5. **Cost and Efficiency:**</a:t>
            </a:r>
          </a:p>
          <a:p>
            <a:r>
              <a:rPr lang="en-US" sz="700" dirty="0"/>
              <a:t>   - **Customer Acquisition Cost (CAC):** </a:t>
            </a:r>
          </a:p>
          <a:p>
            <a:r>
              <a:rPr lang="en-US" sz="700" dirty="0"/>
              <a:t>     \(\text{CAC} = \</a:t>
            </a:r>
            <a:r>
              <a:rPr lang="en-US" sz="700" dirty="0" err="1"/>
              <a:t>frac</a:t>
            </a:r>
            <a:r>
              <a:rPr lang="en-US" sz="700" dirty="0"/>
              <a:t>{{\text{Cost of Sales and Marketing}}}{{\text{Number of New Customers}}}\)</a:t>
            </a:r>
          </a:p>
          <a:p>
            <a:r>
              <a:rPr lang="en-US" sz="700" dirty="0"/>
              <a:t>   - **Time to Market:** Time taken from ideation to product launch.</a:t>
            </a:r>
          </a:p>
          <a:p>
            <a:endParaRPr lang="en-US" sz="700" dirty="0"/>
          </a:p>
          <a:p>
            <a:r>
              <a:rPr lang="en-US" sz="700" dirty="0"/>
              <a:t>### 6. **Quality and Performance:**</a:t>
            </a:r>
          </a:p>
          <a:p>
            <a:r>
              <a:rPr lang="en-US" sz="700" dirty="0"/>
              <a:t>   - **Defect Rate or Error Rates:** </a:t>
            </a:r>
          </a:p>
          <a:p>
            <a:r>
              <a:rPr lang="en-US" sz="700" dirty="0"/>
              <a:t>     \(\text{Defect Rate} = \</a:t>
            </a:r>
            <a:r>
              <a:rPr lang="en-US" sz="700" dirty="0" err="1"/>
              <a:t>frac</a:t>
            </a:r>
            <a:r>
              <a:rPr lang="en-US" sz="700" dirty="0"/>
              <a:t>{{\text{Number of Defective Products}}}{{\text{Total Number of Products Produced}}} \times 100\%\)</a:t>
            </a:r>
          </a:p>
          <a:p>
            <a:r>
              <a:rPr lang="en-US" sz="700" dirty="0"/>
              <a:t>   - **Product Uptime/Downtime:** </a:t>
            </a:r>
          </a:p>
          <a:p>
            <a:r>
              <a:rPr lang="en-US" sz="700" dirty="0"/>
              <a:t>     Measure the time the product is available or unavailable for use.</a:t>
            </a:r>
          </a:p>
          <a:p>
            <a:endParaRPr lang="en-US" sz="700" dirty="0"/>
          </a:p>
        </p:txBody>
      </p:sp>
    </p:spTree>
    <p:extLst>
      <p:ext uri="{BB962C8B-B14F-4D97-AF65-F5344CB8AC3E}">
        <p14:creationId xmlns:p14="http://schemas.microsoft.com/office/powerpoint/2010/main" val="285496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6673" y="112073"/>
            <a:ext cx="8520600" cy="572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200"/>
              </a:spcAft>
              <a:buNone/>
            </a:pPr>
            <a:r>
              <a:rPr lang="en" sz="2000" u="sng" dirty="0">
                <a:solidFill>
                  <a:schemeClr val="accent3"/>
                </a:solidFill>
                <a:latin typeface="Times New Roman" panose="02020603050405020304" pitchFamily="18" charset="0"/>
                <a:ea typeface="Average"/>
                <a:cs typeface="Times New Roman" panose="02020603050405020304" pitchFamily="18" charset="0"/>
                <a:sym typeface="Average"/>
              </a:rPr>
              <a:t>Introduction to KPIs</a:t>
            </a:r>
            <a:endParaRPr sz="2000" dirty="0">
              <a:latin typeface="Times New Roman" panose="02020603050405020304" pitchFamily="18" charset="0"/>
              <a:ea typeface="Average"/>
              <a:cs typeface="Times New Roman" panose="02020603050405020304" pitchFamily="18" charset="0"/>
              <a:sym typeface="Average"/>
            </a:endParaRPr>
          </a:p>
        </p:txBody>
      </p:sp>
      <p:sp>
        <p:nvSpPr>
          <p:cNvPr id="72" name="Google Shape;72;p15"/>
          <p:cNvSpPr txBox="1">
            <a:spLocks noGrp="1"/>
          </p:cNvSpPr>
          <p:nvPr>
            <p:ph type="body" idx="1"/>
          </p:nvPr>
        </p:nvSpPr>
        <p:spPr>
          <a:xfrm>
            <a:off x="191882" y="930714"/>
            <a:ext cx="8520600" cy="3416400"/>
          </a:xfrm>
          <a:prstGeom prst="rect">
            <a:avLst/>
          </a:prstGeom>
        </p:spPr>
        <p:txBody>
          <a:bodyPr spcFirstLastPara="1" wrap="square" lIns="91425" tIns="91425" rIns="91425" bIns="91425" anchor="t" anchorCtr="0">
            <a:noAutofit/>
          </a:bodyPr>
          <a:lstStyle/>
          <a:p>
            <a:pPr marL="0" lvl="0" indent="0" algn="l" rtl="0">
              <a:lnSpc>
                <a:spcPct val="165000"/>
              </a:lnSpc>
              <a:spcBef>
                <a:spcPts val="0"/>
              </a:spcBef>
              <a:spcAft>
                <a:spcPts val="0"/>
              </a:spcAft>
              <a:buSzPts val="935"/>
              <a:buNone/>
            </a:pPr>
            <a:r>
              <a:rPr lang="en" sz="1050" dirty="0">
                <a:solidFill>
                  <a:schemeClr val="tx1"/>
                </a:solidFill>
                <a:highlight>
                  <a:srgbClr val="343541"/>
                </a:highlight>
                <a:latin typeface="Times New Roman" panose="02020603050405020304" pitchFamily="18" charset="0"/>
                <a:cs typeface="Times New Roman" panose="02020603050405020304" pitchFamily="18" charset="0"/>
              </a:rPr>
              <a:t>Key Performance Indicators (KPIs) are like the heartbeat of a business—they're vital metrics that track how effectively an organization is achieving its goals and objectives. Think of them as your compass, guiding you toward success.  KPIs are specific, measurable values that reflect the performance and progress of crucial aspects within a company. </a:t>
            </a:r>
            <a:endParaRPr sz="1050" dirty="0">
              <a:solidFill>
                <a:schemeClr val="tx1"/>
              </a:solidFill>
              <a:highlight>
                <a:srgbClr val="343541"/>
              </a:highlight>
              <a:latin typeface="Times New Roman" panose="02020603050405020304" pitchFamily="18" charset="0"/>
              <a:cs typeface="Times New Roman" panose="02020603050405020304" pitchFamily="18" charset="0"/>
            </a:endParaRPr>
          </a:p>
          <a:p>
            <a:pPr marL="0" lvl="0" indent="0" algn="l" rtl="0">
              <a:lnSpc>
                <a:spcPct val="165000"/>
              </a:lnSpc>
              <a:spcBef>
                <a:spcPts val="1500"/>
              </a:spcBef>
              <a:spcAft>
                <a:spcPts val="0"/>
              </a:spcAft>
              <a:buSzPts val="935"/>
              <a:buNone/>
            </a:pPr>
            <a:r>
              <a:rPr lang="en" sz="1050" dirty="0">
                <a:solidFill>
                  <a:schemeClr val="tx1"/>
                </a:solidFill>
                <a:highlight>
                  <a:srgbClr val="343541"/>
                </a:highlight>
                <a:latin typeface="Times New Roman" panose="02020603050405020304" pitchFamily="18" charset="0"/>
                <a:cs typeface="Times New Roman" panose="02020603050405020304" pitchFamily="18" charset="0"/>
              </a:rPr>
              <a:t>These indicators vary widely based on the industry, department, and specific goals of the organization. They help teams and decision-makers understand trends, identify strengths and weaknesses, and make informed decisions to improve performance. In sales, KPIs might include metrics like sales revenue, conversion rates, or customer acquisition cost. In customer service, it could be customer satisfaction scores or resolution times. Meanwhile, in manufacturing, it might be metrics related to production efficiency, defect rates, or inventory turnover.</a:t>
            </a:r>
            <a:endParaRPr sz="1050" dirty="0">
              <a:solidFill>
                <a:schemeClr val="tx1"/>
              </a:solidFill>
              <a:highlight>
                <a:srgbClr val="343541"/>
              </a:highlight>
              <a:latin typeface="Times New Roman" panose="02020603050405020304" pitchFamily="18" charset="0"/>
              <a:cs typeface="Times New Roman" panose="02020603050405020304" pitchFamily="18" charset="0"/>
            </a:endParaRPr>
          </a:p>
          <a:p>
            <a:pPr marL="0" lvl="0" indent="0" algn="l" rtl="0">
              <a:lnSpc>
                <a:spcPct val="165000"/>
              </a:lnSpc>
              <a:spcBef>
                <a:spcPts val="1500"/>
              </a:spcBef>
              <a:spcAft>
                <a:spcPts val="0"/>
              </a:spcAft>
              <a:buSzPts val="935"/>
              <a:buNone/>
            </a:pPr>
            <a:r>
              <a:rPr lang="en" sz="1050" dirty="0">
                <a:solidFill>
                  <a:schemeClr val="tx1"/>
                </a:solidFill>
                <a:highlight>
                  <a:srgbClr val="343541"/>
                </a:highlight>
                <a:latin typeface="Times New Roman" panose="02020603050405020304" pitchFamily="18" charset="0"/>
                <a:cs typeface="Times New Roman" panose="02020603050405020304" pitchFamily="18" charset="0"/>
              </a:rPr>
              <a:t>Choosing the right KPIs is crucial they need to align with strategic objectives and provide actionable insights. KPIs should be SMART: Specific, Measurable, Achievable, Relevant, and Time-bound. By regularly monitoring these metrics, businesses can track progress, identify areas needing improvement, and pivot strategies when necessary to stay on course toward success</a:t>
            </a:r>
            <a:r>
              <a:rPr lang="en" sz="1050" dirty="0" smtClean="0">
                <a:solidFill>
                  <a:schemeClr val="tx1"/>
                </a:solidFill>
                <a:highlight>
                  <a:srgbClr val="343541"/>
                </a:highlight>
                <a:latin typeface="Times New Roman" panose="02020603050405020304" pitchFamily="18" charset="0"/>
                <a:cs typeface="Times New Roman" panose="02020603050405020304" pitchFamily="18" charset="0"/>
              </a:rPr>
              <a:t>. </a:t>
            </a:r>
            <a:r>
              <a:rPr lang="en-US" sz="1050" dirty="0" smtClean="0">
                <a:solidFill>
                  <a:schemeClr val="tx1"/>
                </a:solidFill>
                <a:highlight>
                  <a:srgbClr val="343541"/>
                </a:highlight>
                <a:latin typeface="Times New Roman" panose="02020603050405020304" pitchFamily="18" charset="0"/>
                <a:cs typeface="Times New Roman" panose="02020603050405020304" pitchFamily="18" charset="0"/>
              </a:rPr>
              <a:t>For set clear goals, recognize success, spot risk and problems.</a:t>
            </a:r>
            <a:endParaRPr lang="en" sz="1050" dirty="0" smtClean="0">
              <a:solidFill>
                <a:schemeClr val="tx1"/>
              </a:solidFill>
              <a:highlight>
                <a:srgbClr val="343541"/>
              </a:highlight>
              <a:latin typeface="Times New Roman" panose="02020603050405020304" pitchFamily="18" charset="0"/>
              <a:cs typeface="Times New Roman" panose="02020603050405020304" pitchFamily="18" charset="0"/>
            </a:endParaRPr>
          </a:p>
          <a:p>
            <a:pPr marL="0" lvl="0" indent="0" algn="l" rtl="0">
              <a:lnSpc>
                <a:spcPct val="165000"/>
              </a:lnSpc>
              <a:spcBef>
                <a:spcPts val="1500"/>
              </a:spcBef>
              <a:spcAft>
                <a:spcPts val="0"/>
              </a:spcAft>
              <a:buSzPts val="935"/>
              <a:buNone/>
            </a:pPr>
            <a:endParaRPr sz="1050" dirty="0">
              <a:solidFill>
                <a:schemeClr val="tx1"/>
              </a:solidFill>
              <a:highlight>
                <a:srgbClr val="343541"/>
              </a:highlight>
              <a:latin typeface="Times New Roman" panose="02020603050405020304" pitchFamily="18" charset="0"/>
              <a:cs typeface="Times New Roman" panose="02020603050405020304" pitchFamily="18" charset="0"/>
            </a:endParaRPr>
          </a:p>
          <a:p>
            <a:pPr marL="0" lvl="0" indent="0" algn="l" rtl="0">
              <a:lnSpc>
                <a:spcPct val="105000"/>
              </a:lnSpc>
              <a:spcBef>
                <a:spcPts val="0"/>
              </a:spcBef>
              <a:spcAft>
                <a:spcPts val="1200"/>
              </a:spcAft>
              <a:buSzPts val="935"/>
              <a:buNone/>
            </a:pPr>
            <a:endParaRPr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329" y="4233097"/>
            <a:ext cx="3739556" cy="82870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a:xfrm>
            <a:off x="311700" y="1152475"/>
            <a:ext cx="8520600" cy="3924350"/>
          </a:xfrm>
        </p:spPr>
        <p:txBody>
          <a:bodyPr>
            <a:normAutofit fontScale="32500" lnSpcReduction="20000"/>
          </a:bodyPr>
          <a:lstStyle/>
          <a:p>
            <a:r>
              <a:rPr lang="en-US" dirty="0"/>
              <a:t>Certainly! The world of KPIs is extensive and varies depending on the industry, company goals, and specific product attributes. Here are additional KPIs across various aspects of a product:</a:t>
            </a:r>
          </a:p>
          <a:p>
            <a:endParaRPr lang="en-US" dirty="0"/>
          </a:p>
          <a:p>
            <a:r>
              <a:rPr lang="en-US" dirty="0"/>
              <a:t>### 7. **User Engagement and Interaction:**</a:t>
            </a:r>
          </a:p>
          <a:p>
            <a:r>
              <a:rPr lang="en-US" dirty="0"/>
              <a:t>   - **Session Duration or Time Spent:** Average time users spend using the product.</a:t>
            </a:r>
          </a:p>
          <a:p>
            <a:r>
              <a:rPr lang="en-US" dirty="0"/>
              <a:t>   - **User Retention Rate:** Percentage of users who continue using the product over time.</a:t>
            </a:r>
          </a:p>
          <a:p>
            <a:r>
              <a:rPr lang="en-US" dirty="0"/>
              <a:t>   - **Feature Adoption Rate:** Measures the adoption of specific product features.</a:t>
            </a:r>
          </a:p>
          <a:p>
            <a:endParaRPr lang="en-US" dirty="0"/>
          </a:p>
          <a:p>
            <a:r>
              <a:rPr lang="en-US" dirty="0"/>
              <a:t>### 8. **Product Lifecycle Management:**</a:t>
            </a:r>
          </a:p>
          <a:p>
            <a:r>
              <a:rPr lang="en-US" dirty="0"/>
              <a:t>   - **New Product Success Rate:** Measures the success rate of new product launches.</a:t>
            </a:r>
          </a:p>
          <a:p>
            <a:r>
              <a:rPr lang="en-US" dirty="0"/>
              <a:t>   - **Product Lifecycle Stage:** Identifies the stage of the product lifecycle (introduction, growth, maturity, decline).</a:t>
            </a:r>
          </a:p>
          <a:p>
            <a:r>
              <a:rPr lang="en-US" dirty="0"/>
              <a:t>   - **Product Return Rate:** Measures the percentage of product returns.</a:t>
            </a:r>
          </a:p>
          <a:p>
            <a:endParaRPr lang="en-US" dirty="0"/>
          </a:p>
          <a:p>
            <a:r>
              <a:rPr lang="en-US" dirty="0"/>
              <a:t>### 9. **Supply Chain and Inventory Management:**</a:t>
            </a:r>
          </a:p>
          <a:p>
            <a:r>
              <a:rPr lang="en-US" dirty="0"/>
              <a:t>   - **Inventory Turnover Ratio:** Measures how quickly inventory is sold or used.</a:t>
            </a:r>
          </a:p>
          <a:p>
            <a:r>
              <a:rPr lang="en-US" dirty="0"/>
              <a:t>   - **Supplier Performance:** Evaluates supplier reliability and delivery times.</a:t>
            </a:r>
          </a:p>
          <a:p>
            <a:r>
              <a:rPr lang="en-US" dirty="0"/>
              <a:t>   - **Lead Time Variance:** Deviation from planned lead times for inventory replenishment.</a:t>
            </a:r>
          </a:p>
          <a:p>
            <a:endParaRPr lang="en-US" dirty="0"/>
          </a:p>
          <a:p>
            <a:r>
              <a:rPr lang="en-US" dirty="0"/>
              <a:t>### 10. **Customer Support and Service:**</a:t>
            </a:r>
          </a:p>
          <a:p>
            <a:r>
              <a:rPr lang="en-US" dirty="0"/>
              <a:t>   - **First Response Time:** Time taken to respond to customer inquiries or support requests.</a:t>
            </a:r>
          </a:p>
          <a:p>
            <a:r>
              <a:rPr lang="en-US" dirty="0"/>
              <a:t>   - **Issue Resolution Time:** Time taken to resolve customer issues or complaints.</a:t>
            </a:r>
          </a:p>
          <a:p>
            <a:r>
              <a:rPr lang="en-US" dirty="0"/>
              <a:t>   - **Customer Service Ratings:** Measures customer satisfaction with support services.</a:t>
            </a:r>
          </a:p>
          <a:p>
            <a:endParaRPr lang="en-US" dirty="0"/>
          </a:p>
          <a:p>
            <a:r>
              <a:rPr lang="en-US" dirty="0"/>
              <a:t>### 11. **Sustainability and Environmental Impact:**</a:t>
            </a:r>
          </a:p>
          <a:p>
            <a:r>
              <a:rPr lang="en-US" dirty="0"/>
              <a:t>   - **Carbon Footprint:** Measures the product's environmental impact.</a:t>
            </a:r>
          </a:p>
          <a:p>
            <a:r>
              <a:rPr lang="en-US" dirty="0"/>
              <a:t>   - **Recyclability or Reusability:** Indicates the product's recyclability or reuse potential.</a:t>
            </a:r>
          </a:p>
          <a:p>
            <a:endParaRPr lang="en-US" dirty="0"/>
          </a:p>
          <a:p>
            <a:r>
              <a:rPr lang="en-US" dirty="0"/>
              <a:t>### 12. **Digital Product Metrics:**</a:t>
            </a:r>
          </a:p>
          <a:p>
            <a:r>
              <a:rPr lang="en-US" dirty="0"/>
              <a:t>   - **App Downloads or Installs:** Measures the number of app downloads or installations.</a:t>
            </a:r>
          </a:p>
          <a:p>
            <a:r>
              <a:rPr lang="en-US" dirty="0"/>
              <a:t>   - **App Retention Rate:** Percentage of users continuing to use the app over time.</a:t>
            </a:r>
          </a:p>
          <a:p>
            <a:endParaRPr lang="en-US" dirty="0"/>
          </a:p>
          <a:p>
            <a:r>
              <a:rPr lang="en-US" dirty="0"/>
              <a:t>### 13. **Social Media Impact:**</a:t>
            </a:r>
          </a:p>
          <a:p>
            <a:r>
              <a:rPr lang="en-US" dirty="0"/>
              <a:t>   - **Social Media Mentions or Shares:** Measures the product's visibility on social platforms.</a:t>
            </a:r>
          </a:p>
          <a:p>
            <a:r>
              <a:rPr lang="en-US" dirty="0"/>
              <a:t>   - **Social Engagement Rate:** Measures engagement (likes, comments) per social media post.</a:t>
            </a:r>
          </a:p>
          <a:p>
            <a:endParaRPr lang="en-US" dirty="0"/>
          </a:p>
          <a:p>
            <a:r>
              <a:rPr lang="en-US" dirty="0"/>
              <a:t>### 14. **Customer Lifetime Value (CLV):**</a:t>
            </a:r>
          </a:p>
          <a:p>
            <a:r>
              <a:rPr lang="en-US" dirty="0"/>
              <a:t>   - **CLV:** Measures the predicted revenue from a customer over their lifetime.</a:t>
            </a:r>
          </a:p>
          <a:p>
            <a:endParaRPr lang="en-US" dirty="0"/>
          </a:p>
          <a:p>
            <a:r>
              <a:rPr lang="en-US" dirty="0"/>
              <a:t>### Importance:</a:t>
            </a:r>
          </a:p>
          <a:p>
            <a:r>
              <a:rPr lang="en-US" dirty="0"/>
              <a:t>- Each additional KPI provides a specific angle on the product's performance, customer engagement, and market impact.</a:t>
            </a:r>
          </a:p>
          <a:p>
            <a:r>
              <a:rPr lang="en-US" dirty="0"/>
              <a:t>- These KPIs assist in a comprehensive understanding of the product's success, allowing for targeted improvements and strategies.</a:t>
            </a:r>
          </a:p>
          <a:p>
            <a:endParaRPr lang="en-US" dirty="0"/>
          </a:p>
          <a:p>
            <a:r>
              <a:rPr lang="en-US" dirty="0"/>
              <a:t>Selecting the most relevant KPIs for your product ensures a holistic view of its performance and enables data-driven decisions to drive growth and meet customer demands effectively.</a:t>
            </a:r>
          </a:p>
        </p:txBody>
      </p:sp>
    </p:spTree>
    <p:extLst>
      <p:ext uri="{BB962C8B-B14F-4D97-AF65-F5344CB8AC3E}">
        <p14:creationId xmlns:p14="http://schemas.microsoft.com/office/powerpoint/2010/main" val="1950201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820" y="105644"/>
            <a:ext cx="8520600" cy="4907790"/>
          </a:xfrm>
        </p:spPr>
        <p:txBody>
          <a:bodyPr>
            <a:noAutofit/>
          </a:bodyPr>
          <a:lstStyle/>
          <a:p>
            <a:r>
              <a:rPr lang="en-US" sz="600" dirty="0"/>
              <a:t>Certainly! Here are additional Key Performance Indicators (KPIs) for products along with their respective formulas:</a:t>
            </a:r>
          </a:p>
          <a:p>
            <a:endParaRPr lang="en-US" sz="600" dirty="0"/>
          </a:p>
          <a:p>
            <a:r>
              <a:rPr lang="en-US" sz="600" dirty="0"/>
              <a:t>### 7. **User Engagement and Interaction:**</a:t>
            </a:r>
          </a:p>
          <a:p>
            <a:r>
              <a:rPr lang="en-US" sz="600" dirty="0"/>
              <a:t>   - **Session Duration or Time Spent:** Calculate average time spent per session.</a:t>
            </a:r>
          </a:p>
          <a:p>
            <a:r>
              <a:rPr lang="en-US" sz="600" dirty="0"/>
              <a:t>   - **User Retention Rate:** </a:t>
            </a:r>
          </a:p>
          <a:p>
            <a:r>
              <a:rPr lang="en-US" sz="600" dirty="0"/>
              <a:t>     \(\text{User Retention Rate} = \</a:t>
            </a:r>
            <a:r>
              <a:rPr lang="en-US" sz="600" dirty="0" err="1"/>
              <a:t>frac</a:t>
            </a:r>
            <a:r>
              <a:rPr lang="en-US" sz="600" dirty="0"/>
              <a:t>{{\text{Number of Active Users at End of Period}}}{{\text{Number of Active Users at Start of Period}}} \times 100\%\)</a:t>
            </a:r>
          </a:p>
          <a:p>
            <a:r>
              <a:rPr lang="en-US" sz="600" dirty="0"/>
              <a:t>   - **Feature Adoption Rate:** </a:t>
            </a:r>
          </a:p>
          <a:p>
            <a:r>
              <a:rPr lang="en-US" sz="600" dirty="0"/>
              <a:t>     \(\text{Feature Adoption Rate} = \</a:t>
            </a:r>
            <a:r>
              <a:rPr lang="en-US" sz="600" dirty="0" err="1"/>
              <a:t>frac</a:t>
            </a:r>
            <a:r>
              <a:rPr lang="en-US" sz="600" dirty="0"/>
              <a:t>{{\text{Number of Users Using a Specific Feature}}}{{\text{Total Number of Users}}} \times 100\%\)</a:t>
            </a:r>
          </a:p>
          <a:p>
            <a:endParaRPr lang="en-US" sz="600" dirty="0"/>
          </a:p>
          <a:p>
            <a:r>
              <a:rPr lang="en-US" sz="600" dirty="0"/>
              <a:t>### 8. **Product Lifecycle Management:**</a:t>
            </a:r>
          </a:p>
          <a:p>
            <a:r>
              <a:rPr lang="en-US" sz="600" dirty="0"/>
              <a:t>   - **New Product Success Rate:** </a:t>
            </a:r>
          </a:p>
          <a:p>
            <a:r>
              <a:rPr lang="en-US" sz="600" dirty="0"/>
              <a:t>     \(\text{Success Rate} = \</a:t>
            </a:r>
            <a:r>
              <a:rPr lang="en-US" sz="600" dirty="0" err="1"/>
              <a:t>frac</a:t>
            </a:r>
            <a:r>
              <a:rPr lang="en-US" sz="600" dirty="0"/>
              <a:t>{{\text{Number of Successful Product Launches}}}{{\text{Total Number of Product Launches}}} \times 100\%\)</a:t>
            </a:r>
          </a:p>
          <a:p>
            <a:r>
              <a:rPr lang="en-US" sz="600" dirty="0"/>
              <a:t>   - **Product Lifecycle Stage:** Categorize products into stages (Introduction, Growth, Maturity, Decline).</a:t>
            </a:r>
          </a:p>
          <a:p>
            <a:r>
              <a:rPr lang="en-US" sz="600" dirty="0"/>
              <a:t>   - **Product Return Rate:** </a:t>
            </a:r>
          </a:p>
          <a:p>
            <a:r>
              <a:rPr lang="en-US" sz="600" dirty="0"/>
              <a:t>     \(\text{Return Rate} = \</a:t>
            </a:r>
            <a:r>
              <a:rPr lang="en-US" sz="600" dirty="0" err="1"/>
              <a:t>frac</a:t>
            </a:r>
            <a:r>
              <a:rPr lang="en-US" sz="600" dirty="0"/>
              <a:t>{{\text{Number of Product Returns}}}{{\text{Total Number of Products Sold}}} \times 100\%\)</a:t>
            </a:r>
          </a:p>
          <a:p>
            <a:endParaRPr lang="en-US" sz="600" dirty="0"/>
          </a:p>
          <a:p>
            <a:r>
              <a:rPr lang="en-US" sz="600" dirty="0"/>
              <a:t>### 9. **Supply Chain and Inventory Management:**</a:t>
            </a:r>
          </a:p>
          <a:p>
            <a:r>
              <a:rPr lang="en-US" sz="600" dirty="0"/>
              <a:t>   - **Inventory Turnover Ratio:** </a:t>
            </a:r>
          </a:p>
          <a:p>
            <a:r>
              <a:rPr lang="en-US" sz="600" dirty="0"/>
              <a:t>     \(\text{Inventory Turnover Ratio} = \</a:t>
            </a:r>
            <a:r>
              <a:rPr lang="en-US" sz="600" dirty="0" err="1"/>
              <a:t>frac</a:t>
            </a:r>
            <a:r>
              <a:rPr lang="en-US" sz="600" dirty="0"/>
              <a:t>{{\text{Cost of Goods Sold (COGS)}}}{{\text{Average Inventory Value}}}\)</a:t>
            </a:r>
          </a:p>
          <a:p>
            <a:r>
              <a:rPr lang="en-US" sz="600" dirty="0"/>
              <a:t>   - **Supplier Performance:** Evaluate delivery time adherence and product quality.</a:t>
            </a:r>
          </a:p>
          <a:p>
            <a:r>
              <a:rPr lang="en-US" sz="600" dirty="0"/>
              <a:t>   - **Lead Time Variance:** </a:t>
            </a:r>
          </a:p>
          <a:p>
            <a:r>
              <a:rPr lang="en-US" sz="600" dirty="0"/>
              <a:t>     \(\text{Lead Time Variance} = \</a:t>
            </a:r>
            <a:r>
              <a:rPr lang="en-US" sz="600" dirty="0" err="1"/>
              <a:t>frac</a:t>
            </a:r>
            <a:r>
              <a:rPr lang="en-US" sz="600" dirty="0"/>
              <a:t>{{\text{Actual Lead Time} - \text{Planned Lead Time}}}{{\text{Planned Lead Time}}} \times 100\%\)</a:t>
            </a:r>
          </a:p>
          <a:p>
            <a:endParaRPr lang="en-US" sz="600" dirty="0"/>
          </a:p>
          <a:p>
            <a:r>
              <a:rPr lang="en-US" sz="600" dirty="0"/>
              <a:t>### 10. **Customer Support and Service:**</a:t>
            </a:r>
          </a:p>
          <a:p>
            <a:r>
              <a:rPr lang="en-US" sz="600" dirty="0"/>
              <a:t>   - **First Response Time:** Average time taken to respond to customer inquiries.</a:t>
            </a:r>
          </a:p>
          <a:p>
            <a:r>
              <a:rPr lang="en-US" sz="600" dirty="0"/>
              <a:t>   - **Issue Resolution Time:** Average time taken to resolve customer issues.</a:t>
            </a:r>
          </a:p>
          <a:p>
            <a:r>
              <a:rPr lang="en-US" sz="600" dirty="0"/>
              <a:t>   - **Customer Service Ratings:** Gathered from customer feedback and surveys.</a:t>
            </a:r>
          </a:p>
          <a:p>
            <a:endParaRPr lang="en-US" sz="600" dirty="0"/>
          </a:p>
          <a:p>
            <a:r>
              <a:rPr lang="en-US" sz="600" dirty="0"/>
              <a:t>### 11. **Sustainability and Environmental Impact:**</a:t>
            </a:r>
          </a:p>
          <a:p>
            <a:r>
              <a:rPr lang="en-US" sz="600" dirty="0"/>
              <a:t>   - **Carbon Footprint:** Measure CO2 emissions produced by the product or its lifecycle.</a:t>
            </a:r>
          </a:p>
          <a:p>
            <a:r>
              <a:rPr lang="en-US" sz="600" dirty="0"/>
              <a:t>   - **Recyclability or Reusability:** Assess the product's potential for recycling or reuse.</a:t>
            </a:r>
          </a:p>
          <a:p>
            <a:endParaRPr lang="en-US" sz="600" dirty="0"/>
          </a:p>
          <a:p>
            <a:r>
              <a:rPr lang="en-US" sz="600" dirty="0"/>
              <a:t>### 12. **Digital Product Metrics:**</a:t>
            </a:r>
          </a:p>
          <a:p>
            <a:r>
              <a:rPr lang="en-US" sz="600" dirty="0"/>
              <a:t>   - **App Downloads or Installs:** Total number of downloads or installations.</a:t>
            </a:r>
          </a:p>
          <a:p>
            <a:r>
              <a:rPr lang="en-US" sz="600" dirty="0"/>
              <a:t>   - **App Retention Rate:** </a:t>
            </a:r>
          </a:p>
          <a:p>
            <a:r>
              <a:rPr lang="en-US" sz="600" dirty="0"/>
              <a:t>     \(\text{App Retention Rate} = \</a:t>
            </a:r>
            <a:r>
              <a:rPr lang="en-US" sz="600" dirty="0" err="1"/>
              <a:t>frac</a:t>
            </a:r>
            <a:r>
              <a:rPr lang="en-US" sz="600" dirty="0"/>
              <a:t>{{\text{Number of Active Users after a Period}}}{{\text{Total Number of Installs}}} \times 100\%\)</a:t>
            </a:r>
          </a:p>
          <a:p>
            <a:endParaRPr lang="en-US" sz="600" dirty="0"/>
          </a:p>
          <a:p>
            <a:r>
              <a:rPr lang="en-US" sz="600" dirty="0"/>
              <a:t>### 13. **Social Media Impact:**</a:t>
            </a:r>
          </a:p>
          <a:p>
            <a:r>
              <a:rPr lang="en-US" sz="600" dirty="0"/>
              <a:t>   - **Social Media Mentions or Shares:** Total mentions or shares across platforms.</a:t>
            </a:r>
          </a:p>
          <a:p>
            <a:r>
              <a:rPr lang="en-US" sz="600" dirty="0"/>
              <a:t>   - **Social Engagement Rate:** </a:t>
            </a:r>
          </a:p>
          <a:p>
            <a:r>
              <a:rPr lang="en-US" sz="600" dirty="0"/>
              <a:t>     \(\text{Engagement Rate} = \</a:t>
            </a:r>
            <a:r>
              <a:rPr lang="en-US" sz="600" dirty="0" err="1"/>
              <a:t>frac</a:t>
            </a:r>
            <a:r>
              <a:rPr lang="en-US" sz="600" dirty="0"/>
              <a:t>{{\text{Total Engagements}}}{{\text{Total Impressions}}} \times 100\%\)</a:t>
            </a:r>
          </a:p>
          <a:p>
            <a:endParaRPr lang="en-US" sz="600" dirty="0"/>
          </a:p>
          <a:p>
            <a:r>
              <a:rPr lang="en-US" sz="600" dirty="0"/>
              <a:t>### 14. **Customer Lifetime Value (CLV):**</a:t>
            </a:r>
          </a:p>
          <a:p>
            <a:r>
              <a:rPr lang="en-US" sz="600" dirty="0"/>
              <a:t>   - **CLV:** </a:t>
            </a:r>
          </a:p>
          <a:p>
            <a:r>
              <a:rPr lang="en-US" sz="600" dirty="0"/>
              <a:t>     CLV is calculated based on average purchase value, purchase frequency, customer lifespan, and profit margin per customer.</a:t>
            </a:r>
          </a:p>
          <a:p>
            <a:endParaRPr lang="en-US" sz="600" dirty="0"/>
          </a:p>
          <a:p>
            <a:r>
              <a:rPr lang="en-US" sz="600" dirty="0"/>
              <a:t>Each KPI's formula is tailored to the specific metric, data collected, and goals of measurement. These formulas serve as starting points for calculating and evaluating the performance and impact of products in various dimensions.</a:t>
            </a:r>
          </a:p>
        </p:txBody>
      </p:sp>
    </p:spTree>
    <p:extLst>
      <p:ext uri="{BB962C8B-B14F-4D97-AF65-F5344CB8AC3E}">
        <p14:creationId xmlns:p14="http://schemas.microsoft.com/office/powerpoint/2010/main" val="2318464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3413" y="105644"/>
            <a:ext cx="8520600" cy="5037855"/>
          </a:xfrm>
        </p:spPr>
        <p:txBody>
          <a:bodyPr>
            <a:normAutofit fontScale="40000" lnSpcReduction="20000"/>
          </a:bodyPr>
          <a:lstStyle/>
          <a:p>
            <a:r>
              <a:rPr lang="en-US" dirty="0"/>
              <a:t>Certainly! Here are additional Key Performance Indicators (KPIs) for products with their respective formulas:</a:t>
            </a:r>
          </a:p>
          <a:p>
            <a:endParaRPr lang="en-US" dirty="0"/>
          </a:p>
          <a:p>
            <a:r>
              <a:rPr lang="en-US" dirty="0"/>
              <a:t>### 15. **Product Innovation and Development:**</a:t>
            </a:r>
          </a:p>
          <a:p>
            <a:r>
              <a:rPr lang="en-US" dirty="0"/>
              <a:t>   - **Number of New Product Ideas Generated:** Quantifies the quantity of ideas generated.</a:t>
            </a:r>
          </a:p>
          <a:p>
            <a:r>
              <a:rPr lang="en-US" dirty="0"/>
              <a:t>   - **Time-to-Prototype:** </a:t>
            </a:r>
          </a:p>
          <a:p>
            <a:r>
              <a:rPr lang="en-US" dirty="0"/>
              <a:t>     \(\text{Time-to-Prototype} = \</a:t>
            </a:r>
            <a:r>
              <a:rPr lang="en-US" dirty="0" err="1"/>
              <a:t>frac</a:t>
            </a:r>
            <a:r>
              <a:rPr lang="en-US" dirty="0"/>
              <a:t>{{\text{Time taken to develop a prototype}}}{{\text{Number of Prototypes developed}}}\)</a:t>
            </a:r>
          </a:p>
          <a:p>
            <a:r>
              <a:rPr lang="en-US" dirty="0"/>
              <a:t>   - **Percentage of R&amp;D Budget Allocated to New Products:** </a:t>
            </a:r>
          </a:p>
          <a:p>
            <a:r>
              <a:rPr lang="en-US" dirty="0"/>
              <a:t>     \(\text{R&amp;D Allocation} = \</a:t>
            </a:r>
            <a:r>
              <a:rPr lang="en-US" dirty="0" err="1"/>
              <a:t>frac</a:t>
            </a:r>
            <a:r>
              <a:rPr lang="en-US" dirty="0"/>
              <a:t>{{\text{Budget for New Products}}}{{\text{Total R&amp;D Budget}}} \times 100\%\)</a:t>
            </a:r>
          </a:p>
          <a:p>
            <a:endParaRPr lang="en-US" dirty="0"/>
          </a:p>
          <a:p>
            <a:r>
              <a:rPr lang="en-US" dirty="0"/>
              <a:t>### 16. **Product Versatility and Customization:**</a:t>
            </a:r>
          </a:p>
          <a:p>
            <a:r>
              <a:rPr lang="en-US" dirty="0"/>
              <a:t>   - **Variety of Product Versions/Configurations:** Count of different product configurations.</a:t>
            </a:r>
          </a:p>
          <a:p>
            <a:r>
              <a:rPr lang="en-US" dirty="0"/>
              <a:t>   - **Degree of Personalization:** Measure based on user-customized features or options.</a:t>
            </a:r>
          </a:p>
          <a:p>
            <a:endParaRPr lang="en-US" dirty="0"/>
          </a:p>
          <a:p>
            <a:r>
              <a:rPr lang="en-US" dirty="0"/>
              <a:t>### 17. **Product Stability and Reliability:**</a:t>
            </a:r>
          </a:p>
          <a:p>
            <a:r>
              <a:rPr lang="en-US" dirty="0"/>
              <a:t>   - **Mean Time Between Failures (MTBF):** </a:t>
            </a:r>
          </a:p>
          <a:p>
            <a:r>
              <a:rPr lang="en-US" dirty="0"/>
              <a:t>     \(\text{MTBF} = \</a:t>
            </a:r>
            <a:r>
              <a:rPr lang="en-US" dirty="0" err="1"/>
              <a:t>frac</a:t>
            </a:r>
            <a:r>
              <a:rPr lang="en-US" dirty="0"/>
              <a:t>{{\text{Total Operating Time}}}{{\text{Number of Failures}}}\)</a:t>
            </a:r>
          </a:p>
          <a:p>
            <a:r>
              <a:rPr lang="en-US" dirty="0"/>
              <a:t>   - **Product Durability or Shelf Life:** </a:t>
            </a:r>
          </a:p>
          <a:p>
            <a:r>
              <a:rPr lang="en-US" dirty="0"/>
              <a:t>     Duration until the product becomes obsolete or unusable.</a:t>
            </a:r>
          </a:p>
          <a:p>
            <a:endParaRPr lang="en-US" dirty="0"/>
          </a:p>
          <a:p>
            <a:r>
              <a:rPr lang="en-US" dirty="0"/>
              <a:t>### 18. **Product Safety and Compliance:**</a:t>
            </a:r>
          </a:p>
          <a:p>
            <a:r>
              <a:rPr lang="en-US" dirty="0"/>
              <a:t>   - **Number of Regulatory Compliance Violations:** Count of instances of non-compliance.</a:t>
            </a:r>
          </a:p>
          <a:p>
            <a:r>
              <a:rPr lang="en-US" dirty="0"/>
              <a:t>   - **Safety Incident Rate:** </a:t>
            </a:r>
          </a:p>
          <a:p>
            <a:r>
              <a:rPr lang="en-US" dirty="0"/>
              <a:t>     \(\text{Safety Incident Rate} = \</a:t>
            </a:r>
            <a:r>
              <a:rPr lang="en-US" dirty="0" err="1"/>
              <a:t>frac</a:t>
            </a:r>
            <a:r>
              <a:rPr lang="en-US" dirty="0"/>
              <a:t>{{\text{Number of Safety Incidents}}}{{\text{Total Hours Worked}}}\)</a:t>
            </a:r>
          </a:p>
          <a:p>
            <a:endParaRPr lang="en-US" dirty="0"/>
          </a:p>
          <a:p>
            <a:r>
              <a:rPr lang="en-US" dirty="0"/>
              <a:t>### 19. **Customer Experience Enhancement:**</a:t>
            </a:r>
          </a:p>
          <a:p>
            <a:r>
              <a:rPr lang="en-US" dirty="0"/>
              <a:t>   - **Usability Metrics (e.g., UX/UI metrics):** Measured through user testing or surveys.</a:t>
            </a:r>
          </a:p>
          <a:p>
            <a:r>
              <a:rPr lang="en-US" dirty="0"/>
              <a:t>   - **Onboarding Time for New Users:** Duration for users to start utilizing the product effectively.</a:t>
            </a:r>
          </a:p>
          <a:p>
            <a:endParaRPr lang="en-US" dirty="0"/>
          </a:p>
          <a:p>
            <a:r>
              <a:rPr lang="en-US" dirty="0"/>
              <a:t>### 20. **Product Differentiation and Uniqueness:**</a:t>
            </a:r>
          </a:p>
          <a:p>
            <a:r>
              <a:rPr lang="en-US" dirty="0"/>
              <a:t>   - **Unique Selling Proposition (USP):** Identified through market analysis and customer feedback.</a:t>
            </a:r>
          </a:p>
          <a:p>
            <a:r>
              <a:rPr lang="en-US" dirty="0"/>
              <a:t>   - **Competitive Analysis Index:** </a:t>
            </a:r>
          </a:p>
          <a:p>
            <a:r>
              <a:rPr lang="en-US" dirty="0"/>
              <a:t>     \(\text{Competitive Analysis Index} = \</a:t>
            </a:r>
            <a:r>
              <a:rPr lang="en-US" dirty="0" err="1"/>
              <a:t>frac</a:t>
            </a:r>
            <a:r>
              <a:rPr lang="en-US" dirty="0"/>
              <a:t>{{\text{Product Features}}}{{\text{Competitor Features}}}\)</a:t>
            </a:r>
          </a:p>
          <a:p>
            <a:endParaRPr lang="en-US" dirty="0"/>
          </a:p>
          <a:p>
            <a:r>
              <a:rPr lang="en-US" dirty="0"/>
              <a:t>### 21. **Operational Scalability:**</a:t>
            </a:r>
          </a:p>
          <a:p>
            <a:r>
              <a:rPr lang="en-US" dirty="0"/>
              <a:t>   - **Scalability Metrics:** </a:t>
            </a:r>
          </a:p>
          <a:p>
            <a:r>
              <a:rPr lang="en-US" dirty="0"/>
              <a:t>     Measures the increase in workload vs. resource requirements.</a:t>
            </a:r>
          </a:p>
          <a:p>
            <a:r>
              <a:rPr lang="en-US" dirty="0"/>
              <a:t>   - **Resource Efficiency:** </a:t>
            </a:r>
          </a:p>
          <a:p>
            <a:r>
              <a:rPr lang="en-US" dirty="0"/>
              <a:t>     \(\text{Resource Efficiency} = \</a:t>
            </a:r>
            <a:r>
              <a:rPr lang="en-US" dirty="0" err="1"/>
              <a:t>frac</a:t>
            </a:r>
            <a:r>
              <a:rPr lang="en-US" dirty="0"/>
              <a:t>{{\text{Output}}}{{\text{Input}}}\)</a:t>
            </a:r>
          </a:p>
          <a:p>
            <a:endParaRPr lang="en-US" dirty="0"/>
          </a:p>
          <a:p>
            <a:r>
              <a:rPr lang="en-US" dirty="0"/>
              <a:t>### 22. **Product End-of-Life Management:**</a:t>
            </a:r>
          </a:p>
          <a:p>
            <a:r>
              <a:rPr lang="en-US" dirty="0"/>
              <a:t>   - **Disposal or Recycling Rate:** </a:t>
            </a:r>
          </a:p>
          <a:p>
            <a:r>
              <a:rPr lang="en-US" dirty="0"/>
              <a:t>     \(\text{Disposal/Recycling Rate} = \</a:t>
            </a:r>
            <a:r>
              <a:rPr lang="en-US" dirty="0" err="1"/>
              <a:t>frac</a:t>
            </a:r>
            <a:r>
              <a:rPr lang="en-US" dirty="0"/>
              <a:t>{{\text{Recycled Products}}}{{\text{Total Products}}}\)</a:t>
            </a:r>
          </a:p>
          <a:p>
            <a:r>
              <a:rPr lang="en-US" dirty="0"/>
              <a:t>   - **Post-Sale Support Effectiveness:** </a:t>
            </a:r>
          </a:p>
          <a:p>
            <a:r>
              <a:rPr lang="en-US" dirty="0"/>
              <a:t>     Evaluate post-sale support through customer feedback or surveys.</a:t>
            </a:r>
          </a:p>
          <a:p>
            <a:endParaRPr lang="en-US" dirty="0"/>
          </a:p>
          <a:p>
            <a:r>
              <a:rPr lang="en-US" dirty="0"/>
              <a:t>Each formula corresponds to a specific KPI and is utilized to quantitatively measure various aspects of a product's performance, development, and market presence. These formulas provide a basis for assessing and improving product-related aspects crucial for success in the market.</a:t>
            </a:r>
          </a:p>
        </p:txBody>
      </p:sp>
    </p:spTree>
    <p:extLst>
      <p:ext uri="{BB962C8B-B14F-4D97-AF65-F5344CB8AC3E}">
        <p14:creationId xmlns:p14="http://schemas.microsoft.com/office/powerpoint/2010/main" val="140037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8" name="Google Shape;78;p16"/>
          <p:cNvSpPr txBox="1">
            <a:spLocks noGrp="1"/>
          </p:cNvSpPr>
          <p:nvPr>
            <p:ph type="body" idx="1"/>
          </p:nvPr>
        </p:nvSpPr>
        <p:spPr>
          <a:xfrm>
            <a:off x="204494" y="0"/>
            <a:ext cx="8520600" cy="2196121"/>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lang="en-US" sz="2400" i="1" dirty="0" smtClean="0">
              <a:latin typeface="Times New Roman" panose="02020603050405020304" pitchFamily="18" charset="0"/>
              <a:cs typeface="Times New Roman" panose="02020603050405020304" pitchFamily="18" charset="0"/>
            </a:endParaRPr>
          </a:p>
          <a:p>
            <a:pPr marL="0" lvl="0" indent="0" algn="ctr" rtl="0">
              <a:spcBef>
                <a:spcPts val="0"/>
              </a:spcBef>
              <a:spcAft>
                <a:spcPts val="1200"/>
              </a:spcAft>
              <a:buNone/>
            </a:pPr>
            <a:r>
              <a:rPr lang="en-US" sz="2400" i="1" dirty="0" smtClean="0">
                <a:latin typeface="Times New Roman" panose="02020603050405020304" pitchFamily="18" charset="0"/>
                <a:cs typeface="Times New Roman" panose="02020603050405020304" pitchFamily="18" charset="0"/>
              </a:rPr>
              <a:t>A Key Performance Indicator Is Measurable Value That Demonstrates How Effectively A Company Is Achieving Key Business Objectives .</a:t>
            </a:r>
            <a:endParaRPr sz="2400" i="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04494" y="1847718"/>
            <a:ext cx="8544910" cy="3108543"/>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 Implementing KPIs:</a:t>
            </a:r>
          </a:p>
          <a:p>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1. Identify Goals: Align KPIs with strategic objectives.</a:t>
            </a:r>
          </a:p>
          <a:p>
            <a:r>
              <a:rPr lang="en-US" dirty="0">
                <a:solidFill>
                  <a:schemeClr val="tx1"/>
                </a:solidFill>
                <a:latin typeface="Times New Roman" panose="02020603050405020304" pitchFamily="18" charset="0"/>
                <a:cs typeface="Times New Roman" panose="02020603050405020304" pitchFamily="18" charset="0"/>
              </a:rPr>
              <a:t>2. Choose Relevant Metrics: Select KPIs that reflect progress towards goals.</a:t>
            </a:r>
          </a:p>
          <a:p>
            <a:r>
              <a:rPr lang="en-US" dirty="0">
                <a:solidFill>
                  <a:schemeClr val="tx1"/>
                </a:solidFill>
                <a:latin typeface="Times New Roman" panose="02020603050405020304" pitchFamily="18" charset="0"/>
                <a:cs typeface="Times New Roman" panose="02020603050405020304" pitchFamily="18" charset="0"/>
              </a:rPr>
              <a:t>3. Set Benchmarks: Establish targets or benchmarks for each KPI.</a:t>
            </a:r>
          </a:p>
          <a:p>
            <a:r>
              <a:rPr lang="en-US" dirty="0">
                <a:solidFill>
                  <a:schemeClr val="tx1"/>
                </a:solidFill>
                <a:latin typeface="Times New Roman" panose="02020603050405020304" pitchFamily="18" charset="0"/>
                <a:cs typeface="Times New Roman" panose="02020603050405020304" pitchFamily="18" charset="0"/>
              </a:rPr>
              <a:t>4. Data Collection &amp; Analysis: Gather data and analyze to track KPI performance.</a:t>
            </a:r>
          </a:p>
          <a:p>
            <a:r>
              <a:rPr lang="en-US" dirty="0">
                <a:solidFill>
                  <a:schemeClr val="tx1"/>
                </a:solidFill>
                <a:latin typeface="Times New Roman" panose="02020603050405020304" pitchFamily="18" charset="0"/>
                <a:cs typeface="Times New Roman" panose="02020603050405020304" pitchFamily="18" charset="0"/>
              </a:rPr>
              <a:t>5. Regular Monitoring: Review and update KPIs regularly for accuracy and relevance.</a:t>
            </a:r>
          </a:p>
          <a:p>
            <a:r>
              <a:rPr lang="en-US" dirty="0">
                <a:solidFill>
                  <a:schemeClr val="tx1"/>
                </a:solidFill>
                <a:latin typeface="Times New Roman" panose="02020603050405020304" pitchFamily="18" charset="0"/>
                <a:cs typeface="Times New Roman" panose="02020603050405020304" pitchFamily="18" charset="0"/>
              </a:rPr>
              <a:t>6. Actionable Insights: Use KPIs to make informed decisions and take action.</a:t>
            </a:r>
          </a:p>
          <a:p>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 Importance of KPIs:</a:t>
            </a:r>
          </a:p>
          <a:p>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 Performance Measurement: Provides a clear picture of progress and areas needing improvement.</a:t>
            </a:r>
          </a:p>
          <a:p>
            <a:r>
              <a:rPr lang="en-US" dirty="0">
                <a:solidFill>
                  <a:schemeClr val="tx1"/>
                </a:solidFill>
                <a:latin typeface="Times New Roman" panose="02020603050405020304" pitchFamily="18" charset="0"/>
                <a:cs typeface="Times New Roman" panose="02020603050405020304" pitchFamily="18" charset="0"/>
              </a:rPr>
              <a:t>- Decision-Making: Guides strategic decisions based on data-driven insights.</a:t>
            </a:r>
          </a:p>
          <a:p>
            <a:r>
              <a:rPr lang="en-US" dirty="0">
                <a:solidFill>
                  <a:schemeClr val="tx1"/>
                </a:solidFill>
                <a:latin typeface="Times New Roman" panose="02020603050405020304" pitchFamily="18" charset="0"/>
                <a:cs typeface="Times New Roman" panose="02020603050405020304" pitchFamily="18" charset="0"/>
              </a:rPr>
              <a:t>- Accountability: Establishes accountability by defining measurable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32" y="110797"/>
            <a:ext cx="8520600" cy="572700"/>
          </a:xfrm>
        </p:spPr>
        <p:txBody>
          <a:bodyPr>
            <a:normAutofit fontScale="90000"/>
          </a:bodyPr>
          <a:lstStyle/>
          <a:p>
            <a:pPr algn="ctr"/>
            <a:r>
              <a:rPr lang="en-US" dirty="0" smtClean="0"/>
              <a:t>KPIs Types </a:t>
            </a:r>
            <a:r>
              <a:rPr lang="en-US" dirty="0" smtClean="0"/>
              <a:t>And Their use Cases</a:t>
            </a:r>
            <a:endParaRPr lang="en-US" dirty="0"/>
          </a:p>
        </p:txBody>
      </p:sp>
      <p:sp>
        <p:nvSpPr>
          <p:cNvPr id="3" name="Text Placeholder 2"/>
          <p:cNvSpPr>
            <a:spLocks noGrp="1"/>
          </p:cNvSpPr>
          <p:nvPr>
            <p:ph type="body" idx="1"/>
          </p:nvPr>
        </p:nvSpPr>
        <p:spPr>
          <a:xfrm>
            <a:off x="242332" y="592783"/>
            <a:ext cx="8520600" cy="4437251"/>
          </a:xfrm>
        </p:spPr>
        <p:txBody>
          <a:bodyPr>
            <a:noAutofit/>
          </a:bodyPr>
          <a:lstStyle/>
          <a:p>
            <a:r>
              <a:rPr lang="en-US" sz="700" dirty="0" smtClean="0">
                <a:latin typeface="Times New Roman" panose="02020603050405020304" pitchFamily="18" charset="0"/>
                <a:cs typeface="Times New Roman" panose="02020603050405020304" pitchFamily="18" charset="0"/>
              </a:rPr>
              <a:t> 1. Financial Kpis:</a:t>
            </a:r>
          </a:p>
          <a:p>
            <a:r>
              <a:rPr lang="en-US" sz="700" dirty="0" smtClean="0">
                <a:latin typeface="Times New Roman" panose="02020603050405020304" pitchFamily="18" charset="0"/>
                <a:cs typeface="Times New Roman" panose="02020603050405020304" pitchFamily="18" charset="0"/>
              </a:rPr>
              <a:t>   - Revenue Growth: The Rate At Which A Company's Revenue Increases Over A Specific Period.</a:t>
            </a:r>
          </a:p>
          <a:p>
            <a:r>
              <a:rPr lang="en-US" sz="700" dirty="0" smtClean="0">
                <a:latin typeface="Times New Roman" panose="02020603050405020304" pitchFamily="18" charset="0"/>
                <a:cs typeface="Times New Roman" panose="02020603050405020304" pitchFamily="18" charset="0"/>
              </a:rPr>
              <a:t>   - Profit Margins: Measures The Profitability Of Products Or Services.</a:t>
            </a:r>
          </a:p>
          <a:p>
            <a:r>
              <a:rPr lang="en-US" sz="700" dirty="0" smtClean="0">
                <a:latin typeface="Times New Roman" panose="02020603050405020304" pitchFamily="18" charset="0"/>
                <a:cs typeface="Times New Roman" panose="02020603050405020304" pitchFamily="18" charset="0"/>
              </a:rPr>
              <a:t>   - Return On Investment (Roi): Measures The Return Generated Relative To The Investment Made.</a:t>
            </a:r>
          </a:p>
          <a:p>
            <a:r>
              <a:rPr lang="en-US" sz="700" dirty="0" smtClean="0">
                <a:latin typeface="Times New Roman" panose="02020603050405020304" pitchFamily="18" charset="0"/>
                <a:cs typeface="Times New Roman" panose="02020603050405020304" pitchFamily="18" charset="0"/>
              </a:rPr>
              <a:t>   - Cash Flow: Tracks The Cash Inflows And Outflows Within A Specific Timeframe.</a:t>
            </a:r>
          </a:p>
          <a:p>
            <a:endParaRPr lang="en-US" sz="700" dirty="0" smtClean="0">
              <a:latin typeface="Times New Roman" panose="02020603050405020304" pitchFamily="18" charset="0"/>
              <a:cs typeface="Times New Roman" panose="02020603050405020304" pitchFamily="18" charset="0"/>
            </a:endParaRPr>
          </a:p>
          <a:p>
            <a:r>
              <a:rPr lang="en-US" sz="700" dirty="0" smtClean="0">
                <a:latin typeface="Times New Roman" panose="02020603050405020304" pitchFamily="18" charset="0"/>
                <a:cs typeface="Times New Roman" panose="02020603050405020304" pitchFamily="18" charset="0"/>
              </a:rPr>
              <a:t> 2. Operational Kpis:</a:t>
            </a:r>
          </a:p>
          <a:p>
            <a:r>
              <a:rPr lang="en-US" sz="700" dirty="0" smtClean="0">
                <a:latin typeface="Times New Roman" panose="02020603050405020304" pitchFamily="18" charset="0"/>
                <a:cs typeface="Times New Roman" panose="02020603050405020304" pitchFamily="18" charset="0"/>
              </a:rPr>
              <a:t>   - Cycle Time: The Time Taken To Complete A Process Or Task.</a:t>
            </a:r>
          </a:p>
          <a:p>
            <a:r>
              <a:rPr lang="en-US" sz="700" dirty="0" smtClean="0">
                <a:latin typeface="Times New Roman" panose="02020603050405020304" pitchFamily="18" charset="0"/>
                <a:cs typeface="Times New Roman" panose="02020603050405020304" pitchFamily="18" charset="0"/>
              </a:rPr>
              <a:t>   - Efficiency Rates: Measures Of Resource Utilization, Production Efficiency, Or Service Delivery.</a:t>
            </a:r>
          </a:p>
          <a:p>
            <a:r>
              <a:rPr lang="en-US" sz="700" dirty="0" smtClean="0">
                <a:latin typeface="Times New Roman" panose="02020603050405020304" pitchFamily="18" charset="0"/>
                <a:cs typeface="Times New Roman" panose="02020603050405020304" pitchFamily="18" charset="0"/>
              </a:rPr>
              <a:t>   - Lead Time: Time Taken From Order Placement To Product Delivery Or Service Completion.</a:t>
            </a:r>
          </a:p>
          <a:p>
            <a:r>
              <a:rPr lang="en-US" sz="700" dirty="0" smtClean="0">
                <a:latin typeface="Times New Roman" panose="02020603050405020304" pitchFamily="18" charset="0"/>
                <a:cs typeface="Times New Roman" panose="02020603050405020304" pitchFamily="18" charset="0"/>
              </a:rPr>
              <a:t>   - Error Rates: Tracks The Frequency Of Errors Or Defects In Processes.</a:t>
            </a:r>
          </a:p>
          <a:p>
            <a:endParaRPr lang="en-US" sz="700" dirty="0" smtClean="0">
              <a:latin typeface="Times New Roman" panose="02020603050405020304" pitchFamily="18" charset="0"/>
              <a:cs typeface="Times New Roman" panose="02020603050405020304" pitchFamily="18" charset="0"/>
            </a:endParaRPr>
          </a:p>
          <a:p>
            <a:r>
              <a:rPr lang="en-US" sz="700" dirty="0" smtClean="0">
                <a:latin typeface="Times New Roman" panose="02020603050405020304" pitchFamily="18" charset="0"/>
                <a:cs typeface="Times New Roman" panose="02020603050405020304" pitchFamily="18" charset="0"/>
              </a:rPr>
              <a:t>3. Customer Kips:</a:t>
            </a:r>
          </a:p>
          <a:p>
            <a:r>
              <a:rPr lang="en-US" sz="700" dirty="0" smtClean="0">
                <a:latin typeface="Times New Roman" panose="02020603050405020304" pitchFamily="18" charset="0"/>
                <a:cs typeface="Times New Roman" panose="02020603050405020304" pitchFamily="18" charset="0"/>
              </a:rPr>
              <a:t>   - Customer Satisfaction Score (CSAT): Measures Satisfaction Levels Based On Customer Feedback.</a:t>
            </a:r>
          </a:p>
          <a:p>
            <a:r>
              <a:rPr lang="en-US" sz="700" dirty="0" smtClean="0">
                <a:latin typeface="Times New Roman" panose="02020603050405020304" pitchFamily="18" charset="0"/>
                <a:cs typeface="Times New Roman" panose="02020603050405020304" pitchFamily="18" charset="0"/>
              </a:rPr>
              <a:t>   - Net Promoter Score (Nps): Evaluates Customer Loyalty And Likelihood Of Recommendations.</a:t>
            </a:r>
          </a:p>
          <a:p>
            <a:r>
              <a:rPr lang="en-US" sz="700" dirty="0" smtClean="0">
                <a:latin typeface="Times New Roman" panose="02020603050405020304" pitchFamily="18" charset="0"/>
                <a:cs typeface="Times New Roman" panose="02020603050405020304" pitchFamily="18" charset="0"/>
              </a:rPr>
              <a:t>   - Customer Retention Rate: Measures The Percentage Of Customers Retained Over Time.</a:t>
            </a:r>
          </a:p>
          <a:p>
            <a:r>
              <a:rPr lang="en-US" sz="700" dirty="0" smtClean="0">
                <a:latin typeface="Times New Roman" panose="02020603050405020304" pitchFamily="18" charset="0"/>
                <a:cs typeface="Times New Roman" panose="02020603050405020304" pitchFamily="18" charset="0"/>
              </a:rPr>
              <a:t>   - Customer Acquisition Cost (Cac):the Cost Incurred To Acquire New Customers.</a:t>
            </a:r>
          </a:p>
          <a:p>
            <a:endParaRPr lang="en-US" sz="700" dirty="0" smtClean="0">
              <a:latin typeface="Times New Roman" panose="02020603050405020304" pitchFamily="18" charset="0"/>
              <a:cs typeface="Times New Roman" panose="02020603050405020304" pitchFamily="18" charset="0"/>
            </a:endParaRPr>
          </a:p>
          <a:p>
            <a:r>
              <a:rPr lang="en-US" sz="700" dirty="0" smtClean="0">
                <a:latin typeface="Times New Roman" panose="02020603050405020304" pitchFamily="18" charset="0"/>
                <a:cs typeface="Times New Roman" panose="02020603050405020304" pitchFamily="18" charset="0"/>
              </a:rPr>
              <a:t>4. Employee Kpis:</a:t>
            </a:r>
          </a:p>
          <a:p>
            <a:r>
              <a:rPr lang="en-US" sz="700" dirty="0" smtClean="0">
                <a:latin typeface="Times New Roman" panose="02020603050405020304" pitchFamily="18" charset="0"/>
                <a:cs typeface="Times New Roman" panose="02020603050405020304" pitchFamily="18" charset="0"/>
              </a:rPr>
              <a:t>   - Employee Engagement: Measures The Level Of Involvement And Commitment Of Employees.</a:t>
            </a:r>
          </a:p>
          <a:p>
            <a:r>
              <a:rPr lang="en-US" sz="700" dirty="0" smtClean="0">
                <a:latin typeface="Times New Roman" panose="02020603050405020304" pitchFamily="18" charset="0"/>
                <a:cs typeface="Times New Roman" panose="02020603050405020304" pitchFamily="18" charset="0"/>
              </a:rPr>
              <a:t>   - Turnover Rate: Tracks The Percentage Of Employees Leaving The Organization.</a:t>
            </a:r>
          </a:p>
          <a:p>
            <a:r>
              <a:rPr lang="en-US" sz="700" dirty="0" smtClean="0">
                <a:latin typeface="Times New Roman" panose="02020603050405020304" pitchFamily="18" charset="0"/>
                <a:cs typeface="Times New Roman" panose="02020603050405020304" pitchFamily="18" charset="0"/>
              </a:rPr>
              <a:t>   - Training Effectiveness: Measures The Impact And Success Of Training Programs.</a:t>
            </a:r>
          </a:p>
          <a:p>
            <a:r>
              <a:rPr lang="en-US" sz="700" dirty="0" smtClean="0">
                <a:latin typeface="Times New Roman" panose="02020603050405020304" pitchFamily="18" charset="0"/>
                <a:cs typeface="Times New Roman" panose="02020603050405020304" pitchFamily="18" charset="0"/>
              </a:rPr>
              <a:t>   - Productivity Metrics: Measures The Output Or Efficiency Of Employees.</a:t>
            </a:r>
          </a:p>
          <a:p>
            <a:endParaRPr lang="en-US" sz="700" dirty="0" smtClean="0">
              <a:latin typeface="Times New Roman" panose="02020603050405020304" pitchFamily="18" charset="0"/>
              <a:cs typeface="Times New Roman" panose="02020603050405020304" pitchFamily="18" charset="0"/>
            </a:endParaRPr>
          </a:p>
          <a:p>
            <a:r>
              <a:rPr lang="en-US" sz="700" dirty="0" smtClean="0">
                <a:latin typeface="Times New Roman" panose="02020603050405020304" pitchFamily="18" charset="0"/>
                <a:cs typeface="Times New Roman" panose="02020603050405020304" pitchFamily="18" charset="0"/>
              </a:rPr>
              <a:t> 5.Marketing Kpis:</a:t>
            </a:r>
          </a:p>
          <a:p>
            <a:r>
              <a:rPr lang="en-US" sz="700" dirty="0" smtClean="0">
                <a:latin typeface="Times New Roman" panose="02020603050405020304" pitchFamily="18" charset="0"/>
                <a:cs typeface="Times New Roman" panose="02020603050405020304" pitchFamily="18" charset="0"/>
              </a:rPr>
              <a:t>   - Conversion Rate: Measures The Percentage Of Users Taking A Desired Action (E.G., Making A Purchase, Signing Up).</a:t>
            </a:r>
          </a:p>
          <a:p>
            <a:r>
              <a:rPr lang="en-US" sz="700" dirty="0" smtClean="0">
                <a:latin typeface="Times New Roman" panose="02020603050405020304" pitchFamily="18" charset="0"/>
                <a:cs typeface="Times New Roman" panose="02020603050405020304" pitchFamily="18" charset="0"/>
              </a:rPr>
              <a:t>   - Cost Per Acquisition (Cpa): Measures The Cost Of Acquiring A New Customer Or Lead.</a:t>
            </a:r>
          </a:p>
          <a:p>
            <a:r>
              <a:rPr lang="en-US" sz="700" dirty="0" smtClean="0">
                <a:latin typeface="Times New Roman" panose="02020603050405020304" pitchFamily="18" charset="0"/>
                <a:cs typeface="Times New Roman" panose="02020603050405020304" pitchFamily="18" charset="0"/>
              </a:rPr>
              <a:t>   - Website Traffic And Engagement Metrics: Tracks Website Performance And User Engagement.</a:t>
            </a:r>
          </a:p>
          <a:p>
            <a:endParaRPr lang="en-US" sz="700" dirty="0" smtClean="0">
              <a:latin typeface="Times New Roman" panose="02020603050405020304" pitchFamily="18" charset="0"/>
              <a:cs typeface="Times New Roman" panose="02020603050405020304" pitchFamily="18" charset="0"/>
            </a:endParaRPr>
          </a:p>
          <a:p>
            <a:r>
              <a:rPr lang="en-US" sz="700" dirty="0" smtClean="0">
                <a:latin typeface="Times New Roman" panose="02020603050405020304" pitchFamily="18" charset="0"/>
                <a:cs typeface="Times New Roman" panose="02020603050405020304" pitchFamily="18" charset="0"/>
              </a:rPr>
              <a:t> 6. Quality Kpis:</a:t>
            </a:r>
          </a:p>
          <a:p>
            <a:r>
              <a:rPr lang="en-US" sz="700" dirty="0" smtClean="0">
                <a:latin typeface="Times New Roman" panose="02020603050405020304" pitchFamily="18" charset="0"/>
                <a:cs typeface="Times New Roman" panose="02020603050405020304" pitchFamily="18" charset="0"/>
              </a:rPr>
              <a:t>   - Defect Rate: Measures The Number Of Defects Or Errors In Products Or Processes.</a:t>
            </a:r>
          </a:p>
          <a:p>
            <a:r>
              <a:rPr lang="en-US" sz="700" dirty="0" smtClean="0">
                <a:latin typeface="Times New Roman" panose="02020603050405020304" pitchFamily="18" charset="0"/>
                <a:cs typeface="Times New Roman" panose="02020603050405020304" pitchFamily="18" charset="0"/>
              </a:rPr>
              <a:t>   - Compliance Metrics: Tracks Adherence To Regulations Or Standards.</a:t>
            </a:r>
          </a:p>
          <a:p>
            <a:r>
              <a:rPr lang="en-US" sz="700" dirty="0" smtClean="0">
                <a:latin typeface="Times New Roman" panose="02020603050405020304" pitchFamily="18" charset="0"/>
                <a:cs typeface="Times New Roman" panose="02020603050405020304" pitchFamily="18" charset="0"/>
              </a:rPr>
              <a:t>   - Customer Complaint Resolution Time: Measures The Time Taken To Resolve Customer Complaints.</a:t>
            </a:r>
          </a:p>
          <a:p>
            <a:endParaRPr lang="en-US" sz="700" dirty="0" smtClean="0">
              <a:latin typeface="Times New Roman" panose="02020603050405020304" pitchFamily="18" charset="0"/>
              <a:cs typeface="Times New Roman" panose="02020603050405020304" pitchFamily="18" charset="0"/>
            </a:endParaRPr>
          </a:p>
          <a:p>
            <a:r>
              <a:rPr lang="en-US" sz="700" dirty="0" smtClean="0">
                <a:latin typeface="Times New Roman" panose="02020603050405020304" pitchFamily="18" charset="0"/>
                <a:cs typeface="Times New Roman" panose="02020603050405020304" pitchFamily="18" charset="0"/>
              </a:rPr>
              <a:t>Selecting Relevant Kpis Aligned With Organizational Objectives And Regularly Monitoring Them Is Essential For Effective Performance Management And Continuous Improvement Within An Organization.</a:t>
            </a:r>
            <a:endParaRPr lang="en-US"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28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Introduction To Key Performance Indicator</a:t>
            </a:r>
            <a:endParaRPr>
              <a:latin typeface="Times New Roman" panose="02020603050405020304" pitchFamily="18" charset="0"/>
              <a:cs typeface="Times New Roman" panose="02020603050405020304" pitchFamily="18" charset="0"/>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85" name="Google Shape;85;p17"/>
          <p:cNvSpPr/>
          <p:nvPr/>
        </p:nvSpPr>
        <p:spPr>
          <a:xfrm>
            <a:off x="534220" y="1385506"/>
            <a:ext cx="7930800" cy="3127800"/>
          </a:xfrm>
          <a:prstGeom prst="ellipseRibbon">
            <a:avLst>
              <a:gd name="adj1" fmla="val 25000"/>
              <a:gd name="adj2" fmla="val 50000"/>
              <a:gd name="adj3"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Average"/>
              <a:cs typeface="Times New Roman" panose="02020603050405020304" pitchFamily="18" charset="0"/>
              <a:sym typeface="Average"/>
            </a:endParaRPr>
          </a:p>
        </p:txBody>
      </p:sp>
      <p:sp>
        <p:nvSpPr>
          <p:cNvPr id="86" name="Google Shape;86;p17"/>
          <p:cNvSpPr txBox="1"/>
          <p:nvPr/>
        </p:nvSpPr>
        <p:spPr>
          <a:xfrm>
            <a:off x="1435350" y="1735700"/>
            <a:ext cx="1277100" cy="34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imes New Roman" panose="02020603050405020304" pitchFamily="18" charset="0"/>
                <a:ea typeface="Average"/>
                <a:cs typeface="Times New Roman" panose="02020603050405020304" pitchFamily="18" charset="0"/>
                <a:sym typeface="Average"/>
              </a:rPr>
              <a:t>Marketing</a:t>
            </a:r>
            <a:endParaRPr sz="1800">
              <a:latin typeface="Times New Roman" panose="02020603050405020304" pitchFamily="18" charset="0"/>
              <a:ea typeface="Average"/>
              <a:cs typeface="Times New Roman" panose="02020603050405020304" pitchFamily="18" charset="0"/>
              <a:sym typeface="Average"/>
            </a:endParaRPr>
          </a:p>
        </p:txBody>
      </p:sp>
      <p:sp>
        <p:nvSpPr>
          <p:cNvPr id="87" name="Google Shape;87;p17"/>
          <p:cNvSpPr txBox="1"/>
          <p:nvPr/>
        </p:nvSpPr>
        <p:spPr>
          <a:xfrm>
            <a:off x="1154250" y="3274425"/>
            <a:ext cx="1558200" cy="34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imes New Roman" panose="02020603050405020304" pitchFamily="18" charset="0"/>
                <a:ea typeface="Average"/>
                <a:cs typeface="Times New Roman" panose="02020603050405020304" pitchFamily="18" charset="0"/>
                <a:sym typeface="Average"/>
              </a:rPr>
              <a:t>Development</a:t>
            </a:r>
            <a:endParaRPr sz="1800">
              <a:latin typeface="Times New Roman" panose="02020603050405020304" pitchFamily="18" charset="0"/>
              <a:ea typeface="Average"/>
              <a:cs typeface="Times New Roman" panose="02020603050405020304" pitchFamily="18" charset="0"/>
              <a:sym typeface="Average"/>
            </a:endParaRPr>
          </a:p>
        </p:txBody>
      </p:sp>
      <p:sp>
        <p:nvSpPr>
          <p:cNvPr id="88" name="Google Shape;88;p17"/>
          <p:cNvSpPr txBox="1"/>
          <p:nvPr/>
        </p:nvSpPr>
        <p:spPr>
          <a:xfrm>
            <a:off x="3766058" y="3579549"/>
            <a:ext cx="1341000" cy="7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Times New Roman" panose="02020603050405020304" pitchFamily="18" charset="0"/>
                <a:ea typeface="Average"/>
                <a:cs typeface="Times New Roman" panose="02020603050405020304" pitchFamily="18" charset="0"/>
                <a:sym typeface="Average"/>
              </a:rPr>
              <a:t>User Experience</a:t>
            </a:r>
            <a:endParaRPr sz="1800" dirty="0">
              <a:latin typeface="Times New Roman" panose="02020603050405020304" pitchFamily="18" charset="0"/>
              <a:ea typeface="Average"/>
              <a:cs typeface="Times New Roman" panose="02020603050405020304" pitchFamily="18" charset="0"/>
              <a:sym typeface="Average"/>
            </a:endParaRPr>
          </a:p>
        </p:txBody>
      </p:sp>
      <p:sp>
        <p:nvSpPr>
          <p:cNvPr id="89" name="Google Shape;89;p17"/>
          <p:cNvSpPr txBox="1"/>
          <p:nvPr/>
        </p:nvSpPr>
        <p:spPr>
          <a:xfrm>
            <a:off x="6783850" y="1735700"/>
            <a:ext cx="1098300" cy="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imes New Roman" panose="02020603050405020304" pitchFamily="18" charset="0"/>
                <a:ea typeface="Average"/>
                <a:cs typeface="Times New Roman" panose="02020603050405020304" pitchFamily="18" charset="0"/>
                <a:sym typeface="Average"/>
              </a:rPr>
              <a:t>Finance</a:t>
            </a:r>
            <a:endParaRPr sz="1800">
              <a:latin typeface="Times New Roman" panose="02020603050405020304" pitchFamily="18" charset="0"/>
              <a:ea typeface="Average"/>
              <a:cs typeface="Times New Roman" panose="02020603050405020304" pitchFamily="18" charset="0"/>
              <a:sym typeface="Average"/>
            </a:endParaRPr>
          </a:p>
        </p:txBody>
      </p:sp>
      <p:sp>
        <p:nvSpPr>
          <p:cNvPr id="90" name="Google Shape;90;p17"/>
          <p:cNvSpPr txBox="1"/>
          <p:nvPr/>
        </p:nvSpPr>
        <p:spPr>
          <a:xfrm>
            <a:off x="2769694" y="2507040"/>
            <a:ext cx="1277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Times New Roman" panose="02020603050405020304" pitchFamily="18" charset="0"/>
                <a:ea typeface="Average"/>
                <a:cs typeface="Times New Roman" panose="02020603050405020304" pitchFamily="18" charset="0"/>
                <a:sym typeface="Average"/>
              </a:rPr>
              <a:t>Customer Success</a:t>
            </a:r>
            <a:endParaRPr sz="1800" dirty="0">
              <a:latin typeface="Times New Roman" panose="02020603050405020304" pitchFamily="18" charset="0"/>
              <a:ea typeface="Average"/>
              <a:cs typeface="Times New Roman" panose="02020603050405020304" pitchFamily="18" charset="0"/>
              <a:sym typeface="Average"/>
            </a:endParaRPr>
          </a:p>
        </p:txBody>
      </p:sp>
      <p:sp>
        <p:nvSpPr>
          <p:cNvPr id="91" name="Google Shape;91;p17"/>
          <p:cNvSpPr txBox="1"/>
          <p:nvPr/>
        </p:nvSpPr>
        <p:spPr>
          <a:xfrm>
            <a:off x="5243926" y="2663056"/>
            <a:ext cx="1341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Times New Roman" panose="02020603050405020304" pitchFamily="18" charset="0"/>
                <a:ea typeface="Average"/>
                <a:cs typeface="Times New Roman" panose="02020603050405020304" pitchFamily="18" charset="0"/>
                <a:sym typeface="Average"/>
              </a:rPr>
              <a:t>Product Manager</a:t>
            </a:r>
            <a:endParaRPr sz="1800" dirty="0">
              <a:latin typeface="Times New Roman" panose="02020603050405020304" pitchFamily="18" charset="0"/>
              <a:ea typeface="Average"/>
              <a:cs typeface="Times New Roman" panose="02020603050405020304" pitchFamily="18" charset="0"/>
              <a:sym typeface="Average"/>
            </a:endParaRPr>
          </a:p>
        </p:txBody>
      </p:sp>
      <p:sp>
        <p:nvSpPr>
          <p:cNvPr id="92" name="Google Shape;92;p17"/>
          <p:cNvSpPr txBox="1"/>
          <p:nvPr/>
        </p:nvSpPr>
        <p:spPr>
          <a:xfrm>
            <a:off x="7013650" y="3274425"/>
            <a:ext cx="868500" cy="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imes New Roman" panose="02020603050405020304" pitchFamily="18" charset="0"/>
                <a:ea typeface="Average"/>
                <a:cs typeface="Times New Roman" panose="02020603050405020304" pitchFamily="18" charset="0"/>
                <a:sym typeface="Average"/>
              </a:rPr>
              <a:t>admin</a:t>
            </a:r>
            <a:endParaRPr sz="1800">
              <a:latin typeface="Times New Roman" panose="02020603050405020304" pitchFamily="18" charset="0"/>
              <a:ea typeface="Average"/>
              <a:cs typeface="Times New Roman" panose="02020603050405020304" pitchFamily="18" charset="0"/>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261" y="1772892"/>
            <a:ext cx="8520600" cy="572700"/>
          </a:xfrm>
        </p:spPr>
        <p:txBody>
          <a:bodyPr>
            <a:noAutofit/>
          </a:bodyPr>
          <a:lstStyle/>
          <a:p>
            <a:pPr algn="ctr"/>
            <a:r>
              <a:rPr lang="en-US" sz="4000" dirty="0" smtClean="0">
                <a:latin typeface="Times New Roman" panose="02020603050405020304" pitchFamily="18" charset="0"/>
                <a:ea typeface="Average"/>
                <a:cs typeface="Times New Roman" panose="02020603050405020304" pitchFamily="18" charset="0"/>
                <a:sym typeface="Average"/>
              </a:rPr>
              <a:t>I am Product </a:t>
            </a:r>
            <a:r>
              <a:rPr lang="en-US" sz="4000" dirty="0">
                <a:latin typeface="Times New Roman" panose="02020603050405020304" pitchFamily="18" charset="0"/>
                <a:ea typeface="Average"/>
                <a:cs typeface="Times New Roman" panose="02020603050405020304" pitchFamily="18" charset="0"/>
                <a:sym typeface="Average"/>
              </a:rPr>
              <a:t>Manager</a:t>
            </a:r>
            <a:br>
              <a:rPr lang="en-US" sz="4000" dirty="0">
                <a:latin typeface="Times New Roman" panose="02020603050405020304" pitchFamily="18" charset="0"/>
                <a:ea typeface="Average"/>
                <a:cs typeface="Times New Roman" panose="02020603050405020304" pitchFamily="18" charset="0"/>
                <a:sym typeface="Average"/>
              </a:rPr>
            </a:br>
            <a:endParaRPr lang="en-US" sz="3600" dirty="0"/>
          </a:p>
        </p:txBody>
      </p:sp>
      <p:sp>
        <p:nvSpPr>
          <p:cNvPr id="4" name="TextBox 3"/>
          <p:cNvSpPr txBox="1"/>
          <p:nvPr/>
        </p:nvSpPr>
        <p:spPr>
          <a:xfrm>
            <a:off x="5709037" y="4317558"/>
            <a:ext cx="2813591" cy="307777"/>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Worked on KPIs of Product analysis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35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Table of KPIs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Operational Efficiency.</a:t>
            </a:r>
          </a:p>
          <a:p>
            <a:r>
              <a:rPr lang="en-US" dirty="0" smtClean="0">
                <a:latin typeface="Times New Roman" panose="02020603050405020304" pitchFamily="18" charset="0"/>
                <a:cs typeface="Times New Roman" panose="02020603050405020304" pitchFamily="18" charset="0"/>
              </a:rPr>
              <a:t>Market Share And Competitive Analysis.</a:t>
            </a:r>
          </a:p>
          <a:p>
            <a:r>
              <a:rPr lang="en-US" dirty="0" smtClean="0">
                <a:latin typeface="Times New Roman" panose="02020603050405020304" pitchFamily="18" charset="0"/>
                <a:cs typeface="Times New Roman" panose="02020603050405020304" pitchFamily="18" charset="0"/>
              </a:rPr>
              <a:t>Sales And Revenue.</a:t>
            </a:r>
          </a:p>
          <a:p>
            <a:r>
              <a:rPr lang="en-US" dirty="0" smtClean="0">
                <a:latin typeface="Times New Roman" panose="02020603050405020304" pitchFamily="18" charset="0"/>
                <a:cs typeface="Times New Roman" panose="02020603050405020304" pitchFamily="18" charset="0"/>
              </a:rPr>
              <a:t>Quality And Performance.</a:t>
            </a:r>
          </a:p>
          <a:p>
            <a:r>
              <a:rPr lang="en-US" dirty="0" smtClean="0">
                <a:latin typeface="Times New Roman" panose="02020603050405020304" pitchFamily="18" charset="0"/>
                <a:cs typeface="Times New Roman" panose="02020603050405020304" pitchFamily="18" charset="0"/>
              </a:rPr>
              <a:t>Product Performance.</a:t>
            </a:r>
          </a:p>
          <a:p>
            <a:r>
              <a:rPr lang="en-US" dirty="0" smtClean="0">
                <a:latin typeface="Times New Roman" panose="02020603050405020304" pitchFamily="18" charset="0"/>
                <a:cs typeface="Times New Roman" panose="02020603050405020304" pitchFamily="18" charset="0"/>
              </a:rPr>
              <a:t>Customer Satisfaction And Feedback.</a:t>
            </a:r>
          </a:p>
          <a:p>
            <a:r>
              <a:rPr lang="en-US" dirty="0" smtClean="0">
                <a:latin typeface="Times New Roman" panose="02020603050405020304" pitchFamily="18" charset="0"/>
                <a:cs typeface="Times New Roman" panose="02020603050405020304" pitchFamily="18" charset="0"/>
              </a:rPr>
              <a:t>Lifecycle Management.</a:t>
            </a:r>
          </a:p>
          <a:p>
            <a:r>
              <a:rPr lang="en-US" dirty="0" smtClean="0">
                <a:latin typeface="Times New Roman" panose="02020603050405020304" pitchFamily="18" charset="0"/>
                <a:cs typeface="Times New Roman" panose="02020603050405020304" pitchFamily="18" charset="0"/>
              </a:rPr>
              <a:t>Cost And Efficiency.</a:t>
            </a:r>
          </a:p>
          <a:p>
            <a:r>
              <a:rPr lang="en-US" dirty="0" smtClean="0">
                <a:latin typeface="Times New Roman" panose="02020603050405020304" pitchFamily="18" charset="0"/>
                <a:cs typeface="Times New Roman" panose="02020603050405020304" pitchFamily="18" charset="0"/>
              </a:rPr>
              <a:t>Customer Acquisition Cost (Cac).</a:t>
            </a:r>
          </a:p>
          <a:p>
            <a:r>
              <a:rPr lang="en-US" dirty="0" smtClean="0">
                <a:latin typeface="Times New Roman" panose="02020603050405020304" pitchFamily="18" charset="0"/>
                <a:cs typeface="Times New Roman" panose="02020603050405020304" pitchFamily="18" charset="0"/>
              </a:rPr>
              <a:t>Supply Chain And Inventory Management.</a:t>
            </a:r>
          </a:p>
          <a:p>
            <a:r>
              <a:rPr lang="en-US" dirty="0" smtClean="0">
                <a:latin typeface="Times New Roman" panose="02020603050405020304" pitchFamily="18" charset="0"/>
                <a:cs typeface="Times New Roman" panose="02020603050405020304" pitchFamily="18" charset="0"/>
              </a:rPr>
              <a:t>User Engagement And Interaction.</a:t>
            </a:r>
          </a:p>
          <a:p>
            <a:r>
              <a:rPr lang="en-US" dirty="0" smtClean="0">
                <a:latin typeface="Times New Roman" panose="02020603050405020304" pitchFamily="18" charset="0"/>
                <a:cs typeface="Times New Roman" panose="02020603050405020304" pitchFamily="18" charset="0"/>
              </a:rPr>
              <a:t>Product Lifecycle Management.</a:t>
            </a:r>
          </a:p>
          <a:p>
            <a:r>
              <a:rPr lang="en-US" dirty="0" smtClean="0">
                <a:latin typeface="Times New Roman" panose="02020603050405020304" pitchFamily="18" charset="0"/>
                <a:cs typeface="Times New Roman" panose="02020603050405020304" pitchFamily="18" charset="0"/>
              </a:rPr>
              <a:t>Product Success Metrics</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38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Operational Efficiency</a:t>
            </a:r>
          </a:p>
        </p:txBody>
      </p:sp>
      <p:sp>
        <p:nvSpPr>
          <p:cNvPr id="3" name="Text Placeholder 2"/>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Time To Market</a:t>
            </a:r>
            <a:r>
              <a:rPr lang="en-US" dirty="0" smtClean="0">
                <a:latin typeface="Times New Roman" panose="02020603050405020304" pitchFamily="18" charset="0"/>
                <a:cs typeface="Times New Roman" panose="02020603050405020304" pitchFamily="18" charset="0"/>
              </a:rPr>
              <a:t>: Measures The Time Taken From Product Development To Launch.</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Product Development Cost</a:t>
            </a:r>
            <a:r>
              <a:rPr lang="en-US" dirty="0" smtClean="0">
                <a:latin typeface="Times New Roman" panose="02020603050405020304" pitchFamily="18" charset="0"/>
                <a:cs typeface="Times New Roman" panose="02020603050405020304" pitchFamily="18" charset="0"/>
              </a:rPr>
              <a:t>: Tracks The Cost Of Developing And Maintaining The Product.</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Quality Metrics</a:t>
            </a:r>
            <a:r>
              <a:rPr lang="en-US" dirty="0" smtClean="0">
                <a:latin typeface="Times New Roman" panose="02020603050405020304" pitchFamily="18" charset="0"/>
                <a:cs typeface="Times New Roman" panose="02020603050405020304" pitchFamily="18" charset="0"/>
              </a:rPr>
              <a:t>: Such As Defect Rate, Error Rates, Or Product Return Rates.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057497"/>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5354</TotalTime>
  <Words>5437</Words>
  <Application>Microsoft Office PowerPoint</Application>
  <PresentationFormat>On-screen Show (16:9)</PresentationFormat>
  <Paragraphs>581</Paragraphs>
  <Slides>32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Oswald</vt:lpstr>
      <vt:lpstr>Average</vt:lpstr>
      <vt:lpstr>Tahoma</vt:lpstr>
      <vt:lpstr>Times New Roman</vt:lpstr>
      <vt:lpstr>Arial</vt:lpstr>
      <vt:lpstr>Slate</vt:lpstr>
      <vt:lpstr>      KPI 101</vt:lpstr>
      <vt:lpstr>Table of Contents</vt:lpstr>
      <vt:lpstr>Introduction to KPIs</vt:lpstr>
      <vt:lpstr>PowerPoint Presentation</vt:lpstr>
      <vt:lpstr>KPIs Types And Their use Cases</vt:lpstr>
      <vt:lpstr>Introduction To Key Performance Indicator</vt:lpstr>
      <vt:lpstr>I am Product Manager </vt:lpstr>
      <vt:lpstr>Table of KPIs</vt:lpstr>
      <vt:lpstr>Operational Efficiency</vt:lpstr>
      <vt:lpstr>Market Share and Competitive Analysis</vt:lpstr>
      <vt:lpstr>Sales and Revenue</vt:lpstr>
      <vt:lpstr>Quality and Performance</vt:lpstr>
      <vt:lpstr>Product Performance</vt:lpstr>
      <vt:lpstr>Customer Satisfaction and Feedback</vt:lpstr>
      <vt:lpstr>Cost and Efficiency </vt:lpstr>
      <vt:lpstr>Lifecycle Management</vt:lpstr>
      <vt:lpstr>Supply Chain and Inventory Management</vt:lpstr>
      <vt:lpstr>User Engagement and Interaction</vt:lpstr>
      <vt:lpstr>Product Lifecycle Management</vt:lpstr>
      <vt:lpstr>Product Success Metrics</vt:lpstr>
      <vt:lpstr>Thank You </vt:lpstr>
      <vt:lpstr>PowerPoint Presentation</vt:lpstr>
      <vt:lpstr>PowerPoint Presentation</vt:lpstr>
      <vt:lpstr>PowerPoint Presentation</vt:lpstr>
      <vt:lpstr>PowerPoint Presentation</vt:lpstr>
      <vt:lpstr>PowerPoint Presentation</vt:lpstr>
      <vt:lpstr>PowerPoint Presentation</vt:lpstr>
      <vt:lpstr>Product KPIs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KPI 101</dc:title>
  <dc:creator>Suyog Hole</dc:creator>
  <cp:lastModifiedBy>Microsoft account</cp:lastModifiedBy>
  <cp:revision>32</cp:revision>
  <dcterms:modified xsi:type="dcterms:W3CDTF">2023-12-01T09:31:31Z</dcterms:modified>
</cp:coreProperties>
</file>