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More Sugar" charset="1" panose="00000000000000000000"/>
      <p:regular r:id="rId11"/>
    </p:embeddedFont>
    <p:embeddedFont>
      <p:font typeface="More Sugar Thin"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11" Target="../media/image25.png" Type="http://schemas.openxmlformats.org/officeDocument/2006/relationships/image"/><Relationship Id="rId12" Target="../media/image26.svg" Type="http://schemas.openxmlformats.org/officeDocument/2006/relationships/image"/><Relationship Id="rId2" Target="../media/image1.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56245">
            <a:off x="1108307" y="2957524"/>
            <a:ext cx="16543888" cy="3880294"/>
          </a:xfrm>
          <a:custGeom>
            <a:avLst/>
            <a:gdLst/>
            <a:ahLst/>
            <a:cxnLst/>
            <a:rect r="r" b="b" t="t" l="l"/>
            <a:pathLst>
              <a:path h="3880294" w="16543888">
                <a:moveTo>
                  <a:pt x="0" y="0"/>
                </a:moveTo>
                <a:lnTo>
                  <a:pt x="16543888" y="0"/>
                </a:lnTo>
                <a:lnTo>
                  <a:pt x="16543888" y="3880293"/>
                </a:lnTo>
                <a:lnTo>
                  <a:pt x="0" y="38802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34792">
            <a:off x="4282244" y="4817847"/>
            <a:ext cx="11122732" cy="1765518"/>
          </a:xfrm>
          <a:prstGeom prst="rect">
            <a:avLst/>
          </a:prstGeom>
        </p:spPr>
        <p:txBody>
          <a:bodyPr anchor="t" rtlCol="false" tIns="0" lIns="0" bIns="0" rIns="0">
            <a:spAutoFit/>
          </a:bodyPr>
          <a:lstStyle/>
          <a:p>
            <a:pPr algn="ctr">
              <a:lnSpc>
                <a:spcPts val="4477"/>
              </a:lnSpc>
            </a:pPr>
            <a:r>
              <a:rPr lang="en-US" sz="5330">
                <a:solidFill>
                  <a:srgbClr val="000000"/>
                </a:solidFill>
                <a:latin typeface="More Sugar"/>
                <a:ea typeface="More Sugar"/>
                <a:cs typeface="More Sugar"/>
                <a:sym typeface="More Sugar"/>
              </a:rPr>
              <a:t>PROJECT M2: PREDICT GLOBAL TRENDS FROM SOCIAL MEDIA</a:t>
            </a:r>
          </a:p>
          <a:p>
            <a:pPr algn="ctr">
              <a:lnSpc>
                <a:spcPts val="4477"/>
              </a:lnSpc>
            </a:pPr>
          </a:p>
        </p:txBody>
      </p:sp>
      <p:sp>
        <p:nvSpPr>
          <p:cNvPr name="Freeform 5" id="5"/>
          <p:cNvSpPr/>
          <p:nvPr/>
        </p:nvSpPr>
        <p:spPr>
          <a:xfrm flipH="false" flipV="false" rot="1188882">
            <a:off x="7559234" y="3560620"/>
            <a:ext cx="936561" cy="1053392"/>
          </a:xfrm>
          <a:custGeom>
            <a:avLst/>
            <a:gdLst/>
            <a:ahLst/>
            <a:cxnLst/>
            <a:rect r="r" b="b" t="t" l="l"/>
            <a:pathLst>
              <a:path h="1053392" w="936561">
                <a:moveTo>
                  <a:pt x="0" y="0"/>
                </a:moveTo>
                <a:lnTo>
                  <a:pt x="936561" y="0"/>
                </a:lnTo>
                <a:lnTo>
                  <a:pt x="936561" y="1053392"/>
                </a:lnTo>
                <a:lnTo>
                  <a:pt x="0" y="10533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56198" y="9366187"/>
            <a:ext cx="2289328" cy="457866"/>
          </a:xfrm>
          <a:custGeom>
            <a:avLst/>
            <a:gdLst/>
            <a:ahLst/>
            <a:cxnLst/>
            <a:rect r="r" b="b" t="t" l="l"/>
            <a:pathLst>
              <a:path h="457866" w="2289328">
                <a:moveTo>
                  <a:pt x="0" y="0"/>
                </a:moveTo>
                <a:lnTo>
                  <a:pt x="2289328" y="0"/>
                </a:lnTo>
                <a:lnTo>
                  <a:pt x="2289328" y="457865"/>
                </a:lnTo>
                <a:lnTo>
                  <a:pt x="0" y="4578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700862" y="9366187"/>
            <a:ext cx="2289328" cy="457866"/>
          </a:xfrm>
          <a:custGeom>
            <a:avLst/>
            <a:gdLst/>
            <a:ahLst/>
            <a:cxnLst/>
            <a:rect r="r" b="b" t="t" l="l"/>
            <a:pathLst>
              <a:path h="457866" w="2289328">
                <a:moveTo>
                  <a:pt x="0" y="0"/>
                </a:moveTo>
                <a:lnTo>
                  <a:pt x="2289328" y="0"/>
                </a:lnTo>
                <a:lnTo>
                  <a:pt x="2289328" y="457865"/>
                </a:lnTo>
                <a:lnTo>
                  <a:pt x="0" y="4578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4579897" y="9301835"/>
            <a:ext cx="3124451" cy="624890"/>
          </a:xfrm>
          <a:custGeom>
            <a:avLst/>
            <a:gdLst/>
            <a:ahLst/>
            <a:cxnLst/>
            <a:rect r="r" b="b" t="t" l="l"/>
            <a:pathLst>
              <a:path h="624890" w="3124451">
                <a:moveTo>
                  <a:pt x="0" y="0"/>
                </a:moveTo>
                <a:lnTo>
                  <a:pt x="3124450" y="0"/>
                </a:lnTo>
                <a:lnTo>
                  <a:pt x="3124450" y="624890"/>
                </a:lnTo>
                <a:lnTo>
                  <a:pt x="0" y="6248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5183095" y="9401600"/>
            <a:ext cx="1918053" cy="383611"/>
          </a:xfrm>
          <a:custGeom>
            <a:avLst/>
            <a:gdLst/>
            <a:ahLst/>
            <a:cxnLst/>
            <a:rect r="r" b="b" t="t" l="l"/>
            <a:pathLst>
              <a:path h="383611" w="1918053">
                <a:moveTo>
                  <a:pt x="0" y="0"/>
                </a:moveTo>
                <a:lnTo>
                  <a:pt x="1918054" y="0"/>
                </a:lnTo>
                <a:lnTo>
                  <a:pt x="1918054" y="383610"/>
                </a:lnTo>
                <a:lnTo>
                  <a:pt x="0" y="3836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795669" y="9452926"/>
            <a:ext cx="4439550" cy="332233"/>
          </a:xfrm>
          <a:prstGeom prst="rect">
            <a:avLst/>
          </a:prstGeom>
        </p:spPr>
        <p:txBody>
          <a:bodyPr anchor="t" rtlCol="false" tIns="0" lIns="0" bIns="0" rIns="0">
            <a:spAutoFit/>
          </a:bodyPr>
          <a:lstStyle/>
          <a:p>
            <a:pPr algn="l">
              <a:lnSpc>
                <a:spcPts val="2505"/>
              </a:lnSpc>
            </a:pPr>
            <a:r>
              <a:rPr lang="en-US" sz="2277">
                <a:solidFill>
                  <a:srgbClr val="000000"/>
                </a:solidFill>
                <a:latin typeface="More Sugar"/>
                <a:ea typeface="More Sugar"/>
                <a:cs typeface="More Sugar"/>
                <a:sym typeface="More Sugar"/>
              </a:rPr>
              <a:t>TEAM NP</a:t>
            </a:r>
          </a:p>
        </p:txBody>
      </p:sp>
      <p:sp>
        <p:nvSpPr>
          <p:cNvPr name="TextBox 11" id="11"/>
          <p:cNvSpPr txBox="true"/>
          <p:nvPr/>
        </p:nvSpPr>
        <p:spPr>
          <a:xfrm rot="0">
            <a:off x="13031287" y="9447521"/>
            <a:ext cx="4431356" cy="331602"/>
          </a:xfrm>
          <a:prstGeom prst="rect">
            <a:avLst/>
          </a:prstGeom>
        </p:spPr>
        <p:txBody>
          <a:bodyPr anchor="t" rtlCol="false" tIns="0" lIns="0" bIns="0" rIns="0">
            <a:spAutoFit/>
          </a:bodyPr>
          <a:lstStyle/>
          <a:p>
            <a:pPr algn="r">
              <a:lnSpc>
                <a:spcPts val="2500"/>
              </a:lnSpc>
            </a:pPr>
            <a:r>
              <a:rPr lang="en-US" sz="2273">
                <a:solidFill>
                  <a:srgbClr val="000000"/>
                </a:solidFill>
                <a:latin typeface="More Sugar"/>
                <a:ea typeface="More Sugar"/>
                <a:cs typeface="More Sugar"/>
                <a:sym typeface="More Sugar"/>
              </a:rPr>
              <a:t>CSGS HACKATHON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028700" y="1028700"/>
            <a:ext cx="7315200" cy="1463040"/>
          </a:xfrm>
          <a:custGeom>
            <a:avLst/>
            <a:gdLst/>
            <a:ahLst/>
            <a:cxnLst/>
            <a:rect r="r" b="b" t="t" l="l"/>
            <a:pathLst>
              <a:path h="1463040" w="7315200">
                <a:moveTo>
                  <a:pt x="7315200" y="0"/>
                </a:moveTo>
                <a:lnTo>
                  <a:pt x="0" y="0"/>
                </a:lnTo>
                <a:lnTo>
                  <a:pt x="0" y="1463040"/>
                </a:lnTo>
                <a:lnTo>
                  <a:pt x="7315200" y="1463040"/>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4215517" y="1028700"/>
            <a:ext cx="7315200" cy="1463040"/>
          </a:xfrm>
          <a:custGeom>
            <a:avLst/>
            <a:gdLst/>
            <a:ahLst/>
            <a:cxnLst/>
            <a:rect r="r" b="b" t="t" l="l"/>
            <a:pathLst>
              <a:path h="1463040" w="7315200">
                <a:moveTo>
                  <a:pt x="7315200" y="0"/>
                </a:moveTo>
                <a:lnTo>
                  <a:pt x="0" y="0"/>
                </a:lnTo>
                <a:lnTo>
                  <a:pt x="0" y="1463040"/>
                </a:lnTo>
                <a:lnTo>
                  <a:pt x="7315200" y="1463040"/>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true" rot="10285099">
            <a:off x="1430912" y="3626391"/>
            <a:ext cx="2006389" cy="908347"/>
          </a:xfrm>
          <a:custGeom>
            <a:avLst/>
            <a:gdLst/>
            <a:ahLst/>
            <a:cxnLst/>
            <a:rect r="r" b="b" t="t" l="l"/>
            <a:pathLst>
              <a:path h="908347" w="2006389">
                <a:moveTo>
                  <a:pt x="0" y="908347"/>
                </a:moveTo>
                <a:lnTo>
                  <a:pt x="2006389" y="908347"/>
                </a:lnTo>
                <a:lnTo>
                  <a:pt x="2006389" y="0"/>
                </a:lnTo>
                <a:lnTo>
                  <a:pt x="0" y="0"/>
                </a:lnTo>
                <a:lnTo>
                  <a:pt x="0" y="908347"/>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958860" y="1288286"/>
            <a:ext cx="13407009" cy="1020068"/>
          </a:xfrm>
          <a:prstGeom prst="rect">
            <a:avLst/>
          </a:prstGeom>
        </p:spPr>
        <p:txBody>
          <a:bodyPr anchor="t" rtlCol="false" tIns="0" lIns="0" bIns="0" rIns="0">
            <a:spAutoFit/>
          </a:bodyPr>
          <a:lstStyle/>
          <a:p>
            <a:pPr algn="l">
              <a:lnSpc>
                <a:spcPts val="7812"/>
              </a:lnSpc>
            </a:pPr>
            <a:r>
              <a:rPr lang="en-US" sz="7101">
                <a:solidFill>
                  <a:srgbClr val="000000"/>
                </a:solidFill>
                <a:latin typeface="More Sugar"/>
                <a:ea typeface="More Sugar"/>
                <a:cs typeface="More Sugar"/>
                <a:sym typeface="More Sugar"/>
              </a:rPr>
              <a:t>THE IDEA</a:t>
            </a:r>
          </a:p>
        </p:txBody>
      </p:sp>
      <p:sp>
        <p:nvSpPr>
          <p:cNvPr name="TextBox 7" id="7"/>
          <p:cNvSpPr txBox="true"/>
          <p:nvPr/>
        </p:nvSpPr>
        <p:spPr>
          <a:xfrm rot="0">
            <a:off x="3753926" y="3398290"/>
            <a:ext cx="7776791" cy="2590693"/>
          </a:xfrm>
          <a:prstGeom prst="rect">
            <a:avLst/>
          </a:prstGeom>
        </p:spPr>
        <p:txBody>
          <a:bodyPr anchor="t" rtlCol="false" tIns="0" lIns="0" bIns="0" rIns="0">
            <a:spAutoFit/>
          </a:bodyPr>
          <a:lstStyle/>
          <a:p>
            <a:pPr algn="l">
              <a:lnSpc>
                <a:spcPts val="4115"/>
              </a:lnSpc>
            </a:pPr>
            <a:r>
              <a:rPr lang="en-US" sz="3741">
                <a:solidFill>
                  <a:srgbClr val="FFFFFF"/>
                </a:solidFill>
                <a:latin typeface="More Sugar"/>
                <a:ea typeface="More Sugar"/>
                <a:cs typeface="More Sugar"/>
                <a:sym typeface="More Sugar"/>
              </a:rPr>
              <a:t>TOPIC MODELING AND SENTIMENT TRENDS ANALYSIS IN SOCIAL MEDIA DISCOURSE BETWEEN OPPOSING FORCES</a:t>
            </a:r>
          </a:p>
          <a:p>
            <a:pPr algn="l">
              <a:lnSpc>
                <a:spcPts val="4115"/>
              </a:lnSpc>
            </a:pPr>
          </a:p>
        </p:txBody>
      </p:sp>
      <p:sp>
        <p:nvSpPr>
          <p:cNvPr name="TextBox 8" id="8"/>
          <p:cNvSpPr txBox="true"/>
          <p:nvPr/>
        </p:nvSpPr>
        <p:spPr>
          <a:xfrm rot="0">
            <a:off x="3753926" y="5614836"/>
            <a:ext cx="9132351" cy="2980558"/>
          </a:xfrm>
          <a:prstGeom prst="rect">
            <a:avLst/>
          </a:prstGeom>
        </p:spPr>
        <p:txBody>
          <a:bodyPr anchor="t" rtlCol="false" tIns="0" lIns="0" bIns="0" rIns="0">
            <a:spAutoFit/>
          </a:bodyPr>
          <a:lstStyle/>
          <a:p>
            <a:pPr algn="l">
              <a:lnSpc>
                <a:spcPts val="3377"/>
              </a:lnSpc>
            </a:pPr>
            <a:r>
              <a:rPr lang="en-US" sz="2059" spc="-61">
                <a:solidFill>
                  <a:srgbClr val="FFFFFF"/>
                </a:solidFill>
                <a:latin typeface="More Sugar Thin"/>
                <a:ea typeface="More Sugar Thin"/>
                <a:cs typeface="More Sugar Thin"/>
                <a:sym typeface="More Sugar Thin"/>
              </a:rPr>
              <a:t>In this hackathon project, we aim to uncover the stories behind social media debates between opposing groups. By analyzing shared topics and tracking how sentiments change over time, we will explore how people on different sides react to and evolve their views on key issues. Through topic modeling and sentiment analysis, we’re not just crunching data; we’re gaining insight into the real emotions and perspectives that drive these online conversations. Our goal is to understand what shapes and shifts public opinion.</a:t>
            </a:r>
          </a:p>
        </p:txBody>
      </p:sp>
      <p:sp>
        <p:nvSpPr>
          <p:cNvPr name="Freeform 9" id="9"/>
          <p:cNvSpPr/>
          <p:nvPr/>
        </p:nvSpPr>
        <p:spPr>
          <a:xfrm flipH="false" flipV="false" rot="1393184">
            <a:off x="13189936" y="3291963"/>
            <a:ext cx="3292370" cy="3703074"/>
          </a:xfrm>
          <a:custGeom>
            <a:avLst/>
            <a:gdLst/>
            <a:ahLst/>
            <a:cxnLst/>
            <a:rect r="r" b="b" t="t" l="l"/>
            <a:pathLst>
              <a:path h="3703074" w="3292370">
                <a:moveTo>
                  <a:pt x="0" y="0"/>
                </a:moveTo>
                <a:lnTo>
                  <a:pt x="3292370" y="0"/>
                </a:lnTo>
                <a:lnTo>
                  <a:pt x="3292370" y="3703074"/>
                </a:lnTo>
                <a:lnTo>
                  <a:pt x="0" y="37030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295173" y="2457965"/>
            <a:ext cx="11697655" cy="7426770"/>
          </a:xfrm>
          <a:custGeom>
            <a:avLst/>
            <a:gdLst/>
            <a:ahLst/>
            <a:cxnLst/>
            <a:rect r="r" b="b" t="t" l="l"/>
            <a:pathLst>
              <a:path h="7426770" w="11697655">
                <a:moveTo>
                  <a:pt x="0" y="0"/>
                </a:moveTo>
                <a:lnTo>
                  <a:pt x="11697654" y="0"/>
                </a:lnTo>
                <a:lnTo>
                  <a:pt x="11697654" y="7426770"/>
                </a:lnTo>
                <a:lnTo>
                  <a:pt x="0" y="7426770"/>
                </a:lnTo>
                <a:lnTo>
                  <a:pt x="0" y="0"/>
                </a:lnTo>
                <a:close/>
              </a:path>
            </a:pathLst>
          </a:custGeom>
          <a:blipFill>
            <a:blip r:embed="rId3"/>
            <a:stretch>
              <a:fillRect l="0" t="-459" r="-704" b="-459"/>
            </a:stretch>
          </a:blipFill>
        </p:spPr>
      </p:sp>
      <p:grpSp>
        <p:nvGrpSpPr>
          <p:cNvPr name="Group 4" id="4"/>
          <p:cNvGrpSpPr/>
          <p:nvPr/>
        </p:nvGrpSpPr>
        <p:grpSpPr>
          <a:xfrm rot="0">
            <a:off x="5898555" y="292775"/>
            <a:ext cx="6490890" cy="1959069"/>
            <a:chOff x="0" y="0"/>
            <a:chExt cx="8654520" cy="2612092"/>
          </a:xfrm>
        </p:grpSpPr>
        <p:sp>
          <p:nvSpPr>
            <p:cNvPr name="Freeform 5" id="5"/>
            <p:cNvSpPr/>
            <p:nvPr/>
          </p:nvSpPr>
          <p:spPr>
            <a:xfrm flipH="false" flipV="true" rot="0">
              <a:off x="0" y="0"/>
              <a:ext cx="8654520" cy="2612092"/>
            </a:xfrm>
            <a:custGeom>
              <a:avLst/>
              <a:gdLst/>
              <a:ahLst/>
              <a:cxnLst/>
              <a:rect r="r" b="b" t="t" l="l"/>
              <a:pathLst>
                <a:path h="2612092" w="8654520">
                  <a:moveTo>
                    <a:pt x="0" y="2612092"/>
                  </a:moveTo>
                  <a:lnTo>
                    <a:pt x="8654520" y="2612092"/>
                  </a:lnTo>
                  <a:lnTo>
                    <a:pt x="8654520" y="0"/>
                  </a:lnTo>
                  <a:lnTo>
                    <a:pt x="0" y="0"/>
                  </a:lnTo>
                  <a:lnTo>
                    <a:pt x="0" y="26120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49743" y="835820"/>
              <a:ext cx="7155034" cy="1073801"/>
            </a:xfrm>
            <a:prstGeom prst="rect">
              <a:avLst/>
            </a:prstGeom>
          </p:spPr>
          <p:txBody>
            <a:bodyPr anchor="t" rtlCol="false" tIns="0" lIns="0" bIns="0" rIns="0">
              <a:spAutoFit/>
            </a:bodyPr>
            <a:lstStyle/>
            <a:p>
              <a:pPr algn="l">
                <a:lnSpc>
                  <a:spcPts val="5679"/>
                </a:lnSpc>
              </a:pPr>
              <a:r>
                <a:rPr lang="en-US" sz="5978">
                  <a:solidFill>
                    <a:srgbClr val="000000"/>
                  </a:solidFill>
                  <a:latin typeface="More Sugar"/>
                  <a:ea typeface="More Sugar"/>
                  <a:cs typeface="More Sugar"/>
                  <a:sym typeface="More Sugar"/>
                </a:rPr>
                <a:t>THE PROCESS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028700" y="910830"/>
            <a:ext cx="7028378" cy="1648474"/>
          </a:xfrm>
          <a:custGeom>
            <a:avLst/>
            <a:gdLst/>
            <a:ahLst/>
            <a:cxnLst/>
            <a:rect r="r" b="b" t="t" l="l"/>
            <a:pathLst>
              <a:path h="1648474" w="7028378">
                <a:moveTo>
                  <a:pt x="7028378" y="0"/>
                </a:moveTo>
                <a:lnTo>
                  <a:pt x="0" y="0"/>
                </a:lnTo>
                <a:lnTo>
                  <a:pt x="0" y="1648474"/>
                </a:lnTo>
                <a:lnTo>
                  <a:pt x="7028378" y="1648474"/>
                </a:lnTo>
                <a:lnTo>
                  <a:pt x="702837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3149776" y="4830202"/>
            <a:ext cx="252885" cy="2357406"/>
          </a:xfrm>
          <a:custGeom>
            <a:avLst/>
            <a:gdLst/>
            <a:ahLst/>
            <a:cxnLst/>
            <a:rect r="r" b="b" t="t" l="l"/>
            <a:pathLst>
              <a:path h="2357406" w="252885">
                <a:moveTo>
                  <a:pt x="252885" y="0"/>
                </a:moveTo>
                <a:lnTo>
                  <a:pt x="0" y="0"/>
                </a:lnTo>
                <a:lnTo>
                  <a:pt x="0" y="2357406"/>
                </a:lnTo>
                <a:lnTo>
                  <a:pt x="252885" y="2357406"/>
                </a:lnTo>
                <a:lnTo>
                  <a:pt x="25288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5400000">
            <a:off x="9286683" y="4830202"/>
            <a:ext cx="252885" cy="2357406"/>
          </a:xfrm>
          <a:custGeom>
            <a:avLst/>
            <a:gdLst/>
            <a:ahLst/>
            <a:cxnLst/>
            <a:rect r="r" b="b" t="t" l="l"/>
            <a:pathLst>
              <a:path h="2357406" w="252885">
                <a:moveTo>
                  <a:pt x="252885" y="0"/>
                </a:moveTo>
                <a:lnTo>
                  <a:pt x="0" y="0"/>
                </a:lnTo>
                <a:lnTo>
                  <a:pt x="0" y="2357406"/>
                </a:lnTo>
                <a:lnTo>
                  <a:pt x="252885" y="2357406"/>
                </a:lnTo>
                <a:lnTo>
                  <a:pt x="252885"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5400000">
            <a:off x="14824879" y="4830202"/>
            <a:ext cx="252885" cy="2357406"/>
          </a:xfrm>
          <a:custGeom>
            <a:avLst/>
            <a:gdLst/>
            <a:ahLst/>
            <a:cxnLst/>
            <a:rect r="r" b="b" t="t" l="l"/>
            <a:pathLst>
              <a:path h="2357406" w="252885">
                <a:moveTo>
                  <a:pt x="252885" y="0"/>
                </a:moveTo>
                <a:lnTo>
                  <a:pt x="0" y="0"/>
                </a:lnTo>
                <a:lnTo>
                  <a:pt x="0" y="2357406"/>
                </a:lnTo>
                <a:lnTo>
                  <a:pt x="252885" y="2357406"/>
                </a:lnTo>
                <a:lnTo>
                  <a:pt x="25288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741979" y="407547"/>
            <a:ext cx="2198272" cy="2329493"/>
          </a:xfrm>
          <a:custGeom>
            <a:avLst/>
            <a:gdLst/>
            <a:ahLst/>
            <a:cxnLst/>
            <a:rect r="r" b="b" t="t" l="l"/>
            <a:pathLst>
              <a:path h="2329493" w="2198272">
                <a:moveTo>
                  <a:pt x="0" y="0"/>
                </a:moveTo>
                <a:lnTo>
                  <a:pt x="2198272" y="0"/>
                </a:lnTo>
                <a:lnTo>
                  <a:pt x="2198272" y="2329493"/>
                </a:lnTo>
                <a:lnTo>
                  <a:pt x="0" y="23294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1752501" y="1328603"/>
            <a:ext cx="8219615" cy="941137"/>
          </a:xfrm>
          <a:prstGeom prst="rect">
            <a:avLst/>
          </a:prstGeom>
        </p:spPr>
        <p:txBody>
          <a:bodyPr anchor="t" rtlCol="false" tIns="0" lIns="0" bIns="0" rIns="0">
            <a:spAutoFit/>
          </a:bodyPr>
          <a:lstStyle/>
          <a:p>
            <a:pPr algn="l">
              <a:lnSpc>
                <a:spcPts val="7265"/>
              </a:lnSpc>
            </a:pPr>
            <a:r>
              <a:rPr lang="en-US" sz="6605">
                <a:solidFill>
                  <a:srgbClr val="000000"/>
                </a:solidFill>
                <a:latin typeface="More Sugar"/>
                <a:ea typeface="More Sugar"/>
                <a:cs typeface="More Sugar"/>
                <a:sym typeface="More Sugar"/>
              </a:rPr>
              <a:t>USE CASES</a:t>
            </a:r>
          </a:p>
        </p:txBody>
      </p:sp>
      <p:sp>
        <p:nvSpPr>
          <p:cNvPr name="TextBox 9" id="9"/>
          <p:cNvSpPr txBox="true"/>
          <p:nvPr/>
        </p:nvSpPr>
        <p:spPr>
          <a:xfrm rot="0">
            <a:off x="1028700" y="6514461"/>
            <a:ext cx="5103062" cy="1606134"/>
          </a:xfrm>
          <a:prstGeom prst="rect">
            <a:avLst/>
          </a:prstGeom>
        </p:spPr>
        <p:txBody>
          <a:bodyPr anchor="t" rtlCol="false" tIns="0" lIns="0" bIns="0" rIns="0">
            <a:spAutoFit/>
          </a:bodyPr>
          <a:lstStyle/>
          <a:p>
            <a:pPr algn="ctr" marL="0" indent="0" lvl="1">
              <a:lnSpc>
                <a:spcPts val="3201"/>
              </a:lnSpc>
              <a:spcBef>
                <a:spcPct val="0"/>
              </a:spcBef>
            </a:pPr>
            <a:r>
              <a:rPr lang="en-US" sz="2581" spc="-77">
                <a:solidFill>
                  <a:srgbClr val="FFFFFF"/>
                </a:solidFill>
                <a:latin typeface="More Sugar Thin"/>
                <a:ea typeface="More Sugar Thin"/>
                <a:cs typeface="More Sugar Thin"/>
                <a:sym typeface="More Sugar Thin"/>
              </a:rPr>
              <a:t>Are there topics where both sides actually feel positive? This can help bridge divides and focus on shared values</a:t>
            </a:r>
          </a:p>
        </p:txBody>
      </p:sp>
      <p:sp>
        <p:nvSpPr>
          <p:cNvPr name="TextBox 10" id="10"/>
          <p:cNvSpPr txBox="true"/>
          <p:nvPr/>
        </p:nvSpPr>
        <p:spPr>
          <a:xfrm rot="0">
            <a:off x="7084262" y="6628761"/>
            <a:ext cx="4657726" cy="1606134"/>
          </a:xfrm>
          <a:prstGeom prst="rect">
            <a:avLst/>
          </a:prstGeom>
        </p:spPr>
        <p:txBody>
          <a:bodyPr anchor="t" rtlCol="false" tIns="0" lIns="0" bIns="0" rIns="0">
            <a:spAutoFit/>
          </a:bodyPr>
          <a:lstStyle/>
          <a:p>
            <a:pPr algn="ctr" marL="0" indent="0" lvl="1">
              <a:lnSpc>
                <a:spcPts val="3201"/>
              </a:lnSpc>
              <a:spcBef>
                <a:spcPct val="0"/>
              </a:spcBef>
            </a:pPr>
            <a:r>
              <a:rPr lang="en-US" sz="2581" spc="-77">
                <a:solidFill>
                  <a:srgbClr val="FFFFFF"/>
                </a:solidFill>
                <a:latin typeface="More Sugar Thin"/>
                <a:ea typeface="More Sugar Thin"/>
                <a:cs typeface="More Sugar Thin"/>
                <a:sym typeface="More Sugar Thin"/>
              </a:rPr>
              <a:t>See how big events, policies, or news impact each side's mood on certain issues, showing real-time public reaction.</a:t>
            </a:r>
          </a:p>
        </p:txBody>
      </p:sp>
      <p:sp>
        <p:nvSpPr>
          <p:cNvPr name="TextBox 11" id="11"/>
          <p:cNvSpPr txBox="true"/>
          <p:nvPr/>
        </p:nvSpPr>
        <p:spPr>
          <a:xfrm rot="0">
            <a:off x="12692081" y="6428736"/>
            <a:ext cx="4567219" cy="2006184"/>
          </a:xfrm>
          <a:prstGeom prst="rect">
            <a:avLst/>
          </a:prstGeom>
        </p:spPr>
        <p:txBody>
          <a:bodyPr anchor="t" rtlCol="false" tIns="0" lIns="0" bIns="0" rIns="0">
            <a:spAutoFit/>
          </a:bodyPr>
          <a:lstStyle/>
          <a:p>
            <a:pPr algn="ctr" marL="0" indent="0" lvl="1">
              <a:lnSpc>
                <a:spcPts val="3201"/>
              </a:lnSpc>
              <a:spcBef>
                <a:spcPct val="0"/>
              </a:spcBef>
            </a:pPr>
            <a:r>
              <a:rPr lang="en-US" sz="2581" spc="-77">
                <a:solidFill>
                  <a:srgbClr val="FFFFFF"/>
                </a:solidFill>
                <a:latin typeface="More Sugar Thin"/>
                <a:ea typeface="More Sugar Thin"/>
                <a:cs typeface="More Sugar Thin"/>
                <a:sym typeface="More Sugar Thin"/>
              </a:rPr>
              <a:t>By watching how sentiments evolve, we might even predict which topics will become more polarized or find areas where opinions could soften.</a:t>
            </a:r>
          </a:p>
        </p:txBody>
      </p:sp>
      <p:sp>
        <p:nvSpPr>
          <p:cNvPr name="TextBox 12" id="12"/>
          <p:cNvSpPr txBox="true"/>
          <p:nvPr/>
        </p:nvSpPr>
        <p:spPr>
          <a:xfrm rot="0">
            <a:off x="1754345" y="3564292"/>
            <a:ext cx="14070467" cy="867791"/>
          </a:xfrm>
          <a:prstGeom prst="rect">
            <a:avLst/>
          </a:prstGeom>
        </p:spPr>
        <p:txBody>
          <a:bodyPr anchor="t" rtlCol="false" tIns="0" lIns="0" bIns="0" rIns="0">
            <a:spAutoFit/>
          </a:bodyPr>
          <a:lstStyle/>
          <a:p>
            <a:pPr algn="ctr">
              <a:lnSpc>
                <a:spcPts val="3388"/>
              </a:lnSpc>
            </a:pPr>
            <a:r>
              <a:rPr lang="en-US" sz="3080">
                <a:solidFill>
                  <a:srgbClr val="FFFFFF"/>
                </a:solidFill>
                <a:latin typeface="More Sugar"/>
                <a:ea typeface="More Sugar"/>
                <a:cs typeface="More Sugar"/>
                <a:sym typeface="More Sugar"/>
              </a:rPr>
              <a:t>THIS PROJECT GOES BEYOND JUST FINDING OUT WHAT PEOPLE ARE TALKING ABOUT—IT REVEALS HOW THEY FEEL ABOUT THE KEY ISSUES.</a:t>
            </a:r>
          </a:p>
        </p:txBody>
      </p:sp>
      <p:sp>
        <p:nvSpPr>
          <p:cNvPr name="TextBox 13" id="13"/>
          <p:cNvSpPr txBox="true"/>
          <p:nvPr/>
        </p:nvSpPr>
        <p:spPr>
          <a:xfrm rot="0">
            <a:off x="873242" y="5250129"/>
            <a:ext cx="5233435" cy="407254"/>
          </a:xfrm>
          <a:prstGeom prst="rect">
            <a:avLst/>
          </a:prstGeom>
        </p:spPr>
        <p:txBody>
          <a:bodyPr anchor="t" rtlCol="false" tIns="0" lIns="0" bIns="0" rIns="0">
            <a:spAutoFit/>
          </a:bodyPr>
          <a:lstStyle/>
          <a:p>
            <a:pPr algn="ctr">
              <a:lnSpc>
                <a:spcPts val="3098"/>
              </a:lnSpc>
            </a:pPr>
            <a:r>
              <a:rPr lang="en-US" sz="2817">
                <a:solidFill>
                  <a:srgbClr val="FFFFFF"/>
                </a:solidFill>
                <a:latin typeface="More Sugar"/>
                <a:ea typeface="More Sugar"/>
                <a:cs typeface="More Sugar"/>
                <a:sym typeface="More Sugar"/>
              </a:rPr>
              <a:t>SPOT COMMON GROUNDS</a:t>
            </a:r>
          </a:p>
        </p:txBody>
      </p:sp>
      <p:sp>
        <p:nvSpPr>
          <p:cNvPr name="TextBox 14" id="14"/>
          <p:cNvSpPr txBox="true"/>
          <p:nvPr/>
        </p:nvSpPr>
        <p:spPr>
          <a:xfrm rot="0">
            <a:off x="6979919" y="5250129"/>
            <a:ext cx="4866413" cy="407254"/>
          </a:xfrm>
          <a:prstGeom prst="rect">
            <a:avLst/>
          </a:prstGeom>
        </p:spPr>
        <p:txBody>
          <a:bodyPr anchor="t" rtlCol="false" tIns="0" lIns="0" bIns="0" rIns="0">
            <a:spAutoFit/>
          </a:bodyPr>
          <a:lstStyle/>
          <a:p>
            <a:pPr algn="ctr">
              <a:lnSpc>
                <a:spcPts val="3098"/>
              </a:lnSpc>
            </a:pPr>
            <a:r>
              <a:rPr lang="en-US" sz="2817">
                <a:solidFill>
                  <a:srgbClr val="FFFFFF"/>
                </a:solidFill>
                <a:latin typeface="More Sugar"/>
                <a:ea typeface="More Sugar"/>
                <a:cs typeface="More Sugar"/>
                <a:sym typeface="More Sugar"/>
              </a:rPr>
              <a:t>TRACK SHIFTS OVER TIME</a:t>
            </a:r>
          </a:p>
        </p:txBody>
      </p:sp>
      <p:sp>
        <p:nvSpPr>
          <p:cNvPr name="TextBox 15" id="15"/>
          <p:cNvSpPr txBox="true"/>
          <p:nvPr/>
        </p:nvSpPr>
        <p:spPr>
          <a:xfrm rot="0">
            <a:off x="12548345" y="5250129"/>
            <a:ext cx="4866413" cy="407254"/>
          </a:xfrm>
          <a:prstGeom prst="rect">
            <a:avLst/>
          </a:prstGeom>
        </p:spPr>
        <p:txBody>
          <a:bodyPr anchor="t" rtlCol="false" tIns="0" lIns="0" bIns="0" rIns="0">
            <a:spAutoFit/>
          </a:bodyPr>
          <a:lstStyle/>
          <a:p>
            <a:pPr algn="ctr">
              <a:lnSpc>
                <a:spcPts val="3098"/>
              </a:lnSpc>
            </a:pPr>
            <a:r>
              <a:rPr lang="en-US" sz="2817">
                <a:solidFill>
                  <a:srgbClr val="FFFFFF"/>
                </a:solidFill>
                <a:latin typeface="More Sugar"/>
                <a:ea typeface="More Sugar"/>
                <a:cs typeface="More Sugar"/>
                <a:sym typeface="More Sugar"/>
              </a:rPr>
              <a:t>PREDICT TRENDS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040116" y="1372258"/>
            <a:ext cx="7542485" cy="7542485"/>
          </a:xfrm>
          <a:custGeom>
            <a:avLst/>
            <a:gdLst/>
            <a:ahLst/>
            <a:cxnLst/>
            <a:rect r="r" b="b" t="t" l="l"/>
            <a:pathLst>
              <a:path h="7542485" w="7542485">
                <a:moveTo>
                  <a:pt x="0" y="0"/>
                </a:moveTo>
                <a:lnTo>
                  <a:pt x="7542485" y="0"/>
                </a:lnTo>
                <a:lnTo>
                  <a:pt x="7542485" y="7542484"/>
                </a:lnTo>
                <a:lnTo>
                  <a:pt x="0" y="7542484"/>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DAGVLQ7u-Sk</dc:identifier>
  <dcterms:modified xsi:type="dcterms:W3CDTF">2011-08-01T06:04:30Z</dcterms:modified>
  <cp:revision>1</cp:revision>
  <dc:title>TEAM NP</dc:title>
</cp:coreProperties>
</file>