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71" r:id="rId11"/>
    <p:sldId id="272" r:id="rId12"/>
    <p:sldId id="275" r:id="rId13"/>
    <p:sldId id="276" r:id="rId14"/>
    <p:sldId id="274" r:id="rId15"/>
    <p:sldId id="273" r:id="rId16"/>
    <p:sldId id="277"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3"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oleObject" Target="file:///C:\Users\ashis\Desktop\DIC%20graphs%20cumulative.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shis\Desktop\DIC%20graphs%20cumulative.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INSERT 8 NODES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78093052912154"/>
          <c:y val="0.14605093726540969"/>
          <c:w val="0.85353741650507198"/>
          <c:h val="0.62410068000372609"/>
        </c:manualLayout>
      </c:layout>
      <c:bar3DChart>
        <c:barDir val="col"/>
        <c:grouping val="clustered"/>
        <c:varyColors val="0"/>
        <c:ser>
          <c:idx val="1"/>
          <c:order val="0"/>
          <c:tx>
            <c:v>10000</c:v>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'insert 8 nodes bar graph'!$B$1:$C$1</c:f>
              <c:strCache>
                <c:ptCount val="2"/>
                <c:pt idx="0">
                  <c:v>MongoDB</c:v>
                </c:pt>
                <c:pt idx="1">
                  <c:v>Riak</c:v>
                </c:pt>
              </c:strCache>
            </c:strRef>
          </c:cat>
          <c:val>
            <c:numRef>
              <c:f>'insert 8 nodes bar graph'!$B$2:$C$2</c:f>
              <c:numCache>
                <c:formatCode>General</c:formatCode>
                <c:ptCount val="2"/>
                <c:pt idx="0">
                  <c:v>2848</c:v>
                </c:pt>
                <c:pt idx="1">
                  <c:v>16356</c:v>
                </c:pt>
              </c:numCache>
            </c:numRef>
          </c:val>
          <c:extLst>
            <c:ext xmlns:c16="http://schemas.microsoft.com/office/drawing/2014/chart" uri="{C3380CC4-5D6E-409C-BE32-E72D297353CC}">
              <c16:uniqueId val="{00000000-CECC-4DE1-BDE5-715BF50B9CEC}"/>
            </c:ext>
          </c:extLst>
        </c:ser>
        <c:ser>
          <c:idx val="2"/>
          <c:order val="1"/>
          <c:tx>
            <c:v>30000</c:v>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'insert 8 nodes bar graph'!$B$1:$C$1</c:f>
              <c:strCache>
                <c:ptCount val="2"/>
                <c:pt idx="0">
                  <c:v>MongoDB</c:v>
                </c:pt>
                <c:pt idx="1">
                  <c:v>Riak</c:v>
                </c:pt>
              </c:strCache>
            </c:strRef>
          </c:cat>
          <c:val>
            <c:numRef>
              <c:f>'insert 8 nodes bar graph'!$B$3:$C$3</c:f>
              <c:numCache>
                <c:formatCode>General</c:formatCode>
                <c:ptCount val="2"/>
                <c:pt idx="0">
                  <c:v>4957</c:v>
                </c:pt>
                <c:pt idx="1">
                  <c:v>44201</c:v>
                </c:pt>
              </c:numCache>
            </c:numRef>
          </c:val>
          <c:extLst>
            <c:ext xmlns:c16="http://schemas.microsoft.com/office/drawing/2014/chart" uri="{C3380CC4-5D6E-409C-BE32-E72D297353CC}">
              <c16:uniqueId val="{00000001-CECC-4DE1-BDE5-715BF50B9CEC}"/>
            </c:ext>
          </c:extLst>
        </c:ser>
        <c:ser>
          <c:idx val="0"/>
          <c:order val="2"/>
          <c:tx>
            <c:v>50000</c:v>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'insert 8 nodes bar graph'!$B$1:$C$1</c:f>
              <c:strCache>
                <c:ptCount val="2"/>
                <c:pt idx="0">
                  <c:v>MongoDB</c:v>
                </c:pt>
                <c:pt idx="1">
                  <c:v>Riak</c:v>
                </c:pt>
              </c:strCache>
            </c:strRef>
          </c:cat>
          <c:val>
            <c:numRef>
              <c:f>'insert 8 nodes bar graph'!$B$4:$C$4</c:f>
              <c:numCache>
                <c:formatCode>General</c:formatCode>
                <c:ptCount val="2"/>
                <c:pt idx="0">
                  <c:v>6145</c:v>
                </c:pt>
                <c:pt idx="1">
                  <c:v>67447</c:v>
                </c:pt>
              </c:numCache>
            </c:numRef>
          </c:val>
          <c:extLst>
            <c:ext xmlns:c16="http://schemas.microsoft.com/office/drawing/2014/chart" uri="{C3380CC4-5D6E-409C-BE32-E72D297353CC}">
              <c16:uniqueId val="{00000002-CECC-4DE1-BDE5-715BF50B9CEC}"/>
            </c:ext>
          </c:extLst>
        </c:ser>
        <c:ser>
          <c:idx val="3"/>
          <c:order val="3"/>
          <c:tx>
            <c:v>80000</c:v>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'insert 8 nodes bar graph'!$B$1:$C$1</c:f>
              <c:strCache>
                <c:ptCount val="2"/>
                <c:pt idx="0">
                  <c:v>MongoDB</c:v>
                </c:pt>
                <c:pt idx="1">
                  <c:v>Riak</c:v>
                </c:pt>
              </c:strCache>
            </c:strRef>
          </c:cat>
          <c:val>
            <c:numRef>
              <c:f>'insert 8 nodes bar graph'!$B$5:$C$5</c:f>
              <c:numCache>
                <c:formatCode>General</c:formatCode>
                <c:ptCount val="2"/>
                <c:pt idx="0">
                  <c:v>10091</c:v>
                </c:pt>
                <c:pt idx="1">
                  <c:v>107068</c:v>
                </c:pt>
              </c:numCache>
            </c:numRef>
          </c:val>
          <c:extLst>
            <c:ext xmlns:c16="http://schemas.microsoft.com/office/drawing/2014/chart" uri="{C3380CC4-5D6E-409C-BE32-E72D297353CC}">
              <c16:uniqueId val="{00000003-CECC-4DE1-BDE5-715BF50B9CEC}"/>
            </c:ext>
          </c:extLst>
        </c:ser>
        <c:ser>
          <c:idx val="4"/>
          <c:order val="4"/>
          <c:tx>
            <c:v>100000</c:v>
          </c:tx>
          <c:spPr>
            <a:solidFill>
              <a:schemeClr val="accent5">
                <a:alpha val="85000"/>
              </a:schemeClr>
            </a:solidFill>
            <a:ln w="9525" cap="flat" cmpd="sng" algn="ctr">
              <a:solidFill>
                <a:schemeClr val="accent5">
                  <a:lumMod val="75000"/>
                </a:schemeClr>
              </a:solidFill>
              <a:round/>
            </a:ln>
            <a:effectLst/>
            <a:sp3d contourW="9525">
              <a:contourClr>
                <a:schemeClr val="accent5">
                  <a:lumMod val="75000"/>
                </a:schemeClr>
              </a:contourClr>
            </a:sp3d>
          </c:spPr>
          <c:invertIfNegative val="0"/>
          <c:cat>
            <c:strRef>
              <c:f>'insert 8 nodes bar graph'!$B$1:$C$1</c:f>
              <c:strCache>
                <c:ptCount val="2"/>
                <c:pt idx="0">
                  <c:v>MongoDB</c:v>
                </c:pt>
                <c:pt idx="1">
                  <c:v>Riak</c:v>
                </c:pt>
              </c:strCache>
            </c:strRef>
          </c:cat>
          <c:val>
            <c:numRef>
              <c:f>'insert 8 nodes bar graph'!$B$6:$C$6</c:f>
              <c:numCache>
                <c:formatCode>General</c:formatCode>
                <c:ptCount val="2"/>
                <c:pt idx="0">
                  <c:v>11635</c:v>
                </c:pt>
                <c:pt idx="1">
                  <c:v>116300</c:v>
                </c:pt>
              </c:numCache>
            </c:numRef>
          </c:val>
          <c:extLst>
            <c:ext xmlns:c16="http://schemas.microsoft.com/office/drawing/2014/chart" uri="{C3380CC4-5D6E-409C-BE32-E72D297353CC}">
              <c16:uniqueId val="{00000004-CECC-4DE1-BDE5-715BF50B9CEC}"/>
            </c:ext>
          </c:extLst>
        </c:ser>
        <c:ser>
          <c:idx val="5"/>
          <c:order val="5"/>
          <c:tx>
            <c:v>130000</c:v>
          </c:tx>
          <c:spPr>
            <a:solidFill>
              <a:schemeClr val="accent6">
                <a:alpha val="85000"/>
              </a:schemeClr>
            </a:solidFill>
            <a:ln w="9525" cap="flat" cmpd="sng" algn="ctr">
              <a:solidFill>
                <a:schemeClr val="accent6">
                  <a:lumMod val="75000"/>
                </a:schemeClr>
              </a:solidFill>
              <a:round/>
            </a:ln>
            <a:effectLst/>
            <a:sp3d contourW="9525">
              <a:contourClr>
                <a:schemeClr val="accent6">
                  <a:lumMod val="75000"/>
                </a:schemeClr>
              </a:contourClr>
            </a:sp3d>
          </c:spPr>
          <c:invertIfNegative val="0"/>
          <c:cat>
            <c:strRef>
              <c:f>'insert 8 nodes bar graph'!$B$1:$C$1</c:f>
              <c:strCache>
                <c:ptCount val="2"/>
                <c:pt idx="0">
                  <c:v>MongoDB</c:v>
                </c:pt>
                <c:pt idx="1">
                  <c:v>Riak</c:v>
                </c:pt>
              </c:strCache>
            </c:strRef>
          </c:cat>
          <c:val>
            <c:numRef>
              <c:f>'insert 8 nodes bar graph'!$B$7:$C$7</c:f>
              <c:numCache>
                <c:formatCode>General</c:formatCode>
                <c:ptCount val="2"/>
                <c:pt idx="0">
                  <c:v>14510</c:v>
                </c:pt>
                <c:pt idx="1">
                  <c:v>168354</c:v>
                </c:pt>
              </c:numCache>
            </c:numRef>
          </c:val>
          <c:extLst>
            <c:ext xmlns:c16="http://schemas.microsoft.com/office/drawing/2014/chart" uri="{C3380CC4-5D6E-409C-BE32-E72D297353CC}">
              <c16:uniqueId val="{00000005-CECC-4DE1-BDE5-715BF50B9CEC}"/>
            </c:ext>
          </c:extLst>
        </c:ser>
        <c:dLbls>
          <c:showLegendKey val="0"/>
          <c:showVal val="0"/>
          <c:showCatName val="0"/>
          <c:showSerName val="0"/>
          <c:showPercent val="0"/>
          <c:showBubbleSize val="0"/>
        </c:dLbls>
        <c:gapWidth val="65"/>
        <c:shape val="box"/>
        <c:axId val="571365576"/>
        <c:axId val="571372464"/>
        <c:axId val="0"/>
      </c:bar3DChart>
      <c:catAx>
        <c:axId val="57136557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sz="1200"/>
                  <a:t>DATABASES</a:t>
                </a:r>
              </a:p>
            </c:rich>
          </c:tx>
          <c:layout>
            <c:manualLayout>
              <c:xMode val="edge"/>
              <c:yMode val="edge"/>
              <c:x val="0.4855133527363521"/>
              <c:y val="0.82761686365404741"/>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571372464"/>
        <c:crosses val="autoZero"/>
        <c:auto val="1"/>
        <c:lblAlgn val="ctr"/>
        <c:lblOffset val="100"/>
        <c:noMultiLvlLbl val="0"/>
      </c:catAx>
      <c:valAx>
        <c:axId val="571372464"/>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sz="1200"/>
                  <a:t>Time (ms)</a:t>
                </a:r>
              </a:p>
            </c:rich>
          </c:tx>
          <c:layout>
            <c:manualLayout>
              <c:xMode val="edge"/>
              <c:yMode val="edge"/>
              <c:x val="3.1497003060863803E-2"/>
              <c:y val="0.39004816464747755"/>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57136557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DATA UPDATION WITH 100000 RECORDS </a:t>
            </a:r>
          </a:p>
        </c:rich>
      </c:tx>
      <c:layout>
        <c:manualLayout>
          <c:xMode val="edge"/>
          <c:yMode val="edge"/>
          <c:x val="0.3872707786526684"/>
          <c:y val="2.7777831320656522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7615048118985127"/>
          <c:y val="0.15319444444444447"/>
          <c:w val="0.79329396325459323"/>
          <c:h val="0.59088692038495183"/>
        </c:manualLayout>
      </c:layout>
      <c:lineChart>
        <c:grouping val="standard"/>
        <c:varyColors val="0"/>
        <c:ser>
          <c:idx val="1"/>
          <c:order val="0"/>
          <c:tx>
            <c:strRef>
              <c:f>'insert 100000'!$B$1</c:f>
              <c:strCache>
                <c:ptCount val="1"/>
                <c:pt idx="0">
                  <c:v>MongoDB</c:v>
                </c:pt>
              </c:strCache>
            </c:strRef>
          </c:tx>
          <c:spPr>
            <a:ln w="22225" cap="rnd">
              <a:solidFill>
                <a:schemeClr val="accent2"/>
              </a:solidFill>
            </a:ln>
            <a:effectLst>
              <a:glow rad="139700">
                <a:schemeClr val="accent2">
                  <a:satMod val="175000"/>
                  <a:alpha val="14000"/>
                </a:schemeClr>
              </a:glow>
            </a:effectLst>
          </c:spPr>
          <c:marker>
            <c:symbol val="none"/>
          </c:marker>
          <c:cat>
            <c:numLit>
              <c:formatCode>General</c:formatCode>
              <c:ptCount val="4"/>
              <c:pt idx="0">
                <c:v>1</c:v>
              </c:pt>
              <c:pt idx="1">
                <c:v>2</c:v>
              </c:pt>
              <c:pt idx="2">
                <c:v>4</c:v>
              </c:pt>
              <c:pt idx="3">
                <c:v>8</c:v>
              </c:pt>
            </c:numLit>
          </c:cat>
          <c:val>
            <c:numRef>
              <c:f>'insert 100000'!$B$2:$B$5</c:f>
              <c:numCache>
                <c:formatCode>General</c:formatCode>
                <c:ptCount val="4"/>
                <c:pt idx="0">
                  <c:v>31</c:v>
                </c:pt>
                <c:pt idx="1">
                  <c:v>15</c:v>
                </c:pt>
                <c:pt idx="2">
                  <c:v>25</c:v>
                </c:pt>
                <c:pt idx="3">
                  <c:v>27</c:v>
                </c:pt>
              </c:numCache>
            </c:numRef>
          </c:val>
          <c:smooth val="0"/>
          <c:extLst>
            <c:ext xmlns:c16="http://schemas.microsoft.com/office/drawing/2014/chart" uri="{C3380CC4-5D6E-409C-BE32-E72D297353CC}">
              <c16:uniqueId val="{00000000-5F60-44C4-9FC8-B5C4F9838CDE}"/>
            </c:ext>
          </c:extLst>
        </c:ser>
        <c:ser>
          <c:idx val="2"/>
          <c:order val="1"/>
          <c:tx>
            <c:strRef>
              <c:f>'insert 100000'!$C$1</c:f>
              <c:strCache>
                <c:ptCount val="1"/>
                <c:pt idx="0">
                  <c:v>Riak</c:v>
                </c:pt>
              </c:strCache>
            </c:strRef>
          </c:tx>
          <c:spPr>
            <a:ln w="22225" cap="rnd">
              <a:solidFill>
                <a:schemeClr val="accent3"/>
              </a:solidFill>
            </a:ln>
            <a:effectLst>
              <a:glow rad="139700">
                <a:schemeClr val="accent3">
                  <a:satMod val="175000"/>
                  <a:alpha val="14000"/>
                </a:schemeClr>
              </a:glow>
            </a:effectLst>
          </c:spPr>
          <c:marker>
            <c:symbol val="none"/>
          </c:marker>
          <c:cat>
            <c:numLit>
              <c:formatCode>General</c:formatCode>
              <c:ptCount val="4"/>
              <c:pt idx="0">
                <c:v>1</c:v>
              </c:pt>
              <c:pt idx="1">
                <c:v>2</c:v>
              </c:pt>
              <c:pt idx="2">
                <c:v>4</c:v>
              </c:pt>
              <c:pt idx="3">
                <c:v>8</c:v>
              </c:pt>
            </c:numLit>
          </c:cat>
          <c:val>
            <c:numRef>
              <c:f>'insert 100000'!$C$2:$C$5</c:f>
              <c:numCache>
                <c:formatCode>General</c:formatCode>
                <c:ptCount val="4"/>
                <c:pt idx="0">
                  <c:v>11</c:v>
                </c:pt>
                <c:pt idx="1">
                  <c:v>14</c:v>
                </c:pt>
                <c:pt idx="2">
                  <c:v>9</c:v>
                </c:pt>
                <c:pt idx="3">
                  <c:v>11</c:v>
                </c:pt>
              </c:numCache>
            </c:numRef>
          </c:val>
          <c:smooth val="0"/>
          <c:extLst>
            <c:ext xmlns:c16="http://schemas.microsoft.com/office/drawing/2014/chart" uri="{C3380CC4-5D6E-409C-BE32-E72D297353CC}">
              <c16:uniqueId val="{00000001-5F60-44C4-9FC8-B5C4F9838CDE}"/>
            </c:ext>
          </c:extLst>
        </c:ser>
        <c:dLbls>
          <c:showLegendKey val="0"/>
          <c:showVal val="0"/>
          <c:showCatName val="0"/>
          <c:showSerName val="0"/>
          <c:showPercent val="0"/>
          <c:showBubbleSize val="0"/>
        </c:dLbls>
        <c:smooth val="0"/>
        <c:axId val="443214624"/>
        <c:axId val="443216920"/>
      </c:lineChart>
      <c:catAx>
        <c:axId val="4432146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Nodes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3216920"/>
        <c:crosses val="autoZero"/>
        <c:auto val="1"/>
        <c:lblAlgn val="ctr"/>
        <c:lblOffset val="100"/>
        <c:noMultiLvlLbl val="0"/>
      </c:catAx>
      <c:valAx>
        <c:axId val="44321692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Time (ms)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32146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DATA INSERTION 50000 Records</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6348381452318461"/>
          <c:y val="0.12541666666666668"/>
          <c:w val="0.80596062992125983"/>
          <c:h val="0.58625729075532229"/>
        </c:manualLayout>
      </c:layout>
      <c:lineChart>
        <c:grouping val="standard"/>
        <c:varyColors val="0"/>
        <c:ser>
          <c:idx val="1"/>
          <c:order val="0"/>
          <c:tx>
            <c:strRef>
              <c:f>'insert 50000'!$B$1</c:f>
              <c:strCache>
                <c:ptCount val="1"/>
                <c:pt idx="0">
                  <c:v>MongoDB</c:v>
                </c:pt>
              </c:strCache>
            </c:strRef>
          </c:tx>
          <c:spPr>
            <a:ln w="22225" cap="rnd">
              <a:solidFill>
                <a:schemeClr val="accent2"/>
              </a:solidFill>
            </a:ln>
            <a:effectLst>
              <a:glow rad="139700">
                <a:schemeClr val="accent2">
                  <a:satMod val="175000"/>
                  <a:alpha val="14000"/>
                </a:schemeClr>
              </a:glow>
            </a:effectLst>
          </c:spPr>
          <c:marker>
            <c:symbol val="none"/>
          </c:marker>
          <c:cat>
            <c:numLit>
              <c:formatCode>General</c:formatCode>
              <c:ptCount val="4"/>
              <c:pt idx="0">
                <c:v>1</c:v>
              </c:pt>
              <c:pt idx="1">
                <c:v>2</c:v>
              </c:pt>
              <c:pt idx="2">
                <c:v>4</c:v>
              </c:pt>
              <c:pt idx="3">
                <c:v>8</c:v>
              </c:pt>
            </c:numLit>
          </c:cat>
          <c:val>
            <c:numRef>
              <c:f>'insert 50000'!$B$2:$B$5</c:f>
              <c:numCache>
                <c:formatCode>General</c:formatCode>
                <c:ptCount val="4"/>
                <c:pt idx="0">
                  <c:v>11787</c:v>
                </c:pt>
                <c:pt idx="1">
                  <c:v>6880</c:v>
                </c:pt>
                <c:pt idx="2">
                  <c:v>6511</c:v>
                </c:pt>
                <c:pt idx="3">
                  <c:v>6145</c:v>
                </c:pt>
              </c:numCache>
            </c:numRef>
          </c:val>
          <c:smooth val="0"/>
          <c:extLst>
            <c:ext xmlns:c16="http://schemas.microsoft.com/office/drawing/2014/chart" uri="{C3380CC4-5D6E-409C-BE32-E72D297353CC}">
              <c16:uniqueId val="{00000000-9EB0-42EA-A128-E111C704BD9B}"/>
            </c:ext>
          </c:extLst>
        </c:ser>
        <c:ser>
          <c:idx val="2"/>
          <c:order val="1"/>
          <c:tx>
            <c:strRef>
              <c:f>'insert 50000'!$C$1</c:f>
              <c:strCache>
                <c:ptCount val="1"/>
                <c:pt idx="0">
                  <c:v>Riak</c:v>
                </c:pt>
              </c:strCache>
            </c:strRef>
          </c:tx>
          <c:spPr>
            <a:ln w="22225" cap="rnd">
              <a:solidFill>
                <a:schemeClr val="accent3"/>
              </a:solidFill>
            </a:ln>
            <a:effectLst>
              <a:glow rad="139700">
                <a:schemeClr val="accent3">
                  <a:satMod val="175000"/>
                  <a:alpha val="14000"/>
                </a:schemeClr>
              </a:glow>
            </a:effectLst>
          </c:spPr>
          <c:marker>
            <c:symbol val="none"/>
          </c:marker>
          <c:cat>
            <c:numLit>
              <c:formatCode>General</c:formatCode>
              <c:ptCount val="4"/>
              <c:pt idx="0">
                <c:v>1</c:v>
              </c:pt>
              <c:pt idx="1">
                <c:v>2</c:v>
              </c:pt>
              <c:pt idx="2">
                <c:v>4</c:v>
              </c:pt>
              <c:pt idx="3">
                <c:v>8</c:v>
              </c:pt>
            </c:numLit>
          </c:cat>
          <c:val>
            <c:numRef>
              <c:f>'insert 50000'!$C$2:$C$5</c:f>
              <c:numCache>
                <c:formatCode>General</c:formatCode>
                <c:ptCount val="4"/>
                <c:pt idx="0">
                  <c:v>53029</c:v>
                </c:pt>
                <c:pt idx="1">
                  <c:v>78655</c:v>
                </c:pt>
                <c:pt idx="2">
                  <c:v>54083</c:v>
                </c:pt>
                <c:pt idx="3">
                  <c:v>67447</c:v>
                </c:pt>
              </c:numCache>
            </c:numRef>
          </c:val>
          <c:smooth val="0"/>
          <c:extLst>
            <c:ext xmlns:c16="http://schemas.microsoft.com/office/drawing/2014/chart" uri="{C3380CC4-5D6E-409C-BE32-E72D297353CC}">
              <c16:uniqueId val="{00000001-9EB0-42EA-A128-E111C704BD9B}"/>
            </c:ext>
          </c:extLst>
        </c:ser>
        <c:dLbls>
          <c:showLegendKey val="0"/>
          <c:showVal val="0"/>
          <c:showCatName val="0"/>
          <c:showSerName val="0"/>
          <c:showPercent val="0"/>
          <c:showBubbleSize val="0"/>
        </c:dLbls>
        <c:smooth val="0"/>
        <c:axId val="562371160"/>
        <c:axId val="562371816"/>
      </c:lineChart>
      <c:catAx>
        <c:axId val="56237116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Nodes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62371816"/>
        <c:crosses val="autoZero"/>
        <c:auto val="1"/>
        <c:lblAlgn val="ctr"/>
        <c:lblOffset val="100"/>
        <c:noMultiLvlLbl val="0"/>
      </c:catAx>
      <c:valAx>
        <c:axId val="56237181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Time (ms)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623711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DATA INSERTION 100000 Records</a:t>
            </a:r>
          </a:p>
        </c:rich>
      </c:tx>
      <c:layout>
        <c:manualLayout>
          <c:xMode val="edge"/>
          <c:yMode val="edge"/>
          <c:x val="0.28449300087489071"/>
          <c:y val="2.777777777777777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7615048118985127"/>
          <c:y val="0.15319444444444447"/>
          <c:w val="0.79329396325459323"/>
          <c:h val="0.59088692038495183"/>
        </c:manualLayout>
      </c:layout>
      <c:lineChart>
        <c:grouping val="standard"/>
        <c:varyColors val="0"/>
        <c:ser>
          <c:idx val="1"/>
          <c:order val="0"/>
          <c:tx>
            <c:strRef>
              <c:f>'insert 100000'!$B$1</c:f>
              <c:strCache>
                <c:ptCount val="1"/>
                <c:pt idx="0">
                  <c:v>MongoDB</c:v>
                </c:pt>
              </c:strCache>
            </c:strRef>
          </c:tx>
          <c:spPr>
            <a:ln w="22225" cap="rnd">
              <a:solidFill>
                <a:schemeClr val="accent2"/>
              </a:solidFill>
            </a:ln>
            <a:effectLst>
              <a:glow rad="139700">
                <a:schemeClr val="accent2">
                  <a:satMod val="175000"/>
                  <a:alpha val="14000"/>
                </a:schemeClr>
              </a:glow>
            </a:effectLst>
          </c:spPr>
          <c:marker>
            <c:symbol val="none"/>
          </c:marker>
          <c:cat>
            <c:numLit>
              <c:formatCode>General</c:formatCode>
              <c:ptCount val="4"/>
              <c:pt idx="0">
                <c:v>1</c:v>
              </c:pt>
              <c:pt idx="1">
                <c:v>2</c:v>
              </c:pt>
              <c:pt idx="2">
                <c:v>4</c:v>
              </c:pt>
              <c:pt idx="3">
                <c:v>8</c:v>
              </c:pt>
            </c:numLit>
          </c:cat>
          <c:val>
            <c:numRef>
              <c:f>'insert 100000'!$B$2:$B$5</c:f>
              <c:numCache>
                <c:formatCode>General</c:formatCode>
                <c:ptCount val="4"/>
                <c:pt idx="0">
                  <c:v>18811</c:v>
                </c:pt>
                <c:pt idx="1">
                  <c:v>12981</c:v>
                </c:pt>
                <c:pt idx="2">
                  <c:v>10691</c:v>
                </c:pt>
                <c:pt idx="3">
                  <c:v>11635</c:v>
                </c:pt>
              </c:numCache>
            </c:numRef>
          </c:val>
          <c:smooth val="0"/>
          <c:extLst>
            <c:ext xmlns:c16="http://schemas.microsoft.com/office/drawing/2014/chart" uri="{C3380CC4-5D6E-409C-BE32-E72D297353CC}">
              <c16:uniqueId val="{00000000-9F19-45A5-A322-E42D0956AC8D}"/>
            </c:ext>
          </c:extLst>
        </c:ser>
        <c:ser>
          <c:idx val="2"/>
          <c:order val="1"/>
          <c:tx>
            <c:strRef>
              <c:f>'insert 100000'!$C$1</c:f>
              <c:strCache>
                <c:ptCount val="1"/>
                <c:pt idx="0">
                  <c:v>Riak</c:v>
                </c:pt>
              </c:strCache>
            </c:strRef>
          </c:tx>
          <c:spPr>
            <a:ln w="22225" cap="rnd">
              <a:solidFill>
                <a:schemeClr val="accent3"/>
              </a:solidFill>
            </a:ln>
            <a:effectLst>
              <a:glow rad="139700">
                <a:schemeClr val="accent3">
                  <a:satMod val="175000"/>
                  <a:alpha val="14000"/>
                </a:schemeClr>
              </a:glow>
            </a:effectLst>
          </c:spPr>
          <c:marker>
            <c:symbol val="none"/>
          </c:marker>
          <c:cat>
            <c:numLit>
              <c:formatCode>General</c:formatCode>
              <c:ptCount val="4"/>
              <c:pt idx="0">
                <c:v>1</c:v>
              </c:pt>
              <c:pt idx="1">
                <c:v>2</c:v>
              </c:pt>
              <c:pt idx="2">
                <c:v>4</c:v>
              </c:pt>
              <c:pt idx="3">
                <c:v>8</c:v>
              </c:pt>
            </c:numLit>
          </c:cat>
          <c:val>
            <c:numRef>
              <c:f>'insert 100000'!$C$2:$C$5</c:f>
              <c:numCache>
                <c:formatCode>General</c:formatCode>
                <c:ptCount val="4"/>
                <c:pt idx="0">
                  <c:v>108152</c:v>
                </c:pt>
                <c:pt idx="1">
                  <c:v>156264</c:v>
                </c:pt>
                <c:pt idx="2">
                  <c:v>109010</c:v>
                </c:pt>
                <c:pt idx="3">
                  <c:v>116300</c:v>
                </c:pt>
              </c:numCache>
            </c:numRef>
          </c:val>
          <c:smooth val="0"/>
          <c:extLst>
            <c:ext xmlns:c16="http://schemas.microsoft.com/office/drawing/2014/chart" uri="{C3380CC4-5D6E-409C-BE32-E72D297353CC}">
              <c16:uniqueId val="{00000001-9F19-45A5-A322-E42D0956AC8D}"/>
            </c:ext>
          </c:extLst>
        </c:ser>
        <c:dLbls>
          <c:showLegendKey val="0"/>
          <c:showVal val="0"/>
          <c:showCatName val="0"/>
          <c:showSerName val="0"/>
          <c:showPercent val="0"/>
          <c:showBubbleSize val="0"/>
        </c:dLbls>
        <c:smooth val="0"/>
        <c:axId val="443214624"/>
        <c:axId val="443216920"/>
      </c:lineChart>
      <c:catAx>
        <c:axId val="4432146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Nodes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3216920"/>
        <c:crosses val="autoZero"/>
        <c:auto val="1"/>
        <c:lblAlgn val="ctr"/>
        <c:lblOffset val="100"/>
        <c:noMultiLvlLbl val="0"/>
      </c:catAx>
      <c:valAx>
        <c:axId val="44321692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Time (ms)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32146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MONGODB - SEARCH-UPDATE-DELETE</a:t>
            </a:r>
          </a:p>
        </c:rich>
      </c:tx>
      <c:layout>
        <c:manualLayout>
          <c:xMode val="edge"/>
          <c:yMode val="edge"/>
          <c:x val="0.17180272546209915"/>
          <c:y val="2.760602544226602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1"/>
          <c:order val="0"/>
          <c:tx>
            <c:v>10000</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invertIfNegative val="0"/>
          <c:cat>
            <c:strRef>
              <c:f>MOngo!$C$4:$E$4</c:f>
              <c:strCache>
                <c:ptCount val="3"/>
                <c:pt idx="0">
                  <c:v>SEARCH</c:v>
                </c:pt>
                <c:pt idx="1">
                  <c:v>UPDATE</c:v>
                </c:pt>
                <c:pt idx="2">
                  <c:v>DELETE</c:v>
                </c:pt>
              </c:strCache>
            </c:strRef>
          </c:cat>
          <c:val>
            <c:numRef>
              <c:f>MOngo!$C$5:$E$5</c:f>
              <c:numCache>
                <c:formatCode>General</c:formatCode>
                <c:ptCount val="3"/>
                <c:pt idx="0">
                  <c:v>11</c:v>
                </c:pt>
                <c:pt idx="1">
                  <c:v>19</c:v>
                </c:pt>
                <c:pt idx="2">
                  <c:v>6</c:v>
                </c:pt>
              </c:numCache>
            </c:numRef>
          </c:val>
          <c:extLst>
            <c:ext xmlns:c16="http://schemas.microsoft.com/office/drawing/2014/chart" uri="{C3380CC4-5D6E-409C-BE32-E72D297353CC}">
              <c16:uniqueId val="{00000000-D127-409F-BE1E-3434940D0278}"/>
            </c:ext>
          </c:extLst>
        </c:ser>
        <c:ser>
          <c:idx val="2"/>
          <c:order val="1"/>
          <c:tx>
            <c:v>30000</c:v>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invertIfNegative val="0"/>
          <c:cat>
            <c:strRef>
              <c:f>MOngo!$C$4:$E$4</c:f>
              <c:strCache>
                <c:ptCount val="3"/>
                <c:pt idx="0">
                  <c:v>SEARCH</c:v>
                </c:pt>
                <c:pt idx="1">
                  <c:v>UPDATE</c:v>
                </c:pt>
                <c:pt idx="2">
                  <c:v>DELETE</c:v>
                </c:pt>
              </c:strCache>
            </c:strRef>
          </c:cat>
          <c:val>
            <c:numRef>
              <c:f>MOngo!$C$6:$E$6</c:f>
              <c:numCache>
                <c:formatCode>General</c:formatCode>
                <c:ptCount val="3"/>
                <c:pt idx="0">
                  <c:v>19</c:v>
                </c:pt>
                <c:pt idx="1">
                  <c:v>27</c:v>
                </c:pt>
                <c:pt idx="2">
                  <c:v>9</c:v>
                </c:pt>
              </c:numCache>
            </c:numRef>
          </c:val>
          <c:extLst>
            <c:ext xmlns:c16="http://schemas.microsoft.com/office/drawing/2014/chart" uri="{C3380CC4-5D6E-409C-BE32-E72D297353CC}">
              <c16:uniqueId val="{00000001-D127-409F-BE1E-3434940D0278}"/>
            </c:ext>
          </c:extLst>
        </c:ser>
        <c:ser>
          <c:idx val="3"/>
          <c:order val="2"/>
          <c:tx>
            <c:v>50000</c:v>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invertIfNegative val="0"/>
          <c:cat>
            <c:strRef>
              <c:f>MOngo!$C$4:$E$4</c:f>
              <c:strCache>
                <c:ptCount val="3"/>
                <c:pt idx="0">
                  <c:v>SEARCH</c:v>
                </c:pt>
                <c:pt idx="1">
                  <c:v>UPDATE</c:v>
                </c:pt>
                <c:pt idx="2">
                  <c:v>DELETE</c:v>
                </c:pt>
              </c:strCache>
            </c:strRef>
          </c:cat>
          <c:val>
            <c:numRef>
              <c:f>MOngo!$C$7:$E$7</c:f>
              <c:numCache>
                <c:formatCode>General</c:formatCode>
                <c:ptCount val="3"/>
                <c:pt idx="0">
                  <c:v>42</c:v>
                </c:pt>
                <c:pt idx="1">
                  <c:v>30</c:v>
                </c:pt>
                <c:pt idx="2">
                  <c:v>7</c:v>
                </c:pt>
              </c:numCache>
            </c:numRef>
          </c:val>
          <c:extLst>
            <c:ext xmlns:c16="http://schemas.microsoft.com/office/drawing/2014/chart" uri="{C3380CC4-5D6E-409C-BE32-E72D297353CC}">
              <c16:uniqueId val="{00000002-D127-409F-BE1E-3434940D0278}"/>
            </c:ext>
          </c:extLst>
        </c:ser>
        <c:ser>
          <c:idx val="0"/>
          <c:order val="3"/>
          <c:tx>
            <c:v>80000</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invertIfNegative val="0"/>
          <c:cat>
            <c:strRef>
              <c:f>MOngo!$C$4:$E$4</c:f>
              <c:strCache>
                <c:ptCount val="3"/>
                <c:pt idx="0">
                  <c:v>SEARCH</c:v>
                </c:pt>
                <c:pt idx="1">
                  <c:v>UPDATE</c:v>
                </c:pt>
                <c:pt idx="2">
                  <c:v>DELETE</c:v>
                </c:pt>
              </c:strCache>
            </c:strRef>
          </c:cat>
          <c:val>
            <c:numRef>
              <c:f>MOngo!$C$8:$E$8</c:f>
              <c:numCache>
                <c:formatCode>General</c:formatCode>
                <c:ptCount val="3"/>
                <c:pt idx="0">
                  <c:v>52</c:v>
                </c:pt>
                <c:pt idx="1">
                  <c:v>26</c:v>
                </c:pt>
                <c:pt idx="2">
                  <c:v>9</c:v>
                </c:pt>
              </c:numCache>
            </c:numRef>
          </c:val>
          <c:extLst>
            <c:ext xmlns:c16="http://schemas.microsoft.com/office/drawing/2014/chart" uri="{C3380CC4-5D6E-409C-BE32-E72D297353CC}">
              <c16:uniqueId val="{00000003-D127-409F-BE1E-3434940D0278}"/>
            </c:ext>
          </c:extLst>
        </c:ser>
        <c:ser>
          <c:idx val="4"/>
          <c:order val="4"/>
          <c:tx>
            <c:v>100000</c:v>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invertIfNegative val="0"/>
          <c:cat>
            <c:strRef>
              <c:f>MOngo!$C$4:$E$4</c:f>
              <c:strCache>
                <c:ptCount val="3"/>
                <c:pt idx="0">
                  <c:v>SEARCH</c:v>
                </c:pt>
                <c:pt idx="1">
                  <c:v>UPDATE</c:v>
                </c:pt>
                <c:pt idx="2">
                  <c:v>DELETE</c:v>
                </c:pt>
              </c:strCache>
            </c:strRef>
          </c:cat>
          <c:val>
            <c:numRef>
              <c:f>MOngo!$C$9:$E$9</c:f>
              <c:numCache>
                <c:formatCode>General</c:formatCode>
                <c:ptCount val="3"/>
                <c:pt idx="0">
                  <c:v>67</c:v>
                </c:pt>
                <c:pt idx="1">
                  <c:v>27</c:v>
                </c:pt>
                <c:pt idx="2">
                  <c:v>5</c:v>
                </c:pt>
              </c:numCache>
            </c:numRef>
          </c:val>
          <c:extLst>
            <c:ext xmlns:c16="http://schemas.microsoft.com/office/drawing/2014/chart" uri="{C3380CC4-5D6E-409C-BE32-E72D297353CC}">
              <c16:uniqueId val="{00000004-D127-409F-BE1E-3434940D0278}"/>
            </c:ext>
          </c:extLst>
        </c:ser>
        <c:ser>
          <c:idx val="5"/>
          <c:order val="5"/>
          <c:tx>
            <c:v>130000</c:v>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invertIfNegative val="0"/>
          <c:cat>
            <c:strRef>
              <c:f>MOngo!$C$4:$E$4</c:f>
              <c:strCache>
                <c:ptCount val="3"/>
                <c:pt idx="0">
                  <c:v>SEARCH</c:v>
                </c:pt>
                <c:pt idx="1">
                  <c:v>UPDATE</c:v>
                </c:pt>
                <c:pt idx="2">
                  <c:v>DELETE</c:v>
                </c:pt>
              </c:strCache>
            </c:strRef>
          </c:cat>
          <c:val>
            <c:numRef>
              <c:f>MOngo!$C$10:$E$10</c:f>
              <c:numCache>
                <c:formatCode>General</c:formatCode>
                <c:ptCount val="3"/>
                <c:pt idx="0">
                  <c:v>80</c:v>
                </c:pt>
                <c:pt idx="1">
                  <c:v>28</c:v>
                </c:pt>
                <c:pt idx="2">
                  <c:v>7</c:v>
                </c:pt>
              </c:numCache>
            </c:numRef>
          </c:val>
          <c:extLst>
            <c:ext xmlns:c16="http://schemas.microsoft.com/office/drawing/2014/chart" uri="{C3380CC4-5D6E-409C-BE32-E72D297353CC}">
              <c16:uniqueId val="{00000005-D127-409F-BE1E-3434940D0278}"/>
            </c:ext>
          </c:extLst>
        </c:ser>
        <c:dLbls>
          <c:showLegendKey val="0"/>
          <c:showVal val="0"/>
          <c:showCatName val="0"/>
          <c:showSerName val="0"/>
          <c:showPercent val="0"/>
          <c:showBubbleSize val="0"/>
        </c:dLbls>
        <c:gapWidth val="150"/>
        <c:shape val="box"/>
        <c:axId val="695417840"/>
        <c:axId val="695414888"/>
        <c:axId val="0"/>
      </c:bar3DChart>
      <c:catAx>
        <c:axId val="69541784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1200" dirty="0"/>
                  <a:t>OPERATION</a:t>
                </a:r>
              </a:p>
            </c:rich>
          </c:tx>
          <c:layout>
            <c:manualLayout>
              <c:xMode val="edge"/>
              <c:yMode val="edge"/>
              <c:x val="0.44218018466388714"/>
              <c:y val="0.83963711859124746"/>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95414888"/>
        <c:crosses val="autoZero"/>
        <c:auto val="1"/>
        <c:lblAlgn val="ctr"/>
        <c:lblOffset val="100"/>
        <c:noMultiLvlLbl val="0"/>
      </c:catAx>
      <c:valAx>
        <c:axId val="695414888"/>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1200" baseline="0"/>
                  <a:t>Time (ms)</a:t>
                </a:r>
              </a:p>
            </c:rich>
          </c:tx>
          <c:layout>
            <c:manualLayout>
              <c:xMode val="edge"/>
              <c:yMode val="edge"/>
              <c:x val="3.2144431558458295E-2"/>
              <c:y val="0.35831494135448494"/>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95417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RIAK - SEARCH-UPDATE-DELETE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1"/>
          <c:order val="0"/>
          <c:tx>
            <c:v>10000</c:v>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Riak!$C$4:$E$4</c:f>
              <c:strCache>
                <c:ptCount val="3"/>
                <c:pt idx="0">
                  <c:v>SEARCH</c:v>
                </c:pt>
                <c:pt idx="1">
                  <c:v>UPDATE</c:v>
                </c:pt>
                <c:pt idx="2">
                  <c:v>DELETE</c:v>
                </c:pt>
              </c:strCache>
            </c:strRef>
          </c:cat>
          <c:val>
            <c:numRef>
              <c:f>Riak!$C$5:$E$5</c:f>
              <c:numCache>
                <c:formatCode>General</c:formatCode>
                <c:ptCount val="3"/>
                <c:pt idx="0">
                  <c:v>39</c:v>
                </c:pt>
                <c:pt idx="1">
                  <c:v>7</c:v>
                </c:pt>
                <c:pt idx="2">
                  <c:v>16</c:v>
                </c:pt>
              </c:numCache>
            </c:numRef>
          </c:val>
          <c:extLst>
            <c:ext xmlns:c16="http://schemas.microsoft.com/office/drawing/2014/chart" uri="{C3380CC4-5D6E-409C-BE32-E72D297353CC}">
              <c16:uniqueId val="{00000000-4E67-4DF1-953C-6179F878E12E}"/>
            </c:ext>
          </c:extLst>
        </c:ser>
        <c:ser>
          <c:idx val="2"/>
          <c:order val="1"/>
          <c:tx>
            <c:v>30000</c:v>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Riak!$C$4:$E$4</c:f>
              <c:strCache>
                <c:ptCount val="3"/>
                <c:pt idx="0">
                  <c:v>SEARCH</c:v>
                </c:pt>
                <c:pt idx="1">
                  <c:v>UPDATE</c:v>
                </c:pt>
                <c:pt idx="2">
                  <c:v>DELETE</c:v>
                </c:pt>
              </c:strCache>
            </c:strRef>
          </c:cat>
          <c:val>
            <c:numRef>
              <c:f>Riak!$C$6:$E$6</c:f>
              <c:numCache>
                <c:formatCode>General</c:formatCode>
                <c:ptCount val="3"/>
                <c:pt idx="0">
                  <c:v>64</c:v>
                </c:pt>
                <c:pt idx="1">
                  <c:v>10</c:v>
                </c:pt>
                <c:pt idx="2">
                  <c:v>7</c:v>
                </c:pt>
              </c:numCache>
            </c:numRef>
          </c:val>
          <c:extLst>
            <c:ext xmlns:c16="http://schemas.microsoft.com/office/drawing/2014/chart" uri="{C3380CC4-5D6E-409C-BE32-E72D297353CC}">
              <c16:uniqueId val="{00000001-4E67-4DF1-953C-6179F878E12E}"/>
            </c:ext>
          </c:extLst>
        </c:ser>
        <c:ser>
          <c:idx val="3"/>
          <c:order val="2"/>
          <c:tx>
            <c:v>50000</c:v>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Riak!$C$4:$E$4</c:f>
              <c:strCache>
                <c:ptCount val="3"/>
                <c:pt idx="0">
                  <c:v>SEARCH</c:v>
                </c:pt>
                <c:pt idx="1">
                  <c:v>UPDATE</c:v>
                </c:pt>
                <c:pt idx="2">
                  <c:v>DELETE</c:v>
                </c:pt>
              </c:strCache>
            </c:strRef>
          </c:cat>
          <c:val>
            <c:numRef>
              <c:f>Riak!$C$7:$E$7</c:f>
              <c:numCache>
                <c:formatCode>General</c:formatCode>
                <c:ptCount val="3"/>
                <c:pt idx="0">
                  <c:v>60</c:v>
                </c:pt>
                <c:pt idx="1">
                  <c:v>9</c:v>
                </c:pt>
                <c:pt idx="2">
                  <c:v>5</c:v>
                </c:pt>
              </c:numCache>
            </c:numRef>
          </c:val>
          <c:extLst>
            <c:ext xmlns:c16="http://schemas.microsoft.com/office/drawing/2014/chart" uri="{C3380CC4-5D6E-409C-BE32-E72D297353CC}">
              <c16:uniqueId val="{00000002-4E67-4DF1-953C-6179F878E12E}"/>
            </c:ext>
          </c:extLst>
        </c:ser>
        <c:ser>
          <c:idx val="0"/>
          <c:order val="3"/>
          <c:tx>
            <c:v>80000</c:v>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Riak!$C$4:$E$4</c:f>
              <c:strCache>
                <c:ptCount val="3"/>
                <c:pt idx="0">
                  <c:v>SEARCH</c:v>
                </c:pt>
                <c:pt idx="1">
                  <c:v>UPDATE</c:v>
                </c:pt>
                <c:pt idx="2">
                  <c:v>DELETE</c:v>
                </c:pt>
              </c:strCache>
            </c:strRef>
          </c:cat>
          <c:val>
            <c:numRef>
              <c:f>Riak!$C$8:$E$8</c:f>
              <c:numCache>
                <c:formatCode>General</c:formatCode>
                <c:ptCount val="3"/>
                <c:pt idx="0">
                  <c:v>35</c:v>
                </c:pt>
                <c:pt idx="1">
                  <c:v>9</c:v>
                </c:pt>
                <c:pt idx="2">
                  <c:v>5</c:v>
                </c:pt>
              </c:numCache>
            </c:numRef>
          </c:val>
          <c:extLst>
            <c:ext xmlns:c16="http://schemas.microsoft.com/office/drawing/2014/chart" uri="{C3380CC4-5D6E-409C-BE32-E72D297353CC}">
              <c16:uniqueId val="{00000003-4E67-4DF1-953C-6179F878E12E}"/>
            </c:ext>
          </c:extLst>
        </c:ser>
        <c:ser>
          <c:idx val="4"/>
          <c:order val="4"/>
          <c:tx>
            <c:v>100000</c:v>
          </c:tx>
          <c:spPr>
            <a:solidFill>
              <a:schemeClr val="accent5">
                <a:alpha val="85000"/>
              </a:schemeClr>
            </a:solidFill>
            <a:ln w="9525" cap="flat" cmpd="sng" algn="ctr">
              <a:solidFill>
                <a:schemeClr val="accent5">
                  <a:lumMod val="75000"/>
                </a:schemeClr>
              </a:solidFill>
              <a:round/>
            </a:ln>
            <a:effectLst/>
            <a:sp3d contourW="9525">
              <a:contourClr>
                <a:schemeClr val="accent5">
                  <a:lumMod val="75000"/>
                </a:schemeClr>
              </a:contourClr>
            </a:sp3d>
          </c:spPr>
          <c:invertIfNegative val="0"/>
          <c:cat>
            <c:strRef>
              <c:f>Riak!$C$4:$E$4</c:f>
              <c:strCache>
                <c:ptCount val="3"/>
                <c:pt idx="0">
                  <c:v>SEARCH</c:v>
                </c:pt>
                <c:pt idx="1">
                  <c:v>UPDATE</c:v>
                </c:pt>
                <c:pt idx="2">
                  <c:v>DELETE</c:v>
                </c:pt>
              </c:strCache>
            </c:strRef>
          </c:cat>
          <c:val>
            <c:numRef>
              <c:f>Riak!$C$9:$E$9</c:f>
              <c:numCache>
                <c:formatCode>General</c:formatCode>
                <c:ptCount val="3"/>
                <c:pt idx="0">
                  <c:v>70</c:v>
                </c:pt>
                <c:pt idx="1">
                  <c:v>11</c:v>
                </c:pt>
                <c:pt idx="2">
                  <c:v>6</c:v>
                </c:pt>
              </c:numCache>
            </c:numRef>
          </c:val>
          <c:extLst>
            <c:ext xmlns:c16="http://schemas.microsoft.com/office/drawing/2014/chart" uri="{C3380CC4-5D6E-409C-BE32-E72D297353CC}">
              <c16:uniqueId val="{00000004-4E67-4DF1-953C-6179F878E12E}"/>
            </c:ext>
          </c:extLst>
        </c:ser>
        <c:ser>
          <c:idx val="5"/>
          <c:order val="5"/>
          <c:tx>
            <c:v>130000</c:v>
          </c:tx>
          <c:spPr>
            <a:solidFill>
              <a:schemeClr val="accent6">
                <a:alpha val="85000"/>
              </a:schemeClr>
            </a:solidFill>
            <a:ln w="9525" cap="flat" cmpd="sng" algn="ctr">
              <a:solidFill>
                <a:schemeClr val="accent6">
                  <a:lumMod val="75000"/>
                </a:schemeClr>
              </a:solidFill>
              <a:round/>
            </a:ln>
            <a:effectLst/>
            <a:sp3d contourW="9525">
              <a:contourClr>
                <a:schemeClr val="accent6">
                  <a:lumMod val="75000"/>
                </a:schemeClr>
              </a:contourClr>
            </a:sp3d>
          </c:spPr>
          <c:invertIfNegative val="0"/>
          <c:cat>
            <c:strRef>
              <c:f>Riak!$C$4:$E$4</c:f>
              <c:strCache>
                <c:ptCount val="3"/>
                <c:pt idx="0">
                  <c:v>SEARCH</c:v>
                </c:pt>
                <c:pt idx="1">
                  <c:v>UPDATE</c:v>
                </c:pt>
                <c:pt idx="2">
                  <c:v>DELETE</c:v>
                </c:pt>
              </c:strCache>
            </c:strRef>
          </c:cat>
          <c:val>
            <c:numRef>
              <c:f>Riak!$C$10:$E$10</c:f>
              <c:numCache>
                <c:formatCode>General</c:formatCode>
                <c:ptCount val="3"/>
                <c:pt idx="0">
                  <c:v>62</c:v>
                </c:pt>
                <c:pt idx="1">
                  <c:v>15</c:v>
                </c:pt>
                <c:pt idx="2">
                  <c:v>7</c:v>
                </c:pt>
              </c:numCache>
            </c:numRef>
          </c:val>
          <c:extLst>
            <c:ext xmlns:c16="http://schemas.microsoft.com/office/drawing/2014/chart" uri="{C3380CC4-5D6E-409C-BE32-E72D297353CC}">
              <c16:uniqueId val="{00000005-4E67-4DF1-953C-6179F878E12E}"/>
            </c:ext>
          </c:extLst>
        </c:ser>
        <c:dLbls>
          <c:showLegendKey val="0"/>
          <c:showVal val="0"/>
          <c:showCatName val="0"/>
          <c:showSerName val="0"/>
          <c:showPercent val="0"/>
          <c:showBubbleSize val="0"/>
        </c:dLbls>
        <c:gapWidth val="65"/>
        <c:shape val="box"/>
        <c:axId val="604919896"/>
        <c:axId val="604925800"/>
        <c:axId val="0"/>
      </c:bar3DChart>
      <c:catAx>
        <c:axId val="60491989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sz="1200" dirty="0"/>
                  <a:t>OPERATIONS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04925800"/>
        <c:crosses val="autoZero"/>
        <c:auto val="1"/>
        <c:lblAlgn val="ctr"/>
        <c:lblOffset val="100"/>
        <c:noMultiLvlLbl val="0"/>
      </c:catAx>
      <c:valAx>
        <c:axId val="60492580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sz="1200" dirty="0"/>
                  <a:t>Time (</a:t>
                </a:r>
                <a:r>
                  <a:rPr lang="en-US" sz="1200" dirty="0" err="1"/>
                  <a:t>ms</a:t>
                </a:r>
                <a:r>
                  <a:rPr lang="en-US" sz="1200" dirty="0"/>
                  <a: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0491989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b="1" i="0" baseline="0">
                <a:effectLst/>
              </a:rPr>
              <a:t>INSERT 4 NODES</a:t>
            </a:r>
            <a:endParaRPr lang="en-US">
              <a:effectLst/>
            </a:endParaRP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1"/>
          <c:order val="0"/>
          <c:tx>
            <c:v>10000</c:v>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Sheet1!$B$1:$C$1</c:f>
              <c:strCache>
                <c:ptCount val="2"/>
                <c:pt idx="0">
                  <c:v>MongoDB</c:v>
                </c:pt>
                <c:pt idx="1">
                  <c:v>Riak</c:v>
                </c:pt>
              </c:strCache>
            </c:strRef>
          </c:cat>
          <c:val>
            <c:numRef>
              <c:f>Sheet1!$B$2:$C$2</c:f>
              <c:numCache>
                <c:formatCode>General</c:formatCode>
                <c:ptCount val="2"/>
                <c:pt idx="0">
                  <c:v>4058</c:v>
                </c:pt>
                <c:pt idx="1">
                  <c:v>14370</c:v>
                </c:pt>
              </c:numCache>
            </c:numRef>
          </c:val>
          <c:extLst>
            <c:ext xmlns:c16="http://schemas.microsoft.com/office/drawing/2014/chart" uri="{C3380CC4-5D6E-409C-BE32-E72D297353CC}">
              <c16:uniqueId val="{00000000-C79E-4C94-8C2D-A2FE9630CB53}"/>
            </c:ext>
          </c:extLst>
        </c:ser>
        <c:ser>
          <c:idx val="2"/>
          <c:order val="1"/>
          <c:tx>
            <c:v>30000</c:v>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Sheet1!$B$1:$C$1</c:f>
              <c:strCache>
                <c:ptCount val="2"/>
                <c:pt idx="0">
                  <c:v>MongoDB</c:v>
                </c:pt>
                <c:pt idx="1">
                  <c:v>Riak</c:v>
                </c:pt>
              </c:strCache>
            </c:strRef>
          </c:cat>
          <c:val>
            <c:numRef>
              <c:f>Sheet1!$B$3:$C$3</c:f>
              <c:numCache>
                <c:formatCode>General</c:formatCode>
                <c:ptCount val="2"/>
                <c:pt idx="0">
                  <c:v>5314</c:v>
                </c:pt>
                <c:pt idx="1">
                  <c:v>33185</c:v>
                </c:pt>
              </c:numCache>
            </c:numRef>
          </c:val>
          <c:extLst>
            <c:ext xmlns:c16="http://schemas.microsoft.com/office/drawing/2014/chart" uri="{C3380CC4-5D6E-409C-BE32-E72D297353CC}">
              <c16:uniqueId val="{00000001-C79E-4C94-8C2D-A2FE9630CB53}"/>
            </c:ext>
          </c:extLst>
        </c:ser>
        <c:ser>
          <c:idx val="0"/>
          <c:order val="2"/>
          <c:tx>
            <c:v>50000</c:v>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Sheet1!$B$1:$C$1</c:f>
              <c:strCache>
                <c:ptCount val="2"/>
                <c:pt idx="0">
                  <c:v>MongoDB</c:v>
                </c:pt>
                <c:pt idx="1">
                  <c:v>Riak</c:v>
                </c:pt>
              </c:strCache>
            </c:strRef>
          </c:cat>
          <c:val>
            <c:numRef>
              <c:f>Sheet1!$B$4:$C$4</c:f>
              <c:numCache>
                <c:formatCode>General</c:formatCode>
                <c:ptCount val="2"/>
                <c:pt idx="0">
                  <c:v>6511</c:v>
                </c:pt>
                <c:pt idx="1">
                  <c:v>54083</c:v>
                </c:pt>
              </c:numCache>
            </c:numRef>
          </c:val>
          <c:extLst>
            <c:ext xmlns:c16="http://schemas.microsoft.com/office/drawing/2014/chart" uri="{C3380CC4-5D6E-409C-BE32-E72D297353CC}">
              <c16:uniqueId val="{00000002-C79E-4C94-8C2D-A2FE9630CB53}"/>
            </c:ext>
          </c:extLst>
        </c:ser>
        <c:ser>
          <c:idx val="3"/>
          <c:order val="3"/>
          <c:tx>
            <c:v>80000</c:v>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Sheet1!$B$1:$C$1</c:f>
              <c:strCache>
                <c:ptCount val="2"/>
                <c:pt idx="0">
                  <c:v>MongoDB</c:v>
                </c:pt>
                <c:pt idx="1">
                  <c:v>Riak</c:v>
                </c:pt>
              </c:strCache>
            </c:strRef>
          </c:cat>
          <c:val>
            <c:numRef>
              <c:f>Sheet1!$B$5:$C$5</c:f>
              <c:numCache>
                <c:formatCode>General</c:formatCode>
                <c:ptCount val="2"/>
                <c:pt idx="0">
                  <c:v>11021</c:v>
                </c:pt>
                <c:pt idx="1">
                  <c:v>89803</c:v>
                </c:pt>
              </c:numCache>
            </c:numRef>
          </c:val>
          <c:extLst>
            <c:ext xmlns:c16="http://schemas.microsoft.com/office/drawing/2014/chart" uri="{C3380CC4-5D6E-409C-BE32-E72D297353CC}">
              <c16:uniqueId val="{00000003-C79E-4C94-8C2D-A2FE9630CB53}"/>
            </c:ext>
          </c:extLst>
        </c:ser>
        <c:ser>
          <c:idx val="4"/>
          <c:order val="4"/>
          <c:tx>
            <c:v>100000</c:v>
          </c:tx>
          <c:spPr>
            <a:solidFill>
              <a:schemeClr val="accent5">
                <a:alpha val="85000"/>
              </a:schemeClr>
            </a:solidFill>
            <a:ln w="9525" cap="flat" cmpd="sng" algn="ctr">
              <a:solidFill>
                <a:schemeClr val="accent5">
                  <a:lumMod val="75000"/>
                </a:schemeClr>
              </a:solidFill>
              <a:round/>
            </a:ln>
            <a:effectLst/>
            <a:sp3d contourW="9525">
              <a:contourClr>
                <a:schemeClr val="accent5">
                  <a:lumMod val="75000"/>
                </a:schemeClr>
              </a:contourClr>
            </a:sp3d>
          </c:spPr>
          <c:invertIfNegative val="0"/>
          <c:cat>
            <c:strRef>
              <c:f>Sheet1!$B$1:$C$1</c:f>
              <c:strCache>
                <c:ptCount val="2"/>
                <c:pt idx="0">
                  <c:v>MongoDB</c:v>
                </c:pt>
                <c:pt idx="1">
                  <c:v>Riak</c:v>
                </c:pt>
              </c:strCache>
            </c:strRef>
          </c:cat>
          <c:val>
            <c:numRef>
              <c:f>Sheet1!$B$6:$C$6</c:f>
              <c:numCache>
                <c:formatCode>General</c:formatCode>
                <c:ptCount val="2"/>
                <c:pt idx="0">
                  <c:v>10691</c:v>
                </c:pt>
                <c:pt idx="1">
                  <c:v>109010</c:v>
                </c:pt>
              </c:numCache>
            </c:numRef>
          </c:val>
          <c:extLst>
            <c:ext xmlns:c16="http://schemas.microsoft.com/office/drawing/2014/chart" uri="{C3380CC4-5D6E-409C-BE32-E72D297353CC}">
              <c16:uniqueId val="{00000004-C79E-4C94-8C2D-A2FE9630CB53}"/>
            </c:ext>
          </c:extLst>
        </c:ser>
        <c:ser>
          <c:idx val="5"/>
          <c:order val="5"/>
          <c:tx>
            <c:v>130000</c:v>
          </c:tx>
          <c:spPr>
            <a:solidFill>
              <a:schemeClr val="accent6">
                <a:alpha val="85000"/>
              </a:schemeClr>
            </a:solidFill>
            <a:ln w="9525" cap="flat" cmpd="sng" algn="ctr">
              <a:solidFill>
                <a:schemeClr val="accent6">
                  <a:lumMod val="75000"/>
                </a:schemeClr>
              </a:solidFill>
              <a:round/>
            </a:ln>
            <a:effectLst/>
            <a:sp3d contourW="9525">
              <a:contourClr>
                <a:schemeClr val="accent6">
                  <a:lumMod val="75000"/>
                </a:schemeClr>
              </a:contourClr>
            </a:sp3d>
          </c:spPr>
          <c:invertIfNegative val="0"/>
          <c:cat>
            <c:strRef>
              <c:f>Sheet1!$B$1:$C$1</c:f>
              <c:strCache>
                <c:ptCount val="2"/>
                <c:pt idx="0">
                  <c:v>MongoDB</c:v>
                </c:pt>
                <c:pt idx="1">
                  <c:v>Riak</c:v>
                </c:pt>
              </c:strCache>
            </c:strRef>
          </c:cat>
          <c:val>
            <c:numRef>
              <c:f>Sheet1!$B$7:$C$7</c:f>
              <c:numCache>
                <c:formatCode>General</c:formatCode>
                <c:ptCount val="2"/>
                <c:pt idx="0">
                  <c:v>13351</c:v>
                </c:pt>
                <c:pt idx="1">
                  <c:v>141311</c:v>
                </c:pt>
              </c:numCache>
            </c:numRef>
          </c:val>
          <c:extLst>
            <c:ext xmlns:c16="http://schemas.microsoft.com/office/drawing/2014/chart" uri="{C3380CC4-5D6E-409C-BE32-E72D297353CC}">
              <c16:uniqueId val="{00000005-C79E-4C94-8C2D-A2FE9630CB53}"/>
            </c:ext>
          </c:extLst>
        </c:ser>
        <c:dLbls>
          <c:showLegendKey val="0"/>
          <c:showVal val="0"/>
          <c:showCatName val="0"/>
          <c:showSerName val="0"/>
          <c:showPercent val="0"/>
          <c:showBubbleSize val="0"/>
        </c:dLbls>
        <c:gapWidth val="65"/>
        <c:shape val="box"/>
        <c:axId val="546249160"/>
        <c:axId val="546252440"/>
        <c:axId val="0"/>
      </c:bar3DChart>
      <c:catAx>
        <c:axId val="546249160"/>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sz="1200" baseline="0"/>
                  <a:t>DATABASES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546252440"/>
        <c:crosses val="autoZero"/>
        <c:auto val="1"/>
        <c:lblAlgn val="ctr"/>
        <c:lblOffset val="100"/>
        <c:noMultiLvlLbl val="0"/>
      </c:catAx>
      <c:valAx>
        <c:axId val="54625244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r>
                  <a:rPr lang="en-US" sz="1200" baseline="0"/>
                  <a:t> Time(ms)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546249160"/>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SEARCH 8 NODES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1"/>
          <c:order val="0"/>
          <c:tx>
            <c:v>10000</c:v>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Sheet1!$C$3:$D$3</c:f>
              <c:strCache>
                <c:ptCount val="2"/>
                <c:pt idx="0">
                  <c:v>MongoDB</c:v>
                </c:pt>
                <c:pt idx="1">
                  <c:v>Riak</c:v>
                </c:pt>
              </c:strCache>
            </c:strRef>
          </c:cat>
          <c:val>
            <c:numRef>
              <c:f>Sheet1!$C$4:$D$4</c:f>
              <c:numCache>
                <c:formatCode>General</c:formatCode>
                <c:ptCount val="2"/>
                <c:pt idx="0">
                  <c:v>11</c:v>
                </c:pt>
                <c:pt idx="1">
                  <c:v>39</c:v>
                </c:pt>
              </c:numCache>
            </c:numRef>
          </c:val>
          <c:extLst>
            <c:ext xmlns:c16="http://schemas.microsoft.com/office/drawing/2014/chart" uri="{C3380CC4-5D6E-409C-BE32-E72D297353CC}">
              <c16:uniqueId val="{00000000-B8E3-4F91-8DB8-936E5E2B5EA6}"/>
            </c:ext>
          </c:extLst>
        </c:ser>
        <c:ser>
          <c:idx val="2"/>
          <c:order val="1"/>
          <c:tx>
            <c:v>30000</c:v>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Sheet1!$C$3:$D$3</c:f>
              <c:strCache>
                <c:ptCount val="2"/>
                <c:pt idx="0">
                  <c:v>MongoDB</c:v>
                </c:pt>
                <c:pt idx="1">
                  <c:v>Riak</c:v>
                </c:pt>
              </c:strCache>
            </c:strRef>
          </c:cat>
          <c:val>
            <c:numRef>
              <c:f>Sheet1!$C$5:$D$5</c:f>
              <c:numCache>
                <c:formatCode>General</c:formatCode>
                <c:ptCount val="2"/>
                <c:pt idx="0">
                  <c:v>19</c:v>
                </c:pt>
                <c:pt idx="1">
                  <c:v>64</c:v>
                </c:pt>
              </c:numCache>
            </c:numRef>
          </c:val>
          <c:extLst>
            <c:ext xmlns:c16="http://schemas.microsoft.com/office/drawing/2014/chart" uri="{C3380CC4-5D6E-409C-BE32-E72D297353CC}">
              <c16:uniqueId val="{00000001-B8E3-4F91-8DB8-936E5E2B5EA6}"/>
            </c:ext>
          </c:extLst>
        </c:ser>
        <c:ser>
          <c:idx val="0"/>
          <c:order val="2"/>
          <c:tx>
            <c:v>50000</c:v>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Sheet1!$C$3:$D$3</c:f>
              <c:strCache>
                <c:ptCount val="2"/>
                <c:pt idx="0">
                  <c:v>MongoDB</c:v>
                </c:pt>
                <c:pt idx="1">
                  <c:v>Riak</c:v>
                </c:pt>
              </c:strCache>
            </c:strRef>
          </c:cat>
          <c:val>
            <c:numRef>
              <c:f>Sheet1!$C$6:$D$6</c:f>
              <c:numCache>
                <c:formatCode>General</c:formatCode>
                <c:ptCount val="2"/>
                <c:pt idx="0">
                  <c:v>42</c:v>
                </c:pt>
                <c:pt idx="1">
                  <c:v>60</c:v>
                </c:pt>
              </c:numCache>
            </c:numRef>
          </c:val>
          <c:extLst>
            <c:ext xmlns:c16="http://schemas.microsoft.com/office/drawing/2014/chart" uri="{C3380CC4-5D6E-409C-BE32-E72D297353CC}">
              <c16:uniqueId val="{00000002-B8E3-4F91-8DB8-936E5E2B5EA6}"/>
            </c:ext>
          </c:extLst>
        </c:ser>
        <c:ser>
          <c:idx val="3"/>
          <c:order val="3"/>
          <c:tx>
            <c:v>80000</c:v>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Sheet1!$C$3:$D$3</c:f>
              <c:strCache>
                <c:ptCount val="2"/>
                <c:pt idx="0">
                  <c:v>MongoDB</c:v>
                </c:pt>
                <c:pt idx="1">
                  <c:v>Riak</c:v>
                </c:pt>
              </c:strCache>
            </c:strRef>
          </c:cat>
          <c:val>
            <c:numRef>
              <c:f>Sheet1!$C$7:$D$7</c:f>
              <c:numCache>
                <c:formatCode>General</c:formatCode>
                <c:ptCount val="2"/>
                <c:pt idx="0">
                  <c:v>52</c:v>
                </c:pt>
                <c:pt idx="1">
                  <c:v>35</c:v>
                </c:pt>
              </c:numCache>
            </c:numRef>
          </c:val>
          <c:extLst>
            <c:ext xmlns:c16="http://schemas.microsoft.com/office/drawing/2014/chart" uri="{C3380CC4-5D6E-409C-BE32-E72D297353CC}">
              <c16:uniqueId val="{00000003-B8E3-4F91-8DB8-936E5E2B5EA6}"/>
            </c:ext>
          </c:extLst>
        </c:ser>
        <c:ser>
          <c:idx val="4"/>
          <c:order val="4"/>
          <c:tx>
            <c:v>100000</c:v>
          </c:tx>
          <c:spPr>
            <a:solidFill>
              <a:schemeClr val="accent5">
                <a:alpha val="85000"/>
              </a:schemeClr>
            </a:solidFill>
            <a:ln w="9525" cap="flat" cmpd="sng" algn="ctr">
              <a:solidFill>
                <a:schemeClr val="accent5">
                  <a:lumMod val="75000"/>
                </a:schemeClr>
              </a:solidFill>
              <a:round/>
            </a:ln>
            <a:effectLst/>
            <a:sp3d contourW="9525">
              <a:contourClr>
                <a:schemeClr val="accent5">
                  <a:lumMod val="75000"/>
                </a:schemeClr>
              </a:contourClr>
            </a:sp3d>
          </c:spPr>
          <c:invertIfNegative val="0"/>
          <c:cat>
            <c:strRef>
              <c:f>Sheet1!$C$3:$D$3</c:f>
              <c:strCache>
                <c:ptCount val="2"/>
                <c:pt idx="0">
                  <c:v>MongoDB</c:v>
                </c:pt>
                <c:pt idx="1">
                  <c:v>Riak</c:v>
                </c:pt>
              </c:strCache>
            </c:strRef>
          </c:cat>
          <c:val>
            <c:numRef>
              <c:f>Sheet1!$C$8:$D$8</c:f>
              <c:numCache>
                <c:formatCode>General</c:formatCode>
                <c:ptCount val="2"/>
                <c:pt idx="0">
                  <c:v>67</c:v>
                </c:pt>
                <c:pt idx="1">
                  <c:v>70</c:v>
                </c:pt>
              </c:numCache>
            </c:numRef>
          </c:val>
          <c:extLst>
            <c:ext xmlns:c16="http://schemas.microsoft.com/office/drawing/2014/chart" uri="{C3380CC4-5D6E-409C-BE32-E72D297353CC}">
              <c16:uniqueId val="{00000004-B8E3-4F91-8DB8-936E5E2B5EA6}"/>
            </c:ext>
          </c:extLst>
        </c:ser>
        <c:ser>
          <c:idx val="5"/>
          <c:order val="5"/>
          <c:tx>
            <c:v>130000</c:v>
          </c:tx>
          <c:spPr>
            <a:solidFill>
              <a:schemeClr val="accent6">
                <a:alpha val="85000"/>
              </a:schemeClr>
            </a:solidFill>
            <a:ln w="9525" cap="flat" cmpd="sng" algn="ctr">
              <a:solidFill>
                <a:schemeClr val="accent6">
                  <a:lumMod val="75000"/>
                </a:schemeClr>
              </a:solidFill>
              <a:round/>
            </a:ln>
            <a:effectLst/>
            <a:sp3d contourW="9525">
              <a:contourClr>
                <a:schemeClr val="accent6">
                  <a:lumMod val="75000"/>
                </a:schemeClr>
              </a:contourClr>
            </a:sp3d>
          </c:spPr>
          <c:invertIfNegative val="0"/>
          <c:cat>
            <c:strRef>
              <c:f>Sheet1!$C$3:$D$3</c:f>
              <c:strCache>
                <c:ptCount val="2"/>
                <c:pt idx="0">
                  <c:v>MongoDB</c:v>
                </c:pt>
                <c:pt idx="1">
                  <c:v>Riak</c:v>
                </c:pt>
              </c:strCache>
            </c:strRef>
          </c:cat>
          <c:val>
            <c:numRef>
              <c:f>Sheet1!$C$9:$D$9</c:f>
              <c:numCache>
                <c:formatCode>General</c:formatCode>
                <c:ptCount val="2"/>
                <c:pt idx="0">
                  <c:v>80</c:v>
                </c:pt>
                <c:pt idx="1">
                  <c:v>62</c:v>
                </c:pt>
              </c:numCache>
            </c:numRef>
          </c:val>
          <c:extLst>
            <c:ext xmlns:c16="http://schemas.microsoft.com/office/drawing/2014/chart" uri="{C3380CC4-5D6E-409C-BE32-E72D297353CC}">
              <c16:uniqueId val="{00000005-B8E3-4F91-8DB8-936E5E2B5EA6}"/>
            </c:ext>
          </c:extLst>
        </c:ser>
        <c:dLbls>
          <c:showLegendKey val="0"/>
          <c:showVal val="0"/>
          <c:showCatName val="0"/>
          <c:showSerName val="0"/>
          <c:showPercent val="0"/>
          <c:showBubbleSize val="0"/>
        </c:dLbls>
        <c:gapWidth val="65"/>
        <c:shape val="box"/>
        <c:axId val="606585232"/>
        <c:axId val="606586872"/>
        <c:axId val="0"/>
      </c:bar3DChart>
      <c:catAx>
        <c:axId val="60658523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sz="1200"/>
                  <a:t>DATABASES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06586872"/>
        <c:crosses val="autoZero"/>
        <c:auto val="1"/>
        <c:lblAlgn val="ctr"/>
        <c:lblOffset val="100"/>
        <c:noMultiLvlLbl val="0"/>
      </c:catAx>
      <c:valAx>
        <c:axId val="606586872"/>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sz="1200"/>
                  <a:t>Time (ms)</a:t>
                </a:r>
              </a:p>
            </c:rich>
          </c:tx>
          <c:layout>
            <c:manualLayout>
              <c:xMode val="edge"/>
              <c:yMode val="edge"/>
              <c:x val="2.7524539390382109E-2"/>
              <c:y val="0.36930420161890498"/>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06585232"/>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SEARCH 4 NODES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1"/>
          <c:order val="0"/>
          <c:tx>
            <c:v>10000</c:v>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Sheet2!$B$1:$C$1</c:f>
              <c:strCache>
                <c:ptCount val="2"/>
                <c:pt idx="0">
                  <c:v>MongoDB</c:v>
                </c:pt>
                <c:pt idx="1">
                  <c:v>Riak</c:v>
                </c:pt>
              </c:strCache>
            </c:strRef>
          </c:cat>
          <c:val>
            <c:numRef>
              <c:f>Sheet2!$B$2:$C$2</c:f>
              <c:numCache>
                <c:formatCode>General</c:formatCode>
                <c:ptCount val="2"/>
                <c:pt idx="0">
                  <c:v>10</c:v>
                </c:pt>
                <c:pt idx="1">
                  <c:v>54</c:v>
                </c:pt>
              </c:numCache>
            </c:numRef>
          </c:val>
          <c:extLst>
            <c:ext xmlns:c16="http://schemas.microsoft.com/office/drawing/2014/chart" uri="{C3380CC4-5D6E-409C-BE32-E72D297353CC}">
              <c16:uniqueId val="{00000000-2421-43D2-BBCC-4F236E17B2A1}"/>
            </c:ext>
          </c:extLst>
        </c:ser>
        <c:ser>
          <c:idx val="2"/>
          <c:order val="1"/>
          <c:tx>
            <c:v>30000</c:v>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Sheet2!$B$1:$C$1</c:f>
              <c:strCache>
                <c:ptCount val="2"/>
                <c:pt idx="0">
                  <c:v>MongoDB</c:v>
                </c:pt>
                <c:pt idx="1">
                  <c:v>Riak</c:v>
                </c:pt>
              </c:strCache>
            </c:strRef>
          </c:cat>
          <c:val>
            <c:numRef>
              <c:f>Sheet2!$B$3:$C$3</c:f>
              <c:numCache>
                <c:formatCode>General</c:formatCode>
                <c:ptCount val="2"/>
                <c:pt idx="0">
                  <c:v>27</c:v>
                </c:pt>
                <c:pt idx="1">
                  <c:v>56</c:v>
                </c:pt>
              </c:numCache>
            </c:numRef>
          </c:val>
          <c:extLst>
            <c:ext xmlns:c16="http://schemas.microsoft.com/office/drawing/2014/chart" uri="{C3380CC4-5D6E-409C-BE32-E72D297353CC}">
              <c16:uniqueId val="{00000001-2421-43D2-BBCC-4F236E17B2A1}"/>
            </c:ext>
          </c:extLst>
        </c:ser>
        <c:ser>
          <c:idx val="0"/>
          <c:order val="2"/>
          <c:tx>
            <c:v>50000</c:v>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Sheet2!$B$1:$C$1</c:f>
              <c:strCache>
                <c:ptCount val="2"/>
                <c:pt idx="0">
                  <c:v>MongoDB</c:v>
                </c:pt>
                <c:pt idx="1">
                  <c:v>Riak</c:v>
                </c:pt>
              </c:strCache>
            </c:strRef>
          </c:cat>
          <c:val>
            <c:numRef>
              <c:f>Sheet2!$B$4:$C$4</c:f>
              <c:numCache>
                <c:formatCode>General</c:formatCode>
                <c:ptCount val="2"/>
                <c:pt idx="0">
                  <c:v>40</c:v>
                </c:pt>
                <c:pt idx="1">
                  <c:v>34</c:v>
                </c:pt>
              </c:numCache>
            </c:numRef>
          </c:val>
          <c:extLst>
            <c:ext xmlns:c16="http://schemas.microsoft.com/office/drawing/2014/chart" uri="{C3380CC4-5D6E-409C-BE32-E72D297353CC}">
              <c16:uniqueId val="{00000002-2421-43D2-BBCC-4F236E17B2A1}"/>
            </c:ext>
          </c:extLst>
        </c:ser>
        <c:ser>
          <c:idx val="3"/>
          <c:order val="3"/>
          <c:tx>
            <c:v>80000</c:v>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Sheet2!$B$1:$C$1</c:f>
              <c:strCache>
                <c:ptCount val="2"/>
                <c:pt idx="0">
                  <c:v>MongoDB</c:v>
                </c:pt>
                <c:pt idx="1">
                  <c:v>Riak</c:v>
                </c:pt>
              </c:strCache>
            </c:strRef>
          </c:cat>
          <c:val>
            <c:numRef>
              <c:f>Sheet2!$B$5:$C$5</c:f>
              <c:numCache>
                <c:formatCode>General</c:formatCode>
                <c:ptCount val="2"/>
                <c:pt idx="0">
                  <c:v>44</c:v>
                </c:pt>
                <c:pt idx="1">
                  <c:v>32</c:v>
                </c:pt>
              </c:numCache>
            </c:numRef>
          </c:val>
          <c:extLst>
            <c:ext xmlns:c16="http://schemas.microsoft.com/office/drawing/2014/chart" uri="{C3380CC4-5D6E-409C-BE32-E72D297353CC}">
              <c16:uniqueId val="{00000003-2421-43D2-BBCC-4F236E17B2A1}"/>
            </c:ext>
          </c:extLst>
        </c:ser>
        <c:ser>
          <c:idx val="4"/>
          <c:order val="4"/>
          <c:tx>
            <c:v>100000</c:v>
          </c:tx>
          <c:spPr>
            <a:solidFill>
              <a:schemeClr val="accent5">
                <a:alpha val="85000"/>
              </a:schemeClr>
            </a:solidFill>
            <a:ln w="9525" cap="flat" cmpd="sng" algn="ctr">
              <a:solidFill>
                <a:schemeClr val="accent5">
                  <a:lumMod val="75000"/>
                </a:schemeClr>
              </a:solidFill>
              <a:round/>
            </a:ln>
            <a:effectLst/>
            <a:sp3d contourW="9525">
              <a:contourClr>
                <a:schemeClr val="accent5">
                  <a:lumMod val="75000"/>
                </a:schemeClr>
              </a:contourClr>
            </a:sp3d>
          </c:spPr>
          <c:invertIfNegative val="0"/>
          <c:cat>
            <c:strRef>
              <c:f>Sheet2!$B$1:$C$1</c:f>
              <c:strCache>
                <c:ptCount val="2"/>
                <c:pt idx="0">
                  <c:v>MongoDB</c:v>
                </c:pt>
                <c:pt idx="1">
                  <c:v>Riak</c:v>
                </c:pt>
              </c:strCache>
            </c:strRef>
          </c:cat>
          <c:val>
            <c:numRef>
              <c:f>Sheet2!$B$6:$C$6</c:f>
              <c:numCache>
                <c:formatCode>General</c:formatCode>
                <c:ptCount val="2"/>
                <c:pt idx="0">
                  <c:v>60</c:v>
                </c:pt>
                <c:pt idx="1">
                  <c:v>34</c:v>
                </c:pt>
              </c:numCache>
            </c:numRef>
          </c:val>
          <c:extLst>
            <c:ext xmlns:c16="http://schemas.microsoft.com/office/drawing/2014/chart" uri="{C3380CC4-5D6E-409C-BE32-E72D297353CC}">
              <c16:uniqueId val="{00000004-2421-43D2-BBCC-4F236E17B2A1}"/>
            </c:ext>
          </c:extLst>
        </c:ser>
        <c:ser>
          <c:idx val="5"/>
          <c:order val="5"/>
          <c:tx>
            <c:v>130000</c:v>
          </c:tx>
          <c:spPr>
            <a:solidFill>
              <a:schemeClr val="accent6">
                <a:alpha val="85000"/>
              </a:schemeClr>
            </a:solidFill>
            <a:ln w="9525" cap="flat" cmpd="sng" algn="ctr">
              <a:solidFill>
                <a:schemeClr val="accent6">
                  <a:lumMod val="75000"/>
                </a:schemeClr>
              </a:solidFill>
              <a:round/>
            </a:ln>
            <a:effectLst/>
            <a:sp3d contourW="9525">
              <a:contourClr>
                <a:schemeClr val="accent6">
                  <a:lumMod val="75000"/>
                </a:schemeClr>
              </a:contourClr>
            </a:sp3d>
          </c:spPr>
          <c:invertIfNegative val="0"/>
          <c:cat>
            <c:strRef>
              <c:f>Sheet2!$B$1:$C$1</c:f>
              <c:strCache>
                <c:ptCount val="2"/>
                <c:pt idx="0">
                  <c:v>MongoDB</c:v>
                </c:pt>
                <c:pt idx="1">
                  <c:v>Riak</c:v>
                </c:pt>
              </c:strCache>
            </c:strRef>
          </c:cat>
          <c:val>
            <c:numRef>
              <c:f>Sheet2!$B$7:$C$7</c:f>
              <c:numCache>
                <c:formatCode>General</c:formatCode>
                <c:ptCount val="2"/>
                <c:pt idx="0">
                  <c:v>42</c:v>
                </c:pt>
                <c:pt idx="1">
                  <c:v>45</c:v>
                </c:pt>
              </c:numCache>
            </c:numRef>
          </c:val>
          <c:extLst>
            <c:ext xmlns:c16="http://schemas.microsoft.com/office/drawing/2014/chart" uri="{C3380CC4-5D6E-409C-BE32-E72D297353CC}">
              <c16:uniqueId val="{00000005-2421-43D2-BBCC-4F236E17B2A1}"/>
            </c:ext>
          </c:extLst>
        </c:ser>
        <c:dLbls>
          <c:showLegendKey val="0"/>
          <c:showVal val="0"/>
          <c:showCatName val="0"/>
          <c:showSerName val="0"/>
          <c:showPercent val="0"/>
          <c:showBubbleSize val="0"/>
        </c:dLbls>
        <c:gapWidth val="65"/>
        <c:shape val="box"/>
        <c:axId val="546142232"/>
        <c:axId val="546144528"/>
        <c:axId val="0"/>
      </c:bar3DChart>
      <c:catAx>
        <c:axId val="54614223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DATABASES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546144528"/>
        <c:crosses val="autoZero"/>
        <c:auto val="1"/>
        <c:lblAlgn val="ctr"/>
        <c:lblOffset val="100"/>
        <c:noMultiLvlLbl val="0"/>
      </c:catAx>
      <c:valAx>
        <c:axId val="54614452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Time(ms)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546142232"/>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UPDATE 8 NODES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1"/>
          <c:order val="0"/>
          <c:tx>
            <c:v>10000</c:v>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Sheet1!$C$3:$D$3</c:f>
              <c:strCache>
                <c:ptCount val="2"/>
                <c:pt idx="0">
                  <c:v>MongoDB</c:v>
                </c:pt>
                <c:pt idx="1">
                  <c:v>Riak</c:v>
                </c:pt>
              </c:strCache>
            </c:strRef>
          </c:cat>
          <c:val>
            <c:numRef>
              <c:f>Sheet1!$C$4:$D$4</c:f>
              <c:numCache>
                <c:formatCode>General</c:formatCode>
                <c:ptCount val="2"/>
                <c:pt idx="0">
                  <c:v>19</c:v>
                </c:pt>
                <c:pt idx="1">
                  <c:v>7</c:v>
                </c:pt>
              </c:numCache>
            </c:numRef>
          </c:val>
          <c:extLst>
            <c:ext xmlns:c16="http://schemas.microsoft.com/office/drawing/2014/chart" uri="{C3380CC4-5D6E-409C-BE32-E72D297353CC}">
              <c16:uniqueId val="{00000000-8F7B-4112-B900-16C0C6B83725}"/>
            </c:ext>
          </c:extLst>
        </c:ser>
        <c:ser>
          <c:idx val="2"/>
          <c:order val="1"/>
          <c:tx>
            <c:v>30000</c:v>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Sheet1!$C$3:$D$3</c:f>
              <c:strCache>
                <c:ptCount val="2"/>
                <c:pt idx="0">
                  <c:v>MongoDB</c:v>
                </c:pt>
                <c:pt idx="1">
                  <c:v>Riak</c:v>
                </c:pt>
              </c:strCache>
            </c:strRef>
          </c:cat>
          <c:val>
            <c:numRef>
              <c:f>Sheet1!$C$5:$D$5</c:f>
              <c:numCache>
                <c:formatCode>General</c:formatCode>
                <c:ptCount val="2"/>
                <c:pt idx="0">
                  <c:v>27</c:v>
                </c:pt>
                <c:pt idx="1">
                  <c:v>10</c:v>
                </c:pt>
              </c:numCache>
            </c:numRef>
          </c:val>
          <c:extLst>
            <c:ext xmlns:c16="http://schemas.microsoft.com/office/drawing/2014/chart" uri="{C3380CC4-5D6E-409C-BE32-E72D297353CC}">
              <c16:uniqueId val="{00000001-8F7B-4112-B900-16C0C6B83725}"/>
            </c:ext>
          </c:extLst>
        </c:ser>
        <c:ser>
          <c:idx val="0"/>
          <c:order val="2"/>
          <c:tx>
            <c:v>50000</c:v>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Sheet1!$C$3:$D$3</c:f>
              <c:strCache>
                <c:ptCount val="2"/>
                <c:pt idx="0">
                  <c:v>MongoDB</c:v>
                </c:pt>
                <c:pt idx="1">
                  <c:v>Riak</c:v>
                </c:pt>
              </c:strCache>
            </c:strRef>
          </c:cat>
          <c:val>
            <c:numRef>
              <c:f>Sheet1!$C$6:$D$6</c:f>
              <c:numCache>
                <c:formatCode>General</c:formatCode>
                <c:ptCount val="2"/>
                <c:pt idx="0">
                  <c:v>30</c:v>
                </c:pt>
                <c:pt idx="1">
                  <c:v>9</c:v>
                </c:pt>
              </c:numCache>
            </c:numRef>
          </c:val>
          <c:extLst>
            <c:ext xmlns:c16="http://schemas.microsoft.com/office/drawing/2014/chart" uri="{C3380CC4-5D6E-409C-BE32-E72D297353CC}">
              <c16:uniqueId val="{00000002-8F7B-4112-B900-16C0C6B83725}"/>
            </c:ext>
          </c:extLst>
        </c:ser>
        <c:ser>
          <c:idx val="3"/>
          <c:order val="3"/>
          <c:tx>
            <c:v>80000</c:v>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Sheet1!$C$3:$D$3</c:f>
              <c:strCache>
                <c:ptCount val="2"/>
                <c:pt idx="0">
                  <c:v>MongoDB</c:v>
                </c:pt>
                <c:pt idx="1">
                  <c:v>Riak</c:v>
                </c:pt>
              </c:strCache>
            </c:strRef>
          </c:cat>
          <c:val>
            <c:numRef>
              <c:f>Sheet1!$C$7:$D$7</c:f>
              <c:numCache>
                <c:formatCode>General</c:formatCode>
                <c:ptCount val="2"/>
                <c:pt idx="0">
                  <c:v>26</c:v>
                </c:pt>
                <c:pt idx="1">
                  <c:v>9</c:v>
                </c:pt>
              </c:numCache>
            </c:numRef>
          </c:val>
          <c:extLst>
            <c:ext xmlns:c16="http://schemas.microsoft.com/office/drawing/2014/chart" uri="{C3380CC4-5D6E-409C-BE32-E72D297353CC}">
              <c16:uniqueId val="{00000003-8F7B-4112-B900-16C0C6B83725}"/>
            </c:ext>
          </c:extLst>
        </c:ser>
        <c:ser>
          <c:idx val="4"/>
          <c:order val="4"/>
          <c:tx>
            <c:v>100000</c:v>
          </c:tx>
          <c:spPr>
            <a:solidFill>
              <a:schemeClr val="accent5">
                <a:alpha val="85000"/>
              </a:schemeClr>
            </a:solidFill>
            <a:ln w="9525" cap="flat" cmpd="sng" algn="ctr">
              <a:solidFill>
                <a:schemeClr val="accent5">
                  <a:lumMod val="75000"/>
                </a:schemeClr>
              </a:solidFill>
              <a:round/>
            </a:ln>
            <a:effectLst/>
            <a:sp3d contourW="9525">
              <a:contourClr>
                <a:schemeClr val="accent5">
                  <a:lumMod val="75000"/>
                </a:schemeClr>
              </a:contourClr>
            </a:sp3d>
          </c:spPr>
          <c:invertIfNegative val="0"/>
          <c:cat>
            <c:strRef>
              <c:f>Sheet1!$C$3:$D$3</c:f>
              <c:strCache>
                <c:ptCount val="2"/>
                <c:pt idx="0">
                  <c:v>MongoDB</c:v>
                </c:pt>
                <c:pt idx="1">
                  <c:v>Riak</c:v>
                </c:pt>
              </c:strCache>
            </c:strRef>
          </c:cat>
          <c:val>
            <c:numRef>
              <c:f>Sheet1!$C$8:$D$8</c:f>
              <c:numCache>
                <c:formatCode>General</c:formatCode>
                <c:ptCount val="2"/>
                <c:pt idx="0">
                  <c:v>27</c:v>
                </c:pt>
                <c:pt idx="1">
                  <c:v>11</c:v>
                </c:pt>
              </c:numCache>
            </c:numRef>
          </c:val>
          <c:extLst>
            <c:ext xmlns:c16="http://schemas.microsoft.com/office/drawing/2014/chart" uri="{C3380CC4-5D6E-409C-BE32-E72D297353CC}">
              <c16:uniqueId val="{00000004-8F7B-4112-B900-16C0C6B83725}"/>
            </c:ext>
          </c:extLst>
        </c:ser>
        <c:ser>
          <c:idx val="5"/>
          <c:order val="5"/>
          <c:tx>
            <c:v>130000</c:v>
          </c:tx>
          <c:spPr>
            <a:solidFill>
              <a:schemeClr val="accent6">
                <a:alpha val="85000"/>
              </a:schemeClr>
            </a:solidFill>
            <a:ln w="9525" cap="flat" cmpd="sng" algn="ctr">
              <a:solidFill>
                <a:schemeClr val="accent6">
                  <a:lumMod val="75000"/>
                </a:schemeClr>
              </a:solidFill>
              <a:round/>
            </a:ln>
            <a:effectLst/>
            <a:sp3d contourW="9525">
              <a:contourClr>
                <a:schemeClr val="accent6">
                  <a:lumMod val="75000"/>
                </a:schemeClr>
              </a:contourClr>
            </a:sp3d>
          </c:spPr>
          <c:invertIfNegative val="0"/>
          <c:cat>
            <c:strRef>
              <c:f>Sheet1!$C$3:$D$3</c:f>
              <c:strCache>
                <c:ptCount val="2"/>
                <c:pt idx="0">
                  <c:v>MongoDB</c:v>
                </c:pt>
                <c:pt idx="1">
                  <c:v>Riak</c:v>
                </c:pt>
              </c:strCache>
            </c:strRef>
          </c:cat>
          <c:val>
            <c:numRef>
              <c:f>Sheet1!$C$9:$D$9</c:f>
              <c:numCache>
                <c:formatCode>General</c:formatCode>
                <c:ptCount val="2"/>
                <c:pt idx="0">
                  <c:v>28</c:v>
                </c:pt>
                <c:pt idx="1">
                  <c:v>15</c:v>
                </c:pt>
              </c:numCache>
            </c:numRef>
          </c:val>
          <c:extLst>
            <c:ext xmlns:c16="http://schemas.microsoft.com/office/drawing/2014/chart" uri="{C3380CC4-5D6E-409C-BE32-E72D297353CC}">
              <c16:uniqueId val="{00000005-8F7B-4112-B900-16C0C6B83725}"/>
            </c:ext>
          </c:extLst>
        </c:ser>
        <c:dLbls>
          <c:showLegendKey val="0"/>
          <c:showVal val="0"/>
          <c:showCatName val="0"/>
          <c:showSerName val="0"/>
          <c:showPercent val="0"/>
          <c:showBubbleSize val="0"/>
        </c:dLbls>
        <c:gapWidth val="65"/>
        <c:shape val="box"/>
        <c:axId val="606619016"/>
        <c:axId val="606615080"/>
        <c:axId val="0"/>
      </c:bar3DChart>
      <c:catAx>
        <c:axId val="60661901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sz="1200"/>
                  <a:t>DATABASES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06615080"/>
        <c:crosses val="autoZero"/>
        <c:auto val="1"/>
        <c:lblAlgn val="ctr"/>
        <c:lblOffset val="100"/>
        <c:noMultiLvlLbl val="0"/>
      </c:catAx>
      <c:valAx>
        <c:axId val="60661508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sz="1200" baseline="0"/>
                  <a:t>Time (ms)</a:t>
                </a:r>
              </a:p>
            </c:rich>
          </c:tx>
          <c:layout>
            <c:manualLayout>
              <c:xMode val="edge"/>
              <c:yMode val="edge"/>
              <c:x val="3.3005735394186837E-2"/>
              <c:y val="0.36961399906501802"/>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0661901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UPDATE 4</a:t>
            </a:r>
            <a:r>
              <a:rPr lang="en-US" baseline="0"/>
              <a:t> NODES</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1"/>
          <c:order val="0"/>
          <c:tx>
            <c:v>10000</c:v>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Sheet2!$B$1:$C$1</c:f>
              <c:strCache>
                <c:ptCount val="2"/>
                <c:pt idx="0">
                  <c:v>MongoDB</c:v>
                </c:pt>
                <c:pt idx="1">
                  <c:v>Riak</c:v>
                </c:pt>
              </c:strCache>
            </c:strRef>
          </c:cat>
          <c:val>
            <c:numRef>
              <c:f>Sheet2!$B$2:$C$2</c:f>
              <c:numCache>
                <c:formatCode>General</c:formatCode>
                <c:ptCount val="2"/>
                <c:pt idx="0">
                  <c:v>15</c:v>
                </c:pt>
                <c:pt idx="1">
                  <c:v>8</c:v>
                </c:pt>
              </c:numCache>
            </c:numRef>
          </c:val>
          <c:extLst>
            <c:ext xmlns:c16="http://schemas.microsoft.com/office/drawing/2014/chart" uri="{C3380CC4-5D6E-409C-BE32-E72D297353CC}">
              <c16:uniqueId val="{00000000-EE30-44DF-A2CB-D2C731998858}"/>
            </c:ext>
          </c:extLst>
        </c:ser>
        <c:ser>
          <c:idx val="2"/>
          <c:order val="1"/>
          <c:tx>
            <c:v>30000</c:v>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Sheet2!$B$1:$C$1</c:f>
              <c:strCache>
                <c:ptCount val="2"/>
                <c:pt idx="0">
                  <c:v>MongoDB</c:v>
                </c:pt>
                <c:pt idx="1">
                  <c:v>Riak</c:v>
                </c:pt>
              </c:strCache>
            </c:strRef>
          </c:cat>
          <c:val>
            <c:numRef>
              <c:f>Sheet2!$B$3:$C$3</c:f>
              <c:numCache>
                <c:formatCode>General</c:formatCode>
                <c:ptCount val="2"/>
                <c:pt idx="0">
                  <c:v>22</c:v>
                </c:pt>
                <c:pt idx="1">
                  <c:v>9</c:v>
                </c:pt>
              </c:numCache>
            </c:numRef>
          </c:val>
          <c:extLst>
            <c:ext xmlns:c16="http://schemas.microsoft.com/office/drawing/2014/chart" uri="{C3380CC4-5D6E-409C-BE32-E72D297353CC}">
              <c16:uniqueId val="{00000001-EE30-44DF-A2CB-D2C731998858}"/>
            </c:ext>
          </c:extLst>
        </c:ser>
        <c:ser>
          <c:idx val="0"/>
          <c:order val="2"/>
          <c:tx>
            <c:v>50000</c:v>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Sheet2!$B$1:$C$1</c:f>
              <c:strCache>
                <c:ptCount val="2"/>
                <c:pt idx="0">
                  <c:v>MongoDB</c:v>
                </c:pt>
                <c:pt idx="1">
                  <c:v>Riak</c:v>
                </c:pt>
              </c:strCache>
            </c:strRef>
          </c:cat>
          <c:val>
            <c:numRef>
              <c:f>Sheet2!$B$4:$C$4</c:f>
              <c:numCache>
                <c:formatCode>General</c:formatCode>
                <c:ptCount val="2"/>
                <c:pt idx="0">
                  <c:v>27</c:v>
                </c:pt>
                <c:pt idx="1">
                  <c:v>7</c:v>
                </c:pt>
              </c:numCache>
            </c:numRef>
          </c:val>
          <c:extLst>
            <c:ext xmlns:c16="http://schemas.microsoft.com/office/drawing/2014/chart" uri="{C3380CC4-5D6E-409C-BE32-E72D297353CC}">
              <c16:uniqueId val="{00000002-EE30-44DF-A2CB-D2C731998858}"/>
            </c:ext>
          </c:extLst>
        </c:ser>
        <c:ser>
          <c:idx val="3"/>
          <c:order val="3"/>
          <c:tx>
            <c:v>80000</c:v>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Sheet2!$B$1:$C$1</c:f>
              <c:strCache>
                <c:ptCount val="2"/>
                <c:pt idx="0">
                  <c:v>MongoDB</c:v>
                </c:pt>
                <c:pt idx="1">
                  <c:v>Riak</c:v>
                </c:pt>
              </c:strCache>
            </c:strRef>
          </c:cat>
          <c:val>
            <c:numRef>
              <c:f>Sheet2!$B$5:$C$5</c:f>
              <c:numCache>
                <c:formatCode>General</c:formatCode>
                <c:ptCount val="2"/>
                <c:pt idx="0">
                  <c:v>41</c:v>
                </c:pt>
                <c:pt idx="1">
                  <c:v>7</c:v>
                </c:pt>
              </c:numCache>
            </c:numRef>
          </c:val>
          <c:extLst>
            <c:ext xmlns:c16="http://schemas.microsoft.com/office/drawing/2014/chart" uri="{C3380CC4-5D6E-409C-BE32-E72D297353CC}">
              <c16:uniqueId val="{00000003-EE30-44DF-A2CB-D2C731998858}"/>
            </c:ext>
          </c:extLst>
        </c:ser>
        <c:ser>
          <c:idx val="4"/>
          <c:order val="4"/>
          <c:tx>
            <c:v>100000</c:v>
          </c:tx>
          <c:spPr>
            <a:solidFill>
              <a:schemeClr val="accent5">
                <a:alpha val="85000"/>
              </a:schemeClr>
            </a:solidFill>
            <a:ln w="9525" cap="flat" cmpd="sng" algn="ctr">
              <a:solidFill>
                <a:schemeClr val="accent5">
                  <a:lumMod val="75000"/>
                </a:schemeClr>
              </a:solidFill>
              <a:round/>
            </a:ln>
            <a:effectLst/>
            <a:sp3d contourW="9525">
              <a:contourClr>
                <a:schemeClr val="accent5">
                  <a:lumMod val="75000"/>
                </a:schemeClr>
              </a:contourClr>
            </a:sp3d>
          </c:spPr>
          <c:invertIfNegative val="0"/>
          <c:cat>
            <c:strRef>
              <c:f>Sheet2!$B$1:$C$1</c:f>
              <c:strCache>
                <c:ptCount val="2"/>
                <c:pt idx="0">
                  <c:v>MongoDB</c:v>
                </c:pt>
                <c:pt idx="1">
                  <c:v>Riak</c:v>
                </c:pt>
              </c:strCache>
            </c:strRef>
          </c:cat>
          <c:val>
            <c:numRef>
              <c:f>Sheet2!$B$6:$C$6</c:f>
              <c:numCache>
                <c:formatCode>General</c:formatCode>
                <c:ptCount val="2"/>
                <c:pt idx="0">
                  <c:v>25</c:v>
                </c:pt>
                <c:pt idx="1">
                  <c:v>9</c:v>
                </c:pt>
              </c:numCache>
            </c:numRef>
          </c:val>
          <c:extLst>
            <c:ext xmlns:c16="http://schemas.microsoft.com/office/drawing/2014/chart" uri="{C3380CC4-5D6E-409C-BE32-E72D297353CC}">
              <c16:uniqueId val="{00000004-EE30-44DF-A2CB-D2C731998858}"/>
            </c:ext>
          </c:extLst>
        </c:ser>
        <c:ser>
          <c:idx val="5"/>
          <c:order val="5"/>
          <c:tx>
            <c:v>130000</c:v>
          </c:tx>
          <c:spPr>
            <a:solidFill>
              <a:schemeClr val="accent6">
                <a:alpha val="85000"/>
              </a:schemeClr>
            </a:solidFill>
            <a:ln w="9525" cap="flat" cmpd="sng" algn="ctr">
              <a:solidFill>
                <a:schemeClr val="accent6">
                  <a:lumMod val="75000"/>
                </a:schemeClr>
              </a:solidFill>
              <a:round/>
            </a:ln>
            <a:effectLst/>
            <a:sp3d contourW="9525">
              <a:contourClr>
                <a:schemeClr val="accent6">
                  <a:lumMod val="75000"/>
                </a:schemeClr>
              </a:contourClr>
            </a:sp3d>
          </c:spPr>
          <c:invertIfNegative val="0"/>
          <c:cat>
            <c:strRef>
              <c:f>Sheet2!$B$1:$C$1</c:f>
              <c:strCache>
                <c:ptCount val="2"/>
                <c:pt idx="0">
                  <c:v>MongoDB</c:v>
                </c:pt>
                <c:pt idx="1">
                  <c:v>Riak</c:v>
                </c:pt>
              </c:strCache>
            </c:strRef>
          </c:cat>
          <c:val>
            <c:numRef>
              <c:f>Sheet2!$B$7:$C$7</c:f>
              <c:numCache>
                <c:formatCode>General</c:formatCode>
                <c:ptCount val="2"/>
                <c:pt idx="0">
                  <c:v>24</c:v>
                </c:pt>
                <c:pt idx="1">
                  <c:v>11</c:v>
                </c:pt>
              </c:numCache>
            </c:numRef>
          </c:val>
          <c:extLst>
            <c:ext xmlns:c16="http://schemas.microsoft.com/office/drawing/2014/chart" uri="{C3380CC4-5D6E-409C-BE32-E72D297353CC}">
              <c16:uniqueId val="{00000005-EE30-44DF-A2CB-D2C731998858}"/>
            </c:ext>
          </c:extLst>
        </c:ser>
        <c:dLbls>
          <c:showLegendKey val="0"/>
          <c:showVal val="0"/>
          <c:showCatName val="0"/>
          <c:showSerName val="0"/>
          <c:showPercent val="0"/>
          <c:showBubbleSize val="0"/>
        </c:dLbls>
        <c:gapWidth val="65"/>
        <c:shape val="box"/>
        <c:axId val="546264576"/>
        <c:axId val="546256048"/>
        <c:axId val="0"/>
      </c:bar3DChart>
      <c:catAx>
        <c:axId val="54626457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sz="1200" baseline="0"/>
                  <a:t>DATABASES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546256048"/>
        <c:crosses val="autoZero"/>
        <c:auto val="1"/>
        <c:lblAlgn val="ctr"/>
        <c:lblOffset val="100"/>
        <c:noMultiLvlLbl val="0"/>
      </c:catAx>
      <c:valAx>
        <c:axId val="54625604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r>
                  <a:rPr lang="en-US" sz="1200" baseline="0"/>
                  <a:t>TIme(ms)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54626457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DELETE 8 NODES</a:t>
            </a:r>
          </a:p>
        </c:rich>
      </c:tx>
      <c:layout>
        <c:manualLayout>
          <c:xMode val="edge"/>
          <c:yMode val="edge"/>
          <c:x val="0.43486895710030959"/>
          <c:y val="3.2323232323232323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1"/>
          <c:order val="0"/>
          <c:tx>
            <c:v>10000</c:v>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Sheet1!$C$3:$D$3</c:f>
              <c:strCache>
                <c:ptCount val="2"/>
                <c:pt idx="0">
                  <c:v>MongoDB</c:v>
                </c:pt>
                <c:pt idx="1">
                  <c:v>Riak</c:v>
                </c:pt>
              </c:strCache>
            </c:strRef>
          </c:cat>
          <c:val>
            <c:numRef>
              <c:f>Sheet1!$C$4:$D$4</c:f>
              <c:numCache>
                <c:formatCode>General</c:formatCode>
                <c:ptCount val="2"/>
                <c:pt idx="0">
                  <c:v>8</c:v>
                </c:pt>
                <c:pt idx="1">
                  <c:v>6</c:v>
                </c:pt>
              </c:numCache>
            </c:numRef>
          </c:val>
          <c:extLst>
            <c:ext xmlns:c16="http://schemas.microsoft.com/office/drawing/2014/chart" uri="{C3380CC4-5D6E-409C-BE32-E72D297353CC}">
              <c16:uniqueId val="{00000000-B708-4238-AA61-FFA04ED16EF4}"/>
            </c:ext>
          </c:extLst>
        </c:ser>
        <c:ser>
          <c:idx val="2"/>
          <c:order val="1"/>
          <c:tx>
            <c:v>30000</c:v>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Sheet1!$C$3:$D$3</c:f>
              <c:strCache>
                <c:ptCount val="2"/>
                <c:pt idx="0">
                  <c:v>MongoDB</c:v>
                </c:pt>
                <c:pt idx="1">
                  <c:v>Riak</c:v>
                </c:pt>
              </c:strCache>
            </c:strRef>
          </c:cat>
          <c:val>
            <c:numRef>
              <c:f>Sheet1!$C$5:$D$5</c:f>
              <c:numCache>
                <c:formatCode>General</c:formatCode>
                <c:ptCount val="2"/>
                <c:pt idx="0">
                  <c:v>6</c:v>
                </c:pt>
                <c:pt idx="1">
                  <c:v>9</c:v>
                </c:pt>
              </c:numCache>
            </c:numRef>
          </c:val>
          <c:extLst>
            <c:ext xmlns:c16="http://schemas.microsoft.com/office/drawing/2014/chart" uri="{C3380CC4-5D6E-409C-BE32-E72D297353CC}">
              <c16:uniqueId val="{00000001-B708-4238-AA61-FFA04ED16EF4}"/>
            </c:ext>
          </c:extLst>
        </c:ser>
        <c:ser>
          <c:idx val="0"/>
          <c:order val="2"/>
          <c:tx>
            <c:v>50000</c:v>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Sheet1!$C$3:$D$3</c:f>
              <c:strCache>
                <c:ptCount val="2"/>
                <c:pt idx="0">
                  <c:v>MongoDB</c:v>
                </c:pt>
                <c:pt idx="1">
                  <c:v>Riak</c:v>
                </c:pt>
              </c:strCache>
            </c:strRef>
          </c:cat>
          <c:val>
            <c:numRef>
              <c:f>Sheet1!$C$6:$D$6</c:f>
              <c:numCache>
                <c:formatCode>General</c:formatCode>
                <c:ptCount val="2"/>
                <c:pt idx="0">
                  <c:v>8</c:v>
                </c:pt>
                <c:pt idx="1">
                  <c:v>7</c:v>
                </c:pt>
              </c:numCache>
            </c:numRef>
          </c:val>
          <c:extLst>
            <c:ext xmlns:c16="http://schemas.microsoft.com/office/drawing/2014/chart" uri="{C3380CC4-5D6E-409C-BE32-E72D297353CC}">
              <c16:uniqueId val="{00000002-B708-4238-AA61-FFA04ED16EF4}"/>
            </c:ext>
          </c:extLst>
        </c:ser>
        <c:ser>
          <c:idx val="3"/>
          <c:order val="3"/>
          <c:tx>
            <c:v>80000</c:v>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Sheet1!$C$3:$D$3</c:f>
              <c:strCache>
                <c:ptCount val="2"/>
                <c:pt idx="0">
                  <c:v>MongoDB</c:v>
                </c:pt>
                <c:pt idx="1">
                  <c:v>Riak</c:v>
                </c:pt>
              </c:strCache>
            </c:strRef>
          </c:cat>
          <c:val>
            <c:numRef>
              <c:f>Sheet1!$C$7:$D$7</c:f>
              <c:numCache>
                <c:formatCode>General</c:formatCode>
                <c:ptCount val="2"/>
                <c:pt idx="0">
                  <c:v>8</c:v>
                </c:pt>
                <c:pt idx="1">
                  <c:v>10</c:v>
                </c:pt>
              </c:numCache>
            </c:numRef>
          </c:val>
          <c:extLst>
            <c:ext xmlns:c16="http://schemas.microsoft.com/office/drawing/2014/chart" uri="{C3380CC4-5D6E-409C-BE32-E72D297353CC}">
              <c16:uniqueId val="{00000003-B708-4238-AA61-FFA04ED16EF4}"/>
            </c:ext>
          </c:extLst>
        </c:ser>
        <c:ser>
          <c:idx val="4"/>
          <c:order val="4"/>
          <c:tx>
            <c:v>100000</c:v>
          </c:tx>
          <c:spPr>
            <a:solidFill>
              <a:schemeClr val="accent5">
                <a:alpha val="85000"/>
              </a:schemeClr>
            </a:solidFill>
            <a:ln w="9525" cap="flat" cmpd="sng" algn="ctr">
              <a:solidFill>
                <a:schemeClr val="accent5">
                  <a:lumMod val="75000"/>
                </a:schemeClr>
              </a:solidFill>
              <a:round/>
            </a:ln>
            <a:effectLst/>
            <a:sp3d contourW="9525">
              <a:contourClr>
                <a:schemeClr val="accent5">
                  <a:lumMod val="75000"/>
                </a:schemeClr>
              </a:contourClr>
            </a:sp3d>
          </c:spPr>
          <c:invertIfNegative val="0"/>
          <c:cat>
            <c:strRef>
              <c:f>Sheet1!$C$3:$D$3</c:f>
              <c:strCache>
                <c:ptCount val="2"/>
                <c:pt idx="0">
                  <c:v>MongoDB</c:v>
                </c:pt>
                <c:pt idx="1">
                  <c:v>Riak</c:v>
                </c:pt>
              </c:strCache>
            </c:strRef>
          </c:cat>
          <c:val>
            <c:numRef>
              <c:f>Sheet1!$C$8:$D$8</c:f>
              <c:numCache>
                <c:formatCode>General</c:formatCode>
                <c:ptCount val="2"/>
                <c:pt idx="0">
                  <c:v>7</c:v>
                </c:pt>
                <c:pt idx="1">
                  <c:v>18</c:v>
                </c:pt>
              </c:numCache>
            </c:numRef>
          </c:val>
          <c:extLst>
            <c:ext xmlns:c16="http://schemas.microsoft.com/office/drawing/2014/chart" uri="{C3380CC4-5D6E-409C-BE32-E72D297353CC}">
              <c16:uniqueId val="{00000004-B708-4238-AA61-FFA04ED16EF4}"/>
            </c:ext>
          </c:extLst>
        </c:ser>
        <c:ser>
          <c:idx val="5"/>
          <c:order val="5"/>
          <c:tx>
            <c:v>130000</c:v>
          </c:tx>
          <c:spPr>
            <a:solidFill>
              <a:schemeClr val="accent6">
                <a:alpha val="85000"/>
              </a:schemeClr>
            </a:solidFill>
            <a:ln w="9525" cap="flat" cmpd="sng" algn="ctr">
              <a:solidFill>
                <a:schemeClr val="accent6">
                  <a:lumMod val="75000"/>
                </a:schemeClr>
              </a:solidFill>
              <a:round/>
            </a:ln>
            <a:effectLst/>
            <a:sp3d contourW="9525">
              <a:contourClr>
                <a:schemeClr val="accent6">
                  <a:lumMod val="75000"/>
                </a:schemeClr>
              </a:contourClr>
            </a:sp3d>
          </c:spPr>
          <c:invertIfNegative val="0"/>
          <c:cat>
            <c:strRef>
              <c:f>Sheet1!$C$3:$D$3</c:f>
              <c:strCache>
                <c:ptCount val="2"/>
                <c:pt idx="0">
                  <c:v>MongoDB</c:v>
                </c:pt>
                <c:pt idx="1">
                  <c:v>Riak</c:v>
                </c:pt>
              </c:strCache>
            </c:strRef>
          </c:cat>
          <c:val>
            <c:numRef>
              <c:f>Sheet1!$C$9:$D$9</c:f>
              <c:numCache>
                <c:formatCode>General</c:formatCode>
                <c:ptCount val="2"/>
                <c:pt idx="0">
                  <c:v>7</c:v>
                </c:pt>
                <c:pt idx="1">
                  <c:v>10</c:v>
                </c:pt>
              </c:numCache>
            </c:numRef>
          </c:val>
          <c:extLst>
            <c:ext xmlns:c16="http://schemas.microsoft.com/office/drawing/2014/chart" uri="{C3380CC4-5D6E-409C-BE32-E72D297353CC}">
              <c16:uniqueId val="{00000005-B708-4238-AA61-FFA04ED16EF4}"/>
            </c:ext>
          </c:extLst>
        </c:ser>
        <c:dLbls>
          <c:showLegendKey val="0"/>
          <c:showVal val="0"/>
          <c:showCatName val="0"/>
          <c:showSerName val="0"/>
          <c:showPercent val="0"/>
          <c:showBubbleSize val="0"/>
        </c:dLbls>
        <c:gapWidth val="65"/>
        <c:shape val="box"/>
        <c:axId val="606568504"/>
        <c:axId val="606568832"/>
        <c:axId val="0"/>
      </c:bar3DChart>
      <c:catAx>
        <c:axId val="60656850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sz="1200"/>
                  <a:t>DATABASES</a:t>
                </a:r>
              </a:p>
            </c:rich>
          </c:tx>
          <c:layout>
            <c:manualLayout>
              <c:xMode val="edge"/>
              <c:yMode val="edge"/>
              <c:x val="0.45156214786229654"/>
              <c:y val="0.8152539922790428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06568832"/>
        <c:crosses val="autoZero"/>
        <c:auto val="1"/>
        <c:lblAlgn val="ctr"/>
        <c:lblOffset val="100"/>
        <c:noMultiLvlLbl val="0"/>
      </c:catAx>
      <c:valAx>
        <c:axId val="606568832"/>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sz="1200"/>
                  <a:t>Time (ms)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06568504"/>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b="1" i="0" baseline="0">
                <a:effectLst/>
              </a:rPr>
              <a:t>DELETE 4 NODES</a:t>
            </a:r>
            <a:endParaRPr lang="en-US">
              <a:effectLst/>
            </a:endParaRP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1"/>
          <c:order val="0"/>
          <c:tx>
            <c:v>10000</c:v>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Sheet2!$B$1:$C$1</c:f>
              <c:strCache>
                <c:ptCount val="2"/>
                <c:pt idx="0">
                  <c:v>MongoDB</c:v>
                </c:pt>
                <c:pt idx="1">
                  <c:v>Riak</c:v>
                </c:pt>
              </c:strCache>
            </c:strRef>
          </c:cat>
          <c:val>
            <c:numRef>
              <c:f>Sheet2!$B$2:$C$2</c:f>
              <c:numCache>
                <c:formatCode>General</c:formatCode>
                <c:ptCount val="2"/>
                <c:pt idx="0">
                  <c:v>6</c:v>
                </c:pt>
                <c:pt idx="1">
                  <c:v>16</c:v>
                </c:pt>
              </c:numCache>
            </c:numRef>
          </c:val>
          <c:extLst>
            <c:ext xmlns:c16="http://schemas.microsoft.com/office/drawing/2014/chart" uri="{C3380CC4-5D6E-409C-BE32-E72D297353CC}">
              <c16:uniqueId val="{00000000-FB2C-4AC8-87BA-4CB9122E83C5}"/>
            </c:ext>
          </c:extLst>
        </c:ser>
        <c:ser>
          <c:idx val="2"/>
          <c:order val="1"/>
          <c:tx>
            <c:v>30000</c:v>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Sheet2!$B$1:$C$1</c:f>
              <c:strCache>
                <c:ptCount val="2"/>
                <c:pt idx="0">
                  <c:v>MongoDB</c:v>
                </c:pt>
                <c:pt idx="1">
                  <c:v>Riak</c:v>
                </c:pt>
              </c:strCache>
            </c:strRef>
          </c:cat>
          <c:val>
            <c:numRef>
              <c:f>Sheet2!$B$3:$C$3</c:f>
              <c:numCache>
                <c:formatCode>General</c:formatCode>
                <c:ptCount val="2"/>
                <c:pt idx="0">
                  <c:v>9</c:v>
                </c:pt>
                <c:pt idx="1">
                  <c:v>7</c:v>
                </c:pt>
              </c:numCache>
            </c:numRef>
          </c:val>
          <c:extLst>
            <c:ext xmlns:c16="http://schemas.microsoft.com/office/drawing/2014/chart" uri="{C3380CC4-5D6E-409C-BE32-E72D297353CC}">
              <c16:uniqueId val="{00000001-FB2C-4AC8-87BA-4CB9122E83C5}"/>
            </c:ext>
          </c:extLst>
        </c:ser>
        <c:ser>
          <c:idx val="0"/>
          <c:order val="2"/>
          <c:tx>
            <c:v>50000</c:v>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Sheet2!$B$1:$C$1</c:f>
              <c:strCache>
                <c:ptCount val="2"/>
                <c:pt idx="0">
                  <c:v>MongoDB</c:v>
                </c:pt>
                <c:pt idx="1">
                  <c:v>Riak</c:v>
                </c:pt>
              </c:strCache>
            </c:strRef>
          </c:cat>
          <c:val>
            <c:numRef>
              <c:f>Sheet2!$B$4:$C$4</c:f>
              <c:numCache>
                <c:formatCode>General</c:formatCode>
                <c:ptCount val="2"/>
                <c:pt idx="0">
                  <c:v>7</c:v>
                </c:pt>
                <c:pt idx="1">
                  <c:v>5</c:v>
                </c:pt>
              </c:numCache>
            </c:numRef>
          </c:val>
          <c:extLst>
            <c:ext xmlns:c16="http://schemas.microsoft.com/office/drawing/2014/chart" uri="{C3380CC4-5D6E-409C-BE32-E72D297353CC}">
              <c16:uniqueId val="{00000002-FB2C-4AC8-87BA-4CB9122E83C5}"/>
            </c:ext>
          </c:extLst>
        </c:ser>
        <c:ser>
          <c:idx val="3"/>
          <c:order val="3"/>
          <c:tx>
            <c:v>80000</c:v>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Sheet2!$B$1:$C$1</c:f>
              <c:strCache>
                <c:ptCount val="2"/>
                <c:pt idx="0">
                  <c:v>MongoDB</c:v>
                </c:pt>
                <c:pt idx="1">
                  <c:v>Riak</c:v>
                </c:pt>
              </c:strCache>
            </c:strRef>
          </c:cat>
          <c:val>
            <c:numRef>
              <c:f>Sheet2!$B$5:$C$5</c:f>
              <c:numCache>
                <c:formatCode>General</c:formatCode>
                <c:ptCount val="2"/>
                <c:pt idx="0">
                  <c:v>9</c:v>
                </c:pt>
                <c:pt idx="1">
                  <c:v>5</c:v>
                </c:pt>
              </c:numCache>
            </c:numRef>
          </c:val>
          <c:extLst>
            <c:ext xmlns:c16="http://schemas.microsoft.com/office/drawing/2014/chart" uri="{C3380CC4-5D6E-409C-BE32-E72D297353CC}">
              <c16:uniqueId val="{00000003-FB2C-4AC8-87BA-4CB9122E83C5}"/>
            </c:ext>
          </c:extLst>
        </c:ser>
        <c:ser>
          <c:idx val="4"/>
          <c:order val="4"/>
          <c:tx>
            <c:v>100000</c:v>
          </c:tx>
          <c:spPr>
            <a:solidFill>
              <a:schemeClr val="accent5">
                <a:alpha val="85000"/>
              </a:schemeClr>
            </a:solidFill>
            <a:ln w="9525" cap="flat" cmpd="sng" algn="ctr">
              <a:solidFill>
                <a:schemeClr val="accent5">
                  <a:lumMod val="75000"/>
                </a:schemeClr>
              </a:solidFill>
              <a:round/>
            </a:ln>
            <a:effectLst/>
            <a:sp3d contourW="9525">
              <a:contourClr>
                <a:schemeClr val="accent5">
                  <a:lumMod val="75000"/>
                </a:schemeClr>
              </a:contourClr>
            </a:sp3d>
          </c:spPr>
          <c:invertIfNegative val="0"/>
          <c:cat>
            <c:strRef>
              <c:f>Sheet2!$B$1:$C$1</c:f>
              <c:strCache>
                <c:ptCount val="2"/>
                <c:pt idx="0">
                  <c:v>MongoDB</c:v>
                </c:pt>
                <c:pt idx="1">
                  <c:v>Riak</c:v>
                </c:pt>
              </c:strCache>
            </c:strRef>
          </c:cat>
          <c:val>
            <c:numRef>
              <c:f>Sheet2!$B$6:$C$6</c:f>
              <c:numCache>
                <c:formatCode>General</c:formatCode>
                <c:ptCount val="2"/>
                <c:pt idx="0">
                  <c:v>5</c:v>
                </c:pt>
                <c:pt idx="1">
                  <c:v>6</c:v>
                </c:pt>
              </c:numCache>
            </c:numRef>
          </c:val>
          <c:extLst>
            <c:ext xmlns:c16="http://schemas.microsoft.com/office/drawing/2014/chart" uri="{C3380CC4-5D6E-409C-BE32-E72D297353CC}">
              <c16:uniqueId val="{00000004-FB2C-4AC8-87BA-4CB9122E83C5}"/>
            </c:ext>
          </c:extLst>
        </c:ser>
        <c:ser>
          <c:idx val="5"/>
          <c:order val="5"/>
          <c:tx>
            <c:v>130000</c:v>
          </c:tx>
          <c:spPr>
            <a:solidFill>
              <a:schemeClr val="accent6">
                <a:alpha val="85000"/>
              </a:schemeClr>
            </a:solidFill>
            <a:ln w="9525" cap="flat" cmpd="sng" algn="ctr">
              <a:solidFill>
                <a:schemeClr val="accent6">
                  <a:lumMod val="75000"/>
                </a:schemeClr>
              </a:solidFill>
              <a:round/>
            </a:ln>
            <a:effectLst/>
            <a:sp3d contourW="9525">
              <a:contourClr>
                <a:schemeClr val="accent6">
                  <a:lumMod val="75000"/>
                </a:schemeClr>
              </a:contourClr>
            </a:sp3d>
          </c:spPr>
          <c:invertIfNegative val="0"/>
          <c:cat>
            <c:strRef>
              <c:f>Sheet2!$B$1:$C$1</c:f>
              <c:strCache>
                <c:ptCount val="2"/>
                <c:pt idx="0">
                  <c:v>MongoDB</c:v>
                </c:pt>
                <c:pt idx="1">
                  <c:v>Riak</c:v>
                </c:pt>
              </c:strCache>
            </c:strRef>
          </c:cat>
          <c:val>
            <c:numRef>
              <c:f>Sheet2!$B$7:$C$7</c:f>
              <c:numCache>
                <c:formatCode>General</c:formatCode>
                <c:ptCount val="2"/>
                <c:pt idx="0">
                  <c:v>7</c:v>
                </c:pt>
                <c:pt idx="1">
                  <c:v>7</c:v>
                </c:pt>
              </c:numCache>
            </c:numRef>
          </c:val>
          <c:extLst>
            <c:ext xmlns:c16="http://schemas.microsoft.com/office/drawing/2014/chart" uri="{C3380CC4-5D6E-409C-BE32-E72D297353CC}">
              <c16:uniqueId val="{00000005-FB2C-4AC8-87BA-4CB9122E83C5}"/>
            </c:ext>
          </c:extLst>
        </c:ser>
        <c:dLbls>
          <c:showLegendKey val="0"/>
          <c:showVal val="0"/>
          <c:showCatName val="0"/>
          <c:showSerName val="0"/>
          <c:showPercent val="0"/>
          <c:showBubbleSize val="0"/>
        </c:dLbls>
        <c:gapWidth val="65"/>
        <c:shape val="box"/>
        <c:axId val="604879552"/>
        <c:axId val="604880536"/>
        <c:axId val="0"/>
      </c:bar3DChart>
      <c:catAx>
        <c:axId val="60487955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DATABASES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04880536"/>
        <c:crosses val="autoZero"/>
        <c:auto val="1"/>
        <c:lblAlgn val="ctr"/>
        <c:lblOffset val="100"/>
        <c:noMultiLvlLbl val="0"/>
      </c:catAx>
      <c:valAx>
        <c:axId val="604880536"/>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Time(ms)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04879552"/>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DATA UPDATION WITH 50000 RECORDS  </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6348381452318461"/>
          <c:y val="0.12541666666666668"/>
          <c:w val="0.80596062992125983"/>
          <c:h val="0.58625729075532229"/>
        </c:manualLayout>
      </c:layout>
      <c:lineChart>
        <c:grouping val="standard"/>
        <c:varyColors val="0"/>
        <c:ser>
          <c:idx val="1"/>
          <c:order val="0"/>
          <c:tx>
            <c:strRef>
              <c:f>'insert 50000'!$B$1</c:f>
              <c:strCache>
                <c:ptCount val="1"/>
                <c:pt idx="0">
                  <c:v>MongoDB</c:v>
                </c:pt>
              </c:strCache>
            </c:strRef>
          </c:tx>
          <c:spPr>
            <a:ln w="22225" cap="rnd">
              <a:solidFill>
                <a:schemeClr val="accent2"/>
              </a:solidFill>
            </a:ln>
            <a:effectLst>
              <a:glow rad="139700">
                <a:schemeClr val="accent2">
                  <a:satMod val="175000"/>
                  <a:alpha val="14000"/>
                </a:schemeClr>
              </a:glow>
            </a:effectLst>
          </c:spPr>
          <c:marker>
            <c:symbol val="none"/>
          </c:marker>
          <c:cat>
            <c:numLit>
              <c:formatCode>General</c:formatCode>
              <c:ptCount val="4"/>
              <c:pt idx="0">
                <c:v>1</c:v>
              </c:pt>
              <c:pt idx="1">
                <c:v>2</c:v>
              </c:pt>
              <c:pt idx="2">
                <c:v>4</c:v>
              </c:pt>
              <c:pt idx="3">
                <c:v>8</c:v>
              </c:pt>
            </c:numLit>
          </c:cat>
          <c:val>
            <c:numRef>
              <c:f>'insert 50000'!$B$2:$B$5</c:f>
              <c:numCache>
                <c:formatCode>General</c:formatCode>
                <c:ptCount val="4"/>
                <c:pt idx="0">
                  <c:v>48</c:v>
                </c:pt>
                <c:pt idx="1">
                  <c:v>21</c:v>
                </c:pt>
                <c:pt idx="2">
                  <c:v>27</c:v>
                </c:pt>
                <c:pt idx="3">
                  <c:v>30</c:v>
                </c:pt>
              </c:numCache>
            </c:numRef>
          </c:val>
          <c:smooth val="0"/>
          <c:extLst>
            <c:ext xmlns:c16="http://schemas.microsoft.com/office/drawing/2014/chart" uri="{C3380CC4-5D6E-409C-BE32-E72D297353CC}">
              <c16:uniqueId val="{00000000-3739-4405-A43B-53320A0601A5}"/>
            </c:ext>
          </c:extLst>
        </c:ser>
        <c:ser>
          <c:idx val="2"/>
          <c:order val="1"/>
          <c:tx>
            <c:strRef>
              <c:f>'insert 50000'!$C$1</c:f>
              <c:strCache>
                <c:ptCount val="1"/>
                <c:pt idx="0">
                  <c:v>Riak</c:v>
                </c:pt>
              </c:strCache>
            </c:strRef>
          </c:tx>
          <c:spPr>
            <a:ln w="22225" cap="rnd">
              <a:solidFill>
                <a:schemeClr val="accent3"/>
              </a:solidFill>
            </a:ln>
            <a:effectLst>
              <a:glow rad="139700">
                <a:schemeClr val="accent3">
                  <a:satMod val="175000"/>
                  <a:alpha val="14000"/>
                </a:schemeClr>
              </a:glow>
            </a:effectLst>
          </c:spPr>
          <c:marker>
            <c:symbol val="none"/>
          </c:marker>
          <c:cat>
            <c:numLit>
              <c:formatCode>General</c:formatCode>
              <c:ptCount val="4"/>
              <c:pt idx="0">
                <c:v>1</c:v>
              </c:pt>
              <c:pt idx="1">
                <c:v>2</c:v>
              </c:pt>
              <c:pt idx="2">
                <c:v>4</c:v>
              </c:pt>
              <c:pt idx="3">
                <c:v>8</c:v>
              </c:pt>
            </c:numLit>
          </c:cat>
          <c:val>
            <c:numRef>
              <c:f>'insert 50000'!$C$2:$C$5</c:f>
              <c:numCache>
                <c:formatCode>General</c:formatCode>
                <c:ptCount val="4"/>
                <c:pt idx="0">
                  <c:v>12</c:v>
                </c:pt>
                <c:pt idx="1">
                  <c:v>10</c:v>
                </c:pt>
                <c:pt idx="2">
                  <c:v>7</c:v>
                </c:pt>
                <c:pt idx="3">
                  <c:v>9</c:v>
                </c:pt>
              </c:numCache>
            </c:numRef>
          </c:val>
          <c:smooth val="0"/>
          <c:extLst>
            <c:ext xmlns:c16="http://schemas.microsoft.com/office/drawing/2014/chart" uri="{C3380CC4-5D6E-409C-BE32-E72D297353CC}">
              <c16:uniqueId val="{00000001-3739-4405-A43B-53320A0601A5}"/>
            </c:ext>
          </c:extLst>
        </c:ser>
        <c:dLbls>
          <c:showLegendKey val="0"/>
          <c:showVal val="0"/>
          <c:showCatName val="0"/>
          <c:showSerName val="0"/>
          <c:showPercent val="0"/>
          <c:showBubbleSize val="0"/>
        </c:dLbls>
        <c:smooth val="0"/>
        <c:axId val="562371160"/>
        <c:axId val="562371816"/>
      </c:lineChart>
      <c:catAx>
        <c:axId val="56237116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Nodes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62371816"/>
        <c:crosses val="autoZero"/>
        <c:auto val="1"/>
        <c:lblAlgn val="ctr"/>
        <c:lblOffset val="100"/>
        <c:noMultiLvlLbl val="0"/>
      </c:catAx>
      <c:valAx>
        <c:axId val="56237181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Time (ms)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623711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A105D8-F6D3-4348-84D3-F9F9084174AB}"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03112-EBE4-4422-9EC1-3EFD3972293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477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DA105D8-F6D3-4348-84D3-F9F9084174AB}"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03112-EBE4-4422-9EC1-3EFD39722933}" type="slidenum">
              <a:rPr lang="en-US" smtClean="0"/>
              <a:t>‹#›</a:t>
            </a:fld>
            <a:endParaRPr lang="en-US"/>
          </a:p>
        </p:txBody>
      </p:sp>
    </p:spTree>
    <p:extLst>
      <p:ext uri="{BB962C8B-B14F-4D97-AF65-F5344CB8AC3E}">
        <p14:creationId xmlns:p14="http://schemas.microsoft.com/office/powerpoint/2010/main" val="77077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A105D8-F6D3-4348-84D3-F9F9084174AB}"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03112-EBE4-4422-9EC1-3EFD39722933}" type="slidenum">
              <a:rPr lang="en-US" smtClean="0"/>
              <a:t>‹#›</a:t>
            </a:fld>
            <a:endParaRPr lang="en-US"/>
          </a:p>
        </p:txBody>
      </p:sp>
    </p:spTree>
    <p:extLst>
      <p:ext uri="{BB962C8B-B14F-4D97-AF65-F5344CB8AC3E}">
        <p14:creationId xmlns:p14="http://schemas.microsoft.com/office/powerpoint/2010/main" val="3947698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A105D8-F6D3-4348-84D3-F9F9084174AB}"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03112-EBE4-4422-9EC1-3EFD3972293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60058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A105D8-F6D3-4348-84D3-F9F9084174AB}"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03112-EBE4-4422-9EC1-3EFD39722933}" type="slidenum">
              <a:rPr lang="en-US" smtClean="0"/>
              <a:t>‹#›</a:t>
            </a:fld>
            <a:endParaRPr lang="en-US"/>
          </a:p>
        </p:txBody>
      </p:sp>
    </p:spTree>
    <p:extLst>
      <p:ext uri="{BB962C8B-B14F-4D97-AF65-F5344CB8AC3E}">
        <p14:creationId xmlns:p14="http://schemas.microsoft.com/office/powerpoint/2010/main" val="2439738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A105D8-F6D3-4348-84D3-F9F9084174AB}"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03112-EBE4-4422-9EC1-3EFD3972293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20268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A105D8-F6D3-4348-84D3-F9F9084174AB}"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03112-EBE4-4422-9EC1-3EFD39722933}" type="slidenum">
              <a:rPr lang="en-US" smtClean="0"/>
              <a:t>‹#›</a:t>
            </a:fld>
            <a:endParaRPr lang="en-US"/>
          </a:p>
        </p:txBody>
      </p:sp>
    </p:spTree>
    <p:extLst>
      <p:ext uri="{BB962C8B-B14F-4D97-AF65-F5344CB8AC3E}">
        <p14:creationId xmlns:p14="http://schemas.microsoft.com/office/powerpoint/2010/main" val="2112412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105D8-F6D3-4348-84D3-F9F9084174AB}"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03112-EBE4-4422-9EC1-3EFD39722933}" type="slidenum">
              <a:rPr lang="en-US" smtClean="0"/>
              <a:t>‹#›</a:t>
            </a:fld>
            <a:endParaRPr lang="en-US"/>
          </a:p>
        </p:txBody>
      </p:sp>
    </p:spTree>
    <p:extLst>
      <p:ext uri="{BB962C8B-B14F-4D97-AF65-F5344CB8AC3E}">
        <p14:creationId xmlns:p14="http://schemas.microsoft.com/office/powerpoint/2010/main" val="1023613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105D8-F6D3-4348-84D3-F9F9084174AB}"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03112-EBE4-4422-9EC1-3EFD39722933}" type="slidenum">
              <a:rPr lang="en-US" smtClean="0"/>
              <a:t>‹#›</a:t>
            </a:fld>
            <a:endParaRPr lang="en-US"/>
          </a:p>
        </p:txBody>
      </p:sp>
    </p:spTree>
    <p:extLst>
      <p:ext uri="{BB962C8B-B14F-4D97-AF65-F5344CB8AC3E}">
        <p14:creationId xmlns:p14="http://schemas.microsoft.com/office/powerpoint/2010/main" val="197001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105D8-F6D3-4348-84D3-F9F9084174AB}"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03112-EBE4-4422-9EC1-3EFD39722933}" type="slidenum">
              <a:rPr lang="en-US" smtClean="0"/>
              <a:t>‹#›</a:t>
            </a:fld>
            <a:endParaRPr lang="en-US"/>
          </a:p>
        </p:txBody>
      </p:sp>
    </p:spTree>
    <p:extLst>
      <p:ext uri="{BB962C8B-B14F-4D97-AF65-F5344CB8AC3E}">
        <p14:creationId xmlns:p14="http://schemas.microsoft.com/office/powerpoint/2010/main" val="284084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A105D8-F6D3-4348-84D3-F9F9084174AB}"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03112-EBE4-4422-9EC1-3EFD39722933}" type="slidenum">
              <a:rPr lang="en-US" smtClean="0"/>
              <a:t>‹#›</a:t>
            </a:fld>
            <a:endParaRPr lang="en-US"/>
          </a:p>
        </p:txBody>
      </p:sp>
    </p:spTree>
    <p:extLst>
      <p:ext uri="{BB962C8B-B14F-4D97-AF65-F5344CB8AC3E}">
        <p14:creationId xmlns:p14="http://schemas.microsoft.com/office/powerpoint/2010/main" val="1577662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A105D8-F6D3-4348-84D3-F9F9084174AB}"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03112-EBE4-4422-9EC1-3EFD39722933}" type="slidenum">
              <a:rPr lang="en-US" smtClean="0"/>
              <a:t>‹#›</a:t>
            </a:fld>
            <a:endParaRPr lang="en-US"/>
          </a:p>
        </p:txBody>
      </p:sp>
    </p:spTree>
    <p:extLst>
      <p:ext uri="{BB962C8B-B14F-4D97-AF65-F5344CB8AC3E}">
        <p14:creationId xmlns:p14="http://schemas.microsoft.com/office/powerpoint/2010/main" val="233445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A105D8-F6D3-4348-84D3-F9F9084174AB}"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03112-EBE4-4422-9EC1-3EFD39722933}" type="slidenum">
              <a:rPr lang="en-US" smtClean="0"/>
              <a:t>‹#›</a:t>
            </a:fld>
            <a:endParaRPr lang="en-US"/>
          </a:p>
        </p:txBody>
      </p:sp>
    </p:spTree>
    <p:extLst>
      <p:ext uri="{BB962C8B-B14F-4D97-AF65-F5344CB8AC3E}">
        <p14:creationId xmlns:p14="http://schemas.microsoft.com/office/powerpoint/2010/main" val="62332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A105D8-F6D3-4348-84D3-F9F9084174AB}"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03112-EBE4-4422-9EC1-3EFD39722933}" type="slidenum">
              <a:rPr lang="en-US" smtClean="0"/>
              <a:t>‹#›</a:t>
            </a:fld>
            <a:endParaRPr lang="en-US"/>
          </a:p>
        </p:txBody>
      </p:sp>
    </p:spTree>
    <p:extLst>
      <p:ext uri="{BB962C8B-B14F-4D97-AF65-F5344CB8AC3E}">
        <p14:creationId xmlns:p14="http://schemas.microsoft.com/office/powerpoint/2010/main" val="245029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105D8-F6D3-4348-84D3-F9F9084174AB}"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303112-EBE4-4422-9EC1-3EFD39722933}" type="slidenum">
              <a:rPr lang="en-US" smtClean="0"/>
              <a:t>‹#›</a:t>
            </a:fld>
            <a:endParaRPr lang="en-US"/>
          </a:p>
        </p:txBody>
      </p:sp>
    </p:spTree>
    <p:extLst>
      <p:ext uri="{BB962C8B-B14F-4D97-AF65-F5344CB8AC3E}">
        <p14:creationId xmlns:p14="http://schemas.microsoft.com/office/powerpoint/2010/main" val="1850180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A105D8-F6D3-4348-84D3-F9F9084174AB}"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03112-EBE4-4422-9EC1-3EFD39722933}" type="slidenum">
              <a:rPr lang="en-US" smtClean="0"/>
              <a:t>‹#›</a:t>
            </a:fld>
            <a:endParaRPr lang="en-US"/>
          </a:p>
        </p:txBody>
      </p:sp>
    </p:spTree>
    <p:extLst>
      <p:ext uri="{BB962C8B-B14F-4D97-AF65-F5344CB8AC3E}">
        <p14:creationId xmlns:p14="http://schemas.microsoft.com/office/powerpoint/2010/main" val="10455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A105D8-F6D3-4348-84D3-F9F9084174AB}"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03112-EBE4-4422-9EC1-3EFD39722933}" type="slidenum">
              <a:rPr lang="en-US" smtClean="0"/>
              <a:t>‹#›</a:t>
            </a:fld>
            <a:endParaRPr lang="en-US"/>
          </a:p>
        </p:txBody>
      </p:sp>
    </p:spTree>
    <p:extLst>
      <p:ext uri="{BB962C8B-B14F-4D97-AF65-F5344CB8AC3E}">
        <p14:creationId xmlns:p14="http://schemas.microsoft.com/office/powerpoint/2010/main" val="39261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DA105D8-F6D3-4348-84D3-F9F9084174AB}" type="datetimeFigureOut">
              <a:rPr lang="en-US" smtClean="0"/>
              <a:t>11/29/2017</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0303112-EBE4-4422-9EC1-3EFD39722933}" type="slidenum">
              <a:rPr lang="en-US" smtClean="0"/>
              <a:t>‹#›</a:t>
            </a:fld>
            <a:endParaRPr lang="en-US"/>
          </a:p>
        </p:txBody>
      </p:sp>
    </p:spTree>
    <p:extLst>
      <p:ext uri="{BB962C8B-B14F-4D97-AF65-F5344CB8AC3E}">
        <p14:creationId xmlns:p14="http://schemas.microsoft.com/office/powerpoint/2010/main" val="332360593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6CA3-4CA0-4DB9-BAA4-44C346820FDB}"/>
              </a:ext>
            </a:extLst>
          </p:cNvPr>
          <p:cNvSpPr>
            <a:spLocks noGrp="1"/>
          </p:cNvSpPr>
          <p:nvPr>
            <p:ph type="ctrTitle"/>
          </p:nvPr>
        </p:nvSpPr>
        <p:spPr>
          <a:xfrm>
            <a:off x="684212" y="341710"/>
            <a:ext cx="11012488" cy="803509"/>
          </a:xfrm>
        </p:spPr>
        <p:txBody>
          <a:bodyPr>
            <a:normAutofit/>
          </a:bodyPr>
          <a:lstStyle/>
          <a:p>
            <a:pPr algn="ctr"/>
            <a:r>
              <a:rPr lang="en-US" sz="4000" dirty="0"/>
              <a:t>CS554: DATA INTENSIVE COMPUTING</a:t>
            </a:r>
          </a:p>
        </p:txBody>
      </p:sp>
      <p:sp>
        <p:nvSpPr>
          <p:cNvPr id="3" name="Subtitle 2">
            <a:extLst>
              <a:ext uri="{FF2B5EF4-FFF2-40B4-BE49-F238E27FC236}">
                <a16:creationId xmlns:a16="http://schemas.microsoft.com/office/drawing/2014/main" id="{1C571136-DA20-4F8F-8C4A-76238EDBA3CD}"/>
              </a:ext>
            </a:extLst>
          </p:cNvPr>
          <p:cNvSpPr>
            <a:spLocks noGrp="1"/>
          </p:cNvSpPr>
          <p:nvPr>
            <p:ph type="subTitle" idx="1"/>
          </p:nvPr>
        </p:nvSpPr>
        <p:spPr>
          <a:xfrm>
            <a:off x="836612" y="1853142"/>
            <a:ext cx="10783888" cy="2461406"/>
          </a:xfrm>
        </p:spPr>
        <p:txBody>
          <a:bodyPr>
            <a:noAutofit/>
          </a:bodyPr>
          <a:lstStyle/>
          <a:p>
            <a:pPr lvl="0" algn="ctr"/>
            <a:r>
              <a:rPr lang="en-IN" sz="4800" b="1" dirty="0">
                <a:solidFill>
                  <a:srgbClr val="FFFF00"/>
                </a:solidFill>
                <a:latin typeface="Calibri-Bold" pitchFamily="18"/>
              </a:rPr>
              <a:t>Benchmark: NoSQL Databases</a:t>
            </a:r>
          </a:p>
          <a:p>
            <a:pPr lvl="0" algn="ctr"/>
            <a:r>
              <a:rPr lang="en-IN" sz="4800" b="1" dirty="0">
                <a:solidFill>
                  <a:srgbClr val="FFFF00"/>
                </a:solidFill>
                <a:latin typeface="Calibri-Bold" pitchFamily="18"/>
              </a:rPr>
              <a:t>MongoDB vs Riak vs ZHT</a:t>
            </a:r>
          </a:p>
        </p:txBody>
      </p:sp>
      <p:sp>
        <p:nvSpPr>
          <p:cNvPr id="4" name="Rectangle 3">
            <a:extLst>
              <a:ext uri="{FF2B5EF4-FFF2-40B4-BE49-F238E27FC236}">
                <a16:creationId xmlns:a16="http://schemas.microsoft.com/office/drawing/2014/main" id="{7CAC0F0A-2C8B-4541-A93D-75EB3364723B}"/>
              </a:ext>
            </a:extLst>
          </p:cNvPr>
          <p:cNvSpPr/>
          <p:nvPr/>
        </p:nvSpPr>
        <p:spPr>
          <a:xfrm>
            <a:off x="6823969" y="5131294"/>
            <a:ext cx="5267417" cy="1384995"/>
          </a:xfrm>
          <a:prstGeom prst="rect">
            <a:avLst/>
          </a:prstGeom>
          <a:noFill/>
        </p:spPr>
        <p:txBody>
          <a:bodyPr wrap="square" lIns="91440" tIns="45720" rIns="91440" bIns="45720">
            <a:spAutoFit/>
          </a:bodyPr>
          <a:lstStyle/>
          <a:p>
            <a:pPr lvl="0"/>
            <a:r>
              <a:rPr lang="en-US" sz="2800" dirty="0"/>
              <a:t>Abhilash Bhurse (A20404893)</a:t>
            </a:r>
          </a:p>
          <a:p>
            <a:pPr lvl="0"/>
            <a:r>
              <a:rPr lang="en-US" sz="2800" dirty="0"/>
              <a:t>Ashish Wagh      (A20405623)</a:t>
            </a:r>
          </a:p>
          <a:p>
            <a:pPr lvl="0"/>
            <a:r>
              <a:rPr lang="en-US" sz="2800" dirty="0"/>
              <a:t>Suyog Kharage (A20402686)</a:t>
            </a:r>
          </a:p>
        </p:txBody>
      </p:sp>
    </p:spTree>
    <p:extLst>
      <p:ext uri="{BB962C8B-B14F-4D97-AF65-F5344CB8AC3E}">
        <p14:creationId xmlns:p14="http://schemas.microsoft.com/office/powerpoint/2010/main" val="157057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C1A82-C534-46E9-A88A-74820F58C90E}"/>
              </a:ext>
            </a:extLst>
          </p:cNvPr>
          <p:cNvSpPr>
            <a:spLocks noGrp="1"/>
          </p:cNvSpPr>
          <p:nvPr>
            <p:ph type="title"/>
          </p:nvPr>
        </p:nvSpPr>
        <p:spPr>
          <a:xfrm>
            <a:off x="781051" y="124883"/>
            <a:ext cx="10601324" cy="789518"/>
          </a:xfrm>
        </p:spPr>
        <p:txBody>
          <a:bodyPr/>
          <a:lstStyle/>
          <a:p>
            <a:pPr algn="ctr"/>
            <a:r>
              <a:rPr lang="en-US" dirty="0"/>
              <a:t>Insert Evaluations</a:t>
            </a:r>
          </a:p>
        </p:txBody>
      </p:sp>
      <p:graphicFrame>
        <p:nvGraphicFramePr>
          <p:cNvPr id="3" name="Chart 2">
            <a:extLst>
              <a:ext uri="{FF2B5EF4-FFF2-40B4-BE49-F238E27FC236}">
                <a16:creationId xmlns:a16="http://schemas.microsoft.com/office/drawing/2014/main" id="{A85A8E2E-0E85-4303-822E-594BCFF27C8C}"/>
              </a:ext>
            </a:extLst>
          </p:cNvPr>
          <p:cNvGraphicFramePr>
            <a:graphicFrameLocks/>
          </p:cNvGraphicFramePr>
          <p:nvPr>
            <p:extLst>
              <p:ext uri="{D42A27DB-BD31-4B8C-83A1-F6EECF244321}">
                <p14:modId xmlns:p14="http://schemas.microsoft.com/office/powerpoint/2010/main" val="2993419146"/>
              </p:ext>
            </p:extLst>
          </p:nvPr>
        </p:nvGraphicFramePr>
        <p:xfrm>
          <a:off x="457200" y="1038225"/>
          <a:ext cx="5553075" cy="5029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53D020E6-2E31-42F9-808F-644FD309D5E2}"/>
              </a:ext>
            </a:extLst>
          </p:cNvPr>
          <p:cNvGraphicFramePr>
            <a:graphicFrameLocks/>
          </p:cNvGraphicFramePr>
          <p:nvPr>
            <p:extLst>
              <p:ext uri="{D42A27DB-BD31-4B8C-83A1-F6EECF244321}">
                <p14:modId xmlns:p14="http://schemas.microsoft.com/office/powerpoint/2010/main" val="1645899016"/>
              </p:ext>
            </p:extLst>
          </p:nvPr>
        </p:nvGraphicFramePr>
        <p:xfrm>
          <a:off x="6705599" y="1038224"/>
          <a:ext cx="5153025" cy="50291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2023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9A15-7898-49C6-8963-A4868A0B3469}"/>
              </a:ext>
            </a:extLst>
          </p:cNvPr>
          <p:cNvSpPr>
            <a:spLocks noGrp="1"/>
          </p:cNvSpPr>
          <p:nvPr>
            <p:ph type="title"/>
          </p:nvPr>
        </p:nvSpPr>
        <p:spPr>
          <a:xfrm>
            <a:off x="523875" y="334432"/>
            <a:ext cx="11125199" cy="684743"/>
          </a:xfrm>
        </p:spPr>
        <p:txBody>
          <a:bodyPr/>
          <a:lstStyle/>
          <a:p>
            <a:pPr algn="ctr"/>
            <a:r>
              <a:rPr lang="en-US" dirty="0"/>
              <a:t>Search Evaluations</a:t>
            </a:r>
          </a:p>
        </p:txBody>
      </p:sp>
      <p:graphicFrame>
        <p:nvGraphicFramePr>
          <p:cNvPr id="3" name="Chart 2">
            <a:extLst>
              <a:ext uri="{FF2B5EF4-FFF2-40B4-BE49-F238E27FC236}">
                <a16:creationId xmlns:a16="http://schemas.microsoft.com/office/drawing/2014/main" id="{35ABE970-B2F5-4BDD-BAAB-3BD13DE9BE83}"/>
              </a:ext>
            </a:extLst>
          </p:cNvPr>
          <p:cNvGraphicFramePr>
            <a:graphicFrameLocks/>
          </p:cNvGraphicFramePr>
          <p:nvPr>
            <p:extLst>
              <p:ext uri="{D42A27DB-BD31-4B8C-83A1-F6EECF244321}">
                <p14:modId xmlns:p14="http://schemas.microsoft.com/office/powerpoint/2010/main" val="256312235"/>
              </p:ext>
            </p:extLst>
          </p:nvPr>
        </p:nvGraphicFramePr>
        <p:xfrm>
          <a:off x="752475" y="1162050"/>
          <a:ext cx="5457825" cy="50196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F869F5B6-242B-48E7-A140-608602DE2639}"/>
              </a:ext>
            </a:extLst>
          </p:cNvPr>
          <p:cNvGraphicFramePr>
            <a:graphicFrameLocks/>
          </p:cNvGraphicFramePr>
          <p:nvPr>
            <p:extLst>
              <p:ext uri="{D42A27DB-BD31-4B8C-83A1-F6EECF244321}">
                <p14:modId xmlns:p14="http://schemas.microsoft.com/office/powerpoint/2010/main" val="320481018"/>
              </p:ext>
            </p:extLst>
          </p:nvPr>
        </p:nvGraphicFramePr>
        <p:xfrm>
          <a:off x="6496050" y="1162050"/>
          <a:ext cx="5153024" cy="50196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4237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075C-DC58-4F97-B31D-3D70EFEE3500}"/>
              </a:ext>
            </a:extLst>
          </p:cNvPr>
          <p:cNvSpPr>
            <a:spLocks noGrp="1"/>
          </p:cNvSpPr>
          <p:nvPr>
            <p:ph type="title"/>
          </p:nvPr>
        </p:nvSpPr>
        <p:spPr>
          <a:xfrm>
            <a:off x="523875" y="220132"/>
            <a:ext cx="11020425" cy="770467"/>
          </a:xfrm>
        </p:spPr>
        <p:txBody>
          <a:bodyPr>
            <a:normAutofit/>
          </a:bodyPr>
          <a:lstStyle/>
          <a:p>
            <a:pPr algn="ctr"/>
            <a:r>
              <a:rPr lang="en-US" dirty="0"/>
              <a:t>Update Evaluation</a:t>
            </a:r>
          </a:p>
        </p:txBody>
      </p:sp>
      <p:graphicFrame>
        <p:nvGraphicFramePr>
          <p:cNvPr id="3" name="Chart 2">
            <a:extLst>
              <a:ext uri="{FF2B5EF4-FFF2-40B4-BE49-F238E27FC236}">
                <a16:creationId xmlns:a16="http://schemas.microsoft.com/office/drawing/2014/main" id="{C3DB0CA1-C32F-4884-B49F-CFBEF021A3A3}"/>
              </a:ext>
            </a:extLst>
          </p:cNvPr>
          <p:cNvGraphicFramePr>
            <a:graphicFrameLocks/>
          </p:cNvGraphicFramePr>
          <p:nvPr>
            <p:extLst>
              <p:ext uri="{D42A27DB-BD31-4B8C-83A1-F6EECF244321}">
                <p14:modId xmlns:p14="http://schemas.microsoft.com/office/powerpoint/2010/main" val="600171159"/>
              </p:ext>
            </p:extLst>
          </p:nvPr>
        </p:nvGraphicFramePr>
        <p:xfrm>
          <a:off x="571500" y="1087754"/>
          <a:ext cx="5448300" cy="49510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67DC91D-B3A7-4A09-8173-3F18776C3F70}"/>
              </a:ext>
            </a:extLst>
          </p:cNvPr>
          <p:cNvGraphicFramePr>
            <a:graphicFrameLocks/>
          </p:cNvGraphicFramePr>
          <p:nvPr>
            <p:extLst>
              <p:ext uri="{D42A27DB-BD31-4B8C-83A1-F6EECF244321}">
                <p14:modId xmlns:p14="http://schemas.microsoft.com/office/powerpoint/2010/main" val="3725499045"/>
              </p:ext>
            </p:extLst>
          </p:nvPr>
        </p:nvGraphicFramePr>
        <p:xfrm>
          <a:off x="6400800" y="1087754"/>
          <a:ext cx="5219700" cy="49510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8704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F278-CCD7-4DC7-A502-6872B4C583CF}"/>
              </a:ext>
            </a:extLst>
          </p:cNvPr>
          <p:cNvSpPr>
            <a:spLocks noGrp="1"/>
          </p:cNvSpPr>
          <p:nvPr>
            <p:ph type="title"/>
          </p:nvPr>
        </p:nvSpPr>
        <p:spPr>
          <a:xfrm>
            <a:off x="657225" y="210608"/>
            <a:ext cx="10801350" cy="770468"/>
          </a:xfrm>
        </p:spPr>
        <p:txBody>
          <a:bodyPr/>
          <a:lstStyle/>
          <a:p>
            <a:pPr algn="ctr"/>
            <a:r>
              <a:rPr lang="en-US" dirty="0"/>
              <a:t>Delete Evaluations</a:t>
            </a:r>
          </a:p>
        </p:txBody>
      </p:sp>
      <p:graphicFrame>
        <p:nvGraphicFramePr>
          <p:cNvPr id="3" name="Chart 2">
            <a:extLst>
              <a:ext uri="{FF2B5EF4-FFF2-40B4-BE49-F238E27FC236}">
                <a16:creationId xmlns:a16="http://schemas.microsoft.com/office/drawing/2014/main" id="{F32B5A27-6823-41F3-B6ED-31B723AD5B00}"/>
              </a:ext>
            </a:extLst>
          </p:cNvPr>
          <p:cNvGraphicFramePr>
            <a:graphicFrameLocks/>
          </p:cNvGraphicFramePr>
          <p:nvPr>
            <p:extLst>
              <p:ext uri="{D42A27DB-BD31-4B8C-83A1-F6EECF244321}">
                <p14:modId xmlns:p14="http://schemas.microsoft.com/office/powerpoint/2010/main" val="3074463725"/>
              </p:ext>
            </p:extLst>
          </p:nvPr>
        </p:nvGraphicFramePr>
        <p:xfrm>
          <a:off x="327660" y="1064895"/>
          <a:ext cx="5606415" cy="48501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56B3767A-3125-4775-AFF2-DF7592BCE973}"/>
              </a:ext>
            </a:extLst>
          </p:cNvPr>
          <p:cNvGraphicFramePr>
            <a:graphicFrameLocks/>
          </p:cNvGraphicFramePr>
          <p:nvPr>
            <p:extLst>
              <p:ext uri="{D42A27DB-BD31-4B8C-83A1-F6EECF244321}">
                <p14:modId xmlns:p14="http://schemas.microsoft.com/office/powerpoint/2010/main" val="1638109914"/>
              </p:ext>
            </p:extLst>
          </p:nvPr>
        </p:nvGraphicFramePr>
        <p:xfrm>
          <a:off x="6257927" y="1045844"/>
          <a:ext cx="5505448" cy="48501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15295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3E6B6-2F02-44AB-83E8-938A5FCB2186}"/>
              </a:ext>
            </a:extLst>
          </p:cNvPr>
          <p:cNvSpPr>
            <a:spLocks noGrp="1"/>
          </p:cNvSpPr>
          <p:nvPr>
            <p:ph type="title"/>
          </p:nvPr>
        </p:nvSpPr>
        <p:spPr>
          <a:xfrm>
            <a:off x="1828800" y="220132"/>
            <a:ext cx="8534400" cy="627593"/>
          </a:xfrm>
        </p:spPr>
        <p:txBody>
          <a:bodyPr>
            <a:normAutofit fontScale="90000"/>
          </a:bodyPr>
          <a:lstStyle/>
          <a:p>
            <a:pPr algn="ctr"/>
            <a:r>
              <a:rPr lang="en-US" dirty="0"/>
              <a:t>Scalability (UPDATE) </a:t>
            </a:r>
          </a:p>
        </p:txBody>
      </p:sp>
      <p:graphicFrame>
        <p:nvGraphicFramePr>
          <p:cNvPr id="3" name="Chart 2">
            <a:extLst>
              <a:ext uri="{FF2B5EF4-FFF2-40B4-BE49-F238E27FC236}">
                <a16:creationId xmlns:a16="http://schemas.microsoft.com/office/drawing/2014/main" id="{5F751676-8F76-4C20-8F9F-01E42246FE97}"/>
              </a:ext>
            </a:extLst>
          </p:cNvPr>
          <p:cNvGraphicFramePr>
            <a:graphicFrameLocks/>
          </p:cNvGraphicFramePr>
          <p:nvPr>
            <p:extLst>
              <p:ext uri="{D42A27DB-BD31-4B8C-83A1-F6EECF244321}">
                <p14:modId xmlns:p14="http://schemas.microsoft.com/office/powerpoint/2010/main" val="3060998272"/>
              </p:ext>
            </p:extLst>
          </p:nvPr>
        </p:nvGraphicFramePr>
        <p:xfrm>
          <a:off x="495300" y="973454"/>
          <a:ext cx="5219700" cy="50939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4D068AA0-E8EA-4A05-A076-E43A6BC46ADA}"/>
              </a:ext>
            </a:extLst>
          </p:cNvPr>
          <p:cNvGraphicFramePr>
            <a:graphicFrameLocks/>
          </p:cNvGraphicFramePr>
          <p:nvPr>
            <p:extLst>
              <p:ext uri="{D42A27DB-BD31-4B8C-83A1-F6EECF244321}">
                <p14:modId xmlns:p14="http://schemas.microsoft.com/office/powerpoint/2010/main" val="1557041621"/>
              </p:ext>
            </p:extLst>
          </p:nvPr>
        </p:nvGraphicFramePr>
        <p:xfrm>
          <a:off x="6095999" y="973455"/>
          <a:ext cx="5438776" cy="50939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36666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5418-70B4-4BC5-A8DA-F9D4EEECEB7E}"/>
              </a:ext>
            </a:extLst>
          </p:cNvPr>
          <p:cNvSpPr>
            <a:spLocks noGrp="1"/>
          </p:cNvSpPr>
          <p:nvPr>
            <p:ph type="title"/>
          </p:nvPr>
        </p:nvSpPr>
        <p:spPr>
          <a:xfrm>
            <a:off x="628651" y="286808"/>
            <a:ext cx="10925174" cy="570442"/>
          </a:xfrm>
        </p:spPr>
        <p:txBody>
          <a:bodyPr>
            <a:normAutofit fontScale="90000"/>
          </a:bodyPr>
          <a:lstStyle/>
          <a:p>
            <a:pPr algn="ctr"/>
            <a:r>
              <a:rPr lang="en-US" dirty="0"/>
              <a:t>Scalability (Insert)</a:t>
            </a:r>
          </a:p>
        </p:txBody>
      </p:sp>
      <p:graphicFrame>
        <p:nvGraphicFramePr>
          <p:cNvPr id="6" name="Chart 5">
            <a:extLst>
              <a:ext uri="{FF2B5EF4-FFF2-40B4-BE49-F238E27FC236}">
                <a16:creationId xmlns:a16="http://schemas.microsoft.com/office/drawing/2014/main" id="{5F751676-8F76-4C20-8F9F-01E42246FE97}"/>
              </a:ext>
            </a:extLst>
          </p:cNvPr>
          <p:cNvGraphicFramePr>
            <a:graphicFrameLocks/>
          </p:cNvGraphicFramePr>
          <p:nvPr>
            <p:extLst>
              <p:ext uri="{D42A27DB-BD31-4B8C-83A1-F6EECF244321}">
                <p14:modId xmlns:p14="http://schemas.microsoft.com/office/powerpoint/2010/main" val="1626034125"/>
              </p:ext>
            </p:extLst>
          </p:nvPr>
        </p:nvGraphicFramePr>
        <p:xfrm>
          <a:off x="638175" y="1097280"/>
          <a:ext cx="5076826" cy="49034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4D068AA0-E8EA-4A05-A076-E43A6BC46ADA}"/>
              </a:ext>
            </a:extLst>
          </p:cNvPr>
          <p:cNvGraphicFramePr>
            <a:graphicFrameLocks/>
          </p:cNvGraphicFramePr>
          <p:nvPr>
            <p:extLst>
              <p:ext uri="{D42A27DB-BD31-4B8C-83A1-F6EECF244321}">
                <p14:modId xmlns:p14="http://schemas.microsoft.com/office/powerpoint/2010/main" val="2434551283"/>
              </p:ext>
            </p:extLst>
          </p:nvPr>
        </p:nvGraphicFramePr>
        <p:xfrm>
          <a:off x="6477001" y="1097280"/>
          <a:ext cx="5172074" cy="49034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0115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C2E3-4AE7-448D-87C8-13C3D8900F35}"/>
              </a:ext>
            </a:extLst>
          </p:cNvPr>
          <p:cNvSpPr>
            <a:spLocks noGrp="1"/>
          </p:cNvSpPr>
          <p:nvPr>
            <p:ph type="title"/>
          </p:nvPr>
        </p:nvSpPr>
        <p:spPr>
          <a:xfrm>
            <a:off x="381000" y="182032"/>
            <a:ext cx="11277600" cy="989543"/>
          </a:xfrm>
        </p:spPr>
        <p:txBody>
          <a:bodyPr>
            <a:normAutofit/>
          </a:bodyPr>
          <a:lstStyle/>
          <a:p>
            <a:pPr algn="ctr"/>
            <a:r>
              <a:rPr lang="en-US" dirty="0"/>
              <a:t>SERACH UPDATE DELETE COMAPRISON</a:t>
            </a:r>
          </a:p>
        </p:txBody>
      </p:sp>
      <p:graphicFrame>
        <p:nvGraphicFramePr>
          <p:cNvPr id="3" name="Chart 2">
            <a:extLst>
              <a:ext uri="{FF2B5EF4-FFF2-40B4-BE49-F238E27FC236}">
                <a16:creationId xmlns:a16="http://schemas.microsoft.com/office/drawing/2014/main" id="{F8F96D1A-D9BF-4EF3-9E50-421F141EC49E}"/>
              </a:ext>
            </a:extLst>
          </p:cNvPr>
          <p:cNvGraphicFramePr>
            <a:graphicFrameLocks/>
          </p:cNvGraphicFramePr>
          <p:nvPr>
            <p:extLst>
              <p:ext uri="{D42A27DB-BD31-4B8C-83A1-F6EECF244321}">
                <p14:modId xmlns:p14="http://schemas.microsoft.com/office/powerpoint/2010/main" val="1031014802"/>
              </p:ext>
            </p:extLst>
          </p:nvPr>
        </p:nvGraphicFramePr>
        <p:xfrm>
          <a:off x="529120" y="1709776"/>
          <a:ext cx="5404955" cy="40623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A221644E-9EB7-4B13-9281-441A9C162EC5}"/>
              </a:ext>
            </a:extLst>
          </p:cNvPr>
          <p:cNvGraphicFramePr>
            <a:graphicFrameLocks/>
          </p:cNvGraphicFramePr>
          <p:nvPr>
            <p:extLst>
              <p:ext uri="{D42A27DB-BD31-4B8C-83A1-F6EECF244321}">
                <p14:modId xmlns:p14="http://schemas.microsoft.com/office/powerpoint/2010/main" val="955255540"/>
              </p:ext>
            </p:extLst>
          </p:nvPr>
        </p:nvGraphicFramePr>
        <p:xfrm>
          <a:off x="6553200" y="1709775"/>
          <a:ext cx="5105400" cy="40623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05069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8DF5-AB60-4F8D-8FD7-EC52B3E62F3D}"/>
              </a:ext>
            </a:extLst>
          </p:cNvPr>
          <p:cNvSpPr>
            <a:spLocks noGrp="1"/>
          </p:cNvSpPr>
          <p:nvPr>
            <p:ph type="ctrTitle"/>
          </p:nvPr>
        </p:nvSpPr>
        <p:spPr>
          <a:xfrm>
            <a:off x="684212" y="457201"/>
            <a:ext cx="10745788" cy="685799"/>
          </a:xfrm>
        </p:spPr>
        <p:txBody>
          <a:bodyPr>
            <a:normAutofit fontScale="90000"/>
          </a:bodyPr>
          <a:lstStyle/>
          <a:p>
            <a:pPr algn="ctr"/>
            <a:r>
              <a:rPr lang="en-US" sz="4400" dirty="0"/>
              <a:t>Conclusion</a:t>
            </a:r>
          </a:p>
        </p:txBody>
      </p:sp>
      <p:sp>
        <p:nvSpPr>
          <p:cNvPr id="3" name="Subtitle 2">
            <a:extLst>
              <a:ext uri="{FF2B5EF4-FFF2-40B4-BE49-F238E27FC236}">
                <a16:creationId xmlns:a16="http://schemas.microsoft.com/office/drawing/2014/main" id="{05ED7DC5-D76A-4DAB-9355-17F263E9ABA5}"/>
              </a:ext>
            </a:extLst>
          </p:cNvPr>
          <p:cNvSpPr>
            <a:spLocks noGrp="1"/>
          </p:cNvSpPr>
          <p:nvPr>
            <p:ph type="subTitle" idx="1"/>
          </p:nvPr>
        </p:nvSpPr>
        <p:spPr>
          <a:xfrm>
            <a:off x="684211" y="1362075"/>
            <a:ext cx="10745787" cy="4429125"/>
          </a:xfrm>
        </p:spPr>
        <p:txBody>
          <a:bodyPr/>
          <a:lstStyle/>
          <a:p>
            <a:r>
              <a:rPr lang="en-US" dirty="0"/>
              <a:t>Performance of MongoDB for Data Insertion is clearly much better than that of Riak. (</a:t>
            </a:r>
            <a:r>
              <a:rPr lang="en-US" dirty="0" err="1"/>
              <a:t>appox</a:t>
            </a:r>
            <a:r>
              <a:rPr lang="en-US" dirty="0"/>
              <a:t> 10x faster)</a:t>
            </a:r>
          </a:p>
          <a:p>
            <a:endParaRPr lang="en-US" dirty="0"/>
          </a:p>
          <a:p>
            <a:r>
              <a:rPr lang="en-US" dirty="0"/>
              <a:t>Although Riak performs better than MongoDB for Update and Search (</a:t>
            </a:r>
            <a:r>
              <a:rPr lang="en-US" dirty="0" err="1"/>
              <a:t>appox</a:t>
            </a:r>
            <a:r>
              <a:rPr lang="en-US" dirty="0"/>
              <a:t> 1.5x faster), the difference in performance is not too huge.</a:t>
            </a:r>
          </a:p>
          <a:p>
            <a:endParaRPr lang="en-US" dirty="0"/>
          </a:p>
          <a:p>
            <a:r>
              <a:rPr lang="en-US" dirty="0"/>
              <a:t>In future, if Hospital Systems (or other similar systems) decide to migrate to NoSQL Databases, MongoDB will prove to be a better bet as compared to Riak.</a:t>
            </a:r>
          </a:p>
          <a:p>
            <a:endParaRPr lang="en-US" dirty="0"/>
          </a:p>
        </p:txBody>
      </p:sp>
    </p:spTree>
    <p:extLst>
      <p:ext uri="{BB962C8B-B14F-4D97-AF65-F5344CB8AC3E}">
        <p14:creationId xmlns:p14="http://schemas.microsoft.com/office/powerpoint/2010/main" val="1106413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8B64-C86F-432A-AD8D-1C204BEB3DB6}"/>
              </a:ext>
            </a:extLst>
          </p:cNvPr>
          <p:cNvSpPr>
            <a:spLocks noGrp="1"/>
          </p:cNvSpPr>
          <p:nvPr>
            <p:ph type="title"/>
          </p:nvPr>
        </p:nvSpPr>
        <p:spPr>
          <a:xfrm>
            <a:off x="1828799" y="1325032"/>
            <a:ext cx="9229725" cy="2351618"/>
          </a:xfrm>
        </p:spPr>
        <p:txBody>
          <a:bodyPr>
            <a:normAutofit/>
          </a:bodyPr>
          <a:lstStyle/>
          <a:p>
            <a:pPr algn="ctr"/>
            <a:r>
              <a:rPr lang="en-US" sz="6000" dirty="0"/>
              <a:t>Thank you </a:t>
            </a:r>
          </a:p>
        </p:txBody>
      </p:sp>
    </p:spTree>
    <p:extLst>
      <p:ext uri="{BB962C8B-B14F-4D97-AF65-F5344CB8AC3E}">
        <p14:creationId xmlns:p14="http://schemas.microsoft.com/office/powerpoint/2010/main" val="66445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1B28A-3D41-4BD5-9D8B-6896E82C0EDD}"/>
              </a:ext>
            </a:extLst>
          </p:cNvPr>
          <p:cNvSpPr>
            <a:spLocks noGrp="1"/>
          </p:cNvSpPr>
          <p:nvPr>
            <p:ph type="ctrTitle"/>
          </p:nvPr>
        </p:nvSpPr>
        <p:spPr>
          <a:xfrm>
            <a:off x="550416" y="355107"/>
            <a:ext cx="11168108" cy="711693"/>
          </a:xfrm>
        </p:spPr>
        <p:txBody>
          <a:bodyPr>
            <a:noAutofit/>
          </a:bodyPr>
          <a:lstStyle/>
          <a:p>
            <a:pPr algn="ctr"/>
            <a:r>
              <a:rPr lang="en-US" sz="4400" dirty="0"/>
              <a:t>INTRODUCTION</a:t>
            </a:r>
          </a:p>
        </p:txBody>
      </p:sp>
      <p:sp>
        <p:nvSpPr>
          <p:cNvPr id="3" name="Subtitle 2">
            <a:extLst>
              <a:ext uri="{FF2B5EF4-FFF2-40B4-BE49-F238E27FC236}">
                <a16:creationId xmlns:a16="http://schemas.microsoft.com/office/drawing/2014/main" id="{1C8361FC-7202-4CA7-982F-81F1533D4030}"/>
              </a:ext>
            </a:extLst>
          </p:cNvPr>
          <p:cNvSpPr>
            <a:spLocks noGrp="1"/>
          </p:cNvSpPr>
          <p:nvPr>
            <p:ph type="subTitle" idx="1"/>
          </p:nvPr>
        </p:nvSpPr>
        <p:spPr>
          <a:xfrm>
            <a:off x="627671" y="1686758"/>
            <a:ext cx="10936658" cy="4181382"/>
          </a:xfrm>
        </p:spPr>
        <p:txBody>
          <a:bodyPr/>
          <a:lstStyle/>
          <a:p>
            <a:pPr marL="342900" lvl="0" indent="-342900" algn="just">
              <a:buFont typeface="Wingdings" panose="05000000000000000000" pitchFamily="2" charset="2"/>
              <a:buChar char="q"/>
            </a:pPr>
            <a:r>
              <a:rPr lang="en-US" sz="2000" dirty="0">
                <a:latin typeface="Times New Roman" pitchFamily="18"/>
              </a:rPr>
              <a:t>With most scientific applications becoming data-centric, the effective management and analysis of large scale data has become a matter of prime importance.</a:t>
            </a:r>
          </a:p>
          <a:p>
            <a:pPr marL="342900" lvl="0" indent="-342900" algn="just">
              <a:buFont typeface="Wingdings" panose="05000000000000000000" pitchFamily="2" charset="2"/>
              <a:buChar char="q"/>
            </a:pPr>
            <a:endParaRPr lang="en-US" sz="2000" dirty="0">
              <a:latin typeface="Times New Roman" pitchFamily="18"/>
            </a:endParaRPr>
          </a:p>
          <a:p>
            <a:pPr marL="342900" lvl="0" indent="-342900" algn="just">
              <a:buFont typeface="Wingdings" panose="05000000000000000000" pitchFamily="2" charset="2"/>
              <a:buChar char="q"/>
            </a:pPr>
            <a:r>
              <a:rPr lang="en-US" sz="2000" dirty="0">
                <a:latin typeface="Times New Roman" pitchFamily="18"/>
              </a:rPr>
              <a:t>NoSQL systems have come up as possible solutions in this regard.</a:t>
            </a:r>
          </a:p>
          <a:p>
            <a:pPr marL="342900" lvl="0" indent="-342900" algn="just">
              <a:buFont typeface="Wingdings" panose="05000000000000000000" pitchFamily="2" charset="2"/>
              <a:buChar char="q"/>
            </a:pPr>
            <a:endParaRPr lang="en-US" sz="2000" dirty="0">
              <a:latin typeface="Times New Roman" pitchFamily="18"/>
            </a:endParaRPr>
          </a:p>
          <a:p>
            <a:pPr marL="342900" lvl="0" indent="-342900" algn="just">
              <a:buFont typeface="Wingdings" panose="05000000000000000000" pitchFamily="2" charset="2"/>
              <a:buChar char="q"/>
            </a:pPr>
            <a:r>
              <a:rPr lang="en-US" sz="2000" dirty="0">
                <a:latin typeface="Times New Roman" pitchFamily="18"/>
              </a:rPr>
              <a:t>MongoDB and Riak are two popular NoSQL systems, each offering a variety of different features.</a:t>
            </a:r>
          </a:p>
          <a:p>
            <a:pPr lvl="0" algn="just"/>
            <a:endParaRPr lang="en-US" sz="2000" dirty="0">
              <a:latin typeface="Times New Roman" pitchFamily="18"/>
            </a:endParaRPr>
          </a:p>
          <a:p>
            <a:pPr marL="342900" lvl="0" indent="-342900" algn="just">
              <a:buFont typeface="Wingdings" panose="05000000000000000000" pitchFamily="2" charset="2"/>
              <a:buChar char="q"/>
            </a:pPr>
            <a:r>
              <a:rPr lang="en-US" sz="2000" dirty="0">
                <a:latin typeface="Times New Roman" pitchFamily="18"/>
              </a:rPr>
              <a:t>ZHT has emerged as new system that promises to be the foundational block for future distributed systems.</a:t>
            </a:r>
          </a:p>
        </p:txBody>
      </p:sp>
    </p:spTree>
    <p:extLst>
      <p:ext uri="{BB962C8B-B14F-4D97-AF65-F5344CB8AC3E}">
        <p14:creationId xmlns:p14="http://schemas.microsoft.com/office/powerpoint/2010/main" val="332591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DFA7E-E991-4BAE-A805-E25EC1BB4FD1}"/>
              </a:ext>
            </a:extLst>
          </p:cNvPr>
          <p:cNvSpPr>
            <a:spLocks noGrp="1"/>
          </p:cNvSpPr>
          <p:nvPr>
            <p:ph type="ctrTitle"/>
          </p:nvPr>
        </p:nvSpPr>
        <p:spPr>
          <a:xfrm>
            <a:off x="684211" y="399495"/>
            <a:ext cx="10865637" cy="667305"/>
          </a:xfrm>
        </p:spPr>
        <p:txBody>
          <a:bodyPr>
            <a:noAutofit/>
          </a:bodyPr>
          <a:lstStyle/>
          <a:p>
            <a:pPr algn="ctr"/>
            <a:r>
              <a:rPr lang="en-US" sz="4400" dirty="0"/>
              <a:t>BACKGROUND AND MOTIVATION</a:t>
            </a:r>
          </a:p>
        </p:txBody>
      </p:sp>
      <p:sp>
        <p:nvSpPr>
          <p:cNvPr id="3" name="Subtitle 2">
            <a:extLst>
              <a:ext uri="{FF2B5EF4-FFF2-40B4-BE49-F238E27FC236}">
                <a16:creationId xmlns:a16="http://schemas.microsoft.com/office/drawing/2014/main" id="{5376346A-BF64-4924-94CC-5255AC89C779}"/>
              </a:ext>
            </a:extLst>
          </p:cNvPr>
          <p:cNvSpPr>
            <a:spLocks noGrp="1"/>
          </p:cNvSpPr>
          <p:nvPr>
            <p:ph type="subTitle" idx="1"/>
          </p:nvPr>
        </p:nvSpPr>
        <p:spPr>
          <a:xfrm>
            <a:off x="684210" y="1455774"/>
            <a:ext cx="10865637" cy="4900639"/>
          </a:xfrm>
        </p:spPr>
        <p:txBody>
          <a:bodyPr>
            <a:normAutofit/>
          </a:bodyPr>
          <a:lstStyle/>
          <a:p>
            <a:pPr marL="342900" lvl="0" indent="-342900" algn="just">
              <a:buFont typeface="Wingdings" panose="05000000000000000000" pitchFamily="2" charset="2"/>
              <a:buChar char="q"/>
            </a:pPr>
            <a:r>
              <a:rPr lang="en-US" sz="2000" dirty="0"/>
              <a:t>Traditional Relational Databases prove inefficient for dealing with data (structured or unstructured) of huge scale.</a:t>
            </a:r>
          </a:p>
          <a:p>
            <a:pPr marL="342900" lvl="0" indent="-342900" algn="just">
              <a:buFont typeface="Wingdings" panose="05000000000000000000" pitchFamily="2" charset="2"/>
              <a:buChar char="q"/>
            </a:pPr>
            <a:endParaRPr lang="en-US" sz="2000" dirty="0"/>
          </a:p>
          <a:p>
            <a:pPr marL="342900" lvl="0" indent="-342900" algn="just">
              <a:buFont typeface="Wingdings" panose="05000000000000000000" pitchFamily="2" charset="2"/>
              <a:buChar char="q"/>
            </a:pPr>
            <a:r>
              <a:rPr lang="en-US" sz="2000" dirty="0"/>
              <a:t>This is where NoSQL databases come into picture.</a:t>
            </a:r>
          </a:p>
          <a:p>
            <a:pPr marL="342900" lvl="0" indent="-342900" algn="just">
              <a:buFont typeface="Wingdings" panose="05000000000000000000" pitchFamily="2" charset="2"/>
              <a:buChar char="q"/>
            </a:pPr>
            <a:endParaRPr lang="en-US" sz="2000" dirty="0"/>
          </a:p>
          <a:p>
            <a:pPr marL="342900" lvl="0" indent="-342900" algn="just">
              <a:buFont typeface="Wingdings" panose="05000000000000000000" pitchFamily="2" charset="2"/>
              <a:buChar char="q"/>
            </a:pPr>
            <a:r>
              <a:rPr lang="en-US" sz="2000" dirty="0"/>
              <a:t>A NoSQL database</a:t>
            </a:r>
            <a:r>
              <a:rPr lang="en-US" sz="2000" dirty="0">
                <a:latin typeface="Times New Roman" pitchFamily="18"/>
              </a:rPr>
              <a:t> </a:t>
            </a:r>
            <a:r>
              <a:rPr lang="en-US" sz="2000" dirty="0">
                <a:latin typeface="Liberation Sans" pitchFamily="34"/>
              </a:rPr>
              <a:t>provides a mechanism for storage and retrieval of data that is modeled in means other than the tabular relations used in relational databases.</a:t>
            </a:r>
          </a:p>
          <a:p>
            <a:pPr marL="342900" lvl="0" indent="-342900" algn="just">
              <a:buFont typeface="Wingdings" panose="05000000000000000000" pitchFamily="2" charset="2"/>
              <a:buChar char="q"/>
            </a:pPr>
            <a:endParaRPr lang="en-US" sz="2000" dirty="0">
              <a:latin typeface="Liberation Sans" pitchFamily="34"/>
            </a:endParaRPr>
          </a:p>
          <a:p>
            <a:pPr marL="342900" lvl="0" indent="-342900" algn="just">
              <a:spcBef>
                <a:spcPts val="0"/>
              </a:spcBef>
              <a:buFont typeface="Wingdings" panose="05000000000000000000" pitchFamily="2" charset="2"/>
              <a:buChar char="q"/>
            </a:pPr>
            <a:r>
              <a:rPr lang="en-US" sz="2000" dirty="0">
                <a:latin typeface="Liberation Sans" pitchFamily="34"/>
              </a:rPr>
              <a:t>These databases are widely used in Big-Data applications.</a:t>
            </a:r>
          </a:p>
          <a:p>
            <a:pPr marL="342900" lvl="0" indent="-342900" algn="just">
              <a:spcBef>
                <a:spcPts val="0"/>
              </a:spcBef>
              <a:buFont typeface="Wingdings" panose="05000000000000000000" pitchFamily="2" charset="2"/>
              <a:buChar char="q"/>
            </a:pPr>
            <a:endParaRPr lang="en-US" sz="2000" dirty="0">
              <a:latin typeface="Liberation Sans" pitchFamily="34"/>
            </a:endParaRPr>
          </a:p>
          <a:p>
            <a:pPr marL="342900" lvl="0" indent="-342900" algn="just">
              <a:spcBef>
                <a:spcPts val="0"/>
              </a:spcBef>
              <a:buFont typeface="Wingdings" panose="05000000000000000000" pitchFamily="2" charset="2"/>
              <a:buChar char="q"/>
            </a:pPr>
            <a:r>
              <a:rPr lang="en-US" sz="2000" dirty="0">
                <a:latin typeface="Liberation Sans" pitchFamily="34"/>
              </a:rPr>
              <a:t>NoSQL might also support SQL-like query languages as well.</a:t>
            </a:r>
          </a:p>
          <a:p>
            <a:endParaRPr lang="en-US" dirty="0"/>
          </a:p>
        </p:txBody>
      </p:sp>
    </p:spTree>
    <p:extLst>
      <p:ext uri="{BB962C8B-B14F-4D97-AF65-F5344CB8AC3E}">
        <p14:creationId xmlns:p14="http://schemas.microsoft.com/office/powerpoint/2010/main" val="66968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379B-0134-4F71-B068-4B23F886B371}"/>
              </a:ext>
            </a:extLst>
          </p:cNvPr>
          <p:cNvSpPr>
            <a:spLocks noGrp="1"/>
          </p:cNvSpPr>
          <p:nvPr>
            <p:ph type="ctrTitle"/>
          </p:nvPr>
        </p:nvSpPr>
        <p:spPr>
          <a:xfrm>
            <a:off x="684212" y="346230"/>
            <a:ext cx="10839004" cy="656948"/>
          </a:xfrm>
        </p:spPr>
        <p:txBody>
          <a:bodyPr>
            <a:noAutofit/>
          </a:bodyPr>
          <a:lstStyle/>
          <a:p>
            <a:pPr algn="ctr"/>
            <a:r>
              <a:rPr lang="en-US" sz="4400" dirty="0"/>
              <a:t>PROBLEM STATEMENT</a:t>
            </a:r>
          </a:p>
        </p:txBody>
      </p:sp>
      <p:sp>
        <p:nvSpPr>
          <p:cNvPr id="3" name="Subtitle 2">
            <a:extLst>
              <a:ext uri="{FF2B5EF4-FFF2-40B4-BE49-F238E27FC236}">
                <a16:creationId xmlns:a16="http://schemas.microsoft.com/office/drawing/2014/main" id="{6028A55F-BFCF-43B3-98F2-2A990DC86A1E}"/>
              </a:ext>
            </a:extLst>
          </p:cNvPr>
          <p:cNvSpPr>
            <a:spLocks noGrp="1"/>
          </p:cNvSpPr>
          <p:nvPr>
            <p:ph type="subTitle" idx="1"/>
          </p:nvPr>
        </p:nvSpPr>
        <p:spPr>
          <a:xfrm>
            <a:off x="684211" y="1171852"/>
            <a:ext cx="10839003" cy="4918229"/>
          </a:xfrm>
        </p:spPr>
        <p:txBody>
          <a:bodyPr>
            <a:normAutofit lnSpcReduction="10000"/>
          </a:bodyPr>
          <a:lstStyle/>
          <a:p>
            <a:pPr marL="342900" lvl="0" indent="-342900" algn="just">
              <a:spcBef>
                <a:spcPts val="0"/>
              </a:spcBef>
              <a:buFont typeface="Wingdings" panose="05000000000000000000" pitchFamily="2" charset="2"/>
              <a:buChar char="q"/>
            </a:pPr>
            <a:r>
              <a:rPr lang="en-IN" sz="2000" dirty="0">
                <a:latin typeface="Times New Roman" pitchFamily="18"/>
              </a:rPr>
              <a:t>There have been a variety of NoSQL systems that have emerged in recent years that employ different techniques for storage and analysis of largely unstructured data and each one claims to be better at some or the other aspect.</a:t>
            </a:r>
          </a:p>
          <a:p>
            <a:pPr marL="342900" lvl="0" indent="-342900" algn="just">
              <a:spcBef>
                <a:spcPts val="0"/>
              </a:spcBef>
              <a:buFont typeface="Wingdings" panose="05000000000000000000" pitchFamily="2" charset="2"/>
              <a:buChar char="q"/>
            </a:pPr>
            <a:endParaRPr lang="en-IN" sz="2000" dirty="0">
              <a:latin typeface="Times New Roman" pitchFamily="18"/>
            </a:endParaRPr>
          </a:p>
          <a:p>
            <a:pPr marL="342900" lvl="0" indent="-342900" algn="just">
              <a:spcBef>
                <a:spcPts val="0"/>
              </a:spcBef>
              <a:buFont typeface="Wingdings" panose="05000000000000000000" pitchFamily="2" charset="2"/>
              <a:buChar char="q"/>
            </a:pPr>
            <a:r>
              <a:rPr lang="en-IN" sz="2000" dirty="0">
                <a:latin typeface="Times New Roman" pitchFamily="18"/>
              </a:rPr>
              <a:t>MongoDB is Document Store system that supports field, range queries and regular expression searches, and uses Grid File System for File Storage.</a:t>
            </a:r>
          </a:p>
          <a:p>
            <a:pPr marL="342900" lvl="0" indent="-342900" algn="just">
              <a:spcBef>
                <a:spcPts val="0"/>
              </a:spcBef>
              <a:buFont typeface="Wingdings" panose="05000000000000000000" pitchFamily="2" charset="2"/>
              <a:buChar char="q"/>
            </a:pPr>
            <a:endParaRPr lang="en-IN" sz="2000" dirty="0">
              <a:latin typeface="Times New Roman" pitchFamily="18"/>
            </a:endParaRPr>
          </a:p>
          <a:p>
            <a:pPr marL="342900" lvl="0" indent="-342900" algn="just">
              <a:spcBef>
                <a:spcPts val="0"/>
              </a:spcBef>
              <a:buFont typeface="Wingdings" panose="05000000000000000000" pitchFamily="2" charset="2"/>
              <a:buChar char="q"/>
            </a:pPr>
            <a:r>
              <a:rPr lang="en-IN" sz="2000" dirty="0">
                <a:latin typeface="Times New Roman" pitchFamily="18"/>
              </a:rPr>
              <a:t>Riak is a key value store system that provides support for basic PUT, GET, POST and DELETE functions.</a:t>
            </a:r>
          </a:p>
          <a:p>
            <a:pPr marL="342900" lvl="0" indent="-342900" algn="just">
              <a:spcBef>
                <a:spcPts val="0"/>
              </a:spcBef>
              <a:buFont typeface="Wingdings" panose="05000000000000000000" pitchFamily="2" charset="2"/>
              <a:buChar char="q"/>
            </a:pPr>
            <a:endParaRPr lang="en-IN" sz="2000" dirty="0">
              <a:latin typeface="Times New Roman" pitchFamily="18"/>
            </a:endParaRPr>
          </a:p>
          <a:p>
            <a:pPr marL="342900" lvl="0" indent="-342900" algn="just">
              <a:spcBef>
                <a:spcPts val="0"/>
              </a:spcBef>
              <a:buFont typeface="Wingdings" panose="05000000000000000000" pitchFamily="2" charset="2"/>
              <a:buChar char="q"/>
            </a:pPr>
            <a:r>
              <a:rPr lang="en-IN" sz="2000" dirty="0">
                <a:latin typeface="Times New Roman" pitchFamily="18"/>
              </a:rPr>
              <a:t>A new system ZHT has emerged recently, which is a zero-hop distributed key value store system, and promises to be a building block for future distributed systems.</a:t>
            </a:r>
          </a:p>
          <a:p>
            <a:pPr marL="342900" lvl="0" indent="-342900" algn="just">
              <a:spcBef>
                <a:spcPts val="0"/>
              </a:spcBef>
              <a:buFont typeface="Wingdings" panose="05000000000000000000" pitchFamily="2" charset="2"/>
              <a:buChar char="q"/>
            </a:pPr>
            <a:endParaRPr lang="en-IN" sz="2000" dirty="0">
              <a:latin typeface="Times New Roman" pitchFamily="18"/>
            </a:endParaRPr>
          </a:p>
          <a:p>
            <a:pPr marL="342900" lvl="0" indent="-342900" algn="just">
              <a:spcBef>
                <a:spcPts val="0"/>
              </a:spcBef>
              <a:buFont typeface="Wingdings" panose="05000000000000000000" pitchFamily="2" charset="2"/>
              <a:buChar char="q"/>
            </a:pPr>
            <a:r>
              <a:rPr lang="en-IN" sz="2000" dirty="0">
                <a:latin typeface="Times New Roman" pitchFamily="18"/>
              </a:rPr>
              <a:t>This calls for a comparative study of ZHT with other popular systems such as MongoDB and Riak to establish the better system or mechanism in terms of efficiency, throughput, scalability and latency.</a:t>
            </a:r>
          </a:p>
          <a:p>
            <a:endParaRPr lang="en-US" dirty="0"/>
          </a:p>
        </p:txBody>
      </p:sp>
    </p:spTree>
    <p:extLst>
      <p:ext uri="{BB962C8B-B14F-4D97-AF65-F5344CB8AC3E}">
        <p14:creationId xmlns:p14="http://schemas.microsoft.com/office/powerpoint/2010/main" val="249530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7F1C-FD92-4658-AC14-BE6CFE36E12A}"/>
              </a:ext>
            </a:extLst>
          </p:cNvPr>
          <p:cNvSpPr>
            <a:spLocks noGrp="1"/>
          </p:cNvSpPr>
          <p:nvPr>
            <p:ph type="ctrTitle"/>
          </p:nvPr>
        </p:nvSpPr>
        <p:spPr>
          <a:xfrm>
            <a:off x="684212" y="275209"/>
            <a:ext cx="10830126" cy="665824"/>
          </a:xfrm>
        </p:spPr>
        <p:txBody>
          <a:bodyPr>
            <a:normAutofit fontScale="90000"/>
          </a:bodyPr>
          <a:lstStyle/>
          <a:p>
            <a:pPr algn="ctr"/>
            <a:r>
              <a:rPr lang="en-US" sz="4400" dirty="0"/>
              <a:t>PROPOSED SOLUTION</a:t>
            </a:r>
          </a:p>
        </p:txBody>
      </p:sp>
      <p:sp>
        <p:nvSpPr>
          <p:cNvPr id="3" name="Subtitle 2">
            <a:extLst>
              <a:ext uri="{FF2B5EF4-FFF2-40B4-BE49-F238E27FC236}">
                <a16:creationId xmlns:a16="http://schemas.microsoft.com/office/drawing/2014/main" id="{7A99F9C8-5262-442A-954B-A4A810FC5962}"/>
              </a:ext>
            </a:extLst>
          </p:cNvPr>
          <p:cNvSpPr>
            <a:spLocks noGrp="1"/>
          </p:cNvSpPr>
          <p:nvPr>
            <p:ph type="subTitle" idx="1"/>
          </p:nvPr>
        </p:nvSpPr>
        <p:spPr>
          <a:xfrm>
            <a:off x="621437" y="1257300"/>
            <a:ext cx="10892901" cy="4981576"/>
          </a:xfrm>
        </p:spPr>
        <p:txBody>
          <a:bodyPr/>
          <a:lstStyle/>
          <a:p>
            <a:pPr marL="342900" lvl="0" indent="-342900" algn="just">
              <a:spcBef>
                <a:spcPts val="0"/>
              </a:spcBef>
              <a:buFont typeface="Wingdings" panose="05000000000000000000" pitchFamily="2" charset="2"/>
              <a:buChar char="q"/>
            </a:pPr>
            <a:r>
              <a:rPr lang="en-IN" sz="2000" dirty="0">
                <a:latin typeface="Times New Roman" pitchFamily="18"/>
              </a:rPr>
              <a:t>Through this project we aim to carry out an empirical performance evaluation of ZHT in comparison to MongoDB and Riak and present the results based on metrics such as latency, throughput, efficiency and scalability.</a:t>
            </a:r>
          </a:p>
          <a:p>
            <a:pPr marL="342900" lvl="0" indent="-342900" algn="just">
              <a:spcBef>
                <a:spcPts val="0"/>
              </a:spcBef>
              <a:buFont typeface="Wingdings" panose="05000000000000000000" pitchFamily="2" charset="2"/>
              <a:buChar char="q"/>
            </a:pPr>
            <a:endParaRPr lang="en-IN" sz="2000" dirty="0">
              <a:latin typeface="Times New Roman" pitchFamily="18"/>
            </a:endParaRPr>
          </a:p>
          <a:p>
            <a:pPr marL="342900" lvl="0" indent="-342900" algn="just">
              <a:spcBef>
                <a:spcPts val="0"/>
              </a:spcBef>
              <a:buFont typeface="Wingdings" panose="05000000000000000000" pitchFamily="2" charset="2"/>
              <a:buChar char="q"/>
            </a:pPr>
            <a:r>
              <a:rPr lang="en-IN" sz="2000" dirty="0">
                <a:latin typeface="Times New Roman" pitchFamily="18"/>
              </a:rPr>
              <a:t>We also aim to study and compare similar features of these systems and propose the better system for specific real world applications such as </a:t>
            </a:r>
            <a:r>
              <a:rPr lang="en-IN" sz="2000" b="1" dirty="0">
                <a:latin typeface="Times New Roman" pitchFamily="18"/>
              </a:rPr>
              <a:t>Hospital Record Maintenance System</a:t>
            </a:r>
            <a:r>
              <a:rPr lang="en-IN" sz="2000" dirty="0">
                <a:latin typeface="Times New Roman" pitchFamily="18"/>
              </a:rPr>
              <a:t>.</a:t>
            </a:r>
          </a:p>
          <a:p>
            <a:pPr marL="342900" lvl="0" indent="-342900" algn="just">
              <a:spcBef>
                <a:spcPts val="0"/>
              </a:spcBef>
              <a:buFont typeface="Wingdings" panose="05000000000000000000" pitchFamily="2" charset="2"/>
              <a:buChar char="q"/>
            </a:pPr>
            <a:endParaRPr lang="en-IN" sz="2000" dirty="0">
              <a:latin typeface="Times New Roman" pitchFamily="18"/>
            </a:endParaRPr>
          </a:p>
          <a:p>
            <a:pPr marL="342900" lvl="0" indent="-342900" algn="just">
              <a:spcBef>
                <a:spcPts val="0"/>
              </a:spcBef>
              <a:buFont typeface="Wingdings" panose="05000000000000000000" pitchFamily="2" charset="2"/>
              <a:buChar char="q"/>
            </a:pPr>
            <a:r>
              <a:rPr lang="en-IN" sz="2000" dirty="0">
                <a:latin typeface="Times New Roman" pitchFamily="18"/>
              </a:rPr>
              <a:t>We would mainly evaluate these systems based on the basic operations supported by each system,  such as insert, lookup and remove in ZHT, Create, Read and Delete in MongoDB and PUT, GET, DELETE in Riak and compare the results.</a:t>
            </a:r>
          </a:p>
          <a:p>
            <a:pPr marL="342900" lvl="0" indent="-342900" algn="just">
              <a:spcBef>
                <a:spcPts val="0"/>
              </a:spcBef>
              <a:buFont typeface="Wingdings" panose="05000000000000000000" pitchFamily="2" charset="2"/>
              <a:buChar char="q"/>
            </a:pPr>
            <a:endParaRPr lang="en-IN" sz="2000" dirty="0">
              <a:latin typeface="Times New Roman" pitchFamily="18"/>
            </a:endParaRPr>
          </a:p>
          <a:p>
            <a:pPr marL="342900" lvl="0" indent="-342900" algn="just">
              <a:spcBef>
                <a:spcPts val="0"/>
              </a:spcBef>
              <a:buFont typeface="Wingdings" panose="05000000000000000000" pitchFamily="2" charset="2"/>
              <a:buChar char="q"/>
            </a:pPr>
            <a:r>
              <a:rPr lang="en-IN" sz="2000" dirty="0">
                <a:latin typeface="Times New Roman" pitchFamily="18"/>
              </a:rPr>
              <a:t>Datasets would be roughly in the range of 10K to 150K records.</a:t>
            </a:r>
          </a:p>
        </p:txBody>
      </p:sp>
    </p:spTree>
    <p:extLst>
      <p:ext uri="{BB962C8B-B14F-4D97-AF65-F5344CB8AC3E}">
        <p14:creationId xmlns:p14="http://schemas.microsoft.com/office/powerpoint/2010/main" val="1712182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AFE2-3D6E-4F08-A958-EB60969E9A45}"/>
              </a:ext>
            </a:extLst>
          </p:cNvPr>
          <p:cNvSpPr>
            <a:spLocks noGrp="1"/>
          </p:cNvSpPr>
          <p:nvPr>
            <p:ph type="ctrTitle"/>
          </p:nvPr>
        </p:nvSpPr>
        <p:spPr>
          <a:xfrm>
            <a:off x="684212" y="266700"/>
            <a:ext cx="10955338" cy="723900"/>
          </a:xfrm>
        </p:spPr>
        <p:txBody>
          <a:bodyPr>
            <a:noAutofit/>
          </a:bodyPr>
          <a:lstStyle/>
          <a:p>
            <a:pPr algn="ctr"/>
            <a:r>
              <a:rPr lang="en-US" sz="4400" dirty="0"/>
              <a:t>CHALLENGES</a:t>
            </a:r>
          </a:p>
        </p:txBody>
      </p:sp>
      <p:sp>
        <p:nvSpPr>
          <p:cNvPr id="3" name="Subtitle 2">
            <a:extLst>
              <a:ext uri="{FF2B5EF4-FFF2-40B4-BE49-F238E27FC236}">
                <a16:creationId xmlns:a16="http://schemas.microsoft.com/office/drawing/2014/main" id="{94959414-704C-4C2F-801F-36B217B09F57}"/>
              </a:ext>
            </a:extLst>
          </p:cNvPr>
          <p:cNvSpPr>
            <a:spLocks noGrp="1"/>
          </p:cNvSpPr>
          <p:nvPr>
            <p:ph type="subTitle" idx="1"/>
          </p:nvPr>
        </p:nvSpPr>
        <p:spPr>
          <a:xfrm>
            <a:off x="684212" y="1314450"/>
            <a:ext cx="10793413" cy="3838575"/>
          </a:xfrm>
        </p:spPr>
        <p:txBody>
          <a:bodyPr>
            <a:normAutofit/>
          </a:bodyPr>
          <a:lstStyle/>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Setting up the all the database on the chameleon cloud environment</a:t>
            </a:r>
          </a:p>
          <a:p>
            <a:endParaRPr lang="en-US" dirty="0"/>
          </a:p>
          <a:p>
            <a:endParaRPr lang="en-US" dirty="0"/>
          </a:p>
          <a:p>
            <a:pPr marL="342900" indent="-342900">
              <a:buFont typeface="Wingdings" panose="05000000000000000000" pitchFamily="2" charset="2"/>
              <a:buChar char="q"/>
            </a:pPr>
            <a:r>
              <a:rPr lang="en-US" dirty="0"/>
              <a:t>Getting ZHT up and running.</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endParaRPr lang="en-US" dirty="0"/>
          </a:p>
        </p:txBody>
      </p:sp>
    </p:spTree>
    <p:extLst>
      <p:ext uri="{BB962C8B-B14F-4D97-AF65-F5344CB8AC3E}">
        <p14:creationId xmlns:p14="http://schemas.microsoft.com/office/powerpoint/2010/main" val="2819319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4EB8-6A90-455D-856C-BEE1CE106211}"/>
              </a:ext>
            </a:extLst>
          </p:cNvPr>
          <p:cNvSpPr>
            <a:spLocks noGrp="1"/>
          </p:cNvSpPr>
          <p:nvPr>
            <p:ph type="ctrTitle"/>
          </p:nvPr>
        </p:nvSpPr>
        <p:spPr>
          <a:xfrm>
            <a:off x="684211" y="238125"/>
            <a:ext cx="10717213" cy="800101"/>
          </a:xfrm>
        </p:spPr>
        <p:txBody>
          <a:bodyPr>
            <a:normAutofit/>
          </a:bodyPr>
          <a:lstStyle/>
          <a:p>
            <a:pPr algn="ctr"/>
            <a:r>
              <a:rPr lang="en-US" sz="4400" dirty="0"/>
              <a:t>MongoDB Database</a:t>
            </a:r>
          </a:p>
        </p:txBody>
      </p:sp>
      <p:sp>
        <p:nvSpPr>
          <p:cNvPr id="3" name="Subtitle 2">
            <a:extLst>
              <a:ext uri="{FF2B5EF4-FFF2-40B4-BE49-F238E27FC236}">
                <a16:creationId xmlns:a16="http://schemas.microsoft.com/office/drawing/2014/main" id="{4F72E24B-E33F-4C77-8799-65FC57FA6CA9}"/>
              </a:ext>
            </a:extLst>
          </p:cNvPr>
          <p:cNvSpPr>
            <a:spLocks noGrp="1"/>
          </p:cNvSpPr>
          <p:nvPr>
            <p:ph type="subTitle" idx="1"/>
          </p:nvPr>
        </p:nvSpPr>
        <p:spPr>
          <a:xfrm>
            <a:off x="684211" y="1247776"/>
            <a:ext cx="10964864" cy="4895850"/>
          </a:xfrm>
        </p:spPr>
        <p:txBody>
          <a:bodyPr>
            <a:normAutofit lnSpcReduction="10000"/>
          </a:bodyPr>
          <a:lstStyle/>
          <a:p>
            <a:r>
              <a:rPr lang="en-US" dirty="0"/>
              <a:t>Classified as a NoSQL database program</a:t>
            </a:r>
          </a:p>
          <a:p>
            <a:endParaRPr lang="en-US" dirty="0"/>
          </a:p>
          <a:p>
            <a:r>
              <a:rPr lang="en-US" dirty="0"/>
              <a:t>MongoDB is a distributed database at its core.</a:t>
            </a:r>
          </a:p>
          <a:p>
            <a:endParaRPr lang="en-US" dirty="0"/>
          </a:p>
          <a:p>
            <a:r>
              <a:rPr lang="en-US" dirty="0"/>
              <a:t>A document database  which stores data in JSON-like documents where fields can vary and structure can be changed at any time.</a:t>
            </a:r>
          </a:p>
          <a:p>
            <a:endParaRPr lang="en-US" dirty="0"/>
          </a:p>
          <a:p>
            <a:r>
              <a:rPr lang="en-US" dirty="0"/>
              <a:t>Provides features like Ad hoc queries, indexing, and real time aggregation to analyze the data.</a:t>
            </a:r>
          </a:p>
          <a:p>
            <a:endParaRPr lang="en-US" dirty="0"/>
          </a:p>
          <a:p>
            <a:r>
              <a:rPr lang="en-US" dirty="0"/>
              <a:t>MongoDB can be used as a file system with load balancing and data replication features over multiple machines for storing files.</a:t>
            </a:r>
          </a:p>
        </p:txBody>
      </p:sp>
    </p:spTree>
    <p:extLst>
      <p:ext uri="{BB962C8B-B14F-4D97-AF65-F5344CB8AC3E}">
        <p14:creationId xmlns:p14="http://schemas.microsoft.com/office/powerpoint/2010/main" val="133533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031C-6B93-4D5C-A334-24E0DBB79B7C}"/>
              </a:ext>
            </a:extLst>
          </p:cNvPr>
          <p:cNvSpPr>
            <a:spLocks noGrp="1"/>
          </p:cNvSpPr>
          <p:nvPr>
            <p:ph type="ctrTitle"/>
          </p:nvPr>
        </p:nvSpPr>
        <p:spPr>
          <a:xfrm>
            <a:off x="684211" y="304801"/>
            <a:ext cx="10888663" cy="761999"/>
          </a:xfrm>
        </p:spPr>
        <p:txBody>
          <a:bodyPr>
            <a:noAutofit/>
          </a:bodyPr>
          <a:lstStyle/>
          <a:p>
            <a:pPr algn="ctr"/>
            <a:r>
              <a:rPr lang="en-US" sz="4400" dirty="0"/>
              <a:t>Riak database</a:t>
            </a:r>
          </a:p>
        </p:txBody>
      </p:sp>
      <p:sp>
        <p:nvSpPr>
          <p:cNvPr id="3" name="Subtitle 2">
            <a:extLst>
              <a:ext uri="{FF2B5EF4-FFF2-40B4-BE49-F238E27FC236}">
                <a16:creationId xmlns:a16="http://schemas.microsoft.com/office/drawing/2014/main" id="{9384E786-DBE5-4D40-A0E2-3B01B049C59A}"/>
              </a:ext>
            </a:extLst>
          </p:cNvPr>
          <p:cNvSpPr>
            <a:spLocks noGrp="1"/>
          </p:cNvSpPr>
          <p:nvPr>
            <p:ph type="subTitle" idx="1"/>
          </p:nvPr>
        </p:nvSpPr>
        <p:spPr>
          <a:xfrm>
            <a:off x="684211" y="1495425"/>
            <a:ext cx="10888663" cy="4295775"/>
          </a:xfrm>
        </p:spPr>
        <p:txBody>
          <a:bodyPr>
            <a:normAutofit fontScale="92500" lnSpcReduction="10000"/>
          </a:bodyPr>
          <a:lstStyle/>
          <a:p>
            <a:r>
              <a:rPr lang="en-US" dirty="0"/>
              <a:t>Distributed NoSQL key-value data store</a:t>
            </a:r>
          </a:p>
          <a:p>
            <a:endParaRPr lang="en-US" dirty="0"/>
          </a:p>
          <a:p>
            <a:r>
              <a:rPr lang="en-US" dirty="0"/>
              <a:t>Databases is built on a set of core services providing a highly reliable, scalable distributed systems framework</a:t>
            </a:r>
          </a:p>
          <a:p>
            <a:endParaRPr lang="en-US" dirty="0"/>
          </a:p>
          <a:p>
            <a:r>
              <a:rPr lang="en-US" dirty="0"/>
              <a:t>Written in Erlang programming language</a:t>
            </a:r>
          </a:p>
          <a:p>
            <a:endParaRPr lang="en-US" dirty="0"/>
          </a:p>
          <a:p>
            <a:r>
              <a:rPr lang="en-US" dirty="0"/>
              <a:t>implements the principles from Amazon's Dynamo</a:t>
            </a:r>
          </a:p>
          <a:p>
            <a:endParaRPr lang="en-US" dirty="0"/>
          </a:p>
          <a:p>
            <a:r>
              <a:rPr lang="en-US" dirty="0"/>
              <a:t>Provides features like Fault-tolerant availability, Predictable latency, Storage options and </a:t>
            </a:r>
          </a:p>
          <a:p>
            <a:r>
              <a:rPr lang="en-US" dirty="0"/>
              <a:t>Multi-datacenter replication</a:t>
            </a:r>
          </a:p>
          <a:p>
            <a:endParaRPr lang="en-US" dirty="0"/>
          </a:p>
          <a:p>
            <a:endParaRPr lang="en-US" dirty="0"/>
          </a:p>
        </p:txBody>
      </p:sp>
    </p:spTree>
    <p:extLst>
      <p:ext uri="{BB962C8B-B14F-4D97-AF65-F5344CB8AC3E}">
        <p14:creationId xmlns:p14="http://schemas.microsoft.com/office/powerpoint/2010/main" val="2256562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D8A4-7793-4BA1-86DA-0EB1088019B7}"/>
              </a:ext>
            </a:extLst>
          </p:cNvPr>
          <p:cNvSpPr>
            <a:spLocks noGrp="1"/>
          </p:cNvSpPr>
          <p:nvPr>
            <p:ph type="ctrTitle"/>
          </p:nvPr>
        </p:nvSpPr>
        <p:spPr>
          <a:xfrm>
            <a:off x="684212" y="266700"/>
            <a:ext cx="10898188" cy="800100"/>
          </a:xfrm>
        </p:spPr>
        <p:txBody>
          <a:bodyPr>
            <a:normAutofit fontScale="90000"/>
          </a:bodyPr>
          <a:lstStyle/>
          <a:p>
            <a:pPr algn="ctr"/>
            <a:r>
              <a:rPr lang="en-US" dirty="0"/>
              <a:t>Operations for evaluation</a:t>
            </a:r>
          </a:p>
        </p:txBody>
      </p:sp>
      <p:sp>
        <p:nvSpPr>
          <p:cNvPr id="3" name="Subtitle 2">
            <a:extLst>
              <a:ext uri="{FF2B5EF4-FFF2-40B4-BE49-F238E27FC236}">
                <a16:creationId xmlns:a16="http://schemas.microsoft.com/office/drawing/2014/main" id="{B5C01F39-73AA-4968-AC1F-A7A3E66A8962}"/>
              </a:ext>
            </a:extLst>
          </p:cNvPr>
          <p:cNvSpPr>
            <a:spLocks noGrp="1"/>
          </p:cNvSpPr>
          <p:nvPr>
            <p:ph type="subTitle" idx="1"/>
          </p:nvPr>
        </p:nvSpPr>
        <p:spPr>
          <a:xfrm>
            <a:off x="684212" y="1676399"/>
            <a:ext cx="10707688" cy="4143376"/>
          </a:xfrm>
        </p:spPr>
        <p:txBody>
          <a:bodyPr/>
          <a:lstStyle/>
          <a:p>
            <a:pPr marL="342900" indent="-342900">
              <a:buFont typeface="Wingdings" panose="05000000000000000000" pitchFamily="2" charset="2"/>
              <a:buChar char="q"/>
            </a:pPr>
            <a:r>
              <a:rPr lang="en-US" dirty="0"/>
              <a:t>Insert operation</a:t>
            </a:r>
          </a:p>
          <a:p>
            <a:endParaRPr lang="en-US" dirty="0"/>
          </a:p>
          <a:p>
            <a:pPr marL="342900" indent="-342900">
              <a:buFont typeface="Wingdings" panose="05000000000000000000" pitchFamily="2" charset="2"/>
              <a:buChar char="q"/>
            </a:pPr>
            <a:r>
              <a:rPr lang="en-US" dirty="0"/>
              <a:t>Search operation</a:t>
            </a:r>
          </a:p>
          <a:p>
            <a:endParaRPr lang="en-US" dirty="0"/>
          </a:p>
          <a:p>
            <a:pPr marL="342900" indent="-342900">
              <a:buFont typeface="Wingdings" panose="05000000000000000000" pitchFamily="2" charset="2"/>
              <a:buChar char="q"/>
            </a:pPr>
            <a:r>
              <a:rPr lang="en-US" dirty="0"/>
              <a:t>Update operation</a:t>
            </a:r>
          </a:p>
          <a:p>
            <a:endParaRPr lang="en-US" dirty="0"/>
          </a:p>
          <a:p>
            <a:pPr marL="342900" indent="-342900">
              <a:buFont typeface="Wingdings" panose="05000000000000000000" pitchFamily="2" charset="2"/>
              <a:buChar char="q"/>
            </a:pPr>
            <a:r>
              <a:rPr lang="en-US" dirty="0"/>
              <a:t>Delete operation</a:t>
            </a:r>
          </a:p>
        </p:txBody>
      </p:sp>
    </p:spTree>
    <p:extLst>
      <p:ext uri="{BB962C8B-B14F-4D97-AF65-F5344CB8AC3E}">
        <p14:creationId xmlns:p14="http://schemas.microsoft.com/office/powerpoint/2010/main" val="35192389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Slice</Template>
  <TotalTime>767</TotalTime>
  <Words>727</Words>
  <Application>Microsoft Office PowerPoint</Application>
  <PresentationFormat>Widescreen</PresentationFormat>
  <Paragraphs>134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Calibri-Bold</vt:lpstr>
      <vt:lpstr>Century Gothic</vt:lpstr>
      <vt:lpstr>Liberation Sans</vt:lpstr>
      <vt:lpstr>Times New Roman</vt:lpstr>
      <vt:lpstr>Wingdings</vt:lpstr>
      <vt:lpstr>Wingdings 3</vt:lpstr>
      <vt:lpstr>Slice</vt:lpstr>
      <vt:lpstr>CS554: DATA INTENSIVE COMPUTING</vt:lpstr>
      <vt:lpstr>INTRODUCTION</vt:lpstr>
      <vt:lpstr>BACKGROUND AND MOTIVATION</vt:lpstr>
      <vt:lpstr>PROBLEM STATEMENT</vt:lpstr>
      <vt:lpstr>PROPOSED SOLUTION</vt:lpstr>
      <vt:lpstr>CHALLENGES</vt:lpstr>
      <vt:lpstr>MongoDB Database</vt:lpstr>
      <vt:lpstr>Riak database</vt:lpstr>
      <vt:lpstr>Operations for evaluation</vt:lpstr>
      <vt:lpstr>Insert Evaluations</vt:lpstr>
      <vt:lpstr>Search Evaluations</vt:lpstr>
      <vt:lpstr>Update Evaluation</vt:lpstr>
      <vt:lpstr>Delete Evaluations</vt:lpstr>
      <vt:lpstr>Scalability (UPDATE) </vt:lpstr>
      <vt:lpstr>Scalability (Insert)</vt:lpstr>
      <vt:lpstr>SERACH UPDATE DELETE COMAPRISON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CS554: DATA INTENSIVE COMPUTING</dc:title>
  <dc:creator>Ashish Wagh</dc:creator>
  <cp:lastModifiedBy>Ashish Wagh</cp:lastModifiedBy>
  <cp:revision>26</cp:revision>
  <dcterms:created xsi:type="dcterms:W3CDTF">2017-11-29T15:33:26Z</dcterms:created>
  <dcterms:modified xsi:type="dcterms:W3CDTF">2017-11-30T04:21:12Z</dcterms:modified>
</cp:coreProperties>
</file>