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5"/>
  </p:notesMasterIdLst>
  <p:sldIdLst>
    <p:sldId id="256" r:id="rId2"/>
    <p:sldId id="257" r:id="rId3"/>
    <p:sldId id="258" r:id="rId4"/>
    <p:sldId id="259" r:id="rId5"/>
    <p:sldId id="260" r:id="rId6"/>
    <p:sldId id="270" r:id="rId7"/>
    <p:sldId id="271" r:id="rId8"/>
    <p:sldId id="261" r:id="rId9"/>
    <p:sldId id="265" r:id="rId10"/>
    <p:sldId id="272" r:id="rId11"/>
    <p:sldId id="266" r:id="rId12"/>
    <p:sldId id="267" r:id="rId13"/>
    <p:sldId id="268" r:id="rId1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8948"/>
  </p:normalViewPr>
  <p:slideViewPr>
    <p:cSldViewPr>
      <p:cViewPr varScale="1">
        <p:scale>
          <a:sx n="77" d="100"/>
          <a:sy n="77" d="100"/>
        </p:scale>
        <p:origin x="883" y="62"/>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65EA4C-7196-2349-B185-065C739D2CFE}" type="datetimeFigureOut">
              <a:rPr lang="en-US" smtClean="0"/>
              <a:pPr/>
              <a:t>4/6/2018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C705F6-E2F9-0046-8D53-C3A7C9EB4591}" type="slidenum">
              <a:rPr lang="en-US" smtClean="0"/>
              <a:pPr/>
              <a:t>‹#›</a:t>
            </a:fld>
            <a:endParaRPr lang="en-US"/>
          </a:p>
        </p:txBody>
      </p:sp>
    </p:spTree>
    <p:extLst>
      <p:ext uri="{BB962C8B-B14F-4D97-AF65-F5344CB8AC3E}">
        <p14:creationId xmlns:p14="http://schemas.microsoft.com/office/powerpoint/2010/main" val="25067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C705F6-E2F9-0046-8D53-C3A7C9EB4591}" type="slidenum">
              <a:rPr lang="en-US" smtClean="0"/>
              <a:pPr/>
              <a:t>3</a:t>
            </a:fld>
            <a:endParaRPr lang="en-US"/>
          </a:p>
        </p:txBody>
      </p:sp>
    </p:spTree>
    <p:extLst>
      <p:ext uri="{BB962C8B-B14F-4D97-AF65-F5344CB8AC3E}">
        <p14:creationId xmlns:p14="http://schemas.microsoft.com/office/powerpoint/2010/main" val="403870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C705F6-E2F9-0046-8D53-C3A7C9EB4591}" type="slidenum">
              <a:rPr lang="en-US" smtClean="0"/>
              <a:pPr/>
              <a:t>8</a:t>
            </a:fld>
            <a:endParaRPr lang="en-US"/>
          </a:p>
        </p:txBody>
      </p:sp>
    </p:spTree>
    <p:extLst>
      <p:ext uri="{BB962C8B-B14F-4D97-AF65-F5344CB8AC3E}">
        <p14:creationId xmlns:p14="http://schemas.microsoft.com/office/powerpoint/2010/main" val="815220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8"/>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4/6/2018</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a:t>‹#›</a:t>
            </a:fld>
            <a:endParaRPr kumimoji="0" lang="en-US" dirty="0"/>
          </a:p>
        </p:txBody>
      </p:sp>
    </p:spTree>
    <p:extLst>
      <p:ext uri="{BB962C8B-B14F-4D97-AF65-F5344CB8AC3E}">
        <p14:creationId xmlns:p14="http://schemas.microsoft.com/office/powerpoint/2010/main" val="3779899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4/6/2018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a:t>‹#›</a:t>
            </a:fld>
            <a:endParaRPr kumimoji="0" lang="en-US"/>
          </a:p>
        </p:txBody>
      </p:sp>
    </p:spTree>
    <p:extLst>
      <p:ext uri="{BB962C8B-B14F-4D97-AF65-F5344CB8AC3E}">
        <p14:creationId xmlns:p14="http://schemas.microsoft.com/office/powerpoint/2010/main" val="3734400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41"/>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41"/>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4/6/2018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a:t>‹#›</a:t>
            </a:fld>
            <a:endParaRPr kumimoji="0" lang="en-US"/>
          </a:p>
        </p:txBody>
      </p:sp>
    </p:spTree>
    <p:extLst>
      <p:ext uri="{BB962C8B-B14F-4D97-AF65-F5344CB8AC3E}">
        <p14:creationId xmlns:p14="http://schemas.microsoft.com/office/powerpoint/2010/main" val="1190519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gn="r" eaLnBrk="1" latinLnBrk="0" hangingPunct="1"/>
            <a:fld id="{E6F9B8CD-342D-4579-98EC-A8FD6B7370E1}" type="datetimeFigureOut">
              <a:rPr lang="en-US" smtClean="0"/>
              <a:pPr algn="r" eaLnBrk="1" latinLnBrk="0" hangingPunct="1"/>
              <a:t>4/6/2018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algn="ctr" eaLnBrk="1" latinLnBrk="0" hangingPunct="1"/>
            <a:fld id="{2BBB5E19-F10A-4C2F-BF6F-11C513378A2E}" type="slidenum">
              <a:rPr kumimoji="0" lang="en-US" smtClean="0"/>
              <a:pPr algn="ctr" eaLnBrk="1" latinLnBrk="0" hangingPunct="1"/>
              <a:t>‹#›</a:t>
            </a:fld>
            <a:endParaRPr kumimoji="0" lang="en-US"/>
          </a:p>
        </p:txBody>
      </p:sp>
    </p:spTree>
    <p:extLst>
      <p:ext uri="{BB962C8B-B14F-4D97-AF65-F5344CB8AC3E}">
        <p14:creationId xmlns:p14="http://schemas.microsoft.com/office/powerpoint/2010/main" val="3496642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3"/>
            <a:ext cx="10360501"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4/6/2018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a:t>‹#›</a:t>
            </a:fld>
            <a:endParaRPr kumimoji="0" lang="en-US"/>
          </a:p>
        </p:txBody>
      </p:sp>
    </p:spTree>
    <p:extLst>
      <p:ext uri="{BB962C8B-B14F-4D97-AF65-F5344CB8AC3E}">
        <p14:creationId xmlns:p14="http://schemas.microsoft.com/office/powerpoint/2010/main" val="849880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3"/>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3"/>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4/6/2018</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BBB5E19-F10A-4C2F-BF6F-11C513378A2E}" type="slidenum">
              <a:rPr kumimoji="0" lang="en-US" smtClean="0"/>
              <a:pPr/>
              <a:t>‹#›</a:t>
            </a:fld>
            <a:endParaRPr kumimoji="0" lang="en-US"/>
          </a:p>
        </p:txBody>
      </p:sp>
    </p:spTree>
    <p:extLst>
      <p:ext uri="{BB962C8B-B14F-4D97-AF65-F5344CB8AC3E}">
        <p14:creationId xmlns:p14="http://schemas.microsoft.com/office/powerpoint/2010/main" val="803925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4/6/2018</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2BBB5E19-F10A-4C2F-BF6F-11C513378A2E}" type="slidenum">
              <a:rPr kumimoji="0" lang="en-US" smtClean="0"/>
              <a:pPr/>
              <a:t>‹#›</a:t>
            </a:fld>
            <a:endParaRPr kumimoji="0" lang="en-US"/>
          </a:p>
        </p:txBody>
      </p:sp>
    </p:spTree>
    <p:extLst>
      <p:ext uri="{BB962C8B-B14F-4D97-AF65-F5344CB8AC3E}">
        <p14:creationId xmlns:p14="http://schemas.microsoft.com/office/powerpoint/2010/main" val="2377485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r" eaLnBrk="1" latinLnBrk="0" hangingPunct="1"/>
            <a:fld id="{E6F9B8CD-342D-4579-98EC-A8FD6B7370E1}" type="datetimeFigureOut">
              <a:rPr lang="en-US" smtClean="0"/>
              <a:pPr algn="r" eaLnBrk="1" latinLnBrk="0" hangingPunct="1"/>
              <a:t>4/6/2018</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pPr algn="ctr" eaLnBrk="1" latinLnBrk="0" hangingPunct="1"/>
            <a:fld id="{2BBB5E19-F10A-4C2F-BF6F-11C513378A2E}" type="slidenum">
              <a:rPr kumimoji="0" lang="en-US" smtClean="0"/>
              <a:pPr algn="ctr" eaLnBrk="1" latinLnBrk="0" hangingPunct="1"/>
              <a:t>‹#›</a:t>
            </a:fld>
            <a:endParaRPr kumimoji="0" lang="en-US"/>
          </a:p>
        </p:txBody>
      </p:sp>
    </p:spTree>
    <p:extLst>
      <p:ext uri="{BB962C8B-B14F-4D97-AF65-F5344CB8AC3E}">
        <p14:creationId xmlns:p14="http://schemas.microsoft.com/office/powerpoint/2010/main" val="457545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4/6/2018</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BBB5E19-F10A-4C2F-BF6F-11C513378A2E}" type="slidenum">
              <a:rPr kumimoji="0" lang="en-US" smtClean="0"/>
              <a:pPr/>
              <a:t>‹#›</a:t>
            </a:fld>
            <a:endParaRPr kumimoji="0" lang="en-US"/>
          </a:p>
        </p:txBody>
      </p:sp>
    </p:spTree>
    <p:extLst>
      <p:ext uri="{BB962C8B-B14F-4D97-AF65-F5344CB8AC3E}">
        <p14:creationId xmlns:p14="http://schemas.microsoft.com/office/powerpoint/2010/main" val="2919915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50"/>
            <a:ext cx="4010039"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5492" y="273053"/>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3"/>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eaLnBrk="1" latinLnBrk="0" hangingPunct="1"/>
            <a:fld id="{E6F9B8CD-342D-4579-98EC-A8FD6B7370E1}" type="datetimeFigureOut">
              <a:rPr lang="en-US" smtClean="0"/>
              <a:pPr algn="r" eaLnBrk="1" latinLnBrk="0" hangingPunct="1"/>
              <a:t>4/6/2018</a:t>
            </a:fld>
            <a:endParaRPr lang="en-US" dirty="0"/>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algn="ctr" eaLnBrk="1" latinLnBrk="0" hangingPunct="1"/>
            <a:fld id="{2BBB5E19-F10A-4C2F-BF6F-11C513378A2E}" type="slidenum">
              <a:rPr kumimoji="0" lang="en-US" smtClean="0"/>
              <a:pPr algn="ctr" eaLnBrk="1" latinLnBrk="0" hangingPunct="1"/>
              <a:t>‹#›</a:t>
            </a:fld>
            <a:endParaRPr kumimoji="0" lang="en-US"/>
          </a:p>
        </p:txBody>
      </p:sp>
    </p:spTree>
    <p:extLst>
      <p:ext uri="{BB962C8B-B14F-4D97-AF65-F5344CB8AC3E}">
        <p14:creationId xmlns:p14="http://schemas.microsoft.com/office/powerpoint/2010/main" val="1665275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eaLnBrk="1" latinLnBrk="0" hangingPunct="1"/>
            <a:fld id="{E6F9B8CD-342D-4579-98EC-A8FD6B7370E1}" type="datetimeFigureOut">
              <a:rPr lang="en-US" smtClean="0"/>
              <a:pPr algn="r" eaLnBrk="1" latinLnBrk="0" hangingPunct="1"/>
              <a:t>4/6/2018</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algn="ctr" eaLnBrk="1" latinLnBrk="0" hangingPunct="1"/>
            <a:fld id="{2BBB5E19-F10A-4C2F-BF6F-11C513378A2E}" type="slidenum">
              <a:rPr kumimoji="0" lang="en-US" smtClean="0"/>
              <a:pPr algn="ctr" eaLnBrk="1" latinLnBrk="0" hangingPunct="1"/>
              <a:t>‹#›</a:t>
            </a:fld>
            <a:endParaRPr kumimoji="0" lang="en-US"/>
          </a:p>
        </p:txBody>
      </p:sp>
    </p:spTree>
    <p:extLst>
      <p:ext uri="{BB962C8B-B14F-4D97-AF65-F5344CB8AC3E}">
        <p14:creationId xmlns:p14="http://schemas.microsoft.com/office/powerpoint/2010/main" val="714198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8"/>
            <a:ext cx="10969943"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441" y="1600203"/>
            <a:ext cx="10969943"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3"/>
            <a:ext cx="2844059"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eaLnBrk="1" latinLnBrk="0" hangingPunct="1"/>
            <a:fld id="{E6F9B8CD-342D-4579-98EC-A8FD6B7370E1}" type="datetimeFigureOut">
              <a:rPr lang="en-US" smtClean="0"/>
              <a:pPr algn="r" eaLnBrk="1" latinLnBrk="0" hangingPunct="1"/>
              <a:t>4/6/2018</a:t>
            </a:fld>
            <a:endParaRPr lang="en-US" dirty="0">
              <a:solidFill>
                <a:schemeClr val="tx2"/>
              </a:solidFill>
            </a:endParaRPr>
          </a:p>
        </p:txBody>
      </p:sp>
      <p:sp>
        <p:nvSpPr>
          <p:cNvPr id="5" name="Footer Placeholder 4"/>
          <p:cNvSpPr>
            <a:spLocks noGrp="1"/>
          </p:cNvSpPr>
          <p:nvPr>
            <p:ph type="ftr" sz="quarter" idx="3"/>
          </p:nvPr>
        </p:nvSpPr>
        <p:spPr>
          <a:xfrm>
            <a:off x="4164515" y="6356353"/>
            <a:ext cx="385979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eaLnBrk="1" latinLnBrk="0" hangingPunct="1"/>
            <a:endParaRPr kumimoji="0" lang="en-US" dirty="0">
              <a:solidFill>
                <a:schemeClr val="tx2"/>
              </a:solidFill>
            </a:endParaRPr>
          </a:p>
        </p:txBody>
      </p:sp>
      <p:sp>
        <p:nvSpPr>
          <p:cNvPr id="6" name="Slide Number Placeholder 5"/>
          <p:cNvSpPr>
            <a:spLocks noGrp="1"/>
          </p:cNvSpPr>
          <p:nvPr>
            <p:ph type="sldNum" sz="quarter" idx="4"/>
          </p:nvPr>
        </p:nvSpPr>
        <p:spPr>
          <a:xfrm>
            <a:off x="8735326" y="6356353"/>
            <a:ext cx="2844059"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eaLnBrk="1" latinLnBrk="0" hangingPunct="1"/>
            <a:fld id="{2BBB5E19-F10A-4C2F-BF6F-11C513378A2E}" type="slidenum">
              <a:rPr kumimoji="0" lang="en-US" smtClean="0"/>
              <a:pPr algn="ctr" eaLnBrk="1" latinLnBrk="0" hangingPunct="1"/>
              <a:t>‹#›</a:t>
            </a:fld>
            <a:endParaRPr kumimoji="0" lang="en-US" sz="1400" b="1" dirty="0">
              <a:solidFill>
                <a:srgbClr val="FFFFFF"/>
              </a:solidFill>
            </a:endParaRPr>
          </a:p>
        </p:txBody>
      </p:sp>
    </p:spTree>
    <p:extLst>
      <p:ext uri="{BB962C8B-B14F-4D97-AF65-F5344CB8AC3E}">
        <p14:creationId xmlns:p14="http://schemas.microsoft.com/office/powerpoint/2010/main" val="25267345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D9870B8-3790-40CD-843E-91D8840F49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2" name="Title 1"/>
          <p:cNvSpPr>
            <a:spLocks noGrp="1"/>
          </p:cNvSpPr>
          <p:nvPr>
            <p:ph type="ctrTitle"/>
          </p:nvPr>
        </p:nvSpPr>
        <p:spPr>
          <a:xfrm>
            <a:off x="379412" y="647700"/>
            <a:ext cx="9144000" cy="1295400"/>
          </a:xfrm>
        </p:spPr>
        <p:txBody>
          <a:bodyPr>
            <a:normAutofit fontScale="90000"/>
          </a:bodyPr>
          <a:lstStyle/>
          <a:p>
            <a:pPr algn="l"/>
            <a:r>
              <a:rPr lang="en-US" dirty="0"/>
              <a:t>Team 11 – Software Product Line</a:t>
            </a:r>
            <a:br>
              <a:rPr lang="en-US" dirty="0"/>
            </a:br>
            <a:r>
              <a:rPr lang="en-US" dirty="0"/>
              <a:t>Architecture For Cloud Based Applications</a:t>
            </a:r>
          </a:p>
        </p:txBody>
      </p:sp>
      <p:sp>
        <p:nvSpPr>
          <p:cNvPr id="3" name="Subtitle 2"/>
          <p:cNvSpPr>
            <a:spLocks noGrp="1"/>
          </p:cNvSpPr>
          <p:nvPr>
            <p:ph type="subTitle" idx="1"/>
          </p:nvPr>
        </p:nvSpPr>
        <p:spPr>
          <a:xfrm>
            <a:off x="4951412" y="3505200"/>
            <a:ext cx="3124199" cy="2057400"/>
          </a:xfrm>
        </p:spPr>
        <p:txBody>
          <a:bodyPr>
            <a:normAutofit/>
          </a:bodyPr>
          <a:lstStyle/>
          <a:p>
            <a:pPr algn="l" fontAlgn="t"/>
            <a:r>
              <a:rPr lang="en-US" b="0" dirty="0">
                <a:solidFill>
                  <a:schemeClr val="tx1"/>
                </a:solidFill>
              </a:rPr>
              <a:t>Authors:</a:t>
            </a:r>
          </a:p>
          <a:p>
            <a:pPr algn="l" fontAlgn="t"/>
            <a:endParaRPr lang="en-US" sz="1200" b="0" dirty="0">
              <a:solidFill>
                <a:schemeClr val="tx1"/>
              </a:solidFill>
            </a:endParaRPr>
          </a:p>
          <a:p>
            <a:pPr algn="l" fontAlgn="t"/>
            <a:r>
              <a:rPr lang="en-US" sz="1400" b="1" dirty="0">
                <a:solidFill>
                  <a:schemeClr val="tx1"/>
                </a:solidFill>
              </a:rPr>
              <a:t>Mayur Mehta   A20405901</a:t>
            </a:r>
          </a:p>
          <a:p>
            <a:pPr algn="l" fontAlgn="t"/>
            <a:r>
              <a:rPr lang="en-US" sz="1400" b="1" dirty="0">
                <a:solidFill>
                  <a:schemeClr val="tx1"/>
                </a:solidFill>
              </a:rPr>
              <a:t>Suyog Kharage A20402686</a:t>
            </a:r>
          </a:p>
          <a:p>
            <a:pPr algn="l" fontAlgn="t"/>
            <a:r>
              <a:rPr lang="en-US" sz="1400" b="1" dirty="0">
                <a:solidFill>
                  <a:schemeClr val="tx1"/>
                </a:solidFill>
              </a:rPr>
              <a:t>Yash </a:t>
            </a:r>
            <a:r>
              <a:rPr lang="en-US" sz="1400" b="1" dirty="0" err="1">
                <a:solidFill>
                  <a:schemeClr val="tx1"/>
                </a:solidFill>
              </a:rPr>
              <a:t>Kotadiya</a:t>
            </a:r>
            <a:r>
              <a:rPr lang="en-US" sz="1400" b="1" dirty="0">
                <a:solidFill>
                  <a:schemeClr val="tx1"/>
                </a:solidFill>
              </a:rPr>
              <a:t>  A20402140</a:t>
            </a:r>
          </a:p>
          <a:p>
            <a:pPr fontAlgn="t"/>
            <a:endParaRPr lang="en-US" b="0" dirty="0"/>
          </a:p>
          <a:p>
            <a:endParaRPr lang="en-US" dirty="0"/>
          </a:p>
        </p:txBody>
      </p:sp>
    </p:spTree>
    <p:extLst>
      <p:ext uri="{BB962C8B-B14F-4D97-AF65-F5344CB8AC3E}">
        <p14:creationId xmlns:p14="http://schemas.microsoft.com/office/powerpoint/2010/main" val="1333342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26301-B4D5-4A83-B43B-2B11174EB05D}"/>
              </a:ext>
            </a:extLst>
          </p:cNvPr>
          <p:cNvSpPr>
            <a:spLocks noGrp="1"/>
          </p:cNvSpPr>
          <p:nvPr>
            <p:ph type="title"/>
          </p:nvPr>
        </p:nvSpPr>
        <p:spPr/>
        <p:txBody>
          <a:bodyPr/>
          <a:lstStyle/>
          <a:p>
            <a:r>
              <a:rPr lang="en-US" dirty="0"/>
              <a:t>Comparative Analysis</a:t>
            </a:r>
          </a:p>
        </p:txBody>
      </p:sp>
      <p:graphicFrame>
        <p:nvGraphicFramePr>
          <p:cNvPr id="4" name="Content Placeholder 3">
            <a:extLst>
              <a:ext uri="{FF2B5EF4-FFF2-40B4-BE49-F238E27FC236}">
                <a16:creationId xmlns:a16="http://schemas.microsoft.com/office/drawing/2014/main" id="{D446F5AA-AE7A-43ED-94E1-907E97E8AA13}"/>
              </a:ext>
            </a:extLst>
          </p:cNvPr>
          <p:cNvGraphicFramePr>
            <a:graphicFrameLocks noGrp="1"/>
          </p:cNvGraphicFramePr>
          <p:nvPr>
            <p:ph idx="1"/>
            <p:extLst>
              <p:ext uri="{D42A27DB-BD31-4B8C-83A1-F6EECF244321}">
                <p14:modId xmlns:p14="http://schemas.microsoft.com/office/powerpoint/2010/main" val="656513486"/>
              </p:ext>
            </p:extLst>
          </p:nvPr>
        </p:nvGraphicFramePr>
        <p:xfrm>
          <a:off x="609600" y="1600200"/>
          <a:ext cx="10056813" cy="4267200"/>
        </p:xfrm>
        <a:graphic>
          <a:graphicData uri="http://schemas.openxmlformats.org/drawingml/2006/table">
            <a:tbl>
              <a:tblPr firstRow="1" bandRow="1">
                <a:tableStyleId>{5C22544A-7EE6-4342-B048-85BDC9FD1C3A}</a:tableStyleId>
              </a:tblPr>
              <a:tblGrid>
                <a:gridCol w="3352271">
                  <a:extLst>
                    <a:ext uri="{9D8B030D-6E8A-4147-A177-3AD203B41FA5}">
                      <a16:colId xmlns:a16="http://schemas.microsoft.com/office/drawing/2014/main" val="1322485277"/>
                    </a:ext>
                  </a:extLst>
                </a:gridCol>
                <a:gridCol w="3352271">
                  <a:extLst>
                    <a:ext uri="{9D8B030D-6E8A-4147-A177-3AD203B41FA5}">
                      <a16:colId xmlns:a16="http://schemas.microsoft.com/office/drawing/2014/main" val="855631945"/>
                    </a:ext>
                  </a:extLst>
                </a:gridCol>
                <a:gridCol w="3352271">
                  <a:extLst>
                    <a:ext uri="{9D8B030D-6E8A-4147-A177-3AD203B41FA5}">
                      <a16:colId xmlns:a16="http://schemas.microsoft.com/office/drawing/2014/main" val="1135299391"/>
                    </a:ext>
                  </a:extLst>
                </a:gridCol>
              </a:tblGrid>
              <a:tr h="1066800">
                <a:tc>
                  <a:txBody>
                    <a:bodyPr/>
                    <a:lstStyle/>
                    <a:p>
                      <a:r>
                        <a:rPr lang="en-US" dirty="0"/>
                        <a:t>Paper</a:t>
                      </a:r>
                    </a:p>
                  </a:txBody>
                  <a:tcPr/>
                </a:tc>
                <a:tc>
                  <a:txBody>
                    <a:bodyPr/>
                    <a:lstStyle/>
                    <a:p>
                      <a:r>
                        <a:rPr lang="en-US" dirty="0"/>
                        <a:t>Models Used</a:t>
                      </a:r>
                    </a:p>
                  </a:txBody>
                  <a:tcPr/>
                </a:tc>
                <a:tc>
                  <a:txBody>
                    <a:bodyPr/>
                    <a:lstStyle/>
                    <a:p>
                      <a:r>
                        <a:rPr lang="en-US" dirty="0"/>
                        <a:t>Examples</a:t>
                      </a:r>
                    </a:p>
                  </a:txBody>
                  <a:tcPr/>
                </a:tc>
                <a:extLst>
                  <a:ext uri="{0D108BD9-81ED-4DB2-BD59-A6C34878D82A}">
                    <a16:rowId xmlns:a16="http://schemas.microsoft.com/office/drawing/2014/main" val="3351259863"/>
                  </a:ext>
                </a:extLst>
              </a:tr>
              <a:tr h="1066800">
                <a:tc>
                  <a:txBody>
                    <a:bodyPr/>
                    <a:lstStyle/>
                    <a:p>
                      <a:r>
                        <a:rPr lang="en-US" dirty="0"/>
                        <a:t>Towards Software Product Lines Based Cloud Architecture</a:t>
                      </a:r>
                    </a:p>
                  </a:txBody>
                  <a:tcPr/>
                </a:tc>
                <a:tc>
                  <a:txBody>
                    <a:bodyPr/>
                    <a:lstStyle/>
                    <a:p>
                      <a:r>
                        <a:rPr lang="en-US" sz="1800" b="0" i="0" u="none" strike="noStrike" kern="1200" baseline="0" dirty="0">
                          <a:solidFill>
                            <a:schemeClr val="dk1"/>
                          </a:solidFill>
                          <a:latin typeface="+mn-lt"/>
                          <a:ea typeface="+mn-ea"/>
                          <a:cs typeface="+mn-cs"/>
                        </a:rPr>
                        <a:t>Demonstrated the applicability of</a:t>
                      </a:r>
                    </a:p>
                    <a:p>
                      <a:r>
                        <a:rPr lang="en-US" sz="1800" b="0" i="0" u="none" strike="noStrike" kern="1200" baseline="0" dirty="0">
                          <a:solidFill>
                            <a:schemeClr val="dk1"/>
                          </a:solidFill>
                          <a:latin typeface="+mn-lt"/>
                          <a:ea typeface="+mn-ea"/>
                          <a:cs typeface="+mn-cs"/>
                        </a:rPr>
                        <a:t>the variability model for SaaS applications.</a:t>
                      </a:r>
                      <a:endParaRPr lang="en-US" dirty="0"/>
                    </a:p>
                  </a:txBody>
                  <a:tcPr/>
                </a:tc>
                <a:tc>
                  <a:txBody>
                    <a:bodyPr/>
                    <a:lstStyle/>
                    <a:p>
                      <a:r>
                        <a:rPr lang="en-US" dirty="0"/>
                        <a:t>Salesforce CRM uses this approach.</a:t>
                      </a:r>
                    </a:p>
                  </a:txBody>
                  <a:tcPr/>
                </a:tc>
                <a:extLst>
                  <a:ext uri="{0D108BD9-81ED-4DB2-BD59-A6C34878D82A}">
                    <a16:rowId xmlns:a16="http://schemas.microsoft.com/office/drawing/2014/main" val="3353957641"/>
                  </a:ext>
                </a:extLst>
              </a:tr>
              <a:tr h="1066800">
                <a:tc>
                  <a:txBody>
                    <a:bodyPr/>
                    <a:lstStyle/>
                    <a:p>
                      <a:r>
                        <a:rPr lang="en-US" dirty="0"/>
                        <a:t>Towards Software Product Lines Based approach to adapt IaaS Cloud configurations</a:t>
                      </a:r>
                    </a:p>
                  </a:txBody>
                  <a:tcPr/>
                </a:tc>
                <a:tc>
                  <a:txBody>
                    <a:bodyPr/>
                    <a:lstStyle/>
                    <a:p>
                      <a:r>
                        <a:rPr lang="en-US" sz="1800" b="0" i="0" u="none" strike="noStrike" kern="1200" baseline="0" dirty="0">
                          <a:solidFill>
                            <a:schemeClr val="dk1"/>
                          </a:solidFill>
                          <a:latin typeface="+mn-lt"/>
                          <a:ea typeface="+mn-ea"/>
                          <a:cs typeface="+mn-cs"/>
                        </a:rPr>
                        <a:t>Makes use of model driven development</a:t>
                      </a:r>
                    </a:p>
                    <a:p>
                      <a:r>
                        <a:rPr lang="en-US" sz="1800" b="0" i="0" u="none" strike="noStrike" kern="1200" baseline="0" dirty="0">
                          <a:solidFill>
                            <a:schemeClr val="dk1"/>
                          </a:solidFill>
                          <a:latin typeface="+mn-lt"/>
                          <a:ea typeface="+mn-ea"/>
                          <a:cs typeface="+mn-cs"/>
                        </a:rPr>
                        <a:t>(MDD) techniques</a:t>
                      </a:r>
                      <a:endParaRPr lang="en-US" dirty="0"/>
                    </a:p>
                  </a:txBody>
                  <a:tcPr/>
                </a:tc>
                <a:tc>
                  <a:txBody>
                    <a:bodyPr/>
                    <a:lstStyle/>
                    <a:p>
                      <a:r>
                        <a:rPr lang="en-US" dirty="0"/>
                        <a:t>Microsoft Azure and </a:t>
                      </a:r>
                      <a:r>
                        <a:rPr lang="en-US" dirty="0" err="1"/>
                        <a:t>Openstack</a:t>
                      </a:r>
                      <a:r>
                        <a:rPr lang="en-US" dirty="0"/>
                        <a:t> provides IaaS Services</a:t>
                      </a:r>
                    </a:p>
                  </a:txBody>
                  <a:tcPr/>
                </a:tc>
                <a:extLst>
                  <a:ext uri="{0D108BD9-81ED-4DB2-BD59-A6C34878D82A}">
                    <a16:rowId xmlns:a16="http://schemas.microsoft.com/office/drawing/2014/main" val="941143177"/>
                  </a:ext>
                </a:extLst>
              </a:tr>
              <a:tr h="1066800">
                <a:tc>
                  <a:txBody>
                    <a:bodyPr/>
                    <a:lstStyle/>
                    <a:p>
                      <a:r>
                        <a:rPr lang="en-US" dirty="0"/>
                        <a:t>Cloud based Software Product Lines</a:t>
                      </a:r>
                    </a:p>
                  </a:txBody>
                  <a:tcPr/>
                </a:tc>
                <a:tc>
                  <a:txBody>
                    <a:bodyPr/>
                    <a:lstStyle/>
                    <a:p>
                      <a:r>
                        <a:rPr lang="en-US" dirty="0"/>
                        <a:t>Uses variability model for SaaS applications</a:t>
                      </a:r>
                    </a:p>
                  </a:txBody>
                  <a:tcPr/>
                </a:tc>
                <a:tc>
                  <a:txBody>
                    <a:bodyPr/>
                    <a:lstStyle/>
                    <a:p>
                      <a:r>
                        <a:rPr lang="en-US" dirty="0"/>
                        <a:t>Bosch uses this model apart from Salesforce. </a:t>
                      </a:r>
                    </a:p>
                  </a:txBody>
                  <a:tcPr/>
                </a:tc>
                <a:extLst>
                  <a:ext uri="{0D108BD9-81ED-4DB2-BD59-A6C34878D82A}">
                    <a16:rowId xmlns:a16="http://schemas.microsoft.com/office/drawing/2014/main" val="2488320208"/>
                  </a:ext>
                </a:extLst>
              </a:tr>
            </a:tbl>
          </a:graphicData>
        </a:graphic>
      </p:graphicFrame>
    </p:spTree>
    <p:extLst>
      <p:ext uri="{BB962C8B-B14F-4D97-AF65-F5344CB8AC3E}">
        <p14:creationId xmlns:p14="http://schemas.microsoft.com/office/powerpoint/2010/main" val="3431542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a:bodyPr>
          <a:lstStyle/>
          <a:p>
            <a:pPr marL="0" indent="0">
              <a:buNone/>
            </a:pPr>
            <a:r>
              <a:rPr lang="en-US" sz="1800" dirty="0"/>
              <a:t>Cloud computing is one of the emerging technologies that is disrupting traditional way of doing business. We reviewed Software Product Line approach for solving the issues related to development of applications in cloud. </a:t>
            </a:r>
          </a:p>
          <a:p>
            <a:pPr marL="0" indent="0">
              <a:buNone/>
            </a:pPr>
            <a:r>
              <a:rPr lang="en-US" sz="1800" dirty="0"/>
              <a:t>Below is the summary of the reviews:</a:t>
            </a:r>
          </a:p>
          <a:p>
            <a:pPr marL="0" indent="0">
              <a:buNone/>
            </a:pPr>
            <a:endParaRPr lang="en-US" sz="1800" dirty="0"/>
          </a:p>
          <a:p>
            <a:r>
              <a:rPr lang="en-US" sz="1800" dirty="0"/>
              <a:t>The Software Product Line variability models are being used for modeling SaaS applications in order to adapt them to end user’s needs.</a:t>
            </a:r>
          </a:p>
          <a:p>
            <a:r>
              <a:rPr lang="en-US" sz="1800" dirty="0"/>
              <a:t>The Feature model approach provides a feature oriented solution for SaaS applications. </a:t>
            </a:r>
          </a:p>
          <a:p>
            <a:r>
              <a:rPr lang="en-US" sz="1800" dirty="0"/>
              <a:t>The Model Driven development (MDD) is being used in IaaS applications to achieve cloud platform independence.</a:t>
            </a:r>
          </a:p>
          <a:p>
            <a:endParaRPr lang="en-US" sz="1800" dirty="0"/>
          </a:p>
          <a:p>
            <a:endParaRPr lang="en-US" sz="1800" dirty="0"/>
          </a:p>
          <a:p>
            <a:pPr marL="0" indent="0">
              <a:buNone/>
            </a:pPr>
            <a:endParaRPr lang="en-US" sz="1800" dirty="0"/>
          </a:p>
        </p:txBody>
      </p:sp>
    </p:spTree>
    <p:extLst>
      <p:ext uri="{BB962C8B-B14F-4D97-AF65-F5344CB8AC3E}">
        <p14:creationId xmlns:p14="http://schemas.microsoft.com/office/powerpoint/2010/main" val="1695809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r>
              <a:rPr lang="en-US" sz="1800" dirty="0"/>
              <a:t>‘Review of Software Product Line Models Used to Model Cloud applications’ – IEEE paper http://ieeexplore.ieee.org/document/6616430/</a:t>
            </a:r>
          </a:p>
          <a:p>
            <a:endParaRPr lang="en-US" sz="1800" dirty="0"/>
          </a:p>
          <a:p>
            <a:r>
              <a:rPr lang="en-US" sz="1800" dirty="0"/>
              <a:t>‘Cloud Based Software Product Lines’ - https://dl.acm.org/citation.cfm?id=2364440</a:t>
            </a:r>
          </a:p>
          <a:p>
            <a:pPr marL="0" indent="0">
              <a:buNone/>
            </a:pPr>
            <a:endParaRPr lang="en-US" sz="1800" dirty="0"/>
          </a:p>
          <a:p>
            <a:r>
              <a:rPr lang="en-US" sz="1800" dirty="0"/>
              <a:t>‘Towards a Software Product Line-based approach to adapt IaaS cloud configurations’ IEEE paper http://ieeexplore.ieee.org/document/7881665/</a:t>
            </a:r>
          </a:p>
          <a:p>
            <a:endParaRPr lang="en-US" sz="1800" dirty="0"/>
          </a:p>
          <a:p>
            <a:r>
              <a:rPr lang="en-US" sz="1800" dirty="0"/>
              <a:t>‘Towards Software Product Lines Based Cloud Architecture’ – IEEE paper http://ieeexplore.ieee.org/document/6903464/</a:t>
            </a:r>
          </a:p>
          <a:p>
            <a:pPr marL="0" marR="0" lvl="0" indent="0" defTabSz="914400" eaLnBrk="1" fontAlgn="auto" latinLnBrk="0" hangingPunct="1">
              <a:lnSpc>
                <a:spcPct val="100000"/>
              </a:lnSpc>
              <a:spcBef>
                <a:spcPts val="0"/>
              </a:spcBef>
              <a:spcAft>
                <a:spcPts val="0"/>
              </a:spcAft>
              <a:buClrTx/>
              <a:buSzTx/>
              <a:buFontTx/>
              <a:buNone/>
              <a:tabLst/>
              <a:defRPr/>
            </a:pPr>
            <a:endParaRPr lang="en-US" sz="1800" dirty="0"/>
          </a:p>
        </p:txBody>
      </p:sp>
    </p:spTree>
    <p:extLst>
      <p:ext uri="{BB962C8B-B14F-4D97-AF65-F5344CB8AC3E}">
        <p14:creationId xmlns:p14="http://schemas.microsoft.com/office/powerpoint/2010/main" val="433751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012" y="2133600"/>
            <a:ext cx="10969943" cy="4525963"/>
          </a:xfrm>
        </p:spPr>
        <p:txBody>
          <a:bodyPr>
            <a:normAutofit/>
          </a:bodyPr>
          <a:lstStyle/>
          <a:p>
            <a:pPr marL="0" indent="0" algn="ctr">
              <a:buNone/>
            </a:pPr>
            <a:r>
              <a:rPr lang="en-US" sz="8800" dirty="0"/>
              <a:t>Thank You</a:t>
            </a:r>
          </a:p>
        </p:txBody>
      </p:sp>
    </p:spTree>
    <p:extLst>
      <p:ext uri="{BB962C8B-B14F-4D97-AF65-F5344CB8AC3E}">
        <p14:creationId xmlns:p14="http://schemas.microsoft.com/office/powerpoint/2010/main" val="1647975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531813" y="406400"/>
            <a:ext cx="11125200" cy="889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t>Program Agenda</a:t>
            </a:r>
          </a:p>
        </p:txBody>
      </p:sp>
      <p:sp>
        <p:nvSpPr>
          <p:cNvPr id="7" name="Content Placeholder 2"/>
          <p:cNvSpPr txBox="1">
            <a:spLocks/>
          </p:cNvSpPr>
          <p:nvPr/>
        </p:nvSpPr>
        <p:spPr>
          <a:xfrm>
            <a:off x="2807780" y="1552574"/>
            <a:ext cx="8925432" cy="4466463"/>
          </a:xfrm>
          <a:prstGeom prst="rect">
            <a:avLst/>
          </a:prstGeom>
        </p:spPr>
        <p:txBody>
          <a:bodyPr rtlCol="0"/>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514350" indent="-514350">
              <a:buClr>
                <a:schemeClr val="tx1">
                  <a:lumMod val="60000"/>
                  <a:lumOff val="40000"/>
                </a:schemeClr>
              </a:buClr>
              <a:buFont typeface="+mj-lt"/>
              <a:buAutoNum type="arabicPeriod"/>
              <a:defRPr/>
            </a:pPr>
            <a:r>
              <a:rPr lang="en-US" dirty="0"/>
              <a:t>Introduction to Software Product Lines (SPL)</a:t>
            </a:r>
          </a:p>
          <a:p>
            <a:pPr marL="514350" indent="-514350">
              <a:buClr>
                <a:schemeClr val="tx1">
                  <a:lumMod val="60000"/>
                  <a:lumOff val="40000"/>
                </a:schemeClr>
              </a:buClr>
              <a:buFont typeface="+mj-lt"/>
              <a:buAutoNum type="arabicPeriod"/>
              <a:defRPr/>
            </a:pPr>
            <a:r>
              <a:rPr lang="en-US" dirty="0"/>
              <a:t>Cloud Computing</a:t>
            </a:r>
          </a:p>
          <a:p>
            <a:pPr marL="514350" indent="-514350">
              <a:buClr>
                <a:schemeClr val="tx1">
                  <a:lumMod val="60000"/>
                  <a:lumOff val="40000"/>
                </a:schemeClr>
              </a:buClr>
              <a:buFont typeface="+mj-lt"/>
              <a:buAutoNum type="arabicPeriod"/>
              <a:defRPr/>
            </a:pPr>
            <a:r>
              <a:rPr lang="en-US" dirty="0"/>
              <a:t>Usage of SPL in cloud applications</a:t>
            </a:r>
          </a:p>
          <a:p>
            <a:pPr marL="514350" indent="-514350">
              <a:buClr>
                <a:schemeClr val="tx1">
                  <a:lumMod val="60000"/>
                  <a:lumOff val="40000"/>
                </a:schemeClr>
              </a:buClr>
              <a:buFont typeface="+mj-lt"/>
              <a:buAutoNum type="arabicPeriod"/>
              <a:defRPr/>
            </a:pPr>
            <a:r>
              <a:rPr lang="en-US" dirty="0"/>
              <a:t>Benefits of SPL</a:t>
            </a:r>
          </a:p>
          <a:p>
            <a:pPr marL="514350" indent="-514350">
              <a:buClr>
                <a:schemeClr val="tx1">
                  <a:lumMod val="60000"/>
                  <a:lumOff val="40000"/>
                </a:schemeClr>
              </a:buClr>
              <a:buFont typeface="+mj-lt"/>
              <a:buAutoNum type="arabicPeriod"/>
              <a:defRPr/>
            </a:pPr>
            <a:r>
              <a:rPr lang="en-US" dirty="0"/>
              <a:t>Conclusion</a:t>
            </a:r>
          </a:p>
          <a:p>
            <a:pPr marL="514350" indent="-514350">
              <a:buClr>
                <a:schemeClr val="tx1">
                  <a:lumMod val="60000"/>
                  <a:lumOff val="40000"/>
                </a:schemeClr>
              </a:buClr>
              <a:buFont typeface="+mj-lt"/>
              <a:buAutoNum type="arabicPeriod"/>
              <a:defRPr/>
            </a:pPr>
            <a:r>
              <a:rPr lang="en-US" dirty="0"/>
              <a:t>Reference</a:t>
            </a:r>
          </a:p>
          <a:p>
            <a:pPr marL="0" indent="0">
              <a:buClr>
                <a:schemeClr val="tx1">
                  <a:lumMod val="60000"/>
                  <a:lumOff val="40000"/>
                </a:schemeClr>
              </a:buClr>
              <a:buNone/>
              <a:defRPr/>
            </a:pPr>
            <a:endParaRPr lang="en-US" dirty="0"/>
          </a:p>
        </p:txBody>
      </p:sp>
    </p:spTree>
    <p:extLst>
      <p:ext uri="{BB962C8B-B14F-4D97-AF65-F5344CB8AC3E}">
        <p14:creationId xmlns:p14="http://schemas.microsoft.com/office/powerpoint/2010/main" val="2911466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531813" y="406400"/>
            <a:ext cx="11125200" cy="889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t>Introduction to Software Product Lines (SPL)</a:t>
            </a:r>
          </a:p>
        </p:txBody>
      </p:sp>
      <p:sp>
        <p:nvSpPr>
          <p:cNvPr id="3" name="TextBox 2"/>
          <p:cNvSpPr txBox="1"/>
          <p:nvPr/>
        </p:nvSpPr>
        <p:spPr>
          <a:xfrm>
            <a:off x="6627812" y="1752600"/>
            <a:ext cx="5414983" cy="4985980"/>
          </a:xfrm>
          <a:prstGeom prst="rect">
            <a:avLst/>
          </a:prstGeom>
          <a:noFill/>
        </p:spPr>
        <p:txBody>
          <a:bodyPr wrap="square" rtlCol="0">
            <a:spAutoFit/>
          </a:bodyPr>
          <a:lstStyle/>
          <a:p>
            <a:pPr marL="285750" indent="-285750">
              <a:buFont typeface="Arial" charset="0"/>
              <a:buChar char="•"/>
            </a:pPr>
            <a:r>
              <a:rPr lang="en-US" sz="1600" dirty="0"/>
              <a:t>A software product line is a set of software-intensive systems sharing a common, managed set of features that satisfy specific needs of a particular market.</a:t>
            </a:r>
          </a:p>
          <a:p>
            <a:pPr marL="285750" indent="-285750">
              <a:buFont typeface="Arial" charset="0"/>
              <a:buChar char="•"/>
            </a:pPr>
            <a:endParaRPr lang="en-US" sz="1600" dirty="0"/>
          </a:p>
          <a:p>
            <a:pPr marL="285750" indent="-285750">
              <a:buFont typeface="Arial" charset="0"/>
              <a:buChar char="•"/>
            </a:pPr>
            <a:r>
              <a:rPr lang="en-US" sz="1600" dirty="0"/>
              <a:t>Core asset developers provide a range of assets, such as architectures, specifications, and implementations, to product developers for their use in producing products.</a:t>
            </a:r>
          </a:p>
          <a:p>
            <a:endParaRPr lang="en-US" sz="1600" dirty="0"/>
          </a:p>
          <a:p>
            <a:pPr marL="285750" indent="-285750">
              <a:buFont typeface="Arial" charset="0"/>
              <a:buChar char="•"/>
            </a:pPr>
            <a:r>
              <a:rPr lang="en-US" sz="1600" dirty="0"/>
              <a:t>Product line managers coordinate and facilitate the work of these two groups</a:t>
            </a:r>
          </a:p>
          <a:p>
            <a:pPr marL="285750" indent="-285750">
              <a:buFont typeface="Arial" charset="0"/>
              <a:buChar char="•"/>
            </a:pPr>
            <a:endParaRPr lang="en-US" sz="1600" dirty="0"/>
          </a:p>
          <a:p>
            <a:pPr marL="285750" indent="-285750">
              <a:buFont typeface="Arial" charset="0"/>
              <a:buChar char="•"/>
            </a:pPr>
            <a:r>
              <a:rPr lang="en-US" sz="1600" dirty="0"/>
              <a:t>The three main goals of a software product line are to reduce cost, improve delivery time, and improve quality.</a:t>
            </a:r>
          </a:p>
          <a:p>
            <a:pPr marL="285750" indent="-285750">
              <a:buFont typeface="Arial" charset="0"/>
              <a:buChar char="•"/>
            </a:pPr>
            <a:endParaRPr lang="en-US" sz="1600" dirty="0"/>
          </a:p>
          <a:p>
            <a:pPr marL="285750" indent="-285750">
              <a:buFont typeface="Arial" charset="0"/>
              <a:buChar char="•"/>
            </a:pPr>
            <a:r>
              <a:rPr lang="en-US" sz="1600" dirty="0"/>
              <a:t>Core assets include shared components, infrastructure, tools, process, documentation, and above all else, shared architecture.</a:t>
            </a:r>
          </a:p>
          <a:p>
            <a:endParaRPr lang="en-US" sz="1600" dirty="0"/>
          </a:p>
          <a:p>
            <a:endParaRPr lang="en-US" sz="1200" dirty="0"/>
          </a:p>
          <a:p>
            <a:endParaRPr lang="en-US" dirty="0"/>
          </a:p>
        </p:txBody>
      </p:sp>
      <p:pic>
        <p:nvPicPr>
          <p:cNvPr id="5" name="Picture 4">
            <a:extLst>
              <a:ext uri="{FF2B5EF4-FFF2-40B4-BE49-F238E27FC236}">
                <a16:creationId xmlns:a16="http://schemas.microsoft.com/office/drawing/2014/main" id="{4B20871D-9508-4458-B4A2-19DC2D0ABD0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1412" y="1828800"/>
            <a:ext cx="5257800" cy="3581400"/>
          </a:xfrm>
          <a:prstGeom prst="rect">
            <a:avLst/>
          </a:prstGeom>
        </p:spPr>
      </p:pic>
    </p:spTree>
    <p:extLst>
      <p:ext uri="{BB962C8B-B14F-4D97-AF65-F5344CB8AC3E}">
        <p14:creationId xmlns:p14="http://schemas.microsoft.com/office/powerpoint/2010/main" val="3929546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531813" y="406400"/>
            <a:ext cx="11125200" cy="889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t>Cloud Computing</a:t>
            </a:r>
          </a:p>
        </p:txBody>
      </p:sp>
      <p:sp>
        <p:nvSpPr>
          <p:cNvPr id="5" name="TextBox 4"/>
          <p:cNvSpPr txBox="1"/>
          <p:nvPr/>
        </p:nvSpPr>
        <p:spPr>
          <a:xfrm>
            <a:off x="5942012" y="1382286"/>
            <a:ext cx="6041446" cy="4093428"/>
          </a:xfrm>
          <a:prstGeom prst="rect">
            <a:avLst/>
          </a:prstGeom>
          <a:noFill/>
        </p:spPr>
        <p:txBody>
          <a:bodyPr wrap="square" rtlCol="0">
            <a:spAutoFit/>
          </a:bodyPr>
          <a:lstStyle/>
          <a:p>
            <a:pPr algn="ctr"/>
            <a:r>
              <a:rPr lang="en-US" b="1" dirty="0"/>
              <a:t>Five Essential Characteristics</a:t>
            </a:r>
          </a:p>
          <a:p>
            <a:pPr algn="just"/>
            <a:r>
              <a:rPr lang="en-US" sz="1600" b="1" dirty="0"/>
              <a:t>On-demand Usage: </a:t>
            </a:r>
            <a:r>
              <a:rPr lang="en-US" sz="1600" dirty="0"/>
              <a:t>Request services as and when required.</a:t>
            </a:r>
          </a:p>
          <a:p>
            <a:pPr algn="just"/>
            <a:endParaRPr lang="en-US" sz="1600" b="1" dirty="0"/>
          </a:p>
          <a:p>
            <a:pPr algn="just"/>
            <a:r>
              <a:rPr lang="en-US" sz="1600" b="1" dirty="0"/>
              <a:t>Resource Pooling: </a:t>
            </a:r>
            <a:r>
              <a:rPr lang="en-US" sz="1600" dirty="0"/>
              <a:t>Dynamic allocation of resources such as storage, processing, memory and network bandwidth to meet every consumer’s demands.</a:t>
            </a:r>
          </a:p>
          <a:p>
            <a:pPr algn="just"/>
            <a:endParaRPr lang="en-US" sz="1600" b="1" dirty="0"/>
          </a:p>
          <a:p>
            <a:pPr algn="just"/>
            <a:r>
              <a:rPr lang="en-US" sz="1600" b="1" dirty="0"/>
              <a:t>Ubiquitous network access: </a:t>
            </a:r>
            <a:r>
              <a:rPr lang="en-US" sz="1600" dirty="0"/>
              <a:t>Access the services though network-connected devices e.g. Mobile phones, Laptops, Tablets etc.</a:t>
            </a:r>
          </a:p>
          <a:p>
            <a:pPr algn="just"/>
            <a:endParaRPr lang="en-US" sz="1600" b="1" dirty="0"/>
          </a:p>
          <a:p>
            <a:pPr algn="just"/>
            <a:r>
              <a:rPr lang="en-US" sz="1600" b="1" dirty="0"/>
              <a:t>Measured service: </a:t>
            </a:r>
            <a:r>
              <a:rPr lang="en-US" sz="1600" dirty="0"/>
              <a:t>Resource usage can be monitored, controlled, and reported upon by providers and consumers alike. </a:t>
            </a:r>
          </a:p>
          <a:p>
            <a:pPr algn="just"/>
            <a:endParaRPr lang="en-US" sz="1600" b="1" dirty="0"/>
          </a:p>
          <a:p>
            <a:r>
              <a:rPr lang="en-US" sz="1600" b="1" dirty="0"/>
              <a:t>Elasticity (Scalability): </a:t>
            </a:r>
            <a:r>
              <a:rPr lang="en-US" sz="1600" dirty="0"/>
              <a:t>Scale the cloud capability up or down.</a:t>
            </a:r>
          </a:p>
          <a:p>
            <a:endParaRPr lang="en-US" sz="1600" b="1" dirty="0"/>
          </a:p>
          <a:p>
            <a:endParaRPr lang="en-US" dirty="0"/>
          </a:p>
        </p:txBody>
      </p:sp>
      <p:pic>
        <p:nvPicPr>
          <p:cNvPr id="3" name="Picture 2">
            <a:extLst>
              <a:ext uri="{FF2B5EF4-FFF2-40B4-BE49-F238E27FC236}">
                <a16:creationId xmlns:a16="http://schemas.microsoft.com/office/drawing/2014/main" id="{EF6FBD69-F287-4E81-A5B7-0CC78C2675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4212" y="1382286"/>
            <a:ext cx="4953000" cy="4273950"/>
          </a:xfrm>
          <a:prstGeom prst="rect">
            <a:avLst/>
          </a:prstGeom>
        </p:spPr>
      </p:pic>
    </p:spTree>
    <p:extLst>
      <p:ext uri="{BB962C8B-B14F-4D97-AF65-F5344CB8AC3E}">
        <p14:creationId xmlns:p14="http://schemas.microsoft.com/office/powerpoint/2010/main" val="1111090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531813" y="406400"/>
            <a:ext cx="11125200" cy="889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t>Cloud Computing - Continued</a:t>
            </a:r>
          </a:p>
        </p:txBody>
      </p:sp>
      <p:sp>
        <p:nvSpPr>
          <p:cNvPr id="5" name="TextBox 4"/>
          <p:cNvSpPr txBox="1"/>
          <p:nvPr/>
        </p:nvSpPr>
        <p:spPr>
          <a:xfrm>
            <a:off x="760412" y="1447800"/>
            <a:ext cx="10439400" cy="461665"/>
          </a:xfrm>
          <a:prstGeom prst="rect">
            <a:avLst/>
          </a:prstGeom>
          <a:noFill/>
        </p:spPr>
        <p:txBody>
          <a:bodyPr wrap="square" rtlCol="0">
            <a:spAutoFit/>
          </a:bodyPr>
          <a:lstStyle/>
          <a:p>
            <a:r>
              <a:rPr lang="en-US" sz="2400" b="1" dirty="0"/>
              <a:t>Software as a Service (SaaS)</a:t>
            </a:r>
          </a:p>
        </p:txBody>
      </p:sp>
      <p:sp>
        <p:nvSpPr>
          <p:cNvPr id="7" name="TextBox 6"/>
          <p:cNvSpPr txBox="1"/>
          <p:nvPr/>
        </p:nvSpPr>
        <p:spPr>
          <a:xfrm>
            <a:off x="5332412" y="2246531"/>
            <a:ext cx="6705600" cy="3293209"/>
          </a:xfrm>
          <a:prstGeom prst="rect">
            <a:avLst/>
          </a:prstGeom>
          <a:noFill/>
        </p:spPr>
        <p:txBody>
          <a:bodyPr wrap="square" rtlCol="0">
            <a:spAutoFit/>
          </a:bodyPr>
          <a:lstStyle/>
          <a:p>
            <a:pPr marL="285750" indent="-285750" algn="just" defTabSz="768095">
              <a:spcBef>
                <a:spcPts val="0"/>
              </a:spcBef>
              <a:buFont typeface="Arial" panose="020B0604020202020204" pitchFamily="34" charset="0"/>
              <a:buChar char="•"/>
              <a:defRPr sz="2184">
                <a:solidFill>
                  <a:srgbClr val="000000"/>
                </a:solidFill>
                <a:effectLst/>
                <a:latin typeface="Times New Roman"/>
                <a:ea typeface="Times New Roman"/>
                <a:cs typeface="Times New Roman"/>
                <a:sym typeface="Times New Roman"/>
              </a:defRPr>
            </a:pPr>
            <a:r>
              <a:rPr lang="en-US" sz="1600" dirty="0">
                <a:sym typeface="Times New Roman"/>
              </a:rPr>
              <a:t>SaaS is a software delivery model where a fully functional and complete software product is delivered to end users over the web as per the subscription.</a:t>
            </a:r>
            <a:endParaRPr lang="en-US" sz="2184" dirty="0">
              <a:sym typeface="Times New Roman"/>
            </a:endParaRPr>
          </a:p>
          <a:p>
            <a:pPr marL="285750" indent="-285750" algn="just" defTabSz="768095">
              <a:spcBef>
                <a:spcPts val="0"/>
              </a:spcBef>
              <a:buFont typeface="Arial" panose="020B0604020202020204" pitchFamily="34" charset="0"/>
              <a:buChar char="•"/>
              <a:defRPr sz="2184">
                <a:solidFill>
                  <a:srgbClr val="000000"/>
                </a:solidFill>
                <a:effectLst/>
                <a:latin typeface="Times New Roman"/>
                <a:ea typeface="Times New Roman"/>
                <a:cs typeface="Times New Roman"/>
                <a:sym typeface="Times New Roman"/>
              </a:defRPr>
            </a:pPr>
            <a:r>
              <a:rPr lang="en-US" sz="1600" dirty="0">
                <a:sym typeface="Times New Roman"/>
              </a:rPr>
              <a:t>End user access SaaS services through a web browser on the basis of</a:t>
            </a:r>
          </a:p>
          <a:p>
            <a:pPr marL="285750" indent="-285750" algn="just" defTabSz="768095">
              <a:spcBef>
                <a:spcPts val="0"/>
              </a:spcBef>
              <a:defRPr sz="2184">
                <a:solidFill>
                  <a:srgbClr val="000000"/>
                </a:solidFill>
                <a:effectLst/>
                <a:latin typeface="Times New Roman"/>
                <a:ea typeface="Times New Roman"/>
                <a:cs typeface="Times New Roman"/>
                <a:sym typeface="Times New Roman"/>
              </a:defRPr>
            </a:pPr>
            <a:r>
              <a:rPr lang="en-US" sz="1600" dirty="0">
                <a:sym typeface="Times New Roman"/>
              </a:rPr>
              <a:t>	pay per use or on monthly subscription. SaaS offerings are the most widely visible of all the cloud computing service models. In fact, many users might be using SaaS products without even realizing it. Popular products like Office365 and Salesforce are major SaaS offering services and are used by thousands of businesses every day.</a:t>
            </a:r>
          </a:p>
          <a:p>
            <a:pPr marL="285750" indent="-285750" algn="just" defTabSz="768095">
              <a:spcBef>
                <a:spcPts val="0"/>
              </a:spcBef>
              <a:buFont typeface="Arial" panose="020B0604020202020204" pitchFamily="34" charset="0"/>
              <a:buChar char="•"/>
              <a:defRPr sz="2184">
                <a:solidFill>
                  <a:srgbClr val="000000"/>
                </a:solidFill>
                <a:effectLst/>
                <a:latin typeface="Times New Roman"/>
                <a:ea typeface="Times New Roman"/>
                <a:cs typeface="Times New Roman"/>
                <a:sym typeface="Times New Roman"/>
              </a:defRPr>
            </a:pPr>
            <a:r>
              <a:rPr lang="en-US" sz="1600" dirty="0">
                <a:sym typeface="Times New Roman"/>
              </a:rPr>
              <a:t>Examples of SaaS are Office 365 and Salesforce </a:t>
            </a:r>
          </a:p>
          <a:p>
            <a:pPr marL="285750" indent="-285750" algn="just" defTabSz="768095">
              <a:spcBef>
                <a:spcPts val="0"/>
              </a:spcBef>
              <a:buFont typeface="Arial" panose="020B0604020202020204" pitchFamily="34" charset="0"/>
              <a:buChar char="•"/>
              <a:defRPr sz="2184">
                <a:solidFill>
                  <a:srgbClr val="000000"/>
                </a:solidFill>
                <a:effectLst/>
                <a:latin typeface="Times New Roman"/>
                <a:ea typeface="Times New Roman"/>
                <a:cs typeface="Times New Roman"/>
                <a:sym typeface="Times New Roman"/>
              </a:defRPr>
            </a:pPr>
            <a:r>
              <a:rPr lang="en-US" sz="1600" dirty="0"/>
              <a:t>Advantages of SaaS are: 1) Reduced Time 2) Lower Costs 3) Scalability and Integration 4) Easy to use.</a:t>
            </a:r>
          </a:p>
          <a:p>
            <a:endParaRPr lang="en-US" sz="1600" b="1" dirty="0"/>
          </a:p>
        </p:txBody>
      </p:sp>
      <p:pic>
        <p:nvPicPr>
          <p:cNvPr id="3" name="Picture 2">
            <a:extLst>
              <a:ext uri="{FF2B5EF4-FFF2-40B4-BE49-F238E27FC236}">
                <a16:creationId xmlns:a16="http://schemas.microsoft.com/office/drawing/2014/main" id="{D1D1D6FD-A472-4D08-89F6-2A4405558BF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1758"/>
          <a:stretch/>
        </p:blipFill>
        <p:spPr>
          <a:xfrm>
            <a:off x="444250" y="2336780"/>
            <a:ext cx="4800600" cy="3530620"/>
          </a:xfrm>
          <a:prstGeom prst="rect">
            <a:avLst/>
          </a:prstGeom>
        </p:spPr>
      </p:pic>
    </p:spTree>
    <p:extLst>
      <p:ext uri="{BB962C8B-B14F-4D97-AF65-F5344CB8AC3E}">
        <p14:creationId xmlns:p14="http://schemas.microsoft.com/office/powerpoint/2010/main" val="3789411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31F53-378D-41BE-A0B9-4449E7FF27DA}"/>
              </a:ext>
            </a:extLst>
          </p:cNvPr>
          <p:cNvSpPr>
            <a:spLocks noGrp="1"/>
          </p:cNvSpPr>
          <p:nvPr>
            <p:ph type="title"/>
          </p:nvPr>
        </p:nvSpPr>
        <p:spPr/>
        <p:txBody>
          <a:bodyPr/>
          <a:lstStyle/>
          <a:p>
            <a:r>
              <a:rPr lang="en-US" dirty="0"/>
              <a:t>Cloud Computing - Continued</a:t>
            </a:r>
          </a:p>
        </p:txBody>
      </p:sp>
      <p:sp>
        <p:nvSpPr>
          <p:cNvPr id="3" name="Text Placeholder 2">
            <a:extLst>
              <a:ext uri="{FF2B5EF4-FFF2-40B4-BE49-F238E27FC236}">
                <a16:creationId xmlns:a16="http://schemas.microsoft.com/office/drawing/2014/main" id="{948800AF-2150-413A-AFA2-A7C7F520AA2A}"/>
              </a:ext>
            </a:extLst>
          </p:cNvPr>
          <p:cNvSpPr>
            <a:spLocks noGrp="1"/>
          </p:cNvSpPr>
          <p:nvPr>
            <p:ph type="body" idx="1"/>
          </p:nvPr>
        </p:nvSpPr>
        <p:spPr/>
        <p:txBody>
          <a:bodyPr/>
          <a:lstStyle/>
          <a:p>
            <a:r>
              <a:rPr lang="en-US" dirty="0"/>
              <a:t>Platform as a Service (PaaS)</a:t>
            </a:r>
          </a:p>
        </p:txBody>
      </p:sp>
      <p:sp>
        <p:nvSpPr>
          <p:cNvPr id="6" name="Content Placeholder 5">
            <a:extLst>
              <a:ext uri="{FF2B5EF4-FFF2-40B4-BE49-F238E27FC236}">
                <a16:creationId xmlns:a16="http://schemas.microsoft.com/office/drawing/2014/main" id="{27E81950-DFAE-44A8-9F3B-9995AAE9BC67}"/>
              </a:ext>
            </a:extLst>
          </p:cNvPr>
          <p:cNvSpPr>
            <a:spLocks noGrp="1"/>
          </p:cNvSpPr>
          <p:nvPr>
            <p:ph sz="quarter" idx="4"/>
          </p:nvPr>
        </p:nvSpPr>
        <p:spPr>
          <a:xfrm>
            <a:off x="5561012" y="2174875"/>
            <a:ext cx="6018372" cy="3951288"/>
          </a:xfrm>
        </p:spPr>
        <p:txBody>
          <a:bodyPr>
            <a:normAutofit/>
          </a:bodyPr>
          <a:lstStyle/>
          <a:p>
            <a:pPr algn="just"/>
            <a:r>
              <a:rPr lang="en-US" sz="1600" dirty="0"/>
              <a:t>Platform as a Service, referred to as PaaS, is a type of cloud computing platform and environment using which developers  build applications and services over the internet. PaaS services are generally hosted in the cloud and accessed by end users via their web browser.</a:t>
            </a:r>
          </a:p>
          <a:p>
            <a:pPr algn="just"/>
            <a:r>
              <a:rPr lang="en-US" sz="1600" dirty="0"/>
              <a:t>Developers use PaaS regularly from conception to the creation of applications, through to testing and deployment</a:t>
            </a:r>
          </a:p>
          <a:p>
            <a:pPr algn="just"/>
            <a:r>
              <a:rPr lang="en-US" sz="1600" dirty="0"/>
              <a:t>Like SaaS, PaaS is generally used on a subscription basis and clients only pay for what they use. Sharing of underlying infrastructure results in economies of scale</a:t>
            </a:r>
          </a:p>
          <a:p>
            <a:pPr algn="just"/>
            <a:r>
              <a:rPr lang="en-US" sz="1600" dirty="0"/>
              <a:t>Google’s App Engine, IBM BlueMix, and Apache’s Stratos are popular examples of PaaS products.</a:t>
            </a:r>
          </a:p>
          <a:p>
            <a:pPr algn="just"/>
            <a:r>
              <a:rPr lang="en-US" sz="1600" dirty="0"/>
              <a:t>Advantages of PaaS – 1) Flexibility 2) Adaptability 3) Don’t have to invest in physical infrastructure. </a:t>
            </a:r>
          </a:p>
        </p:txBody>
      </p:sp>
      <p:pic>
        <p:nvPicPr>
          <p:cNvPr id="8" name="Content Placeholder 7">
            <a:extLst>
              <a:ext uri="{FF2B5EF4-FFF2-40B4-BE49-F238E27FC236}">
                <a16:creationId xmlns:a16="http://schemas.microsoft.com/office/drawing/2014/main" id="{D16C70D8-D8DA-4D1C-9CB4-9863B2292979}"/>
              </a:ext>
            </a:extLst>
          </p:cNvPr>
          <p:cNvPicPr>
            <a:picLocks noGrp="1" noChangeAspect="1"/>
          </p:cNvPicPr>
          <p:nvPr>
            <p:ph sz="half" idx="2"/>
          </p:nvPr>
        </p:nvPicPr>
        <p:blipFill rotWithShape="1">
          <a:blip r:embed="rId2" cstate="print">
            <a:extLst>
              <a:ext uri="{28A0092B-C50C-407E-A947-70E740481C1C}">
                <a14:useLocalDpi xmlns:a14="http://schemas.microsoft.com/office/drawing/2010/main" val="0"/>
              </a:ext>
            </a:extLst>
          </a:blip>
          <a:srcRect t="21758"/>
          <a:stretch/>
        </p:blipFill>
        <p:spPr>
          <a:xfrm>
            <a:off x="609600" y="2292351"/>
            <a:ext cx="4646612" cy="3833812"/>
          </a:xfrm>
          <a:prstGeom prst="rect">
            <a:avLst/>
          </a:prstGeom>
        </p:spPr>
      </p:pic>
    </p:spTree>
    <p:extLst>
      <p:ext uri="{BB962C8B-B14F-4D97-AF65-F5344CB8AC3E}">
        <p14:creationId xmlns:p14="http://schemas.microsoft.com/office/powerpoint/2010/main" val="554424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3D1A-04C0-46E8-A4CD-E879EC5C97F5}"/>
              </a:ext>
            </a:extLst>
          </p:cNvPr>
          <p:cNvSpPr>
            <a:spLocks noGrp="1"/>
          </p:cNvSpPr>
          <p:nvPr>
            <p:ph type="title"/>
          </p:nvPr>
        </p:nvSpPr>
        <p:spPr/>
        <p:txBody>
          <a:bodyPr/>
          <a:lstStyle/>
          <a:p>
            <a:r>
              <a:rPr lang="en-US" dirty="0"/>
              <a:t>Cloud Computing - Continued</a:t>
            </a:r>
          </a:p>
        </p:txBody>
      </p:sp>
      <p:sp>
        <p:nvSpPr>
          <p:cNvPr id="3" name="Text Placeholder 2">
            <a:extLst>
              <a:ext uri="{FF2B5EF4-FFF2-40B4-BE49-F238E27FC236}">
                <a16:creationId xmlns:a16="http://schemas.microsoft.com/office/drawing/2014/main" id="{CB8D5E86-DE40-473F-8F8E-250899A5B9A0}"/>
              </a:ext>
            </a:extLst>
          </p:cNvPr>
          <p:cNvSpPr>
            <a:spLocks noGrp="1"/>
          </p:cNvSpPr>
          <p:nvPr>
            <p:ph type="body" idx="1"/>
          </p:nvPr>
        </p:nvSpPr>
        <p:spPr/>
        <p:txBody>
          <a:bodyPr/>
          <a:lstStyle/>
          <a:p>
            <a:r>
              <a:rPr lang="en-US" dirty="0"/>
              <a:t>Infrastructure as a Service (IaaS)</a:t>
            </a:r>
            <a:r>
              <a:rPr lang="en-US" b="0" dirty="0"/>
              <a:t> </a:t>
            </a:r>
            <a:endParaRPr lang="en-US" dirty="0"/>
          </a:p>
        </p:txBody>
      </p:sp>
      <p:sp>
        <p:nvSpPr>
          <p:cNvPr id="6" name="Content Placeholder 5">
            <a:extLst>
              <a:ext uri="{FF2B5EF4-FFF2-40B4-BE49-F238E27FC236}">
                <a16:creationId xmlns:a16="http://schemas.microsoft.com/office/drawing/2014/main" id="{91020613-2DF8-4EFB-9FF8-64528622B407}"/>
              </a:ext>
            </a:extLst>
          </p:cNvPr>
          <p:cNvSpPr>
            <a:spLocks noGrp="1"/>
          </p:cNvSpPr>
          <p:nvPr>
            <p:ph sz="quarter" idx="4"/>
          </p:nvPr>
        </p:nvSpPr>
        <p:spPr>
          <a:xfrm>
            <a:off x="5637212" y="2174875"/>
            <a:ext cx="5942172" cy="3951288"/>
          </a:xfrm>
        </p:spPr>
        <p:txBody>
          <a:bodyPr>
            <a:normAutofit/>
          </a:bodyPr>
          <a:lstStyle/>
          <a:p>
            <a:pPr algn="just"/>
            <a:r>
              <a:rPr lang="en-US" sz="1600" dirty="0"/>
              <a:t>In IaaS, pre-configured hardware resources are provided to users through a virtual interface. Unlike PaaS and SaaS, IaaS doesn’t include applications or even an operating system, it simply enables access to the infrastructure needed to power or support that software.</a:t>
            </a:r>
          </a:p>
          <a:p>
            <a:pPr algn="just"/>
            <a:r>
              <a:rPr lang="en-US" sz="1600" dirty="0"/>
              <a:t>IaaS can provide extra storage for corporate data backups, network bandwidth for a company website server, or it can even enable access to high power computing which was previously only accessible to those with supercomputers.</a:t>
            </a:r>
          </a:p>
          <a:p>
            <a:pPr algn="just"/>
            <a:r>
              <a:rPr lang="en-US" sz="1600" dirty="0"/>
              <a:t>Popular IaaS offerings like Amazon EC2, IBM SoftLayer, and Google’s Compute Engine (GCE) </a:t>
            </a:r>
          </a:p>
          <a:p>
            <a:pPr algn="just"/>
            <a:r>
              <a:rPr lang="en-US" sz="1600" dirty="0"/>
              <a:t>Advantages of IaaS – 1) Cost Saving 2) Faster time to market        3) Focus on business growth</a:t>
            </a:r>
          </a:p>
        </p:txBody>
      </p:sp>
      <p:pic>
        <p:nvPicPr>
          <p:cNvPr id="7" name="Content Placeholder 7">
            <a:extLst>
              <a:ext uri="{FF2B5EF4-FFF2-40B4-BE49-F238E27FC236}">
                <a16:creationId xmlns:a16="http://schemas.microsoft.com/office/drawing/2014/main" id="{3C76CD3E-CBD1-4EB8-B73F-5F16A6DB38DF}"/>
              </a:ext>
            </a:extLst>
          </p:cNvPr>
          <p:cNvPicPr>
            <a:picLocks noGrp="1" noChangeAspect="1"/>
          </p:cNvPicPr>
          <p:nvPr>
            <p:ph sz="half" idx="2"/>
          </p:nvPr>
        </p:nvPicPr>
        <p:blipFill rotWithShape="1">
          <a:blip r:embed="rId2" cstate="print">
            <a:extLst>
              <a:ext uri="{28A0092B-C50C-407E-A947-70E740481C1C}">
                <a14:useLocalDpi xmlns:a14="http://schemas.microsoft.com/office/drawing/2010/main" val="0"/>
              </a:ext>
            </a:extLst>
          </a:blip>
          <a:srcRect t="21758"/>
          <a:stretch/>
        </p:blipFill>
        <p:spPr>
          <a:xfrm>
            <a:off x="609600" y="2292351"/>
            <a:ext cx="4799012" cy="3833812"/>
          </a:xfrm>
          <a:prstGeom prst="rect">
            <a:avLst/>
          </a:prstGeom>
        </p:spPr>
      </p:pic>
    </p:spTree>
    <p:extLst>
      <p:ext uri="{BB962C8B-B14F-4D97-AF65-F5344CB8AC3E}">
        <p14:creationId xmlns:p14="http://schemas.microsoft.com/office/powerpoint/2010/main" val="284653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8"/>
            <a:ext cx="10969943" cy="1020762"/>
          </a:xfrm>
        </p:spPr>
        <p:txBody>
          <a:bodyPr>
            <a:noAutofit/>
          </a:bodyPr>
          <a:lstStyle/>
          <a:p>
            <a:r>
              <a:rPr lang="en-US" dirty="0"/>
              <a:t>Usage of SPL in cloud applications</a:t>
            </a:r>
            <a:br>
              <a:rPr lang="en-US" dirty="0"/>
            </a:br>
            <a:endParaRPr lang="en-US" dirty="0"/>
          </a:p>
        </p:txBody>
      </p:sp>
      <p:sp>
        <p:nvSpPr>
          <p:cNvPr id="3" name="Content Placeholder 2"/>
          <p:cNvSpPr>
            <a:spLocks noGrp="1"/>
          </p:cNvSpPr>
          <p:nvPr>
            <p:ph idx="1"/>
          </p:nvPr>
        </p:nvSpPr>
        <p:spPr>
          <a:xfrm>
            <a:off x="609441" y="1600203"/>
            <a:ext cx="4646771" cy="4571997"/>
          </a:xfrm>
        </p:spPr>
        <p:txBody>
          <a:bodyPr>
            <a:normAutofit lnSpcReduction="10000"/>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800" b="1" dirty="0"/>
              <a:t>Model Driven Architecture in SaaS</a:t>
            </a:r>
          </a:p>
          <a:p>
            <a:pPr marL="0" marR="0" lvl="0" indent="0" defTabSz="914400" eaLnBrk="1" fontAlgn="auto" latinLnBrk="0" hangingPunct="1">
              <a:lnSpc>
                <a:spcPct val="100000"/>
              </a:lnSpc>
              <a:spcBef>
                <a:spcPts val="0"/>
              </a:spcBef>
              <a:spcAft>
                <a:spcPts val="0"/>
              </a:spcAft>
              <a:buClrTx/>
              <a:buSzTx/>
              <a:buFontTx/>
              <a:buNone/>
              <a:tabLst/>
              <a:defRPr/>
            </a:pPr>
            <a:endParaRPr lang="en-US" sz="1600" dirty="0"/>
          </a:p>
          <a:p>
            <a:pPr marL="0" lvl="0" indent="0">
              <a:spcBef>
                <a:spcPts val="0"/>
              </a:spcBef>
              <a:buNone/>
            </a:pPr>
            <a:r>
              <a:rPr lang="en-US" sz="1600" dirty="0"/>
              <a:t>If there is a requirement to build a Multi-Tenant Single Instance application that specifically aid each tenant based on the requirement then, </a:t>
            </a:r>
          </a:p>
          <a:p>
            <a:pPr marL="0" lvl="0" indent="0">
              <a:spcBef>
                <a:spcPts val="0"/>
              </a:spcBef>
              <a:buNone/>
            </a:pPr>
            <a:endParaRPr lang="en-US" sz="1600" dirty="0"/>
          </a:p>
          <a:p>
            <a:pPr marL="0" indent="0">
              <a:spcBef>
                <a:spcPts val="0"/>
              </a:spcBef>
              <a:buNone/>
            </a:pPr>
            <a:r>
              <a:rPr lang="en-US" sz="1600" i="1" dirty="0"/>
              <a:t>Proposed solution using SPL</a:t>
            </a:r>
            <a:r>
              <a:rPr lang="en-US" sz="1600" dirty="0"/>
              <a:t>: A multi-tenant single instance SaaS evolution platform based on Software Product Lines (SPLs). </a:t>
            </a:r>
          </a:p>
          <a:p>
            <a:pPr marL="0" indent="0">
              <a:spcBef>
                <a:spcPts val="0"/>
              </a:spcBef>
              <a:buNone/>
            </a:pPr>
            <a:endParaRPr lang="en-US" sz="1600" dirty="0"/>
          </a:p>
          <a:p>
            <a:pPr>
              <a:spcBef>
                <a:spcPts val="0"/>
              </a:spcBef>
              <a:buFont typeface="Arial" charset="0"/>
              <a:buChar char="•"/>
            </a:pPr>
            <a:r>
              <a:rPr lang="en-US" sz="1600" dirty="0"/>
              <a:t>This model consist of 3 phases : SaaS Kernel development, new tenants onboarding and existing tenant’s customization.  </a:t>
            </a:r>
          </a:p>
          <a:p>
            <a:pPr>
              <a:spcBef>
                <a:spcPts val="0"/>
              </a:spcBef>
              <a:buFont typeface="Arial" charset="0"/>
              <a:buChar char="•"/>
            </a:pPr>
            <a:r>
              <a:rPr lang="en-US" sz="1600" dirty="0"/>
              <a:t>It provides a tenant specific application.</a:t>
            </a:r>
          </a:p>
          <a:p>
            <a:pPr>
              <a:spcBef>
                <a:spcPts val="0"/>
              </a:spcBef>
              <a:buFont typeface="Arial" charset="0"/>
              <a:buChar char="•"/>
            </a:pPr>
            <a:r>
              <a:rPr lang="en-US" sz="1600" dirty="0"/>
              <a:t>It delivers customizable versions of SaaS using SPL principles.</a:t>
            </a:r>
          </a:p>
          <a:p>
            <a:pPr>
              <a:spcBef>
                <a:spcPts val="0"/>
              </a:spcBef>
              <a:buFont typeface="Arial" charset="0"/>
              <a:buChar char="•"/>
            </a:pPr>
            <a:r>
              <a:rPr lang="en-US" sz="1600" dirty="0"/>
              <a:t>MDA is an approach adopted by the Object Management Group (OMG) to provide reusable solutions addressing the whole development lifecycle. </a:t>
            </a:r>
          </a:p>
          <a:p>
            <a:pPr marL="0" indent="0">
              <a:spcBef>
                <a:spcPts val="0"/>
              </a:spcBef>
              <a:buNone/>
            </a:pPr>
            <a:endParaRPr lang="en-US" sz="1600" dirty="0"/>
          </a:p>
          <a:p>
            <a:pPr marL="0" indent="0">
              <a:spcBef>
                <a:spcPts val="0"/>
              </a:spcBef>
              <a:buNone/>
            </a:pPr>
            <a:endParaRPr lang="en-US" sz="1600" dirty="0"/>
          </a:p>
          <a:p>
            <a:pPr marL="0" indent="0">
              <a:spcBef>
                <a:spcPts val="0"/>
              </a:spcBef>
              <a:buNone/>
            </a:pPr>
            <a:endParaRPr lang="en-US" sz="1600" dirty="0"/>
          </a:p>
        </p:txBody>
      </p:sp>
      <p:pic>
        <p:nvPicPr>
          <p:cNvPr id="4" name="Picture 3"/>
          <p:cNvPicPr/>
          <p:nvPr/>
        </p:nvPicPr>
        <p:blipFill>
          <a:blip r:embed="rId3" cstate="print"/>
          <a:stretch>
            <a:fillRect/>
          </a:stretch>
        </p:blipFill>
        <p:spPr>
          <a:xfrm>
            <a:off x="5332412" y="1371600"/>
            <a:ext cx="6705600" cy="4648200"/>
          </a:xfrm>
          <a:prstGeom prst="rect">
            <a:avLst/>
          </a:prstGeom>
        </p:spPr>
      </p:pic>
    </p:spTree>
    <p:extLst>
      <p:ext uri="{BB962C8B-B14F-4D97-AF65-F5344CB8AC3E}">
        <p14:creationId xmlns:p14="http://schemas.microsoft.com/office/powerpoint/2010/main" val="868359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SPL</a:t>
            </a:r>
          </a:p>
        </p:txBody>
      </p:sp>
      <p:sp>
        <p:nvSpPr>
          <p:cNvPr id="3" name="Content Placeholder 2"/>
          <p:cNvSpPr>
            <a:spLocks noGrp="1"/>
          </p:cNvSpPr>
          <p:nvPr>
            <p:ph idx="1"/>
          </p:nvPr>
        </p:nvSpPr>
        <p:spPr>
          <a:xfrm>
            <a:off x="609441" y="1295401"/>
            <a:ext cx="10437971" cy="4830766"/>
          </a:xfrm>
        </p:spPr>
        <p:txBody>
          <a:bodyPr>
            <a:normAutofit/>
          </a:bodyPr>
          <a:lstStyle/>
          <a:p>
            <a:pPr algn="just"/>
            <a:r>
              <a:rPr lang="en-US" sz="1600" dirty="0"/>
              <a:t>SPL engineering aims at building software while ensuring quality, reliability and reduction of cost, efforts and time-to-market.</a:t>
            </a:r>
          </a:p>
          <a:p>
            <a:pPr algn="just"/>
            <a:r>
              <a:rPr lang="en-US" sz="1600" dirty="0"/>
              <a:t>The definition of variabilities and commonalities, known as variability modeling, is a main activity in SPL engineering. </a:t>
            </a:r>
          </a:p>
          <a:p>
            <a:pPr algn="just"/>
            <a:r>
              <a:rPr lang="en-US" sz="1600" dirty="0"/>
              <a:t>SPL also eliminates the risk factors and improves the quality of product.</a:t>
            </a:r>
          </a:p>
          <a:p>
            <a:pPr algn="just"/>
            <a:r>
              <a:rPr lang="en-US" sz="1600" dirty="0"/>
              <a:t>Moreover there is portable staff which can work on multiple functionalities.</a:t>
            </a:r>
          </a:p>
          <a:p>
            <a:pPr algn="just"/>
            <a:r>
              <a:rPr lang="en-US" sz="1600" dirty="0"/>
              <a:t>Increased Predictability. </a:t>
            </a:r>
          </a:p>
        </p:txBody>
      </p:sp>
    </p:spTree>
    <p:extLst>
      <p:ext uri="{BB962C8B-B14F-4D97-AF65-F5344CB8AC3E}">
        <p14:creationId xmlns:p14="http://schemas.microsoft.com/office/powerpoint/2010/main" val="21125669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8236</TotalTime>
  <Words>942</Words>
  <Application>Microsoft Office PowerPoint</Application>
  <PresentationFormat>Custom</PresentationFormat>
  <Paragraphs>107</Paragraphs>
  <Slides>13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Times New Roman</vt:lpstr>
      <vt:lpstr>Office Theme</vt:lpstr>
      <vt:lpstr>Team 11 – Software Product Line Architecture For Cloud Based Applications</vt:lpstr>
      <vt:lpstr>PowerPoint Presentation</vt:lpstr>
      <vt:lpstr>PowerPoint Presentation</vt:lpstr>
      <vt:lpstr>PowerPoint Presentation</vt:lpstr>
      <vt:lpstr>PowerPoint Presentation</vt:lpstr>
      <vt:lpstr>Cloud Computing - Continued</vt:lpstr>
      <vt:lpstr>Cloud Computing - Continued</vt:lpstr>
      <vt:lpstr>Usage of SPL in cloud applications </vt:lpstr>
      <vt:lpstr>Benefits of SPL</vt:lpstr>
      <vt:lpstr>Comparative Analysis</vt:lpstr>
      <vt:lpstr>Conclusion</vt:lpstr>
      <vt:lpstr>References</vt:lpstr>
      <vt:lpstr>PowerPoint Presentation</vt:lpstr>
    </vt:vector>
  </TitlesOfParts>
  <Company>Oracle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25 – Software Product Line Technologies For Cloud Computing</dc:title>
  <dc:creator>Guruprasad Ramamurthy</dc:creator>
  <cp:lastModifiedBy>SUYOG</cp:lastModifiedBy>
  <cp:revision>102</cp:revision>
  <dcterms:created xsi:type="dcterms:W3CDTF">2017-10-16T10:43:13Z</dcterms:created>
  <dcterms:modified xsi:type="dcterms:W3CDTF">2018-04-06T23:02:03Z</dcterms:modified>
</cp:coreProperties>
</file>