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38454f95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38454f9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363cd6ff7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363cd6ff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35c5f5d0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35c5f5d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363cd6ff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363cd6ff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363cd6ff7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363cd6f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363cd6ff7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363cd6ff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363cd6ff7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363cd6f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363cd6ff7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363cd6ff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363cd6ff7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363cd6f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Database Management System</a:t>
            </a:r>
            <a:endParaRPr sz="4400"/>
          </a:p>
        </p:txBody>
      </p:sp>
      <p:sp>
        <p:nvSpPr>
          <p:cNvPr id="60" name="Google Shape;60;p13"/>
          <p:cNvSpPr txBox="1"/>
          <p:nvPr>
            <p:ph idx="1" type="subTitle"/>
          </p:nvPr>
        </p:nvSpPr>
        <p:spPr>
          <a:xfrm>
            <a:off x="1127850" y="3174875"/>
            <a:ext cx="7027500" cy="13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Instructed By</a:t>
            </a:r>
            <a:endParaRPr b="1"/>
          </a:p>
          <a:p>
            <a:pPr indent="0" lvl="0" marL="0" rtl="0" algn="l">
              <a:spcBef>
                <a:spcPts val="0"/>
              </a:spcBef>
              <a:spcAft>
                <a:spcPts val="0"/>
              </a:spcAft>
              <a:buNone/>
            </a:pPr>
            <a:r>
              <a:rPr lang="en" sz="2000"/>
              <a:t>	</a:t>
            </a:r>
            <a:r>
              <a:rPr lang="en"/>
              <a:t>Bikul Raj Koirala (</a:t>
            </a:r>
            <a:r>
              <a:rPr lang="en"/>
              <a:t>Associate Program Head,</a:t>
            </a:r>
            <a:r>
              <a:rPr lang="en"/>
              <a:t> Level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6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DBMS models::</a:t>
            </a:r>
            <a:br>
              <a:rPr lang="en"/>
            </a:br>
            <a:r>
              <a:rPr lang="en" sz="1700"/>
              <a:t>A Database model defines the logical design and structure of a database and defines how data will be stored, accessed and updated in a database management system</a:t>
            </a:r>
            <a:endParaRPr sz="1700"/>
          </a:p>
        </p:txBody>
      </p:sp>
      <p:pic>
        <p:nvPicPr>
          <p:cNvPr id="115" name="Google Shape;115;p22"/>
          <p:cNvPicPr preferRelativeResize="0"/>
          <p:nvPr/>
        </p:nvPicPr>
        <p:blipFill>
          <a:blip r:embed="rId3">
            <a:alphaModFix/>
          </a:blip>
          <a:stretch>
            <a:fillRect/>
          </a:stretch>
        </p:blipFill>
        <p:spPr>
          <a:xfrm>
            <a:off x="571975" y="1301375"/>
            <a:ext cx="7875850" cy="3620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13" y="18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 Any Questions</a:t>
            </a:r>
            <a:r>
              <a:rPr lang="en"/>
              <a:t>?</a:t>
            </a:r>
            <a:endParaRPr/>
          </a:p>
        </p:txBody>
      </p:sp>
      <p:grpSp>
        <p:nvGrpSpPr>
          <p:cNvPr id="121" name="Google Shape;121;p23"/>
          <p:cNvGrpSpPr/>
          <p:nvPr/>
        </p:nvGrpSpPr>
        <p:grpSpPr>
          <a:xfrm>
            <a:off x="424825" y="1253973"/>
            <a:ext cx="8294372" cy="799416"/>
            <a:chOff x="424813" y="1177875"/>
            <a:chExt cx="8294372" cy="849900"/>
          </a:xfrm>
        </p:grpSpPr>
        <p:sp>
          <p:nvSpPr>
            <p:cNvPr id="122" name="Google Shape;122;p23"/>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3"/>
          <p:cNvSpPr txBox="1"/>
          <p:nvPr>
            <p:ph idx="4294967295" type="body"/>
          </p:nvPr>
        </p:nvSpPr>
        <p:spPr>
          <a:xfrm>
            <a:off x="539675" y="1190394"/>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Database</a:t>
            </a:r>
            <a:endParaRPr>
              <a:solidFill>
                <a:schemeClr val="lt1"/>
              </a:solidFill>
            </a:endParaRPr>
          </a:p>
        </p:txBody>
      </p:sp>
      <p:sp>
        <p:nvSpPr>
          <p:cNvPr id="125" name="Google Shape;125;p23"/>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Security, Large Applications and systems.</a:t>
            </a:r>
            <a:endParaRPr>
              <a:solidFill>
                <a:schemeClr val="lt1"/>
              </a:solidFill>
            </a:endParaRPr>
          </a:p>
        </p:txBody>
      </p:sp>
      <p:grpSp>
        <p:nvGrpSpPr>
          <p:cNvPr id="126" name="Google Shape;126;p23"/>
          <p:cNvGrpSpPr/>
          <p:nvPr/>
        </p:nvGrpSpPr>
        <p:grpSpPr>
          <a:xfrm>
            <a:off x="424825" y="2127339"/>
            <a:ext cx="8294360" cy="799416"/>
            <a:chOff x="424813" y="2075689"/>
            <a:chExt cx="8294360" cy="849900"/>
          </a:xfrm>
        </p:grpSpPr>
        <p:sp>
          <p:nvSpPr>
            <p:cNvPr id="127" name="Google Shape;127;p23"/>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3"/>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Flat file			</a:t>
            </a:r>
            <a:endParaRPr>
              <a:solidFill>
                <a:schemeClr val="lt1"/>
              </a:solidFill>
            </a:endParaRPr>
          </a:p>
        </p:txBody>
      </p:sp>
      <p:sp>
        <p:nvSpPr>
          <p:cNvPr id="130" name="Google Shape;130;p23"/>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Small requirements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6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a:t>
            </a:r>
            <a:endParaRPr/>
          </a:p>
        </p:txBody>
      </p:sp>
      <p:sp>
        <p:nvSpPr>
          <p:cNvPr id="136" name="Google Shape;136;p24"/>
          <p:cNvSpPr txBox="1"/>
          <p:nvPr>
            <p:ph idx="1" type="body"/>
          </p:nvPr>
        </p:nvSpPr>
        <p:spPr>
          <a:xfrm>
            <a:off x="545325" y="642250"/>
            <a:ext cx="8736000" cy="2939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Research about types of Database Models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Make a brief report</a:t>
            </a:r>
            <a:endParaRPr sz="2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 y="-719575"/>
            <a:ext cx="7801500" cy="173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solidFill>
                  <a:srgbClr val="FFFFFF"/>
                </a:solidFill>
              </a:rPr>
              <a:t>  What is Database?</a:t>
            </a:r>
            <a:endParaRPr sz="3000"/>
          </a:p>
        </p:txBody>
      </p:sp>
      <p:sp>
        <p:nvSpPr>
          <p:cNvPr id="66" name="Google Shape;66;p14"/>
          <p:cNvSpPr txBox="1"/>
          <p:nvPr>
            <p:ph idx="1" type="subTitle"/>
          </p:nvPr>
        </p:nvSpPr>
        <p:spPr>
          <a:xfrm>
            <a:off x="669300" y="684625"/>
            <a:ext cx="8031300" cy="1579800"/>
          </a:xfrm>
          <a:prstGeom prst="rect">
            <a:avLst/>
          </a:prstGeom>
        </p:spPr>
        <p:txBody>
          <a:bodyPr anchorCtr="0" anchor="t" bIns="91425" lIns="91425" spcFirstLastPara="1" rIns="91425" wrap="square" tIns="91425">
            <a:noAutofit/>
          </a:bodyPr>
          <a:lstStyle/>
          <a:p>
            <a:pPr indent="-355600" lvl="0" marL="457200" rtl="0" algn="l">
              <a:lnSpc>
                <a:spcPct val="90000"/>
              </a:lnSpc>
              <a:spcBef>
                <a:spcPts val="1000"/>
              </a:spcBef>
              <a:spcAft>
                <a:spcPts val="0"/>
              </a:spcAft>
              <a:buClr>
                <a:schemeClr val="dk1"/>
              </a:buClr>
              <a:buSzPts val="2000"/>
              <a:buFont typeface="Oswald"/>
              <a:buChar char="●"/>
            </a:pPr>
            <a:r>
              <a:rPr lang="en" sz="2000">
                <a:solidFill>
                  <a:schemeClr val="dk1"/>
                </a:solidFill>
                <a:latin typeface="Oswald"/>
                <a:ea typeface="Oswald"/>
                <a:cs typeface="Oswald"/>
                <a:sym typeface="Oswald"/>
              </a:rPr>
              <a:t>Before we learn Database Management System (DBMS) Software, let's understand- what a database is?</a:t>
            </a:r>
            <a:br>
              <a:rPr lang="en" sz="2000">
                <a:solidFill>
                  <a:schemeClr val="dk1"/>
                </a:solidFill>
                <a:latin typeface="Oswald"/>
                <a:ea typeface="Oswald"/>
                <a:cs typeface="Oswald"/>
                <a:sym typeface="Oswald"/>
              </a:rPr>
            </a:br>
            <a:endParaRPr sz="2000">
              <a:solidFill>
                <a:schemeClr val="dk1"/>
              </a:solidFill>
              <a:latin typeface="Oswald"/>
              <a:ea typeface="Oswald"/>
              <a:cs typeface="Oswald"/>
              <a:sym typeface="Oswald"/>
            </a:endParaRPr>
          </a:p>
          <a:p>
            <a:pPr indent="-355600" lvl="0" marL="457200" rtl="0" algn="l">
              <a:lnSpc>
                <a:spcPct val="90000"/>
              </a:lnSpc>
              <a:spcBef>
                <a:spcPts val="0"/>
              </a:spcBef>
              <a:spcAft>
                <a:spcPts val="0"/>
              </a:spcAft>
              <a:buClr>
                <a:schemeClr val="dk1"/>
              </a:buClr>
              <a:buSzPts val="2000"/>
              <a:buFont typeface="Oswald"/>
              <a:buChar char="●"/>
            </a:pPr>
            <a:r>
              <a:rPr lang="en" sz="2000">
                <a:solidFill>
                  <a:schemeClr val="dk1"/>
                </a:solidFill>
                <a:latin typeface="Oswald"/>
                <a:ea typeface="Oswald"/>
                <a:cs typeface="Oswald"/>
                <a:sym typeface="Oswald"/>
              </a:rPr>
              <a:t>A database is a collection of related data which represents some aspect of the real world. A database system is designed to be built and populated with data for a certain task.</a:t>
            </a:r>
            <a:br>
              <a:rPr lang="en" sz="2000">
                <a:solidFill>
                  <a:schemeClr val="dk1"/>
                </a:solidFill>
                <a:latin typeface="Oswald"/>
                <a:ea typeface="Oswald"/>
                <a:cs typeface="Oswald"/>
                <a:sym typeface="Oswald"/>
              </a:rPr>
            </a:br>
            <a:endParaRPr sz="2000">
              <a:solidFill>
                <a:schemeClr val="dk1"/>
              </a:solidFill>
              <a:latin typeface="Oswald"/>
              <a:ea typeface="Oswald"/>
              <a:cs typeface="Oswald"/>
              <a:sym typeface="Oswald"/>
            </a:endParaRPr>
          </a:p>
          <a:p>
            <a:pPr indent="-355600" lvl="0" marL="457200" rtl="0" algn="l">
              <a:lnSpc>
                <a:spcPct val="90000"/>
              </a:lnSpc>
              <a:spcBef>
                <a:spcPts val="0"/>
              </a:spcBef>
              <a:spcAft>
                <a:spcPts val="0"/>
              </a:spcAft>
              <a:buClr>
                <a:schemeClr val="dk1"/>
              </a:buClr>
              <a:buSzPts val="2000"/>
              <a:buFont typeface="Oswald"/>
              <a:buChar char="●"/>
            </a:pPr>
            <a:r>
              <a:rPr lang="en" sz="2000">
                <a:solidFill>
                  <a:schemeClr val="dk1"/>
                </a:solidFill>
                <a:latin typeface="Oswald"/>
                <a:ea typeface="Oswald"/>
                <a:cs typeface="Oswald"/>
                <a:sym typeface="Oswald"/>
              </a:rPr>
              <a:t>System or application that manages database is database management system.</a:t>
            </a:r>
            <a:br>
              <a:rPr lang="en" sz="2000">
                <a:solidFill>
                  <a:schemeClr val="dk1"/>
                </a:solidFill>
                <a:latin typeface="Oswald"/>
                <a:ea typeface="Oswald"/>
                <a:cs typeface="Oswald"/>
                <a:sym typeface="Oswald"/>
              </a:rPr>
            </a:br>
            <a:endParaRPr sz="2000">
              <a:solidFill>
                <a:schemeClr val="dk1"/>
              </a:solidFill>
              <a:latin typeface="Oswald"/>
              <a:ea typeface="Oswald"/>
              <a:cs typeface="Oswald"/>
              <a:sym typeface="Oswald"/>
            </a:endParaRPr>
          </a:p>
          <a:p>
            <a:pPr indent="-355600" lvl="0" marL="457200" rtl="0" algn="l">
              <a:lnSpc>
                <a:spcPct val="90000"/>
              </a:lnSpc>
              <a:spcBef>
                <a:spcPts val="0"/>
              </a:spcBef>
              <a:spcAft>
                <a:spcPts val="0"/>
              </a:spcAft>
              <a:buClr>
                <a:schemeClr val="dk1"/>
              </a:buClr>
              <a:buSzPts val="2000"/>
              <a:buFont typeface="Oswald"/>
              <a:buChar char="●"/>
            </a:pPr>
            <a:r>
              <a:rPr lang="en" sz="2000">
                <a:solidFill>
                  <a:schemeClr val="dk1"/>
                </a:solidFill>
                <a:latin typeface="Oswald"/>
                <a:ea typeface="Oswald"/>
                <a:cs typeface="Oswald"/>
                <a:sym typeface="Oswald"/>
              </a:rPr>
              <a:t>Overall, a database is nothing but a collection of information that is organized so that it can be easily accessed, managed and updated. A database is usually controlled by a database management system.</a:t>
            </a:r>
            <a:endParaRPr sz="2000">
              <a:solidFill>
                <a:schemeClr val="dk1"/>
              </a:solidFill>
              <a:latin typeface="Oswald"/>
              <a:ea typeface="Oswald"/>
              <a:cs typeface="Oswald"/>
              <a:sym typeface="Oswald"/>
            </a:endParaRPr>
          </a:p>
          <a:p>
            <a:pPr indent="0" lvl="0" marL="457200" rtl="0" algn="l">
              <a:spcBef>
                <a:spcPts val="0"/>
              </a:spcBef>
              <a:spcAft>
                <a:spcPts val="0"/>
              </a:spcAft>
              <a:buNone/>
            </a:pPr>
            <a:r>
              <a:t/>
            </a:r>
            <a:endParaRPr sz="20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0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DBMS::</a:t>
            </a:r>
            <a:br>
              <a:rPr lang="en"/>
            </a:br>
            <a:br>
              <a:rPr lang="en"/>
            </a:br>
            <a:endParaRPr/>
          </a:p>
        </p:txBody>
      </p:sp>
      <p:sp>
        <p:nvSpPr>
          <p:cNvPr id="72" name="Google Shape;72;p15"/>
          <p:cNvSpPr txBox="1"/>
          <p:nvPr>
            <p:ph idx="1" type="body"/>
          </p:nvPr>
        </p:nvSpPr>
        <p:spPr>
          <a:xfrm>
            <a:off x="311700" y="629850"/>
            <a:ext cx="8736000" cy="2939700"/>
          </a:xfrm>
          <a:prstGeom prst="rect">
            <a:avLst/>
          </a:prstGeom>
        </p:spPr>
        <p:txBody>
          <a:bodyPr anchorCtr="0" anchor="t" bIns="91425" lIns="91425" spcFirstLastPara="1" rIns="91425" wrap="square" tIns="91425">
            <a:noAutofit/>
          </a:bodyPr>
          <a:lstStyle/>
          <a:p>
            <a:pPr indent="-368300" lvl="0" marL="457200" rtl="0" algn="l">
              <a:lnSpc>
                <a:spcPct val="90000"/>
              </a:lnSpc>
              <a:spcBef>
                <a:spcPts val="1000"/>
              </a:spcBef>
              <a:spcAft>
                <a:spcPts val="0"/>
              </a:spcAft>
              <a:buClr>
                <a:schemeClr val="dk1"/>
              </a:buClr>
              <a:buSzPts val="2200"/>
              <a:buFont typeface="Oswald"/>
              <a:buChar char="●"/>
            </a:pPr>
            <a:r>
              <a:rPr lang="en" sz="2200">
                <a:solidFill>
                  <a:schemeClr val="dk1"/>
                </a:solidFill>
                <a:latin typeface="Oswald"/>
                <a:ea typeface="Oswald"/>
                <a:cs typeface="Oswald"/>
                <a:sym typeface="Oswald"/>
              </a:rPr>
              <a:t>Database Management System (DBMS) is a software for storing and retrieving users' data while considering appropriate security measures. It consists of a group of programs which manipulate the database. The DBMS accepts the request for data from an application and instructs the operating system to provide the specific data. In large systems, a DBMS helps users and other third-party software to store and retrieve data.</a:t>
            </a:r>
            <a:br>
              <a:rPr lang="en" sz="2200">
                <a:solidFill>
                  <a:schemeClr val="dk1"/>
                </a:solidFill>
                <a:latin typeface="Oswald"/>
                <a:ea typeface="Oswald"/>
                <a:cs typeface="Oswald"/>
                <a:sym typeface="Oswald"/>
              </a:rPr>
            </a:br>
            <a:endParaRPr sz="2200">
              <a:solidFill>
                <a:schemeClr val="dk1"/>
              </a:solidFill>
              <a:latin typeface="Oswald"/>
              <a:ea typeface="Oswald"/>
              <a:cs typeface="Oswald"/>
              <a:sym typeface="Oswald"/>
            </a:endParaRPr>
          </a:p>
          <a:p>
            <a:pPr indent="-368300" lvl="0" marL="457200" rtl="0" algn="l">
              <a:lnSpc>
                <a:spcPct val="90000"/>
              </a:lnSpc>
              <a:spcBef>
                <a:spcPts val="0"/>
              </a:spcBef>
              <a:spcAft>
                <a:spcPts val="0"/>
              </a:spcAft>
              <a:buClr>
                <a:schemeClr val="dk1"/>
              </a:buClr>
              <a:buSzPts val="2200"/>
              <a:buFont typeface="Oswald"/>
              <a:buChar char="●"/>
            </a:pPr>
            <a:r>
              <a:rPr lang="en" sz="2200">
                <a:solidFill>
                  <a:schemeClr val="dk1"/>
                </a:solidFill>
                <a:latin typeface="Oswald"/>
                <a:ea typeface="Oswald"/>
                <a:cs typeface="Oswald"/>
                <a:sym typeface="Oswald"/>
              </a:rPr>
              <a:t>DBMS allows users to create their own databases as per their requirement. The term “DBMS” includes the user of the database and other application programs. It provides an interface between the data and the software application.</a:t>
            </a:r>
            <a:endParaRPr sz="2200">
              <a:solidFill>
                <a:schemeClr val="dk1"/>
              </a:solidFill>
              <a:latin typeface="Oswald"/>
              <a:ea typeface="Oswald"/>
              <a:cs typeface="Oswald"/>
              <a:sym typeface="Oswald"/>
            </a:endParaRPr>
          </a:p>
          <a:p>
            <a:pPr indent="0" lvl="0" marL="0" rtl="0" algn="l">
              <a:spcBef>
                <a:spcPts val="0"/>
              </a:spcBef>
              <a:spcAft>
                <a:spcPts val="0"/>
              </a:spcAft>
              <a:buNone/>
            </a:pPr>
            <a:r>
              <a:t/>
            </a:r>
            <a:endParaRPr sz="1400">
              <a:solidFill>
                <a:schemeClr val="dk1"/>
              </a:solidFill>
              <a:latin typeface="Oswald"/>
              <a:ea typeface="Oswald"/>
              <a:cs typeface="Oswald"/>
              <a:sym typeface="Oswald"/>
            </a:endParaRPr>
          </a:p>
          <a:p>
            <a:pPr indent="0" lvl="0" marL="0" rtl="0" algn="l">
              <a:spcBef>
                <a:spcPts val="1600"/>
              </a:spcBef>
              <a:spcAft>
                <a:spcPts val="0"/>
              </a:spcAft>
              <a:buNone/>
            </a:pPr>
            <a:r>
              <a:t/>
            </a:r>
            <a:endParaRPr sz="1400">
              <a:solidFill>
                <a:schemeClr val="dk1"/>
              </a:solidFill>
              <a:latin typeface="Oswald"/>
              <a:ea typeface="Oswald"/>
              <a:cs typeface="Oswald"/>
              <a:sym typeface="Oswald"/>
            </a:endParaRPr>
          </a:p>
          <a:p>
            <a:pPr indent="0" lvl="0" marL="0" rtl="0" algn="l">
              <a:spcBef>
                <a:spcPts val="1600"/>
              </a:spcBef>
              <a:spcAft>
                <a:spcPts val="0"/>
              </a:spcAft>
              <a:buNone/>
            </a:pPr>
            <a:r>
              <a:t/>
            </a:r>
            <a:endParaRPr sz="1400">
              <a:solidFill>
                <a:schemeClr val="dk1"/>
              </a:solidFill>
              <a:latin typeface="Oswald"/>
              <a:ea typeface="Oswald"/>
              <a:cs typeface="Oswald"/>
              <a:sym typeface="Oswald"/>
            </a:endParaRPr>
          </a:p>
          <a:p>
            <a:pPr indent="0" lvl="0" marL="0" rtl="0" algn="l">
              <a:spcBef>
                <a:spcPts val="1600"/>
              </a:spcBef>
              <a:spcAft>
                <a:spcPts val="1600"/>
              </a:spcAft>
              <a:buNone/>
            </a:pPr>
            <a:r>
              <a:t/>
            </a:r>
            <a:endParaRPr sz="14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0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of DBMS</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633925" y="1101900"/>
            <a:ext cx="8736000" cy="2939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Oswald"/>
              <a:buChar char="●"/>
            </a:pPr>
            <a:r>
              <a:rPr lang="en" sz="2100">
                <a:solidFill>
                  <a:schemeClr val="dk1"/>
                </a:solidFill>
                <a:latin typeface="Oswald"/>
                <a:ea typeface="Oswald"/>
                <a:cs typeface="Oswald"/>
                <a:sym typeface="Oswald"/>
              </a:rPr>
              <a:t>Helps to store and manipulate data</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 sz="2100">
                <a:solidFill>
                  <a:schemeClr val="dk1"/>
                </a:solidFill>
                <a:latin typeface="Oswald"/>
                <a:ea typeface="Oswald"/>
                <a:cs typeface="Oswald"/>
                <a:sym typeface="Oswald"/>
              </a:rPr>
              <a:t>Provides security and removes redundancy</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 sz="2100">
                <a:solidFill>
                  <a:schemeClr val="dk1"/>
                </a:solidFill>
                <a:latin typeface="Oswald"/>
                <a:ea typeface="Oswald"/>
                <a:cs typeface="Oswald"/>
                <a:sym typeface="Oswald"/>
              </a:rPr>
              <a:t>Interface for other software applications</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 sz="2100">
                <a:solidFill>
                  <a:schemeClr val="dk1"/>
                </a:solidFill>
                <a:latin typeface="Oswald"/>
                <a:ea typeface="Oswald"/>
                <a:cs typeface="Oswald"/>
                <a:sym typeface="Oswald"/>
              </a:rPr>
              <a:t>Support of multiple views of the data</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 sz="2100">
                <a:solidFill>
                  <a:schemeClr val="dk1"/>
                </a:solidFill>
                <a:latin typeface="Oswald"/>
                <a:ea typeface="Oswald"/>
                <a:cs typeface="Oswald"/>
                <a:sym typeface="Oswald"/>
              </a:rPr>
              <a:t>Sharing of data and </a:t>
            </a:r>
            <a:r>
              <a:rPr lang="en" sz="2100">
                <a:solidFill>
                  <a:schemeClr val="dk1"/>
                </a:solidFill>
                <a:latin typeface="Oswald"/>
                <a:ea typeface="Oswald"/>
                <a:cs typeface="Oswald"/>
                <a:sym typeface="Oswald"/>
              </a:rPr>
              <a:t>multi user</a:t>
            </a:r>
            <a:r>
              <a:rPr lang="en" sz="2100">
                <a:solidFill>
                  <a:schemeClr val="dk1"/>
                </a:solidFill>
                <a:latin typeface="Oswald"/>
                <a:ea typeface="Oswald"/>
                <a:cs typeface="Oswald"/>
                <a:sym typeface="Oswald"/>
              </a:rPr>
              <a:t> transaction processing</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 sz="2100">
                <a:solidFill>
                  <a:schemeClr val="dk1"/>
                </a:solidFill>
                <a:latin typeface="Oswald"/>
                <a:ea typeface="Oswald"/>
                <a:cs typeface="Oswald"/>
                <a:sym typeface="Oswald"/>
              </a:rPr>
              <a:t>DBMS allows entities and relations among them to form tables.</a:t>
            </a:r>
            <a:endParaRPr sz="2100">
              <a:solidFill>
                <a:schemeClr val="dk1"/>
              </a:solidFill>
              <a:latin typeface="Oswald"/>
              <a:ea typeface="Oswald"/>
              <a:cs typeface="Oswald"/>
              <a:sym typeface="Oswald"/>
            </a:endParaRPr>
          </a:p>
          <a:p>
            <a:pPr indent="-361950" lvl="0" marL="457200" rtl="0" algn="l">
              <a:spcBef>
                <a:spcPts val="0"/>
              </a:spcBef>
              <a:spcAft>
                <a:spcPts val="0"/>
              </a:spcAft>
              <a:buClr>
                <a:schemeClr val="dk1"/>
              </a:buClr>
              <a:buSzPts val="2100"/>
              <a:buFont typeface="Oswald"/>
              <a:buChar char="●"/>
            </a:pPr>
            <a:r>
              <a:rPr lang="en" sz="2100">
                <a:solidFill>
                  <a:schemeClr val="dk1"/>
                </a:solidFill>
                <a:latin typeface="Oswald"/>
                <a:ea typeface="Oswald"/>
                <a:cs typeface="Oswald"/>
                <a:sym typeface="Oswald"/>
              </a:rPr>
              <a:t>DBMS supports multi-user environment that allows users to access and manipulate data in parallel.</a:t>
            </a:r>
            <a:endParaRPr sz="2100">
              <a:solidFill>
                <a:schemeClr val="dk1"/>
              </a:solidFill>
              <a:latin typeface="Oswald"/>
              <a:ea typeface="Oswald"/>
              <a:cs typeface="Oswald"/>
              <a:sym typeface="Oswald"/>
            </a:endParaRPr>
          </a:p>
          <a:p>
            <a:pPr indent="0" lvl="0" marL="0" rtl="0" algn="l">
              <a:spcBef>
                <a:spcPts val="1600"/>
              </a:spcBef>
              <a:spcAft>
                <a:spcPts val="0"/>
              </a:spcAft>
              <a:buNone/>
            </a:pPr>
            <a:r>
              <a:t/>
            </a:r>
            <a:endParaRPr sz="2200">
              <a:solidFill>
                <a:schemeClr val="dk1"/>
              </a:solidFill>
              <a:latin typeface="Oswald"/>
              <a:ea typeface="Oswald"/>
              <a:cs typeface="Oswald"/>
              <a:sym typeface="Oswald"/>
            </a:endParaRPr>
          </a:p>
          <a:p>
            <a:pPr indent="0" lvl="0" marL="0" rtl="0" algn="l">
              <a:spcBef>
                <a:spcPts val="1600"/>
              </a:spcBef>
              <a:spcAft>
                <a:spcPts val="0"/>
              </a:spcAft>
              <a:buNone/>
            </a:pPr>
            <a:r>
              <a:t/>
            </a:r>
            <a:endParaRPr sz="2200">
              <a:solidFill>
                <a:schemeClr val="dk1"/>
              </a:solidFill>
              <a:latin typeface="Oswald"/>
              <a:ea typeface="Oswald"/>
              <a:cs typeface="Oswald"/>
              <a:sym typeface="Oswald"/>
            </a:endParaRPr>
          </a:p>
          <a:p>
            <a:pPr indent="0" lvl="0" marL="0" rtl="0" algn="l">
              <a:spcBef>
                <a:spcPts val="1600"/>
              </a:spcBef>
              <a:spcAft>
                <a:spcPts val="0"/>
              </a:spcAft>
              <a:buNone/>
            </a:pPr>
            <a:r>
              <a:t/>
            </a:r>
            <a:endParaRPr sz="1400">
              <a:solidFill>
                <a:schemeClr val="dk1"/>
              </a:solidFill>
              <a:latin typeface="Oswald"/>
              <a:ea typeface="Oswald"/>
              <a:cs typeface="Oswald"/>
              <a:sym typeface="Oswald"/>
            </a:endParaRPr>
          </a:p>
          <a:p>
            <a:pPr indent="0" lvl="0" marL="0" rtl="0" algn="l">
              <a:spcBef>
                <a:spcPts val="1600"/>
              </a:spcBef>
              <a:spcAft>
                <a:spcPts val="0"/>
              </a:spcAft>
              <a:buNone/>
            </a:pPr>
            <a:r>
              <a:t/>
            </a:r>
            <a:endParaRPr sz="1400">
              <a:solidFill>
                <a:schemeClr val="dk1"/>
              </a:solidFill>
              <a:latin typeface="Oswald"/>
              <a:ea typeface="Oswald"/>
              <a:cs typeface="Oswald"/>
              <a:sym typeface="Oswald"/>
            </a:endParaRPr>
          </a:p>
          <a:p>
            <a:pPr indent="0" lvl="0" marL="0" rtl="0" algn="l">
              <a:spcBef>
                <a:spcPts val="1600"/>
              </a:spcBef>
              <a:spcAft>
                <a:spcPts val="1600"/>
              </a:spcAft>
              <a:buNone/>
            </a:pPr>
            <a:r>
              <a:t/>
            </a:r>
            <a:endParaRPr sz="1400">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0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and Server</a:t>
            </a:r>
            <a:endParaRPr/>
          </a:p>
        </p:txBody>
      </p:sp>
      <p:sp>
        <p:nvSpPr>
          <p:cNvPr id="84" name="Google Shape;84;p17"/>
          <p:cNvSpPr txBox="1"/>
          <p:nvPr>
            <p:ph idx="1" type="body"/>
          </p:nvPr>
        </p:nvSpPr>
        <p:spPr>
          <a:xfrm>
            <a:off x="633925" y="1101900"/>
            <a:ext cx="8736000" cy="29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Oswald"/>
              <a:ea typeface="Oswald"/>
              <a:cs typeface="Oswald"/>
              <a:sym typeface="Oswald"/>
            </a:endParaRPr>
          </a:p>
          <a:p>
            <a:pPr indent="0" lvl="0" marL="0" rtl="0" algn="l">
              <a:spcBef>
                <a:spcPts val="1600"/>
              </a:spcBef>
              <a:spcAft>
                <a:spcPts val="0"/>
              </a:spcAft>
              <a:buNone/>
            </a:pPr>
            <a:r>
              <a:t/>
            </a:r>
            <a:endParaRPr sz="2200">
              <a:solidFill>
                <a:schemeClr val="dk1"/>
              </a:solidFill>
              <a:latin typeface="Oswald"/>
              <a:ea typeface="Oswald"/>
              <a:cs typeface="Oswald"/>
              <a:sym typeface="Oswald"/>
            </a:endParaRPr>
          </a:p>
          <a:p>
            <a:pPr indent="0" lvl="0" marL="0" rtl="0" algn="l">
              <a:spcBef>
                <a:spcPts val="1600"/>
              </a:spcBef>
              <a:spcAft>
                <a:spcPts val="0"/>
              </a:spcAft>
              <a:buNone/>
            </a:pPr>
            <a:r>
              <a:t/>
            </a:r>
            <a:endParaRPr sz="1400">
              <a:solidFill>
                <a:schemeClr val="dk1"/>
              </a:solidFill>
              <a:latin typeface="Oswald"/>
              <a:ea typeface="Oswald"/>
              <a:cs typeface="Oswald"/>
              <a:sym typeface="Oswald"/>
            </a:endParaRPr>
          </a:p>
          <a:p>
            <a:pPr indent="0" lvl="0" marL="0" rtl="0" algn="l">
              <a:spcBef>
                <a:spcPts val="1600"/>
              </a:spcBef>
              <a:spcAft>
                <a:spcPts val="0"/>
              </a:spcAft>
              <a:buNone/>
            </a:pPr>
            <a:r>
              <a:t/>
            </a:r>
            <a:endParaRPr sz="1400">
              <a:solidFill>
                <a:schemeClr val="dk1"/>
              </a:solidFill>
              <a:latin typeface="Oswald"/>
              <a:ea typeface="Oswald"/>
              <a:cs typeface="Oswald"/>
              <a:sym typeface="Oswald"/>
            </a:endParaRPr>
          </a:p>
          <a:p>
            <a:pPr indent="0" lvl="0" marL="0" rtl="0" algn="l">
              <a:spcBef>
                <a:spcPts val="1600"/>
              </a:spcBef>
              <a:spcAft>
                <a:spcPts val="1600"/>
              </a:spcAft>
              <a:buNone/>
            </a:pPr>
            <a:r>
              <a:t/>
            </a:r>
            <a:endParaRPr sz="1400">
              <a:solidFill>
                <a:schemeClr val="dk1"/>
              </a:solidFill>
              <a:latin typeface="Oswald"/>
              <a:ea typeface="Oswald"/>
              <a:cs typeface="Oswald"/>
              <a:sym typeface="Oswald"/>
            </a:endParaRPr>
          </a:p>
        </p:txBody>
      </p:sp>
      <p:pic>
        <p:nvPicPr>
          <p:cNvPr id="85" name="Google Shape;85;p17"/>
          <p:cNvPicPr preferRelativeResize="0"/>
          <p:nvPr/>
        </p:nvPicPr>
        <p:blipFill>
          <a:blip r:embed="rId3">
            <a:alphaModFix/>
          </a:blip>
          <a:stretch>
            <a:fillRect/>
          </a:stretch>
        </p:blipFill>
        <p:spPr>
          <a:xfrm>
            <a:off x="235500" y="949505"/>
            <a:ext cx="8735999" cy="37332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6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DBMS</a:t>
            </a:r>
            <a:endParaRPr/>
          </a:p>
        </p:txBody>
      </p:sp>
      <p:sp>
        <p:nvSpPr>
          <p:cNvPr id="91" name="Google Shape;91;p18"/>
          <p:cNvSpPr txBox="1"/>
          <p:nvPr>
            <p:ph idx="1" type="body"/>
          </p:nvPr>
        </p:nvSpPr>
        <p:spPr>
          <a:xfrm>
            <a:off x="532925" y="701625"/>
            <a:ext cx="8736000" cy="2939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DBMS offers a variety of techniques to store &amp; retrieve data</a:t>
            </a:r>
            <a:endParaRPr sz="1900">
              <a:solidFill>
                <a:schemeClr val="dk1"/>
              </a:solidFill>
              <a:latin typeface="Oswald"/>
              <a:ea typeface="Oswald"/>
              <a:cs typeface="Oswald"/>
              <a:sym typeface="Oswald"/>
            </a:endParaRPr>
          </a:p>
          <a:p>
            <a:pPr indent="-349250" lvl="0" marL="457200" rtl="0" algn="l">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DBMS serves as an efficient handler to balance the needs of multiple applications using the same data</a:t>
            </a:r>
            <a:endParaRPr sz="1900">
              <a:solidFill>
                <a:schemeClr val="dk1"/>
              </a:solidFill>
              <a:latin typeface="Oswald"/>
              <a:ea typeface="Oswald"/>
              <a:cs typeface="Oswald"/>
              <a:sym typeface="Oswald"/>
            </a:endParaRPr>
          </a:p>
          <a:p>
            <a:pPr indent="-349250" lvl="0" marL="457200" rtl="0" algn="l">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Uniform administration procedures for data</a:t>
            </a:r>
            <a:endParaRPr sz="1900">
              <a:solidFill>
                <a:schemeClr val="dk1"/>
              </a:solidFill>
              <a:latin typeface="Oswald"/>
              <a:ea typeface="Oswald"/>
              <a:cs typeface="Oswald"/>
              <a:sym typeface="Oswald"/>
            </a:endParaRPr>
          </a:p>
          <a:p>
            <a:pPr indent="-349250" lvl="0" marL="457200" rtl="0" algn="l">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Application programmers never exposed to details of data representation and storage.</a:t>
            </a:r>
            <a:endParaRPr sz="1900">
              <a:solidFill>
                <a:schemeClr val="dk1"/>
              </a:solidFill>
              <a:latin typeface="Oswald"/>
              <a:ea typeface="Oswald"/>
              <a:cs typeface="Oswald"/>
              <a:sym typeface="Oswald"/>
            </a:endParaRPr>
          </a:p>
          <a:p>
            <a:pPr indent="-349250" lvl="0" marL="457200" rtl="0" algn="l">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A DBMS uses various powerful functions to store and retrieve data efficiently.</a:t>
            </a:r>
            <a:endParaRPr sz="1900">
              <a:solidFill>
                <a:schemeClr val="dk1"/>
              </a:solidFill>
              <a:latin typeface="Oswald"/>
              <a:ea typeface="Oswald"/>
              <a:cs typeface="Oswald"/>
              <a:sym typeface="Oswald"/>
            </a:endParaRPr>
          </a:p>
          <a:p>
            <a:pPr indent="-349250" lvl="0" marL="457200" rtl="0" algn="l">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Offers Data Integrity and Security</a:t>
            </a:r>
            <a:endParaRPr sz="1900">
              <a:solidFill>
                <a:schemeClr val="dk1"/>
              </a:solidFill>
              <a:latin typeface="Oswald"/>
              <a:ea typeface="Oswald"/>
              <a:cs typeface="Oswald"/>
              <a:sym typeface="Oswald"/>
            </a:endParaRPr>
          </a:p>
          <a:p>
            <a:pPr indent="-349250" lvl="0" marL="457200" rtl="0" algn="l">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The DBMS implies integrity constraints to get a high level of protection against prohibited access to data.</a:t>
            </a:r>
            <a:endParaRPr sz="1900">
              <a:solidFill>
                <a:schemeClr val="dk1"/>
              </a:solidFill>
              <a:latin typeface="Oswald"/>
              <a:ea typeface="Oswald"/>
              <a:cs typeface="Oswald"/>
              <a:sym typeface="Oswald"/>
            </a:endParaRPr>
          </a:p>
          <a:p>
            <a:pPr indent="-349250" lvl="0" marL="457200" rtl="0" algn="l">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A DBMS schedules concurrent access to the data in such a manner that only one user can access the same data at a time</a:t>
            </a:r>
            <a:endParaRPr sz="1900">
              <a:solidFill>
                <a:schemeClr val="dk1"/>
              </a:solidFill>
              <a:latin typeface="Oswald"/>
              <a:ea typeface="Oswald"/>
              <a:cs typeface="Oswald"/>
              <a:sym typeface="Oswald"/>
            </a:endParaRPr>
          </a:p>
          <a:p>
            <a:pPr indent="-349250" lvl="0" marL="457200" rtl="0" algn="l">
              <a:spcBef>
                <a:spcPts val="0"/>
              </a:spcBef>
              <a:spcAft>
                <a:spcPts val="0"/>
              </a:spcAft>
              <a:buClr>
                <a:schemeClr val="dk1"/>
              </a:buClr>
              <a:buSzPts val="1900"/>
              <a:buFont typeface="Oswald"/>
              <a:buChar char="●"/>
            </a:pPr>
            <a:r>
              <a:rPr lang="en" sz="1900">
                <a:solidFill>
                  <a:schemeClr val="dk1"/>
                </a:solidFill>
                <a:latin typeface="Oswald"/>
                <a:ea typeface="Oswald"/>
                <a:cs typeface="Oswald"/>
                <a:sym typeface="Oswald"/>
              </a:rPr>
              <a:t>Reduced Application Development Time</a:t>
            </a:r>
            <a:endParaRPr sz="2000">
              <a:solidFill>
                <a:schemeClr val="dk1"/>
              </a:solidFill>
              <a:latin typeface="Oswald"/>
              <a:ea typeface="Oswald"/>
              <a:cs typeface="Oswald"/>
              <a:sym typeface="Oswald"/>
            </a:endParaRPr>
          </a:p>
          <a:p>
            <a:pPr indent="0" lvl="0" marL="0" rtl="0" algn="l">
              <a:spcBef>
                <a:spcPts val="1600"/>
              </a:spcBef>
              <a:spcAft>
                <a:spcPts val="0"/>
              </a:spcAft>
              <a:buNone/>
            </a:pPr>
            <a:r>
              <a:t/>
            </a:r>
            <a:endParaRPr sz="1200">
              <a:solidFill>
                <a:schemeClr val="dk1"/>
              </a:solidFill>
              <a:latin typeface="Oswald"/>
              <a:ea typeface="Oswald"/>
              <a:cs typeface="Oswald"/>
              <a:sym typeface="Oswald"/>
            </a:endParaRPr>
          </a:p>
          <a:p>
            <a:pPr indent="0" lvl="0" marL="0" rtl="0" algn="l">
              <a:spcBef>
                <a:spcPts val="1600"/>
              </a:spcBef>
              <a:spcAft>
                <a:spcPts val="0"/>
              </a:spcAft>
              <a:buNone/>
            </a:pPr>
            <a:r>
              <a:t/>
            </a:r>
            <a:endParaRPr sz="1200">
              <a:solidFill>
                <a:schemeClr val="dk1"/>
              </a:solidFill>
              <a:latin typeface="Oswald"/>
              <a:ea typeface="Oswald"/>
              <a:cs typeface="Oswald"/>
              <a:sym typeface="Oswald"/>
            </a:endParaRPr>
          </a:p>
          <a:p>
            <a:pPr indent="0" lvl="0" marL="0" rtl="0" algn="l">
              <a:spcBef>
                <a:spcPts val="1600"/>
              </a:spcBef>
              <a:spcAft>
                <a:spcPts val="1600"/>
              </a:spcAft>
              <a:buNone/>
            </a:pPr>
            <a:r>
              <a:t/>
            </a:r>
            <a:endParaRPr sz="1200">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6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of DBMS</a:t>
            </a:r>
            <a:endParaRPr/>
          </a:p>
        </p:txBody>
      </p:sp>
      <p:sp>
        <p:nvSpPr>
          <p:cNvPr id="97" name="Google Shape;97;p19"/>
          <p:cNvSpPr txBox="1"/>
          <p:nvPr>
            <p:ph idx="1" type="body"/>
          </p:nvPr>
        </p:nvSpPr>
        <p:spPr>
          <a:xfrm>
            <a:off x="545325" y="642250"/>
            <a:ext cx="8736000" cy="2939700"/>
          </a:xfrm>
          <a:prstGeom prst="rect">
            <a:avLst/>
          </a:prstGeom>
        </p:spPr>
        <p:txBody>
          <a:bodyPr anchorCtr="0" anchor="t" bIns="91425" lIns="91425" spcFirstLastPara="1" rIns="91425" wrap="square" tIns="91425">
            <a:noAutofit/>
          </a:bodyPr>
          <a:lstStyle/>
          <a:p>
            <a:pPr indent="-361950" lvl="0" marL="457200" rtl="0" algn="l">
              <a:lnSpc>
                <a:spcPct val="90000"/>
              </a:lnSpc>
              <a:spcBef>
                <a:spcPts val="100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DBMS may offer plenty of advantages but, it has certain flaws-</a:t>
            </a:r>
            <a:endParaRPr sz="2100">
              <a:solidFill>
                <a:schemeClr val="dk1"/>
              </a:solidFill>
              <a:latin typeface="Calibri"/>
              <a:ea typeface="Calibri"/>
              <a:cs typeface="Calibri"/>
              <a:sym typeface="Calibri"/>
            </a:endParaRPr>
          </a:p>
          <a:p>
            <a:pPr indent="-361950" lvl="0" marL="457200" rtl="0" algn="l">
              <a:lnSpc>
                <a:spcPct val="90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Cost of Hardware and Software of a DBMS is quite high which increases the budget of your organization.</a:t>
            </a:r>
            <a:endParaRPr sz="2100">
              <a:solidFill>
                <a:schemeClr val="dk1"/>
              </a:solidFill>
              <a:latin typeface="Calibri"/>
              <a:ea typeface="Calibri"/>
              <a:cs typeface="Calibri"/>
              <a:sym typeface="Calibri"/>
            </a:endParaRPr>
          </a:p>
          <a:p>
            <a:pPr indent="-361950" lvl="0" marL="457200" rtl="0" algn="l">
              <a:lnSpc>
                <a:spcPct val="90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Most database management systems are often complex systems, so the training for users to use the DBMS is required.</a:t>
            </a:r>
            <a:endParaRPr sz="2100">
              <a:solidFill>
                <a:schemeClr val="dk1"/>
              </a:solidFill>
              <a:latin typeface="Calibri"/>
              <a:ea typeface="Calibri"/>
              <a:cs typeface="Calibri"/>
              <a:sym typeface="Calibri"/>
            </a:endParaRPr>
          </a:p>
          <a:p>
            <a:pPr indent="-361950" lvl="0" marL="457200" rtl="0" algn="l">
              <a:lnSpc>
                <a:spcPct val="90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In some organizations, all data is integrated into a single database which can be damaged because of electric failure or database is corrupted on the storage media</a:t>
            </a:r>
            <a:endParaRPr sz="2100">
              <a:solidFill>
                <a:schemeClr val="dk1"/>
              </a:solidFill>
              <a:latin typeface="Calibri"/>
              <a:ea typeface="Calibri"/>
              <a:cs typeface="Calibri"/>
              <a:sym typeface="Calibri"/>
            </a:endParaRPr>
          </a:p>
          <a:p>
            <a:pPr indent="-361950" lvl="0" marL="457200" rtl="0" algn="l">
              <a:lnSpc>
                <a:spcPct val="90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Use of the same program at a time by many users sometimes lead to the loss of some data.</a:t>
            </a:r>
            <a:endParaRPr sz="2100">
              <a:solidFill>
                <a:schemeClr val="dk1"/>
              </a:solidFill>
              <a:latin typeface="Calibri"/>
              <a:ea typeface="Calibri"/>
              <a:cs typeface="Calibri"/>
              <a:sym typeface="Calibri"/>
            </a:endParaRPr>
          </a:p>
          <a:p>
            <a:pPr indent="-361950" lvl="0" marL="457200" rtl="0" algn="l">
              <a:lnSpc>
                <a:spcPct val="90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DBMS can't perform sophisticated calculations</a:t>
            </a:r>
            <a:endParaRPr sz="2100">
              <a:solidFill>
                <a:schemeClr val="dk1"/>
              </a:solidFill>
              <a:latin typeface="Calibri"/>
              <a:ea typeface="Calibri"/>
              <a:cs typeface="Calibri"/>
              <a:sym typeface="Calibri"/>
            </a:endParaRPr>
          </a:p>
          <a:p>
            <a:pPr indent="0" lvl="0" marL="0" rtl="0" algn="l">
              <a:spcBef>
                <a:spcPts val="0"/>
              </a:spcBef>
              <a:spcAft>
                <a:spcPts val="1600"/>
              </a:spcAft>
              <a:buNone/>
            </a:pPr>
            <a:r>
              <a:t/>
            </a:r>
            <a:endParaRPr sz="14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6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not to use DBMS?</a:t>
            </a:r>
            <a:endParaRPr/>
          </a:p>
        </p:txBody>
      </p:sp>
      <p:sp>
        <p:nvSpPr>
          <p:cNvPr id="103" name="Google Shape;103;p20"/>
          <p:cNvSpPr txBox="1"/>
          <p:nvPr>
            <p:ph idx="1" type="body"/>
          </p:nvPr>
        </p:nvSpPr>
        <p:spPr>
          <a:xfrm>
            <a:off x="545325" y="642250"/>
            <a:ext cx="8736000" cy="2939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Although, DBMS system is useful. It is still not suited for specific task mentioned below:</a:t>
            </a:r>
            <a:br>
              <a:rPr lang="en" sz="2100">
                <a:solidFill>
                  <a:schemeClr val="dk1"/>
                </a:solidFill>
                <a:latin typeface="Calibri"/>
                <a:ea typeface="Calibri"/>
                <a:cs typeface="Calibri"/>
                <a:sym typeface="Calibri"/>
              </a:rPr>
            </a:b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Simply to store and retrieve data.</a:t>
            </a:r>
            <a:br>
              <a:rPr lang="en" sz="2100">
                <a:solidFill>
                  <a:schemeClr val="dk1"/>
                </a:solidFill>
                <a:latin typeface="Calibri"/>
                <a:ea typeface="Calibri"/>
                <a:cs typeface="Calibri"/>
                <a:sym typeface="Calibri"/>
              </a:rPr>
            </a:b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In a simple application where we don’t need to execute a query (SQL) or not to integrate any relation.</a:t>
            </a:r>
            <a:br>
              <a:rPr lang="en" sz="2100">
                <a:solidFill>
                  <a:schemeClr val="dk1"/>
                </a:solidFill>
                <a:latin typeface="Calibri"/>
                <a:ea typeface="Calibri"/>
                <a:cs typeface="Calibri"/>
                <a:sym typeface="Calibri"/>
              </a:rPr>
            </a:b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Not recommended when you do not have the budget or the expertise to operate a DBMS. In such cases, Excel/CSV/Flat Files could do just fine.</a:t>
            </a:r>
            <a:endParaRPr sz="2100">
              <a:solidFill>
                <a:schemeClr val="dk1"/>
              </a:solidFill>
              <a:latin typeface="Calibri"/>
              <a:ea typeface="Calibri"/>
              <a:cs typeface="Calibri"/>
              <a:sym typeface="Calibri"/>
            </a:endParaRPr>
          </a:p>
          <a:p>
            <a:pPr indent="0" lvl="0" marL="0" rtl="0" algn="l">
              <a:spcBef>
                <a:spcPts val="1600"/>
              </a:spcBef>
              <a:spcAft>
                <a:spcPts val="0"/>
              </a:spcAft>
              <a:buNone/>
            </a:pPr>
            <a:r>
              <a:t/>
            </a:r>
            <a:endParaRPr sz="2100">
              <a:solidFill>
                <a:schemeClr val="dk1"/>
              </a:solidFill>
              <a:latin typeface="Calibri"/>
              <a:ea typeface="Calibri"/>
              <a:cs typeface="Calibri"/>
              <a:sym typeface="Calibri"/>
            </a:endParaRPr>
          </a:p>
          <a:p>
            <a:pPr indent="0" lvl="0" marL="0" rtl="0" algn="l">
              <a:spcBef>
                <a:spcPts val="1600"/>
              </a:spcBef>
              <a:spcAft>
                <a:spcPts val="160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6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DBMS vs Flat-file</a:t>
            </a:r>
            <a:endParaRPr/>
          </a:p>
        </p:txBody>
      </p:sp>
      <p:pic>
        <p:nvPicPr>
          <p:cNvPr id="109" name="Google Shape;109;p21"/>
          <p:cNvPicPr preferRelativeResize="0"/>
          <p:nvPr/>
        </p:nvPicPr>
        <p:blipFill>
          <a:blip r:embed="rId3">
            <a:alphaModFix/>
          </a:blip>
          <a:stretch>
            <a:fillRect/>
          </a:stretch>
        </p:blipFill>
        <p:spPr>
          <a:xfrm>
            <a:off x="467100" y="879974"/>
            <a:ext cx="8432901" cy="350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