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91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CFF7-5AE9-497E-A86B-0F514D57814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55DA47-541F-4B48-9AD8-05B4CF15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DADC-14A3-4545-8D5B-096577EB0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2626-E87A-48F6-90E4-BDD0CD7E3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large air plane flying in the sky&#10;&#10;Description generated with very high confidence">
            <a:extLst>
              <a:ext uri="{FF2B5EF4-FFF2-40B4-BE49-F238E27FC236}">
                <a16:creationId xmlns:a16="http://schemas.microsoft.com/office/drawing/2014/main" id="{4F69891C-BA64-40BD-B554-9E3FABAA7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/>
          </a:blip>
          <a:srcRect t="18598" b="2455"/>
          <a:stretch/>
        </p:blipFill>
        <p:spPr>
          <a:xfrm>
            <a:off x="20" y="10"/>
            <a:ext cx="12191980" cy="685799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60335 h 6858000"/>
              <a:gd name="connsiteX3" fmla="*/ 9607053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360335"/>
                </a:lnTo>
                <a:lnTo>
                  <a:pt x="960705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F197A-17AB-42CF-BF6F-4827F4D41224}"/>
              </a:ext>
            </a:extLst>
          </p:cNvPr>
          <p:cNvSpPr txBox="1"/>
          <p:nvPr/>
        </p:nvSpPr>
        <p:spPr>
          <a:xfrm>
            <a:off x="10292292" y="6172200"/>
            <a:ext cx="188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/>
              <a:t>By Suyog Potnis</a:t>
            </a:r>
          </a:p>
          <a:p>
            <a:r>
              <a:rPr lang="en-US" sz="1400" b="1" dirty="0"/>
              <a:t>      </a:t>
            </a:r>
            <a:r>
              <a:rPr lang="en-US" sz="1100" dirty="0"/>
              <a:t>06/25/2018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AAD3F-2C74-4CD1-9B43-4A7301D116B5}"/>
              </a:ext>
            </a:extLst>
          </p:cNvPr>
          <p:cNvSpPr/>
          <p:nvPr/>
        </p:nvSpPr>
        <p:spPr>
          <a:xfrm>
            <a:off x="3038538" y="658055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Fly High Fly Safe</a:t>
            </a:r>
          </a:p>
        </p:txBody>
      </p:sp>
    </p:spTree>
    <p:extLst>
      <p:ext uri="{BB962C8B-B14F-4D97-AF65-F5344CB8AC3E}">
        <p14:creationId xmlns:p14="http://schemas.microsoft.com/office/powerpoint/2010/main" val="24589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3FCF-97FD-450D-A858-CCE2A5DD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953" y="2905328"/>
            <a:ext cx="3307404" cy="2217906"/>
          </a:xfrm>
        </p:spPr>
        <p:txBody>
          <a:bodyPr>
            <a:normAutofit/>
          </a:bodyPr>
          <a:lstStyle/>
          <a:p>
            <a:r>
              <a:rPr lang="en-US" sz="1300" i="1" dirty="0"/>
              <a:t>Short Distance flights had the most cancellations with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Express Jet Airlines </a:t>
            </a:r>
            <a:r>
              <a:rPr lang="en-US" sz="1300" i="1" dirty="0"/>
              <a:t>topping the list with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19460</a:t>
            </a:r>
            <a:r>
              <a:rPr lang="en-US" sz="1300" i="1" dirty="0"/>
              <a:t> trips.</a:t>
            </a:r>
          </a:p>
          <a:p>
            <a:endParaRPr lang="en-US" sz="1300" i="1" dirty="0"/>
          </a:p>
          <a:p>
            <a:r>
              <a:rPr lang="en-US" sz="1300" i="1" dirty="0"/>
              <a:t>Short Distance flights has the most delays with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Southwest Airlines </a:t>
            </a:r>
            <a:r>
              <a:rPr lang="en-US" sz="1300" i="1" dirty="0"/>
              <a:t>topping the list with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143171</a:t>
            </a:r>
            <a:r>
              <a:rPr lang="en-US" sz="1300" i="1" dirty="0"/>
              <a:t> trips.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2C9C3B-6DB9-4B3D-814E-4F087AB1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8274"/>
            <a:ext cx="8596668" cy="588020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 Segregation</a:t>
            </a:r>
            <a:br>
              <a:rPr lang="en-US" dirty="0"/>
            </a:br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0D69A5-7422-4DB0-8DA1-785045F67036}"/>
              </a:ext>
            </a:extLst>
          </p:cNvPr>
          <p:cNvCxnSpPr/>
          <p:nvPr/>
        </p:nvCxnSpPr>
        <p:spPr>
          <a:xfrm>
            <a:off x="785308" y="1376294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314421-A6D6-4FF2-92EE-552FABB9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0061"/>
            <a:ext cx="4165732" cy="2466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2710D-3386-4659-BBC9-8E741ECD35F9}"/>
              </a:ext>
            </a:extLst>
          </p:cNvPr>
          <p:cNvSpPr txBox="1"/>
          <p:nvPr/>
        </p:nvSpPr>
        <p:spPr>
          <a:xfrm>
            <a:off x="677334" y="1653703"/>
            <a:ext cx="323165" cy="10181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/>
              <a:t>Distance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1CFD1-E41A-4DE1-AB13-B64B089A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2" y="4307714"/>
            <a:ext cx="4122468" cy="24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7B21-92D3-4FED-87EC-4DF637F7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144" y="2141133"/>
            <a:ext cx="3858639" cy="3880773"/>
          </a:xfrm>
        </p:spPr>
        <p:txBody>
          <a:bodyPr/>
          <a:lstStyle/>
          <a:p>
            <a:r>
              <a:rPr lang="en-US" dirty="0"/>
              <a:t>6 – 12 pm and 12 -18pm were the busiest time slots for the fiscal year of 2014</a:t>
            </a:r>
          </a:p>
          <a:p>
            <a:endParaRPr lang="en-US" dirty="0"/>
          </a:p>
          <a:p>
            <a:r>
              <a:rPr lang="en-US" dirty="0"/>
              <a:t>Similar pattern is noticed when the data is partitioned by Weekdays.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E985EB-6D0E-49F3-BFBA-5E2216CA0D81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9009627-12E6-4A6C-901C-4FEB520B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8501"/>
            <a:ext cx="3440710" cy="2621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7B792-EB4C-417D-AD80-E76DCDA7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0" y="4428012"/>
            <a:ext cx="4525012" cy="215808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9334E70-B945-4B7B-B0B7-4D5F2FE9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693906"/>
          </a:xfrm>
        </p:spPr>
        <p:txBody>
          <a:bodyPr>
            <a:normAutofit fontScale="90000"/>
          </a:bodyPr>
          <a:lstStyle/>
          <a:p>
            <a:r>
              <a:rPr lang="en-US" dirty="0"/>
              <a:t>Day - Time Analysis</a:t>
            </a:r>
            <a:br>
              <a:rPr lang="en-US" dirty="0"/>
            </a:br>
            <a:r>
              <a:rPr lang="en-US" sz="1200" dirty="0"/>
              <a:t>Note: Cancelled flights have been omitted from the analysis below.</a:t>
            </a:r>
          </a:p>
        </p:txBody>
      </p:sp>
    </p:spTree>
    <p:extLst>
      <p:ext uri="{BB962C8B-B14F-4D97-AF65-F5344CB8AC3E}">
        <p14:creationId xmlns:p14="http://schemas.microsoft.com/office/powerpoint/2010/main" val="1643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6C5-9351-432C-A68A-2FBA52BA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6B8B-C833-4E7E-88C2-DE92CD6E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589"/>
            <a:ext cx="8596668" cy="4513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well known airline provider wants to:</a:t>
            </a:r>
          </a:p>
          <a:p>
            <a:pPr lvl="1"/>
            <a:r>
              <a:rPr lang="en-US" dirty="0"/>
              <a:t>Understand trends and possible causes of recent decline in Revenue</a:t>
            </a:r>
          </a:p>
          <a:p>
            <a:pPr lvl="1"/>
            <a:r>
              <a:rPr lang="en-US" dirty="0"/>
              <a:t>Gain competitive advantage over its competitors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F1281-216D-4330-953F-EBDFEFC5F880}"/>
              </a:ext>
            </a:extLst>
          </p:cNvPr>
          <p:cNvCxnSpPr/>
          <p:nvPr/>
        </p:nvCxnSpPr>
        <p:spPr>
          <a:xfrm>
            <a:off x="785308" y="1303506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6F9DF3-5C19-4257-A5B4-1CA6AE93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90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55B15-1A5D-4FC4-8FCE-A436A01D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7589"/>
            <a:ext cx="8596668" cy="4513774"/>
          </a:xfrm>
        </p:spPr>
        <p:txBody>
          <a:bodyPr/>
          <a:lstStyle/>
          <a:p>
            <a:r>
              <a:rPr lang="en-US" dirty="0"/>
              <a:t>Evaluate air traffic data for the year 2014</a:t>
            </a:r>
          </a:p>
          <a:p>
            <a:r>
              <a:rPr lang="en-US" dirty="0"/>
              <a:t>Drive insights from data points, such as </a:t>
            </a:r>
          </a:p>
          <a:p>
            <a:pPr lvl="1"/>
            <a:r>
              <a:rPr lang="en-US" dirty="0"/>
              <a:t>Popular flown route</a:t>
            </a:r>
          </a:p>
          <a:p>
            <a:pPr lvl="1"/>
            <a:r>
              <a:rPr lang="en-US" dirty="0"/>
              <a:t>Popular flown carrier</a:t>
            </a:r>
          </a:p>
          <a:p>
            <a:pPr lvl="1"/>
            <a:r>
              <a:rPr lang="en-US" dirty="0"/>
              <a:t>Departure Delays</a:t>
            </a:r>
          </a:p>
          <a:p>
            <a:pPr lvl="1"/>
            <a:r>
              <a:rPr lang="en-US" dirty="0"/>
              <a:t>Popular travel day of the week	</a:t>
            </a:r>
          </a:p>
          <a:p>
            <a:r>
              <a:rPr lang="en-US" dirty="0"/>
              <a:t>Actionable Insights</a:t>
            </a:r>
          </a:p>
          <a:p>
            <a:pPr lvl="1"/>
            <a:r>
              <a:rPr lang="en-US" dirty="0"/>
              <a:t>Route Optimization</a:t>
            </a:r>
          </a:p>
          <a:p>
            <a:pPr lvl="1"/>
            <a:r>
              <a:rPr lang="en-US" dirty="0"/>
              <a:t>Carrier Monopoly</a:t>
            </a:r>
          </a:p>
          <a:p>
            <a:pPr lvl="1"/>
            <a:r>
              <a:rPr lang="en-US" dirty="0"/>
              <a:t>Distance Segregation</a:t>
            </a:r>
          </a:p>
          <a:p>
            <a:pPr lvl="1"/>
            <a:r>
              <a:rPr lang="en-US" dirty="0"/>
              <a:t>Day - Time Analysis</a:t>
            </a:r>
          </a:p>
          <a:p>
            <a:pPr lvl="1"/>
            <a:r>
              <a:rPr lang="en-US" dirty="0"/>
              <a:t>Recommendations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D6B6F-2493-49E4-B971-1E8F1D824572}"/>
              </a:ext>
            </a:extLst>
          </p:cNvPr>
          <p:cNvCxnSpPr/>
          <p:nvPr/>
        </p:nvCxnSpPr>
        <p:spPr>
          <a:xfrm>
            <a:off x="785308" y="1303506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9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DD92-DD2E-4CE8-AB1C-208A2AAD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59" y="2266781"/>
            <a:ext cx="3437106" cy="13208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Most popular flown route was between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San Francisco</a:t>
            </a:r>
            <a:r>
              <a:rPr lang="en-US" i="1" dirty="0"/>
              <a:t> to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Los Angeles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15</a:t>
            </a:r>
            <a:r>
              <a:rPr lang="en-US" i="1" baseline="30000" dirty="0"/>
              <a:t>th</a:t>
            </a:r>
            <a:r>
              <a:rPr lang="en-US" i="1" dirty="0"/>
              <a:t> most poplar flow route was between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Atlanta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Washington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/>
              <a:t>with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10231</a:t>
            </a:r>
            <a:r>
              <a:rPr lang="en-US" i="1" dirty="0"/>
              <a:t> Trips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89F0D-096D-4442-A649-840FF8F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693906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Flown Routes</a:t>
            </a:r>
            <a:br>
              <a:rPr lang="en-US" dirty="0"/>
            </a:br>
            <a:r>
              <a:rPr lang="en-US" sz="1200" dirty="0"/>
              <a:t>Note: Cancelled flights have been omitted from the analysis below.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7822D8-E569-4F53-9BEB-33B178B24D5C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0A4080-BFA7-43A0-B63E-D42F8F41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12" y="1620669"/>
            <a:ext cx="4810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AEB-E315-4B64-8204-EF3B0253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68" y="2296774"/>
            <a:ext cx="2914755" cy="1672108"/>
          </a:xfrm>
        </p:spPr>
        <p:txBody>
          <a:bodyPr>
            <a:noAutofit/>
          </a:bodyPr>
          <a:lstStyle/>
          <a:p>
            <a:r>
              <a:rPr lang="en-US" sz="1300" i="1" dirty="0"/>
              <a:t>For fiscal year 2014,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Southwest</a:t>
            </a:r>
            <a:r>
              <a:rPr lang="en-US" sz="1300" b="1" i="1" dirty="0"/>
              <a:t>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Airlines</a:t>
            </a:r>
            <a:r>
              <a:rPr lang="en-US" sz="1300" i="1" dirty="0"/>
              <a:t> tops the list with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2318936</a:t>
            </a:r>
            <a:r>
              <a:rPr lang="en-US" sz="1300" i="1" dirty="0"/>
              <a:t> trips.</a:t>
            </a:r>
          </a:p>
          <a:p>
            <a:endParaRPr lang="en-US" sz="1300" i="1" dirty="0"/>
          </a:p>
          <a:p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Express Jet Airlines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i="1" dirty="0"/>
              <a:t>was the 3</a:t>
            </a:r>
            <a:r>
              <a:rPr lang="en-US" sz="1300" i="1" baseline="30000" dirty="0"/>
              <a:t>rd</a:t>
            </a:r>
            <a:r>
              <a:rPr lang="en-US" sz="1300" i="1" dirty="0"/>
              <a:t> most popular carrier with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1303786</a:t>
            </a:r>
            <a:r>
              <a:rPr lang="en-US" sz="1300" i="1" dirty="0"/>
              <a:t> trips for fiscal year 2014.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6EB7DE-E3E0-4C48-BB11-29682224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693906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Flown Carriers</a:t>
            </a:r>
            <a:br>
              <a:rPr lang="en-US" dirty="0"/>
            </a:br>
            <a:r>
              <a:rPr lang="en-US" sz="1200" dirty="0"/>
              <a:t>Note: Cancelled flights have been omitted from the analysis below.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15EA6A-01FF-407D-BAB7-710C8A735EF5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8038F4-1342-4078-932D-CED6530D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14" y="1442140"/>
            <a:ext cx="60293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7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386-015F-4298-914C-0C6C6921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57" y="2160590"/>
            <a:ext cx="2884860" cy="1963938"/>
          </a:xfrm>
        </p:spPr>
        <p:txBody>
          <a:bodyPr>
            <a:normAutofit/>
          </a:bodyPr>
          <a:lstStyle/>
          <a:p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Chicago’s O'Hare International Airport </a:t>
            </a:r>
            <a:r>
              <a:rPr lang="en-US" sz="1300" i="1" dirty="0"/>
              <a:t>had the maximum no of flights delayed for the fiscal year 2014.</a:t>
            </a:r>
          </a:p>
          <a:p>
            <a:endParaRPr lang="en-US" sz="1300" i="1" dirty="0"/>
          </a:p>
          <a:p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Chicago’s Midway Airport </a:t>
            </a:r>
            <a:r>
              <a:rPr lang="en-US" sz="1300" i="1" dirty="0"/>
              <a:t>came up 10</a:t>
            </a:r>
            <a:r>
              <a:rPr lang="en-US" sz="1300" i="1" baseline="30000" dirty="0"/>
              <a:t>th</a:t>
            </a:r>
            <a:r>
              <a:rPr lang="en-US" sz="1300" i="1" dirty="0"/>
              <a:t> in the list with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27823</a:t>
            </a:r>
            <a:r>
              <a:rPr lang="en-US" sz="1300" i="1" dirty="0"/>
              <a:t> delayed flights.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EFB44B-C068-4F9B-80C0-631658F6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693906"/>
          </a:xfrm>
        </p:spPr>
        <p:txBody>
          <a:bodyPr>
            <a:normAutofit fontScale="90000"/>
          </a:bodyPr>
          <a:lstStyle/>
          <a:p>
            <a:r>
              <a:rPr lang="en-US" dirty="0"/>
              <a:t>Airports with Most Departure Delays</a:t>
            </a:r>
            <a:br>
              <a:rPr lang="en-US" dirty="0"/>
            </a:br>
            <a:r>
              <a:rPr lang="en-US" sz="1200" dirty="0"/>
              <a:t>Note: Cancelled flights have been omitted from the analysis below.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6A7AFE-1013-446C-A3E1-CBB2318F0AAC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56B1910-D7D2-4E94-B7FF-835EAB1A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08" y="1490662"/>
            <a:ext cx="6051605" cy="3876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33F902-FDE9-4F23-9910-01AA8B2B3DD6}"/>
              </a:ext>
            </a:extLst>
          </p:cNvPr>
          <p:cNvSpPr txBox="1">
            <a:spLocks/>
          </p:cNvSpPr>
          <p:nvPr/>
        </p:nvSpPr>
        <p:spPr>
          <a:xfrm>
            <a:off x="3531117" y="5294835"/>
            <a:ext cx="4329822" cy="693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/>
              <a:t>Note: Used DEP_DEL15 for analysis as anything above 15 min is considered as delayed</a:t>
            </a:r>
          </a:p>
        </p:txBody>
      </p:sp>
    </p:spTree>
    <p:extLst>
      <p:ext uri="{BB962C8B-B14F-4D97-AF65-F5344CB8AC3E}">
        <p14:creationId xmlns:p14="http://schemas.microsoft.com/office/powerpoint/2010/main" val="27355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7CE4-04CA-4941-94CF-EBB49C29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672"/>
            <a:ext cx="3178002" cy="3039605"/>
          </a:xfrm>
        </p:spPr>
        <p:txBody>
          <a:bodyPr>
            <a:noAutofit/>
          </a:bodyPr>
          <a:lstStyle/>
          <a:p>
            <a:r>
              <a:rPr lang="en-US" sz="1300" i="1" dirty="0"/>
              <a:t>Second Most Popular day to travel in a week was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Friday</a:t>
            </a:r>
            <a:r>
              <a:rPr lang="en-US" sz="1300" i="1" dirty="0"/>
              <a:t> for the Fiscal Year 2014.</a:t>
            </a:r>
          </a:p>
          <a:p>
            <a:endParaRPr lang="en-US" sz="1300" i="1" dirty="0"/>
          </a:p>
          <a:p>
            <a:r>
              <a:rPr lang="en-US" sz="1300" i="1" dirty="0"/>
              <a:t>Avg Flight Departure Time on Friday’s for the Fiscal Year 2014 was </a:t>
            </a:r>
            <a:r>
              <a:rPr lang="en-US" sz="1300" b="1" i="1" dirty="0">
                <a:solidFill>
                  <a:schemeClr val="accent1">
                    <a:lumMod val="75000"/>
                  </a:schemeClr>
                </a:solidFill>
              </a:rPr>
              <a:t>13:30. </a:t>
            </a:r>
            <a:r>
              <a:rPr lang="en-US" sz="1300" i="1" dirty="0">
                <a:solidFill>
                  <a:schemeClr val="tx1"/>
                </a:solidFill>
              </a:rPr>
              <a:t>Based on the analysis, Friday Afternoon is when people are either returning home or traveling to their Destinations. This is true among people who travel for work weekly.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549DD3-F96D-4811-88A3-63587EA5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693906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Travel Days </a:t>
            </a:r>
            <a:br>
              <a:rPr lang="en-US" dirty="0"/>
            </a:br>
            <a:r>
              <a:rPr lang="en-US" sz="1200" dirty="0"/>
              <a:t>Note: Cancelled flights have been omitted from the analysis below.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730D-EF26-4787-91AF-D350B3E4ACBE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022528-A7A2-443E-A930-7575DCA0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333" y="1736672"/>
            <a:ext cx="5836596" cy="25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BF0-304D-4CEA-983B-95C43F36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9" y="1456397"/>
            <a:ext cx="3902306" cy="33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Top 10 Routes with Most Cancellations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BE3C81-7670-4258-80AF-E5534294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8274"/>
            <a:ext cx="8596668" cy="588020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Actionable Insights</a:t>
            </a:r>
            <a:br>
              <a:rPr lang="en-US" dirty="0"/>
            </a:b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E28B32-EBA1-4507-8044-785BDEB6EB2D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08B76FA-7E50-4B36-BC77-C494A4BF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8" y="1750406"/>
            <a:ext cx="3902306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705529-E775-4BF3-B3E1-77FC0E56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86" y="1750181"/>
            <a:ext cx="4939859" cy="221199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69D9D0-7627-4074-A211-43477FD8BFE7}"/>
              </a:ext>
            </a:extLst>
          </p:cNvPr>
          <p:cNvSpPr txBox="1">
            <a:spLocks/>
          </p:cNvSpPr>
          <p:nvPr/>
        </p:nvSpPr>
        <p:spPr>
          <a:xfrm>
            <a:off x="4795333" y="1414356"/>
            <a:ext cx="4478669" cy="33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300" dirty="0"/>
              <a:t>No of Cancellations Month wise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655E2F-E87A-4BF5-8F3A-C113B850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8" y="4635850"/>
            <a:ext cx="3695211" cy="193971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89CBE3-3040-46B9-8D17-CC491EDA2C9A}"/>
              </a:ext>
            </a:extLst>
          </p:cNvPr>
          <p:cNvSpPr txBox="1">
            <a:spLocks/>
          </p:cNvSpPr>
          <p:nvPr/>
        </p:nvSpPr>
        <p:spPr>
          <a:xfrm>
            <a:off x="738899" y="4216757"/>
            <a:ext cx="4478669" cy="33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300" dirty="0"/>
              <a:t>Top</a:t>
            </a:r>
            <a:r>
              <a:rPr lang="en-US" sz="1500" dirty="0"/>
              <a:t> 10 Airports with Arrival Delays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CA2B39-AC98-4F3D-AB7C-D49855799509}"/>
              </a:ext>
            </a:extLst>
          </p:cNvPr>
          <p:cNvSpPr txBox="1">
            <a:spLocks/>
          </p:cNvSpPr>
          <p:nvPr/>
        </p:nvSpPr>
        <p:spPr>
          <a:xfrm>
            <a:off x="677334" y="6491652"/>
            <a:ext cx="4478669" cy="3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Note: Flights that have departed on time but arrived late. ARR_DEL15 has been used for the above analysis. Cancelled flights have been omitted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EAF408-2ACD-45A1-BC3E-EA8898A4B941}"/>
              </a:ext>
            </a:extLst>
          </p:cNvPr>
          <p:cNvSpPr txBox="1">
            <a:spLocks/>
          </p:cNvSpPr>
          <p:nvPr/>
        </p:nvSpPr>
        <p:spPr>
          <a:xfrm>
            <a:off x="4761663" y="4015722"/>
            <a:ext cx="3362790" cy="303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i="1" dirty="0"/>
              <a:t>Maximum Flight Cancellations happened during the months of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January</a:t>
            </a:r>
            <a:r>
              <a:rPr lang="en-US" sz="1300" i="1" dirty="0"/>
              <a:t> and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February</a:t>
            </a:r>
            <a:r>
              <a:rPr lang="en-US" sz="1300" i="1" dirty="0"/>
              <a:t>. Weather could be a primary factor for these cancellations/delays.</a:t>
            </a:r>
          </a:p>
          <a:p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Chicago’s O'Hare International Airport </a:t>
            </a:r>
            <a:r>
              <a:rPr lang="en-US" sz="1300" i="1" dirty="0"/>
              <a:t>topped the chart in both Departure and Arrival delays  maximum departure delays.</a:t>
            </a:r>
          </a:p>
          <a:p>
            <a:r>
              <a:rPr lang="en-US" sz="1300" i="1" dirty="0"/>
              <a:t>These insights will help understand revenue loss by locations period wise.</a:t>
            </a:r>
          </a:p>
        </p:txBody>
      </p:sp>
    </p:spTree>
    <p:extLst>
      <p:ext uri="{BB962C8B-B14F-4D97-AF65-F5344CB8AC3E}">
        <p14:creationId xmlns:p14="http://schemas.microsoft.com/office/powerpoint/2010/main" val="19242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834D-118B-41DF-B21B-9963DF12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252" y="4053191"/>
            <a:ext cx="3722750" cy="2470826"/>
          </a:xfrm>
        </p:spPr>
        <p:txBody>
          <a:bodyPr>
            <a:normAutofit/>
          </a:bodyPr>
          <a:lstStyle/>
          <a:p>
            <a:r>
              <a:rPr lang="en-US" sz="1300" i="1" dirty="0"/>
              <a:t>Carrier Analysis will help in understanding if a carrier has monopoly / partnership with another carrier by state. </a:t>
            </a:r>
          </a:p>
          <a:p>
            <a:r>
              <a:rPr lang="en-US" sz="1300" i="1" dirty="0"/>
              <a:t>Also total no of aircrafts correlates with no of total flights</a:t>
            </a:r>
          </a:p>
          <a:p>
            <a:r>
              <a:rPr lang="en-US" sz="1300" i="1" dirty="0"/>
              <a:t>Unique destinations provides data around if we need to buy additional aircrafts to support these destinations.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SkyWest Airlines</a:t>
            </a:r>
            <a:r>
              <a:rPr lang="en-US" sz="1300" i="1" dirty="0"/>
              <a:t> tops the chart with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181</a:t>
            </a:r>
            <a:r>
              <a:rPr lang="en-US" sz="1300" i="1" dirty="0"/>
              <a:t> unique destinations.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3F309B-00A1-418F-BC50-8BA924F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8274"/>
            <a:ext cx="8596668" cy="588020"/>
          </a:xfrm>
        </p:spPr>
        <p:txBody>
          <a:bodyPr>
            <a:normAutofit fontScale="90000"/>
          </a:bodyPr>
          <a:lstStyle/>
          <a:p>
            <a:r>
              <a:rPr lang="en-US" dirty="0"/>
              <a:t>Carrier Monopoly</a:t>
            </a:r>
            <a:br>
              <a:rPr lang="en-US" dirty="0"/>
            </a:br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03CF99-291C-4685-B8F1-02540232B8F6}"/>
              </a:ext>
            </a:extLst>
          </p:cNvPr>
          <p:cNvCxnSpPr/>
          <p:nvPr/>
        </p:nvCxnSpPr>
        <p:spPr>
          <a:xfrm>
            <a:off x="785308" y="1371602"/>
            <a:ext cx="848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F77D14A-9281-492F-8376-505121BB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9" y="1608612"/>
            <a:ext cx="4714528" cy="231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4D700-E090-40A4-B0A7-006A006D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053191"/>
            <a:ext cx="4714527" cy="2519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39495-B4CB-4D72-89C2-145853629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20" y="1608612"/>
            <a:ext cx="3713233" cy="20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9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2373</TotalTime>
  <Words>477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Synopsis</vt:lpstr>
      <vt:lpstr>Overview</vt:lpstr>
      <vt:lpstr>Popular Flown Routes Note: Cancelled flights have been omitted from the analysis below.</vt:lpstr>
      <vt:lpstr>Popular Flown Carriers Note: Cancelled flights have been omitted from the analysis below.</vt:lpstr>
      <vt:lpstr>Airports with Most Departure Delays Note: Cancelled flights have been omitted from the analysis below.</vt:lpstr>
      <vt:lpstr>Popular Travel Days  Note: Cancelled flights have been omitted from the analysis below.</vt:lpstr>
      <vt:lpstr>Actionable Insights </vt:lpstr>
      <vt:lpstr>Carrier Monopoly </vt:lpstr>
      <vt:lpstr>Distance Segregation </vt:lpstr>
      <vt:lpstr>Day - Time Analysis Note: Cancelled flights have been omitted from the analysis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Suyog potnis</dc:creator>
  <cp:lastModifiedBy>SP Potnis</cp:lastModifiedBy>
  <cp:revision>71</cp:revision>
  <dcterms:created xsi:type="dcterms:W3CDTF">2018-06-24T14:01:46Z</dcterms:created>
  <dcterms:modified xsi:type="dcterms:W3CDTF">2018-06-26T19:19:40Z</dcterms:modified>
</cp:coreProperties>
</file>