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3" autoAdjust="0"/>
    <p:restoredTop sz="94660"/>
  </p:normalViewPr>
  <p:slideViewPr>
    <p:cSldViewPr snapToGrid="0">
      <p:cViewPr varScale="1">
        <p:scale>
          <a:sx n="103" d="100"/>
          <a:sy n="103" d="100"/>
        </p:scale>
        <p:origin x="26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976F7-5C67-49AE-B6AB-18581CA6328B}" type="doc">
      <dgm:prSet loTypeId="urn:microsoft.com/office/officeart/2005/8/layout/process1" loCatId="process" qsTypeId="urn:microsoft.com/office/officeart/2005/8/quickstyle/simple1" qsCatId="simple" csTypeId="urn:microsoft.com/office/officeart/2005/8/colors/accent1_2" csCatId="accent1" phldr="1"/>
      <dgm:spPr/>
    </dgm:pt>
    <dgm:pt modelId="{C310AB81-51BE-4769-9CA1-44D9523D800E}">
      <dgm:prSet phldrT="[Text]"/>
      <dgm:spPr/>
      <dgm:t>
        <a:bodyPr/>
        <a:lstStyle/>
        <a:p>
          <a:r>
            <a:rPr lang="en-IN" dirty="0"/>
            <a:t>Raw EEG database</a:t>
          </a:r>
        </a:p>
      </dgm:t>
    </dgm:pt>
    <dgm:pt modelId="{4B0AAE8B-383E-415A-BD9F-F379B8B64BCC}" type="parTrans" cxnId="{6EA9C8FF-3BD7-4BEA-B6D8-C76EF2E3AAEE}">
      <dgm:prSet/>
      <dgm:spPr/>
      <dgm:t>
        <a:bodyPr/>
        <a:lstStyle/>
        <a:p>
          <a:endParaRPr lang="en-IN"/>
        </a:p>
      </dgm:t>
    </dgm:pt>
    <dgm:pt modelId="{C1CA5774-2CCA-4FA5-AE3D-C2D4D8176C3A}" type="sibTrans" cxnId="{6EA9C8FF-3BD7-4BEA-B6D8-C76EF2E3AAEE}">
      <dgm:prSet/>
      <dgm:spPr/>
      <dgm:t>
        <a:bodyPr/>
        <a:lstStyle/>
        <a:p>
          <a:endParaRPr lang="en-IN"/>
        </a:p>
      </dgm:t>
    </dgm:pt>
    <dgm:pt modelId="{AF2CB937-98F1-4C92-B148-88423AA30045}">
      <dgm:prSet phldrT="[Text]"/>
      <dgm:spPr/>
      <dgm:t>
        <a:bodyPr/>
        <a:lstStyle/>
        <a:p>
          <a:r>
            <a:rPr lang="en-IN" dirty="0"/>
            <a:t>Importing data into Python</a:t>
          </a:r>
        </a:p>
      </dgm:t>
    </dgm:pt>
    <dgm:pt modelId="{C11928AD-9EE5-4886-B669-F5FC89BD5CC1}" type="parTrans" cxnId="{E9BAE249-ED65-47A6-99F2-1EC4D772FDE2}">
      <dgm:prSet/>
      <dgm:spPr/>
      <dgm:t>
        <a:bodyPr/>
        <a:lstStyle/>
        <a:p>
          <a:endParaRPr lang="en-IN"/>
        </a:p>
      </dgm:t>
    </dgm:pt>
    <dgm:pt modelId="{6BFB1CFC-F7DB-4ED1-BC73-2FB846C87E46}" type="sibTrans" cxnId="{E9BAE249-ED65-47A6-99F2-1EC4D772FDE2}">
      <dgm:prSet/>
      <dgm:spPr/>
      <dgm:t>
        <a:bodyPr/>
        <a:lstStyle/>
        <a:p>
          <a:endParaRPr lang="en-IN"/>
        </a:p>
      </dgm:t>
    </dgm:pt>
    <dgm:pt modelId="{1D9CE84D-37D3-4CB5-B110-8ACE601FB18B}">
      <dgm:prSet phldrT="[Text]"/>
      <dgm:spPr/>
      <dgm:t>
        <a:bodyPr/>
        <a:lstStyle/>
        <a:p>
          <a:r>
            <a:rPr lang="en-IN" dirty="0"/>
            <a:t>Data Pre-Processing</a:t>
          </a:r>
        </a:p>
      </dgm:t>
    </dgm:pt>
    <dgm:pt modelId="{99079757-BC32-40DA-A037-262466A3E5AB}" type="parTrans" cxnId="{53138C26-0719-408C-B226-0AFB0AE777A5}">
      <dgm:prSet/>
      <dgm:spPr/>
      <dgm:t>
        <a:bodyPr/>
        <a:lstStyle/>
        <a:p>
          <a:endParaRPr lang="en-IN"/>
        </a:p>
      </dgm:t>
    </dgm:pt>
    <dgm:pt modelId="{1D88BECD-C035-4997-8EA1-4B1CC2527AA9}" type="sibTrans" cxnId="{53138C26-0719-408C-B226-0AFB0AE777A5}">
      <dgm:prSet/>
      <dgm:spPr/>
      <dgm:t>
        <a:bodyPr/>
        <a:lstStyle/>
        <a:p>
          <a:endParaRPr lang="en-IN"/>
        </a:p>
      </dgm:t>
    </dgm:pt>
    <dgm:pt modelId="{B4DED0E5-E0A1-4C26-AFC1-CE601E78E744}">
      <dgm:prSet phldrT="[Text]"/>
      <dgm:spPr/>
      <dgm:t>
        <a:bodyPr/>
        <a:lstStyle/>
        <a:p>
          <a:r>
            <a:rPr lang="en-IN" dirty="0"/>
            <a:t>Plot 2D graph</a:t>
          </a:r>
        </a:p>
      </dgm:t>
    </dgm:pt>
    <dgm:pt modelId="{0055647E-D25F-4CDB-B3E5-1AF1D2AC807E}" type="parTrans" cxnId="{E869C489-0850-4B2E-A14C-53ED97CABE06}">
      <dgm:prSet/>
      <dgm:spPr/>
      <dgm:t>
        <a:bodyPr/>
        <a:lstStyle/>
        <a:p>
          <a:endParaRPr lang="en-IN"/>
        </a:p>
      </dgm:t>
    </dgm:pt>
    <dgm:pt modelId="{459A53A9-285F-4DB1-BAD8-B893F9210D9C}" type="sibTrans" cxnId="{E869C489-0850-4B2E-A14C-53ED97CABE06}">
      <dgm:prSet/>
      <dgm:spPr/>
      <dgm:t>
        <a:bodyPr/>
        <a:lstStyle/>
        <a:p>
          <a:endParaRPr lang="en-IN"/>
        </a:p>
      </dgm:t>
    </dgm:pt>
    <dgm:pt modelId="{97CE83FC-18DD-4D6D-A7F8-7EFD8887B33B}">
      <dgm:prSet phldrT="[Text]"/>
      <dgm:spPr/>
      <dgm:t>
        <a:bodyPr/>
        <a:lstStyle/>
        <a:p>
          <a:r>
            <a:rPr lang="en-IN" dirty="0"/>
            <a:t>Plot 3D graph</a:t>
          </a:r>
        </a:p>
      </dgm:t>
    </dgm:pt>
    <dgm:pt modelId="{4C58BFBA-2739-40EE-97D9-4C36E6820B8E}" type="parTrans" cxnId="{1C236475-9DB0-474D-8909-11E949834B27}">
      <dgm:prSet/>
      <dgm:spPr/>
      <dgm:t>
        <a:bodyPr/>
        <a:lstStyle/>
        <a:p>
          <a:endParaRPr lang="en-IN"/>
        </a:p>
      </dgm:t>
    </dgm:pt>
    <dgm:pt modelId="{00B5B8E2-AB23-4AF8-837E-690D314E7A36}" type="sibTrans" cxnId="{1C236475-9DB0-474D-8909-11E949834B27}">
      <dgm:prSet/>
      <dgm:spPr/>
      <dgm:t>
        <a:bodyPr/>
        <a:lstStyle/>
        <a:p>
          <a:endParaRPr lang="en-IN"/>
        </a:p>
      </dgm:t>
    </dgm:pt>
    <dgm:pt modelId="{9F0BE300-834A-44A7-A151-35527BE2A548}">
      <dgm:prSet phldrT="[Text]"/>
      <dgm:spPr/>
      <dgm:t>
        <a:bodyPr/>
        <a:lstStyle/>
        <a:p>
          <a:r>
            <a:rPr lang="en-IN" dirty="0"/>
            <a:t>Visualization</a:t>
          </a:r>
        </a:p>
      </dgm:t>
    </dgm:pt>
    <dgm:pt modelId="{4378A768-F6E3-495E-AE31-D27BFB19A3F4}" type="parTrans" cxnId="{D202A148-9155-4201-A2C9-C07AF0AFE90E}">
      <dgm:prSet/>
      <dgm:spPr/>
      <dgm:t>
        <a:bodyPr/>
        <a:lstStyle/>
        <a:p>
          <a:endParaRPr lang="en-IN"/>
        </a:p>
      </dgm:t>
    </dgm:pt>
    <dgm:pt modelId="{29CDC43B-6749-43B2-8EA5-9EEA837D2516}" type="sibTrans" cxnId="{D202A148-9155-4201-A2C9-C07AF0AFE90E}">
      <dgm:prSet/>
      <dgm:spPr/>
      <dgm:t>
        <a:bodyPr/>
        <a:lstStyle/>
        <a:p>
          <a:endParaRPr lang="en-IN"/>
        </a:p>
      </dgm:t>
    </dgm:pt>
    <dgm:pt modelId="{1B9D57A4-1705-483F-A42E-C8E94B0EC2D7}" type="pres">
      <dgm:prSet presAssocID="{E24976F7-5C67-49AE-B6AB-18581CA6328B}" presName="Name0" presStyleCnt="0">
        <dgm:presLayoutVars>
          <dgm:dir/>
          <dgm:resizeHandles val="exact"/>
        </dgm:presLayoutVars>
      </dgm:prSet>
      <dgm:spPr/>
    </dgm:pt>
    <dgm:pt modelId="{3C476B91-6C5F-4F4A-9040-7B77574A2919}" type="pres">
      <dgm:prSet presAssocID="{C310AB81-51BE-4769-9CA1-44D9523D800E}" presName="node" presStyleLbl="node1" presStyleIdx="0" presStyleCnt="6">
        <dgm:presLayoutVars>
          <dgm:bulletEnabled val="1"/>
        </dgm:presLayoutVars>
      </dgm:prSet>
      <dgm:spPr/>
    </dgm:pt>
    <dgm:pt modelId="{FD01E570-8FBA-4DF8-9080-2A7DF11F3D7C}" type="pres">
      <dgm:prSet presAssocID="{C1CA5774-2CCA-4FA5-AE3D-C2D4D8176C3A}" presName="sibTrans" presStyleLbl="sibTrans2D1" presStyleIdx="0" presStyleCnt="5"/>
      <dgm:spPr/>
    </dgm:pt>
    <dgm:pt modelId="{88BAD693-6A1D-4644-AB00-2D73D1B2B995}" type="pres">
      <dgm:prSet presAssocID="{C1CA5774-2CCA-4FA5-AE3D-C2D4D8176C3A}" presName="connectorText" presStyleLbl="sibTrans2D1" presStyleIdx="0" presStyleCnt="5"/>
      <dgm:spPr/>
    </dgm:pt>
    <dgm:pt modelId="{D5967E7B-4185-4C36-B172-BE088A78A79D}" type="pres">
      <dgm:prSet presAssocID="{AF2CB937-98F1-4C92-B148-88423AA30045}" presName="node" presStyleLbl="node1" presStyleIdx="1" presStyleCnt="6">
        <dgm:presLayoutVars>
          <dgm:bulletEnabled val="1"/>
        </dgm:presLayoutVars>
      </dgm:prSet>
      <dgm:spPr/>
    </dgm:pt>
    <dgm:pt modelId="{5B5B9A73-885E-4EDD-8FDC-F009A49F6F42}" type="pres">
      <dgm:prSet presAssocID="{6BFB1CFC-F7DB-4ED1-BC73-2FB846C87E46}" presName="sibTrans" presStyleLbl="sibTrans2D1" presStyleIdx="1" presStyleCnt="5"/>
      <dgm:spPr/>
    </dgm:pt>
    <dgm:pt modelId="{D44B9770-2C8D-4DC6-BCF4-5B3A879771F6}" type="pres">
      <dgm:prSet presAssocID="{6BFB1CFC-F7DB-4ED1-BC73-2FB846C87E46}" presName="connectorText" presStyleLbl="sibTrans2D1" presStyleIdx="1" presStyleCnt="5"/>
      <dgm:spPr/>
    </dgm:pt>
    <dgm:pt modelId="{663B43A7-B6FC-47BC-8E35-B439C3F93DAD}" type="pres">
      <dgm:prSet presAssocID="{1D9CE84D-37D3-4CB5-B110-8ACE601FB18B}" presName="node" presStyleLbl="node1" presStyleIdx="2" presStyleCnt="6">
        <dgm:presLayoutVars>
          <dgm:bulletEnabled val="1"/>
        </dgm:presLayoutVars>
      </dgm:prSet>
      <dgm:spPr/>
    </dgm:pt>
    <dgm:pt modelId="{72468413-4B14-4416-A52C-4389899D9DD4}" type="pres">
      <dgm:prSet presAssocID="{1D88BECD-C035-4997-8EA1-4B1CC2527AA9}" presName="sibTrans" presStyleLbl="sibTrans2D1" presStyleIdx="2" presStyleCnt="5"/>
      <dgm:spPr/>
    </dgm:pt>
    <dgm:pt modelId="{5F5D5E5B-5514-49E0-9186-B6EDC495BAF7}" type="pres">
      <dgm:prSet presAssocID="{1D88BECD-C035-4997-8EA1-4B1CC2527AA9}" presName="connectorText" presStyleLbl="sibTrans2D1" presStyleIdx="2" presStyleCnt="5"/>
      <dgm:spPr/>
    </dgm:pt>
    <dgm:pt modelId="{AC03FE9E-A9ED-4682-8B9D-19AB45650CED}" type="pres">
      <dgm:prSet presAssocID="{B4DED0E5-E0A1-4C26-AFC1-CE601E78E744}" presName="node" presStyleLbl="node1" presStyleIdx="3" presStyleCnt="6">
        <dgm:presLayoutVars>
          <dgm:bulletEnabled val="1"/>
        </dgm:presLayoutVars>
      </dgm:prSet>
      <dgm:spPr/>
    </dgm:pt>
    <dgm:pt modelId="{E26F489B-D75F-4561-BEEA-4B748D390E71}" type="pres">
      <dgm:prSet presAssocID="{459A53A9-285F-4DB1-BAD8-B893F9210D9C}" presName="sibTrans" presStyleLbl="sibTrans2D1" presStyleIdx="3" presStyleCnt="5"/>
      <dgm:spPr/>
    </dgm:pt>
    <dgm:pt modelId="{24043A68-7310-4B59-AFEB-F3541255330E}" type="pres">
      <dgm:prSet presAssocID="{459A53A9-285F-4DB1-BAD8-B893F9210D9C}" presName="connectorText" presStyleLbl="sibTrans2D1" presStyleIdx="3" presStyleCnt="5"/>
      <dgm:spPr/>
    </dgm:pt>
    <dgm:pt modelId="{13536C9C-F5BD-4AE5-9420-9708E13A8B78}" type="pres">
      <dgm:prSet presAssocID="{97CE83FC-18DD-4D6D-A7F8-7EFD8887B33B}" presName="node" presStyleLbl="node1" presStyleIdx="4" presStyleCnt="6">
        <dgm:presLayoutVars>
          <dgm:bulletEnabled val="1"/>
        </dgm:presLayoutVars>
      </dgm:prSet>
      <dgm:spPr/>
    </dgm:pt>
    <dgm:pt modelId="{F2682A89-EF0A-4661-8F5F-E63E3602CFE8}" type="pres">
      <dgm:prSet presAssocID="{00B5B8E2-AB23-4AF8-837E-690D314E7A36}" presName="sibTrans" presStyleLbl="sibTrans2D1" presStyleIdx="4" presStyleCnt="5"/>
      <dgm:spPr/>
    </dgm:pt>
    <dgm:pt modelId="{47DEC38A-63BA-4704-A183-51C568F79BAE}" type="pres">
      <dgm:prSet presAssocID="{00B5B8E2-AB23-4AF8-837E-690D314E7A36}" presName="connectorText" presStyleLbl="sibTrans2D1" presStyleIdx="4" presStyleCnt="5"/>
      <dgm:spPr/>
    </dgm:pt>
    <dgm:pt modelId="{0AA14499-9007-49F2-8231-4A2A9FCAB024}" type="pres">
      <dgm:prSet presAssocID="{9F0BE300-834A-44A7-A151-35527BE2A548}" presName="node" presStyleLbl="node1" presStyleIdx="5" presStyleCnt="6" custLinFactNeighborX="660">
        <dgm:presLayoutVars>
          <dgm:bulletEnabled val="1"/>
        </dgm:presLayoutVars>
      </dgm:prSet>
      <dgm:spPr/>
    </dgm:pt>
  </dgm:ptLst>
  <dgm:cxnLst>
    <dgm:cxn modelId="{7F61140A-F4F0-425B-AFAA-AD41F318DF03}" type="presOf" srcId="{6BFB1CFC-F7DB-4ED1-BC73-2FB846C87E46}" destId="{D44B9770-2C8D-4DC6-BCF4-5B3A879771F6}" srcOrd="1" destOrd="0" presId="urn:microsoft.com/office/officeart/2005/8/layout/process1"/>
    <dgm:cxn modelId="{53138C26-0719-408C-B226-0AFB0AE777A5}" srcId="{E24976F7-5C67-49AE-B6AB-18581CA6328B}" destId="{1D9CE84D-37D3-4CB5-B110-8ACE601FB18B}" srcOrd="2" destOrd="0" parTransId="{99079757-BC32-40DA-A037-262466A3E5AB}" sibTransId="{1D88BECD-C035-4997-8EA1-4B1CC2527AA9}"/>
    <dgm:cxn modelId="{94B9B335-C8AD-4DBA-AE70-840ABE7C9B91}" type="presOf" srcId="{459A53A9-285F-4DB1-BAD8-B893F9210D9C}" destId="{E26F489B-D75F-4561-BEEA-4B748D390E71}" srcOrd="0" destOrd="0" presId="urn:microsoft.com/office/officeart/2005/8/layout/process1"/>
    <dgm:cxn modelId="{18D42F36-20B9-4E3F-ABEA-69D5B68C63C1}" type="presOf" srcId="{B4DED0E5-E0A1-4C26-AFC1-CE601E78E744}" destId="{AC03FE9E-A9ED-4682-8B9D-19AB45650CED}" srcOrd="0" destOrd="0" presId="urn:microsoft.com/office/officeart/2005/8/layout/process1"/>
    <dgm:cxn modelId="{F2A8BE5F-EE25-48B4-8E98-E9B785DE673B}" type="presOf" srcId="{C1CA5774-2CCA-4FA5-AE3D-C2D4D8176C3A}" destId="{88BAD693-6A1D-4644-AB00-2D73D1B2B995}" srcOrd="1" destOrd="0" presId="urn:microsoft.com/office/officeart/2005/8/layout/process1"/>
    <dgm:cxn modelId="{7509B160-EEE6-401D-B16B-3494501D1995}" type="presOf" srcId="{97CE83FC-18DD-4D6D-A7F8-7EFD8887B33B}" destId="{13536C9C-F5BD-4AE5-9420-9708E13A8B78}" srcOrd="0" destOrd="0" presId="urn:microsoft.com/office/officeart/2005/8/layout/process1"/>
    <dgm:cxn modelId="{7708F142-B032-459A-B2FA-7D688167902F}" type="presOf" srcId="{C1CA5774-2CCA-4FA5-AE3D-C2D4D8176C3A}" destId="{FD01E570-8FBA-4DF8-9080-2A7DF11F3D7C}" srcOrd="0" destOrd="0" presId="urn:microsoft.com/office/officeart/2005/8/layout/process1"/>
    <dgm:cxn modelId="{D202A148-9155-4201-A2C9-C07AF0AFE90E}" srcId="{E24976F7-5C67-49AE-B6AB-18581CA6328B}" destId="{9F0BE300-834A-44A7-A151-35527BE2A548}" srcOrd="5" destOrd="0" parTransId="{4378A768-F6E3-495E-AE31-D27BFB19A3F4}" sibTransId="{29CDC43B-6749-43B2-8EA5-9EEA837D2516}"/>
    <dgm:cxn modelId="{E9BAE249-ED65-47A6-99F2-1EC4D772FDE2}" srcId="{E24976F7-5C67-49AE-B6AB-18581CA6328B}" destId="{AF2CB937-98F1-4C92-B148-88423AA30045}" srcOrd="1" destOrd="0" parTransId="{C11928AD-9EE5-4886-B669-F5FC89BD5CC1}" sibTransId="{6BFB1CFC-F7DB-4ED1-BC73-2FB846C87E46}"/>
    <dgm:cxn modelId="{32BF034F-6328-489D-ADBF-3026290247DA}" type="presOf" srcId="{1D88BECD-C035-4997-8EA1-4B1CC2527AA9}" destId="{5F5D5E5B-5514-49E0-9186-B6EDC495BAF7}" srcOrd="1" destOrd="0" presId="urn:microsoft.com/office/officeart/2005/8/layout/process1"/>
    <dgm:cxn modelId="{49E3C351-2E6B-46F8-BC66-73F8BA4DF90E}" type="presOf" srcId="{E24976F7-5C67-49AE-B6AB-18581CA6328B}" destId="{1B9D57A4-1705-483F-A42E-C8E94B0EC2D7}" srcOrd="0" destOrd="0" presId="urn:microsoft.com/office/officeart/2005/8/layout/process1"/>
    <dgm:cxn modelId="{E1325452-AB66-4405-B506-9D111E0C1E3D}" type="presOf" srcId="{9F0BE300-834A-44A7-A151-35527BE2A548}" destId="{0AA14499-9007-49F2-8231-4A2A9FCAB024}" srcOrd="0" destOrd="0" presId="urn:microsoft.com/office/officeart/2005/8/layout/process1"/>
    <dgm:cxn modelId="{517CB652-7BCF-4052-9FD6-F77D8BE161D4}" type="presOf" srcId="{459A53A9-285F-4DB1-BAD8-B893F9210D9C}" destId="{24043A68-7310-4B59-AFEB-F3541255330E}" srcOrd="1" destOrd="0" presId="urn:microsoft.com/office/officeart/2005/8/layout/process1"/>
    <dgm:cxn modelId="{1C236475-9DB0-474D-8909-11E949834B27}" srcId="{E24976F7-5C67-49AE-B6AB-18581CA6328B}" destId="{97CE83FC-18DD-4D6D-A7F8-7EFD8887B33B}" srcOrd="4" destOrd="0" parTransId="{4C58BFBA-2739-40EE-97D9-4C36E6820B8E}" sibTransId="{00B5B8E2-AB23-4AF8-837E-690D314E7A36}"/>
    <dgm:cxn modelId="{BC53727D-1A25-4D79-A27C-32834D5AD61C}" type="presOf" srcId="{6BFB1CFC-F7DB-4ED1-BC73-2FB846C87E46}" destId="{5B5B9A73-885E-4EDD-8FDC-F009A49F6F42}" srcOrd="0" destOrd="0" presId="urn:microsoft.com/office/officeart/2005/8/layout/process1"/>
    <dgm:cxn modelId="{C16C6485-B463-4322-99A4-EF957B20A572}" type="presOf" srcId="{00B5B8E2-AB23-4AF8-837E-690D314E7A36}" destId="{F2682A89-EF0A-4661-8F5F-E63E3602CFE8}" srcOrd="0" destOrd="0" presId="urn:microsoft.com/office/officeart/2005/8/layout/process1"/>
    <dgm:cxn modelId="{E869C489-0850-4B2E-A14C-53ED97CABE06}" srcId="{E24976F7-5C67-49AE-B6AB-18581CA6328B}" destId="{B4DED0E5-E0A1-4C26-AFC1-CE601E78E744}" srcOrd="3" destOrd="0" parTransId="{0055647E-D25F-4CDB-B3E5-1AF1D2AC807E}" sibTransId="{459A53A9-285F-4DB1-BAD8-B893F9210D9C}"/>
    <dgm:cxn modelId="{B051D68B-EBFF-46C0-AE93-A6D429C9AABF}" type="presOf" srcId="{AF2CB937-98F1-4C92-B148-88423AA30045}" destId="{D5967E7B-4185-4C36-B172-BE088A78A79D}" srcOrd="0" destOrd="0" presId="urn:microsoft.com/office/officeart/2005/8/layout/process1"/>
    <dgm:cxn modelId="{5EA0C4D7-94C0-4979-A725-B5DD2D46C536}" type="presOf" srcId="{1D88BECD-C035-4997-8EA1-4B1CC2527AA9}" destId="{72468413-4B14-4416-A52C-4389899D9DD4}" srcOrd="0" destOrd="0" presId="urn:microsoft.com/office/officeart/2005/8/layout/process1"/>
    <dgm:cxn modelId="{A05D29DC-39E9-495F-99ED-603567FFA7C2}" type="presOf" srcId="{C310AB81-51BE-4769-9CA1-44D9523D800E}" destId="{3C476B91-6C5F-4F4A-9040-7B77574A2919}" srcOrd="0" destOrd="0" presId="urn:microsoft.com/office/officeart/2005/8/layout/process1"/>
    <dgm:cxn modelId="{3EE795E9-EA95-400A-AB87-D8D618B760C5}" type="presOf" srcId="{1D9CE84D-37D3-4CB5-B110-8ACE601FB18B}" destId="{663B43A7-B6FC-47BC-8E35-B439C3F93DAD}" srcOrd="0" destOrd="0" presId="urn:microsoft.com/office/officeart/2005/8/layout/process1"/>
    <dgm:cxn modelId="{E7701DF9-A26E-4A31-862D-320567F0280A}" type="presOf" srcId="{00B5B8E2-AB23-4AF8-837E-690D314E7A36}" destId="{47DEC38A-63BA-4704-A183-51C568F79BAE}" srcOrd="1" destOrd="0" presId="urn:microsoft.com/office/officeart/2005/8/layout/process1"/>
    <dgm:cxn modelId="{6EA9C8FF-3BD7-4BEA-B6D8-C76EF2E3AAEE}" srcId="{E24976F7-5C67-49AE-B6AB-18581CA6328B}" destId="{C310AB81-51BE-4769-9CA1-44D9523D800E}" srcOrd="0" destOrd="0" parTransId="{4B0AAE8B-383E-415A-BD9F-F379B8B64BCC}" sibTransId="{C1CA5774-2CCA-4FA5-AE3D-C2D4D8176C3A}"/>
    <dgm:cxn modelId="{B2C76C12-C8E3-4900-9CC0-EC4687FD72CD}" type="presParOf" srcId="{1B9D57A4-1705-483F-A42E-C8E94B0EC2D7}" destId="{3C476B91-6C5F-4F4A-9040-7B77574A2919}" srcOrd="0" destOrd="0" presId="urn:microsoft.com/office/officeart/2005/8/layout/process1"/>
    <dgm:cxn modelId="{FD630770-3429-4F92-AC1B-85686E0041BB}" type="presParOf" srcId="{1B9D57A4-1705-483F-A42E-C8E94B0EC2D7}" destId="{FD01E570-8FBA-4DF8-9080-2A7DF11F3D7C}" srcOrd="1" destOrd="0" presId="urn:microsoft.com/office/officeart/2005/8/layout/process1"/>
    <dgm:cxn modelId="{32EFD0A8-967E-4FF6-934C-78FFED55E5A6}" type="presParOf" srcId="{FD01E570-8FBA-4DF8-9080-2A7DF11F3D7C}" destId="{88BAD693-6A1D-4644-AB00-2D73D1B2B995}" srcOrd="0" destOrd="0" presId="urn:microsoft.com/office/officeart/2005/8/layout/process1"/>
    <dgm:cxn modelId="{263A295A-2D1C-4066-8B04-A58CEEE606D7}" type="presParOf" srcId="{1B9D57A4-1705-483F-A42E-C8E94B0EC2D7}" destId="{D5967E7B-4185-4C36-B172-BE088A78A79D}" srcOrd="2" destOrd="0" presId="urn:microsoft.com/office/officeart/2005/8/layout/process1"/>
    <dgm:cxn modelId="{4977CB20-1EF7-4131-B953-8C7F0891D4E0}" type="presParOf" srcId="{1B9D57A4-1705-483F-A42E-C8E94B0EC2D7}" destId="{5B5B9A73-885E-4EDD-8FDC-F009A49F6F42}" srcOrd="3" destOrd="0" presId="urn:microsoft.com/office/officeart/2005/8/layout/process1"/>
    <dgm:cxn modelId="{263A52E2-EF3F-4295-8730-64BBE42F31AF}" type="presParOf" srcId="{5B5B9A73-885E-4EDD-8FDC-F009A49F6F42}" destId="{D44B9770-2C8D-4DC6-BCF4-5B3A879771F6}" srcOrd="0" destOrd="0" presId="urn:microsoft.com/office/officeart/2005/8/layout/process1"/>
    <dgm:cxn modelId="{D218AB35-838A-40C8-9DDB-D08F8E911C61}" type="presParOf" srcId="{1B9D57A4-1705-483F-A42E-C8E94B0EC2D7}" destId="{663B43A7-B6FC-47BC-8E35-B439C3F93DAD}" srcOrd="4" destOrd="0" presId="urn:microsoft.com/office/officeart/2005/8/layout/process1"/>
    <dgm:cxn modelId="{D591FC6D-5A5A-4C90-B27E-1EB95F1DB028}" type="presParOf" srcId="{1B9D57A4-1705-483F-A42E-C8E94B0EC2D7}" destId="{72468413-4B14-4416-A52C-4389899D9DD4}" srcOrd="5" destOrd="0" presId="urn:microsoft.com/office/officeart/2005/8/layout/process1"/>
    <dgm:cxn modelId="{9A14D7C2-BCE7-4B41-8C6C-6B4EF1934C30}" type="presParOf" srcId="{72468413-4B14-4416-A52C-4389899D9DD4}" destId="{5F5D5E5B-5514-49E0-9186-B6EDC495BAF7}" srcOrd="0" destOrd="0" presId="urn:microsoft.com/office/officeart/2005/8/layout/process1"/>
    <dgm:cxn modelId="{43AFE00A-5A0A-4292-9FE3-749CCA0F0694}" type="presParOf" srcId="{1B9D57A4-1705-483F-A42E-C8E94B0EC2D7}" destId="{AC03FE9E-A9ED-4682-8B9D-19AB45650CED}" srcOrd="6" destOrd="0" presId="urn:microsoft.com/office/officeart/2005/8/layout/process1"/>
    <dgm:cxn modelId="{6F6EA167-4721-44CA-9753-4A813AB2582E}" type="presParOf" srcId="{1B9D57A4-1705-483F-A42E-C8E94B0EC2D7}" destId="{E26F489B-D75F-4561-BEEA-4B748D390E71}" srcOrd="7" destOrd="0" presId="urn:microsoft.com/office/officeart/2005/8/layout/process1"/>
    <dgm:cxn modelId="{D828B573-B160-49D8-993C-00DE9BFB6B3D}" type="presParOf" srcId="{E26F489B-D75F-4561-BEEA-4B748D390E71}" destId="{24043A68-7310-4B59-AFEB-F3541255330E}" srcOrd="0" destOrd="0" presId="urn:microsoft.com/office/officeart/2005/8/layout/process1"/>
    <dgm:cxn modelId="{8DA81732-047B-40AC-BCAA-941BE233C80A}" type="presParOf" srcId="{1B9D57A4-1705-483F-A42E-C8E94B0EC2D7}" destId="{13536C9C-F5BD-4AE5-9420-9708E13A8B78}" srcOrd="8" destOrd="0" presId="urn:microsoft.com/office/officeart/2005/8/layout/process1"/>
    <dgm:cxn modelId="{E6CE4293-C2B0-4FB9-99E0-BFEEEC8ABE9A}" type="presParOf" srcId="{1B9D57A4-1705-483F-A42E-C8E94B0EC2D7}" destId="{F2682A89-EF0A-4661-8F5F-E63E3602CFE8}" srcOrd="9" destOrd="0" presId="urn:microsoft.com/office/officeart/2005/8/layout/process1"/>
    <dgm:cxn modelId="{D3B56433-F2A8-4858-8A85-15AAE3E1BEAA}" type="presParOf" srcId="{F2682A89-EF0A-4661-8F5F-E63E3602CFE8}" destId="{47DEC38A-63BA-4704-A183-51C568F79BAE}" srcOrd="0" destOrd="0" presId="urn:microsoft.com/office/officeart/2005/8/layout/process1"/>
    <dgm:cxn modelId="{09415ACB-332D-4D0A-8A79-5458AB74EE25}" type="presParOf" srcId="{1B9D57A4-1705-483F-A42E-C8E94B0EC2D7}" destId="{0AA14499-9007-49F2-8231-4A2A9FCAB02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76B91-6C5F-4F4A-9040-7B77574A2919}">
      <dsp:nvSpPr>
        <dsp:cNvPr id="0" name=""/>
        <dsp:cNvSpPr/>
      </dsp:nvSpPr>
      <dsp:spPr>
        <a:xfrm>
          <a:off x="0" y="1766149"/>
          <a:ext cx="1450040" cy="870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Raw EEG database</a:t>
          </a:r>
        </a:p>
      </dsp:txBody>
      <dsp:txXfrm>
        <a:off x="25482" y="1791631"/>
        <a:ext cx="1399076" cy="819060"/>
      </dsp:txXfrm>
    </dsp:sp>
    <dsp:sp modelId="{FD01E570-8FBA-4DF8-9080-2A7DF11F3D7C}">
      <dsp:nvSpPr>
        <dsp:cNvPr id="0" name=""/>
        <dsp:cNvSpPr/>
      </dsp:nvSpPr>
      <dsp:spPr>
        <a:xfrm>
          <a:off x="1595045" y="2021356"/>
          <a:ext cx="307408" cy="359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595045" y="2093278"/>
        <a:ext cx="215186" cy="215766"/>
      </dsp:txXfrm>
    </dsp:sp>
    <dsp:sp modelId="{D5967E7B-4185-4C36-B172-BE088A78A79D}">
      <dsp:nvSpPr>
        <dsp:cNvPr id="0" name=""/>
        <dsp:cNvSpPr/>
      </dsp:nvSpPr>
      <dsp:spPr>
        <a:xfrm>
          <a:off x="2030057" y="1766149"/>
          <a:ext cx="1450040" cy="870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Importing data into Python</a:t>
          </a:r>
        </a:p>
      </dsp:txBody>
      <dsp:txXfrm>
        <a:off x="2055539" y="1791631"/>
        <a:ext cx="1399076" cy="819060"/>
      </dsp:txXfrm>
    </dsp:sp>
    <dsp:sp modelId="{5B5B9A73-885E-4EDD-8FDC-F009A49F6F42}">
      <dsp:nvSpPr>
        <dsp:cNvPr id="0" name=""/>
        <dsp:cNvSpPr/>
      </dsp:nvSpPr>
      <dsp:spPr>
        <a:xfrm>
          <a:off x="3625102" y="2021356"/>
          <a:ext cx="307408" cy="359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625102" y="2093278"/>
        <a:ext cx="215186" cy="215766"/>
      </dsp:txXfrm>
    </dsp:sp>
    <dsp:sp modelId="{663B43A7-B6FC-47BC-8E35-B439C3F93DAD}">
      <dsp:nvSpPr>
        <dsp:cNvPr id="0" name=""/>
        <dsp:cNvSpPr/>
      </dsp:nvSpPr>
      <dsp:spPr>
        <a:xfrm>
          <a:off x="4060114" y="1766149"/>
          <a:ext cx="1450040" cy="870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p>
      </dsp:txBody>
      <dsp:txXfrm>
        <a:off x="4085596" y="1791631"/>
        <a:ext cx="1399076" cy="819060"/>
      </dsp:txXfrm>
    </dsp:sp>
    <dsp:sp modelId="{72468413-4B14-4416-A52C-4389899D9DD4}">
      <dsp:nvSpPr>
        <dsp:cNvPr id="0" name=""/>
        <dsp:cNvSpPr/>
      </dsp:nvSpPr>
      <dsp:spPr>
        <a:xfrm>
          <a:off x="5655159" y="2021356"/>
          <a:ext cx="307408" cy="359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655159" y="2093278"/>
        <a:ext cx="215186" cy="215766"/>
      </dsp:txXfrm>
    </dsp:sp>
    <dsp:sp modelId="{AC03FE9E-A9ED-4682-8B9D-19AB45650CED}">
      <dsp:nvSpPr>
        <dsp:cNvPr id="0" name=""/>
        <dsp:cNvSpPr/>
      </dsp:nvSpPr>
      <dsp:spPr>
        <a:xfrm>
          <a:off x="6090172" y="1766149"/>
          <a:ext cx="1450040" cy="870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Plot 2D graph</a:t>
          </a:r>
        </a:p>
      </dsp:txBody>
      <dsp:txXfrm>
        <a:off x="6115654" y="1791631"/>
        <a:ext cx="1399076" cy="819060"/>
      </dsp:txXfrm>
    </dsp:sp>
    <dsp:sp modelId="{E26F489B-D75F-4561-BEEA-4B748D390E71}">
      <dsp:nvSpPr>
        <dsp:cNvPr id="0" name=""/>
        <dsp:cNvSpPr/>
      </dsp:nvSpPr>
      <dsp:spPr>
        <a:xfrm>
          <a:off x="7685217" y="2021356"/>
          <a:ext cx="307408" cy="359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685217" y="2093278"/>
        <a:ext cx="215186" cy="215766"/>
      </dsp:txXfrm>
    </dsp:sp>
    <dsp:sp modelId="{13536C9C-F5BD-4AE5-9420-9708E13A8B78}">
      <dsp:nvSpPr>
        <dsp:cNvPr id="0" name=""/>
        <dsp:cNvSpPr/>
      </dsp:nvSpPr>
      <dsp:spPr>
        <a:xfrm>
          <a:off x="8120229" y="1766149"/>
          <a:ext cx="1450040" cy="870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Plot 3D graph</a:t>
          </a:r>
        </a:p>
      </dsp:txBody>
      <dsp:txXfrm>
        <a:off x="8145711" y="1791631"/>
        <a:ext cx="1399076" cy="819060"/>
      </dsp:txXfrm>
    </dsp:sp>
    <dsp:sp modelId="{F2682A89-EF0A-4661-8F5F-E63E3602CFE8}">
      <dsp:nvSpPr>
        <dsp:cNvPr id="0" name=""/>
        <dsp:cNvSpPr/>
      </dsp:nvSpPr>
      <dsp:spPr>
        <a:xfrm>
          <a:off x="9715274" y="2021356"/>
          <a:ext cx="307408" cy="359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9715274" y="2093278"/>
        <a:ext cx="215186" cy="215766"/>
      </dsp:txXfrm>
    </dsp:sp>
    <dsp:sp modelId="{0AA14499-9007-49F2-8231-4A2A9FCAB024}">
      <dsp:nvSpPr>
        <dsp:cNvPr id="0" name=""/>
        <dsp:cNvSpPr/>
      </dsp:nvSpPr>
      <dsp:spPr>
        <a:xfrm>
          <a:off x="10150286" y="1766149"/>
          <a:ext cx="1450040" cy="870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Visualization</a:t>
          </a:r>
        </a:p>
      </dsp:txBody>
      <dsp:txXfrm>
        <a:off x="10175768" y="1791631"/>
        <a:ext cx="1399076" cy="81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6FDD8-A66C-4774-BFA1-DD31184FEEA7}" type="datetimeFigureOut">
              <a:rPr lang="en-IN" smtClean="0"/>
              <a:t>28-12-2021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CC966-EB29-47E4-A5C4-92056F1A98A7}" type="slidenum">
              <a:rPr lang="en-IN" smtClean="0"/>
              <a:t>‹#›</a:t>
            </a:fld>
            <a:endParaRPr lang="en-IN"/>
          </a:p>
        </p:txBody>
      </p:sp>
    </p:spTree>
    <p:extLst>
      <p:ext uri="{BB962C8B-B14F-4D97-AF65-F5344CB8AC3E}">
        <p14:creationId xmlns:p14="http://schemas.microsoft.com/office/powerpoint/2010/main" val="89575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9CC966-EB29-47E4-A5C4-92056F1A98A7}" type="slidenum">
              <a:rPr lang="en-IN" smtClean="0"/>
              <a:t>6</a:t>
            </a:fld>
            <a:endParaRPr lang="en-IN"/>
          </a:p>
        </p:txBody>
      </p:sp>
    </p:spTree>
    <p:extLst>
      <p:ext uri="{BB962C8B-B14F-4D97-AF65-F5344CB8AC3E}">
        <p14:creationId xmlns:p14="http://schemas.microsoft.com/office/powerpoint/2010/main" val="1963736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355E-CE48-448A-8C96-A0B5EFD8867A}"/>
              </a:ext>
            </a:extLst>
          </p:cNvPr>
          <p:cNvSpPr>
            <a:spLocks noGrp="1"/>
          </p:cNvSpPr>
          <p:nvPr>
            <p:ph type="ctrTitle"/>
          </p:nvPr>
        </p:nvSpPr>
        <p:spPr>
          <a:xfrm>
            <a:off x="1435101" y="1349375"/>
            <a:ext cx="8791575" cy="2387600"/>
          </a:xfrm>
        </p:spPr>
        <p:txBody>
          <a:bodyPr/>
          <a:lstStyle/>
          <a:p>
            <a:r>
              <a:rPr lang="en-IN" dirty="0"/>
              <a:t>EEG data analysis and visualization</a:t>
            </a:r>
          </a:p>
        </p:txBody>
      </p:sp>
      <p:sp>
        <p:nvSpPr>
          <p:cNvPr id="3" name="Subtitle 2">
            <a:extLst>
              <a:ext uri="{FF2B5EF4-FFF2-40B4-BE49-F238E27FC236}">
                <a16:creationId xmlns:a16="http://schemas.microsoft.com/office/drawing/2014/main" id="{85BDFE80-E694-4BB4-8674-980141B7E0D2}"/>
              </a:ext>
            </a:extLst>
          </p:cNvPr>
          <p:cNvSpPr>
            <a:spLocks noGrp="1"/>
          </p:cNvSpPr>
          <p:nvPr>
            <p:ph type="subTitle" idx="1"/>
          </p:nvPr>
        </p:nvSpPr>
        <p:spPr>
          <a:xfrm>
            <a:off x="8953500" y="4533900"/>
            <a:ext cx="3238500" cy="2176462"/>
          </a:xfrm>
        </p:spPr>
        <p:txBody>
          <a:bodyPr>
            <a:normAutofit fontScale="92500" lnSpcReduction="10000"/>
          </a:bodyPr>
          <a:lstStyle/>
          <a:p>
            <a:r>
              <a:rPr lang="en-IN" dirty="0"/>
              <a:t>Prepared by</a:t>
            </a:r>
          </a:p>
          <a:p>
            <a:r>
              <a:rPr lang="en-IN" dirty="0"/>
              <a:t>Suyog </a:t>
            </a:r>
            <a:r>
              <a:rPr lang="en-IN" dirty="0" err="1"/>
              <a:t>chavan</a:t>
            </a:r>
            <a:r>
              <a:rPr lang="en-IN" dirty="0"/>
              <a:t> (71)</a:t>
            </a:r>
          </a:p>
          <a:p>
            <a:r>
              <a:rPr lang="en-IN" dirty="0" err="1"/>
              <a:t>Ritesh</a:t>
            </a:r>
            <a:r>
              <a:rPr lang="en-IN" dirty="0"/>
              <a:t> </a:t>
            </a:r>
            <a:r>
              <a:rPr lang="en-IN" dirty="0" err="1"/>
              <a:t>shende</a:t>
            </a:r>
            <a:r>
              <a:rPr lang="en-IN" dirty="0"/>
              <a:t> (72)</a:t>
            </a:r>
          </a:p>
          <a:p>
            <a:r>
              <a:rPr lang="en-IN" dirty="0" err="1"/>
              <a:t>Rushikesh</a:t>
            </a:r>
            <a:r>
              <a:rPr lang="en-IN" dirty="0"/>
              <a:t> </a:t>
            </a:r>
            <a:r>
              <a:rPr lang="en-IN" dirty="0" err="1"/>
              <a:t>shinde</a:t>
            </a:r>
            <a:r>
              <a:rPr lang="en-IN" dirty="0"/>
              <a:t> (73)</a:t>
            </a:r>
          </a:p>
          <a:p>
            <a:r>
              <a:rPr lang="en-IN" dirty="0" err="1"/>
              <a:t>Sanket</a:t>
            </a:r>
            <a:r>
              <a:rPr lang="en-IN" dirty="0"/>
              <a:t> </a:t>
            </a:r>
            <a:r>
              <a:rPr lang="en-IN" dirty="0" err="1"/>
              <a:t>pophale</a:t>
            </a:r>
            <a:r>
              <a:rPr lang="en-IN" dirty="0"/>
              <a:t> (75)</a:t>
            </a:r>
          </a:p>
        </p:txBody>
      </p:sp>
      <p:sp>
        <p:nvSpPr>
          <p:cNvPr id="7" name="Subtitle 2">
            <a:extLst>
              <a:ext uri="{FF2B5EF4-FFF2-40B4-BE49-F238E27FC236}">
                <a16:creationId xmlns:a16="http://schemas.microsoft.com/office/drawing/2014/main" id="{C73EB3E3-56BE-47C7-95F1-DBD0DCE5F6A1}"/>
              </a:ext>
            </a:extLst>
          </p:cNvPr>
          <p:cNvSpPr txBox="1">
            <a:spLocks/>
          </p:cNvSpPr>
          <p:nvPr/>
        </p:nvSpPr>
        <p:spPr>
          <a:xfrm>
            <a:off x="3238501" y="5883275"/>
            <a:ext cx="3238500" cy="97472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dirty="0"/>
              <a:t>Under the guidance of </a:t>
            </a:r>
          </a:p>
          <a:p>
            <a:r>
              <a:rPr lang="en-IN" dirty="0"/>
              <a:t>Prof. h. </a:t>
            </a:r>
            <a:r>
              <a:rPr lang="en-IN" dirty="0" err="1"/>
              <a:t>ohal</a:t>
            </a:r>
            <a:endParaRPr lang="en-IN" dirty="0"/>
          </a:p>
        </p:txBody>
      </p:sp>
      <p:pic>
        <p:nvPicPr>
          <p:cNvPr id="8" name="Picture 2">
            <a:extLst>
              <a:ext uri="{FF2B5EF4-FFF2-40B4-BE49-F238E27FC236}">
                <a16:creationId xmlns:a16="http://schemas.microsoft.com/office/drawing/2014/main" id="{4B140956-104A-47D4-9056-BC776DAE1A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10545990" y="0"/>
            <a:ext cx="1646010" cy="179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12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EE1A-1E5F-48E5-924F-CA307C1AD6F5}"/>
              </a:ext>
            </a:extLst>
          </p:cNvPr>
          <p:cNvSpPr>
            <a:spLocks noGrp="1"/>
          </p:cNvSpPr>
          <p:nvPr>
            <p:ph type="title"/>
          </p:nvPr>
        </p:nvSpPr>
        <p:spPr/>
        <p:txBody>
          <a:bodyPr/>
          <a:lstStyle/>
          <a:p>
            <a:r>
              <a:rPr lang="en-IN" dirty="0"/>
              <a:t>MNE EEG workflow diagram</a:t>
            </a:r>
          </a:p>
        </p:txBody>
      </p:sp>
      <p:pic>
        <p:nvPicPr>
          <p:cNvPr id="7" name="Content Placeholder 6">
            <a:extLst>
              <a:ext uri="{FF2B5EF4-FFF2-40B4-BE49-F238E27FC236}">
                <a16:creationId xmlns:a16="http://schemas.microsoft.com/office/drawing/2014/main" id="{0F5A719B-0878-43EE-A2BD-323CF8E803E2}"/>
              </a:ext>
            </a:extLst>
          </p:cNvPr>
          <p:cNvPicPr>
            <a:picLocks noGrp="1" noChangeAspect="1"/>
          </p:cNvPicPr>
          <p:nvPr>
            <p:ph idx="1"/>
          </p:nvPr>
        </p:nvPicPr>
        <p:blipFill>
          <a:blip r:embed="rId2"/>
          <a:stretch>
            <a:fillRect/>
          </a:stretch>
        </p:blipFill>
        <p:spPr>
          <a:xfrm>
            <a:off x="2549141" y="1630970"/>
            <a:ext cx="5876211" cy="5227030"/>
          </a:xfrm>
        </p:spPr>
      </p:pic>
      <p:pic>
        <p:nvPicPr>
          <p:cNvPr id="4" name="Picture 2">
            <a:extLst>
              <a:ext uri="{FF2B5EF4-FFF2-40B4-BE49-F238E27FC236}">
                <a16:creationId xmlns:a16="http://schemas.microsoft.com/office/drawing/2014/main" id="{92E33E70-13DF-4F7F-9FAE-8A59974B13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50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D27B-6573-4FF7-BC46-327B025100D8}"/>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BD56817-DF08-4B39-8379-FEDC823C0D49}"/>
              </a:ext>
            </a:extLst>
          </p:cNvPr>
          <p:cNvSpPr>
            <a:spLocks noGrp="1"/>
          </p:cNvSpPr>
          <p:nvPr>
            <p:ph idx="1"/>
          </p:nvPr>
        </p:nvSpPr>
        <p:spPr>
          <a:xfrm>
            <a:off x="1283972" y="2958147"/>
            <a:ext cx="10048558" cy="3442653"/>
          </a:xfrm>
        </p:spPr>
        <p:txBody>
          <a:bodyPr>
            <a:norm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IEEE Xplore, 24 June 2010 </a:t>
            </a:r>
            <a:r>
              <a:rPr lang="en-IN"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cs typeface="Mangal" panose="02040503050203030202" pitchFamily="18" charset="0"/>
              </a:rPr>
              <a:t> Using Python for Signal Processing and Visualization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Calibri" panose="020F0502020204030204" pitchFamily="34" charset="0"/>
                <a:cs typeface="Mangal" panose="02040503050203030202" pitchFamily="18" charset="0"/>
              </a:rPr>
              <a:t>IEEE Xplore, 28 January 2016 </a:t>
            </a:r>
            <a:r>
              <a:rPr lang="en-IN"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cs typeface="Mangal" panose="02040503050203030202" pitchFamily="18" charset="0"/>
              </a:rPr>
              <a:t> Enhanced three-dimensional visualization of EEG signals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Calibri" panose="020F0502020204030204" pitchFamily="34" charset="0"/>
                <a:cs typeface="Mangal" panose="02040503050203030202" pitchFamily="18" charset="0"/>
              </a:rPr>
              <a:t>IEEE Xplore, 04 November 2013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cs typeface="Mangal" panose="02040503050203030202" pitchFamily="18" charset="0"/>
              </a:rPr>
              <a:t> Classification and visualization for EEG 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Calibri" panose="020F0502020204030204" pitchFamily="34" charset="0"/>
                <a:cs typeface="Mangal" panose="02040503050203030202" pitchFamily="18" charset="0"/>
              </a:rPr>
              <a:t>IEEE Xplore, 09 February 2017 </a:t>
            </a:r>
            <a:r>
              <a:rPr lang="en-IN"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cs typeface="Mangal" panose="02040503050203030202" pitchFamily="18" charset="0"/>
              </a:rPr>
              <a:t> Enhanced visualizations for improved real-time EEG monitoring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2">
            <a:extLst>
              <a:ext uri="{FF2B5EF4-FFF2-40B4-BE49-F238E27FC236}">
                <a16:creationId xmlns:a16="http://schemas.microsoft.com/office/drawing/2014/main" id="{8C27997A-EED8-4211-A2ED-63BB2C1C96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80A6148D-15C6-44E2-8E39-23813D6067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3FC13F4A-4F66-4C63-8711-BD20B96713D9}"/>
              </a:ext>
            </a:extLst>
          </p:cNvPr>
          <p:cNvGraphicFramePr>
            <a:graphicFrameLocks noGrp="1"/>
          </p:cNvGraphicFramePr>
          <p:nvPr>
            <p:extLst>
              <p:ext uri="{D42A27DB-BD31-4B8C-83A1-F6EECF244321}">
                <p14:modId xmlns:p14="http://schemas.microsoft.com/office/powerpoint/2010/main" val="2349182264"/>
              </p:ext>
            </p:extLst>
          </p:nvPr>
        </p:nvGraphicFramePr>
        <p:xfrm>
          <a:off x="1275254" y="656604"/>
          <a:ext cx="8579945" cy="5629317"/>
        </p:xfrm>
        <a:graphic>
          <a:graphicData uri="http://schemas.openxmlformats.org/drawingml/2006/table">
            <a:tbl>
              <a:tblPr firstRow="1" bandRow="1">
                <a:tableStyleId>{5940675A-B579-460E-94D1-54222C63F5DA}</a:tableStyleId>
              </a:tblPr>
              <a:tblGrid>
                <a:gridCol w="1028114">
                  <a:extLst>
                    <a:ext uri="{9D8B030D-6E8A-4147-A177-3AD203B41FA5}">
                      <a16:colId xmlns:a16="http://schemas.microsoft.com/office/drawing/2014/main" val="2260591749"/>
                    </a:ext>
                  </a:extLst>
                </a:gridCol>
                <a:gridCol w="2174572">
                  <a:extLst>
                    <a:ext uri="{9D8B030D-6E8A-4147-A177-3AD203B41FA5}">
                      <a16:colId xmlns:a16="http://schemas.microsoft.com/office/drawing/2014/main" val="4252572952"/>
                    </a:ext>
                  </a:extLst>
                </a:gridCol>
                <a:gridCol w="1830635">
                  <a:extLst>
                    <a:ext uri="{9D8B030D-6E8A-4147-A177-3AD203B41FA5}">
                      <a16:colId xmlns:a16="http://schemas.microsoft.com/office/drawing/2014/main" val="1680442109"/>
                    </a:ext>
                  </a:extLst>
                </a:gridCol>
                <a:gridCol w="1109476">
                  <a:extLst>
                    <a:ext uri="{9D8B030D-6E8A-4147-A177-3AD203B41FA5}">
                      <a16:colId xmlns:a16="http://schemas.microsoft.com/office/drawing/2014/main" val="3018126756"/>
                    </a:ext>
                  </a:extLst>
                </a:gridCol>
                <a:gridCol w="2437148">
                  <a:extLst>
                    <a:ext uri="{9D8B030D-6E8A-4147-A177-3AD203B41FA5}">
                      <a16:colId xmlns:a16="http://schemas.microsoft.com/office/drawing/2014/main" val="1400765498"/>
                    </a:ext>
                  </a:extLst>
                </a:gridCol>
              </a:tblGrid>
              <a:tr h="515688">
                <a:tc>
                  <a:txBody>
                    <a:bodyPr/>
                    <a:lstStyle/>
                    <a:p>
                      <a:pPr marL="457200" algn="ctr">
                        <a:lnSpc>
                          <a:spcPct val="150000"/>
                        </a:lnSpc>
                      </a:pPr>
                      <a:r>
                        <a:rPr lang="en-IN" sz="1200" b="1" dirty="0">
                          <a:effectLst/>
                          <a:latin typeface="Times New Roman" panose="02020603050405020304" pitchFamily="18" charset="0"/>
                          <a:ea typeface="Calibri" panose="020F0502020204030204" pitchFamily="34" charset="0"/>
                          <a:cs typeface="Mangal" panose="02040503050203030202" pitchFamily="18" charset="0"/>
                        </a:rPr>
                        <a:t>Sr. 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00B0F0"/>
                    </a:solidFill>
                  </a:tcPr>
                </a:tc>
                <a:tc>
                  <a:txBody>
                    <a:bodyPr/>
                    <a:lstStyle/>
                    <a:p>
                      <a:pPr marL="457200" algn="ctr">
                        <a:lnSpc>
                          <a:spcPct val="150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Paper Title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00B0F0"/>
                    </a:solidFill>
                  </a:tcPr>
                </a:tc>
                <a:tc>
                  <a:txBody>
                    <a:bodyPr/>
                    <a:lstStyle/>
                    <a:p>
                      <a:pPr marL="457200" algn="ctr">
                        <a:lnSpc>
                          <a:spcPct val="150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Authors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00B0F0"/>
                    </a:solidFill>
                  </a:tcPr>
                </a:tc>
                <a:tc>
                  <a:txBody>
                    <a:bodyPr/>
                    <a:lstStyle/>
                    <a:p>
                      <a:pPr marL="0" indent="0" algn="ctr">
                        <a:lnSpc>
                          <a:spcPct val="150000"/>
                        </a:lnSpc>
                      </a:pPr>
                      <a:r>
                        <a:rPr lang="en-IN" sz="1200" b="1" dirty="0">
                          <a:effectLst/>
                          <a:latin typeface="Times New Roman" panose="02020603050405020304" pitchFamily="18" charset="0"/>
                          <a:ea typeface="Calibri" panose="020F0502020204030204" pitchFamily="34" charset="0"/>
                          <a:cs typeface="Mangal" panose="02040503050203030202" pitchFamily="18" charset="0"/>
                        </a:rPr>
                        <a:t>Year of publication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00B0F0"/>
                    </a:solidFill>
                  </a:tcPr>
                </a:tc>
                <a:tc>
                  <a:txBody>
                    <a:bodyPr/>
                    <a:lstStyle/>
                    <a:p>
                      <a:pPr marL="457200" algn="ctr">
                        <a:lnSpc>
                          <a:spcPct val="150000"/>
                        </a:lnSpc>
                        <a:spcAft>
                          <a:spcPts val="800"/>
                        </a:spcAft>
                      </a:pPr>
                      <a:r>
                        <a:rPr lang="en-IN" sz="1200" b="1" dirty="0">
                          <a:effectLst/>
                          <a:latin typeface="Times New Roman" panose="02020603050405020304" pitchFamily="18" charset="0"/>
                          <a:ea typeface="Calibri" panose="020F0502020204030204" pitchFamily="34" charset="0"/>
                          <a:cs typeface="Mangal" panose="02040503050203030202" pitchFamily="18" charset="0"/>
                        </a:rPr>
                        <a:t>Outcome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00B0F0"/>
                    </a:solidFill>
                  </a:tcPr>
                </a:tc>
                <a:extLst>
                  <a:ext uri="{0D108BD9-81ED-4DB2-BD59-A6C34878D82A}">
                    <a16:rowId xmlns:a16="http://schemas.microsoft.com/office/drawing/2014/main" val="955283525"/>
                  </a:ext>
                </a:extLst>
              </a:tr>
              <a:tr h="1060441">
                <a:tc>
                  <a:txBody>
                    <a:bodyPr/>
                    <a:lstStyle/>
                    <a:p>
                      <a:pPr marL="457200">
                        <a:lnSpc>
                          <a:spcPct val="150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Using Python for Signal Processing and Visualization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Erik W. Anderson, Gilbert A. Preston, and Claudio T. Silva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This paper proposes why and how python is best for signal processing and visualisation.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51462057"/>
                  </a:ext>
                </a:extLst>
              </a:tr>
              <a:tr h="1605195">
                <a:tc>
                  <a:txBody>
                    <a:bodyPr/>
                    <a:lstStyle/>
                    <a:p>
                      <a:pPr marL="457200">
                        <a:lnSpc>
                          <a:spcPct val="150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Enhanced three-dimensional visualization of EEG signals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Satya Prakash Singh,</a:t>
                      </a:r>
                      <a:endParaRPr lang="en-IN" sz="1100">
                        <a:effectLst/>
                        <a:latin typeface="Calibri" panose="020F0502020204030204" pitchFamily="34" charset="0"/>
                        <a:ea typeface="Calibri" panose="020F0502020204030204" pitchFamily="34" charset="0"/>
                        <a:cs typeface="Mangal" panose="02040503050203030202" pitchFamily="18" charset="0"/>
                      </a:endParaRPr>
                    </a:p>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Meenu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2016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indent="-1905">
                        <a:lnSpc>
                          <a:spcPct val="150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This paper proposes how we can enhance our traditional 2D graphs and diagrams to modern 3-Dimensional Visualization of EEG signals.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42779635"/>
                  </a:ext>
                </a:extLst>
              </a:tr>
              <a:tr h="1103930">
                <a:tc>
                  <a:txBody>
                    <a:bodyPr/>
                    <a:lstStyle/>
                    <a:p>
                      <a:pPr marL="457200">
                        <a:lnSpc>
                          <a:spcPct val="150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Classification and visualization for EEG data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Pei Ling Lai1 Jin Liang Yang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spcAft>
                          <a:spcPts val="800"/>
                        </a:spcAft>
                      </a:pPr>
                      <a:r>
                        <a:rPr lang="en-IN" sz="1200">
                          <a:effectLst/>
                          <a:latin typeface="Times New Roman" panose="02020603050405020304" pitchFamily="18" charset="0"/>
                          <a:ea typeface="Calibri" panose="020F0502020204030204" pitchFamily="34" charset="0"/>
                          <a:cs typeface="Mangal" panose="02040503050203030202" pitchFamily="18" charset="0"/>
                        </a:rPr>
                        <a:t>This paper proposes the methods and some algorithms to classify two datasets in varies ways.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50675493"/>
                  </a:ext>
                </a:extLst>
              </a:tr>
              <a:tr h="1332818">
                <a:tc>
                  <a:txBody>
                    <a:bodyPr/>
                    <a:lstStyle/>
                    <a:p>
                      <a:pPr marL="457200">
                        <a:lnSpc>
                          <a:spcPct val="150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Enhanced visualizations for improved real-time EEG monitoring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M. Thiess, E. Krome, M. Golmohammadi, I. Obeid and J. Picone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50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indent="20955">
                        <a:lnSpc>
                          <a:spcPct val="150000"/>
                        </a:lnSpc>
                        <a:spcAft>
                          <a:spcPts val="800"/>
                        </a:spcAft>
                      </a:pPr>
                      <a:r>
                        <a:rPr lang="en-IN" sz="1200" dirty="0">
                          <a:effectLst/>
                          <a:latin typeface="Times New Roman" panose="02020603050405020304" pitchFamily="18" charset="0"/>
                          <a:ea typeface="Calibri" panose="020F0502020204030204" pitchFamily="34" charset="0"/>
                          <a:cs typeface="Mangal" panose="02040503050203030202" pitchFamily="18" charset="0"/>
                        </a:rPr>
                        <a:t>Proposed Methodology of representation of EEG data, sensor position correlation.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67409063"/>
                  </a:ext>
                </a:extLst>
              </a:tr>
            </a:tbl>
          </a:graphicData>
        </a:graphic>
      </p:graphicFrame>
    </p:spTree>
    <p:extLst>
      <p:ext uri="{BB962C8B-B14F-4D97-AF65-F5344CB8AC3E}">
        <p14:creationId xmlns:p14="http://schemas.microsoft.com/office/powerpoint/2010/main" val="19737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33E0-0E51-4EC5-8856-58DA13EC5DB4}"/>
              </a:ext>
            </a:extLst>
          </p:cNvPr>
          <p:cNvSpPr>
            <a:spLocks noGrp="1"/>
          </p:cNvSpPr>
          <p:nvPr>
            <p:ph type="title"/>
          </p:nvPr>
        </p:nvSpPr>
        <p:spPr/>
        <p:txBody>
          <a:bodyPr/>
          <a:lstStyle/>
          <a:p>
            <a:r>
              <a:rPr lang="en-IN" dirty="0"/>
              <a:t>Resources Required</a:t>
            </a:r>
          </a:p>
        </p:txBody>
      </p:sp>
      <p:graphicFrame>
        <p:nvGraphicFramePr>
          <p:cNvPr id="5" name="Table 4">
            <a:extLst>
              <a:ext uri="{FF2B5EF4-FFF2-40B4-BE49-F238E27FC236}">
                <a16:creationId xmlns:a16="http://schemas.microsoft.com/office/drawing/2014/main" id="{B7A93A6F-5FA5-406C-8031-059EB80C3A67}"/>
              </a:ext>
            </a:extLst>
          </p:cNvPr>
          <p:cNvGraphicFramePr>
            <a:graphicFrameLocks noGrp="1"/>
          </p:cNvGraphicFramePr>
          <p:nvPr>
            <p:extLst>
              <p:ext uri="{D42A27DB-BD31-4B8C-83A1-F6EECF244321}">
                <p14:modId xmlns:p14="http://schemas.microsoft.com/office/powerpoint/2010/main" val="3748519158"/>
              </p:ext>
            </p:extLst>
          </p:nvPr>
        </p:nvGraphicFramePr>
        <p:xfrm>
          <a:off x="2011680" y="1988820"/>
          <a:ext cx="7635239" cy="4472169"/>
        </p:xfrm>
        <a:graphic>
          <a:graphicData uri="http://schemas.openxmlformats.org/drawingml/2006/table">
            <a:tbl>
              <a:tblPr firstRow="1" firstCol="1" bandRow="1">
                <a:tableStyleId>{5940675A-B579-460E-94D1-54222C63F5DA}</a:tableStyleId>
              </a:tblPr>
              <a:tblGrid>
                <a:gridCol w="775429">
                  <a:extLst>
                    <a:ext uri="{9D8B030D-6E8A-4147-A177-3AD203B41FA5}">
                      <a16:colId xmlns:a16="http://schemas.microsoft.com/office/drawing/2014/main" val="2993591255"/>
                    </a:ext>
                  </a:extLst>
                </a:gridCol>
                <a:gridCol w="2178280">
                  <a:extLst>
                    <a:ext uri="{9D8B030D-6E8A-4147-A177-3AD203B41FA5}">
                      <a16:colId xmlns:a16="http://schemas.microsoft.com/office/drawing/2014/main" val="1722598486"/>
                    </a:ext>
                  </a:extLst>
                </a:gridCol>
                <a:gridCol w="1550053">
                  <a:extLst>
                    <a:ext uri="{9D8B030D-6E8A-4147-A177-3AD203B41FA5}">
                      <a16:colId xmlns:a16="http://schemas.microsoft.com/office/drawing/2014/main" val="4027626534"/>
                    </a:ext>
                  </a:extLst>
                </a:gridCol>
                <a:gridCol w="1611186">
                  <a:extLst>
                    <a:ext uri="{9D8B030D-6E8A-4147-A177-3AD203B41FA5}">
                      <a16:colId xmlns:a16="http://schemas.microsoft.com/office/drawing/2014/main" val="397474781"/>
                    </a:ext>
                  </a:extLst>
                </a:gridCol>
                <a:gridCol w="1520291">
                  <a:extLst>
                    <a:ext uri="{9D8B030D-6E8A-4147-A177-3AD203B41FA5}">
                      <a16:colId xmlns:a16="http://schemas.microsoft.com/office/drawing/2014/main" val="2951704399"/>
                    </a:ext>
                  </a:extLst>
                </a:gridCol>
              </a:tblGrid>
              <a:tr h="382770">
                <a:tc>
                  <a:txBody>
                    <a:bodyPr/>
                    <a:lstStyle/>
                    <a:p>
                      <a:pPr>
                        <a:lnSpc>
                          <a:spcPct val="107000"/>
                        </a:lnSpc>
                        <a:spcAft>
                          <a:spcPts val="800"/>
                        </a:spcAft>
                      </a:pPr>
                      <a:r>
                        <a:rPr lang="en-IN" sz="1800" b="0">
                          <a:effectLst/>
                        </a:rPr>
                        <a:t>Sr. no. </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rgbClr val="00B0F0"/>
                    </a:solidFill>
                  </a:tcPr>
                </a:tc>
                <a:tc>
                  <a:txBody>
                    <a:bodyPr/>
                    <a:lstStyle/>
                    <a:p>
                      <a:pPr>
                        <a:lnSpc>
                          <a:spcPct val="107000"/>
                        </a:lnSpc>
                        <a:spcAft>
                          <a:spcPts val="800"/>
                        </a:spcAft>
                      </a:pPr>
                      <a:r>
                        <a:rPr lang="en-IN" sz="1800" b="0">
                          <a:effectLst/>
                        </a:rPr>
                        <a:t>Resources Required </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rgbClr val="00B0F0"/>
                    </a:solidFill>
                  </a:tcPr>
                </a:tc>
                <a:tc>
                  <a:txBody>
                    <a:bodyPr/>
                    <a:lstStyle/>
                    <a:p>
                      <a:pPr>
                        <a:lnSpc>
                          <a:spcPct val="107000"/>
                        </a:lnSpc>
                        <a:spcAft>
                          <a:spcPts val="800"/>
                        </a:spcAft>
                      </a:pPr>
                      <a:r>
                        <a:rPr lang="en-IN" sz="1800" b="0">
                          <a:effectLst/>
                        </a:rPr>
                        <a:t>Resources name</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rgbClr val="00B0F0"/>
                    </a:solidFill>
                  </a:tcPr>
                </a:tc>
                <a:tc>
                  <a:txBody>
                    <a:bodyPr/>
                    <a:lstStyle/>
                    <a:p>
                      <a:pPr>
                        <a:lnSpc>
                          <a:spcPct val="107000"/>
                        </a:lnSpc>
                        <a:spcAft>
                          <a:spcPts val="800"/>
                        </a:spcAft>
                      </a:pPr>
                      <a:r>
                        <a:rPr lang="en-IN" sz="1800" b="0">
                          <a:effectLst/>
                        </a:rPr>
                        <a:t>Specification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rgbClr val="00B0F0"/>
                    </a:solidFill>
                  </a:tcPr>
                </a:tc>
                <a:tc>
                  <a:txBody>
                    <a:bodyPr/>
                    <a:lstStyle/>
                    <a:p>
                      <a:pPr>
                        <a:lnSpc>
                          <a:spcPct val="107000"/>
                        </a:lnSpc>
                        <a:spcAft>
                          <a:spcPts val="800"/>
                        </a:spcAft>
                      </a:pPr>
                      <a:r>
                        <a:rPr lang="en-IN" sz="1800" b="0" dirty="0">
                          <a:effectLst/>
                        </a:rPr>
                        <a:t>Quantity</a:t>
                      </a:r>
                      <a:endParaRPr lang="en-IN"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rgbClr val="00B0F0"/>
                    </a:solidFill>
                  </a:tcPr>
                </a:tc>
                <a:extLst>
                  <a:ext uri="{0D108BD9-81ED-4DB2-BD59-A6C34878D82A}">
                    <a16:rowId xmlns:a16="http://schemas.microsoft.com/office/drawing/2014/main" val="3893131066"/>
                  </a:ext>
                </a:extLst>
              </a:tr>
              <a:tr h="382770">
                <a:tc>
                  <a:txBody>
                    <a:bodyPr/>
                    <a:lstStyle/>
                    <a:p>
                      <a:pPr>
                        <a:lnSpc>
                          <a:spcPct val="107000"/>
                        </a:lnSpc>
                        <a:spcAft>
                          <a:spcPts val="800"/>
                        </a:spcAft>
                      </a:pPr>
                      <a:r>
                        <a:rPr lang="en-IN" sz="1800" b="0">
                          <a:effectLst/>
                        </a:rPr>
                        <a:t>1.</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rowSpan="5">
                  <a:txBody>
                    <a:bodyPr/>
                    <a:lstStyle/>
                    <a:p>
                      <a:pPr algn="ctr">
                        <a:lnSpc>
                          <a:spcPct val="107000"/>
                        </a:lnSpc>
                        <a:spcAft>
                          <a:spcPts val="800"/>
                        </a:spcAft>
                      </a:pPr>
                      <a:r>
                        <a:rPr lang="en-IN" sz="1800" b="0" dirty="0" err="1">
                          <a:effectLst/>
                        </a:rPr>
                        <a:t>Softwares</a:t>
                      </a:r>
                      <a:r>
                        <a:rPr lang="en-IN" sz="1800" b="0" dirty="0">
                          <a:effectLst/>
                        </a:rPr>
                        <a:t> Resources</a:t>
                      </a:r>
                      <a:endParaRPr lang="en-IN"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800" b="0">
                          <a:effectLst/>
                        </a:rPr>
                        <a:t>Python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Latest Version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1</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89899434"/>
                  </a:ext>
                </a:extLst>
              </a:tr>
              <a:tr h="382770">
                <a:tc>
                  <a:txBody>
                    <a:bodyPr/>
                    <a:lstStyle/>
                    <a:p>
                      <a:pPr>
                        <a:lnSpc>
                          <a:spcPct val="107000"/>
                        </a:lnSpc>
                        <a:spcAft>
                          <a:spcPts val="800"/>
                        </a:spcAft>
                      </a:pPr>
                      <a:r>
                        <a:rPr lang="en-IN" sz="1800" b="0">
                          <a:effectLst/>
                        </a:rPr>
                        <a:t>2.</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1800" b="0">
                          <a:effectLst/>
                        </a:rPr>
                        <a:t>MNE</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Latest Version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1</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10217363"/>
                  </a:ext>
                </a:extLst>
              </a:tr>
              <a:tr h="452768">
                <a:tc>
                  <a:txBody>
                    <a:bodyPr/>
                    <a:lstStyle/>
                    <a:p>
                      <a:pPr>
                        <a:lnSpc>
                          <a:spcPct val="107000"/>
                        </a:lnSpc>
                        <a:spcAft>
                          <a:spcPts val="800"/>
                        </a:spcAft>
                      </a:pPr>
                      <a:r>
                        <a:rPr lang="en-IN" sz="1800" b="0">
                          <a:effectLst/>
                        </a:rPr>
                        <a:t>3.</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1800" b="0" dirty="0" err="1">
                          <a:effectLst/>
                        </a:rPr>
                        <a:t>Jupyter</a:t>
                      </a:r>
                      <a:r>
                        <a:rPr lang="en-IN" sz="1800" b="0" dirty="0">
                          <a:effectLst/>
                        </a:rPr>
                        <a:t> Notebook</a:t>
                      </a:r>
                      <a:endParaRPr lang="en-IN"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Latest Version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1</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678669"/>
                  </a:ext>
                </a:extLst>
              </a:tr>
              <a:tr h="783756">
                <a:tc>
                  <a:txBody>
                    <a:bodyPr/>
                    <a:lstStyle/>
                    <a:p>
                      <a:pPr>
                        <a:lnSpc>
                          <a:spcPct val="107000"/>
                        </a:lnSpc>
                        <a:spcAft>
                          <a:spcPts val="800"/>
                        </a:spcAft>
                      </a:pPr>
                      <a:r>
                        <a:rPr lang="en-IN" sz="1800" b="0">
                          <a:effectLst/>
                        </a:rPr>
                        <a:t>4.</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1800" b="0">
                          <a:effectLst/>
                        </a:rPr>
                        <a:t>Visual studio code</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Latest Version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1</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06130640"/>
                  </a:ext>
                </a:extLst>
              </a:tr>
              <a:tr h="382770">
                <a:tc>
                  <a:txBody>
                    <a:bodyPr/>
                    <a:lstStyle/>
                    <a:p>
                      <a:pPr>
                        <a:lnSpc>
                          <a:spcPct val="107000"/>
                        </a:lnSpc>
                        <a:spcAft>
                          <a:spcPts val="800"/>
                        </a:spcAft>
                      </a:pPr>
                      <a:r>
                        <a:rPr lang="en-IN" sz="1800" b="0">
                          <a:effectLst/>
                        </a:rPr>
                        <a:t>5.</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1800" b="0">
                          <a:effectLst/>
                        </a:rPr>
                        <a:t>Browser </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Latest Version</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1</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71232142"/>
                  </a:ext>
                </a:extLst>
              </a:tr>
              <a:tr h="1392911">
                <a:tc>
                  <a:txBody>
                    <a:bodyPr/>
                    <a:lstStyle/>
                    <a:p>
                      <a:pPr>
                        <a:lnSpc>
                          <a:spcPct val="107000"/>
                        </a:lnSpc>
                        <a:spcAft>
                          <a:spcPts val="800"/>
                        </a:spcAft>
                      </a:pPr>
                      <a:r>
                        <a:rPr lang="en-IN" sz="1800" b="0">
                          <a:effectLst/>
                        </a:rPr>
                        <a:t>6.</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800" b="0">
                          <a:effectLst/>
                        </a:rPr>
                        <a:t>Hardware  resources</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800" b="0">
                          <a:effectLst/>
                        </a:rPr>
                        <a:t>Desktop computer/</a:t>
                      </a:r>
                      <a:endParaRPr lang="en-IN" sz="1600" b="0">
                        <a:effectLst/>
                      </a:endParaRPr>
                    </a:p>
                    <a:p>
                      <a:pPr>
                        <a:lnSpc>
                          <a:spcPct val="107000"/>
                        </a:lnSpc>
                        <a:spcAft>
                          <a:spcPts val="800"/>
                        </a:spcAft>
                      </a:pPr>
                      <a:r>
                        <a:rPr lang="en-IN" sz="1800" b="0">
                          <a:effectLst/>
                        </a:rPr>
                        <a:t>Laptop</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a:effectLst/>
                        </a:rPr>
                        <a:t>Ram min 4 GB</a:t>
                      </a:r>
                      <a:endParaRPr lang="en-IN" sz="16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b="0" dirty="0">
                          <a:effectLst/>
                        </a:rPr>
                        <a:t>1</a:t>
                      </a:r>
                      <a:endParaRPr lang="en-IN"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25179665"/>
                  </a:ext>
                </a:extLst>
              </a:tr>
            </a:tbl>
          </a:graphicData>
        </a:graphic>
      </p:graphicFrame>
      <p:pic>
        <p:nvPicPr>
          <p:cNvPr id="8" name="Picture 2">
            <a:extLst>
              <a:ext uri="{FF2B5EF4-FFF2-40B4-BE49-F238E27FC236}">
                <a16:creationId xmlns:a16="http://schemas.microsoft.com/office/drawing/2014/main" id="{DC17DF0C-501C-4F6A-B0E2-B92F4A37D1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41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BEEB-9295-4AD8-8537-65939A1B0C7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5C95D67-5D4A-4505-9A44-F90A8AA809CD}"/>
              </a:ext>
            </a:extLst>
          </p:cNvPr>
          <p:cNvSpPr>
            <a:spLocks noGrp="1"/>
          </p:cNvSpPr>
          <p:nvPr>
            <p:ph idx="1"/>
          </p:nvPr>
        </p:nvSpPr>
        <p:spPr/>
        <p:txBody>
          <a:bodyPr/>
          <a:lstStyle/>
          <a:p>
            <a:r>
              <a:rPr lang="en-IN" sz="2400" dirty="0">
                <a:effectLst/>
                <a:latin typeface="Times New Roman" panose="02020603050405020304" pitchFamily="18" charset="0"/>
                <a:ea typeface="Calibri" panose="020F0502020204030204" pitchFamily="34" charset="0"/>
                <a:cs typeface="Mangal" panose="02040503050203030202" pitchFamily="18" charset="0"/>
              </a:rPr>
              <a:t>Using Python for Signal Processing and Visualization (by Eric W)</a:t>
            </a:r>
          </a:p>
          <a:p>
            <a:r>
              <a:rPr lang="en-IN" sz="2400" dirty="0">
                <a:effectLst/>
                <a:latin typeface="Times New Roman" panose="02020603050405020304" pitchFamily="18" charset="0"/>
                <a:ea typeface="Calibri" panose="020F0502020204030204" pitchFamily="34" charset="0"/>
                <a:cs typeface="Mangal" panose="02040503050203030202" pitchFamily="18" charset="0"/>
              </a:rPr>
              <a:t>Enhanced three-dimensional visualization of EEG signals (by Satya Prakash)</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r>
              <a:rPr lang="en-IN" sz="2400" dirty="0">
                <a:effectLst/>
                <a:latin typeface="Times New Roman" panose="02020603050405020304" pitchFamily="18" charset="0"/>
                <a:ea typeface="Calibri" panose="020F0502020204030204" pitchFamily="34" charset="0"/>
                <a:cs typeface="Mangal" panose="02040503050203030202" pitchFamily="18" charset="0"/>
              </a:rPr>
              <a:t>Classification and visualization for EEG data ( by Pei Ling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r>
              <a:rPr lang="en-IN" sz="2400" dirty="0">
                <a:effectLst/>
                <a:latin typeface="Times New Roman" panose="02020603050405020304" pitchFamily="18" charset="0"/>
                <a:ea typeface="Calibri" panose="020F0502020204030204" pitchFamily="34" charset="0"/>
                <a:cs typeface="Mangal" panose="02040503050203030202" pitchFamily="18" charset="0"/>
              </a:rPr>
              <a:t>Enhanced visualizations for improved real-time EEG monitoring (by M. Thais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pic>
        <p:nvPicPr>
          <p:cNvPr id="4" name="Picture 2">
            <a:extLst>
              <a:ext uri="{FF2B5EF4-FFF2-40B4-BE49-F238E27FC236}">
                <a16:creationId xmlns:a16="http://schemas.microsoft.com/office/drawing/2014/main" id="{D6DB1CE6-C7F2-49FD-A8DE-863C2C76F8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2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7E31-7AF1-4D6B-A630-44EB65F6276F}"/>
              </a:ext>
            </a:extLst>
          </p:cNvPr>
          <p:cNvSpPr>
            <a:spLocks noGrp="1"/>
          </p:cNvSpPr>
          <p:nvPr>
            <p:ph type="title"/>
          </p:nvPr>
        </p:nvSpPr>
        <p:spPr>
          <a:xfrm>
            <a:off x="1301433" y="2310158"/>
            <a:ext cx="9905998" cy="1478570"/>
          </a:xfrm>
        </p:spPr>
        <p:txBody>
          <a:bodyPr/>
          <a:lstStyle/>
          <a:p>
            <a:r>
              <a:rPr lang="en-IN" dirty="0"/>
              <a:t>Thank you</a:t>
            </a:r>
          </a:p>
        </p:txBody>
      </p:sp>
      <p:pic>
        <p:nvPicPr>
          <p:cNvPr id="4" name="Picture 2">
            <a:extLst>
              <a:ext uri="{FF2B5EF4-FFF2-40B4-BE49-F238E27FC236}">
                <a16:creationId xmlns:a16="http://schemas.microsoft.com/office/drawing/2014/main" id="{AD0C00B1-78B1-4B67-B449-EA950F0B4F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03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4DEA-2516-4B9B-8946-C0DFD8A69CF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7B1B8FA6-335A-47C6-B083-494FF106A0AA}"/>
              </a:ext>
            </a:extLst>
          </p:cNvPr>
          <p:cNvSpPr>
            <a:spLocks noGrp="1"/>
          </p:cNvSpPr>
          <p:nvPr>
            <p:ph idx="1"/>
          </p:nvPr>
        </p:nvSpPr>
        <p:spPr/>
        <p:txBody>
          <a:bodyPr>
            <a:normAutofit fontScale="70000" lnSpcReduction="20000"/>
          </a:bodyPr>
          <a:lstStyle/>
          <a:p>
            <a:r>
              <a:rPr lang="en-IN" dirty="0"/>
              <a:t>introduction to EEG</a:t>
            </a:r>
          </a:p>
          <a:p>
            <a:r>
              <a:rPr lang="en-IN" dirty="0"/>
              <a:t>Motivation</a:t>
            </a:r>
          </a:p>
          <a:p>
            <a:r>
              <a:rPr lang="en-IN" dirty="0"/>
              <a:t>Introduction to Project</a:t>
            </a:r>
          </a:p>
          <a:p>
            <a:r>
              <a:rPr lang="en-IN" dirty="0"/>
              <a:t>Problem Definition </a:t>
            </a:r>
          </a:p>
          <a:p>
            <a:r>
              <a:rPr lang="en-IN" dirty="0"/>
              <a:t>Proposed Methodology</a:t>
            </a:r>
          </a:p>
          <a:p>
            <a:r>
              <a:rPr lang="en-IN" dirty="0"/>
              <a:t>Project Architecture</a:t>
            </a:r>
          </a:p>
          <a:p>
            <a:r>
              <a:rPr lang="en-IN" dirty="0"/>
              <a:t>Literature Survey</a:t>
            </a:r>
          </a:p>
          <a:p>
            <a:r>
              <a:rPr lang="en-IN" dirty="0"/>
              <a:t>Resources Required</a:t>
            </a:r>
          </a:p>
          <a:p>
            <a:r>
              <a:rPr lang="en-IN" dirty="0"/>
              <a:t>References </a:t>
            </a:r>
          </a:p>
          <a:p>
            <a:endParaRPr lang="en-IN" dirty="0"/>
          </a:p>
          <a:p>
            <a:endParaRPr lang="en-IN" dirty="0"/>
          </a:p>
          <a:p>
            <a:endParaRPr lang="en-IN" dirty="0"/>
          </a:p>
        </p:txBody>
      </p:sp>
      <p:pic>
        <p:nvPicPr>
          <p:cNvPr id="2050" name="Picture 2">
            <a:extLst>
              <a:ext uri="{FF2B5EF4-FFF2-40B4-BE49-F238E27FC236}">
                <a16:creationId xmlns:a16="http://schemas.microsoft.com/office/drawing/2014/main" id="{CBC6D53F-396B-4D90-ACB5-FDBEE1D7D7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03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8404-906E-4B08-B85B-D685C8D03B80}"/>
              </a:ext>
            </a:extLst>
          </p:cNvPr>
          <p:cNvSpPr>
            <a:spLocks noGrp="1"/>
          </p:cNvSpPr>
          <p:nvPr>
            <p:ph type="title"/>
          </p:nvPr>
        </p:nvSpPr>
        <p:spPr/>
        <p:txBody>
          <a:bodyPr/>
          <a:lstStyle/>
          <a:p>
            <a:r>
              <a:rPr lang="en-IN" dirty="0"/>
              <a:t>Introduction to </a:t>
            </a:r>
            <a:r>
              <a:rPr lang="en-IN" dirty="0" err="1"/>
              <a:t>eeg</a:t>
            </a:r>
            <a:r>
              <a:rPr lang="en-IN" dirty="0"/>
              <a:t> </a:t>
            </a:r>
          </a:p>
        </p:txBody>
      </p:sp>
      <p:sp>
        <p:nvSpPr>
          <p:cNvPr id="3" name="Content Placeholder 2">
            <a:extLst>
              <a:ext uri="{FF2B5EF4-FFF2-40B4-BE49-F238E27FC236}">
                <a16:creationId xmlns:a16="http://schemas.microsoft.com/office/drawing/2014/main" id="{6C0A43B0-EA75-4A7B-85B9-1D518768B74A}"/>
              </a:ext>
            </a:extLst>
          </p:cNvPr>
          <p:cNvSpPr>
            <a:spLocks noGrp="1"/>
          </p:cNvSpPr>
          <p:nvPr>
            <p:ph idx="1"/>
          </p:nvPr>
        </p:nvSpPr>
        <p:spPr>
          <a:xfrm>
            <a:off x="1141413" y="2249487"/>
            <a:ext cx="4765902" cy="3541714"/>
          </a:xfrm>
        </p:spPr>
        <p:txBody>
          <a:bodyPr/>
          <a:lstStyle/>
          <a:p>
            <a:r>
              <a:rPr lang="en-US" dirty="0"/>
              <a:t>Electroencephalography (EEG) measure the weak electromagnetic signals generated by neuronal activity in the brain. </a:t>
            </a: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1B386034-A48D-47FF-99E1-EC38E59F8931}"/>
                  </a:ext>
                </a:extLst>
              </p:cNvPr>
              <p:cNvGraphicFramePr>
                <a:graphicFrameLocks noChangeAspect="1"/>
              </p:cNvGraphicFramePr>
              <p:nvPr>
                <p:extLst>
                  <p:ext uri="{D42A27DB-BD31-4B8C-83A1-F6EECF244321}">
                    <p14:modId xmlns:p14="http://schemas.microsoft.com/office/powerpoint/2010/main" val="2101000846"/>
                  </p:ext>
                </p:extLst>
              </p:nvPr>
            </p:nvGraphicFramePr>
            <p:xfrm>
              <a:off x="9477829" y="5244194"/>
              <a:ext cx="2714171" cy="1526721"/>
            </p:xfrm>
            <a:graphic>
              <a:graphicData uri="http://schemas.microsoft.com/office/powerpoint/2016/slidezoom">
                <pslz:sldZm>
                  <pslz:sldZmObj sldId="260" cId="2983269056">
                    <pslz:zmPr id="{13E4750C-F43D-4E89-B359-AEB2B56A81F8}" returnToParent="0" transitionDur="1000">
                      <p166:blipFill xmlns:p166="http://schemas.microsoft.com/office/powerpoint/2016/6/main">
                        <a:blip r:embed="rId2"/>
                        <a:stretch>
                          <a:fillRect/>
                        </a:stretch>
                      </p166:blipFill>
                      <p166:spPr xmlns:p166="http://schemas.microsoft.com/office/powerpoint/2016/6/main">
                        <a:xfrm>
                          <a:off x="0" y="0"/>
                          <a:ext cx="2714171" cy="1526721"/>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1B386034-A48D-47FF-99E1-EC38E59F8931}"/>
                  </a:ext>
                </a:extLst>
              </p:cNvPr>
              <p:cNvPicPr>
                <a:picLocks noGrp="1" noRot="1" noChangeAspect="1" noMove="1" noResize="1" noEditPoints="1" noAdjustHandles="1" noChangeArrowheads="1" noChangeShapeType="1"/>
              </p:cNvPicPr>
              <p:nvPr/>
            </p:nvPicPr>
            <p:blipFill>
              <a:blip r:embed="rId4"/>
              <a:stretch>
                <a:fillRect/>
              </a:stretch>
            </p:blipFill>
            <p:spPr>
              <a:xfrm>
                <a:off x="9477829" y="5244194"/>
                <a:ext cx="2714171" cy="1526721"/>
              </a:xfrm>
              <a:prstGeom prst="rect">
                <a:avLst/>
              </a:prstGeom>
              <a:ln w="3175">
                <a:solidFill>
                  <a:prstClr val="ltGray"/>
                </a:solidFill>
              </a:ln>
            </p:spPr>
          </p:pic>
        </mc:Fallback>
      </mc:AlternateContent>
      <p:pic>
        <p:nvPicPr>
          <p:cNvPr id="9" name="Picture 4" descr="1: Sketch of how to record an Electroencephalogram. An EEG allows... |  Download Scientific Diagram">
            <a:extLst>
              <a:ext uri="{FF2B5EF4-FFF2-40B4-BE49-F238E27FC236}">
                <a16:creationId xmlns:a16="http://schemas.microsoft.com/office/drawing/2014/main" id="{31FD2824-77C6-4233-8478-1C88E5BC0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676" y="4143989"/>
            <a:ext cx="4765903" cy="27140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0D7E6E04-F7CA-48A6-88AC-77668A3E8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374" r="20600" b="32367"/>
          <a:stretch/>
        </p:blipFill>
        <p:spPr bwMode="auto">
          <a:xfrm>
            <a:off x="9855201" y="128814"/>
            <a:ext cx="1621194" cy="176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8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FFC9-04D3-4D4B-A746-9801CA1D7A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6994A9-2356-451A-97FA-41B705F18BE8}"/>
              </a:ext>
            </a:extLst>
          </p:cNvPr>
          <p:cNvSpPr>
            <a:spLocks noGrp="1"/>
          </p:cNvSpPr>
          <p:nvPr>
            <p:ph idx="1"/>
          </p:nvPr>
        </p:nvSpPr>
        <p:spPr/>
        <p:txBody>
          <a:bodyPr/>
          <a:lstStyle/>
          <a:p>
            <a:endParaRPr lang="en-IN"/>
          </a:p>
        </p:txBody>
      </p:sp>
      <p:pic>
        <p:nvPicPr>
          <p:cNvPr id="5" name="Picture 6" descr="Applied Sciences | Free Full-Text | An Ant-Lion Optimizer-Trained  Artificial Neural Network System for Chaotic Electroencephalogram (EEG)  Prediction">
            <a:extLst>
              <a:ext uri="{FF2B5EF4-FFF2-40B4-BE49-F238E27FC236}">
                <a16:creationId xmlns:a16="http://schemas.microsoft.com/office/drawing/2014/main" id="{7B2A2E96-1733-4E79-BE83-51C73F9CF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1990"/>
            <a:ext cx="12171323" cy="692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26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1E47-9AF8-44CF-BDF3-77D4DF478D59}"/>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581A3452-F1A9-462B-9BBD-C635B4B0F169}"/>
              </a:ext>
            </a:extLst>
          </p:cNvPr>
          <p:cNvSpPr>
            <a:spLocks noGrp="1"/>
          </p:cNvSpPr>
          <p:nvPr>
            <p:ph idx="1"/>
          </p:nvPr>
        </p:nvSpPr>
        <p:spPr/>
        <p:txBody>
          <a:bodyPr/>
          <a:lstStyle/>
          <a:p>
            <a:r>
              <a:rPr lang="en-US" dirty="0"/>
              <a:t>An electroencephalogram, or EEG, is used to monitor the electrical activity in the brain through electrodes placed on the scalp</a:t>
            </a:r>
            <a:endParaRPr lang="en-IN" dirty="0"/>
          </a:p>
          <a:p>
            <a:r>
              <a:rPr lang="en-IN" dirty="0"/>
              <a:t>EEG useful in diagnosing brain disorders.</a:t>
            </a:r>
          </a:p>
          <a:p>
            <a:r>
              <a:rPr lang="en-US" dirty="0"/>
              <a:t>Manual scanning and interpretation of EEGs is time-consuming since these recordings may last hours or days. It is also an expensive process as it requires highly trained experts.</a:t>
            </a:r>
            <a:endParaRPr lang="en-IN" dirty="0"/>
          </a:p>
          <a:p>
            <a:endParaRPr lang="en-IN" dirty="0"/>
          </a:p>
          <a:p>
            <a:endParaRPr lang="en-IN" dirty="0"/>
          </a:p>
        </p:txBody>
      </p:sp>
      <p:pic>
        <p:nvPicPr>
          <p:cNvPr id="4" name="Picture 2">
            <a:extLst>
              <a:ext uri="{FF2B5EF4-FFF2-40B4-BE49-F238E27FC236}">
                <a16:creationId xmlns:a16="http://schemas.microsoft.com/office/drawing/2014/main" id="{DEA2915B-F066-4617-98A7-03C02862B8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5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19F0-BB94-4CA2-AB3D-A8A6FAE9520A}"/>
              </a:ext>
            </a:extLst>
          </p:cNvPr>
          <p:cNvSpPr>
            <a:spLocks noGrp="1"/>
          </p:cNvSpPr>
          <p:nvPr>
            <p:ph type="title"/>
          </p:nvPr>
        </p:nvSpPr>
        <p:spPr/>
        <p:txBody>
          <a:bodyPr/>
          <a:lstStyle/>
          <a:p>
            <a:r>
              <a:rPr lang="en-IN" dirty="0"/>
              <a:t>Introduction to project	</a:t>
            </a:r>
          </a:p>
        </p:txBody>
      </p:sp>
      <p:sp>
        <p:nvSpPr>
          <p:cNvPr id="3" name="Content Placeholder 2">
            <a:extLst>
              <a:ext uri="{FF2B5EF4-FFF2-40B4-BE49-F238E27FC236}">
                <a16:creationId xmlns:a16="http://schemas.microsoft.com/office/drawing/2014/main" id="{A4517937-B011-4C8B-B1A7-78B060C916FE}"/>
              </a:ext>
            </a:extLst>
          </p:cNvPr>
          <p:cNvSpPr>
            <a:spLocks noGrp="1"/>
          </p:cNvSpPr>
          <p:nvPr>
            <p:ph idx="1"/>
          </p:nvPr>
        </p:nvSpPr>
        <p:spPr/>
        <p:txBody>
          <a:bodyPr>
            <a:normAutofit/>
          </a:bodyPr>
          <a:lstStyle/>
          <a:p>
            <a:r>
              <a:rPr lang="en-US" dirty="0"/>
              <a:t>The main aim of this project is to making an EEG data easier to understand and analyze by using some enhanced and advanced 3D graph and diagram plotting technics available in python.</a:t>
            </a:r>
          </a:p>
          <a:p>
            <a:r>
              <a:rPr lang="en-US" dirty="0"/>
              <a:t>MNE-Python</a:t>
            </a:r>
          </a:p>
          <a:p>
            <a:r>
              <a:rPr lang="en-US" dirty="0"/>
              <a:t>For Scientific computation (NumPy, SciPy)</a:t>
            </a:r>
          </a:p>
          <a:p>
            <a:r>
              <a:rPr lang="en-US" dirty="0"/>
              <a:t>For Visualization (</a:t>
            </a:r>
            <a:r>
              <a:rPr lang="en-US" dirty="0" err="1"/>
              <a:t>Matplotib</a:t>
            </a:r>
            <a:r>
              <a:rPr lang="en-US" dirty="0"/>
              <a:t>, </a:t>
            </a:r>
            <a:r>
              <a:rPr lang="en-US" dirty="0" err="1"/>
              <a:t>Mayavi</a:t>
            </a:r>
            <a:r>
              <a:rPr lang="en-US" dirty="0"/>
              <a:t>)</a:t>
            </a:r>
            <a:endParaRPr lang="en-IN" dirty="0"/>
          </a:p>
        </p:txBody>
      </p:sp>
      <p:pic>
        <p:nvPicPr>
          <p:cNvPr id="4" name="Picture 2">
            <a:extLst>
              <a:ext uri="{FF2B5EF4-FFF2-40B4-BE49-F238E27FC236}">
                <a16:creationId xmlns:a16="http://schemas.microsoft.com/office/drawing/2014/main" id="{C3ADC84A-15F2-4902-98C0-C1CB1E369C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MNE — MNE 0.24.1 documentation">
            <a:extLst>
              <a:ext uri="{FF2B5EF4-FFF2-40B4-BE49-F238E27FC236}">
                <a16:creationId xmlns:a16="http://schemas.microsoft.com/office/drawing/2014/main" id="{6F043792-E54E-4384-BBC4-5134EF3E7739}"/>
              </a:ext>
            </a:extLst>
          </p:cNvPr>
          <p:cNvSpPr>
            <a:spLocks noChangeAspect="1" noChangeArrowheads="1"/>
          </p:cNvSpPr>
          <p:nvPr/>
        </p:nvSpPr>
        <p:spPr bwMode="auto">
          <a:xfrm>
            <a:off x="5943599" y="3276599"/>
            <a:ext cx="3411415" cy="34114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Graphic 6">
            <a:extLst>
              <a:ext uri="{FF2B5EF4-FFF2-40B4-BE49-F238E27FC236}">
                <a16:creationId xmlns:a16="http://schemas.microsoft.com/office/drawing/2014/main" id="{18E74ADE-3D1E-4372-A223-73A5F32CF8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24052" y="3911061"/>
            <a:ext cx="1888990" cy="849852"/>
          </a:xfrm>
          <a:prstGeom prst="rect">
            <a:avLst/>
          </a:prstGeom>
        </p:spPr>
      </p:pic>
      <p:pic>
        <p:nvPicPr>
          <p:cNvPr id="8" name="Picture 7">
            <a:extLst>
              <a:ext uri="{FF2B5EF4-FFF2-40B4-BE49-F238E27FC236}">
                <a16:creationId xmlns:a16="http://schemas.microsoft.com/office/drawing/2014/main" id="{76A77FB4-E247-4E95-BF00-9AED15859300}"/>
              </a:ext>
            </a:extLst>
          </p:cNvPr>
          <p:cNvPicPr>
            <a:picLocks noChangeAspect="1"/>
          </p:cNvPicPr>
          <p:nvPr/>
        </p:nvPicPr>
        <p:blipFill>
          <a:blip r:embed="rId6"/>
          <a:stretch>
            <a:fillRect/>
          </a:stretch>
        </p:blipFill>
        <p:spPr>
          <a:xfrm>
            <a:off x="1289171" y="5132298"/>
            <a:ext cx="4805240" cy="1922096"/>
          </a:xfrm>
          <a:prstGeom prst="rect">
            <a:avLst/>
          </a:prstGeom>
        </p:spPr>
      </p:pic>
      <p:pic>
        <p:nvPicPr>
          <p:cNvPr id="11" name="Graphic 10">
            <a:extLst>
              <a:ext uri="{FF2B5EF4-FFF2-40B4-BE49-F238E27FC236}">
                <a16:creationId xmlns:a16="http://schemas.microsoft.com/office/drawing/2014/main" id="{C89E7AB0-EF50-4723-BA16-93EE7DF267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24448" y="5856263"/>
            <a:ext cx="3194538" cy="766689"/>
          </a:xfrm>
          <a:prstGeom prst="rect">
            <a:avLst/>
          </a:prstGeom>
        </p:spPr>
      </p:pic>
      <p:pic>
        <p:nvPicPr>
          <p:cNvPr id="1030" name="Picture 6" descr="Mayavi: 3D scientific data visualization and plotting in Python — mayavi  4.7.4 documentation">
            <a:extLst>
              <a:ext uri="{FF2B5EF4-FFF2-40B4-BE49-F238E27FC236}">
                <a16:creationId xmlns:a16="http://schemas.microsoft.com/office/drawing/2014/main" id="{CE6B3C2C-0011-4EA3-8B6F-F15A3809A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9579" y="3503426"/>
            <a:ext cx="1817371" cy="155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9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C35E-DDE4-4D41-9563-32320B6CD2B0}"/>
              </a:ext>
            </a:extLst>
          </p:cNvPr>
          <p:cNvSpPr>
            <a:spLocks noGrp="1"/>
          </p:cNvSpPr>
          <p:nvPr>
            <p:ph type="title"/>
          </p:nvPr>
        </p:nvSpPr>
        <p:spPr/>
        <p:txBody>
          <a:bodyPr/>
          <a:lstStyle/>
          <a:p>
            <a:r>
              <a:rPr lang="en-IN" dirty="0"/>
              <a:t>Problem Definition </a:t>
            </a:r>
          </a:p>
        </p:txBody>
      </p:sp>
      <p:sp>
        <p:nvSpPr>
          <p:cNvPr id="3" name="Content Placeholder 2">
            <a:extLst>
              <a:ext uri="{FF2B5EF4-FFF2-40B4-BE49-F238E27FC236}">
                <a16:creationId xmlns:a16="http://schemas.microsoft.com/office/drawing/2014/main" id="{A5C67002-C2BA-4779-9450-48A28F07F9DF}"/>
              </a:ext>
            </a:extLst>
          </p:cNvPr>
          <p:cNvSpPr>
            <a:spLocks noGrp="1"/>
          </p:cNvSpPr>
          <p:nvPr>
            <p:ph idx="1"/>
          </p:nvPr>
        </p:nvSpPr>
        <p:spPr/>
        <p:txBody>
          <a:bodyPr/>
          <a:lstStyle/>
          <a:p>
            <a:r>
              <a:rPr lang="en-US" dirty="0"/>
              <a:t>Develop a project that will help one to analyze an EEG signal data. Develop a program or a way to visualize all this huge data in advanced and enhanced user-friendly view so, people can visualize EEG data in 3D. EEG analysis is widely used in brain-disease diagnosis and assessment. This project shall be helpful for that field also. Analyzing EEG data and represent it in such way that user can interact with it and can see it however they want to see.</a:t>
            </a:r>
            <a:endParaRPr lang="en-IN" dirty="0"/>
          </a:p>
        </p:txBody>
      </p:sp>
      <p:pic>
        <p:nvPicPr>
          <p:cNvPr id="6" name="Picture 2">
            <a:extLst>
              <a:ext uri="{FF2B5EF4-FFF2-40B4-BE49-F238E27FC236}">
                <a16:creationId xmlns:a16="http://schemas.microsoft.com/office/drawing/2014/main" id="{AF24E598-2FF8-4724-A748-4CC4512457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5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CF74-F0D3-4351-92E2-8560F7009701}"/>
              </a:ext>
            </a:extLst>
          </p:cNvPr>
          <p:cNvSpPr>
            <a:spLocks noGrp="1"/>
          </p:cNvSpPr>
          <p:nvPr>
            <p:ph type="title"/>
          </p:nvPr>
        </p:nvSpPr>
        <p:spPr/>
        <p:txBody>
          <a:bodyPr/>
          <a:lstStyle/>
          <a:p>
            <a:r>
              <a:rPr lang="en-IN" dirty="0"/>
              <a:t>Proposed methodology</a:t>
            </a:r>
          </a:p>
        </p:txBody>
      </p:sp>
      <p:sp>
        <p:nvSpPr>
          <p:cNvPr id="3" name="Content Placeholder 2">
            <a:extLst>
              <a:ext uri="{FF2B5EF4-FFF2-40B4-BE49-F238E27FC236}">
                <a16:creationId xmlns:a16="http://schemas.microsoft.com/office/drawing/2014/main" id="{F0349609-46CD-46C0-A758-F95FEDF8B9D6}"/>
              </a:ext>
            </a:extLst>
          </p:cNvPr>
          <p:cNvSpPr>
            <a:spLocks noGrp="1"/>
          </p:cNvSpPr>
          <p:nvPr>
            <p:ph idx="1"/>
          </p:nvPr>
        </p:nvSpPr>
        <p:spPr>
          <a:xfrm>
            <a:off x="541176" y="2249487"/>
            <a:ext cx="11374016" cy="3541714"/>
          </a:xfrm>
        </p:spPr>
        <p:txBody>
          <a:bodyPr>
            <a:normAutofit/>
          </a:bodyPr>
          <a:lstStyle/>
          <a:p>
            <a:r>
              <a:rPr lang="en-US" dirty="0"/>
              <a:t>The targets of EEG analysis are to help researchers gain a better understanding of the brain; assist physicians in diagnosis and treatment choices; and to boost brain-computer interface technology.</a:t>
            </a:r>
          </a:p>
          <a:p>
            <a:r>
              <a:rPr lang="en-US" dirty="0"/>
              <a:t>Non-invasive electroencephalogram (EEG)-based brain-computer interfaces can be characterized by the technique used to measure brain activity and by the way that different brain signals are translated into commands that control an effector (e.g., controlling a computer cursor for word processing and accessing the internet). </a:t>
            </a:r>
            <a:endParaRPr lang="en-IN" dirty="0"/>
          </a:p>
        </p:txBody>
      </p:sp>
      <p:pic>
        <p:nvPicPr>
          <p:cNvPr id="4" name="Picture 2">
            <a:extLst>
              <a:ext uri="{FF2B5EF4-FFF2-40B4-BE49-F238E27FC236}">
                <a16:creationId xmlns:a16="http://schemas.microsoft.com/office/drawing/2014/main" id="{1BA9899F-E7A6-4FDA-A9F4-34A2CA6118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4" r="20600" b="32367"/>
          <a:stretch/>
        </p:blipFill>
        <p:spPr bwMode="auto">
          <a:xfrm>
            <a:off x="9855201" y="128814"/>
            <a:ext cx="1630784" cy="177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5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B7AE-32A1-47A9-95C9-8108B5767F11}"/>
              </a:ext>
            </a:extLst>
          </p:cNvPr>
          <p:cNvSpPr>
            <a:spLocks noGrp="1"/>
          </p:cNvSpPr>
          <p:nvPr>
            <p:ph type="title"/>
          </p:nvPr>
        </p:nvSpPr>
        <p:spPr/>
        <p:txBody>
          <a:bodyPr/>
          <a:lstStyle/>
          <a:p>
            <a:r>
              <a:rPr lang="en-IN" dirty="0"/>
              <a:t>project architecture</a:t>
            </a:r>
          </a:p>
        </p:txBody>
      </p:sp>
      <p:graphicFrame>
        <p:nvGraphicFramePr>
          <p:cNvPr id="4" name="Content Placeholder 3">
            <a:extLst>
              <a:ext uri="{FF2B5EF4-FFF2-40B4-BE49-F238E27FC236}">
                <a16:creationId xmlns:a16="http://schemas.microsoft.com/office/drawing/2014/main" id="{631E751C-94DF-44A2-9D43-80241C7570FD}"/>
              </a:ext>
            </a:extLst>
          </p:cNvPr>
          <p:cNvGraphicFramePr>
            <a:graphicFrameLocks noGrp="1"/>
          </p:cNvGraphicFramePr>
          <p:nvPr>
            <p:ph idx="1"/>
            <p:extLst>
              <p:ext uri="{D42A27DB-BD31-4B8C-83A1-F6EECF244321}">
                <p14:modId xmlns:p14="http://schemas.microsoft.com/office/powerpoint/2010/main" val="3232450945"/>
              </p:ext>
            </p:extLst>
          </p:nvPr>
        </p:nvGraphicFramePr>
        <p:xfrm>
          <a:off x="466166" y="2097088"/>
          <a:ext cx="11600328" cy="4402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a:extLst>
              <a:ext uri="{FF2B5EF4-FFF2-40B4-BE49-F238E27FC236}">
                <a16:creationId xmlns:a16="http://schemas.microsoft.com/office/drawing/2014/main" id="{51ADF9BD-656B-4D33-900E-9074CC5C5D5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374" r="20600" b="32367"/>
          <a:stretch/>
        </p:blipFill>
        <p:spPr bwMode="auto">
          <a:xfrm>
            <a:off x="9855200" y="128814"/>
            <a:ext cx="1694507" cy="184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654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431</TotalTime>
  <Words>711</Words>
  <Application>Microsoft Office PowerPoint</Application>
  <PresentationFormat>Widescreen</PresentationFormat>
  <Paragraphs>114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Tw Cen MT</vt:lpstr>
      <vt:lpstr>Circuit</vt:lpstr>
      <vt:lpstr>EEG data analysis and visualization</vt:lpstr>
      <vt:lpstr>contents</vt:lpstr>
      <vt:lpstr>Introduction to eeg </vt:lpstr>
      <vt:lpstr>PowerPoint Presentation</vt:lpstr>
      <vt:lpstr>motivation</vt:lpstr>
      <vt:lpstr>Introduction to project </vt:lpstr>
      <vt:lpstr>Problem Definition </vt:lpstr>
      <vt:lpstr>Proposed methodology</vt:lpstr>
      <vt:lpstr>project architecture</vt:lpstr>
      <vt:lpstr>MNE EEG workflow diagram</vt:lpstr>
      <vt:lpstr>Literature review</vt:lpstr>
      <vt:lpstr>PowerPoint Presentation</vt:lpstr>
      <vt:lpstr>Resources Required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EEG data analysis and visualization</dc:title>
  <dc:creator>Suyog Chavan</dc:creator>
  <cp:lastModifiedBy>Suyog Chavan</cp:lastModifiedBy>
  <cp:revision>8</cp:revision>
  <dcterms:created xsi:type="dcterms:W3CDTF">2021-12-27T06:07:02Z</dcterms:created>
  <dcterms:modified xsi:type="dcterms:W3CDTF">2021-12-28T04:19:07Z</dcterms:modified>
</cp:coreProperties>
</file>