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8" r:id="rId2"/>
    <p:sldId id="279" r:id="rId3"/>
    <p:sldId id="280" r:id="rId4"/>
    <p:sldId id="298" r:id="rId5"/>
    <p:sldId id="281" r:id="rId6"/>
    <p:sldId id="283" r:id="rId7"/>
    <p:sldId id="284" r:id="rId8"/>
    <p:sldId id="285" r:id="rId9"/>
    <p:sldId id="286" r:id="rId10"/>
    <p:sldId id="297" r:id="rId11"/>
    <p:sldId id="287" r:id="rId12"/>
    <p:sldId id="299" r:id="rId13"/>
    <p:sldId id="288" r:id="rId14"/>
    <p:sldId id="300" r:id="rId15"/>
    <p:sldId id="289" r:id="rId16"/>
    <p:sldId id="290" r:id="rId17"/>
    <p:sldId id="291" r:id="rId18"/>
    <p:sldId id="301" r:id="rId19"/>
    <p:sldId id="292" r:id="rId20"/>
    <p:sldId id="29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3" autoAdjust="0"/>
    <p:restoredTop sz="99283" autoAdjust="0"/>
  </p:normalViewPr>
  <p:slideViewPr>
    <p:cSldViewPr snapToGrid="0">
      <p:cViewPr>
        <p:scale>
          <a:sx n="70" d="100"/>
          <a:sy n="70" d="100"/>
        </p:scale>
        <p:origin x="-96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3D234-7072-40D5-9B53-61F1ABA84E5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7CF007-492F-4E89-A640-54266EFB4F21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Steganography  and its Types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605E3469-8290-49E5-8BF7-79A1E87D980D}" type="parTrans" cxnId="{FC56583A-B070-4FD1-BDD7-DC3C57632911}">
      <dgm:prSet/>
      <dgm:spPr/>
      <dgm:t>
        <a:bodyPr/>
        <a:lstStyle/>
        <a:p>
          <a:endParaRPr lang="en-IN" sz="2000"/>
        </a:p>
      </dgm:t>
    </dgm:pt>
    <dgm:pt modelId="{FBFE00F0-FB86-41EB-B7B8-5431B7C3EE6C}" type="sibTrans" cxnId="{FC56583A-B070-4FD1-BDD7-DC3C57632911}">
      <dgm:prSet/>
      <dgm:spPr/>
      <dgm:t>
        <a:bodyPr/>
        <a:lstStyle/>
        <a:p>
          <a:endParaRPr lang="en-IN" sz="2000"/>
        </a:p>
      </dgm:t>
    </dgm:pt>
    <dgm:pt modelId="{E4E6723F-012D-418D-8482-069FF9FC5EC9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Steganography and Encryption</a:t>
          </a:r>
        </a:p>
      </dgm:t>
    </dgm:pt>
    <dgm:pt modelId="{8390F492-55F3-46BD-A646-533656E02FD7}" type="parTrans" cxnId="{C6EB22A7-4037-4FFD-9114-5FC76F3A47C0}">
      <dgm:prSet/>
      <dgm:spPr/>
      <dgm:t>
        <a:bodyPr/>
        <a:lstStyle/>
        <a:p>
          <a:endParaRPr lang="en-IN" sz="2000"/>
        </a:p>
      </dgm:t>
    </dgm:pt>
    <dgm:pt modelId="{23507226-3B52-4815-A6A5-4DBB5E1BE52A}" type="sibTrans" cxnId="{C6EB22A7-4037-4FFD-9114-5FC76F3A47C0}">
      <dgm:prSet/>
      <dgm:spPr/>
      <dgm:t>
        <a:bodyPr/>
        <a:lstStyle/>
        <a:p>
          <a:endParaRPr lang="en-IN" sz="2000"/>
        </a:p>
      </dgm:t>
    </dgm:pt>
    <dgm:pt modelId="{9810BDC7-3784-469B-8F02-789F43AC07C6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Algorithm</a:t>
          </a:r>
        </a:p>
      </dgm:t>
    </dgm:pt>
    <dgm:pt modelId="{1445D55E-60E4-463F-BEAD-E2130FA0A7D5}" type="parTrans" cxnId="{7A1A0894-4B52-469F-BE14-B065E9EA8A8F}">
      <dgm:prSet/>
      <dgm:spPr/>
      <dgm:t>
        <a:bodyPr/>
        <a:lstStyle/>
        <a:p>
          <a:endParaRPr lang="en-IN" sz="2000"/>
        </a:p>
      </dgm:t>
    </dgm:pt>
    <dgm:pt modelId="{05F96E12-448F-42EB-A4BF-ADB9D9DAC3B5}" type="sibTrans" cxnId="{7A1A0894-4B52-469F-BE14-B065E9EA8A8F}">
      <dgm:prSet/>
      <dgm:spPr/>
      <dgm:t>
        <a:bodyPr/>
        <a:lstStyle/>
        <a:p>
          <a:endParaRPr lang="en-IN" sz="2000"/>
        </a:p>
      </dgm:t>
    </dgm:pt>
    <dgm:pt modelId="{A2DA1F54-7669-46A3-A418-865A8F2B5BC9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Python for steganography</a:t>
          </a:r>
        </a:p>
      </dgm:t>
    </dgm:pt>
    <dgm:pt modelId="{E399C8AA-F3C9-4869-A3A9-5EBFE431DDF2}" type="parTrans" cxnId="{1CB0F6D5-5F8F-47C1-9A30-63275B396909}">
      <dgm:prSet/>
      <dgm:spPr/>
      <dgm:t>
        <a:bodyPr/>
        <a:lstStyle/>
        <a:p>
          <a:endParaRPr lang="en-IN" sz="2000"/>
        </a:p>
      </dgm:t>
    </dgm:pt>
    <dgm:pt modelId="{27127F0E-8132-401D-AFC8-95575B94D0B2}" type="sibTrans" cxnId="{1CB0F6D5-5F8F-47C1-9A30-63275B396909}">
      <dgm:prSet/>
      <dgm:spPr/>
      <dgm:t>
        <a:bodyPr/>
        <a:lstStyle/>
        <a:p>
          <a:endParaRPr lang="en-IN" sz="2000"/>
        </a:p>
      </dgm:t>
    </dgm:pt>
    <dgm:pt modelId="{0239A9ED-1A74-485C-BD21-BA303444B240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Modifications and improvements</a:t>
          </a:r>
        </a:p>
      </dgm:t>
    </dgm:pt>
    <dgm:pt modelId="{54CDEE7C-1817-43F6-A375-502207CCB535}" type="parTrans" cxnId="{CC20476C-3C49-4368-ADCA-8FB9EE94165D}">
      <dgm:prSet/>
      <dgm:spPr/>
      <dgm:t>
        <a:bodyPr/>
        <a:lstStyle/>
        <a:p>
          <a:endParaRPr lang="en-IN" sz="2000"/>
        </a:p>
      </dgm:t>
    </dgm:pt>
    <dgm:pt modelId="{A4FE8D12-1823-499E-A031-FECB44BBA0D3}" type="sibTrans" cxnId="{CC20476C-3C49-4368-ADCA-8FB9EE94165D}">
      <dgm:prSet/>
      <dgm:spPr/>
      <dgm:t>
        <a:bodyPr/>
        <a:lstStyle/>
        <a:p>
          <a:endParaRPr lang="en-IN" sz="2000"/>
        </a:p>
      </dgm:t>
    </dgm:pt>
    <dgm:pt modelId="{DF73B478-D173-4E7C-93D7-A7E3D5707D6E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Uses</a:t>
          </a:r>
        </a:p>
      </dgm:t>
    </dgm:pt>
    <dgm:pt modelId="{138E0EEB-77D0-4DFA-B6E2-37F64CA825D5}" type="parTrans" cxnId="{6C8F859C-75A1-431C-82EC-8B2B83771463}">
      <dgm:prSet/>
      <dgm:spPr/>
      <dgm:t>
        <a:bodyPr/>
        <a:lstStyle/>
        <a:p>
          <a:endParaRPr lang="en-IN" sz="2000"/>
        </a:p>
      </dgm:t>
    </dgm:pt>
    <dgm:pt modelId="{61604DC6-7D0A-4E77-BDFE-156C87F1EA15}" type="sibTrans" cxnId="{6C8F859C-75A1-431C-82EC-8B2B83771463}">
      <dgm:prSet/>
      <dgm:spPr/>
      <dgm:t>
        <a:bodyPr/>
        <a:lstStyle/>
        <a:p>
          <a:endParaRPr lang="en-IN" sz="2000"/>
        </a:p>
      </dgm:t>
    </dgm:pt>
    <dgm:pt modelId="{06544267-22FE-45D7-AFD4-63B150FE2F61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Conclusion</a:t>
          </a: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FD48EB25-B907-46A6-AF99-99AED8D1BF92}" type="parTrans" cxnId="{7F91472F-A095-42E9-A9A0-DEA2B0C1560C}">
      <dgm:prSet/>
      <dgm:spPr/>
      <dgm:t>
        <a:bodyPr/>
        <a:lstStyle/>
        <a:p>
          <a:endParaRPr lang="en-IN" sz="2000"/>
        </a:p>
      </dgm:t>
    </dgm:pt>
    <dgm:pt modelId="{0E62A31F-9251-4F3B-BBA3-AAA8E75FD87B}" type="sibTrans" cxnId="{7F91472F-A095-42E9-A9A0-DEA2B0C1560C}">
      <dgm:prSet/>
      <dgm:spPr/>
      <dgm:t>
        <a:bodyPr/>
        <a:lstStyle/>
        <a:p>
          <a:endParaRPr lang="en-IN" sz="2000"/>
        </a:p>
      </dgm:t>
    </dgm:pt>
    <dgm:pt modelId="{0A8F9934-034E-4CCA-A881-DBFB8B9B2E0A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Steganography using Image as the media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BB72E104-6F67-4F38-AFC3-E80CD82895CD}" type="sibTrans" cxnId="{A6AFF202-B66D-485A-8269-425DEC1FDFEC}">
      <dgm:prSet/>
      <dgm:spPr/>
      <dgm:t>
        <a:bodyPr/>
        <a:lstStyle/>
        <a:p>
          <a:endParaRPr lang="en-IN" sz="2000"/>
        </a:p>
      </dgm:t>
    </dgm:pt>
    <dgm:pt modelId="{688C2704-D0F5-4539-9547-4E71DA8F3620}" type="parTrans" cxnId="{A6AFF202-B66D-485A-8269-425DEC1FDFEC}">
      <dgm:prSet/>
      <dgm:spPr/>
      <dgm:t>
        <a:bodyPr/>
        <a:lstStyle/>
        <a:p>
          <a:endParaRPr lang="en-IN" sz="2000"/>
        </a:p>
      </dgm:t>
    </dgm:pt>
    <dgm:pt modelId="{6381B487-B4E0-4F93-96AB-B8541AAD176D}" type="pres">
      <dgm:prSet presAssocID="{FBE3D234-7072-40D5-9B53-61F1ABA84E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053FB-B9D0-4CA9-A030-41D7DE3EFFA1}" type="pres">
      <dgm:prSet presAssocID="{127CF007-492F-4E89-A640-54266EFB4F2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9C6305-A72B-45C0-AC2F-CDA655895159}" type="pres">
      <dgm:prSet presAssocID="{FBFE00F0-FB86-41EB-B7B8-5431B7C3EE6C}" presName="spacer" presStyleCnt="0"/>
      <dgm:spPr/>
    </dgm:pt>
    <dgm:pt modelId="{7D4BB366-6C91-450B-985D-77ADE8BFEA70}" type="pres">
      <dgm:prSet presAssocID="{0A8F9934-034E-4CCA-A881-DBFB8B9B2E0A}" presName="parentText" presStyleLbl="node1" presStyleIdx="1" presStyleCnt="8" custScaleY="89118" custLinFactNeighborY="260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ACE5A-18C3-4F05-AD3A-BE9893379143}" type="pres">
      <dgm:prSet presAssocID="{BB72E104-6F67-4F38-AFC3-E80CD82895CD}" presName="spacer" presStyleCnt="0"/>
      <dgm:spPr/>
    </dgm:pt>
    <dgm:pt modelId="{4302B9F0-351C-4F55-A1D3-84CC9248C4B1}" type="pres">
      <dgm:prSet presAssocID="{E4E6723F-012D-418D-8482-069FF9FC5EC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9BDB0-741F-4288-9757-D4DEE9886706}" type="pres">
      <dgm:prSet presAssocID="{23507226-3B52-4815-A6A5-4DBB5E1BE52A}" presName="spacer" presStyleCnt="0"/>
      <dgm:spPr/>
    </dgm:pt>
    <dgm:pt modelId="{D5F7A610-6B94-4E69-9BAA-7F8E215DC171}" type="pres">
      <dgm:prSet presAssocID="{9810BDC7-3784-469B-8F02-789F43AC07C6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23D47-0446-44DD-A64B-7E012BE48D8A}" type="pres">
      <dgm:prSet presAssocID="{05F96E12-448F-42EB-A4BF-ADB9D9DAC3B5}" presName="spacer" presStyleCnt="0"/>
      <dgm:spPr/>
    </dgm:pt>
    <dgm:pt modelId="{23497C17-A184-4841-8D9E-599EC386C89D}" type="pres">
      <dgm:prSet presAssocID="{A2DA1F54-7669-46A3-A418-865A8F2B5BC9}" presName="parentText" presStyleLbl="node1" presStyleIdx="4" presStyleCnt="8" custLinFactNeighborX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F672C-F2E2-4DAC-9E83-3CE432206304}" type="pres">
      <dgm:prSet presAssocID="{27127F0E-8132-401D-AFC8-95575B94D0B2}" presName="spacer" presStyleCnt="0"/>
      <dgm:spPr/>
    </dgm:pt>
    <dgm:pt modelId="{7D505626-BB17-440C-AFE3-9F31AB8A243C}" type="pres">
      <dgm:prSet presAssocID="{0239A9ED-1A74-485C-BD21-BA303444B24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EF6F6-0EDA-4819-A9A0-63CE2C3E85A3}" type="pres">
      <dgm:prSet presAssocID="{A4FE8D12-1823-499E-A031-FECB44BBA0D3}" presName="spacer" presStyleCnt="0"/>
      <dgm:spPr/>
    </dgm:pt>
    <dgm:pt modelId="{E8E78A24-FF57-4E8C-8549-FC4B0E52A82C}" type="pres">
      <dgm:prSet presAssocID="{DF73B478-D173-4E7C-93D7-A7E3D5707D6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4B695-9450-489C-9C8C-859FA1C8D1E7}" type="pres">
      <dgm:prSet presAssocID="{61604DC6-7D0A-4E77-BDFE-156C87F1EA15}" presName="spacer" presStyleCnt="0"/>
      <dgm:spPr/>
    </dgm:pt>
    <dgm:pt modelId="{64FDC24C-30A5-4FC1-B31F-946D896CED2E}" type="pres">
      <dgm:prSet presAssocID="{06544267-22FE-45D7-AFD4-63B150FE2F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17FF3-198A-45D7-B3E5-6F6E0A3A26C1}" type="presOf" srcId="{E4E6723F-012D-418D-8482-069FF9FC5EC9}" destId="{4302B9F0-351C-4F55-A1D3-84CC9248C4B1}" srcOrd="0" destOrd="0" presId="urn:microsoft.com/office/officeart/2005/8/layout/vList2"/>
    <dgm:cxn modelId="{A904F169-A9A5-40D3-8803-EB69C8CFA0F2}" type="presOf" srcId="{DF73B478-D173-4E7C-93D7-A7E3D5707D6E}" destId="{E8E78A24-FF57-4E8C-8549-FC4B0E52A82C}" srcOrd="0" destOrd="0" presId="urn:microsoft.com/office/officeart/2005/8/layout/vList2"/>
    <dgm:cxn modelId="{A6AFF202-B66D-485A-8269-425DEC1FDFEC}" srcId="{FBE3D234-7072-40D5-9B53-61F1ABA84E5B}" destId="{0A8F9934-034E-4CCA-A881-DBFB8B9B2E0A}" srcOrd="1" destOrd="0" parTransId="{688C2704-D0F5-4539-9547-4E71DA8F3620}" sibTransId="{BB72E104-6F67-4F38-AFC3-E80CD82895CD}"/>
    <dgm:cxn modelId="{CC20476C-3C49-4368-ADCA-8FB9EE94165D}" srcId="{FBE3D234-7072-40D5-9B53-61F1ABA84E5B}" destId="{0239A9ED-1A74-485C-BD21-BA303444B240}" srcOrd="5" destOrd="0" parTransId="{54CDEE7C-1817-43F6-A375-502207CCB535}" sibTransId="{A4FE8D12-1823-499E-A031-FECB44BBA0D3}"/>
    <dgm:cxn modelId="{DBEED06D-0C33-40F7-B05D-A419023A685B}" type="presOf" srcId="{127CF007-492F-4E89-A640-54266EFB4F21}" destId="{5E1053FB-B9D0-4CA9-A030-41D7DE3EFFA1}" srcOrd="0" destOrd="0" presId="urn:microsoft.com/office/officeart/2005/8/layout/vList2"/>
    <dgm:cxn modelId="{C6EB22A7-4037-4FFD-9114-5FC76F3A47C0}" srcId="{FBE3D234-7072-40D5-9B53-61F1ABA84E5B}" destId="{E4E6723F-012D-418D-8482-069FF9FC5EC9}" srcOrd="2" destOrd="0" parTransId="{8390F492-55F3-46BD-A646-533656E02FD7}" sibTransId="{23507226-3B52-4815-A6A5-4DBB5E1BE52A}"/>
    <dgm:cxn modelId="{30D98F4B-85FB-41B8-86D4-B77ECCD61996}" type="presOf" srcId="{FBE3D234-7072-40D5-9B53-61F1ABA84E5B}" destId="{6381B487-B4E0-4F93-96AB-B8541AAD176D}" srcOrd="0" destOrd="0" presId="urn:microsoft.com/office/officeart/2005/8/layout/vList2"/>
    <dgm:cxn modelId="{F6E6378D-FAB5-4565-9284-4FBAC75FD000}" type="presOf" srcId="{06544267-22FE-45D7-AFD4-63B150FE2F61}" destId="{64FDC24C-30A5-4FC1-B31F-946D896CED2E}" srcOrd="0" destOrd="0" presId="urn:microsoft.com/office/officeart/2005/8/layout/vList2"/>
    <dgm:cxn modelId="{FC56583A-B070-4FD1-BDD7-DC3C57632911}" srcId="{FBE3D234-7072-40D5-9B53-61F1ABA84E5B}" destId="{127CF007-492F-4E89-A640-54266EFB4F21}" srcOrd="0" destOrd="0" parTransId="{605E3469-8290-49E5-8BF7-79A1E87D980D}" sibTransId="{FBFE00F0-FB86-41EB-B7B8-5431B7C3EE6C}"/>
    <dgm:cxn modelId="{FE2AF100-5BE5-4897-8D4E-6E8A4DD61557}" type="presOf" srcId="{A2DA1F54-7669-46A3-A418-865A8F2B5BC9}" destId="{23497C17-A184-4841-8D9E-599EC386C89D}" srcOrd="0" destOrd="0" presId="urn:microsoft.com/office/officeart/2005/8/layout/vList2"/>
    <dgm:cxn modelId="{04FE69EB-FE73-47C6-AFA4-2B08FC1D96F3}" type="presOf" srcId="{0A8F9934-034E-4CCA-A881-DBFB8B9B2E0A}" destId="{7D4BB366-6C91-450B-985D-77ADE8BFEA70}" srcOrd="0" destOrd="0" presId="urn:microsoft.com/office/officeart/2005/8/layout/vList2"/>
    <dgm:cxn modelId="{6C8F859C-75A1-431C-82EC-8B2B83771463}" srcId="{FBE3D234-7072-40D5-9B53-61F1ABA84E5B}" destId="{DF73B478-D173-4E7C-93D7-A7E3D5707D6E}" srcOrd="6" destOrd="0" parTransId="{138E0EEB-77D0-4DFA-B6E2-37F64CA825D5}" sibTransId="{61604DC6-7D0A-4E77-BDFE-156C87F1EA15}"/>
    <dgm:cxn modelId="{7F91472F-A095-42E9-A9A0-DEA2B0C1560C}" srcId="{FBE3D234-7072-40D5-9B53-61F1ABA84E5B}" destId="{06544267-22FE-45D7-AFD4-63B150FE2F61}" srcOrd="7" destOrd="0" parTransId="{FD48EB25-B907-46A6-AF99-99AED8D1BF92}" sibTransId="{0E62A31F-9251-4F3B-BBA3-AAA8E75FD87B}"/>
    <dgm:cxn modelId="{1CB0F6D5-5F8F-47C1-9A30-63275B396909}" srcId="{FBE3D234-7072-40D5-9B53-61F1ABA84E5B}" destId="{A2DA1F54-7669-46A3-A418-865A8F2B5BC9}" srcOrd="4" destOrd="0" parTransId="{E399C8AA-F3C9-4869-A3A9-5EBFE431DDF2}" sibTransId="{27127F0E-8132-401D-AFC8-95575B94D0B2}"/>
    <dgm:cxn modelId="{3BC4AE43-9D53-4D22-91EC-3FC6B51F1CA9}" type="presOf" srcId="{9810BDC7-3784-469B-8F02-789F43AC07C6}" destId="{D5F7A610-6B94-4E69-9BAA-7F8E215DC171}" srcOrd="0" destOrd="0" presId="urn:microsoft.com/office/officeart/2005/8/layout/vList2"/>
    <dgm:cxn modelId="{FE17CD3B-958A-410B-87F4-820AA297FE18}" type="presOf" srcId="{0239A9ED-1A74-485C-BD21-BA303444B240}" destId="{7D505626-BB17-440C-AFE3-9F31AB8A243C}" srcOrd="0" destOrd="0" presId="urn:microsoft.com/office/officeart/2005/8/layout/vList2"/>
    <dgm:cxn modelId="{7A1A0894-4B52-469F-BE14-B065E9EA8A8F}" srcId="{FBE3D234-7072-40D5-9B53-61F1ABA84E5B}" destId="{9810BDC7-3784-469B-8F02-789F43AC07C6}" srcOrd="3" destOrd="0" parTransId="{1445D55E-60E4-463F-BEAD-E2130FA0A7D5}" sibTransId="{05F96E12-448F-42EB-A4BF-ADB9D9DAC3B5}"/>
    <dgm:cxn modelId="{E2F03695-EDAC-41C6-B329-89A20A8D4D38}" type="presParOf" srcId="{6381B487-B4E0-4F93-96AB-B8541AAD176D}" destId="{5E1053FB-B9D0-4CA9-A030-41D7DE3EFFA1}" srcOrd="0" destOrd="0" presId="urn:microsoft.com/office/officeart/2005/8/layout/vList2"/>
    <dgm:cxn modelId="{F3ABE179-6CE7-4283-83D6-6CA51F15E8E2}" type="presParOf" srcId="{6381B487-B4E0-4F93-96AB-B8541AAD176D}" destId="{7D9C6305-A72B-45C0-AC2F-CDA655895159}" srcOrd="1" destOrd="0" presId="urn:microsoft.com/office/officeart/2005/8/layout/vList2"/>
    <dgm:cxn modelId="{D371E1D9-616E-42D9-9382-EF2ABB017EDF}" type="presParOf" srcId="{6381B487-B4E0-4F93-96AB-B8541AAD176D}" destId="{7D4BB366-6C91-450B-985D-77ADE8BFEA70}" srcOrd="2" destOrd="0" presId="urn:microsoft.com/office/officeart/2005/8/layout/vList2"/>
    <dgm:cxn modelId="{6069416D-1D3A-4A4E-8E8D-63A51AE15AA2}" type="presParOf" srcId="{6381B487-B4E0-4F93-96AB-B8541AAD176D}" destId="{03DACE5A-18C3-4F05-AD3A-BE9893379143}" srcOrd="3" destOrd="0" presId="urn:microsoft.com/office/officeart/2005/8/layout/vList2"/>
    <dgm:cxn modelId="{6B771941-A67D-4C3C-A9C0-6C5D50E36DEB}" type="presParOf" srcId="{6381B487-B4E0-4F93-96AB-B8541AAD176D}" destId="{4302B9F0-351C-4F55-A1D3-84CC9248C4B1}" srcOrd="4" destOrd="0" presId="urn:microsoft.com/office/officeart/2005/8/layout/vList2"/>
    <dgm:cxn modelId="{A05DD20D-A689-48B0-9679-D4348A64E1D0}" type="presParOf" srcId="{6381B487-B4E0-4F93-96AB-B8541AAD176D}" destId="{4239BDB0-741F-4288-9757-D4DEE9886706}" srcOrd="5" destOrd="0" presId="urn:microsoft.com/office/officeart/2005/8/layout/vList2"/>
    <dgm:cxn modelId="{7B2C16E4-C301-4A29-86A3-BB2D35150D86}" type="presParOf" srcId="{6381B487-B4E0-4F93-96AB-B8541AAD176D}" destId="{D5F7A610-6B94-4E69-9BAA-7F8E215DC171}" srcOrd="6" destOrd="0" presId="urn:microsoft.com/office/officeart/2005/8/layout/vList2"/>
    <dgm:cxn modelId="{A6042CF1-D23A-4616-8027-E414E1305970}" type="presParOf" srcId="{6381B487-B4E0-4F93-96AB-B8541AAD176D}" destId="{34C23D47-0446-44DD-A64B-7E012BE48D8A}" srcOrd="7" destOrd="0" presId="urn:microsoft.com/office/officeart/2005/8/layout/vList2"/>
    <dgm:cxn modelId="{7FADF0EE-0EBC-4262-B740-49ED9A6BB9DA}" type="presParOf" srcId="{6381B487-B4E0-4F93-96AB-B8541AAD176D}" destId="{23497C17-A184-4841-8D9E-599EC386C89D}" srcOrd="8" destOrd="0" presId="urn:microsoft.com/office/officeart/2005/8/layout/vList2"/>
    <dgm:cxn modelId="{B9B8A97D-04AC-4E81-9808-227A15F2C5ED}" type="presParOf" srcId="{6381B487-B4E0-4F93-96AB-B8541AAD176D}" destId="{A6AF672C-F2E2-4DAC-9E83-3CE432206304}" srcOrd="9" destOrd="0" presId="urn:microsoft.com/office/officeart/2005/8/layout/vList2"/>
    <dgm:cxn modelId="{284EA953-A28D-48B4-86B7-6692EB459229}" type="presParOf" srcId="{6381B487-B4E0-4F93-96AB-B8541AAD176D}" destId="{7D505626-BB17-440C-AFE3-9F31AB8A243C}" srcOrd="10" destOrd="0" presId="urn:microsoft.com/office/officeart/2005/8/layout/vList2"/>
    <dgm:cxn modelId="{19248F30-254A-4CF1-B8F4-28AA9E0D3AF7}" type="presParOf" srcId="{6381B487-B4E0-4F93-96AB-B8541AAD176D}" destId="{63EEF6F6-0EDA-4819-A9A0-63CE2C3E85A3}" srcOrd="11" destOrd="0" presId="urn:microsoft.com/office/officeart/2005/8/layout/vList2"/>
    <dgm:cxn modelId="{F361A7E4-9D0F-4C24-9F67-AAEA639D21DC}" type="presParOf" srcId="{6381B487-B4E0-4F93-96AB-B8541AAD176D}" destId="{E8E78A24-FF57-4E8C-8549-FC4B0E52A82C}" srcOrd="12" destOrd="0" presId="urn:microsoft.com/office/officeart/2005/8/layout/vList2"/>
    <dgm:cxn modelId="{9ADCB26E-55C2-4903-81E5-3605F823ED24}" type="presParOf" srcId="{6381B487-B4E0-4F93-96AB-B8541AAD176D}" destId="{3C94B695-9450-489C-9C8C-859FA1C8D1E7}" srcOrd="13" destOrd="0" presId="urn:microsoft.com/office/officeart/2005/8/layout/vList2"/>
    <dgm:cxn modelId="{E78C7F87-91C4-4361-B452-98D55419A02E}" type="presParOf" srcId="{6381B487-B4E0-4F93-96AB-B8541AAD176D}" destId="{64FDC24C-30A5-4FC1-B31F-946D896CED2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053FB-B9D0-4CA9-A030-41D7DE3EFFA1}">
      <dsp:nvSpPr>
        <dsp:cNvPr id="0" name=""/>
        <dsp:cNvSpPr/>
      </dsp:nvSpPr>
      <dsp:spPr>
        <a:xfrm>
          <a:off x="0" y="48343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Steganography  and its Types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760" y="72103"/>
        <a:ext cx="6227155" cy="439200"/>
      </dsp:txXfrm>
    </dsp:sp>
    <dsp:sp modelId="{7D4BB366-6C91-450B-985D-77ADE8BFEA70}">
      <dsp:nvSpPr>
        <dsp:cNvPr id="0" name=""/>
        <dsp:cNvSpPr/>
      </dsp:nvSpPr>
      <dsp:spPr>
        <a:xfrm>
          <a:off x="0" y="629463"/>
          <a:ext cx="6274675" cy="433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Steganography using Image as the media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174" y="650637"/>
        <a:ext cx="6232327" cy="391407"/>
      </dsp:txXfrm>
    </dsp:sp>
    <dsp:sp modelId="{4302B9F0-351C-4F55-A1D3-84CC9248C4B1}">
      <dsp:nvSpPr>
        <dsp:cNvPr id="0" name=""/>
        <dsp:cNvSpPr/>
      </dsp:nvSpPr>
      <dsp:spPr>
        <a:xfrm>
          <a:off x="0" y="11185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Steganography and Encryption</a:t>
          </a:r>
        </a:p>
      </dsp:txBody>
      <dsp:txXfrm>
        <a:off x="23760" y="1142338"/>
        <a:ext cx="6227155" cy="439200"/>
      </dsp:txXfrm>
    </dsp:sp>
    <dsp:sp modelId="{D5F7A610-6B94-4E69-9BAA-7F8E215DC171}">
      <dsp:nvSpPr>
        <dsp:cNvPr id="0" name=""/>
        <dsp:cNvSpPr/>
      </dsp:nvSpPr>
      <dsp:spPr>
        <a:xfrm>
          <a:off x="0" y="16801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Algorithm</a:t>
          </a:r>
        </a:p>
      </dsp:txBody>
      <dsp:txXfrm>
        <a:off x="23760" y="1703938"/>
        <a:ext cx="6227155" cy="439200"/>
      </dsp:txXfrm>
    </dsp:sp>
    <dsp:sp modelId="{23497C17-A184-4841-8D9E-599EC386C89D}">
      <dsp:nvSpPr>
        <dsp:cNvPr id="0" name=""/>
        <dsp:cNvSpPr/>
      </dsp:nvSpPr>
      <dsp:spPr>
        <a:xfrm>
          <a:off x="0" y="22417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Python for steganography</a:t>
          </a:r>
        </a:p>
      </dsp:txBody>
      <dsp:txXfrm>
        <a:off x="23760" y="2265538"/>
        <a:ext cx="6227155" cy="439200"/>
      </dsp:txXfrm>
    </dsp:sp>
    <dsp:sp modelId="{7D505626-BB17-440C-AFE3-9F31AB8A243C}">
      <dsp:nvSpPr>
        <dsp:cNvPr id="0" name=""/>
        <dsp:cNvSpPr/>
      </dsp:nvSpPr>
      <dsp:spPr>
        <a:xfrm>
          <a:off x="0" y="28033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Modifications and improvements</a:t>
          </a:r>
        </a:p>
      </dsp:txBody>
      <dsp:txXfrm>
        <a:off x="23760" y="2827138"/>
        <a:ext cx="6227155" cy="439200"/>
      </dsp:txXfrm>
    </dsp:sp>
    <dsp:sp modelId="{E8E78A24-FF57-4E8C-8549-FC4B0E52A82C}">
      <dsp:nvSpPr>
        <dsp:cNvPr id="0" name=""/>
        <dsp:cNvSpPr/>
      </dsp:nvSpPr>
      <dsp:spPr>
        <a:xfrm>
          <a:off x="0" y="33649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Uses</a:t>
          </a:r>
        </a:p>
      </dsp:txBody>
      <dsp:txXfrm>
        <a:off x="23760" y="3388738"/>
        <a:ext cx="6227155" cy="439200"/>
      </dsp:txXfrm>
    </dsp:sp>
    <dsp:sp modelId="{64FDC24C-30A5-4FC1-B31F-946D896CED2E}">
      <dsp:nvSpPr>
        <dsp:cNvPr id="0" name=""/>
        <dsp:cNvSpPr/>
      </dsp:nvSpPr>
      <dsp:spPr>
        <a:xfrm>
          <a:off x="0" y="3926578"/>
          <a:ext cx="6274675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Conclusion</a:t>
          </a: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23760" y="3950338"/>
        <a:ext cx="6227155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218EC-D622-469A-B442-2786C52095C9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FE58-5562-4D08-B1D4-78DD279055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8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D2CB18-D44F-4E99-8BE9-C3435C44E40D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6452-0167-499C-95F4-55D00CC92D65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AB9-B2CC-4CC5-AD8A-02D20FA28956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FA8B-4BBF-44AE-B5D7-61D6EFD868DB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5E93-009B-491F-B203-361A24ABFA70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8085-05A7-473E-8929-E3D407ECC5D5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88B7-6EC1-44A9-96CB-8CEDAB4824A0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A812B3-FE8B-4070-AE89-35CD3F87D793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D02BB7-23DC-42AE-BB95-5D605819CFB8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4B41-D45B-4361-A298-C4303F1AB7E9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9715-3ED0-411A-9B18-1C988BFEF1E6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1A5-02BF-4652-ADB1-C0113A193FAE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9602-D997-4E1F-A9A7-7C337A95B7CC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0D2B-09E3-49AE-810F-47CD5A496F69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D575-635C-452D-9906-1D7EE65B5C92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D103-1459-4A67-BCCA-6C412D9E5DBF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3B2-A975-414A-9A51-5AE7F720A232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07314A-F066-46A6-AE00-622EEF4A5368}" type="datetime1">
              <a:rPr lang="en-US" smtClean="0"/>
              <a:t>07/05/2015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78055"/>
            <a:ext cx="12192000" cy="1068277"/>
          </a:xfrm>
        </p:spPr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8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Embed </a:t>
            </a:r>
            <a:r>
              <a:rPr lang="en-US" sz="3600" b="1" dirty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messages into images</a:t>
            </a:r>
            <a:endParaRPr lang="en-US" sz="36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22" y="5651938"/>
            <a:ext cx="2300014" cy="40202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4180" y="4288221"/>
            <a:ext cx="567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Project for Information Security 2</a:t>
            </a:r>
          </a:p>
        </p:txBody>
      </p:sp>
      <p:pic>
        <p:nvPicPr>
          <p:cNvPr id="5" name="Picture 4" descr="3.-Steganography.jpg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1715156" y="1179348"/>
            <a:ext cx="9052691" cy="1957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6784" y="5581934"/>
            <a:ext cx="207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Suyog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Swami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396358"/>
            <a:ext cx="10972800" cy="4004441"/>
          </a:xfrm>
        </p:spPr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Message to Cipher text using RSA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Image into 2D array containing RGB values of each pixel.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from a predetermined pixel position.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Iterate through the image from that particular pixel position.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Iterate through the cipher text checking two digits of the text .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digit is less than 64 convert it to binary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continue…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80593"/>
            <a:ext cx="10972800" cy="4074182"/>
          </a:xfrm>
        </p:spPr>
        <p:txBody>
          <a:bodyPr>
            <a:normAutofit/>
          </a:bodyPr>
          <a:lstStyle/>
          <a:p>
            <a:pPr marL="448056" indent="-384048"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binary conversion of the decimal number will be a six bit binary value</a:t>
            </a: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Divide the 6 bits into group of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bits each </a:t>
            </a: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2 bits at LSB of R – G – B pixel values each.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96" y="3889612"/>
            <a:ext cx="8125678" cy="25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continue…</a:t>
            </a:r>
            <a:endParaRPr lang="en-US" dirty="0"/>
          </a:p>
        </p:txBody>
      </p:sp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Select the next pixel position using the value replaced at ‘B’ of previous pixel</a:t>
            </a:r>
          </a:p>
          <a:p>
            <a:pPr marL="285750" indent="-285750"/>
            <a:r>
              <a:rPr lang="en-US" dirty="0" smtClean="0"/>
              <a:t>Go to the next pixel and repeat same steps as before.</a:t>
            </a:r>
          </a:p>
          <a:p>
            <a:pPr marL="285750" indent="-285750"/>
            <a:r>
              <a:rPr lang="en-US" dirty="0" smtClean="0"/>
              <a:t>Problem??</a:t>
            </a:r>
          </a:p>
          <a:p>
            <a:pPr marL="285750" indent="-285750"/>
            <a:r>
              <a:rPr lang="en-US" dirty="0" smtClean="0"/>
              <a:t>What if the number of pixels end??</a:t>
            </a:r>
          </a:p>
          <a:p>
            <a:pPr marL="285750" indent="-285750"/>
            <a:r>
              <a:rPr lang="en-US" dirty="0" smtClean="0"/>
              <a:t>A normal 512 * 512 dimension image has in total 262144 pixel position</a:t>
            </a:r>
          </a:p>
          <a:p>
            <a:pPr marL="285750" indent="-285750"/>
            <a:r>
              <a:rPr lang="en-US" dirty="0" smtClean="0"/>
              <a:t>So there are enough pixels to fill and still many </a:t>
            </a:r>
            <a:r>
              <a:rPr lang="en-US" dirty="0" smtClean="0"/>
              <a:t>remain</a:t>
            </a:r>
            <a:r>
              <a:rPr lang="en-US" dirty="0" smtClean="0"/>
              <a:t> </a:t>
            </a:r>
            <a:r>
              <a:rPr lang="en-US" dirty="0" smtClean="0"/>
              <a:t>unchanged</a:t>
            </a:r>
            <a:endParaRPr lang="en-US" dirty="0"/>
          </a:p>
          <a:p>
            <a:pPr marL="285750" indent="-285750"/>
            <a:r>
              <a:rPr lang="en-US" dirty="0" smtClean="0"/>
              <a:t>How will the embedded image look like: Demo 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" y="2374378"/>
            <a:ext cx="3810205" cy="416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9" y="2456597"/>
            <a:ext cx="2688608" cy="3451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13" y="2353102"/>
            <a:ext cx="3166281" cy="40067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Plus Decryption 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85" y="2207715"/>
            <a:ext cx="9695016" cy="34163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we know the initial predetermined point of start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start iterating from that point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get the R-G-B value of the pixel.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each value into binary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the 2 LSB’s.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a 6 bit binary from the 2-2-2 bits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get the cipher text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we convert the cipher text into its message using RSA decryption.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52" y="3657031"/>
            <a:ext cx="600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Modifications and Improvements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47" y="2146699"/>
            <a:ext cx="11236657" cy="3884996"/>
          </a:xfrm>
        </p:spPr>
        <p:txBody>
          <a:bodyPr>
            <a:normAutofit/>
          </a:bodyPr>
          <a:lstStyle/>
          <a:p>
            <a:pPr marL="64008" indent="0" fontAlgn="auto">
              <a:spcAft>
                <a:spcPts val="0"/>
              </a:spcAft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extra bits of cipher text to replace RGB vales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 3, 4 If the message is big.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different images types: PNG, GIF, JPG, JPEG??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image with large pixel size</a:t>
            </a: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modulo(find number of pixels to skip by taking mod of the pixel position)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image having more than 3 pixel dimensions other than RGB?? Remember HSL</a:t>
            </a:r>
          </a:p>
          <a:p>
            <a:pPr marL="64008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Version and Libraries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2427889"/>
            <a:ext cx="10972800" cy="4026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Pillow 2.8.1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1.9.0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3.4.1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Anaconda(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0951"/>
            <a:ext cx="10972800" cy="3963823"/>
          </a:xfrm>
        </p:spPr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Watermarking</a:t>
            </a:r>
          </a:p>
          <a:p>
            <a:pPr marL="64008" indent="0" fontAlgn="auto">
              <a:spcAft>
                <a:spcPts val="0"/>
              </a:spcAft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2" y="3010184"/>
            <a:ext cx="578665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82" y="6161544"/>
            <a:ext cx="121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http://www.codeproject.com/Articles/17346/Using-Trigonometry-and-Pythagoras-to-WaterMark-an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8056" indent="-384048">
              <a:buFont typeface="Wingdings 2"/>
              <a:buChar char="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Sending texts where existence of messages needs to be kept secret</a:t>
            </a: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Spam messages where the names and the prices of certain drugs are made to appear on the screen using stenographic techniques in conjunction with the rendering of HTML text. 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particular, the images of the letters and numbers that appear on the screen are constructed by carefully arranging the positions of very large numbers of very small characters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48056" indent="-384048"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steganography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1" y="2412123"/>
            <a:ext cx="9530686" cy="40426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Steganography to embed message in an image.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Encrypt and decrypt the message before and after steganography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respectively.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modifications by changing the pixel positions.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 the changes in the image if we embed a large text message inside a small image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47" y="816012"/>
            <a:ext cx="8761413" cy="706964"/>
          </a:xfrm>
        </p:spPr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41557476"/>
              </p:ext>
            </p:extLst>
          </p:nvPr>
        </p:nvGraphicFramePr>
        <p:xfrm>
          <a:off x="528741" y="2205053"/>
          <a:ext cx="6274675" cy="446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2" y="2295810"/>
            <a:ext cx="4627159" cy="4286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64192" y="2318707"/>
            <a:ext cx="10972800" cy="4026885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www.developer.com/java/ent/article.php/3530866/Steganography-101-using-Java.htm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www.itworld.com/article/2826840/crash-course-digital-steganography.html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stackoverflow.com/questions/2659312/how-do-i-convert-a-numpy-array-to-and-display-an-image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waprogramming.com/download.php?download=50af5d0d652e21.01234314.pdf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http://slodive.com/inspiration/weird-tattoos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http://www.steganosaur.us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www.codeproject.com/Articles/17346/Using-Trigonometry-and-Pythagoras-to-WaterMark-an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https://mukarrammukhtar.wordpress.com/rsa-in-java/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atermark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25" y="54593"/>
            <a:ext cx="11273050" cy="4708478"/>
          </a:xfrm>
        </p:spPr>
      </p:pic>
      <p:pic>
        <p:nvPicPr>
          <p:cNvPr id="5" name="Picture 4" descr="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05" y="4926842"/>
            <a:ext cx="10706669" cy="17605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2569779"/>
            <a:ext cx="10972800" cy="38849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Steganography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Greek Word</a:t>
            </a:r>
          </a:p>
          <a:p>
            <a:pPr lvl="1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Steganos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covered, concealed or protected</a:t>
            </a:r>
          </a:p>
          <a:p>
            <a:pPr lvl="1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Graphien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writing </a:t>
            </a:r>
          </a:p>
          <a:p>
            <a:pPr lvl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Hidden Writing </a:t>
            </a:r>
          </a:p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Embedding 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Art and science of hiding messages inside another message or media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54" y="2589852"/>
            <a:ext cx="7606908" cy="3416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Examples dates as back as during Ancient Greece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Histiaeus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as a prisoner of a rival king, needed to communicate a secret message to his own army.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Histiaeus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shaved the head of a willing slave and tattooed his message on the scalp.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slave’s hair had grown back, he was sent to deliver the hidden writing in person.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7" y="2415652"/>
            <a:ext cx="3576281" cy="326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989" y="6191308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</a:t>
            </a:r>
            <a:r>
              <a:rPr lang="en-US" dirty="0"/>
              <a:t>: http://slodive.com/inspiration/weird-tattoos/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steganography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2569779"/>
            <a:ext cx="10972800" cy="388499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Depending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Stego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-Objects	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Audio files(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Echo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hiding, Phase Coding)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Steganography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files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Steganosaurus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Ridgway from University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sheffield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steganography(spams)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steganography(Secure printing)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Steganography using Image as the </a:t>
            </a: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>
          <a:xfrm>
            <a:off x="304800" y="1882776"/>
            <a:ext cx="11582400" cy="48228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Central</a:t>
            </a:r>
          </a:p>
        </p:txBody>
      </p:sp>
      <p:pic>
        <p:nvPicPr>
          <p:cNvPr id="14340" name="Picture 2" descr="E:\IS2\Final Proj Stegano\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8220" y="2433146"/>
            <a:ext cx="4138827" cy="365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5092" y="2433146"/>
            <a:ext cx="6059607" cy="388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n-US" dirty="0"/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Embedding text inside images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that the image before embedding and after embedding looks exactly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alike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color model?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HSL or HSV?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Steganography using Image as the </a:t>
            </a: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6"/>
          <p:cNvSpPr>
            <a:spLocks noGrp="1"/>
          </p:cNvSpPr>
          <p:nvPr>
            <p:ph idx="1"/>
          </p:nvPr>
        </p:nvSpPr>
        <p:spPr>
          <a:xfrm>
            <a:off x="304800" y="2506717"/>
            <a:ext cx="5236191" cy="40442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the significance of the RGB?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is RGB useful?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is this safe?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make it safe?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9" y="4706875"/>
            <a:ext cx="2326902" cy="1693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5446" y="4894797"/>
            <a:ext cx="19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(226, 209)</a:t>
            </a:r>
          </a:p>
          <a:p>
            <a:r>
              <a:rPr lang="en-US" dirty="0"/>
              <a:t>(98, 107, 104)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9415" y="2661314"/>
            <a:ext cx="321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4008" lv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PIL import Image </a:t>
            </a:r>
          </a:p>
          <a:p>
            <a:pPr marL="64008" lvl="0" indent="0">
              <a:buNone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('snapshot.jpg')</a:t>
            </a:r>
          </a:p>
          <a:p>
            <a:pPr marL="64008" lv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im.size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4008" lv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pix=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im.load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4008" lv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print(pix[0,0])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E:\IS2\Final Proj Stegano\snap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71" y="4248790"/>
            <a:ext cx="21526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Steganography and Cryptography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4827"/>
            <a:ext cx="10972800" cy="4089947"/>
          </a:xfrm>
        </p:spPr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ryptography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situations where the existence of the message is clear, but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meaning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message is obscured. 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Steganography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situations where the actual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existence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message needs to be obscured.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these two practices be combined??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Protection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396358"/>
            <a:ext cx="5619845" cy="4004441"/>
          </a:xfrm>
        </p:spPr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: RSA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Asymmetric Encryption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Keys: Public and Private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not possible to calculate these factors for numbers greater than 768 bits.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66" y="2178668"/>
            <a:ext cx="5523576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08" y="5281470"/>
            <a:ext cx="2089387" cy="11193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617</TotalTime>
  <Words>747</Words>
  <Application>Microsoft Office PowerPoint</Application>
  <PresentationFormat>Custom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  Embed messages into images</vt:lpstr>
      <vt:lpstr>Overview</vt:lpstr>
      <vt:lpstr>Introduction</vt:lpstr>
      <vt:lpstr>First Steganography</vt:lpstr>
      <vt:lpstr>Types of steganography</vt:lpstr>
      <vt:lpstr>Steganography using Image as the media</vt:lpstr>
      <vt:lpstr>Steganography using Image as the media</vt:lpstr>
      <vt:lpstr>Steganography and Cryptography</vt:lpstr>
      <vt:lpstr>Algorithm</vt:lpstr>
      <vt:lpstr>Algorithm</vt:lpstr>
      <vt:lpstr>Algorithm continue…</vt:lpstr>
      <vt:lpstr>Algorithm continue…</vt:lpstr>
      <vt:lpstr>Image Processing</vt:lpstr>
      <vt:lpstr>Extract Plus Decryption   </vt:lpstr>
      <vt:lpstr>Modifications and Improvements</vt:lpstr>
      <vt:lpstr>Python Version and Libraries</vt:lpstr>
      <vt:lpstr>Uses</vt:lpstr>
      <vt:lpstr>Uses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suyog swami</cp:lastModifiedBy>
  <cp:revision>99</cp:revision>
  <dcterms:created xsi:type="dcterms:W3CDTF">2015-03-04T12:21:50Z</dcterms:created>
  <dcterms:modified xsi:type="dcterms:W3CDTF">2015-05-07T20:14:22Z</dcterms:modified>
</cp:coreProperties>
</file>