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8" r:id="rId9"/>
    <p:sldId id="269" r:id="rId10"/>
    <p:sldId id="274" r:id="rId11"/>
    <p:sldId id="276" r:id="rId12"/>
    <p:sldId id="282" r:id="rId13"/>
    <p:sldId id="275" r:id="rId14"/>
    <p:sldId id="305" r:id="rId15"/>
    <p:sldId id="316" r:id="rId16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18"/>
      <p:bold r:id="rId19"/>
      <p:italic r:id="rId20"/>
      <p:boldItalic r:id="rId21"/>
    </p:embeddedFont>
    <p:embeddedFont>
      <p:font typeface="Josefin Sans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252A8C-A0E5-4F39-866A-024011E7CECC}">
  <a:tblStyle styleId="{26252A8C-A0E5-4F39-866A-024011E7CE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b347e33a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b347e33a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61f6db21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61f6db21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34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ab8d1ca92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ab8d1ca92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d1e87cec6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d1e87cec6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ab8d1ca92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ab8d1ca927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d1e87cec6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d1e87cec6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4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rot="10800000" flipH="1">
            <a:off x="37927" y="4374834"/>
            <a:ext cx="2505013" cy="76874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10800000">
            <a:off x="6142736" y="4490064"/>
            <a:ext cx="2594745" cy="68451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10800000" flipH="1">
            <a:off x="6632383" y="4238575"/>
            <a:ext cx="3779755" cy="936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 flipH="1">
            <a:off x="-5" y="4269850"/>
            <a:ext cx="2018280" cy="87380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-1" y="4269786"/>
            <a:ext cx="1717924" cy="87359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"/>
          <p:cNvSpPr/>
          <p:nvPr/>
        </p:nvSpPr>
        <p:spPr>
          <a:xfrm rot="10800000">
            <a:off x="6962402" y="4352337"/>
            <a:ext cx="2594826" cy="822238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"/>
          <p:cNvSpPr/>
          <p:nvPr/>
        </p:nvSpPr>
        <p:spPr>
          <a:xfrm rot="5400000">
            <a:off x="8655556" y="414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"/>
          <p:cNvSpPr/>
          <p:nvPr/>
        </p:nvSpPr>
        <p:spPr>
          <a:xfrm rot="-5400000">
            <a:off x="7367731" y="44490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 rot="5400000">
            <a:off x="5923156" y="48443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title" idx="2" hasCustomPrompt="1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1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title" idx="3" hasCustomPrompt="1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4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title" idx="5" hasCustomPrompt="1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6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/>
          <p:nvPr/>
        </p:nvSpPr>
        <p:spPr>
          <a:xfrm rot="10800000" flipH="1">
            <a:off x="6626826" y="3797502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"/>
          <p:cNvSpPr/>
          <p:nvPr/>
        </p:nvSpPr>
        <p:spPr>
          <a:xfrm rot="10800000" flipH="1">
            <a:off x="6287025" y="4590289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 flipH="1">
            <a:off x="7496815" y="4087142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8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8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8"/>
          <p:cNvSpPr/>
          <p:nvPr/>
        </p:nvSpPr>
        <p:spPr>
          <a:xfrm flipH="1">
            <a:off x="-249101" y="82083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8"/>
          <p:cNvSpPr/>
          <p:nvPr/>
        </p:nvSpPr>
        <p:spPr>
          <a:xfrm flipH="1">
            <a:off x="40728" y="-26426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8"/>
          <p:cNvSpPr/>
          <p:nvPr/>
        </p:nvSpPr>
        <p:spPr>
          <a:xfrm rot="10800000" flipH="1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8"/>
          <p:cNvSpPr/>
          <p:nvPr/>
        </p:nvSpPr>
        <p:spPr>
          <a:xfrm rot="10800000" flipH="1">
            <a:off x="-299025" y="-6351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8"/>
          <p:cNvSpPr/>
          <p:nvPr/>
        </p:nvSpPr>
        <p:spPr>
          <a:xfrm rot="10800000" flipH="1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8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8"/>
          <p:cNvSpPr/>
          <p:nvPr/>
        </p:nvSpPr>
        <p:spPr>
          <a:xfrm rot="10800000" flipH="1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3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hasCustomPrompt="1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3" hasCustomPrompt="1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5" hasCustomPrompt="1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/>
          <p:nvPr/>
        </p:nvSpPr>
        <p:spPr>
          <a:xfrm flipH="1">
            <a:off x="3939631" y="122"/>
            <a:ext cx="5126677" cy="157321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"/>
          <p:cNvSpPr/>
          <p:nvPr/>
        </p:nvSpPr>
        <p:spPr>
          <a:xfrm rot="10800000" flipH="1">
            <a:off x="1272707" y="4105046"/>
            <a:ext cx="3936983" cy="103860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9"/>
          <p:cNvSpPr/>
          <p:nvPr/>
        </p:nvSpPr>
        <p:spPr>
          <a:xfrm rot="10800000">
            <a:off x="-1307833" y="3723489"/>
            <a:ext cx="5735030" cy="1420156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9"/>
          <p:cNvSpPr/>
          <p:nvPr/>
        </p:nvSpPr>
        <p:spPr>
          <a:xfrm rot="10800000" flipH="1">
            <a:off x="5013468" y="40"/>
            <a:ext cx="4130832" cy="178819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9"/>
          <p:cNvSpPr/>
          <p:nvPr/>
        </p:nvSpPr>
        <p:spPr>
          <a:xfrm rot="10800000">
            <a:off x="5628780" y="489"/>
            <a:ext cx="3515148" cy="178787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9"/>
          <p:cNvSpPr/>
          <p:nvPr/>
        </p:nvSpPr>
        <p:spPr>
          <a:xfrm rot="10800000" flipH="1">
            <a:off x="-10490" y="3895966"/>
            <a:ext cx="3937105" cy="1247680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9"/>
          <p:cNvSpPr/>
          <p:nvPr/>
        </p:nvSpPr>
        <p:spPr>
          <a:xfrm rot="5400000">
            <a:off x="3159444" y="424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"/>
          <p:cNvSpPr/>
          <p:nvPr/>
        </p:nvSpPr>
        <p:spPr>
          <a:xfrm rot="5400000">
            <a:off x="1528331" y="4264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9"/>
          <p:cNvSpPr/>
          <p:nvPr/>
        </p:nvSpPr>
        <p:spPr>
          <a:xfrm rot="-5400000">
            <a:off x="2223694" y="4212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9"/>
          <p:cNvSpPr/>
          <p:nvPr/>
        </p:nvSpPr>
        <p:spPr>
          <a:xfrm rot="5400000">
            <a:off x="872119" y="36301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"/>
          <p:cNvSpPr/>
          <p:nvPr/>
        </p:nvSpPr>
        <p:spPr>
          <a:xfrm rot="5400000">
            <a:off x="6821956" y="789581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9"/>
          <p:cNvSpPr/>
          <p:nvPr/>
        </p:nvSpPr>
        <p:spPr>
          <a:xfrm rot="5400000">
            <a:off x="5209844" y="821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9"/>
          <p:cNvSpPr/>
          <p:nvPr/>
        </p:nvSpPr>
        <p:spPr>
          <a:xfrm rot="-5400000">
            <a:off x="7250456" y="1788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9"/>
          <p:cNvSpPr/>
          <p:nvPr/>
        </p:nvSpPr>
        <p:spPr>
          <a:xfrm rot="5400000">
            <a:off x="4382131" y="1221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8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>
            <a:spLocks noGrp="1"/>
          </p:cNvSpPr>
          <p:nvPr>
            <p:ph type="subTitle" idx="1"/>
          </p:nvPr>
        </p:nvSpPr>
        <p:spPr>
          <a:xfrm>
            <a:off x="4658775" y="3441800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41"/>
          <p:cNvSpPr txBox="1">
            <a:spLocks noGrp="1"/>
          </p:cNvSpPr>
          <p:nvPr>
            <p:ph type="subTitle" idx="2"/>
          </p:nvPr>
        </p:nvSpPr>
        <p:spPr>
          <a:xfrm>
            <a:off x="2397771" y="1400250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41"/>
          <p:cNvSpPr txBox="1">
            <a:spLocks noGrp="1"/>
          </p:cNvSpPr>
          <p:nvPr>
            <p:ph type="title"/>
          </p:nvPr>
        </p:nvSpPr>
        <p:spPr>
          <a:xfrm>
            <a:off x="4658771" y="28061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548" name="Google Shape;548;p41"/>
          <p:cNvSpPr txBox="1">
            <a:spLocks noGrp="1"/>
          </p:cNvSpPr>
          <p:nvPr>
            <p:ph type="title" idx="3"/>
          </p:nvPr>
        </p:nvSpPr>
        <p:spPr>
          <a:xfrm>
            <a:off x="2397771" y="76455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485275" y="3859450"/>
            <a:ext cx="3336529" cy="1283560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1"/>
          <p:cNvSpPr/>
          <p:nvPr/>
        </p:nvSpPr>
        <p:spPr>
          <a:xfrm rot="1432232" flipH="1">
            <a:off x="-470789" y="4165605"/>
            <a:ext cx="4306753" cy="1531081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1"/>
          <p:cNvSpPr/>
          <p:nvPr/>
        </p:nvSpPr>
        <p:spPr>
          <a:xfrm rot="5772258">
            <a:off x="7200936" y="-653045"/>
            <a:ext cx="2023504" cy="193514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1"/>
          <p:cNvSpPr/>
          <p:nvPr/>
        </p:nvSpPr>
        <p:spPr>
          <a:xfrm rot="707044">
            <a:off x="5289054" y="-380400"/>
            <a:ext cx="4307387" cy="1170580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5289100" y="-380553"/>
            <a:ext cx="4306711" cy="128365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1"/>
          <p:cNvSpPr/>
          <p:nvPr/>
        </p:nvSpPr>
        <p:spPr>
          <a:xfrm rot="855605">
            <a:off x="-610970" y="4000688"/>
            <a:ext cx="4923475" cy="1631508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1"/>
          <p:cNvSpPr/>
          <p:nvPr/>
        </p:nvSpPr>
        <p:spPr>
          <a:xfrm rot="5400000">
            <a:off x="2493669" y="40945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1"/>
          <p:cNvSpPr/>
          <p:nvPr/>
        </p:nvSpPr>
        <p:spPr>
          <a:xfrm rot="5400000">
            <a:off x="1141481" y="39944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1"/>
          <p:cNvSpPr/>
          <p:nvPr/>
        </p:nvSpPr>
        <p:spPr>
          <a:xfrm rot="-5400000">
            <a:off x="1836844" y="3941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"/>
          <p:cNvSpPr/>
          <p:nvPr/>
        </p:nvSpPr>
        <p:spPr>
          <a:xfrm rot="5400000">
            <a:off x="485269" y="33596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1"/>
          <p:cNvSpPr/>
          <p:nvPr/>
        </p:nvSpPr>
        <p:spPr>
          <a:xfrm rot="5400000">
            <a:off x="7169406" y="964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1"/>
          <p:cNvSpPr/>
          <p:nvPr/>
        </p:nvSpPr>
        <p:spPr>
          <a:xfrm rot="5400000">
            <a:off x="5817219" y="8647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1"/>
          <p:cNvSpPr/>
          <p:nvPr/>
        </p:nvSpPr>
        <p:spPr>
          <a:xfrm rot="-5400000">
            <a:off x="6512581" y="8121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"/>
          <p:cNvSpPr/>
          <p:nvPr/>
        </p:nvSpPr>
        <p:spPr>
          <a:xfrm rot="5400000">
            <a:off x="5161006" y="229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42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2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2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2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2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2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37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5"/>
          <p:cNvSpPr/>
          <p:nvPr/>
        </p:nvSpPr>
        <p:spPr>
          <a:xfrm rot="10800000">
            <a:off x="5444252" y="4036344"/>
            <a:ext cx="3644607" cy="111842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55"/>
          <p:cNvSpPr/>
          <p:nvPr/>
        </p:nvSpPr>
        <p:spPr>
          <a:xfrm>
            <a:off x="6207850" y="3883665"/>
            <a:ext cx="2936718" cy="1271100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55"/>
          <p:cNvSpPr/>
          <p:nvPr/>
        </p:nvSpPr>
        <p:spPr>
          <a:xfrm flipH="1">
            <a:off x="6645307" y="3883573"/>
            <a:ext cx="2498729" cy="1271173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5"/>
          <p:cNvSpPr txBox="1">
            <a:spLocks noGrp="1"/>
          </p:cNvSpPr>
          <p:nvPr>
            <p:ph type="title"/>
          </p:nvPr>
        </p:nvSpPr>
        <p:spPr>
          <a:xfrm>
            <a:off x="4691800" y="1922950"/>
            <a:ext cx="35433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05" name="Google Shape;805;p55"/>
          <p:cNvSpPr txBox="1">
            <a:spLocks noGrp="1"/>
          </p:cNvSpPr>
          <p:nvPr>
            <p:ph type="subTitle" idx="1"/>
          </p:nvPr>
        </p:nvSpPr>
        <p:spPr>
          <a:xfrm>
            <a:off x="4691871" y="2757125"/>
            <a:ext cx="35433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55"/>
          <p:cNvSpPr/>
          <p:nvPr/>
        </p:nvSpPr>
        <p:spPr>
          <a:xfrm rot="10800000">
            <a:off x="6742285" y="22388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55"/>
          <p:cNvSpPr/>
          <p:nvPr/>
        </p:nvSpPr>
        <p:spPr>
          <a:xfrm rot="-9367883" flipH="1">
            <a:off x="6298030" y="-379289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55"/>
          <p:cNvSpPr/>
          <p:nvPr/>
        </p:nvSpPr>
        <p:spPr>
          <a:xfrm rot="-9944222">
            <a:off x="6382945" y="-335889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55"/>
          <p:cNvSpPr/>
          <p:nvPr/>
        </p:nvSpPr>
        <p:spPr>
          <a:xfrm rot="5400000">
            <a:off x="8071681" y="778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55"/>
          <p:cNvSpPr/>
          <p:nvPr/>
        </p:nvSpPr>
        <p:spPr>
          <a:xfrm rot="5400000">
            <a:off x="6004944" y="48636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55"/>
          <p:cNvSpPr/>
          <p:nvPr/>
        </p:nvSpPr>
        <p:spPr>
          <a:xfrm rot="-5400000">
            <a:off x="7414856" y="625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55"/>
          <p:cNvSpPr/>
          <p:nvPr/>
        </p:nvSpPr>
        <p:spPr>
          <a:xfrm rot="5400000">
            <a:off x="5348731" y="4228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0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206036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77156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2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2631095" y="4430364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5365175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4874550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332175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2527149" y="4367365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7812289" y="3760467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226292" y="-6916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4" r:id="rId11"/>
    <p:sldLayoutId id="2147483665" r:id="rId12"/>
    <p:sldLayoutId id="2147483687" r:id="rId13"/>
    <p:sldLayoutId id="2147483688" r:id="rId14"/>
    <p:sldLayoutId id="2147483701" r:id="rId15"/>
    <p:sldLayoutId id="2147483710" r:id="rId16"/>
    <p:sldLayoutId id="2147483711" r:id="rId17"/>
    <p:sldLayoutId id="2147483712" r:id="rId18"/>
    <p:sldLayoutId id="2147483713" r:id="rId19"/>
    <p:sldLayoutId id="2147483714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172864" y="2036130"/>
            <a:ext cx="4656874" cy="1071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Chall</a:t>
            </a:r>
            <a:r>
              <a:rPr lang="en-IN" sz="3000" dirty="0"/>
              <a:t>e</a:t>
            </a:r>
            <a:r>
              <a:rPr lang="en" sz="3000" dirty="0"/>
              <a:t>nge 1: </a:t>
            </a:r>
            <a:br>
              <a:rPr lang="en" sz="3000" dirty="0"/>
            </a:br>
            <a:r>
              <a:rPr lang="en" sz="3000" dirty="0"/>
              <a:t>Steve’s Cars Showroom 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36A18-4075-88EF-90AB-28488F121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90" y="1444689"/>
            <a:ext cx="3646546" cy="28707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sx="-80000" sy="-18000" rotWithShape="0">
              <a:schemeClr val="bg1">
                <a:alpha val="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F53574-922E-A901-5EA4-28F9F7073D47}"/>
              </a:ext>
            </a:extLst>
          </p:cNvPr>
          <p:cNvSpPr txBox="1"/>
          <p:nvPr/>
        </p:nvSpPr>
        <p:spPr>
          <a:xfrm>
            <a:off x="2770496" y="582329"/>
            <a:ext cx="309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Josefin Sans" panose="020B0604020202020204" pitchFamily="2" charset="0"/>
              </a:rPr>
              <a:t>SQL : CASE STUDY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Josefin Sans" panose="020B0604020202020204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0AB31E-80A6-0FF4-7C72-48181762E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613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4561" y="0"/>
            <a:ext cx="1270696" cy="367691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2866BC-DF41-01C7-64AC-FFE177851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232" y="2049735"/>
            <a:ext cx="6279424" cy="1044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38BB1D-AB40-0496-0058-B9FA2E29D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53" y="3605275"/>
            <a:ext cx="4000847" cy="541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56494A-D224-4BCA-5032-A8F87C16265F}"/>
              </a:ext>
            </a:extLst>
          </p:cNvPr>
          <p:cNvSpPr txBox="1"/>
          <p:nvPr/>
        </p:nvSpPr>
        <p:spPr>
          <a:xfrm>
            <a:off x="1326045" y="1323108"/>
            <a:ext cx="783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Q6. What are the details of the cars sold in the year 2021 by salesperson 'Emily Wong'?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2C6F4C-A274-4841-D7BA-DBF166F34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714" y="1718249"/>
            <a:ext cx="4488569" cy="701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FA55F-DD81-3C41-89D7-48436E558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078" y="2911860"/>
            <a:ext cx="2407840" cy="6071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397EBD-8807-1EF8-365D-24E997A8D73F}"/>
              </a:ext>
            </a:extLst>
          </p:cNvPr>
          <p:cNvSpPr txBox="1"/>
          <p:nvPr/>
        </p:nvSpPr>
        <p:spPr>
          <a:xfrm>
            <a:off x="1248012" y="1047257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Q7. What is the total revenue generated by the sales of hatchback cars?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EE186D-A551-6485-DA7F-1747D0BBD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63" y="1579386"/>
            <a:ext cx="5008178" cy="810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27D037-BCEA-CCCA-A355-5D5962EFB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002" y="2849513"/>
            <a:ext cx="2193995" cy="586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E23F54-78A9-668C-4E10-71CB5101227C}"/>
              </a:ext>
            </a:extLst>
          </p:cNvPr>
          <p:cNvSpPr txBox="1"/>
          <p:nvPr/>
        </p:nvSpPr>
        <p:spPr>
          <a:xfrm>
            <a:off x="1065235" y="775854"/>
            <a:ext cx="7505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Q8. What is the total revenue generated by the sales of SUV cars in the year 2022?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DDB290-F281-79B6-15E2-D7058EA55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32" y="1302262"/>
            <a:ext cx="5776461" cy="1486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EC4293-AC56-958E-6546-6B481072A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848" y="3256493"/>
            <a:ext cx="3008090" cy="567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B09367-0A63-BC7C-11AC-5DA03153669D}"/>
              </a:ext>
            </a:extLst>
          </p:cNvPr>
          <p:cNvSpPr txBox="1"/>
          <p:nvPr/>
        </p:nvSpPr>
        <p:spPr>
          <a:xfrm>
            <a:off x="810932" y="483999"/>
            <a:ext cx="56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Q9. What is the name and city of the salesperson who sold </a:t>
            </a:r>
          </a:p>
          <a:p>
            <a:r>
              <a:rPr lang="en-I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the most number of cars in the year 2023?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B737C4-5769-81C9-A93C-EF574AC6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26" y="1618638"/>
            <a:ext cx="5433531" cy="1630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1BEF0-78CD-D6FD-F83A-FC0003B4B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926" y="3687714"/>
            <a:ext cx="2562259" cy="482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51EA74-0815-6514-923B-6524D7202416}"/>
              </a:ext>
            </a:extLst>
          </p:cNvPr>
          <p:cNvSpPr txBox="1"/>
          <p:nvPr/>
        </p:nvSpPr>
        <p:spPr>
          <a:xfrm>
            <a:off x="1911926" y="879974"/>
            <a:ext cx="64812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Q10. What is the name and age of the salesperson who generated the </a:t>
            </a:r>
          </a:p>
          <a:p>
            <a:r>
              <a:rPr lang="en-I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highest revenue in the year 2022?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2332273" y="1891976"/>
            <a:ext cx="4656874" cy="679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6000" dirty="0"/>
              <a:t>Thank You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5778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5"/>
          <p:cNvSpPr txBox="1">
            <a:spLocks noGrp="1"/>
          </p:cNvSpPr>
          <p:nvPr>
            <p:ph type="title"/>
          </p:nvPr>
        </p:nvSpPr>
        <p:spPr>
          <a:xfrm>
            <a:off x="540000" y="50805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endParaRPr dirty="0"/>
          </a:p>
        </p:txBody>
      </p:sp>
      <p:sp>
        <p:nvSpPr>
          <p:cNvPr id="1041" name="Google Shape;1041;p75"/>
          <p:cNvSpPr txBox="1">
            <a:spLocks noGrp="1"/>
          </p:cNvSpPr>
          <p:nvPr>
            <p:ph type="body" idx="1"/>
          </p:nvPr>
        </p:nvSpPr>
        <p:spPr>
          <a:xfrm>
            <a:off x="718800" y="2122004"/>
            <a:ext cx="7706400" cy="899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en-IN" sz="1400" dirty="0"/>
              <a:t>Steve runs a top-end car showroom but his data analyst has just quit and left him without his crucial insights.</a:t>
            </a:r>
          </a:p>
          <a:p>
            <a:pPr marL="152400" indent="0">
              <a:buNone/>
            </a:pPr>
            <a:endParaRPr lang="en-IN" sz="14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IN" sz="1400" dirty="0"/>
              <a:t>Can you analyse the following data to provide him with all the answers he requires?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6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Tables</a:t>
            </a:r>
            <a:endParaRPr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F8E276-2B26-B17E-5986-82FAE718CB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24547" y="998468"/>
            <a:ext cx="5694906" cy="3791736"/>
          </a:xfrm>
          <a:prstGeom prst="rect">
            <a:avLst/>
          </a:prstGeom>
          <a:ln>
            <a:noFill/>
          </a:ln>
          <a:effectLst>
            <a:reflection blurRad="25400" endPos="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77"/>
          <p:cNvSpPr txBox="1">
            <a:spLocks noGrp="1"/>
          </p:cNvSpPr>
          <p:nvPr>
            <p:ph type="title" idx="18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</a:t>
            </a:r>
            <a:endParaRPr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4CB36D37-10E1-1A1F-17BE-FEA75CA44B0A}"/>
              </a:ext>
            </a:extLst>
          </p:cNvPr>
          <p:cNvSpPr txBox="1"/>
          <p:nvPr/>
        </p:nvSpPr>
        <p:spPr>
          <a:xfrm>
            <a:off x="1046921" y="1102295"/>
            <a:ext cx="7050157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13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1. What are the details of all cars purchased in the year 2022?</a:t>
            </a:r>
          </a:p>
          <a:p>
            <a:pPr algn="just">
              <a:spcAft>
                <a:spcPts val="600"/>
              </a:spcAft>
            </a:pPr>
            <a:r>
              <a:rPr lang="en-IN" sz="13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2. What is the total number of cars sold by each salesperson?</a:t>
            </a:r>
          </a:p>
          <a:p>
            <a:pPr algn="just">
              <a:spcAft>
                <a:spcPts val="600"/>
              </a:spcAft>
            </a:pPr>
            <a:r>
              <a:rPr lang="en-IN" sz="13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3. What is the total revenue generated by each salesperson?</a:t>
            </a:r>
          </a:p>
          <a:p>
            <a:pPr algn="just">
              <a:spcAft>
                <a:spcPts val="600"/>
              </a:spcAft>
            </a:pPr>
            <a:r>
              <a:rPr lang="en-IN" sz="13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4. What are the details of the cars sold by each salesperson?</a:t>
            </a:r>
          </a:p>
          <a:p>
            <a:pPr algn="just">
              <a:spcAft>
                <a:spcPts val="600"/>
              </a:spcAft>
            </a:pPr>
            <a:r>
              <a:rPr lang="en-IN" sz="13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5. What is the total revenue generated by each car type?</a:t>
            </a:r>
          </a:p>
          <a:p>
            <a:pPr algn="just">
              <a:spcAft>
                <a:spcPts val="600"/>
              </a:spcAft>
            </a:pPr>
            <a:r>
              <a:rPr lang="en-IN" sz="13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6. What are the details of the cars sold in the year 2021 by salesperson 'Emily Wong'?</a:t>
            </a:r>
          </a:p>
          <a:p>
            <a:pPr algn="just">
              <a:spcAft>
                <a:spcPts val="600"/>
              </a:spcAft>
            </a:pPr>
            <a:r>
              <a:rPr lang="en-IN" sz="13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7. What is the total revenue generated by the sales of hatchback cars?</a:t>
            </a:r>
          </a:p>
          <a:p>
            <a:pPr algn="just">
              <a:spcAft>
                <a:spcPts val="600"/>
              </a:spcAft>
            </a:pPr>
            <a:r>
              <a:rPr lang="en-IN" sz="13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8. What is the total revenue generated by the sales of SUV cars in the year 2022?</a:t>
            </a:r>
          </a:p>
          <a:p>
            <a:pPr algn="just">
              <a:spcAft>
                <a:spcPts val="600"/>
              </a:spcAft>
            </a:pPr>
            <a:r>
              <a:rPr lang="en-IN" sz="13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9. What is the name and city of the salesperson who sold the most number of cars in the year 2023?</a:t>
            </a:r>
          </a:p>
          <a:p>
            <a:pPr algn="just">
              <a:spcAft>
                <a:spcPts val="600"/>
              </a:spcAft>
            </a:pPr>
            <a:r>
              <a:rPr lang="en-IN" sz="13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10. What is the name and age of the salesperson who generated the highest revenue in the year 2022?</a:t>
            </a:r>
          </a:p>
          <a:p>
            <a:pPr algn="l"/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A40724-BFAB-00FE-FF2C-4C2D43F35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37" y="1659675"/>
            <a:ext cx="3269263" cy="693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34605B-E808-7A65-1678-51620FCB289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4791" y="2790345"/>
            <a:ext cx="5395428" cy="15241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B67FDA-6A48-CE10-707B-8CAD1B23EF84}"/>
              </a:ext>
            </a:extLst>
          </p:cNvPr>
          <p:cNvSpPr txBox="1"/>
          <p:nvPr/>
        </p:nvSpPr>
        <p:spPr>
          <a:xfrm>
            <a:off x="770637" y="914708"/>
            <a:ext cx="5791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Q1. What are the details of all cars purchased in the year 2022?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4069CEC-C2F8-BCE6-FBFC-79FA02F9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269" y="1687753"/>
            <a:ext cx="5364945" cy="883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58023F-C78D-1052-3CE4-911CDB92A78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43213" y="2846174"/>
            <a:ext cx="2263056" cy="11221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D78194-4FB8-7641-408A-4FEB655A9C81}"/>
              </a:ext>
            </a:extLst>
          </p:cNvPr>
          <p:cNvSpPr txBox="1"/>
          <p:nvPr/>
        </p:nvSpPr>
        <p:spPr>
          <a:xfrm>
            <a:off x="3171918" y="1028700"/>
            <a:ext cx="5833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Q2. What is the total number of cars sold by each salesperson?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2863F9-D9C6-D6E0-6826-EC5EB9F2B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47" y="1723890"/>
            <a:ext cx="4907705" cy="10135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35CD2B-FAEE-986C-5502-371B929C2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452" y="3307040"/>
            <a:ext cx="2332502" cy="11811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7878DA-F4D4-950D-048B-5991A1E53582}"/>
              </a:ext>
            </a:extLst>
          </p:cNvPr>
          <p:cNvSpPr txBox="1"/>
          <p:nvPr/>
        </p:nvSpPr>
        <p:spPr>
          <a:xfrm>
            <a:off x="695747" y="967740"/>
            <a:ext cx="5761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Q3. What is the total revenue generated by each salesperson?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C693BF-9DA2-61ED-597E-29C8DA322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391" y="1181061"/>
            <a:ext cx="6203218" cy="8916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777CFC-31B2-0857-50CF-314384E30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22" y="2384980"/>
            <a:ext cx="3886537" cy="18365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62D2F2-CA3C-5C7F-90CB-2345211D9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384980"/>
            <a:ext cx="3901778" cy="18365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9F5698-F566-FE05-D287-D3E0E0DE50C5}"/>
              </a:ext>
            </a:extLst>
          </p:cNvPr>
          <p:cNvSpPr txBox="1"/>
          <p:nvPr/>
        </p:nvSpPr>
        <p:spPr>
          <a:xfrm>
            <a:off x="1902477" y="657841"/>
            <a:ext cx="5771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Q4. What are the details of the cars sold by each salesperson?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598F1C6-F61D-A829-1B3F-1E4633B5A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61" y="1770814"/>
            <a:ext cx="3223539" cy="8382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EB3F19-286C-308F-5EE7-5CC3907FC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095" y="2609087"/>
            <a:ext cx="1539373" cy="15774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45DB69-9A8D-0E06-9A93-C917721CE7BB}"/>
              </a:ext>
            </a:extLst>
          </p:cNvPr>
          <p:cNvSpPr txBox="1"/>
          <p:nvPr/>
        </p:nvSpPr>
        <p:spPr>
          <a:xfrm>
            <a:off x="844019" y="1048721"/>
            <a:ext cx="5426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Q5. What is the total revenue generated by each car type?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6864"/>
      </a:dk1>
      <a:lt1>
        <a:srgbClr val="FFFFFF"/>
      </a:lt1>
      <a:dk2>
        <a:srgbClr val="28897B"/>
      </a:dk2>
      <a:lt2>
        <a:srgbClr val="80DDC4"/>
      </a:lt2>
      <a:accent1>
        <a:srgbClr val="28897B"/>
      </a:accent1>
      <a:accent2>
        <a:srgbClr val="9DDFCF"/>
      </a:accent2>
      <a:accent3>
        <a:srgbClr val="EBF7F4"/>
      </a:accent3>
      <a:accent4>
        <a:srgbClr val="66BBA8"/>
      </a:accent4>
      <a:accent5>
        <a:srgbClr val="EBF7F4"/>
      </a:accent5>
      <a:accent6>
        <a:srgbClr val="1A6864"/>
      </a:accent6>
      <a:hlink>
        <a:srgbClr val="28897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On-screen Show (16:9)</PresentationFormat>
  <Paragraphs>32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Open Sans</vt:lpstr>
      <vt:lpstr>Fira Sans Condensed</vt:lpstr>
      <vt:lpstr>Roboto Condensed Light</vt:lpstr>
      <vt:lpstr>Josefin Sans</vt:lpstr>
      <vt:lpstr>Poppins</vt:lpstr>
      <vt:lpstr>Anaheim</vt:lpstr>
      <vt:lpstr>Arial</vt:lpstr>
      <vt:lpstr>Aquatic and Physical Therapy Center XL by Slidesgo</vt:lpstr>
      <vt:lpstr>Challenge 1:  Steve’s Cars Showroom </vt:lpstr>
      <vt:lpstr>Intro</vt:lpstr>
      <vt:lpstr>Tables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1:  Steve’s Cars Showroom </dc:title>
  <dc:creator>Suyog</dc:creator>
  <cp:lastModifiedBy>suyog yadav</cp:lastModifiedBy>
  <cp:revision>2</cp:revision>
  <dcterms:modified xsi:type="dcterms:W3CDTF">2023-05-14T20:13:42Z</dcterms:modified>
</cp:coreProperties>
</file>