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60" r:id="rId4"/>
    <p:sldId id="294" r:id="rId5"/>
    <p:sldId id="303" r:id="rId6"/>
    <p:sldId id="298" r:id="rId7"/>
    <p:sldId id="299" r:id="rId8"/>
    <p:sldId id="300" r:id="rId9"/>
    <p:sldId id="267" r:id="rId10"/>
    <p:sldId id="29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66" r:id="rId28"/>
    <p:sldId id="287" r:id="rId29"/>
    <p:sldId id="296" r:id="rId30"/>
    <p:sldId id="301" r:id="rId31"/>
    <p:sldId id="302" r:id="rId32"/>
    <p:sldId id="263" r:id="rId33"/>
    <p:sldId id="269" r:id="rId34"/>
    <p:sldId id="288" r:id="rId35"/>
    <p:sldId id="289" r:id="rId36"/>
    <p:sldId id="290" r:id="rId37"/>
    <p:sldId id="291" r:id="rId38"/>
    <p:sldId id="286" r:id="rId39"/>
    <p:sldId id="257" r:id="rId40"/>
    <p:sldId id="293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6802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0301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291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8008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233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610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09992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9270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11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131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384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817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3823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36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34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62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9048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374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34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yong-leee/CRAProject_SSD" TargetMode="External"/><Relationship Id="rId2" Type="http://schemas.openxmlformats.org/officeDocument/2006/relationships/hyperlink" Target="https://github.com/suyong-leee/CRAProject_Te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eplace-method-with-method-ob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Approve_1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2025.05.22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4800" dirty="0"/>
              <a:t>기능 검증 활동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95943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함수 </a:t>
            </a:r>
            <a:r>
              <a:rPr lang="en-US" altLang="ko-KR" dirty="0"/>
              <a:t>Unit Test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5653418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함수를 개발하기 전에 함수 입출력을 예상하여 테스트 작성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74F78E-687B-4474-AA9F-DCAFDF2C3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98" y="2783258"/>
            <a:ext cx="3152468" cy="34609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2016CB-D266-4AB3-9751-CB9BAEFDC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5233" y="3634315"/>
            <a:ext cx="3553866" cy="24888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960C16-D596-4D62-8116-53302B34C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233" y="2782919"/>
            <a:ext cx="3553867" cy="5535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F0F402-1348-46EA-B9EC-FF5ED8C86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3183" y="2782919"/>
            <a:ext cx="3474257" cy="12241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8F0991-AC32-488F-9995-7C500F15CE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3182" y="4514189"/>
            <a:ext cx="3474256" cy="1477424"/>
          </a:xfrm>
          <a:prstGeom prst="rect">
            <a:avLst/>
          </a:prstGeom>
        </p:spPr>
      </p:pic>
      <p:sp>
        <p:nvSpPr>
          <p:cNvPr id="16" name="화살표: 왼쪽으로 구부러짐 15">
            <a:extLst>
              <a:ext uri="{FF2B5EF4-FFF2-40B4-BE49-F238E27FC236}">
                <a16:creationId xmlns:a16="http://schemas.microsoft.com/office/drawing/2014/main" id="{531B5B51-C28E-4FE4-A91D-B05A22829FE5}"/>
              </a:ext>
            </a:extLst>
          </p:cNvPr>
          <p:cNvSpPr/>
          <p:nvPr/>
        </p:nvSpPr>
        <p:spPr>
          <a:xfrm rot="16200000">
            <a:off x="4125722" y="1849956"/>
            <a:ext cx="342818" cy="11530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왼쪽으로 구부러짐 18">
            <a:extLst>
              <a:ext uri="{FF2B5EF4-FFF2-40B4-BE49-F238E27FC236}">
                <a16:creationId xmlns:a16="http://schemas.microsoft.com/office/drawing/2014/main" id="{20D0F004-AB52-4019-B856-F88A784F74FF}"/>
              </a:ext>
            </a:extLst>
          </p:cNvPr>
          <p:cNvSpPr/>
          <p:nvPr/>
        </p:nvSpPr>
        <p:spPr>
          <a:xfrm rot="16200000">
            <a:off x="8075553" y="1870679"/>
            <a:ext cx="342818" cy="11530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리뷰를 통해 개선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4314812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리뷰를 통해 </a:t>
            </a:r>
            <a:r>
              <a:rPr lang="en-US" altLang="ko-KR" dirty="0" err="1"/>
              <a:t>UnitTest</a:t>
            </a:r>
            <a:r>
              <a:rPr lang="ko-KR" altLang="en-US" dirty="0"/>
              <a:t>가 더 간결하게 작성될 수 있도록 수정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4DB22-47B9-4A4F-82DE-C5F67996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414" y="1316376"/>
            <a:ext cx="6938606" cy="39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59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리뷰를 통해 개선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4314812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리뷰를 통해 </a:t>
            </a:r>
            <a:r>
              <a:rPr lang="en-US" altLang="ko-KR" dirty="0" err="1"/>
              <a:t>UnitTest</a:t>
            </a:r>
            <a:r>
              <a:rPr lang="ko-KR" altLang="en-US" dirty="0"/>
              <a:t>가 더 간결하게 작성될 수 있도록 수정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7CA406-BB2A-480B-B942-EE591E068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80" y="1316376"/>
            <a:ext cx="5648748" cy="49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6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</a:t>
            </a:r>
            <a:r>
              <a:rPr lang="en-US" altLang="ko-KR" dirty="0"/>
              <a:t>Mocking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Main</a:t>
            </a:r>
            <a:r>
              <a:rPr lang="ko-KR" altLang="en-US" dirty="0"/>
              <a:t>함수에서 </a:t>
            </a:r>
            <a:r>
              <a:rPr lang="en-US" altLang="ko-KR" dirty="0" err="1"/>
              <a:t>argc</a:t>
            </a:r>
            <a:r>
              <a:rPr lang="en-US" altLang="ko-KR" dirty="0"/>
              <a:t>, </a:t>
            </a:r>
            <a:r>
              <a:rPr lang="en-US" altLang="ko-KR" dirty="0" err="1"/>
              <a:t>argv</a:t>
            </a:r>
            <a:r>
              <a:rPr lang="ko-KR" altLang="en-US" dirty="0"/>
              <a:t>를 통해 인자를 입력했을 때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해당하는 함수를 호출했는지 확인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79E349-E9D4-48DD-B095-BB2EF230F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2281223"/>
            <a:ext cx="7401958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7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통합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5210358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Write</a:t>
            </a:r>
            <a:r>
              <a:rPr lang="ko-KR" altLang="en-US" dirty="0"/>
              <a:t>만으로 실제 동작이 완료되었는지 확인할 수 없기 때문에 </a:t>
            </a:r>
            <a:r>
              <a:rPr lang="en-US" altLang="ko-KR" dirty="0"/>
              <a:t>TODO</a:t>
            </a:r>
            <a:r>
              <a:rPr lang="ko-KR" altLang="en-US" dirty="0"/>
              <a:t>로 </a:t>
            </a:r>
            <a:r>
              <a:rPr lang="en-US" altLang="ko-KR" dirty="0"/>
              <a:t>Read</a:t>
            </a:r>
            <a:r>
              <a:rPr lang="ko-KR" altLang="en-US" dirty="0"/>
              <a:t>결과를 확인할 수 있도록 주석 추가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A4F8B1-679B-4D5C-8B04-EE60FD25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316376"/>
            <a:ext cx="5640051" cy="414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21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통합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5210358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Read</a:t>
            </a:r>
            <a:r>
              <a:rPr lang="ko-KR" altLang="en-US" dirty="0"/>
              <a:t>구현 시 해당 테스트를 활용해서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기능이 제대로 동작하는지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D82821-9343-4C24-8D1F-5A9D5023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907" y="1318918"/>
            <a:ext cx="564911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</a:t>
            </a:r>
            <a:r>
              <a:rPr lang="en-US" altLang="ko-KR" dirty="0"/>
              <a:t>Fixture</a:t>
            </a:r>
            <a:r>
              <a:rPr lang="ko-KR" altLang="en-US" dirty="0"/>
              <a:t>활용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Class</a:t>
            </a:r>
            <a:r>
              <a:rPr lang="ko-KR" altLang="en-US" dirty="0"/>
              <a:t>의 </a:t>
            </a:r>
            <a:r>
              <a:rPr lang="en-US" altLang="ko-KR" dirty="0"/>
              <a:t>private</a:t>
            </a:r>
            <a:r>
              <a:rPr lang="ko-KR" altLang="en-US" dirty="0"/>
              <a:t>필드에 선언된 함수를 테스트하기 위해서 </a:t>
            </a:r>
            <a:r>
              <a:rPr lang="en-US" altLang="ko-KR" dirty="0"/>
              <a:t>Fixture</a:t>
            </a:r>
            <a:r>
              <a:rPr lang="ko-KR" altLang="en-US" dirty="0"/>
              <a:t>와 </a:t>
            </a:r>
            <a:r>
              <a:rPr lang="en-US" altLang="ko-KR" dirty="0"/>
              <a:t>Friend class</a:t>
            </a:r>
            <a:r>
              <a:rPr lang="ko-KR" altLang="en-US" dirty="0"/>
              <a:t>를 활용하여 접근 가능하도록 구현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0DBE5D-4BA3-4A49-B213-B25C627DE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36" y="2855390"/>
            <a:ext cx="734480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8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</a:t>
            </a:r>
            <a:r>
              <a:rPr lang="en-US" altLang="ko-KR" dirty="0"/>
              <a:t>Fixture</a:t>
            </a:r>
            <a:r>
              <a:rPr lang="ko-KR" altLang="en-US" dirty="0"/>
              <a:t>활용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공통적으로 사용하는 변수</a:t>
            </a:r>
            <a:r>
              <a:rPr lang="en-US" altLang="ko-KR" dirty="0"/>
              <a:t>(</a:t>
            </a:r>
            <a:r>
              <a:rPr lang="en-US" altLang="ko-KR" dirty="0" err="1"/>
              <a:t>SSDDriver</a:t>
            </a:r>
            <a:r>
              <a:rPr lang="en-US" altLang="ko-KR" dirty="0"/>
              <a:t> </a:t>
            </a:r>
            <a:r>
              <a:rPr lang="ko-KR" altLang="en-US" dirty="0"/>
              <a:t>인스턴스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Fixture</a:t>
            </a:r>
            <a:r>
              <a:rPr lang="ko-KR" altLang="en-US" dirty="0"/>
              <a:t>에 선언하여 활용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418C13-2709-45A8-85E1-F2E52E0C0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9" y="3007824"/>
            <a:ext cx="5318885" cy="2533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CA7C74-8EE4-4DDF-AC0F-9C1B41BAB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87" y="2553077"/>
            <a:ext cx="4937980" cy="369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8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</a:t>
            </a:r>
            <a:r>
              <a:rPr lang="en-US" altLang="ko-KR" dirty="0"/>
              <a:t>Fixture</a:t>
            </a:r>
            <a:r>
              <a:rPr lang="ko-KR" altLang="en-US" dirty="0"/>
              <a:t>활용 </a:t>
            </a:r>
            <a:r>
              <a:rPr lang="en-US" altLang="ko-KR" dirty="0"/>
              <a:t>3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공통적으로 사용하는 함수</a:t>
            </a:r>
            <a:r>
              <a:rPr lang="en-US" altLang="ko-KR" dirty="0"/>
              <a:t>(</a:t>
            </a:r>
            <a:r>
              <a:rPr lang="en-US" altLang="ko-KR" dirty="0" err="1"/>
              <a:t>getHex</a:t>
            </a:r>
            <a:r>
              <a:rPr lang="en-US" altLang="ko-KR" dirty="0"/>
              <a:t> </a:t>
            </a:r>
            <a:r>
              <a:rPr lang="ko-KR" altLang="en-US" dirty="0"/>
              <a:t>함수 등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en-US" altLang="ko-KR" dirty="0"/>
              <a:t>Fixture</a:t>
            </a:r>
            <a:r>
              <a:rPr lang="ko-KR" altLang="en-US" dirty="0"/>
              <a:t>에 선언해서 활용 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740939-1EC5-4A7D-98E8-CC949D33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171" y="2479908"/>
            <a:ext cx="5734850" cy="393437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A1C257-99D8-4354-9260-9D4EE0642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997" y="3752460"/>
            <a:ext cx="5357174" cy="257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35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조원 소개 및 역할 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기능 구현 활동</a:t>
            </a:r>
            <a:endParaRPr lang="en-US" altLang="ko-KR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dirty="0" err="1"/>
              <a:t>코딩룰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dirty="0" err="1"/>
              <a:t>아키텍쳐</a:t>
            </a:r>
            <a:r>
              <a:rPr lang="ko-KR" altLang="en-US" dirty="0"/>
              <a:t> 소개</a:t>
            </a:r>
            <a:endParaRPr lang="en-US" altLang="ko-KR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dirty="0"/>
              <a:t>상세 기능 설명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기능 검증 활동</a:t>
            </a:r>
            <a:endParaRPr lang="en-US" altLang="ko-KR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en-US" altLang="ko-KR" dirty="0"/>
              <a:t>Unit Test</a:t>
            </a:r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r>
              <a:rPr lang="en-US" altLang="ko-KR" dirty="0"/>
              <a:t>TDD</a:t>
            </a:r>
            <a:r>
              <a:rPr lang="ko-KR" altLang="en-US" dirty="0"/>
              <a:t> 활용 예시</a:t>
            </a:r>
            <a:endParaRPr lang="en-US" altLang="ko-KR" dirty="0"/>
          </a:p>
          <a:p>
            <a:pPr marL="1606550" lvl="2" indent="-514350">
              <a:spcBef>
                <a:spcPts val="0"/>
              </a:spcBef>
              <a:buSzPts val="2800"/>
              <a:buAutoNum type="arabicPeriod"/>
            </a:pPr>
            <a:r>
              <a:rPr lang="en-US" altLang="ko-KR" dirty="0"/>
              <a:t>Mock</a:t>
            </a:r>
            <a:r>
              <a:rPr lang="ko-KR" altLang="en-US" dirty="0"/>
              <a:t> 활용 예시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 err="1"/>
              <a:t>리팩토링</a:t>
            </a:r>
            <a:r>
              <a:rPr lang="ko-KR" altLang="en-US" dirty="0"/>
              <a:t> 활동</a:t>
            </a:r>
            <a:endParaRPr lang="en-US" altLang="ko-KR" dirty="0"/>
          </a:p>
          <a:p>
            <a:pPr marL="1149350" lvl="1" indent="-514350">
              <a:spcBef>
                <a:spcPts val="0"/>
              </a:spcBef>
              <a:buSzPts val="2800"/>
              <a:buAutoNum type="arabicPeriod"/>
            </a:pPr>
            <a:r>
              <a:rPr lang="ko-KR" altLang="en-US" dirty="0" err="1"/>
              <a:t>클린</a:t>
            </a:r>
            <a:r>
              <a:rPr lang="ko-KR" altLang="en-US" dirty="0"/>
              <a:t> 코드 전후 비교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소감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</a:t>
            </a:r>
            <a:r>
              <a:rPr lang="en-US" altLang="ko-KR" dirty="0"/>
              <a:t>Fixture</a:t>
            </a:r>
            <a:r>
              <a:rPr lang="ko-KR" altLang="en-US" dirty="0"/>
              <a:t>활용 </a:t>
            </a:r>
            <a:r>
              <a:rPr lang="en-US" altLang="ko-KR" dirty="0"/>
              <a:t>4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환경 초기화</a:t>
            </a:r>
            <a:r>
              <a:rPr lang="en-US" altLang="ko-KR" dirty="0"/>
              <a:t>(txt</a:t>
            </a:r>
            <a:r>
              <a:rPr lang="ko-KR" altLang="en-US" dirty="0"/>
              <a:t>파일 초기화</a:t>
            </a:r>
            <a:r>
              <a:rPr lang="en-US" altLang="ko-KR" dirty="0"/>
              <a:t>, buffer</a:t>
            </a:r>
            <a:r>
              <a:rPr lang="ko-KR" altLang="en-US" dirty="0"/>
              <a:t>폴더 초기화 등</a:t>
            </a:r>
            <a:r>
              <a:rPr lang="en-US" altLang="ko-KR" dirty="0"/>
              <a:t>)</a:t>
            </a:r>
            <a:r>
              <a:rPr lang="ko-KR" altLang="en-US" dirty="0"/>
              <a:t>를 위해 </a:t>
            </a:r>
            <a:r>
              <a:rPr lang="en-US" altLang="ko-KR" dirty="0"/>
              <a:t>Fixture</a:t>
            </a:r>
            <a:r>
              <a:rPr lang="ko-KR" altLang="en-US" dirty="0"/>
              <a:t>활용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5B37D1-9D4C-4518-A176-64CBA610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141" y="3289955"/>
            <a:ext cx="7900487" cy="276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89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에러 테스트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정상 동작 이외에 에러 케이스도 확인하도록 테스트 추가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D48BB6-CD2F-4630-A5C8-7FBF5330E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114" y="2685708"/>
            <a:ext cx="5782482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19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기능 테스트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함수 하나하나의 </a:t>
            </a:r>
            <a:r>
              <a:rPr lang="en-US" altLang="ko-KR" dirty="0" err="1"/>
              <a:t>UnitTest</a:t>
            </a:r>
            <a:r>
              <a:rPr lang="ko-KR" altLang="en-US" dirty="0"/>
              <a:t>를 넘어서 기능 하나를 검증할 수 있는 테스트케이스 추가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B433C-F36D-48E6-A130-5C10D776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891" y="2414702"/>
            <a:ext cx="6601093" cy="413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092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지속 업데이트 </a:t>
            </a:r>
            <a:r>
              <a:rPr lang="en-US" altLang="ko-KR" dirty="0"/>
              <a:t>1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Architecture(Command Pattern,</a:t>
            </a:r>
            <a:r>
              <a:rPr lang="ko-KR" altLang="en-US" dirty="0"/>
              <a:t> </a:t>
            </a:r>
            <a:r>
              <a:rPr lang="en-US" altLang="ko-KR" dirty="0"/>
              <a:t>Singleton</a:t>
            </a:r>
            <a:r>
              <a:rPr lang="ko-KR" altLang="en-US" dirty="0"/>
              <a:t>등 </a:t>
            </a:r>
            <a:r>
              <a:rPr lang="en-US" altLang="ko-KR" dirty="0"/>
              <a:t>)</a:t>
            </a:r>
            <a:r>
              <a:rPr lang="ko-KR" altLang="en-US" dirty="0"/>
              <a:t>가 변경되어도 기존의 테스트가 동작하도록 지속하여 업데이트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4B433C-F36D-48E6-A130-5C10D776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645" y="2429752"/>
            <a:ext cx="6092046" cy="38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1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지속 업데이트 </a:t>
            </a:r>
            <a:r>
              <a:rPr lang="en-US" altLang="ko-KR" dirty="0"/>
              <a:t>2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Erase</a:t>
            </a:r>
            <a:r>
              <a:rPr lang="ko-KR" altLang="en-US" dirty="0"/>
              <a:t>및 </a:t>
            </a:r>
            <a:r>
              <a:rPr lang="en-US" altLang="ko-KR" dirty="0" err="1"/>
              <a:t>CommandBuffer</a:t>
            </a:r>
            <a:r>
              <a:rPr lang="ko-KR" altLang="en-US" dirty="0"/>
              <a:t>등 다른 기능에 대해서도 테스트케이스 지속해서 업데이트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6DC6ED-1829-440C-8D77-685465C08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91" y="1976762"/>
            <a:ext cx="5009168" cy="46238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0834C8-6401-4804-9E13-3A691CEC6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67" y="2387534"/>
            <a:ext cx="4433936" cy="385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9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종합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ssd.exe</a:t>
            </a:r>
            <a:r>
              <a:rPr lang="ko-KR" altLang="en-US" dirty="0"/>
              <a:t>의 </a:t>
            </a:r>
            <a:r>
              <a:rPr lang="en-US" altLang="ko-KR" dirty="0"/>
              <a:t>TC</a:t>
            </a:r>
            <a:r>
              <a:rPr lang="ko-KR" altLang="en-US" dirty="0"/>
              <a:t> </a:t>
            </a:r>
            <a:r>
              <a:rPr lang="en-US" altLang="ko-KR" dirty="0"/>
              <a:t>: 52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3FAD756-44BC-4C83-AFFA-4FD6E3B8687F}"/>
              </a:ext>
            </a:extLst>
          </p:cNvPr>
          <p:cNvGraphicFramePr>
            <a:graphicFrameLocks noGrp="1"/>
          </p:cNvGraphicFramePr>
          <p:nvPr/>
        </p:nvGraphicFramePr>
        <p:xfrm>
          <a:off x="879836" y="1772239"/>
          <a:ext cx="9715892" cy="47756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6008">
                  <a:extLst>
                    <a:ext uri="{9D8B030D-6E8A-4147-A177-3AD203B41FA5}">
                      <a16:colId xmlns:a16="http://schemas.microsoft.com/office/drawing/2014/main" val="3227547711"/>
                    </a:ext>
                  </a:extLst>
                </a:gridCol>
                <a:gridCol w="7979884">
                  <a:extLst>
                    <a:ext uri="{9D8B030D-6E8A-4147-A177-3AD203B41FA5}">
                      <a16:colId xmlns:a16="http://schemas.microsoft.com/office/drawing/2014/main" val="3570780919"/>
                    </a:ext>
                  </a:extLst>
                </a:gridCol>
              </a:tblGrid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TC0EmptyRead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ssd_nand.txt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가 비어있을 경우 </a:t>
                      </a:r>
                      <a:r>
                        <a:rPr lang="en-US" altLang="ko-KR" sz="700" u="none" strike="noStrike">
                          <a:effectLst/>
                        </a:rPr>
                        <a:t>0x00000000</a:t>
                      </a:r>
                      <a:r>
                        <a:rPr lang="ko-KR" altLang="en-US" sz="700" u="none" strike="noStrike">
                          <a:effectLst/>
                        </a:rPr>
                        <a:t>를 읽어오는지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2877574534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TC1correctWrite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ssd_nand.txt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를 수행하고 </a:t>
                      </a:r>
                      <a:r>
                        <a:rPr lang="en-US" altLang="ko-KR" sz="700" u="none" strike="noStrike">
                          <a:effectLst/>
                        </a:rPr>
                        <a:t>read</a:t>
                      </a:r>
                      <a:r>
                        <a:rPr lang="ko-KR" altLang="en-US" sz="700" u="none" strike="noStrike">
                          <a:effectLst/>
                        </a:rPr>
                        <a:t>를 통해 값이 정상적으로 저장되었는지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3906033916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TC2correctWriteSeveralTimes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ssd_nand.txt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를 수행하고 </a:t>
                      </a:r>
                      <a:r>
                        <a:rPr lang="en-US" altLang="ko-KR" sz="700" u="none" strike="noStrike">
                          <a:effectLst/>
                        </a:rPr>
                        <a:t>read</a:t>
                      </a:r>
                      <a:r>
                        <a:rPr lang="ko-KR" altLang="en-US" sz="700" u="none" strike="noStrike">
                          <a:effectLst/>
                        </a:rPr>
                        <a:t>를 통해 값이 정상적으로 저장되었는지 </a:t>
                      </a:r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번 반복하여 인접한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대해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3107196351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TC3correctWriteInOffset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ssd_nand.txt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를 수행하고 </a:t>
                      </a:r>
                      <a:r>
                        <a:rPr lang="en-US" altLang="ko-KR" sz="700" u="none" strike="noStrike">
                          <a:effectLst/>
                        </a:rPr>
                        <a:t>read</a:t>
                      </a:r>
                      <a:r>
                        <a:rPr lang="ko-KR" altLang="en-US" sz="700" u="none" strike="noStrike">
                          <a:effectLst/>
                        </a:rPr>
                        <a:t>를 통해 값이 정상적으로 저장되었는지 </a:t>
                      </a:r>
                      <a:r>
                        <a:rPr lang="en-US" altLang="ko-KR" sz="700" u="none" strike="noStrike">
                          <a:effectLst/>
                        </a:rPr>
                        <a:t>10</a:t>
                      </a:r>
                      <a:r>
                        <a:rPr lang="ko-KR" altLang="en-US" sz="700" u="none" strike="noStrike">
                          <a:effectLst/>
                        </a:rPr>
                        <a:t>번 반복하여 동떨어진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대해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3530282591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TC4WriteInWrongPosition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ssd_nand.txt</a:t>
                      </a:r>
                      <a:r>
                        <a:rPr lang="ko-KR" altLang="en-US" sz="700" u="none" strike="noStrike">
                          <a:effectLst/>
                        </a:rPr>
                        <a:t>의 잘못된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를 수행하고 </a:t>
                      </a:r>
                      <a:r>
                        <a:rPr lang="en-US" altLang="ko-KR" sz="700" u="none" strike="noStrike">
                          <a:effectLst/>
                        </a:rPr>
                        <a:t>error</a:t>
                      </a:r>
                      <a:r>
                        <a:rPr lang="ko-KR" altLang="en-US" sz="7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63778321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TC5WriteWithShortInputFormat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ssd_nand.txt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잘못된 </a:t>
                      </a:r>
                      <a:r>
                        <a:rPr lang="en-US" altLang="ko-KR" sz="700" u="none" strike="noStrike">
                          <a:effectLst/>
                        </a:rPr>
                        <a:t>value(</a:t>
                      </a:r>
                      <a:r>
                        <a:rPr lang="ko-KR" altLang="en-US" sz="700" u="none" strike="noStrike">
                          <a:effectLst/>
                        </a:rPr>
                        <a:t>길이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에 대해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를 수행하고 </a:t>
                      </a:r>
                      <a:r>
                        <a:rPr lang="en-US" altLang="ko-KR" sz="700" u="none" strike="noStrike">
                          <a:effectLst/>
                        </a:rPr>
                        <a:t>error</a:t>
                      </a:r>
                      <a:r>
                        <a:rPr lang="ko-KR" altLang="en-US" sz="7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4001822769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TC5WriteWithNotStart0xFormat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ssd_nand.txt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잘못된 </a:t>
                      </a:r>
                      <a:r>
                        <a:rPr lang="en-US" altLang="ko-KR" sz="700" u="none" strike="noStrike">
                          <a:effectLst/>
                        </a:rPr>
                        <a:t>value(</a:t>
                      </a:r>
                      <a:r>
                        <a:rPr lang="ko-KR" altLang="en-US" sz="700" u="none" strike="noStrike">
                          <a:effectLst/>
                        </a:rPr>
                        <a:t>포맷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에 대해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를 수행하고 </a:t>
                      </a:r>
                      <a:r>
                        <a:rPr lang="en-US" altLang="ko-KR" sz="700" u="none" strike="noStrike">
                          <a:effectLst/>
                        </a:rPr>
                        <a:t>error</a:t>
                      </a:r>
                      <a:r>
                        <a:rPr lang="ko-KR" altLang="en-US" sz="7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2491051532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TC5WriteWithNotNumber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ssd_nand.txt</a:t>
                      </a:r>
                      <a:r>
                        <a:rPr lang="ko-KR" altLang="en-US" sz="700" u="none" strike="noStrike">
                          <a:effectLst/>
                        </a:rPr>
                        <a:t>의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잘못된 </a:t>
                      </a:r>
                      <a:r>
                        <a:rPr lang="en-US" altLang="ko-KR" sz="700" u="none" strike="noStrike">
                          <a:effectLst/>
                        </a:rPr>
                        <a:t>value(</a:t>
                      </a:r>
                      <a:r>
                        <a:rPr lang="ko-KR" altLang="en-US" sz="700" u="none" strike="noStrike">
                          <a:effectLst/>
                        </a:rPr>
                        <a:t>문자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에 대해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를 수행하고 </a:t>
                      </a:r>
                      <a:r>
                        <a:rPr lang="en-US" altLang="ko-KR" sz="700" u="none" strike="noStrike">
                          <a:effectLst/>
                        </a:rPr>
                        <a:t>error</a:t>
                      </a:r>
                      <a:r>
                        <a:rPr lang="ko-KR" altLang="en-US" sz="7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4024144789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EmptyArgument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잘못된 명령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비어있는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을 </a:t>
                      </a:r>
                      <a:r>
                        <a:rPr lang="en-US" altLang="ko-KR" sz="700" u="none" strike="noStrike">
                          <a:effectLst/>
                        </a:rPr>
                        <a:t>Parsing</a:t>
                      </a:r>
                      <a:r>
                        <a:rPr lang="ko-KR" altLang="en-US" sz="700" u="none" strike="noStrike">
                          <a:effectLst/>
                        </a:rPr>
                        <a:t>했을 때 정상적인 값을 반환하는지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1607903323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WriteArgument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정상적인 명령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길이 </a:t>
                      </a:r>
                      <a:r>
                        <a:rPr lang="en-US" altLang="ko-KR" sz="700" u="none" strike="noStrike">
                          <a:effectLst/>
                        </a:rPr>
                        <a:t>3)</a:t>
                      </a:r>
                      <a:r>
                        <a:rPr lang="ko-KR" altLang="en-US" sz="700" u="none" strike="noStrike">
                          <a:effectLst/>
                        </a:rPr>
                        <a:t>을 </a:t>
                      </a:r>
                      <a:r>
                        <a:rPr lang="en-US" altLang="ko-KR" sz="700" u="none" strike="noStrike">
                          <a:effectLst/>
                        </a:rPr>
                        <a:t>Parsing</a:t>
                      </a:r>
                      <a:r>
                        <a:rPr lang="ko-KR" altLang="en-US" sz="700" u="none" strike="noStrike">
                          <a:effectLst/>
                        </a:rPr>
                        <a:t>했을 때 정상적인 값을 반환하는지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3353918676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ReadArgument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정상적인 명령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길이 </a:t>
                      </a:r>
                      <a:r>
                        <a:rPr lang="en-US" altLang="ko-KR" sz="700" u="none" strike="noStrike">
                          <a:effectLst/>
                        </a:rPr>
                        <a:t>4)</a:t>
                      </a:r>
                      <a:r>
                        <a:rPr lang="ko-KR" altLang="en-US" sz="700" u="none" strike="noStrike">
                          <a:effectLst/>
                        </a:rPr>
                        <a:t>을 </a:t>
                      </a:r>
                      <a:r>
                        <a:rPr lang="en-US" altLang="ko-KR" sz="700" u="none" strike="noStrike">
                          <a:effectLst/>
                        </a:rPr>
                        <a:t>Parsing</a:t>
                      </a:r>
                      <a:r>
                        <a:rPr lang="ko-KR" altLang="en-US" sz="700" u="none" strike="noStrike">
                          <a:effectLst/>
                        </a:rPr>
                        <a:t>했을 때 정상적인 값을 반환하는지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3349645478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EraseSuccess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명령과 </a:t>
                      </a:r>
                      <a:r>
                        <a:rPr lang="en-US" altLang="ko-KR" sz="700" u="none" strike="noStrike">
                          <a:effectLst/>
                        </a:rPr>
                        <a:t>erase</a:t>
                      </a:r>
                      <a:r>
                        <a:rPr lang="ko-KR" altLang="en-US" sz="700" u="none" strike="noStrike">
                          <a:effectLst/>
                        </a:rPr>
                        <a:t>명령을 수행하고 </a:t>
                      </a:r>
                      <a:r>
                        <a:rPr lang="en-US" altLang="ko-KR" sz="700" u="none" strike="noStrike">
                          <a:effectLst/>
                        </a:rPr>
                        <a:t>ssd_nand.txt</a:t>
                      </a:r>
                      <a:r>
                        <a:rPr lang="ko-KR" altLang="en-US" sz="700" u="none" strike="noStrike">
                          <a:effectLst/>
                        </a:rPr>
                        <a:t>에 값이 정상적으로 지워졋는지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1363466993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EraseFailOutOfRange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명령과 </a:t>
                      </a:r>
                      <a:r>
                        <a:rPr lang="en-US" altLang="ko-KR" sz="700" u="none" strike="noStrike">
                          <a:effectLst/>
                        </a:rPr>
                        <a:t>erase</a:t>
                      </a:r>
                      <a:r>
                        <a:rPr lang="ko-KR" altLang="en-US" sz="700" u="none" strike="noStrike">
                          <a:effectLst/>
                        </a:rPr>
                        <a:t>명령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잘못된 주소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을 수행하고 </a:t>
                      </a:r>
                      <a:r>
                        <a:rPr lang="en-US" altLang="ko-KR" sz="700" u="none" strike="noStrike">
                          <a:effectLst/>
                        </a:rPr>
                        <a:t>error</a:t>
                      </a:r>
                      <a:r>
                        <a:rPr lang="ko-KR" altLang="en-US" sz="7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2940986747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EraseSuccessInManyPages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명령과 </a:t>
                      </a:r>
                      <a:r>
                        <a:rPr lang="en-US" altLang="ko-KR" sz="700" u="none" strike="noStrike">
                          <a:effectLst/>
                        </a:rPr>
                        <a:t>erase</a:t>
                      </a:r>
                      <a:r>
                        <a:rPr lang="ko-KR" altLang="en-US" sz="700" u="none" strike="noStrike">
                          <a:effectLst/>
                        </a:rPr>
                        <a:t>명령</a:t>
                      </a:r>
                      <a:r>
                        <a:rPr lang="en-US" altLang="ko-KR" sz="700" u="none" strike="noStrike">
                          <a:effectLst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</a:rPr>
                        <a:t>잘못된 주소</a:t>
                      </a:r>
                      <a:r>
                        <a:rPr lang="en-US" altLang="ko-KR" sz="700" u="none" strike="noStrike">
                          <a:effectLst/>
                        </a:rPr>
                        <a:t>)</a:t>
                      </a:r>
                      <a:r>
                        <a:rPr lang="ko-KR" altLang="en-US" sz="700" u="none" strike="noStrike">
                          <a:effectLst/>
                        </a:rPr>
                        <a:t>을 여러 </a:t>
                      </a:r>
                      <a:r>
                        <a:rPr lang="en-US" altLang="ko-KR" sz="700" u="none" strike="noStrike">
                          <a:effectLst/>
                        </a:rPr>
                        <a:t>addr</a:t>
                      </a:r>
                      <a:r>
                        <a:rPr lang="ko-KR" altLang="en-US" sz="700" u="none" strike="noStrike">
                          <a:effectLst/>
                        </a:rPr>
                        <a:t>에 대하여 수행하고 정상적으로 지워졋는지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1908277291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TC1CommandBufferTest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erase</a:t>
                      </a:r>
                      <a:r>
                        <a:rPr lang="ko-KR" altLang="en-US" sz="700" u="none" strike="noStrike">
                          <a:effectLst/>
                        </a:rPr>
                        <a:t>명령과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명령을 수행하고 </a:t>
                      </a:r>
                      <a:r>
                        <a:rPr lang="en-US" altLang="ko-KR" sz="700" u="none" strike="noStrike">
                          <a:effectLst/>
                        </a:rPr>
                        <a:t>command buffer</a:t>
                      </a:r>
                      <a:r>
                        <a:rPr lang="ko-KR" altLang="en-US" sz="700" u="none" strike="noStrike">
                          <a:effectLst/>
                        </a:rPr>
                        <a:t>에 정상적으로 저장되었는지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797583806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FastReadExactErase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erase</a:t>
                      </a:r>
                      <a:r>
                        <a:rPr lang="ko-KR" altLang="en-US" sz="700" u="none" strike="noStrike">
                          <a:effectLst/>
                        </a:rPr>
                        <a:t>명령과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명령과 </a:t>
                      </a:r>
                      <a:r>
                        <a:rPr lang="en-US" altLang="ko-KR" sz="700" u="none" strike="noStrike">
                          <a:effectLst/>
                        </a:rPr>
                        <a:t>read</a:t>
                      </a:r>
                      <a:r>
                        <a:rPr lang="ko-KR" altLang="en-US" sz="700" u="none" strike="noStrike">
                          <a:effectLst/>
                        </a:rPr>
                        <a:t>명령을 수행하고 </a:t>
                      </a:r>
                      <a:r>
                        <a:rPr lang="en-US" altLang="ko-KR" sz="700" u="none" strike="noStrike">
                          <a:effectLst/>
                        </a:rPr>
                        <a:t>fast read</a:t>
                      </a:r>
                      <a:r>
                        <a:rPr lang="ko-KR" altLang="en-US" sz="700" u="none" strike="noStrike">
                          <a:effectLst/>
                        </a:rPr>
                        <a:t>가 정상적으로 동작했는지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2977885002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EraseDuplicatedArea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중복된 영역에 대해 </a:t>
                      </a:r>
                      <a:r>
                        <a:rPr lang="en-US" altLang="ko-KR" sz="700" u="none" strike="noStrike">
                          <a:effectLst/>
                        </a:rPr>
                        <a:t>erase </a:t>
                      </a:r>
                      <a:r>
                        <a:rPr lang="ko-KR" altLang="en-US" sz="700" u="none" strike="noStrike">
                          <a:effectLst/>
                        </a:rPr>
                        <a:t>명령을 수행할 때 정상적으로 처리되는지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2923106183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TC1FastReadNotInRange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fast read </a:t>
                      </a:r>
                      <a:r>
                        <a:rPr lang="ko-KR" altLang="en-US" sz="700" u="none" strike="noStrike">
                          <a:effectLst/>
                        </a:rPr>
                        <a:t>명령이 유효하지 않은 범위에서 수행될 경우 </a:t>
                      </a:r>
                      <a:r>
                        <a:rPr lang="en-US" altLang="ko-KR" sz="700" u="none" strike="noStrike">
                          <a:effectLst/>
                        </a:rPr>
                        <a:t>error</a:t>
                      </a:r>
                      <a:r>
                        <a:rPr lang="ko-KR" altLang="en-US" sz="7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399987094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TC1FastReadExactWrite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정확히 </a:t>
                      </a:r>
                      <a:r>
                        <a:rPr lang="en-US" altLang="ko-KR" sz="700" u="none" strike="noStrike">
                          <a:effectLst/>
                        </a:rPr>
                        <a:t>write</a:t>
                      </a:r>
                      <a:r>
                        <a:rPr lang="ko-KR" altLang="en-US" sz="700" u="none" strike="noStrike">
                          <a:effectLst/>
                        </a:rPr>
                        <a:t>된 데이터에 대해 </a:t>
                      </a:r>
                      <a:r>
                        <a:rPr lang="en-US" altLang="ko-KR" sz="700" u="none" strike="noStrike">
                          <a:effectLst/>
                        </a:rPr>
                        <a:t>fast read</a:t>
                      </a:r>
                      <a:r>
                        <a:rPr lang="ko-KR" altLang="en-US" sz="700" u="none" strike="noStrike">
                          <a:effectLst/>
                        </a:rPr>
                        <a:t>가 올바른 값을 반환하는지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3322020856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TC1FastReadMultipleExactErase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여러 번의 정확한 </a:t>
                      </a:r>
                      <a:r>
                        <a:rPr lang="en-US" altLang="ko-KR" sz="700" u="none" strike="noStrike">
                          <a:effectLst/>
                        </a:rPr>
                        <a:t>erase </a:t>
                      </a:r>
                      <a:r>
                        <a:rPr lang="ko-KR" altLang="en-US" sz="700" u="none" strike="noStrike">
                          <a:effectLst/>
                        </a:rPr>
                        <a:t>이후 </a:t>
                      </a:r>
                      <a:r>
                        <a:rPr lang="en-US" altLang="ko-KR" sz="700" u="none" strike="noStrike">
                          <a:effectLst/>
                        </a:rPr>
                        <a:t>fast read</a:t>
                      </a:r>
                      <a:r>
                        <a:rPr lang="ko-KR" altLang="en-US" sz="700" u="none" strike="noStrike">
                          <a:effectLst/>
                        </a:rPr>
                        <a:t>가 데이터를 읽을 수 없는지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507508245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TC1FastReadMultipleExactWrite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여러 번의 정확한 </a:t>
                      </a:r>
                      <a:r>
                        <a:rPr lang="en-US" altLang="ko-KR" sz="700" u="none" strike="noStrike">
                          <a:effectLst/>
                        </a:rPr>
                        <a:t>write </a:t>
                      </a:r>
                      <a:r>
                        <a:rPr lang="ko-KR" altLang="en-US" sz="700" u="none" strike="noStrike">
                          <a:effectLst/>
                        </a:rPr>
                        <a:t>이후 </a:t>
                      </a:r>
                      <a:r>
                        <a:rPr lang="en-US" altLang="ko-KR" sz="700" u="none" strike="noStrike">
                          <a:effectLst/>
                        </a:rPr>
                        <a:t>fast read</a:t>
                      </a:r>
                      <a:r>
                        <a:rPr lang="ko-KR" altLang="en-US" sz="700" u="none" strike="noStrike">
                          <a:effectLst/>
                        </a:rPr>
                        <a:t>가 데이터를 정확히 읽는지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1806330908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MergeAlgorithmEraseMerged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여러 </a:t>
                      </a:r>
                      <a:r>
                        <a:rPr lang="en-US" altLang="ko-KR" sz="700" u="none" strike="noStrike">
                          <a:effectLst/>
                        </a:rPr>
                        <a:t>erase </a:t>
                      </a:r>
                      <a:r>
                        <a:rPr lang="ko-KR" altLang="en-US" sz="700" u="none" strike="noStrike">
                          <a:effectLst/>
                        </a:rPr>
                        <a:t>명령이 병합되어 하나의 명령으로 처리되는지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984271378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MergeAlgorithmWriteMergedToErase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</a:t>
                      </a:r>
                      <a:r>
                        <a:rPr lang="en-US" altLang="ko-KR" sz="700" u="none" strike="noStrike">
                          <a:effectLst/>
                        </a:rPr>
                        <a:t>write </a:t>
                      </a:r>
                      <a:r>
                        <a:rPr lang="ko-KR" altLang="en-US" sz="700" u="none" strike="noStrike">
                          <a:effectLst/>
                        </a:rPr>
                        <a:t>명령이 </a:t>
                      </a:r>
                      <a:r>
                        <a:rPr lang="en-US" altLang="ko-KR" sz="700" u="none" strike="noStrike">
                          <a:effectLst/>
                        </a:rPr>
                        <a:t>erase </a:t>
                      </a:r>
                      <a:r>
                        <a:rPr lang="ko-KR" altLang="en-US" sz="700" u="none" strike="noStrike">
                          <a:effectLst/>
                        </a:rPr>
                        <a:t>명령과 병합되어 적절히 처리되는지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4000080819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MergeAlgorithmNoChange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명령 병합 전후로 데이터에 변화가 없는 경우에도 동작이 동일한지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1216099895"/>
                  </a:ext>
                </a:extLst>
              </a:tr>
              <a:tr h="2461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MergeAlgorithmEraseOverwritesMultipleWritesOutOfOrder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순서가 뒤섞인 여러 </a:t>
                      </a:r>
                      <a:r>
                        <a:rPr lang="en-US" altLang="ko-KR" sz="700" u="none" strike="noStrike">
                          <a:effectLst/>
                        </a:rPr>
                        <a:t>write </a:t>
                      </a:r>
                      <a:r>
                        <a:rPr lang="ko-KR" altLang="en-US" sz="700" u="none" strike="noStrike">
                          <a:effectLst/>
                        </a:rPr>
                        <a:t>이후 </a:t>
                      </a:r>
                      <a:r>
                        <a:rPr lang="en-US" altLang="ko-KR" sz="700" u="none" strike="noStrike">
                          <a:effectLst/>
                        </a:rPr>
                        <a:t>erase</a:t>
                      </a:r>
                      <a:r>
                        <a:rPr lang="ko-KR" altLang="en-US" sz="700" u="none" strike="noStrike">
                          <a:effectLst/>
                        </a:rPr>
                        <a:t>가 정상적으로 병합 처리되는지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319696929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TC1MergeArlgorithmRange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병합 알고리즘이 특정 범위 내에서 정상적으로 동작하는지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4128459332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TC2MergeArlgorithmRange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병합 알고리즘이 연속된 주소 범위 내에서 정상적으로 동작하는지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653782145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TC3MergeArlgorithmRange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테스트는 병합 알고리즘이 중복된 명령 내에서 정상적으로 병합되는지 확인한다</a:t>
                      </a:r>
                      <a:r>
                        <a:rPr lang="en-US" altLang="ko-KR" sz="700" u="none" strike="noStrike">
                          <a:effectLst/>
                        </a:rPr>
                        <a:t>.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665655691"/>
                  </a:ext>
                </a:extLst>
              </a:tr>
              <a:tr h="15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effectLst/>
                        </a:rPr>
                        <a:t>TC4MergeArlgorithmRange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</a:rPr>
                        <a:t>테스트는 병합 알고리즘이 넓은 주소 범위 내에서 정상적으로 병합되는지 확인한다</a:t>
                      </a:r>
                      <a:r>
                        <a:rPr lang="en-US" altLang="ko-KR" sz="700" u="none" strike="noStrike" dirty="0">
                          <a:effectLst/>
                        </a:rPr>
                        <a:t>.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984" marR="4984" marT="4984" marB="0" anchor="ctr"/>
                </a:tc>
                <a:extLst>
                  <a:ext uri="{0D108BD9-81ED-4DB2-BD59-A6C34878D82A}">
                    <a16:rowId xmlns:a16="http://schemas.microsoft.com/office/drawing/2014/main" val="146033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867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: </a:t>
            </a:r>
            <a:r>
              <a:rPr lang="ko-KR" altLang="en-US" dirty="0"/>
              <a:t>테스트 종합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79" y="1316376"/>
            <a:ext cx="10706185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 </a:t>
            </a:r>
            <a:br>
              <a:rPr lang="en-US" altLang="ko-KR" dirty="0"/>
            </a:b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D4AA3F-1B12-492A-9BEE-74C109B857E2}"/>
              </a:ext>
            </a:extLst>
          </p:cNvPr>
          <p:cNvGraphicFramePr>
            <a:graphicFrameLocks noGrp="1"/>
          </p:cNvGraphicFramePr>
          <p:nvPr/>
        </p:nvGraphicFramePr>
        <p:xfrm>
          <a:off x="763299" y="1316376"/>
          <a:ext cx="10822721" cy="5231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33774">
                  <a:extLst>
                    <a:ext uri="{9D8B030D-6E8A-4147-A177-3AD203B41FA5}">
                      <a16:colId xmlns:a16="http://schemas.microsoft.com/office/drawing/2014/main" val="4086500861"/>
                    </a:ext>
                  </a:extLst>
                </a:gridCol>
                <a:gridCol w="8888947">
                  <a:extLst>
                    <a:ext uri="{9D8B030D-6E8A-4147-A177-3AD203B41FA5}">
                      <a16:colId xmlns:a16="http://schemas.microsoft.com/office/drawing/2014/main" val="2484050325"/>
                    </a:ext>
                  </a:extLst>
                </a:gridCol>
              </a:tblGrid>
              <a:tr h="308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MergeAlgorithmErasePartiallyOverwritesWrites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</a:t>
                      </a:r>
                      <a:r>
                        <a:rPr lang="en-US" altLang="ko-KR" sz="800" u="none" strike="noStrike">
                          <a:effectLst/>
                        </a:rPr>
                        <a:t>erase </a:t>
                      </a:r>
                      <a:r>
                        <a:rPr lang="ko-KR" altLang="en-US" sz="800" u="none" strike="noStrike">
                          <a:effectLst/>
                        </a:rPr>
                        <a:t>명령이 일부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데이터를 덮어쓸 경우 병합이 적절히 수행되는지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2695360859"/>
                  </a:ext>
                </a:extLst>
              </a:tr>
              <a:tr h="308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MergeAlgorithmWriteOverwritesWrite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명령이 기존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데이터를 덮어쓸 경우 병합이 적절히 수행되는지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791035646"/>
                  </a:ext>
                </a:extLst>
              </a:tr>
              <a:tr h="308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MergeAlgorithmWriteToErasedAddress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</a:t>
                      </a:r>
                      <a:r>
                        <a:rPr lang="en-US" altLang="ko-KR" sz="800" u="none" strike="noStrike">
                          <a:effectLst/>
                        </a:rPr>
                        <a:t>erase </a:t>
                      </a:r>
                      <a:r>
                        <a:rPr lang="ko-KR" altLang="en-US" sz="800" u="none" strike="noStrike">
                          <a:effectLst/>
                        </a:rPr>
                        <a:t>후 </a:t>
                      </a:r>
                      <a:r>
                        <a:rPr lang="en-US" altLang="ko-KR" sz="800" u="none" strike="noStrike">
                          <a:effectLst/>
                        </a:rPr>
                        <a:t>write</a:t>
                      </a:r>
                      <a:r>
                        <a:rPr lang="ko-KR" altLang="en-US" sz="800" u="none" strike="noStrike">
                          <a:effectLst/>
                        </a:rPr>
                        <a:t>가 같은 주소에 수행될 경우 병합이 올바르게 이루어지는지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026656797"/>
                  </a:ext>
                </a:extLst>
              </a:tr>
              <a:tr h="308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MergeAlgorithmMergePartialOverlappingErase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부분적으로 겹치는 </a:t>
                      </a:r>
                      <a:r>
                        <a:rPr lang="en-US" altLang="ko-KR" sz="800" u="none" strike="noStrike">
                          <a:effectLst/>
                        </a:rPr>
                        <a:t>erase </a:t>
                      </a:r>
                      <a:r>
                        <a:rPr lang="ko-KR" altLang="en-US" sz="800" u="none" strike="noStrike">
                          <a:effectLst/>
                        </a:rPr>
                        <a:t>명령들이 병합되어 처리되는지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2196682077"/>
                  </a:ext>
                </a:extLst>
              </a:tr>
              <a:tr h="308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MergeAlgorithmMergeAdjacentErases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인접한 </a:t>
                      </a:r>
                      <a:r>
                        <a:rPr lang="en-US" altLang="ko-KR" sz="800" u="none" strike="noStrike">
                          <a:effectLst/>
                        </a:rPr>
                        <a:t>erase </a:t>
                      </a:r>
                      <a:r>
                        <a:rPr lang="ko-KR" altLang="en-US" sz="800" u="none" strike="noStrike">
                          <a:effectLst/>
                        </a:rPr>
                        <a:t>명령이 하나로 병합되는지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534068122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MergeAlgorithmWriteNoOverlap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겹치지 않는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명령들이 병합되지 않고 독립적으로 처리되는지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2048158137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EraseWithInvalidStartBlock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유효하지 않은 시작 블록을 대상으로 </a:t>
                      </a:r>
                      <a:r>
                        <a:rPr lang="en-US" altLang="ko-KR" sz="800" u="none" strike="noStrike">
                          <a:effectLst/>
                        </a:rPr>
                        <a:t>erase </a:t>
                      </a:r>
                      <a:r>
                        <a:rPr lang="ko-KR" altLang="en-US" sz="800" u="none" strike="noStrike">
                          <a:effectLst/>
                        </a:rPr>
                        <a:t>명령을 수행할 때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74748881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EraseWithStartBlockOutOfRange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시작 블록이 범위를 벗어날 경우 </a:t>
                      </a:r>
                      <a:r>
                        <a:rPr lang="en-US" altLang="ko-KR" sz="800" u="none" strike="noStrike">
                          <a:effectLst/>
                        </a:rPr>
                        <a:t>erase </a:t>
                      </a:r>
                      <a:r>
                        <a:rPr lang="ko-KR" altLang="en-US" sz="800" u="none" strike="noStrike">
                          <a:effectLst/>
                        </a:rPr>
                        <a:t>명령이 실패하는지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3210935540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EraseWithInvalidBlockRange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잘못된 블록 범위를 지정한 </a:t>
                      </a:r>
                      <a:r>
                        <a:rPr lang="en-US" altLang="ko-KR" sz="800" u="none" strike="noStrike">
                          <a:effectLst/>
                        </a:rPr>
                        <a:t>erase </a:t>
                      </a:r>
                      <a:r>
                        <a:rPr lang="ko-KR" altLang="en-US" sz="800" u="none" strike="noStrike">
                          <a:effectLst/>
                        </a:rPr>
                        <a:t>명령이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를 발생시키는지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886936303"/>
                  </a:ext>
                </a:extLst>
              </a:tr>
              <a:tr h="3085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EraseWithBlockRangeExceedingLimit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지정한 블록 범위가 최대 제한을 초과할 경우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926960239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EraseWithNegativeBlockCount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음수 블록 수를 가진 </a:t>
                      </a:r>
                      <a:r>
                        <a:rPr lang="en-US" altLang="ko-KR" sz="800" u="none" strike="noStrike">
                          <a:effectLst/>
                        </a:rPr>
                        <a:t>erase </a:t>
                      </a:r>
                      <a:r>
                        <a:rPr lang="ko-KR" altLang="en-US" sz="800" u="none" strike="noStrike">
                          <a:effectLst/>
                        </a:rPr>
                        <a:t>명령이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를 발생시키는지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264859540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EraseAndFlushWithValidInput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유효한 </a:t>
                      </a:r>
                      <a:r>
                        <a:rPr lang="en-US" altLang="ko-KR" sz="800" u="none" strike="noStrike">
                          <a:effectLst/>
                        </a:rPr>
                        <a:t>erase</a:t>
                      </a:r>
                      <a:r>
                        <a:rPr lang="ko-KR" altLang="en-US" sz="800" u="none" strike="noStrike">
                          <a:effectLst/>
                        </a:rPr>
                        <a:t>와 </a:t>
                      </a:r>
                      <a:r>
                        <a:rPr lang="en-US" altLang="ko-KR" sz="800" u="none" strike="noStrike">
                          <a:effectLst/>
                        </a:rPr>
                        <a:t>flush </a:t>
                      </a:r>
                      <a:r>
                        <a:rPr lang="ko-KR" altLang="en-US" sz="800" u="none" strike="noStrike">
                          <a:effectLst/>
                        </a:rPr>
                        <a:t>명령을 수행할 때 정상적으로 처리되는지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3803080284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ReadWithNegativePageNumber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음수 </a:t>
                      </a:r>
                      <a:r>
                        <a:rPr lang="en-US" altLang="ko-KR" sz="800" u="none" strike="noStrike">
                          <a:effectLst/>
                        </a:rPr>
                        <a:t>page </a:t>
                      </a:r>
                      <a:r>
                        <a:rPr lang="ko-KR" altLang="en-US" sz="800" u="none" strike="noStrike">
                          <a:effectLst/>
                        </a:rPr>
                        <a:t>번호를 사용한 </a:t>
                      </a:r>
                      <a:r>
                        <a:rPr lang="en-US" altLang="ko-KR" sz="800" u="none" strike="noStrike">
                          <a:effectLst/>
                        </a:rPr>
                        <a:t>read </a:t>
                      </a:r>
                      <a:r>
                        <a:rPr lang="ko-KR" altLang="en-US" sz="800" u="none" strike="noStrike">
                          <a:effectLst/>
                        </a:rPr>
                        <a:t>명령이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를 발생시키는지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012767475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ReadWithPageNumberOutOfRange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범위를 벗어난 </a:t>
                      </a:r>
                      <a:r>
                        <a:rPr lang="en-US" altLang="ko-KR" sz="800" u="none" strike="noStrike">
                          <a:effectLst/>
                        </a:rPr>
                        <a:t>page </a:t>
                      </a:r>
                      <a:r>
                        <a:rPr lang="ko-KR" altLang="en-US" sz="800" u="none" strike="noStrike">
                          <a:effectLst/>
                        </a:rPr>
                        <a:t>번호로 </a:t>
                      </a:r>
                      <a:r>
                        <a:rPr lang="en-US" altLang="ko-KR" sz="800" u="none" strike="noStrike">
                          <a:effectLst/>
                        </a:rPr>
                        <a:t>read </a:t>
                      </a:r>
                      <a:r>
                        <a:rPr lang="ko-KR" altLang="en-US" sz="800" u="none" strike="noStrike">
                          <a:effectLst/>
                        </a:rPr>
                        <a:t>명령을 수행할 때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669246685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WriteWithNegativePageNumber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음수 </a:t>
                      </a:r>
                      <a:r>
                        <a:rPr lang="en-US" altLang="ko-KR" sz="800" u="none" strike="noStrike">
                          <a:effectLst/>
                        </a:rPr>
                        <a:t>page </a:t>
                      </a:r>
                      <a:r>
                        <a:rPr lang="ko-KR" altLang="en-US" sz="800" u="none" strike="noStrike">
                          <a:effectLst/>
                        </a:rPr>
                        <a:t>번호를 사용한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명령이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를 발생시키는지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719380215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WriteWithPageNumberOutOfRange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범위를 벗어난 </a:t>
                      </a:r>
                      <a:r>
                        <a:rPr lang="en-US" altLang="ko-KR" sz="800" u="none" strike="noStrike">
                          <a:effectLst/>
                        </a:rPr>
                        <a:t>page </a:t>
                      </a:r>
                      <a:r>
                        <a:rPr lang="ko-KR" altLang="en-US" sz="800" u="none" strike="noStrike">
                          <a:effectLst/>
                        </a:rPr>
                        <a:t>번호로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명령을 수행할 때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2821268236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WriteWithInvalidHexCharacters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잘못된 </a:t>
                      </a:r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r>
                        <a:rPr lang="ko-KR" altLang="en-US" sz="800" u="none" strike="noStrike">
                          <a:effectLst/>
                        </a:rPr>
                        <a:t>진수 문자를 포함한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명령이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를 발생시키는지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896585195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WriteWithNonHexadecimalData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</a:t>
                      </a:r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r>
                        <a:rPr lang="ko-KR" altLang="en-US" sz="800" u="none" strike="noStrike">
                          <a:effectLst/>
                        </a:rPr>
                        <a:t>진수가 아닌 값을 포함한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명령이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를 발생시키는지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3063756244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WriteWithValidHexButInvalidPattern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</a:t>
                      </a:r>
                      <a:r>
                        <a:rPr lang="en-US" altLang="ko-KR" sz="800" u="none" strike="noStrike">
                          <a:effectLst/>
                        </a:rPr>
                        <a:t>16</a:t>
                      </a:r>
                      <a:r>
                        <a:rPr lang="ko-KR" altLang="en-US" sz="800" u="none" strike="noStrike">
                          <a:effectLst/>
                        </a:rPr>
                        <a:t>진수 형식은 맞지만 패턴이 잘못된 데이터를 포함한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명령이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를 발생시키는지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023357107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WrongCommandExecution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잘못된 명령어가 입력되었을 때 </a:t>
                      </a:r>
                      <a:r>
                        <a:rPr lang="en-US" altLang="ko-KR" sz="800" u="none" strike="noStrike">
                          <a:effectLst/>
                        </a:rPr>
                        <a:t>error</a:t>
                      </a:r>
                      <a:r>
                        <a:rPr lang="ko-KR" altLang="en-US" sz="800" u="none" strike="noStrike">
                          <a:effectLst/>
                        </a:rPr>
                        <a:t>가 발생하는지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1210345300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MultipleWriteFlushTest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여러 </a:t>
                      </a:r>
                      <a:r>
                        <a:rPr lang="en-US" altLang="ko-KR" sz="800" u="none" strike="noStrike">
                          <a:effectLst/>
                        </a:rPr>
                        <a:t>write </a:t>
                      </a:r>
                      <a:r>
                        <a:rPr lang="ko-KR" altLang="en-US" sz="800" u="none" strike="noStrike">
                          <a:effectLst/>
                        </a:rPr>
                        <a:t>명령 후 </a:t>
                      </a:r>
                      <a:r>
                        <a:rPr lang="en-US" altLang="ko-KR" sz="800" u="none" strike="noStrike">
                          <a:effectLst/>
                        </a:rPr>
                        <a:t>flush </a:t>
                      </a:r>
                      <a:r>
                        <a:rPr lang="ko-KR" altLang="en-US" sz="800" u="none" strike="noStrike">
                          <a:effectLst/>
                        </a:rPr>
                        <a:t>명령을 수행하여 데이터가 정상적으로 반영되는지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20336727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SingleWriteEraseFlushTest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테스트는 </a:t>
                      </a:r>
                      <a:r>
                        <a:rPr lang="en-US" altLang="ko-KR" sz="800" u="none" strike="noStrike">
                          <a:effectLst/>
                        </a:rPr>
                        <a:t>write → erase → flush </a:t>
                      </a:r>
                      <a:r>
                        <a:rPr lang="ko-KR" altLang="en-US" sz="800" u="none" strike="noStrike">
                          <a:effectLst/>
                        </a:rPr>
                        <a:t>순으로 명령을 수행할 때 데이터가 정상적으로 처리되는지 확인한다</a:t>
                      </a:r>
                      <a:r>
                        <a:rPr lang="en-US" altLang="ko-KR" sz="800" u="none" strike="noStrike">
                          <a:effectLst/>
                        </a:rPr>
                        <a:t>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2895286420"/>
                  </a:ext>
                </a:extLst>
              </a:tr>
              <a:tr h="1988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 dirty="0" err="1">
                          <a:effectLst/>
                        </a:rPr>
                        <a:t>ForceToFlush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테스트는 강제 </a:t>
                      </a:r>
                      <a:r>
                        <a:rPr lang="en-US" altLang="ko-KR" sz="800" u="none" strike="noStrike" dirty="0">
                          <a:effectLst/>
                        </a:rPr>
                        <a:t>flush </a:t>
                      </a:r>
                      <a:r>
                        <a:rPr lang="ko-KR" altLang="en-US" sz="800" u="none" strike="noStrike" dirty="0">
                          <a:effectLst/>
                        </a:rPr>
                        <a:t>명령이 수행되었을 때 </a:t>
                      </a:r>
                      <a:r>
                        <a:rPr lang="en-US" altLang="ko-KR" sz="800" u="none" strike="noStrike" dirty="0">
                          <a:effectLst/>
                        </a:rPr>
                        <a:t>command buffer</a:t>
                      </a:r>
                      <a:r>
                        <a:rPr lang="ko-KR" altLang="en-US" sz="800" u="none" strike="noStrike" dirty="0">
                          <a:effectLst/>
                        </a:rPr>
                        <a:t>의 모든 명령이 반영되는지 확인한다</a:t>
                      </a:r>
                      <a:r>
                        <a:rPr lang="en-US" altLang="ko-KR" sz="800" u="none" strike="noStrike" dirty="0">
                          <a:effectLst/>
                        </a:rPr>
                        <a:t>.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703" marR="5703" marT="5703" marB="0" anchor="ctr"/>
                </a:tc>
                <a:extLst>
                  <a:ext uri="{0D108BD9-81ED-4DB2-BD59-A6C34878D82A}">
                    <a16:rowId xmlns:a16="http://schemas.microsoft.com/office/drawing/2014/main" val="4158625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889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0B25C-6E10-4702-BEA6-0F5364A1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</a:t>
            </a:r>
            <a:r>
              <a:rPr lang="ko-KR" altLang="en-US" dirty="0"/>
              <a:t> 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D09EA-EA9A-4D76-B1D8-DD7B9E50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506" y="949766"/>
            <a:ext cx="10515600" cy="1204882"/>
          </a:xfrm>
        </p:spPr>
        <p:txBody>
          <a:bodyPr/>
          <a:lstStyle/>
          <a:p>
            <a:r>
              <a:rPr lang="ko-KR" altLang="en-US" dirty="0"/>
              <a:t>각자 개발하는 기능의 독립적인 검증을 위해 </a:t>
            </a:r>
            <a:r>
              <a:rPr lang="en-US" altLang="ko-KR" dirty="0"/>
              <a:t>Mock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미개발 기능을 </a:t>
            </a:r>
            <a:r>
              <a:rPr lang="en-US" altLang="ko-KR" dirty="0"/>
              <a:t>Mock</a:t>
            </a:r>
            <a:r>
              <a:rPr lang="ko-KR" altLang="en-US" dirty="0"/>
              <a:t>으로 선언하여 개발 중인 기능을 검증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D5F999A-708B-4A20-BA8C-A1B626F7718F}"/>
              </a:ext>
            </a:extLst>
          </p:cNvPr>
          <p:cNvGrpSpPr/>
          <p:nvPr/>
        </p:nvGrpSpPr>
        <p:grpSpPr>
          <a:xfrm>
            <a:off x="5535306" y="3184485"/>
            <a:ext cx="1429306" cy="1491448"/>
            <a:chOff x="932154" y="1571349"/>
            <a:chExt cx="2476871" cy="149144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7F666E4-3C95-4111-A686-E120244F5459}"/>
                </a:ext>
              </a:extLst>
            </p:cNvPr>
            <p:cNvGrpSpPr/>
            <p:nvPr/>
          </p:nvGrpSpPr>
          <p:grpSpPr>
            <a:xfrm>
              <a:off x="932155" y="1571349"/>
              <a:ext cx="2476870" cy="1491448"/>
              <a:chOff x="932155" y="1571348"/>
              <a:chExt cx="1811046" cy="1731145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9DF2EA-5077-478A-8DFD-83F8193D9B0D}"/>
                  </a:ext>
                </a:extLst>
              </p:cNvPr>
              <p:cNvSpPr/>
              <p:nvPr/>
            </p:nvSpPr>
            <p:spPr>
              <a:xfrm>
                <a:off x="932156" y="1571348"/>
                <a:ext cx="1811045" cy="17311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3EC7055-41DB-4E41-8E55-721229586F6B}"/>
                  </a:ext>
                </a:extLst>
              </p:cNvPr>
              <p:cNvSpPr/>
              <p:nvPr/>
            </p:nvSpPr>
            <p:spPr>
              <a:xfrm>
                <a:off x="932155" y="1571348"/>
                <a:ext cx="1811045" cy="390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CEC7A1-214A-48C4-A259-708F7F732479}"/>
                </a:ext>
              </a:extLst>
            </p:cNvPr>
            <p:cNvSpPr txBox="1"/>
            <p:nvPr/>
          </p:nvSpPr>
          <p:spPr>
            <a:xfrm>
              <a:off x="932154" y="1600104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TestRun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1E0B46-AE8D-4884-95BE-215A15A0BC44}"/>
                </a:ext>
              </a:extLst>
            </p:cNvPr>
            <p:cNvSpPr txBox="1"/>
            <p:nvPr/>
          </p:nvSpPr>
          <p:spPr>
            <a:xfrm>
              <a:off x="932154" y="1936228"/>
              <a:ext cx="14462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</a:t>
              </a:r>
              <a:r>
                <a:rPr lang="en-US" altLang="ko-KR" dirty="0" err="1"/>
                <a:t>runCommand</a:t>
              </a:r>
              <a:r>
                <a:rPr lang="en-US" altLang="ko-KR" dirty="0"/>
                <a:t>()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875C8A7-5A3C-4814-9DFE-0E3886ABACBA}"/>
              </a:ext>
            </a:extLst>
          </p:cNvPr>
          <p:cNvGrpSpPr/>
          <p:nvPr/>
        </p:nvGrpSpPr>
        <p:grpSpPr>
          <a:xfrm>
            <a:off x="8461664" y="4512089"/>
            <a:ext cx="1385317" cy="879707"/>
            <a:chOff x="932152" y="1571350"/>
            <a:chExt cx="3252480" cy="879707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9FC1600-AD06-41B7-BF2F-D4AA4AAA5643}"/>
                </a:ext>
              </a:extLst>
            </p:cNvPr>
            <p:cNvGrpSpPr/>
            <p:nvPr/>
          </p:nvGrpSpPr>
          <p:grpSpPr>
            <a:xfrm>
              <a:off x="932152" y="1571350"/>
              <a:ext cx="3060487" cy="879707"/>
              <a:chOff x="932153" y="1571348"/>
              <a:chExt cx="2237777" cy="1021088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D4A1B2E9-9442-4401-8A02-6BF716B64E68}"/>
                  </a:ext>
                </a:extLst>
              </p:cNvPr>
              <p:cNvSpPr/>
              <p:nvPr/>
            </p:nvSpPr>
            <p:spPr>
              <a:xfrm>
                <a:off x="932157" y="1571348"/>
                <a:ext cx="2237773" cy="1021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9BB4161-2C83-4687-9B62-134E21C69468}"/>
                  </a:ext>
                </a:extLst>
              </p:cNvPr>
              <p:cNvSpPr/>
              <p:nvPr/>
            </p:nvSpPr>
            <p:spPr>
              <a:xfrm>
                <a:off x="932153" y="1571348"/>
                <a:ext cx="2237772" cy="390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F74669-2765-441D-B42A-31EDFF162F75}"/>
                </a:ext>
              </a:extLst>
            </p:cNvPr>
            <p:cNvSpPr txBox="1"/>
            <p:nvPr/>
          </p:nvSpPr>
          <p:spPr>
            <a:xfrm>
              <a:off x="932154" y="1600104"/>
              <a:ext cx="2699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TestSenario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EB4C81-6020-4A13-B8D7-95E5B3D165D9}"/>
                </a:ext>
              </a:extLst>
            </p:cNvPr>
            <p:cNvSpPr txBox="1"/>
            <p:nvPr/>
          </p:nvSpPr>
          <p:spPr>
            <a:xfrm>
              <a:off x="932154" y="1936228"/>
              <a:ext cx="3252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-run(arg1,arg2)</a:t>
              </a:r>
              <a:endParaRPr lang="ko-KR" altLang="en-US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895FCAE-FCD9-4F3D-8ADA-00985CD63202}"/>
              </a:ext>
            </a:extLst>
          </p:cNvPr>
          <p:cNvGrpSpPr/>
          <p:nvPr/>
        </p:nvGrpSpPr>
        <p:grpSpPr>
          <a:xfrm>
            <a:off x="8461664" y="3411443"/>
            <a:ext cx="1385317" cy="879707"/>
            <a:chOff x="932152" y="1571350"/>
            <a:chExt cx="3252480" cy="879707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B34AD08-E4E8-4506-96D0-239979ED63C1}"/>
                </a:ext>
              </a:extLst>
            </p:cNvPr>
            <p:cNvGrpSpPr/>
            <p:nvPr/>
          </p:nvGrpSpPr>
          <p:grpSpPr>
            <a:xfrm>
              <a:off x="932152" y="1571350"/>
              <a:ext cx="3060487" cy="879707"/>
              <a:chOff x="932153" y="1571348"/>
              <a:chExt cx="2237777" cy="1021088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D75ED68-01E4-4725-A9BE-9C800C412083}"/>
                  </a:ext>
                </a:extLst>
              </p:cNvPr>
              <p:cNvSpPr/>
              <p:nvPr/>
            </p:nvSpPr>
            <p:spPr>
              <a:xfrm>
                <a:off x="932157" y="1571348"/>
                <a:ext cx="2237773" cy="1021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25B3C44-E2A5-4306-BA46-6FFDD4C46670}"/>
                  </a:ext>
                </a:extLst>
              </p:cNvPr>
              <p:cNvSpPr/>
              <p:nvPr/>
            </p:nvSpPr>
            <p:spPr>
              <a:xfrm>
                <a:off x="932153" y="1571348"/>
                <a:ext cx="2237772" cy="390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467F405-00EB-4738-BA57-3FBB30065D7A}"/>
                </a:ext>
              </a:extLst>
            </p:cNvPr>
            <p:cNvSpPr txBox="1"/>
            <p:nvPr/>
          </p:nvSpPr>
          <p:spPr>
            <a:xfrm>
              <a:off x="932154" y="1600104"/>
              <a:ext cx="14158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Write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C4430F-18DD-4C80-9E9C-5F0F2E0FF723}"/>
                </a:ext>
              </a:extLst>
            </p:cNvPr>
            <p:cNvSpPr txBox="1"/>
            <p:nvPr/>
          </p:nvSpPr>
          <p:spPr>
            <a:xfrm>
              <a:off x="932154" y="1936228"/>
              <a:ext cx="3252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-run(arg1,arg2)</a:t>
              </a:r>
              <a:endParaRPr lang="ko-KR" altLang="en-US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CF4AA51-D1F0-4BFE-8252-C2DD0437A8CC}"/>
              </a:ext>
            </a:extLst>
          </p:cNvPr>
          <p:cNvGrpSpPr/>
          <p:nvPr/>
        </p:nvGrpSpPr>
        <p:grpSpPr>
          <a:xfrm>
            <a:off x="8461664" y="2324684"/>
            <a:ext cx="1385317" cy="879707"/>
            <a:chOff x="932152" y="1571350"/>
            <a:chExt cx="3252480" cy="879707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BB960C05-F0DD-4B0F-ADC2-1FB956DB21B1}"/>
                </a:ext>
              </a:extLst>
            </p:cNvPr>
            <p:cNvGrpSpPr/>
            <p:nvPr/>
          </p:nvGrpSpPr>
          <p:grpSpPr>
            <a:xfrm>
              <a:off x="932152" y="1571350"/>
              <a:ext cx="3060487" cy="879707"/>
              <a:chOff x="932153" y="1571348"/>
              <a:chExt cx="2237777" cy="1021088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E93A684F-A976-42B4-94B9-4A1357DDBC57}"/>
                  </a:ext>
                </a:extLst>
              </p:cNvPr>
              <p:cNvSpPr/>
              <p:nvPr/>
            </p:nvSpPr>
            <p:spPr>
              <a:xfrm>
                <a:off x="932157" y="1571348"/>
                <a:ext cx="2237773" cy="10210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FF2A1F4-02EA-4532-A605-A596965D47E3}"/>
                  </a:ext>
                </a:extLst>
              </p:cNvPr>
              <p:cNvSpPr/>
              <p:nvPr/>
            </p:nvSpPr>
            <p:spPr>
              <a:xfrm>
                <a:off x="932153" y="1571348"/>
                <a:ext cx="2237772" cy="3906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5827F3-EBA7-422A-9A8C-9D9D4A65ACCB}"/>
                </a:ext>
              </a:extLst>
            </p:cNvPr>
            <p:cNvSpPr txBox="1"/>
            <p:nvPr/>
          </p:nvSpPr>
          <p:spPr>
            <a:xfrm>
              <a:off x="932154" y="1600104"/>
              <a:ext cx="15325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Erase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316C02-9468-437E-AE9A-CF32005F8353}"/>
                </a:ext>
              </a:extLst>
            </p:cNvPr>
            <p:cNvSpPr txBox="1"/>
            <p:nvPr/>
          </p:nvSpPr>
          <p:spPr>
            <a:xfrm>
              <a:off x="932154" y="1936228"/>
              <a:ext cx="32524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-run(arg1,arg2)</a:t>
              </a:r>
              <a:endParaRPr lang="ko-KR" altLang="en-US" dirty="0"/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28283568-63D8-42B4-88E9-5941DC99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43" y="2203948"/>
            <a:ext cx="3657600" cy="2962275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9E815A93-2D44-40E5-8701-A2F5DB7FD235}"/>
              </a:ext>
            </a:extLst>
          </p:cNvPr>
          <p:cNvSpPr/>
          <p:nvPr/>
        </p:nvSpPr>
        <p:spPr>
          <a:xfrm>
            <a:off x="8149701" y="2154649"/>
            <a:ext cx="1926454" cy="3368328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41BD0B8-2ABE-4D83-81C4-FB1E3F7FF6B3}"/>
              </a:ext>
            </a:extLst>
          </p:cNvPr>
          <p:cNvCxnSpPr>
            <a:stCxn id="10" idx="3"/>
            <a:endCxn id="27" idx="1"/>
          </p:cNvCxnSpPr>
          <p:nvPr/>
        </p:nvCxnSpPr>
        <p:spPr>
          <a:xfrm>
            <a:off x="6964612" y="3930209"/>
            <a:ext cx="149705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0AB1999-BA92-438B-9B6D-528F51CC534C}"/>
              </a:ext>
            </a:extLst>
          </p:cNvPr>
          <p:cNvSpPr txBox="1"/>
          <p:nvPr/>
        </p:nvSpPr>
        <p:spPr>
          <a:xfrm>
            <a:off x="8542747" y="5641130"/>
            <a:ext cx="3310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미개발된 기능들을 </a:t>
            </a:r>
            <a:r>
              <a:rPr lang="en-US" altLang="ko-KR" sz="16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Mock</a:t>
            </a:r>
            <a:r>
              <a:rPr lang="ko-KR" altLang="en-US" sz="16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으로 대체</a:t>
            </a:r>
            <a:endParaRPr lang="en-US" altLang="ko-KR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600" dirty="0" err="1">
                <a:solidFill>
                  <a:schemeClr val="bg2">
                    <a:lumMod val="75000"/>
                    <a:lumOff val="25000"/>
                  </a:schemeClr>
                </a:solidFill>
              </a:rPr>
              <a:t>runCommand</a:t>
            </a:r>
            <a:r>
              <a:rPr lang="ko-KR" altLang="en-US" sz="16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가 원하는 기능을 </a:t>
            </a:r>
            <a:endParaRPr lang="en-US" altLang="ko-KR" sz="1600" dirty="0">
              <a:solidFill>
                <a:schemeClr val="bg2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600" dirty="0">
                <a:solidFill>
                  <a:schemeClr val="bg2">
                    <a:lumMod val="75000"/>
                    <a:lumOff val="25000"/>
                  </a:schemeClr>
                </a:solidFill>
              </a:rPr>
              <a:t>제대로 호출하는 지 확인</a:t>
            </a:r>
          </a:p>
        </p:txBody>
      </p:sp>
    </p:spTree>
    <p:extLst>
      <p:ext uri="{BB962C8B-B14F-4D97-AF65-F5344CB8AC3E}">
        <p14:creationId xmlns:p14="http://schemas.microsoft.com/office/powerpoint/2010/main" val="242013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6A85C-3102-4C5E-8EED-5A50ADDD4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TC</a:t>
            </a:r>
            <a:r>
              <a:rPr lang="ko-KR" altLang="en-US" dirty="0"/>
              <a:t> </a:t>
            </a:r>
            <a:r>
              <a:rPr lang="en-US" altLang="ko-KR" dirty="0"/>
              <a:t>Coverage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1C50C-ACE8-4BA6-A0E0-9B8FDE9A7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1212911"/>
            <a:ext cx="7696940" cy="2742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69F933-ACE5-47A8-9F63-64C14606F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3954946"/>
            <a:ext cx="8652577" cy="23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54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4800" dirty="0" err="1"/>
              <a:t>리팩토링</a:t>
            </a:r>
            <a:r>
              <a:rPr lang="ko-KR" altLang="en-US" sz="4800" dirty="0"/>
              <a:t> 활동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49485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AADB8-752F-4ED0-A055-2A42E53A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조원 소개 및 역할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ABEECF9-4E12-46FF-9200-F3C87AF48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62731"/>
              </p:ext>
            </p:extLst>
          </p:nvPr>
        </p:nvGraphicFramePr>
        <p:xfrm>
          <a:off x="459829" y="1457152"/>
          <a:ext cx="11272342" cy="45763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7232">
                  <a:extLst>
                    <a:ext uri="{9D8B030D-6E8A-4147-A177-3AD203B41FA5}">
                      <a16:colId xmlns:a16="http://schemas.microsoft.com/office/drawing/2014/main" val="3458958293"/>
                    </a:ext>
                  </a:extLst>
                </a:gridCol>
                <a:gridCol w="1714185">
                  <a:extLst>
                    <a:ext uri="{9D8B030D-6E8A-4147-A177-3AD203B41FA5}">
                      <a16:colId xmlns:a16="http://schemas.microsoft.com/office/drawing/2014/main" val="1102388851"/>
                    </a:ext>
                  </a:extLst>
                </a:gridCol>
                <a:gridCol w="1714185">
                  <a:extLst>
                    <a:ext uri="{9D8B030D-6E8A-4147-A177-3AD203B41FA5}">
                      <a16:colId xmlns:a16="http://schemas.microsoft.com/office/drawing/2014/main" val="3024081730"/>
                    </a:ext>
                  </a:extLst>
                </a:gridCol>
                <a:gridCol w="1714185">
                  <a:extLst>
                    <a:ext uri="{9D8B030D-6E8A-4147-A177-3AD203B41FA5}">
                      <a16:colId xmlns:a16="http://schemas.microsoft.com/office/drawing/2014/main" val="3566613173"/>
                    </a:ext>
                  </a:extLst>
                </a:gridCol>
                <a:gridCol w="1714185">
                  <a:extLst>
                    <a:ext uri="{9D8B030D-6E8A-4147-A177-3AD203B41FA5}">
                      <a16:colId xmlns:a16="http://schemas.microsoft.com/office/drawing/2014/main" val="726989306"/>
                    </a:ext>
                  </a:extLst>
                </a:gridCol>
                <a:gridCol w="1714185">
                  <a:extLst>
                    <a:ext uri="{9D8B030D-6E8A-4147-A177-3AD203B41FA5}">
                      <a16:colId xmlns:a16="http://schemas.microsoft.com/office/drawing/2014/main" val="1722754541"/>
                    </a:ext>
                  </a:extLst>
                </a:gridCol>
                <a:gridCol w="1714185">
                  <a:extLst>
                    <a:ext uri="{9D8B030D-6E8A-4147-A177-3AD203B41FA5}">
                      <a16:colId xmlns:a16="http://schemas.microsoft.com/office/drawing/2014/main" val="2565390897"/>
                    </a:ext>
                  </a:extLst>
                </a:gridCol>
              </a:tblGrid>
              <a:tr h="31783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팀장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TestShell</a:t>
                      </a:r>
                      <a:r>
                        <a:rPr lang="ko-KR" altLang="en-US" dirty="0"/>
                        <a:t> 담당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</a:t>
                      </a:r>
                      <a:r>
                        <a:rPr lang="ko-KR" altLang="en-US" dirty="0"/>
                        <a:t> 담당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079823"/>
                  </a:ext>
                </a:extLst>
              </a:tr>
              <a:tr h="3056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이수용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고아라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이동건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이용한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이서영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한상민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20235"/>
                  </a:ext>
                </a:extLst>
              </a:tr>
              <a:tr h="778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 설계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유지보수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기능 충족 검증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체크리스트 관리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기능 충족 검증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통합 불량 검증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기능 충족 검증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체크리스트 관리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구조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체크리스트 관리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기능 충족 검증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구조 설계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기능 충족 검증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021643"/>
                  </a:ext>
                </a:extLst>
              </a:tr>
              <a:tr h="2016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담당 기능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TestShell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-Main</a:t>
                      </a:r>
                    </a:p>
                    <a:p>
                      <a:pPr latinLnBrk="1"/>
                      <a:r>
                        <a:rPr lang="en-US" altLang="ko-KR" dirty="0"/>
                        <a:t>-Help</a:t>
                      </a:r>
                    </a:p>
                    <a:p>
                      <a:pPr latinLnBrk="1"/>
                      <a:r>
                        <a:rPr lang="en-US" altLang="ko-KR" dirty="0"/>
                        <a:t>-Write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FullWrite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SSD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CommandBuffer</a:t>
                      </a:r>
                      <a:r>
                        <a:rPr lang="ko-KR" altLang="en-US" dirty="0"/>
                        <a:t> 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TestScript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-2 </a:t>
                      </a:r>
                      <a:r>
                        <a:rPr lang="ko-KR" altLang="en-US" dirty="0"/>
                        <a:t>시나리오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-3 </a:t>
                      </a:r>
                      <a:r>
                        <a:rPr lang="ko-KR" altLang="en-US" dirty="0"/>
                        <a:t>시나리오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-4</a:t>
                      </a:r>
                      <a:r>
                        <a:rPr lang="ko-KR" altLang="en-US" dirty="0"/>
                        <a:t> 시나리오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TestShell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-runner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TestShell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-Exit</a:t>
                      </a:r>
                    </a:p>
                    <a:p>
                      <a:pPr latinLnBrk="1"/>
                      <a:r>
                        <a:rPr lang="en-US" altLang="ko-KR" dirty="0"/>
                        <a:t>-Read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FullRead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-Erase</a:t>
                      </a:r>
                    </a:p>
                    <a:p>
                      <a:pPr latinLnBrk="1"/>
                      <a:r>
                        <a:rPr lang="en-US" altLang="ko-KR" dirty="0"/>
                        <a:t>-Flush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TestScript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-1 </a:t>
                      </a:r>
                      <a:r>
                        <a:rPr lang="ko-KR" altLang="en-US" dirty="0"/>
                        <a:t>시나리오</a:t>
                      </a:r>
                      <a:endParaRPr lang="en-US" altLang="ko-KR" dirty="0"/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en-US" altLang="ko-KR" dirty="0" err="1"/>
                        <a:t>TestShell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latinLnBrk="1"/>
                      <a:r>
                        <a:rPr lang="en-US" altLang="ko-KR" dirty="0"/>
                        <a:t>-logger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 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FileIO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-Write</a:t>
                      </a:r>
                    </a:p>
                    <a:p>
                      <a:pPr latinLnBrk="1"/>
                      <a:r>
                        <a:rPr lang="en-US" altLang="ko-KR" dirty="0"/>
                        <a:t>-Erase</a:t>
                      </a:r>
                    </a:p>
                    <a:p>
                      <a:pPr latinLnBrk="1"/>
                      <a:r>
                        <a:rPr lang="en-US" altLang="ko-KR" dirty="0"/>
                        <a:t>-Flush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SSD</a:t>
                      </a:r>
                    </a:p>
                    <a:p>
                      <a:pPr latinLnBrk="1"/>
                      <a:r>
                        <a:rPr lang="en-US" altLang="ko-KR" dirty="0"/>
                        <a:t>-Main</a:t>
                      </a:r>
                    </a:p>
                    <a:p>
                      <a:pPr latinLnBrk="1"/>
                      <a:r>
                        <a:rPr lang="en-US" altLang="ko-KR" dirty="0"/>
                        <a:t>-Read</a:t>
                      </a:r>
                    </a:p>
                    <a:p>
                      <a:pPr latinLnBrk="1"/>
                      <a:r>
                        <a:rPr lang="en-US" altLang="ko-KR" dirty="0"/>
                        <a:t>-</a:t>
                      </a:r>
                      <a:r>
                        <a:rPr lang="en-US" altLang="ko-KR" dirty="0" err="1"/>
                        <a:t>CommandBuffer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082768"/>
                  </a:ext>
                </a:extLst>
              </a:tr>
              <a:tr h="11578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공통</a:t>
                      </a: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코드 리뷰 활동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TC</a:t>
                      </a:r>
                      <a:r>
                        <a:rPr lang="ko-KR" altLang="en-US" dirty="0"/>
                        <a:t>개발 및 체크리스트를 통한 불량 검증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리팩토링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34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223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779FF-5ABA-4277-A2F3-490AD4C6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in SSD driver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E66D7-B812-47DB-8A67-57314D474802}"/>
              </a:ext>
            </a:extLst>
          </p:cNvPr>
          <p:cNvSpPr txBox="1"/>
          <p:nvPr/>
        </p:nvSpPr>
        <p:spPr>
          <a:xfrm>
            <a:off x="356662" y="1127464"/>
            <a:ext cx="1050960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AutoNum type="arabicPeriod"/>
            </a:pPr>
            <a:r>
              <a:rPr lang="en-US" altLang="ko-KR" sz="2000" dirty="0"/>
              <a:t>define </a:t>
            </a:r>
            <a:r>
              <a:rPr lang="ko-KR" altLang="en-US" sz="2000" dirty="0"/>
              <a:t>문을 사용하여 자주 사용하는 상수를 미리 정의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/>
              <a:t>코딩 시 발생하는 휴먼 에러 최소화</a:t>
            </a:r>
            <a:endParaRPr lang="en-US" altLang="ko-KR" sz="2000" dirty="0"/>
          </a:p>
          <a:p>
            <a:pPr marL="342900" indent="-342900">
              <a:buFont typeface="Arial"/>
              <a:buAutoNum type="arabicPeriod"/>
            </a:pPr>
            <a:endParaRPr lang="en-US" altLang="ko-KR" sz="2000" dirty="0"/>
          </a:p>
          <a:p>
            <a:pPr marL="342900" indent="-342900">
              <a:buFont typeface="Arial"/>
              <a:buAutoNum type="arabicPeriod"/>
            </a:pPr>
            <a:r>
              <a:rPr lang="en-US" altLang="ko-KR" sz="2000" dirty="0" err="1"/>
              <a:t>ReadCompare</a:t>
            </a:r>
            <a:r>
              <a:rPr lang="ko-KR" altLang="en-US" sz="2000" dirty="0"/>
              <a:t>하는 구문들을 별도의 함수로 정의</a:t>
            </a:r>
            <a:r>
              <a:rPr lang="en-US" altLang="ko-KR" sz="2000" dirty="0"/>
              <a:t>(extract method)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code</a:t>
            </a:r>
            <a:r>
              <a:rPr lang="ko-KR" altLang="en-US" sz="2000" dirty="0"/>
              <a:t> 가독성 증가</a:t>
            </a:r>
            <a:endParaRPr lang="en-US" altLang="ko-KR" sz="2000" dirty="0"/>
          </a:p>
          <a:p>
            <a:pPr marL="342900" indent="-342900">
              <a:buFont typeface="Arial"/>
              <a:buAutoNum type="arabicPeriod"/>
            </a:pPr>
            <a:endParaRPr lang="en-US" altLang="ko-KR" sz="2000" dirty="0"/>
          </a:p>
          <a:p>
            <a:pPr marL="342900" indent="-342900">
              <a:buFont typeface="Arial"/>
              <a:buAutoNum type="arabicPeriod"/>
            </a:pPr>
            <a:r>
              <a:rPr lang="en-US" altLang="ko-KR" sz="2000" dirty="0"/>
              <a:t>Command </a:t>
            </a:r>
            <a:r>
              <a:rPr lang="ko-KR" altLang="en-US" sz="2000" dirty="0"/>
              <a:t>클래스를 통해 명령어에 대한 동작을 구분</a:t>
            </a:r>
            <a:r>
              <a:rPr lang="en-US" altLang="ko-KR" sz="2000" dirty="0"/>
              <a:t>(design pattern : command-pattern)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code</a:t>
            </a:r>
            <a:r>
              <a:rPr lang="ko-KR" altLang="en-US" sz="2000" dirty="0">
                <a:sym typeface="Wingdings" panose="05000000000000000000" pitchFamily="2" charset="2"/>
              </a:rPr>
              <a:t>의 유지 보수성과 확장성 증가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ko-KR" sz="2000" dirty="0" err="1"/>
              <a:t>CommandBuffer</a:t>
            </a:r>
            <a:r>
              <a:rPr lang="ko-KR" altLang="en-US" sz="2000" dirty="0"/>
              <a:t>와 관련된 함수를 하나의 </a:t>
            </a:r>
            <a:r>
              <a:rPr lang="en-US" altLang="ko-KR" sz="2000" dirty="0"/>
              <a:t>class</a:t>
            </a:r>
            <a:r>
              <a:rPr lang="ko-KR" altLang="en-US" sz="2000" dirty="0"/>
              <a:t>로 이동</a:t>
            </a:r>
            <a:r>
              <a:rPr lang="en-US" altLang="ko-KR" sz="2000" dirty="0"/>
              <a:t>(extract class)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code</a:t>
            </a:r>
            <a:r>
              <a:rPr lang="ko-KR" altLang="en-US" sz="2000" dirty="0">
                <a:sym typeface="Wingdings" panose="05000000000000000000" pitchFamily="2" charset="2"/>
              </a:rPr>
              <a:t>의 가독성 증가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ko-KR" sz="2000" dirty="0" err="1"/>
              <a:t>CommandBuffer</a:t>
            </a:r>
            <a:r>
              <a:rPr lang="ko-KR" altLang="en-US" sz="2000" dirty="0"/>
              <a:t>를 </a:t>
            </a:r>
            <a:r>
              <a:rPr lang="en-US" altLang="ko-KR" sz="2000" dirty="0"/>
              <a:t>singleton class</a:t>
            </a:r>
            <a:r>
              <a:rPr lang="ko-KR" altLang="en-US" sz="2000" dirty="0"/>
              <a:t>로 선언하여 사용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유지보수성과 확장성 증가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567484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779FF-5ABA-4277-A2F3-490AD4C6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in Test Shell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E66D7-B812-47DB-8A67-57314D474802}"/>
              </a:ext>
            </a:extLst>
          </p:cNvPr>
          <p:cNvSpPr txBox="1"/>
          <p:nvPr/>
        </p:nvSpPr>
        <p:spPr>
          <a:xfrm>
            <a:off x="356662" y="1127464"/>
            <a:ext cx="8339142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AutoNum type="arabicPeriod"/>
            </a:pPr>
            <a:r>
              <a:rPr lang="en-US" altLang="ko-KR" sz="2000" dirty="0" err="1"/>
              <a:t>ReadCompare</a:t>
            </a:r>
            <a:r>
              <a:rPr lang="ko-KR" altLang="en-US" sz="2000" dirty="0"/>
              <a:t>하는 구문들을 별도의 함수로 정의</a:t>
            </a:r>
            <a:r>
              <a:rPr lang="en-US" altLang="ko-KR" sz="2000" dirty="0"/>
              <a:t>(extract method)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code</a:t>
            </a:r>
            <a:r>
              <a:rPr lang="ko-KR" altLang="en-US" sz="2000" dirty="0"/>
              <a:t> 가독성 증가</a:t>
            </a:r>
            <a:endParaRPr lang="en-US" altLang="ko-KR" sz="2000" dirty="0"/>
          </a:p>
          <a:p>
            <a:pPr marL="342900" indent="-342900">
              <a:buFont typeface="Arial"/>
              <a:buAutoNum type="arabicPeriod"/>
            </a:pPr>
            <a:endParaRPr lang="en-US" altLang="ko-KR" sz="2000" dirty="0"/>
          </a:p>
          <a:p>
            <a:pPr marL="342900" indent="-342900">
              <a:buFont typeface="Arial"/>
              <a:buAutoNum type="arabicPeriod"/>
            </a:pPr>
            <a:r>
              <a:rPr lang="en-US" altLang="ko-KR" sz="2000" dirty="0">
                <a:sym typeface="Wingdings" panose="05000000000000000000" pitchFamily="2" charset="2"/>
              </a:rPr>
              <a:t>Enum </a:t>
            </a:r>
            <a:r>
              <a:rPr lang="ko-KR" altLang="en-US" sz="2000" dirty="0">
                <a:sym typeface="Wingdings" panose="05000000000000000000" pitchFamily="2" charset="2"/>
              </a:rPr>
              <a:t>사용으로 상수 대체</a:t>
            </a:r>
            <a:br>
              <a:rPr lang="en-US" altLang="ko-KR" sz="2000" dirty="0">
                <a:sym typeface="Wingdings" panose="05000000000000000000" pitchFamily="2" charset="2"/>
              </a:rPr>
            </a:br>
            <a:r>
              <a:rPr lang="en-US" altLang="ko-KR" sz="2000" dirty="0">
                <a:sym typeface="Wingdings" panose="05000000000000000000" pitchFamily="2" charset="2"/>
              </a:rPr>
              <a:t> code </a:t>
            </a:r>
            <a:r>
              <a:rPr lang="ko-KR" altLang="en-US" sz="2000" dirty="0">
                <a:sym typeface="Wingdings" panose="05000000000000000000" pitchFamily="2" charset="2"/>
              </a:rPr>
              <a:t>가독성 증가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r>
              <a:rPr lang="ko-KR" altLang="en-US" sz="2000" dirty="0"/>
              <a:t>기능 함수를 </a:t>
            </a:r>
            <a:r>
              <a:rPr lang="en-US" altLang="ko-KR" sz="2000" dirty="0" err="1"/>
              <a:t>Util.h</a:t>
            </a:r>
            <a:r>
              <a:rPr lang="ko-KR" altLang="en-US" sz="2000" dirty="0"/>
              <a:t>로 분리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module</a:t>
            </a:r>
            <a:r>
              <a:rPr lang="ko-KR" altLang="en-US" sz="2000" dirty="0">
                <a:sym typeface="Wingdings" panose="05000000000000000000" pitchFamily="2" charset="2"/>
              </a:rPr>
              <a:t>간의 기능적 독립성 보장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ko-KR" sz="2000" dirty="0"/>
              <a:t>TEST </a:t>
            </a:r>
            <a:r>
              <a:rPr lang="ko-KR" altLang="en-US" sz="2000" dirty="0"/>
              <a:t>명령어 입력 코드를 추출하여 </a:t>
            </a:r>
            <a:r>
              <a:rPr lang="en-US" altLang="ko-KR" sz="2000" dirty="0"/>
              <a:t>class</a:t>
            </a:r>
            <a:r>
              <a:rPr lang="ko-KR" altLang="en-US" sz="2000" dirty="0"/>
              <a:t> 생성하여 사용</a:t>
            </a:r>
            <a:br>
              <a:rPr lang="en-US" altLang="ko-KR" sz="2000" dirty="0"/>
            </a:br>
            <a:r>
              <a:rPr lang="en-US" altLang="ko-KR" sz="2000" dirty="0">
                <a:sym typeface="Wingdings" panose="05000000000000000000" pitchFamily="2" charset="2"/>
              </a:rPr>
              <a:t> SRP(Single Responsibility Principle) </a:t>
            </a:r>
            <a:r>
              <a:rPr lang="ko-KR" altLang="en-US" sz="2000" dirty="0">
                <a:sym typeface="Wingdings" panose="05000000000000000000" pitchFamily="2" charset="2"/>
              </a:rPr>
              <a:t>보장하고 변경을 지역화 시킴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ko-KR" sz="2000" dirty="0"/>
              <a:t>Shell</a:t>
            </a:r>
            <a:r>
              <a:rPr lang="ko-KR" altLang="en-US" sz="2000" dirty="0"/>
              <a:t>의 유효성 체크하는 기능을 클래스로 추출</a:t>
            </a:r>
            <a:endParaRPr lang="en-US" altLang="ko-KR" sz="2000" dirty="0"/>
          </a:p>
          <a:p>
            <a:pPr lvl="2"/>
            <a:r>
              <a:rPr lang="en-US" altLang="ko-KR" sz="2000" dirty="0">
                <a:sym typeface="Wingdings" panose="05000000000000000000" pitchFamily="2" charset="2"/>
              </a:rPr>
              <a:t>     </a:t>
            </a:r>
            <a:r>
              <a:rPr lang="ko-KR" altLang="en-US" sz="2000" dirty="0">
                <a:sym typeface="Wingdings" panose="05000000000000000000" pitchFamily="2" charset="2"/>
              </a:rPr>
              <a:t> 중복기능 제거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r>
              <a:rPr lang="en-US" altLang="ko-KR" sz="2000" dirty="0"/>
              <a:t>Shell </a:t>
            </a:r>
            <a:r>
              <a:rPr lang="ko-KR" altLang="en-US" sz="2000" dirty="0"/>
              <a:t>동작에서 중복되는 코드를 함수 상속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추출 등으로 구현</a:t>
            </a:r>
            <a:endParaRPr lang="en-US" altLang="ko-KR" sz="2000" dirty="0"/>
          </a:p>
          <a:p>
            <a:r>
              <a:rPr lang="en-US" altLang="ko-KR" sz="2000" dirty="0">
                <a:sym typeface="Wingdings" panose="05000000000000000000" pitchFamily="2" charset="2"/>
              </a:rPr>
              <a:t>     </a:t>
            </a:r>
            <a:r>
              <a:rPr lang="ko-KR" altLang="en-US" sz="2000" dirty="0">
                <a:sym typeface="Wingdings" panose="05000000000000000000" pitchFamily="2" charset="2"/>
              </a:rPr>
              <a:t> 중복기능 제거 및 휴먼 에러 최소화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342900" indent="-342900">
              <a:buFont typeface="Arial"/>
              <a:buAutoNum type="arabicPeriod"/>
            </a:pPr>
            <a:endParaRPr lang="en-US" altLang="ko-KR" sz="2000" dirty="0"/>
          </a:p>
          <a:p>
            <a:pPr marL="342900" indent="-342900">
              <a:buFont typeface="Arial"/>
              <a:buAutoNum type="arabicPeriod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025763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779FF-5ABA-4277-A2F3-490AD4C6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클린</a:t>
            </a:r>
            <a:r>
              <a:rPr lang="ko-KR" altLang="en-US" dirty="0"/>
              <a:t> 코드 예시 </a:t>
            </a:r>
            <a:r>
              <a:rPr lang="en-US" altLang="ko-KR" dirty="0"/>
              <a:t>- SSD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9FCAE2-58C9-4F48-A3C2-78A8976E0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413" y="1127464"/>
            <a:ext cx="1910785" cy="56695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2E66D7-B812-47DB-8A67-57314D474802}"/>
              </a:ext>
            </a:extLst>
          </p:cNvPr>
          <p:cNvSpPr txBox="1"/>
          <p:nvPr/>
        </p:nvSpPr>
        <p:spPr>
          <a:xfrm>
            <a:off x="356662" y="1127464"/>
            <a:ext cx="68355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AutoNum type="arabicPeriod"/>
            </a:pPr>
            <a:r>
              <a:rPr lang="ko-KR" altLang="en-US" sz="2400" dirty="0"/>
              <a:t>중복된 기능의 나열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If</a:t>
            </a:r>
            <a:r>
              <a:rPr lang="ko-KR" altLang="en-US" sz="2400" dirty="0"/>
              <a:t>문 내부의 너무 많은 코드로 인한 가독성 문제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SSDDriver.cpp</a:t>
            </a:r>
            <a:r>
              <a:rPr lang="ko-KR" altLang="en-US" sz="2400" dirty="0"/>
              <a:t>에 다양한 클래스 혼재</a:t>
            </a:r>
            <a:endParaRPr lang="en-US" altLang="ko-KR" sz="2400" dirty="0"/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 err="1"/>
              <a:t>SSDDriver</a:t>
            </a:r>
            <a:r>
              <a:rPr lang="ko-KR" altLang="en-US" sz="2400" dirty="0"/>
              <a:t>가 다양한 기능을 수행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41955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B9E03-3A4D-48CD-9BB7-57BC3B43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A847B6-728B-46CF-8662-661C85408393}"/>
              </a:ext>
            </a:extLst>
          </p:cNvPr>
          <p:cNvSpPr txBox="1"/>
          <p:nvPr/>
        </p:nvSpPr>
        <p:spPr>
          <a:xfrm>
            <a:off x="356662" y="1127464"/>
            <a:ext cx="621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AutoNum type="arabicPeriod"/>
            </a:pPr>
            <a:r>
              <a:rPr lang="ko-KR" altLang="en-US" sz="2400" dirty="0"/>
              <a:t>중복된 기능의 나열 </a:t>
            </a:r>
            <a:r>
              <a:rPr lang="en-US" altLang="ko-KR" sz="2400" dirty="0"/>
              <a:t>: </a:t>
            </a:r>
            <a:r>
              <a:rPr lang="ko-KR" altLang="en-US" sz="2400" dirty="0"/>
              <a:t>함수로 추출 후</a:t>
            </a:r>
            <a:r>
              <a:rPr lang="en-US" altLang="ko-KR" sz="2400" dirty="0"/>
              <a:t>, </a:t>
            </a:r>
            <a:r>
              <a:rPr lang="ko-KR" altLang="en-US" sz="2400" dirty="0"/>
              <a:t>통합</a:t>
            </a:r>
            <a:endParaRPr lang="en-US" altLang="ko-KR" sz="2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7CAA712-7F43-4E93-9211-7632C786C093}"/>
              </a:ext>
            </a:extLst>
          </p:cNvPr>
          <p:cNvGrpSpPr/>
          <p:nvPr/>
        </p:nvGrpSpPr>
        <p:grpSpPr>
          <a:xfrm>
            <a:off x="952848" y="2304772"/>
            <a:ext cx="10286304" cy="4243085"/>
            <a:chOff x="1334566" y="2337980"/>
            <a:chExt cx="10286304" cy="424308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E5156B-2C1A-4C1A-8707-2B9D5E133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4566" y="2337981"/>
              <a:ext cx="3338697" cy="424308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FE0CF83-85B3-4E9C-A465-8D65D20D36E8}"/>
                </a:ext>
              </a:extLst>
            </p:cNvPr>
            <p:cNvSpPr/>
            <p:nvPr/>
          </p:nvSpPr>
          <p:spPr>
            <a:xfrm>
              <a:off x="1660123" y="2592280"/>
              <a:ext cx="2831977" cy="17300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5F66449-03DD-4382-9B70-9A0BD0518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09967" y="4367209"/>
              <a:ext cx="5010903" cy="2213856"/>
            </a:xfrm>
            <a:prstGeom prst="rect">
              <a:avLst/>
            </a:prstGeom>
          </p:spPr>
        </p:pic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1A4AC98B-2775-4C99-971B-A7F4F4AE8C75}"/>
                </a:ext>
              </a:extLst>
            </p:cNvPr>
            <p:cNvSpPr/>
            <p:nvPr/>
          </p:nvSpPr>
          <p:spPr>
            <a:xfrm>
              <a:off x="4770598" y="3915557"/>
              <a:ext cx="1742034" cy="9033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47393FF-121B-4ABB-BE31-DAA7FEFDF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9968" y="2337980"/>
              <a:ext cx="5010902" cy="164030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D11B84E-F09C-44C5-9F40-C26488EAF7F7}"/>
                </a:ext>
              </a:extLst>
            </p:cNvPr>
            <p:cNvSpPr/>
            <p:nvPr/>
          </p:nvSpPr>
          <p:spPr>
            <a:xfrm>
              <a:off x="1679353" y="4733282"/>
              <a:ext cx="2831977" cy="17300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4879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779FF-5ABA-4277-A2F3-490AD4C6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E66D7-B812-47DB-8A67-57314D474802}"/>
              </a:ext>
            </a:extLst>
          </p:cNvPr>
          <p:cNvSpPr txBox="1"/>
          <p:nvPr/>
        </p:nvSpPr>
        <p:spPr>
          <a:xfrm>
            <a:off x="356662" y="1127464"/>
            <a:ext cx="8709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If</a:t>
            </a:r>
            <a:r>
              <a:rPr lang="ko-KR" altLang="en-US" sz="2400" dirty="0"/>
              <a:t>문 내부의 너무 많은 코드로 인한 가독성 문제 </a:t>
            </a:r>
            <a:r>
              <a:rPr lang="en-US" altLang="ko-KR" sz="2400" dirty="0"/>
              <a:t>: </a:t>
            </a:r>
            <a:r>
              <a:rPr lang="ko-KR" altLang="en-US" sz="2400" dirty="0"/>
              <a:t>함수로 추출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4FEA74-79E1-4E03-9675-9DA8BF04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788" y="1823667"/>
            <a:ext cx="2161883" cy="44418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990FE6-3C65-46DC-9E80-CC49EC67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5331" y="2755129"/>
            <a:ext cx="3591604" cy="2578961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21665068-69BC-4C07-A9A1-65ED9845980B}"/>
              </a:ext>
            </a:extLst>
          </p:cNvPr>
          <p:cNvSpPr/>
          <p:nvPr/>
        </p:nvSpPr>
        <p:spPr>
          <a:xfrm>
            <a:off x="4615972" y="3592959"/>
            <a:ext cx="2495615" cy="903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26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779FF-5ABA-4277-A2F3-490AD4C6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E66D7-B812-47DB-8A67-57314D474802}"/>
              </a:ext>
            </a:extLst>
          </p:cNvPr>
          <p:cNvSpPr txBox="1"/>
          <p:nvPr/>
        </p:nvSpPr>
        <p:spPr>
          <a:xfrm>
            <a:off x="356662" y="1127464"/>
            <a:ext cx="8475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SSDDriver.cpp</a:t>
            </a:r>
            <a:r>
              <a:rPr lang="ko-KR" altLang="en-US" sz="2400" dirty="0"/>
              <a:t>에 다양한 클래스 혼재 </a:t>
            </a:r>
            <a:r>
              <a:rPr lang="en-US" altLang="ko-KR" sz="2400" dirty="0"/>
              <a:t>: </a:t>
            </a:r>
            <a:r>
              <a:rPr lang="ko-KR" altLang="en-US" sz="2400" dirty="0"/>
              <a:t>목적별로 파일 분리</a:t>
            </a:r>
            <a:endParaRPr lang="en-US" altLang="ko-KR" sz="2400" dirty="0"/>
          </a:p>
          <a:p>
            <a:r>
              <a:rPr lang="en-US" altLang="ko-KR" sz="2400" dirty="0"/>
              <a:t>    </a:t>
            </a:r>
            <a:r>
              <a:rPr lang="en-US" altLang="ko-KR" sz="2400" dirty="0" err="1"/>
              <a:t>CommandBuffer</a:t>
            </a:r>
            <a:r>
              <a:rPr lang="en-US" altLang="ko-KR" sz="2400" dirty="0"/>
              <a:t>/</a:t>
            </a:r>
            <a:r>
              <a:rPr lang="ko-KR" altLang="en-US" sz="2400" dirty="0"/>
              <a:t> </a:t>
            </a:r>
            <a:r>
              <a:rPr lang="en-US" altLang="ko-KR" sz="2400" dirty="0"/>
              <a:t>Command/</a:t>
            </a:r>
            <a:r>
              <a:rPr lang="ko-KR" altLang="en-US" sz="2400" dirty="0"/>
              <a:t> </a:t>
            </a:r>
            <a:r>
              <a:rPr lang="en-US" altLang="ko-KR" sz="2400" dirty="0" err="1"/>
              <a:t>SSDContext</a:t>
            </a:r>
            <a:r>
              <a:rPr lang="ko-KR" altLang="en-US" sz="2400" dirty="0"/>
              <a:t>로 분리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412ADE-57F5-464A-B60E-F3D4D61A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645" y="2682397"/>
            <a:ext cx="3248025" cy="35528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99D517-F9CB-46FB-B747-43819DC6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240" y="2682397"/>
            <a:ext cx="52197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779FF-5ABA-4277-A2F3-490AD4C6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E66D7-B812-47DB-8A67-57314D474802}"/>
              </a:ext>
            </a:extLst>
          </p:cNvPr>
          <p:cNvSpPr txBox="1"/>
          <p:nvPr/>
        </p:nvSpPr>
        <p:spPr>
          <a:xfrm>
            <a:off x="356663" y="1127464"/>
            <a:ext cx="6345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en-US" altLang="ko-KR" sz="2400" dirty="0" err="1"/>
              <a:t>SSDDriver</a:t>
            </a:r>
            <a:r>
              <a:rPr lang="ko-KR" altLang="en-US" sz="2400" dirty="0"/>
              <a:t>가 다양한 기능을 수행 </a:t>
            </a:r>
            <a:r>
              <a:rPr lang="en-US" altLang="ko-KR" sz="2400" dirty="0"/>
              <a:t>: </a:t>
            </a:r>
          </a:p>
          <a:p>
            <a:r>
              <a:rPr lang="en-US" altLang="ko-KR" sz="2400" dirty="0"/>
              <a:t>-</a:t>
            </a:r>
            <a:r>
              <a:rPr lang="en-US" altLang="ko-KR" sz="2400" dirty="0" err="1"/>
              <a:t>CommandBuffer</a:t>
            </a:r>
            <a:r>
              <a:rPr lang="ko-KR" altLang="en-US" sz="2400" dirty="0"/>
              <a:t>기능을 </a:t>
            </a:r>
            <a:r>
              <a:rPr lang="en-US" altLang="ko-KR" sz="2400" dirty="0"/>
              <a:t>Singleton</a:t>
            </a:r>
            <a:r>
              <a:rPr lang="ko-KR" altLang="en-US" sz="2400" dirty="0"/>
              <a:t>으로</a:t>
            </a:r>
            <a:r>
              <a:rPr lang="en-US" altLang="ko-KR" sz="2400" dirty="0"/>
              <a:t> </a:t>
            </a:r>
            <a:r>
              <a:rPr lang="ko-KR" altLang="en-US" sz="2400" dirty="0"/>
              <a:t>분리</a:t>
            </a:r>
            <a:endParaRPr lang="en-US" altLang="ko-KR" sz="2400" dirty="0"/>
          </a:p>
          <a:p>
            <a:r>
              <a:rPr lang="en-US" altLang="ko-KR" sz="2400" dirty="0"/>
              <a:t>-Buffer</a:t>
            </a:r>
            <a:r>
              <a:rPr lang="ko-KR" altLang="en-US" sz="2400" dirty="0"/>
              <a:t>는 </a:t>
            </a:r>
            <a:r>
              <a:rPr lang="en-US" altLang="ko-KR" sz="2400" dirty="0" err="1"/>
              <a:t>CommandBufferManager</a:t>
            </a:r>
            <a:r>
              <a:rPr lang="ko-KR" altLang="en-US" sz="2400" dirty="0"/>
              <a:t>에서 관리 </a:t>
            </a:r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2E469-A71C-4AC0-A3D6-3995A322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706" y="1424863"/>
            <a:ext cx="4701832" cy="512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23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B7249-5BEA-4C5E-9FF9-C5CBC008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A34B0-E663-4569-A0D0-D5C9FB6C0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6283" y="960002"/>
            <a:ext cx="10515600" cy="649859"/>
          </a:xfrm>
        </p:spPr>
        <p:txBody>
          <a:bodyPr/>
          <a:lstStyle/>
          <a:p>
            <a:r>
              <a:rPr lang="ko-KR" altLang="en-US" dirty="0"/>
              <a:t>최종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783857-C486-4899-89F4-C5BC3BDC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40" y="1899821"/>
            <a:ext cx="1720749" cy="44421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7786A2-92DF-4F97-A462-897588A8B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50" y="1899821"/>
            <a:ext cx="5018161" cy="4442163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10E8E05-F6CB-46E3-88F3-E8658B4C68CF}"/>
              </a:ext>
            </a:extLst>
          </p:cNvPr>
          <p:cNvSpPr/>
          <p:nvPr/>
        </p:nvSpPr>
        <p:spPr>
          <a:xfrm>
            <a:off x="3235380" y="3674220"/>
            <a:ext cx="1742034" cy="9033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80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A044-B6D5-4310-B634-992E098A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마치며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42BD2-44E2-49A9-BCCF-4B7FE8981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Design Pattern</a:t>
            </a:r>
            <a:r>
              <a:rPr lang="ko-KR" altLang="en-US" dirty="0"/>
              <a:t>을 활용한 개발 협업 효율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 Double</a:t>
            </a:r>
            <a:r>
              <a:rPr lang="ko-KR" altLang="en-US" dirty="0"/>
              <a:t>을 이용한 개발 독립성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TDD</a:t>
            </a:r>
            <a:r>
              <a:rPr lang="ko-KR" altLang="en-US" dirty="0"/>
              <a:t>를 통한 코드 안정성 강화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Refactoring</a:t>
            </a:r>
            <a:r>
              <a:rPr lang="ko-KR" altLang="en-US" dirty="0"/>
              <a:t>과정을 통한 코드 가독성 및 유지보수성</a:t>
            </a:r>
          </a:p>
        </p:txBody>
      </p:sp>
    </p:spTree>
    <p:extLst>
      <p:ext uri="{BB962C8B-B14F-4D97-AF65-F5344CB8AC3E}">
        <p14:creationId xmlns:p14="http://schemas.microsoft.com/office/powerpoint/2010/main" val="211344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800" dirty="0"/>
              <a:t>Thank you</a:t>
            </a:r>
            <a:endParaRPr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sz="4800" dirty="0"/>
              <a:t>기능 구현 활동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1532499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DA044-B6D5-4310-B634-992E098A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Appendix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142BD2-44E2-49A9-BCCF-4B7FE8981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</a:t>
            </a:r>
            <a:r>
              <a:rPr lang="ko-KR" altLang="en-US" dirty="0"/>
              <a:t>주소</a:t>
            </a:r>
            <a:endParaRPr lang="en-US" altLang="ko-KR" dirty="0"/>
          </a:p>
          <a:p>
            <a:r>
              <a:rPr lang="en-US" altLang="ko-KR" dirty="0" err="1"/>
              <a:t>TestShell</a:t>
            </a:r>
            <a:r>
              <a:rPr lang="en-US" altLang="ko-KR" dirty="0"/>
              <a:t> : </a:t>
            </a:r>
            <a:r>
              <a:rPr lang="en-US" altLang="ko-KR" dirty="0" err="1">
                <a:hlinkClick r:id="rId2"/>
              </a:rPr>
              <a:t>suyong-leee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CRAProject_Tester</a:t>
            </a:r>
            <a:endParaRPr lang="en-US" altLang="ko-KR" dirty="0"/>
          </a:p>
          <a:p>
            <a:r>
              <a:rPr lang="en-US" altLang="ko-KR" dirty="0"/>
              <a:t>SSD : </a:t>
            </a:r>
            <a:r>
              <a:rPr lang="en-US" altLang="ko-KR" dirty="0" err="1">
                <a:hlinkClick r:id="rId3"/>
              </a:rPr>
              <a:t>suyong-leee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CRAProject_SSD</a:t>
            </a:r>
            <a:r>
              <a:rPr lang="en-US" altLang="ko-KR" dirty="0">
                <a:hlinkClick r:id="rId3"/>
              </a:rPr>
              <a:t>: CRA</a:t>
            </a:r>
            <a:r>
              <a:rPr lang="ko-KR" altLang="en-US" dirty="0">
                <a:hlinkClick r:id="rId3"/>
              </a:rPr>
              <a:t>프로젝트 </a:t>
            </a:r>
            <a:r>
              <a:rPr lang="en-US" altLang="ko-KR" dirty="0" err="1">
                <a:hlinkClick r:id="rId3"/>
              </a:rPr>
              <a:t>ssd</a:t>
            </a:r>
            <a:r>
              <a:rPr lang="ko-KR" altLang="en-US" dirty="0">
                <a:hlinkClick r:id="rId3"/>
              </a:rPr>
              <a:t>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455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7FA91-9F1B-4B1F-AFC6-CC050D5B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조 코드 개발 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2C66CC-A153-4BBC-96F7-31B2DA45C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79" y="960002"/>
            <a:ext cx="6453809" cy="5708434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altLang="ko-KR" sz="2400" b="1" dirty="0"/>
              <a:t>coding rule</a:t>
            </a:r>
          </a:p>
          <a:p>
            <a:r>
              <a:rPr lang="en-US" altLang="ko-KR" sz="2400" dirty="0"/>
              <a:t>c1. commit </a:t>
            </a:r>
            <a:r>
              <a:rPr lang="ko-KR" altLang="en-US" sz="2400" dirty="0"/>
              <a:t>제목은 </a:t>
            </a:r>
            <a:r>
              <a:rPr lang="en-US" altLang="ko-KR" sz="2400" dirty="0"/>
              <a:t>feature/refactor/fix </a:t>
            </a:r>
            <a:r>
              <a:rPr lang="ko-KR" altLang="en-US" sz="2400" dirty="0"/>
              <a:t>로 시작한다</a:t>
            </a:r>
          </a:p>
          <a:p>
            <a:r>
              <a:rPr lang="en-US" altLang="ko-KR" sz="2400" dirty="0"/>
              <a:t>c2. </a:t>
            </a:r>
            <a:r>
              <a:rPr lang="ko-KR" altLang="en-US" sz="2400" dirty="0"/>
              <a:t>잘된 코드는 칭찬도 같이</a:t>
            </a:r>
          </a:p>
          <a:p>
            <a:r>
              <a:rPr lang="en-US" altLang="ko-KR" sz="2400" dirty="0"/>
              <a:t>c3. </a:t>
            </a:r>
            <a:r>
              <a:rPr lang="ko-KR" altLang="en-US" sz="2400" dirty="0"/>
              <a:t>검증 체크리스트 정의해 코드 검증</a:t>
            </a:r>
          </a:p>
          <a:p>
            <a:r>
              <a:rPr lang="en-US" altLang="ko-KR" sz="2400" dirty="0"/>
              <a:t>c4. Test case</a:t>
            </a:r>
            <a:r>
              <a:rPr lang="ko-KR" altLang="en-US" sz="2400" dirty="0"/>
              <a:t>은 가능한 다양하게 많이</a:t>
            </a:r>
          </a:p>
          <a:p>
            <a:endParaRPr lang="ko-KR" altLang="en-US" sz="2400" dirty="0"/>
          </a:p>
          <a:p>
            <a:pPr marL="114300" indent="0">
              <a:buNone/>
            </a:pPr>
            <a:r>
              <a:rPr lang="en-US" altLang="ko-KR" sz="2400" b="1" dirty="0"/>
              <a:t>code </a:t>
            </a:r>
            <a:r>
              <a:rPr lang="ko-KR" altLang="en-US" sz="2400" b="1" dirty="0"/>
              <a:t>형상관리 </a:t>
            </a:r>
            <a:r>
              <a:rPr lang="en-US" altLang="ko-KR" sz="2400" b="1" dirty="0"/>
              <a:t>rule</a:t>
            </a:r>
          </a:p>
          <a:p>
            <a:r>
              <a:rPr lang="en-US" altLang="ko-KR" sz="2400" dirty="0"/>
              <a:t>f1. </a:t>
            </a:r>
            <a:r>
              <a:rPr lang="en-US" altLang="ko-KR" sz="2400" dirty="0" err="1"/>
              <a:t>TestShell</a:t>
            </a:r>
            <a:r>
              <a:rPr lang="en-US" altLang="ko-KR" sz="2400" dirty="0"/>
              <a:t>, SSD 2</a:t>
            </a:r>
            <a:r>
              <a:rPr lang="ko-KR" altLang="en-US" sz="2400" dirty="0"/>
              <a:t>개의 </a:t>
            </a:r>
            <a:r>
              <a:rPr lang="en-US" altLang="ko-KR" sz="2400" dirty="0"/>
              <a:t>repo</a:t>
            </a:r>
            <a:r>
              <a:rPr lang="ko-KR" altLang="en-US" sz="2400" dirty="0"/>
              <a:t>로 구성한다</a:t>
            </a:r>
          </a:p>
          <a:p>
            <a:r>
              <a:rPr lang="en-US" altLang="ko-KR" sz="2400" dirty="0"/>
              <a:t>f2. </a:t>
            </a:r>
            <a:r>
              <a:rPr lang="ko-KR" altLang="en-US" sz="2400" dirty="0"/>
              <a:t>각 </a:t>
            </a:r>
            <a:r>
              <a:rPr lang="en-US" altLang="ko-KR" sz="2400" dirty="0"/>
              <a:t>repo</a:t>
            </a:r>
            <a:r>
              <a:rPr lang="ko-KR" altLang="en-US" sz="2400" dirty="0"/>
              <a:t>은 </a:t>
            </a:r>
            <a:r>
              <a:rPr lang="en-US" altLang="ko-KR" sz="2400" dirty="0"/>
              <a:t>master branch</a:t>
            </a:r>
            <a:r>
              <a:rPr lang="ko-KR" altLang="en-US" sz="2400" dirty="0"/>
              <a:t>와 </a:t>
            </a:r>
            <a:r>
              <a:rPr lang="en-US" altLang="ko-KR" sz="2400" dirty="0"/>
              <a:t>feature branch</a:t>
            </a:r>
            <a:r>
              <a:rPr lang="ko-KR" altLang="en-US" sz="2400" dirty="0"/>
              <a:t>로 구성하며</a:t>
            </a:r>
            <a:r>
              <a:rPr lang="en-US" altLang="ko-KR" sz="2400" dirty="0"/>
              <a:t>, feature branch</a:t>
            </a:r>
            <a:r>
              <a:rPr lang="ko-KR" altLang="en-US" sz="2400" dirty="0"/>
              <a:t>은 </a:t>
            </a:r>
            <a:r>
              <a:rPr lang="en-US" altLang="ko-KR" sz="2400" dirty="0"/>
              <a:t>class or test case</a:t>
            </a:r>
            <a:r>
              <a:rPr lang="ko-KR" altLang="en-US" sz="2400" dirty="0"/>
              <a:t>별로 생성한다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f3. feature branch naming</a:t>
            </a:r>
            <a:r>
              <a:rPr lang="ko-KR" altLang="en-US" sz="2400" dirty="0"/>
              <a:t>은 </a:t>
            </a:r>
            <a:r>
              <a:rPr lang="en-US" altLang="ko-KR" sz="2400" dirty="0"/>
              <a:t>feature/class</a:t>
            </a:r>
            <a:r>
              <a:rPr lang="ko-KR" altLang="en-US" sz="2400" dirty="0"/>
              <a:t>명 </a:t>
            </a:r>
            <a:r>
              <a:rPr lang="en-US" altLang="ko-KR" sz="2400" dirty="0"/>
              <a:t>or feature/</a:t>
            </a:r>
            <a:r>
              <a:rPr lang="ko-KR" altLang="en-US" sz="2400" dirty="0"/>
              <a:t>테스트명으로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5C9C4E-DEFE-45CB-9C51-0308518E0F4D}"/>
              </a:ext>
            </a:extLst>
          </p:cNvPr>
          <p:cNvSpPr txBox="1"/>
          <p:nvPr/>
        </p:nvSpPr>
        <p:spPr>
          <a:xfrm>
            <a:off x="8275595" y="5200674"/>
            <a:ext cx="1919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&lt;</a:t>
            </a:r>
            <a:r>
              <a:rPr lang="ko-KR" altLang="en-US" sz="1600" dirty="0"/>
              <a:t>검증 체크리스트</a:t>
            </a:r>
            <a:r>
              <a:rPr lang="en-US" altLang="ko-KR" sz="1600" dirty="0"/>
              <a:t>&gt;</a:t>
            </a:r>
            <a:endParaRPr lang="ko-KR" alt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CED692-D825-4C29-8834-83744588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88" y="1415489"/>
            <a:ext cx="5537929" cy="36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83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AADB8-752F-4ED0-A055-2A42E53A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적용 </a:t>
            </a:r>
            <a:r>
              <a:rPr lang="en-US" altLang="ko-KR" dirty="0"/>
              <a:t>Architecture – Layered Architecture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007DF2-819C-473C-93A0-32A4454D59CE}"/>
              </a:ext>
            </a:extLst>
          </p:cNvPr>
          <p:cNvSpPr/>
          <p:nvPr/>
        </p:nvSpPr>
        <p:spPr>
          <a:xfrm>
            <a:off x="811165" y="1390126"/>
            <a:ext cx="3487457" cy="7591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Shell &amp; Script Layer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534A1F9-4444-4ED0-BE09-AE00F2D3E786}"/>
              </a:ext>
            </a:extLst>
          </p:cNvPr>
          <p:cNvSpPr/>
          <p:nvPr/>
        </p:nvSpPr>
        <p:spPr>
          <a:xfrm>
            <a:off x="811164" y="2945876"/>
            <a:ext cx="3487457" cy="75918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SDD Layer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39EB7-879B-43AF-8741-8C8A60E0BE13}"/>
              </a:ext>
            </a:extLst>
          </p:cNvPr>
          <p:cNvSpPr txBox="1"/>
          <p:nvPr/>
        </p:nvSpPr>
        <p:spPr>
          <a:xfrm>
            <a:off x="5184742" y="1390126"/>
            <a:ext cx="640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Layered Architecture Style</a:t>
            </a:r>
            <a:r>
              <a:rPr lang="ko-KR" altLang="en-US" sz="2000" dirty="0"/>
              <a:t>을 적용하여</a:t>
            </a:r>
            <a:r>
              <a:rPr lang="en-US" altLang="ko-KR" sz="2000" dirty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Shell &amp; Script Layer</a:t>
            </a:r>
            <a:r>
              <a:rPr lang="ko-KR" altLang="en-US" sz="2000" dirty="0"/>
              <a:t>와 </a:t>
            </a:r>
            <a:r>
              <a:rPr lang="en-US" altLang="ko-KR" sz="2000" dirty="0"/>
              <a:t>SDD Layer</a:t>
            </a:r>
            <a:r>
              <a:rPr lang="ko-KR" altLang="en-US" sz="2000" dirty="0"/>
              <a:t>의 </a:t>
            </a:r>
            <a:r>
              <a:rPr lang="en-US" altLang="ko-KR" sz="2000" dirty="0"/>
              <a:t>two layers </a:t>
            </a:r>
            <a:r>
              <a:rPr lang="ko-KR" altLang="en-US" sz="2000" dirty="0"/>
              <a:t>구성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각 </a:t>
            </a:r>
            <a:r>
              <a:rPr lang="en-US" altLang="ko-KR" sz="2000" dirty="0"/>
              <a:t>layer</a:t>
            </a:r>
            <a:r>
              <a:rPr lang="ko-KR" altLang="en-US" sz="2000" dirty="0"/>
              <a:t>별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별도 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repo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sz="2000" dirty="0"/>
              <a:t>생성하여 개발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916F6F-DA58-4ECB-8CB8-629E0487FCE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2554893" y="2149311"/>
            <a:ext cx="1" cy="79656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7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AADB8-752F-4ED0-A055-2A42E53A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TestShell</a:t>
            </a:r>
            <a:r>
              <a:rPr lang="ko-KR" altLang="en-US" dirty="0"/>
              <a:t> </a:t>
            </a:r>
            <a:r>
              <a:rPr lang="en-US" altLang="ko-KR" dirty="0"/>
              <a:t>Architecture – MVC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Mediator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D852FF-250A-48E4-8539-5231B60FBB31}"/>
              </a:ext>
            </a:extLst>
          </p:cNvPr>
          <p:cNvSpPr/>
          <p:nvPr/>
        </p:nvSpPr>
        <p:spPr>
          <a:xfrm>
            <a:off x="848874" y="2549625"/>
            <a:ext cx="1900518" cy="35760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&lt;Controller&gt;</a:t>
            </a:r>
          </a:p>
          <a:p>
            <a:pPr algn="ctr"/>
            <a:r>
              <a:rPr lang="en-US" altLang="ko-KR" dirty="0"/>
              <a:t>Run Command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F766C6-383A-498A-8D6A-DE920BE0FE8D}"/>
              </a:ext>
            </a:extLst>
          </p:cNvPr>
          <p:cNvSpPr/>
          <p:nvPr/>
        </p:nvSpPr>
        <p:spPr>
          <a:xfrm>
            <a:off x="3869981" y="2549625"/>
            <a:ext cx="139849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&lt;Model&gt;</a:t>
            </a:r>
          </a:p>
          <a:p>
            <a:pPr algn="ctr"/>
            <a:r>
              <a:rPr lang="en-US" altLang="ko-KR" dirty="0"/>
              <a:t>Read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6881F8-0B1B-4653-BED0-AD96A3A0D0D8}"/>
              </a:ext>
            </a:extLst>
          </p:cNvPr>
          <p:cNvSpPr/>
          <p:nvPr/>
        </p:nvSpPr>
        <p:spPr>
          <a:xfrm>
            <a:off x="3869981" y="3455061"/>
            <a:ext cx="139849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&lt;Model&gt;</a:t>
            </a:r>
          </a:p>
          <a:p>
            <a:pPr algn="ctr"/>
            <a:r>
              <a:rPr lang="en-US" altLang="ko-KR" dirty="0"/>
              <a:t>Write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C2D289-12DD-4BD3-A63D-B407F47F5A7F}"/>
              </a:ext>
            </a:extLst>
          </p:cNvPr>
          <p:cNvSpPr/>
          <p:nvPr/>
        </p:nvSpPr>
        <p:spPr>
          <a:xfrm>
            <a:off x="3869981" y="5522853"/>
            <a:ext cx="139849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&lt;Model&gt;</a:t>
            </a:r>
          </a:p>
          <a:p>
            <a:pPr algn="ctr"/>
            <a:r>
              <a:rPr lang="en-US" altLang="ko-KR" dirty="0"/>
              <a:t>Test Script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3E2CC24-574B-47AD-8327-0D525F68358A}"/>
              </a:ext>
            </a:extLst>
          </p:cNvPr>
          <p:cNvCxnSpPr>
            <a:cxnSpLocks/>
          </p:cNvCxnSpPr>
          <p:nvPr/>
        </p:nvCxnSpPr>
        <p:spPr>
          <a:xfrm>
            <a:off x="4569228" y="5054665"/>
            <a:ext cx="0" cy="326934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0886588-49AF-4E8F-B0AC-8894CEF87AD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49393" y="2872791"/>
            <a:ext cx="112058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2F15078-9FBA-4F32-8046-BEDF7EB668AE}"/>
              </a:ext>
            </a:extLst>
          </p:cNvPr>
          <p:cNvCxnSpPr>
            <a:cxnSpLocks/>
          </p:cNvCxnSpPr>
          <p:nvPr/>
        </p:nvCxnSpPr>
        <p:spPr>
          <a:xfrm>
            <a:off x="2749393" y="3710991"/>
            <a:ext cx="112058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01992B7-BB53-4F12-BF61-EFDB60377768}"/>
              </a:ext>
            </a:extLst>
          </p:cNvPr>
          <p:cNvCxnSpPr>
            <a:cxnSpLocks/>
          </p:cNvCxnSpPr>
          <p:nvPr/>
        </p:nvCxnSpPr>
        <p:spPr>
          <a:xfrm>
            <a:off x="2749393" y="5844591"/>
            <a:ext cx="112058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B34589-523B-4BCD-A8ED-613B4F831379}"/>
              </a:ext>
            </a:extLst>
          </p:cNvPr>
          <p:cNvSpPr/>
          <p:nvPr/>
        </p:nvSpPr>
        <p:spPr>
          <a:xfrm>
            <a:off x="7025558" y="2549625"/>
            <a:ext cx="1288883" cy="35760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SDD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92D24F-AB01-49C9-9EFE-E81A545D5B95}"/>
              </a:ext>
            </a:extLst>
          </p:cNvPr>
          <p:cNvSpPr/>
          <p:nvPr/>
        </p:nvSpPr>
        <p:spPr>
          <a:xfrm>
            <a:off x="361360" y="1252150"/>
            <a:ext cx="5694807" cy="5257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F9EEC7-CCFD-441A-8474-1C01C743C98C}"/>
              </a:ext>
            </a:extLst>
          </p:cNvPr>
          <p:cNvSpPr/>
          <p:nvPr/>
        </p:nvSpPr>
        <p:spPr>
          <a:xfrm>
            <a:off x="3869981" y="4259643"/>
            <a:ext cx="139849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&lt;Model&gt;</a:t>
            </a:r>
          </a:p>
          <a:p>
            <a:pPr algn="ctr"/>
            <a:r>
              <a:rPr lang="en-US" altLang="ko-KR" dirty="0" err="1"/>
              <a:t>FullWrite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5CCEE5-1984-4B30-930F-D444D9129F9C}"/>
              </a:ext>
            </a:extLst>
          </p:cNvPr>
          <p:cNvCxnSpPr>
            <a:cxnSpLocks/>
          </p:cNvCxnSpPr>
          <p:nvPr/>
        </p:nvCxnSpPr>
        <p:spPr>
          <a:xfrm>
            <a:off x="2749393" y="4525847"/>
            <a:ext cx="1120588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5D35216-86E9-409E-89ED-2A1F3CD08601}"/>
              </a:ext>
            </a:extLst>
          </p:cNvPr>
          <p:cNvCxnSpPr>
            <a:cxnSpLocks/>
          </p:cNvCxnSpPr>
          <p:nvPr/>
        </p:nvCxnSpPr>
        <p:spPr>
          <a:xfrm>
            <a:off x="5268476" y="4503813"/>
            <a:ext cx="1757082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3A2A45-DAB7-4792-BDB1-57BF7A139A77}"/>
              </a:ext>
            </a:extLst>
          </p:cNvPr>
          <p:cNvCxnSpPr>
            <a:cxnSpLocks/>
          </p:cNvCxnSpPr>
          <p:nvPr/>
        </p:nvCxnSpPr>
        <p:spPr>
          <a:xfrm>
            <a:off x="5268476" y="3778226"/>
            <a:ext cx="1757082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9539498-6A00-4BA7-9F09-A4E7CBC89AD1}"/>
              </a:ext>
            </a:extLst>
          </p:cNvPr>
          <p:cNvCxnSpPr>
            <a:cxnSpLocks/>
          </p:cNvCxnSpPr>
          <p:nvPr/>
        </p:nvCxnSpPr>
        <p:spPr>
          <a:xfrm>
            <a:off x="5268476" y="2872790"/>
            <a:ext cx="1757082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AF1540C-4A12-485B-9A8B-4A46FB781B57}"/>
              </a:ext>
            </a:extLst>
          </p:cNvPr>
          <p:cNvCxnSpPr>
            <a:cxnSpLocks/>
          </p:cNvCxnSpPr>
          <p:nvPr/>
        </p:nvCxnSpPr>
        <p:spPr>
          <a:xfrm>
            <a:off x="5268476" y="5850949"/>
            <a:ext cx="1757082" cy="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D224DF-B215-4739-AF62-E5F033D38399}"/>
              </a:ext>
            </a:extLst>
          </p:cNvPr>
          <p:cNvSpPr/>
          <p:nvPr/>
        </p:nvSpPr>
        <p:spPr>
          <a:xfrm>
            <a:off x="669767" y="1457620"/>
            <a:ext cx="2252544" cy="6042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&lt;View&gt;</a:t>
            </a:r>
          </a:p>
          <a:p>
            <a:pPr algn="ctr"/>
            <a:r>
              <a:rPr lang="en-US" altLang="ko-KR" dirty="0"/>
              <a:t>Terminal Command</a:t>
            </a:r>
            <a:r>
              <a:rPr lang="ko-KR" altLang="en-US" dirty="0"/>
              <a:t> </a:t>
            </a:r>
            <a:r>
              <a:rPr lang="en-US" altLang="ko-KR" dirty="0"/>
              <a:t>Line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A7A32-87EE-4814-B604-4D07276C7817}"/>
              </a:ext>
            </a:extLst>
          </p:cNvPr>
          <p:cNvSpPr txBox="1"/>
          <p:nvPr/>
        </p:nvSpPr>
        <p:spPr>
          <a:xfrm>
            <a:off x="6412350" y="1192759"/>
            <a:ext cx="5694807" cy="120032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800" dirty="0"/>
              <a:t>Highlight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Shell &amp; Script Layer</a:t>
            </a:r>
            <a:r>
              <a:rPr lang="ko-KR" altLang="en-US" sz="1800" dirty="0"/>
              <a:t>에 </a:t>
            </a:r>
            <a:r>
              <a:rPr lang="en-US" altLang="ko-KR" sz="1800" dirty="0"/>
              <a:t>MVC Architecture Style</a:t>
            </a:r>
            <a:r>
              <a:rPr lang="ko-KR" altLang="en-US" sz="1800" dirty="0"/>
              <a:t> 적용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/>
              <a:t>Controller</a:t>
            </a:r>
            <a:r>
              <a:rPr lang="ko-KR" altLang="en-US" sz="1800" dirty="0"/>
              <a:t>와 </a:t>
            </a:r>
            <a:r>
              <a:rPr lang="en-US" altLang="ko-KR" sz="1800" dirty="0"/>
              <a:t>Model</a:t>
            </a:r>
            <a:r>
              <a:rPr lang="ko-KR" altLang="en-US" sz="1800" dirty="0"/>
              <a:t>간 통신은 </a:t>
            </a:r>
            <a:r>
              <a:rPr lang="en-US" altLang="ko-KR" sz="1800" dirty="0"/>
              <a:t>Mediator Design Pattern</a:t>
            </a:r>
            <a:r>
              <a:rPr lang="ko-KR" altLang="en-US" sz="1800" dirty="0"/>
              <a:t> 적용하여 구현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A4C4088-8830-40B9-8FC8-40B648784AEE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>
            <a:off x="1796039" y="2061865"/>
            <a:ext cx="3094" cy="48776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87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AADB8-752F-4ED0-A055-2A42E53A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TestScript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r>
              <a:rPr lang="en-US" altLang="ko-KR" dirty="0"/>
              <a:t>– Method Object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5AC783A-4477-4789-A586-5A224457998E}"/>
              </a:ext>
            </a:extLst>
          </p:cNvPr>
          <p:cNvGrpSpPr/>
          <p:nvPr/>
        </p:nvGrpSpPr>
        <p:grpSpPr>
          <a:xfrm>
            <a:off x="442863" y="1553813"/>
            <a:ext cx="3516395" cy="3348125"/>
            <a:chOff x="442863" y="1553813"/>
            <a:chExt cx="4846313" cy="4500282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2D55E5F-22CB-4643-B9BD-B01C4189439B}"/>
                </a:ext>
              </a:extLst>
            </p:cNvPr>
            <p:cNvSpPr/>
            <p:nvPr/>
          </p:nvSpPr>
          <p:spPr>
            <a:xfrm>
              <a:off x="550438" y="2029815"/>
              <a:ext cx="1900518" cy="35760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&lt;Controller&gt;</a:t>
              </a:r>
            </a:p>
            <a:p>
              <a:pPr algn="ctr"/>
              <a:r>
                <a:rPr lang="en-US" altLang="ko-KR" sz="1200" dirty="0" err="1"/>
                <a:t>RunCommand</a:t>
              </a:r>
              <a:endParaRPr lang="ko-KR" altLang="en-US" sz="1200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D3F65D7-CA70-4886-A3AD-472186E62EA9}"/>
                </a:ext>
              </a:extLst>
            </p:cNvPr>
            <p:cNvSpPr/>
            <p:nvPr/>
          </p:nvSpPr>
          <p:spPr>
            <a:xfrm>
              <a:off x="3571544" y="2029815"/>
              <a:ext cx="1398495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/>
                <a:t>Read</a:t>
              </a:r>
              <a:endParaRPr lang="ko-KR" altLang="en-US" sz="120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59F81602-DDF3-442B-A798-6C29568882D1}"/>
                </a:ext>
              </a:extLst>
            </p:cNvPr>
            <p:cNvSpPr/>
            <p:nvPr/>
          </p:nvSpPr>
          <p:spPr>
            <a:xfrm>
              <a:off x="3571544" y="2935251"/>
              <a:ext cx="1398495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/>
                <a:t>Write</a:t>
              </a:r>
              <a:endParaRPr lang="ko-KR" altLang="en-US" sz="1200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05D8AAC-8533-4FD1-9AB5-76B525E2063D}"/>
                </a:ext>
              </a:extLst>
            </p:cNvPr>
            <p:cNvSpPr/>
            <p:nvPr/>
          </p:nvSpPr>
          <p:spPr>
            <a:xfrm>
              <a:off x="3571544" y="5003043"/>
              <a:ext cx="1398495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/>
                <a:t>Test Script</a:t>
              </a:r>
              <a:endParaRPr lang="ko-KR" altLang="en-US" sz="1200" dirty="0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11F03B1-FBA6-4A67-AE1C-5841175FCA4C}"/>
                </a:ext>
              </a:extLst>
            </p:cNvPr>
            <p:cNvCxnSpPr>
              <a:cxnSpLocks/>
            </p:cNvCxnSpPr>
            <p:nvPr/>
          </p:nvCxnSpPr>
          <p:spPr>
            <a:xfrm>
              <a:off x="4270791" y="4534855"/>
              <a:ext cx="0" cy="326934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310845E3-907E-42C1-A4BF-CD7FF58DD471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2450956" y="2352981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A91147DA-D699-4804-A880-836D27CD8ABF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56" y="3191181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915440E-DB1F-4C8A-ADCE-8422F8BB5687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56" y="5324781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0095FF7-D317-46B3-B8F3-8A62C4A8938F}"/>
                </a:ext>
              </a:extLst>
            </p:cNvPr>
            <p:cNvSpPr/>
            <p:nvPr/>
          </p:nvSpPr>
          <p:spPr>
            <a:xfrm>
              <a:off x="442863" y="1553813"/>
              <a:ext cx="4846313" cy="45002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86E1531-EDC5-4F6F-AB59-9C2E76CEFE63}"/>
                </a:ext>
              </a:extLst>
            </p:cNvPr>
            <p:cNvSpPr/>
            <p:nvPr/>
          </p:nvSpPr>
          <p:spPr>
            <a:xfrm>
              <a:off x="3571544" y="3739833"/>
              <a:ext cx="1398495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 err="1"/>
                <a:t>FullWrite</a:t>
              </a:r>
              <a:endParaRPr lang="ko-KR" altLang="en-US" sz="1200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AB413AC-356A-466C-8335-CBB88AAD6A4B}"/>
                </a:ext>
              </a:extLst>
            </p:cNvPr>
            <p:cNvCxnSpPr>
              <a:cxnSpLocks/>
            </p:cNvCxnSpPr>
            <p:nvPr/>
          </p:nvCxnSpPr>
          <p:spPr>
            <a:xfrm>
              <a:off x="2450956" y="4006037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36EE86-820A-44A0-8D5F-EF19D1BEAB85}"/>
              </a:ext>
            </a:extLst>
          </p:cNvPr>
          <p:cNvGrpSpPr/>
          <p:nvPr/>
        </p:nvGrpSpPr>
        <p:grpSpPr>
          <a:xfrm>
            <a:off x="4588019" y="1553813"/>
            <a:ext cx="4298711" cy="4104051"/>
            <a:chOff x="6061347" y="1137252"/>
            <a:chExt cx="5938211" cy="6025547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63469C0-E2E1-4F5E-B52E-9E7ABAB2C35E}"/>
                </a:ext>
              </a:extLst>
            </p:cNvPr>
            <p:cNvSpPr/>
            <p:nvPr/>
          </p:nvSpPr>
          <p:spPr>
            <a:xfrm>
              <a:off x="6375325" y="1251553"/>
              <a:ext cx="1900518" cy="550060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&lt;Controller&gt;</a:t>
              </a:r>
            </a:p>
            <a:p>
              <a:pPr algn="ctr"/>
              <a:r>
                <a:rPr lang="en-US" altLang="ko-KR" sz="1200" dirty="0" err="1"/>
                <a:t>RunCommand</a:t>
              </a:r>
              <a:endParaRPr lang="ko-KR" altLang="en-US" sz="12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66D1DE1-5C1E-4DF2-B5D6-12D6F2D6411B}"/>
                </a:ext>
              </a:extLst>
            </p:cNvPr>
            <p:cNvSpPr/>
            <p:nvPr/>
          </p:nvSpPr>
          <p:spPr>
            <a:xfrm>
              <a:off x="9396431" y="1251553"/>
              <a:ext cx="1656000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/>
                <a:t>Read</a:t>
              </a:r>
              <a:endParaRPr lang="ko-KR" altLang="en-US" sz="12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A9A3A3-B67C-4E41-8EFA-9685BD208056}"/>
                </a:ext>
              </a:extLst>
            </p:cNvPr>
            <p:cNvSpPr/>
            <p:nvPr/>
          </p:nvSpPr>
          <p:spPr>
            <a:xfrm>
              <a:off x="9396431" y="2156989"/>
              <a:ext cx="1656000" cy="64633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/>
                <a:t>Write</a:t>
              </a:r>
              <a:endParaRPr lang="ko-KR" altLang="en-US" sz="1200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D42C924-EE2C-4565-A740-9398DE8FDAB1}"/>
                </a:ext>
              </a:extLst>
            </p:cNvPr>
            <p:cNvSpPr/>
            <p:nvPr/>
          </p:nvSpPr>
          <p:spPr>
            <a:xfrm>
              <a:off x="9445736" y="3549137"/>
              <a:ext cx="1656000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/>
                <a:t>Test Script#1</a:t>
              </a:r>
              <a:endParaRPr lang="ko-KR" altLang="en-US" sz="1200" dirty="0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D390FBA-DC7C-4B8D-B59E-E67DCDBEBA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35636" y="2947905"/>
              <a:ext cx="0" cy="346728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DB11C86-C1C4-4C16-8C78-3E8DB9E73C49}"/>
                </a:ext>
              </a:extLst>
            </p:cNvPr>
            <p:cNvSpPr/>
            <p:nvPr/>
          </p:nvSpPr>
          <p:spPr>
            <a:xfrm>
              <a:off x="9445736" y="4398602"/>
              <a:ext cx="1656000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/>
                <a:t>Test Script#2</a:t>
              </a:r>
              <a:endParaRPr lang="ko-KR" altLang="en-US" sz="1200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9F0E284-732C-4C18-B40D-AA4BEF4830D1}"/>
                </a:ext>
              </a:extLst>
            </p:cNvPr>
            <p:cNvSpPr/>
            <p:nvPr/>
          </p:nvSpPr>
          <p:spPr>
            <a:xfrm>
              <a:off x="9445736" y="5248067"/>
              <a:ext cx="1656000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/>
                <a:t>Test Script#3</a:t>
              </a:r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67984D0D-AB9A-4959-A2A9-838396AC4E25}"/>
                </a:ext>
              </a:extLst>
            </p:cNvPr>
            <p:cNvSpPr/>
            <p:nvPr/>
          </p:nvSpPr>
          <p:spPr>
            <a:xfrm>
              <a:off x="9445736" y="6105826"/>
              <a:ext cx="1656000" cy="64633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&lt;Model&gt;</a:t>
              </a:r>
            </a:p>
            <a:p>
              <a:pPr algn="ctr"/>
              <a:r>
                <a:rPr lang="en-US" altLang="ko-KR" sz="1200" dirty="0"/>
                <a:t>Test Script#4</a:t>
              </a:r>
              <a:endParaRPr lang="ko-KR" altLang="en-US" sz="12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D08ECC7-2072-4217-AF72-ED2957DE2525}"/>
                </a:ext>
              </a:extLst>
            </p:cNvPr>
            <p:cNvSpPr/>
            <p:nvPr/>
          </p:nvSpPr>
          <p:spPr>
            <a:xfrm>
              <a:off x="9146540" y="3382773"/>
              <a:ext cx="2324100" cy="354088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5A93F73-435C-460E-AFB2-A8C6B0A26D85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3" y="1574719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E3E1B9E-6474-4649-B8DA-46CFEFD7545A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3" y="2508169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47F7E0F-EC79-4C48-AE6F-353A4EF86744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3" y="3879769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723D9E8-51C5-4D02-862A-BF8E066ACE60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3" y="4775119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8F066F0-263B-4BF1-BE30-548496603DA2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3" y="5603794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02BED2FA-BACA-4281-AE44-270A36365F04}"/>
                </a:ext>
              </a:extLst>
            </p:cNvPr>
            <p:cNvCxnSpPr>
              <a:cxnSpLocks/>
            </p:cNvCxnSpPr>
            <p:nvPr/>
          </p:nvCxnSpPr>
          <p:spPr>
            <a:xfrm>
              <a:off x="8275843" y="6394369"/>
              <a:ext cx="1120588" cy="0"/>
            </a:xfrm>
            <a:prstGeom prst="line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DB978E1-A276-4FBE-9B02-8F448B5F9D13}"/>
                </a:ext>
              </a:extLst>
            </p:cNvPr>
            <p:cNvSpPr/>
            <p:nvPr/>
          </p:nvSpPr>
          <p:spPr>
            <a:xfrm>
              <a:off x="6061347" y="1137252"/>
              <a:ext cx="5938211" cy="60255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9D487CF-EBE2-43B0-AEB5-5A276048AD37}"/>
              </a:ext>
            </a:extLst>
          </p:cNvPr>
          <p:cNvSpPr txBox="1"/>
          <p:nvPr/>
        </p:nvSpPr>
        <p:spPr>
          <a:xfrm>
            <a:off x="605980" y="5786035"/>
            <a:ext cx="1141565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Highlight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개선목적</a:t>
            </a:r>
            <a:r>
              <a:rPr lang="en-US" altLang="ko-KR" dirty="0"/>
              <a:t>: Test script</a:t>
            </a:r>
            <a:r>
              <a:rPr lang="ko-KR" altLang="en-US" dirty="0"/>
              <a:t>들의 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동시 검증 지원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ko-KR" altLang="en-US" sz="2000" b="1" dirty="0">
                <a:solidFill>
                  <a:schemeClr val="accent2">
                    <a:lumMod val="75000"/>
                  </a:schemeClr>
                </a:solidFill>
              </a:rPr>
              <a:t>병렬검증</a:t>
            </a:r>
            <a:r>
              <a:rPr lang="en-US" altLang="ko-KR" sz="2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적용내용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chemeClr val="accent2">
                    <a:lumMod val="75000"/>
                  </a:schemeClr>
                </a:solidFill>
              </a:rPr>
              <a:t>Replace method with method object </a:t>
            </a:r>
            <a:r>
              <a:rPr lang="ko-KR" altLang="en-US" dirty="0"/>
              <a:t>기법을 적용하여 </a:t>
            </a:r>
            <a:r>
              <a:rPr lang="en-US" altLang="ko-KR" dirty="0"/>
              <a:t>(refactoring guru:</a:t>
            </a:r>
            <a:r>
              <a:rPr lang="ko-KR" altLang="en-US" dirty="0"/>
              <a:t> </a:t>
            </a:r>
            <a:r>
              <a:rPr lang="en-US" altLang="ko-KR" dirty="0">
                <a:hlinkClick r:id="rId2"/>
              </a:rPr>
              <a:t>Replace Method with Method Object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one class with multiple scenarios method</a:t>
            </a:r>
            <a:r>
              <a:rPr lang="ko-KR" altLang="en-US" dirty="0"/>
              <a:t>에서 </a:t>
            </a:r>
            <a:r>
              <a:rPr lang="en-US" altLang="ko-KR" dirty="0"/>
              <a:t>one class with one method per scenario</a:t>
            </a:r>
            <a:r>
              <a:rPr lang="ko-KR" altLang="en-US" dirty="0"/>
              <a:t>로 구조 변경함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02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26619-98EE-404E-BA7E-969E062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SSD Architecture – Command &amp; </a:t>
            </a:r>
            <a:r>
              <a:rPr lang="en-US" altLang="ko-KR" dirty="0" err="1"/>
              <a:t>Sigleton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FC72F05-26A9-4447-97D2-29AA6157B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79" y="1526960"/>
            <a:ext cx="7444370" cy="480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31F962-2241-4229-8E70-84D3CB924F6E}"/>
              </a:ext>
            </a:extLst>
          </p:cNvPr>
          <p:cNvSpPr txBox="1"/>
          <p:nvPr/>
        </p:nvSpPr>
        <p:spPr>
          <a:xfrm>
            <a:off x="7870128" y="1766657"/>
            <a:ext cx="4321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Command </a:t>
            </a:r>
            <a:r>
              <a:rPr lang="ko-KR" altLang="en-US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패턴</a:t>
            </a:r>
            <a:r>
              <a:rPr lang="ko-KR" altLang="en-US" sz="2000" dirty="0"/>
              <a:t>을 활용하여 </a:t>
            </a:r>
            <a:endParaRPr lang="en-US" altLang="ko-KR" sz="2000" dirty="0"/>
          </a:p>
          <a:p>
            <a:r>
              <a:rPr lang="en-US" altLang="ko-KR" sz="2000" dirty="0"/>
              <a:t>Read/ Write/ Erase/ Flush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Singleton </a:t>
            </a:r>
            <a:r>
              <a:rPr lang="ko-KR" altLang="en-US" sz="20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패턴</a:t>
            </a:r>
            <a:r>
              <a:rPr lang="ko-KR" altLang="en-US" sz="2000" dirty="0"/>
              <a:t>을 적용하여 </a:t>
            </a:r>
            <a:endParaRPr lang="en-US" altLang="ko-KR" sz="2000" dirty="0"/>
          </a:p>
          <a:p>
            <a:r>
              <a:rPr lang="en-US" altLang="ko-KR" sz="2000" dirty="0" err="1"/>
              <a:t>CommandBuffer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altLang="ko-KR" sz="20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48677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2016</Words>
  <Application>Microsoft Office PowerPoint</Application>
  <PresentationFormat>와이드스크린</PresentationFormat>
  <Paragraphs>372</Paragraphs>
  <Slides>40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Malgun Gothic</vt:lpstr>
      <vt:lpstr>Malgun Gothic</vt:lpstr>
      <vt:lpstr>Arial</vt:lpstr>
      <vt:lpstr>Office 테마</vt:lpstr>
      <vt:lpstr>PowerPoint 프레젠테이션</vt:lpstr>
      <vt:lpstr>목차</vt:lpstr>
      <vt:lpstr>조원 소개 및 역할</vt:lpstr>
      <vt:lpstr>PowerPoint 프레젠테이션</vt:lpstr>
      <vt:lpstr>A조 코드 개발 룰</vt:lpstr>
      <vt:lpstr>적용 Architecture – Layered Architecture</vt:lpstr>
      <vt:lpstr>TestShell Architecture – MVC + Mediator</vt:lpstr>
      <vt:lpstr>TestScript 개선– Method Object</vt:lpstr>
      <vt:lpstr>SSD Architecture – Command &amp; Sigleton</vt:lpstr>
      <vt:lpstr>PowerPoint 프레젠테이션</vt:lpstr>
      <vt:lpstr>TDD 활용 예시 : 테스트 함수 Unit Test</vt:lpstr>
      <vt:lpstr>TDD 활용 예시 : 테스트 리뷰를 통해 개선 1</vt:lpstr>
      <vt:lpstr>TDD 활용 예시 : 테스트 리뷰를 통해 개선 2</vt:lpstr>
      <vt:lpstr>TDD 활용 예시 : 테스트 Mocking</vt:lpstr>
      <vt:lpstr>TDD 활용 예시 : 테스트 통합 1</vt:lpstr>
      <vt:lpstr>TDD 활용 예시 : 테스트 통합 2</vt:lpstr>
      <vt:lpstr>TDD 활용 예시 : 테스트 Fixture활용 1</vt:lpstr>
      <vt:lpstr>TDD 활용 예시 : 테스트 Fixture활용 2</vt:lpstr>
      <vt:lpstr>TDD 활용 예시 : 테스트 Fixture활용 3</vt:lpstr>
      <vt:lpstr>TDD 활용 예시 : 테스트 Fixture활용 4</vt:lpstr>
      <vt:lpstr>TDD 활용 예시 : 테스트 에러 테스트</vt:lpstr>
      <vt:lpstr>TDD 활용 예시 : 테스트 기능 테스트</vt:lpstr>
      <vt:lpstr>TDD 활용 예시 : 테스트 지속 업데이트 1</vt:lpstr>
      <vt:lpstr>TDD 활용 예시 : 테스트 지속 업데이트 2</vt:lpstr>
      <vt:lpstr>TDD 활용 예시 : 테스트 종합</vt:lpstr>
      <vt:lpstr>TDD 활용 예시 : 테스트 종합</vt:lpstr>
      <vt:lpstr>Mock 활용 예시</vt:lpstr>
      <vt:lpstr>TC Coverage</vt:lpstr>
      <vt:lpstr>PowerPoint 프레젠테이션</vt:lpstr>
      <vt:lpstr>리팩토링 in SSD driver</vt:lpstr>
      <vt:lpstr>리팩토링 in Test Shell</vt:lpstr>
      <vt:lpstr>클린 코드 예시 - SSD</vt:lpstr>
      <vt:lpstr>리팩토링을 통한 클린 코드</vt:lpstr>
      <vt:lpstr>리팩토링을 통한 클린 코드</vt:lpstr>
      <vt:lpstr>리팩토링을 통한 클린 코드</vt:lpstr>
      <vt:lpstr>리팩토링을 통한 클린 코드</vt:lpstr>
      <vt:lpstr>리팩토링을 통한 클린 코드</vt:lpstr>
      <vt:lpstr>마치며</vt:lpstr>
      <vt:lpstr>PowerPoint 프레젠테이션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220</cp:revision>
  <dcterms:created xsi:type="dcterms:W3CDTF">2024-04-15T01:50:35Z</dcterms:created>
  <dcterms:modified xsi:type="dcterms:W3CDTF">2025-05-22T04:21:32Z</dcterms:modified>
</cp:coreProperties>
</file>