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841B-5E5F-15F3-FC69-DBB87C79C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3C87E-B38B-4EA1-21DA-590F68A31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49B1B-F7F2-339C-95EB-27143918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755-6704-4065-94AB-E0437202105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62208-2131-F11C-6159-BF641340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87CCA-EF24-34E5-1A7E-B62B113E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20AC-76D6-4928-B5E0-11FBC96BD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8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BCFB-7179-AC14-582B-75FD576B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15275-BD26-7D77-A578-0CBD3B0AF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08EF-217D-C62F-1CC2-DA3D26F8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755-6704-4065-94AB-E0437202105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50F50-9DDF-2A70-1570-30935876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FFE6-C4EC-B723-4381-ED906A0A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20AC-76D6-4928-B5E0-11FBC96BD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3A1F5-7C7B-30D8-FCA7-47EFD6F44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AA8BD-427B-8765-45FC-08B621FD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FF58-C768-3344-1E20-36119ACD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755-6704-4065-94AB-E0437202105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1F7C3-9D41-F61E-AD35-1808FCC2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A2E59-8854-ABD7-7438-446DA5ED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20AC-76D6-4928-B5E0-11FBC96BD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9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76CB-259C-11F2-BB7B-2A803423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D8251-9A70-27B2-5895-235F138F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3F5D-1C79-DBD2-991E-448B21E5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755-6704-4065-94AB-E0437202105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1F56F-15BD-AAB6-C776-CCC32599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ECD3E-B0F0-8AD6-0F8F-FB0BFA36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20AC-76D6-4928-B5E0-11FBC96BD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5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A49C-9D6E-DC75-34FB-2537506D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B3C3-99B9-94E7-66FF-2CC0282A4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4451A-8A3E-1B8C-9B20-56088CEC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755-6704-4065-94AB-E0437202105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8EDEC-7CD1-E887-B624-EF3E7C9E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4299F-5DD6-E0B5-1899-C2F3415B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20AC-76D6-4928-B5E0-11FBC96BD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5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A563-E84E-BC38-FD90-11AF3A69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A4AF-60A8-AC0D-1690-6CAFA7F8E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0274D-E8D6-394C-AB58-3286A15F8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82A3C-A98C-E4AF-0911-494819AF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755-6704-4065-94AB-E0437202105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FFD72-8709-BD3E-A746-113EE031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77E44-03C6-A257-1C97-BBEC5D7A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20AC-76D6-4928-B5E0-11FBC96BD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CDB6-5F8C-261C-0CE8-DCA53E00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A475F-ACBA-DF81-05D2-8B756B467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F8F48-B40D-E54B-D8F7-9CDEFE8FE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78777-A044-7391-C9AA-59E6410C1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99A70-9D0D-E600-1AC6-CEB0C59A1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669A5-493E-0742-D5DF-3FC9613C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755-6704-4065-94AB-E0437202105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5A4D2-D9C7-A205-303D-0F248767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4C2C6-857F-5944-57E1-EA894A5C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20AC-76D6-4928-B5E0-11FBC96BD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5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DC76-F6D4-0E38-D907-A1A4B2D7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52254-ED71-D9C6-280C-0DF0E6B5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755-6704-4065-94AB-E0437202105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47FBB-42FC-83E3-2D36-35220C9A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EA412-78BB-DE39-A10A-F9200939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20AC-76D6-4928-B5E0-11FBC96BD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3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6B728-23E4-3E03-103E-73A79F13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755-6704-4065-94AB-E0437202105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7EA7A-B6CE-2840-0608-1D89FFA3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68AED-3B7D-BBC4-2559-5B49CFEA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20AC-76D6-4928-B5E0-11FBC96BD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59E7-9F5D-79D1-D6FF-6E5DDD17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BA3C4-6643-0C3D-59F0-652C69B5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F5FFF-AF56-29D1-6433-A7EA7BFBC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C2ABD-D0B0-6A0C-0553-3217322F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755-6704-4065-94AB-E0437202105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E7475-765B-76CB-5BEE-C64D4903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15BA2-8E6E-3BC7-C040-2DAFB209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20AC-76D6-4928-B5E0-11FBC96BD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E8A7-CCD9-5CF5-E7A6-51801592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61E34-75E8-10D8-18EB-54D2CC7D9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2AE8F-0591-6C63-4334-DD624B76E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D0DCF-F4F5-7EA9-9E6F-4B586346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755-6704-4065-94AB-E0437202105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F0D96-521C-F8F4-8238-8EB3FD40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36877-D29F-EF06-673B-117E6552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20AC-76D6-4928-B5E0-11FBC96BD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5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B93CF-EF32-4FA9-E8A6-0E18F8C8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B5517-3891-FD92-E546-96072CB2D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382C-F936-33AD-2EB8-EEA0FCFF0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85755-6704-4065-94AB-E0437202105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99-CD53-94BB-C1A6-1C222610A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BAE8F-CEA0-B5AA-3C4A-CC6F684EF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20AC-76D6-4928-B5E0-11FBC96BD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A8D95-3E58-3503-B041-EBA061430DED}"/>
              </a:ext>
            </a:extLst>
          </p:cNvPr>
          <p:cNvSpPr txBox="1"/>
          <p:nvPr/>
        </p:nvSpPr>
        <p:spPr>
          <a:xfrm>
            <a:off x="0" y="-28281"/>
            <a:ext cx="448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Functional requirements</a:t>
            </a:r>
          </a:p>
          <a:p>
            <a:pPr marL="342900" indent="-342900">
              <a:buAutoNum type="arabicPeriod"/>
            </a:pPr>
            <a:r>
              <a:rPr lang="en-US" dirty="0"/>
              <a:t>Non-functional requirements </a:t>
            </a:r>
          </a:p>
        </p:txBody>
      </p:sp>
    </p:spTree>
    <p:extLst>
      <p:ext uri="{BB962C8B-B14F-4D97-AF65-F5344CB8AC3E}">
        <p14:creationId xmlns:p14="http://schemas.microsoft.com/office/powerpoint/2010/main" val="347648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A8D95-3E58-3503-B041-EBA061430DED}"/>
              </a:ext>
            </a:extLst>
          </p:cNvPr>
          <p:cNvSpPr txBox="1"/>
          <p:nvPr/>
        </p:nvSpPr>
        <p:spPr>
          <a:xfrm>
            <a:off x="3851148" y="3059668"/>
            <a:ext cx="44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Designing 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1668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50C745-F4A9-184E-FF00-9E0D7A976FDA}"/>
              </a:ext>
            </a:extLst>
          </p:cNvPr>
          <p:cNvSpPr txBox="1"/>
          <p:nvPr/>
        </p:nvSpPr>
        <p:spPr>
          <a:xfrm>
            <a:off x="0" y="0"/>
            <a:ext cx="232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Class definitions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C43EE-3762-F9BE-FE44-AF4139F5FE0D}"/>
              </a:ext>
            </a:extLst>
          </p:cNvPr>
          <p:cNvSpPr txBox="1"/>
          <p:nvPr/>
        </p:nvSpPr>
        <p:spPr>
          <a:xfrm>
            <a:off x="183822" y="461665"/>
            <a:ext cx="386430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600" dirty="0" err="1"/>
              <a:t>Ue</a:t>
            </a:r>
            <a:endParaRPr lang="en-US" sz="1600" dirty="0"/>
          </a:p>
          <a:p>
            <a:pPr marL="742950" lvl="1" indent="-285750">
              <a:buFontTx/>
              <a:buChar char="-"/>
            </a:pPr>
            <a:r>
              <a:rPr lang="en-US" sz="1600" dirty="0"/>
              <a:t>ID: int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SDU: int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BW: int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/>
              <a:t>isActive</a:t>
            </a:r>
            <a:r>
              <a:rPr lang="en-US" sz="1600" dirty="0"/>
              <a:t>: </a:t>
            </a:r>
            <a:r>
              <a:rPr lang="en-US" sz="1600" dirty="0" err="1"/>
              <a:t>boolean</a:t>
            </a:r>
            <a:endParaRPr lang="en-US" sz="1600" dirty="0"/>
          </a:p>
          <a:p>
            <a:pPr marL="742950" lvl="1" indent="-285750">
              <a:buFontTx/>
              <a:buChar char="-"/>
            </a:pPr>
            <a:endParaRPr lang="en-US" sz="1600" dirty="0"/>
          </a:p>
          <a:p>
            <a:pPr marL="342900" indent="-342900">
              <a:buFont typeface="+mj-lt"/>
              <a:buAutoNum type="arabicParenR"/>
            </a:pPr>
            <a:r>
              <a:rPr lang="en-US" sz="1600" dirty="0" err="1"/>
              <a:t>TrafficGenerator</a:t>
            </a:r>
            <a:endParaRPr lang="en-US" sz="1600" dirty="0"/>
          </a:p>
          <a:p>
            <a:pPr marL="742950" lvl="1" indent="-285750">
              <a:buFontTx/>
              <a:buChar char="-"/>
            </a:pPr>
            <a:r>
              <a:rPr lang="en-US" sz="1600" dirty="0" err="1"/>
              <a:t>poisson</a:t>
            </a:r>
            <a:r>
              <a:rPr lang="en-US" sz="1600" dirty="0"/>
              <a:t>(): list     # time generated</a:t>
            </a:r>
          </a:p>
          <a:p>
            <a:pPr marL="742950" lvl="1" indent="-285750">
              <a:buFontTx/>
              <a:buChar char="-"/>
            </a:pPr>
            <a:endParaRPr lang="en-US" sz="1600" dirty="0"/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Queue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ID: int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/>
              <a:t>ueid</a:t>
            </a:r>
            <a:r>
              <a:rPr lang="en-US" sz="1600" dirty="0"/>
              <a:t>: int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size(): int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q: list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enqueue(): </a:t>
            </a:r>
            <a:r>
              <a:rPr lang="en-US" sz="1600" dirty="0" err="1"/>
              <a:t>boolean</a:t>
            </a:r>
            <a:endParaRPr lang="en-US" sz="1600" dirty="0"/>
          </a:p>
          <a:p>
            <a:pPr marL="742950" lvl="1" indent="-285750">
              <a:buFontTx/>
              <a:buChar char="-"/>
            </a:pPr>
            <a:r>
              <a:rPr lang="en-US" sz="1600" dirty="0"/>
              <a:t>dequeue(): </a:t>
            </a:r>
            <a:r>
              <a:rPr lang="en-US" sz="1600" dirty="0" err="1"/>
              <a:t>boolean</a:t>
            </a:r>
            <a:endParaRPr lang="en-US" sz="1600" dirty="0"/>
          </a:p>
          <a:p>
            <a:pPr marL="742950" lvl="1" indent="-285750">
              <a:buFontTx/>
              <a:buChar char="-"/>
            </a:pPr>
            <a:r>
              <a:rPr lang="en-US" sz="1600" dirty="0" err="1"/>
              <a:t>getQ</a:t>
            </a:r>
            <a:r>
              <a:rPr lang="en-US" sz="1600" dirty="0"/>
              <a:t>: list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Packet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/>
              <a:t>init_t</a:t>
            </a:r>
            <a:r>
              <a:rPr lang="en-US" sz="1600" dirty="0"/>
              <a:t>: float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/>
              <a:t>enq_t</a:t>
            </a:r>
            <a:r>
              <a:rPr lang="en-US" sz="1600" dirty="0"/>
              <a:t>: float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/>
              <a:t>deq_t</a:t>
            </a:r>
            <a:r>
              <a:rPr lang="en-US" sz="1600" dirty="0"/>
              <a:t>: float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/>
              <a:t>arrv_t</a:t>
            </a:r>
            <a:r>
              <a:rPr lang="en-US" sz="1600" dirty="0"/>
              <a:t>: float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length: int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/>
              <a:t>is_served</a:t>
            </a:r>
            <a:r>
              <a:rPr lang="en-US" sz="1600" dirty="0"/>
              <a:t>: </a:t>
            </a:r>
            <a:r>
              <a:rPr lang="en-US" sz="1600" dirty="0" err="1"/>
              <a:t>boolean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0D04EC-8E77-EF2E-C096-D8A12E9F3E03}"/>
              </a:ext>
            </a:extLst>
          </p:cNvPr>
          <p:cNvSpPr txBox="1"/>
          <p:nvPr/>
        </p:nvSpPr>
        <p:spPr>
          <a:xfrm>
            <a:off x="4555313" y="428178"/>
            <a:ext cx="697527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600" dirty="0"/>
              <a:t>RB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ID: int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/>
              <a:t>num_col_slots</a:t>
            </a:r>
            <a:r>
              <a:rPr lang="en-US" sz="1600" dirty="0"/>
              <a:t>: int                             # default:10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/>
              <a:t>num_row_RBs</a:t>
            </a:r>
            <a:r>
              <a:rPr lang="en-US" sz="1600" dirty="0"/>
              <a:t>: int                             # default:25 - BW related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/>
              <a:t>uplink_slot_ids</a:t>
            </a:r>
            <a:r>
              <a:rPr lang="en-US" sz="1600" dirty="0"/>
              <a:t>: list                            # [3, 4, 8, 9]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/>
              <a:t>obtainFreeRBs</a:t>
            </a:r>
            <a:r>
              <a:rPr lang="en-US" sz="1600" dirty="0"/>
              <a:t>(): </a:t>
            </a:r>
            <a:r>
              <a:rPr lang="en-US" sz="1600" dirty="0" err="1"/>
              <a:t>numpy</a:t>
            </a:r>
            <a:r>
              <a:rPr lang="en-US" sz="1600" dirty="0"/>
              <a:t> 2D array   # [3:[], 4:[], 8:[], 9:[]]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/>
              <a:t>is_singleRB_free</a:t>
            </a:r>
            <a:r>
              <a:rPr lang="en-US" sz="1600" dirty="0"/>
              <a:t>(): </a:t>
            </a:r>
            <a:r>
              <a:rPr lang="en-US" sz="1600" dirty="0" err="1"/>
              <a:t>boolean</a:t>
            </a:r>
            <a:endParaRPr lang="en-US" sz="1600" dirty="0"/>
          </a:p>
          <a:p>
            <a:pPr marL="742950" lvl="1" indent="-285750">
              <a:buFontTx/>
              <a:buChar char="-"/>
            </a:pPr>
            <a:r>
              <a:rPr lang="en-US" sz="1600" dirty="0"/>
              <a:t>series_RBs_1S(): </a:t>
            </a:r>
          </a:p>
          <a:p>
            <a:pPr marL="742950" lvl="1" indent="-285750">
              <a:buFontTx/>
              <a:buChar char="-"/>
            </a:pPr>
            <a:endParaRPr lang="en-US" sz="1600" dirty="0"/>
          </a:p>
          <a:p>
            <a:pPr marL="742950" lvl="1" indent="-285750">
              <a:buFontTx/>
              <a:buChar char="-"/>
            </a:pPr>
            <a:endParaRPr lang="en-US" sz="1600" dirty="0"/>
          </a:p>
          <a:p>
            <a:pPr marL="342900" indent="-342900">
              <a:buFont typeface="+mj-lt"/>
              <a:buAutoNum type="arabicParenR" startAt="6"/>
            </a:pPr>
            <a:endParaRPr lang="en-US" sz="1600" dirty="0"/>
          </a:p>
          <a:p>
            <a:pPr marL="342900" indent="-342900">
              <a:buFont typeface="+mj-lt"/>
              <a:buAutoNum type="arabicParenR" startAt="6"/>
            </a:pPr>
            <a:r>
              <a:rPr lang="en-US" sz="1600" dirty="0"/>
              <a:t>Scheduler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/>
              <a:t>checkQueue</a:t>
            </a:r>
            <a:r>
              <a:rPr lang="en-US" sz="1600" dirty="0"/>
              <a:t>(): list             	# the number of packets at each Q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/>
              <a:t>checkFreeRBs</a:t>
            </a:r>
            <a:r>
              <a:rPr lang="en-US" sz="1600" dirty="0"/>
              <a:t>(): </a:t>
            </a:r>
            <a:r>
              <a:rPr lang="en-US" sz="1600" dirty="0" err="1"/>
              <a:t>numpy</a:t>
            </a:r>
            <a:r>
              <a:rPr lang="en-US" sz="1600" dirty="0"/>
              <a:t> 2D array 	# [3:[], 4:[], 8:[], 9:[]]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allocation(): </a:t>
            </a:r>
            <a:r>
              <a:rPr lang="en-US" sz="1600" dirty="0" err="1"/>
              <a:t>boolean</a:t>
            </a:r>
            <a:endParaRPr lang="en-US" sz="1600" dirty="0"/>
          </a:p>
          <a:p>
            <a:pPr marL="742950" lvl="1" indent="-285750">
              <a:buFontTx/>
              <a:buChar char="-"/>
            </a:pPr>
            <a:endParaRPr lang="en-US" sz="1600" dirty="0"/>
          </a:p>
          <a:p>
            <a:pPr marL="742950" lvl="1" indent="-285750">
              <a:buFontTx/>
              <a:buChar char="-"/>
            </a:pPr>
            <a:endParaRPr lang="en-US" sz="1600" dirty="0"/>
          </a:p>
          <a:p>
            <a:pPr marL="742950" lvl="1" indent="-285750">
              <a:buFontTx/>
              <a:buChar char="-"/>
            </a:pPr>
            <a:endParaRPr lang="en-US" sz="1600" dirty="0"/>
          </a:p>
          <a:p>
            <a:pPr marL="742950" lvl="1" indent="-285750">
              <a:buFontTx/>
              <a:buChar char="-"/>
            </a:pPr>
            <a:endParaRPr lang="en-US" sz="1600" dirty="0"/>
          </a:p>
          <a:p>
            <a:pPr marL="742950" lvl="1" indent="-285750">
              <a:buFontTx/>
              <a:buChar char="-"/>
            </a:pPr>
            <a:endParaRPr lang="en-US" sz="1600" dirty="0"/>
          </a:p>
          <a:p>
            <a:pPr marL="742950" lvl="1" indent="-285750">
              <a:buFontTx/>
              <a:buChar char="-"/>
            </a:pPr>
            <a:endParaRPr lang="en-US" sz="1600" dirty="0"/>
          </a:p>
          <a:p>
            <a:pPr marL="742950" lvl="1" indent="-285750">
              <a:buFontTx/>
              <a:buChar char="-"/>
            </a:pPr>
            <a:endParaRPr lang="en-US" sz="1600" dirty="0"/>
          </a:p>
          <a:p>
            <a:pPr marL="742950" lvl="1" indent="-285750">
              <a:buFontTx/>
              <a:buChar char="-"/>
            </a:pPr>
            <a:endParaRPr lang="en-US" sz="1600" dirty="0"/>
          </a:p>
          <a:p>
            <a:pPr marL="742950" lvl="1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37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B47784-EB59-AEB1-42DA-926E01D2E935}"/>
              </a:ext>
            </a:extLst>
          </p:cNvPr>
          <p:cNvSpPr txBox="1"/>
          <p:nvPr/>
        </p:nvSpPr>
        <p:spPr>
          <a:xfrm>
            <a:off x="3802568" y="2697309"/>
            <a:ext cx="18947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Traffic generator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8F008-DC46-0A5D-E247-EF6EA92C0CE0}"/>
              </a:ext>
            </a:extLst>
          </p:cNvPr>
          <p:cNvSpPr txBox="1"/>
          <p:nvPr/>
        </p:nvSpPr>
        <p:spPr>
          <a:xfrm>
            <a:off x="480434" y="2697309"/>
            <a:ext cx="1250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F97FB-3140-5390-F5A8-6A7759682CE4}"/>
              </a:ext>
            </a:extLst>
          </p:cNvPr>
          <p:cNvSpPr txBox="1"/>
          <p:nvPr/>
        </p:nvSpPr>
        <p:spPr>
          <a:xfrm>
            <a:off x="2662743" y="1407173"/>
            <a:ext cx="9615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0C745-F4A9-184E-FF00-9E0D7A976FDA}"/>
              </a:ext>
            </a:extLst>
          </p:cNvPr>
          <p:cNvSpPr txBox="1"/>
          <p:nvPr/>
        </p:nvSpPr>
        <p:spPr>
          <a:xfrm>
            <a:off x="0" y="0"/>
            <a:ext cx="232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Association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EF134C-DFC6-D20D-338E-1E072EDCE181}"/>
              </a:ext>
            </a:extLst>
          </p:cNvPr>
          <p:cNvSpPr txBox="1"/>
          <p:nvPr/>
        </p:nvSpPr>
        <p:spPr>
          <a:xfrm>
            <a:off x="2141501" y="2697309"/>
            <a:ext cx="1250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114600-56B7-9369-98FF-2EC921813507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>
            <a:off x="1730921" y="2881975"/>
            <a:ext cx="410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70FE74-B9C8-CB47-2999-E1A4E0542355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1105678" y="1776505"/>
            <a:ext cx="2037832" cy="92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FB5427-5ACD-C773-FE51-ED3F0527E83F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3391988" y="2881975"/>
            <a:ext cx="410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0F62EB-59FA-D705-BDD5-7328568D93C8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3143510" y="1776505"/>
            <a:ext cx="1606452" cy="92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9877AF-A674-5E00-5EC6-FFF43577845B}"/>
              </a:ext>
            </a:extLst>
          </p:cNvPr>
          <p:cNvSpPr txBox="1"/>
          <p:nvPr/>
        </p:nvSpPr>
        <p:spPr>
          <a:xfrm>
            <a:off x="7309943" y="888534"/>
            <a:ext cx="14161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FrameRB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6A8F8D-7FAE-66BC-6E54-44ECAD172110}"/>
              </a:ext>
            </a:extLst>
          </p:cNvPr>
          <p:cNvSpPr txBox="1"/>
          <p:nvPr/>
        </p:nvSpPr>
        <p:spPr>
          <a:xfrm>
            <a:off x="9624464" y="888534"/>
            <a:ext cx="14161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Scheduler</a:t>
            </a:r>
          </a:p>
        </p:txBody>
      </p:sp>
    </p:spTree>
    <p:extLst>
      <p:ext uri="{BB962C8B-B14F-4D97-AF65-F5344CB8AC3E}">
        <p14:creationId xmlns:p14="http://schemas.microsoft.com/office/powerpoint/2010/main" val="262458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50C745-F4A9-184E-FF00-9E0D7A976FDA}"/>
              </a:ext>
            </a:extLst>
          </p:cNvPr>
          <p:cNvSpPr txBox="1"/>
          <p:nvPr/>
        </p:nvSpPr>
        <p:spPr>
          <a:xfrm>
            <a:off x="0" y="0"/>
            <a:ext cx="479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Operation definitions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445A94-66C6-C925-66A7-FDF789BE1250}"/>
              </a:ext>
            </a:extLst>
          </p:cNvPr>
          <p:cNvSpPr txBox="1"/>
          <p:nvPr/>
        </p:nvSpPr>
        <p:spPr>
          <a:xfrm>
            <a:off x="409575" y="682002"/>
            <a:ext cx="95593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/>
              <a:t>Event simulator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Schedule every frame (10ms)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/>
              <a:t>In each time unit (e.g., symbol, slot, or frame), it is assumed that the base station knows how much data exist at the buffer of each UE.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/>
              <a:t>In each time unit, one of the series of RBs are allocated to each Q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A series of Resource Blocks (RBs) are groped as follows: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G1: every unit time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G2: every two-unit time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G3: every third-unit time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G4: every fourth-unit time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Each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Depending on traffic at queue of each UE, resource blocks are allocated to UEs.</a:t>
            </a:r>
          </a:p>
        </p:txBody>
      </p:sp>
    </p:spTree>
    <p:extLst>
      <p:ext uri="{BB962C8B-B14F-4D97-AF65-F5344CB8AC3E}">
        <p14:creationId xmlns:p14="http://schemas.microsoft.com/office/powerpoint/2010/main" val="367937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10316</TotalTime>
  <Words>305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 SUYONG</dc:creator>
  <cp:lastModifiedBy>EUM SUYONG</cp:lastModifiedBy>
  <cp:revision>23</cp:revision>
  <dcterms:created xsi:type="dcterms:W3CDTF">2022-09-21T07:06:01Z</dcterms:created>
  <dcterms:modified xsi:type="dcterms:W3CDTF">2022-10-05T07:17:49Z</dcterms:modified>
</cp:coreProperties>
</file>