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143" r:id="rId2"/>
    <p:sldId id="1144" r:id="rId3"/>
    <p:sldId id="974" r:id="rId4"/>
    <p:sldId id="1174" r:id="rId5"/>
    <p:sldId id="1175" r:id="rId6"/>
    <p:sldId id="1183" r:id="rId7"/>
    <p:sldId id="1176" r:id="rId8"/>
    <p:sldId id="1177" r:id="rId9"/>
    <p:sldId id="1184" r:id="rId10"/>
    <p:sldId id="1179" r:id="rId11"/>
    <p:sldId id="1181" r:id="rId12"/>
    <p:sldId id="1182" r:id="rId13"/>
    <p:sldId id="1185" r:id="rId14"/>
    <p:sldId id="1187" r:id="rId15"/>
    <p:sldId id="1154" r:id="rId16"/>
  </p:sldIdLst>
  <p:sldSz cx="9144000" cy="5143500" type="screen16x9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>
          <p15:clr>
            <a:srgbClr val="A4A3A4"/>
          </p15:clr>
        </p15:guide>
        <p15:guide id="2" orient="horz" pos="974">
          <p15:clr>
            <a:srgbClr val="A4A3A4"/>
          </p15:clr>
        </p15:guide>
        <p15:guide id="3" orient="horz" pos="2952">
          <p15:clr>
            <a:srgbClr val="A4A3A4"/>
          </p15:clr>
        </p15:guide>
        <p15:guide id="4" orient="horz" pos="223">
          <p15:clr>
            <a:srgbClr val="A4A3A4"/>
          </p15:clr>
        </p15:guide>
        <p15:guide id="5" pos="5456">
          <p15:clr>
            <a:srgbClr val="A4A3A4"/>
          </p15:clr>
        </p15:guide>
        <p15:guide id="6" pos="2850">
          <p15:clr>
            <a:srgbClr val="A4A3A4"/>
          </p15:clr>
        </p15:guide>
        <p15:guide id="7" pos="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5" autoAdjust="0"/>
  </p:normalViewPr>
  <p:slideViewPr>
    <p:cSldViewPr>
      <p:cViewPr varScale="1">
        <p:scale>
          <a:sx n="147" d="100"/>
          <a:sy n="147" d="100"/>
        </p:scale>
        <p:origin x="564" y="114"/>
      </p:cViewPr>
      <p:guideLst>
        <p:guide orient="horz" pos="1956"/>
        <p:guide orient="horz" pos="974"/>
        <p:guide orient="horz" pos="2952"/>
        <p:guide orient="horz" pos="223"/>
        <p:guide pos="5456"/>
        <p:guide pos="2850"/>
        <p:guide pos="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Rot="1" noChangeAspect="1" noChangeArrowheads="1"/>
          </p:cNvSpPr>
          <p:nvPr/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i="0" smtClean="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i="0" smtClean="0"/>
              <a:t>第二级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i="0" smtClean="0"/>
              <a:t>第三级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i="0" smtClean="0"/>
              <a:t>第四级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i="0" smtClean="0"/>
              <a:t>第五级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211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By --lijie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0430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8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0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8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5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52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8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1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228600"/>
            <a:ext cx="2055813" cy="416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6625" cy="416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7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94525" cy="444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84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888"/>
            <a:ext cx="4035425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131888"/>
            <a:ext cx="4037013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2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2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14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4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547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699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标题击此处编辑母版标题样式</a:t>
            </a:r>
          </a:p>
        </p:txBody>
      </p:sp>
      <p:pic>
        <p:nvPicPr>
          <p:cNvPr id="1027" name="Picture 7" descr="D:\work\2017\20170516 CFCA-北京市应急支撑单位答辩\素材\logo 彩色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9725"/>
            <a:ext cx="7254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28" name="文本占位符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888"/>
            <a:ext cx="8224838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3855BF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3855BF"/>
        </a:buClr>
        <a:buFont typeface="Wingdings" panose="05000000000000000000" pitchFamily="2" charset="2"/>
        <a:buChar char="l"/>
        <a:defRPr sz="2400" kern="1200">
          <a:solidFill>
            <a:srgbClr val="595959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3855BF"/>
        </a:buClr>
        <a:buFont typeface="Wingdings" panose="05000000000000000000" pitchFamily="2" charset="2"/>
        <a:buChar char="l"/>
        <a:defRPr sz="2000" kern="1200">
          <a:solidFill>
            <a:srgbClr val="595959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855BF"/>
        </a:buClr>
        <a:buFont typeface="Wingdings" panose="05000000000000000000" pitchFamily="2" charset="2"/>
        <a:buChar char="l"/>
        <a:defRPr sz="1600" kern="1200">
          <a:solidFill>
            <a:srgbClr val="595959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3855BF"/>
        </a:buClr>
        <a:buFont typeface="Wingdings" panose="05000000000000000000" pitchFamily="2" charset="2"/>
        <a:buChar char="l"/>
        <a:defRPr sz="1200" kern="1200">
          <a:solidFill>
            <a:srgbClr val="595959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8288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kern="12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1059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808162" y="1563680"/>
            <a:ext cx="5565775" cy="128485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sym typeface="Times New Roman" panose="02020603050405020304" pitchFamily="18" charset="0"/>
              </a:rPr>
              <a:t>CFCA</a:t>
            </a:r>
            <a:r>
              <a:rPr lang="zh-CN" altLang="en-US" sz="4800" dirty="0" smtClean="0">
                <a:solidFill>
                  <a:schemeClr val="bg1"/>
                </a:solidFill>
                <a:sym typeface="Times New Roman" panose="02020603050405020304" pitchFamily="18" charset="0"/>
              </a:rPr>
              <a:t>硬件产品介绍</a:t>
            </a:r>
            <a:endParaRPr lang="zh-CN" altLang="zh-CN" sz="4800" dirty="0" smtClean="0">
              <a:solidFill>
                <a:schemeClr val="bg1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193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C100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密码卡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25" y="649317"/>
            <a:ext cx="5182615" cy="229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25" y="2960685"/>
            <a:ext cx="5196457" cy="21589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79115" y="952495"/>
            <a:ext cx="3340805" cy="37794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C100</a:t>
            </a: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密码卡：</a:t>
            </a:r>
            <a:endParaRPr lang="en-US" altLang="zh-CN" b="1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早期使用的服务端产品密码卡，用于提供安全可靠的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密钥管理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数字签名运算服务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个主</a:t>
            </a:r>
            <a:r>
              <a:rPr lang="en-US" altLang="zh-CN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COS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个从</a:t>
            </a:r>
            <a:r>
              <a:rPr lang="en-US" altLang="zh-CN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COS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组成。</a:t>
            </a:r>
            <a:endParaRPr lang="en-US" altLang="zh-CN" sz="1600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一共包含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个索引位置用于存储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RSA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SM2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密钥对。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29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154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组成结构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611725" y="915635"/>
            <a:ext cx="3456240" cy="201613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C100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密码卡产品标准版的组成及主要功能</a:t>
            </a:r>
            <a:r>
              <a:rPr lang="zh-CN" altLang="en-US" i="0" dirty="0" smtClean="0"/>
              <a:t>如下：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i="0" dirty="0" smtClean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zh-CN" altLang="en-US" sz="1600" b="1" i="0" dirty="0" smtClean="0"/>
              <a:t>安全芯片</a:t>
            </a:r>
            <a:r>
              <a:rPr lang="en-US" altLang="zh-CN" sz="1600" b="1" i="0" dirty="0" smtClean="0"/>
              <a:t>COS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（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主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12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从）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/>
              <a:t>    PKCS#11</a:t>
            </a:r>
            <a:r>
              <a:rPr lang="zh-CN" altLang="en-US" sz="1600" i="0" dirty="0" smtClean="0"/>
              <a:t>：提供调用接口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b="1" i="0" dirty="0" smtClean="0"/>
              <a:t>    </a:t>
            </a:r>
            <a:r>
              <a:rPr lang="zh-CN" altLang="en-US" sz="1600" b="1" i="0" dirty="0"/>
              <a:t>管理</a:t>
            </a:r>
            <a:r>
              <a:rPr lang="zh-CN" altLang="en-US" sz="1600" b="1" i="0" dirty="0" smtClean="0"/>
              <a:t>工具：密钥管理</a:t>
            </a:r>
            <a:endParaRPr lang="en-US" altLang="zh-CN" sz="1600" b="1" i="0" dirty="0" smtClean="0"/>
          </a:p>
        </p:txBody>
      </p:sp>
      <p:sp>
        <p:nvSpPr>
          <p:cNvPr id="5" name="圆角矩形 4"/>
          <p:cNvSpPr/>
          <p:nvPr/>
        </p:nvSpPr>
        <p:spPr bwMode="auto">
          <a:xfrm>
            <a:off x="4572000" y="2931774"/>
            <a:ext cx="3456240" cy="20161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C100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密码卡定制版相应的调整：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i="0" dirty="0" smtClean="0"/>
              <a:t>民生银行将</a:t>
            </a:r>
            <a:r>
              <a:rPr lang="en-US" altLang="zh-CN" sz="1600" b="1" i="0" dirty="0" smtClean="0"/>
              <a:t>12</a:t>
            </a:r>
            <a:r>
              <a:rPr lang="zh-CN" altLang="en-US" sz="1600" b="1" i="0" dirty="0" smtClean="0"/>
              <a:t>个从</a:t>
            </a:r>
            <a:r>
              <a:rPr lang="en-US" altLang="zh-CN" sz="1600" b="1" i="0" dirty="0" smtClean="0"/>
              <a:t>COS</a:t>
            </a:r>
            <a:r>
              <a:rPr lang="zh-CN" altLang="en-US" sz="1600" b="1" i="0" dirty="0" smtClean="0"/>
              <a:t>调整</a:t>
            </a:r>
            <a:r>
              <a:rPr lang="zh-CN" altLang="en-US" sz="1600" b="1" i="0" dirty="0"/>
              <a:t>为</a:t>
            </a:r>
            <a:r>
              <a:rPr lang="en-US" altLang="zh-CN" sz="1600" b="1" i="0" dirty="0"/>
              <a:t>5</a:t>
            </a:r>
            <a:r>
              <a:rPr lang="zh-CN" altLang="en-US" sz="1600" b="1" i="0" dirty="0"/>
              <a:t>个</a:t>
            </a:r>
            <a:endParaRPr lang="en-US" altLang="zh-CN" sz="1600" b="1" i="0" dirty="0" smtClean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生产流程优化（自动化生产）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600" b="1" i="0" dirty="0" smtClean="0"/>
              <a:t>体积减小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7102" y="30037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0" dirty="0" smtClean="0"/>
              <a:t>标准版</a:t>
            </a:r>
            <a:endParaRPr lang="zh-CN" altLang="en-US" sz="1400" b="1" i="0" dirty="0"/>
          </a:p>
        </p:txBody>
      </p:sp>
      <p:sp>
        <p:nvSpPr>
          <p:cNvPr id="7" name="文本框 6"/>
          <p:cNvSpPr txBox="1"/>
          <p:nvPr/>
        </p:nvSpPr>
        <p:spPr>
          <a:xfrm>
            <a:off x="6008875" y="24997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0" dirty="0"/>
              <a:t>定制</a:t>
            </a:r>
            <a:r>
              <a:rPr lang="zh-CN" altLang="en-US" sz="1400" b="1" i="0" dirty="0" smtClean="0"/>
              <a:t>版</a:t>
            </a:r>
            <a:endParaRPr lang="zh-CN" altLang="en-US" sz="1400" b="1" i="0" dirty="0"/>
          </a:p>
        </p:txBody>
      </p:sp>
    </p:spTree>
    <p:extLst>
      <p:ext uri="{BB962C8B-B14F-4D97-AF65-F5344CB8AC3E}">
        <p14:creationId xmlns:p14="http://schemas.microsoft.com/office/powerpoint/2010/main" val="41438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3484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C200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和</a:t>
            </a: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C200HP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密码卡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771625"/>
            <a:ext cx="3672255" cy="1903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65" y="2999185"/>
            <a:ext cx="2961265" cy="1763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509" y="3003780"/>
            <a:ext cx="2592806" cy="17480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9115" y="843630"/>
            <a:ext cx="3340805" cy="40322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C200</a:t>
            </a: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系列密码卡：</a:t>
            </a:r>
            <a:endParaRPr lang="en-US" altLang="zh-CN" b="1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CFCA</a:t>
            </a:r>
            <a:r>
              <a:rPr lang="zh-CN" altLang="en-US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打的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服务端产品密码卡，用于提供安全可靠的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密钥管理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600" i="0" u="sng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数字签名运算服务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C200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密码卡存储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SM2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SM4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类型密钥对。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C200R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密码卡存储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RSA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3DES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类型密钥对。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C200-HPC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密码卡是后期改进后的超高性能版密码卡，其算法运算能力得到显著提高。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非对称密钥存储数量为各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对，对称密钥存储数量为各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2100" y="266442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smtClean="0"/>
              <a:t>C200</a:t>
            </a:r>
            <a:r>
              <a:rPr lang="zh-CN" altLang="en-US" sz="1400" b="1" i="0" dirty="0" smtClean="0"/>
              <a:t>密码卡</a:t>
            </a:r>
            <a:endParaRPr lang="zh-CN" altLang="en-US" sz="1400" b="1" i="0" dirty="0"/>
          </a:p>
        </p:txBody>
      </p:sp>
      <p:sp>
        <p:nvSpPr>
          <p:cNvPr id="9" name="文本框 8"/>
          <p:cNvSpPr txBox="1"/>
          <p:nvPr/>
        </p:nvSpPr>
        <p:spPr>
          <a:xfrm>
            <a:off x="4283980" y="473190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smtClean="0"/>
              <a:t>C200-HPC</a:t>
            </a:r>
            <a:r>
              <a:rPr lang="zh-CN" altLang="en-US" sz="1400" b="1" i="0" dirty="0" smtClean="0"/>
              <a:t>密码卡</a:t>
            </a:r>
            <a:endParaRPr lang="zh-CN" altLang="en-US" sz="1400" b="1" i="0" dirty="0"/>
          </a:p>
        </p:txBody>
      </p:sp>
      <p:sp>
        <p:nvSpPr>
          <p:cNvPr id="10" name="文本框 9"/>
          <p:cNvSpPr txBox="1"/>
          <p:nvPr/>
        </p:nvSpPr>
        <p:spPr>
          <a:xfrm>
            <a:off x="6948968" y="4711115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smtClean="0"/>
              <a:t>C200-R</a:t>
            </a:r>
            <a:r>
              <a:rPr lang="zh-CN" altLang="en-US" sz="1400" b="1" i="0" dirty="0" smtClean="0"/>
              <a:t>密码卡</a:t>
            </a:r>
            <a:endParaRPr lang="zh-CN" altLang="en-US" sz="1400" b="1" i="0" dirty="0"/>
          </a:p>
        </p:txBody>
      </p:sp>
    </p:spTree>
    <p:extLst>
      <p:ext uri="{BB962C8B-B14F-4D97-AF65-F5344CB8AC3E}">
        <p14:creationId xmlns:p14="http://schemas.microsoft.com/office/powerpoint/2010/main" val="1238474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4252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C200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系列密码卡组成结构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4634" r="8829" b="10395"/>
          <a:stretch/>
        </p:blipFill>
        <p:spPr>
          <a:xfrm>
            <a:off x="4211975" y="649317"/>
            <a:ext cx="4464310" cy="438458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323705" y="699620"/>
            <a:ext cx="3456240" cy="420071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/>
              <a:t>C200</a:t>
            </a:r>
            <a:r>
              <a:rPr lang="zh-CN" altLang="en-US" i="0" dirty="0" smtClean="0"/>
              <a:t>密码卡：</a:t>
            </a:r>
            <a:r>
              <a:rPr lang="en-US" altLang="zh-CN" i="0" dirty="0" smtClean="0"/>
              <a:t>FPGA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COS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/>
              <a:t>C200-R</a:t>
            </a:r>
            <a:r>
              <a:rPr lang="zh-CN" altLang="en-US" i="0" dirty="0" smtClean="0"/>
              <a:t>密码卡：</a:t>
            </a:r>
            <a:r>
              <a:rPr lang="en-US" altLang="zh-CN" i="0" dirty="0" smtClean="0"/>
              <a:t>SKMM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COS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i="0" dirty="0" smtClean="0"/>
              <a:t>————————————</a:t>
            </a:r>
            <a:endParaRPr lang="en-US" altLang="zh-CN" i="0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/>
              <a:t>API</a:t>
            </a:r>
            <a:r>
              <a:rPr lang="zh-CN" altLang="en-US" i="0" dirty="0" smtClean="0"/>
              <a:t>：</a:t>
            </a:r>
            <a:endParaRPr lang="en-US" altLang="zh-CN" i="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i="0" dirty="0" smtClean="0"/>
              <a:t>C200</a:t>
            </a:r>
            <a:r>
              <a:rPr lang="zh-CN" altLang="en-US" i="0" dirty="0" smtClean="0"/>
              <a:t>密码卡</a:t>
            </a:r>
            <a:r>
              <a:rPr lang="en-US" altLang="zh-CN" i="0" dirty="0" smtClean="0"/>
              <a:t>API</a:t>
            </a:r>
            <a:r>
              <a:rPr lang="zh-CN" altLang="en-US" i="0" dirty="0" smtClean="0"/>
              <a:t>、</a:t>
            </a:r>
            <a:r>
              <a:rPr lang="en-US" altLang="zh-CN" i="0" dirty="0" smtClean="0"/>
              <a:t>C200R</a:t>
            </a:r>
            <a:r>
              <a:rPr lang="zh-CN" altLang="en-US" i="0" dirty="0" smtClean="0"/>
              <a:t>密码卡</a:t>
            </a:r>
            <a:r>
              <a:rPr lang="en-US" altLang="zh-CN" i="0" dirty="0" smtClean="0"/>
              <a:t>API</a:t>
            </a:r>
            <a:r>
              <a:rPr lang="zh-CN" altLang="en-US" i="0" dirty="0" smtClean="0"/>
              <a:t>、通用</a:t>
            </a:r>
            <a:r>
              <a:rPr lang="en-US" altLang="zh-CN" i="0" dirty="0" smtClean="0"/>
              <a:t>API</a:t>
            </a:r>
          </a:p>
          <a:p>
            <a:r>
              <a:rPr lang="en-US" altLang="zh-CN" i="0" dirty="0" smtClean="0"/>
              <a:t>————————————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i="0" dirty="0" smtClean="0"/>
              <a:t>工具类：</a:t>
            </a:r>
            <a:endParaRPr lang="en-US" altLang="zh-CN" i="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i="0" dirty="0" smtClean="0"/>
              <a:t>初始化工具、</a:t>
            </a:r>
            <a:r>
              <a:rPr lang="en-US" altLang="zh-CN" i="0" dirty="0" err="1" smtClean="0"/>
              <a:t>UITool</a:t>
            </a:r>
            <a:r>
              <a:rPr lang="zh-CN" altLang="en-US" i="0" dirty="0" smtClean="0"/>
              <a:t>、自检工具、质检工具等等</a:t>
            </a:r>
            <a:endParaRPr lang="en-US" altLang="zh-CN" i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405891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4252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C200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系列密码卡应用场景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403780" y="1059646"/>
            <a:ext cx="5760400" cy="2880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C200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系列密码卡的应用则主要是公司自主研发的服务类产品：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altLang="zh-CN" i="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密码机服务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i="0" dirty="0"/>
              <a:t>	</a:t>
            </a:r>
            <a:r>
              <a:rPr lang="en-US" altLang="zh-CN" i="0" dirty="0" smtClean="0"/>
              <a:t>SVS</a:t>
            </a:r>
            <a:r>
              <a:rPr lang="zh-CN" altLang="en-US" i="0" dirty="0" smtClean="0"/>
              <a:t>签名验签服务</a:t>
            </a:r>
            <a:endParaRPr lang="en-US" altLang="zh-CN" i="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SSL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网关服务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i="0" dirty="0"/>
              <a:t>	</a:t>
            </a:r>
            <a:r>
              <a:rPr lang="zh-CN" altLang="en-US" i="0" dirty="0" smtClean="0"/>
              <a:t>时间戳服务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828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5"/>
          <p:cNvSpPr>
            <a:spLocks noChangeArrowheads="1"/>
          </p:cNvSpPr>
          <p:nvPr/>
        </p:nvSpPr>
        <p:spPr bwMode="auto">
          <a:xfrm>
            <a:off x="2484438" y="2066925"/>
            <a:ext cx="39608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sz="4800" b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谢谢！</a:t>
            </a:r>
            <a:endParaRPr lang="zh-CN" altLang="en-US" sz="180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>
            <a:spLocks noChangeArrowheads="1"/>
          </p:cNvSpPr>
          <p:nvPr/>
        </p:nvSpPr>
        <p:spPr bwMode="auto">
          <a:xfrm>
            <a:off x="2444749" y="2356307"/>
            <a:ext cx="40713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C100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</a:t>
            </a:r>
            <a:r>
              <a:rPr lang="zh-CN" altLang="en-US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C200R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4" name="TextBox 11"/>
          <p:cNvSpPr>
            <a:spLocks noChangeArrowheads="1"/>
          </p:cNvSpPr>
          <p:nvPr/>
        </p:nvSpPr>
        <p:spPr bwMode="auto">
          <a:xfrm>
            <a:off x="2444750" y="1711325"/>
            <a:ext cx="35671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Ulan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Ucan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5" name="TextBox 11"/>
          <p:cNvSpPr>
            <a:spLocks noChangeArrowheads="1"/>
          </p:cNvSpPr>
          <p:nvPr/>
        </p:nvSpPr>
        <p:spPr bwMode="auto">
          <a:xfrm>
            <a:off x="2444750" y="1066800"/>
            <a:ext cx="3998913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Utap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Uyee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6" name="矩形 7"/>
          <p:cNvSpPr>
            <a:spLocks noChangeArrowheads="1"/>
          </p:cNvSpPr>
          <p:nvPr/>
        </p:nvSpPr>
        <p:spPr bwMode="auto">
          <a:xfrm>
            <a:off x="57150" y="635000"/>
            <a:ext cx="9086850" cy="65088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5127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" y="104775"/>
            <a:ext cx="6296025" cy="593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3000" smtClean="0">
                <a:latin typeface="华文行楷" panose="02010800040101010101" pitchFamily="2" charset="-122"/>
                <a:ea typeface="华文行楷" panose="02010800040101010101" pitchFamily="2" charset="-122"/>
                <a:sym typeface="华文行楷" panose="02010800040101010101" pitchFamily="2" charset="-122"/>
              </a:rPr>
              <a:t>目录</a:t>
            </a:r>
            <a:endParaRPr lang="zh-CN" altLang="zh-CN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2267840" y="987640"/>
            <a:ext cx="3528245" cy="648045"/>
          </a:xfrm>
          <a:prstGeom prst="round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11"/>
          <p:cNvSpPr>
            <a:spLocks noChangeArrowheads="1"/>
          </p:cNvSpPr>
          <p:nvPr/>
        </p:nvSpPr>
        <p:spPr bwMode="auto">
          <a:xfrm>
            <a:off x="179695" y="81231"/>
            <a:ext cx="1938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err="1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Utap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、</a:t>
            </a:r>
            <a:r>
              <a:rPr lang="en-US" altLang="zh-CN" sz="3000" b="1" i="0" dirty="0" err="1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Uyee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pic>
        <p:nvPicPr>
          <p:cNvPr id="7" name="图片 6" descr="外观指示图"/>
          <p:cNvPicPr/>
          <p:nvPr/>
        </p:nvPicPr>
        <p:blipFill>
          <a:blip r:embed="rId3"/>
          <a:stretch>
            <a:fillRect/>
          </a:stretch>
        </p:blipFill>
        <p:spPr>
          <a:xfrm>
            <a:off x="323705" y="1275660"/>
            <a:ext cx="1944135" cy="1656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05" y="3579820"/>
            <a:ext cx="2582261" cy="1409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705" y="843630"/>
            <a:ext cx="446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Utap</a:t>
            </a: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b="1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b="1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b="1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705" y="3142481"/>
            <a:ext cx="446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Uyee</a:t>
            </a: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（优易）</a:t>
            </a:r>
            <a:endParaRPr lang="en-US" altLang="zh-CN" b="1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b="1" i="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91925" y="987640"/>
            <a:ext cx="4824335" cy="38162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芯片组成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杭州晟元（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AS569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华大（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IS32U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主要区别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600" i="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Utap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属于轻量级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接口设备，包含一个触摸按键，主要用于人为的确认一些认证业务；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Uyee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与普通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存储设备类似，不包含任何人为确认按钮；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另外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Utap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还有一款带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NFC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功能的版本，主要是应用于手机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NFC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功能签章场景。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5" name="TextBox 11"/>
          <p:cNvSpPr>
            <a:spLocks noChangeArrowheads="1"/>
          </p:cNvSpPr>
          <p:nvPr/>
        </p:nvSpPr>
        <p:spPr bwMode="auto">
          <a:xfrm>
            <a:off x="179695" y="81231"/>
            <a:ext cx="154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应用场景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043755" y="1131650"/>
            <a:ext cx="7056490" cy="33842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Utap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Uyee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是基于现有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Ulan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设备新设计发开的产品，目前还处于一个推广应用的阶段，现阶段主要应用的场景包括但不限于：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银行相关系统登录身份认证，如：网银助手；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无纸化签章，如：安心签；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硬件设备登录身份卡，如：密码卡。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49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11"/>
          <p:cNvSpPr>
            <a:spLocks noChangeArrowheads="1"/>
          </p:cNvSpPr>
          <p:nvPr/>
        </p:nvSpPr>
        <p:spPr bwMode="auto">
          <a:xfrm>
            <a:off x="179695" y="81231"/>
            <a:ext cx="1545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应用构成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43755" y="1131650"/>
            <a:ext cx="7056490" cy="33842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Utap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Uyee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项目主要包含如下组件：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SKF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PKCS#11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工具（</a:t>
            </a: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CSP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SKF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接口，是国密规范标准定义的相关接口；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PKCS#11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，也属于一种规范接口，主要应用于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Ukey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设备的制章和签章业务；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CSP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，用户或管理员对</a:t>
            </a:r>
            <a:r>
              <a:rPr lang="en-US" altLang="zh-CN" i="0" dirty="0" err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Ukey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证书的界面管理工具。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43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>
            <a:spLocks noChangeArrowheads="1"/>
          </p:cNvSpPr>
          <p:nvPr/>
        </p:nvSpPr>
        <p:spPr bwMode="auto">
          <a:xfrm>
            <a:off x="2444749" y="2356307"/>
            <a:ext cx="40713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C100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</a:t>
            </a:r>
            <a:r>
              <a:rPr lang="zh-CN" altLang="en-US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C200R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4" name="TextBox 11"/>
          <p:cNvSpPr>
            <a:spLocks noChangeArrowheads="1"/>
          </p:cNvSpPr>
          <p:nvPr/>
        </p:nvSpPr>
        <p:spPr bwMode="auto">
          <a:xfrm>
            <a:off x="2444750" y="1711325"/>
            <a:ext cx="35671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Ulan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Ucan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5" name="TextBox 11"/>
          <p:cNvSpPr>
            <a:spLocks noChangeArrowheads="1"/>
          </p:cNvSpPr>
          <p:nvPr/>
        </p:nvSpPr>
        <p:spPr bwMode="auto">
          <a:xfrm>
            <a:off x="2444750" y="1066800"/>
            <a:ext cx="3998913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Utap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Uyee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6" name="矩形 7"/>
          <p:cNvSpPr>
            <a:spLocks noChangeArrowheads="1"/>
          </p:cNvSpPr>
          <p:nvPr/>
        </p:nvSpPr>
        <p:spPr bwMode="auto">
          <a:xfrm>
            <a:off x="57150" y="635000"/>
            <a:ext cx="9086850" cy="65088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5127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" y="104775"/>
            <a:ext cx="6296025" cy="593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3000" smtClean="0">
                <a:latin typeface="华文行楷" panose="02010800040101010101" pitchFamily="2" charset="-122"/>
                <a:ea typeface="华文行楷" panose="02010800040101010101" pitchFamily="2" charset="-122"/>
                <a:sym typeface="华文行楷" panose="02010800040101010101" pitchFamily="2" charset="-122"/>
              </a:rPr>
              <a:t>目录</a:t>
            </a:r>
            <a:endParaRPr lang="zh-CN" altLang="zh-CN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2267840" y="1635685"/>
            <a:ext cx="3528245" cy="648045"/>
          </a:xfrm>
          <a:prstGeom prst="round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850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1938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Ulan</a:t>
            </a: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、</a:t>
            </a:r>
            <a:r>
              <a:rPr lang="en-US" altLang="zh-CN" sz="3000" b="1" i="0" dirty="0" err="1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Ucan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6" b="5231"/>
          <a:stretch/>
        </p:blipFill>
        <p:spPr bwMode="auto">
          <a:xfrm>
            <a:off x="4860020" y="915635"/>
            <a:ext cx="3616325" cy="18046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3127246"/>
            <a:ext cx="2232155" cy="1422370"/>
          </a:xfrm>
          <a:prstGeom prst="rect">
            <a:avLst/>
          </a:prstGeom>
        </p:spPr>
      </p:pic>
      <p:pic>
        <p:nvPicPr>
          <p:cNvPr id="8" name="图片 7" descr="../../../../../Downloads/Ucna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80" y="3127245"/>
            <a:ext cx="2177030" cy="14223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88825" y="456813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err="1" smtClean="0"/>
              <a:t>Ucan</a:t>
            </a:r>
            <a:r>
              <a:rPr lang="en-US" altLang="zh-CN" sz="1400" b="1" i="0" dirty="0"/>
              <a:t>-</a:t>
            </a:r>
            <a:r>
              <a:rPr lang="zh-CN" altLang="en-US" sz="1400" b="1" i="0" dirty="0" smtClean="0"/>
              <a:t>绕线</a:t>
            </a:r>
            <a:r>
              <a:rPr lang="zh-CN" altLang="en-US" sz="1400" b="1" i="0" dirty="0" smtClean="0"/>
              <a:t>款</a:t>
            </a:r>
            <a:endParaRPr lang="zh-CN" altLang="en-US" sz="1400" b="1" i="0" dirty="0"/>
          </a:p>
        </p:txBody>
      </p:sp>
      <p:sp>
        <p:nvSpPr>
          <p:cNvPr id="10" name="文本框 9"/>
          <p:cNvSpPr txBox="1"/>
          <p:nvPr/>
        </p:nvSpPr>
        <p:spPr>
          <a:xfrm>
            <a:off x="7164180" y="4568133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smtClean="0"/>
              <a:t>Ulan</a:t>
            </a:r>
            <a:r>
              <a:rPr lang="en-US" altLang="zh-CN" sz="1400" b="1" i="0" dirty="0" smtClean="0"/>
              <a:t>/</a:t>
            </a:r>
            <a:r>
              <a:rPr lang="en-US" altLang="zh-CN" sz="1400" b="1" i="0" dirty="0" err="1" smtClean="0"/>
              <a:t>Ucan</a:t>
            </a:r>
            <a:r>
              <a:rPr lang="en-US" altLang="zh-CN" sz="1400" b="1" i="0" dirty="0" smtClean="0"/>
              <a:t>-</a:t>
            </a:r>
            <a:r>
              <a:rPr lang="zh-CN" altLang="en-US" sz="1400" b="1" i="0" dirty="0" smtClean="0"/>
              <a:t>升级</a:t>
            </a:r>
            <a:r>
              <a:rPr lang="zh-CN" altLang="en-US" sz="1400" b="1" i="0" dirty="0" smtClean="0"/>
              <a:t>款</a:t>
            </a:r>
            <a:endParaRPr lang="zh-CN" altLang="en-US" sz="1400" b="1" i="0" dirty="0"/>
          </a:p>
        </p:txBody>
      </p:sp>
      <p:sp>
        <p:nvSpPr>
          <p:cNvPr id="9" name="矩形 8"/>
          <p:cNvSpPr/>
          <p:nvPr/>
        </p:nvSpPr>
        <p:spPr bwMode="auto">
          <a:xfrm>
            <a:off x="79115" y="952495"/>
            <a:ext cx="4464310" cy="37794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芯片组成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国民芯片（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Z32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杭州晟元（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AS569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华大（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IS32U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b="1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主要区别</a:t>
            </a:r>
            <a:r>
              <a:rPr lang="zh-CN" altLang="en-US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Ulan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是最早推入市场的</a:t>
            </a:r>
            <a:r>
              <a:rPr lang="en-US" altLang="zh-CN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密码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设备，一共包含</a:t>
            </a:r>
            <a:r>
              <a:rPr lang="en-US" altLang="zh-CN" sz="1600" i="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个按键，电子屏幕主要是一些交易报文显示并确认的用途；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Ucan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则是在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Ulan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基础上的演变产品，而升级款的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Ulan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Ucan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则使用了比较流行的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Type-C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  <a:r>
              <a:rPr lang="zh-CN" altLang="en-US" sz="1600" i="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，并且取消了开关按键。</a:t>
            </a:r>
            <a:endParaRPr lang="en-US" altLang="zh-CN" sz="1600" i="0" dirty="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Ucan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绕线版，是包含一个自带的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接头的线。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1885" y="265632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0" dirty="0" smtClean="0"/>
              <a:t>Ulan</a:t>
            </a:r>
            <a:endParaRPr lang="zh-CN" altLang="en-US" sz="1400" b="1" i="0" dirty="0"/>
          </a:p>
        </p:txBody>
      </p:sp>
    </p:spTree>
    <p:extLst>
      <p:ext uri="{BB962C8B-B14F-4D97-AF65-F5344CB8AC3E}">
        <p14:creationId xmlns:p14="http://schemas.microsoft.com/office/powerpoint/2010/main" val="1043366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>
            <a:spLocks noChangeArrowheads="1"/>
          </p:cNvSpPr>
          <p:nvPr/>
        </p:nvSpPr>
        <p:spPr bwMode="auto">
          <a:xfrm>
            <a:off x="179695" y="81231"/>
            <a:ext cx="2704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000" b="1" i="0" dirty="0" smtClean="0">
                <a:solidFill>
                  <a:srgbClr val="3855B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华文行楷" panose="02010800040101010101" pitchFamily="2" charset="-122"/>
              </a:rPr>
              <a:t>产品组件和应用</a:t>
            </a:r>
            <a:endParaRPr lang="zh-CN" altLang="en-US" sz="3000" b="1" i="0" dirty="0">
              <a:solidFill>
                <a:srgbClr val="3855BF"/>
              </a:solidFill>
              <a:latin typeface="楷体" panose="02010609060101010101" pitchFamily="49" charset="-122"/>
              <a:ea typeface="楷体" panose="02010609060101010101" pitchFamily="49" charset="-122"/>
              <a:sym typeface="华文行楷" panose="02010800040101010101" pitchFamily="2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0" y="563563"/>
            <a:ext cx="9086850" cy="65087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043755" y="915634"/>
            <a:ext cx="7056490" cy="33842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Ulan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和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Ucan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的应用则主要是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银行交易应用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签章场景应用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以及少量的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蓝牙和微信小程序使用场景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i="0" dirty="0" smtClean="0"/>
              <a:t>    它们的组件主要包含如下：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i="0" dirty="0" smtClean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SKF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接口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i="0" dirty="0" smtClean="0"/>
              <a:t>    PKCS#11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b="1" i="0" dirty="0" smtClean="0"/>
              <a:t>    </a:t>
            </a:r>
            <a:r>
              <a:rPr lang="zh-CN" altLang="en-US" b="1" i="0" dirty="0"/>
              <a:t>管理</a:t>
            </a:r>
            <a:r>
              <a:rPr lang="zh-CN" altLang="en-US" b="1" i="0" dirty="0" smtClean="0"/>
              <a:t>工具（</a:t>
            </a:r>
            <a:r>
              <a:rPr lang="en-US" altLang="zh-CN" b="1" i="0" dirty="0" smtClean="0"/>
              <a:t>CSP</a:t>
            </a:r>
            <a:r>
              <a:rPr lang="zh-CN" altLang="en-US" b="1" i="0" dirty="0" smtClean="0"/>
              <a:t>）</a:t>
            </a:r>
            <a:endParaRPr lang="en-US" altLang="zh-CN" b="1" i="0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b="1" i="0" dirty="0" smtClean="0"/>
              <a:t>    </a:t>
            </a:r>
            <a:r>
              <a:rPr lang="zh-CN" altLang="en-US" b="1" i="0" dirty="0" smtClean="0"/>
              <a:t>蓝牙应用套件</a:t>
            </a:r>
            <a:endParaRPr lang="en-US" altLang="zh-CN" b="1" i="0" dirty="0" smtClean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CN" b="1" i="0" dirty="0"/>
              <a:t> </a:t>
            </a:r>
            <a:r>
              <a:rPr lang="en-US" altLang="zh-CN" b="1" i="0" dirty="0" smtClean="0"/>
              <a:t>   </a:t>
            </a:r>
            <a:r>
              <a:rPr lang="zh-CN" altLang="en-US" b="1" i="0" dirty="0" smtClean="0"/>
              <a:t>微信小程序套件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979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>
            <a:spLocks noChangeArrowheads="1"/>
          </p:cNvSpPr>
          <p:nvPr/>
        </p:nvSpPr>
        <p:spPr bwMode="auto">
          <a:xfrm>
            <a:off x="2444749" y="2356307"/>
            <a:ext cx="40713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C100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</a:t>
            </a:r>
            <a:r>
              <a:rPr lang="zh-CN" altLang="en-US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、</a:t>
            </a:r>
            <a:r>
              <a:rPr lang="en-US" altLang="zh-CN" sz="2800" b="1" i="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Impact" panose="020B0806030902050204" pitchFamily="34" charset="0"/>
              </a:rPr>
              <a:t>C200R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4" name="TextBox 11"/>
          <p:cNvSpPr>
            <a:spLocks noChangeArrowheads="1"/>
          </p:cNvSpPr>
          <p:nvPr/>
        </p:nvSpPr>
        <p:spPr bwMode="auto">
          <a:xfrm>
            <a:off x="2444750" y="1711325"/>
            <a:ext cx="35671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Ulan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Ucan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5" name="TextBox 11"/>
          <p:cNvSpPr>
            <a:spLocks noChangeArrowheads="1"/>
          </p:cNvSpPr>
          <p:nvPr/>
        </p:nvSpPr>
        <p:spPr bwMode="auto">
          <a:xfrm>
            <a:off x="2444750" y="1066800"/>
            <a:ext cx="3998913" cy="431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r>
              <a:rPr lang="zh-CN" altLang="en-US" i="0" dirty="0" smtClean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Utap</a:t>
            </a:r>
            <a:r>
              <a:rPr lang="zh-CN" altLang="en-US" sz="2800" b="1" i="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800" b="1" i="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Uyee</a:t>
            </a:r>
            <a:endParaRPr lang="zh-CN" altLang="en-US" sz="2800" b="1" i="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5126" name="矩形 7"/>
          <p:cNvSpPr>
            <a:spLocks noChangeArrowheads="1"/>
          </p:cNvSpPr>
          <p:nvPr/>
        </p:nvSpPr>
        <p:spPr bwMode="auto">
          <a:xfrm>
            <a:off x="57150" y="635000"/>
            <a:ext cx="9086850" cy="65088"/>
          </a:xfrm>
          <a:prstGeom prst="rect">
            <a:avLst/>
          </a:prstGeom>
          <a:solidFill>
            <a:srgbClr val="3862C0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lIns="91434" tIns="45718" rIns="91434" bIns="45718" anchor="ctr"/>
          <a:lstStyle>
            <a:lvl1pPr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855BF"/>
              </a:buClr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2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zh-CN" sz="1400" b="1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5127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" y="104775"/>
            <a:ext cx="6296025" cy="593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3000" smtClean="0">
                <a:latin typeface="华文行楷" panose="02010800040101010101" pitchFamily="2" charset="-122"/>
                <a:ea typeface="华文行楷" panose="02010800040101010101" pitchFamily="2" charset="-122"/>
                <a:sym typeface="华文行楷" panose="02010800040101010101" pitchFamily="2" charset="-122"/>
              </a:rPr>
              <a:t>目录</a:t>
            </a:r>
            <a:endParaRPr lang="zh-CN" altLang="zh-CN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2267840" y="2211725"/>
            <a:ext cx="3816265" cy="648045"/>
          </a:xfrm>
          <a:prstGeom prst="round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1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全局母版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全局母版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C0C0C0"/>
    </a:lt2>
    <a:accent1>
      <a:srgbClr val="5B8CC1"/>
    </a:accent1>
    <a:accent2>
      <a:srgbClr val="2A5682"/>
    </a:accent2>
    <a:accent3>
      <a:srgbClr val="FFFFFF"/>
    </a:accent3>
    <a:accent4>
      <a:srgbClr val="000000"/>
    </a:accent4>
    <a:accent5>
      <a:srgbClr val="B5C5DD"/>
    </a:accent5>
    <a:accent6>
      <a:srgbClr val="254D75"/>
    </a:accent6>
    <a:hlink>
      <a:srgbClr val="002850"/>
    </a:hlink>
    <a:folHlink>
      <a:srgbClr val="2A94F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Pages>0</Pages>
  <Words>785</Words>
  <Characters>0</Characters>
  <Application>Microsoft Office PowerPoint</Application>
  <DocSecurity>0</DocSecurity>
  <PresentationFormat>全屏显示(16:9)</PresentationFormat>
  <Lines>0</Lines>
  <Paragraphs>110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华文细黑</vt:lpstr>
      <vt:lpstr>华文行楷</vt:lpstr>
      <vt:lpstr>楷体</vt:lpstr>
      <vt:lpstr>思源黑体 CN Normal</vt:lpstr>
      <vt:lpstr>宋体</vt:lpstr>
      <vt:lpstr>微软雅黑</vt:lpstr>
      <vt:lpstr>Arial</vt:lpstr>
      <vt:lpstr>Impact</vt:lpstr>
      <vt:lpstr>Times New Roman</vt:lpstr>
      <vt:lpstr>Wingdings</vt:lpstr>
      <vt:lpstr>全局母版1</vt:lpstr>
      <vt:lpstr>CFCA硬件产品介绍</vt:lpstr>
      <vt:lpstr>目录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CFCA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CFCA与信息安全服务简介-招标投标协会v2.0</dc:title>
  <dc:subject/>
  <dc:creator>tlw</dc:creator>
  <cp:keywords/>
  <dc:description/>
  <cp:lastModifiedBy>Windows 用户</cp:lastModifiedBy>
  <cp:revision>1968</cp:revision>
  <cp:lastPrinted>2014-04-10T09:25:00Z</cp:lastPrinted>
  <dcterms:created xsi:type="dcterms:W3CDTF">2012-05-04T02:40:00Z</dcterms:created>
  <dcterms:modified xsi:type="dcterms:W3CDTF">2021-10-26T09:15:14Z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