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19" r:id="rId2"/>
    <p:sldId id="665" r:id="rId3"/>
    <p:sldId id="696" r:id="rId4"/>
    <p:sldId id="697" r:id="rId5"/>
    <p:sldId id="698" r:id="rId6"/>
    <p:sldId id="699" r:id="rId7"/>
    <p:sldId id="700" r:id="rId8"/>
    <p:sldId id="701" r:id="rId9"/>
    <p:sldId id="702" r:id="rId10"/>
    <p:sldId id="709" r:id="rId11"/>
    <p:sldId id="689" r:id="rId12"/>
    <p:sldId id="693" r:id="rId13"/>
    <p:sldId id="694" r:id="rId14"/>
    <p:sldId id="711" r:id="rId15"/>
    <p:sldId id="710" r:id="rId16"/>
    <p:sldId id="692" r:id="rId17"/>
    <p:sldId id="691" r:id="rId18"/>
    <p:sldId id="690" r:id="rId19"/>
    <p:sldId id="705" r:id="rId20"/>
    <p:sldId id="707" r:id="rId21"/>
    <p:sldId id="706" r:id="rId22"/>
    <p:sldId id="708" r:id="rId23"/>
    <p:sldId id="703" r:id="rId24"/>
    <p:sldId id="667" r:id="rId25"/>
  </p:sldIdLst>
  <p:sldSz cx="9144000" cy="5143500" type="screen16x9"/>
  <p:notesSz cx="6797675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92">
          <p15:clr>
            <a:srgbClr val="A4A3A4"/>
          </p15:clr>
        </p15:guide>
        <p15:guide id="2" orient="horz" pos="974">
          <p15:clr>
            <a:srgbClr val="A4A3A4"/>
          </p15:clr>
        </p15:guide>
        <p15:guide id="3" orient="horz" pos="2999">
          <p15:clr>
            <a:srgbClr val="A4A3A4"/>
          </p15:clr>
        </p15:guide>
        <p15:guide id="4" orient="horz" pos="186">
          <p15:clr>
            <a:srgbClr val="A4A3A4"/>
          </p15:clr>
        </p15:guide>
        <p15:guide id="5" pos="5456">
          <p15:clr>
            <a:srgbClr val="A4A3A4"/>
          </p15:clr>
        </p15:guide>
        <p15:guide id="6" pos="2850">
          <p15:clr>
            <a:srgbClr val="A4A3A4"/>
          </p15:clr>
        </p15:guide>
        <p15:guide id="7" pos="2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0000"/>
    <a:srgbClr val="3855BF"/>
    <a:srgbClr val="3862C0"/>
    <a:srgbClr val="004098"/>
    <a:srgbClr val="334EAF"/>
    <a:srgbClr val="687FD2"/>
    <a:srgbClr val="99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9" autoAdjust="0"/>
    <p:restoredTop sz="95795" autoAdjust="0"/>
  </p:normalViewPr>
  <p:slideViewPr>
    <p:cSldViewPr>
      <p:cViewPr>
        <p:scale>
          <a:sx n="125" d="100"/>
          <a:sy n="125" d="100"/>
        </p:scale>
        <p:origin x="-984" y="-888"/>
      </p:cViewPr>
      <p:guideLst>
        <p:guide orient="horz" pos="1892"/>
        <p:guide orient="horz" pos="974"/>
        <p:guide orient="horz" pos="2999"/>
        <p:guide orient="horz" pos="186"/>
        <p:guide pos="5456"/>
        <p:guide pos="2850"/>
        <p:guide pos="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300" i="0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300" i="0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0488" y="744538"/>
            <a:ext cx="6615112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1509" name="Rectangle 5"/>
          <p:cNvSpPr>
            <a:spLocks noGrp="1" noRot="1" noChangeAspect="1" noChangeArrowheads="1"/>
          </p:cNvSpPr>
          <p:nvPr/>
        </p:nvSpPr>
        <p:spPr bwMode="auto">
          <a:xfrm>
            <a:off x="679450" y="4713288"/>
            <a:ext cx="54387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defTabSz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en-US" sz="1200" i="0" smtClean="0"/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1200" i="0" smtClean="0"/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1200" i="0" smtClean="0"/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1200" i="0" smtClean="0"/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1200" i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300" i="0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284EF1F8-901F-4706-A520-90420B37C21A}" type="slidenum">
              <a:rPr lang="en-US" altLang="zh-CN"/>
              <a:pPr>
                <a:defRPr/>
              </a:pPr>
              <a:t>‹#›</a:t>
            </a:fld>
            <a:endParaRPr lang="en-US" altLang="zh-CN" sz="1300" i="0"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655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76788"/>
            <a:ext cx="5438775" cy="3908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DD6BA87E-C34C-47AA-8C00-7508AD936AF1}" type="slidenum">
              <a:rPr lang="en-US" altLang="zh-CN" smtClean="0"/>
              <a:pPr>
                <a:buFont typeface="Arial" charset="0"/>
                <a:buNone/>
              </a:pPr>
              <a:t>1</a:t>
            </a:fld>
            <a:endParaRPr lang="en-US" altLang="zh-CN" sz="1300" i="0" smtClean="0">
              <a:ea typeface="华文细黑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EF1F8-901F-4706-A520-90420B37C21A}" type="slidenum">
              <a:rPr lang="en-US" altLang="zh-CN" smtClean="0"/>
              <a:pPr>
                <a:defRPr/>
              </a:pPr>
              <a:t>2</a:t>
            </a:fld>
            <a:endParaRPr lang="en-US" altLang="zh-CN" sz="1300" i="0"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11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EF1F8-901F-4706-A520-90420B37C21A}" type="slidenum">
              <a:rPr lang="en-US" altLang="zh-CN" smtClean="0"/>
              <a:pPr>
                <a:defRPr/>
              </a:pPr>
              <a:t>10</a:t>
            </a:fld>
            <a:endParaRPr lang="en-US" altLang="zh-CN" sz="1300" i="0"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11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EF1F8-901F-4706-A520-90420B37C21A}" type="slidenum">
              <a:rPr lang="en-US" altLang="zh-CN" smtClean="0"/>
              <a:pPr>
                <a:defRPr/>
              </a:pPr>
              <a:t>11</a:t>
            </a:fld>
            <a:endParaRPr lang="en-US" altLang="zh-CN" sz="1300" i="0"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892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GB/T 17626.2-2006/IEC</a:t>
            </a:r>
            <a:r>
              <a:rPr lang="en-US" altLang="zh-CN" baseline="0" dirty="0" smtClean="0"/>
              <a:t> 61000-4-2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2001</a:t>
            </a:r>
          </a:p>
          <a:p>
            <a:r>
              <a:rPr lang="zh-CN" altLang="en-US" baseline="0" dirty="0" smtClean="0"/>
              <a:t>电磁兼容 试验和测量技术 静电放电抗干扰度试验</a:t>
            </a:r>
            <a:endParaRPr lang="en-US" altLang="zh-CN" dirty="0" smtClean="0"/>
          </a:p>
          <a:p>
            <a:r>
              <a:rPr lang="zh-CN" altLang="en-US" dirty="0" smtClean="0"/>
              <a:t>标准正文第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EF1F8-901F-4706-A520-90420B37C21A}" type="slidenum">
              <a:rPr lang="en-US" altLang="zh-CN" smtClean="0"/>
              <a:pPr>
                <a:defRPr/>
              </a:pPr>
              <a:t>12</a:t>
            </a:fld>
            <a:endParaRPr lang="en-US" altLang="zh-CN" sz="1300" i="0"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495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EF1F8-901F-4706-A520-90420B37C21A}" type="slidenum">
              <a:rPr lang="en-US" altLang="zh-CN" smtClean="0"/>
              <a:pPr>
                <a:defRPr/>
              </a:pPr>
              <a:t>15</a:t>
            </a:fld>
            <a:endParaRPr lang="en-US" altLang="zh-CN" sz="1300" i="0"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11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EF1F8-901F-4706-A520-90420B37C21A}" type="slidenum">
              <a:rPr lang="en-US" altLang="zh-CN" smtClean="0"/>
              <a:pPr>
                <a:defRPr/>
              </a:pPr>
              <a:t>17</a:t>
            </a:fld>
            <a:endParaRPr lang="en-US" altLang="zh-CN" sz="1300" i="0"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892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rgbClr val="3862C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3" name="Picture 7" descr="D:\work\2017\20170516 CFCA-北京市应急支撑单位答辩\素材\logo 彩色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339725"/>
            <a:ext cx="7254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58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rgbClr val="3862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3" name="Picture 7" descr="D:\work\2017\20170516 CFCA-北京市应急支撑单位答辩\素材\logo 彩色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339725"/>
            <a:ext cx="7254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47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 userDrawn="1"/>
        </p:nvSpPr>
        <p:spPr bwMode="auto">
          <a:xfrm>
            <a:off x="7812088" y="220663"/>
            <a:ext cx="1106487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>
              <a:lnSpc>
                <a:spcPct val="112000"/>
              </a:lnSpc>
            </a:pPr>
            <a:r>
              <a:rPr lang="zh-CN" altLang="en-US" sz="2400" b="1" i="0">
                <a:solidFill>
                  <a:srgbClr val="3862C0"/>
                </a:solidFill>
                <a:latin typeface="微软雅黑" pitchFamily="34" charset="-122"/>
                <a:ea typeface="微软雅黑" pitchFamily="34" charset="-122"/>
              </a:rPr>
              <a:t>目录页</a:t>
            </a:r>
            <a:endParaRPr lang="en-US" altLang="zh-CN" sz="2800" b="1" i="0">
              <a:solidFill>
                <a:srgbClr val="3862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4"/>
          <p:cNvSpPr>
            <a:spLocks noChangeArrowheads="1"/>
          </p:cNvSpPr>
          <p:nvPr userDrawn="1"/>
        </p:nvSpPr>
        <p:spPr bwMode="auto">
          <a:xfrm>
            <a:off x="7497763" y="657225"/>
            <a:ext cx="13493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lnSpc>
                <a:spcPct val="112000"/>
              </a:lnSpc>
            </a:pPr>
            <a:r>
              <a:rPr lang="en-US" altLang="zh-CN" sz="1200" i="0">
                <a:solidFill>
                  <a:srgbClr val="3862C0"/>
                </a:solidFill>
              </a:rPr>
              <a:t>CONTENTS PAGE </a:t>
            </a:r>
            <a:endParaRPr lang="zh-CN" altLang="en-US" sz="1200" i="0">
              <a:solidFill>
                <a:srgbClr val="3862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96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994525" cy="444500"/>
          </a:xfrm>
        </p:spPr>
        <p:txBody>
          <a:bodyPr/>
          <a:lstStyle>
            <a:lvl1pPr>
              <a:defRPr sz="2400">
                <a:solidFill>
                  <a:srgbClr val="3862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1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28600"/>
            <a:ext cx="69945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charset="0"/>
              </a:rPr>
              <a:t>标题</a:t>
            </a:r>
            <a:r>
              <a:rPr lang="zh-CN" altLang="zh-CN" smtClean="0">
                <a:sym typeface="Arial" charset="0"/>
              </a:rPr>
              <a:t>击此处编辑母版标题样式</a:t>
            </a:r>
          </a:p>
        </p:txBody>
      </p:sp>
      <p:pic>
        <p:nvPicPr>
          <p:cNvPr id="1027" name="Picture 7" descr="D:\work\2017\20170516 CFCA-北京市应急支撑单位答辩\素材\logo 彩色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339725"/>
            <a:ext cx="7254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855B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855BF"/>
          </a:solidFill>
          <a:latin typeface="微软雅黑" pitchFamily="34" charset="-122"/>
          <a:ea typeface="微软雅黑" pitchFamily="34" charset="-122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855BF"/>
          </a:solidFill>
          <a:latin typeface="微软雅黑" pitchFamily="34" charset="-122"/>
          <a:ea typeface="微软雅黑" pitchFamily="34" charset="-122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855BF"/>
          </a:solidFill>
          <a:latin typeface="微软雅黑" pitchFamily="34" charset="-122"/>
          <a:ea typeface="微软雅黑" pitchFamily="34" charset="-122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855BF"/>
          </a:solidFill>
          <a:latin typeface="微软雅黑" pitchFamily="34" charset="-122"/>
          <a:ea typeface="微软雅黑" pitchFamily="34" charset="-122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华文细黑" pitchFamily="2" charset="-122"/>
          <a:sym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华文细黑" pitchFamily="2" charset="-122"/>
          <a:sym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华文细黑" pitchFamily="2" charset="-122"/>
          <a:sym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华文细黑" pitchFamily="2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14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»"/>
        <a:defRPr>
          <a:solidFill>
            <a:schemeClr val="tx1"/>
          </a:solidFill>
          <a:latin typeface="+mn-lt"/>
          <a:ea typeface="+mn-ea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»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»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»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»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GBT%204208-2017%20&#22806;&#22771;&#38450;&#25252;&#31561;&#32423;&#65288;IP&#20195;&#30721;&#65289;.pdf" TargetMode="External"/><Relationship Id="rId5" Type="http://schemas.openxmlformats.org/officeDocument/2006/relationships/hyperlink" Target="GB%202423.08-&#36300;&#33853;.pdf" TargetMode="External"/><Relationship Id="rId4" Type="http://schemas.openxmlformats.org/officeDocument/2006/relationships/hyperlink" Target="GBT%2017626.2-2006&#38745;&#30005;&#25918;&#30005;&#25239;&#24178;&#25200;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Utap&#29983;&#20135;&#36807;&#31243;&#36136;&#37327;&#25511;&#21046;&#25514;&#26045;.xl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hyperlink" Target="Utap&#29983;&#20135;&#36807;&#31243;.vsd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hyperlink" Target="Utap&#22806;&#35266;&#39564;&#25910;&#27880;&#24847;&#20107;&#39033;.xlsx" TargetMode="External"/><Relationship Id="rId5" Type="http://schemas.openxmlformats.org/officeDocument/2006/relationships/image" Target="../media/image7.png"/><Relationship Id="rId10" Type="http://schemas.openxmlformats.org/officeDocument/2006/relationships/hyperlink" Target="PCB&#22806;&#35266;&#27880;&#24847;&#20107;&#39033;.xls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3"/>
          <p:cNvSpPr>
            <a:spLocks noGrp="1" noChangeArrowheads="1"/>
          </p:cNvSpPr>
          <p:nvPr>
            <p:ph type="ctrTitle" idx="4294967295"/>
          </p:nvPr>
        </p:nvSpPr>
        <p:spPr>
          <a:xfrm>
            <a:off x="2777944" y="1954426"/>
            <a:ext cx="3616696" cy="646331"/>
          </a:xfr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3600" dirty="0" err="1" smtClean="0">
                <a:solidFill>
                  <a:srgbClr val="3862C0"/>
                </a:solidFill>
                <a:sym typeface="Times New Roman" pitchFamily="18" charset="0"/>
              </a:rPr>
              <a:t>Utap</a:t>
            </a:r>
            <a:r>
              <a:rPr lang="zh-CN" altLang="en-US" sz="3600" dirty="0" smtClean="0">
                <a:solidFill>
                  <a:srgbClr val="3862C0"/>
                </a:solidFill>
                <a:sym typeface="Times New Roman" pitchFamily="18" charset="0"/>
              </a:rPr>
              <a:t>产品</a:t>
            </a:r>
            <a:r>
              <a:rPr lang="zh-CN" altLang="en-US" sz="3600" dirty="0">
                <a:solidFill>
                  <a:srgbClr val="3862C0"/>
                </a:solidFill>
                <a:sym typeface="Times New Roman" pitchFamily="18" charset="0"/>
              </a:rPr>
              <a:t>与</a:t>
            </a:r>
            <a:r>
              <a:rPr lang="zh-CN" altLang="en-US" sz="3600" dirty="0" smtClean="0">
                <a:solidFill>
                  <a:srgbClr val="3862C0"/>
                </a:solidFill>
                <a:sym typeface="Times New Roman" pitchFamily="18" charset="0"/>
              </a:rPr>
              <a:t>测试</a:t>
            </a:r>
          </a:p>
        </p:txBody>
      </p:sp>
      <p:sp>
        <p:nvSpPr>
          <p:cNvPr id="7" name="标题 3"/>
          <p:cNvSpPr txBox="1">
            <a:spLocks noChangeArrowheads="1"/>
          </p:cNvSpPr>
          <p:nvPr/>
        </p:nvSpPr>
        <p:spPr bwMode="auto">
          <a:xfrm>
            <a:off x="3884819" y="2787765"/>
            <a:ext cx="14029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85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855BF"/>
                </a:solidFill>
                <a:latin typeface="微软雅黑" pitchFamily="34" charset="-122"/>
                <a:ea typeface="微软雅黑" pitchFamily="34" charset="-122"/>
                <a:sym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855BF"/>
                </a:solidFill>
                <a:latin typeface="微软雅黑" pitchFamily="34" charset="-122"/>
                <a:ea typeface="微软雅黑" pitchFamily="34" charset="-122"/>
                <a:sym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855BF"/>
                </a:solidFill>
                <a:latin typeface="微软雅黑" pitchFamily="34" charset="-122"/>
                <a:ea typeface="微软雅黑" pitchFamily="34" charset="-122"/>
                <a:sym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855BF"/>
                </a:solidFill>
                <a:latin typeface="微软雅黑" pitchFamily="34" charset="-122"/>
                <a:ea typeface="微软雅黑" pitchFamily="34" charset="-122"/>
                <a:sym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  <a:sym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  <a:sym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  <a:sym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itchFamily="34" charset="0"/>
                <a:ea typeface="华文细黑" pitchFamily="2" charset="-122"/>
                <a:sym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b="0" i="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Times New Roman" pitchFamily="18" charset="0"/>
              </a:rPr>
              <a:t>智能卡团队</a:t>
            </a:r>
            <a:endParaRPr lang="en-US" altLang="zh-CN" sz="1600" b="0" i="0" spc="300" dirty="0">
              <a:solidFill>
                <a:schemeClr val="tx1">
                  <a:lumMod val="50000"/>
                  <a:lumOff val="50000"/>
                </a:schemeClr>
              </a:solidFill>
              <a:sym typeface="Times New Roman" pitchFamily="18" charset="0"/>
            </a:endParaRPr>
          </a:p>
        </p:txBody>
      </p:sp>
      <p:pic>
        <p:nvPicPr>
          <p:cNvPr id="8" name="Picture 7" descr="D:\work\2017\20170516 CFCA-北京市应急支撑单位答辩\素材\logo 彩色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339725"/>
            <a:ext cx="7254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000" y="1707690"/>
            <a:ext cx="1024325" cy="101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528763" y="1779695"/>
            <a:ext cx="4267200" cy="485775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386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52" name="TextBox 7"/>
          <p:cNvSpPr txBox="1">
            <a:spLocks noChangeArrowheads="1"/>
          </p:cNvSpPr>
          <p:nvPr/>
        </p:nvSpPr>
        <p:spPr bwMode="auto">
          <a:xfrm>
            <a:off x="1846263" y="1189871"/>
            <a:ext cx="31034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01</a:t>
            </a:r>
            <a:r>
              <a:rPr lang="en-US" altLang="zh-CN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i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Utap</a:t>
            </a:r>
            <a:r>
              <a: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硬件品质控制</a:t>
            </a:r>
            <a:endParaRPr lang="en-US" altLang="zh-CN" sz="24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1854977" y="1844808"/>
            <a:ext cx="2571217" cy="369332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altLang="zh-CN" sz="2400" i="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02    </a:t>
            </a:r>
            <a:r>
              <a:rPr lang="en-US" altLang="zh-CN" sz="2400" i="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Utap</a:t>
            </a:r>
            <a:r>
              <a:rPr lang="en-US" altLang="zh-CN" sz="2400" i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i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硬件</a:t>
            </a:r>
            <a:r>
              <a:rPr lang="zh-CN" altLang="en-US" sz="2400" i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en-US" altLang="zh-CN" sz="2400" i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1846263" y="2499745"/>
            <a:ext cx="4525862" cy="369332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en-US" altLang="zh-CN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03</a:t>
            </a:r>
            <a:r>
              <a:rPr lang="en-US" altLang="zh-CN" sz="24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i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Utap</a:t>
            </a:r>
            <a:r>
              <a:rPr lang="en-US" altLang="zh-CN" sz="24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COS</a:t>
            </a:r>
            <a:r>
              <a:rPr lang="zh-CN" altLang="en-US" sz="24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简介与软</a:t>
            </a:r>
            <a:r>
              <a:rPr lang="zh-CN" altLang="en-US" sz="24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件测试</a:t>
            </a:r>
            <a:endParaRPr lang="en-US" altLang="zh-CN" sz="24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390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err="1"/>
              <a:t>Utap</a:t>
            </a:r>
            <a:r>
              <a:rPr lang="zh-CN" altLang="en-US" dirty="0" smtClean="0"/>
              <a:t>硬件测试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测试要求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50" y="843630"/>
            <a:ext cx="3957270" cy="369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929020" y="3328376"/>
            <a:ext cx="2883205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0" dirty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GBT </a:t>
            </a:r>
            <a:r>
              <a:rPr lang="en-US" altLang="zh-CN" sz="1200" i="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17626.2</a:t>
            </a:r>
            <a:r>
              <a:rPr lang="zh-CN" altLang="en-US" sz="1200" i="0" dirty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静电放电抗干扰</a:t>
            </a:r>
            <a:endParaRPr lang="en-US" altLang="zh-CN" sz="12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29020" y="3700500"/>
            <a:ext cx="12779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i="0" dirty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GB </a:t>
            </a:r>
            <a:r>
              <a:rPr lang="en-US" altLang="zh-CN" sz="1200" i="0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2423.0 </a:t>
            </a:r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跌落</a:t>
            </a:r>
            <a:endParaRPr lang="zh-CN" altLang="en-US" sz="12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29020" y="4226694"/>
            <a:ext cx="26025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i="0" dirty="0">
                <a:latin typeface="微软雅黑" pitchFamily="34" charset="-122"/>
                <a:ea typeface="微软雅黑" pitchFamily="34" charset="-122"/>
                <a:hlinkClick r:id="rId6" action="ppaction://hlinkfile"/>
              </a:rPr>
              <a:t>GBT </a:t>
            </a:r>
            <a:r>
              <a:rPr lang="en-US" altLang="zh-CN" sz="1200" i="0" dirty="0" smtClean="0">
                <a:latin typeface="微软雅黑" pitchFamily="34" charset="-122"/>
                <a:ea typeface="微软雅黑" pitchFamily="34" charset="-122"/>
                <a:hlinkClick r:id="rId6" action="ppaction://hlinkfile"/>
              </a:rPr>
              <a:t>4208 </a:t>
            </a:r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  <a:hlinkClick r:id="rId6" action="ppaction://hlinkfile"/>
              </a:rPr>
              <a:t>外壳</a:t>
            </a:r>
            <a:r>
              <a:rPr lang="zh-CN" altLang="en-US" sz="1200" i="0" dirty="0">
                <a:latin typeface="微软雅黑" pitchFamily="34" charset="-122"/>
                <a:ea typeface="微软雅黑" pitchFamily="34" charset="-122"/>
                <a:hlinkClick r:id="rId6" action="ppaction://hlinkfile"/>
              </a:rPr>
              <a:t>防护等级（</a:t>
            </a:r>
            <a:r>
              <a:rPr lang="en-US" altLang="zh-CN" sz="1200" i="0" dirty="0">
                <a:latin typeface="微软雅黑" pitchFamily="34" charset="-122"/>
                <a:ea typeface="微软雅黑" pitchFamily="34" charset="-122"/>
                <a:hlinkClick r:id="rId6" action="ppaction://hlinkfile"/>
              </a:rPr>
              <a:t>IP</a:t>
            </a:r>
            <a:r>
              <a:rPr lang="zh-CN" altLang="en-US" sz="1200" i="0" dirty="0">
                <a:latin typeface="微软雅黑" pitchFamily="34" charset="-122"/>
                <a:ea typeface="微软雅黑" pitchFamily="34" charset="-122"/>
                <a:hlinkClick r:id="rId6" action="ppaction://hlinkfile"/>
              </a:rPr>
              <a:t>代码）</a:t>
            </a:r>
            <a:endParaRPr lang="zh-CN" altLang="en-US" sz="1200" i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8545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Utap</a:t>
            </a:r>
            <a:r>
              <a:rPr lang="zh-CN" altLang="en-US" dirty="0"/>
              <a:t>硬件测试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静电测试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29" y="3532620"/>
            <a:ext cx="4730665" cy="650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00" y="1275659"/>
            <a:ext cx="2463396" cy="140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00" y="3291800"/>
            <a:ext cx="1368095" cy="113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683729" y="3163288"/>
            <a:ext cx="1218295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</a:rPr>
              <a:t>空气放电</a:t>
            </a:r>
            <a:endParaRPr lang="en-US" altLang="zh-CN" sz="12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02993" y="2683935"/>
            <a:ext cx="1681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</a:rPr>
              <a:t>静电放电发生器</a:t>
            </a:r>
            <a:endParaRPr lang="en-US" altLang="zh-CN" sz="12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06690" y="3272683"/>
            <a:ext cx="1197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</a:rPr>
              <a:t>接触</a:t>
            </a:r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</a:rPr>
              <a:t>放电电极</a:t>
            </a:r>
            <a:endParaRPr lang="en-US" altLang="zh-CN" sz="12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06690" y="4002543"/>
            <a:ext cx="1197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</a:rPr>
              <a:t>空气放电电极</a:t>
            </a:r>
            <a:endParaRPr lang="en-US" altLang="zh-CN" sz="1200" i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29" y="1083699"/>
            <a:ext cx="4730665" cy="1893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6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</a:t>
            </a:r>
            <a:r>
              <a:rPr lang="en-US" altLang="zh-CN" dirty="0" err="1"/>
              <a:t>Utap</a:t>
            </a:r>
            <a:r>
              <a:rPr lang="zh-CN" altLang="en-US" dirty="0"/>
              <a:t>硬件测试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防尘防水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15" y="843630"/>
            <a:ext cx="3096215" cy="3941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660" y="1203655"/>
            <a:ext cx="5147212" cy="165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47" y="3084423"/>
            <a:ext cx="1512105" cy="162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30" y="3753827"/>
            <a:ext cx="660907" cy="95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8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 err="1"/>
              <a:t>Utap</a:t>
            </a:r>
            <a:r>
              <a:rPr lang="zh-CN" altLang="en-US" dirty="0"/>
              <a:t>硬件测试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功耗测试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780" y="2859770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i="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i="0" dirty="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zh-CN" i="0" dirty="0">
                <a:latin typeface="微软雅黑" pitchFamily="34" charset="-122"/>
                <a:ea typeface="微软雅黑" pitchFamily="34" charset="-122"/>
              </a:rPr>
              <a:t>功率测量仪进行</a:t>
            </a:r>
            <a:r>
              <a:rPr lang="zh-CN" altLang="zh-CN" i="0" dirty="0" smtClean="0">
                <a:latin typeface="微软雅黑" pitchFamily="34" charset="-122"/>
                <a:ea typeface="微软雅黑" pitchFamily="34" charset="-122"/>
              </a:rPr>
              <a:t>测量</a:t>
            </a:r>
            <a:endParaRPr lang="en-US" altLang="zh-CN" i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i="0" dirty="0" smtClean="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i="0" dirty="0" smtClean="0"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zh-CN" i="0" dirty="0" smtClean="0">
                <a:latin typeface="微软雅黑" pitchFamily="34" charset="-122"/>
                <a:ea typeface="微软雅黑" pitchFamily="34" charset="-122"/>
              </a:rPr>
              <a:t>电压</a:t>
            </a:r>
            <a:r>
              <a:rPr lang="zh-CN" altLang="en-US" i="0" dirty="0" smtClean="0">
                <a:latin typeface="微软雅黑" pitchFamily="34" charset="-122"/>
                <a:ea typeface="微软雅黑" pitchFamily="34" charset="-122"/>
              </a:rPr>
              <a:t>：约</a:t>
            </a:r>
            <a:r>
              <a:rPr lang="en-US" altLang="zh-CN" i="0" dirty="0" smtClean="0">
                <a:latin typeface="微软雅黑" pitchFamily="34" charset="-122"/>
                <a:ea typeface="微软雅黑" pitchFamily="34" charset="-122"/>
              </a:rPr>
              <a:t>5V</a:t>
            </a:r>
          </a:p>
          <a:p>
            <a:pPr>
              <a:lnSpc>
                <a:spcPct val="150000"/>
              </a:lnSpc>
            </a:pPr>
            <a:r>
              <a:rPr lang="zh-CN" altLang="zh-CN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电流</a:t>
            </a:r>
            <a:r>
              <a:rPr lang="zh-CN" altLang="zh-CN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zh-CN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超过</a:t>
            </a:r>
            <a:r>
              <a:rPr lang="zh-CN" altLang="en-US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0.03A</a:t>
            </a:r>
            <a:endParaRPr lang="zh-CN" altLang="zh-CN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38866" y="-361015"/>
            <a:ext cx="1410153" cy="468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7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528763" y="2446000"/>
            <a:ext cx="4555342" cy="485775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386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52" name="TextBox 7"/>
          <p:cNvSpPr txBox="1">
            <a:spLocks noChangeArrowheads="1"/>
          </p:cNvSpPr>
          <p:nvPr/>
        </p:nvSpPr>
        <p:spPr bwMode="auto">
          <a:xfrm>
            <a:off x="1846263" y="1189871"/>
            <a:ext cx="31034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01</a:t>
            </a:r>
            <a:r>
              <a:rPr lang="en-US" altLang="zh-CN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i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Utap</a:t>
            </a:r>
            <a:r>
              <a: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硬件品质控制</a:t>
            </a:r>
            <a:endParaRPr lang="en-US" altLang="zh-CN" sz="24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1854977" y="1844808"/>
            <a:ext cx="2579232" cy="369332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altLang="zh-CN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02</a:t>
            </a:r>
            <a:r>
              <a:rPr lang="en-US" altLang="zh-CN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i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Utap</a:t>
            </a:r>
            <a:r>
              <a:rPr lang="en-US" altLang="zh-CN" sz="24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硬件</a:t>
            </a:r>
            <a:r>
              <a: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en-US" altLang="zh-CN" sz="24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1846263" y="2499745"/>
            <a:ext cx="4525862" cy="369332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en-US" altLang="zh-CN" sz="2400" i="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03</a:t>
            </a:r>
            <a:r>
              <a:rPr lang="en-US" altLang="zh-CN" sz="2400" i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i="0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Utap</a:t>
            </a:r>
            <a:r>
              <a:rPr lang="en-US" altLang="zh-CN" sz="2400" i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i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COS</a:t>
            </a:r>
            <a:r>
              <a:rPr lang="zh-CN" altLang="en-US" sz="2400" i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简介与软</a:t>
            </a:r>
            <a:r>
              <a:rPr lang="zh-CN" altLang="en-US" sz="2400" i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件测试</a:t>
            </a:r>
            <a:endParaRPr lang="en-US" altLang="zh-CN" sz="2400" i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228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en-US" altLang="zh-CN" dirty="0" err="1" smtClean="0"/>
              <a:t>Utap</a:t>
            </a:r>
            <a:r>
              <a:rPr lang="en-US" altLang="zh-CN" dirty="0" smtClean="0"/>
              <a:t> COS</a:t>
            </a:r>
            <a:r>
              <a:rPr lang="zh-CN" altLang="en-US" dirty="0" smtClean="0"/>
              <a:t>简介与软件测试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70" y="1339187"/>
            <a:ext cx="5760400" cy="337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39720" y="771625"/>
            <a:ext cx="30242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i="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i="0" dirty="0" err="1" smtClean="0">
                <a:latin typeface="微软雅黑" pitchFamily="34" charset="-122"/>
                <a:ea typeface="微软雅黑" pitchFamily="34" charset="-122"/>
              </a:rPr>
              <a:t>Utap</a:t>
            </a:r>
            <a:r>
              <a:rPr lang="en-US" altLang="zh-CN" sz="1600" i="0" dirty="0" smtClean="0">
                <a:latin typeface="微软雅黑" pitchFamily="34" charset="-122"/>
                <a:ea typeface="微软雅黑" pitchFamily="34" charset="-122"/>
              </a:rPr>
              <a:t> COS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基本架构</a:t>
            </a:r>
            <a:endParaRPr lang="en-US" altLang="zh-CN" sz="1600" i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707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 err="1"/>
              <a:t>Utap</a:t>
            </a:r>
            <a:r>
              <a:rPr lang="en-US" altLang="zh-CN" dirty="0"/>
              <a:t> COS</a:t>
            </a:r>
            <a:r>
              <a:rPr lang="zh-CN" altLang="en-US" dirty="0"/>
              <a:t>简介与软件测试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5" y="1225957"/>
            <a:ext cx="7757614" cy="357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49"/>
          <a:stretch/>
        </p:blipFill>
        <p:spPr bwMode="auto">
          <a:xfrm>
            <a:off x="5796085" y="2715760"/>
            <a:ext cx="2963867" cy="106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6853015" y="3324270"/>
            <a:ext cx="1008070" cy="144010"/>
          </a:xfrm>
          <a:prstGeom prst="rect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9" tIns="45714" rIns="91429" bIns="4571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720" y="771625"/>
            <a:ext cx="27361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i="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i="0" dirty="0" err="1" smtClean="0">
                <a:latin typeface="微软雅黑" pitchFamily="34" charset="-122"/>
                <a:ea typeface="微软雅黑" pitchFamily="34" charset="-122"/>
              </a:rPr>
              <a:t>Utap</a:t>
            </a:r>
            <a:r>
              <a:rPr lang="en-US" altLang="zh-CN" sz="1600" i="0" dirty="0" smtClean="0">
                <a:latin typeface="微软雅黑" pitchFamily="34" charset="-122"/>
                <a:ea typeface="微软雅黑" pitchFamily="34" charset="-122"/>
              </a:rPr>
              <a:t> COS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 指令集</a:t>
            </a:r>
            <a:endParaRPr lang="en-US" altLang="zh-CN" sz="1600" i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12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 err="1"/>
              <a:t>Utap</a:t>
            </a:r>
            <a:r>
              <a:rPr lang="en-US" altLang="zh-CN" dirty="0"/>
              <a:t> COS</a:t>
            </a:r>
            <a:r>
              <a:rPr lang="zh-CN" altLang="en-US" dirty="0"/>
              <a:t>简介与软件测试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55" y="701512"/>
            <a:ext cx="4430383" cy="4285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39720" y="771625"/>
            <a:ext cx="2808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i="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i="0" dirty="0" err="1" smtClean="0">
                <a:latin typeface="微软雅黑" pitchFamily="34" charset="-122"/>
                <a:ea typeface="微软雅黑" pitchFamily="34" charset="-122"/>
              </a:rPr>
              <a:t>Utap</a:t>
            </a:r>
            <a:r>
              <a:rPr lang="en-US" altLang="zh-CN" sz="1600" i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权限控制策略</a:t>
            </a:r>
            <a:endParaRPr lang="en-US" altLang="zh-CN" sz="1600" i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735" y="1233739"/>
            <a:ext cx="259218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i="0" dirty="0" smtClean="0">
                <a:latin typeface="微软雅黑" pitchFamily="34" charset="-122"/>
                <a:ea typeface="微软雅黑" pitchFamily="34" charset="-122"/>
              </a:rPr>
              <a:t>指令分类</a:t>
            </a:r>
            <a:endParaRPr lang="en-US" altLang="zh-CN" sz="1400" i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i="0" dirty="0" smtClean="0">
                <a:latin typeface="微软雅黑" pitchFamily="34" charset="-122"/>
                <a:ea typeface="微软雅黑" pitchFamily="34" charset="-122"/>
              </a:rPr>
              <a:t>当前权限状态</a:t>
            </a:r>
            <a:endParaRPr lang="en-US" altLang="zh-CN" sz="1400" i="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i="0" dirty="0">
                <a:latin typeface="微软雅黑" pitchFamily="34" charset="-122"/>
                <a:ea typeface="微软雅黑" pitchFamily="34" charset="-122"/>
              </a:rPr>
              <a:t>当前容器状态</a:t>
            </a:r>
            <a:endParaRPr lang="zh-CN" altLang="zh-CN" sz="14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7760" y="2931775"/>
            <a:ext cx="3174188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i="0" dirty="0">
                <a:latin typeface="微软雅黑" pitchFamily="34" charset="-122"/>
                <a:ea typeface="微软雅黑" pitchFamily="34" charset="-122"/>
              </a:rPr>
              <a:t>证书下载过程：仅需验证一次</a:t>
            </a:r>
            <a:r>
              <a:rPr lang="en-US" altLang="zh-CN" sz="1200" i="0" dirty="0">
                <a:latin typeface="微软雅黑" pitchFamily="34" charset="-122"/>
                <a:ea typeface="微软雅黑" pitchFamily="34" charset="-122"/>
              </a:rPr>
              <a:t>PIN</a:t>
            </a:r>
          </a:p>
        </p:txBody>
      </p:sp>
      <p:sp>
        <p:nvSpPr>
          <p:cNvPr id="9" name="矩形 8"/>
          <p:cNvSpPr/>
          <p:nvPr/>
        </p:nvSpPr>
        <p:spPr>
          <a:xfrm>
            <a:off x="677760" y="3495646"/>
            <a:ext cx="2958173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</a:rPr>
              <a:t>用户使用过程：验一次</a:t>
            </a:r>
            <a:r>
              <a:rPr lang="en-US" altLang="zh-CN" sz="1200" i="0" dirty="0" smtClean="0">
                <a:latin typeface="微软雅黑" pitchFamily="34" charset="-122"/>
                <a:ea typeface="微软雅黑" pitchFamily="34" charset="-122"/>
              </a:rPr>
              <a:t>PIN</a:t>
            </a:r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</a:rPr>
              <a:t>，签一次名</a:t>
            </a:r>
            <a:endParaRPr lang="en-US" altLang="zh-CN" sz="1200" i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7760" y="4059517"/>
            <a:ext cx="2958173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</a:rPr>
              <a:t>安全状态保持时间：默认</a:t>
            </a:r>
            <a:r>
              <a:rPr lang="en-US" altLang="zh-CN" sz="1200" i="0" dirty="0" smtClean="0">
                <a:latin typeface="微软雅黑" pitchFamily="34" charset="-122"/>
                <a:ea typeface="微软雅黑" pitchFamily="34" charset="-122"/>
              </a:rPr>
              <a:t>180</a:t>
            </a:r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1200" i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42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 err="1"/>
              <a:t>Utap</a:t>
            </a:r>
            <a:r>
              <a:rPr lang="en-US" altLang="zh-CN" dirty="0"/>
              <a:t> COS</a:t>
            </a:r>
            <a:r>
              <a:rPr lang="zh-CN" altLang="en-US" dirty="0"/>
              <a:t>简介与软件测试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932025" y="1347663"/>
            <a:ext cx="34562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zh-CN" sz="1400" i="0" dirty="0" smtClean="0">
                <a:latin typeface="微软雅黑" pitchFamily="34" charset="-122"/>
                <a:ea typeface="微软雅黑" pitchFamily="34" charset="-122"/>
              </a:rPr>
              <a:t>按键</a:t>
            </a:r>
            <a:r>
              <a:rPr lang="zh-CN" altLang="zh-CN" sz="1400" i="0" dirty="0">
                <a:latin typeface="微软雅黑" pitchFamily="34" charset="-122"/>
                <a:ea typeface="微软雅黑" pitchFamily="34" charset="-122"/>
              </a:rPr>
              <a:t>确认：等待按键确认期间，用户触碰按键并在</a:t>
            </a:r>
            <a:r>
              <a:rPr lang="en-US" altLang="zh-CN" sz="1400" i="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400" i="0" dirty="0">
                <a:latin typeface="微软雅黑" pitchFamily="34" charset="-122"/>
                <a:ea typeface="微软雅黑" pitchFamily="34" charset="-122"/>
              </a:rPr>
              <a:t>秒以内离开为一次有效的按键确认操作</a:t>
            </a:r>
            <a:r>
              <a:rPr lang="zh-CN" altLang="zh-CN" sz="1400" i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i="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/>
            <a:endParaRPr lang="en-US" altLang="zh-CN" sz="1400" i="0" dirty="0">
              <a:latin typeface="微软雅黑" pitchFamily="34" charset="-122"/>
              <a:ea typeface="微软雅黑" pitchFamily="34" charset="-122"/>
            </a:endParaRPr>
          </a:p>
          <a:p>
            <a:pPr marL="0" lvl="1"/>
            <a:r>
              <a:rPr lang="zh-CN" altLang="zh-CN" sz="1400" i="0" dirty="0" smtClean="0">
                <a:latin typeface="微软雅黑" pitchFamily="34" charset="-122"/>
                <a:ea typeface="微软雅黑" pitchFamily="34" charset="-122"/>
              </a:rPr>
              <a:t>按键</a:t>
            </a:r>
            <a:r>
              <a:rPr lang="zh-CN" altLang="zh-CN" sz="1400" i="0" dirty="0">
                <a:latin typeface="微软雅黑" pitchFamily="34" charset="-122"/>
                <a:ea typeface="微软雅黑" pitchFamily="34" charset="-122"/>
              </a:rPr>
              <a:t>取消：等待按键确认期间，用户在软件界面通过点击“取消”按钮实现按键取消操作</a:t>
            </a:r>
            <a:r>
              <a:rPr lang="zh-CN" altLang="zh-CN" sz="1400" i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i="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/>
            <a:endParaRPr lang="en-US" altLang="zh-CN" sz="1400" i="0" dirty="0">
              <a:latin typeface="微软雅黑" pitchFamily="34" charset="-122"/>
              <a:ea typeface="微软雅黑" pitchFamily="34" charset="-122"/>
            </a:endParaRPr>
          </a:p>
          <a:p>
            <a:pPr marL="0" lvl="1"/>
            <a:r>
              <a:rPr lang="zh-CN" altLang="zh-CN" sz="1400" i="0" dirty="0" smtClean="0">
                <a:latin typeface="微软雅黑" pitchFamily="34" charset="-122"/>
                <a:ea typeface="微软雅黑" pitchFamily="34" charset="-122"/>
              </a:rPr>
              <a:t>按键</a:t>
            </a:r>
            <a:r>
              <a:rPr lang="zh-CN" altLang="zh-CN" sz="1400" i="0" dirty="0">
                <a:latin typeface="微软雅黑" pitchFamily="34" charset="-122"/>
                <a:ea typeface="微软雅黑" pitchFamily="34" charset="-122"/>
              </a:rPr>
              <a:t>超时：等待按键确认期间，用户在</a:t>
            </a:r>
            <a:r>
              <a:rPr lang="en-US" altLang="zh-CN" sz="1400" i="0" dirty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zh-CN" sz="1400" i="0" dirty="0">
                <a:latin typeface="微软雅黑" pitchFamily="34" charset="-122"/>
                <a:ea typeface="微软雅黑" pitchFamily="34" charset="-122"/>
              </a:rPr>
              <a:t>秒内无按键确认或按键取消操作为按键超时。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19" y="1347664"/>
            <a:ext cx="4339323" cy="309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39720" y="771625"/>
            <a:ext cx="2592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i="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、配置文件</a:t>
            </a:r>
            <a:r>
              <a:rPr lang="zh-CN" altLang="en-US" sz="1600" i="0" dirty="0">
                <a:latin typeface="微软雅黑" pitchFamily="34" charset="-122"/>
                <a:ea typeface="微软雅黑" pitchFamily="34" charset="-122"/>
              </a:rPr>
              <a:t>中的按键策略</a:t>
            </a:r>
          </a:p>
        </p:txBody>
      </p:sp>
    </p:spTree>
    <p:extLst>
      <p:ext uri="{BB962C8B-B14F-4D97-AF65-F5344CB8AC3E}">
        <p14:creationId xmlns:p14="http://schemas.microsoft.com/office/powerpoint/2010/main" val="396278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528763" y="1131622"/>
            <a:ext cx="4267200" cy="485775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386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52" name="TextBox 7"/>
          <p:cNvSpPr txBox="1">
            <a:spLocks noChangeArrowheads="1"/>
          </p:cNvSpPr>
          <p:nvPr/>
        </p:nvSpPr>
        <p:spPr bwMode="auto">
          <a:xfrm>
            <a:off x="1846263" y="1189871"/>
            <a:ext cx="3149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 i="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en-US" altLang="zh-CN" sz="2400" i="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Utap</a:t>
            </a:r>
            <a:r>
              <a:rPr lang="en-US" altLang="zh-CN" sz="2400" i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i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硬件</a:t>
            </a:r>
            <a:r>
              <a:rPr lang="zh-CN" altLang="en-US" sz="2400" i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质量</a:t>
            </a:r>
            <a:r>
              <a:rPr lang="zh-CN" altLang="en-US" sz="2400" i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endParaRPr lang="en-US" altLang="zh-CN" sz="2400" i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1854977" y="1844808"/>
            <a:ext cx="2571217" cy="369332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altLang="zh-CN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02</a:t>
            </a:r>
            <a:r>
              <a:rPr lang="en-US" altLang="zh-CN" sz="2400" i="0" dirty="0" smtClean="0">
                <a:latin typeface="Impact" pitchFamily="34" charset="0"/>
                <a:ea typeface="微软雅黑" pitchFamily="34" charset="-122"/>
              </a:rPr>
              <a:t>   </a:t>
            </a:r>
            <a:r>
              <a:rPr lang="en-US" altLang="zh-CN" sz="2400" i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Utap</a:t>
            </a:r>
            <a:r>
              <a:rPr lang="en-US" altLang="zh-CN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硬件测试</a:t>
            </a:r>
            <a:endParaRPr lang="en-US" altLang="zh-CN" sz="24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1846263" y="2499745"/>
            <a:ext cx="4078489" cy="369332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altLang="zh-CN" sz="24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03   </a:t>
            </a:r>
            <a:r>
              <a:rPr lang="en-US" altLang="zh-CN" sz="2400" i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Utap</a:t>
            </a:r>
            <a:r>
              <a:rPr lang="en-US" altLang="zh-CN" sz="24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COS</a:t>
            </a:r>
            <a:r>
              <a: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简介与软件测试</a:t>
            </a:r>
            <a:endParaRPr lang="en-US" altLang="zh-CN" sz="24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55985" y="4353565"/>
            <a:ext cx="3312230" cy="348673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i="0" dirty="0">
                <a:latin typeface="微软雅黑" pitchFamily="34" charset="-122"/>
                <a:ea typeface="微软雅黑" pitchFamily="34" charset="-122"/>
              </a:rPr>
              <a:t>容器管理</a:t>
            </a:r>
            <a:endParaRPr lang="zh-CN" altLang="en-US" sz="105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 err="1"/>
              <a:t>Utap</a:t>
            </a:r>
            <a:r>
              <a:rPr lang="en-US" altLang="zh-CN" dirty="0"/>
              <a:t> COS</a:t>
            </a:r>
            <a:r>
              <a:rPr lang="zh-CN" altLang="en-US" dirty="0"/>
              <a:t>简介与软件测试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59769" y="4702238"/>
            <a:ext cx="6408446" cy="36274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i="0" dirty="0" smtClean="0">
                <a:latin typeface="微软雅黑" pitchFamily="34" charset="-122"/>
                <a:ea typeface="微软雅黑" pitchFamily="34" charset="-122"/>
              </a:rPr>
              <a:t>文件系统</a:t>
            </a:r>
            <a:endParaRPr lang="zh-CN" altLang="en-US" sz="1050" i="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>
            <a:endCxn id="9" idx="2"/>
          </p:cNvCxnSpPr>
          <p:nvPr/>
        </p:nvCxnSpPr>
        <p:spPr>
          <a:xfrm flipV="1">
            <a:off x="2791136" y="4097583"/>
            <a:ext cx="1" cy="6046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" idx="0"/>
            <a:endCxn id="10" idx="2"/>
          </p:cNvCxnSpPr>
          <p:nvPr/>
        </p:nvCxnSpPr>
        <p:spPr>
          <a:xfrm flipV="1">
            <a:off x="6012100" y="4097583"/>
            <a:ext cx="0" cy="2559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259769" y="3174253"/>
            <a:ext cx="3062735" cy="923330"/>
          </a:xfrm>
          <a:prstGeom prst="rect">
            <a:avLst/>
          </a:prstGeom>
          <a:ln w="317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900" dirty="0"/>
              <a:t>#define APDU_INS_FILE_CREATE           </a:t>
            </a:r>
            <a:r>
              <a:rPr lang="en-US" altLang="zh-CN" sz="900" dirty="0" smtClean="0"/>
              <a:t>0x30</a:t>
            </a:r>
          </a:p>
          <a:p>
            <a:r>
              <a:rPr lang="en-US" altLang="zh-CN" sz="900" dirty="0" smtClean="0"/>
              <a:t>#define </a:t>
            </a:r>
            <a:r>
              <a:rPr lang="en-US" altLang="zh-CN" sz="900" dirty="0"/>
              <a:t>APDU_INS_FILE_DELETE           </a:t>
            </a:r>
            <a:r>
              <a:rPr lang="en-US" altLang="zh-CN" sz="900" dirty="0" smtClean="0"/>
              <a:t> 0x32</a:t>
            </a:r>
            <a:endParaRPr lang="en-US" altLang="zh-CN" sz="900" dirty="0"/>
          </a:p>
          <a:p>
            <a:r>
              <a:rPr lang="en-US" altLang="zh-CN" sz="900" dirty="0"/>
              <a:t>#define APDU_INS_FILE_GET_INFO        </a:t>
            </a:r>
            <a:r>
              <a:rPr lang="en-US" altLang="zh-CN" sz="900" dirty="0" smtClean="0"/>
              <a:t>0x36</a:t>
            </a:r>
            <a:endParaRPr lang="en-US" altLang="zh-CN" sz="900" dirty="0"/>
          </a:p>
          <a:p>
            <a:r>
              <a:rPr lang="en-US" altLang="zh-CN" sz="900" dirty="0"/>
              <a:t>#define APDU_INS_FILE_READ                </a:t>
            </a:r>
            <a:r>
              <a:rPr lang="en-US" altLang="zh-CN" sz="900" dirty="0" smtClean="0"/>
              <a:t>0x38</a:t>
            </a:r>
            <a:endParaRPr lang="en-US" altLang="zh-CN" sz="900" dirty="0"/>
          </a:p>
          <a:p>
            <a:r>
              <a:rPr lang="en-US" altLang="zh-CN" sz="900" dirty="0"/>
              <a:t>#define APDU_INS_FILE_WRITE              </a:t>
            </a:r>
            <a:r>
              <a:rPr lang="en-US" altLang="zh-CN" sz="900" dirty="0" smtClean="0"/>
              <a:t>0x3A</a:t>
            </a:r>
            <a:endParaRPr lang="en-US" altLang="zh-CN" sz="900" dirty="0"/>
          </a:p>
          <a:p>
            <a:r>
              <a:rPr lang="en-US" altLang="zh-CN" sz="900" dirty="0"/>
              <a:t>#define APDU_INS_FILE_INI                     </a:t>
            </a:r>
            <a:r>
              <a:rPr lang="en-US" altLang="zh-CN" sz="900" dirty="0" smtClean="0"/>
              <a:t>0x3E</a:t>
            </a:r>
            <a:endParaRPr lang="zh-CN" altLang="en-US" sz="900" dirty="0"/>
          </a:p>
        </p:txBody>
      </p:sp>
      <p:sp>
        <p:nvSpPr>
          <p:cNvPr id="10" name="矩形 9"/>
          <p:cNvSpPr/>
          <p:nvPr/>
        </p:nvSpPr>
        <p:spPr>
          <a:xfrm>
            <a:off x="4355985" y="3174253"/>
            <a:ext cx="3312230" cy="923330"/>
          </a:xfrm>
          <a:prstGeom prst="rect">
            <a:avLst/>
          </a:prstGeom>
          <a:ln w="317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900" dirty="0"/>
              <a:t>#define APDU_INS_CTNR_CREATE                  </a:t>
            </a:r>
            <a:r>
              <a:rPr lang="en-US" altLang="zh-CN" sz="900" dirty="0" smtClean="0"/>
              <a:t>0x40</a:t>
            </a:r>
            <a:endParaRPr lang="en-US" altLang="zh-CN" sz="900" dirty="0"/>
          </a:p>
          <a:p>
            <a:r>
              <a:rPr lang="en-US" altLang="zh-CN" sz="900" dirty="0"/>
              <a:t>#define APDU_INS_CTNR_ENUM                    </a:t>
            </a:r>
            <a:r>
              <a:rPr lang="en-US" altLang="zh-CN" sz="900" dirty="0" smtClean="0"/>
              <a:t>  0x46</a:t>
            </a:r>
            <a:endParaRPr lang="en-US" altLang="zh-CN" sz="900" dirty="0"/>
          </a:p>
          <a:p>
            <a:r>
              <a:rPr lang="en-US" altLang="zh-CN" sz="900" dirty="0"/>
              <a:t>#define APDU_INS_CTNR_DELETE                  </a:t>
            </a:r>
            <a:r>
              <a:rPr lang="en-US" altLang="zh-CN" sz="900" dirty="0" smtClean="0"/>
              <a:t> 0x48</a:t>
            </a:r>
            <a:endParaRPr lang="en-US" altLang="zh-CN" sz="900" dirty="0"/>
          </a:p>
          <a:p>
            <a:r>
              <a:rPr lang="en-US" altLang="zh-CN" sz="900" dirty="0"/>
              <a:t>#define APDU_INS_CTNR_GET_INFO               </a:t>
            </a:r>
            <a:r>
              <a:rPr lang="en-US" altLang="zh-CN" sz="900" dirty="0" smtClean="0"/>
              <a:t>0x4A</a:t>
            </a:r>
            <a:endParaRPr lang="en-US" altLang="zh-CN" sz="900" dirty="0"/>
          </a:p>
          <a:p>
            <a:r>
              <a:rPr lang="en-US" altLang="zh-CN" sz="900" dirty="0"/>
              <a:t>#define APDU_INS_CTNR_IMPORT_CERT       </a:t>
            </a:r>
            <a:r>
              <a:rPr lang="en-US" altLang="zh-CN" sz="900" dirty="0" smtClean="0"/>
              <a:t> 0x4C</a:t>
            </a:r>
            <a:endParaRPr lang="en-US" altLang="zh-CN" sz="900" dirty="0"/>
          </a:p>
          <a:p>
            <a:r>
              <a:rPr lang="en-US" altLang="zh-CN" sz="900" dirty="0"/>
              <a:t>#define APDU_INS_CTNR_EXPORT_CERT      </a:t>
            </a:r>
            <a:r>
              <a:rPr lang="en-US" altLang="zh-CN" sz="900" dirty="0" smtClean="0"/>
              <a:t> 0x4E</a:t>
            </a:r>
            <a:endParaRPr lang="zh-CN" altLang="en-US" sz="9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0" b="2787"/>
          <a:stretch/>
        </p:blipFill>
        <p:spPr bwMode="auto">
          <a:xfrm>
            <a:off x="1259770" y="1190182"/>
            <a:ext cx="6408445" cy="189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矩形 29"/>
          <p:cNvSpPr/>
          <p:nvPr/>
        </p:nvSpPr>
        <p:spPr>
          <a:xfrm>
            <a:off x="539720" y="771625"/>
            <a:ext cx="4608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i="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、容器：从</a:t>
            </a:r>
            <a:r>
              <a:rPr lang="en-US" altLang="zh-CN" sz="1600" i="0" dirty="0" smtClean="0">
                <a:latin typeface="微软雅黑" pitchFamily="34" charset="-122"/>
                <a:ea typeface="微软雅黑" pitchFamily="34" charset="-122"/>
              </a:rPr>
              <a:t>Ulan3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600" i="0" dirty="0" smtClean="0">
                <a:latin typeface="微软雅黑" pitchFamily="34" charset="-122"/>
                <a:ea typeface="微软雅黑" pitchFamily="34" charset="-122"/>
              </a:rPr>
              <a:t>Ulan5/</a:t>
            </a:r>
            <a:r>
              <a:rPr lang="en-US" altLang="zh-CN" sz="1600" i="0" dirty="0" err="1" smtClean="0">
                <a:latin typeface="微软雅黑" pitchFamily="34" charset="-122"/>
                <a:ea typeface="微软雅黑" pitchFamily="34" charset="-122"/>
              </a:rPr>
              <a:t>Utap</a:t>
            </a:r>
            <a:endParaRPr lang="zh-CN" altLang="en-US" sz="1600" i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18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 err="1"/>
              <a:t>Utap</a:t>
            </a:r>
            <a:r>
              <a:rPr lang="en-US" altLang="zh-CN" dirty="0"/>
              <a:t> COS</a:t>
            </a:r>
            <a:r>
              <a:rPr lang="zh-CN" altLang="en-US" dirty="0"/>
              <a:t>简介与软件测试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83980" y="1346590"/>
            <a:ext cx="38162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1000" i="0" dirty="0" smtClean="0">
                <a:latin typeface="微软雅黑" pitchFamily="34" charset="-122"/>
                <a:ea typeface="微软雅黑" pitchFamily="34" charset="-122"/>
              </a:rPr>
              <a:t>标准版本容器策略：</a:t>
            </a:r>
            <a:r>
              <a:rPr lang="en-US" altLang="zh-CN" sz="1000" i="0" dirty="0" err="1">
                <a:latin typeface="微软雅黑" pitchFamily="34" charset="-122"/>
                <a:ea typeface="微软雅黑" pitchFamily="34" charset="-122"/>
              </a:rPr>
              <a:t>ContainerPolicy</a:t>
            </a:r>
            <a:r>
              <a:rPr lang="en-US" altLang="zh-CN" sz="1000" i="0" dirty="0">
                <a:latin typeface="微软雅黑" pitchFamily="34" charset="-122"/>
                <a:ea typeface="微软雅黑" pitchFamily="34" charset="-122"/>
              </a:rPr>
              <a:t>=7</a:t>
            </a:r>
            <a:endParaRPr lang="en-US" altLang="zh-CN" sz="1000" i="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/>
            <a:endParaRPr lang="en-US" altLang="zh-CN" sz="1000" i="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/>
            <a:r>
              <a:rPr lang="en-US" altLang="zh-CN" sz="1000" i="0" dirty="0" smtClean="0">
                <a:latin typeface="微软雅黑" pitchFamily="34" charset="-122"/>
                <a:ea typeface="微软雅黑" pitchFamily="34" charset="-122"/>
              </a:rPr>
              <a:t>Bit 0</a:t>
            </a:r>
            <a:r>
              <a:rPr lang="zh-CN" altLang="zh-CN" sz="1000" i="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000" i="0" dirty="0">
                <a:latin typeface="微软雅黑" pitchFamily="34" charset="-122"/>
                <a:ea typeface="微软雅黑" pitchFamily="34" charset="-122"/>
              </a:rPr>
              <a:t>创建容器，删除已经存在的仅有容器名称的</a:t>
            </a:r>
            <a:r>
              <a:rPr lang="zh-CN" altLang="en-US" sz="1000" i="0" dirty="0" smtClean="0">
                <a:latin typeface="微软雅黑" pitchFamily="34" charset="-122"/>
                <a:ea typeface="微软雅黑" pitchFamily="34" charset="-122"/>
              </a:rPr>
              <a:t>容器</a:t>
            </a:r>
            <a:r>
              <a:rPr lang="zh-CN" altLang="zh-CN" sz="1000" i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00" i="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/>
            <a:endParaRPr lang="en-US" altLang="zh-CN" sz="1000" i="0" dirty="0">
              <a:latin typeface="微软雅黑" pitchFamily="34" charset="-122"/>
              <a:ea typeface="微软雅黑" pitchFamily="34" charset="-122"/>
            </a:endParaRPr>
          </a:p>
          <a:p>
            <a:pPr marL="0" lvl="1"/>
            <a:r>
              <a:rPr lang="en-US" altLang="zh-CN" sz="1000" i="0" dirty="0">
                <a:latin typeface="微软雅黑" pitchFamily="34" charset="-122"/>
                <a:ea typeface="微软雅黑" pitchFamily="34" charset="-122"/>
              </a:rPr>
              <a:t>Bit </a:t>
            </a:r>
            <a:r>
              <a:rPr lang="en-US" altLang="zh-CN" sz="1000" i="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1000" i="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000" i="0" dirty="0">
                <a:latin typeface="微软雅黑" pitchFamily="34" charset="-122"/>
                <a:ea typeface="微软雅黑" pitchFamily="34" charset="-122"/>
              </a:rPr>
              <a:t>导入密钥对，删除已经存在的相同类型的不完整容</a:t>
            </a:r>
            <a:r>
              <a:rPr lang="zh-CN" altLang="zh-CN" sz="1000" i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00" i="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/>
            <a:endParaRPr lang="en-US" altLang="zh-CN" sz="1000" i="0" dirty="0">
              <a:latin typeface="微软雅黑" pitchFamily="34" charset="-122"/>
              <a:ea typeface="微软雅黑" pitchFamily="34" charset="-122"/>
            </a:endParaRPr>
          </a:p>
          <a:p>
            <a:pPr marL="0" lvl="1"/>
            <a:r>
              <a:rPr lang="en-US" altLang="zh-CN" sz="1000" i="0" dirty="0" smtClean="0">
                <a:latin typeface="微软雅黑" pitchFamily="34" charset="-122"/>
                <a:ea typeface="微软雅黑" pitchFamily="34" charset="-122"/>
              </a:rPr>
              <a:t>Bit 2</a:t>
            </a:r>
            <a:r>
              <a:rPr lang="zh-CN" altLang="zh-CN" sz="1000" i="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000" i="0" dirty="0">
                <a:latin typeface="微软雅黑" pitchFamily="34" charset="-122"/>
                <a:ea typeface="微软雅黑" pitchFamily="34" charset="-122"/>
              </a:rPr>
              <a:t>完成新容器证书下载，删除已经存在的相同类型的</a:t>
            </a:r>
            <a:r>
              <a:rPr lang="zh-CN" altLang="en-US" sz="1000" i="0" dirty="0" smtClean="0">
                <a:latin typeface="微软雅黑" pitchFamily="34" charset="-122"/>
                <a:ea typeface="微软雅黑" pitchFamily="34" charset="-122"/>
              </a:rPr>
              <a:t>容器</a:t>
            </a:r>
            <a:r>
              <a:rPr lang="zh-CN" altLang="zh-CN" sz="1000" i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000" i="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/>
            <a:endParaRPr lang="en-US" altLang="zh-CN" sz="1000" i="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/>
            <a:r>
              <a:rPr lang="en-US" altLang="zh-CN" sz="1000" i="0" dirty="0">
                <a:latin typeface="微软雅黑" pitchFamily="34" charset="-122"/>
                <a:ea typeface="微软雅黑" pitchFamily="34" charset="-122"/>
              </a:rPr>
              <a:t>Bit </a:t>
            </a:r>
            <a:r>
              <a:rPr lang="en-US" altLang="zh-CN" sz="1000" i="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1000" i="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000" i="0" dirty="0" smtClean="0">
                <a:latin typeface="微软雅黑" pitchFamily="34" charset="-122"/>
                <a:ea typeface="微软雅黑" pitchFamily="34" charset="-122"/>
              </a:rPr>
              <a:t>设备上电自检时，删除不完整容器。</a:t>
            </a:r>
            <a:endParaRPr lang="zh-CN" altLang="zh-CN" sz="10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720" y="771625"/>
            <a:ext cx="2592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i="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、配置文件</a:t>
            </a:r>
            <a:r>
              <a:rPr lang="zh-CN" altLang="en-US" sz="1600" i="0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的容器策略</a:t>
            </a:r>
            <a:endParaRPr lang="zh-CN" altLang="en-US" sz="1600" i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55" y="1347665"/>
            <a:ext cx="36290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785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 err="1"/>
              <a:t>Utap</a:t>
            </a:r>
            <a:r>
              <a:rPr lang="en-US" altLang="zh-CN" dirty="0"/>
              <a:t> COS</a:t>
            </a:r>
            <a:r>
              <a:rPr lang="zh-CN" altLang="en-US" dirty="0"/>
              <a:t>简介与软件测试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18" y="1431446"/>
            <a:ext cx="2272701" cy="240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190" y="1359440"/>
            <a:ext cx="18954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758" y="2220096"/>
            <a:ext cx="15240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10" y="1129892"/>
            <a:ext cx="1512107" cy="98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338" y="2931775"/>
            <a:ext cx="1557178" cy="83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539719" y="771625"/>
            <a:ext cx="3384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i="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、接口功能</a:t>
            </a:r>
            <a:r>
              <a:rPr lang="en-US" altLang="zh-CN" sz="1600" i="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协议测试与分析工具</a:t>
            </a:r>
            <a:endParaRPr lang="zh-CN" altLang="en-US" sz="16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5263" y="3843331"/>
            <a:ext cx="1681610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i="0" dirty="0" err="1" smtClean="0">
                <a:latin typeface="微软雅黑" pitchFamily="34" charset="-122"/>
                <a:ea typeface="微软雅黑" pitchFamily="34" charset="-122"/>
              </a:rPr>
              <a:t>Tfs</a:t>
            </a:r>
            <a:r>
              <a:rPr lang="en-US" altLang="zh-CN" sz="1200" i="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i="0" dirty="0" err="1" smtClean="0">
                <a:latin typeface="微软雅黑" pitchFamily="34" charset="-122"/>
                <a:ea typeface="微软雅黑" pitchFamily="34" charset="-122"/>
              </a:rPr>
              <a:t>UnitTest</a:t>
            </a:r>
            <a:endParaRPr lang="en-US" altLang="zh-CN" sz="12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56110" y="2135033"/>
            <a:ext cx="1512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i="0" dirty="0" err="1" smtClean="0">
                <a:latin typeface="微软雅黑" pitchFamily="34" charset="-122"/>
                <a:ea typeface="微软雅黑" pitchFamily="34" charset="-122"/>
              </a:rPr>
              <a:t>UtapTest</a:t>
            </a:r>
            <a:endParaRPr lang="en-US" altLang="zh-CN" sz="12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50458" y="3773155"/>
            <a:ext cx="1950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i="0" dirty="0" err="1" smtClean="0">
                <a:latin typeface="微软雅黑" pitchFamily="34" charset="-122"/>
                <a:ea typeface="微软雅黑" pitchFamily="34" charset="-122"/>
              </a:rPr>
              <a:t>Ellisys</a:t>
            </a:r>
            <a:r>
              <a:rPr lang="en-US" altLang="zh-CN" sz="1200" i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i="0" dirty="0" smtClean="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</a:rPr>
              <a:t>协议分析仪</a:t>
            </a:r>
            <a:endParaRPr lang="en-US" altLang="zh-CN" sz="1200" i="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237" y="2673981"/>
            <a:ext cx="1193852" cy="107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5760083" y="3756138"/>
            <a:ext cx="2304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</a:rPr>
              <a:t>异常掉电测试</a:t>
            </a:r>
            <a:endParaRPr lang="en-US" altLang="zh-CN" sz="1200" i="0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</a:rPr>
              <a:t>具有上电控制功能的</a:t>
            </a:r>
            <a:r>
              <a:rPr lang="en-US" altLang="zh-CN" sz="1200" i="0" dirty="0" smtClean="0">
                <a:latin typeface="微软雅黑" pitchFamily="34" charset="-122"/>
                <a:ea typeface="微软雅黑" pitchFamily="34" charset="-122"/>
              </a:rPr>
              <a:t>USB HUB</a:t>
            </a:r>
            <a:endParaRPr lang="en-US" altLang="zh-CN" sz="1200" i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47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 err="1"/>
              <a:t>Utap</a:t>
            </a:r>
            <a:r>
              <a:rPr lang="en-US" altLang="zh-CN" dirty="0"/>
              <a:t> COS</a:t>
            </a:r>
            <a:r>
              <a:rPr lang="zh-CN" altLang="en-US" dirty="0"/>
              <a:t>简介与软件测试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123568"/>
              </p:ext>
            </p:extLst>
          </p:nvPr>
        </p:nvGraphicFramePr>
        <p:xfrm>
          <a:off x="539720" y="1491675"/>
          <a:ext cx="8136566" cy="308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141"/>
                <a:gridCol w="6120425"/>
              </a:tblGrid>
              <a:tr h="5760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软件名称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最新版本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626039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Win</a:t>
                      </a:r>
                      <a:r>
                        <a:rPr lang="zh-CN" altLang="en-US" sz="1200" dirty="0" smtClean="0"/>
                        <a:t>管理工具和</a:t>
                      </a:r>
                      <a:r>
                        <a:rPr lang="en-US" altLang="zh-CN" sz="1200" dirty="0" smtClean="0"/>
                        <a:t>CSP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\\192.168.117.2\Release\UtapKey\CFIST\Enterprise\UtapService\Windows\v6.0.0.2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626039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Win P11</a:t>
                      </a:r>
                      <a:r>
                        <a:rPr lang="zh-CN" altLang="en-US" sz="1200" dirty="0" smtClean="0"/>
                        <a:t>库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\\192.168.117.2\Release\UtapKey\CFIST\Enterprise\PKCS11\Windows\v6.0.0.1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626039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iMac</a:t>
                      </a:r>
                      <a:r>
                        <a:rPr lang="zh-CN" altLang="en-US" sz="1200" dirty="0" smtClean="0"/>
                        <a:t>管理工具和</a:t>
                      </a:r>
                      <a:r>
                        <a:rPr lang="en-US" altLang="zh-CN" sz="1200" dirty="0" smtClean="0"/>
                        <a:t>P11</a:t>
                      </a:r>
                      <a:r>
                        <a:rPr lang="zh-CN" altLang="en-US" sz="1200" dirty="0" smtClean="0"/>
                        <a:t>库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\\192.168.117.2\Release\UtapKey\CFIST\Enterprise\UtapService\iMac\v6.0.0.1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626039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Linux P11</a:t>
                      </a:r>
                      <a:r>
                        <a:rPr lang="zh-CN" altLang="en-US" sz="1200" dirty="0" smtClean="0"/>
                        <a:t>库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\\192.168.117.2\Release\UtapKey\CFIST\Enterprise\PKCS11\Linux\v6.0.1.1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39719" y="771625"/>
            <a:ext cx="3384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i="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i="0" dirty="0" err="1" smtClean="0">
                <a:latin typeface="微软雅黑" pitchFamily="34" charset="-122"/>
                <a:ea typeface="微软雅黑" pitchFamily="34" charset="-122"/>
              </a:rPr>
              <a:t>Utap</a:t>
            </a:r>
            <a:r>
              <a:rPr lang="en-US" altLang="zh-CN" sz="1600" i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最新版本应用软件</a:t>
            </a:r>
            <a:endParaRPr lang="zh-CN" altLang="en-US" sz="1600" i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75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4"/>
          <p:cNvSpPr>
            <a:spLocks noChangeArrowheads="1"/>
          </p:cNvSpPr>
          <p:nvPr/>
        </p:nvSpPr>
        <p:spPr bwMode="auto">
          <a:xfrm>
            <a:off x="4008438" y="2181793"/>
            <a:ext cx="1290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2400" b="1" i="0">
                <a:solidFill>
                  <a:srgbClr val="3862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谢  谢！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err="1" smtClean="0"/>
              <a:t>Utap</a:t>
            </a:r>
            <a:r>
              <a:rPr lang="zh-CN" altLang="en-US" dirty="0" smtClean="0"/>
              <a:t>硬件质量控制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产品</a:t>
            </a:r>
            <a:r>
              <a:rPr lang="zh-CN" altLang="en-US" dirty="0" smtClean="0"/>
              <a:t>生产过程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15" y="843630"/>
            <a:ext cx="8010425" cy="389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131900" y="4724079"/>
            <a:ext cx="1872130" cy="306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i="0" dirty="0" err="1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Utap</a:t>
            </a:r>
            <a:r>
              <a:rPr lang="zh-CN" altLang="en-US" sz="1050" i="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产品生产过程控制措施</a:t>
            </a:r>
            <a:endParaRPr lang="en-US" altLang="zh-CN" sz="105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715" y="4707088"/>
            <a:ext cx="1656115" cy="295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i="0" dirty="0" err="1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Utap</a:t>
            </a:r>
            <a:r>
              <a:rPr lang="zh-CN" altLang="en-US" sz="1000" i="0" dirty="0" smtClean="0"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产品生产过程</a:t>
            </a:r>
            <a:endParaRPr lang="en-US" altLang="zh-CN" sz="1000" i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937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err="1" smtClean="0"/>
              <a:t>Utap</a:t>
            </a:r>
            <a:r>
              <a:rPr lang="zh-CN" altLang="en-US" dirty="0"/>
              <a:t>硬件</a:t>
            </a:r>
            <a:r>
              <a:rPr lang="zh-CN" altLang="en-US" dirty="0" smtClean="0"/>
              <a:t>质量控制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硬件</a:t>
            </a:r>
            <a:r>
              <a:rPr lang="zh-CN" altLang="en-US" dirty="0" smtClean="0"/>
              <a:t>工艺</a:t>
            </a:r>
            <a:endParaRPr lang="zh-CN" altLang="en-US" dirty="0"/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xmlns="" id="{20707518-FA23-4102-A327-0E57812CCAF2}"/>
              </a:ext>
            </a:extLst>
          </p:cNvPr>
          <p:cNvSpPr txBox="1"/>
          <p:nvPr/>
        </p:nvSpPr>
        <p:spPr>
          <a:xfrm>
            <a:off x="450705" y="793927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0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PCB</a:t>
            </a:r>
            <a:r>
              <a:rPr lang="zh-CN" altLang="en-US" sz="20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工艺</a:t>
            </a:r>
            <a:endParaRPr lang="zh-CN" altLang="en-US" sz="2000" b="1" i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xmlns="" id="{20707518-FA23-4102-A327-0E57812CCAF2}"/>
              </a:ext>
            </a:extLst>
          </p:cNvPr>
          <p:cNvSpPr txBox="1"/>
          <p:nvPr/>
        </p:nvSpPr>
        <p:spPr>
          <a:xfrm>
            <a:off x="450705" y="308837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0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注塑工艺</a:t>
            </a:r>
            <a:endParaRPr lang="zh-CN" altLang="en-US" sz="2000" b="1" i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24" y="3651826"/>
            <a:ext cx="1245009" cy="895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497" y="3651825"/>
            <a:ext cx="1384113" cy="8955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6" y="3651826"/>
            <a:ext cx="1761062" cy="8955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538" y="3651826"/>
            <a:ext cx="1242154" cy="89553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39072" y="4542053"/>
            <a:ext cx="996312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</a:rPr>
              <a:t>前期准备</a:t>
            </a:r>
            <a:endParaRPr lang="en-US" altLang="zh-CN" sz="12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09459" y="4542053"/>
            <a:ext cx="996312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</a:rPr>
              <a:t>一次注塑</a:t>
            </a:r>
            <a:endParaRPr lang="en-US" altLang="zh-CN" sz="12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49397" y="4542053"/>
            <a:ext cx="996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i="0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</a:rPr>
              <a:t>次注塑</a:t>
            </a:r>
            <a:endParaRPr lang="en-US" altLang="zh-CN" sz="12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48791" y="4542053"/>
            <a:ext cx="996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i="0" dirty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</a:rPr>
              <a:t>次注塑</a:t>
            </a:r>
            <a:endParaRPr lang="en-US" altLang="zh-CN" sz="12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68214" y="3836186"/>
            <a:ext cx="1152079" cy="52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i="0" dirty="0" err="1" smtClean="0">
                <a:latin typeface="微软雅黑" pitchFamily="34" charset="-122"/>
                <a:ea typeface="微软雅黑" pitchFamily="34" charset="-122"/>
                <a:hlinkClick r:id="rId6" action="ppaction://hlinkfile"/>
              </a:rPr>
              <a:t>Utap</a:t>
            </a:r>
            <a:r>
              <a:rPr lang="zh-CN" altLang="en-US" sz="1000" i="0" dirty="0" smtClean="0">
                <a:latin typeface="微软雅黑" pitchFamily="34" charset="-122"/>
                <a:ea typeface="微软雅黑" pitchFamily="34" charset="-122"/>
                <a:hlinkClick r:id="rId6" action="ppaction://hlinkfile"/>
              </a:rPr>
              <a:t>外观验收</a:t>
            </a:r>
            <a:endParaRPr lang="en-US" altLang="zh-CN" sz="1000" i="0" dirty="0" smtClean="0">
              <a:latin typeface="微软雅黑" pitchFamily="34" charset="-122"/>
              <a:ea typeface="微软雅黑" pitchFamily="34" charset="-122"/>
              <a:hlinkClick r:id="rId6" action="ppaction://hlinkfile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i="0" dirty="0" smtClean="0">
                <a:latin typeface="微软雅黑" pitchFamily="34" charset="-122"/>
                <a:ea typeface="微软雅黑" pitchFamily="34" charset="-122"/>
                <a:hlinkClick r:id="rId6" action="ppaction://hlinkfile"/>
              </a:rPr>
              <a:t>注意事项</a:t>
            </a:r>
            <a:endParaRPr lang="en-US" altLang="zh-CN" sz="1000" i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8367" y="1042019"/>
            <a:ext cx="1401847" cy="186913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59034" y="1238347"/>
            <a:ext cx="1401848" cy="1476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83002" y="1328718"/>
            <a:ext cx="1401848" cy="129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1027530" y="2723334"/>
            <a:ext cx="996312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i="0" dirty="0" smtClean="0">
                <a:latin typeface="微软雅黑" pitchFamily="34" charset="-122"/>
                <a:ea typeface="微软雅黑" pitchFamily="34" charset="-122"/>
              </a:rPr>
              <a:t>PCB</a:t>
            </a:r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</a:rPr>
              <a:t>拼板</a:t>
            </a:r>
            <a:endParaRPr lang="en-US" altLang="zh-CN" sz="12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57341" y="2751683"/>
            <a:ext cx="996312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i="0" dirty="0" smtClean="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</a:rPr>
              <a:t>头</a:t>
            </a:r>
            <a:endParaRPr lang="en-US" altLang="zh-CN" sz="12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85770" y="2719046"/>
            <a:ext cx="996312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</a:rPr>
              <a:t>按键</a:t>
            </a:r>
            <a:endParaRPr lang="en-US" altLang="zh-CN" sz="12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16509" y="1814999"/>
            <a:ext cx="1011732" cy="52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i="0" dirty="0" err="1">
                <a:latin typeface="微软雅黑" pitchFamily="34" charset="-122"/>
                <a:ea typeface="微软雅黑" pitchFamily="34" charset="-122"/>
                <a:hlinkClick r:id="rId10" action="ppaction://hlinkfile"/>
              </a:rPr>
              <a:t>Utap</a:t>
            </a:r>
            <a:r>
              <a:rPr lang="en-US" altLang="zh-CN" sz="1000" i="0" dirty="0">
                <a:latin typeface="微软雅黑" pitchFamily="34" charset="-122"/>
                <a:ea typeface="微软雅黑" pitchFamily="34" charset="-122"/>
                <a:hlinkClick r:id="rId10" action="ppaction://hlinkfile"/>
              </a:rPr>
              <a:t> PCB</a:t>
            </a:r>
            <a:r>
              <a:rPr lang="zh-CN" altLang="en-US" sz="1000" i="0" dirty="0" smtClean="0">
                <a:latin typeface="微软雅黑" pitchFamily="34" charset="-122"/>
                <a:ea typeface="微软雅黑" pitchFamily="34" charset="-122"/>
                <a:hlinkClick r:id="rId10" action="ppaction://hlinkfile"/>
              </a:rPr>
              <a:t>验收</a:t>
            </a:r>
            <a:endParaRPr lang="en-US" altLang="zh-CN" sz="1000" i="0" dirty="0" smtClean="0">
              <a:latin typeface="微软雅黑" pitchFamily="34" charset="-122"/>
              <a:ea typeface="微软雅黑" pitchFamily="34" charset="-122"/>
              <a:hlinkClick r:id="rId10" action="ppaction://hlinkfile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i="0" dirty="0" smtClean="0">
                <a:latin typeface="微软雅黑" pitchFamily="34" charset="-122"/>
                <a:ea typeface="微软雅黑" pitchFamily="34" charset="-122"/>
                <a:hlinkClick r:id="rId10" action="ppaction://hlinkfile"/>
              </a:rPr>
              <a:t>注意</a:t>
            </a:r>
            <a:r>
              <a:rPr lang="zh-CN" altLang="en-US" sz="1000" i="0" dirty="0">
                <a:latin typeface="微软雅黑" pitchFamily="34" charset="-122"/>
                <a:ea typeface="微软雅黑" pitchFamily="34" charset="-122"/>
                <a:hlinkClick r:id="rId10" action="ppaction://hlinkfile"/>
              </a:rPr>
              <a:t>事项</a:t>
            </a:r>
            <a:endParaRPr lang="en-US" altLang="zh-CN" sz="1000" i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74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 err="1"/>
              <a:t>Utap</a:t>
            </a:r>
            <a:r>
              <a:rPr lang="zh-CN" altLang="en-US" dirty="0"/>
              <a:t>硬件</a:t>
            </a:r>
            <a:r>
              <a:rPr lang="zh-CN" altLang="en-US" dirty="0" smtClean="0"/>
              <a:t>质量控制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生产过程</a:t>
            </a:r>
            <a:r>
              <a:rPr lang="zh-CN" altLang="en-US" dirty="0" smtClean="0"/>
              <a:t>专用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xmlns="" id="{20707518-FA23-4102-A327-0E57812CCAF2}"/>
              </a:ext>
            </a:extLst>
          </p:cNvPr>
          <p:cNvSpPr txBox="1"/>
          <p:nvPr/>
        </p:nvSpPr>
        <p:spPr>
          <a:xfrm>
            <a:off x="450705" y="793927"/>
            <a:ext cx="2866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0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）下载</a:t>
            </a:r>
            <a:r>
              <a:rPr lang="en-US" altLang="zh-CN" sz="20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COS</a:t>
            </a:r>
            <a:r>
              <a:rPr lang="zh-CN" altLang="en-US" sz="20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、写</a:t>
            </a:r>
            <a:r>
              <a:rPr lang="en-US" altLang="zh-CN" sz="20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ISO</a:t>
            </a:r>
            <a:endParaRPr lang="zh-CN" altLang="en-US" sz="2000" b="1" i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1354995"/>
            <a:ext cx="37547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软件</a:t>
            </a:r>
            <a:endParaRPr lang="en-US" altLang="zh-CN" sz="1600" i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生产工具</a:t>
            </a:r>
            <a:endParaRPr lang="en-US" altLang="zh-CN" sz="1600" i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i="0" dirty="0" smtClean="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端口绑定工具</a:t>
            </a:r>
            <a:endParaRPr lang="en-US" altLang="zh-CN" sz="1600" i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安全芯片</a:t>
            </a:r>
            <a:r>
              <a:rPr lang="en-US" altLang="zh-CN" sz="1600" i="0" dirty="0" smtClean="0">
                <a:latin typeface="微软雅黑" pitchFamily="34" charset="-122"/>
                <a:ea typeface="微软雅黑" pitchFamily="34" charset="-122"/>
              </a:rPr>
              <a:t>COS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下载动态库</a:t>
            </a:r>
            <a:endParaRPr lang="en-US" altLang="zh-CN" sz="1600" i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i="0" dirty="0" err="1" smtClean="0">
                <a:latin typeface="微软雅黑" pitchFamily="34" charset="-122"/>
                <a:ea typeface="微软雅黑" pitchFamily="34" charset="-122"/>
              </a:rPr>
              <a:t>Utap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生产动态库</a:t>
            </a:r>
            <a:endParaRPr lang="en-US" altLang="zh-CN" sz="1600" i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sz="1600" i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i="0" dirty="0">
                <a:latin typeface="微软雅黑" pitchFamily="34" charset="-122"/>
                <a:ea typeface="微软雅黑" pitchFamily="34" charset="-122"/>
              </a:rPr>
              <a:t>生产工具配置文件</a:t>
            </a:r>
            <a:endParaRPr lang="en-US" altLang="zh-CN" sz="1600" i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i="0" dirty="0" smtClean="0">
                <a:latin typeface="微软雅黑" pitchFamily="34" charset="-122"/>
                <a:ea typeface="微软雅黑" pitchFamily="34" charset="-122"/>
              </a:rPr>
              <a:t>COS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1600" i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i="0" dirty="0" smtClean="0">
                <a:latin typeface="微软雅黑" pitchFamily="34" charset="-122"/>
                <a:ea typeface="微软雅黑" pitchFamily="34" charset="-122"/>
              </a:rPr>
              <a:t>ISO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16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39970" y="1354995"/>
            <a:ext cx="45363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专用工具</a:t>
            </a:r>
            <a:endParaRPr lang="en-US" altLang="zh-CN" sz="1600" i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i="0" dirty="0" err="1" smtClean="0">
                <a:latin typeface="微软雅黑" pitchFamily="34" charset="-122"/>
                <a:ea typeface="微软雅黑" pitchFamily="34" charset="-122"/>
              </a:rPr>
              <a:t>Utap</a:t>
            </a:r>
            <a:r>
              <a:rPr lang="en-US" altLang="zh-CN" sz="1600" i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批量生产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检测工装（含</a:t>
            </a:r>
            <a:r>
              <a:rPr lang="en-US" altLang="zh-CN" sz="1600" i="0" dirty="0" smtClean="0">
                <a:latin typeface="微软雅黑" pitchFamily="34" charset="-122"/>
                <a:ea typeface="微软雅黑" pitchFamily="34" charset="-122"/>
              </a:rPr>
              <a:t>USB HUB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i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185" y="2420130"/>
            <a:ext cx="1354545" cy="1960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4211975" y="2427740"/>
            <a:ext cx="2447993" cy="195262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26823" y="4380366"/>
            <a:ext cx="1218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</a:rPr>
              <a:t>生产工具界面</a:t>
            </a:r>
            <a:endParaRPr lang="en-US" altLang="zh-CN" sz="12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04309" y="4405421"/>
            <a:ext cx="1218295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</a:rPr>
              <a:t>批量生产检测工装</a:t>
            </a:r>
            <a:endParaRPr lang="en-US" altLang="zh-CN" sz="1200" i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64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 err="1"/>
              <a:t>Utap</a:t>
            </a:r>
            <a:r>
              <a:rPr lang="zh-CN" altLang="en-US" dirty="0"/>
              <a:t>硬件质量控制</a:t>
            </a:r>
            <a:r>
              <a:rPr lang="en-US" altLang="zh-CN" dirty="0"/>
              <a:t>——</a:t>
            </a:r>
            <a:r>
              <a:rPr lang="zh-CN" altLang="en-US" dirty="0"/>
              <a:t>生产过程专用工具</a:t>
            </a:r>
            <a:endParaRPr lang="zh-CN" altLang="en-US" dirty="0"/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xmlns="" id="{20707518-FA23-4102-A327-0E57812CCAF2}"/>
              </a:ext>
            </a:extLst>
          </p:cNvPr>
          <p:cNvSpPr txBox="1"/>
          <p:nvPr/>
        </p:nvSpPr>
        <p:spPr>
          <a:xfrm>
            <a:off x="450705" y="793927"/>
            <a:ext cx="188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0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）批量检测</a:t>
            </a:r>
            <a:endParaRPr lang="zh-CN" altLang="en-US" sz="2000" b="1" i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1354995"/>
            <a:ext cx="37547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软件</a:t>
            </a:r>
            <a:endParaRPr lang="en-US" altLang="zh-CN" sz="1600" i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i="0" dirty="0" err="1" smtClean="0">
                <a:latin typeface="微软雅黑" pitchFamily="34" charset="-122"/>
                <a:ea typeface="微软雅黑" pitchFamily="34" charset="-122"/>
              </a:rPr>
              <a:t>Utap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批量检测工具</a:t>
            </a:r>
            <a:endParaRPr lang="en-US" altLang="zh-CN" sz="1600" i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i="0" dirty="0" smtClean="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端口绑定工具</a:t>
            </a:r>
            <a:endParaRPr lang="en-US" altLang="zh-CN" sz="1600" i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i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sz="1600" i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i="0" dirty="0" err="1">
                <a:latin typeface="微软雅黑" pitchFamily="34" charset="-122"/>
                <a:ea typeface="微软雅黑" pitchFamily="34" charset="-122"/>
              </a:rPr>
              <a:t>Utap</a:t>
            </a:r>
            <a:r>
              <a:rPr lang="zh-CN" altLang="en-US" sz="1600" i="0" dirty="0">
                <a:latin typeface="微软雅黑" pitchFamily="34" charset="-122"/>
                <a:ea typeface="微软雅黑" pitchFamily="34" charset="-122"/>
              </a:rPr>
              <a:t>批量检测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工具配置文件，对</a:t>
            </a:r>
            <a:r>
              <a:rPr lang="zh-CN" altLang="zh-CN" sz="1600" i="0" dirty="0" smtClean="0">
                <a:latin typeface="微软雅黑" pitchFamily="34" charset="-122"/>
                <a:ea typeface="微软雅黑" pitchFamily="34" charset="-122"/>
              </a:rPr>
              <a:t>设备名称、</a:t>
            </a:r>
            <a:r>
              <a:rPr lang="en-US" altLang="zh-CN" sz="1600" i="0" dirty="0" smtClean="0">
                <a:latin typeface="微软雅黑" pitchFamily="34" charset="-122"/>
                <a:ea typeface="微软雅黑" pitchFamily="34" charset="-122"/>
              </a:rPr>
              <a:t>COS</a:t>
            </a:r>
            <a:r>
              <a:rPr lang="zh-CN" altLang="zh-CN" sz="1600" i="0" dirty="0" smtClean="0">
                <a:latin typeface="微软雅黑" pitchFamily="34" charset="-122"/>
                <a:ea typeface="微软雅黑" pitchFamily="34" charset="-122"/>
              </a:rPr>
              <a:t>版本、按键、算法、</a:t>
            </a:r>
            <a:r>
              <a:rPr lang="en-US" altLang="zh-CN" sz="1600" i="0" dirty="0" smtClean="0">
                <a:latin typeface="微软雅黑" pitchFamily="34" charset="-122"/>
                <a:ea typeface="微软雅黑" pitchFamily="34" charset="-122"/>
              </a:rPr>
              <a:t>COS</a:t>
            </a:r>
            <a:r>
              <a:rPr lang="zh-CN" altLang="zh-CN" sz="1600" i="0" dirty="0" smtClean="0">
                <a:latin typeface="微软雅黑" pitchFamily="34" charset="-122"/>
                <a:ea typeface="微软雅黑" pitchFamily="34" charset="-122"/>
              </a:rPr>
              <a:t>配置文件、</a:t>
            </a:r>
            <a:r>
              <a:rPr lang="en-US" altLang="zh-CN" sz="1600" i="0" dirty="0" smtClean="0">
                <a:latin typeface="微软雅黑" pitchFamily="34" charset="-122"/>
                <a:ea typeface="微软雅黑" pitchFamily="34" charset="-122"/>
              </a:rPr>
              <a:t>ISO</a:t>
            </a:r>
            <a:r>
              <a:rPr lang="zh-CN" altLang="zh-CN" sz="1600" i="0" dirty="0" smtClean="0">
                <a:latin typeface="微软雅黑" pitchFamily="34" charset="-122"/>
                <a:ea typeface="微软雅黑" pitchFamily="34" charset="-122"/>
              </a:rPr>
              <a:t>镜像和</a:t>
            </a:r>
            <a:r>
              <a:rPr lang="en-US" altLang="zh-CN" sz="1600" i="0" dirty="0" smtClean="0">
                <a:latin typeface="微软雅黑" pitchFamily="34" charset="-122"/>
                <a:ea typeface="微软雅黑" pitchFamily="34" charset="-122"/>
              </a:rPr>
              <a:t>KID</a:t>
            </a:r>
            <a:r>
              <a:rPr lang="zh-CN" altLang="zh-CN" sz="1600" i="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1600" i="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个检测项进行配置。</a:t>
            </a:r>
            <a:endParaRPr lang="en-US" altLang="zh-CN" sz="16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39970" y="1354995"/>
            <a:ext cx="4536315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i="0" dirty="0">
                <a:latin typeface="微软雅黑" pitchFamily="34" charset="-122"/>
                <a:ea typeface="微软雅黑" pitchFamily="34" charset="-122"/>
              </a:rPr>
              <a:t>专用工具</a:t>
            </a:r>
            <a:endParaRPr lang="en-US" altLang="zh-CN" sz="1600" i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i="0" dirty="0" err="1">
                <a:latin typeface="微软雅黑" pitchFamily="34" charset="-122"/>
                <a:ea typeface="微软雅黑" pitchFamily="34" charset="-122"/>
              </a:rPr>
              <a:t>Utap</a:t>
            </a:r>
            <a:r>
              <a:rPr lang="en-US" altLang="zh-CN" sz="1600" i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i="0" dirty="0">
                <a:latin typeface="微软雅黑" pitchFamily="34" charset="-122"/>
                <a:ea typeface="微软雅黑" pitchFamily="34" charset="-122"/>
              </a:rPr>
              <a:t>批量生产检测工装（含</a:t>
            </a:r>
            <a:r>
              <a:rPr lang="en-US" altLang="zh-CN" sz="1600" i="0" dirty="0">
                <a:latin typeface="微软雅黑" pitchFamily="34" charset="-122"/>
                <a:ea typeface="微软雅黑" pitchFamily="34" charset="-122"/>
              </a:rPr>
              <a:t>USB HUB</a:t>
            </a:r>
            <a:r>
              <a:rPr lang="zh-CN" altLang="en-US" sz="1600" i="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i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4644005" y="2499745"/>
            <a:ext cx="3024210" cy="17338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83503" y="4233545"/>
            <a:ext cx="1545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</a:rPr>
              <a:t>批量检测工具界面</a:t>
            </a:r>
            <a:endParaRPr lang="en-US" altLang="zh-CN" sz="1200" i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6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 err="1"/>
              <a:t>Utap</a:t>
            </a:r>
            <a:r>
              <a:rPr lang="zh-CN" altLang="en-US" dirty="0"/>
              <a:t>硬件质量控制</a:t>
            </a:r>
            <a:r>
              <a:rPr lang="en-US" altLang="zh-CN" dirty="0"/>
              <a:t>——</a:t>
            </a:r>
            <a:r>
              <a:rPr lang="zh-CN" altLang="en-US" dirty="0"/>
              <a:t>生产过程专用工具</a:t>
            </a:r>
            <a:endParaRPr lang="zh-CN" altLang="en-US" dirty="0"/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xmlns="" id="{20707518-FA23-4102-A327-0E57812CCAF2}"/>
              </a:ext>
            </a:extLst>
          </p:cNvPr>
          <p:cNvSpPr txBox="1"/>
          <p:nvPr/>
        </p:nvSpPr>
        <p:spPr>
          <a:xfrm>
            <a:off x="450705" y="793927"/>
            <a:ext cx="188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0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）自动写号</a:t>
            </a:r>
            <a:endParaRPr lang="zh-CN" altLang="en-US" sz="2000" b="1" i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1354995"/>
            <a:ext cx="37547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软件</a:t>
            </a:r>
            <a:endParaRPr lang="en-US" altLang="zh-CN" sz="1600" i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自动写号工具</a:t>
            </a:r>
            <a:endParaRPr lang="en-US" altLang="zh-CN" sz="1600" i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i="0" dirty="0" err="1" smtClean="0">
                <a:latin typeface="微软雅黑" pitchFamily="34" charset="-122"/>
                <a:ea typeface="微软雅黑" pitchFamily="34" charset="-122"/>
              </a:rPr>
              <a:t>Utap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生产动态库</a:t>
            </a:r>
            <a:endParaRPr lang="en-US" altLang="zh-CN" sz="1600" i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i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sz="1600" i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i="0" dirty="0">
                <a:latin typeface="微软雅黑" pitchFamily="34" charset="-122"/>
                <a:ea typeface="微软雅黑" pitchFamily="34" charset="-122"/>
              </a:rPr>
              <a:t>自动写号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工具</a:t>
            </a:r>
            <a:r>
              <a:rPr lang="zh-CN" altLang="en-US" sz="1600" i="0" dirty="0"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sz="1600" i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号码数据文件</a:t>
            </a:r>
            <a:endParaRPr lang="en-US" altLang="zh-CN" sz="1600" i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50" y="2280946"/>
            <a:ext cx="2292003" cy="1751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4139970" y="1354995"/>
            <a:ext cx="45363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专业工具</a:t>
            </a:r>
            <a:endParaRPr lang="en-US" altLang="zh-CN" sz="1600" i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激光刻字机</a:t>
            </a:r>
            <a:endParaRPr lang="en-US" altLang="zh-CN" sz="16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65444" y="4029750"/>
            <a:ext cx="1545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</a:rPr>
              <a:t>自动写号工具界面</a:t>
            </a:r>
            <a:endParaRPr lang="en-US" altLang="zh-CN" sz="1200" i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495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 err="1"/>
              <a:t>Utap</a:t>
            </a:r>
            <a:r>
              <a:rPr lang="zh-CN" altLang="en-US" dirty="0"/>
              <a:t>硬件质量控制</a:t>
            </a:r>
            <a:r>
              <a:rPr lang="en-US" altLang="zh-CN" dirty="0"/>
              <a:t>——</a:t>
            </a:r>
            <a:r>
              <a:rPr lang="zh-CN" altLang="en-US" dirty="0"/>
              <a:t>生产过程专用工具</a:t>
            </a:r>
            <a:endParaRPr lang="zh-CN" altLang="en-US" dirty="0"/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xmlns="" id="{20707518-FA23-4102-A327-0E57812CCAF2}"/>
              </a:ext>
            </a:extLst>
          </p:cNvPr>
          <p:cNvSpPr txBox="1"/>
          <p:nvPr/>
        </p:nvSpPr>
        <p:spPr>
          <a:xfrm>
            <a:off x="450705" y="793927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0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）生产初始化</a:t>
            </a:r>
            <a:endParaRPr lang="zh-CN" altLang="en-US" sz="2000" b="1" i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1354995"/>
            <a:ext cx="37547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软件</a:t>
            </a:r>
            <a:endParaRPr lang="en-US" altLang="zh-CN" sz="1600" i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生产工具</a:t>
            </a:r>
            <a:endParaRPr lang="en-US" altLang="zh-CN" sz="1600" i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i="0" dirty="0" smtClean="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端口绑定工具</a:t>
            </a:r>
            <a:endParaRPr lang="en-US" altLang="zh-CN" sz="1600" i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i="0" dirty="0" err="1" smtClean="0">
                <a:latin typeface="微软雅黑" pitchFamily="34" charset="-122"/>
                <a:ea typeface="微软雅黑" pitchFamily="34" charset="-122"/>
              </a:rPr>
              <a:t>Utap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生产动态库</a:t>
            </a:r>
            <a:endParaRPr lang="en-US" altLang="zh-CN" sz="1600" i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i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sz="1600" i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i="0" dirty="0">
                <a:latin typeface="微软雅黑" pitchFamily="34" charset="-122"/>
                <a:ea typeface="微软雅黑" pitchFamily="34" charset="-122"/>
              </a:rPr>
              <a:t>生产工具配置文件</a:t>
            </a:r>
            <a:endParaRPr lang="en-US" altLang="zh-CN" sz="1600" i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i="0" dirty="0" err="1">
                <a:latin typeface="微软雅黑" pitchFamily="34" charset="-122"/>
                <a:ea typeface="微软雅黑" pitchFamily="34" charset="-122"/>
              </a:rPr>
              <a:t>Utap</a:t>
            </a:r>
            <a:r>
              <a:rPr lang="zh-CN" altLang="en-US" sz="1600" i="0" dirty="0"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配置文件，对应用名称、</a:t>
            </a:r>
            <a:r>
              <a:rPr lang="en-US" altLang="zh-CN" sz="1600" i="0" dirty="0" smtClean="0"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、按键策略、容器策略和安全策略进行配置</a:t>
            </a:r>
            <a:endParaRPr lang="en-US" altLang="zh-CN" sz="1600" i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39970" y="1354995"/>
            <a:ext cx="4536315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i="0" dirty="0">
                <a:latin typeface="微软雅黑" pitchFamily="34" charset="-122"/>
                <a:ea typeface="微软雅黑" pitchFamily="34" charset="-122"/>
              </a:rPr>
              <a:t>专用工具</a:t>
            </a:r>
            <a:endParaRPr lang="en-US" altLang="zh-CN" sz="1600" i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i="0" dirty="0" err="1">
                <a:latin typeface="微软雅黑" pitchFamily="34" charset="-122"/>
                <a:ea typeface="微软雅黑" pitchFamily="34" charset="-122"/>
              </a:rPr>
              <a:t>Utap</a:t>
            </a:r>
            <a:r>
              <a:rPr lang="en-US" altLang="zh-CN" sz="1600" i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i="0" dirty="0">
                <a:latin typeface="微软雅黑" pitchFamily="34" charset="-122"/>
                <a:ea typeface="微软雅黑" pitchFamily="34" charset="-122"/>
              </a:rPr>
              <a:t>批量生产检测工装（含</a:t>
            </a:r>
            <a:r>
              <a:rPr lang="en-US" altLang="zh-CN" sz="1600" i="0" dirty="0">
                <a:latin typeface="微软雅黑" pitchFamily="34" charset="-122"/>
                <a:ea typeface="微软雅黑" pitchFamily="34" charset="-122"/>
              </a:rPr>
              <a:t>USB HUB</a:t>
            </a:r>
            <a:r>
              <a:rPr lang="zh-CN" altLang="en-US" sz="1600" i="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i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004029" y="2283729"/>
            <a:ext cx="2520175" cy="184060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654968" y="4133864"/>
            <a:ext cx="1218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</a:rPr>
              <a:t>生产工具界面</a:t>
            </a:r>
            <a:endParaRPr lang="en-US" altLang="zh-CN" sz="1200" i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95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 err="1"/>
              <a:t>Utap</a:t>
            </a:r>
            <a:r>
              <a:rPr lang="zh-CN" altLang="en-US" dirty="0"/>
              <a:t>硬件质量控制</a:t>
            </a:r>
            <a:r>
              <a:rPr lang="en-US" altLang="zh-CN" dirty="0"/>
              <a:t>——</a:t>
            </a:r>
            <a:r>
              <a:rPr lang="zh-CN" altLang="en-US" dirty="0"/>
              <a:t>生产过程专用工具</a:t>
            </a:r>
            <a:endParaRPr lang="zh-CN" altLang="en-US" dirty="0"/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xmlns="" id="{20707518-FA23-4102-A327-0E57812CCAF2}"/>
              </a:ext>
            </a:extLst>
          </p:cNvPr>
          <p:cNvSpPr txBox="1"/>
          <p:nvPr/>
        </p:nvSpPr>
        <p:spPr>
          <a:xfrm>
            <a:off x="450705" y="793927"/>
            <a:ext cx="3164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0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）终检、生成质检报告</a:t>
            </a:r>
            <a:endParaRPr lang="zh-CN" altLang="en-US" sz="2000" b="1" i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1354995"/>
            <a:ext cx="37547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软件</a:t>
            </a:r>
            <a:endParaRPr lang="en-US" altLang="zh-CN" sz="1600" i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i="0" dirty="0" err="1" smtClean="0">
                <a:latin typeface="微软雅黑" pitchFamily="34" charset="-122"/>
                <a:ea typeface="微软雅黑" pitchFamily="34" charset="-122"/>
              </a:rPr>
              <a:t>Utap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批量检测工具</a:t>
            </a:r>
            <a:endParaRPr lang="en-US" altLang="zh-CN" sz="1600" i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i="0" dirty="0" smtClean="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端口绑定工具</a:t>
            </a:r>
            <a:endParaRPr lang="en-US" altLang="zh-CN" sz="1600" i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质检报告生成工具</a:t>
            </a:r>
            <a:endParaRPr lang="en-US" altLang="zh-CN" sz="1600" i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sz="1600" i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i="0" dirty="0" err="1">
                <a:latin typeface="微软雅黑" pitchFamily="34" charset="-122"/>
                <a:ea typeface="微软雅黑" pitchFamily="34" charset="-122"/>
              </a:rPr>
              <a:t>Utap</a:t>
            </a:r>
            <a:r>
              <a:rPr lang="zh-CN" altLang="en-US" sz="1600" i="0" dirty="0">
                <a:latin typeface="微软雅黑" pitchFamily="34" charset="-122"/>
                <a:ea typeface="微软雅黑" pitchFamily="34" charset="-122"/>
              </a:rPr>
              <a:t>批量检测工具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sz="1600" i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质检</a:t>
            </a:r>
            <a:r>
              <a:rPr lang="zh-CN" altLang="en-US" sz="1600" i="0" dirty="0">
                <a:latin typeface="微软雅黑" pitchFamily="34" charset="-122"/>
                <a:ea typeface="微软雅黑" pitchFamily="34" charset="-122"/>
              </a:rPr>
              <a:t>报告</a:t>
            </a: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模板</a:t>
            </a:r>
            <a:endParaRPr lang="en-US" altLang="zh-CN" sz="1600" i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质检报告字体文件</a:t>
            </a:r>
            <a:endParaRPr lang="zh-CN" altLang="en-US" sz="1600" i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i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39970" y="1354995"/>
            <a:ext cx="4536315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i="0" dirty="0">
                <a:latin typeface="微软雅黑" pitchFamily="34" charset="-122"/>
                <a:ea typeface="微软雅黑" pitchFamily="34" charset="-122"/>
              </a:rPr>
              <a:t>专用工具</a:t>
            </a:r>
            <a:endParaRPr lang="en-US" altLang="zh-CN" sz="1600" i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i="0" dirty="0" err="1">
                <a:latin typeface="微软雅黑" pitchFamily="34" charset="-122"/>
                <a:ea typeface="微软雅黑" pitchFamily="34" charset="-122"/>
              </a:rPr>
              <a:t>Utap</a:t>
            </a:r>
            <a:r>
              <a:rPr lang="en-US" altLang="zh-CN" sz="1600" i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i="0" dirty="0">
                <a:latin typeface="微软雅黑" pitchFamily="34" charset="-122"/>
                <a:ea typeface="微软雅黑" pitchFamily="34" charset="-122"/>
              </a:rPr>
              <a:t>批量生产检测工装（含</a:t>
            </a:r>
            <a:r>
              <a:rPr lang="en-US" altLang="zh-CN" sz="1600" i="0" dirty="0">
                <a:latin typeface="微软雅黑" pitchFamily="34" charset="-122"/>
                <a:ea typeface="微软雅黑" pitchFamily="34" charset="-122"/>
              </a:rPr>
              <a:t>USB HUB</a:t>
            </a:r>
            <a:r>
              <a:rPr lang="zh-CN" altLang="en-US" sz="1600" i="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i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4211975" y="2211725"/>
            <a:ext cx="2068697" cy="14457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73716" y="3657505"/>
            <a:ext cx="1545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</a:rPr>
              <a:t>批量检测工具界面</a:t>
            </a:r>
            <a:endParaRPr lang="en-US" altLang="zh-CN" sz="1200" i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829" y="4103170"/>
            <a:ext cx="5748456" cy="864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57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全局母版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2A94FE"/>
      </a:folHlink>
    </a:clrScheme>
    <a:fontScheme name="Modern Blue (20)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rgbClr val="A6A6A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29" tIns="45714" rIns="91429" bIns="45714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rgbClr val="A6A6A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29" tIns="45714" rIns="91429" bIns="45714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2A94F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6124</TotalTime>
  <Pages>0</Pages>
  <Words>900</Words>
  <Characters>0</Characters>
  <Application>Microsoft Office PowerPoint</Application>
  <DocSecurity>0</DocSecurity>
  <PresentationFormat>全屏显示(16:9)</PresentationFormat>
  <Lines>0</Lines>
  <Paragraphs>182</Paragraphs>
  <Slides>24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全局母版1</vt:lpstr>
      <vt:lpstr>Utap产品与测试</vt:lpstr>
      <vt:lpstr>PowerPoint 演示文稿</vt:lpstr>
      <vt:lpstr>一、Utap硬件质量控制——产品生产过程</vt:lpstr>
      <vt:lpstr>一、Utap硬件质量控制——硬件工艺</vt:lpstr>
      <vt:lpstr>一、Utap硬件质量控制——生产过程专用工具</vt:lpstr>
      <vt:lpstr>一、Utap硬件质量控制——生产过程专用工具</vt:lpstr>
      <vt:lpstr>一、Utap硬件质量控制——生产过程专用工具</vt:lpstr>
      <vt:lpstr>一、Utap硬件质量控制——生产过程专用工具</vt:lpstr>
      <vt:lpstr>一、Utap硬件质量控制——生产过程专用工具</vt:lpstr>
      <vt:lpstr>PowerPoint 演示文稿</vt:lpstr>
      <vt:lpstr>二、Utap硬件测试——测试要求</vt:lpstr>
      <vt:lpstr>二、Utap硬件测试——静电测试</vt:lpstr>
      <vt:lpstr>二、Utap硬件测试——防尘防水</vt:lpstr>
      <vt:lpstr>二、Utap硬件测试——功耗测试</vt:lpstr>
      <vt:lpstr>PowerPoint 演示文稿</vt:lpstr>
      <vt:lpstr>三、Utap COS简介与软件测试</vt:lpstr>
      <vt:lpstr>三、Utap COS简介与软件测试</vt:lpstr>
      <vt:lpstr>三、Utap COS简介与软件测试</vt:lpstr>
      <vt:lpstr>三、Utap COS简介与软件测试</vt:lpstr>
      <vt:lpstr>三、Utap COS简介与软件测试</vt:lpstr>
      <vt:lpstr>三、Utap COS简介与软件测试</vt:lpstr>
      <vt:lpstr>三、Utap COS简介与软件测试</vt:lpstr>
      <vt:lpstr>三、Utap COS简介与软件测试</vt:lpstr>
      <vt:lpstr>PowerPoint 演示文稿</vt:lpstr>
    </vt:vector>
  </TitlesOfParts>
  <Company>CFCA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CFCA与信息安全服务简介-招标投标协会v2.0</dc:title>
  <dc:creator>tlw</dc:creator>
  <cp:lastModifiedBy>Caution_J</cp:lastModifiedBy>
  <cp:revision>493</cp:revision>
  <cp:lastPrinted>2014-04-10T09:25:00Z</cp:lastPrinted>
  <dcterms:created xsi:type="dcterms:W3CDTF">2012-05-04T02:40:00Z</dcterms:created>
  <dcterms:modified xsi:type="dcterms:W3CDTF">2019-06-18T09:40:28Z</dcterms:modified>
  <cp:category>ppt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