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61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E58"/>
    <a:srgbClr val="6B65BB"/>
    <a:srgbClr val="36286E"/>
    <a:srgbClr val="362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19126-2EF8-429C-932C-0555EEA45FE1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BAE23-BF11-4B99-8D65-FD9A1E61A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47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923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A6E7-C39F-4D96-AFAF-CE29E0BC00C6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FC-33D6-46DD-A978-2B9F3515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18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A6E7-C39F-4D96-AFAF-CE29E0BC00C6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FC-33D6-46DD-A978-2B9F3515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A6E7-C39F-4D96-AFAF-CE29E0BC00C6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FC-33D6-46DD-A978-2B9F3515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0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A6E7-C39F-4D96-AFAF-CE29E0BC00C6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FC-33D6-46DD-A978-2B9F3515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42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A6E7-C39F-4D96-AFAF-CE29E0BC00C6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FC-33D6-46DD-A978-2B9F3515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3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A6E7-C39F-4D96-AFAF-CE29E0BC00C6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FC-33D6-46DD-A978-2B9F3515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60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A6E7-C39F-4D96-AFAF-CE29E0BC00C6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FC-33D6-46DD-A978-2B9F3515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91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A6E7-C39F-4D96-AFAF-CE29E0BC00C6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FC-33D6-46DD-A978-2B9F3515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74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A6E7-C39F-4D96-AFAF-CE29E0BC00C6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FC-33D6-46DD-A978-2B9F3515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3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A6E7-C39F-4D96-AFAF-CE29E0BC00C6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FC-33D6-46DD-A978-2B9F3515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37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A6E7-C39F-4D96-AFAF-CE29E0BC00C6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FC-33D6-46DD-A978-2B9F3515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31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A6E7-C39F-4D96-AFAF-CE29E0BC00C6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7CFC-33D6-46DD-A978-2B9F35159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5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86401" y="1698171"/>
            <a:ext cx="4870579" cy="283227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800" dirty="0">
                <a:solidFill>
                  <a:srgbClr val="362674"/>
                </a:solidFill>
                <a:latin typeface="Arial Black" panose="020B0A04020102020204" pitchFamily="34" charset="0"/>
              </a:rPr>
              <a:t>Определение </a:t>
            </a:r>
            <a:br>
              <a:rPr lang="ru-RU" sz="4800" dirty="0">
                <a:solidFill>
                  <a:srgbClr val="362674"/>
                </a:solidFill>
                <a:latin typeface="Arial Black" panose="020B0A04020102020204" pitchFamily="34" charset="0"/>
              </a:rPr>
            </a:br>
            <a:r>
              <a:rPr lang="en-US" sz="4800" dirty="0" smtClean="0">
                <a:solidFill>
                  <a:srgbClr val="362674"/>
                </a:solidFill>
                <a:latin typeface="Arial Black" panose="020B0A04020102020204" pitchFamily="34" charset="0"/>
              </a:rPr>
              <a:t>Cell Penetrating peptides</a:t>
            </a:r>
            <a:endParaRPr lang="ru-RU" sz="4800" dirty="0">
              <a:solidFill>
                <a:srgbClr val="362674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871ECF-5417-7C26-0250-B28DFFD93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2" y="72164"/>
            <a:ext cx="786804" cy="78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8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11500395" y="6373284"/>
            <a:ext cx="444533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ru-RU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pPr/>
              <a:t>2</a:t>
            </a:fld>
            <a:endParaRPr sz="1333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423000" y="277520"/>
            <a:ext cx="5673001" cy="9489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sz="3733" b="1" dirty="0" smtClean="0">
                <a:solidFill>
                  <a:srgbClr val="36286E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Команда 2</a:t>
            </a:r>
            <a:endParaRPr dirty="0">
              <a:solidFill>
                <a:srgbClr val="36286E"/>
              </a:solidFill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2C96635-8036-2F2C-219A-767E95D4E975}"/>
              </a:ext>
            </a:extLst>
          </p:cNvPr>
          <p:cNvGrpSpPr/>
          <p:nvPr/>
        </p:nvGrpSpPr>
        <p:grpSpPr>
          <a:xfrm>
            <a:off x="1213288" y="4225642"/>
            <a:ext cx="2854691" cy="1506651"/>
            <a:chOff x="5064276" y="3595819"/>
            <a:chExt cx="1741843" cy="898454"/>
          </a:xfrm>
          <a:solidFill>
            <a:schemeClr val="bg1"/>
          </a:solidFill>
        </p:grpSpPr>
        <p:sp>
          <p:nvSpPr>
            <p:cNvPr id="4" name="Google Shape;105;p2">
              <a:extLst>
                <a:ext uri="{FF2B5EF4-FFF2-40B4-BE49-F238E27FC236}">
                  <a16:creationId xmlns:a16="http://schemas.microsoft.com/office/drawing/2014/main" id="{A96E96EE-8846-9029-BEDF-F708AECBC068}"/>
                </a:ext>
              </a:extLst>
            </p:cNvPr>
            <p:cNvSpPr/>
            <p:nvPr/>
          </p:nvSpPr>
          <p:spPr>
            <a:xfrm>
              <a:off x="5064277" y="3595819"/>
              <a:ext cx="1741842" cy="513865"/>
            </a:xfrm>
            <a:prstGeom prst="rect">
              <a:avLst/>
            </a:prstGeom>
            <a:grpFill/>
            <a:ln w="57150">
              <a:solidFill>
                <a:srgbClr val="BCCE58"/>
              </a:solidFill>
            </a:ln>
          </p:spPr>
          <p:txBody>
            <a:bodyPr spcFirstLastPara="1" wrap="square" lIns="121900" tIns="60933" rIns="121900" bIns="60933" anchor="ctr" anchorCtr="0">
              <a:spAutoFit/>
            </a:bodyPr>
            <a:lstStyle/>
            <a:p>
              <a:pPr algn="ctr"/>
              <a:r>
                <a:rPr lang="ru-RU" sz="2400" b="1" dirty="0" smtClean="0">
                  <a:solidFill>
                    <a:srgbClr val="003B6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Муравьева </a:t>
              </a:r>
              <a:endParaRPr lang="ru-RU" sz="2400" b="1" dirty="0">
                <a:solidFill>
                  <a:srgbClr val="003B65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algn="ctr"/>
              <a:r>
                <a:rPr lang="ru-RU" sz="2400" b="1" dirty="0" smtClean="0">
                  <a:solidFill>
                    <a:srgbClr val="003B6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Арина</a:t>
              </a:r>
              <a:endParaRPr sz="2400" b="1" dirty="0"/>
            </a:p>
          </p:txBody>
        </p:sp>
        <p:sp>
          <p:nvSpPr>
            <p:cNvPr id="5" name="Google Shape;106;p2">
              <a:extLst>
                <a:ext uri="{FF2B5EF4-FFF2-40B4-BE49-F238E27FC236}">
                  <a16:creationId xmlns:a16="http://schemas.microsoft.com/office/drawing/2014/main" id="{82B68E04-DD05-1423-2854-10DEC3827EBD}"/>
                </a:ext>
              </a:extLst>
            </p:cNvPr>
            <p:cNvSpPr/>
            <p:nvPr/>
          </p:nvSpPr>
          <p:spPr>
            <a:xfrm>
              <a:off x="5064276" y="4127236"/>
              <a:ext cx="1741841" cy="367037"/>
            </a:xfrm>
            <a:prstGeom prst="rect">
              <a:avLst/>
            </a:prstGeom>
            <a:grpFill/>
            <a:ln w="57150">
              <a:solidFill>
                <a:srgbClr val="BCCE58"/>
              </a:solidFill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ru-RU" sz="1600" dirty="0">
                  <a:latin typeface="Arial Narrow"/>
                  <a:ea typeface="Arial Narrow"/>
                  <a:cs typeface="Arial Narrow"/>
                  <a:sym typeface="Arial Narrow"/>
                </a:rPr>
                <a:t>Разработка </a:t>
              </a:r>
              <a:r>
                <a:rPr lang="ru-RU" sz="1600" dirty="0">
                  <a:latin typeface="Arial Narrow"/>
                  <a:ea typeface="Arial Narrow"/>
                  <a:cs typeface="Arial Narrow"/>
                  <a:sym typeface="Arial Narrow"/>
                </a:rPr>
                <a:t>решения</a:t>
              </a:r>
            </a:p>
            <a:p>
              <a:pPr algn="ctr"/>
              <a:r>
                <a:rPr lang="ru-RU" sz="1600" dirty="0">
                  <a:latin typeface="Arial Narrow"/>
                  <a:ea typeface="Arial Narrow"/>
                  <a:cs typeface="Arial Narrow"/>
                  <a:sym typeface="Arial Narrow"/>
                </a:rPr>
                <a:t>Консультант </a:t>
              </a:r>
              <a:r>
                <a:rPr lang="en-US" sz="1600" dirty="0">
                  <a:latin typeface="Arial Narrow"/>
                  <a:ea typeface="Arial Narrow"/>
                  <a:cs typeface="Arial Narrow"/>
                  <a:sym typeface="Arial Narrow"/>
                </a:rPr>
                <a:t>Data-science</a:t>
              </a:r>
              <a:endParaRPr lang="ru-RU" sz="1600" dirty="0"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5871ECF-5417-7C26-0250-B28DFFD93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993" y="240115"/>
            <a:ext cx="786804" cy="7868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87" y="1167297"/>
            <a:ext cx="2921897" cy="2921897"/>
          </a:xfrm>
          <a:prstGeom prst="ellipse">
            <a:avLst/>
          </a:prstGeom>
          <a:ln w="76200">
            <a:solidFill>
              <a:srgbClr val="BCCE58"/>
            </a:solidFill>
          </a:ln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7" b="-140"/>
          <a:stretch/>
        </p:blipFill>
        <p:spPr>
          <a:xfrm>
            <a:off x="8102285" y="1167295"/>
            <a:ext cx="2921897" cy="2921897"/>
          </a:xfrm>
          <a:prstGeom prst="ellipse">
            <a:avLst/>
          </a:prstGeom>
          <a:ln w="76200">
            <a:solidFill>
              <a:srgbClr val="BCCE58"/>
            </a:solidFill>
          </a:ln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650936" y="1167296"/>
            <a:ext cx="2921897" cy="2921897"/>
          </a:xfrm>
          <a:prstGeom prst="ellipse">
            <a:avLst/>
          </a:prstGeom>
          <a:ln w="76200">
            <a:solidFill>
              <a:srgbClr val="BCCE58"/>
            </a:solidFill>
          </a:ln>
        </p:spPr>
      </p:pic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324" y="240115"/>
            <a:ext cx="1059448" cy="82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C2C96635-8036-2F2C-219A-767E95D4E975}"/>
              </a:ext>
            </a:extLst>
          </p:cNvPr>
          <p:cNvGrpSpPr/>
          <p:nvPr/>
        </p:nvGrpSpPr>
        <p:grpSpPr>
          <a:xfrm>
            <a:off x="4732795" y="4225642"/>
            <a:ext cx="2854691" cy="1506651"/>
            <a:chOff x="5064276" y="3595819"/>
            <a:chExt cx="1741843" cy="898454"/>
          </a:xfrm>
          <a:solidFill>
            <a:schemeClr val="bg1"/>
          </a:solidFill>
        </p:grpSpPr>
        <p:sp>
          <p:nvSpPr>
            <p:cNvPr id="32" name="Google Shape;105;p2">
              <a:extLst>
                <a:ext uri="{FF2B5EF4-FFF2-40B4-BE49-F238E27FC236}">
                  <a16:creationId xmlns:a16="http://schemas.microsoft.com/office/drawing/2014/main" id="{A96E96EE-8846-9029-BEDF-F708AECBC068}"/>
                </a:ext>
              </a:extLst>
            </p:cNvPr>
            <p:cNvSpPr/>
            <p:nvPr/>
          </p:nvSpPr>
          <p:spPr>
            <a:xfrm>
              <a:off x="5064277" y="3595819"/>
              <a:ext cx="1741842" cy="513865"/>
            </a:xfrm>
            <a:prstGeom prst="rect">
              <a:avLst/>
            </a:prstGeom>
            <a:grpFill/>
            <a:ln w="57150">
              <a:solidFill>
                <a:srgbClr val="BCCE58"/>
              </a:solidFill>
            </a:ln>
          </p:spPr>
          <p:txBody>
            <a:bodyPr spcFirstLastPara="1" wrap="square" lIns="121900" tIns="60933" rIns="121900" bIns="60933" anchor="ctr" anchorCtr="0">
              <a:spAutoFit/>
            </a:bodyPr>
            <a:lstStyle/>
            <a:p>
              <a:pPr algn="ctr"/>
              <a:r>
                <a:rPr lang="ru-RU" sz="2400" b="1" dirty="0" err="1" smtClean="0">
                  <a:solidFill>
                    <a:srgbClr val="003B6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Мяльдзин</a:t>
              </a:r>
              <a:r>
                <a:rPr lang="ru-RU" sz="2400" b="1" dirty="0" smtClean="0">
                  <a:solidFill>
                    <a:srgbClr val="003B6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</a:p>
            <a:p>
              <a:pPr algn="ctr"/>
              <a:r>
                <a:rPr lang="ru-RU" sz="2400" b="1" dirty="0" smtClean="0">
                  <a:solidFill>
                    <a:srgbClr val="003B6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Никита</a:t>
              </a:r>
              <a:endParaRPr lang="ru-RU" sz="2400" b="1" dirty="0"/>
            </a:p>
          </p:txBody>
        </p:sp>
        <p:sp>
          <p:nvSpPr>
            <p:cNvPr id="33" name="Google Shape;106;p2">
              <a:extLst>
                <a:ext uri="{FF2B5EF4-FFF2-40B4-BE49-F238E27FC236}">
                  <a16:creationId xmlns:a16="http://schemas.microsoft.com/office/drawing/2014/main" id="{82B68E04-DD05-1423-2854-10DEC3827EBD}"/>
                </a:ext>
              </a:extLst>
            </p:cNvPr>
            <p:cNvSpPr/>
            <p:nvPr/>
          </p:nvSpPr>
          <p:spPr>
            <a:xfrm>
              <a:off x="5064276" y="4127236"/>
              <a:ext cx="1741841" cy="367037"/>
            </a:xfrm>
            <a:prstGeom prst="rect">
              <a:avLst/>
            </a:prstGeom>
            <a:grpFill/>
            <a:ln w="57150">
              <a:solidFill>
                <a:srgbClr val="BCCE58"/>
              </a:solidFill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ru-RU" sz="1600" dirty="0" smtClean="0">
                  <a:latin typeface="Arial Narrow"/>
                  <a:ea typeface="Arial Narrow"/>
                  <a:cs typeface="Arial Narrow"/>
                  <a:sym typeface="Arial Narrow"/>
                </a:rPr>
                <a:t>Разработка решения</a:t>
              </a:r>
            </a:p>
            <a:p>
              <a:pPr algn="ctr"/>
              <a:r>
                <a:rPr lang="ru-RU" sz="1600" dirty="0" smtClean="0">
                  <a:latin typeface="Arial Narrow"/>
                  <a:ea typeface="Arial Narrow"/>
                  <a:cs typeface="Arial Narrow"/>
                  <a:sym typeface="Arial Narrow"/>
                </a:rPr>
                <a:t>Анализ данных</a:t>
              </a:r>
              <a:endParaRPr lang="ru-RU" sz="1600" dirty="0"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C2C96635-8036-2F2C-219A-767E95D4E975}"/>
              </a:ext>
            </a:extLst>
          </p:cNvPr>
          <p:cNvGrpSpPr/>
          <p:nvPr/>
        </p:nvGrpSpPr>
        <p:grpSpPr>
          <a:xfrm>
            <a:off x="8252302" y="4225642"/>
            <a:ext cx="2854691" cy="1506652"/>
            <a:chOff x="5064276" y="3595819"/>
            <a:chExt cx="1741843" cy="898455"/>
          </a:xfrm>
          <a:solidFill>
            <a:schemeClr val="bg1"/>
          </a:solidFill>
        </p:grpSpPr>
        <p:sp>
          <p:nvSpPr>
            <p:cNvPr id="37" name="Google Shape;105;p2">
              <a:extLst>
                <a:ext uri="{FF2B5EF4-FFF2-40B4-BE49-F238E27FC236}">
                  <a16:creationId xmlns:a16="http://schemas.microsoft.com/office/drawing/2014/main" id="{A96E96EE-8846-9029-BEDF-F708AECBC068}"/>
                </a:ext>
              </a:extLst>
            </p:cNvPr>
            <p:cNvSpPr/>
            <p:nvPr/>
          </p:nvSpPr>
          <p:spPr>
            <a:xfrm>
              <a:off x="5064277" y="3595819"/>
              <a:ext cx="1741842" cy="513865"/>
            </a:xfrm>
            <a:prstGeom prst="rect">
              <a:avLst/>
            </a:prstGeom>
            <a:grpFill/>
            <a:ln w="57150">
              <a:solidFill>
                <a:srgbClr val="BCCE58"/>
              </a:solidFill>
            </a:ln>
          </p:spPr>
          <p:txBody>
            <a:bodyPr spcFirstLastPara="1" wrap="square" lIns="121900" tIns="60933" rIns="121900" bIns="60933" anchor="ctr" anchorCtr="0">
              <a:spAutoFit/>
            </a:bodyPr>
            <a:lstStyle/>
            <a:p>
              <a:pPr algn="ctr"/>
              <a:r>
                <a:rPr lang="ru-RU" sz="2400" b="1" dirty="0" smtClean="0">
                  <a:solidFill>
                    <a:srgbClr val="003B6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Хасанов </a:t>
              </a:r>
            </a:p>
            <a:p>
              <a:pPr algn="ctr"/>
              <a:r>
                <a:rPr lang="ru-RU" sz="2400" b="1" dirty="0" smtClean="0">
                  <a:solidFill>
                    <a:srgbClr val="003B6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Артём</a:t>
              </a:r>
              <a:endParaRPr lang="ru-RU" sz="2400" b="1" dirty="0"/>
            </a:p>
          </p:txBody>
        </p:sp>
        <p:sp>
          <p:nvSpPr>
            <p:cNvPr id="38" name="Google Shape;106;p2">
              <a:extLst>
                <a:ext uri="{FF2B5EF4-FFF2-40B4-BE49-F238E27FC236}">
                  <a16:creationId xmlns:a16="http://schemas.microsoft.com/office/drawing/2014/main" id="{82B68E04-DD05-1423-2854-10DEC3827EBD}"/>
                </a:ext>
              </a:extLst>
            </p:cNvPr>
            <p:cNvSpPr/>
            <p:nvPr/>
          </p:nvSpPr>
          <p:spPr>
            <a:xfrm>
              <a:off x="5064276" y="4127236"/>
              <a:ext cx="1741841" cy="367038"/>
            </a:xfrm>
            <a:prstGeom prst="rect">
              <a:avLst/>
            </a:prstGeom>
            <a:grpFill/>
            <a:ln w="57150">
              <a:solidFill>
                <a:srgbClr val="BCCE58"/>
              </a:solidFill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ru-RU" sz="1600" dirty="0">
                  <a:latin typeface="Arial Narrow"/>
                  <a:ea typeface="Arial Narrow"/>
                  <a:cs typeface="Arial Narrow"/>
                  <a:sym typeface="Arial Narrow"/>
                </a:rPr>
                <a:t>Разработка </a:t>
              </a:r>
              <a:r>
                <a:rPr lang="ru-RU" sz="1600" dirty="0">
                  <a:latin typeface="Arial Narrow"/>
                  <a:ea typeface="Arial Narrow"/>
                  <a:cs typeface="Arial Narrow"/>
                  <a:sym typeface="Arial Narrow"/>
                </a:rPr>
                <a:t>решения</a:t>
              </a:r>
            </a:p>
            <a:p>
              <a:pPr algn="ctr"/>
              <a:r>
                <a:rPr lang="ru-RU" sz="1600" dirty="0" smtClean="0">
                  <a:latin typeface="Arial Narrow"/>
                  <a:ea typeface="Calibri"/>
                  <a:cs typeface="Calibri"/>
                  <a:sym typeface="Arial Narrow"/>
                </a:rPr>
                <a:t>Анализ данных</a:t>
              </a:r>
              <a:endParaRPr lang="ru-RU" sz="1600" dirty="0"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34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0919" y="522513"/>
            <a:ext cx="10870162" cy="5253136"/>
          </a:xfrm>
          <a:prstGeom prst="rect">
            <a:avLst/>
          </a:prstGeom>
          <a:solidFill>
            <a:schemeClr val="bg1"/>
          </a:solidFill>
          <a:ln w="57150">
            <a:solidFill>
              <a:srgbClr val="BCC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60919" y="522513"/>
            <a:ext cx="7574902" cy="1236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362674"/>
                </a:solidFill>
                <a:latin typeface="Arial Black" panose="020B0A04020102020204" pitchFamily="34" charset="0"/>
              </a:rPr>
              <a:t>Создание классификатора</a:t>
            </a:r>
            <a:endParaRPr lang="ru-RU" sz="4000" dirty="0">
              <a:solidFill>
                <a:srgbClr val="36267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17814" y="1872735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Balanced_dataset.txt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17814" y="2162756"/>
            <a:ext cx="33554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Sequences for peptides:</a:t>
            </a:r>
          </a:p>
          <a:p>
            <a:r>
              <a:rPr lang="en-US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1 – CPP</a:t>
            </a:r>
          </a:p>
          <a:p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2 – non CPP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13" y="3149081"/>
            <a:ext cx="3405685" cy="231865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306379" y="1283328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$ pip install peptides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096000" y="1606338"/>
            <a:ext cx="2710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A31515"/>
                </a:solidFill>
                <a:latin typeface="Courier New" panose="02070309020205020404" pitchFamily="49" charset="0"/>
              </a:rPr>
              <a:t>QSAR</a:t>
            </a:r>
            <a:r>
              <a:rPr lang="ru-RU" b="1" smtClean="0">
                <a:solidFill>
                  <a:srgbClr val="A31515"/>
                </a:solidFill>
                <a:latin typeface="Courier New" panose="02070309020205020404" pitchFamily="49" charset="0"/>
              </a:rPr>
              <a:t>-дескрипторы</a:t>
            </a:r>
            <a:r>
              <a:rPr lang="en-US" b="1" smtClean="0">
                <a:solidFill>
                  <a:srgbClr val="A31515"/>
                </a:solidFill>
                <a:latin typeface="Courier New" panose="02070309020205020404" pitchFamily="49" charset="0"/>
              </a:rPr>
              <a:t>:</a:t>
            </a:r>
            <a:endParaRPr lang="ru-RU" b="1" smtClean="0">
              <a:solidFill>
                <a:srgbClr val="A31515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A31515"/>
                </a:solidFill>
                <a:latin typeface="Courier New" panose="02070309020205020404" pitchFamily="49" charset="0"/>
              </a:rPr>
              <a:t>BLOSUM indices</a:t>
            </a:r>
            <a:endParaRPr lang="ru-RU" smtClean="0">
              <a:solidFill>
                <a:srgbClr val="A31515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A31515"/>
                </a:solidFill>
                <a:latin typeface="Courier New" panose="02070309020205020404" pitchFamily="49" charset="0"/>
              </a:rPr>
              <a:t>MS-WHIM scores</a:t>
            </a:r>
            <a:endParaRPr lang="ru-RU" smtClean="0">
              <a:solidFill>
                <a:srgbClr val="A31515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A31515"/>
                </a:solidFill>
                <a:latin typeface="Courier New" panose="02070309020205020404" pitchFamily="49" charset="0"/>
              </a:rPr>
              <a:t>PCP descriptors</a:t>
            </a:r>
            <a:endParaRPr lang="ru-RU" dirty="0">
              <a:solidFill>
                <a:srgbClr val="A31515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7172807" y="730651"/>
            <a:ext cx="3484690" cy="639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b="1" dirty="0">
                <a:solidFill>
                  <a:srgbClr val="36286E"/>
                </a:solidFill>
                <a:latin typeface="Courier New" panose="02070309020205020404" pitchFamily="49" charset="0"/>
                <a:ea typeface="+mn-ea"/>
                <a:cs typeface="+mn-cs"/>
              </a:rPr>
              <a:t>Добавление дескрипторов для пептидов</a:t>
            </a:r>
          </a:p>
        </p:txBody>
      </p:sp>
      <p:sp>
        <p:nvSpPr>
          <p:cNvPr id="13" name="Стрелка вправо 12"/>
          <p:cNvSpPr/>
          <p:nvPr/>
        </p:nvSpPr>
        <p:spPr>
          <a:xfrm>
            <a:off x="4629573" y="3256383"/>
            <a:ext cx="1030588" cy="802433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BCC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39382"/>
            <a:ext cx="4947733" cy="2428357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8798165" y="1885375"/>
            <a:ext cx="2354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T-scales</a:t>
            </a:r>
            <a:endParaRPr lang="ru-RU" dirty="0" smtClean="0">
              <a:solidFill>
                <a:srgbClr val="A31515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VHSE-scales</a:t>
            </a:r>
            <a:endParaRPr lang="ru-RU" dirty="0" smtClean="0">
              <a:solidFill>
                <a:srgbClr val="A31515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Z-scales</a:t>
            </a:r>
            <a:endParaRPr lang="en-US" dirty="0">
              <a:solidFill>
                <a:srgbClr val="A3151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84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0919" y="522513"/>
            <a:ext cx="10870162" cy="5253136"/>
          </a:xfrm>
          <a:prstGeom prst="rect">
            <a:avLst/>
          </a:prstGeom>
          <a:solidFill>
            <a:schemeClr val="bg1"/>
          </a:solidFill>
          <a:ln w="57150">
            <a:solidFill>
              <a:srgbClr val="BCC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60919" y="522513"/>
            <a:ext cx="7574902" cy="1236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362674"/>
                </a:solidFill>
                <a:latin typeface="Arial Black" panose="020B0A04020102020204" pitchFamily="34" charset="0"/>
              </a:rPr>
              <a:t>Создание классификатора</a:t>
            </a:r>
            <a:endParaRPr lang="ru-RU" sz="4000" dirty="0">
              <a:solidFill>
                <a:srgbClr val="362674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726458" y="2049846"/>
            <a:ext cx="4435879" cy="78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 smtClean="0">
                <a:solidFill>
                  <a:srgbClr val="36286E"/>
                </a:solidFill>
                <a:latin typeface="Courier New" panose="02070309020205020404" pitchFamily="49" charset="0"/>
                <a:ea typeface="+mn-ea"/>
                <a:cs typeface="+mn-cs"/>
              </a:rPr>
              <a:t>Готовый </a:t>
            </a:r>
            <a:r>
              <a:rPr lang="ru-RU" sz="1800" b="1" dirty="0" err="1" smtClean="0">
                <a:solidFill>
                  <a:srgbClr val="36286E"/>
                </a:solidFill>
                <a:latin typeface="Courier New" panose="02070309020205020404" pitchFamily="49" charset="0"/>
                <a:ea typeface="+mn-ea"/>
                <a:cs typeface="+mn-cs"/>
              </a:rPr>
              <a:t>датасет</a:t>
            </a:r>
            <a:r>
              <a:rPr lang="ru-RU" sz="1800" b="1" dirty="0" smtClean="0">
                <a:solidFill>
                  <a:srgbClr val="36286E"/>
                </a:solidFill>
                <a:latin typeface="Courier New" panose="02070309020205020404" pitchFamily="49" charset="0"/>
                <a:ea typeface="+mn-ea"/>
                <a:cs typeface="+mn-cs"/>
              </a:rPr>
              <a:t> с </a:t>
            </a:r>
            <a:br>
              <a:rPr lang="ru-RU" sz="1800" b="1" dirty="0" smtClean="0">
                <a:solidFill>
                  <a:srgbClr val="36286E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ru-RU" sz="1800" b="1" dirty="0" smtClean="0">
                <a:solidFill>
                  <a:srgbClr val="36286E"/>
                </a:solidFill>
                <a:latin typeface="Courier New" panose="02070309020205020404" pitchFamily="49" charset="0"/>
                <a:ea typeface="+mn-ea"/>
                <a:cs typeface="+mn-cs"/>
              </a:rPr>
              <a:t>дескрипторами коррелирующими с </a:t>
            </a:r>
            <a:r>
              <a:rPr lang="ru-RU" sz="1800" b="1" dirty="0" err="1" smtClean="0">
                <a:solidFill>
                  <a:srgbClr val="36286E"/>
                </a:solidFill>
                <a:latin typeface="Courier New" panose="02070309020205020404" pitchFamily="49" charset="0"/>
                <a:ea typeface="+mn-ea"/>
                <a:cs typeface="+mn-cs"/>
              </a:rPr>
              <a:t>таргетом</a:t>
            </a:r>
            <a:endParaRPr lang="ru-RU" sz="1800" b="1" dirty="0">
              <a:solidFill>
                <a:srgbClr val="36286E"/>
              </a:solidFill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920885" y="3196605"/>
            <a:ext cx="1030588" cy="802433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BCC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32141"/>
          <a:stretch/>
        </p:blipFill>
        <p:spPr>
          <a:xfrm>
            <a:off x="843997" y="2939651"/>
            <a:ext cx="3893810" cy="243193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26" y="625224"/>
            <a:ext cx="4244952" cy="3530395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6357259" y="4155619"/>
            <a:ext cx="28388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ans</a:t>
            </a:r>
            <a:r>
              <a:rPr lang="en-US" b="0" i="0" dirty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1.000000</a:t>
            </a:r>
            <a:endParaRPr lang="ru-RU" b="0" i="0" dirty="0" smtClean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E4 0.672970 </a:t>
            </a:r>
            <a:endParaRPr lang="ru-RU" b="0" i="0" dirty="0" smtClean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SVGER9 0.626761</a:t>
            </a:r>
            <a:endParaRPr lang="ru-RU" b="0" i="0" dirty="0" smtClean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Z3 0.607353</a:t>
            </a:r>
            <a:endParaRPr lang="ru-RU" b="0" i="0" dirty="0" smtClean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SVGER2 0.569634</a:t>
            </a:r>
            <a:endParaRPr lang="ru-RU" b="0" i="0" dirty="0" smtClean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801969" y="4131198"/>
            <a:ext cx="26623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VHSE5 -0.597042 </a:t>
            </a:r>
            <a:endParaRPr lang="ru-RU" b="0" i="0" dirty="0" smtClean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BLOSUM7 -0.604012 </a:t>
            </a:r>
            <a:endParaRPr lang="ru-RU" b="0" i="0" dirty="0" smtClean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SVGER5 -0.619159 </a:t>
            </a:r>
            <a:endParaRPr lang="ru-RU" b="0" i="0" dirty="0" smtClean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ProtFP4 -0.632785 </a:t>
            </a:r>
            <a:endParaRPr lang="ru-RU" b="0" i="0" dirty="0" smtClean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PP3 -0.641023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02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0919" y="522513"/>
            <a:ext cx="10870162" cy="5253136"/>
          </a:xfrm>
          <a:prstGeom prst="rect">
            <a:avLst/>
          </a:prstGeom>
          <a:solidFill>
            <a:schemeClr val="bg1"/>
          </a:solidFill>
          <a:ln w="57150">
            <a:solidFill>
              <a:srgbClr val="BCC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60919" y="522513"/>
            <a:ext cx="7574902" cy="1236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362674"/>
                </a:solidFill>
                <a:latin typeface="Arial Black" panose="020B0A04020102020204" pitchFamily="34" charset="0"/>
              </a:rPr>
              <a:t>Создание классификатора</a:t>
            </a:r>
            <a:endParaRPr lang="ru-RU" sz="4000" dirty="0">
              <a:solidFill>
                <a:srgbClr val="362674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834461" y="3149081"/>
            <a:ext cx="1030588" cy="802433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BCC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422" y="1858370"/>
            <a:ext cx="5344034" cy="381816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07851" y="1861202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!pip install </a:t>
            </a:r>
            <a:r>
              <a:rPr lang="en-US" b="1" dirty="0" err="1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catboost</a:t>
            </a:r>
            <a:endParaRPr lang="en-US" b="1" dirty="0" smtClean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78" y="2385089"/>
            <a:ext cx="3719610" cy="276472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728859" y="835925"/>
            <a:ext cx="28388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F-1 </a:t>
            </a:r>
            <a:r>
              <a:rPr lang="ru-RU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мера: 0,91</a:t>
            </a:r>
          </a:p>
          <a:p>
            <a:r>
              <a:rPr lang="ru-RU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Точность определения:0,908</a:t>
            </a:r>
            <a:endParaRPr lang="ru-RU" b="0" i="0" dirty="0" smtClean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8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0919" y="522513"/>
            <a:ext cx="10870162" cy="5253136"/>
          </a:xfrm>
          <a:prstGeom prst="rect">
            <a:avLst/>
          </a:prstGeom>
          <a:solidFill>
            <a:schemeClr val="bg1"/>
          </a:solidFill>
          <a:ln w="57150">
            <a:solidFill>
              <a:srgbClr val="6B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60919" y="522513"/>
            <a:ext cx="7574902" cy="1236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362674"/>
                </a:solidFill>
                <a:latin typeface="Arial Black" panose="020B0A04020102020204" pitchFamily="34" charset="0"/>
              </a:rPr>
              <a:t>Создание регрессора</a:t>
            </a:r>
            <a:br>
              <a:rPr lang="ru-RU" sz="4000" dirty="0" smtClean="0">
                <a:solidFill>
                  <a:srgbClr val="362674"/>
                </a:solidFill>
                <a:latin typeface="Arial Black" panose="020B0A04020102020204" pitchFamily="34" charset="0"/>
              </a:rPr>
            </a:br>
            <a:r>
              <a:rPr lang="ru-RU" sz="4000" dirty="0" smtClean="0">
                <a:solidFill>
                  <a:srgbClr val="362674"/>
                </a:solidFill>
                <a:latin typeface="Arial Black" panose="020B0A04020102020204" pitchFamily="34" charset="0"/>
              </a:rPr>
              <a:t>Определение </a:t>
            </a:r>
            <a:r>
              <a:rPr lang="en-US" sz="4000" dirty="0" smtClean="0">
                <a:solidFill>
                  <a:srgbClr val="362674"/>
                </a:solidFill>
                <a:latin typeface="Arial Black" panose="020B0A04020102020204" pitchFamily="34" charset="0"/>
              </a:rPr>
              <a:t>Uptake</a:t>
            </a:r>
            <a:endParaRPr lang="ru-RU" sz="4000" dirty="0">
              <a:solidFill>
                <a:srgbClr val="362674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37263" y="1850618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Первичное знакомство с </a:t>
            </a:r>
            <a:r>
              <a:rPr lang="ru-RU" b="1" dirty="0" err="1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датасетом</a:t>
            </a:r>
            <a:endParaRPr lang="en-US" b="1" dirty="0" smtClean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7263" y="2216291"/>
            <a:ext cx="4478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Метод определения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Uptake: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Mean Fluorescence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Привели концентрацию, время, температуру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Очистка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Заполнение пропусков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350" y="3094807"/>
            <a:ext cx="5749605" cy="251890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742445" y="2725475"/>
            <a:ext cx="357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Предобработанный</a:t>
            </a:r>
            <a:r>
              <a:rPr lang="ru-RU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ru-RU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датасет</a:t>
            </a:r>
            <a:endParaRPr lang="ru-RU" dirty="0" smtClean="0">
              <a:solidFill>
                <a:srgbClr val="A31515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5491612" y="2563802"/>
            <a:ext cx="1030588" cy="802433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6B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5" t="32818" r="4546" b="20181"/>
          <a:stretch/>
        </p:blipFill>
        <p:spPr>
          <a:xfrm>
            <a:off x="937989" y="3928671"/>
            <a:ext cx="4298338" cy="16850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441" y="718924"/>
            <a:ext cx="2985800" cy="181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3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0919" y="522513"/>
            <a:ext cx="10870162" cy="5253136"/>
          </a:xfrm>
          <a:prstGeom prst="rect">
            <a:avLst/>
          </a:prstGeom>
          <a:solidFill>
            <a:schemeClr val="bg1"/>
          </a:solidFill>
          <a:ln w="57150">
            <a:solidFill>
              <a:srgbClr val="6B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60919" y="522513"/>
            <a:ext cx="7574902" cy="1236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362674"/>
                </a:solidFill>
                <a:latin typeface="Arial Black" panose="020B0A04020102020204" pitchFamily="34" charset="0"/>
              </a:rPr>
              <a:t>Создание регрессора</a:t>
            </a:r>
            <a:br>
              <a:rPr lang="ru-RU" sz="4000" dirty="0" smtClean="0">
                <a:solidFill>
                  <a:srgbClr val="362674"/>
                </a:solidFill>
                <a:latin typeface="Arial Black" panose="020B0A04020102020204" pitchFamily="34" charset="0"/>
              </a:rPr>
            </a:br>
            <a:r>
              <a:rPr lang="ru-RU" sz="4000" dirty="0" smtClean="0">
                <a:solidFill>
                  <a:srgbClr val="362674"/>
                </a:solidFill>
                <a:latin typeface="Arial Black" panose="020B0A04020102020204" pitchFamily="34" charset="0"/>
              </a:rPr>
              <a:t>Определение </a:t>
            </a:r>
            <a:r>
              <a:rPr lang="en-US" sz="4000" dirty="0" smtClean="0">
                <a:solidFill>
                  <a:srgbClr val="362674"/>
                </a:solidFill>
                <a:latin typeface="Arial Black" panose="020B0A04020102020204" pitchFamily="34" charset="0"/>
              </a:rPr>
              <a:t>Uptake</a:t>
            </a:r>
            <a:endParaRPr lang="ru-RU" sz="4000" dirty="0">
              <a:solidFill>
                <a:srgbClr val="362674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055339" y="2032468"/>
            <a:ext cx="42893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Добавили Гидрофобность, Молекулярный вес, Изоэлектрическую точку,</a:t>
            </a:r>
          </a:p>
          <a:p>
            <a:pPr algn="ctr"/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Aliphatic index, Instability index</a:t>
            </a:r>
            <a:endParaRPr lang="ru-RU" dirty="0" smtClean="0">
              <a:solidFill>
                <a:srgbClr val="A31515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5809881" y="2557020"/>
            <a:ext cx="1030588" cy="802433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6B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65212" y="2330826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$ pip install peptides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954833" y="2653836"/>
            <a:ext cx="2710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A31515"/>
                </a:solidFill>
                <a:latin typeface="Courier New" panose="02070309020205020404" pitchFamily="49" charset="0"/>
              </a:rPr>
              <a:t>QSAR</a:t>
            </a:r>
            <a:r>
              <a:rPr lang="ru-RU" b="1" smtClean="0">
                <a:solidFill>
                  <a:srgbClr val="A31515"/>
                </a:solidFill>
                <a:latin typeface="Courier New" panose="02070309020205020404" pitchFamily="49" charset="0"/>
              </a:rPr>
              <a:t>-дескрипторы</a:t>
            </a:r>
            <a:r>
              <a:rPr lang="en-US" b="1" smtClean="0">
                <a:solidFill>
                  <a:srgbClr val="A31515"/>
                </a:solidFill>
                <a:latin typeface="Courier New" panose="02070309020205020404" pitchFamily="49" charset="0"/>
              </a:rPr>
              <a:t>:</a:t>
            </a:r>
            <a:endParaRPr lang="ru-RU" b="1" smtClean="0">
              <a:solidFill>
                <a:srgbClr val="A31515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A31515"/>
                </a:solidFill>
                <a:latin typeface="Courier New" panose="02070309020205020404" pitchFamily="49" charset="0"/>
              </a:rPr>
              <a:t>BLOSUM indices</a:t>
            </a:r>
            <a:endParaRPr lang="ru-RU" smtClean="0">
              <a:solidFill>
                <a:srgbClr val="A31515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A31515"/>
                </a:solidFill>
                <a:latin typeface="Courier New" panose="02070309020205020404" pitchFamily="49" charset="0"/>
              </a:rPr>
              <a:t>MS-WHIM scores</a:t>
            </a:r>
            <a:endParaRPr lang="ru-RU" smtClean="0">
              <a:solidFill>
                <a:srgbClr val="A31515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A31515"/>
                </a:solidFill>
                <a:latin typeface="Courier New" panose="02070309020205020404" pitchFamily="49" charset="0"/>
              </a:rPr>
              <a:t>PCP descriptors</a:t>
            </a:r>
            <a:endParaRPr lang="ru-RU" dirty="0">
              <a:solidFill>
                <a:srgbClr val="A31515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2031640" y="1778149"/>
            <a:ext cx="3484690" cy="639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b="1" dirty="0">
                <a:solidFill>
                  <a:srgbClr val="36286E"/>
                </a:solidFill>
                <a:latin typeface="Courier New" panose="02070309020205020404" pitchFamily="49" charset="0"/>
                <a:ea typeface="+mn-ea"/>
                <a:cs typeface="+mn-cs"/>
              </a:rPr>
              <a:t>Добавление дескрипторов для пептидов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656998" y="2932873"/>
            <a:ext cx="2354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T-scales</a:t>
            </a:r>
            <a:endParaRPr lang="ru-RU" dirty="0" smtClean="0">
              <a:solidFill>
                <a:srgbClr val="A31515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VHSE-scales</a:t>
            </a:r>
            <a:endParaRPr lang="ru-RU" dirty="0" smtClean="0">
              <a:solidFill>
                <a:srgbClr val="A31515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Z-scales</a:t>
            </a:r>
            <a:endParaRPr lang="en-US" dirty="0">
              <a:solidFill>
                <a:srgbClr val="A31515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410324" y="4223236"/>
            <a:ext cx="3942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36286E"/>
                </a:solidFill>
                <a:latin typeface="Courier New" panose="02070309020205020404" pitchFamily="49" charset="0"/>
              </a:rPr>
              <a:t>Низкая корреляция дескрипторов</a:t>
            </a:r>
            <a:br>
              <a:rPr lang="ru-RU" b="1" dirty="0" smtClean="0">
                <a:solidFill>
                  <a:srgbClr val="36286E"/>
                </a:solidFill>
                <a:latin typeface="Courier New" panose="02070309020205020404" pitchFamily="49" charset="0"/>
              </a:rPr>
            </a:br>
            <a:r>
              <a:rPr lang="ru-RU" b="1" dirty="0" smtClean="0">
                <a:solidFill>
                  <a:srgbClr val="36286E"/>
                </a:solidFill>
                <a:latin typeface="Courier New" panose="02070309020205020404" pitchFamily="49" charset="0"/>
              </a:rPr>
              <a:t>с </a:t>
            </a:r>
            <a:r>
              <a:rPr lang="en-US" b="1" dirty="0" smtClean="0">
                <a:solidFill>
                  <a:srgbClr val="36286E"/>
                </a:solidFill>
                <a:latin typeface="Courier New" panose="02070309020205020404" pitchFamily="49" charset="0"/>
              </a:rPr>
              <a:t>Uptake</a:t>
            </a:r>
            <a:endParaRPr lang="ru-RU" b="1" dirty="0" smtClean="0">
              <a:solidFill>
                <a:srgbClr val="36286E"/>
              </a:solidFill>
              <a:latin typeface="Courier New" panose="020703090202050204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638" y="3747172"/>
            <a:ext cx="39243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8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0919" y="522513"/>
            <a:ext cx="10870162" cy="5253136"/>
          </a:xfrm>
          <a:prstGeom prst="rect">
            <a:avLst/>
          </a:prstGeom>
          <a:solidFill>
            <a:schemeClr val="bg1"/>
          </a:solidFill>
          <a:ln w="57150">
            <a:solidFill>
              <a:srgbClr val="6B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60919" y="522513"/>
            <a:ext cx="7574902" cy="1236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362674"/>
                </a:solidFill>
                <a:latin typeface="Arial Black" panose="020B0A04020102020204" pitchFamily="34" charset="0"/>
              </a:rPr>
              <a:t>Создание регрессора</a:t>
            </a:r>
            <a:br>
              <a:rPr lang="ru-RU" sz="4000" dirty="0" smtClean="0">
                <a:solidFill>
                  <a:srgbClr val="362674"/>
                </a:solidFill>
                <a:latin typeface="Arial Black" panose="020B0A04020102020204" pitchFamily="34" charset="0"/>
              </a:rPr>
            </a:br>
            <a:r>
              <a:rPr lang="ru-RU" sz="4000" dirty="0" smtClean="0">
                <a:solidFill>
                  <a:srgbClr val="362674"/>
                </a:solidFill>
                <a:latin typeface="Arial Black" panose="020B0A04020102020204" pitchFamily="34" charset="0"/>
              </a:rPr>
              <a:t>Определение </a:t>
            </a:r>
            <a:r>
              <a:rPr lang="en-US" sz="4000" dirty="0" smtClean="0">
                <a:solidFill>
                  <a:srgbClr val="362674"/>
                </a:solidFill>
                <a:latin typeface="Arial Black" panose="020B0A04020102020204" pitchFamily="34" charset="0"/>
              </a:rPr>
              <a:t>Uptake</a:t>
            </a:r>
            <a:endParaRPr lang="ru-RU" sz="4000" dirty="0">
              <a:solidFill>
                <a:srgbClr val="362674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5720217" y="4145376"/>
            <a:ext cx="1030588" cy="802433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6B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39739" y="1722974"/>
            <a:ext cx="105915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catboost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CatBoostRegressor</a:t>
            </a:r>
            <a:endParaRPr lang="en-US" b="1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Initialize the </a:t>
            </a:r>
            <a:r>
              <a:rPr lang="en-US" b="1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CatBoostRegressor</a:t>
            </a:r>
            <a:r>
              <a:rPr lang="en-US" b="1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with RMSE as the loss function</a:t>
            </a:r>
            <a:endParaRPr lang="en-US" b="1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CatBoostRegressor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loss_function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'RMSE'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Fit the model on the training data with verbose logging every 100 iterations</a:t>
            </a:r>
            <a:endParaRPr lang="en-US" b="1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verbose=</a:t>
            </a:r>
            <a:r>
              <a:rPr lang="en-US" b="1" dirty="0" smtClean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448370" y="5218713"/>
            <a:ext cx="3942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36286E"/>
                </a:solidFill>
                <a:latin typeface="Courier New" panose="02070309020205020404" pitchFamily="49" charset="0"/>
              </a:rPr>
              <a:t>Низкая точность модели</a:t>
            </a:r>
            <a:endParaRPr lang="ru-RU" sz="2000" b="1" dirty="0" smtClean="0">
              <a:solidFill>
                <a:srgbClr val="36286E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22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2C96635-8036-2F2C-219A-767E95D4E975}"/>
              </a:ext>
            </a:extLst>
          </p:cNvPr>
          <p:cNvGrpSpPr/>
          <p:nvPr/>
        </p:nvGrpSpPr>
        <p:grpSpPr>
          <a:xfrm>
            <a:off x="410854" y="4955991"/>
            <a:ext cx="3023276" cy="1560074"/>
            <a:chOff x="5064276" y="3595819"/>
            <a:chExt cx="1741843" cy="898454"/>
          </a:xfrm>
          <a:solidFill>
            <a:schemeClr val="bg1"/>
          </a:solidFill>
        </p:grpSpPr>
        <p:sp>
          <p:nvSpPr>
            <p:cNvPr id="3" name="Google Shape;105;p2">
              <a:extLst>
                <a:ext uri="{FF2B5EF4-FFF2-40B4-BE49-F238E27FC236}">
                  <a16:creationId xmlns:a16="http://schemas.microsoft.com/office/drawing/2014/main" id="{A96E96EE-8846-9029-BEDF-F708AECBC068}"/>
                </a:ext>
              </a:extLst>
            </p:cNvPr>
            <p:cNvSpPr/>
            <p:nvPr/>
          </p:nvSpPr>
          <p:spPr>
            <a:xfrm>
              <a:off x="5064277" y="3595819"/>
              <a:ext cx="1741842" cy="513865"/>
            </a:xfrm>
            <a:prstGeom prst="rect">
              <a:avLst/>
            </a:prstGeom>
            <a:grpFill/>
            <a:ln w="57150">
              <a:solidFill>
                <a:srgbClr val="BCCE58"/>
              </a:solidFill>
            </a:ln>
          </p:spPr>
          <p:txBody>
            <a:bodyPr spcFirstLastPara="1" wrap="square" lIns="121900" tIns="60933" rIns="121900" bIns="60933" anchor="ctr" anchorCtr="0">
              <a:spAutoFit/>
            </a:bodyPr>
            <a:lstStyle/>
            <a:p>
              <a:pPr algn="ctr"/>
              <a:r>
                <a:rPr lang="ru-RU" sz="2400" b="1" dirty="0" smtClean="0">
                  <a:solidFill>
                    <a:srgbClr val="003B6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Муравьева </a:t>
              </a:r>
              <a:endParaRPr lang="ru-RU" sz="2400" b="1" dirty="0">
                <a:solidFill>
                  <a:srgbClr val="003B65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algn="ctr"/>
              <a:r>
                <a:rPr lang="ru-RU" sz="2400" b="1" dirty="0" smtClean="0">
                  <a:solidFill>
                    <a:srgbClr val="003B6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Арина</a:t>
              </a:r>
              <a:endParaRPr sz="2400" b="1" dirty="0"/>
            </a:p>
          </p:txBody>
        </p:sp>
        <p:sp>
          <p:nvSpPr>
            <p:cNvPr id="4" name="Google Shape;106;p2">
              <a:extLst>
                <a:ext uri="{FF2B5EF4-FFF2-40B4-BE49-F238E27FC236}">
                  <a16:creationId xmlns:a16="http://schemas.microsoft.com/office/drawing/2014/main" id="{82B68E04-DD05-1423-2854-10DEC3827EBD}"/>
                </a:ext>
              </a:extLst>
            </p:cNvPr>
            <p:cNvSpPr/>
            <p:nvPr/>
          </p:nvSpPr>
          <p:spPr>
            <a:xfrm>
              <a:off x="5064276" y="4127236"/>
              <a:ext cx="1741841" cy="367037"/>
            </a:xfrm>
            <a:prstGeom prst="rect">
              <a:avLst/>
            </a:prstGeom>
            <a:grpFill/>
            <a:ln w="57150">
              <a:solidFill>
                <a:srgbClr val="BCCE58"/>
              </a:solidFill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ru-RU" sz="1600" dirty="0">
                  <a:latin typeface="Arial Narrow"/>
                  <a:ea typeface="Arial Narrow"/>
                  <a:cs typeface="Arial Narrow"/>
                  <a:sym typeface="Arial Narrow"/>
                </a:rPr>
                <a:t>Разработка </a:t>
              </a:r>
              <a:r>
                <a:rPr lang="ru-RU" sz="1600" dirty="0">
                  <a:latin typeface="Arial Narrow"/>
                  <a:ea typeface="Arial Narrow"/>
                  <a:cs typeface="Arial Narrow"/>
                  <a:sym typeface="Arial Narrow"/>
                </a:rPr>
                <a:t>решения</a:t>
              </a:r>
            </a:p>
            <a:p>
              <a:pPr algn="ctr"/>
              <a:r>
                <a:rPr lang="ru-RU" sz="1600" dirty="0">
                  <a:latin typeface="Arial Narrow"/>
                  <a:ea typeface="Arial Narrow"/>
                  <a:cs typeface="Arial Narrow"/>
                  <a:sym typeface="Arial Narrow"/>
                </a:rPr>
                <a:t>Консультант </a:t>
              </a:r>
              <a:r>
                <a:rPr lang="en-US" sz="1600" dirty="0">
                  <a:latin typeface="Arial Narrow"/>
                  <a:ea typeface="Arial Narrow"/>
                  <a:cs typeface="Arial Narrow"/>
                  <a:sym typeface="Arial Narrow"/>
                </a:rPr>
                <a:t>Data-science</a:t>
              </a:r>
              <a:endParaRPr lang="ru-RU" sz="1600" dirty="0"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3" y="1778514"/>
            <a:ext cx="3094451" cy="3094451"/>
          </a:xfrm>
          <a:prstGeom prst="ellipse">
            <a:avLst/>
          </a:prstGeom>
          <a:ln w="76200">
            <a:solidFill>
              <a:srgbClr val="BCCE58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7" b="-140"/>
          <a:stretch/>
        </p:blipFill>
        <p:spPr>
          <a:xfrm>
            <a:off x="8326219" y="1778512"/>
            <a:ext cx="3094451" cy="3094451"/>
          </a:xfrm>
          <a:prstGeom prst="ellipse">
            <a:avLst/>
          </a:prstGeom>
          <a:ln w="76200">
            <a:solidFill>
              <a:srgbClr val="BCCE58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874870" y="1778513"/>
            <a:ext cx="3094451" cy="3094451"/>
          </a:xfrm>
          <a:prstGeom prst="ellipse">
            <a:avLst/>
          </a:prstGeom>
          <a:ln w="76200">
            <a:solidFill>
              <a:srgbClr val="BCCE58"/>
            </a:solidFill>
          </a:ln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2C96635-8036-2F2C-219A-767E95D4E975}"/>
              </a:ext>
            </a:extLst>
          </p:cNvPr>
          <p:cNvGrpSpPr/>
          <p:nvPr/>
        </p:nvGrpSpPr>
        <p:grpSpPr>
          <a:xfrm>
            <a:off x="4956729" y="4955991"/>
            <a:ext cx="3023276" cy="1560074"/>
            <a:chOff x="5064276" y="3595819"/>
            <a:chExt cx="1741843" cy="898454"/>
          </a:xfrm>
          <a:solidFill>
            <a:schemeClr val="bg1"/>
          </a:solidFill>
        </p:grpSpPr>
        <p:sp>
          <p:nvSpPr>
            <p:cNvPr id="9" name="Google Shape;105;p2">
              <a:extLst>
                <a:ext uri="{FF2B5EF4-FFF2-40B4-BE49-F238E27FC236}">
                  <a16:creationId xmlns:a16="http://schemas.microsoft.com/office/drawing/2014/main" id="{A96E96EE-8846-9029-BEDF-F708AECBC068}"/>
                </a:ext>
              </a:extLst>
            </p:cNvPr>
            <p:cNvSpPr/>
            <p:nvPr/>
          </p:nvSpPr>
          <p:spPr>
            <a:xfrm>
              <a:off x="5064277" y="3595819"/>
              <a:ext cx="1741842" cy="513865"/>
            </a:xfrm>
            <a:prstGeom prst="rect">
              <a:avLst/>
            </a:prstGeom>
            <a:grpFill/>
            <a:ln w="57150">
              <a:solidFill>
                <a:srgbClr val="BCCE58"/>
              </a:solidFill>
            </a:ln>
          </p:spPr>
          <p:txBody>
            <a:bodyPr spcFirstLastPara="1" wrap="square" lIns="121900" tIns="60933" rIns="121900" bIns="60933" anchor="ctr" anchorCtr="0">
              <a:spAutoFit/>
            </a:bodyPr>
            <a:lstStyle/>
            <a:p>
              <a:pPr algn="ctr"/>
              <a:r>
                <a:rPr lang="ru-RU" sz="2400" b="1" dirty="0" err="1" smtClean="0">
                  <a:solidFill>
                    <a:srgbClr val="003B6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Мяльдзин</a:t>
              </a:r>
              <a:r>
                <a:rPr lang="ru-RU" sz="2400" b="1" dirty="0" smtClean="0">
                  <a:solidFill>
                    <a:srgbClr val="003B6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</a:p>
            <a:p>
              <a:pPr algn="ctr"/>
              <a:r>
                <a:rPr lang="ru-RU" sz="2400" b="1" dirty="0" smtClean="0">
                  <a:solidFill>
                    <a:srgbClr val="003B6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Никита</a:t>
              </a:r>
              <a:endParaRPr lang="ru-RU" sz="2400" b="1" dirty="0"/>
            </a:p>
          </p:txBody>
        </p:sp>
        <p:sp>
          <p:nvSpPr>
            <p:cNvPr id="10" name="Google Shape;106;p2">
              <a:extLst>
                <a:ext uri="{FF2B5EF4-FFF2-40B4-BE49-F238E27FC236}">
                  <a16:creationId xmlns:a16="http://schemas.microsoft.com/office/drawing/2014/main" id="{82B68E04-DD05-1423-2854-10DEC3827EBD}"/>
                </a:ext>
              </a:extLst>
            </p:cNvPr>
            <p:cNvSpPr/>
            <p:nvPr/>
          </p:nvSpPr>
          <p:spPr>
            <a:xfrm>
              <a:off x="5064276" y="4127236"/>
              <a:ext cx="1741841" cy="367037"/>
            </a:xfrm>
            <a:prstGeom prst="rect">
              <a:avLst/>
            </a:prstGeom>
            <a:grpFill/>
            <a:ln w="57150">
              <a:solidFill>
                <a:srgbClr val="BCCE58"/>
              </a:solidFill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ru-RU" sz="1600" dirty="0" smtClean="0">
                  <a:latin typeface="Arial Narrow"/>
                  <a:ea typeface="Arial Narrow"/>
                  <a:cs typeface="Arial Narrow"/>
                  <a:sym typeface="Arial Narrow"/>
                </a:rPr>
                <a:t>Разработка решения</a:t>
              </a:r>
            </a:p>
            <a:p>
              <a:pPr algn="ctr"/>
              <a:r>
                <a:rPr lang="ru-RU" sz="1600" dirty="0" smtClean="0">
                  <a:latin typeface="Arial Narrow"/>
                  <a:ea typeface="Arial Narrow"/>
                  <a:cs typeface="Arial Narrow"/>
                  <a:sym typeface="Arial Narrow"/>
                </a:rPr>
                <a:t>Анализ данных</a:t>
              </a:r>
              <a:endParaRPr lang="ru-RU" sz="1600" dirty="0"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2C96635-8036-2F2C-219A-767E95D4E975}"/>
              </a:ext>
            </a:extLst>
          </p:cNvPr>
          <p:cNvGrpSpPr/>
          <p:nvPr/>
        </p:nvGrpSpPr>
        <p:grpSpPr>
          <a:xfrm>
            <a:off x="8476236" y="4955990"/>
            <a:ext cx="3023276" cy="1560075"/>
            <a:chOff x="5064276" y="3595819"/>
            <a:chExt cx="1741843" cy="898455"/>
          </a:xfrm>
          <a:solidFill>
            <a:schemeClr val="bg1"/>
          </a:solidFill>
        </p:grpSpPr>
        <p:sp>
          <p:nvSpPr>
            <p:cNvPr id="12" name="Google Shape;105;p2">
              <a:extLst>
                <a:ext uri="{FF2B5EF4-FFF2-40B4-BE49-F238E27FC236}">
                  <a16:creationId xmlns:a16="http://schemas.microsoft.com/office/drawing/2014/main" id="{A96E96EE-8846-9029-BEDF-F708AECBC068}"/>
                </a:ext>
              </a:extLst>
            </p:cNvPr>
            <p:cNvSpPr/>
            <p:nvPr/>
          </p:nvSpPr>
          <p:spPr>
            <a:xfrm>
              <a:off x="5064277" y="3595819"/>
              <a:ext cx="1741842" cy="513865"/>
            </a:xfrm>
            <a:prstGeom prst="rect">
              <a:avLst/>
            </a:prstGeom>
            <a:grpFill/>
            <a:ln w="57150">
              <a:solidFill>
                <a:srgbClr val="BCCE58"/>
              </a:solidFill>
            </a:ln>
          </p:spPr>
          <p:txBody>
            <a:bodyPr spcFirstLastPara="1" wrap="square" lIns="121900" tIns="60933" rIns="121900" bIns="60933" anchor="ctr" anchorCtr="0">
              <a:spAutoFit/>
            </a:bodyPr>
            <a:lstStyle/>
            <a:p>
              <a:pPr algn="ctr"/>
              <a:r>
                <a:rPr lang="ru-RU" sz="2400" b="1" dirty="0" smtClean="0">
                  <a:solidFill>
                    <a:srgbClr val="003B6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Хасанов </a:t>
              </a:r>
            </a:p>
            <a:p>
              <a:pPr algn="ctr"/>
              <a:r>
                <a:rPr lang="ru-RU" sz="2400" b="1" dirty="0" smtClean="0">
                  <a:solidFill>
                    <a:srgbClr val="003B6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Артём</a:t>
              </a:r>
              <a:endParaRPr lang="ru-RU" sz="2400" b="1" dirty="0"/>
            </a:p>
          </p:txBody>
        </p:sp>
        <p:sp>
          <p:nvSpPr>
            <p:cNvPr id="13" name="Google Shape;106;p2">
              <a:extLst>
                <a:ext uri="{FF2B5EF4-FFF2-40B4-BE49-F238E27FC236}">
                  <a16:creationId xmlns:a16="http://schemas.microsoft.com/office/drawing/2014/main" id="{82B68E04-DD05-1423-2854-10DEC3827EBD}"/>
                </a:ext>
              </a:extLst>
            </p:cNvPr>
            <p:cNvSpPr/>
            <p:nvPr/>
          </p:nvSpPr>
          <p:spPr>
            <a:xfrm>
              <a:off x="5064276" y="4127236"/>
              <a:ext cx="1741841" cy="367038"/>
            </a:xfrm>
            <a:prstGeom prst="rect">
              <a:avLst/>
            </a:prstGeom>
            <a:grpFill/>
            <a:ln w="57150">
              <a:solidFill>
                <a:srgbClr val="BCCE58"/>
              </a:solidFill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ru-RU" sz="1600" dirty="0">
                  <a:latin typeface="Arial Narrow"/>
                  <a:ea typeface="Arial Narrow"/>
                  <a:cs typeface="Arial Narrow"/>
                  <a:sym typeface="Arial Narrow"/>
                </a:rPr>
                <a:t>Разработка </a:t>
              </a:r>
              <a:r>
                <a:rPr lang="ru-RU" sz="1600" dirty="0">
                  <a:latin typeface="Arial Narrow"/>
                  <a:ea typeface="Arial Narrow"/>
                  <a:cs typeface="Arial Narrow"/>
                  <a:sym typeface="Arial Narrow"/>
                </a:rPr>
                <a:t>решения</a:t>
              </a:r>
            </a:p>
            <a:p>
              <a:pPr algn="ctr"/>
              <a:r>
                <a:rPr lang="ru-RU" sz="1600" dirty="0" smtClean="0">
                  <a:latin typeface="Arial Narrow"/>
                  <a:ea typeface="Calibri"/>
                  <a:cs typeface="Calibri"/>
                  <a:sym typeface="Arial Narrow"/>
                </a:rPr>
                <a:t>Анализ данных</a:t>
              </a:r>
              <a:endParaRPr lang="ru-RU" sz="1600" dirty="0"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10;p2"/>
          <p:cNvSpPr txBox="1">
            <a:spLocks/>
          </p:cNvSpPr>
          <p:nvPr/>
        </p:nvSpPr>
        <p:spPr>
          <a:xfrm>
            <a:off x="3491604" y="448994"/>
            <a:ext cx="5673001" cy="9489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b="1" dirty="0" smtClean="0">
                <a:solidFill>
                  <a:srgbClr val="36286E"/>
                </a:solidFill>
                <a:latin typeface="Arial Narrow"/>
                <a:sym typeface="Arial Narrow"/>
              </a:rPr>
              <a:t>Спасибо за внимание!</a:t>
            </a:r>
            <a:endParaRPr lang="ru-RU" sz="5400" dirty="0">
              <a:solidFill>
                <a:srgbClr val="3628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950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252</Words>
  <Application>Microsoft Office PowerPoint</Application>
  <PresentationFormat>Широкоэкранный</PresentationFormat>
  <Paragraphs>86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Arial Narrow</vt:lpstr>
      <vt:lpstr>Calibri</vt:lpstr>
      <vt:lpstr>Calibri Light</vt:lpstr>
      <vt:lpstr>Courier New</vt:lpstr>
      <vt:lpstr>Тема Office</vt:lpstr>
      <vt:lpstr>Определение  Cell Penetrating peptides</vt:lpstr>
      <vt:lpstr>Команда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 CPP-последовательностей пептидов</dc:title>
  <dc:creator>Артём Хасанов</dc:creator>
  <cp:lastModifiedBy>Артём Хасанов</cp:lastModifiedBy>
  <cp:revision>10</cp:revision>
  <dcterms:created xsi:type="dcterms:W3CDTF">2024-07-23T18:54:42Z</dcterms:created>
  <dcterms:modified xsi:type="dcterms:W3CDTF">2024-07-23T20:46:52Z</dcterms:modified>
</cp:coreProperties>
</file>