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282" r:id="rId15"/>
    <p:sldId id="283" r:id="rId16"/>
    <p:sldId id="307" r:id="rId17"/>
    <p:sldId id="308" r:id="rId18"/>
    <p:sldId id="309" r:id="rId19"/>
    <p:sldId id="310" r:id="rId20"/>
    <p:sldId id="311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F31"/>
    <a:srgbClr val="FFDD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77295" autoAdjust="0"/>
  </p:normalViewPr>
  <p:slideViewPr>
    <p:cSldViewPr>
      <p:cViewPr>
        <p:scale>
          <a:sx n="100" d="100"/>
          <a:sy n="100" d="100"/>
        </p:scale>
        <p:origin x="-20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tr-TR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85BB-DD0D-44C1-A686-713348D9AF5A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Char char="-"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>
              <a:buFontTx/>
              <a:buNone/>
            </a:pPr>
            <a:endParaRPr lang="tr-T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gdx.badlogicgames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://libgdx.badlogicgames.com/index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ibgdx.badlogicgames.com/" TargetMode="External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eakgames/AwesomePingPong" TargetMode="External"/><Relationship Id="rId5" Type="http://schemas.openxmlformats.org/officeDocument/2006/relationships/hyperlink" Target="https://github.com/libgdx/libgdx" TargetMode="External"/><Relationship Id="rId4" Type="http://schemas.openxmlformats.org/officeDocument/2006/relationships/hyperlink" Target="http://www.badlogicgames.com/foru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gdx.badlogicgames.com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bgdx.badlogicgames.com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>
            <a:normAutofit lnSpcReduction="10000"/>
          </a:bodyPr>
          <a:lstStyle>
            <a:extLst/>
          </a:lstStyle>
          <a:p>
            <a:pPr algn="ctr"/>
            <a:r>
              <a:rPr lang="tr-TR" dirty="0" smtClean="0"/>
              <a:t>Android Team</a:t>
            </a:r>
            <a:endParaRPr lang="en-US" dirty="0"/>
          </a:p>
        </p:txBody>
      </p:sp>
      <p:pic>
        <p:nvPicPr>
          <p:cNvPr id="16386" name="Picture 2" descr="http://libgdx.badlogicgames.com/img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" y="742950"/>
            <a:ext cx="2857500" cy="476251"/>
          </a:xfrm>
          <a:prstGeom prst="rect">
            <a:avLst/>
          </a:prstGeom>
          <a:noFill/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3657600" y="742950"/>
            <a:ext cx="4762500" cy="514350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</a:rPr>
              <a:t>İle Oyun Geliştirme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0" y="3943350"/>
            <a:ext cx="18288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Fuat</a:t>
            </a:r>
            <a:r>
              <a:rPr kumimoji="0" lang="tr-TR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Coşkun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 txBox="1">
            <a:spLocks/>
          </p:cNvSpPr>
          <p:nvPr/>
        </p:nvSpPr>
        <p:spPr>
          <a:xfrm>
            <a:off x="7315200" y="3943350"/>
            <a:ext cx="18288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>
                <a:solidFill>
                  <a:srgbClr val="FFFFFF"/>
                </a:solidFill>
              </a:rPr>
              <a:t>Güven Salgun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154"/>
          <p:cNvSpPr/>
          <p:nvPr/>
        </p:nvSpPr>
        <p:spPr>
          <a:xfrm>
            <a:off x="685800" y="4552950"/>
            <a:ext cx="914400" cy="55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</p:sp>
      <p:pic>
        <p:nvPicPr>
          <p:cNvPr id="3074" name="Picture 2" descr="C:\Users\Fuat Coskun\Desktop\Grüner.Androi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476750"/>
            <a:ext cx="628650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410200" y="2114550"/>
            <a:ext cx="2667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graphics.onDrawFrame();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AndroidApplication in depth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495800" y="1352550"/>
            <a:ext cx="762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1000" y="2419350"/>
            <a:ext cx="3581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AndroidApplication.initialize();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00" y="2952750"/>
            <a:ext cx="3581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graphics = new AndroidGraphics();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000" y="3486150"/>
            <a:ext cx="3581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setContentView(graphics.getView());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62600" y="3257550"/>
            <a:ext cx="2362200" cy="304800"/>
          </a:xfrm>
          <a:prstGeom prst="rect">
            <a:avLst/>
          </a:prstGeom>
          <a:solidFill>
            <a:srgbClr val="70E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input.processEvents();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62600" y="3790950"/>
            <a:ext cx="2362200" cy="304800"/>
          </a:xfrm>
          <a:prstGeom prst="rect">
            <a:avLst/>
          </a:prstGeom>
          <a:solidFill>
            <a:srgbClr val="70E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listener.render();</a:t>
            </a:r>
          </a:p>
        </p:txBody>
      </p:sp>
      <p:cxnSp>
        <p:nvCxnSpPr>
          <p:cNvPr id="59" name="Straight Arrow Connector 58"/>
          <p:cNvCxnSpPr>
            <a:stCxn id="46" idx="2"/>
            <a:endCxn id="50" idx="0"/>
          </p:cNvCxnSpPr>
          <p:nvPr/>
        </p:nvCxnSpPr>
        <p:spPr>
          <a:xfrm>
            <a:off x="2171700" y="27241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2"/>
            <a:endCxn id="52" idx="0"/>
          </p:cNvCxnSpPr>
          <p:nvPr/>
        </p:nvCxnSpPr>
        <p:spPr>
          <a:xfrm>
            <a:off x="21717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56" idx="0"/>
          </p:cNvCxnSpPr>
          <p:nvPr/>
        </p:nvCxnSpPr>
        <p:spPr>
          <a:xfrm>
            <a:off x="6743700" y="35623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2600" y="2724150"/>
            <a:ext cx="2362200" cy="304800"/>
          </a:xfrm>
          <a:prstGeom prst="rect">
            <a:avLst/>
          </a:prstGeom>
          <a:solidFill>
            <a:srgbClr val="70E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processRunnables();</a:t>
            </a:r>
          </a:p>
        </p:txBody>
      </p:sp>
      <p:cxnSp>
        <p:nvCxnSpPr>
          <p:cNvPr id="20" name="Straight Arrow Connector 19"/>
          <p:cNvCxnSpPr>
            <a:stCxn id="18" idx="2"/>
            <a:endCxn id="55" idx="0"/>
          </p:cNvCxnSpPr>
          <p:nvPr/>
        </p:nvCxnSpPr>
        <p:spPr>
          <a:xfrm>
            <a:off x="6743700" y="3028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rved Left Arrow 34"/>
          <p:cNvSpPr/>
          <p:nvPr/>
        </p:nvSpPr>
        <p:spPr>
          <a:xfrm>
            <a:off x="8153400" y="2190750"/>
            <a:ext cx="304800" cy="1905000"/>
          </a:xfrm>
          <a:prstGeom prst="curvedLeftArrow">
            <a:avLst/>
          </a:prstGeom>
          <a:solidFill>
            <a:srgbClr val="70EF3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Left Arrow 35"/>
          <p:cNvSpPr/>
          <p:nvPr/>
        </p:nvSpPr>
        <p:spPr>
          <a:xfrm rot="10800000">
            <a:off x="5029201" y="2190750"/>
            <a:ext cx="304800" cy="1905000"/>
          </a:xfrm>
          <a:prstGeom prst="curvedLeftArrow">
            <a:avLst/>
          </a:prstGeom>
          <a:solidFill>
            <a:srgbClr val="70EF3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Threading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UI widgets, textures, bitmap fonts, scene2d widgets etc. are not thread safe objects.</a:t>
            </a:r>
          </a:p>
          <a:p>
            <a:pPr marL="274320" lvl="1"/>
            <a:r>
              <a:rPr lang="tr-TR" dirty="0" smtClean="0"/>
              <a:t>Gdx.app.postRunnable() used for assuring thread safety.</a:t>
            </a:r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/>
            <a:endParaRPr lang="tr-TR" dirty="0" smtClean="0"/>
          </a:p>
        </p:txBody>
      </p:sp>
      <p:sp>
        <p:nvSpPr>
          <p:cNvPr id="4" name="Oval 3"/>
          <p:cNvSpPr/>
          <p:nvPr/>
        </p:nvSpPr>
        <p:spPr>
          <a:xfrm>
            <a:off x="381000" y="3028950"/>
            <a:ext cx="1828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GL Thread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352800" y="30289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render()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4552950"/>
            <a:ext cx="1828800" cy="304800"/>
          </a:xfrm>
          <a:prstGeom prst="ellipse">
            <a:avLst/>
          </a:prstGeom>
          <a:solidFill>
            <a:srgbClr val="70EF3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running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6248400" y="3714750"/>
            <a:ext cx="23622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Another Thread</a:t>
            </a:r>
            <a:endParaRPr lang="tr-TR" dirty="0"/>
          </a:p>
        </p:txBody>
      </p:sp>
      <p:pic>
        <p:nvPicPr>
          <p:cNvPr id="35842" name="Picture 2" descr="C:\Documents and Settings\FCOSKUN\Desktop\DevFest2013\resources\cartoon_dev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556" y="3409950"/>
            <a:ext cx="590044" cy="5334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4" idx="6"/>
            <a:endCxn id="5" idx="1"/>
          </p:cNvCxnSpPr>
          <p:nvPr/>
        </p:nvCxnSpPr>
        <p:spPr>
          <a:xfrm>
            <a:off x="2209800" y="318135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3581400" y="394335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3790950"/>
            <a:ext cx="1676400" cy="2286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use Texture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9" name="Shape 18"/>
          <p:cNvCxnSpPr>
            <a:stCxn id="6" idx="2"/>
            <a:endCxn id="4" idx="4"/>
          </p:cNvCxnSpPr>
          <p:nvPr/>
        </p:nvCxnSpPr>
        <p:spPr>
          <a:xfrm rot="10800000">
            <a:off x="1295400" y="3333750"/>
            <a:ext cx="19812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4" idx="3"/>
          </p:cNvCxnSpPr>
          <p:nvPr/>
        </p:nvCxnSpPr>
        <p:spPr>
          <a:xfrm flipH="1">
            <a:off x="5029200" y="3905250"/>
            <a:ext cx="12192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Features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Audio</a:t>
            </a:r>
          </a:p>
          <a:p>
            <a:pPr marL="548640" lvl="2"/>
            <a:r>
              <a:rPr lang="tr-TR" dirty="0" smtClean="0"/>
              <a:t>Streaming music and sounds (MP3, WAV, OGG).</a:t>
            </a:r>
          </a:p>
          <a:p>
            <a:pPr marL="548640" lvl="2"/>
            <a:r>
              <a:rPr lang="tr-TR" dirty="0" smtClean="0"/>
              <a:t>Voice recording, playback.</a:t>
            </a:r>
          </a:p>
          <a:p>
            <a:pPr marL="274320" lvl="1"/>
            <a:r>
              <a:rPr lang="tr-TR" dirty="0" smtClean="0"/>
              <a:t>Input Handling</a:t>
            </a:r>
          </a:p>
          <a:p>
            <a:pPr marL="548640" lvl="2"/>
            <a:r>
              <a:rPr lang="tr-TR" dirty="0" smtClean="0"/>
              <a:t>Desktop : Mouse, Keyboard.</a:t>
            </a:r>
          </a:p>
          <a:p>
            <a:pPr marL="548640" lvl="2"/>
            <a:r>
              <a:rPr lang="tr-TR" dirty="0" smtClean="0"/>
              <a:t>Mobile Device : TouchScreen, Accelerometer, ...</a:t>
            </a:r>
          </a:p>
          <a:p>
            <a:pPr marL="274320" lvl="1"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Features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Cross-Platform</a:t>
            </a:r>
          </a:p>
          <a:p>
            <a:pPr marL="548640" lvl="2"/>
            <a:r>
              <a:rPr lang="tr-TR" dirty="0" smtClean="0"/>
              <a:t>Interfacing with platform specific code (In App Billing)</a:t>
            </a:r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</p:txBody>
      </p:sp>
      <p:sp>
        <p:nvSpPr>
          <p:cNvPr id="7" name="Rectangle 4"/>
          <p:cNvSpPr txBox="1">
            <a:spLocks/>
          </p:cNvSpPr>
          <p:nvPr/>
        </p:nvSpPr>
        <p:spPr>
          <a:xfrm>
            <a:off x="4572000" y="2266950"/>
            <a:ext cx="4419600" cy="1143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rmAutofit lnSpcReduction="10000"/>
          </a:bodyPr>
          <a:lstStyle>
            <a:extLst/>
          </a:lstStyle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public static void main(String[] argv)  { 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LwjglApplicationConfiguration config = new  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LwjglApplicationConfiguration();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new LwjglApplication(new </a:t>
            </a:r>
            <a:r>
              <a:rPr lang="tr-TR" sz="1200" b="1" dirty="0" smtClean="0">
                <a:latin typeface="Consolas" pitchFamily="49" charset="0"/>
                <a:cs typeface="Consolas" pitchFamily="49" charset="0"/>
              </a:rPr>
              <a:t>MyGame 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new </a:t>
            </a:r>
            <a:r>
              <a:rPr lang="tr-T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DesktopIab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()), config);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tr-T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 txBox="1">
            <a:spLocks/>
          </p:cNvSpPr>
          <p:nvPr/>
        </p:nvSpPr>
        <p:spPr>
          <a:xfrm>
            <a:off x="4572000" y="3486150"/>
            <a:ext cx="44196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void onCreate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savedInstanceStat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AndroidApplicationConfiguration cfg = new</a:t>
            </a:r>
            <a:endParaRPr lang="tr-T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AndroidApplicationConfiguration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tr-T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nitialize(new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200" b="1" dirty="0" smtClean="0">
                <a:latin typeface="Consolas" pitchFamily="49" charset="0"/>
                <a:cs typeface="Consolas" pitchFamily="49" charset="0"/>
              </a:rPr>
              <a:t>MyGame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tr-TR" sz="1200" dirty="0" smtClean="0">
                <a:latin typeface="Consolas" pitchFamily="49" charset="0"/>
                <a:cs typeface="Consolas" pitchFamily="49" charset="0"/>
              </a:rPr>
              <a:t>   new </a:t>
            </a:r>
            <a:r>
              <a:rPr lang="tr-T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AndroidIab</a:t>
            </a:r>
            <a:r>
              <a:rPr lang="tr-TR" sz="1200" dirty="0" smtClean="0">
                <a:latin typeface="Consolas" pitchFamily="49" charset="0"/>
                <a:cs typeface="Consolas" pitchFamily="49" charset="0"/>
              </a:rPr>
              <a:t>())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, cfg);</a:t>
            </a:r>
            <a:endParaRPr lang="tr-T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34315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dirty="0" smtClean="0"/>
              <a:t>IabInterface</a:t>
            </a:r>
          </a:p>
          <a:p>
            <a:pPr algn="ctr"/>
            <a:endParaRPr lang="tr-TR" dirty="0" smtClean="0"/>
          </a:p>
          <a:p>
            <a:r>
              <a:rPr lang="tr-TR" dirty="0" smtClean="0"/>
              <a:t>buyItem(int itemId);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" y="379095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dirty="0" smtClean="0"/>
              <a:t>AndroidIab</a:t>
            </a:r>
          </a:p>
          <a:p>
            <a:pPr algn="ctr"/>
            <a:endParaRPr lang="tr-TR" dirty="0" smtClean="0"/>
          </a:p>
          <a:p>
            <a:r>
              <a:rPr lang="tr-TR" sz="2000" dirty="0" smtClean="0"/>
              <a:t>buyItem(int</a:t>
            </a:r>
            <a:r>
              <a:rPr lang="tr-TR" dirty="0" smtClean="0"/>
              <a:t> </a:t>
            </a:r>
            <a:r>
              <a:rPr lang="tr-TR" sz="2000" dirty="0" smtClean="0"/>
              <a:t>itemId</a:t>
            </a:r>
            <a:r>
              <a:rPr lang="tr-TR" dirty="0" smtClean="0"/>
              <a:t>);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9200" y="272415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417195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0" y="379095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dirty="0" smtClean="0"/>
              <a:t>DesktopIab</a:t>
            </a:r>
          </a:p>
          <a:p>
            <a:pPr algn="ctr"/>
            <a:endParaRPr lang="tr-TR" dirty="0" smtClean="0"/>
          </a:p>
          <a:p>
            <a:r>
              <a:rPr lang="tr-TR" sz="2000" dirty="0" smtClean="0"/>
              <a:t>buyItem(int</a:t>
            </a:r>
            <a:r>
              <a:rPr lang="tr-TR" dirty="0" smtClean="0"/>
              <a:t> </a:t>
            </a:r>
            <a:r>
              <a:rPr lang="tr-TR" sz="2000" dirty="0" smtClean="0"/>
              <a:t>itemId</a:t>
            </a:r>
            <a:r>
              <a:rPr lang="tr-TR" dirty="0" smtClean="0"/>
              <a:t>);</a:t>
            </a:r>
            <a:endParaRPr lang="en-US" dirty="0"/>
          </a:p>
        </p:txBody>
      </p:sp>
      <p:cxnSp>
        <p:nvCxnSpPr>
          <p:cNvPr id="23" name="Elbow Connector 22"/>
          <p:cNvCxnSpPr>
            <a:endCxn id="8" idx="2"/>
          </p:cNvCxnSpPr>
          <p:nvPr/>
        </p:nvCxnSpPr>
        <p:spPr>
          <a:xfrm rot="5400000" flipH="1" flipV="1">
            <a:off x="1466850" y="3009900"/>
            <a:ext cx="457200" cy="11049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8" idx="2"/>
          </p:cNvCxnSpPr>
          <p:nvPr/>
        </p:nvCxnSpPr>
        <p:spPr>
          <a:xfrm rot="16200000" flipV="1">
            <a:off x="2571750" y="3009900"/>
            <a:ext cx="457200" cy="11049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6000" y="417195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5"/>
            <a:ext cx="4038600" cy="3505199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tr-TR" dirty="0" smtClean="0"/>
              <a:t> Graphics</a:t>
            </a:r>
          </a:p>
          <a:p>
            <a:pPr marL="320040" lvl="1" indent="0"/>
            <a:r>
              <a:rPr lang="tr-TR" dirty="0" smtClean="0"/>
              <a:t> Graphics library</a:t>
            </a:r>
          </a:p>
          <a:p>
            <a:pPr marL="320040" lvl="1" indent="0"/>
            <a:r>
              <a:rPr lang="tr-TR" dirty="0" smtClean="0"/>
              <a:t> Rendering</a:t>
            </a:r>
          </a:p>
          <a:p>
            <a:pPr marL="320040" lvl="1" indent="0"/>
            <a:r>
              <a:rPr lang="tr-TR" dirty="0" smtClean="0"/>
              <a:t> Camera</a:t>
            </a:r>
          </a:p>
          <a:p>
            <a:pPr marL="320040" lvl="1" indent="0"/>
            <a:r>
              <a:rPr lang="tr-TR" dirty="0" smtClean="0"/>
              <a:t> scene2d</a:t>
            </a:r>
          </a:p>
          <a:p>
            <a:pPr marL="320040" lvl="1" indent="0"/>
            <a:r>
              <a:rPr lang="tr-TR" dirty="0" smtClean="0"/>
              <a:t> Textures and Fonts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44901" y="1352553"/>
            <a:ext cx="3886200" cy="3657601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tr-TR" dirty="0" smtClean="0"/>
              <a:t> Tools</a:t>
            </a:r>
          </a:p>
          <a:p>
            <a:pPr marL="320040" lvl="1" indent="0"/>
            <a:r>
              <a:rPr lang="tr-TR" dirty="0" smtClean="0"/>
              <a:t> libGDX tools</a:t>
            </a:r>
          </a:p>
          <a:p>
            <a:pPr marL="320040" lvl="1" indent="0"/>
            <a:r>
              <a:rPr lang="tr-TR" dirty="0" smtClean="0"/>
              <a:t> External tools</a:t>
            </a:r>
            <a:endParaRPr lang="en-US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48200" y="1352550"/>
            <a:ext cx="762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Graphics Module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39445"/>
            <a:ext cx="8001000" cy="342902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r>
              <a:rPr lang="tr-TR" dirty="0" smtClean="0"/>
              <a:t>Each version of OpenGL ES can be accessed through its respective interface. (1.0, 1.1, 2.0)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838200" y="1504950"/>
            <a:ext cx="7786742" cy="2511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Gdx.graphics.getWidth();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Gdx.graphics.getHeight(); 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Gdx.graphics.getFramesPerSecond();</a:t>
            </a: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Gdx.gl.glClearColor</a:t>
            </a:r>
            <a:r>
              <a:rPr lang="tr-TR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( 0, 0, 0, 1 </a:t>
            </a:r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Gdx.gl20.glEnable(GL20.GL_NORMALIZE);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Graphics Module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39445"/>
            <a:ext cx="8001000" cy="342902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r>
              <a:rPr lang="tr-TR" dirty="0" smtClean="0"/>
              <a:t>Each version of OpenGL ES can be accessed through its respective interface. (1.0, 1.1, 2.0)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838200" y="1504950"/>
            <a:ext cx="7786742" cy="2511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tr-T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Gdx.graphics.getWidth();</a:t>
            </a:r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Gdx.graphics.getHeight(); 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Gdx.graphics.getFramesPerSecond();</a:t>
            </a: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Gdx.gl.glClearColor</a:t>
            </a:r>
            <a:r>
              <a:rPr lang="tr-TR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( 0, 0, 0, 1 </a:t>
            </a:r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Gdx.gl20.glEnable(GL20.GL_NORMALIZE);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Graphics Module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39445"/>
            <a:ext cx="8001000" cy="342902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r>
              <a:rPr lang="tr-TR" dirty="0" smtClean="0"/>
              <a:t>Each version of OpenGL ES can be accessed through its respective interface. (1.0, 1.1, 2.0)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838200" y="1504950"/>
            <a:ext cx="7786742" cy="2511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Gdx.graphics.getWidth();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Gdx.graphics.getHeight(); 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Gdx.graphics.getFramesPerSecond();</a:t>
            </a: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Gdx.gl.glClearColor</a:t>
            </a:r>
            <a:r>
              <a:rPr lang="tr-TR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( 0, 0, 0, 1 </a:t>
            </a:r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Gdx.gl20.glEnable(GL20.GL_NORMALIZE);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Graphics Module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39445"/>
            <a:ext cx="8001000" cy="342902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r>
              <a:rPr lang="tr-TR" dirty="0" smtClean="0"/>
              <a:t>Each version of OpenGL ES can be accessed through its respective interface. (1.0, 1.1, 2.0)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838200" y="1504950"/>
            <a:ext cx="7786742" cy="2511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Gdx.graphics.getWidth();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Gdx.graphics.getHeight(); 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Gdx.graphics.getFramesPerSecond();</a:t>
            </a: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Gdx.gl.glClearColor</a:t>
            </a:r>
            <a:r>
              <a:rPr lang="tr-TR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( 0, 0, 0, 1 </a:t>
            </a:r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Gdx.gl20.glEnable(GL20.GL_NORMALIZE);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Graphics Module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39445"/>
            <a:ext cx="8001000" cy="342902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r>
              <a:rPr lang="tr-TR" dirty="0" smtClean="0"/>
              <a:t>Each version of OpenGL ES can be accessed through its respective interface. (1.0, 1.1, 2.0)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838200" y="1504950"/>
            <a:ext cx="7786742" cy="2511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Gdx.graphics.getWidth();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Gdx.graphics.getHeight(); 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Gdx.graphics.getFramesPerSecond();</a:t>
            </a: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Gdx.gl.glClearColor( 0, 0, 0, 1 );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Gdx.gl20.glEnable(GL20.GL_NORMALIZE);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3400" y="1352551"/>
            <a:ext cx="4114800" cy="3505199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tr-TR" dirty="0" smtClean="0"/>
              <a:t> Introduction</a:t>
            </a:r>
          </a:p>
          <a:p>
            <a:pPr marL="320040" lvl="1" indent="0"/>
            <a:r>
              <a:rPr lang="tr-TR" dirty="0" smtClean="0"/>
              <a:t> What is libGDX?</a:t>
            </a:r>
          </a:p>
          <a:p>
            <a:pPr marL="320040" lvl="1" indent="0"/>
            <a:r>
              <a:rPr lang="tr-TR" dirty="0" smtClean="0"/>
              <a:t> Why libGDX?</a:t>
            </a:r>
          </a:p>
          <a:p>
            <a:pPr marL="0" indent="0"/>
            <a:r>
              <a:rPr lang="tr-TR" dirty="0" smtClean="0"/>
              <a:t> Lifecycle</a:t>
            </a:r>
          </a:p>
          <a:p>
            <a:pPr marL="320040" lvl="1" indent="0"/>
            <a:r>
              <a:rPr lang="tr-TR" dirty="0" smtClean="0"/>
              <a:t> Android Activity Relation</a:t>
            </a:r>
          </a:p>
          <a:p>
            <a:pPr marL="320040" lvl="1" indent="0"/>
            <a:r>
              <a:rPr lang="tr-TR" dirty="0" smtClean="0"/>
              <a:t> Game Loop</a:t>
            </a:r>
          </a:p>
          <a:p>
            <a:pPr marL="320040" lvl="1" indent="0"/>
            <a:r>
              <a:rPr lang="tr-TR" dirty="0" smtClean="0"/>
              <a:t> Threading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657601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tr-TR" dirty="0" smtClean="0"/>
              <a:t> Features</a:t>
            </a:r>
          </a:p>
          <a:p>
            <a:pPr marL="320040" lvl="1" indent="0"/>
            <a:r>
              <a:rPr lang="tr-TR" dirty="0" smtClean="0"/>
              <a:t> Audio</a:t>
            </a:r>
          </a:p>
          <a:p>
            <a:pPr marL="320040" lvl="1" indent="0"/>
            <a:r>
              <a:rPr lang="tr-TR" dirty="0" smtClean="0"/>
              <a:t> Input Handling</a:t>
            </a:r>
          </a:p>
          <a:p>
            <a:pPr marL="320040" lvl="1" indent="0"/>
            <a:r>
              <a:rPr lang="tr-TR" dirty="0" smtClean="0"/>
              <a:t> Cross-platform</a:t>
            </a:r>
          </a:p>
          <a:p>
            <a:pPr marL="0" indent="0"/>
            <a:r>
              <a:rPr lang="tr-TR" dirty="0" smtClean="0"/>
              <a:t> Graphics</a:t>
            </a:r>
          </a:p>
          <a:p>
            <a:pPr marL="0" indent="0"/>
            <a:r>
              <a:rPr lang="tr-TR" dirty="0" smtClean="0"/>
              <a:t> Tools</a:t>
            </a:r>
          </a:p>
          <a:p>
            <a:pPr marL="0" indent="0"/>
            <a:r>
              <a:rPr lang="tr-TR" dirty="0" smtClean="0"/>
              <a:t> Demo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1352550"/>
            <a:ext cx="762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Graphics Module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39445"/>
            <a:ext cx="8001000" cy="342902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r>
              <a:rPr lang="tr-TR" dirty="0" smtClean="0"/>
              <a:t>Each version of OpenGL ES can be accessed through its respective interface. (1.0, 1.1, 2.0)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838200" y="1504950"/>
            <a:ext cx="7786742" cy="2511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Gdx.graphics.getWidth();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Gdx.graphics.getHeight();     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Gdx.graphics.getFramesPerSecond();</a:t>
            </a: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Gdx.gl.glClearColor</a:t>
            </a:r>
            <a:r>
              <a:rPr lang="tr-TR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( 0, 0, 0, 1 </a:t>
            </a:r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Gdx.gl11.glEnable(GL11.GL_NORMALIZE);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Rendering (Continuous vs. Non-continuous)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48640" lvl="2"/>
            <a:r>
              <a:rPr lang="tr-TR" sz="2400" dirty="0" smtClean="0"/>
              <a:t>Default =&gt; Continous rendering (hardware frequency 50-60 fps etc.)</a:t>
            </a:r>
          </a:p>
          <a:p>
            <a:pPr marL="548640" lvl="2"/>
            <a:r>
              <a:rPr lang="tr-TR" sz="2400" dirty="0" smtClean="0"/>
              <a:t>If many still frames =&gt; Non-continous rendering (on demand)</a:t>
            </a:r>
          </a:p>
          <a:p>
            <a:pPr marL="548640" lvl="2"/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>
              <a:buNone/>
            </a:pPr>
            <a:endParaRPr lang="tr-TR" dirty="0" smtClean="0"/>
          </a:p>
          <a:p>
            <a:pPr marL="548640" lvl="2"/>
            <a:endParaRPr lang="tr-TR" dirty="0" smtClean="0"/>
          </a:p>
          <a:p>
            <a:pPr marL="548640" lvl="2">
              <a:buNone/>
            </a:pPr>
            <a:endParaRPr lang="tr-TR" dirty="0" smtClean="0"/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928662" y="2732486"/>
            <a:ext cx="7858180" cy="1714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rmAutofit fontScale="92500" lnSpcReduction="20000"/>
          </a:bodyPr>
          <a:lstStyle>
            <a:extLst/>
          </a:lstStyle>
          <a:p>
            <a:r>
              <a:rPr lang="tr-TR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Gdx.graphics.setContinuousRendering(false); </a:t>
            </a:r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tr-TR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Gdx.graphics.isContinuousRendering();</a:t>
            </a: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tr-TR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Gdx.graphics.requestRendering();      //Invokes render</a:t>
            </a:r>
          </a:p>
          <a:p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1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Cameras</a:t>
            </a:r>
            <a:endParaRPr lang="tr-T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 smtClean="0"/>
              <a:t>Orthographic Camera</a:t>
            </a:r>
            <a:endParaRPr lang="tr-T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tr-TR" dirty="0" smtClean="0"/>
              <a:t>Perspective Camera</a:t>
            </a:r>
            <a:endParaRPr lang="tr-TR" dirty="0"/>
          </a:p>
        </p:txBody>
      </p:sp>
      <p:pic>
        <p:nvPicPr>
          <p:cNvPr id="1028" name="Picture 4" descr="C:\Users\PeaKZEN\Desktop\Invad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0805" y="2143122"/>
            <a:ext cx="3893756" cy="2089562"/>
          </a:xfrm>
          <a:prstGeom prst="rect">
            <a:avLst/>
          </a:prstGeom>
          <a:noFill/>
        </p:spPr>
      </p:pic>
      <p:pic>
        <p:nvPicPr>
          <p:cNvPr id="11" name="Picture 3" descr="C:\Users\PeaKZEN\Desktop\tavla_ss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932" y="2143122"/>
            <a:ext cx="3868813" cy="208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Cameras - Orthographic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smtClean="0"/>
              <a:t>Orthographic camera ignores the scaling effect, but overlaps objects.</a:t>
            </a:r>
          </a:p>
          <a:p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PeaKZEN\Desktop\graphics_fundamentals_viewport_2dsce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66950"/>
            <a:ext cx="4929222" cy="2713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Cameras - Perspective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smtClean="0"/>
              <a:t>Perspective camera shows the objects in the distance like they are smaller.</a:t>
            </a:r>
          </a:p>
          <a:p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PeaKZEN\Desktop\graphics_fundamentals_viewport_3dsce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266950"/>
            <a:ext cx="6072230" cy="2850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scene2d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Easy to create and manipulate UI elements. </a:t>
            </a:r>
          </a:p>
          <a:p>
            <a:r>
              <a:rPr lang="tr-TR" dirty="0" smtClean="0"/>
              <a:t>All UI elements are Java objects.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Button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Image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Table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WidgetGroup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ScrollPane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scene2d - Actors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</p:txBody>
      </p:sp>
      <p:pic>
        <p:nvPicPr>
          <p:cNvPr id="1026" name="Picture 2" descr="C:\Users\PeaKZEN\Documents\screenshots\actor_diagr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14550"/>
            <a:ext cx="7324757" cy="2819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071671" y="1607337"/>
            <a:ext cx="516955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900" dirty="0" smtClean="0"/>
              <a:t>Elements on the screen are Actors.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scene2d - Actors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71671" y="1607337"/>
            <a:ext cx="516955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900" dirty="0" smtClean="0"/>
              <a:t>Elements on the screen are Actors.</a:t>
            </a:r>
            <a:endParaRPr lang="tr-TR" dirty="0" smtClean="0"/>
          </a:p>
        </p:txBody>
      </p:sp>
      <p:pic>
        <p:nvPicPr>
          <p:cNvPr id="2050" name="Picture 2" descr="C:\Users\PeaKZEN\Documents\screenshots\actor_diagram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14550"/>
            <a:ext cx="7539342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scene2d - Actors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71671" y="1607337"/>
            <a:ext cx="516955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900" dirty="0" smtClean="0"/>
              <a:t>Elements on the screen are Actors.</a:t>
            </a:r>
            <a:endParaRPr lang="tr-TR" dirty="0" smtClean="0"/>
          </a:p>
        </p:txBody>
      </p:sp>
      <p:pic>
        <p:nvPicPr>
          <p:cNvPr id="3074" name="Picture 2" descr="C:\Users\PeaKZEN\Documents\screenshots\actor_diagram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28" y="2114550"/>
            <a:ext cx="7528872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scene2d - Stage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sz="3300" dirty="0" smtClean="0"/>
          </a:p>
          <a:p>
            <a:r>
              <a:rPr lang="tr-TR" sz="3300" dirty="0" smtClean="0"/>
              <a:t>Actors are placed on a Stage.</a:t>
            </a:r>
          </a:p>
          <a:p>
            <a:r>
              <a:rPr lang="tr-TR" sz="3300" dirty="0" smtClean="0"/>
              <a:t>Stage receives input events – fires on Actors.</a:t>
            </a:r>
          </a:p>
          <a:p>
            <a:r>
              <a:rPr lang="tr-TR" sz="3300" dirty="0" smtClean="0"/>
              <a:t>Draws all Actors placed on it. </a:t>
            </a:r>
          </a:p>
        </p:txBody>
      </p:sp>
      <p:pic>
        <p:nvPicPr>
          <p:cNvPr id="4098" name="Picture 2" descr="C:\Users\PeaKZEN\Desktop\puppe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1" y="1393023"/>
            <a:ext cx="5041097" cy="1821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What is libGDX?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Java based cross-platform game &amp; application development framework</a:t>
            </a:r>
          </a:p>
          <a:p>
            <a:pPr marL="274320" lvl="1"/>
            <a:r>
              <a:rPr lang="tr-TR" dirty="0" smtClean="0"/>
              <a:t>Infrastructure:</a:t>
            </a:r>
          </a:p>
          <a:p>
            <a:pPr marL="274320" lvl="1"/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</p:txBody>
      </p:sp>
      <p:pic>
        <p:nvPicPr>
          <p:cNvPr id="7" name="Picture 2" descr="http://libgdx.badlogicgames.com/img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800350"/>
            <a:ext cx="2857500" cy="476251"/>
          </a:xfrm>
          <a:prstGeom prst="rect">
            <a:avLst/>
          </a:prstGeom>
          <a:noFill/>
        </p:spPr>
      </p:pic>
      <p:pic>
        <p:nvPicPr>
          <p:cNvPr id="12289" name="Picture 1" descr="C:\Documents and Settings\FCOSKUN\Desktop\DevFest2013\resources\openG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017818"/>
            <a:ext cx="1905000" cy="839932"/>
          </a:xfrm>
          <a:prstGeom prst="rect">
            <a:avLst/>
          </a:prstGeom>
          <a:noFill/>
        </p:spPr>
      </p:pic>
      <p:pic>
        <p:nvPicPr>
          <p:cNvPr id="12290" name="Picture 2" descr="C:\Documents and Settings\FCOSKUN\Desktop\DevFest2013\resources\lwjg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019550"/>
            <a:ext cx="2286000" cy="762000"/>
          </a:xfrm>
          <a:prstGeom prst="rect">
            <a:avLst/>
          </a:prstGeom>
          <a:noFill/>
        </p:spPr>
      </p:pic>
      <p:pic>
        <p:nvPicPr>
          <p:cNvPr id="12291" name="Picture 3" descr="C:\Documents and Settings\FCOSKUN\Desktop\DevFest2013\resources\OpenAL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4019550"/>
            <a:ext cx="1524000" cy="828040"/>
          </a:xfrm>
          <a:prstGeom prst="rect">
            <a:avLst/>
          </a:prstGeom>
          <a:noFill/>
        </p:spPr>
      </p:pic>
      <p:pic>
        <p:nvPicPr>
          <p:cNvPr id="12292" name="Picture 4" descr="C:\Documents and Settings\FCOSKUN\Desktop\DevFest2013\resources\box2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72050" y="3981450"/>
            <a:ext cx="819150" cy="7239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1828800" y="3333750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352800" y="348615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0" y="333375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3333750"/>
            <a:ext cx="2743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Textures - TextureAtlas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sz="2400" dirty="0" smtClean="0"/>
              <a:t>Images and textures loaded as a TextureAtlas.</a:t>
            </a:r>
          </a:p>
          <a:p>
            <a:r>
              <a:rPr lang="tr-TR" sz="2400" dirty="0" smtClean="0"/>
              <a:t>A TextureAtlas contains multiple textures in one file.</a:t>
            </a:r>
          </a:p>
          <a:p>
            <a:r>
              <a:rPr lang="tr-TR" sz="2400" dirty="0" smtClean="0"/>
              <a:t>A TextureRegion is obtained from the atlas and can be used as a drawable object.</a:t>
            </a:r>
          </a:p>
          <a:p>
            <a:endParaRPr lang="tr-TR" dirty="0"/>
          </a:p>
        </p:txBody>
      </p:sp>
      <p:pic>
        <p:nvPicPr>
          <p:cNvPr id="2050" name="Picture 2" descr="C:\peakspace\RummiPlusAndroid\desktop\assets\images\800x480\Board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131361"/>
            <a:ext cx="3216252" cy="2412189"/>
          </a:xfrm>
          <a:prstGeom prst="rect">
            <a:avLst/>
          </a:prstGeom>
          <a:noFill/>
        </p:spPr>
      </p:pic>
      <p:sp>
        <p:nvSpPr>
          <p:cNvPr id="5" name="Rectangle 4"/>
          <p:cNvSpPr txBox="1">
            <a:spLocks/>
          </p:cNvSpPr>
          <p:nvPr/>
        </p:nvSpPr>
        <p:spPr>
          <a:xfrm>
            <a:off x="4929190" y="3094429"/>
            <a:ext cx="1285884" cy="69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anchor="t">
            <a:normAutofit fontScale="62500" lnSpcReduction="20000"/>
          </a:bodyPr>
          <a:lstStyle>
            <a:extLst/>
          </a:lstStyle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tile-rack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rotate: false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xy</a:t>
            </a:r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 489, 574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size: 44, 62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orig</a:t>
            </a:r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 44, 62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offset: 0, 0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index: -1</a:t>
            </a:r>
            <a:endParaRPr lang="en-US" sz="11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1" name="Picture 3" descr="C:\peakspace\RummiPlusAndroid\desktop\content\800x480\BoardScreen\tile-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027888"/>
            <a:ext cx="3972102" cy="525062"/>
          </a:xfrm>
          <a:prstGeom prst="rect">
            <a:avLst/>
          </a:prstGeom>
          <a:noFill/>
        </p:spPr>
      </p:pic>
      <p:sp>
        <p:nvSpPr>
          <p:cNvPr id="9" name="Plus 8"/>
          <p:cNvSpPr/>
          <p:nvPr/>
        </p:nvSpPr>
        <p:spPr>
          <a:xfrm>
            <a:off x="3929058" y="3105150"/>
            <a:ext cx="9144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Bent Arrow 10"/>
          <p:cNvSpPr/>
          <p:nvPr/>
        </p:nvSpPr>
        <p:spPr>
          <a:xfrm rot="5400000">
            <a:off x="6629985" y="3127629"/>
            <a:ext cx="610362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28" y="2839643"/>
            <a:ext cx="1171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BoardScreen.atlas</a:t>
            </a:r>
            <a:endParaRPr lang="tr-T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smtClean="0"/>
              <a:t>Bitmap fonts are the generic font type in Libgdx.</a:t>
            </a:r>
          </a:p>
          <a:p>
            <a:r>
              <a:rPr lang="tr-TR" dirty="0" smtClean="0"/>
              <a:t>TrueType fonts can be converted to bitmap fonts on the fly.</a:t>
            </a:r>
          </a:p>
          <a:p>
            <a:r>
              <a:rPr lang="tr-TR" dirty="0" smtClean="0"/>
              <a:t>Bitmap fonts are packed just like a TextureAtlas.</a:t>
            </a:r>
            <a:endParaRPr lang="tr-TR" dirty="0"/>
          </a:p>
        </p:txBody>
      </p:sp>
      <p:pic>
        <p:nvPicPr>
          <p:cNvPr id="3074" name="Picture 2" descr="C:\peakspace\RummiPlusAndroid\desktop\assets\images\800x480\steelfi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5" y="3649270"/>
            <a:ext cx="3019413" cy="1132280"/>
          </a:xfrm>
          <a:prstGeom prst="rect">
            <a:avLst/>
          </a:prstGeom>
          <a:noFill/>
        </p:spPr>
      </p:pic>
      <p:sp>
        <p:nvSpPr>
          <p:cNvPr id="6" name="Bent Arrow 5"/>
          <p:cNvSpPr/>
          <p:nvPr/>
        </p:nvSpPr>
        <p:spPr>
          <a:xfrm rot="5400000">
            <a:off x="6629985" y="3508629"/>
            <a:ext cx="610362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4929190" y="3627829"/>
            <a:ext cx="1285884" cy="696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anchor="t">
            <a:normAutofit fontScale="70000" lnSpcReduction="20000"/>
          </a:bodyPr>
          <a:lstStyle>
            <a:extLst/>
          </a:lstStyle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char id=32 </a:t>
            </a:r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x=195</a:t>
            </a: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y=155</a:t>
            </a:r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width=0</a:t>
            </a:r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height=0  </a:t>
            </a:r>
            <a:endParaRPr lang="tr-TR" sz="1100" b="1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sz="11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1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3929058" y="3562350"/>
            <a:ext cx="914400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00628" y="3392329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smtClean="0"/>
              <a:t>steelfish.fnt</a:t>
            </a:r>
            <a:endParaRPr lang="tr-TR" sz="1000" dirty="0"/>
          </a:p>
        </p:txBody>
      </p:sp>
      <p:pic>
        <p:nvPicPr>
          <p:cNvPr id="3075" name="Picture 3" descr="C:\Users\PeaKZEN\Desktop\mu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4333875"/>
            <a:ext cx="1477962" cy="37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Textures and Fonts – Direct Access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smtClean="0"/>
              <a:t>Image files can be accessed directly from the assets folder.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11" name="Rectangle 4"/>
          <p:cNvSpPr txBox="1">
            <a:spLocks/>
          </p:cNvSpPr>
          <p:nvPr/>
        </p:nvSpPr>
        <p:spPr>
          <a:xfrm>
            <a:off x="714348" y="2394343"/>
            <a:ext cx="8001056" cy="482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anchor="ctr">
            <a:norm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new TextureRegion(new Texture(Gdx.files.internal("BG.png")));</a:t>
            </a:r>
          </a:p>
          <a:p>
            <a:endParaRPr lang="en-US" sz="11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 txBox="1">
            <a:spLocks/>
          </p:cNvSpPr>
          <p:nvPr/>
        </p:nvSpPr>
        <p:spPr>
          <a:xfrm>
            <a:off x="714348" y="3214692"/>
            <a:ext cx="8001056" cy="75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anchor="ctr">
            <a:normAutofit/>
          </a:bodyPr>
          <a:lstStyle>
            <a:extLst/>
          </a:lstStyle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new BitmapFont(Gdx.files.internal("steelfish.fnt"),false); </a:t>
            </a:r>
          </a:p>
          <a:p>
            <a:r>
              <a:rPr lang="tr-TR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//second parameter “flip” is for reverse font files.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Tools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tr-TR" dirty="0" smtClean="0"/>
              <a:t>TexturePacker</a:t>
            </a:r>
          </a:p>
          <a:p>
            <a:r>
              <a:rPr lang="tr-TR" dirty="0" smtClean="0"/>
              <a:t>Hiero</a:t>
            </a:r>
          </a:p>
          <a:p>
            <a:r>
              <a:rPr lang="tr-TR" dirty="0" smtClean="0"/>
              <a:t>Particle Editor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dirty="0" smtClean="0"/>
              <a:t>TexturePacker</a:t>
            </a:r>
          </a:p>
          <a:p>
            <a:r>
              <a:rPr lang="tr-TR" dirty="0" smtClean="0"/>
              <a:t>BMFont</a:t>
            </a:r>
          </a:p>
          <a:p>
            <a:r>
              <a:rPr lang="tr-TR" dirty="0" smtClean="0"/>
              <a:t>Glyph Designer</a:t>
            </a:r>
          </a:p>
          <a:p>
            <a:r>
              <a:rPr lang="tr-TR" dirty="0" smtClean="0"/>
              <a:t>Spine 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 smtClean="0"/>
              <a:t>Open source – provided by libGDX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smtClean="0"/>
              <a:t>Commercial Tools</a:t>
            </a:r>
            <a:endParaRPr lang="tr-TR" dirty="0"/>
          </a:p>
        </p:txBody>
      </p:sp>
      <p:pic>
        <p:nvPicPr>
          <p:cNvPr id="5122" name="Picture 2" descr="C:\Users\PeaKZEN\Desktop\texturepac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962150"/>
            <a:ext cx="812800" cy="609600"/>
          </a:xfrm>
          <a:prstGeom prst="rect">
            <a:avLst/>
          </a:prstGeom>
          <a:noFill/>
        </p:spPr>
      </p:pic>
      <p:pic>
        <p:nvPicPr>
          <p:cNvPr id="5123" name="Picture 3" descr="C:\Users\PeaKZEN\Desktop\angelcode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647950"/>
            <a:ext cx="1949085" cy="214314"/>
          </a:xfrm>
          <a:prstGeom prst="rect">
            <a:avLst/>
          </a:prstGeom>
          <a:noFill/>
        </p:spPr>
      </p:pic>
      <p:pic>
        <p:nvPicPr>
          <p:cNvPr id="5126" name="Picture 6" descr="C:\Users\PeaKZEN\Documents\screenshots\screenshot.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638550"/>
            <a:ext cx="1500198" cy="341529"/>
          </a:xfrm>
          <a:prstGeom prst="rect">
            <a:avLst/>
          </a:prstGeom>
          <a:noFill/>
        </p:spPr>
      </p:pic>
      <p:pic>
        <p:nvPicPr>
          <p:cNvPr id="5127" name="Picture 7" descr="C:\Users\PeaKZEN\Desktop\glyph_designer.png(300x300)(7D035681ADBF0797F73EF4C0DF856260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3105150"/>
            <a:ext cx="595293" cy="446470"/>
          </a:xfrm>
          <a:prstGeom prst="rect">
            <a:avLst/>
          </a:prstGeom>
          <a:noFill/>
        </p:spPr>
      </p:pic>
      <p:pic>
        <p:nvPicPr>
          <p:cNvPr id="5128" name="Picture 8" descr="C:\Users\PeaKZEN\Desktop\libGDX-RedGlossyNoReflecti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00166" y="3804055"/>
            <a:ext cx="1856934" cy="696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structure</a:t>
            </a:r>
            <a:endParaRPr lang="tr-TR" dirty="0"/>
          </a:p>
        </p:txBody>
      </p:sp>
      <p:pic>
        <p:nvPicPr>
          <p:cNvPr id="1026" name="Picture 2" descr="C:\Users\PeaKZEN\Documents\screenshots\screenshot.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28750"/>
            <a:ext cx="6477000" cy="3815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Game structure</a:t>
            </a:r>
            <a:endParaRPr lang="tr-TR" dirty="0"/>
          </a:p>
        </p:txBody>
      </p:sp>
      <p:pic>
        <p:nvPicPr>
          <p:cNvPr id="1026" name="Picture 2" descr="C:\Users\PeaKZEN\Documents\screenshots\screenshot.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69" y="1393024"/>
            <a:ext cx="8896531" cy="375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>
              <a:buNone/>
            </a:pPr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2286000" y="2495550"/>
            <a:ext cx="4495800" cy="7772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Awesome Ping Pong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License &amp; Resources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>
              <a:buNone/>
            </a:pPr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r>
              <a:rPr lang="tr-TR" dirty="0" smtClean="0"/>
              <a:t>libGDX</a:t>
            </a:r>
            <a:endParaRPr lang="tr-TR" dirty="0" smtClean="0">
              <a:hlinkClick r:id="rId3"/>
            </a:endParaRPr>
          </a:p>
          <a:p>
            <a:pPr marL="548640" lvl="2"/>
            <a:r>
              <a:rPr lang="en-US" dirty="0" smtClean="0">
                <a:hlinkClick r:id="rId3"/>
              </a:rPr>
              <a:t>http://libgdx.badlogicgames.com/</a:t>
            </a:r>
            <a:endParaRPr lang="tr-TR" dirty="0" smtClean="0"/>
          </a:p>
          <a:p>
            <a:pPr marL="548640" lvl="2"/>
            <a:r>
              <a:rPr lang="en-US" dirty="0" smtClean="0">
                <a:hlinkClick r:id="rId4"/>
              </a:rPr>
              <a:t>http://www.badlogicgames.com/forum/</a:t>
            </a:r>
            <a:endParaRPr lang="tr-TR" dirty="0" smtClean="0"/>
          </a:p>
          <a:p>
            <a:pPr marL="548640" lvl="2"/>
            <a:r>
              <a:rPr lang="en-US" dirty="0" smtClean="0">
                <a:hlinkClick r:id="rId5"/>
              </a:rPr>
              <a:t>https://github.com/libgdx/libgdx</a:t>
            </a:r>
            <a:endParaRPr lang="tr-TR" dirty="0" smtClean="0"/>
          </a:p>
          <a:p>
            <a:pPr marL="274320" lvl="1"/>
            <a:r>
              <a:rPr lang="tr-TR" dirty="0" smtClean="0"/>
              <a:t>Awesome Ping Pong</a:t>
            </a:r>
          </a:p>
          <a:p>
            <a:pPr marL="548640" lvl="2"/>
            <a:r>
              <a:rPr lang="en-US" dirty="0" smtClean="0">
                <a:hlinkClick r:id="rId6"/>
              </a:rPr>
              <a:t>https://github.com/peakgames/AwesomePingPong</a:t>
            </a:r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</p:txBody>
      </p:sp>
      <p:pic>
        <p:nvPicPr>
          <p:cNvPr id="2050" name="Picture 2" descr="C:\Users\Fuat Coskun\Desktop\feather-small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1533525"/>
            <a:ext cx="1933575" cy="5810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14800" y="1699796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i="1" dirty="0" smtClean="0"/>
              <a:t>Apache License, Version 2.0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29150"/>
            <a:ext cx="9144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Thanks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>
              <a:buNone/>
            </a:pPr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</p:txBody>
      </p:sp>
      <p:pic>
        <p:nvPicPr>
          <p:cNvPr id="2050" name="Picture 2" descr="C:\Users\Fuat Coskun\Desktop\DevFest2013\DevFest2013\than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114550"/>
            <a:ext cx="1971675" cy="1476375"/>
          </a:xfrm>
          <a:prstGeom prst="rect">
            <a:avLst/>
          </a:prstGeom>
          <a:noFill/>
        </p:spPr>
      </p:pic>
      <p:sp>
        <p:nvSpPr>
          <p:cNvPr id="9" name="Rectangle 4"/>
          <p:cNvSpPr txBox="1">
            <a:spLocks/>
          </p:cNvSpPr>
          <p:nvPr/>
        </p:nvSpPr>
        <p:spPr>
          <a:xfrm>
            <a:off x="0" y="4572000"/>
            <a:ext cx="2514600" cy="590550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fuat@peakgames.net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6400800" y="4552950"/>
            <a:ext cx="2743200" cy="609600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guven@peakgames.net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hape 154"/>
          <p:cNvSpPr/>
          <p:nvPr/>
        </p:nvSpPr>
        <p:spPr>
          <a:xfrm>
            <a:off x="4038600" y="4629150"/>
            <a:ext cx="914400" cy="558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  <p:sp>
        <p:nvSpPr>
          <p:cNvPr id="13" name="Rectangle 12"/>
          <p:cNvSpPr/>
          <p:nvPr/>
        </p:nvSpPr>
        <p:spPr>
          <a:xfrm>
            <a:off x="228600" y="424815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tr-TR" sz="2000" dirty="0" smtClean="0">
                <a:latin typeface="Consolas" pitchFamily="49" charset="0"/>
                <a:cs typeface="Consolas" pitchFamily="49" charset="0"/>
              </a:rPr>
              <a:t>Fuat Coşkun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24815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tr-TR" sz="2000" dirty="0" smtClean="0">
                <a:latin typeface="Consolas" pitchFamily="49" charset="0"/>
                <a:cs typeface="Consolas" pitchFamily="49" charset="0"/>
              </a:rPr>
              <a:t>Güven Salgun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What is libGDX?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Modules:</a:t>
            </a:r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</p:txBody>
      </p:sp>
      <p:pic>
        <p:nvPicPr>
          <p:cNvPr id="7" name="Picture 2" descr="http://libgdx.badlogicgames.com/img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62150"/>
            <a:ext cx="2857500" cy="476251"/>
          </a:xfrm>
          <a:prstGeom prst="rect">
            <a:avLst/>
          </a:prstGeom>
          <a:noFill/>
        </p:spPr>
      </p:pic>
      <p:sp>
        <p:nvSpPr>
          <p:cNvPr id="28" name="Rectangle 4"/>
          <p:cNvSpPr txBox="1">
            <a:spLocks/>
          </p:cNvSpPr>
          <p:nvPr/>
        </p:nvSpPr>
        <p:spPr>
          <a:xfrm>
            <a:off x="533400" y="3867150"/>
            <a:ext cx="12192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/>
              <a:t>GRAPHICS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4"/>
          <p:cNvSpPr txBox="1">
            <a:spLocks/>
          </p:cNvSpPr>
          <p:nvPr/>
        </p:nvSpPr>
        <p:spPr>
          <a:xfrm>
            <a:off x="2133600" y="3867150"/>
            <a:ext cx="15240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/>
              <a:t>APPLICATION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4"/>
          <p:cNvSpPr txBox="1">
            <a:spLocks/>
          </p:cNvSpPr>
          <p:nvPr/>
        </p:nvSpPr>
        <p:spPr>
          <a:xfrm>
            <a:off x="4038600" y="3867150"/>
            <a:ext cx="7620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/>
              <a:t>FILES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/>
          </p:cNvSpPr>
          <p:nvPr/>
        </p:nvSpPr>
        <p:spPr>
          <a:xfrm>
            <a:off x="5181600" y="3867150"/>
            <a:ext cx="8382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/>
              <a:t>INPUT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4"/>
          <p:cNvSpPr txBox="1">
            <a:spLocks/>
          </p:cNvSpPr>
          <p:nvPr/>
        </p:nvSpPr>
        <p:spPr>
          <a:xfrm>
            <a:off x="6477000" y="3867150"/>
            <a:ext cx="6096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/>
              <a:t>NET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4"/>
          <p:cNvSpPr txBox="1">
            <a:spLocks/>
          </p:cNvSpPr>
          <p:nvPr/>
        </p:nvSpPr>
        <p:spPr>
          <a:xfrm>
            <a:off x="7467600" y="3867150"/>
            <a:ext cx="9144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/>
              <a:t>AUDIO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endCxn id="28" idx="0"/>
          </p:cNvCxnSpPr>
          <p:nvPr/>
        </p:nvCxnSpPr>
        <p:spPr>
          <a:xfrm rot="10800000" flipV="1">
            <a:off x="1143000" y="2571750"/>
            <a:ext cx="3200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0"/>
          </p:cNvCxnSpPr>
          <p:nvPr/>
        </p:nvCxnSpPr>
        <p:spPr>
          <a:xfrm rot="10800000" flipV="1">
            <a:off x="2895600" y="257175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0"/>
          </p:cNvCxnSpPr>
          <p:nvPr/>
        </p:nvCxnSpPr>
        <p:spPr>
          <a:xfrm rot="16200000" flipH="1">
            <a:off x="3733800" y="318135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1" idx="0"/>
          </p:cNvCxnSpPr>
          <p:nvPr/>
        </p:nvCxnSpPr>
        <p:spPr>
          <a:xfrm rot="16200000" flipH="1">
            <a:off x="4324350" y="2590800"/>
            <a:ext cx="1295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2" idx="0"/>
          </p:cNvCxnSpPr>
          <p:nvPr/>
        </p:nvCxnSpPr>
        <p:spPr>
          <a:xfrm>
            <a:off x="4343400" y="2571750"/>
            <a:ext cx="2438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0"/>
          </p:cNvCxnSpPr>
          <p:nvPr/>
        </p:nvCxnSpPr>
        <p:spPr>
          <a:xfrm>
            <a:off x="4343400" y="2571750"/>
            <a:ext cx="3581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Why libGDX?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Write once, deploy to multiple platforms.</a:t>
            </a:r>
          </a:p>
          <a:p>
            <a:pPr marL="274320" lvl="1"/>
            <a:r>
              <a:rPr lang="tr-TR" dirty="0" smtClean="0"/>
              <a:t>Only a starter class for each target platform required additionally.</a:t>
            </a:r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</p:txBody>
      </p:sp>
      <p:sp>
        <p:nvSpPr>
          <p:cNvPr id="14" name="Rectangle 4"/>
          <p:cNvSpPr txBox="1">
            <a:spLocks/>
          </p:cNvSpPr>
          <p:nvPr/>
        </p:nvSpPr>
        <p:spPr>
          <a:xfrm>
            <a:off x="76200" y="2724150"/>
            <a:ext cx="4876800" cy="26479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tr-TR" sz="1200" dirty="0" smtClean="0"/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DESKTOP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public class Main { 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 public static void main(String[] args){ 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  new </a:t>
            </a:r>
            <a:r>
              <a:rPr lang="tr-TR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LwjglApplication</a:t>
            </a: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 (new </a:t>
            </a:r>
            <a:r>
              <a:rPr lang="tr-TR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MyGdxGame</a:t>
            </a: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tr-TR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tr-TR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" y="2724150"/>
            <a:ext cx="4419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4"/>
          <p:cNvSpPr txBox="1">
            <a:spLocks/>
          </p:cNvSpPr>
          <p:nvPr/>
        </p:nvSpPr>
        <p:spPr>
          <a:xfrm>
            <a:off x="4572000" y="2495550"/>
            <a:ext cx="4876800" cy="27622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tr-TR" sz="1200" dirty="0" smtClean="0"/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ANDROID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600" dirty="0" smtClean="0">
                <a:latin typeface="Consolas" pitchFamily="49" charset="0"/>
                <a:cs typeface="Consolas" pitchFamily="49" charset="0"/>
              </a:rPr>
              <a:t>public class MainActivity extends </a:t>
            </a:r>
            <a:r>
              <a:rPr lang="tr-T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AndroidApplication</a:t>
            </a:r>
            <a:r>
              <a:rPr lang="tr-TR" sz="16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600" dirty="0" smtClean="0">
                <a:latin typeface="Consolas" pitchFamily="49" charset="0"/>
                <a:cs typeface="Consolas" pitchFamily="49" charset="0"/>
              </a:rPr>
              <a:t>    public void onCreate(Bundle    	savedInstanceState) {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600" dirty="0" smtClean="0">
                <a:latin typeface="Consolas" pitchFamily="49" charset="0"/>
                <a:cs typeface="Consolas" pitchFamily="49" charset="0"/>
              </a:rPr>
              <a:t>	initialize(new </a:t>
            </a:r>
            <a:r>
              <a:rPr lang="tr-T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MyGdxGame</a:t>
            </a:r>
            <a:r>
              <a:rPr lang="tr-TR" sz="1600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sz="1600" dirty="0" smtClean="0">
                <a:latin typeface="Consolas" pitchFamily="49" charset="0"/>
                <a:cs typeface="Consolas" pitchFamily="49" charset="0"/>
              </a:rPr>
              <a:t>    }}</a:t>
            </a:r>
            <a:endParaRPr kumimoji="0" lang="tr-TR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724150"/>
            <a:ext cx="4419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Why libGDX?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Desktop environment testing capability.</a:t>
            </a:r>
          </a:p>
          <a:p>
            <a:pPr marL="274320" lvl="1"/>
            <a:endParaRPr lang="tr-TR" dirty="0" smtClean="0"/>
          </a:p>
          <a:p>
            <a:pPr marL="274320" lvl="1"/>
            <a:endParaRPr lang="tr-TR" dirty="0" smtClean="0"/>
          </a:p>
          <a:p>
            <a:pPr marL="274320" lvl="1"/>
            <a:r>
              <a:rPr lang="tr-TR" dirty="0" smtClean="0"/>
              <a:t>Hot swapping the code on desktop.</a:t>
            </a:r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</p:txBody>
      </p:sp>
      <p:pic>
        <p:nvPicPr>
          <p:cNvPr id="8" name="Picture 2" descr="C:\Documents and Settings\FCOSKUN\Desktop\DevFest2013\resources\lwjg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09750"/>
            <a:ext cx="2286000" cy="7620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990600" y="37147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40995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DEBUGGER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62000" y="363855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7600" y="37147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3943350"/>
            <a:ext cx="1295400" cy="3048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new Class saved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3943350"/>
            <a:ext cx="1295400" cy="3048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hot swapping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340995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4"/>
          <p:cNvSpPr txBox="1">
            <a:spLocks/>
          </p:cNvSpPr>
          <p:nvPr/>
        </p:nvSpPr>
        <p:spPr>
          <a:xfrm>
            <a:off x="5181600" y="3409950"/>
            <a:ext cx="15240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anchor="ctr">
            <a:normAutofit fontScale="92500" lnSpcReduction="2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b="1" dirty="0" smtClean="0">
                <a:solidFill>
                  <a:schemeClr val="bg1"/>
                </a:solidFill>
              </a:rPr>
              <a:t>Game.class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3790950"/>
            <a:ext cx="1371600" cy="4572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Up to date code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58000" y="37909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8248650" y="3733800"/>
            <a:ext cx="152400" cy="114300"/>
          </a:xfrm>
          <a:prstGeom prst="triangle">
            <a:avLst/>
          </a:prstGeom>
          <a:solidFill>
            <a:srgbClr val="70E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0" y="3943350"/>
            <a:ext cx="1295400" cy="3048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continue</a:t>
            </a:r>
            <a:endParaRPr lang="tr-T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Why libGDX?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7338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tr-TR" dirty="0" smtClean="0"/>
              <a:t>Possibility to use all low-level OpenGL elements.</a:t>
            </a:r>
          </a:p>
          <a:p>
            <a:pPr marL="274320" lvl="1">
              <a:buNone/>
            </a:pPr>
            <a:r>
              <a:rPr lang="tr-TR" dirty="0" smtClean="0"/>
              <a:t>				       		Native</a:t>
            </a:r>
          </a:p>
          <a:p>
            <a:pPr marL="274320" lvl="1">
              <a:buNone/>
            </a:pPr>
            <a:r>
              <a:rPr lang="tr-TR" dirty="0" smtClean="0"/>
              <a:t>				               </a:t>
            </a:r>
            <a:r>
              <a:rPr lang="tr-TR" dirty="0" smtClean="0">
                <a:sym typeface="Wingdings" pitchFamily="2" charset="2"/>
              </a:rPr>
              <a:t></a:t>
            </a:r>
            <a:endParaRPr lang="tr-TR" dirty="0" smtClean="0"/>
          </a:p>
          <a:p>
            <a:pPr marL="274320" lvl="1"/>
            <a:r>
              <a:rPr lang="tr-TR" dirty="0" smtClean="0"/>
              <a:t>+ Powerfull high-level API</a:t>
            </a:r>
          </a:p>
          <a:p>
            <a:pPr marL="548640" lvl="2"/>
            <a:r>
              <a:rPr lang="tr-TR" dirty="0" smtClean="0"/>
              <a:t>Rendering sprites &amp; text, building UI</a:t>
            </a:r>
          </a:p>
          <a:p>
            <a:pPr marL="548640" lvl="2"/>
            <a:r>
              <a:rPr lang="tr-TR" dirty="0" smtClean="0"/>
              <a:t>Playing back sound effects</a:t>
            </a:r>
          </a:p>
          <a:p>
            <a:pPr marL="548640" lvl="2"/>
            <a:r>
              <a:rPr lang="tr-TR" dirty="0" smtClean="0"/>
              <a:t>Parsing JSON and XML</a:t>
            </a:r>
          </a:p>
          <a:p>
            <a:pPr marL="548640" lvl="2"/>
            <a:endParaRPr lang="tr-TR" dirty="0" smtClean="0"/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1295400" y="2266950"/>
            <a:ext cx="3352800" cy="38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rmAutofit fontScale="85000" lnSpcReduction="10000"/>
          </a:bodyPr>
          <a:lstStyle>
            <a:extLst/>
          </a:lstStyle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Gdx.gl20.glBindTexture</a:t>
            </a:r>
            <a:r>
              <a:rPr lang="tr-TR" sz="2100" dirty="0" smtClean="0">
                <a:latin typeface="Consolas" pitchFamily="49" charset="0"/>
                <a:cs typeface="Consolas" pitchFamily="49" charset="0"/>
              </a:rPr>
              <a:t>()</a:t>
            </a:r>
            <a:endParaRPr kumimoji="0" lang="tr-TR" sz="21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tr-TR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libgdx.badlogicgames.com/img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809750"/>
            <a:ext cx="1905000" cy="317501"/>
          </a:xfrm>
          <a:prstGeom prst="rect">
            <a:avLst/>
          </a:prstGeom>
          <a:noFill/>
        </p:spPr>
      </p:pic>
      <p:pic>
        <p:nvPicPr>
          <p:cNvPr id="6" name="Picture 1" descr="C:\Documents and Settings\FCOSKUN\Desktop\DevFest2013\resources\openG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1787582"/>
            <a:ext cx="914400" cy="403168"/>
          </a:xfrm>
          <a:prstGeom prst="rect">
            <a:avLst/>
          </a:prstGeom>
          <a:noFill/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5257800" y="2266950"/>
            <a:ext cx="2438400" cy="38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anchor="t">
            <a:normAutofit/>
          </a:bodyPr>
          <a:lstStyle>
            <a:extLst/>
          </a:lstStyle>
          <a:p>
            <a:r>
              <a:rPr lang="tr-TR" noProof="0" dirty="0" smtClean="0">
                <a:latin typeface="Consolas" pitchFamily="49" charset="0"/>
                <a:cs typeface="Consolas" pitchFamily="49" charset="0"/>
              </a:rPr>
              <a:t>glBindTexture()</a:t>
            </a:r>
            <a:endParaRPr kumimoji="0" lang="tr-TR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tr-TR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Lifecycle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3200400" y="3790950"/>
            <a:ext cx="26670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sz="2400" b="1" dirty="0" smtClean="0"/>
              <a:t>ApplicationListener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C:\Documents and Settings\FCOSKUN\Desktop\DevFest2013\resources\android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33550"/>
            <a:ext cx="1295400" cy="1295400"/>
          </a:xfrm>
          <a:prstGeom prst="rect">
            <a:avLst/>
          </a:prstGeom>
          <a:noFill/>
        </p:spPr>
      </p:pic>
      <p:pic>
        <p:nvPicPr>
          <p:cNvPr id="32772" name="Picture 4" descr="C:\Documents and Settings\FCOSKUN\Desktop\DevFest2013\resources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1809750"/>
            <a:ext cx="1219199" cy="12137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32770" idx="2"/>
          </p:cNvCxnSpPr>
          <p:nvPr/>
        </p:nvCxnSpPr>
        <p:spPr>
          <a:xfrm rot="16200000" flipH="1">
            <a:off x="2305050" y="2362200"/>
            <a:ext cx="7620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772" idx="2"/>
          </p:cNvCxnSpPr>
          <p:nvPr/>
        </p:nvCxnSpPr>
        <p:spPr>
          <a:xfrm rot="5400000">
            <a:off x="4112090" y="3407241"/>
            <a:ext cx="76742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5181600" y="2952750"/>
            <a:ext cx="167640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3" name="Picture 5" descr="C:\Documents and Settings\FCOSKUN\Desktop\DevFest2013\resources\HTML5_logo_and_wordmark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809750"/>
            <a:ext cx="1143000" cy="1143000"/>
          </a:xfrm>
          <a:prstGeom prst="rect">
            <a:avLst/>
          </a:prstGeom>
          <a:noFill/>
        </p:spPr>
      </p:pic>
      <p:sp>
        <p:nvSpPr>
          <p:cNvPr id="33" name="Rectangle 4"/>
          <p:cNvSpPr txBox="1">
            <a:spLocks/>
          </p:cNvSpPr>
          <p:nvPr/>
        </p:nvSpPr>
        <p:spPr>
          <a:xfrm>
            <a:off x="685800" y="1276350"/>
            <a:ext cx="2057400" cy="5334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AndroidApplication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Rectangle 4"/>
          <p:cNvSpPr txBox="1">
            <a:spLocks/>
          </p:cNvSpPr>
          <p:nvPr/>
        </p:nvSpPr>
        <p:spPr>
          <a:xfrm>
            <a:off x="3657600" y="1276350"/>
            <a:ext cx="1752600" cy="5334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dirty="0" smtClean="0"/>
              <a:t>LwjglApplication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4"/>
          <p:cNvSpPr txBox="1">
            <a:spLocks/>
          </p:cNvSpPr>
          <p:nvPr/>
        </p:nvSpPr>
        <p:spPr>
          <a:xfrm>
            <a:off x="6400800" y="1276350"/>
            <a:ext cx="1752600" cy="5334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tr-TR" dirty="0" smtClean="0"/>
              <a:t>GwtApplication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4"/>
          <p:cNvSpPr txBox="1">
            <a:spLocks/>
          </p:cNvSpPr>
          <p:nvPr/>
        </p:nvSpPr>
        <p:spPr>
          <a:xfrm>
            <a:off x="1295400" y="4629150"/>
            <a:ext cx="9144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create()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Rectangle 4"/>
          <p:cNvSpPr txBox="1">
            <a:spLocks/>
          </p:cNvSpPr>
          <p:nvPr/>
        </p:nvSpPr>
        <p:spPr>
          <a:xfrm>
            <a:off x="2514600" y="4629150"/>
            <a:ext cx="9144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render</a:t>
            </a:r>
            <a:r>
              <a:rPr lang="tr-TR" sz="1400" dirty="0" smtClean="0"/>
              <a:t>()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"/>
          <p:cNvSpPr txBox="1">
            <a:spLocks/>
          </p:cNvSpPr>
          <p:nvPr/>
        </p:nvSpPr>
        <p:spPr>
          <a:xfrm>
            <a:off x="3581400" y="4629150"/>
            <a:ext cx="9144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resize()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"/>
          <p:cNvSpPr txBox="1">
            <a:spLocks/>
          </p:cNvSpPr>
          <p:nvPr/>
        </p:nvSpPr>
        <p:spPr>
          <a:xfrm>
            <a:off x="4572000" y="4629150"/>
            <a:ext cx="9144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pause</a:t>
            </a:r>
            <a:r>
              <a:rPr lang="tr-TR" sz="1400" dirty="0" smtClean="0"/>
              <a:t>()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"/>
          <p:cNvSpPr txBox="1">
            <a:spLocks/>
          </p:cNvSpPr>
          <p:nvPr/>
        </p:nvSpPr>
        <p:spPr>
          <a:xfrm>
            <a:off x="5562600" y="4629150"/>
            <a:ext cx="9906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resume()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Rectangle 4"/>
          <p:cNvSpPr txBox="1">
            <a:spLocks/>
          </p:cNvSpPr>
          <p:nvPr/>
        </p:nvSpPr>
        <p:spPr>
          <a:xfrm>
            <a:off x="6705600" y="4629150"/>
            <a:ext cx="990600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tr-TR" dirty="0" smtClean="0"/>
              <a:t>dispose()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8" idx="2"/>
            <a:endCxn id="40" idx="0"/>
          </p:cNvCxnSpPr>
          <p:nvPr/>
        </p:nvCxnSpPr>
        <p:spPr>
          <a:xfrm flipH="1">
            <a:off x="1752600" y="4305300"/>
            <a:ext cx="27813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1" idx="0"/>
          </p:cNvCxnSpPr>
          <p:nvPr/>
        </p:nvCxnSpPr>
        <p:spPr>
          <a:xfrm flipH="1">
            <a:off x="2971800" y="4305300"/>
            <a:ext cx="15621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  <a:endCxn id="42" idx="0"/>
          </p:cNvCxnSpPr>
          <p:nvPr/>
        </p:nvCxnSpPr>
        <p:spPr>
          <a:xfrm flipH="1">
            <a:off x="4038600" y="4305300"/>
            <a:ext cx="4953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43" idx="0"/>
          </p:cNvCxnSpPr>
          <p:nvPr/>
        </p:nvCxnSpPr>
        <p:spPr>
          <a:xfrm>
            <a:off x="4533900" y="4305300"/>
            <a:ext cx="4953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2"/>
            <a:endCxn id="44" idx="0"/>
          </p:cNvCxnSpPr>
          <p:nvPr/>
        </p:nvCxnSpPr>
        <p:spPr>
          <a:xfrm>
            <a:off x="4533900" y="4305300"/>
            <a:ext cx="15240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2"/>
            <a:endCxn id="45" idx="0"/>
          </p:cNvCxnSpPr>
          <p:nvPr/>
        </p:nvCxnSpPr>
        <p:spPr>
          <a:xfrm>
            <a:off x="4533900" y="4305300"/>
            <a:ext cx="266700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Elbow Connector 89"/>
          <p:cNvCxnSpPr>
            <a:stCxn id="51" idx="0"/>
            <a:endCxn id="53" idx="2"/>
          </p:cNvCxnSpPr>
          <p:nvPr/>
        </p:nvCxnSpPr>
        <p:spPr>
          <a:xfrm rot="5400000" flipH="1" flipV="1">
            <a:off x="6591300" y="3219450"/>
            <a:ext cx="838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Lifecycle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8001000" cy="3429000"/>
          </a:xfrm>
        </p:spPr>
        <p:txBody>
          <a:bodyPr anchor="ctr">
            <a:normAutofit/>
          </a:bodyPr>
          <a:lstStyle>
            <a:extLst/>
          </a:lstStyle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  <a:p>
            <a:pPr marL="274320" lvl="1">
              <a:buNone/>
            </a:pPr>
            <a:endParaRPr lang="tr-TR" dirty="0" smtClean="0"/>
          </a:p>
        </p:txBody>
      </p:sp>
      <p:sp>
        <p:nvSpPr>
          <p:cNvPr id="27" name="Oval 26"/>
          <p:cNvSpPr/>
          <p:nvPr/>
        </p:nvSpPr>
        <p:spPr>
          <a:xfrm>
            <a:off x="3124200" y="1352550"/>
            <a:ext cx="1828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start</a:t>
            </a:r>
            <a:endParaRPr lang="tr-TR" dirty="0"/>
          </a:p>
        </p:txBody>
      </p:sp>
      <p:sp>
        <p:nvSpPr>
          <p:cNvPr id="28" name="Rectangle 27"/>
          <p:cNvSpPr/>
          <p:nvPr/>
        </p:nvSpPr>
        <p:spPr>
          <a:xfrm>
            <a:off x="3200400" y="18859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create()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00400" y="24955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resize()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31051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render()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24200" y="3105150"/>
            <a:ext cx="1828800" cy="304800"/>
          </a:xfrm>
          <a:prstGeom prst="ellipse">
            <a:avLst/>
          </a:prstGeom>
          <a:solidFill>
            <a:srgbClr val="70EF3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running</a:t>
            </a:r>
            <a:endParaRPr lang="tr-TR" dirty="0"/>
          </a:p>
        </p:txBody>
      </p:sp>
      <p:sp>
        <p:nvSpPr>
          <p:cNvPr id="47" name="Rectangle 46"/>
          <p:cNvSpPr/>
          <p:nvPr/>
        </p:nvSpPr>
        <p:spPr>
          <a:xfrm>
            <a:off x="3200400" y="37147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pause()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00400" y="42481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dispose()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124200" y="4781550"/>
            <a:ext cx="1828800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stop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72200" y="36385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pause()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2200" y="2495550"/>
            <a:ext cx="1676400" cy="304800"/>
          </a:xfrm>
          <a:prstGeom prst="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resume()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27" idx="4"/>
            <a:endCxn id="28" idx="0"/>
          </p:cNvCxnSpPr>
          <p:nvPr/>
        </p:nvCxnSpPr>
        <p:spPr>
          <a:xfrm rot="5400000">
            <a:off x="3924300" y="17716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2"/>
            <a:endCxn id="29" idx="0"/>
          </p:cNvCxnSpPr>
          <p:nvPr/>
        </p:nvCxnSpPr>
        <p:spPr>
          <a:xfrm rot="5400000">
            <a:off x="3886200" y="2343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39" idx="0"/>
          </p:cNvCxnSpPr>
          <p:nvPr/>
        </p:nvCxnSpPr>
        <p:spPr>
          <a:xfrm rot="5400000">
            <a:off x="3886200" y="29527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9" idx="4"/>
            <a:endCxn id="47" idx="0"/>
          </p:cNvCxnSpPr>
          <p:nvPr/>
        </p:nvCxnSpPr>
        <p:spPr>
          <a:xfrm rot="5400000">
            <a:off x="3886200" y="35623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2"/>
            <a:endCxn id="48" idx="0"/>
          </p:cNvCxnSpPr>
          <p:nvPr/>
        </p:nvCxnSpPr>
        <p:spPr>
          <a:xfrm rot="5400000">
            <a:off x="3924300" y="41338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2"/>
            <a:endCxn id="49" idx="0"/>
          </p:cNvCxnSpPr>
          <p:nvPr/>
        </p:nvCxnSpPr>
        <p:spPr>
          <a:xfrm rot="5400000">
            <a:off x="3924300" y="46672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2"/>
            <a:endCxn id="30" idx="3"/>
          </p:cNvCxnSpPr>
          <p:nvPr/>
        </p:nvCxnSpPr>
        <p:spPr>
          <a:xfrm rot="10800000">
            <a:off x="2362200" y="325755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30" idx="0"/>
          </p:cNvCxnSpPr>
          <p:nvPr/>
        </p:nvCxnSpPr>
        <p:spPr>
          <a:xfrm rot="5400000" flipH="1" flipV="1">
            <a:off x="2705100" y="1771650"/>
            <a:ext cx="152400" cy="2514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39" idx="6"/>
            <a:endCxn id="51" idx="2"/>
          </p:cNvCxnSpPr>
          <p:nvPr/>
        </p:nvCxnSpPr>
        <p:spPr>
          <a:xfrm>
            <a:off x="4953000" y="3257550"/>
            <a:ext cx="2057400" cy="685800"/>
          </a:xfrm>
          <a:prstGeom prst="bentConnector4">
            <a:avLst>
              <a:gd name="adj1" fmla="val 29630"/>
              <a:gd name="adj2" fmla="val 1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72200" y="4324350"/>
            <a:ext cx="1676400" cy="3048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lost focus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172200" y="3105150"/>
            <a:ext cx="1676400" cy="3048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gained focus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92" name="Shape 91"/>
          <p:cNvCxnSpPr>
            <a:stCxn id="53" idx="0"/>
          </p:cNvCxnSpPr>
          <p:nvPr/>
        </p:nvCxnSpPr>
        <p:spPr>
          <a:xfrm rot="16200000" flipH="1" flipV="1">
            <a:off x="5295900" y="1238250"/>
            <a:ext cx="457200" cy="2971800"/>
          </a:xfrm>
          <a:prstGeom prst="bentConnector4">
            <a:avLst>
              <a:gd name="adj1" fmla="val -50000"/>
              <a:gd name="adj2" fmla="val 64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1050</Words>
  <Application>Microsoft Office PowerPoint</Application>
  <PresentationFormat>On-screen Show (16:9)</PresentationFormat>
  <Paragraphs>439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WidescreenPresentation</vt:lpstr>
      <vt:lpstr>Slide 1</vt:lpstr>
      <vt:lpstr>Agenda</vt:lpstr>
      <vt:lpstr>What is libGDX?</vt:lpstr>
      <vt:lpstr>What is libGDX?</vt:lpstr>
      <vt:lpstr>Why libGDX?</vt:lpstr>
      <vt:lpstr>Why libGDX?</vt:lpstr>
      <vt:lpstr>Why libGDX?</vt:lpstr>
      <vt:lpstr>Lifecycle</vt:lpstr>
      <vt:lpstr>Lifecycle</vt:lpstr>
      <vt:lpstr>AndroidApplication in depth</vt:lpstr>
      <vt:lpstr>Threading</vt:lpstr>
      <vt:lpstr>Features</vt:lpstr>
      <vt:lpstr>Features</vt:lpstr>
      <vt:lpstr>Agenda</vt:lpstr>
      <vt:lpstr>Graphics Module</vt:lpstr>
      <vt:lpstr>Graphics Module</vt:lpstr>
      <vt:lpstr>Graphics Module</vt:lpstr>
      <vt:lpstr>Graphics Module</vt:lpstr>
      <vt:lpstr>Graphics Module</vt:lpstr>
      <vt:lpstr>Graphics Module</vt:lpstr>
      <vt:lpstr>Rendering (Continuous vs. Non-continuous)</vt:lpstr>
      <vt:lpstr>Cameras</vt:lpstr>
      <vt:lpstr>Cameras - Orthographic</vt:lpstr>
      <vt:lpstr>Cameras - Perspective</vt:lpstr>
      <vt:lpstr>scene2d</vt:lpstr>
      <vt:lpstr>scene2d - Actors</vt:lpstr>
      <vt:lpstr>scene2d - Actors</vt:lpstr>
      <vt:lpstr>scene2d - Actors</vt:lpstr>
      <vt:lpstr>scene2d - Stage</vt:lpstr>
      <vt:lpstr>Textures - TextureAtlas</vt:lpstr>
      <vt:lpstr>Fonts</vt:lpstr>
      <vt:lpstr>Textures and Fonts – Direct Access</vt:lpstr>
      <vt:lpstr>Tools</vt:lpstr>
      <vt:lpstr>Project structure</vt:lpstr>
      <vt:lpstr>Game structure</vt:lpstr>
      <vt:lpstr>Demo</vt:lpstr>
      <vt:lpstr>License &amp; Resources</vt:lpstr>
      <vt:lpstr>Thanks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2013-10-29T08:59:23Z</dcterms:created>
  <dcterms:modified xsi:type="dcterms:W3CDTF">2013-11-02T17:11:43Z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