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7" r:id="rId3"/>
    <p:sldId id="276" r:id="rId4"/>
    <p:sldId id="277" r:id="rId5"/>
    <p:sldId id="278" r:id="rId6"/>
    <p:sldId id="281" r:id="rId7"/>
    <p:sldId id="280" r:id="rId8"/>
    <p:sldId id="282" r:id="rId9"/>
    <p:sldId id="283" r:id="rId10"/>
    <p:sldId id="284" r:id="rId11"/>
  </p:sldIdLst>
  <p:sldSz cx="9144000" cy="5143500" type="screen16x9"/>
  <p:notesSz cx="6858000" cy="9144000"/>
  <p:embeddedFontLst>
    <p:embeddedFont>
      <p:font typeface="Fjalla One" panose="02000506040000020004" pitchFamily="2" charset="0"/>
      <p:regular r:id="rId13"/>
    </p:embeddedFont>
    <p:embeddedFont>
      <p:font typeface="Glegoo" pitchFamily="2" charset="77"/>
      <p:regular r:id="rId14"/>
      <p:bold r:id="rId15"/>
    </p:embeddedFont>
    <p:embeddedFont>
      <p:font typeface="Kreon Light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9">
          <p15:clr>
            <a:srgbClr val="9AA0A6"/>
          </p15:clr>
        </p15:guide>
        <p15:guide id="2" pos="2880">
          <p15:clr>
            <a:srgbClr val="9AA0A6"/>
          </p15:clr>
        </p15:guide>
        <p15:guide id="3" pos="5213">
          <p15:clr>
            <a:srgbClr val="9AA0A6"/>
          </p15:clr>
        </p15:guide>
        <p15:guide id="4" orient="horz" pos="1620">
          <p15:clr>
            <a:srgbClr val="9AA0A6"/>
          </p15:clr>
        </p15:guide>
        <p15:guide id="5" pos="1763">
          <p15:clr>
            <a:srgbClr val="9AA0A6"/>
          </p15:clr>
        </p15:guide>
        <p15:guide id="6" pos="391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1B08FE-D904-4B3A-BC33-5DA7F25F3A43}">
  <a:tblStyle styleId="{771B08FE-D904-4B3A-BC33-5DA7F25F3A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5"/>
    <p:restoredTop sz="85955"/>
  </p:normalViewPr>
  <p:slideViewPr>
    <p:cSldViewPr snapToGrid="0">
      <p:cViewPr varScale="1">
        <p:scale>
          <a:sx n="179" d="100"/>
          <a:sy n="179" d="100"/>
        </p:scale>
        <p:origin x="1832" y="176"/>
      </p:cViewPr>
      <p:guideLst>
        <p:guide orient="horz" pos="669"/>
        <p:guide pos="2880"/>
        <p:guide pos="5213"/>
        <p:guide orient="horz" pos="1620"/>
        <p:guide pos="1763"/>
        <p:guide pos="39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2f3e4f65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2f3e4f65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2f3e4f6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2f3e4f6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normalization for image information </a:t>
            </a:r>
            <a:r>
              <a:rPr lang="en-US" dirty="0" err="1"/>
              <a:t>generlaization</a:t>
            </a:r>
            <a:r>
              <a:rPr lang="en-US" dirty="0"/>
              <a:t>; dropout for preventing overfitting;</a:t>
            </a:r>
          </a:p>
        </p:txBody>
      </p:sp>
    </p:spTree>
    <p:extLst>
      <p:ext uri="{BB962C8B-B14F-4D97-AF65-F5344CB8AC3E}">
        <p14:creationId xmlns:p14="http://schemas.microsoft.com/office/powerpoint/2010/main" val="18340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3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B24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286120"/>
            <a:ext cx="8520600" cy="12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25325" y="2421075"/>
            <a:ext cx="44934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solidFill>
                  <a:srgbClr val="242323"/>
                </a:solidFill>
                <a:latin typeface="Glegoo"/>
                <a:ea typeface="Glegoo"/>
                <a:cs typeface="Glegoo"/>
                <a:sym typeface="Glego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28;p2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bg>
      <p:bgPr>
        <a:solidFill>
          <a:srgbClr val="FFB24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4"/>
          <p:cNvGrpSpPr/>
          <p:nvPr/>
        </p:nvGrpSpPr>
        <p:grpSpPr>
          <a:xfrm>
            <a:off x="306831" y="574624"/>
            <a:ext cx="8057650" cy="4232438"/>
            <a:chOff x="520275" y="306537"/>
            <a:chExt cx="8057650" cy="4232438"/>
          </a:xfrm>
        </p:grpSpPr>
        <p:sp>
          <p:nvSpPr>
            <p:cNvPr id="73" name="Google Shape;73;p4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4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4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FB24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1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279" name="Google Shape;279;p11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280" name="Google Shape;280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11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1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289" name="Google Shape;289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" name="Google Shape;293;p11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" name="Google Shape;295;p11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296" name="Google Shape;296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" name="Google Shape;300;p11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B24F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7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426" name="Google Shape;426;p17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427" name="Google Shape;427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1" name="Google Shape;431;p17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" name="Google Shape;435;p17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436" name="Google Shape;436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17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17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443" name="Google Shape;443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7" name="Google Shape;447;p17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www.kaggle.com/datasets/grassknoted/asl-alphab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4" Type="http://schemas.openxmlformats.org/officeDocument/2006/relationships/image" Target="../media/image5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"/>
          <p:cNvSpPr/>
          <p:nvPr/>
        </p:nvSpPr>
        <p:spPr>
          <a:xfrm>
            <a:off x="1708150" y="1981575"/>
            <a:ext cx="1252800" cy="125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 txBox="1">
            <a:spLocks noGrp="1"/>
          </p:cNvSpPr>
          <p:nvPr>
            <p:ph type="ctrTitle"/>
          </p:nvPr>
        </p:nvSpPr>
        <p:spPr>
          <a:xfrm>
            <a:off x="311700" y="1766508"/>
            <a:ext cx="8520600" cy="12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for </a:t>
            </a:r>
            <a:br>
              <a:rPr lang="en" dirty="0"/>
            </a:br>
            <a:r>
              <a:rPr lang="en" dirty="0"/>
              <a:t>Sign Language Recognition</a:t>
            </a:r>
            <a:endParaRPr dirty="0"/>
          </a:p>
        </p:txBody>
      </p:sp>
      <p:sp>
        <p:nvSpPr>
          <p:cNvPr id="460" name="Google Shape;460;p20"/>
          <p:cNvSpPr txBox="1">
            <a:spLocks noGrp="1"/>
          </p:cNvSpPr>
          <p:nvPr>
            <p:ph type="subTitle" idx="1"/>
          </p:nvPr>
        </p:nvSpPr>
        <p:spPr>
          <a:xfrm>
            <a:off x="2603138" y="2967408"/>
            <a:ext cx="3937724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Zimu</a:t>
            </a:r>
            <a:r>
              <a:rPr lang="en" dirty="0"/>
              <a:t> </a:t>
            </a:r>
            <a:r>
              <a:rPr lang="en" dirty="0" err="1"/>
              <a:t>Su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Metis Data Science Machine learning Bootcamp</a:t>
            </a:r>
            <a:endParaRPr dirty="0"/>
          </a:p>
        </p:txBody>
      </p:sp>
      <p:sp>
        <p:nvSpPr>
          <p:cNvPr id="462" name="Google Shape;462;p20"/>
          <p:cNvSpPr/>
          <p:nvPr/>
        </p:nvSpPr>
        <p:spPr>
          <a:xfrm rot="-5400000">
            <a:off x="8270150" y="3168975"/>
            <a:ext cx="1956000" cy="19560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60;p20">
            <a:extLst>
              <a:ext uri="{FF2B5EF4-FFF2-40B4-BE49-F238E27FC236}">
                <a16:creationId xmlns:a16="http://schemas.microsoft.com/office/drawing/2014/main" id="{71FB4EFC-AA95-CBD2-AEC2-DE662FE7AA18}"/>
              </a:ext>
            </a:extLst>
          </p:cNvPr>
          <p:cNvSpPr txBox="1">
            <a:spLocks/>
          </p:cNvSpPr>
          <p:nvPr/>
        </p:nvSpPr>
        <p:spPr>
          <a:xfrm>
            <a:off x="6117115" y="0"/>
            <a:ext cx="3293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1200" b="0" i="0" u="none" strike="noStrike" cap="none">
                <a:solidFill>
                  <a:srgbClr val="242323"/>
                </a:solidFill>
                <a:latin typeface="Glegoo"/>
                <a:ea typeface="Glegoo"/>
                <a:cs typeface="Glegoo"/>
                <a:sym typeface="Glego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Kreon Light"/>
              <a:buNone/>
              <a:defRPr sz="2800" b="0" i="0" u="none" strike="noStrike" cap="none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9pPr>
          </a:lstStyle>
          <a:p>
            <a:pPr marL="0" indent="0"/>
            <a:r>
              <a:rPr lang="en-US" dirty="0"/>
              <a:t>Template from </a:t>
            </a:r>
            <a:r>
              <a:rPr lang="en-US" dirty="0" err="1"/>
              <a:t>Slidesgo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AC51-B617-93C6-747B-0C83346C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50" y="1999050"/>
            <a:ext cx="7726500" cy="572700"/>
          </a:xfrm>
        </p:spPr>
        <p:txBody>
          <a:bodyPr/>
          <a:lstStyle/>
          <a:p>
            <a:r>
              <a:rPr lang="en-US" dirty="0"/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274155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1"/>
          <p:cNvSpPr txBox="1">
            <a:spLocks noGrp="1"/>
          </p:cNvSpPr>
          <p:nvPr>
            <p:ph type="title"/>
          </p:nvPr>
        </p:nvSpPr>
        <p:spPr>
          <a:xfrm>
            <a:off x="678387" y="369038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323"/>
                </a:solidFill>
              </a:rPr>
              <a:t>Objective and Background</a:t>
            </a:r>
            <a:endParaRPr dirty="0">
              <a:solidFill>
                <a:srgbClr val="242323"/>
              </a:solidFill>
            </a:endParaRPr>
          </a:p>
        </p:txBody>
      </p:sp>
      <p:sp>
        <p:nvSpPr>
          <p:cNvPr id="469" name="Google Shape;469;p21"/>
          <p:cNvSpPr/>
          <p:nvPr/>
        </p:nvSpPr>
        <p:spPr>
          <a:xfrm rot="5400000">
            <a:off x="-1048250" y="3128675"/>
            <a:ext cx="1956000" cy="19560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F40C8-4B0A-D994-4C86-396BE6549889}"/>
              </a:ext>
            </a:extLst>
          </p:cNvPr>
          <p:cNvSpPr txBox="1"/>
          <p:nvPr/>
        </p:nvSpPr>
        <p:spPr>
          <a:xfrm>
            <a:off x="423617" y="1437881"/>
            <a:ext cx="4148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deep learning to translate sign language to text, providing a more convenient communication approach for deaf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project tests on American sign language (ASL).</a:t>
            </a:r>
          </a:p>
        </p:txBody>
      </p:sp>
      <p:pic>
        <p:nvPicPr>
          <p:cNvPr id="1050" name="Picture 26" descr="Sign Language Translator ✌️ [English to Sign] - FontVilla.com">
            <a:extLst>
              <a:ext uri="{FF2B5EF4-FFF2-40B4-BE49-F238E27FC236}">
                <a16:creationId xmlns:a16="http://schemas.microsoft.com/office/drawing/2014/main" id="{B2962438-9D42-1606-4642-3CA60B933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84" y="1799535"/>
            <a:ext cx="3902299" cy="18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8C5550-2CEC-CCAB-C48E-85B6A74C5C5D}"/>
              </a:ext>
            </a:extLst>
          </p:cNvPr>
          <p:cNvSpPr txBox="1"/>
          <p:nvPr/>
        </p:nvSpPr>
        <p:spPr>
          <a:xfrm>
            <a:off x="7778672" y="1557219"/>
            <a:ext cx="1262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Fontvilla.com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D4F4-3F48-CC51-1476-3D8E7C9D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05" y="351392"/>
            <a:ext cx="1673842" cy="572700"/>
          </a:xfrm>
        </p:spPr>
        <p:txBody>
          <a:bodyPr/>
          <a:lstStyle/>
          <a:p>
            <a:pPr algn="l"/>
            <a:r>
              <a:rPr lang="en-US" dirty="0"/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B4CB7-35DE-8743-80B7-300F12D04B2B}"/>
              </a:ext>
            </a:extLst>
          </p:cNvPr>
          <p:cNvSpPr txBox="1"/>
          <p:nvPr/>
        </p:nvSpPr>
        <p:spPr>
          <a:xfrm>
            <a:off x="375694" y="1402138"/>
            <a:ext cx="3915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https://www.kaggle.com/datasets/grassknoted/asl-alphabet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29 Classes: letters A-Z, SPACE, DELETE and Nothing (Nothing for no sign)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87,000 images in total. 3000 images for each class.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A35693-220F-B683-D63E-B95E77E5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710" y="3719936"/>
            <a:ext cx="1104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7BA58AB-C9FB-4A1A-3969-F2D1FA4B4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70" y="351392"/>
            <a:ext cx="1333941" cy="148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D8FABBB-5EA7-DFC3-0EF8-A78F418D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96" y="351392"/>
            <a:ext cx="1333941" cy="148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87B96C93-BEC7-77C6-12CC-16CD828EA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22" y="351392"/>
            <a:ext cx="1333941" cy="148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08A08E81-D540-9895-E3C4-5DE5FD22E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69" y="1946195"/>
            <a:ext cx="1333941" cy="148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7ECA56-54ED-9FEF-18E2-6DF1FEE8D80D}"/>
              </a:ext>
            </a:extLst>
          </p:cNvPr>
          <p:cNvSpPr txBox="1"/>
          <p:nvPr/>
        </p:nvSpPr>
        <p:spPr>
          <a:xfrm>
            <a:off x="6504367" y="2428218"/>
            <a:ext cx="74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CA41554-6E37-48AB-52E7-461A3BF07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22" y="1946194"/>
            <a:ext cx="1333942" cy="148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DD2FBD4-6CE3-FFC8-5D09-A29124028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869" y="3719935"/>
            <a:ext cx="1104901" cy="123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F1DDBC9-A13D-D46E-7373-2DF12861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76" y="3719937"/>
            <a:ext cx="1104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06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413F-931A-F959-5E73-AE56706D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72" y="474968"/>
            <a:ext cx="3001922" cy="572700"/>
          </a:xfrm>
        </p:spPr>
        <p:txBody>
          <a:bodyPr/>
          <a:lstStyle/>
          <a:p>
            <a:r>
              <a:rPr lang="en-US" dirty="0"/>
              <a:t>Workflow and tool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0D053EC-A543-54BE-6F08-1BCF495BD53B}"/>
              </a:ext>
            </a:extLst>
          </p:cNvPr>
          <p:cNvSpPr/>
          <p:nvPr/>
        </p:nvSpPr>
        <p:spPr>
          <a:xfrm>
            <a:off x="891862" y="2571750"/>
            <a:ext cx="7360276" cy="171449"/>
          </a:xfrm>
          <a:prstGeom prst="rightArrow">
            <a:avLst>
              <a:gd name="adj1" fmla="val 50000"/>
              <a:gd name="adj2" fmla="val 2377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D17E7-6E0F-0EFD-50E4-25DDE3C773FA}"/>
              </a:ext>
            </a:extLst>
          </p:cNvPr>
          <p:cNvSpPr txBox="1"/>
          <p:nvPr/>
        </p:nvSpPr>
        <p:spPr>
          <a:xfrm>
            <a:off x="590487" y="2860921"/>
            <a:ext cx="18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image array with </a:t>
            </a:r>
            <a:r>
              <a:rPr lang="en-US" dirty="0" err="1"/>
              <a:t>Opencv</a:t>
            </a:r>
            <a:r>
              <a:rPr lang="en-US" dirty="0"/>
              <a:t>,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7FBC6-C14F-7B95-319A-C489601852F1}"/>
              </a:ext>
            </a:extLst>
          </p:cNvPr>
          <p:cNvSpPr txBox="1"/>
          <p:nvPr/>
        </p:nvSpPr>
        <p:spPr>
          <a:xfrm>
            <a:off x="1635615" y="1651065"/>
            <a:ext cx="2271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batches of image data with </a:t>
            </a:r>
            <a:r>
              <a:rPr lang="en-US" dirty="0" err="1"/>
              <a:t>keras.imagedatagenerator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B49F-4AC5-FCCC-BA69-BE6874A48A80}"/>
              </a:ext>
            </a:extLst>
          </p:cNvPr>
          <p:cNvSpPr/>
          <p:nvPr/>
        </p:nvSpPr>
        <p:spPr>
          <a:xfrm>
            <a:off x="756633" y="2522246"/>
            <a:ext cx="270457" cy="27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C17B0A-565C-EF24-6CA6-1A80BE3D2C44}"/>
              </a:ext>
            </a:extLst>
          </p:cNvPr>
          <p:cNvSpPr/>
          <p:nvPr/>
        </p:nvSpPr>
        <p:spPr>
          <a:xfrm>
            <a:off x="2077996" y="2511783"/>
            <a:ext cx="270457" cy="27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0EB48A-B1BC-6114-B7CF-D80364D225C4}"/>
              </a:ext>
            </a:extLst>
          </p:cNvPr>
          <p:cNvSpPr/>
          <p:nvPr/>
        </p:nvSpPr>
        <p:spPr>
          <a:xfrm>
            <a:off x="3843703" y="2511782"/>
            <a:ext cx="270457" cy="27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7A927-3E0E-02BE-D317-1C0D9EE996B8}"/>
              </a:ext>
            </a:extLst>
          </p:cNvPr>
          <p:cNvSpPr txBox="1"/>
          <p:nvPr/>
        </p:nvSpPr>
        <p:spPr>
          <a:xfrm>
            <a:off x="3593526" y="2842206"/>
            <a:ext cx="5205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Training:</a:t>
            </a:r>
          </a:p>
          <a:p>
            <a:r>
              <a:rPr lang="en-US" dirty="0"/>
              <a:t>Custom 3 layers CNN (1 channel, in google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r>
              <a:rPr lang="en-US" dirty="0"/>
              <a:t>MobileNetV2, EfficientNetB0 (3 channels, embedded in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526877-05A6-DFD9-C6C7-F3EFAB36F4D3}"/>
              </a:ext>
            </a:extLst>
          </p:cNvPr>
          <p:cNvSpPr/>
          <p:nvPr/>
        </p:nvSpPr>
        <p:spPr>
          <a:xfrm>
            <a:off x="5912691" y="2522246"/>
            <a:ext cx="270457" cy="27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F9BE19-6F6F-26D8-75BD-DD33773C58AA}"/>
              </a:ext>
            </a:extLst>
          </p:cNvPr>
          <p:cNvSpPr txBox="1"/>
          <p:nvPr/>
        </p:nvSpPr>
        <p:spPr>
          <a:xfrm>
            <a:off x="5058815" y="1651065"/>
            <a:ext cx="2539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using test image from dataset and custom images (photo by my own)</a:t>
            </a:r>
          </a:p>
        </p:txBody>
      </p:sp>
      <p:pic>
        <p:nvPicPr>
          <p:cNvPr id="1026" name="Picture 2" descr="Image result for numpy python">
            <a:extLst>
              <a:ext uri="{FF2B5EF4-FFF2-40B4-BE49-F238E27FC236}">
                <a16:creationId xmlns:a16="http://schemas.microsoft.com/office/drawing/2014/main" id="{04D689F4-513B-4BF6-8871-56D4B53F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35" y="3676296"/>
            <a:ext cx="822590" cy="82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pen cv">
            <a:extLst>
              <a:ext uri="{FF2B5EF4-FFF2-40B4-BE49-F238E27FC236}">
                <a16:creationId xmlns:a16="http://schemas.microsoft.com/office/drawing/2014/main" id="{DAC5900E-B6DD-0BE3-0E94-61E14E8EE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55" y="3533998"/>
            <a:ext cx="895269" cy="111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eras">
            <a:extLst>
              <a:ext uri="{FF2B5EF4-FFF2-40B4-BE49-F238E27FC236}">
                <a16:creationId xmlns:a16="http://schemas.microsoft.com/office/drawing/2014/main" id="{329F57D9-31E0-FF40-85F6-71C5BD17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66" y="1238978"/>
            <a:ext cx="1317596" cy="38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C5D5954-92AC-4C4D-F540-645C57660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47" y="3630373"/>
            <a:ext cx="1566915" cy="9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26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39EE-73CD-804D-C261-33417180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750" y="172314"/>
            <a:ext cx="7726500" cy="572700"/>
          </a:xfrm>
        </p:spPr>
        <p:txBody>
          <a:bodyPr/>
          <a:lstStyle/>
          <a:p>
            <a:r>
              <a:rPr lang="en-US" dirty="0"/>
              <a:t>Custom CNN layer setup (1 channel)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7F210-CC2C-C7D5-0839-CA14D727DB3A}"/>
              </a:ext>
            </a:extLst>
          </p:cNvPr>
          <p:cNvSpPr txBox="1"/>
          <p:nvPr/>
        </p:nvSpPr>
        <p:spPr>
          <a:xfrm>
            <a:off x="1369990" y="1055164"/>
            <a:ext cx="803641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conv2d 					(</a:t>
            </a:r>
            <a:r>
              <a:rPr lang="en-US" b="0" i="0" dirty="0">
                <a:solidFill>
                  <a:srgbClr val="FF0000"/>
                </a:solidFill>
                <a:effectLst/>
                <a:latin typeface="Times" pitchFamily="2" charset="0"/>
              </a:rPr>
              <a:t>Conv2D</a:t>
            </a:r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) 		</a:t>
            </a:r>
            <a:endParaRPr lang="en-US" dirty="0">
              <a:solidFill>
                <a:srgbClr val="212121"/>
              </a:solidFill>
              <a:latin typeface="Times" pitchFamily="2" charset="0"/>
            </a:endParaRP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Times" pitchFamily="2" charset="0"/>
              </a:rPr>
              <a:t>batch_normalization</a:t>
            </a:r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 				(</a:t>
            </a:r>
            <a:r>
              <a:rPr lang="en-US" b="0" i="0" dirty="0">
                <a:solidFill>
                  <a:srgbClr val="7030A0"/>
                </a:solidFill>
                <a:effectLst/>
                <a:latin typeface="Times" pitchFamily="2" charset="0"/>
              </a:rPr>
              <a:t>Batch Normalization</a:t>
            </a:r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)	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max_pooling2d 				(MaxPooling2D) 		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dropout 					(</a:t>
            </a:r>
            <a:r>
              <a:rPr lang="en-US" b="0" i="0" dirty="0">
                <a:solidFill>
                  <a:srgbClr val="0070C0"/>
                </a:solidFill>
                <a:effectLst/>
                <a:latin typeface="Times" pitchFamily="2" charset="0"/>
              </a:rPr>
              <a:t>Dropout</a:t>
            </a:r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) 		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conv2d_1 					(</a:t>
            </a:r>
            <a:r>
              <a:rPr lang="en-US" b="0" i="0" dirty="0">
                <a:solidFill>
                  <a:srgbClr val="FF0000"/>
                </a:solidFill>
                <a:effectLst/>
                <a:latin typeface="Times" pitchFamily="2" charset="0"/>
              </a:rPr>
              <a:t>Conv2D</a:t>
            </a:r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) 		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batch_normalization_1 				(</a:t>
            </a:r>
            <a:r>
              <a:rPr lang="en-US" b="0" i="0" dirty="0">
                <a:solidFill>
                  <a:srgbClr val="7030A0"/>
                </a:solidFill>
                <a:effectLst/>
                <a:latin typeface="Times" pitchFamily="2" charset="0"/>
              </a:rPr>
              <a:t>Batch Normalization</a:t>
            </a:r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)	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max_pooling2d_1 				(MaxPooling2D) 		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dropout_1 					(</a:t>
            </a:r>
            <a:r>
              <a:rPr lang="en-US" b="0" i="0" dirty="0">
                <a:solidFill>
                  <a:srgbClr val="0070C0"/>
                </a:solidFill>
                <a:effectLst/>
                <a:latin typeface="Times" pitchFamily="2" charset="0"/>
              </a:rPr>
              <a:t>Dropout</a:t>
            </a:r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) 	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conv2d_2 					(</a:t>
            </a:r>
            <a:r>
              <a:rPr lang="en-US" b="0" i="0" dirty="0">
                <a:solidFill>
                  <a:srgbClr val="FF0000"/>
                </a:solidFill>
                <a:effectLst/>
                <a:latin typeface="Times" pitchFamily="2" charset="0"/>
              </a:rPr>
              <a:t>Conv2D</a:t>
            </a:r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batch_normalization_2				(</a:t>
            </a:r>
            <a:r>
              <a:rPr lang="en-US" b="0" i="0" dirty="0">
                <a:solidFill>
                  <a:srgbClr val="7030A0"/>
                </a:solidFill>
                <a:effectLst/>
                <a:latin typeface="Times" pitchFamily="2" charset="0"/>
              </a:rPr>
              <a:t>Batch Normalization</a:t>
            </a:r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max_pooling2d_2 				(MaxPooling2D) </a:t>
            </a:r>
            <a:endParaRPr lang="en-US" dirty="0">
              <a:solidFill>
                <a:srgbClr val="212121"/>
              </a:solidFill>
              <a:latin typeface="Times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dropout_2 					(</a:t>
            </a:r>
            <a:r>
              <a:rPr lang="en-US" b="0" i="0" dirty="0">
                <a:solidFill>
                  <a:srgbClr val="0070C0"/>
                </a:solidFill>
                <a:effectLst/>
                <a:latin typeface="Times" pitchFamily="2" charset="0"/>
              </a:rPr>
              <a:t>Dropout</a:t>
            </a:r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)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global_average_pooling2d			(Global Average Pooling 2D)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flatten 					(Flatten)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dense 					(Dense)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Times" pitchFamily="2" charset="0"/>
              </a:rPr>
              <a:t>dense_1 					(Dense)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7200AE0-B3D6-F258-DEE0-2BE482C2EA0F}"/>
              </a:ext>
            </a:extLst>
          </p:cNvPr>
          <p:cNvSpPr/>
          <p:nvPr/>
        </p:nvSpPr>
        <p:spPr>
          <a:xfrm rot="5400000">
            <a:off x="-537147" y="2766992"/>
            <a:ext cx="3396920" cy="115774"/>
          </a:xfrm>
          <a:prstGeom prst="rightArrow">
            <a:avLst>
              <a:gd name="adj1" fmla="val 50000"/>
              <a:gd name="adj2" fmla="val 12331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BA34DD5-D5F6-6C5D-EF80-29E4C88F8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80973"/>
              </p:ext>
            </p:extLst>
          </p:nvPr>
        </p:nvGraphicFramePr>
        <p:xfrm>
          <a:off x="1397372" y="1600200"/>
          <a:ext cx="6091851" cy="1340872"/>
        </p:xfrm>
        <a:graphic>
          <a:graphicData uri="http://schemas.openxmlformats.org/drawingml/2006/table">
            <a:tbl>
              <a:tblPr firstRow="1" bandRow="1">
                <a:tableStyleId>{771B08FE-D904-4B3A-BC33-5DA7F25F3A43}</a:tableStyleId>
              </a:tblPr>
              <a:tblGrid>
                <a:gridCol w="2030617">
                  <a:extLst>
                    <a:ext uri="{9D8B030D-6E8A-4147-A177-3AD203B41FA5}">
                      <a16:colId xmlns:a16="http://schemas.microsoft.com/office/drawing/2014/main" val="3100146720"/>
                    </a:ext>
                  </a:extLst>
                </a:gridCol>
                <a:gridCol w="2030617">
                  <a:extLst>
                    <a:ext uri="{9D8B030D-6E8A-4147-A177-3AD203B41FA5}">
                      <a16:colId xmlns:a16="http://schemas.microsoft.com/office/drawing/2014/main" val="906611398"/>
                    </a:ext>
                  </a:extLst>
                </a:gridCol>
                <a:gridCol w="2030617">
                  <a:extLst>
                    <a:ext uri="{9D8B030D-6E8A-4147-A177-3AD203B41FA5}">
                      <a16:colId xmlns:a16="http://schemas.microsoft.com/office/drawing/2014/main" val="2953980216"/>
                    </a:ext>
                  </a:extLst>
                </a:gridCol>
              </a:tblGrid>
              <a:tr h="26681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accuracy</a:t>
                      </a:r>
                      <a:endParaRPr lang="en-US" sz="1600" dirty="0"/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accuracy</a:t>
                      </a:r>
                      <a:endParaRPr lang="en-US" sz="1600" dirty="0"/>
                    </a:p>
                  </a:txBody>
                  <a:tcPr marL="91377" marR="91377" marT="45689" marB="45689"/>
                </a:tc>
                <a:extLst>
                  <a:ext uri="{0D108BD9-81ED-4DB2-BD59-A6C34878D82A}">
                    <a16:rowId xmlns:a16="http://schemas.microsoft.com/office/drawing/2014/main" val="1540890232"/>
                  </a:ext>
                </a:extLst>
              </a:tr>
              <a:tr h="266810">
                <a:tc>
                  <a:txBody>
                    <a:bodyPr/>
                    <a:lstStyle/>
                    <a:p>
                      <a:r>
                        <a:rPr lang="en-US" sz="1600" dirty="0"/>
                        <a:t>Custom CNN</a:t>
                      </a:r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0.9306</a:t>
                      </a:r>
                      <a:endParaRPr lang="en-US" sz="1600" dirty="0"/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21212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0.9690</a:t>
                      </a:r>
                      <a:endParaRPr lang="en-US" sz="1600" dirty="0"/>
                    </a:p>
                  </a:txBody>
                  <a:tcPr marL="91377" marR="91377" marT="45689" marB="45689"/>
                </a:tc>
                <a:extLst>
                  <a:ext uri="{0D108BD9-81ED-4DB2-BD59-A6C34878D82A}">
                    <a16:rowId xmlns:a16="http://schemas.microsoft.com/office/drawing/2014/main" val="3301708738"/>
                  </a:ext>
                </a:extLst>
              </a:tr>
              <a:tr h="266810">
                <a:tc>
                  <a:txBody>
                    <a:bodyPr/>
                    <a:lstStyle/>
                    <a:p>
                      <a:r>
                        <a:rPr lang="en-US" sz="1600" dirty="0"/>
                        <a:t>MobileNetV2</a:t>
                      </a:r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0.8455</a:t>
                      </a:r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0.7731</a:t>
                      </a:r>
                    </a:p>
                  </a:txBody>
                  <a:tcPr marL="91377" marR="91377" marT="45689" marB="45689"/>
                </a:tc>
                <a:extLst>
                  <a:ext uri="{0D108BD9-81ED-4DB2-BD59-A6C34878D82A}">
                    <a16:rowId xmlns:a16="http://schemas.microsoft.com/office/drawing/2014/main" val="1032628395"/>
                  </a:ext>
                </a:extLst>
              </a:tr>
              <a:tr h="266810">
                <a:tc>
                  <a:txBody>
                    <a:bodyPr/>
                    <a:lstStyle/>
                    <a:p>
                      <a:r>
                        <a:rPr lang="en-US" sz="1600" dirty="0"/>
                        <a:t>EfficientNetB0</a:t>
                      </a:r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0.9859</a:t>
                      </a:r>
                    </a:p>
                  </a:txBody>
                  <a:tcPr marL="91377" marR="91377" marT="45689" marB="4568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0.9922</a:t>
                      </a:r>
                    </a:p>
                  </a:txBody>
                  <a:tcPr marL="91377" marR="91377" marT="45689" marB="45689"/>
                </a:tc>
                <a:extLst>
                  <a:ext uri="{0D108BD9-81ED-4DB2-BD59-A6C34878D82A}">
                    <a16:rowId xmlns:a16="http://schemas.microsoft.com/office/drawing/2014/main" val="162565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4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20">
            <a:extLst>
              <a:ext uri="{FF2B5EF4-FFF2-40B4-BE49-F238E27FC236}">
                <a16:creationId xmlns:a16="http://schemas.microsoft.com/office/drawing/2014/main" id="{9B980FC4-EEAB-48FC-E169-AC0ADA8C3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41" y="448527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D218C67A-A2A0-D561-CBBD-2487F8501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046" y="447855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2CA19DF2-C1A5-02D8-58BB-D9DE17F57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246" y="447855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8EDB08F9-C301-A05D-873C-FC60D7329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89" y="443152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CB204B95-DBC0-2743-E6C5-CF8D38DE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81" y="443152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F8F78806-D924-2964-BEC0-8A01E7FA5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316" y="443152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0F0736A5-180C-FEEC-E108-5F48FAED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51" y="443152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>
            <a:extLst>
              <a:ext uri="{FF2B5EF4-FFF2-40B4-BE49-F238E27FC236}">
                <a16:creationId xmlns:a16="http://schemas.microsoft.com/office/drawing/2014/main" id="{2D9E48AE-DFEB-D8FF-7F63-1DD68EA20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86" y="443152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>
            <a:extLst>
              <a:ext uri="{FF2B5EF4-FFF2-40B4-BE49-F238E27FC236}">
                <a16:creationId xmlns:a16="http://schemas.microsoft.com/office/drawing/2014/main" id="{6FD53DF1-C0E5-F9D9-11B4-A84CA9D6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32" y="443152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>
            <a:extLst>
              <a:ext uri="{FF2B5EF4-FFF2-40B4-BE49-F238E27FC236}">
                <a16:creationId xmlns:a16="http://schemas.microsoft.com/office/drawing/2014/main" id="{FE00CF1F-0EFD-0B3F-ED35-69AB16E7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478" y="439116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>
            <a:extLst>
              <a:ext uri="{FF2B5EF4-FFF2-40B4-BE49-F238E27FC236}">
                <a16:creationId xmlns:a16="http://schemas.microsoft.com/office/drawing/2014/main" id="{36319ACE-B480-17BC-798B-9ADFCBF9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" y="1417198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>
            <a:extLst>
              <a:ext uri="{FF2B5EF4-FFF2-40B4-BE49-F238E27FC236}">
                <a16:creationId xmlns:a16="http://schemas.microsoft.com/office/drawing/2014/main" id="{A6BEAA50-8AE6-FFDD-7DA4-C97FB3DE3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7" y="1417870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6" name="Picture 44">
            <a:extLst>
              <a:ext uri="{FF2B5EF4-FFF2-40B4-BE49-F238E27FC236}">
                <a16:creationId xmlns:a16="http://schemas.microsoft.com/office/drawing/2014/main" id="{7363FADB-9458-AC1F-89A4-32C31BBCD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10" y="1417870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>
            <a:extLst>
              <a:ext uri="{FF2B5EF4-FFF2-40B4-BE49-F238E27FC236}">
                <a16:creationId xmlns:a16="http://schemas.microsoft.com/office/drawing/2014/main" id="{3BACF5D8-3779-21C3-DD29-2DCEE35C3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37" y="1417870"/>
            <a:ext cx="826435" cy="10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0" name="Picture 48">
            <a:extLst>
              <a:ext uri="{FF2B5EF4-FFF2-40B4-BE49-F238E27FC236}">
                <a16:creationId xmlns:a16="http://schemas.microsoft.com/office/drawing/2014/main" id="{BFF99F56-5040-57B4-E103-5F08BE75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19" y="1399782"/>
            <a:ext cx="852670" cy="10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2" name="Picture 50">
            <a:extLst>
              <a:ext uri="{FF2B5EF4-FFF2-40B4-BE49-F238E27FC236}">
                <a16:creationId xmlns:a16="http://schemas.microsoft.com/office/drawing/2014/main" id="{760486C2-43A2-C8ED-76A5-EF5EEC08D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272" y="1399782"/>
            <a:ext cx="852670" cy="10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4" name="Picture 52">
            <a:extLst>
              <a:ext uri="{FF2B5EF4-FFF2-40B4-BE49-F238E27FC236}">
                <a16:creationId xmlns:a16="http://schemas.microsoft.com/office/drawing/2014/main" id="{80DA41B7-7817-B82E-72CD-7F5B5A7A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8" y="1398185"/>
            <a:ext cx="852670" cy="10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6" name="Picture 54">
            <a:extLst>
              <a:ext uri="{FF2B5EF4-FFF2-40B4-BE49-F238E27FC236}">
                <a16:creationId xmlns:a16="http://schemas.microsoft.com/office/drawing/2014/main" id="{5EF107D2-C6C7-86F6-987F-40590E06F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22" y="1396588"/>
            <a:ext cx="852670" cy="10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8" name="Picture 56">
            <a:extLst>
              <a:ext uri="{FF2B5EF4-FFF2-40B4-BE49-F238E27FC236}">
                <a16:creationId xmlns:a16="http://schemas.microsoft.com/office/drawing/2014/main" id="{CDE9C440-EDF8-F92F-C138-0BE90BC90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557" y="1394991"/>
            <a:ext cx="852670" cy="10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0" name="Picture 58">
            <a:extLst>
              <a:ext uri="{FF2B5EF4-FFF2-40B4-BE49-F238E27FC236}">
                <a16:creationId xmlns:a16="http://schemas.microsoft.com/office/drawing/2014/main" id="{9036B616-0A03-CF9F-E46B-DEEFD8E8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507" y="1400264"/>
            <a:ext cx="852670" cy="10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2" name="Picture 60">
            <a:extLst>
              <a:ext uri="{FF2B5EF4-FFF2-40B4-BE49-F238E27FC236}">
                <a16:creationId xmlns:a16="http://schemas.microsoft.com/office/drawing/2014/main" id="{471A4BC6-1CD5-7B4D-B848-8147538F8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93" y="1394991"/>
            <a:ext cx="852670" cy="106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0" name="Picture 68">
            <a:extLst>
              <a:ext uri="{FF2B5EF4-FFF2-40B4-BE49-F238E27FC236}">
                <a16:creationId xmlns:a16="http://schemas.microsoft.com/office/drawing/2014/main" id="{DF6B296A-9359-34DB-DA07-B9940C502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66" y="2639999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2" name="Picture 70">
            <a:extLst>
              <a:ext uri="{FF2B5EF4-FFF2-40B4-BE49-F238E27FC236}">
                <a16:creationId xmlns:a16="http://schemas.microsoft.com/office/drawing/2014/main" id="{545B8445-BB85-1F47-295D-9A51DA7F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69" y="2639999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4" name="Picture 72">
            <a:extLst>
              <a:ext uri="{FF2B5EF4-FFF2-40B4-BE49-F238E27FC236}">
                <a16:creationId xmlns:a16="http://schemas.microsoft.com/office/drawing/2014/main" id="{20E6CDED-16D9-B081-B638-90A0ABF52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85" y="2639998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6" name="Picture 74">
            <a:extLst>
              <a:ext uri="{FF2B5EF4-FFF2-40B4-BE49-F238E27FC236}">
                <a16:creationId xmlns:a16="http://schemas.microsoft.com/office/drawing/2014/main" id="{F739223D-60DE-AFC8-D86A-9F9CDC239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11" y="2639997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8" name="Picture 76">
            <a:extLst>
              <a:ext uri="{FF2B5EF4-FFF2-40B4-BE49-F238E27FC236}">
                <a16:creationId xmlns:a16="http://schemas.microsoft.com/office/drawing/2014/main" id="{067E73E5-F183-7608-9D4C-53B5EF28C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56" y="2638215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0" name="Picture 78">
            <a:extLst>
              <a:ext uri="{FF2B5EF4-FFF2-40B4-BE49-F238E27FC236}">
                <a16:creationId xmlns:a16="http://schemas.microsoft.com/office/drawing/2014/main" id="{806A841A-32D4-95FB-E48F-FC897BCEB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96" y="2638215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2" name="Picture 80">
            <a:extLst>
              <a:ext uri="{FF2B5EF4-FFF2-40B4-BE49-F238E27FC236}">
                <a16:creationId xmlns:a16="http://schemas.microsoft.com/office/drawing/2014/main" id="{0F6DC941-7811-98BE-3A8E-10D0E7EC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52" y="2641198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4" name="Picture 82">
            <a:extLst>
              <a:ext uri="{FF2B5EF4-FFF2-40B4-BE49-F238E27FC236}">
                <a16:creationId xmlns:a16="http://schemas.microsoft.com/office/drawing/2014/main" id="{7FC329AE-BE19-4140-D0CC-64A208C6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072" y="2638215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6" name="Picture 84">
            <a:extLst>
              <a:ext uri="{FF2B5EF4-FFF2-40B4-BE49-F238E27FC236}">
                <a16:creationId xmlns:a16="http://schemas.microsoft.com/office/drawing/2014/main" id="{35CF5407-75EB-A41F-C3C1-DFA9C06C9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88" y="2638214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8" name="Picture 86">
            <a:extLst>
              <a:ext uri="{FF2B5EF4-FFF2-40B4-BE49-F238E27FC236}">
                <a16:creationId xmlns:a16="http://schemas.microsoft.com/office/drawing/2014/main" id="{89D7C361-DB68-31AB-2604-B5EF7335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69" y="2617139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0" name="Picture 88">
            <a:extLst>
              <a:ext uri="{FF2B5EF4-FFF2-40B4-BE49-F238E27FC236}">
                <a16:creationId xmlns:a16="http://schemas.microsoft.com/office/drawing/2014/main" id="{127B9C83-121F-99B5-18E7-4A3F3198C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6" y="3870466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2" name="Picture 90">
            <a:extLst>
              <a:ext uri="{FF2B5EF4-FFF2-40B4-BE49-F238E27FC236}">
                <a16:creationId xmlns:a16="http://schemas.microsoft.com/office/drawing/2014/main" id="{4184B870-55A5-D7AF-D70F-0CEDBD1F0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7" y="3863404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4" name="Picture 92">
            <a:extLst>
              <a:ext uri="{FF2B5EF4-FFF2-40B4-BE49-F238E27FC236}">
                <a16:creationId xmlns:a16="http://schemas.microsoft.com/office/drawing/2014/main" id="{F604DF77-4ACC-F03A-F231-F77691BE4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20" y="3863404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6" name="Picture 94">
            <a:extLst>
              <a:ext uri="{FF2B5EF4-FFF2-40B4-BE49-F238E27FC236}">
                <a16:creationId xmlns:a16="http://schemas.microsoft.com/office/drawing/2014/main" id="{210AE5EF-F894-90D5-E9A2-907582C11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62" y="3863404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0" name="Picture 98">
            <a:extLst>
              <a:ext uri="{FF2B5EF4-FFF2-40B4-BE49-F238E27FC236}">
                <a16:creationId xmlns:a16="http://schemas.microsoft.com/office/drawing/2014/main" id="{A44D05E3-027E-7976-E4B5-F9D8372E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534" y="3879914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2" name="Picture 100">
            <a:extLst>
              <a:ext uri="{FF2B5EF4-FFF2-40B4-BE49-F238E27FC236}">
                <a16:creationId xmlns:a16="http://schemas.microsoft.com/office/drawing/2014/main" id="{FDDAABC7-4A00-634D-3ED0-DD8E9C66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40" y="3863404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" name="Picture 104">
            <a:extLst>
              <a:ext uri="{FF2B5EF4-FFF2-40B4-BE49-F238E27FC236}">
                <a16:creationId xmlns:a16="http://schemas.microsoft.com/office/drawing/2014/main" id="{1CBB17FF-9C5C-1BC1-F1D7-3BBFA8449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74" y="3879914"/>
            <a:ext cx="759054" cy="123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8" name="Picture 106">
            <a:extLst>
              <a:ext uri="{FF2B5EF4-FFF2-40B4-BE49-F238E27FC236}">
                <a16:creationId xmlns:a16="http://schemas.microsoft.com/office/drawing/2014/main" id="{6D7E5F87-392B-102E-A5E1-452FCB2A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335" y="3843369"/>
            <a:ext cx="785570" cy="12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0" name="Picture 108">
            <a:extLst>
              <a:ext uri="{FF2B5EF4-FFF2-40B4-BE49-F238E27FC236}">
                <a16:creationId xmlns:a16="http://schemas.microsoft.com/office/drawing/2014/main" id="{2BF42A0F-4776-A522-521B-66D777D4E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27" y="3841912"/>
            <a:ext cx="785570" cy="12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2" name="Picture 110">
            <a:extLst>
              <a:ext uri="{FF2B5EF4-FFF2-40B4-BE49-F238E27FC236}">
                <a16:creationId xmlns:a16="http://schemas.microsoft.com/office/drawing/2014/main" id="{6383F1E2-A735-70D6-752A-F7047283D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59" y="3848976"/>
            <a:ext cx="785570" cy="12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4" name="Picture 112">
            <a:extLst>
              <a:ext uri="{FF2B5EF4-FFF2-40B4-BE49-F238E27FC236}">
                <a16:creationId xmlns:a16="http://schemas.microsoft.com/office/drawing/2014/main" id="{446F8EA5-A9A6-5B91-8CE5-904040347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61" y="3841912"/>
            <a:ext cx="785570" cy="12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03D12-70AF-CA7E-7065-421348C4C19C}"/>
              </a:ext>
            </a:extLst>
          </p:cNvPr>
          <p:cNvSpPr txBox="1"/>
          <p:nvPr/>
        </p:nvSpPr>
        <p:spPr>
          <a:xfrm>
            <a:off x="70946" y="710170"/>
            <a:ext cx="9342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Test image provided by datasets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7951E-91AF-754E-0180-B6E081B40365}"/>
              </a:ext>
            </a:extLst>
          </p:cNvPr>
          <p:cNvSpPr txBox="1"/>
          <p:nvPr/>
        </p:nvSpPr>
        <p:spPr>
          <a:xfrm>
            <a:off x="70946" y="3075163"/>
            <a:ext cx="9342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Test image provided by myself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8C44B7-D30E-56C0-C55D-B2E1180B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40" y="19299"/>
            <a:ext cx="7726500" cy="572700"/>
          </a:xfrm>
        </p:spPr>
        <p:txBody>
          <a:bodyPr/>
          <a:lstStyle/>
          <a:p>
            <a:pPr algn="l"/>
            <a:r>
              <a:rPr lang="en-US" sz="2000" dirty="0"/>
              <a:t>Custom CNN Test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9B437-5A8F-CE2C-0461-E39FD7C64963}"/>
              </a:ext>
            </a:extLst>
          </p:cNvPr>
          <p:cNvSpPr/>
          <p:nvPr/>
        </p:nvSpPr>
        <p:spPr>
          <a:xfrm>
            <a:off x="2474262" y="2571750"/>
            <a:ext cx="1554332" cy="1308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0D6C33-653B-CA72-06C7-E904D4152467}"/>
              </a:ext>
            </a:extLst>
          </p:cNvPr>
          <p:cNvSpPr/>
          <p:nvPr/>
        </p:nvSpPr>
        <p:spPr>
          <a:xfrm>
            <a:off x="4973266" y="2617139"/>
            <a:ext cx="794694" cy="1308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2298E2-7A0C-C293-FCE8-CCB36E328AAF}"/>
              </a:ext>
            </a:extLst>
          </p:cNvPr>
          <p:cNvSpPr/>
          <p:nvPr/>
        </p:nvSpPr>
        <p:spPr>
          <a:xfrm>
            <a:off x="7389792" y="2589513"/>
            <a:ext cx="794694" cy="1308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9760-6734-DDF8-94CE-4873D960A31C}"/>
              </a:ext>
            </a:extLst>
          </p:cNvPr>
          <p:cNvSpPr/>
          <p:nvPr/>
        </p:nvSpPr>
        <p:spPr>
          <a:xfrm>
            <a:off x="97235" y="3822799"/>
            <a:ext cx="794694" cy="1308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81A573-CFFD-D4FE-BB6F-9AA39566C5D8}"/>
              </a:ext>
            </a:extLst>
          </p:cNvPr>
          <p:cNvSpPr/>
          <p:nvPr/>
        </p:nvSpPr>
        <p:spPr>
          <a:xfrm>
            <a:off x="3303067" y="3806634"/>
            <a:ext cx="1540804" cy="1308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03B2CE-56A3-899E-E188-B898DFF01982}"/>
              </a:ext>
            </a:extLst>
          </p:cNvPr>
          <p:cNvSpPr/>
          <p:nvPr/>
        </p:nvSpPr>
        <p:spPr>
          <a:xfrm>
            <a:off x="8227625" y="3764215"/>
            <a:ext cx="794694" cy="1308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D381A2A-4EF9-8085-2FF2-5F551013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678403"/>
            <a:ext cx="7635240" cy="7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4BD56BC-9C72-53B5-5BF9-DDE740E49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1431752"/>
            <a:ext cx="7635240" cy="5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C807010-A97A-EBB8-D7CD-05AF978B0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1902882"/>
            <a:ext cx="7635240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6C53780-29FF-16C0-9BBF-240533F8E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0" y="855607"/>
            <a:ext cx="1263944" cy="140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FD741AA9-3AFF-CA78-C777-4703877A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2" y="2723180"/>
            <a:ext cx="12065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55D92073-F4CF-4216-0589-60B9CF28B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94" y="3047413"/>
            <a:ext cx="7635240" cy="7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E506837E-91F9-E5DF-00AE-14D2F3D5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94" y="3754838"/>
            <a:ext cx="7635240" cy="5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6DA297C9-5033-1DF4-57F9-015DAF81F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14" y="4251776"/>
            <a:ext cx="7665720" cy="42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F6995-0C30-DF2B-2450-BF9E4FB4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92" y="128418"/>
            <a:ext cx="7726500" cy="572700"/>
          </a:xfrm>
        </p:spPr>
        <p:txBody>
          <a:bodyPr/>
          <a:lstStyle/>
          <a:p>
            <a:pPr algn="l"/>
            <a:r>
              <a:rPr lang="en-US" sz="2000" dirty="0"/>
              <a:t>Feature map in CNN layers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4BBD-C667-295B-D533-5B560C077D55}"/>
              </a:ext>
            </a:extLst>
          </p:cNvPr>
          <p:cNvSpPr txBox="1"/>
          <p:nvPr/>
        </p:nvSpPr>
        <p:spPr>
          <a:xfrm>
            <a:off x="-2727328" y="5835105"/>
            <a:ext cx="91675" cy="15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140" name="Picture 20">
            <a:extLst>
              <a:ext uri="{FF2B5EF4-FFF2-40B4-BE49-F238E27FC236}">
                <a16:creationId xmlns:a16="http://schemas.microsoft.com/office/drawing/2014/main" id="{AF9E6282-10CD-6A79-B4FE-452EF1CA7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92" y="3810937"/>
            <a:ext cx="1096648" cy="12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2947B2-15FE-C928-BFFF-DDFFEDD6D6DD}"/>
              </a:ext>
            </a:extLst>
          </p:cNvPr>
          <p:cNvSpPr/>
          <p:nvPr/>
        </p:nvSpPr>
        <p:spPr>
          <a:xfrm>
            <a:off x="1508760" y="4251776"/>
            <a:ext cx="472440" cy="427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796A0-62D7-0894-23EC-34D1519C84FC}"/>
              </a:ext>
            </a:extLst>
          </p:cNvPr>
          <p:cNvSpPr/>
          <p:nvPr/>
        </p:nvSpPr>
        <p:spPr>
          <a:xfrm>
            <a:off x="8521068" y="3897119"/>
            <a:ext cx="308146" cy="27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FFE4ED-AD39-1F74-BC9D-D8853D902786}"/>
              </a:ext>
            </a:extLst>
          </p:cNvPr>
          <p:cNvSpPr/>
          <p:nvPr/>
        </p:nvSpPr>
        <p:spPr>
          <a:xfrm>
            <a:off x="8147688" y="3266549"/>
            <a:ext cx="308146" cy="278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BD6E-7B35-7EA6-8DFA-6DFB4F91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F68C4-0226-1876-442E-A6099A63FAC2}"/>
              </a:ext>
            </a:extLst>
          </p:cNvPr>
          <p:cNvSpPr txBox="1"/>
          <p:nvPr/>
        </p:nvSpPr>
        <p:spPr>
          <a:xfrm>
            <a:off x="971550" y="1617643"/>
            <a:ext cx="7200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layer CNN model or transfer modeling </a:t>
            </a:r>
            <a:r>
              <a:rPr lang="en-US" sz="1400" dirty="0"/>
              <a:t>EfficientNetB0 is adequate for ASL translation (hand gesture recognition).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dataset should contain more details of hand or fingers and diversify the image background. Unified images could generate bias.</a:t>
            </a:r>
          </a:p>
        </p:txBody>
      </p:sp>
    </p:spTree>
    <p:extLst>
      <p:ext uri="{BB962C8B-B14F-4D97-AF65-F5344CB8AC3E}">
        <p14:creationId xmlns:p14="http://schemas.microsoft.com/office/powerpoint/2010/main" val="268410003"/>
      </p:ext>
    </p:extLst>
  </p:cSld>
  <p:clrMapOvr>
    <a:masterClrMapping/>
  </p:clrMapOvr>
</p:sld>
</file>

<file path=ppt/theme/theme1.xml><?xml version="1.0" encoding="utf-8"?>
<a:theme xmlns:a="http://schemas.openxmlformats.org/drawingml/2006/main" name="Sing language workshop by slidesgo">
  <a:themeElements>
    <a:clrScheme name="Simple Light">
      <a:dk1>
        <a:srgbClr val="242323"/>
      </a:dk1>
      <a:lt1>
        <a:srgbClr val="FFB24F"/>
      </a:lt1>
      <a:dk2>
        <a:srgbClr val="FFFFFF"/>
      </a:dk2>
      <a:lt2>
        <a:srgbClr val="242323"/>
      </a:lt2>
      <a:accent1>
        <a:srgbClr val="FFAB40"/>
      </a:accent1>
      <a:accent2>
        <a:srgbClr val="FFFFFF"/>
      </a:accent2>
      <a:accent3>
        <a:srgbClr val="242323"/>
      </a:accent3>
      <a:accent4>
        <a:srgbClr val="FFAB40"/>
      </a:accent4>
      <a:accent5>
        <a:srgbClr val="FFFFFF"/>
      </a:accent5>
      <a:accent6>
        <a:srgbClr val="FFB24F"/>
      </a:accent6>
      <a:hlink>
        <a:srgbClr val="2423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449</Words>
  <Application>Microsoft Macintosh PowerPoint</Application>
  <PresentationFormat>On-screen Show (16:9)</PresentationFormat>
  <Paragraphs>61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</vt:lpstr>
      <vt:lpstr>Arial</vt:lpstr>
      <vt:lpstr>Kreon Light</vt:lpstr>
      <vt:lpstr>Fjalla One</vt:lpstr>
      <vt:lpstr>Glegoo</vt:lpstr>
      <vt:lpstr>Sing language workshop by slidesgo</vt:lpstr>
      <vt:lpstr>Deep Learning for  Sign Language Recognition</vt:lpstr>
      <vt:lpstr>Objective and Background</vt:lpstr>
      <vt:lpstr>Dataset</vt:lpstr>
      <vt:lpstr>Workflow and tool</vt:lpstr>
      <vt:lpstr>Custom CNN layer setup (1 channel)</vt:lpstr>
      <vt:lpstr>PowerPoint Presentation</vt:lpstr>
      <vt:lpstr>Custom CNN Test results</vt:lpstr>
      <vt:lpstr>Feature map in CNN layers</vt:lpstr>
      <vt:lpstr>Take away points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 Sign Language Recognition</dc:title>
  <cp:lastModifiedBy>Su, Zimu</cp:lastModifiedBy>
  <cp:revision>25</cp:revision>
  <dcterms:modified xsi:type="dcterms:W3CDTF">2022-10-06T00:27:08Z</dcterms:modified>
</cp:coreProperties>
</file>