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8" r:id="rId6"/>
    <p:sldId id="281" r:id="rId7"/>
    <p:sldId id="280" r:id="rId8"/>
    <p:sldId id="282" r:id="rId9"/>
    <p:sldId id="283" r:id="rId10"/>
    <p:sldId id="284" r:id="rId11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3"/>
    </p:embeddedFont>
    <p:embeddedFont>
      <p:font typeface="Glegoo" pitchFamily="2" charset="77"/>
      <p:regular r:id="rId14"/>
      <p:bold r:id="rId15"/>
    </p:embeddedFont>
    <p:embeddedFont>
      <p:font typeface="Kreon Light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1B08FE-D904-4B3A-BC33-5DA7F25F3A43}">
  <a:tblStyle styleId="{771B08FE-D904-4B3A-BC33-5DA7F25F3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85955"/>
  </p:normalViewPr>
  <p:slideViewPr>
    <p:cSldViewPr snapToGrid="0">
      <p:cViewPr>
        <p:scale>
          <a:sx n="167" d="100"/>
          <a:sy n="167" d="100"/>
        </p:scale>
        <p:origin x="2016" y="360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3e4f6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3e4f6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normalization for image information </a:t>
            </a:r>
            <a:r>
              <a:rPr lang="en-US" dirty="0" err="1"/>
              <a:t>generlaization</a:t>
            </a:r>
            <a:r>
              <a:rPr lang="en-US" dirty="0"/>
              <a:t>; dropout for preventing overfitting;</a:t>
            </a:r>
          </a:p>
        </p:txBody>
      </p:sp>
    </p:spTree>
    <p:extLst>
      <p:ext uri="{BB962C8B-B14F-4D97-AF65-F5344CB8AC3E}">
        <p14:creationId xmlns:p14="http://schemas.microsoft.com/office/powerpoint/2010/main" val="18340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306831" y="574624"/>
            <a:ext cx="8057650" cy="4232438"/>
            <a:chOff x="520275" y="306537"/>
            <a:chExt cx="8057650" cy="4232438"/>
          </a:xfrm>
        </p:grpSpPr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kaggle.com/datasets/grassknoted/asl-alphab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1708150" y="1981575"/>
            <a:ext cx="1252800" cy="125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311700" y="1766508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for </a:t>
            </a:r>
            <a:br>
              <a:rPr lang="en" dirty="0"/>
            </a:br>
            <a:r>
              <a:rPr lang="en" dirty="0"/>
              <a:t>Sign Language Recognition</a:t>
            </a:r>
            <a:endParaRPr dirty="0"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2925300" y="2809150"/>
            <a:ext cx="32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Zimu</a:t>
            </a:r>
            <a:r>
              <a:rPr lang="en" dirty="0"/>
              <a:t> </a:t>
            </a:r>
            <a:r>
              <a:rPr lang="en" dirty="0" err="1"/>
              <a:t>Su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Metis Data Science Bootcamp</a:t>
            </a:r>
            <a:endParaRPr dirty="0"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270150" y="31689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60;p20">
            <a:extLst>
              <a:ext uri="{FF2B5EF4-FFF2-40B4-BE49-F238E27FC236}">
                <a16:creationId xmlns:a16="http://schemas.microsoft.com/office/drawing/2014/main" id="{71FB4EFC-AA95-CBD2-AEC2-DE662FE7AA18}"/>
              </a:ext>
            </a:extLst>
          </p:cNvPr>
          <p:cNvSpPr txBox="1">
            <a:spLocks/>
          </p:cNvSpPr>
          <p:nvPr/>
        </p:nvSpPr>
        <p:spPr>
          <a:xfrm>
            <a:off x="6117115" y="0"/>
            <a:ext cx="3293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1200" b="0" i="0" u="none" strike="noStrike" cap="none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pPr marL="0" indent="0"/>
            <a:r>
              <a:rPr lang="en-US" dirty="0"/>
              <a:t>Template from </a:t>
            </a:r>
            <a:r>
              <a:rPr lang="en-US" dirty="0" err="1"/>
              <a:t>Slidesgo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C51-B617-93C6-747B-0C83346C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0" y="1999050"/>
            <a:ext cx="7726500" cy="572700"/>
          </a:xfrm>
        </p:spPr>
        <p:txBody>
          <a:bodyPr/>
          <a:lstStyle/>
          <a:p>
            <a:r>
              <a:rPr lang="en-US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7415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678387" y="36903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</a:rPr>
              <a:t>Objective and Background</a:t>
            </a:r>
            <a:endParaRPr dirty="0">
              <a:solidFill>
                <a:srgbClr val="242323"/>
              </a:solidFill>
            </a:endParaRPr>
          </a:p>
        </p:txBody>
      </p:sp>
      <p:sp>
        <p:nvSpPr>
          <p:cNvPr id="469" name="Google Shape;469;p21"/>
          <p:cNvSpPr/>
          <p:nvPr/>
        </p:nvSpPr>
        <p:spPr>
          <a:xfrm rot="5400000">
            <a:off x="-1048250" y="31286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F40C8-4B0A-D994-4C86-396BE6549889}"/>
              </a:ext>
            </a:extLst>
          </p:cNvPr>
          <p:cNvSpPr txBox="1"/>
          <p:nvPr/>
        </p:nvSpPr>
        <p:spPr>
          <a:xfrm>
            <a:off x="423617" y="1437881"/>
            <a:ext cx="4148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deep learning to translate sign language to text, providing a more convenient communication approach for deaf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tests on American sign language (ASL).</a:t>
            </a:r>
          </a:p>
        </p:txBody>
      </p:sp>
      <p:pic>
        <p:nvPicPr>
          <p:cNvPr id="1050" name="Picture 26" descr="Sign Language Translator ✌️ [English to Sign] - FontVilla.com">
            <a:extLst>
              <a:ext uri="{FF2B5EF4-FFF2-40B4-BE49-F238E27FC236}">
                <a16:creationId xmlns:a16="http://schemas.microsoft.com/office/drawing/2014/main" id="{B2962438-9D42-1606-4642-3CA60B93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84" y="1799535"/>
            <a:ext cx="3902299" cy="18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C5550-2CEC-CCAB-C48E-85B6A74C5C5D}"/>
              </a:ext>
            </a:extLst>
          </p:cNvPr>
          <p:cNvSpPr txBox="1"/>
          <p:nvPr/>
        </p:nvSpPr>
        <p:spPr>
          <a:xfrm>
            <a:off x="7778672" y="1557219"/>
            <a:ext cx="126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Fontvilla.com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D4F4-3F48-CC51-1476-3D8E7C9D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05" y="351392"/>
            <a:ext cx="1673842" cy="572700"/>
          </a:xfrm>
        </p:spPr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B4CB7-35DE-8743-80B7-300F12D04B2B}"/>
              </a:ext>
            </a:extLst>
          </p:cNvPr>
          <p:cNvSpPr txBox="1"/>
          <p:nvPr/>
        </p:nvSpPr>
        <p:spPr>
          <a:xfrm>
            <a:off x="375694" y="1402138"/>
            <a:ext cx="391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https://www.kaggle.com/datasets/grassknoted/asl-alphabet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Classes: letters A-Z, SPACE, DELETE and Nothing (Nothing for no 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87,000 images in total. 3000 images for each class.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35693-220F-B683-D63E-B95E77E5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10" y="3719936"/>
            <a:ext cx="1104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7BA58AB-C9FB-4A1A-3969-F2D1FA4B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70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D8FABBB-5EA7-DFC3-0EF8-A78F418D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96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7B96C93-BEC7-77C6-12CC-16CD828E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2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8A08E81-D540-9895-E3C4-5DE5FD22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69" y="1946195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7ECA56-54ED-9FEF-18E2-6DF1FEE8D80D}"/>
              </a:ext>
            </a:extLst>
          </p:cNvPr>
          <p:cNvSpPr txBox="1"/>
          <p:nvPr/>
        </p:nvSpPr>
        <p:spPr>
          <a:xfrm>
            <a:off x="6504367" y="2428218"/>
            <a:ext cx="74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A41554-6E37-48AB-52E7-461A3BF0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2" y="1946194"/>
            <a:ext cx="1333942" cy="14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D2FBD4-6CE3-FFC8-5D09-A2912402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69" y="3719935"/>
            <a:ext cx="1104901" cy="12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1DDBC9-A13D-D46E-7373-2DF12861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76" y="3719937"/>
            <a:ext cx="1104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13F-931A-F959-5E73-AE56706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71" y="474968"/>
            <a:ext cx="1725357" cy="5727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0D053EC-A543-54BE-6F08-1BCF495BD53B}"/>
              </a:ext>
            </a:extLst>
          </p:cNvPr>
          <p:cNvSpPr/>
          <p:nvPr/>
        </p:nvSpPr>
        <p:spPr>
          <a:xfrm>
            <a:off x="891862" y="2571750"/>
            <a:ext cx="7360276" cy="171449"/>
          </a:xfrm>
          <a:prstGeom prst="rightArrow">
            <a:avLst>
              <a:gd name="adj1" fmla="val 50000"/>
              <a:gd name="adj2" fmla="val 2377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D17E7-6E0F-0EFD-50E4-25DDE3C773FA}"/>
              </a:ext>
            </a:extLst>
          </p:cNvPr>
          <p:cNvSpPr txBox="1"/>
          <p:nvPr/>
        </p:nvSpPr>
        <p:spPr>
          <a:xfrm>
            <a:off x="590487" y="2860921"/>
            <a:ext cx="148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image array with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7FBC6-C14F-7B95-319A-C489601852F1}"/>
              </a:ext>
            </a:extLst>
          </p:cNvPr>
          <p:cNvSpPr txBox="1"/>
          <p:nvPr/>
        </p:nvSpPr>
        <p:spPr>
          <a:xfrm>
            <a:off x="1635615" y="1651065"/>
            <a:ext cx="227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batches of image data with </a:t>
            </a:r>
            <a:r>
              <a:rPr lang="en-US" dirty="0" err="1"/>
              <a:t>keras.imagedatagenerator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B49F-4AC5-FCCC-BA69-BE6874A48A80}"/>
              </a:ext>
            </a:extLst>
          </p:cNvPr>
          <p:cNvSpPr/>
          <p:nvPr/>
        </p:nvSpPr>
        <p:spPr>
          <a:xfrm>
            <a:off x="756633" y="2522246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17B0A-565C-EF24-6CA6-1A80BE3D2C44}"/>
              </a:ext>
            </a:extLst>
          </p:cNvPr>
          <p:cNvSpPr/>
          <p:nvPr/>
        </p:nvSpPr>
        <p:spPr>
          <a:xfrm>
            <a:off x="2077996" y="2511783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0EB48A-B1BC-6114-B7CF-D80364D225C4}"/>
              </a:ext>
            </a:extLst>
          </p:cNvPr>
          <p:cNvSpPr/>
          <p:nvPr/>
        </p:nvSpPr>
        <p:spPr>
          <a:xfrm>
            <a:off x="3843703" y="2511782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7A927-3E0E-02BE-D317-1C0D9EE996B8}"/>
              </a:ext>
            </a:extLst>
          </p:cNvPr>
          <p:cNvSpPr txBox="1"/>
          <p:nvPr/>
        </p:nvSpPr>
        <p:spPr>
          <a:xfrm>
            <a:off x="3342067" y="2866826"/>
            <a:ext cx="2762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Training:</a:t>
            </a:r>
          </a:p>
          <a:p>
            <a:r>
              <a:rPr lang="en-US" dirty="0"/>
              <a:t>Custom 3 layers CNN</a:t>
            </a:r>
          </a:p>
          <a:p>
            <a:r>
              <a:rPr lang="en-US" dirty="0"/>
              <a:t>Transfer modeling (MobileNetV2, EfficientNetB0)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526877-05A6-DFD9-C6C7-F3EFAB36F4D3}"/>
              </a:ext>
            </a:extLst>
          </p:cNvPr>
          <p:cNvSpPr/>
          <p:nvPr/>
        </p:nvSpPr>
        <p:spPr>
          <a:xfrm>
            <a:off x="5912691" y="2522246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9BE19-6F6F-26D8-75BD-DD33773C58AA}"/>
              </a:ext>
            </a:extLst>
          </p:cNvPr>
          <p:cNvSpPr txBox="1"/>
          <p:nvPr/>
        </p:nvSpPr>
        <p:spPr>
          <a:xfrm>
            <a:off x="5058815" y="1651065"/>
            <a:ext cx="253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using test image from dataset and custom images (photo by my own)</a:t>
            </a:r>
          </a:p>
        </p:txBody>
      </p:sp>
    </p:spTree>
    <p:extLst>
      <p:ext uri="{BB962C8B-B14F-4D97-AF65-F5344CB8AC3E}">
        <p14:creationId xmlns:p14="http://schemas.microsoft.com/office/powerpoint/2010/main" val="269426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39EE-73CD-804D-C261-3341718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0" y="172314"/>
            <a:ext cx="7726500" cy="572700"/>
          </a:xfrm>
        </p:spPr>
        <p:txBody>
          <a:bodyPr/>
          <a:lstStyle/>
          <a:p>
            <a:r>
              <a:rPr lang="en-US" dirty="0"/>
              <a:t>Custom CNN layer setup (1 channel)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7F210-CC2C-C7D5-0839-CA14D727DB3A}"/>
              </a:ext>
            </a:extLst>
          </p:cNvPr>
          <p:cNvSpPr txBox="1"/>
          <p:nvPr/>
        </p:nvSpPr>
        <p:spPr>
          <a:xfrm>
            <a:off x="1369990" y="1055164"/>
            <a:ext cx="80364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 					(Conv2D) 		</a:t>
            </a:r>
            <a:endParaRPr lang="en-US" dirty="0">
              <a:solidFill>
                <a:srgbClr val="212121"/>
              </a:solidFill>
              <a:latin typeface="Times" pitchFamily="2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Times" pitchFamily="2" charset="0"/>
              </a:rPr>
              <a:t>batch_normalization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 				(Batch Normalization)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 				(MaxPooling2D)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 					(Dropout)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conv2d_1 					(Conv2D)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batch_normalization_1 				(Batch Normalization)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max_pooling2d_1 				(MaxPooling2D)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dropout_1 					(Dropout) 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conv2d_2 					(Conv2D)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batch_normalization_2				(Batch Normalization)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max_pooling2d_2 				(MaxPooling2D) </a:t>
            </a:r>
            <a:endParaRPr lang="en-US" dirty="0">
              <a:solidFill>
                <a:srgbClr val="212121"/>
              </a:solidFill>
              <a:latin typeface="Times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dropout_2 					(Dropout)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global_average_pooling2d			(Global Average Pooling 2D)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flatten 					(Flatten)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dense 					(Dense)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dense_1 					(Dense)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200AE0-B3D6-F258-DEE0-2BE482C2EA0F}"/>
              </a:ext>
            </a:extLst>
          </p:cNvPr>
          <p:cNvSpPr/>
          <p:nvPr/>
        </p:nvSpPr>
        <p:spPr>
          <a:xfrm rot="5400000">
            <a:off x="-537147" y="2766992"/>
            <a:ext cx="3396920" cy="115774"/>
          </a:xfrm>
          <a:prstGeom prst="rightArrow">
            <a:avLst>
              <a:gd name="adj1" fmla="val 50000"/>
              <a:gd name="adj2" fmla="val 1233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A34DD5-D5F6-6C5D-EF80-29E4C88F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80973"/>
              </p:ext>
            </p:extLst>
          </p:nvPr>
        </p:nvGraphicFramePr>
        <p:xfrm>
          <a:off x="1397372" y="1600200"/>
          <a:ext cx="6091851" cy="1340872"/>
        </p:xfrm>
        <a:graphic>
          <a:graphicData uri="http://schemas.openxmlformats.org/drawingml/2006/table">
            <a:tbl>
              <a:tblPr firstRow="1" bandRow="1">
                <a:tableStyleId>{771B08FE-D904-4B3A-BC33-5DA7F25F3A43}</a:tableStyleId>
              </a:tblPr>
              <a:tblGrid>
                <a:gridCol w="2030617">
                  <a:extLst>
                    <a:ext uri="{9D8B030D-6E8A-4147-A177-3AD203B41FA5}">
                      <a16:colId xmlns:a16="http://schemas.microsoft.com/office/drawing/2014/main" val="3100146720"/>
                    </a:ext>
                  </a:extLst>
                </a:gridCol>
                <a:gridCol w="2030617">
                  <a:extLst>
                    <a:ext uri="{9D8B030D-6E8A-4147-A177-3AD203B41FA5}">
                      <a16:colId xmlns:a16="http://schemas.microsoft.com/office/drawing/2014/main" val="906611398"/>
                    </a:ext>
                  </a:extLst>
                </a:gridCol>
                <a:gridCol w="2030617">
                  <a:extLst>
                    <a:ext uri="{9D8B030D-6E8A-4147-A177-3AD203B41FA5}">
                      <a16:colId xmlns:a16="http://schemas.microsoft.com/office/drawing/2014/main" val="2953980216"/>
                    </a:ext>
                  </a:extLst>
                </a:gridCol>
              </a:tblGrid>
              <a:tr h="26681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accuracy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accuracy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540890232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Custom CNN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0.9306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0.9690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3301708738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MobileNetV2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0.8455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0.7731</a:t>
                      </a:r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032628395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EfficientNetB0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0.9859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0.9922</a:t>
                      </a:r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6256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>
            <a:extLst>
              <a:ext uri="{FF2B5EF4-FFF2-40B4-BE49-F238E27FC236}">
                <a16:creationId xmlns:a16="http://schemas.microsoft.com/office/drawing/2014/main" id="{9B980FC4-EEAB-48FC-E169-AC0ADA8C3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1" y="448527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D218C67A-A2A0-D561-CBBD-2487F850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46" y="447855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2CA19DF2-C1A5-02D8-58BB-D9DE17F5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46" y="447855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8EDB08F9-C301-A05D-873C-FC60D732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89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CB204B95-DBC0-2743-E6C5-CF8D38DE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81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F8F78806-D924-2964-BEC0-8A01E7FA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16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F0736A5-180C-FEEC-E108-5F48FAED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51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2D9E48AE-DFEB-D8FF-7F63-1DD68EA2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86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6FD53DF1-C0E5-F9D9-11B4-A84CA9D6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32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FE00CF1F-0EFD-0B3F-ED35-69AB16E7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78" y="439116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36319ACE-B480-17BC-798B-9ADFCBF9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" y="1417198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A6BEAA50-8AE6-FFDD-7DA4-C97FB3DE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7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7363FADB-9458-AC1F-89A4-32C31BBC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0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3BACF5D8-3779-21C3-DD29-2DCEE35C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37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BFF99F56-5040-57B4-E103-5F08BE75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19" y="1399782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760486C2-43A2-C8ED-76A5-EF5EEC08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72" y="1399782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80DA41B7-7817-B82E-72CD-7F5B5A7A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8" y="1398185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>
            <a:extLst>
              <a:ext uri="{FF2B5EF4-FFF2-40B4-BE49-F238E27FC236}">
                <a16:creationId xmlns:a16="http://schemas.microsoft.com/office/drawing/2014/main" id="{5EF107D2-C6C7-86F6-987F-40590E06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22" y="1396588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CDE9C440-EDF8-F92F-C138-0BE90BC9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57" y="1394991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9036B616-0A03-CF9F-E46B-DEEFD8E8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07" y="1400264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471A4BC6-1CD5-7B4D-B848-8147538F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93" y="1394991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DF6B296A-9359-34DB-DA07-B9940C50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6" y="263999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545B8445-BB85-1F47-295D-9A51DA7F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69" y="263999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" name="Picture 72">
            <a:extLst>
              <a:ext uri="{FF2B5EF4-FFF2-40B4-BE49-F238E27FC236}">
                <a16:creationId xmlns:a16="http://schemas.microsoft.com/office/drawing/2014/main" id="{20E6CDED-16D9-B081-B638-90A0ABF5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85" y="2639998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6" name="Picture 74">
            <a:extLst>
              <a:ext uri="{FF2B5EF4-FFF2-40B4-BE49-F238E27FC236}">
                <a16:creationId xmlns:a16="http://schemas.microsoft.com/office/drawing/2014/main" id="{F739223D-60DE-AFC8-D86A-9F9CDC23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11" y="2639997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067E73E5-F183-7608-9D4C-53B5EF28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56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806A841A-32D4-95FB-E48F-FC897BCE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6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2" name="Picture 80">
            <a:extLst>
              <a:ext uri="{FF2B5EF4-FFF2-40B4-BE49-F238E27FC236}">
                <a16:creationId xmlns:a16="http://schemas.microsoft.com/office/drawing/2014/main" id="{0F6DC941-7811-98BE-3A8E-10D0E7EC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52" y="2641198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" name="Picture 82">
            <a:extLst>
              <a:ext uri="{FF2B5EF4-FFF2-40B4-BE49-F238E27FC236}">
                <a16:creationId xmlns:a16="http://schemas.microsoft.com/office/drawing/2014/main" id="{7FC329AE-BE19-4140-D0CC-64A208C6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72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>
            <a:extLst>
              <a:ext uri="{FF2B5EF4-FFF2-40B4-BE49-F238E27FC236}">
                <a16:creationId xmlns:a16="http://schemas.microsoft.com/office/drawing/2014/main" id="{35CF5407-75EB-A41F-C3C1-DFA9C06C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88" y="26382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8" name="Picture 86">
            <a:extLst>
              <a:ext uri="{FF2B5EF4-FFF2-40B4-BE49-F238E27FC236}">
                <a16:creationId xmlns:a16="http://schemas.microsoft.com/office/drawing/2014/main" id="{89D7C361-DB68-31AB-2604-B5EF7335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69" y="261713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0" name="Picture 88">
            <a:extLst>
              <a:ext uri="{FF2B5EF4-FFF2-40B4-BE49-F238E27FC236}">
                <a16:creationId xmlns:a16="http://schemas.microsoft.com/office/drawing/2014/main" id="{127B9C83-121F-99B5-18E7-4A3F3198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6" y="3870466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2" name="Picture 90">
            <a:extLst>
              <a:ext uri="{FF2B5EF4-FFF2-40B4-BE49-F238E27FC236}">
                <a16:creationId xmlns:a16="http://schemas.microsoft.com/office/drawing/2014/main" id="{4184B870-55A5-D7AF-D70F-0CEDBD1F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7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" name="Picture 92">
            <a:extLst>
              <a:ext uri="{FF2B5EF4-FFF2-40B4-BE49-F238E27FC236}">
                <a16:creationId xmlns:a16="http://schemas.microsoft.com/office/drawing/2014/main" id="{F604DF77-4ACC-F03A-F231-F77691BE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0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6" name="Picture 94">
            <a:extLst>
              <a:ext uri="{FF2B5EF4-FFF2-40B4-BE49-F238E27FC236}">
                <a16:creationId xmlns:a16="http://schemas.microsoft.com/office/drawing/2014/main" id="{210AE5EF-F894-90D5-E9A2-907582C1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2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0" name="Picture 98">
            <a:extLst>
              <a:ext uri="{FF2B5EF4-FFF2-40B4-BE49-F238E27FC236}">
                <a16:creationId xmlns:a16="http://schemas.microsoft.com/office/drawing/2014/main" id="{A44D05E3-027E-7976-E4B5-F9D8372E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34" y="38799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2" name="Picture 100">
            <a:extLst>
              <a:ext uri="{FF2B5EF4-FFF2-40B4-BE49-F238E27FC236}">
                <a16:creationId xmlns:a16="http://schemas.microsoft.com/office/drawing/2014/main" id="{FDDAABC7-4A00-634D-3ED0-DD8E9C6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40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" name="Picture 104">
            <a:extLst>
              <a:ext uri="{FF2B5EF4-FFF2-40B4-BE49-F238E27FC236}">
                <a16:creationId xmlns:a16="http://schemas.microsoft.com/office/drawing/2014/main" id="{1CBB17FF-9C5C-1BC1-F1D7-3BBFA844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74" y="38799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" name="Picture 106">
            <a:extLst>
              <a:ext uri="{FF2B5EF4-FFF2-40B4-BE49-F238E27FC236}">
                <a16:creationId xmlns:a16="http://schemas.microsoft.com/office/drawing/2014/main" id="{6D7E5F87-392B-102E-A5E1-452FCB2A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35" y="3843369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0" name="Picture 108">
            <a:extLst>
              <a:ext uri="{FF2B5EF4-FFF2-40B4-BE49-F238E27FC236}">
                <a16:creationId xmlns:a16="http://schemas.microsoft.com/office/drawing/2014/main" id="{2BF42A0F-4776-A522-521B-66D777D4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27" y="3841912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2" name="Picture 110">
            <a:extLst>
              <a:ext uri="{FF2B5EF4-FFF2-40B4-BE49-F238E27FC236}">
                <a16:creationId xmlns:a16="http://schemas.microsoft.com/office/drawing/2014/main" id="{6383F1E2-A735-70D6-752A-F7047283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59" y="3848976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4" name="Picture 112">
            <a:extLst>
              <a:ext uri="{FF2B5EF4-FFF2-40B4-BE49-F238E27FC236}">
                <a16:creationId xmlns:a16="http://schemas.microsoft.com/office/drawing/2014/main" id="{446F8EA5-A9A6-5B91-8CE5-90404034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61" y="3841912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03D12-70AF-CA7E-7065-421348C4C19C}"/>
              </a:ext>
            </a:extLst>
          </p:cNvPr>
          <p:cNvSpPr txBox="1"/>
          <p:nvPr/>
        </p:nvSpPr>
        <p:spPr>
          <a:xfrm>
            <a:off x="70946" y="710170"/>
            <a:ext cx="93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Test image provided by 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7951E-91AF-754E-0180-B6E081B40365}"/>
              </a:ext>
            </a:extLst>
          </p:cNvPr>
          <p:cNvSpPr txBox="1"/>
          <p:nvPr/>
        </p:nvSpPr>
        <p:spPr>
          <a:xfrm>
            <a:off x="70946" y="3075163"/>
            <a:ext cx="93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Test image provided by myself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C44B7-D30E-56C0-C55D-B2E1180B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0" y="19299"/>
            <a:ext cx="7726500" cy="572700"/>
          </a:xfrm>
        </p:spPr>
        <p:txBody>
          <a:bodyPr/>
          <a:lstStyle/>
          <a:p>
            <a:pPr algn="l"/>
            <a:r>
              <a:rPr lang="en-US" sz="2000" dirty="0"/>
              <a:t>Custom CNN Test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B437-5A8F-CE2C-0461-E39FD7C64963}"/>
              </a:ext>
            </a:extLst>
          </p:cNvPr>
          <p:cNvSpPr/>
          <p:nvPr/>
        </p:nvSpPr>
        <p:spPr>
          <a:xfrm>
            <a:off x="2474262" y="2571750"/>
            <a:ext cx="1554332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D6C33-653B-CA72-06C7-E904D4152467}"/>
              </a:ext>
            </a:extLst>
          </p:cNvPr>
          <p:cNvSpPr/>
          <p:nvPr/>
        </p:nvSpPr>
        <p:spPr>
          <a:xfrm>
            <a:off x="4973266" y="2617139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298E2-7A0C-C293-FCE8-CCB36E328AAF}"/>
              </a:ext>
            </a:extLst>
          </p:cNvPr>
          <p:cNvSpPr/>
          <p:nvPr/>
        </p:nvSpPr>
        <p:spPr>
          <a:xfrm>
            <a:off x="7389792" y="2589513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9760-6734-DDF8-94CE-4873D960A31C}"/>
              </a:ext>
            </a:extLst>
          </p:cNvPr>
          <p:cNvSpPr/>
          <p:nvPr/>
        </p:nvSpPr>
        <p:spPr>
          <a:xfrm>
            <a:off x="97235" y="3822799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81A573-CFFD-D4FE-BB6F-9AA39566C5D8}"/>
              </a:ext>
            </a:extLst>
          </p:cNvPr>
          <p:cNvSpPr/>
          <p:nvPr/>
        </p:nvSpPr>
        <p:spPr>
          <a:xfrm>
            <a:off x="3303067" y="3806634"/>
            <a:ext cx="154080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03B2CE-56A3-899E-E188-B898DFF01982}"/>
              </a:ext>
            </a:extLst>
          </p:cNvPr>
          <p:cNvSpPr/>
          <p:nvPr/>
        </p:nvSpPr>
        <p:spPr>
          <a:xfrm>
            <a:off x="8227625" y="3764215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D381A2A-4EF9-8085-2FF2-5F551013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678403"/>
            <a:ext cx="7635240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BD56BC-9C72-53B5-5BF9-DDE740E4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431752"/>
            <a:ext cx="7635240" cy="5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807010-A97A-EBB8-D7CD-05AF978B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902882"/>
            <a:ext cx="7635240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53780-29FF-16C0-9BBF-240533F8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" y="855607"/>
            <a:ext cx="1263944" cy="14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D741AA9-3AFF-CA78-C777-4703877A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2" y="2723180"/>
            <a:ext cx="1206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55D92073-F4CF-4216-0589-60B9CF28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94" y="3047413"/>
            <a:ext cx="7635240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E506837E-91F9-E5DF-00AE-14D2F3D5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94" y="3754838"/>
            <a:ext cx="7635240" cy="5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6DA297C9-5033-1DF4-57F9-015DAF81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14" y="4251776"/>
            <a:ext cx="7665720" cy="4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F6995-0C30-DF2B-2450-BF9E4FB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2" y="128418"/>
            <a:ext cx="7726500" cy="572700"/>
          </a:xfrm>
        </p:spPr>
        <p:txBody>
          <a:bodyPr/>
          <a:lstStyle/>
          <a:p>
            <a:pPr algn="l"/>
            <a:r>
              <a:rPr lang="en-US" sz="2000" dirty="0"/>
              <a:t>Feature map in CNN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4BBD-C667-295B-D533-5B560C077D55}"/>
              </a:ext>
            </a:extLst>
          </p:cNvPr>
          <p:cNvSpPr txBox="1"/>
          <p:nvPr/>
        </p:nvSpPr>
        <p:spPr>
          <a:xfrm>
            <a:off x="-2727328" y="5835105"/>
            <a:ext cx="91675" cy="1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40" name="Picture 20">
            <a:extLst>
              <a:ext uri="{FF2B5EF4-FFF2-40B4-BE49-F238E27FC236}">
                <a16:creationId xmlns:a16="http://schemas.microsoft.com/office/drawing/2014/main" id="{AF9E6282-10CD-6A79-B4FE-452EF1CA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2" y="3810937"/>
            <a:ext cx="1096648" cy="12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2947B2-15FE-C928-BFFF-DDFFEDD6D6DD}"/>
              </a:ext>
            </a:extLst>
          </p:cNvPr>
          <p:cNvSpPr/>
          <p:nvPr/>
        </p:nvSpPr>
        <p:spPr>
          <a:xfrm>
            <a:off x="1508760" y="4251776"/>
            <a:ext cx="472440" cy="427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796A0-62D7-0894-23EC-34D1519C84FC}"/>
              </a:ext>
            </a:extLst>
          </p:cNvPr>
          <p:cNvSpPr/>
          <p:nvPr/>
        </p:nvSpPr>
        <p:spPr>
          <a:xfrm>
            <a:off x="8521068" y="3897119"/>
            <a:ext cx="308146" cy="27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FE4ED-AD39-1F74-BC9D-D8853D902786}"/>
              </a:ext>
            </a:extLst>
          </p:cNvPr>
          <p:cNvSpPr/>
          <p:nvPr/>
        </p:nvSpPr>
        <p:spPr>
          <a:xfrm>
            <a:off x="8147688" y="3266549"/>
            <a:ext cx="308146" cy="27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D6E-7B35-7EA6-8DFA-6DFB4F91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F68C4-0226-1876-442E-A6099A63FAC2}"/>
              </a:ext>
            </a:extLst>
          </p:cNvPr>
          <p:cNvSpPr txBox="1"/>
          <p:nvPr/>
        </p:nvSpPr>
        <p:spPr>
          <a:xfrm>
            <a:off x="971550" y="1617643"/>
            <a:ext cx="7200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layer CNN model or transfer modeling </a:t>
            </a:r>
            <a:r>
              <a:rPr lang="en-US" sz="1400" dirty="0"/>
              <a:t>EfficientNetB0 is adequate for ASL translation (hand gesture recognition).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dataset should contain more details of hand or fingers and diversify the image background. Unified images could generate bias.</a:t>
            </a:r>
          </a:p>
        </p:txBody>
      </p:sp>
    </p:spTree>
    <p:extLst>
      <p:ext uri="{BB962C8B-B14F-4D97-AF65-F5344CB8AC3E}">
        <p14:creationId xmlns:p14="http://schemas.microsoft.com/office/powerpoint/2010/main" val="268410003"/>
      </p:ext>
    </p:extLst>
  </p:cSld>
  <p:clrMapOvr>
    <a:masterClrMapping/>
  </p:clrMapOvr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431</Words>
  <Application>Microsoft Macintosh PowerPoint</Application>
  <PresentationFormat>On-screen Show (16:9)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Fjalla One</vt:lpstr>
      <vt:lpstr>Times</vt:lpstr>
      <vt:lpstr>Arial</vt:lpstr>
      <vt:lpstr>Glegoo</vt:lpstr>
      <vt:lpstr>Kreon Light</vt:lpstr>
      <vt:lpstr>Sing language workshop by slidesgo</vt:lpstr>
      <vt:lpstr>Deep Learning for  Sign Language Recognition</vt:lpstr>
      <vt:lpstr>Objective and Background</vt:lpstr>
      <vt:lpstr>Dataset</vt:lpstr>
      <vt:lpstr>Workflow</vt:lpstr>
      <vt:lpstr>Custom CNN layer setup (1 channel)</vt:lpstr>
      <vt:lpstr>PowerPoint Presentation</vt:lpstr>
      <vt:lpstr>Custom CNN Test results</vt:lpstr>
      <vt:lpstr>Feature map in CNN layers</vt:lpstr>
      <vt:lpstr>Take away points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 Sign Language Recognition</dc:title>
  <cp:lastModifiedBy>Su, Zimu</cp:lastModifiedBy>
  <cp:revision>17</cp:revision>
  <dcterms:modified xsi:type="dcterms:W3CDTF">2022-10-05T02:28:37Z</dcterms:modified>
</cp:coreProperties>
</file>