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65" r:id="rId4"/>
    <p:sldId id="298" r:id="rId5"/>
    <p:sldId id="303" r:id="rId6"/>
    <p:sldId id="304" r:id="rId7"/>
    <p:sldId id="305" r:id="rId8"/>
    <p:sldId id="307" r:id="rId9"/>
    <p:sldId id="308" r:id="rId10"/>
  </p:sldIdLst>
  <p:sldSz cx="9144000" cy="5143500" type="screen16x9"/>
  <p:notesSz cx="6858000" cy="9144000"/>
  <p:embeddedFontLst>
    <p:embeddedFont>
      <p:font typeface="Bebas Neue" panose="020B0606020202050201" pitchFamily="34" charset="77"/>
      <p:regular r:id="rId12"/>
    </p:embeddedFont>
    <p:embeddedFont>
      <p:font typeface="Livvic" pitchFamily="2" charset="77"/>
      <p:regular r:id="rId13"/>
      <p:bold r:id="rId14"/>
      <p:italic r:id="rId15"/>
      <p:boldItalic r:id="rId16"/>
    </p:embeddedFont>
    <p:embeddedFont>
      <p:font typeface="Montserrat ExtraBold" panose="020F0502020204030204" pitchFamily="34" charset="0"/>
      <p:bold r:id="rId17"/>
      <p:italic r:id="rId18"/>
      <p:boldItalic r:id="rId19"/>
    </p:embeddedFont>
    <p:embeddedFont>
      <p:font typeface="Montserrat Medium" panose="020F0502020204030204" pitchFamily="34" charset="0"/>
      <p:regular r:id="rId20"/>
      <p:bold r:id="rId21"/>
      <p:italic r:id="rId22"/>
      <p:boldItalic r:id="rId23"/>
    </p:embeddedFont>
    <p:embeddedFont>
      <p:font typeface="Roboto Condensed Light" panose="020F0302020204030204" pitchFamily="34" charset="0"/>
      <p:regular r:id="rId24"/>
      <p:italic r:id="rId25"/>
    </p:embeddedFon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87561-E0DF-4D02-949E-EC1EAA68F738}">
  <a:tblStyle styleId="{E4687561-E0DF-4D02-949E-EC1EAA68F7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6"/>
    <p:restoredTop sz="83708"/>
  </p:normalViewPr>
  <p:slideViewPr>
    <p:cSldViewPr snapToGrid="0">
      <p:cViewPr varScale="1">
        <p:scale>
          <a:sx n="174" d="100"/>
          <a:sy n="174" d="100"/>
        </p:scale>
        <p:origin x="16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initial motivation of this project originates from the moment when I tries to find adequate citation in my PhD thesis, because writing introduction requires great amount of literature search and reading,</a:t>
            </a:r>
            <a:r>
              <a:rPr lang="zh-CN" altLang="en-US" dirty="0"/>
              <a:t> </a:t>
            </a:r>
            <a:r>
              <a:rPr lang="en-US" altLang="zh-CN" dirty="0"/>
              <a:t>which takes really large amount of time.</a:t>
            </a:r>
          </a:p>
          <a:p>
            <a:pPr marL="171450" lvl="0" indent="-171450" algn="l" rtl="0">
              <a:spcBef>
                <a:spcPts val="0"/>
              </a:spcBef>
              <a:spcAft>
                <a:spcPts val="0"/>
              </a:spcAft>
            </a:pPr>
            <a:r>
              <a:rPr lang="en-US" dirty="0"/>
              <a:t>So I think if there is a recommendation system which is embedded within the citation software, that would be great. Actually I haven’t seen similar product in those software like Mendeley, endnote, Zotero, </a:t>
            </a:r>
          </a:p>
          <a:p>
            <a:pPr marL="171450" lvl="0" indent="-171450" algn="l" rtl="0">
              <a:spcBef>
                <a:spcPts val="0"/>
              </a:spcBef>
              <a:spcAft>
                <a:spcPts val="0"/>
              </a:spcAft>
            </a:pPr>
            <a:r>
              <a:rPr lang="en-US" dirty="0"/>
              <a:t>I saw a similar one in </a:t>
            </a:r>
            <a:r>
              <a:rPr lang="en-US" dirty="0" err="1"/>
              <a:t>researchgate</a:t>
            </a:r>
            <a:r>
              <a:rPr lang="en-US" dirty="0"/>
              <a:t>. It provides the new research articles by feed which is related to user’s research topic. I benefit from it a lot because there are some interesting papers.</a:t>
            </a:r>
          </a:p>
          <a:p>
            <a:pPr marL="171450" lvl="0" indent="-171450" algn="l" rtl="0">
              <a:spcBef>
                <a:spcPts val="0"/>
              </a:spcBef>
              <a:spcAft>
                <a:spcPts val="0"/>
              </a:spcAft>
            </a:pPr>
            <a:r>
              <a:rPr lang="en-US" dirty="0"/>
              <a:t>This system would be similar and I think it would facilitate academic paper searching and broaden research’s view over the academic domain.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37d1f10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37d1f10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55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37d1f1062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37d1f106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They are all about processing technique dealing with large datasets using different statistical theory. The selected paper is about tropical geometry representation of barcodes, which is a certain mathematical characteristics to capture the shape of the data. The first recommended paper is about dimension reduction technique in linear regression. The second one is about using Bayesian regression for high dimensional datasets.</a:t>
            </a:r>
          </a:p>
        </p:txBody>
      </p:sp>
    </p:spTree>
    <p:extLst>
      <p:ext uri="{BB962C8B-B14F-4D97-AF65-F5344CB8AC3E}">
        <p14:creationId xmlns:p14="http://schemas.microsoft.com/office/powerpoint/2010/main" val="296089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second example focuses on the exoplanets studies using some sort of data processing method, like Bayesian analysis in the selected paper. Exoplanet is the planet outside the solar system. The recommended papers are also related to exoplanet. The first one is about building a data pipeline to discriminate the source of signal from potential exoplanets, because the telescopic cannot cover the sky range at one time. It needs to slowly capture the region and then a certain program is required to automatically monitor the sky</a:t>
            </a:r>
            <a:r>
              <a:rPr lang="zh-CN" altLang="en-US" dirty="0"/>
              <a:t> </a:t>
            </a:r>
            <a:r>
              <a:rPr lang="en-US" altLang="zh-CN" dirty="0"/>
              <a:t>region. The second paper is about time series analysis for obtaining the</a:t>
            </a:r>
            <a:r>
              <a:rPr lang="zh-CN" altLang="en-US" dirty="0"/>
              <a:t> </a:t>
            </a:r>
            <a:r>
              <a:rPr lang="en-US" altLang="zh-CN" dirty="0"/>
              <a:t>mass</a:t>
            </a:r>
            <a:r>
              <a:rPr lang="zh-CN" altLang="en-US" dirty="0"/>
              <a:t> </a:t>
            </a:r>
            <a:r>
              <a:rPr lang="en-US" altLang="zh-CN" dirty="0"/>
              <a:t>of exoplanet.</a:t>
            </a:r>
            <a:endParaRPr lang="en-US" dirty="0"/>
          </a:p>
        </p:txBody>
      </p:sp>
    </p:spTree>
    <p:extLst>
      <p:ext uri="{BB962C8B-B14F-4D97-AF65-F5344CB8AC3E}">
        <p14:creationId xmlns:p14="http://schemas.microsoft.com/office/powerpoint/2010/main" val="142485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dirty="0"/>
              <a:t>The third example is related to physics at quantum scale. The recommended papers are somewhat similar as related to quantum physics, but they are absolutely studying very different topics.</a:t>
            </a:r>
          </a:p>
        </p:txBody>
      </p:sp>
    </p:spTree>
    <p:extLst>
      <p:ext uri="{BB962C8B-B14F-4D97-AF65-F5344CB8AC3E}">
        <p14:creationId xmlns:p14="http://schemas.microsoft.com/office/powerpoint/2010/main" val="171778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I choose principal components regression for high dimensional datasets, the system can offer the paper related to PCR at highest relevance, but not other data processing method.</a:t>
            </a:r>
            <a:endParaRPr dirty="0"/>
          </a:p>
        </p:txBody>
      </p:sp>
    </p:spTree>
    <p:extLst>
      <p:ext uri="{BB962C8B-B14F-4D97-AF65-F5344CB8AC3E}">
        <p14:creationId xmlns:p14="http://schemas.microsoft.com/office/powerpoint/2010/main" val="3176352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27" name="Google Shape;27;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72002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5"/>
          <p:cNvSpPr txBox="1">
            <a:spLocks noGrp="1"/>
          </p:cNvSpPr>
          <p:nvPr>
            <p:ph type="subTitle" idx="4"/>
          </p:nvPr>
        </p:nvSpPr>
        <p:spPr>
          <a:xfrm>
            <a:off x="468865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rotWithShape="1">
          <a:blip r:embed="rId3">
            <a:alphaModFix/>
          </a:blip>
          <a:srcRect l="64303" b="48636"/>
          <a:stretch/>
        </p:blipFill>
        <p:spPr>
          <a:xfrm rot="-5400000" flipH="1">
            <a:off x="7919574" y="-41624"/>
            <a:ext cx="1211201" cy="1256599"/>
          </a:xfrm>
          <a:prstGeom prst="rect">
            <a:avLst/>
          </a:prstGeom>
          <a:noFill/>
          <a:ln>
            <a:noFill/>
          </a:ln>
        </p:spPr>
      </p:pic>
      <p:pic>
        <p:nvPicPr>
          <p:cNvPr id="36" name="Google Shape;36;p6"/>
          <p:cNvPicPr preferRelativeResize="0"/>
          <p:nvPr/>
        </p:nvPicPr>
        <p:blipFill rotWithShape="1">
          <a:blip r:embed="rId3">
            <a:alphaModFix/>
          </a:blip>
          <a:srcRect l="70816" b="64750"/>
          <a:stretch/>
        </p:blipFill>
        <p:spPr>
          <a:xfrm>
            <a:off x="0" y="4213925"/>
            <a:ext cx="1067375" cy="929575"/>
          </a:xfrm>
          <a:prstGeom prst="rect">
            <a:avLst/>
          </a:prstGeom>
          <a:noFill/>
          <a:ln>
            <a:noFill/>
          </a:ln>
        </p:spPr>
      </p:pic>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15000"/>
              </a:lnSpc>
              <a:spcBef>
                <a:spcPts val="1600"/>
              </a:spcBef>
              <a:spcAft>
                <a:spcPts val="160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kaggle.com/datasets/abisheksudarshan/topic-modeling-for-research-articles?select=Test.csv"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Article Recommender</a:t>
            </a:r>
            <a:endParaRPr dirty="0"/>
          </a:p>
        </p:txBody>
      </p:sp>
      <p:sp>
        <p:nvSpPr>
          <p:cNvPr id="182" name="Google Shape;182;p27"/>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Created by </a:t>
            </a:r>
            <a:r>
              <a:rPr lang="en-US" dirty="0" err="1"/>
              <a:t>Zimu</a:t>
            </a:r>
            <a:r>
              <a:rPr lang="en-US" dirty="0"/>
              <a:t> </a:t>
            </a:r>
            <a:r>
              <a:rPr lang="en-US" dirty="0" err="1"/>
              <a:t>Su</a:t>
            </a:r>
            <a:endParaRPr lang="en-US" dirty="0"/>
          </a:p>
          <a:p>
            <a:pPr marL="0" lvl="0" indent="0" algn="l" rtl="0">
              <a:spcBef>
                <a:spcPts val="0"/>
              </a:spcBef>
              <a:spcAft>
                <a:spcPts val="0"/>
              </a:spcAft>
              <a:buNone/>
            </a:pPr>
            <a:r>
              <a:rPr lang="en-US" dirty="0"/>
              <a:t>Metis NLP project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Project Background</a:t>
            </a:r>
            <a:endParaRPr dirty="0"/>
          </a:p>
        </p:txBody>
      </p:sp>
      <p:sp>
        <p:nvSpPr>
          <p:cNvPr id="188" name="Google Shape;188;p28"/>
          <p:cNvSpPr txBox="1">
            <a:spLocks noGrp="1"/>
          </p:cNvSpPr>
          <p:nvPr>
            <p:ph type="body" idx="1"/>
          </p:nvPr>
        </p:nvSpPr>
        <p:spPr>
          <a:xfrm>
            <a:off x="12758" y="1422504"/>
            <a:ext cx="4329626" cy="345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b="1" dirty="0">
                <a:solidFill>
                  <a:schemeClr val="dk2"/>
                </a:solidFill>
              </a:rPr>
              <a:t>Purpose: </a:t>
            </a:r>
            <a:r>
              <a:rPr lang="en-US" sz="1800" dirty="0">
                <a:solidFill>
                  <a:schemeClr val="dk2"/>
                </a:solidFill>
              </a:rPr>
              <a:t>Build a</a:t>
            </a:r>
            <a:r>
              <a:rPr lang="en-US" sz="1600" dirty="0">
                <a:solidFill>
                  <a:schemeClr val="dk2"/>
                </a:solidFill>
              </a:rPr>
              <a:t> recommendation system to be embedded into academic citation software like Mendeley, Endnote, Zotero, etc.</a:t>
            </a:r>
          </a:p>
          <a:p>
            <a:pPr marL="285750" lvl="0" indent="-285750" algn="l" rtl="0">
              <a:spcBef>
                <a:spcPts val="0"/>
              </a:spcBef>
              <a:spcAft>
                <a:spcPts val="0"/>
              </a:spcAft>
              <a:buFont typeface="Arial" panose="020B0604020202020204" pitchFamily="34" charset="0"/>
              <a:buChar char="•"/>
            </a:pPr>
            <a:endParaRPr lang="en-US" sz="14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800" b="1" dirty="0">
                <a:solidFill>
                  <a:schemeClr val="dk2"/>
                </a:solidFill>
              </a:rPr>
              <a:t>Function: </a:t>
            </a:r>
            <a:r>
              <a:rPr lang="en-US" sz="1600" dirty="0">
                <a:solidFill>
                  <a:schemeClr val="dk2"/>
                </a:solidFill>
              </a:rPr>
              <a:t>The recommender can provide potential interesting research papers to the user once they select certain article.</a:t>
            </a:r>
          </a:p>
          <a:p>
            <a:pPr marL="285750" lvl="0" indent="-285750" algn="l" rtl="0">
              <a:spcBef>
                <a:spcPts val="0"/>
              </a:spcBef>
              <a:spcAft>
                <a:spcPts val="0"/>
              </a:spcAft>
              <a:buFont typeface="Arial" panose="020B0604020202020204" pitchFamily="34" charset="0"/>
              <a:buChar char="•"/>
            </a:pPr>
            <a:endParaRPr lang="en-US" sz="14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800" b="1" dirty="0">
                <a:solidFill>
                  <a:schemeClr val="dk2"/>
                </a:solidFill>
              </a:rPr>
              <a:t>Impact: </a:t>
            </a:r>
            <a:r>
              <a:rPr lang="en-US" sz="1600" dirty="0">
                <a:solidFill>
                  <a:schemeClr val="dk2"/>
                </a:solidFill>
              </a:rPr>
              <a:t>The system can facilitate academic article searching and attract more users to utilize the software.</a:t>
            </a:r>
            <a:endParaRPr sz="1600" dirty="0">
              <a:solidFill>
                <a:schemeClr val="dk2"/>
              </a:solidFill>
            </a:endParaRPr>
          </a:p>
        </p:txBody>
      </p:sp>
      <p:grpSp>
        <p:nvGrpSpPr>
          <p:cNvPr id="7" name="Group 6">
            <a:extLst>
              <a:ext uri="{FF2B5EF4-FFF2-40B4-BE49-F238E27FC236}">
                <a16:creationId xmlns:a16="http://schemas.microsoft.com/office/drawing/2014/main" id="{7870D569-C73E-9690-49BB-9DD48D0BBE9B}"/>
              </a:ext>
            </a:extLst>
          </p:cNvPr>
          <p:cNvGrpSpPr/>
          <p:nvPr/>
        </p:nvGrpSpPr>
        <p:grpSpPr>
          <a:xfrm>
            <a:off x="4478053" y="2477960"/>
            <a:ext cx="1781092" cy="95416"/>
            <a:chOff x="5311471" y="1637969"/>
            <a:chExt cx="1781092" cy="95416"/>
          </a:xfrm>
        </p:grpSpPr>
        <p:cxnSp>
          <p:nvCxnSpPr>
            <p:cNvPr id="3" name="Straight Connector 2">
              <a:extLst>
                <a:ext uri="{FF2B5EF4-FFF2-40B4-BE49-F238E27FC236}">
                  <a16:creationId xmlns:a16="http://schemas.microsoft.com/office/drawing/2014/main" id="{194C20F3-154F-6ECA-0D80-F378C64244EC}"/>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5FE8731-7822-A159-6B78-A3A874BCE3F2}"/>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FC26BF7-2354-9515-94EA-BA41EF3AD57E}"/>
              </a:ext>
            </a:extLst>
          </p:cNvPr>
          <p:cNvGrpSpPr/>
          <p:nvPr/>
        </p:nvGrpSpPr>
        <p:grpSpPr>
          <a:xfrm>
            <a:off x="4478053" y="2908655"/>
            <a:ext cx="1781092" cy="95416"/>
            <a:chOff x="5311471" y="1637969"/>
            <a:chExt cx="1781092" cy="95416"/>
          </a:xfrm>
        </p:grpSpPr>
        <p:cxnSp>
          <p:nvCxnSpPr>
            <p:cNvPr id="9" name="Straight Connector 8">
              <a:extLst>
                <a:ext uri="{FF2B5EF4-FFF2-40B4-BE49-F238E27FC236}">
                  <a16:creationId xmlns:a16="http://schemas.microsoft.com/office/drawing/2014/main" id="{EFC29082-3241-527E-BEAA-53302E330E36}"/>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BE44186-244C-BBBC-E29B-74BEA08E5A16}"/>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46653649-9B5B-CCEC-BA9D-287CAA6CB140}"/>
              </a:ext>
            </a:extLst>
          </p:cNvPr>
          <p:cNvGrpSpPr/>
          <p:nvPr/>
        </p:nvGrpSpPr>
        <p:grpSpPr>
          <a:xfrm>
            <a:off x="4478053" y="3339349"/>
            <a:ext cx="1781092" cy="95416"/>
            <a:chOff x="5311471" y="1637969"/>
            <a:chExt cx="1781092" cy="95416"/>
          </a:xfrm>
        </p:grpSpPr>
        <p:cxnSp>
          <p:nvCxnSpPr>
            <p:cNvPr id="12" name="Straight Connector 11">
              <a:extLst>
                <a:ext uri="{FF2B5EF4-FFF2-40B4-BE49-F238E27FC236}">
                  <a16:creationId xmlns:a16="http://schemas.microsoft.com/office/drawing/2014/main" id="{3E9D13BB-9423-2BCC-EF49-A0E1E7AFF542}"/>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9199E4-CB88-7CE8-28EB-3CD570B3D9B9}"/>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107,996 Mouse pointer Images, Stock Photos &amp; Vectors ...">
            <a:extLst>
              <a:ext uri="{FF2B5EF4-FFF2-40B4-BE49-F238E27FC236}">
                <a16:creationId xmlns:a16="http://schemas.microsoft.com/office/drawing/2014/main" id="{72D866B5-F777-7D48-8614-D247FBF430B3}"/>
              </a:ext>
            </a:extLst>
          </p:cNvPr>
          <p:cNvPicPr>
            <a:picLocks noChangeAspect="1" noChangeArrowheads="1"/>
          </p:cNvPicPr>
          <p:nvPr/>
        </p:nvPicPr>
        <p:blipFill rotWithShape="1">
          <a:blip r:embed="rId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23753" t="14348" r="27605" b="20582"/>
          <a:stretch/>
        </p:blipFill>
        <p:spPr bwMode="auto">
          <a:xfrm>
            <a:off x="5424257" y="2827328"/>
            <a:ext cx="336677" cy="485019"/>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3014FC56-C3B7-B3BA-0630-E55F3AA86FC4}"/>
              </a:ext>
            </a:extLst>
          </p:cNvPr>
          <p:cNvSpPr/>
          <p:nvPr/>
        </p:nvSpPr>
        <p:spPr>
          <a:xfrm>
            <a:off x="6557317" y="1326289"/>
            <a:ext cx="2099145" cy="2989732"/>
          </a:xfrm>
          <a:prstGeom prst="roundRect">
            <a:avLst>
              <a:gd name="adj" fmla="val 757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2EC038-8CFC-8346-8C58-27B498A25631}"/>
              </a:ext>
            </a:extLst>
          </p:cNvPr>
          <p:cNvSpPr txBox="1"/>
          <p:nvPr/>
        </p:nvSpPr>
        <p:spPr>
          <a:xfrm>
            <a:off x="4581419" y="2301520"/>
            <a:ext cx="890546" cy="307777"/>
          </a:xfrm>
          <a:prstGeom prst="rect">
            <a:avLst/>
          </a:prstGeom>
          <a:noFill/>
        </p:spPr>
        <p:txBody>
          <a:bodyPr wrap="square" rtlCol="0">
            <a:spAutoFit/>
          </a:bodyPr>
          <a:lstStyle/>
          <a:p>
            <a:r>
              <a:rPr lang="en-US" dirty="0"/>
              <a:t>Article 1</a:t>
            </a:r>
          </a:p>
        </p:txBody>
      </p:sp>
      <p:sp>
        <p:nvSpPr>
          <p:cNvPr id="16" name="TextBox 15">
            <a:extLst>
              <a:ext uri="{FF2B5EF4-FFF2-40B4-BE49-F238E27FC236}">
                <a16:creationId xmlns:a16="http://schemas.microsoft.com/office/drawing/2014/main" id="{6ED232F8-33F9-B214-0AD3-0F2C66D23DC9}"/>
              </a:ext>
            </a:extLst>
          </p:cNvPr>
          <p:cNvSpPr txBox="1"/>
          <p:nvPr/>
        </p:nvSpPr>
        <p:spPr>
          <a:xfrm>
            <a:off x="4578699" y="2714253"/>
            <a:ext cx="890546" cy="307777"/>
          </a:xfrm>
          <a:prstGeom prst="rect">
            <a:avLst/>
          </a:prstGeom>
          <a:noFill/>
        </p:spPr>
        <p:txBody>
          <a:bodyPr wrap="square" rtlCol="0">
            <a:spAutoFit/>
          </a:bodyPr>
          <a:lstStyle/>
          <a:p>
            <a:r>
              <a:rPr lang="en-US" dirty="0"/>
              <a:t>Article 2</a:t>
            </a:r>
          </a:p>
        </p:txBody>
      </p:sp>
      <p:sp>
        <p:nvSpPr>
          <p:cNvPr id="17" name="TextBox 16">
            <a:extLst>
              <a:ext uri="{FF2B5EF4-FFF2-40B4-BE49-F238E27FC236}">
                <a16:creationId xmlns:a16="http://schemas.microsoft.com/office/drawing/2014/main" id="{82980F08-89A5-D4CD-E7BE-AA8B6C8B8F10}"/>
              </a:ext>
            </a:extLst>
          </p:cNvPr>
          <p:cNvSpPr txBox="1"/>
          <p:nvPr/>
        </p:nvSpPr>
        <p:spPr>
          <a:xfrm>
            <a:off x="4585395" y="3140000"/>
            <a:ext cx="890546" cy="307777"/>
          </a:xfrm>
          <a:prstGeom prst="rect">
            <a:avLst/>
          </a:prstGeom>
          <a:noFill/>
        </p:spPr>
        <p:txBody>
          <a:bodyPr wrap="square" rtlCol="0">
            <a:spAutoFit/>
          </a:bodyPr>
          <a:lstStyle/>
          <a:p>
            <a:r>
              <a:rPr lang="en-US" dirty="0"/>
              <a:t>Article 3</a:t>
            </a:r>
          </a:p>
        </p:txBody>
      </p:sp>
      <p:sp>
        <p:nvSpPr>
          <p:cNvPr id="18" name="TextBox 17">
            <a:extLst>
              <a:ext uri="{FF2B5EF4-FFF2-40B4-BE49-F238E27FC236}">
                <a16:creationId xmlns:a16="http://schemas.microsoft.com/office/drawing/2014/main" id="{C31C8894-D68F-2240-A923-B7CD046AC53A}"/>
              </a:ext>
            </a:extLst>
          </p:cNvPr>
          <p:cNvSpPr txBox="1"/>
          <p:nvPr/>
        </p:nvSpPr>
        <p:spPr>
          <a:xfrm>
            <a:off x="4585395" y="3625019"/>
            <a:ext cx="890546" cy="307777"/>
          </a:xfrm>
          <a:prstGeom prst="rect">
            <a:avLst/>
          </a:prstGeom>
          <a:noFill/>
        </p:spPr>
        <p:txBody>
          <a:bodyPr wrap="square" rtlCol="0">
            <a:spAutoFit/>
          </a:bodyPr>
          <a:lstStyle/>
          <a:p>
            <a:r>
              <a:rPr lang="en-US" dirty="0"/>
              <a:t>…</a:t>
            </a:r>
          </a:p>
        </p:txBody>
      </p:sp>
      <p:grpSp>
        <p:nvGrpSpPr>
          <p:cNvPr id="19" name="Group 18">
            <a:extLst>
              <a:ext uri="{FF2B5EF4-FFF2-40B4-BE49-F238E27FC236}">
                <a16:creationId xmlns:a16="http://schemas.microsoft.com/office/drawing/2014/main" id="{B7B20E79-DE3C-FED0-9816-1D3F2A7852B0}"/>
              </a:ext>
            </a:extLst>
          </p:cNvPr>
          <p:cNvGrpSpPr/>
          <p:nvPr/>
        </p:nvGrpSpPr>
        <p:grpSpPr>
          <a:xfrm>
            <a:off x="6714566" y="1715145"/>
            <a:ext cx="1781092" cy="95416"/>
            <a:chOff x="5311471" y="1637969"/>
            <a:chExt cx="1781092" cy="95416"/>
          </a:xfrm>
        </p:grpSpPr>
        <p:cxnSp>
          <p:nvCxnSpPr>
            <p:cNvPr id="20" name="Straight Connector 19">
              <a:extLst>
                <a:ext uri="{FF2B5EF4-FFF2-40B4-BE49-F238E27FC236}">
                  <a16:creationId xmlns:a16="http://schemas.microsoft.com/office/drawing/2014/main" id="{065ECF85-D506-0B77-9951-80C558BF466B}"/>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D5AAB6B-C678-E82E-84B0-E864A842D6E5}"/>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A4AACAE-F625-BA27-534E-D6C1CCF4A1E7}"/>
              </a:ext>
            </a:extLst>
          </p:cNvPr>
          <p:cNvGrpSpPr/>
          <p:nvPr/>
        </p:nvGrpSpPr>
        <p:grpSpPr>
          <a:xfrm>
            <a:off x="6714566" y="2145840"/>
            <a:ext cx="1781092" cy="95416"/>
            <a:chOff x="5311471" y="1637969"/>
            <a:chExt cx="1781092" cy="95416"/>
          </a:xfrm>
        </p:grpSpPr>
        <p:cxnSp>
          <p:nvCxnSpPr>
            <p:cNvPr id="23" name="Straight Connector 22">
              <a:extLst>
                <a:ext uri="{FF2B5EF4-FFF2-40B4-BE49-F238E27FC236}">
                  <a16:creationId xmlns:a16="http://schemas.microsoft.com/office/drawing/2014/main" id="{9708C44A-6E5E-1F92-5A9C-9356845A0186}"/>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F49C8EF-A414-6507-CECE-70AA14366429}"/>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AC025F84-E59F-1F8C-32BC-F99197796B57}"/>
              </a:ext>
            </a:extLst>
          </p:cNvPr>
          <p:cNvGrpSpPr/>
          <p:nvPr/>
        </p:nvGrpSpPr>
        <p:grpSpPr>
          <a:xfrm>
            <a:off x="6714566" y="2576534"/>
            <a:ext cx="1781092" cy="95416"/>
            <a:chOff x="5311471" y="1637969"/>
            <a:chExt cx="1781092" cy="95416"/>
          </a:xfrm>
        </p:grpSpPr>
        <p:cxnSp>
          <p:nvCxnSpPr>
            <p:cNvPr id="26" name="Straight Connector 25">
              <a:extLst>
                <a:ext uri="{FF2B5EF4-FFF2-40B4-BE49-F238E27FC236}">
                  <a16:creationId xmlns:a16="http://schemas.microsoft.com/office/drawing/2014/main" id="{B662E5D4-5884-1E49-9F80-CFD543411ED3}"/>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8D400AC-4D23-F966-BED6-6C78B88BDB3F}"/>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a:extLst>
              <a:ext uri="{FF2B5EF4-FFF2-40B4-BE49-F238E27FC236}">
                <a16:creationId xmlns:a16="http://schemas.microsoft.com/office/drawing/2014/main" id="{3949D002-EF29-6066-AD3D-D73A13BF723A}"/>
              </a:ext>
            </a:extLst>
          </p:cNvPr>
          <p:cNvCxnSpPr>
            <a:cxnSpLocks/>
            <a:endCxn id="1026" idx="0"/>
          </p:cNvCxnSpPr>
          <p:nvPr/>
        </p:nvCxnSpPr>
        <p:spPr>
          <a:xfrm flipH="1">
            <a:off x="5592596" y="1422504"/>
            <a:ext cx="973119" cy="1404824"/>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8EBFA7F-0A3D-4828-D8A2-533151ABE6A4}"/>
              </a:ext>
            </a:extLst>
          </p:cNvPr>
          <p:cNvCxnSpPr>
            <a:cxnSpLocks/>
            <a:endCxn id="1026" idx="0"/>
          </p:cNvCxnSpPr>
          <p:nvPr/>
        </p:nvCxnSpPr>
        <p:spPr>
          <a:xfrm flipH="1" flipV="1">
            <a:off x="5592596" y="2827328"/>
            <a:ext cx="973119" cy="140401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9D6F035-6B95-E8B1-2683-3CB149FD577D}"/>
              </a:ext>
            </a:extLst>
          </p:cNvPr>
          <p:cNvSpPr txBox="1"/>
          <p:nvPr/>
        </p:nvSpPr>
        <p:spPr>
          <a:xfrm>
            <a:off x="6559796" y="1017725"/>
            <a:ext cx="1676838" cy="307777"/>
          </a:xfrm>
          <a:prstGeom prst="rect">
            <a:avLst/>
          </a:prstGeom>
          <a:noFill/>
        </p:spPr>
        <p:txBody>
          <a:bodyPr wrap="square" rtlCol="0">
            <a:spAutoFit/>
          </a:bodyPr>
          <a:lstStyle/>
          <a:p>
            <a:r>
              <a:rPr lang="en-US" dirty="0"/>
              <a:t>Recommendation:</a:t>
            </a:r>
          </a:p>
        </p:txBody>
      </p:sp>
      <p:sp>
        <p:nvSpPr>
          <p:cNvPr id="53" name="TextBox 52">
            <a:extLst>
              <a:ext uri="{FF2B5EF4-FFF2-40B4-BE49-F238E27FC236}">
                <a16:creationId xmlns:a16="http://schemas.microsoft.com/office/drawing/2014/main" id="{B05D6BFA-DDA6-041C-F443-B072B67CD460}"/>
              </a:ext>
            </a:extLst>
          </p:cNvPr>
          <p:cNvSpPr txBox="1"/>
          <p:nvPr/>
        </p:nvSpPr>
        <p:spPr>
          <a:xfrm>
            <a:off x="6842676" y="1531982"/>
            <a:ext cx="890546" cy="307777"/>
          </a:xfrm>
          <a:prstGeom prst="rect">
            <a:avLst/>
          </a:prstGeom>
          <a:noFill/>
        </p:spPr>
        <p:txBody>
          <a:bodyPr wrap="square" rtlCol="0">
            <a:spAutoFit/>
          </a:bodyPr>
          <a:lstStyle/>
          <a:p>
            <a:r>
              <a:rPr lang="en-US" dirty="0"/>
              <a:t>Article 1</a:t>
            </a:r>
          </a:p>
        </p:txBody>
      </p:sp>
      <p:sp>
        <p:nvSpPr>
          <p:cNvPr id="54" name="TextBox 53">
            <a:extLst>
              <a:ext uri="{FF2B5EF4-FFF2-40B4-BE49-F238E27FC236}">
                <a16:creationId xmlns:a16="http://schemas.microsoft.com/office/drawing/2014/main" id="{147F757B-0032-29EB-655A-38CE36263BA7}"/>
              </a:ext>
            </a:extLst>
          </p:cNvPr>
          <p:cNvSpPr txBox="1"/>
          <p:nvPr/>
        </p:nvSpPr>
        <p:spPr>
          <a:xfrm>
            <a:off x="6845738" y="1982674"/>
            <a:ext cx="890546" cy="307777"/>
          </a:xfrm>
          <a:prstGeom prst="rect">
            <a:avLst/>
          </a:prstGeom>
          <a:noFill/>
        </p:spPr>
        <p:txBody>
          <a:bodyPr wrap="square" rtlCol="0">
            <a:spAutoFit/>
          </a:bodyPr>
          <a:lstStyle/>
          <a:p>
            <a:r>
              <a:rPr lang="en-US" dirty="0"/>
              <a:t>Article 2</a:t>
            </a:r>
          </a:p>
        </p:txBody>
      </p:sp>
      <p:sp>
        <p:nvSpPr>
          <p:cNvPr id="55" name="TextBox 54">
            <a:extLst>
              <a:ext uri="{FF2B5EF4-FFF2-40B4-BE49-F238E27FC236}">
                <a16:creationId xmlns:a16="http://schemas.microsoft.com/office/drawing/2014/main" id="{8713E2AB-02D9-5D56-6A60-64790454D408}"/>
              </a:ext>
            </a:extLst>
          </p:cNvPr>
          <p:cNvSpPr txBox="1"/>
          <p:nvPr/>
        </p:nvSpPr>
        <p:spPr>
          <a:xfrm>
            <a:off x="6849006" y="2417861"/>
            <a:ext cx="890546" cy="307777"/>
          </a:xfrm>
          <a:prstGeom prst="rect">
            <a:avLst/>
          </a:prstGeom>
          <a:noFill/>
        </p:spPr>
        <p:txBody>
          <a:bodyPr wrap="square" rtlCol="0">
            <a:spAutoFit/>
          </a:bodyPr>
          <a:lstStyle/>
          <a:p>
            <a:r>
              <a:rPr lang="en-US" dirty="0"/>
              <a:t>Article 3</a:t>
            </a:r>
          </a:p>
        </p:txBody>
      </p:sp>
      <p:sp>
        <p:nvSpPr>
          <p:cNvPr id="56" name="TextBox 55">
            <a:extLst>
              <a:ext uri="{FF2B5EF4-FFF2-40B4-BE49-F238E27FC236}">
                <a16:creationId xmlns:a16="http://schemas.microsoft.com/office/drawing/2014/main" id="{52D73396-F191-BCC7-1190-7B4E890FDBFB}"/>
              </a:ext>
            </a:extLst>
          </p:cNvPr>
          <p:cNvSpPr txBox="1"/>
          <p:nvPr/>
        </p:nvSpPr>
        <p:spPr>
          <a:xfrm>
            <a:off x="6802030" y="3303742"/>
            <a:ext cx="890546" cy="307777"/>
          </a:xfrm>
          <a:prstGeom prst="rect">
            <a:avLst/>
          </a:prstGeom>
          <a:noFill/>
        </p:spPr>
        <p:txBody>
          <a:bodyPr wrap="square" rtlCol="0">
            <a:spAutoFit/>
          </a:bodyPr>
          <a:lstStyle/>
          <a:p>
            <a:r>
              <a:rPr lang="en-US" dirty="0"/>
              <a:t>…</a:t>
            </a:r>
          </a:p>
        </p:txBody>
      </p:sp>
      <p:grpSp>
        <p:nvGrpSpPr>
          <p:cNvPr id="57" name="Group 56">
            <a:extLst>
              <a:ext uri="{FF2B5EF4-FFF2-40B4-BE49-F238E27FC236}">
                <a16:creationId xmlns:a16="http://schemas.microsoft.com/office/drawing/2014/main" id="{B0D020B8-E5A4-C454-1E4D-B0511672C3AD}"/>
              </a:ext>
            </a:extLst>
          </p:cNvPr>
          <p:cNvGrpSpPr/>
          <p:nvPr/>
        </p:nvGrpSpPr>
        <p:grpSpPr>
          <a:xfrm>
            <a:off x="6714566" y="2999121"/>
            <a:ext cx="1781092" cy="95416"/>
            <a:chOff x="5311471" y="1637969"/>
            <a:chExt cx="1781092" cy="95416"/>
          </a:xfrm>
        </p:grpSpPr>
        <p:cxnSp>
          <p:nvCxnSpPr>
            <p:cNvPr id="58" name="Straight Connector 57">
              <a:extLst>
                <a:ext uri="{FF2B5EF4-FFF2-40B4-BE49-F238E27FC236}">
                  <a16:creationId xmlns:a16="http://schemas.microsoft.com/office/drawing/2014/main" id="{7052D8F6-1D86-C570-D86E-C86C712D2A13}"/>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8675378-104E-583B-4630-723DA562954D}"/>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5F777718-4C82-AA3F-8117-1F78F38B018A}"/>
              </a:ext>
            </a:extLst>
          </p:cNvPr>
          <p:cNvSpPr txBox="1"/>
          <p:nvPr/>
        </p:nvSpPr>
        <p:spPr>
          <a:xfrm>
            <a:off x="6849006" y="2821155"/>
            <a:ext cx="890546" cy="307777"/>
          </a:xfrm>
          <a:prstGeom prst="rect">
            <a:avLst/>
          </a:prstGeom>
          <a:noFill/>
        </p:spPr>
        <p:txBody>
          <a:bodyPr wrap="square" rtlCol="0">
            <a:spAutoFit/>
          </a:bodyPr>
          <a:lstStyle/>
          <a:p>
            <a:r>
              <a:rPr lang="en-US" dirty="0"/>
              <a:t>Article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pic>
        <p:nvPicPr>
          <p:cNvPr id="267" name="Google Shape;267;p36"/>
          <p:cNvPicPr preferRelativeResize="0"/>
          <p:nvPr/>
        </p:nvPicPr>
        <p:blipFill>
          <a:blip r:embed="rId4">
            <a:alphaModFix/>
          </a:blip>
          <a:stretch>
            <a:fillRect/>
          </a:stretch>
        </p:blipFill>
        <p:spPr>
          <a:xfrm flipH="1">
            <a:off x="7448550" y="-558839"/>
            <a:ext cx="3048000" cy="2197674"/>
          </a:xfrm>
          <a:prstGeom prst="rect">
            <a:avLst/>
          </a:prstGeom>
          <a:noFill/>
          <a:ln>
            <a:noFill/>
          </a:ln>
        </p:spPr>
      </p:pic>
      <p:sp>
        <p:nvSpPr>
          <p:cNvPr id="268" name="Google Shape;26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Modeling procedure</a:t>
            </a:r>
            <a:endParaRPr dirty="0"/>
          </a:p>
        </p:txBody>
      </p:sp>
      <p:sp>
        <p:nvSpPr>
          <p:cNvPr id="269" name="Google Shape;269;p36"/>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Topic Modeling</a:t>
            </a:r>
            <a:endParaRPr dirty="0"/>
          </a:p>
        </p:txBody>
      </p:sp>
      <p:sp>
        <p:nvSpPr>
          <p:cNvPr id="270" name="Google Shape;270;p36"/>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Recommendation system</a:t>
            </a:r>
            <a:endParaRPr dirty="0"/>
          </a:p>
        </p:txBody>
      </p:sp>
      <p:sp>
        <p:nvSpPr>
          <p:cNvPr id="271" name="Google Shape;271;p36"/>
          <p:cNvSpPr txBox="1">
            <a:spLocks noGrp="1"/>
          </p:cNvSpPr>
          <p:nvPr>
            <p:ph type="subTitle" idx="3"/>
          </p:nvPr>
        </p:nvSpPr>
        <p:spPr>
          <a:xfrm>
            <a:off x="720025" y="2982600"/>
            <a:ext cx="3735300" cy="90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Parse article abstracts and discriminate various topics among the database.</a:t>
            </a:r>
            <a:endParaRPr dirty="0"/>
          </a:p>
        </p:txBody>
      </p:sp>
      <p:sp>
        <p:nvSpPr>
          <p:cNvPr id="272" name="Google Shape;272;p36"/>
          <p:cNvSpPr txBox="1">
            <a:spLocks noGrp="1"/>
          </p:cNvSpPr>
          <p:nvPr>
            <p:ph type="subTitle" idx="4"/>
          </p:nvPr>
        </p:nvSpPr>
        <p:spPr>
          <a:xfrm>
            <a:off x="4688655" y="2982600"/>
            <a:ext cx="3735300" cy="92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Select the top X articles with similar topic scores to the selected article.</a:t>
            </a:r>
            <a:endParaRPr dirty="0"/>
          </a:p>
        </p:txBody>
      </p:sp>
      <p:sp>
        <p:nvSpPr>
          <p:cNvPr id="273" name="Google Shape;273;p36"/>
          <p:cNvSpPr/>
          <p:nvPr/>
        </p:nvSpPr>
        <p:spPr>
          <a:xfrm>
            <a:off x="8436650" y="-184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flipH="1">
            <a:off x="8085000" y="278225"/>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36"/>
          <p:cNvPicPr preferRelativeResize="0"/>
          <p:nvPr/>
        </p:nvPicPr>
        <p:blipFill>
          <a:blip r:embed="rId4">
            <a:alphaModFix/>
          </a:blip>
          <a:stretch>
            <a:fillRect/>
          </a:stretch>
        </p:blipFill>
        <p:spPr>
          <a:xfrm rot="-5400000" flipH="1">
            <a:off x="-2001312" y="4892887"/>
            <a:ext cx="3393025" cy="2446450"/>
          </a:xfrm>
          <a:prstGeom prst="rect">
            <a:avLst/>
          </a:prstGeom>
          <a:noFill/>
          <a:ln>
            <a:noFill/>
          </a:ln>
        </p:spPr>
      </p:pic>
      <p:sp>
        <p:nvSpPr>
          <p:cNvPr id="276" name="Google Shape;276;p36"/>
          <p:cNvSpPr/>
          <p:nvPr/>
        </p:nvSpPr>
        <p:spPr>
          <a:xfrm flipH="1">
            <a:off x="2134364" y="1485850"/>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p:nvPr/>
        </p:nvSpPr>
        <p:spPr>
          <a:xfrm flipH="1">
            <a:off x="6103000" y="1485850"/>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6"/>
          <p:cNvGrpSpPr/>
          <p:nvPr/>
        </p:nvGrpSpPr>
        <p:grpSpPr>
          <a:xfrm>
            <a:off x="6375198" y="1758447"/>
            <a:ext cx="362223" cy="361108"/>
            <a:chOff x="3513010" y="3816134"/>
            <a:chExt cx="362223" cy="361108"/>
          </a:xfrm>
        </p:grpSpPr>
        <p:sp>
          <p:nvSpPr>
            <p:cNvPr id="279" name="Google Shape;279;p36"/>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36"/>
          <p:cNvSpPr/>
          <p:nvPr/>
        </p:nvSpPr>
        <p:spPr>
          <a:xfrm>
            <a:off x="2416429" y="1759201"/>
            <a:ext cx="342505" cy="334191"/>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4857D7B-C4FE-20BD-3E7D-501D944FBB9B}"/>
              </a:ext>
            </a:extLst>
          </p:cNvPr>
          <p:cNvSpPr txBox="1"/>
          <p:nvPr/>
        </p:nvSpPr>
        <p:spPr>
          <a:xfrm>
            <a:off x="378221" y="4084430"/>
            <a:ext cx="8594329" cy="738664"/>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Helvetica" pitchFamily="2" charset="0"/>
              </a:rPr>
              <a:t>Data source:</a:t>
            </a:r>
            <a:r>
              <a:rPr lang="en-US" b="1" dirty="0">
                <a:latin typeface="Helvetica" pitchFamily="2" charset="0"/>
              </a:rPr>
              <a:t> </a:t>
            </a:r>
            <a:r>
              <a:rPr lang="en-US" dirty="0">
                <a:effectLst/>
                <a:latin typeface="Helvetica" pitchFamily="2" charset="0"/>
                <a:hlinkClick r:id="rId5"/>
              </a:rPr>
              <a:t>https://www.kaggle.com/datasets/abisheksudarshan/topic-modeling-for-research-articles?select=Test.csv</a:t>
            </a:r>
            <a:r>
              <a:rPr lang="en-US" dirty="0">
                <a:effectLst/>
                <a:latin typeface="Helvetica" pitchFamily="2" charset="0"/>
              </a:rPr>
              <a:t>, including </a:t>
            </a:r>
            <a:r>
              <a:rPr lang="en-US" dirty="0">
                <a:latin typeface="Helvetica" pitchFamily="2" charset="0"/>
              </a:rPr>
              <a:t>14004 article abstracts.</a:t>
            </a:r>
          </a:p>
          <a:p>
            <a:pPr marL="285750" indent="-285750">
              <a:buFont typeface="Arial" panose="020B0604020202020204" pitchFamily="34" charset="0"/>
              <a:buChar char="•"/>
            </a:pPr>
            <a:r>
              <a:rPr lang="en-US" b="1" dirty="0">
                <a:effectLst/>
                <a:latin typeface="Helvetica" pitchFamily="2" charset="0"/>
              </a:rPr>
              <a:t>Tool: </a:t>
            </a:r>
            <a:r>
              <a:rPr lang="en-US" dirty="0">
                <a:effectLst/>
                <a:latin typeface="Helvetica" pitchFamily="2" charset="0"/>
              </a:rPr>
              <a:t>P</a:t>
            </a:r>
            <a:r>
              <a:rPr lang="en-US" dirty="0">
                <a:latin typeface="Helvetica" pitchFamily="2" charset="0"/>
              </a:rPr>
              <a:t>andas, </a:t>
            </a:r>
            <a:r>
              <a:rPr lang="en-US" dirty="0" err="1">
                <a:latin typeface="Helvetica" pitchFamily="2" charset="0"/>
              </a:rPr>
              <a:t>sklearns</a:t>
            </a:r>
            <a:r>
              <a:rPr lang="en-US" dirty="0">
                <a:latin typeface="Helvetica" pitchFamily="2" charset="0"/>
              </a:rPr>
              <a:t>, </a:t>
            </a:r>
            <a:r>
              <a:rPr lang="en-US" dirty="0" err="1">
                <a:latin typeface="Helvetica" pitchFamily="2" charset="0"/>
              </a:rPr>
              <a:t>nltk</a:t>
            </a:r>
            <a:r>
              <a:rPr lang="en-US" dirty="0">
                <a:latin typeface="Helvetica" pitchFamily="2" charset="0"/>
              </a:rPr>
              <a:t>, </a:t>
            </a:r>
            <a:r>
              <a:rPr lang="en-US" dirty="0" err="1">
                <a:latin typeface="Helvetica" pitchFamily="2" charset="0"/>
              </a:rPr>
              <a:t>numpy</a:t>
            </a:r>
            <a:r>
              <a:rPr lang="en-US" dirty="0">
                <a:latin typeface="Helvetica" pitchFamily="2" charset="0"/>
              </a:rPr>
              <a:t>.</a:t>
            </a:r>
            <a:endParaRPr lang="en-US" dirty="0">
              <a:effectLst/>
              <a:latin typeface="Helvetica"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Topic Modeling</a:t>
            </a:r>
            <a:endParaRPr dirty="0"/>
          </a:p>
        </p:txBody>
      </p:sp>
      <p:sp>
        <p:nvSpPr>
          <p:cNvPr id="5" name="Google Shape;188;p28">
            <a:extLst>
              <a:ext uri="{FF2B5EF4-FFF2-40B4-BE49-F238E27FC236}">
                <a16:creationId xmlns:a16="http://schemas.microsoft.com/office/drawing/2014/main" id="{FB4ADE70-FC66-3169-847F-FAE4E3BEBC2A}"/>
              </a:ext>
            </a:extLst>
          </p:cNvPr>
          <p:cNvSpPr txBox="1">
            <a:spLocks noGrp="1"/>
          </p:cNvSpPr>
          <p:nvPr>
            <p:ph type="body" idx="1"/>
          </p:nvPr>
        </p:nvSpPr>
        <p:spPr>
          <a:xfrm>
            <a:off x="481508" y="1013149"/>
            <a:ext cx="8727486" cy="98463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b="1" dirty="0">
                <a:solidFill>
                  <a:schemeClr val="dk2"/>
                </a:solidFill>
              </a:rPr>
              <a:t>Preprocessing: </a:t>
            </a:r>
            <a:r>
              <a:rPr lang="en-US" sz="1600" dirty="0">
                <a:solidFill>
                  <a:schemeClr val="dk2"/>
                </a:solidFill>
              </a:rPr>
              <a:t>select noun as parts of speech;</a:t>
            </a:r>
          </a:p>
          <a:p>
            <a:pPr marL="285750" indent="-285750">
              <a:buFont typeface="Arial" panose="020B0604020202020204" pitchFamily="34" charset="0"/>
              <a:buChar char="•"/>
            </a:pPr>
            <a:r>
              <a:rPr lang="en-US" sz="1800" b="1" dirty="0">
                <a:solidFill>
                  <a:schemeClr val="dk2"/>
                </a:solidFill>
              </a:rPr>
              <a:t>Word counting: </a:t>
            </a:r>
            <a:r>
              <a:rPr lang="en-US" sz="1600" dirty="0">
                <a:solidFill>
                  <a:schemeClr val="dk2"/>
                </a:solidFill>
              </a:rPr>
              <a:t>Term Frequency-Inverse Document Frequency (TF-IDF); 1-3 grams; hyper parameters are tuned to exclude the word with too low or large frequencies;</a:t>
            </a:r>
            <a:endParaRPr lang="en-US" sz="1800" dirty="0">
              <a:solidFill>
                <a:schemeClr val="dk2"/>
              </a:solidFill>
            </a:endParaRPr>
          </a:p>
          <a:p>
            <a:pPr marL="285750" indent="-285750">
              <a:buFont typeface="Arial" panose="020B0604020202020204" pitchFamily="34" charset="0"/>
              <a:buChar char="•"/>
            </a:pPr>
            <a:r>
              <a:rPr lang="en-US" sz="1800" b="1" dirty="0">
                <a:solidFill>
                  <a:schemeClr val="dk2"/>
                </a:solidFill>
              </a:rPr>
              <a:t>Topic Modeling: </a:t>
            </a:r>
            <a:r>
              <a:rPr lang="en-US" sz="1600" dirty="0">
                <a:solidFill>
                  <a:schemeClr val="dk2"/>
                </a:solidFill>
              </a:rPr>
              <a:t>Non-Negative Matrix Factorization (NMF).</a:t>
            </a:r>
            <a:endParaRPr sz="1600" dirty="0">
              <a:solidFill>
                <a:schemeClr val="dk2"/>
              </a:solidFill>
            </a:endParaRPr>
          </a:p>
        </p:txBody>
      </p:sp>
      <p:sp>
        <p:nvSpPr>
          <p:cNvPr id="30" name="TextBox 29">
            <a:extLst>
              <a:ext uri="{FF2B5EF4-FFF2-40B4-BE49-F238E27FC236}">
                <a16:creationId xmlns:a16="http://schemas.microsoft.com/office/drawing/2014/main" id="{26CF0E67-1060-0195-6DB7-86529D0F703D}"/>
              </a:ext>
            </a:extLst>
          </p:cNvPr>
          <p:cNvSpPr txBox="1"/>
          <p:nvPr/>
        </p:nvSpPr>
        <p:spPr>
          <a:xfrm>
            <a:off x="304800" y="2300698"/>
            <a:ext cx="7162799" cy="2677656"/>
          </a:xfrm>
          <a:prstGeom prst="rect">
            <a:avLst/>
          </a:prstGeom>
          <a:noFill/>
        </p:spPr>
        <p:txBody>
          <a:bodyPr wrap="square">
            <a:spAutoFit/>
          </a:bodyPr>
          <a:lstStyle/>
          <a:p>
            <a:r>
              <a:rPr lang="en-US" b="1" dirty="0"/>
              <a:t>Topic 1 </a:t>
            </a:r>
            <a:r>
              <a:rPr lang="en-US" dirty="0"/>
              <a:t>learning, task, tasks, classification, word, machine, features, language, state, art </a:t>
            </a:r>
          </a:p>
          <a:p>
            <a:endParaRPr lang="en-US" dirty="0"/>
          </a:p>
          <a:p>
            <a:r>
              <a:rPr lang="en-US" b="1" dirty="0"/>
              <a:t>Topic 2 </a:t>
            </a:r>
            <a:r>
              <a:rPr lang="en-US" dirty="0"/>
              <a:t>phase, spin, temperature, field, transition, state, quantum, states, energy, order </a:t>
            </a:r>
          </a:p>
          <a:p>
            <a:endParaRPr lang="en-US" dirty="0"/>
          </a:p>
          <a:p>
            <a:r>
              <a:rPr lang="en-US" b="1" dirty="0"/>
              <a:t>Topic 3 </a:t>
            </a:r>
            <a:r>
              <a:rPr lang="en-US" dirty="0"/>
              <a:t>algorithm, problem, optimization, problems, algorithms, convergence, convex, functions, gradient, solution </a:t>
            </a:r>
          </a:p>
          <a:p>
            <a:endParaRPr lang="en-US" dirty="0"/>
          </a:p>
          <a:p>
            <a:r>
              <a:rPr lang="en-US" b="1" dirty="0"/>
              <a:t>Topic 4 </a:t>
            </a:r>
            <a:r>
              <a:rPr lang="en-US" dirty="0"/>
              <a:t>galaxies, mass, star, gas, formation, galaxy, stars, emission, observations, cluster </a:t>
            </a:r>
          </a:p>
          <a:p>
            <a:endParaRPr lang="en-US" dirty="0"/>
          </a:p>
          <a:p>
            <a:r>
              <a:rPr lang="en-US" b="1" dirty="0"/>
              <a:t>Topic 5 </a:t>
            </a:r>
            <a:r>
              <a:rPr lang="en-US" dirty="0"/>
              <a:t>network, networks, nodes, layer, layers, architecture, structure, training, node, networks networks</a:t>
            </a:r>
          </a:p>
        </p:txBody>
      </p:sp>
      <p:cxnSp>
        <p:nvCxnSpPr>
          <p:cNvPr id="32" name="Straight Arrow Connector 31">
            <a:extLst>
              <a:ext uri="{FF2B5EF4-FFF2-40B4-BE49-F238E27FC236}">
                <a16:creationId xmlns:a16="http://schemas.microsoft.com/office/drawing/2014/main" id="{A80E6005-2B06-71AD-A9A4-B076CFDB2656}"/>
              </a:ext>
            </a:extLst>
          </p:cNvPr>
          <p:cNvCxnSpPr>
            <a:cxnSpLocks/>
          </p:cNvCxnSpPr>
          <p:nvPr/>
        </p:nvCxnSpPr>
        <p:spPr>
          <a:xfrm flipH="1">
            <a:off x="7467599" y="2465294"/>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C95C17F-F76D-21B3-B360-C05FDDE84452}"/>
              </a:ext>
            </a:extLst>
          </p:cNvPr>
          <p:cNvSpPr txBox="1"/>
          <p:nvPr/>
        </p:nvSpPr>
        <p:spPr>
          <a:xfrm>
            <a:off x="7763435" y="2234461"/>
            <a:ext cx="1593476" cy="461665"/>
          </a:xfrm>
          <a:prstGeom prst="rect">
            <a:avLst/>
          </a:prstGeom>
          <a:noFill/>
        </p:spPr>
        <p:txBody>
          <a:bodyPr wrap="square" rtlCol="0">
            <a:spAutoFit/>
          </a:bodyPr>
          <a:lstStyle/>
          <a:p>
            <a:r>
              <a:rPr lang="en-US" sz="1200" dirty="0"/>
              <a:t>Machine Learning Problem</a:t>
            </a:r>
          </a:p>
        </p:txBody>
      </p:sp>
      <p:cxnSp>
        <p:nvCxnSpPr>
          <p:cNvPr id="35" name="Straight Arrow Connector 34">
            <a:extLst>
              <a:ext uri="{FF2B5EF4-FFF2-40B4-BE49-F238E27FC236}">
                <a16:creationId xmlns:a16="http://schemas.microsoft.com/office/drawing/2014/main" id="{29E93098-7DB3-AB51-ED20-F162F8F9FFF6}"/>
              </a:ext>
            </a:extLst>
          </p:cNvPr>
          <p:cNvCxnSpPr>
            <a:cxnSpLocks/>
          </p:cNvCxnSpPr>
          <p:nvPr/>
        </p:nvCxnSpPr>
        <p:spPr>
          <a:xfrm flipH="1">
            <a:off x="7319681" y="2904565"/>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0E2F5DB-A47A-C52D-BAA0-DCD992362659}"/>
              </a:ext>
            </a:extLst>
          </p:cNvPr>
          <p:cNvSpPr txBox="1"/>
          <p:nvPr/>
        </p:nvSpPr>
        <p:spPr>
          <a:xfrm>
            <a:off x="7615517" y="2750676"/>
            <a:ext cx="1593477" cy="276999"/>
          </a:xfrm>
          <a:prstGeom prst="rect">
            <a:avLst/>
          </a:prstGeom>
          <a:noFill/>
        </p:spPr>
        <p:txBody>
          <a:bodyPr wrap="square">
            <a:spAutoFit/>
          </a:bodyPr>
          <a:lstStyle/>
          <a:p>
            <a:r>
              <a:rPr lang="en-US" sz="1200" dirty="0"/>
              <a:t>Quantum physics</a:t>
            </a:r>
          </a:p>
        </p:txBody>
      </p:sp>
      <p:cxnSp>
        <p:nvCxnSpPr>
          <p:cNvPr id="38" name="Straight Arrow Connector 37">
            <a:extLst>
              <a:ext uri="{FF2B5EF4-FFF2-40B4-BE49-F238E27FC236}">
                <a16:creationId xmlns:a16="http://schemas.microsoft.com/office/drawing/2014/main" id="{86429F82-46CE-7DBF-1FBD-E7D9AED649FD}"/>
              </a:ext>
            </a:extLst>
          </p:cNvPr>
          <p:cNvCxnSpPr>
            <a:cxnSpLocks/>
          </p:cNvCxnSpPr>
          <p:nvPr/>
        </p:nvCxnSpPr>
        <p:spPr>
          <a:xfrm flipH="1">
            <a:off x="7171763" y="3316941"/>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6A88B18-CDF2-344B-992C-5B11549DCAA9}"/>
              </a:ext>
            </a:extLst>
          </p:cNvPr>
          <p:cNvSpPr txBox="1"/>
          <p:nvPr/>
        </p:nvSpPr>
        <p:spPr>
          <a:xfrm>
            <a:off x="7467599" y="3169475"/>
            <a:ext cx="1889312" cy="276999"/>
          </a:xfrm>
          <a:prstGeom prst="rect">
            <a:avLst/>
          </a:prstGeom>
          <a:noFill/>
        </p:spPr>
        <p:txBody>
          <a:bodyPr wrap="square" rtlCol="0">
            <a:spAutoFit/>
          </a:bodyPr>
          <a:lstStyle/>
          <a:p>
            <a:r>
              <a:rPr lang="en-US" sz="1200" dirty="0"/>
              <a:t>Optimization algorithm</a:t>
            </a:r>
          </a:p>
        </p:txBody>
      </p:sp>
      <p:sp>
        <p:nvSpPr>
          <p:cNvPr id="40" name="TextBox 39">
            <a:extLst>
              <a:ext uri="{FF2B5EF4-FFF2-40B4-BE49-F238E27FC236}">
                <a16:creationId xmlns:a16="http://schemas.microsoft.com/office/drawing/2014/main" id="{487BE98F-FE2B-856A-C9DB-BB080DBE9C4B}"/>
              </a:ext>
            </a:extLst>
          </p:cNvPr>
          <p:cNvSpPr txBox="1"/>
          <p:nvPr/>
        </p:nvSpPr>
        <p:spPr>
          <a:xfrm>
            <a:off x="7254688" y="3796915"/>
            <a:ext cx="1889312" cy="276999"/>
          </a:xfrm>
          <a:prstGeom prst="rect">
            <a:avLst/>
          </a:prstGeom>
          <a:noFill/>
        </p:spPr>
        <p:txBody>
          <a:bodyPr wrap="square" rtlCol="0">
            <a:spAutoFit/>
          </a:bodyPr>
          <a:lstStyle/>
          <a:p>
            <a:r>
              <a:rPr lang="en-US" sz="1200" dirty="0"/>
              <a:t>Astronomical physics</a:t>
            </a:r>
          </a:p>
        </p:txBody>
      </p:sp>
      <p:cxnSp>
        <p:nvCxnSpPr>
          <p:cNvPr id="41" name="Straight Arrow Connector 40">
            <a:extLst>
              <a:ext uri="{FF2B5EF4-FFF2-40B4-BE49-F238E27FC236}">
                <a16:creationId xmlns:a16="http://schemas.microsoft.com/office/drawing/2014/main" id="{74F62212-B230-1C3C-7F6F-90FD8B0DE70C}"/>
              </a:ext>
            </a:extLst>
          </p:cNvPr>
          <p:cNvCxnSpPr>
            <a:cxnSpLocks/>
          </p:cNvCxnSpPr>
          <p:nvPr/>
        </p:nvCxnSpPr>
        <p:spPr>
          <a:xfrm flipH="1">
            <a:off x="6992467" y="3944379"/>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75A312-E2DD-37D4-B03F-C2197078749D}"/>
              </a:ext>
            </a:extLst>
          </p:cNvPr>
          <p:cNvSpPr txBox="1"/>
          <p:nvPr/>
        </p:nvSpPr>
        <p:spPr>
          <a:xfrm>
            <a:off x="6949888" y="4705546"/>
            <a:ext cx="1889312" cy="276999"/>
          </a:xfrm>
          <a:prstGeom prst="rect">
            <a:avLst/>
          </a:prstGeom>
          <a:noFill/>
        </p:spPr>
        <p:txBody>
          <a:bodyPr wrap="square" rtlCol="0">
            <a:spAutoFit/>
          </a:bodyPr>
          <a:lstStyle/>
          <a:p>
            <a:r>
              <a:rPr lang="en-US" sz="1200" dirty="0"/>
              <a:t>Network theory</a:t>
            </a:r>
          </a:p>
        </p:txBody>
      </p:sp>
      <p:cxnSp>
        <p:nvCxnSpPr>
          <p:cNvPr id="43" name="Straight Arrow Connector 42">
            <a:extLst>
              <a:ext uri="{FF2B5EF4-FFF2-40B4-BE49-F238E27FC236}">
                <a16:creationId xmlns:a16="http://schemas.microsoft.com/office/drawing/2014/main" id="{B7B96604-BE66-5144-DD24-AF74285B094E}"/>
              </a:ext>
            </a:extLst>
          </p:cNvPr>
          <p:cNvCxnSpPr>
            <a:cxnSpLocks/>
          </p:cNvCxnSpPr>
          <p:nvPr/>
        </p:nvCxnSpPr>
        <p:spPr>
          <a:xfrm flipH="1">
            <a:off x="6687667" y="4853010"/>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38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7" grpId="0"/>
      <p:bldP spid="39" grpId="0"/>
      <p:bldP spid="40"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 name="Picture 3">
            <a:extLst>
              <a:ext uri="{FF2B5EF4-FFF2-40B4-BE49-F238E27FC236}">
                <a16:creationId xmlns:a16="http://schemas.microsoft.com/office/drawing/2014/main" id="{210AADD7-4915-B09C-5824-4A929A6A000F}"/>
              </a:ext>
            </a:extLst>
          </p:cNvPr>
          <p:cNvPicPr>
            <a:picLocks noChangeAspect="1"/>
          </p:cNvPicPr>
          <p:nvPr/>
        </p:nvPicPr>
        <p:blipFill>
          <a:blip r:embed="rId3"/>
          <a:stretch>
            <a:fillRect/>
          </a:stretch>
        </p:blipFill>
        <p:spPr>
          <a:xfrm>
            <a:off x="965292" y="1548009"/>
            <a:ext cx="7772400" cy="2871445"/>
          </a:xfrm>
          <a:prstGeom prst="rect">
            <a:avLst/>
          </a:prstGeom>
        </p:spPr>
      </p:pic>
      <p:sp>
        <p:nvSpPr>
          <p:cNvPr id="5" name="TextBox 4">
            <a:extLst>
              <a:ext uri="{FF2B5EF4-FFF2-40B4-BE49-F238E27FC236}">
                <a16:creationId xmlns:a16="http://schemas.microsoft.com/office/drawing/2014/main" id="{349B5E3B-BFB0-26C9-A8CB-68761740970F}"/>
              </a:ext>
            </a:extLst>
          </p:cNvPr>
          <p:cNvSpPr txBox="1"/>
          <p:nvPr/>
        </p:nvSpPr>
        <p:spPr>
          <a:xfrm>
            <a:off x="-46996" y="1482085"/>
            <a:ext cx="1113576" cy="738664"/>
          </a:xfrm>
          <a:prstGeom prst="rect">
            <a:avLst/>
          </a:prstGeom>
          <a:noFill/>
        </p:spPr>
        <p:txBody>
          <a:bodyPr wrap="square" rtlCol="0">
            <a:spAutoFit/>
          </a:bodyPr>
          <a:lstStyle/>
          <a:p>
            <a:r>
              <a:rPr lang="en-US" dirty="0"/>
              <a:t>Documents(Research articles)</a:t>
            </a:r>
          </a:p>
        </p:txBody>
      </p:sp>
      <p:sp>
        <p:nvSpPr>
          <p:cNvPr id="6" name="TextBox 5">
            <a:extLst>
              <a:ext uri="{FF2B5EF4-FFF2-40B4-BE49-F238E27FC236}">
                <a16:creationId xmlns:a16="http://schemas.microsoft.com/office/drawing/2014/main" id="{0276B7E1-000B-75C4-D599-D58D9B07662A}"/>
              </a:ext>
            </a:extLst>
          </p:cNvPr>
          <p:cNvSpPr txBox="1"/>
          <p:nvPr/>
        </p:nvSpPr>
        <p:spPr>
          <a:xfrm>
            <a:off x="969664" y="1353841"/>
            <a:ext cx="1034980" cy="307777"/>
          </a:xfrm>
          <a:prstGeom prst="rect">
            <a:avLst/>
          </a:prstGeom>
          <a:noFill/>
        </p:spPr>
        <p:txBody>
          <a:bodyPr wrap="square" rtlCol="0">
            <a:spAutoFit/>
          </a:bodyPr>
          <a:lstStyle/>
          <a:p>
            <a:r>
              <a:rPr lang="en-US" dirty="0"/>
              <a:t>Topic</a:t>
            </a:r>
          </a:p>
        </p:txBody>
      </p:sp>
      <p:cxnSp>
        <p:nvCxnSpPr>
          <p:cNvPr id="7" name="Straight Connector 6">
            <a:extLst>
              <a:ext uri="{FF2B5EF4-FFF2-40B4-BE49-F238E27FC236}">
                <a16:creationId xmlns:a16="http://schemas.microsoft.com/office/drawing/2014/main" id="{F3AD2C20-DE2A-1059-E6DA-9EE3B00C70A3}"/>
              </a:ext>
            </a:extLst>
          </p:cNvPr>
          <p:cNvCxnSpPr>
            <a:cxnSpLocks/>
          </p:cNvCxnSpPr>
          <p:nvPr/>
        </p:nvCxnSpPr>
        <p:spPr>
          <a:xfrm flipH="1" flipV="1">
            <a:off x="570895" y="1298663"/>
            <a:ext cx="671197" cy="44845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140B0A5-E2DA-59D8-AB62-8ABABD141750}"/>
              </a:ext>
            </a:extLst>
          </p:cNvPr>
          <p:cNvSpPr txBox="1"/>
          <p:nvPr/>
        </p:nvSpPr>
        <p:spPr>
          <a:xfrm>
            <a:off x="906493" y="566369"/>
            <a:ext cx="7404588" cy="584775"/>
          </a:xfrm>
          <a:prstGeom prst="rect">
            <a:avLst/>
          </a:prstGeom>
          <a:noFill/>
        </p:spPr>
        <p:txBody>
          <a:bodyPr wrap="square" rtlCol="0">
            <a:spAutoFit/>
          </a:bodyPr>
          <a:lstStyle/>
          <a:p>
            <a:r>
              <a:rPr lang="en-US" sz="1600" b="1" dirty="0"/>
              <a:t>Recommendation system is built using cosine similarity computed based on the topic scores (obtained by NMF):</a:t>
            </a:r>
          </a:p>
        </p:txBody>
      </p:sp>
    </p:spTree>
    <p:extLst>
      <p:ext uri="{BB962C8B-B14F-4D97-AF65-F5344CB8AC3E}">
        <p14:creationId xmlns:p14="http://schemas.microsoft.com/office/powerpoint/2010/main" val="321035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A629A-B83F-59D4-8013-55EAD5C3DD69}"/>
              </a:ext>
            </a:extLst>
          </p:cNvPr>
          <p:cNvPicPr>
            <a:picLocks noChangeAspect="1"/>
          </p:cNvPicPr>
          <p:nvPr/>
        </p:nvPicPr>
        <p:blipFill>
          <a:blip r:embed="rId3"/>
          <a:stretch>
            <a:fillRect/>
          </a:stretch>
        </p:blipFill>
        <p:spPr>
          <a:xfrm>
            <a:off x="231310" y="307777"/>
            <a:ext cx="3958250" cy="2168992"/>
          </a:xfrm>
          <a:prstGeom prst="rect">
            <a:avLst/>
          </a:prstGeom>
        </p:spPr>
      </p:pic>
      <p:pic>
        <p:nvPicPr>
          <p:cNvPr id="4" name="Picture 3">
            <a:extLst>
              <a:ext uri="{FF2B5EF4-FFF2-40B4-BE49-F238E27FC236}">
                <a16:creationId xmlns:a16="http://schemas.microsoft.com/office/drawing/2014/main" id="{B906FAE0-089B-70E9-2E43-F1A845B358B5}"/>
              </a:ext>
            </a:extLst>
          </p:cNvPr>
          <p:cNvPicPr>
            <a:picLocks noChangeAspect="1"/>
          </p:cNvPicPr>
          <p:nvPr/>
        </p:nvPicPr>
        <p:blipFill>
          <a:blip r:embed="rId4"/>
          <a:stretch>
            <a:fillRect/>
          </a:stretch>
        </p:blipFill>
        <p:spPr>
          <a:xfrm>
            <a:off x="727611" y="2819400"/>
            <a:ext cx="2965648" cy="2324100"/>
          </a:xfrm>
          <a:prstGeom prst="rect">
            <a:avLst/>
          </a:prstGeom>
        </p:spPr>
      </p:pic>
      <p:pic>
        <p:nvPicPr>
          <p:cNvPr id="5" name="Picture 4">
            <a:extLst>
              <a:ext uri="{FF2B5EF4-FFF2-40B4-BE49-F238E27FC236}">
                <a16:creationId xmlns:a16="http://schemas.microsoft.com/office/drawing/2014/main" id="{C437C2F1-5C5D-0A2C-E8D0-D426F3C9B59F}"/>
              </a:ext>
            </a:extLst>
          </p:cNvPr>
          <p:cNvPicPr>
            <a:picLocks noChangeAspect="1"/>
          </p:cNvPicPr>
          <p:nvPr/>
        </p:nvPicPr>
        <p:blipFill>
          <a:blip r:embed="rId5"/>
          <a:stretch>
            <a:fillRect/>
          </a:stretch>
        </p:blipFill>
        <p:spPr>
          <a:xfrm>
            <a:off x="5109210" y="269408"/>
            <a:ext cx="3055620" cy="3055620"/>
          </a:xfrm>
          <a:prstGeom prst="rect">
            <a:avLst/>
          </a:prstGeom>
        </p:spPr>
      </p:pic>
      <p:sp>
        <p:nvSpPr>
          <p:cNvPr id="6" name="TextBox 5">
            <a:extLst>
              <a:ext uri="{FF2B5EF4-FFF2-40B4-BE49-F238E27FC236}">
                <a16:creationId xmlns:a16="http://schemas.microsoft.com/office/drawing/2014/main" id="{707FE853-8428-4DD1-37C3-700F3A8865BB}"/>
              </a:ext>
            </a:extLst>
          </p:cNvPr>
          <p:cNvSpPr txBox="1"/>
          <p:nvPr/>
        </p:nvSpPr>
        <p:spPr>
          <a:xfrm>
            <a:off x="175260" y="0"/>
            <a:ext cx="1424940" cy="307777"/>
          </a:xfrm>
          <a:prstGeom prst="rect">
            <a:avLst/>
          </a:prstGeom>
          <a:noFill/>
        </p:spPr>
        <p:txBody>
          <a:bodyPr wrap="square" rtlCol="0">
            <a:spAutoFit/>
          </a:bodyPr>
          <a:lstStyle/>
          <a:p>
            <a:r>
              <a:rPr lang="en-US" b="1" dirty="0"/>
              <a:t>Example 1:</a:t>
            </a:r>
          </a:p>
        </p:txBody>
      </p:sp>
      <p:sp>
        <p:nvSpPr>
          <p:cNvPr id="7" name="TextBox 6">
            <a:extLst>
              <a:ext uri="{FF2B5EF4-FFF2-40B4-BE49-F238E27FC236}">
                <a16:creationId xmlns:a16="http://schemas.microsoft.com/office/drawing/2014/main" id="{093D51A9-8B81-1AA4-4EE7-5C6D0487AEA7}"/>
              </a:ext>
            </a:extLst>
          </p:cNvPr>
          <p:cNvSpPr txBox="1"/>
          <p:nvPr/>
        </p:nvSpPr>
        <p:spPr>
          <a:xfrm>
            <a:off x="175260" y="2511623"/>
            <a:ext cx="2035175" cy="307777"/>
          </a:xfrm>
          <a:prstGeom prst="rect">
            <a:avLst/>
          </a:prstGeom>
          <a:noFill/>
        </p:spPr>
        <p:txBody>
          <a:bodyPr wrap="square" rtlCol="0">
            <a:spAutoFit/>
          </a:bodyPr>
          <a:lstStyle/>
          <a:p>
            <a:r>
              <a:rPr lang="en-US" dirty="0"/>
              <a:t>Recommendation 1:</a:t>
            </a:r>
          </a:p>
        </p:txBody>
      </p:sp>
      <p:sp>
        <p:nvSpPr>
          <p:cNvPr id="8" name="TextBox 7">
            <a:extLst>
              <a:ext uri="{FF2B5EF4-FFF2-40B4-BE49-F238E27FC236}">
                <a16:creationId xmlns:a16="http://schemas.microsoft.com/office/drawing/2014/main" id="{D9DA4277-77BD-D557-80AB-555E6B6A7DF1}"/>
              </a:ext>
            </a:extLst>
          </p:cNvPr>
          <p:cNvSpPr txBox="1"/>
          <p:nvPr/>
        </p:nvSpPr>
        <p:spPr>
          <a:xfrm>
            <a:off x="4229850" y="-38369"/>
            <a:ext cx="2035175" cy="307777"/>
          </a:xfrm>
          <a:prstGeom prst="rect">
            <a:avLst/>
          </a:prstGeom>
          <a:noFill/>
        </p:spPr>
        <p:txBody>
          <a:bodyPr wrap="square" rtlCol="0">
            <a:spAutoFit/>
          </a:bodyPr>
          <a:lstStyle/>
          <a:p>
            <a:r>
              <a:rPr lang="en-US" dirty="0"/>
              <a:t>Recommendation 2:</a:t>
            </a:r>
          </a:p>
        </p:txBody>
      </p:sp>
      <p:sp>
        <p:nvSpPr>
          <p:cNvPr id="10" name="TextBox 9">
            <a:extLst>
              <a:ext uri="{FF2B5EF4-FFF2-40B4-BE49-F238E27FC236}">
                <a16:creationId xmlns:a16="http://schemas.microsoft.com/office/drawing/2014/main" id="{F6859FA4-2250-C2C6-F97F-1CBAA01313CA}"/>
              </a:ext>
            </a:extLst>
          </p:cNvPr>
          <p:cNvSpPr txBox="1"/>
          <p:nvPr/>
        </p:nvSpPr>
        <p:spPr>
          <a:xfrm>
            <a:off x="4069081" y="3488025"/>
            <a:ext cx="5074920" cy="1569660"/>
          </a:xfrm>
          <a:prstGeom prst="rect">
            <a:avLst/>
          </a:prstGeom>
          <a:noFill/>
        </p:spPr>
        <p:txBody>
          <a:bodyPr wrap="square">
            <a:spAutoFit/>
          </a:bodyPr>
          <a:lstStyle/>
          <a:p>
            <a:r>
              <a:rPr lang="en-US" sz="1200" b="1" dirty="0"/>
              <a:t>Topic: </a:t>
            </a:r>
            <a:r>
              <a:rPr lang="en-US" sz="1200" dirty="0"/>
              <a:t>data, analysis, help, sets, data sets, data analysis, privacy, learning, information</a:t>
            </a:r>
          </a:p>
          <a:p>
            <a:r>
              <a:rPr lang="en-US" sz="1200" dirty="0"/>
              <a:t> </a:t>
            </a:r>
          </a:p>
          <a:p>
            <a:r>
              <a:rPr lang="en-US" sz="1200" b="1" dirty="0"/>
              <a:t>Topic: </a:t>
            </a:r>
            <a:r>
              <a:rPr lang="en-US" sz="1200" dirty="0"/>
              <a:t>distribution, estimator, approximation, function, distributions, estimators, regression, probability, inference</a:t>
            </a:r>
          </a:p>
          <a:p>
            <a:endParaRPr lang="en-US" sz="1200" dirty="0"/>
          </a:p>
          <a:p>
            <a:r>
              <a:rPr lang="en-US" sz="1200" b="1" dirty="0"/>
              <a:t>Topic: </a:t>
            </a:r>
            <a:r>
              <a:rPr lang="en-US" sz="1200" dirty="0"/>
              <a:t>math, group, space, solutions, equation, equations, curvature, manifolds, case, groups</a:t>
            </a:r>
          </a:p>
        </p:txBody>
      </p:sp>
    </p:spTree>
    <p:extLst>
      <p:ext uri="{BB962C8B-B14F-4D97-AF65-F5344CB8AC3E}">
        <p14:creationId xmlns:p14="http://schemas.microsoft.com/office/powerpoint/2010/main" val="299395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E0F5E0-2624-415F-4740-293D647B1A57}"/>
              </a:ext>
            </a:extLst>
          </p:cNvPr>
          <p:cNvPicPr>
            <a:picLocks noChangeAspect="1"/>
          </p:cNvPicPr>
          <p:nvPr/>
        </p:nvPicPr>
        <p:blipFill>
          <a:blip r:embed="rId3"/>
          <a:stretch>
            <a:fillRect/>
          </a:stretch>
        </p:blipFill>
        <p:spPr>
          <a:xfrm>
            <a:off x="298450" y="704741"/>
            <a:ext cx="3458885" cy="1993140"/>
          </a:xfrm>
          <a:prstGeom prst="rect">
            <a:avLst/>
          </a:prstGeom>
        </p:spPr>
      </p:pic>
      <p:sp>
        <p:nvSpPr>
          <p:cNvPr id="4" name="TextBox 3">
            <a:extLst>
              <a:ext uri="{FF2B5EF4-FFF2-40B4-BE49-F238E27FC236}">
                <a16:creationId xmlns:a16="http://schemas.microsoft.com/office/drawing/2014/main" id="{BC015CDC-AECF-A44E-F584-E33977787A06}"/>
              </a:ext>
            </a:extLst>
          </p:cNvPr>
          <p:cNvSpPr txBox="1"/>
          <p:nvPr/>
        </p:nvSpPr>
        <p:spPr>
          <a:xfrm>
            <a:off x="175260" y="0"/>
            <a:ext cx="1424940" cy="307777"/>
          </a:xfrm>
          <a:prstGeom prst="rect">
            <a:avLst/>
          </a:prstGeom>
          <a:noFill/>
        </p:spPr>
        <p:txBody>
          <a:bodyPr wrap="square" rtlCol="0">
            <a:spAutoFit/>
          </a:bodyPr>
          <a:lstStyle/>
          <a:p>
            <a:r>
              <a:rPr lang="en-US" b="1" dirty="0"/>
              <a:t>Example 2:</a:t>
            </a:r>
          </a:p>
        </p:txBody>
      </p:sp>
      <p:pic>
        <p:nvPicPr>
          <p:cNvPr id="5" name="Picture 4">
            <a:extLst>
              <a:ext uri="{FF2B5EF4-FFF2-40B4-BE49-F238E27FC236}">
                <a16:creationId xmlns:a16="http://schemas.microsoft.com/office/drawing/2014/main" id="{14962805-6914-6A38-1A64-E3D474C73018}"/>
              </a:ext>
            </a:extLst>
          </p:cNvPr>
          <p:cNvPicPr>
            <a:picLocks noChangeAspect="1"/>
          </p:cNvPicPr>
          <p:nvPr/>
        </p:nvPicPr>
        <p:blipFill>
          <a:blip r:embed="rId4"/>
          <a:stretch>
            <a:fillRect/>
          </a:stretch>
        </p:blipFill>
        <p:spPr>
          <a:xfrm>
            <a:off x="298450" y="307777"/>
            <a:ext cx="3558540" cy="343847"/>
          </a:xfrm>
          <a:prstGeom prst="rect">
            <a:avLst/>
          </a:prstGeom>
        </p:spPr>
      </p:pic>
      <p:pic>
        <p:nvPicPr>
          <p:cNvPr id="6" name="Picture 5">
            <a:extLst>
              <a:ext uri="{FF2B5EF4-FFF2-40B4-BE49-F238E27FC236}">
                <a16:creationId xmlns:a16="http://schemas.microsoft.com/office/drawing/2014/main" id="{B4CBF08F-FD94-5DC3-27E1-58AACF58EC61}"/>
              </a:ext>
            </a:extLst>
          </p:cNvPr>
          <p:cNvPicPr>
            <a:picLocks noChangeAspect="1"/>
          </p:cNvPicPr>
          <p:nvPr/>
        </p:nvPicPr>
        <p:blipFill rotWithShape="1">
          <a:blip r:embed="rId5"/>
          <a:srcRect l="6560" t="12498"/>
          <a:stretch/>
        </p:blipFill>
        <p:spPr>
          <a:xfrm>
            <a:off x="4862830" y="269408"/>
            <a:ext cx="3877310" cy="2354579"/>
          </a:xfrm>
          <a:prstGeom prst="rect">
            <a:avLst/>
          </a:prstGeom>
        </p:spPr>
      </p:pic>
      <p:pic>
        <p:nvPicPr>
          <p:cNvPr id="7" name="Picture 6">
            <a:extLst>
              <a:ext uri="{FF2B5EF4-FFF2-40B4-BE49-F238E27FC236}">
                <a16:creationId xmlns:a16="http://schemas.microsoft.com/office/drawing/2014/main" id="{4DF85B7A-A674-3FBA-F933-1DE2826E1AC4}"/>
              </a:ext>
            </a:extLst>
          </p:cNvPr>
          <p:cNvPicPr>
            <a:picLocks noChangeAspect="1"/>
          </p:cNvPicPr>
          <p:nvPr/>
        </p:nvPicPr>
        <p:blipFill rotWithShape="1">
          <a:blip r:embed="rId6"/>
          <a:srcRect b="68025"/>
          <a:stretch/>
        </p:blipFill>
        <p:spPr>
          <a:xfrm>
            <a:off x="280670" y="3858170"/>
            <a:ext cx="2399046" cy="977553"/>
          </a:xfrm>
          <a:prstGeom prst="rect">
            <a:avLst/>
          </a:prstGeom>
        </p:spPr>
      </p:pic>
      <p:pic>
        <p:nvPicPr>
          <p:cNvPr id="8" name="Picture 7">
            <a:extLst>
              <a:ext uri="{FF2B5EF4-FFF2-40B4-BE49-F238E27FC236}">
                <a16:creationId xmlns:a16="http://schemas.microsoft.com/office/drawing/2014/main" id="{B6B399CD-3B13-1E79-8C8A-E085C0621AA9}"/>
              </a:ext>
            </a:extLst>
          </p:cNvPr>
          <p:cNvPicPr>
            <a:picLocks noChangeAspect="1"/>
          </p:cNvPicPr>
          <p:nvPr/>
        </p:nvPicPr>
        <p:blipFill rotWithShape="1">
          <a:blip r:embed="rId6"/>
          <a:srcRect t="35242" r="-274"/>
          <a:stretch/>
        </p:blipFill>
        <p:spPr>
          <a:xfrm>
            <a:off x="2679716" y="2972516"/>
            <a:ext cx="2700004" cy="2222137"/>
          </a:xfrm>
          <a:prstGeom prst="rect">
            <a:avLst/>
          </a:prstGeom>
        </p:spPr>
      </p:pic>
      <p:sp>
        <p:nvSpPr>
          <p:cNvPr id="9" name="TextBox 8">
            <a:extLst>
              <a:ext uri="{FF2B5EF4-FFF2-40B4-BE49-F238E27FC236}">
                <a16:creationId xmlns:a16="http://schemas.microsoft.com/office/drawing/2014/main" id="{DC06C774-5A0A-27D9-2140-C8F8CFC26933}"/>
              </a:ext>
            </a:extLst>
          </p:cNvPr>
          <p:cNvSpPr txBox="1"/>
          <p:nvPr/>
        </p:nvSpPr>
        <p:spPr>
          <a:xfrm>
            <a:off x="5495289" y="3266063"/>
            <a:ext cx="3368041" cy="1569660"/>
          </a:xfrm>
          <a:prstGeom prst="rect">
            <a:avLst/>
          </a:prstGeom>
          <a:noFill/>
        </p:spPr>
        <p:txBody>
          <a:bodyPr wrap="square">
            <a:spAutoFit/>
          </a:bodyPr>
          <a:lstStyle/>
          <a:p>
            <a:r>
              <a:rPr lang="en-US" sz="1200" b="1" dirty="0"/>
              <a:t>Topic: </a:t>
            </a:r>
            <a:r>
              <a:rPr lang="en-US" sz="1200" dirty="0"/>
              <a:t>galaxies, mass, star, gas, formation, galaxy, stars, emission, observations, cluster</a:t>
            </a:r>
          </a:p>
          <a:p>
            <a:endParaRPr lang="en-US" sz="1200" b="1" dirty="0"/>
          </a:p>
          <a:p>
            <a:r>
              <a:rPr lang="en-US" sz="1200" b="1" dirty="0"/>
              <a:t>Topic: </a:t>
            </a:r>
            <a:r>
              <a:rPr lang="en-US" sz="1200" dirty="0"/>
              <a:t>time, series, time series, dynamics, flow, time series data, series data, frequency, traffic, events</a:t>
            </a:r>
          </a:p>
          <a:p>
            <a:endParaRPr lang="en-US" sz="1200" dirty="0"/>
          </a:p>
          <a:p>
            <a:r>
              <a:rPr lang="en-US" sz="1200" b="1" dirty="0"/>
              <a:t>Topic: </a:t>
            </a:r>
            <a:r>
              <a:rPr lang="en-US" sz="1200" dirty="0"/>
              <a:t>data, analysis, help, sets, data analysis, </a:t>
            </a:r>
          </a:p>
        </p:txBody>
      </p:sp>
      <p:sp>
        <p:nvSpPr>
          <p:cNvPr id="10" name="TextBox 9">
            <a:extLst>
              <a:ext uri="{FF2B5EF4-FFF2-40B4-BE49-F238E27FC236}">
                <a16:creationId xmlns:a16="http://schemas.microsoft.com/office/drawing/2014/main" id="{2012CCD6-EFE3-C3DC-64C8-62FC4215CDAA}"/>
              </a:ext>
            </a:extLst>
          </p:cNvPr>
          <p:cNvSpPr txBox="1"/>
          <p:nvPr/>
        </p:nvSpPr>
        <p:spPr>
          <a:xfrm>
            <a:off x="280670" y="3107566"/>
            <a:ext cx="2035175" cy="307777"/>
          </a:xfrm>
          <a:prstGeom prst="rect">
            <a:avLst/>
          </a:prstGeom>
          <a:noFill/>
        </p:spPr>
        <p:txBody>
          <a:bodyPr wrap="square" rtlCol="0">
            <a:spAutoFit/>
          </a:bodyPr>
          <a:lstStyle/>
          <a:p>
            <a:r>
              <a:rPr lang="en-US" dirty="0"/>
              <a:t>Recommendation 1:</a:t>
            </a:r>
          </a:p>
        </p:txBody>
      </p:sp>
      <p:sp>
        <p:nvSpPr>
          <p:cNvPr id="11" name="TextBox 10">
            <a:extLst>
              <a:ext uri="{FF2B5EF4-FFF2-40B4-BE49-F238E27FC236}">
                <a16:creationId xmlns:a16="http://schemas.microsoft.com/office/drawing/2014/main" id="{556B2AEC-10A6-2ABC-2398-8C6D7519C5B3}"/>
              </a:ext>
            </a:extLst>
          </p:cNvPr>
          <p:cNvSpPr txBox="1"/>
          <p:nvPr/>
        </p:nvSpPr>
        <p:spPr>
          <a:xfrm>
            <a:off x="4477701" y="-21798"/>
            <a:ext cx="2035175" cy="307777"/>
          </a:xfrm>
          <a:prstGeom prst="rect">
            <a:avLst/>
          </a:prstGeom>
          <a:noFill/>
        </p:spPr>
        <p:txBody>
          <a:bodyPr wrap="square" rtlCol="0">
            <a:spAutoFit/>
          </a:bodyPr>
          <a:lstStyle/>
          <a:p>
            <a:r>
              <a:rPr lang="en-US" dirty="0"/>
              <a:t>Recommendation 2:</a:t>
            </a:r>
          </a:p>
        </p:txBody>
      </p:sp>
    </p:spTree>
    <p:extLst>
      <p:ext uri="{BB962C8B-B14F-4D97-AF65-F5344CB8AC3E}">
        <p14:creationId xmlns:p14="http://schemas.microsoft.com/office/powerpoint/2010/main" val="129961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A87E44-3205-1156-951C-9B6772145DEA}"/>
              </a:ext>
            </a:extLst>
          </p:cNvPr>
          <p:cNvPicPr>
            <a:picLocks noChangeAspect="1"/>
          </p:cNvPicPr>
          <p:nvPr/>
        </p:nvPicPr>
        <p:blipFill>
          <a:blip r:embed="rId3"/>
          <a:stretch>
            <a:fillRect/>
          </a:stretch>
        </p:blipFill>
        <p:spPr>
          <a:xfrm>
            <a:off x="511810" y="312756"/>
            <a:ext cx="2711486" cy="317978"/>
          </a:xfrm>
          <a:prstGeom prst="rect">
            <a:avLst/>
          </a:prstGeom>
        </p:spPr>
      </p:pic>
      <p:pic>
        <p:nvPicPr>
          <p:cNvPr id="4" name="Picture 3">
            <a:extLst>
              <a:ext uri="{FF2B5EF4-FFF2-40B4-BE49-F238E27FC236}">
                <a16:creationId xmlns:a16="http://schemas.microsoft.com/office/drawing/2014/main" id="{60745C5A-D5C1-E15D-98B3-B0F70A97EB5C}"/>
              </a:ext>
            </a:extLst>
          </p:cNvPr>
          <p:cNvPicPr>
            <a:picLocks noChangeAspect="1"/>
          </p:cNvPicPr>
          <p:nvPr/>
        </p:nvPicPr>
        <p:blipFill>
          <a:blip r:embed="rId4"/>
          <a:stretch>
            <a:fillRect/>
          </a:stretch>
        </p:blipFill>
        <p:spPr>
          <a:xfrm>
            <a:off x="511810" y="656887"/>
            <a:ext cx="2711486" cy="2606389"/>
          </a:xfrm>
          <a:prstGeom prst="rect">
            <a:avLst/>
          </a:prstGeom>
        </p:spPr>
      </p:pic>
      <p:pic>
        <p:nvPicPr>
          <p:cNvPr id="5" name="Picture 4">
            <a:extLst>
              <a:ext uri="{FF2B5EF4-FFF2-40B4-BE49-F238E27FC236}">
                <a16:creationId xmlns:a16="http://schemas.microsoft.com/office/drawing/2014/main" id="{D3AEC184-5707-484D-4F85-FE5764019B7A}"/>
              </a:ext>
            </a:extLst>
          </p:cNvPr>
          <p:cNvPicPr>
            <a:picLocks noChangeAspect="1"/>
          </p:cNvPicPr>
          <p:nvPr/>
        </p:nvPicPr>
        <p:blipFill>
          <a:blip r:embed="rId5"/>
          <a:stretch>
            <a:fillRect/>
          </a:stretch>
        </p:blipFill>
        <p:spPr>
          <a:xfrm>
            <a:off x="590885" y="3484650"/>
            <a:ext cx="4144011" cy="1656354"/>
          </a:xfrm>
          <a:prstGeom prst="rect">
            <a:avLst/>
          </a:prstGeom>
        </p:spPr>
      </p:pic>
      <p:pic>
        <p:nvPicPr>
          <p:cNvPr id="6" name="Picture 5">
            <a:extLst>
              <a:ext uri="{FF2B5EF4-FFF2-40B4-BE49-F238E27FC236}">
                <a16:creationId xmlns:a16="http://schemas.microsoft.com/office/drawing/2014/main" id="{82A4AFF8-2131-0A0B-ABCB-65171A4829E7}"/>
              </a:ext>
            </a:extLst>
          </p:cNvPr>
          <p:cNvPicPr>
            <a:picLocks noChangeAspect="1"/>
          </p:cNvPicPr>
          <p:nvPr/>
        </p:nvPicPr>
        <p:blipFill>
          <a:blip r:embed="rId6"/>
          <a:stretch>
            <a:fillRect/>
          </a:stretch>
        </p:blipFill>
        <p:spPr>
          <a:xfrm>
            <a:off x="4458691" y="471745"/>
            <a:ext cx="4409719" cy="1829268"/>
          </a:xfrm>
          <a:prstGeom prst="rect">
            <a:avLst/>
          </a:prstGeom>
        </p:spPr>
      </p:pic>
      <p:sp>
        <p:nvSpPr>
          <p:cNvPr id="7" name="TextBox 6">
            <a:extLst>
              <a:ext uri="{FF2B5EF4-FFF2-40B4-BE49-F238E27FC236}">
                <a16:creationId xmlns:a16="http://schemas.microsoft.com/office/drawing/2014/main" id="{B1BA551E-5A47-2CF7-C05C-41047B4D25D9}"/>
              </a:ext>
            </a:extLst>
          </p:cNvPr>
          <p:cNvSpPr txBox="1"/>
          <p:nvPr/>
        </p:nvSpPr>
        <p:spPr>
          <a:xfrm>
            <a:off x="175260" y="0"/>
            <a:ext cx="1424940" cy="307777"/>
          </a:xfrm>
          <a:prstGeom prst="rect">
            <a:avLst/>
          </a:prstGeom>
          <a:noFill/>
        </p:spPr>
        <p:txBody>
          <a:bodyPr wrap="square" rtlCol="0">
            <a:spAutoFit/>
          </a:bodyPr>
          <a:lstStyle/>
          <a:p>
            <a:r>
              <a:rPr lang="en-US" b="1" dirty="0"/>
              <a:t>Example 2:</a:t>
            </a:r>
          </a:p>
        </p:txBody>
      </p:sp>
      <p:sp>
        <p:nvSpPr>
          <p:cNvPr id="8" name="TextBox 7">
            <a:extLst>
              <a:ext uri="{FF2B5EF4-FFF2-40B4-BE49-F238E27FC236}">
                <a16:creationId xmlns:a16="http://schemas.microsoft.com/office/drawing/2014/main" id="{62A79153-FBE9-239B-D0B3-E1BC5F4F2747}"/>
              </a:ext>
            </a:extLst>
          </p:cNvPr>
          <p:cNvSpPr txBox="1"/>
          <p:nvPr/>
        </p:nvSpPr>
        <p:spPr>
          <a:xfrm>
            <a:off x="67310" y="3176873"/>
            <a:ext cx="2035175" cy="307777"/>
          </a:xfrm>
          <a:prstGeom prst="rect">
            <a:avLst/>
          </a:prstGeom>
          <a:noFill/>
        </p:spPr>
        <p:txBody>
          <a:bodyPr wrap="square" rtlCol="0">
            <a:spAutoFit/>
          </a:bodyPr>
          <a:lstStyle/>
          <a:p>
            <a:r>
              <a:rPr lang="en-US" dirty="0"/>
              <a:t>Recommendation 1:</a:t>
            </a:r>
          </a:p>
        </p:txBody>
      </p:sp>
      <p:sp>
        <p:nvSpPr>
          <p:cNvPr id="9" name="TextBox 8">
            <a:extLst>
              <a:ext uri="{FF2B5EF4-FFF2-40B4-BE49-F238E27FC236}">
                <a16:creationId xmlns:a16="http://schemas.microsoft.com/office/drawing/2014/main" id="{C190E0A6-76A2-A485-DA25-8DAE61059655}"/>
              </a:ext>
            </a:extLst>
          </p:cNvPr>
          <p:cNvSpPr txBox="1"/>
          <p:nvPr/>
        </p:nvSpPr>
        <p:spPr>
          <a:xfrm>
            <a:off x="4302441" y="163968"/>
            <a:ext cx="2035175" cy="307777"/>
          </a:xfrm>
          <a:prstGeom prst="rect">
            <a:avLst/>
          </a:prstGeom>
          <a:noFill/>
        </p:spPr>
        <p:txBody>
          <a:bodyPr wrap="square" rtlCol="0">
            <a:spAutoFit/>
          </a:bodyPr>
          <a:lstStyle/>
          <a:p>
            <a:r>
              <a:rPr lang="en-US" dirty="0"/>
              <a:t>Recommendation 2:</a:t>
            </a:r>
          </a:p>
        </p:txBody>
      </p:sp>
      <p:sp>
        <p:nvSpPr>
          <p:cNvPr id="11" name="TextBox 10">
            <a:extLst>
              <a:ext uri="{FF2B5EF4-FFF2-40B4-BE49-F238E27FC236}">
                <a16:creationId xmlns:a16="http://schemas.microsoft.com/office/drawing/2014/main" id="{4AC8BB1D-10AB-E1D4-C8BE-DA01C6238AE9}"/>
              </a:ext>
            </a:extLst>
          </p:cNvPr>
          <p:cNvSpPr txBox="1"/>
          <p:nvPr/>
        </p:nvSpPr>
        <p:spPr>
          <a:xfrm>
            <a:off x="4939489" y="2653843"/>
            <a:ext cx="3914915" cy="2246769"/>
          </a:xfrm>
          <a:prstGeom prst="rect">
            <a:avLst/>
          </a:prstGeom>
          <a:noFill/>
        </p:spPr>
        <p:txBody>
          <a:bodyPr wrap="square">
            <a:spAutoFit/>
          </a:bodyPr>
          <a:lstStyle/>
          <a:p>
            <a:r>
              <a:rPr lang="en-US" b="1" dirty="0"/>
              <a:t>Topic: </a:t>
            </a:r>
            <a:r>
              <a:rPr lang="en-US" dirty="0"/>
              <a:t>phase, spin, temperature, field, transition, state, energy, quantum, states, order </a:t>
            </a:r>
          </a:p>
          <a:p>
            <a:endParaRPr lang="en-US" dirty="0"/>
          </a:p>
          <a:p>
            <a:r>
              <a:rPr lang="en-US" b="1" dirty="0"/>
              <a:t>Topic: </a:t>
            </a:r>
            <a:r>
              <a:rPr lang="en-US" dirty="0"/>
              <a:t>control, systems, controller, design, power, dynamics, feedback, stability, paper, controllers </a:t>
            </a:r>
          </a:p>
          <a:p>
            <a:endParaRPr lang="en-US" dirty="0"/>
          </a:p>
          <a:p>
            <a:r>
              <a:rPr lang="en-US" b="1" dirty="0"/>
              <a:t>Topic: </a:t>
            </a:r>
            <a:r>
              <a:rPr lang="en-US" dirty="0"/>
              <a:t>distribution, estimator, approximation, function, distributions, estimators, regression, probability, inference, error</a:t>
            </a:r>
          </a:p>
        </p:txBody>
      </p:sp>
    </p:spTree>
    <p:extLst>
      <p:ext uri="{BB962C8B-B14F-4D97-AF65-F5344CB8AC3E}">
        <p14:creationId xmlns:p14="http://schemas.microsoft.com/office/powerpoint/2010/main" val="9687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Conclusions</a:t>
            </a:r>
            <a:endParaRPr dirty="0"/>
          </a:p>
        </p:txBody>
      </p:sp>
      <p:sp>
        <p:nvSpPr>
          <p:cNvPr id="7" name="Google Shape;188;p28">
            <a:extLst>
              <a:ext uri="{FF2B5EF4-FFF2-40B4-BE49-F238E27FC236}">
                <a16:creationId xmlns:a16="http://schemas.microsoft.com/office/drawing/2014/main" id="{F7215D21-EE6C-6C36-C845-64BF5CF74309}"/>
              </a:ext>
            </a:extLst>
          </p:cNvPr>
          <p:cNvSpPr txBox="1">
            <a:spLocks noGrp="1"/>
          </p:cNvSpPr>
          <p:nvPr>
            <p:ph type="body" idx="1"/>
          </p:nvPr>
        </p:nvSpPr>
        <p:spPr>
          <a:xfrm>
            <a:off x="315818" y="1128503"/>
            <a:ext cx="8512363" cy="152159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t>The recommendation system works fine within a broad direction.</a:t>
            </a:r>
          </a:p>
          <a:p>
            <a:pPr marL="742950" lvl="1" indent="-285750">
              <a:lnSpc>
                <a:spcPct val="100000"/>
              </a:lnSpc>
              <a:spcBef>
                <a:spcPts val="0"/>
              </a:spcBef>
              <a:buFont typeface="Wingdings" pitchFamily="2" charset="2"/>
              <a:buChar char="Ø"/>
            </a:pPr>
            <a:r>
              <a:rPr lang="en-US" sz="1200" dirty="0"/>
              <a:t>The recommended papers are related to a common general topic, like planet, quantum physics.</a:t>
            </a:r>
          </a:p>
          <a:p>
            <a:pPr marL="285750" indent="-285750">
              <a:buFont typeface="Arial" panose="020B0604020202020204" pitchFamily="34" charset="0"/>
              <a:buChar char="•"/>
            </a:pPr>
            <a:endParaRPr lang="en-US" sz="1800" dirty="0">
              <a:solidFill>
                <a:schemeClr val="dk2"/>
              </a:solidFill>
            </a:endParaRPr>
          </a:p>
          <a:p>
            <a:pPr marL="285750" indent="-285750">
              <a:buFont typeface="Arial" panose="020B0604020202020204" pitchFamily="34" charset="0"/>
              <a:buChar char="•"/>
            </a:pPr>
            <a:r>
              <a:rPr lang="en-US" sz="1800" dirty="0">
                <a:solidFill>
                  <a:schemeClr val="dk2"/>
                </a:solidFill>
              </a:rPr>
              <a:t>The system can be improved by refining research </a:t>
            </a:r>
            <a:r>
              <a:rPr lang="en-US" sz="1800" dirty="0" err="1">
                <a:solidFill>
                  <a:schemeClr val="dk2"/>
                </a:solidFill>
              </a:rPr>
              <a:t>subdirection</a:t>
            </a:r>
            <a:r>
              <a:rPr lang="en-US" sz="1800" dirty="0">
                <a:solidFill>
                  <a:schemeClr val="dk2"/>
                </a:solidFill>
              </a:rPr>
              <a:t>.</a:t>
            </a:r>
          </a:p>
          <a:p>
            <a:pPr marL="740664" lvl="1" indent="-285750">
              <a:lnSpc>
                <a:spcPct val="100000"/>
              </a:lnSpc>
              <a:spcBef>
                <a:spcPts val="0"/>
              </a:spcBef>
              <a:buFont typeface="Wingdings" pitchFamily="2" charset="2"/>
              <a:buChar char="Ø"/>
            </a:pPr>
            <a:r>
              <a:rPr lang="en-US" sz="1200" dirty="0">
                <a:solidFill>
                  <a:schemeClr val="dk2"/>
                </a:solidFill>
              </a:rPr>
              <a:t>Specific research topic or direction are not related in the recommended papers, much because the topic modeling is not refined enough.</a:t>
            </a:r>
          </a:p>
        </p:txBody>
      </p:sp>
      <p:pic>
        <p:nvPicPr>
          <p:cNvPr id="2" name="Picture 1">
            <a:extLst>
              <a:ext uri="{FF2B5EF4-FFF2-40B4-BE49-F238E27FC236}">
                <a16:creationId xmlns:a16="http://schemas.microsoft.com/office/drawing/2014/main" id="{9749AC6D-CB71-CF46-6B22-5ADE30B4DB45}"/>
              </a:ext>
            </a:extLst>
          </p:cNvPr>
          <p:cNvPicPr>
            <a:picLocks noChangeAspect="1"/>
          </p:cNvPicPr>
          <p:nvPr/>
        </p:nvPicPr>
        <p:blipFill>
          <a:blip r:embed="rId3"/>
          <a:stretch>
            <a:fillRect/>
          </a:stretch>
        </p:blipFill>
        <p:spPr>
          <a:xfrm>
            <a:off x="720000" y="2819400"/>
            <a:ext cx="2965648" cy="2324100"/>
          </a:xfrm>
          <a:prstGeom prst="rect">
            <a:avLst/>
          </a:prstGeom>
        </p:spPr>
      </p:pic>
      <p:cxnSp>
        <p:nvCxnSpPr>
          <p:cNvPr id="4" name="Straight Arrow Connector 3">
            <a:extLst>
              <a:ext uri="{FF2B5EF4-FFF2-40B4-BE49-F238E27FC236}">
                <a16:creationId xmlns:a16="http://schemas.microsoft.com/office/drawing/2014/main" id="{BDDAC809-B8CD-4EF6-703A-8D86A80C99F6}"/>
              </a:ext>
            </a:extLst>
          </p:cNvPr>
          <p:cNvCxnSpPr/>
          <p:nvPr/>
        </p:nvCxnSpPr>
        <p:spPr>
          <a:xfrm>
            <a:off x="3856776" y="4014997"/>
            <a:ext cx="189217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5E9B1E2-279D-4013-BBCF-E36B22C39D0F}"/>
              </a:ext>
            </a:extLst>
          </p:cNvPr>
          <p:cNvSpPr txBox="1"/>
          <p:nvPr/>
        </p:nvSpPr>
        <p:spPr>
          <a:xfrm>
            <a:off x="5812325" y="3612118"/>
            <a:ext cx="2860896" cy="738664"/>
          </a:xfrm>
          <a:prstGeom prst="rect">
            <a:avLst/>
          </a:prstGeom>
          <a:noFill/>
        </p:spPr>
        <p:txBody>
          <a:bodyPr wrap="square" rtlCol="0">
            <a:spAutoFit/>
          </a:bodyPr>
          <a:lstStyle/>
          <a:p>
            <a:r>
              <a:rPr lang="en-US" dirty="0"/>
              <a:t>Most relevant recommended paper should be about principal components regression.</a:t>
            </a:r>
          </a:p>
        </p:txBody>
      </p:sp>
    </p:spTree>
    <p:extLst>
      <p:ext uri="{BB962C8B-B14F-4D97-AF65-F5344CB8AC3E}">
        <p14:creationId xmlns:p14="http://schemas.microsoft.com/office/powerpoint/2010/main" val="2803316866"/>
      </p:ext>
    </p:extLst>
  </p:cSld>
  <p:clrMapOvr>
    <a:masterClrMapping/>
  </p:clrMapOvr>
</p:sld>
</file>

<file path=ppt/theme/theme1.xml><?xml version="1.0" encoding="utf-8"?>
<a:theme xmlns:a="http://schemas.openxmlformats.org/drawingml/2006/main" name="Simple Style Thesis Defense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1851</TotalTime>
  <Words>1008</Words>
  <Application>Microsoft Macintosh PowerPoint</Application>
  <PresentationFormat>On-screen Show (16:9)</PresentationFormat>
  <Paragraphs>86</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Montserrat ExtraBold</vt:lpstr>
      <vt:lpstr>Livvic</vt:lpstr>
      <vt:lpstr>Arial</vt:lpstr>
      <vt:lpstr>Wingdings</vt:lpstr>
      <vt:lpstr>Montserrat Medium</vt:lpstr>
      <vt:lpstr>Helvetica</vt:lpstr>
      <vt:lpstr>Bebas Neue</vt:lpstr>
      <vt:lpstr>Source Sans Pro</vt:lpstr>
      <vt:lpstr>Roboto Condensed Light</vt:lpstr>
      <vt:lpstr>Simple Style Thesis Defense by Slidesgo</vt:lpstr>
      <vt:lpstr>Research Article Recommender</vt:lpstr>
      <vt:lpstr>Project Background</vt:lpstr>
      <vt:lpstr>Modeling procedure</vt:lpstr>
      <vt:lpstr>Topic Modeling</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Article Recommender</dc:title>
  <cp:lastModifiedBy>Su, Zimu</cp:lastModifiedBy>
  <cp:revision>14</cp:revision>
  <dcterms:modified xsi:type="dcterms:W3CDTF">2022-09-08T00:29:38Z</dcterms:modified>
</cp:coreProperties>
</file>