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8" r:id="rId3"/>
    <p:sldId id="268" r:id="rId4"/>
    <p:sldId id="266" r:id="rId5"/>
    <p:sldId id="257" r:id="rId6"/>
    <p:sldId id="269" r:id="rId7"/>
    <p:sldId id="261" r:id="rId8"/>
    <p:sldId id="262" r:id="rId9"/>
    <p:sldId id="265" r:id="rId10"/>
    <p:sldId id="263" r:id="rId11"/>
    <p:sldId id="275" r:id="rId12"/>
    <p:sldId id="264" r:id="rId13"/>
    <p:sldId id="27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4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87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9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2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0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C7FFC7-3ECF-49A3-BA82-B4DD2B9549A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99AFDD0-595A-4479-89F6-9A1ADA25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nashville.gov/Police/Traffic-Accidents/6v6w-hpcw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99B7-977A-4F43-B589-A81D0183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" sz="4000" dirty="0"/>
              <a:t>P</a:t>
            </a:r>
            <a:r>
              <a:rPr lang="en-US" altLang="zh-CN" sz="4000" dirty="0" err="1"/>
              <a:t>rediction</a:t>
            </a:r>
            <a:r>
              <a:rPr lang="en-US" altLang="zh-CN" sz="4000" dirty="0"/>
              <a:t> of Hit-and-run accidents in Nashville, TN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BC3E2-FF6E-4941-8380-CB3086F3A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Zimu Su, </a:t>
            </a:r>
            <a:r>
              <a:rPr lang="fr-FR" sz="2400" dirty="0" err="1"/>
              <a:t>Metis</a:t>
            </a:r>
            <a:r>
              <a:rPr lang="fr-FR" sz="2400" dirty="0"/>
              <a:t> DSML </a:t>
            </a:r>
            <a:r>
              <a:rPr lang="fr-FR" sz="2400" dirty="0" err="1"/>
              <a:t>bootcamp</a:t>
            </a:r>
            <a:r>
              <a:rPr lang="fr-FR" sz="2400" dirty="0"/>
              <a:t> classification </a:t>
            </a:r>
            <a:r>
              <a:rPr lang="fr-FR" sz="2400" dirty="0" err="1"/>
              <a:t>project</a:t>
            </a:r>
            <a:endParaRPr lang="fr-FR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DFCD94-DE1B-4B0F-97E6-1CF2C7AA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20" y="4690534"/>
            <a:ext cx="2335098" cy="233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3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3AFC7-7373-4983-8071-367D02D87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836"/>
            <a:ext cx="12192000" cy="3645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D63918-1C21-41A5-A692-90AA79F979F0}"/>
              </a:ext>
            </a:extLst>
          </p:cNvPr>
          <p:cNvSpPr txBox="1"/>
          <p:nvPr/>
        </p:nvSpPr>
        <p:spPr>
          <a:xfrm>
            <a:off x="1104322" y="958405"/>
            <a:ext cx="99833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Besides unknown illumination, dark illumination is more likely to lead to hit-and-run accidents.</a:t>
            </a:r>
          </a:p>
        </p:txBody>
      </p:sp>
    </p:spTree>
    <p:extLst>
      <p:ext uri="{BB962C8B-B14F-4D97-AF65-F5344CB8AC3E}">
        <p14:creationId xmlns:p14="http://schemas.microsoft.com/office/powerpoint/2010/main" val="49866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C608495-BDEB-42AA-B067-C899EEBB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33" y="2501900"/>
            <a:ext cx="10828534" cy="3979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BC4A9-0B31-4617-B81E-45046E5D58CA}"/>
              </a:ext>
            </a:extLst>
          </p:cNvPr>
          <p:cNvSpPr txBox="1"/>
          <p:nvPr/>
        </p:nvSpPr>
        <p:spPr>
          <a:xfrm>
            <a:off x="772666" y="1092200"/>
            <a:ext cx="1064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Cloudy, fog, blowing snow are more likely to cause hit-and-run accidents.</a:t>
            </a:r>
          </a:p>
        </p:txBody>
      </p:sp>
    </p:spTree>
    <p:extLst>
      <p:ext uri="{BB962C8B-B14F-4D97-AF65-F5344CB8AC3E}">
        <p14:creationId xmlns:p14="http://schemas.microsoft.com/office/powerpoint/2010/main" val="228740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A4BB94-9E63-4A5C-A2FD-7EBAC35B8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1" y="1340378"/>
            <a:ext cx="9408102" cy="5415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C36C2-6EF9-4CBA-BE76-358EF9202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362" y="715529"/>
            <a:ext cx="1819275" cy="476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2FBE6-9E12-447B-8CD7-72F22B390B56}"/>
              </a:ext>
            </a:extLst>
          </p:cNvPr>
          <p:cNvSpPr txBox="1"/>
          <p:nvPr/>
        </p:nvSpPr>
        <p:spPr>
          <a:xfrm>
            <a:off x="7195127" y="768988"/>
            <a:ext cx="30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Odds of hit-and-run accidents</a:t>
            </a:r>
          </a:p>
        </p:txBody>
      </p:sp>
    </p:spTree>
    <p:extLst>
      <p:ext uri="{BB962C8B-B14F-4D97-AF65-F5344CB8AC3E}">
        <p14:creationId xmlns:p14="http://schemas.microsoft.com/office/powerpoint/2010/main" val="160007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08D06-2901-4007-A0EB-22613F74671A}"/>
              </a:ext>
            </a:extLst>
          </p:cNvPr>
          <p:cNvSpPr txBox="1"/>
          <p:nvPr/>
        </p:nvSpPr>
        <p:spPr>
          <a:xfrm>
            <a:off x="673100" y="1854200"/>
            <a:ext cx="11074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Next step: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 exact the meaning of each feature (such as unknown illumination condition);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Do more feature engineering to improve f1 score.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Check exact location of hit-and-run accidents</a:t>
            </a:r>
            <a:r>
              <a:rPr lang="en-US" sz="2400" dirty="0">
                <a:sym typeface="Wingdings" panose="05000000000000000000" pitchFamily="2" charset="2"/>
              </a:rPr>
              <a:t> (crime rate, road condition, etc.) and related to illumination condition (light or not at night)</a:t>
            </a:r>
          </a:p>
        </p:txBody>
      </p:sp>
    </p:spTree>
    <p:extLst>
      <p:ext uri="{BB962C8B-B14F-4D97-AF65-F5344CB8AC3E}">
        <p14:creationId xmlns:p14="http://schemas.microsoft.com/office/powerpoint/2010/main" val="52350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4C807-D32A-45EF-B076-1017D6FF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808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CE383C0-F651-43A8-B92E-B26BD9489D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8" r="27579" b="-1"/>
          <a:stretch/>
        </p:blipFill>
        <p:spPr bwMode="auto">
          <a:xfrm>
            <a:off x="20" y="10"/>
            <a:ext cx="608662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8A39-35E3-41A3-B476-91845FDDE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798" y="1891843"/>
            <a:ext cx="5411403" cy="32552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300" b="1" dirty="0"/>
              <a:t>Hit-and-run accidents </a:t>
            </a:r>
          </a:p>
          <a:p>
            <a:pPr lvl="1"/>
            <a:r>
              <a:rPr lang="en-US" sz="2400" dirty="0"/>
              <a:t>occur if someone who causes the accident leaves the scene without providing personnel information. </a:t>
            </a:r>
          </a:p>
          <a:p>
            <a:pPr lvl="1"/>
            <a:r>
              <a:rPr lang="en-US" sz="2400" dirty="0"/>
              <a:t>cause severe injuries and properties damage without any penalty or blame.</a:t>
            </a:r>
          </a:p>
          <a:p>
            <a:pPr lvl="1"/>
            <a:r>
              <a:rPr lang="en-US" sz="2400" dirty="0"/>
              <a:t>are considered as supplemental crimes.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19BA7-983E-4EDB-BC9E-92503631E4A2}"/>
              </a:ext>
            </a:extLst>
          </p:cNvPr>
          <p:cNvSpPr txBox="1"/>
          <p:nvPr/>
        </p:nvSpPr>
        <p:spPr>
          <a:xfrm>
            <a:off x="105591" y="32327"/>
            <a:ext cx="41571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https://www.smudailycampus.com/sponsoredcontent/promoted/7-things-to-do-after-a-hit-and-run-car-accident</a:t>
            </a:r>
          </a:p>
        </p:txBody>
      </p:sp>
    </p:spTree>
    <p:extLst>
      <p:ext uri="{BB962C8B-B14F-4D97-AF65-F5344CB8AC3E}">
        <p14:creationId xmlns:p14="http://schemas.microsoft.com/office/powerpoint/2010/main" val="248859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0FE8C4-8EAF-4BEE-902C-B75A808FA42A}"/>
              </a:ext>
            </a:extLst>
          </p:cNvPr>
          <p:cNvSpPr txBox="1">
            <a:spLocks/>
          </p:cNvSpPr>
          <p:nvPr/>
        </p:nvSpPr>
        <p:spPr>
          <a:xfrm>
            <a:off x="400582" y="1468828"/>
            <a:ext cx="5276318" cy="4271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The project aims at…</a:t>
            </a:r>
          </a:p>
          <a:p>
            <a:pPr marL="5143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identifying the significant factors to hit-and-run accidents in Nashville area.</a:t>
            </a:r>
          </a:p>
          <a:p>
            <a:pPr marL="5143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predicting probability of hit-and-run accident based on accident feature (collision type, location, etc.)</a:t>
            </a:r>
          </a:p>
          <a:p>
            <a:pPr marL="5143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Providing suggestion for Nashville Metro Police to decrease rate of hit-and-run accidents.</a:t>
            </a:r>
          </a:p>
        </p:txBody>
      </p:sp>
      <p:pic>
        <p:nvPicPr>
          <p:cNvPr id="4100" name="Picture 4" descr="Damaged car">
            <a:extLst>
              <a:ext uri="{FF2B5EF4-FFF2-40B4-BE49-F238E27FC236}">
                <a16:creationId xmlns:a16="http://schemas.microsoft.com/office/drawing/2014/main" id="{FD843370-8541-48E1-9D61-2DEEAAD56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3" r="32897"/>
          <a:stretch/>
        </p:blipFill>
        <p:spPr bwMode="auto">
          <a:xfrm>
            <a:off x="6096000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FCD07-0751-4611-9A9B-DDF749D917EF}"/>
              </a:ext>
            </a:extLst>
          </p:cNvPr>
          <p:cNvSpPr txBox="1"/>
          <p:nvPr/>
        </p:nvSpPr>
        <p:spPr>
          <a:xfrm>
            <a:off x="6280727" y="6329325"/>
            <a:ext cx="5726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https://www.insurancehotline.com/resources/how-to-handle-a-hit-and-run/</a:t>
            </a:r>
          </a:p>
        </p:txBody>
      </p:sp>
    </p:spTree>
    <p:extLst>
      <p:ext uri="{BB962C8B-B14F-4D97-AF65-F5344CB8AC3E}">
        <p14:creationId xmlns:p14="http://schemas.microsoft.com/office/powerpoint/2010/main" val="12454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ty skyline with a body of water in the foreground&#10;&#10;Description automatically generated with low confidence">
            <a:extLst>
              <a:ext uri="{FF2B5EF4-FFF2-40B4-BE49-F238E27FC236}">
                <a16:creationId xmlns:a16="http://schemas.microsoft.com/office/drawing/2014/main" id="{AC6B46B5-5F82-4E0A-A5FC-00980CF816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r="8467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E4E6BE-2D16-41D5-9FF7-9610A06E10DB}"/>
              </a:ext>
            </a:extLst>
          </p:cNvPr>
          <p:cNvSpPr txBox="1"/>
          <p:nvPr/>
        </p:nvSpPr>
        <p:spPr>
          <a:xfrm>
            <a:off x="6452997" y="1707242"/>
            <a:ext cx="5310378" cy="4693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ata Source: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Nashville Open Data Portal: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https://data.nashville.gov/Police/Traffic-Accidents/6v6w-hpcw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ata range: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01/01/2015 – 04/10/2022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213424 accidents information in total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Features: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 and Time, Number of Motor Vehicles,  Number of Injuries, Number of Fatalities,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Property Damage,  Hit and Run, Collision Type, Harm type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Weather, Illumination.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Street Address, ZIP, Latitude, Longitude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678064-3134-40EE-8792-096FCDFF0397}"/>
              </a:ext>
            </a:extLst>
          </p:cNvPr>
          <p:cNvSpPr txBox="1"/>
          <p:nvPr/>
        </p:nvSpPr>
        <p:spPr>
          <a:xfrm>
            <a:off x="95249" y="95250"/>
            <a:ext cx="393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Nashville Downtown (photo by myself)</a:t>
            </a:r>
          </a:p>
        </p:txBody>
      </p:sp>
      <p:pic>
        <p:nvPicPr>
          <p:cNvPr id="11" name="Picture 2" descr="Data.Nashville.gov">
            <a:extLst>
              <a:ext uri="{FF2B5EF4-FFF2-40B4-BE49-F238E27FC236}">
                <a16:creationId xmlns:a16="http://schemas.microsoft.com/office/drawing/2014/main" id="{5310C95A-AA59-41BA-B9B6-E79FD5C7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97" y="215261"/>
            <a:ext cx="4666384" cy="68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7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F5B0-95E7-4045-B3A3-792EF2F3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99" y="141421"/>
            <a:ext cx="10067638" cy="794327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dirty="0"/>
              <a:t>Hit-and-run accidents Statistics: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0CF28-F3EE-4A9F-A291-0374A1AD3182}"/>
              </a:ext>
            </a:extLst>
          </p:cNvPr>
          <p:cNvSpPr txBox="1"/>
          <p:nvPr/>
        </p:nvSpPr>
        <p:spPr>
          <a:xfrm>
            <a:off x="216799" y="1228604"/>
            <a:ext cx="264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hit-and-run accidents:</a:t>
            </a:r>
          </a:p>
        </p:txBody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AE8E6806-CAF2-452D-9D1A-1B164B987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36" y="658342"/>
            <a:ext cx="2865871" cy="2865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 descr="Chart, histogram&#10;&#10;Description automatically generated">
            <a:extLst>
              <a:ext uri="{FF2B5EF4-FFF2-40B4-BE49-F238E27FC236}">
                <a16:creationId xmlns:a16="http://schemas.microsoft.com/office/drawing/2014/main" id="{7883B58A-BF63-4B55-A58A-D5F90C6F8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836" y="3850708"/>
            <a:ext cx="2865871" cy="2865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6310C0-7247-4321-96A9-F783A0B409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87616" y="3900367"/>
            <a:ext cx="2918338" cy="29817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66F52D-35C9-4F90-A4C1-917A23F38DF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4976" y="1033367"/>
            <a:ext cx="2929896" cy="28895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345626-7A56-447B-BE38-F80F7C55D626}"/>
              </a:ext>
            </a:extLst>
          </p:cNvPr>
          <p:cNvSpPr txBox="1"/>
          <p:nvPr/>
        </p:nvSpPr>
        <p:spPr>
          <a:xfrm>
            <a:off x="216799" y="3958322"/>
            <a:ext cx="27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property damage in hit-and-run accidents: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8CEBE-3E61-4AA0-82C7-6A31537D0325}"/>
              </a:ext>
            </a:extLst>
          </p:cNvPr>
          <p:cNvSpPr txBox="1"/>
          <p:nvPr/>
        </p:nvSpPr>
        <p:spPr>
          <a:xfrm>
            <a:off x="5485466" y="1228604"/>
            <a:ext cx="27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Mostly 2 vehicles involved in hit-and-run accidents: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828B5-106D-498F-8ABF-B574DEF74352}"/>
              </a:ext>
            </a:extLst>
          </p:cNvPr>
          <p:cNvSpPr txBox="1"/>
          <p:nvPr/>
        </p:nvSpPr>
        <p:spPr>
          <a:xfrm>
            <a:off x="5485466" y="3958322"/>
            <a:ext cx="2732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~1/8 hit-and-run accidents have injuries:</a:t>
            </a:r>
          </a:p>
        </p:txBody>
      </p:sp>
    </p:spTree>
    <p:extLst>
      <p:ext uri="{BB962C8B-B14F-4D97-AF65-F5344CB8AC3E}">
        <p14:creationId xmlns:p14="http://schemas.microsoft.com/office/powerpoint/2010/main" val="185591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B714-BDA9-4B22-80BF-DF6F8D58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84727"/>
            <a:ext cx="7729728" cy="1188720"/>
          </a:xfrm>
        </p:spPr>
        <p:txBody>
          <a:bodyPr/>
          <a:lstStyle/>
          <a:p>
            <a:r>
              <a:rPr lang="en-US" dirty="0"/>
              <a:t>Algorithm and test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7D98-03E3-41C9-A477-30F0405E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90" y="1627448"/>
            <a:ext cx="10289310" cy="4944226"/>
          </a:xfrm>
        </p:spPr>
        <p:txBody>
          <a:bodyPr>
            <a:normAutofit fontScale="92500"/>
          </a:bodyPr>
          <a:lstStyle/>
          <a:p>
            <a:r>
              <a:rPr lang="en-US" sz="2200" b="1" dirty="0"/>
              <a:t>Feature selection: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Number of Motor Vehicles</a:t>
            </a:r>
            <a:r>
              <a:rPr lang="en-US" altLang="zh-CN" sz="1900" dirty="0"/>
              <a:t>, </a:t>
            </a:r>
            <a:r>
              <a:rPr lang="en-US" sz="1900" dirty="0"/>
              <a:t>Number of Injuries;</a:t>
            </a:r>
            <a:endParaRPr lang="en-US" altLang="zh-CN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Property Damage, Collision Type, Harm type;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Weather, Illumination condition.</a:t>
            </a:r>
          </a:p>
          <a:p>
            <a:r>
              <a:rPr lang="en-US" sz="2200" b="1" dirty="0"/>
              <a:t>Feature engineering: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One hot encoder for the features of collision type, weather, illumination, harm type.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Standardize the continuous features:  Number of Motor Vehicles, Number of Injuries.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83 feature in total.</a:t>
            </a:r>
          </a:p>
          <a:p>
            <a:r>
              <a:rPr lang="en-US" sz="2200" b="1" dirty="0"/>
              <a:t>Logistic regression algorithm with regularization (C=0.1) and balanced weight.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Optimal f1 scores: 0.456 at prob decision of threshold &gt;=0.503, ROC AUC score: 0.73.  Accuracy: 0.71.</a:t>
            </a:r>
          </a:p>
          <a:p>
            <a:r>
              <a:rPr lang="en-US" sz="2000" b="1" dirty="0"/>
              <a:t>Random forest algorithm.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Optimal f1 scores: 0.456 at prob decision of threshold &gt;=0.249, ROC AUC score: 0.73.  Accuracy: 0.71.</a:t>
            </a:r>
          </a:p>
        </p:txBody>
      </p:sp>
    </p:spTree>
    <p:extLst>
      <p:ext uri="{BB962C8B-B14F-4D97-AF65-F5344CB8AC3E}">
        <p14:creationId xmlns:p14="http://schemas.microsoft.com/office/powerpoint/2010/main" val="258880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65BF4-DE29-4E84-B2DE-BC85EC8F5C2F}"/>
              </a:ext>
            </a:extLst>
          </p:cNvPr>
          <p:cNvSpPr txBox="1"/>
          <p:nvPr/>
        </p:nvSpPr>
        <p:spPr>
          <a:xfrm>
            <a:off x="670791" y="1247913"/>
            <a:ext cx="9664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Hit-and-run accidents are more likely to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be caused with property damage (~1.9 odds)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involve more vehicles (~1.1 odds)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258CB-1400-4A19-9C64-7366CA57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10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4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888A88-B446-4FDA-8F59-2C36273F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1148"/>
            <a:ext cx="12192000" cy="4206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50ACF-2EE0-4080-BB5F-B467115C5E16}"/>
              </a:ext>
            </a:extLst>
          </p:cNvPr>
          <p:cNvSpPr txBox="1"/>
          <p:nvPr/>
        </p:nvSpPr>
        <p:spPr>
          <a:xfrm>
            <a:off x="708891" y="323405"/>
            <a:ext cx="96642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Hit-and-run accidents are more likely that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have unknown type of harm (~9 odds)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Pedestrian are hit (~4.5 odds)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occur for parked motor vehicles (~3.5 odds)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auto in outside traffic (~3.5 odds)</a:t>
            </a:r>
          </a:p>
        </p:txBody>
      </p:sp>
    </p:spTree>
    <p:extLst>
      <p:ext uri="{BB962C8B-B14F-4D97-AF65-F5344CB8AC3E}">
        <p14:creationId xmlns:p14="http://schemas.microsoft.com/office/powerpoint/2010/main" val="52429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09D205-EBEB-41B8-947B-98992325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96" y="2426059"/>
            <a:ext cx="9563403" cy="4277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E02B41-CB46-44A3-B467-C391DE0AA9DE}"/>
              </a:ext>
            </a:extLst>
          </p:cNvPr>
          <p:cNvSpPr txBox="1"/>
          <p:nvPr/>
        </p:nvSpPr>
        <p:spPr>
          <a:xfrm>
            <a:off x="494144" y="332727"/>
            <a:ext cx="112037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collision type of hit-and-run accidents are mostly unknown(5.5 odds), rear to rear (~2 odds), opposite </a:t>
            </a:r>
            <a:r>
              <a:rPr lang="en-US" sz="2800" dirty="0" err="1"/>
              <a:t>sidewipe</a:t>
            </a:r>
            <a:r>
              <a:rPr lang="en-US" sz="2800" dirty="0"/>
              <a:t>(~2 odds).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unknown type might be responsible for pedestrian or collision with parked motor.</a:t>
            </a:r>
          </a:p>
        </p:txBody>
      </p:sp>
    </p:spTree>
    <p:extLst>
      <p:ext uri="{BB962C8B-B14F-4D97-AF65-F5344CB8AC3E}">
        <p14:creationId xmlns:p14="http://schemas.microsoft.com/office/powerpoint/2010/main" val="129190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902</TotalTime>
  <Words>563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</vt:lpstr>
      <vt:lpstr>Parcel</vt:lpstr>
      <vt:lpstr>Prediction of Hit-and-run accidents in Nashville, TN</vt:lpstr>
      <vt:lpstr>PowerPoint Presentation</vt:lpstr>
      <vt:lpstr>PowerPoint Presentation</vt:lpstr>
      <vt:lpstr>PowerPoint Presentation</vt:lpstr>
      <vt:lpstr>Hit-and-run accidents Statistics: </vt:lpstr>
      <vt:lpstr>Algorithm and test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Hit-and –run accident in Nashville, TN</dc:title>
  <dc:creator>zimu su</dc:creator>
  <cp:lastModifiedBy>zimu su</cp:lastModifiedBy>
  <cp:revision>26</cp:revision>
  <dcterms:created xsi:type="dcterms:W3CDTF">2022-04-20T03:12:14Z</dcterms:created>
  <dcterms:modified xsi:type="dcterms:W3CDTF">2022-04-21T00:55:58Z</dcterms:modified>
</cp:coreProperties>
</file>