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6" r:id="rId2"/>
    <p:sldMasterId id="2147483680" r:id="rId3"/>
  </p:sldMasterIdLst>
  <p:sldIdLst>
    <p:sldId id="874" r:id="rId4"/>
    <p:sldId id="86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6420636"/>
            <a:ext cx="9144000" cy="450067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124200"/>
            <a:ext cx="7086600" cy="1066800"/>
          </a:xfrm>
        </p:spPr>
        <p:txBody>
          <a:bodyPr/>
          <a:lstStyle>
            <a:lvl1pPr marL="0" indent="0" algn="ctr">
              <a:buFont typeface="Wingdings" pitchFamily="-111" charset="2"/>
              <a:buNone/>
              <a:defRPr sz="1294" b="0">
                <a:solidFill>
                  <a:srgbClr val="464646"/>
                </a:solidFill>
                <a:latin typeface="Times New Roman" pitchFamily="-111" charset="-52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1371600" y="4495801"/>
            <a:ext cx="6400800" cy="24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013"/>
          </a:p>
        </p:txBody>
      </p:sp>
      <p:sp>
        <p:nvSpPr>
          <p:cNvPr id="8" name="TextBox 7"/>
          <p:cNvSpPr txBox="1"/>
          <p:nvPr/>
        </p:nvSpPr>
        <p:spPr>
          <a:xfrm>
            <a:off x="-33867" y="639565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CA9355"/>
                </a:solidFill>
                <a:latin typeface="+mj-lt"/>
                <a:cs typeface="Herculanum"/>
              </a:rPr>
              <a:t>Multiscale</a:t>
            </a:r>
            <a:r>
              <a:rPr lang="en-US" sz="1200" b="0" baseline="0" dirty="0">
                <a:solidFill>
                  <a:srgbClr val="CA9355"/>
                </a:solidFill>
                <a:latin typeface="+mj-lt"/>
                <a:cs typeface="Herculanum"/>
              </a:rPr>
              <a:t> Computational </a:t>
            </a:r>
          </a:p>
          <a:p>
            <a:r>
              <a:rPr lang="en-US" sz="1200" b="0" baseline="0" dirty="0">
                <a:solidFill>
                  <a:srgbClr val="CA9355"/>
                </a:solidFill>
                <a:latin typeface="+mj-lt"/>
                <a:cs typeface="Herculanum"/>
              </a:rPr>
              <a:t>Mechanics Laboratory</a:t>
            </a:r>
            <a:endParaRPr lang="en-US" sz="1200" b="0" dirty="0">
              <a:solidFill>
                <a:srgbClr val="CA9355"/>
              </a:solidFill>
              <a:latin typeface="+mj-lt"/>
              <a:cs typeface="Herculanum"/>
            </a:endParaRPr>
          </a:p>
        </p:txBody>
      </p:sp>
      <p:pic>
        <p:nvPicPr>
          <p:cNvPr id="17" name="Picture 16" descr="VUSElogo.pdf"/>
          <p:cNvPicPr>
            <a:picLocks noChangeAspect="1"/>
          </p:cNvPicPr>
          <p:nvPr/>
        </p:nvPicPr>
        <p:blipFill rotWithShape="1">
          <a:blip r:embed="rId2"/>
          <a:srcRect t="14823" r="40694" b="22568"/>
          <a:stretch/>
        </p:blipFill>
        <p:spPr>
          <a:xfrm>
            <a:off x="6844907" y="6420636"/>
            <a:ext cx="2299093" cy="4500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53B55C-D5A3-4581-AD31-9CCF33EBE397}"/>
              </a:ext>
            </a:extLst>
          </p:cNvPr>
          <p:cNvSpPr/>
          <p:nvPr/>
        </p:nvSpPr>
        <p:spPr bwMode="auto">
          <a:xfrm>
            <a:off x="0" y="-12700"/>
            <a:ext cx="9144000" cy="5842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07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3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069848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0668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-28448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6420632"/>
            <a:ext cx="9144000" cy="450067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124200"/>
            <a:ext cx="7086600" cy="1066800"/>
          </a:xfrm>
        </p:spPr>
        <p:txBody>
          <a:bodyPr/>
          <a:lstStyle>
            <a:lvl1pPr marL="0" indent="0" algn="ctr">
              <a:buFont typeface="Wingdings" pitchFamily="-111" charset="2"/>
              <a:buNone/>
              <a:defRPr sz="2300" b="0">
                <a:solidFill>
                  <a:srgbClr val="464646"/>
                </a:solidFill>
                <a:latin typeface="Times New Roman" pitchFamily="-111" charset="-52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1371600" y="44958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33867" y="6395648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A9355"/>
                </a:solidFill>
                <a:latin typeface="Herculanum"/>
                <a:cs typeface="Herculanum"/>
              </a:rPr>
              <a:t>Multiscale</a:t>
            </a:r>
            <a:r>
              <a:rPr lang="en-US" sz="1200" baseline="0" dirty="0">
                <a:solidFill>
                  <a:srgbClr val="CA9355"/>
                </a:solidFill>
                <a:latin typeface="Herculanum"/>
                <a:cs typeface="Herculanum"/>
              </a:rPr>
              <a:t> Computational </a:t>
            </a:r>
          </a:p>
          <a:p>
            <a:r>
              <a:rPr lang="en-US" sz="1200" baseline="0" dirty="0">
                <a:solidFill>
                  <a:srgbClr val="CA9355"/>
                </a:solidFill>
                <a:latin typeface="Herculanum"/>
                <a:cs typeface="Herculanum"/>
              </a:rPr>
              <a:t>Mechanics Laboratory</a:t>
            </a:r>
            <a:endParaRPr lang="en-US" sz="1200" dirty="0">
              <a:solidFill>
                <a:srgbClr val="CA9355"/>
              </a:solidFill>
              <a:latin typeface="Herculanum"/>
              <a:cs typeface="Herculanum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-12700"/>
            <a:ext cx="9144000" cy="583411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81926" y="6471848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A9355"/>
                </a:solidFill>
                <a:latin typeface="Herculanum"/>
                <a:cs typeface="Herculanum"/>
              </a:rPr>
              <a:t>September 25,</a:t>
            </a:r>
            <a:r>
              <a:rPr lang="en-US" sz="1400" baseline="0" dirty="0">
                <a:solidFill>
                  <a:srgbClr val="CA9355"/>
                </a:solidFill>
                <a:latin typeface="Herculanum"/>
                <a:cs typeface="Herculanum"/>
              </a:rPr>
              <a:t> 2018</a:t>
            </a:r>
            <a:endParaRPr lang="en-US" sz="1400" dirty="0">
              <a:solidFill>
                <a:srgbClr val="CA9355"/>
              </a:solidFill>
              <a:latin typeface="Herculanum"/>
              <a:cs typeface="Herculanum"/>
            </a:endParaRPr>
          </a:p>
        </p:txBody>
      </p:sp>
      <p:pic>
        <p:nvPicPr>
          <p:cNvPr id="17" name="Picture 16" descr="VUSElogo.pdf"/>
          <p:cNvPicPr>
            <a:picLocks noChangeAspect="1"/>
          </p:cNvPicPr>
          <p:nvPr/>
        </p:nvPicPr>
        <p:blipFill rotWithShape="1">
          <a:blip r:embed="rId2"/>
          <a:srcRect t="14823" r="40694" b="22568"/>
          <a:stretch/>
        </p:blipFill>
        <p:spPr>
          <a:xfrm>
            <a:off x="6844907" y="38889"/>
            <a:ext cx="2299093" cy="46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5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4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069848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0668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-28448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9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6420636"/>
            <a:ext cx="9144000" cy="450067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124200"/>
            <a:ext cx="7086600" cy="1066800"/>
          </a:xfrm>
        </p:spPr>
        <p:txBody>
          <a:bodyPr/>
          <a:lstStyle>
            <a:lvl1pPr marL="0" indent="0" algn="ctr">
              <a:buFont typeface="Wingdings" pitchFamily="-111" charset="2"/>
              <a:buNone/>
              <a:defRPr sz="1294" b="0">
                <a:solidFill>
                  <a:srgbClr val="464646"/>
                </a:solidFill>
                <a:latin typeface="Times New Roman" pitchFamily="-111" charset="-52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1371600" y="4495801"/>
            <a:ext cx="6400800" cy="24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013"/>
          </a:p>
        </p:txBody>
      </p:sp>
      <p:sp>
        <p:nvSpPr>
          <p:cNvPr id="8" name="TextBox 7"/>
          <p:cNvSpPr txBox="1"/>
          <p:nvPr/>
        </p:nvSpPr>
        <p:spPr>
          <a:xfrm>
            <a:off x="-33867" y="6395650"/>
            <a:ext cx="193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A9355"/>
                </a:solidFill>
                <a:latin typeface="+mj-lt"/>
                <a:cs typeface="Herculanum"/>
              </a:rPr>
              <a:t>Multiscale</a:t>
            </a:r>
            <a:r>
              <a:rPr lang="en-US" sz="1200" b="1" baseline="0" dirty="0">
                <a:solidFill>
                  <a:srgbClr val="CA9355"/>
                </a:solidFill>
                <a:latin typeface="+mj-lt"/>
                <a:cs typeface="Herculanum"/>
              </a:rPr>
              <a:t> Computational </a:t>
            </a:r>
          </a:p>
          <a:p>
            <a:r>
              <a:rPr lang="en-US" sz="1200" b="1" baseline="0" dirty="0">
                <a:solidFill>
                  <a:srgbClr val="CA9355"/>
                </a:solidFill>
                <a:latin typeface="+mj-lt"/>
                <a:cs typeface="Herculanum"/>
              </a:rPr>
              <a:t>Mechanics Laboratory</a:t>
            </a:r>
            <a:endParaRPr lang="en-US" sz="1200" b="1" dirty="0">
              <a:solidFill>
                <a:srgbClr val="CA9355"/>
              </a:solidFill>
              <a:latin typeface="+mj-lt"/>
              <a:cs typeface="Herculanum"/>
            </a:endParaRPr>
          </a:p>
        </p:txBody>
      </p:sp>
      <p:pic>
        <p:nvPicPr>
          <p:cNvPr id="17" name="Picture 16" descr="VUSElogo.pdf"/>
          <p:cNvPicPr>
            <a:picLocks noChangeAspect="1"/>
          </p:cNvPicPr>
          <p:nvPr/>
        </p:nvPicPr>
        <p:blipFill rotWithShape="1">
          <a:blip r:embed="rId2"/>
          <a:srcRect t="14823" r="40694" b="22568"/>
          <a:stretch/>
        </p:blipFill>
        <p:spPr>
          <a:xfrm>
            <a:off x="6844907" y="6420636"/>
            <a:ext cx="2299093" cy="4500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53B55C-D5A3-4581-AD31-9CCF33EBE397}"/>
              </a:ext>
            </a:extLst>
          </p:cNvPr>
          <p:cNvSpPr/>
          <p:nvPr/>
        </p:nvSpPr>
        <p:spPr bwMode="auto">
          <a:xfrm>
            <a:off x="0" y="-12700"/>
            <a:ext cx="9144000" cy="5842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39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069848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0668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-28448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6420636"/>
            <a:ext cx="9144000" cy="450067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5400" y="6403662"/>
            <a:ext cx="1836615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b="1" u="none" dirty="0">
                <a:solidFill>
                  <a:srgbClr val="CA9355"/>
                </a:solidFill>
                <a:latin typeface="Herculanum"/>
                <a:cs typeface="Herculanum"/>
              </a:rPr>
              <a:t>Multiscale</a:t>
            </a:r>
            <a:r>
              <a:rPr lang="en-US" sz="788" b="1" u="none" baseline="0" dirty="0">
                <a:solidFill>
                  <a:srgbClr val="CA9355"/>
                </a:solidFill>
                <a:latin typeface="Herculanum"/>
                <a:cs typeface="Herculanum"/>
              </a:rPr>
              <a:t> Computational </a:t>
            </a:r>
          </a:p>
          <a:p>
            <a:r>
              <a:rPr lang="en-US" sz="788" b="1" u="none" baseline="0" dirty="0">
                <a:solidFill>
                  <a:srgbClr val="CA9355"/>
                </a:solidFill>
                <a:latin typeface="Herculanum"/>
                <a:cs typeface="Herculanum"/>
              </a:rPr>
              <a:t>Mechanics Laboratory</a:t>
            </a:r>
            <a:endParaRPr lang="en-US" sz="788" b="1" u="none" dirty="0">
              <a:solidFill>
                <a:srgbClr val="CA9355"/>
              </a:solidFill>
              <a:latin typeface="Herculanum"/>
              <a:cs typeface="Herculanum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0" y="-12700"/>
            <a:ext cx="9144000" cy="5842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pic>
        <p:nvPicPr>
          <p:cNvPr id="11" name="Picture 4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10602" y="96520"/>
            <a:ext cx="367229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28448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91000" y="6498165"/>
            <a:ext cx="774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1625A30-ACED-7D40-8EF4-87FE271075E7}" type="slidenum">
              <a:rPr lang="en-US" sz="1050" smtClean="0">
                <a:solidFill>
                  <a:srgbClr val="CA9355"/>
                </a:solidFill>
                <a:latin typeface="Herculanum"/>
                <a:cs typeface="Herculanum"/>
              </a:rPr>
              <a:pPr algn="ctr"/>
              <a:t>‹#›</a:t>
            </a:fld>
            <a:r>
              <a:rPr lang="en-US" sz="1050" baseline="0" dirty="0">
                <a:solidFill>
                  <a:srgbClr val="CA9355"/>
                </a:solidFill>
                <a:latin typeface="Herculanum"/>
                <a:cs typeface="Herculanum"/>
              </a:rPr>
              <a:t> </a:t>
            </a:r>
            <a:endParaRPr lang="en-US" sz="1050" dirty="0">
              <a:solidFill>
                <a:srgbClr val="CA9355"/>
              </a:solidFill>
              <a:latin typeface="Herculanum"/>
              <a:cs typeface="Herculanum"/>
            </a:endParaRPr>
          </a:p>
        </p:txBody>
      </p:sp>
    </p:spTree>
    <p:extLst>
      <p:ext uri="{BB962C8B-B14F-4D97-AF65-F5344CB8AC3E}">
        <p14:creationId xmlns:p14="http://schemas.microsoft.com/office/powerpoint/2010/main" val="86920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1688" b="0">
          <a:solidFill>
            <a:srgbClr val="CA9355"/>
          </a:solidFill>
          <a:latin typeface="Gill Sans"/>
          <a:ea typeface="+mj-ea"/>
          <a:cs typeface="Gill San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9pPr>
    </p:titleStyle>
    <p:bodyStyle>
      <a:lvl1pPr marL="258961" indent="-258961" algn="l" rtl="0" eaLnBrk="1" fontAlgn="base" hangingPunct="1">
        <a:spcBef>
          <a:spcPct val="20000"/>
        </a:spcBef>
        <a:spcAft>
          <a:spcPct val="0"/>
        </a:spcAft>
        <a:buSzPct val="100000"/>
        <a:buFont typeface="Arial"/>
        <a:buChar char="•"/>
        <a:defRPr sz="1238" b="0">
          <a:solidFill>
            <a:srgbClr val="B36B00"/>
          </a:solidFill>
          <a:latin typeface="Baskerville"/>
          <a:ea typeface="+mn-ea"/>
          <a:cs typeface="+mn-cs"/>
        </a:defRPr>
      </a:lvl1pPr>
      <a:lvl2pPr marL="449164" indent="-125909" algn="l" rtl="0" eaLnBrk="1" fontAlgn="base" hangingPunct="1">
        <a:spcBef>
          <a:spcPct val="20000"/>
        </a:spcBef>
        <a:spcAft>
          <a:spcPct val="0"/>
        </a:spcAft>
        <a:buClr>
          <a:srgbClr val="B36A00"/>
        </a:buClr>
        <a:buSzPct val="80000"/>
        <a:buFont typeface="Times" pitchFamily="-111" charset="0"/>
        <a:buChar char="•"/>
        <a:defRPr sz="1125" b="0">
          <a:solidFill>
            <a:schemeClr val="tx1"/>
          </a:solidFill>
          <a:latin typeface="Baskerville"/>
          <a:ea typeface="ＭＳ Ｐゴシック" pitchFamily="-111" charset="-128"/>
          <a:cs typeface="Baskerville"/>
        </a:defRPr>
      </a:lvl2pPr>
      <a:lvl3pPr marL="640259" indent="-126802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SzPct val="80000"/>
        <a:buFont typeface="Wingdings" pitchFamily="-111" charset="2"/>
        <a:buChar char="«"/>
        <a:defRPr sz="1013">
          <a:solidFill>
            <a:srgbClr val="404040"/>
          </a:solidFill>
          <a:latin typeface="+mn-lt"/>
          <a:ea typeface="ＭＳ Ｐゴシック" pitchFamily="-111" charset="-128"/>
        </a:defRPr>
      </a:lvl3pPr>
      <a:lvl4pPr marL="837605" indent="-95548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Font typeface="Wingdings" pitchFamily="-111" charset="2"/>
        <a:buChar char="§"/>
        <a:defRPr sz="900" i="1">
          <a:solidFill>
            <a:schemeClr val="tx1"/>
          </a:solidFill>
          <a:latin typeface="+mn-lt"/>
          <a:ea typeface="ＭＳ Ｐゴシック" pitchFamily="-111" charset="-128"/>
        </a:defRPr>
      </a:lvl4pPr>
      <a:lvl5pPr marL="1034951" indent="-95548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Char char="-"/>
        <a:defRPr sz="788">
          <a:solidFill>
            <a:srgbClr val="404040"/>
          </a:solidFill>
          <a:latin typeface="+mn-lt"/>
          <a:ea typeface="ＭＳ Ｐゴシック" pitchFamily="-111" charset="-128"/>
        </a:defRPr>
      </a:lvl5pPr>
      <a:lvl6pPr marL="1292126" indent="-95548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Char char="-"/>
        <a:defRPr sz="788">
          <a:solidFill>
            <a:srgbClr val="404040"/>
          </a:solidFill>
          <a:latin typeface="+mn-lt"/>
          <a:ea typeface="ＭＳ Ｐゴシック" pitchFamily="-111" charset="-128"/>
        </a:defRPr>
      </a:lvl6pPr>
      <a:lvl7pPr marL="1549301" indent="-95548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Char char="-"/>
        <a:defRPr sz="788">
          <a:solidFill>
            <a:srgbClr val="404040"/>
          </a:solidFill>
          <a:latin typeface="+mn-lt"/>
          <a:ea typeface="ＭＳ Ｐゴシック" pitchFamily="-111" charset="-128"/>
        </a:defRPr>
      </a:lvl7pPr>
      <a:lvl8pPr marL="1806476" indent="-95548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Char char="-"/>
        <a:defRPr sz="788">
          <a:solidFill>
            <a:srgbClr val="404040"/>
          </a:solidFill>
          <a:latin typeface="+mn-lt"/>
          <a:ea typeface="ＭＳ Ｐゴシック" pitchFamily="-111" charset="-128"/>
        </a:defRPr>
      </a:lvl8pPr>
      <a:lvl9pPr marL="2063651" indent="-95548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Char char="-"/>
        <a:defRPr sz="788">
          <a:solidFill>
            <a:srgbClr val="404040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6420632"/>
            <a:ext cx="9144000" cy="450067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5400" y="6403661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none" dirty="0">
                <a:solidFill>
                  <a:srgbClr val="CA9355"/>
                </a:solidFill>
                <a:latin typeface="Herculanum"/>
                <a:cs typeface="Herculanum"/>
              </a:rPr>
              <a:t>Multiscale</a:t>
            </a:r>
            <a:r>
              <a:rPr lang="en-US" sz="1200" u="none" baseline="0" dirty="0">
                <a:solidFill>
                  <a:srgbClr val="CA9355"/>
                </a:solidFill>
                <a:latin typeface="Herculanum"/>
                <a:cs typeface="Herculanum"/>
              </a:rPr>
              <a:t> Computational </a:t>
            </a:r>
          </a:p>
          <a:p>
            <a:r>
              <a:rPr lang="en-US" sz="1200" u="none" baseline="0" dirty="0">
                <a:solidFill>
                  <a:srgbClr val="CA9355"/>
                </a:solidFill>
                <a:latin typeface="Herculanum"/>
                <a:cs typeface="Herculanum"/>
              </a:rPr>
              <a:t>Mechanics Laboratory</a:t>
            </a:r>
            <a:endParaRPr lang="en-US" sz="1200" u="none" dirty="0">
              <a:solidFill>
                <a:srgbClr val="CA9355"/>
              </a:solidFill>
              <a:latin typeface="Herculanum"/>
              <a:cs typeface="Herculanum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0" y="-12700"/>
            <a:ext cx="9144000" cy="5842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pic>
        <p:nvPicPr>
          <p:cNvPr id="11" name="Picture 4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10600" y="96520"/>
            <a:ext cx="367229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28448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91000" y="6498163"/>
            <a:ext cx="7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625A30-ACED-7D40-8EF4-87FE271075E7}" type="slidenum">
              <a:rPr lang="en-US" sz="1200" smtClean="0">
                <a:solidFill>
                  <a:srgbClr val="CA9355"/>
                </a:solidFill>
                <a:latin typeface="Herculanum"/>
                <a:cs typeface="Herculanum"/>
              </a:rPr>
              <a:pPr/>
              <a:t>‹#›</a:t>
            </a:fld>
            <a:r>
              <a:rPr lang="en-US" sz="1200" dirty="0">
                <a:solidFill>
                  <a:srgbClr val="CA9355"/>
                </a:solidFill>
                <a:latin typeface="Herculanum"/>
                <a:cs typeface="Herculanum"/>
              </a:rPr>
              <a:t>/</a:t>
            </a:r>
            <a:r>
              <a:rPr lang="en-US" sz="1200" baseline="0" dirty="0">
                <a:solidFill>
                  <a:srgbClr val="CA9355"/>
                </a:solidFill>
                <a:latin typeface="Herculanum"/>
                <a:cs typeface="Herculanum"/>
              </a:rPr>
              <a:t> 20</a:t>
            </a:r>
            <a:endParaRPr lang="en-US" sz="1200" dirty="0">
              <a:solidFill>
                <a:srgbClr val="CA9355"/>
              </a:solidFill>
              <a:latin typeface="Herculanum"/>
              <a:cs typeface="Herculan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27181" y="6386727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u="none" dirty="0">
                <a:solidFill>
                  <a:srgbClr val="CA9355"/>
                </a:solidFill>
                <a:latin typeface="Herculanum"/>
                <a:cs typeface="Herculanum"/>
              </a:rPr>
              <a:t>ASC Conference</a:t>
            </a:r>
          </a:p>
          <a:p>
            <a:pPr algn="r"/>
            <a:r>
              <a:rPr lang="en-US" sz="1200" u="none" baseline="0" dirty="0" err="1">
                <a:solidFill>
                  <a:srgbClr val="CA9355"/>
                </a:solidFill>
                <a:latin typeface="Herculanum"/>
                <a:cs typeface="Herculanum"/>
              </a:rPr>
              <a:t>SeptEmber</a:t>
            </a:r>
            <a:r>
              <a:rPr lang="en-US" sz="1200" u="none" baseline="0" dirty="0">
                <a:solidFill>
                  <a:srgbClr val="CA9355"/>
                </a:solidFill>
                <a:latin typeface="Herculanum"/>
                <a:cs typeface="Herculanum"/>
              </a:rPr>
              <a:t> 25</a:t>
            </a:r>
            <a:r>
              <a:rPr lang="en-US" sz="1200" u="none" dirty="0">
                <a:solidFill>
                  <a:srgbClr val="CA9355"/>
                </a:solidFill>
                <a:latin typeface="Herculanum"/>
                <a:cs typeface="Herculanum"/>
              </a:rPr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225023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0">
          <a:solidFill>
            <a:srgbClr val="CA9355"/>
          </a:solidFill>
          <a:latin typeface="Gill Sans"/>
          <a:ea typeface="+mj-ea"/>
          <a:cs typeface="Gill San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Times New Roman" pitchFamily="-111" charset="-5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Times New Roman" pitchFamily="-111" charset="-5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Times New Roman" pitchFamily="-111" charset="-5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Times New Roman" pitchFamily="-111" charset="-5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Times New Roman" pitchFamily="-111" charset="-5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Times New Roman" pitchFamily="-111" charset="-5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Times New Roman" pitchFamily="-111" charset="-5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Times New Roman" pitchFamily="-111" charset="-52"/>
        </a:defRPr>
      </a:lvl9pPr>
    </p:titleStyle>
    <p:bodyStyle>
      <a:lvl1pPr marL="460375" indent="-460375" algn="l" rtl="0" eaLnBrk="1" fontAlgn="base" hangingPunct="1">
        <a:spcBef>
          <a:spcPct val="20000"/>
        </a:spcBef>
        <a:spcAft>
          <a:spcPct val="0"/>
        </a:spcAft>
        <a:buSzPct val="100000"/>
        <a:buFont typeface="Arial"/>
        <a:buChar char="•"/>
        <a:defRPr sz="2200" b="0">
          <a:solidFill>
            <a:srgbClr val="B36B00"/>
          </a:solidFill>
          <a:latin typeface="Baskerville"/>
          <a:ea typeface="+mn-ea"/>
          <a:cs typeface="+mn-cs"/>
        </a:defRPr>
      </a:lvl1pPr>
      <a:lvl2pPr marL="798513" indent="-223838" algn="l" rtl="0" eaLnBrk="1" fontAlgn="base" hangingPunct="1">
        <a:spcBef>
          <a:spcPct val="20000"/>
        </a:spcBef>
        <a:spcAft>
          <a:spcPct val="0"/>
        </a:spcAft>
        <a:buClr>
          <a:srgbClr val="B36A00"/>
        </a:buClr>
        <a:buSzPct val="80000"/>
        <a:buFont typeface="Times" pitchFamily="-111" charset="0"/>
        <a:buChar char="•"/>
        <a:defRPr sz="2000" b="0">
          <a:solidFill>
            <a:schemeClr val="tx1"/>
          </a:solidFill>
          <a:latin typeface="Baskerville"/>
          <a:ea typeface="ＭＳ Ｐゴシック" pitchFamily="-111" charset="-128"/>
          <a:cs typeface="Baskerville"/>
        </a:defRPr>
      </a:lvl2pPr>
      <a:lvl3pPr marL="1138238" indent="-225425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SzPct val="80000"/>
        <a:buFont typeface="Wingdings" pitchFamily="-111" charset="2"/>
        <a:buChar char="«"/>
        <a:defRPr sz="1800">
          <a:solidFill>
            <a:srgbClr val="404040"/>
          </a:solidFill>
          <a:latin typeface="+mn-lt"/>
          <a:ea typeface="ＭＳ Ｐゴシック" pitchFamily="-111" charset="-128"/>
        </a:defRPr>
      </a:lvl3pPr>
      <a:lvl4pPr marL="1489075" indent="-169863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Font typeface="Wingdings" pitchFamily="-111" charset="2"/>
        <a:buChar char="§"/>
        <a:defRPr sz="1600" i="1">
          <a:solidFill>
            <a:schemeClr val="tx1"/>
          </a:solidFill>
          <a:latin typeface="+mn-lt"/>
          <a:ea typeface="ＭＳ Ｐゴシック" pitchFamily="-111" charset="-128"/>
        </a:defRPr>
      </a:lvl4pPr>
      <a:lvl5pPr marL="1839913" indent="-169863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Char char="-"/>
        <a:defRPr sz="1400">
          <a:solidFill>
            <a:srgbClr val="404040"/>
          </a:solidFill>
          <a:latin typeface="+mn-lt"/>
          <a:ea typeface="ＭＳ Ｐゴシック" pitchFamily="-111" charset="-128"/>
        </a:defRPr>
      </a:lvl5pPr>
      <a:lvl6pPr marL="2297113" indent="-169863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Char char="-"/>
        <a:defRPr sz="1400">
          <a:solidFill>
            <a:srgbClr val="404040"/>
          </a:solidFill>
          <a:latin typeface="+mn-lt"/>
          <a:ea typeface="ＭＳ Ｐゴシック" pitchFamily="-111" charset="-128"/>
        </a:defRPr>
      </a:lvl6pPr>
      <a:lvl7pPr marL="2754313" indent="-169863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Char char="-"/>
        <a:defRPr sz="1400">
          <a:solidFill>
            <a:srgbClr val="404040"/>
          </a:solidFill>
          <a:latin typeface="+mn-lt"/>
          <a:ea typeface="ＭＳ Ｐゴシック" pitchFamily="-111" charset="-128"/>
        </a:defRPr>
      </a:lvl7pPr>
      <a:lvl8pPr marL="3211513" indent="-169863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Char char="-"/>
        <a:defRPr sz="1400">
          <a:solidFill>
            <a:srgbClr val="404040"/>
          </a:solidFill>
          <a:latin typeface="+mn-lt"/>
          <a:ea typeface="ＭＳ Ｐゴシック" pitchFamily="-111" charset="-128"/>
        </a:defRPr>
      </a:lvl8pPr>
      <a:lvl9pPr marL="3668713" indent="-169863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Char char="-"/>
        <a:defRPr sz="1400">
          <a:solidFill>
            <a:srgbClr val="404040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6420636"/>
            <a:ext cx="9144000" cy="450067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0" y="-12700"/>
            <a:ext cx="9144000" cy="5842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pic>
        <p:nvPicPr>
          <p:cNvPr id="11" name="Picture 4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10602" y="96520"/>
            <a:ext cx="367229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28448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91000" y="6498165"/>
            <a:ext cx="77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1625A30-ACED-7D40-8EF4-87FE271075E7}" type="slidenum">
              <a:rPr lang="en-US" sz="1400" b="1" smtClean="0">
                <a:solidFill>
                  <a:srgbClr val="CA9355"/>
                </a:solidFill>
                <a:latin typeface="Herculanum"/>
                <a:cs typeface="Herculanum"/>
              </a:rPr>
              <a:pPr algn="ctr"/>
              <a:t>‹#›</a:t>
            </a:fld>
            <a:r>
              <a:rPr lang="en-US" sz="1400" b="1" baseline="0" dirty="0">
                <a:solidFill>
                  <a:srgbClr val="CA9355"/>
                </a:solidFill>
                <a:latin typeface="Herculanum"/>
                <a:cs typeface="Herculanum"/>
              </a:rPr>
              <a:t> </a:t>
            </a:r>
            <a:endParaRPr lang="en-US" sz="1400" b="1" dirty="0">
              <a:solidFill>
                <a:srgbClr val="CA9355"/>
              </a:solidFill>
              <a:latin typeface="Herculanum"/>
              <a:cs typeface="Herculan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C04627-2FF5-4286-ACBE-3D66DA81CE43}"/>
              </a:ext>
            </a:extLst>
          </p:cNvPr>
          <p:cNvSpPr txBox="1"/>
          <p:nvPr/>
        </p:nvSpPr>
        <p:spPr>
          <a:xfrm>
            <a:off x="-33867" y="6395650"/>
            <a:ext cx="193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A9355"/>
                </a:solidFill>
                <a:latin typeface="+mj-lt"/>
                <a:cs typeface="Herculanum"/>
              </a:rPr>
              <a:t>Multiscale</a:t>
            </a:r>
            <a:r>
              <a:rPr lang="en-US" sz="1200" b="1" baseline="0" dirty="0">
                <a:solidFill>
                  <a:srgbClr val="CA9355"/>
                </a:solidFill>
                <a:latin typeface="+mj-lt"/>
                <a:cs typeface="Herculanum"/>
              </a:rPr>
              <a:t> Computational </a:t>
            </a:r>
          </a:p>
          <a:p>
            <a:r>
              <a:rPr lang="en-US" sz="1200" b="1" baseline="0" dirty="0">
                <a:solidFill>
                  <a:srgbClr val="CA9355"/>
                </a:solidFill>
                <a:latin typeface="+mj-lt"/>
                <a:cs typeface="Herculanum"/>
              </a:rPr>
              <a:t>Mechanics Laboratory</a:t>
            </a:r>
            <a:endParaRPr lang="en-US" sz="1200" b="1" dirty="0">
              <a:solidFill>
                <a:srgbClr val="CA9355"/>
              </a:solidFill>
              <a:latin typeface="+mj-lt"/>
              <a:cs typeface="Herculanum"/>
            </a:endParaRPr>
          </a:p>
        </p:txBody>
      </p:sp>
    </p:spTree>
    <p:extLst>
      <p:ext uri="{BB962C8B-B14F-4D97-AF65-F5344CB8AC3E}">
        <p14:creationId xmlns:p14="http://schemas.microsoft.com/office/powerpoint/2010/main" val="50252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1688" b="0">
          <a:solidFill>
            <a:srgbClr val="CA9355"/>
          </a:solidFill>
          <a:latin typeface="Gill Sans"/>
          <a:ea typeface="+mj-ea"/>
          <a:cs typeface="Gill San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9pPr>
    </p:titleStyle>
    <p:bodyStyle>
      <a:lvl1pPr marL="258961" indent="-258961" algn="l" rtl="0" eaLnBrk="1" fontAlgn="base" hangingPunct="1">
        <a:spcBef>
          <a:spcPct val="20000"/>
        </a:spcBef>
        <a:spcAft>
          <a:spcPct val="0"/>
        </a:spcAft>
        <a:buSzPct val="100000"/>
        <a:buFont typeface="Arial"/>
        <a:buChar char="•"/>
        <a:defRPr sz="1238" b="0">
          <a:solidFill>
            <a:srgbClr val="B36B00"/>
          </a:solidFill>
          <a:latin typeface="Baskerville"/>
          <a:ea typeface="+mn-ea"/>
          <a:cs typeface="+mn-cs"/>
        </a:defRPr>
      </a:lvl1pPr>
      <a:lvl2pPr marL="449164" indent="-125909" algn="l" rtl="0" eaLnBrk="1" fontAlgn="base" hangingPunct="1">
        <a:spcBef>
          <a:spcPct val="20000"/>
        </a:spcBef>
        <a:spcAft>
          <a:spcPct val="0"/>
        </a:spcAft>
        <a:buClr>
          <a:srgbClr val="B36A00"/>
        </a:buClr>
        <a:buSzPct val="80000"/>
        <a:buFont typeface="Times" pitchFamily="-111" charset="0"/>
        <a:buChar char="•"/>
        <a:defRPr sz="1125" b="0">
          <a:solidFill>
            <a:schemeClr val="tx1"/>
          </a:solidFill>
          <a:latin typeface="Baskerville"/>
          <a:ea typeface="ＭＳ Ｐゴシック" pitchFamily="-111" charset="-128"/>
          <a:cs typeface="Baskerville"/>
        </a:defRPr>
      </a:lvl2pPr>
      <a:lvl3pPr marL="640259" indent="-126802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SzPct val="80000"/>
        <a:buFont typeface="Wingdings" pitchFamily="-111" charset="2"/>
        <a:buChar char="«"/>
        <a:defRPr sz="1013">
          <a:solidFill>
            <a:srgbClr val="404040"/>
          </a:solidFill>
          <a:latin typeface="+mn-lt"/>
          <a:ea typeface="ＭＳ Ｐゴシック" pitchFamily="-111" charset="-128"/>
        </a:defRPr>
      </a:lvl3pPr>
      <a:lvl4pPr marL="837605" indent="-95548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Font typeface="Wingdings" pitchFamily="-111" charset="2"/>
        <a:buChar char="§"/>
        <a:defRPr sz="900" i="1">
          <a:solidFill>
            <a:schemeClr val="tx1"/>
          </a:solidFill>
          <a:latin typeface="+mn-lt"/>
          <a:ea typeface="ＭＳ Ｐゴシック" pitchFamily="-111" charset="-128"/>
        </a:defRPr>
      </a:lvl4pPr>
      <a:lvl5pPr marL="1034951" indent="-95548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Char char="-"/>
        <a:defRPr sz="788">
          <a:solidFill>
            <a:srgbClr val="404040"/>
          </a:solidFill>
          <a:latin typeface="+mn-lt"/>
          <a:ea typeface="ＭＳ Ｐゴシック" pitchFamily="-111" charset="-128"/>
        </a:defRPr>
      </a:lvl5pPr>
      <a:lvl6pPr marL="1292126" indent="-95548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Char char="-"/>
        <a:defRPr sz="788">
          <a:solidFill>
            <a:srgbClr val="404040"/>
          </a:solidFill>
          <a:latin typeface="+mn-lt"/>
          <a:ea typeface="ＭＳ Ｐゴシック" pitchFamily="-111" charset="-128"/>
        </a:defRPr>
      </a:lvl6pPr>
      <a:lvl7pPr marL="1549301" indent="-95548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Char char="-"/>
        <a:defRPr sz="788">
          <a:solidFill>
            <a:srgbClr val="404040"/>
          </a:solidFill>
          <a:latin typeface="+mn-lt"/>
          <a:ea typeface="ＭＳ Ｐゴシック" pitchFamily="-111" charset="-128"/>
        </a:defRPr>
      </a:lvl7pPr>
      <a:lvl8pPr marL="1806476" indent="-95548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Char char="-"/>
        <a:defRPr sz="788">
          <a:solidFill>
            <a:srgbClr val="404040"/>
          </a:solidFill>
          <a:latin typeface="+mn-lt"/>
          <a:ea typeface="ＭＳ Ｐゴシック" pitchFamily="-111" charset="-128"/>
        </a:defRPr>
      </a:lvl8pPr>
      <a:lvl9pPr marL="2063651" indent="-95548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Char char="-"/>
        <a:defRPr sz="788">
          <a:solidFill>
            <a:srgbClr val="404040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75DE0-7C70-48B1-80CD-A1CE9D77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One-dimensional characterization</a:t>
            </a:r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16D7EB-AE58-4E0C-96D5-D7DACF74B81F}"/>
              </a:ext>
            </a:extLst>
          </p:cNvPr>
          <p:cNvGrpSpPr/>
          <p:nvPr/>
        </p:nvGrpSpPr>
        <p:grpSpPr>
          <a:xfrm>
            <a:off x="1078204" y="2356457"/>
            <a:ext cx="3870947" cy="205675"/>
            <a:chOff x="2716320" y="1039028"/>
            <a:chExt cx="1748901" cy="16600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EF17A7-12EA-480E-B9DD-3734EB2D26C1}"/>
                </a:ext>
              </a:extLst>
            </p:cNvPr>
            <p:cNvSpPr/>
            <p:nvPr/>
          </p:nvSpPr>
          <p:spPr bwMode="auto">
            <a:xfrm>
              <a:off x="2716320" y="1039438"/>
              <a:ext cx="1748901" cy="15979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1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C52A0B-26E4-4C1A-BD88-5FC5029609D1}"/>
                </a:ext>
              </a:extLst>
            </p:cNvPr>
            <p:cNvSpPr/>
            <p:nvPr/>
          </p:nvSpPr>
          <p:spPr bwMode="auto">
            <a:xfrm>
              <a:off x="2716320" y="1039438"/>
              <a:ext cx="169756" cy="15979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1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A0E1BC-F14C-4396-94A2-1282F3B653C2}"/>
                </a:ext>
              </a:extLst>
            </p:cNvPr>
            <p:cNvSpPr/>
            <p:nvPr/>
          </p:nvSpPr>
          <p:spPr bwMode="auto">
            <a:xfrm>
              <a:off x="3064897" y="1039438"/>
              <a:ext cx="169756" cy="15979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1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9B008B-6613-4A78-9EEC-FB99A4533437}"/>
                </a:ext>
              </a:extLst>
            </p:cNvPr>
            <p:cNvSpPr/>
            <p:nvPr/>
          </p:nvSpPr>
          <p:spPr bwMode="auto">
            <a:xfrm>
              <a:off x="3419824" y="1045232"/>
              <a:ext cx="169756" cy="15979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1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B770FE-106E-47A6-9E61-4E4564EC3B44}"/>
                </a:ext>
              </a:extLst>
            </p:cNvPr>
            <p:cNvSpPr/>
            <p:nvPr/>
          </p:nvSpPr>
          <p:spPr bwMode="auto">
            <a:xfrm>
              <a:off x="3771919" y="1045232"/>
              <a:ext cx="169756" cy="15979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1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B54D9D-588D-4EB6-9F4A-C781367F98D4}"/>
                </a:ext>
              </a:extLst>
            </p:cNvPr>
            <p:cNvSpPr/>
            <p:nvPr/>
          </p:nvSpPr>
          <p:spPr bwMode="auto">
            <a:xfrm>
              <a:off x="4123328" y="1039028"/>
              <a:ext cx="169756" cy="15979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1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9EF2292-FEC5-4371-B4EF-D8569452F29D}"/>
              </a:ext>
            </a:extLst>
          </p:cNvPr>
          <p:cNvSpPr txBox="1"/>
          <p:nvPr/>
        </p:nvSpPr>
        <p:spPr>
          <a:xfrm>
            <a:off x="221677" y="2278172"/>
            <a:ext cx="856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U(0)=0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272F3-06DC-4B3C-8DCC-50F3C623FDE6}"/>
              </a:ext>
            </a:extLst>
          </p:cNvPr>
          <p:cNvSpPr/>
          <p:nvPr/>
        </p:nvSpPr>
        <p:spPr bwMode="auto">
          <a:xfrm>
            <a:off x="5321646" y="2311238"/>
            <a:ext cx="375731" cy="2493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36F7C8-CF55-4302-83AD-D7567CA59688}"/>
              </a:ext>
            </a:extLst>
          </p:cNvPr>
          <p:cNvSpPr/>
          <p:nvPr/>
        </p:nvSpPr>
        <p:spPr bwMode="auto">
          <a:xfrm>
            <a:off x="6918375" y="2317651"/>
            <a:ext cx="375731" cy="2493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43770B-6667-480B-8D3D-3A439D47F8A7}"/>
              </a:ext>
            </a:extLst>
          </p:cNvPr>
          <p:cNvSpPr txBox="1"/>
          <p:nvPr/>
        </p:nvSpPr>
        <p:spPr>
          <a:xfrm>
            <a:off x="5697377" y="2243072"/>
            <a:ext cx="735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Fiber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8164F-7B96-4FA7-BBC4-FDD13D677EF3}"/>
              </a:ext>
            </a:extLst>
          </p:cNvPr>
          <p:cNvSpPr txBox="1"/>
          <p:nvPr/>
        </p:nvSpPr>
        <p:spPr>
          <a:xfrm>
            <a:off x="7317671" y="2235763"/>
            <a:ext cx="906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Matrix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93DE92-EFA5-4F84-BAD1-B0F4C2C8EC89}"/>
              </a:ext>
            </a:extLst>
          </p:cNvPr>
          <p:cNvSpPr txBox="1"/>
          <p:nvPr/>
        </p:nvSpPr>
        <p:spPr>
          <a:xfrm>
            <a:off x="122931" y="666169"/>
            <a:ext cx="87820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M</a:t>
            </a:r>
            <a:r>
              <a:rPr lang="en-US" altLang="zh-CN" dirty="0" err="1">
                <a:latin typeface="+mj-lt"/>
              </a:rPr>
              <a:t>atlab</a:t>
            </a:r>
            <a:r>
              <a:rPr lang="en-US" altLang="zh-CN" dirty="0">
                <a:latin typeface="+mj-lt"/>
              </a:rPr>
              <a:t> code generated for one-D optimization problem; Characterization is based on reference simulation results using IM7/8552 properties(nominal);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lt"/>
              </a:rPr>
              <a:t>Interior point algorithm or sequential quadratic programming is used for optimization.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Consider the properties within the matrix part between fiber is homogenized but vary for different parts of matrix;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A52A850-86D2-4E6B-BC86-45C7BBBAF6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9" t="64453" r="6848" b="6220"/>
          <a:stretch/>
        </p:blipFill>
        <p:spPr>
          <a:xfrm>
            <a:off x="4791118" y="4847659"/>
            <a:ext cx="3835758" cy="134417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08DF06F-929A-406A-884E-D6DEFAC19C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7" t="4349" r="5134" b="65142"/>
          <a:stretch/>
        </p:blipFill>
        <p:spPr>
          <a:xfrm>
            <a:off x="4949151" y="3357718"/>
            <a:ext cx="3796364" cy="13984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2AFE3C1-E64A-4805-903F-4A55F802C8EF}"/>
                  </a:ext>
                </a:extLst>
              </p:cNvPr>
              <p:cNvSpPr txBox="1"/>
              <p:nvPr/>
            </p:nvSpPr>
            <p:spPr>
              <a:xfrm>
                <a:off x="153324" y="2940257"/>
                <a:ext cx="4946219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latin typeface="+mj-lt"/>
                  </a:rPr>
                  <a:t>Loading condition: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sz="1600" dirty="0">
                    <a:latin typeface="+mj-lt"/>
                  </a:rPr>
                  <a:t>, dT = -100K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latin typeface="+mj-lt"/>
                  </a:rPr>
                  <a:t>Constraints for relative error of reaction force &lt; 0.01;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latin typeface="+mj-lt"/>
                  </a:rPr>
                  <a:t>Objective function at final iteration = 3.062663e-8;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latin typeface="+mj-lt"/>
                  </a:rPr>
                  <a:t>The</a:t>
                </a:r>
                <a:r>
                  <a:rPr lang="zh-CN" altLang="en-US" sz="1600" dirty="0">
                    <a:latin typeface="+mj-lt"/>
                  </a:rPr>
                  <a:t> </a:t>
                </a:r>
                <a:r>
                  <a:rPr lang="en-US" altLang="zh-CN" sz="1600" dirty="0">
                    <a:latin typeface="+mj-lt"/>
                  </a:rPr>
                  <a:t>prediction</a:t>
                </a:r>
                <a:r>
                  <a:rPr lang="zh-CN" altLang="en-US" sz="1600" dirty="0">
                    <a:latin typeface="+mj-lt"/>
                  </a:rPr>
                  <a:t> </a:t>
                </a:r>
                <a:r>
                  <a:rPr lang="en-US" altLang="zh-CN" sz="1600" dirty="0">
                    <a:latin typeface="+mj-lt"/>
                  </a:rPr>
                  <a:t>for</a:t>
                </a:r>
                <a:r>
                  <a:rPr lang="zh-CN" altLang="en-US" sz="1600" dirty="0">
                    <a:latin typeface="+mj-lt"/>
                  </a:rPr>
                  <a:t> </a:t>
                </a:r>
                <a:r>
                  <a:rPr lang="en-US" altLang="zh-CN" sz="1600" dirty="0">
                    <a:latin typeface="+mj-lt"/>
                  </a:rPr>
                  <a:t>matrix properties does not match reference value;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latin typeface="+mj-lt"/>
                  </a:rPr>
                  <a:t>Multiple solutions exist under thermal-mechanical combined loading;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2AFE3C1-E64A-4805-903F-4A55F802C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24" y="2940257"/>
                <a:ext cx="4946219" cy="1815882"/>
              </a:xfrm>
              <a:prstGeom prst="rect">
                <a:avLst/>
              </a:prstGeom>
              <a:blipFill>
                <a:blip r:embed="rId3"/>
                <a:stretch>
                  <a:fillRect l="-493" t="-1007" b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55FE9510-93E0-4114-9AB8-D34143666F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5" t="35127" r="7263" b="35546"/>
          <a:stretch/>
        </p:blipFill>
        <p:spPr>
          <a:xfrm>
            <a:off x="544526" y="4918230"/>
            <a:ext cx="3835758" cy="134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9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5963-BA6A-4D2C-8065-E891CD0E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One-dimensional characterization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0CBE7F-0296-40AB-ADC4-2C8740772936}"/>
                  </a:ext>
                </a:extLst>
              </p:cNvPr>
              <p:cNvSpPr txBox="1"/>
              <p:nvPr/>
            </p:nvSpPr>
            <p:spPr>
              <a:xfrm>
                <a:off x="-268550" y="990660"/>
                <a:ext cx="872675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>
                  <a:latin typeface="+mj-lt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latin typeface="+mj-lt"/>
                  </a:rPr>
                  <a:t>dT = -100K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en-US" sz="1600" dirty="0">
                  <a:latin typeface="+mj-lt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en-US" sz="1600" dirty="0">
                  <a:latin typeface="+mj-lt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en-US" sz="1600" dirty="0">
                  <a:latin typeface="+mj-lt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en-US" sz="1600" dirty="0">
                  <a:latin typeface="+mj-lt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en-US" sz="1600" dirty="0">
                  <a:latin typeface="+mj-lt"/>
                </a:endParaRPr>
              </a:p>
              <a:p>
                <a:pPr lvl="1"/>
                <a:endParaRPr lang="en-US" sz="1600" dirty="0">
                  <a:latin typeface="+mj-lt"/>
                </a:endParaRPr>
              </a:p>
              <a:p>
                <a:pPr lvl="1"/>
                <a:endParaRPr lang="en-US" sz="1600" dirty="0">
                  <a:latin typeface="+mj-lt"/>
                </a:endParaRPr>
              </a:p>
              <a:p>
                <a:pPr lvl="1"/>
                <a:endParaRPr lang="en-US" sz="1600" dirty="0">
                  <a:latin typeface="+mj-lt"/>
                </a:endParaRPr>
              </a:p>
              <a:p>
                <a:pPr lvl="1"/>
                <a:endParaRPr lang="en-US" sz="1600" dirty="0">
                  <a:latin typeface="+mj-lt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sz="1600" dirty="0">
                  <a:latin typeface="+mj-lt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en-US" sz="1600" dirty="0">
                  <a:latin typeface="+mj-lt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en-US" sz="1600" dirty="0">
                  <a:latin typeface="+mj-lt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en-US" sz="1600" dirty="0">
                  <a:latin typeface="+mj-lt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en-US" sz="1600" dirty="0">
                  <a:latin typeface="+mj-lt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en-US" sz="1600" dirty="0">
                  <a:latin typeface="+mj-lt"/>
                </a:endParaRPr>
              </a:p>
              <a:p>
                <a:pPr lvl="1"/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0CBE7F-0296-40AB-ADC4-2C8740772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8550" y="990660"/>
                <a:ext cx="8726750" cy="4524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99CF79DE-0AB8-4857-9448-8D18B484C01F}"/>
              </a:ext>
            </a:extLst>
          </p:cNvPr>
          <p:cNvGrpSpPr/>
          <p:nvPr/>
        </p:nvGrpSpPr>
        <p:grpSpPr>
          <a:xfrm>
            <a:off x="1243326" y="804981"/>
            <a:ext cx="3870947" cy="199688"/>
            <a:chOff x="2716320" y="1038066"/>
            <a:chExt cx="1748901" cy="16117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4AE74D-E853-4BCC-89EC-4C5EC9FB373C}"/>
                </a:ext>
              </a:extLst>
            </p:cNvPr>
            <p:cNvSpPr/>
            <p:nvPr/>
          </p:nvSpPr>
          <p:spPr bwMode="auto">
            <a:xfrm>
              <a:off x="2716320" y="1039438"/>
              <a:ext cx="1748901" cy="15979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1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F347721-5C0C-46EA-93B2-DE4900C1F70B}"/>
                </a:ext>
              </a:extLst>
            </p:cNvPr>
            <p:cNvSpPr/>
            <p:nvPr/>
          </p:nvSpPr>
          <p:spPr bwMode="auto">
            <a:xfrm>
              <a:off x="2716320" y="1039438"/>
              <a:ext cx="169756" cy="15979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1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55C49B6-B88C-489E-A262-EF6E251EF23D}"/>
                </a:ext>
              </a:extLst>
            </p:cNvPr>
            <p:cNvSpPr/>
            <p:nvPr/>
          </p:nvSpPr>
          <p:spPr bwMode="auto">
            <a:xfrm>
              <a:off x="3064897" y="1039438"/>
              <a:ext cx="169756" cy="15979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1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3C4365C-918B-408B-AE95-CE0369212383}"/>
                </a:ext>
              </a:extLst>
            </p:cNvPr>
            <p:cNvSpPr/>
            <p:nvPr/>
          </p:nvSpPr>
          <p:spPr bwMode="auto">
            <a:xfrm>
              <a:off x="3419824" y="1038066"/>
              <a:ext cx="169756" cy="15979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1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10F9FE-FEBF-4B32-A6AD-E054F5C15996}"/>
                </a:ext>
              </a:extLst>
            </p:cNvPr>
            <p:cNvSpPr/>
            <p:nvPr/>
          </p:nvSpPr>
          <p:spPr bwMode="auto">
            <a:xfrm>
              <a:off x="3771919" y="1038066"/>
              <a:ext cx="169756" cy="15979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1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7390C5C-1A10-4F6A-B33B-875CE44B307A}"/>
                </a:ext>
              </a:extLst>
            </p:cNvPr>
            <p:cNvSpPr/>
            <p:nvPr/>
          </p:nvSpPr>
          <p:spPr bwMode="auto">
            <a:xfrm>
              <a:off x="4123328" y="1039028"/>
              <a:ext cx="169756" cy="15979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1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E8FFF85-63B7-4582-9689-CA767C67BD57}"/>
              </a:ext>
            </a:extLst>
          </p:cNvPr>
          <p:cNvSpPr txBox="1"/>
          <p:nvPr/>
        </p:nvSpPr>
        <p:spPr>
          <a:xfrm>
            <a:off x="386799" y="727889"/>
            <a:ext cx="856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U(0)=0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FCAA66-2527-41EC-AD4E-ACB2D99451D4}"/>
              </a:ext>
            </a:extLst>
          </p:cNvPr>
          <p:cNvSpPr/>
          <p:nvPr/>
        </p:nvSpPr>
        <p:spPr bwMode="auto">
          <a:xfrm>
            <a:off x="5789284" y="803186"/>
            <a:ext cx="375731" cy="1979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7E82F6-3EC8-4909-A749-681AAC54D179}"/>
              </a:ext>
            </a:extLst>
          </p:cNvPr>
          <p:cNvSpPr/>
          <p:nvPr/>
        </p:nvSpPr>
        <p:spPr bwMode="auto">
          <a:xfrm>
            <a:off x="7386013" y="809599"/>
            <a:ext cx="375731" cy="1979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68DD55-3E70-4A51-B5AC-FD0B194FA17C}"/>
              </a:ext>
            </a:extLst>
          </p:cNvPr>
          <p:cNvSpPr txBox="1"/>
          <p:nvPr/>
        </p:nvSpPr>
        <p:spPr>
          <a:xfrm>
            <a:off x="6165015" y="735020"/>
            <a:ext cx="735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Fiber</a:t>
            </a:r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EDBC58-CE75-4C46-B178-9DBE2D9C4149}"/>
              </a:ext>
            </a:extLst>
          </p:cNvPr>
          <p:cNvSpPr txBox="1"/>
          <p:nvPr/>
        </p:nvSpPr>
        <p:spPr>
          <a:xfrm>
            <a:off x="7785309" y="727711"/>
            <a:ext cx="906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Matrix</a:t>
            </a:r>
            <a:endParaRPr lang="en-US" sz="1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59FBB1-A2C8-4B63-BAF5-74F4A6E8CB1D}"/>
              </a:ext>
            </a:extLst>
          </p:cNvPr>
          <p:cNvGrpSpPr/>
          <p:nvPr/>
        </p:nvGrpSpPr>
        <p:grpSpPr>
          <a:xfrm>
            <a:off x="1048434" y="1538836"/>
            <a:ext cx="8020854" cy="2298541"/>
            <a:chOff x="1982896" y="2054799"/>
            <a:chExt cx="6911267" cy="198056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7C03FE7-C6D2-4EA3-9A06-5668483B0C0C}"/>
                </a:ext>
              </a:extLst>
            </p:cNvPr>
            <p:cNvGrpSpPr/>
            <p:nvPr/>
          </p:nvGrpSpPr>
          <p:grpSpPr>
            <a:xfrm>
              <a:off x="1982896" y="2054799"/>
              <a:ext cx="6911267" cy="1980566"/>
              <a:chOff x="2752077" y="1961965"/>
              <a:chExt cx="7403978" cy="212176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86D3B42-A981-4EE4-8C43-BA4DD7A71A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082" t="51123" r="6430" b="1579"/>
              <a:stretch/>
            </p:blipFill>
            <p:spPr>
              <a:xfrm>
                <a:off x="2752077" y="1997474"/>
                <a:ext cx="4980373" cy="20862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16D45CE-5E78-433B-8A2E-21C2BE253C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9808" t="2783" r="7616" b="49113"/>
              <a:stretch/>
            </p:blipFill>
            <p:spPr>
              <a:xfrm>
                <a:off x="7732450" y="1961965"/>
                <a:ext cx="2423605" cy="2121762"/>
              </a:xfrm>
              <a:prstGeom prst="rect">
                <a:avLst/>
              </a:prstGeom>
            </p:spPr>
          </p:pic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8369BC8-7237-4E1B-9D0A-954D955447CF}"/>
                </a:ext>
              </a:extLst>
            </p:cNvPr>
            <p:cNvSpPr txBox="1"/>
            <p:nvPr/>
          </p:nvSpPr>
          <p:spPr>
            <a:xfrm>
              <a:off x="5099367" y="2224232"/>
              <a:ext cx="564313" cy="3447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+mj-lt"/>
                </a:rPr>
                <a:t>N</a:t>
              </a:r>
              <a:r>
                <a:rPr lang="en-US" altLang="zh-CN" sz="1000" dirty="0">
                  <a:latin typeface="+mj-lt"/>
                </a:rPr>
                <a:t>ominal</a:t>
              </a:r>
            </a:p>
            <a:p>
              <a:r>
                <a:rPr lang="en-US" sz="1000" dirty="0">
                  <a:latin typeface="+mj-lt"/>
                </a:rPr>
                <a:t>Ref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E0F34A0-0A4B-41CF-AAA4-23AB5083468B}"/>
                </a:ext>
              </a:extLst>
            </p:cNvPr>
            <p:cNvSpPr txBox="1"/>
            <p:nvPr/>
          </p:nvSpPr>
          <p:spPr>
            <a:xfrm>
              <a:off x="7374261" y="2249166"/>
              <a:ext cx="564313" cy="3447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+mj-lt"/>
                </a:rPr>
                <a:t>N</a:t>
              </a:r>
              <a:r>
                <a:rPr lang="en-US" altLang="zh-CN" sz="1000" dirty="0">
                  <a:latin typeface="+mj-lt"/>
                </a:rPr>
                <a:t>ominal</a:t>
              </a:r>
            </a:p>
            <a:p>
              <a:r>
                <a:rPr lang="en-US" sz="1000" dirty="0">
                  <a:latin typeface="+mj-lt"/>
                </a:rPr>
                <a:t>Ref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27837E2-F411-41D6-A8CF-57AD7BFDF8DA}"/>
              </a:ext>
            </a:extLst>
          </p:cNvPr>
          <p:cNvGrpSpPr/>
          <p:nvPr/>
        </p:nvGrpSpPr>
        <p:grpSpPr>
          <a:xfrm>
            <a:off x="1243326" y="4062949"/>
            <a:ext cx="7825962" cy="2407783"/>
            <a:chOff x="2091032" y="4069944"/>
            <a:chExt cx="6803132" cy="209309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A9A28D7-58C0-4B71-9129-B3D8C5D9484F}"/>
                </a:ext>
              </a:extLst>
            </p:cNvPr>
            <p:cNvGrpSpPr/>
            <p:nvPr/>
          </p:nvGrpSpPr>
          <p:grpSpPr>
            <a:xfrm>
              <a:off x="2091032" y="4069944"/>
              <a:ext cx="6803132" cy="2093093"/>
              <a:chOff x="870012" y="3801860"/>
              <a:chExt cx="6427433" cy="197750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D65317F2-BECC-4A28-B126-7C4F618960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8359" t="51691" r="8747" b="3135"/>
              <a:stretch/>
            </p:blipFill>
            <p:spPr>
              <a:xfrm>
                <a:off x="870012" y="3828494"/>
                <a:ext cx="4225772" cy="1950869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10E3CD1-B691-4FD1-A517-6C7C0CE002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0677" t="3946" r="7528" b="51034"/>
              <a:stretch/>
            </p:blipFill>
            <p:spPr>
              <a:xfrm>
                <a:off x="5166803" y="3801860"/>
                <a:ext cx="2130642" cy="1944209"/>
              </a:xfrm>
              <a:prstGeom prst="rect">
                <a:avLst/>
              </a:prstGeom>
            </p:spPr>
          </p:pic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3D23A2A-668B-4D3A-BCDE-D5F18E9502A7}"/>
                </a:ext>
              </a:extLst>
            </p:cNvPr>
            <p:cNvSpPr txBox="1"/>
            <p:nvPr/>
          </p:nvSpPr>
          <p:spPr>
            <a:xfrm>
              <a:off x="5058861" y="4263619"/>
              <a:ext cx="564313" cy="3478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+mj-lt"/>
                </a:rPr>
                <a:t>N</a:t>
              </a:r>
              <a:r>
                <a:rPr lang="en-US" altLang="zh-CN" sz="1000" dirty="0">
                  <a:latin typeface="+mj-lt"/>
                </a:rPr>
                <a:t>ominal</a:t>
              </a:r>
            </a:p>
            <a:p>
              <a:r>
                <a:rPr lang="en-US" sz="1000" dirty="0">
                  <a:latin typeface="+mj-lt"/>
                </a:rPr>
                <a:t>Ref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0AB1E75-19CF-4D1C-8795-E7CE8CCA5E37}"/>
                </a:ext>
              </a:extLst>
            </p:cNvPr>
            <p:cNvSpPr txBox="1"/>
            <p:nvPr/>
          </p:nvSpPr>
          <p:spPr>
            <a:xfrm>
              <a:off x="7337031" y="4206469"/>
              <a:ext cx="564313" cy="3478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+mj-lt"/>
                </a:rPr>
                <a:t>N</a:t>
              </a:r>
              <a:r>
                <a:rPr lang="en-US" altLang="zh-CN" sz="1000" dirty="0">
                  <a:latin typeface="+mj-lt"/>
                </a:rPr>
                <a:t>ominal</a:t>
              </a:r>
            </a:p>
            <a:p>
              <a:r>
                <a:rPr lang="en-US" sz="1000" dirty="0">
                  <a:latin typeface="+mj-lt"/>
                </a:rPr>
                <a:t>Ref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5697508"/>
      </p:ext>
    </p:extLst>
  </p:cSld>
  <p:clrMapOvr>
    <a:masterClrMapping/>
  </p:clrMapOvr>
</p:sld>
</file>

<file path=ppt/theme/theme1.xml><?xml version="1.0" encoding="utf-8"?>
<a:theme xmlns:a="http://schemas.openxmlformats.org/drawingml/2006/main" name="ResearchslideEMI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1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6D684"/>
        </a:accent1>
        <a:accent2>
          <a:srgbClr val="E6B300"/>
        </a:accent2>
        <a:accent3>
          <a:srgbClr val="FFFFFF"/>
        </a:accent3>
        <a:accent4>
          <a:srgbClr val="000000"/>
        </a:accent4>
        <a:accent5>
          <a:srgbClr val="F0E8C2"/>
        </a:accent5>
        <a:accent6>
          <a:srgbClr val="D0A200"/>
        </a:accent6>
        <a:hlink>
          <a:srgbClr val="66B3FF"/>
        </a:hlink>
        <a:folHlink>
          <a:srgbClr val="99CB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esearchslideEMI" id="{0309E754-98BF-4920-9040-E11352F82182}" vid="{4C5E85F2-975F-4BFB-A968-DB2EAD5D379B}"/>
    </a:ext>
  </a:extLst>
</a:theme>
</file>

<file path=ppt/theme/theme2.xml><?xml version="1.0" encoding="utf-8"?>
<a:theme xmlns:a="http://schemas.openxmlformats.org/drawingml/2006/main" name="Theme1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1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6D684"/>
        </a:accent1>
        <a:accent2>
          <a:srgbClr val="E6B300"/>
        </a:accent2>
        <a:accent3>
          <a:srgbClr val="FFFFFF"/>
        </a:accent3>
        <a:accent4>
          <a:srgbClr val="000000"/>
        </a:accent4>
        <a:accent5>
          <a:srgbClr val="F0E8C2"/>
        </a:accent5>
        <a:accent6>
          <a:srgbClr val="D0A200"/>
        </a:accent6>
        <a:hlink>
          <a:srgbClr val="66B3FF"/>
        </a:hlink>
        <a:folHlink>
          <a:srgbClr val="99CB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5DCA9124-E769-4C2F-A60F-010CEE866421}" vid="{84CFF6CE-03DB-493C-8042-93C4AC5CFD2A}"/>
    </a:ext>
  </a:extLst>
</a:theme>
</file>

<file path=ppt/theme/theme3.xml><?xml version="1.0" encoding="utf-8"?>
<a:theme xmlns:a="http://schemas.openxmlformats.org/drawingml/2006/main" name="MCML_Groupmeeting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1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6D684"/>
        </a:accent1>
        <a:accent2>
          <a:srgbClr val="E6B300"/>
        </a:accent2>
        <a:accent3>
          <a:srgbClr val="FFFFFF"/>
        </a:accent3>
        <a:accent4>
          <a:srgbClr val="000000"/>
        </a:accent4>
        <a:accent5>
          <a:srgbClr val="F0E8C2"/>
        </a:accent5>
        <a:accent6>
          <a:srgbClr val="D0A200"/>
        </a:accent6>
        <a:hlink>
          <a:srgbClr val="66B3FF"/>
        </a:hlink>
        <a:folHlink>
          <a:srgbClr val="99CB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CML_Groupmeeting" id="{5D4F1916-C44B-470D-86B8-5EA83F36B5F1}" vid="{F4DE0F8E-A810-41F6-B11A-CF5EBDFA99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ResearchslideEMI</Template>
  <TotalTime>1</TotalTime>
  <Words>133</Words>
  <Application>Microsoft Office PowerPoint</Application>
  <PresentationFormat>On-screen Show (4:3)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Baskerville</vt:lpstr>
      <vt:lpstr>Gill Sans</vt:lpstr>
      <vt:lpstr>Herculanum</vt:lpstr>
      <vt:lpstr>Arial</vt:lpstr>
      <vt:lpstr>Cambria Math</vt:lpstr>
      <vt:lpstr>Times</vt:lpstr>
      <vt:lpstr>Times New Roman</vt:lpstr>
      <vt:lpstr>Wingdings</vt:lpstr>
      <vt:lpstr>ResearchslideEMI</vt:lpstr>
      <vt:lpstr>Theme1</vt:lpstr>
      <vt:lpstr>MCML_Groupmeeting</vt:lpstr>
      <vt:lpstr>One-dimensional characterization</vt:lpstr>
      <vt:lpstr>One-dimensional characterization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One-dimensional characterization</dc:title>
  <dc:creator>Su, Zimu</dc:creator>
  <cp:lastModifiedBy>Su, Zimu</cp:lastModifiedBy>
  <cp:revision>1</cp:revision>
  <dcterms:created xsi:type="dcterms:W3CDTF">2021-01-12T04:53:34Z</dcterms:created>
  <dcterms:modified xsi:type="dcterms:W3CDTF">2021-01-12T04:54:37Z</dcterms:modified>
</cp:coreProperties>
</file>