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258" r:id="rId3"/>
    <p:sldId id="259" r:id="rId4"/>
    <p:sldId id="260" r:id="rId5"/>
    <p:sldId id="262" r:id="rId6"/>
    <p:sldId id="257"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26" autoAdjust="0"/>
  </p:normalViewPr>
  <p:slideViewPr>
    <p:cSldViewPr snapToGrid="0">
      <p:cViewPr varScale="1">
        <p:scale>
          <a:sx n="115" d="100"/>
          <a:sy n="115" d="100"/>
        </p:scale>
        <p:origin x="3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1E925-ADCE-4583-B8A7-F49A2960F198}"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866C6-B0B6-4EC6-AFB9-45BD50C4F89A}" type="slidenum">
              <a:rPr lang="en-US" smtClean="0"/>
              <a:t>‹#›</a:t>
            </a:fld>
            <a:endParaRPr lang="en-US"/>
          </a:p>
        </p:txBody>
      </p:sp>
    </p:spTree>
    <p:extLst>
      <p:ext uri="{BB962C8B-B14F-4D97-AF65-F5344CB8AC3E}">
        <p14:creationId xmlns:p14="http://schemas.microsoft.com/office/powerpoint/2010/main" val="287102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ALS -</a:t>
            </a:r>
            <a:r>
              <a:rPr lang="en-US" dirty="0"/>
              <a:t> </a:t>
            </a:r>
            <a:r>
              <a:rPr lang="en-US" sz="1200" b="0" i="0" kern="1200" dirty="0">
                <a:solidFill>
                  <a:schemeClr val="tx1"/>
                </a:solidFill>
                <a:effectLst/>
                <a:latin typeface="+mn-lt"/>
                <a:ea typeface="+mn-ea"/>
                <a:cs typeface="+mn-cs"/>
              </a:rPr>
              <a:t>This data set contains year, month, state and county where landed, reporting dealer, gear used, area of catch, species landed with summary pounds and value for all ex-vessel seafood products that are landed in the SE Region of the US mainland and sold to established licensed seafood dealers and brokers. Currently, the landings are typically reported by the dealers on electronic 'trip tickets' to their State agency and from there to the regional commission databases. The data are then loaded to the ALS at the NOAA - Southeast Fisheries Science Center (SEFSC). (Data from the US Caribbean are reported by fishers and are listed separately under catalog item 20884).</a:t>
            </a:r>
          </a:p>
          <a:p>
            <a:r>
              <a:rPr lang="en-US" sz="1200" b="0" i="0" kern="1200" dirty="0">
                <a:solidFill>
                  <a:schemeClr val="tx1"/>
                </a:solidFill>
                <a:effectLst/>
                <a:latin typeface="+mn-lt"/>
                <a:ea typeface="+mn-ea"/>
                <a:cs typeface="+mn-cs"/>
              </a:rPr>
              <a:t>These data, also referred to as the general canvass landings statistics, have been collected by the NOAA-National Marine Fisheries Service and its predecessor agency, the Bureau of Commercial Fisheries. They are available on computer since the mid 1920's. The quantities and values that are reported in this data set include monthly landings that were initiated in 1972. Between 1926 and 1971, data were collected annually and not monthly. Mixed annual and monthly data occur from 1972-1976 according to State and year. The general canvass landings include quantities and value for all commercially caught marine species and are identified by species or species group. These data are collected from or reported by every seafood dealer or broker that is licensed by each state in the Southeast Region (North Carolina through Texas). In addition, information on the gear and area of capture is available for most of the landings statistics in the data set except for Florida 1977-1996 and Louisiana 1992-1999. However, because these data are summaries, while they identify the dealer, do not contain information on the quantities of fishing effort or identifications of the fishermen or vessels that caught the fish or shellfish.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Gulf States Marine Fisheries Commission (GSMFC) – </a:t>
            </a:r>
            <a:r>
              <a:rPr lang="en-US" b="0" dirty="0"/>
              <a:t>landings from 1985 to 2022 </a:t>
            </a:r>
            <a:r>
              <a:rPr lang="en-US" sz="1200" b="0" i="0" kern="1200" dirty="0">
                <a:solidFill>
                  <a:schemeClr val="tx1"/>
                </a:solidFill>
                <a:effectLst/>
                <a:latin typeface="+mn-lt"/>
                <a:ea typeface="+mn-ea"/>
                <a:cs typeface="+mn-cs"/>
              </a:rPr>
              <a:t>as well as recreational catch and effort data collected under NOAA MRFSS/Marine Recreational Information Program (MRIP) beginning in 1981.</a:t>
            </a:r>
            <a:endParaRPr lang="en-US" b="1" dirty="0"/>
          </a:p>
          <a:p>
            <a:endParaRPr lang="en-US" dirty="0"/>
          </a:p>
        </p:txBody>
      </p:sp>
      <p:sp>
        <p:nvSpPr>
          <p:cNvPr id="4" name="Slide Number Placeholder 3"/>
          <p:cNvSpPr>
            <a:spLocks noGrp="1"/>
          </p:cNvSpPr>
          <p:nvPr>
            <p:ph type="sldNum" sz="quarter" idx="5"/>
          </p:nvPr>
        </p:nvSpPr>
        <p:spPr/>
        <p:txBody>
          <a:bodyPr/>
          <a:lstStyle/>
          <a:p>
            <a:fld id="{FE7866C6-B0B6-4EC6-AFB9-45BD50C4F89A}" type="slidenum">
              <a:rPr lang="en-US" smtClean="0"/>
              <a:t>2</a:t>
            </a:fld>
            <a:endParaRPr lang="en-US"/>
          </a:p>
        </p:txBody>
      </p:sp>
    </p:spTree>
    <p:extLst>
      <p:ext uri="{BB962C8B-B14F-4D97-AF65-F5344CB8AC3E}">
        <p14:creationId xmlns:p14="http://schemas.microsoft.com/office/powerpoint/2010/main" val="316771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407828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A93DB9-6F0B-40C7-B2A4-97D1320BBBE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406625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111285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4054D-1A10-419B-B152-969B8DD59F6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5557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262436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A93DB9-6F0B-40C7-B2A4-97D1320BBBE2}" type="datetimeFigureOut">
              <a:rPr lang="en-US" smtClean="0"/>
              <a:t>12/3/2023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393320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A93DB9-6F0B-40C7-B2A4-97D1320BBBE2}" type="datetimeFigureOut">
              <a:rPr lang="en-US" smtClean="0"/>
              <a:t>12/3/2023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80248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420165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55267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44587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75583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A93DB9-6F0B-40C7-B2A4-97D1320BBBE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418004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A93DB9-6F0B-40C7-B2A4-97D1320BBBE2}"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261297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379868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155927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7A93DB9-6F0B-40C7-B2A4-97D1320BBBE2}" type="datetimeFigureOut">
              <a:rPr lang="en-US" smtClean="0"/>
              <a:t>12/3/2023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281908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A93DB9-6F0B-40C7-B2A4-97D1320BBBE2}"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4054D-1A10-419B-B152-969B8DD59F65}" type="slidenum">
              <a:rPr lang="en-US" smtClean="0"/>
              <a:t>‹#›</a:t>
            </a:fld>
            <a:endParaRPr lang="en-US"/>
          </a:p>
        </p:txBody>
      </p:sp>
    </p:spTree>
    <p:extLst>
      <p:ext uri="{BB962C8B-B14F-4D97-AF65-F5344CB8AC3E}">
        <p14:creationId xmlns:p14="http://schemas.microsoft.com/office/powerpoint/2010/main" val="379112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A93DB9-6F0B-40C7-B2A4-97D1320BBBE2}" type="datetimeFigureOut">
              <a:rPr lang="en-US" smtClean="0"/>
              <a:t>12/3/2023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54054D-1A10-419B-B152-969B8DD59F65}" type="slidenum">
              <a:rPr lang="en-US" smtClean="0"/>
              <a:t>‹#›</a:t>
            </a:fld>
            <a:endParaRPr lang="en-US"/>
          </a:p>
        </p:txBody>
      </p:sp>
    </p:spTree>
    <p:extLst>
      <p:ext uri="{BB962C8B-B14F-4D97-AF65-F5344CB8AC3E}">
        <p14:creationId xmlns:p14="http://schemas.microsoft.com/office/powerpoint/2010/main" val="262923812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FA4205-1F20-41C4-8AF9-4E899D4A1D1D}"/>
              </a:ext>
            </a:extLst>
          </p:cNvPr>
          <p:cNvSpPr>
            <a:spLocks noGrp="1"/>
          </p:cNvSpPr>
          <p:nvPr>
            <p:ph type="ctrTitle"/>
          </p:nvPr>
        </p:nvSpPr>
        <p:spPr/>
        <p:txBody>
          <a:bodyPr>
            <a:normAutofit fontScale="90000"/>
          </a:bodyPr>
          <a:lstStyle/>
          <a:p>
            <a:r>
              <a:rPr lang="en-US" dirty="0"/>
              <a:t>Identifying Fishing Communities for a Longitudinal Analysis of Resilience</a:t>
            </a:r>
          </a:p>
        </p:txBody>
      </p:sp>
      <p:sp>
        <p:nvSpPr>
          <p:cNvPr id="7" name="Subtitle 6">
            <a:extLst>
              <a:ext uri="{FF2B5EF4-FFF2-40B4-BE49-F238E27FC236}">
                <a16:creationId xmlns:a16="http://schemas.microsoft.com/office/drawing/2014/main" id="{188FBFE1-7660-416D-95DD-57B12BA077A6}"/>
              </a:ext>
            </a:extLst>
          </p:cNvPr>
          <p:cNvSpPr>
            <a:spLocks noGrp="1"/>
          </p:cNvSpPr>
          <p:nvPr>
            <p:ph type="subTitle" idx="1"/>
          </p:nvPr>
        </p:nvSpPr>
        <p:spPr/>
        <p:txBody>
          <a:bodyPr>
            <a:normAutofit fontScale="92500" lnSpcReduction="20000"/>
          </a:bodyPr>
          <a:lstStyle/>
          <a:p>
            <a:r>
              <a:rPr lang="en-US" sz="3200" b="1" dirty="0">
                <a:solidFill>
                  <a:schemeClr val="tx1"/>
                </a:solidFill>
              </a:rPr>
              <a:t>Coefficient of Resilience, Outliers and Principal Components Analysis</a:t>
            </a:r>
          </a:p>
        </p:txBody>
      </p:sp>
    </p:spTree>
    <p:extLst>
      <p:ext uri="{BB962C8B-B14F-4D97-AF65-F5344CB8AC3E}">
        <p14:creationId xmlns:p14="http://schemas.microsoft.com/office/powerpoint/2010/main" val="165942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66B165-8D77-4AB6-81AF-DDA5F1D20C54}"/>
              </a:ext>
            </a:extLst>
          </p:cNvPr>
          <p:cNvGraphicFramePr>
            <a:graphicFrameLocks noGrp="1"/>
          </p:cNvGraphicFramePr>
          <p:nvPr>
            <p:extLst>
              <p:ext uri="{D42A27DB-BD31-4B8C-83A1-F6EECF244321}">
                <p14:modId xmlns:p14="http://schemas.microsoft.com/office/powerpoint/2010/main" val="1875736586"/>
              </p:ext>
            </p:extLst>
          </p:nvPr>
        </p:nvGraphicFramePr>
        <p:xfrm>
          <a:off x="347747" y="831273"/>
          <a:ext cx="5386649" cy="5842462"/>
        </p:xfrm>
        <a:graphic>
          <a:graphicData uri="http://schemas.openxmlformats.org/drawingml/2006/table">
            <a:tbl>
              <a:tblPr>
                <a:tableStyleId>{5C22544A-7EE6-4342-B048-85BDC9FD1C3A}</a:tableStyleId>
              </a:tblPr>
              <a:tblGrid>
                <a:gridCol w="1720641">
                  <a:extLst>
                    <a:ext uri="{9D8B030D-6E8A-4147-A177-3AD203B41FA5}">
                      <a16:colId xmlns:a16="http://schemas.microsoft.com/office/drawing/2014/main" val="3609639271"/>
                    </a:ext>
                  </a:extLst>
                </a:gridCol>
                <a:gridCol w="448981">
                  <a:extLst>
                    <a:ext uri="{9D8B030D-6E8A-4147-A177-3AD203B41FA5}">
                      <a16:colId xmlns:a16="http://schemas.microsoft.com/office/drawing/2014/main" val="1172834663"/>
                    </a:ext>
                  </a:extLst>
                </a:gridCol>
                <a:gridCol w="897775">
                  <a:extLst>
                    <a:ext uri="{9D8B030D-6E8A-4147-A177-3AD203B41FA5}">
                      <a16:colId xmlns:a16="http://schemas.microsoft.com/office/drawing/2014/main" val="3946852951"/>
                    </a:ext>
                  </a:extLst>
                </a:gridCol>
                <a:gridCol w="1305098">
                  <a:extLst>
                    <a:ext uri="{9D8B030D-6E8A-4147-A177-3AD203B41FA5}">
                      <a16:colId xmlns:a16="http://schemas.microsoft.com/office/drawing/2014/main" val="773517141"/>
                    </a:ext>
                  </a:extLst>
                </a:gridCol>
                <a:gridCol w="1014154">
                  <a:extLst>
                    <a:ext uri="{9D8B030D-6E8A-4147-A177-3AD203B41FA5}">
                      <a16:colId xmlns:a16="http://schemas.microsoft.com/office/drawing/2014/main" val="90616838"/>
                    </a:ext>
                  </a:extLst>
                </a:gridCol>
              </a:tblGrid>
              <a:tr h="676352">
                <a:tc>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Community</a:t>
                      </a:r>
                    </a:p>
                  </a:txBody>
                  <a:tcPr marL="8439" marR="8439" marT="8439" marB="0" anchor="b"/>
                </a:tc>
                <a:tc>
                  <a:txBody>
                    <a:bodyPr/>
                    <a:lstStyle/>
                    <a:p>
                      <a:pPr algn="l" fontAlgn="b"/>
                      <a:r>
                        <a:rPr lang="en-US" sz="1200" b="1" i="0" u="none" strike="noStrike" dirty="0">
                          <a:solidFill>
                            <a:srgbClr val="000000"/>
                          </a:solidFill>
                          <a:effectLst/>
                          <a:latin typeface="Arial" panose="020B0604020202020204" pitchFamily="34" charset="0"/>
                          <a:cs typeface="Arial" panose="020B0604020202020204" pitchFamily="34" charset="0"/>
                        </a:rPr>
                        <a:t>State</a:t>
                      </a:r>
                    </a:p>
                  </a:txBody>
                  <a:tcPr marL="8439" marR="8439" marT="8439" marB="0" anchor="b"/>
                </a:tc>
                <a:tc>
                  <a:txBody>
                    <a:bodyPr/>
                    <a:lstStyle/>
                    <a:p>
                      <a:pPr algn="l" fontAlgn="b"/>
                      <a:r>
                        <a:rPr lang="en-US" sz="1200" b="1" u="none" strike="noStrike" dirty="0" err="1">
                          <a:effectLst/>
                          <a:latin typeface="Arial" panose="020B0604020202020204" pitchFamily="34" charset="0"/>
                          <a:cs typeface="Arial" panose="020B0604020202020204" pitchFamily="34" charset="0"/>
                        </a:rPr>
                        <a:t>Mean_Total_Val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b="1" u="none" strike="noStrike" dirty="0" err="1">
                          <a:effectLst/>
                          <a:latin typeface="Arial" panose="020B0604020202020204" pitchFamily="34" charset="0"/>
                          <a:cs typeface="Arial" panose="020B0604020202020204" pitchFamily="34" charset="0"/>
                        </a:rPr>
                        <a:t>SD_Total_Val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b="1" u="none" strike="noStrike" dirty="0" err="1">
                          <a:effectLst/>
                          <a:latin typeface="Arial" panose="020B0604020202020204" pitchFamily="34" charset="0"/>
                          <a:cs typeface="Arial" panose="020B0604020202020204" pitchFamily="34" charset="0"/>
                        </a:rPr>
                        <a:t>Coefficient_of_Variation</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792520193"/>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EUNICE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72399.1053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252087.617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348.19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4035453593"/>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BASILE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LA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125733.647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412601.689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328.16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243176785"/>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BELLE ROSE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LA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10814.8125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34297.7732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317.14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2402578977"/>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WINTER HAVEN</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FL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846.363636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2564.44623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303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1488743315"/>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GULF BREEZE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80906.6552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242270.057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299.44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59369501"/>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PANAMA CITY BEACH</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247290.543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726082.454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293.62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1051761479"/>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COVINGTON</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72371.85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197259.631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272.56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3353148507"/>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LIVONIA</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11079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30062.7768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271.35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2625177186"/>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MOBILE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AL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395128.639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1049743.59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265.67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2410515324"/>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MILTON</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253905.205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652724.644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257.07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2619055007"/>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CREOLE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145057.136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363706.289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250.73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3004513659"/>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YOUNGSTOWN</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2692803.79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6290863.83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233.62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1121464608"/>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ISLAMORADA</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1762935.3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4118248.76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233.6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3332485123"/>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ORLANDO</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440465.407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1007109.07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228.65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3481052954"/>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CROSS CITY</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3183344.8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7192276.04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225.93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2178915391"/>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RAYNE</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66649.4211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149948.724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224.98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2921290088"/>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BAGDAD</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167335.13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375526.104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224.42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548025643"/>
                  </a:ext>
                </a:extLst>
              </a:tr>
              <a:tr h="274252">
                <a:tc>
                  <a:txBody>
                    <a:bodyPr/>
                    <a:lstStyle/>
                    <a:p>
                      <a:pPr algn="ctr" fontAlgn="b"/>
                      <a:r>
                        <a:rPr lang="en-US" sz="1200" b="1" u="none" strike="noStrike" dirty="0">
                          <a:effectLst/>
                          <a:latin typeface="Arial" panose="020B0604020202020204" pitchFamily="34" charset="0"/>
                          <a:cs typeface="Arial" panose="020B0604020202020204" pitchFamily="34" charset="0"/>
                        </a:rPr>
                        <a:t>GIBSON</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63820.1905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l" fontAlgn="b"/>
                      <a:r>
                        <a:rPr lang="en-US" sz="1200" u="none" strike="noStrike">
                          <a:effectLst/>
                          <a:latin typeface="Arial" panose="020B0604020202020204" pitchFamily="34" charset="0"/>
                          <a:cs typeface="Arial" panose="020B0604020202020204" pitchFamily="34" charset="0"/>
                        </a:rPr>
                        <a:t>138709.56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8439" marR="8439" marT="8439" marB="0" anchor="b"/>
                </a:tc>
                <a:tc>
                  <a:txBody>
                    <a:bodyPr/>
                    <a:lstStyle/>
                    <a:p>
                      <a:pPr algn="ctr" fontAlgn="b"/>
                      <a:r>
                        <a:rPr lang="en-US" sz="1200" u="none" strike="noStrike" dirty="0">
                          <a:effectLst/>
                          <a:latin typeface="Arial" panose="020B0604020202020204" pitchFamily="34" charset="0"/>
                          <a:cs typeface="Arial" panose="020B0604020202020204" pitchFamily="34" charset="0"/>
                        </a:rPr>
                        <a:t>217.34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8439" marR="8439" marT="8439" marB="0" anchor="b"/>
                </a:tc>
                <a:extLst>
                  <a:ext uri="{0D108BD9-81ED-4DB2-BD59-A6C34878D82A}">
                    <a16:rowId xmlns:a16="http://schemas.microsoft.com/office/drawing/2014/main" val="3174857783"/>
                  </a:ext>
                </a:extLst>
              </a:tr>
              <a:tr h="229574">
                <a:tc>
                  <a:txBody>
                    <a:bodyPr/>
                    <a:lstStyle/>
                    <a:p>
                      <a:pPr algn="ctr" fontAlgn="b"/>
                      <a:r>
                        <a:rPr lang="en-US" sz="1400" b="1" u="none" strike="noStrike" dirty="0">
                          <a:effectLst/>
                        </a:rPr>
                        <a:t>HOMESTEAD</a:t>
                      </a:r>
                      <a:endParaRPr lang="en-US" sz="1400" b="1" i="0" u="none" strike="noStrike" dirty="0">
                        <a:solidFill>
                          <a:srgbClr val="000000"/>
                        </a:solidFill>
                        <a:effectLst/>
                        <a:latin typeface="Calibri" panose="020F0502020204030204" pitchFamily="34" charset="0"/>
                      </a:endParaRPr>
                    </a:p>
                  </a:txBody>
                  <a:tcPr marL="8439" marR="8439" marT="8439" marB="0" anchor="b"/>
                </a:tc>
                <a:tc>
                  <a:txBody>
                    <a:bodyPr/>
                    <a:lstStyle/>
                    <a:p>
                      <a:pPr algn="l" fontAlgn="b"/>
                      <a:r>
                        <a:rPr lang="en-US" sz="1000" u="none" strike="noStrike">
                          <a:effectLst/>
                        </a:rPr>
                        <a:t>FL</a:t>
                      </a:r>
                      <a:endParaRPr lang="en-US" sz="1000" b="0" i="0" u="none" strike="noStrike">
                        <a:solidFill>
                          <a:srgbClr val="000000"/>
                        </a:solidFill>
                        <a:effectLst/>
                        <a:latin typeface="Calibri" panose="020F0502020204030204" pitchFamily="34" charset="0"/>
                      </a:endParaRPr>
                    </a:p>
                  </a:txBody>
                  <a:tcPr marL="8439" marR="8439" marT="8439" marB="0" anchor="b"/>
                </a:tc>
                <a:tc>
                  <a:txBody>
                    <a:bodyPr/>
                    <a:lstStyle/>
                    <a:p>
                      <a:pPr algn="l" fontAlgn="b"/>
                      <a:r>
                        <a:rPr lang="en-US" sz="1000" u="none" strike="noStrike">
                          <a:effectLst/>
                        </a:rPr>
                        <a:t>46225.9231</a:t>
                      </a:r>
                      <a:endParaRPr lang="en-US" sz="1000" b="0" i="0" u="none" strike="noStrike">
                        <a:solidFill>
                          <a:srgbClr val="000000"/>
                        </a:solidFill>
                        <a:effectLst/>
                        <a:latin typeface="Calibri" panose="020F0502020204030204" pitchFamily="34" charset="0"/>
                      </a:endParaRPr>
                    </a:p>
                  </a:txBody>
                  <a:tcPr marL="8439" marR="8439" marT="8439" marB="0" anchor="b"/>
                </a:tc>
                <a:tc>
                  <a:txBody>
                    <a:bodyPr/>
                    <a:lstStyle/>
                    <a:p>
                      <a:pPr algn="l" fontAlgn="b"/>
                      <a:r>
                        <a:rPr lang="en-US" sz="1000" u="none" strike="noStrike">
                          <a:effectLst/>
                        </a:rPr>
                        <a:t>97421.4841</a:t>
                      </a:r>
                      <a:endParaRPr lang="en-US" sz="1000" b="0" i="0" u="none" strike="noStrike">
                        <a:solidFill>
                          <a:srgbClr val="000000"/>
                        </a:solidFill>
                        <a:effectLst/>
                        <a:latin typeface="Calibri" panose="020F0502020204030204" pitchFamily="34" charset="0"/>
                      </a:endParaRPr>
                    </a:p>
                  </a:txBody>
                  <a:tcPr marL="8439" marR="8439" marT="8439" marB="0" anchor="b"/>
                </a:tc>
                <a:tc>
                  <a:txBody>
                    <a:bodyPr/>
                    <a:lstStyle/>
                    <a:p>
                      <a:pPr algn="ctr" fontAlgn="b"/>
                      <a:r>
                        <a:rPr lang="en-US" sz="1400" u="none" strike="noStrike" dirty="0">
                          <a:effectLst/>
                        </a:rPr>
                        <a:t>210.75</a:t>
                      </a:r>
                      <a:endParaRPr lang="en-US" sz="1400" b="0" i="0" u="none" strike="noStrike" dirty="0">
                        <a:solidFill>
                          <a:srgbClr val="000000"/>
                        </a:solidFill>
                        <a:effectLst/>
                        <a:latin typeface="Calibri" panose="020F0502020204030204" pitchFamily="34" charset="0"/>
                      </a:endParaRPr>
                    </a:p>
                  </a:txBody>
                  <a:tcPr marL="8439" marR="8439" marT="8439" marB="0" anchor="b"/>
                </a:tc>
                <a:extLst>
                  <a:ext uri="{0D108BD9-81ED-4DB2-BD59-A6C34878D82A}">
                    <a16:rowId xmlns:a16="http://schemas.microsoft.com/office/drawing/2014/main" val="28530950"/>
                  </a:ext>
                </a:extLst>
              </a:tr>
            </a:tbl>
          </a:graphicData>
        </a:graphic>
      </p:graphicFrame>
      <p:sp>
        <p:nvSpPr>
          <p:cNvPr id="4" name="Text Placeholder 4">
            <a:extLst>
              <a:ext uri="{FF2B5EF4-FFF2-40B4-BE49-F238E27FC236}">
                <a16:creationId xmlns:a16="http://schemas.microsoft.com/office/drawing/2014/main" id="{EC26267F-684E-4254-BD99-D054BE7C2D1C}"/>
              </a:ext>
            </a:extLst>
          </p:cNvPr>
          <p:cNvSpPr txBox="1">
            <a:spLocks/>
          </p:cNvSpPr>
          <p:nvPr/>
        </p:nvSpPr>
        <p:spPr>
          <a:xfrm>
            <a:off x="239681" y="111194"/>
            <a:ext cx="5602779"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9pPr>
          </a:lstStyle>
          <a:p>
            <a:r>
              <a:rPr lang="en-US" b="1" dirty="0"/>
              <a:t>Values and Pounds High Variation</a:t>
            </a:r>
          </a:p>
        </p:txBody>
      </p:sp>
      <p:graphicFrame>
        <p:nvGraphicFramePr>
          <p:cNvPr id="5" name="Table 4">
            <a:extLst>
              <a:ext uri="{FF2B5EF4-FFF2-40B4-BE49-F238E27FC236}">
                <a16:creationId xmlns:a16="http://schemas.microsoft.com/office/drawing/2014/main" id="{D22EA9C1-599D-42B6-BEC2-2EADEC781B46}"/>
              </a:ext>
            </a:extLst>
          </p:cNvPr>
          <p:cNvGraphicFramePr>
            <a:graphicFrameLocks noGrp="1"/>
          </p:cNvGraphicFramePr>
          <p:nvPr>
            <p:extLst>
              <p:ext uri="{D42A27DB-BD31-4B8C-83A1-F6EECF244321}">
                <p14:modId xmlns:p14="http://schemas.microsoft.com/office/powerpoint/2010/main" val="3784718355"/>
              </p:ext>
            </p:extLst>
          </p:nvPr>
        </p:nvGraphicFramePr>
        <p:xfrm>
          <a:off x="6323214" y="111194"/>
          <a:ext cx="5602779" cy="6194992"/>
        </p:xfrm>
        <a:graphic>
          <a:graphicData uri="http://schemas.openxmlformats.org/drawingml/2006/table">
            <a:tbl>
              <a:tblPr>
                <a:tableStyleId>{5C22544A-7EE6-4342-B048-85BDC9FD1C3A}</a:tableStyleId>
              </a:tblPr>
              <a:tblGrid>
                <a:gridCol w="1120555">
                  <a:extLst>
                    <a:ext uri="{9D8B030D-6E8A-4147-A177-3AD203B41FA5}">
                      <a16:colId xmlns:a16="http://schemas.microsoft.com/office/drawing/2014/main" val="2906147867"/>
                    </a:ext>
                  </a:extLst>
                </a:gridCol>
                <a:gridCol w="400124">
                  <a:extLst>
                    <a:ext uri="{9D8B030D-6E8A-4147-A177-3AD203B41FA5}">
                      <a16:colId xmlns:a16="http://schemas.microsoft.com/office/drawing/2014/main" val="3955789928"/>
                    </a:ext>
                  </a:extLst>
                </a:gridCol>
                <a:gridCol w="897102">
                  <a:extLst>
                    <a:ext uri="{9D8B030D-6E8A-4147-A177-3AD203B41FA5}">
                      <a16:colId xmlns:a16="http://schemas.microsoft.com/office/drawing/2014/main" val="813619980"/>
                    </a:ext>
                  </a:extLst>
                </a:gridCol>
                <a:gridCol w="950597">
                  <a:extLst>
                    <a:ext uri="{9D8B030D-6E8A-4147-A177-3AD203B41FA5}">
                      <a16:colId xmlns:a16="http://schemas.microsoft.com/office/drawing/2014/main" val="4283290695"/>
                    </a:ext>
                  </a:extLst>
                </a:gridCol>
                <a:gridCol w="2234401">
                  <a:extLst>
                    <a:ext uri="{9D8B030D-6E8A-4147-A177-3AD203B41FA5}">
                      <a16:colId xmlns:a16="http://schemas.microsoft.com/office/drawing/2014/main" val="995286802"/>
                    </a:ext>
                  </a:extLst>
                </a:gridCol>
              </a:tblGrid>
              <a:tr h="344586">
                <a:tc>
                  <a:txBody>
                    <a:bodyPr/>
                    <a:lstStyle/>
                    <a:p>
                      <a:pPr algn="l" fontAlgn="b"/>
                      <a:r>
                        <a:rPr lang="en-US" sz="1200" u="none" strike="noStrike" dirty="0" err="1">
                          <a:effectLst/>
                          <a:latin typeface="Arial" panose="020B0604020202020204" pitchFamily="34" charset="0"/>
                          <a:cs typeface="Arial" panose="020B0604020202020204" pitchFamily="34" charset="0"/>
                        </a:rPr>
                        <a:t>dealer_city</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state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Mean_Total_lbs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SD_Total_lbs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err="1">
                          <a:effectLst/>
                          <a:latin typeface="Arial" panose="020B0604020202020204" pitchFamily="34" charset="0"/>
                          <a:cs typeface="Arial" panose="020B0604020202020204" pitchFamily="34" charset="0"/>
                        </a:rPr>
                        <a:t>CoefVar_lbs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2639623983"/>
                  </a:ext>
                </a:extLst>
              </a:tr>
              <a:tr h="175143">
                <a:tc>
                  <a:txBody>
                    <a:bodyPr/>
                    <a:lstStyle/>
                    <a:p>
                      <a:pPr algn="l" fontAlgn="b"/>
                      <a:r>
                        <a:rPr lang="en-US" sz="1200" u="none" strike="noStrike" dirty="0">
                          <a:effectLst/>
                          <a:latin typeface="Arial" panose="020B0604020202020204" pitchFamily="34" charset="0"/>
                          <a:cs typeface="Arial" panose="020B0604020202020204" pitchFamily="34" charset="0"/>
                        </a:rPr>
                        <a:t>EUNICE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LA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62938.8947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243130.268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386.3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2950264793"/>
                  </a:ext>
                </a:extLst>
              </a:tr>
              <a:tr h="175143">
                <a:tc>
                  <a:txBody>
                    <a:bodyPr/>
                    <a:lstStyle/>
                    <a:p>
                      <a:pPr algn="l" fontAlgn="b"/>
                      <a:r>
                        <a:rPr lang="en-US" sz="1200" u="none" strike="noStrike" dirty="0">
                          <a:effectLst/>
                          <a:latin typeface="Arial" panose="020B0604020202020204" pitchFamily="34" charset="0"/>
                          <a:cs typeface="Arial" panose="020B0604020202020204" pitchFamily="34" charset="0"/>
                        </a:rPr>
                        <a:t>BASILE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79714.8824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274881.385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344.83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129909395"/>
                  </a:ext>
                </a:extLst>
              </a:tr>
              <a:tr h="344586">
                <a:tc>
                  <a:txBody>
                    <a:bodyPr/>
                    <a:lstStyle/>
                    <a:p>
                      <a:pPr algn="l" fontAlgn="b"/>
                      <a:r>
                        <a:rPr lang="en-US" sz="1200" u="none" strike="noStrike" dirty="0">
                          <a:effectLst/>
                          <a:latin typeface="Arial" panose="020B0604020202020204" pitchFamily="34" charset="0"/>
                          <a:cs typeface="Arial" panose="020B0604020202020204" pitchFamily="34" charset="0"/>
                        </a:rPr>
                        <a:t>WINTER HAVEN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572.889091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1770.19998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309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218049615"/>
                  </a:ext>
                </a:extLst>
              </a:tr>
              <a:tr h="175143">
                <a:tc>
                  <a:txBody>
                    <a:bodyPr/>
                    <a:lstStyle/>
                    <a:p>
                      <a:pPr algn="l" fontAlgn="b"/>
                      <a:r>
                        <a:rPr lang="en-US" sz="1200" u="none" strike="noStrike" dirty="0">
                          <a:effectLst/>
                          <a:latin typeface="Arial" panose="020B0604020202020204" pitchFamily="34" charset="0"/>
                          <a:cs typeface="Arial" panose="020B0604020202020204" pitchFamily="34" charset="0"/>
                        </a:rPr>
                        <a:t>BELLE ROSE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3010</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8802.40788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292.44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1796677691"/>
                  </a:ext>
                </a:extLst>
              </a:tr>
              <a:tr h="175143">
                <a:tc>
                  <a:txBody>
                    <a:bodyPr/>
                    <a:lstStyle/>
                    <a:p>
                      <a:pPr algn="l" fontAlgn="b"/>
                      <a:r>
                        <a:rPr lang="en-US" sz="1200" u="none" strike="noStrike" dirty="0">
                          <a:effectLst/>
                          <a:latin typeface="Arial" panose="020B0604020202020204" pitchFamily="34" charset="0"/>
                          <a:cs typeface="Arial" panose="020B0604020202020204" pitchFamily="34" charset="0"/>
                        </a:rPr>
                        <a:t>SANIBEL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7707.8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21941.5763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284.67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2385071397"/>
                  </a:ext>
                </a:extLst>
              </a:tr>
              <a:tr h="344586">
                <a:tc>
                  <a:txBody>
                    <a:bodyPr/>
                    <a:lstStyle/>
                    <a:p>
                      <a:pPr algn="l" fontAlgn="b"/>
                      <a:r>
                        <a:rPr lang="en-US" sz="1200" u="none" strike="noStrike" dirty="0">
                          <a:effectLst/>
                          <a:latin typeface="Arial" panose="020B0604020202020204" pitchFamily="34" charset="0"/>
                          <a:cs typeface="Arial" panose="020B0604020202020204" pitchFamily="34" charset="0"/>
                        </a:rPr>
                        <a:t>PANAMA CITY BEACH</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FL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66544.8643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177602.471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266.89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744083076"/>
                  </a:ext>
                </a:extLst>
              </a:tr>
              <a:tr h="175143">
                <a:tc>
                  <a:txBody>
                    <a:bodyPr/>
                    <a:lstStyle/>
                    <a:p>
                      <a:pPr algn="l" fontAlgn="b"/>
                      <a:r>
                        <a:rPr lang="en-US" sz="1200" u="none" strike="noStrike">
                          <a:effectLst/>
                          <a:latin typeface="Arial" panose="020B0604020202020204" pitchFamily="34" charset="0"/>
                          <a:cs typeface="Arial" panose="020B0604020202020204" pitchFamily="34" charset="0"/>
                        </a:rPr>
                        <a:t>CREOLE</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LA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148708.182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358331.971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240.96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1241051340"/>
                  </a:ext>
                </a:extLst>
              </a:tr>
              <a:tr h="175143">
                <a:tc>
                  <a:txBody>
                    <a:bodyPr/>
                    <a:lstStyle/>
                    <a:p>
                      <a:pPr algn="l" fontAlgn="b"/>
                      <a:r>
                        <a:rPr lang="en-US" sz="1200" u="none" strike="noStrike">
                          <a:effectLst/>
                          <a:latin typeface="Arial" panose="020B0604020202020204" pitchFamily="34" charset="0"/>
                          <a:cs typeface="Arial" panose="020B0604020202020204" pitchFamily="34" charset="0"/>
                        </a:rPr>
                        <a:t>PALATKA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FL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6959.16667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16345.7597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234.88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3176972942"/>
                  </a:ext>
                </a:extLst>
              </a:tr>
              <a:tr h="175143">
                <a:tc>
                  <a:txBody>
                    <a:bodyPr/>
                    <a:lstStyle/>
                    <a:p>
                      <a:pPr algn="l" fontAlgn="b"/>
                      <a:r>
                        <a:rPr lang="en-US" sz="1200" u="none" strike="noStrike">
                          <a:effectLst/>
                          <a:latin typeface="Arial" panose="020B0604020202020204" pitchFamily="34" charset="0"/>
                          <a:cs typeface="Arial" panose="020B0604020202020204" pitchFamily="34" charset="0"/>
                        </a:rPr>
                        <a:t>GONZALES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LA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7004.73333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16373.515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233.75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202546349"/>
                  </a:ext>
                </a:extLst>
              </a:tr>
              <a:tr h="178283">
                <a:tc>
                  <a:txBody>
                    <a:bodyPr/>
                    <a:lstStyle/>
                    <a:p>
                      <a:pPr algn="l" fontAlgn="b"/>
                      <a:r>
                        <a:rPr lang="en-US" sz="1200" u="none" strike="noStrike">
                          <a:effectLst/>
                          <a:latin typeface="Arial" panose="020B0604020202020204" pitchFamily="34" charset="0"/>
                          <a:cs typeface="Arial" panose="020B0604020202020204" pitchFamily="34" charset="0"/>
                        </a:rPr>
                        <a:t>GULF BREEZE</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FL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18954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43967.3357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231.97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3303889968"/>
                  </a:ext>
                </a:extLst>
              </a:tr>
              <a:tr h="344586">
                <a:tc>
                  <a:txBody>
                    <a:bodyPr/>
                    <a:lstStyle/>
                    <a:p>
                      <a:pPr algn="l" fontAlgn="b"/>
                      <a:r>
                        <a:rPr lang="en-US" sz="1200" u="none" strike="noStrike">
                          <a:effectLst/>
                          <a:latin typeface="Arial" panose="020B0604020202020204" pitchFamily="34" charset="0"/>
                          <a:cs typeface="Arial" panose="020B0604020202020204" pitchFamily="34" charset="0"/>
                        </a:rPr>
                        <a:t>GRANT-VALKARIA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8543.30769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18210.5277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213.16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4072621419"/>
                  </a:ext>
                </a:extLst>
              </a:tr>
              <a:tr h="175143">
                <a:tc>
                  <a:txBody>
                    <a:bodyPr/>
                    <a:lstStyle/>
                    <a:p>
                      <a:pPr algn="l" fontAlgn="b"/>
                      <a:r>
                        <a:rPr lang="en-US" sz="1200" u="none" strike="noStrike" dirty="0">
                          <a:effectLst/>
                          <a:latin typeface="Arial" panose="020B0604020202020204" pitchFamily="34" charset="0"/>
                          <a:cs typeface="Arial" panose="020B0604020202020204" pitchFamily="34" charset="0"/>
                        </a:rPr>
                        <a:t>RAYNE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42073.6647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88455.5271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210.24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2820310995"/>
                  </a:ext>
                </a:extLst>
              </a:tr>
              <a:tr h="175143">
                <a:tc>
                  <a:txBody>
                    <a:bodyPr/>
                    <a:lstStyle/>
                    <a:p>
                      <a:pPr algn="l" fontAlgn="b"/>
                      <a:r>
                        <a:rPr lang="en-US" sz="1200" u="none" strike="noStrike">
                          <a:effectLst/>
                          <a:latin typeface="Arial" panose="020B0604020202020204" pitchFamily="34" charset="0"/>
                          <a:cs typeface="Arial" panose="020B0604020202020204" pitchFamily="34" charset="0"/>
                        </a:rPr>
                        <a:t>BOURG</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141334.148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294408.968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208.31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2353355724"/>
                  </a:ext>
                </a:extLst>
              </a:tr>
              <a:tr h="344586">
                <a:tc>
                  <a:txBody>
                    <a:bodyPr/>
                    <a:lstStyle/>
                    <a:p>
                      <a:pPr algn="l" fontAlgn="b"/>
                      <a:r>
                        <a:rPr lang="en-US" sz="1200" u="none" strike="noStrike">
                          <a:effectLst/>
                          <a:latin typeface="Arial" panose="020B0604020202020204" pitchFamily="34" charset="0"/>
                          <a:cs typeface="Arial" panose="020B0604020202020204" pitchFamily="34" charset="0"/>
                        </a:rPr>
                        <a:t>WEWAHITCHKA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77861.366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159216.934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204.49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3588986753"/>
                  </a:ext>
                </a:extLst>
              </a:tr>
              <a:tr h="175143">
                <a:tc>
                  <a:txBody>
                    <a:bodyPr/>
                    <a:lstStyle/>
                    <a:p>
                      <a:pPr algn="l" fontAlgn="b"/>
                      <a:r>
                        <a:rPr lang="en-US" sz="1200" u="none" strike="noStrike">
                          <a:effectLst/>
                          <a:latin typeface="Arial" panose="020B0604020202020204" pitchFamily="34" charset="0"/>
                          <a:cs typeface="Arial" panose="020B0604020202020204" pitchFamily="34" charset="0"/>
                        </a:rPr>
                        <a:t>COCOA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FL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64799.5294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130232.575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200.98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4154456455"/>
                  </a:ext>
                </a:extLst>
              </a:tr>
              <a:tr h="175143">
                <a:tc>
                  <a:txBody>
                    <a:bodyPr/>
                    <a:lstStyle/>
                    <a:p>
                      <a:pPr algn="l" fontAlgn="b"/>
                      <a:r>
                        <a:rPr lang="en-US" sz="1200" u="none" strike="noStrike">
                          <a:effectLst/>
                          <a:latin typeface="Arial" panose="020B0604020202020204" pitchFamily="34" charset="0"/>
                          <a:cs typeface="Arial" panose="020B0604020202020204" pitchFamily="34" charset="0"/>
                        </a:rPr>
                        <a:t>MOBILE</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AL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156124.556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299103.731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191.58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3436919052"/>
                  </a:ext>
                </a:extLst>
              </a:tr>
              <a:tr h="175143">
                <a:tc>
                  <a:txBody>
                    <a:bodyPr/>
                    <a:lstStyle/>
                    <a:p>
                      <a:pPr algn="l" fontAlgn="b"/>
                      <a:r>
                        <a:rPr lang="en-US" sz="1200" u="none" strike="noStrike">
                          <a:effectLst/>
                          <a:latin typeface="Arial" panose="020B0604020202020204" pitchFamily="34" charset="0"/>
                          <a:cs typeface="Arial" panose="020B0604020202020204" pitchFamily="34" charset="0"/>
                        </a:rPr>
                        <a:t>GRAND BAY</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AL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86957.2083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157719.277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181.38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605466636"/>
                  </a:ext>
                </a:extLst>
              </a:tr>
              <a:tr h="344586">
                <a:tc>
                  <a:txBody>
                    <a:bodyPr/>
                    <a:lstStyle/>
                    <a:p>
                      <a:pPr algn="l" fontAlgn="b"/>
                      <a:r>
                        <a:rPr lang="en-US" sz="1200" u="none" strike="noStrike">
                          <a:effectLst/>
                          <a:latin typeface="Arial" panose="020B0604020202020204" pitchFamily="34" charset="0"/>
                          <a:cs typeface="Arial" panose="020B0604020202020204" pitchFamily="34" charset="0"/>
                        </a:rPr>
                        <a:t>SPANISH FORT</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AL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38238.8571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67591.6146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176.76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2705492744"/>
                  </a:ext>
                </a:extLst>
              </a:tr>
              <a:tr h="175143">
                <a:tc>
                  <a:txBody>
                    <a:bodyPr/>
                    <a:lstStyle/>
                    <a:p>
                      <a:pPr algn="l" fontAlgn="b"/>
                      <a:r>
                        <a:rPr lang="en-US" sz="1200" u="none" strike="noStrike" dirty="0">
                          <a:effectLst/>
                          <a:latin typeface="Arial" panose="020B0604020202020204" pitchFamily="34" charset="0"/>
                          <a:cs typeface="Arial" panose="020B0604020202020204" pitchFamily="34" charset="0"/>
                        </a:rPr>
                        <a:t>INGLIS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167226.303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293266.152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175.37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283374779"/>
                  </a:ext>
                </a:extLst>
              </a:tr>
              <a:tr h="344586">
                <a:tc>
                  <a:txBody>
                    <a:bodyPr/>
                    <a:lstStyle/>
                    <a:p>
                      <a:pPr algn="l" fontAlgn="b"/>
                      <a:r>
                        <a:rPr lang="en-US" sz="1200" u="none" strike="noStrike" dirty="0">
                          <a:effectLst/>
                          <a:latin typeface="Arial" panose="020B0604020202020204" pitchFamily="34" charset="0"/>
                          <a:cs typeface="Arial" panose="020B0604020202020204" pitchFamily="34" charset="0"/>
                        </a:rPr>
                        <a:t>LONGBOAT KEY</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FL</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97050.075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169901.553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175.07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2370140887"/>
                  </a:ext>
                </a:extLst>
              </a:tr>
              <a:tr h="178283">
                <a:tc>
                  <a:txBody>
                    <a:bodyPr/>
                    <a:lstStyle/>
                    <a:p>
                      <a:pPr algn="l" fontAlgn="b"/>
                      <a:r>
                        <a:rPr lang="en-US" sz="1200" u="none" strike="noStrike" dirty="0">
                          <a:effectLst/>
                          <a:latin typeface="Arial" panose="020B0604020202020204" pitchFamily="34" charset="0"/>
                          <a:cs typeface="Arial" panose="020B0604020202020204" pitchFamily="34" charset="0"/>
                        </a:rPr>
                        <a:t>ARNAUDVILLE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5380.8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9319.56283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173.2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1162491682"/>
                  </a:ext>
                </a:extLst>
              </a:tr>
              <a:tr h="175143">
                <a:tc>
                  <a:txBody>
                    <a:bodyPr/>
                    <a:lstStyle/>
                    <a:p>
                      <a:pPr algn="l" fontAlgn="b"/>
                      <a:r>
                        <a:rPr lang="en-US" sz="1200" u="none" strike="noStrike" dirty="0">
                          <a:effectLst/>
                          <a:latin typeface="Arial" panose="020B0604020202020204" pitchFamily="34" charset="0"/>
                          <a:cs typeface="Arial" panose="020B0604020202020204" pitchFamily="34" charset="0"/>
                        </a:rPr>
                        <a:t>GIBSON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39994.2857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67881.0677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169.73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3592650943"/>
                  </a:ext>
                </a:extLst>
              </a:tr>
              <a:tr h="175143">
                <a:tc>
                  <a:txBody>
                    <a:bodyPr/>
                    <a:lstStyle/>
                    <a:p>
                      <a:pPr algn="l" fontAlgn="b"/>
                      <a:r>
                        <a:rPr lang="en-US" sz="1200" u="none" strike="noStrike" dirty="0">
                          <a:effectLst/>
                          <a:latin typeface="Arial" panose="020B0604020202020204" pitchFamily="34" charset="0"/>
                          <a:cs typeface="Arial" panose="020B0604020202020204" pitchFamily="34" charset="0"/>
                        </a:rPr>
                        <a:t>GHEENS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LA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85200.8421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144157.524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169.2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342754087"/>
                  </a:ext>
                </a:extLst>
              </a:tr>
              <a:tr h="178283">
                <a:tc>
                  <a:txBody>
                    <a:bodyPr/>
                    <a:lstStyle/>
                    <a:p>
                      <a:pPr algn="l" fontAlgn="b"/>
                      <a:r>
                        <a:rPr lang="en-US" sz="1200" u="none" strike="noStrike">
                          <a:effectLst/>
                          <a:latin typeface="Arial" panose="020B0604020202020204" pitchFamily="34" charset="0"/>
                          <a:cs typeface="Arial" panose="020B0604020202020204" pitchFamily="34" charset="0"/>
                        </a:rPr>
                        <a:t>PLAQUEMINE</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7278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a:effectLst/>
                          <a:latin typeface="Arial" panose="020B0604020202020204" pitchFamily="34" charset="0"/>
                          <a:cs typeface="Arial" panose="020B0604020202020204" pitchFamily="34" charset="0"/>
                        </a:rPr>
                        <a:t>12176.3965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167.3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138444252"/>
                  </a:ext>
                </a:extLst>
              </a:tr>
              <a:tr h="175143">
                <a:tc>
                  <a:txBody>
                    <a:bodyPr/>
                    <a:lstStyle/>
                    <a:p>
                      <a:pPr algn="l" fontAlgn="b"/>
                      <a:r>
                        <a:rPr lang="en-US" sz="1200" u="none" strike="noStrike">
                          <a:effectLst/>
                          <a:latin typeface="Arial" panose="020B0604020202020204" pitchFamily="34" charset="0"/>
                          <a:cs typeface="Arial" panose="020B0604020202020204" pitchFamily="34" charset="0"/>
                        </a:rPr>
                        <a:t>HARVEY</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a:effectLst/>
                          <a:latin typeface="Arial" panose="020B0604020202020204" pitchFamily="34" charset="0"/>
                          <a:cs typeface="Arial" panose="020B0604020202020204" pitchFamily="34" charset="0"/>
                        </a:rPr>
                        <a:t>LA</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108840.796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r" fontAlgn="b"/>
                      <a:r>
                        <a:rPr lang="en-US" sz="1200" u="none" strike="noStrike" dirty="0">
                          <a:effectLst/>
                          <a:latin typeface="Arial" panose="020B0604020202020204" pitchFamily="34" charset="0"/>
                          <a:cs typeface="Arial" panose="020B0604020202020204" pitchFamily="34" charset="0"/>
                        </a:rPr>
                        <a:t>181033.52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166.33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152" marR="6152" marT="6152" marB="0" anchor="b"/>
                </a:tc>
                <a:extLst>
                  <a:ext uri="{0D108BD9-81ED-4DB2-BD59-A6C34878D82A}">
                    <a16:rowId xmlns:a16="http://schemas.microsoft.com/office/drawing/2014/main" val="1509369665"/>
                  </a:ext>
                </a:extLst>
              </a:tr>
            </a:tbl>
          </a:graphicData>
        </a:graphic>
      </p:graphicFrame>
    </p:spTree>
    <p:extLst>
      <p:ext uri="{BB962C8B-B14F-4D97-AF65-F5344CB8AC3E}">
        <p14:creationId xmlns:p14="http://schemas.microsoft.com/office/powerpoint/2010/main" val="19539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EB60151-4FCB-4B77-97B9-6E2B2A0F940E}"/>
              </a:ext>
            </a:extLst>
          </p:cNvPr>
          <p:cNvGraphicFramePr>
            <a:graphicFrameLocks noGrp="1"/>
          </p:cNvGraphicFramePr>
          <p:nvPr>
            <p:extLst>
              <p:ext uri="{D42A27DB-BD31-4B8C-83A1-F6EECF244321}">
                <p14:modId xmlns:p14="http://schemas.microsoft.com/office/powerpoint/2010/main" val="4028358329"/>
              </p:ext>
            </p:extLst>
          </p:nvPr>
        </p:nvGraphicFramePr>
        <p:xfrm>
          <a:off x="5295207" y="97886"/>
          <a:ext cx="4801984" cy="2341380"/>
        </p:xfrm>
        <a:graphic>
          <a:graphicData uri="http://schemas.openxmlformats.org/drawingml/2006/table">
            <a:tbl>
              <a:tblPr>
                <a:tableStyleId>{5C22544A-7EE6-4342-B048-85BDC9FD1C3A}</a:tableStyleId>
              </a:tblPr>
              <a:tblGrid>
                <a:gridCol w="1002052">
                  <a:extLst>
                    <a:ext uri="{9D8B030D-6E8A-4147-A177-3AD203B41FA5}">
                      <a16:colId xmlns:a16="http://schemas.microsoft.com/office/drawing/2014/main" val="1290747282"/>
                    </a:ext>
                  </a:extLst>
                </a:gridCol>
                <a:gridCol w="519177">
                  <a:extLst>
                    <a:ext uri="{9D8B030D-6E8A-4147-A177-3AD203B41FA5}">
                      <a16:colId xmlns:a16="http://schemas.microsoft.com/office/drawing/2014/main" val="2571477707"/>
                    </a:ext>
                  </a:extLst>
                </a:gridCol>
                <a:gridCol w="1380789">
                  <a:extLst>
                    <a:ext uri="{9D8B030D-6E8A-4147-A177-3AD203B41FA5}">
                      <a16:colId xmlns:a16="http://schemas.microsoft.com/office/drawing/2014/main" val="3679156674"/>
                    </a:ext>
                  </a:extLst>
                </a:gridCol>
                <a:gridCol w="949983">
                  <a:extLst>
                    <a:ext uri="{9D8B030D-6E8A-4147-A177-3AD203B41FA5}">
                      <a16:colId xmlns:a16="http://schemas.microsoft.com/office/drawing/2014/main" val="3546036752"/>
                    </a:ext>
                  </a:extLst>
                </a:gridCol>
                <a:gridCol w="949983">
                  <a:extLst>
                    <a:ext uri="{9D8B030D-6E8A-4147-A177-3AD203B41FA5}">
                      <a16:colId xmlns:a16="http://schemas.microsoft.com/office/drawing/2014/main" val="1335237538"/>
                    </a:ext>
                  </a:extLst>
                </a:gridCol>
              </a:tblGrid>
              <a:tr h="585345">
                <a:tc>
                  <a:txBody>
                    <a:bodyPr/>
                    <a:lstStyle/>
                    <a:p>
                      <a:pPr algn="l" fontAlgn="b"/>
                      <a:r>
                        <a:rPr lang="en-US" sz="1200" b="0" u="none" strike="noStrike" dirty="0" err="1">
                          <a:effectLst/>
                          <a:latin typeface="Arial" panose="020B0604020202020204" pitchFamily="34" charset="0"/>
                          <a:cs typeface="Arial" panose="020B0604020202020204" pitchFamily="34" charset="0"/>
                        </a:rPr>
                        <a:t>dealer_city</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200" b="0" u="none" strike="noStrike" dirty="0" err="1">
                          <a:effectLst/>
                          <a:latin typeface="Arial" panose="020B0604020202020204" pitchFamily="34" charset="0"/>
                          <a:cs typeface="Arial" panose="020B0604020202020204" pitchFamily="34" charset="0"/>
                        </a:rPr>
                        <a:t>dealer_state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200" b="0" u="none" strike="noStrike" dirty="0" err="1">
                          <a:effectLst/>
                          <a:latin typeface="Arial" panose="020B0604020202020204" pitchFamily="34" charset="0"/>
                          <a:cs typeface="Arial" panose="020B0604020202020204" pitchFamily="34" charset="0"/>
                        </a:rPr>
                        <a:t>Mean_Total_lbs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200" b="0" u="none" strike="noStrike" dirty="0" err="1">
                          <a:effectLst/>
                          <a:latin typeface="Arial" panose="020B0604020202020204" pitchFamily="34" charset="0"/>
                          <a:cs typeface="Arial" panose="020B0604020202020204" pitchFamily="34" charset="0"/>
                        </a:rPr>
                        <a:t>SD_Total_lbs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200" b="0" u="none" strike="noStrike">
                          <a:effectLst/>
                          <a:latin typeface="Arial" panose="020B0604020202020204" pitchFamily="34" charset="0"/>
                          <a:cs typeface="Arial" panose="020B0604020202020204" pitchFamily="34" charset="0"/>
                        </a:rPr>
                        <a:t>CoefVar_lbs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742734935"/>
                  </a:ext>
                </a:extLst>
              </a:tr>
              <a:tr h="585345">
                <a:tc>
                  <a:txBody>
                    <a:bodyPr/>
                    <a:lstStyle/>
                    <a:p>
                      <a:pPr algn="l" fontAlgn="b"/>
                      <a:r>
                        <a:rPr lang="en-US" sz="1200" b="0" u="none" strike="noStrike" dirty="0">
                          <a:effectLst/>
                          <a:latin typeface="Arial" panose="020B0604020202020204" pitchFamily="34" charset="0"/>
                          <a:cs typeface="Arial" panose="020B0604020202020204" pitchFamily="34" charset="0"/>
                        </a:rPr>
                        <a:t>BAYOU LA BATRE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200" b="0" u="none" strike="noStrike" dirty="0">
                          <a:effectLst/>
                          <a:latin typeface="Arial" panose="020B0604020202020204" pitchFamily="34" charset="0"/>
                          <a:cs typeface="Arial" panose="020B0604020202020204" pitchFamily="34" charset="0"/>
                        </a:rPr>
                        <a:t>AL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200" b="0" u="none" strike="noStrike" dirty="0">
                          <a:effectLst/>
                          <a:latin typeface="Arial" panose="020B0604020202020204" pitchFamily="34" charset="0"/>
                          <a:cs typeface="Arial" panose="020B0604020202020204" pitchFamily="34" charset="0"/>
                        </a:rPr>
                        <a:t>12781775.4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200" b="0" u="none" strike="noStrike" dirty="0">
                          <a:effectLst/>
                          <a:latin typeface="Arial" panose="020B0604020202020204" pitchFamily="34" charset="0"/>
                          <a:cs typeface="Arial" panose="020B0604020202020204" pitchFamily="34" charset="0"/>
                        </a:rPr>
                        <a:t>3558673.23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200" b="0" u="none" strike="noStrike">
                          <a:effectLst/>
                          <a:latin typeface="Arial" panose="020B0604020202020204" pitchFamily="34" charset="0"/>
                          <a:cs typeface="Arial" panose="020B0604020202020204" pitchFamily="34" charset="0"/>
                        </a:rPr>
                        <a:t>27.84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874976878"/>
                  </a:ext>
                </a:extLst>
              </a:tr>
              <a:tr h="585345">
                <a:tc>
                  <a:txBody>
                    <a:bodyPr/>
                    <a:lstStyle/>
                    <a:p>
                      <a:pPr algn="l" fontAlgn="b"/>
                      <a:r>
                        <a:rPr lang="en-US" sz="1200" b="0" u="none" strike="noStrike" dirty="0">
                          <a:effectLst/>
                          <a:latin typeface="Arial" panose="020B0604020202020204" pitchFamily="34" charset="0"/>
                          <a:cs typeface="Arial" panose="020B0604020202020204" pitchFamily="34" charset="0"/>
                        </a:rPr>
                        <a:t>BAYSIDE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200" b="0" u="none" strike="noStrike" dirty="0">
                          <a:effectLst/>
                          <a:latin typeface="Arial" panose="020B0604020202020204" pitchFamily="34" charset="0"/>
                          <a:cs typeface="Arial" panose="020B0604020202020204" pitchFamily="34" charset="0"/>
                        </a:rPr>
                        <a:t>TX</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200" b="0" u="none" strike="noStrike" dirty="0">
                          <a:effectLst/>
                          <a:latin typeface="Arial" panose="020B0604020202020204" pitchFamily="34" charset="0"/>
                          <a:cs typeface="Arial" panose="020B0604020202020204" pitchFamily="34" charset="0"/>
                        </a:rPr>
                        <a:t>947.9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200" b="0" u="none" strike="noStrike" dirty="0">
                          <a:effectLst/>
                          <a:latin typeface="Arial" panose="020B0604020202020204" pitchFamily="34" charset="0"/>
                          <a:cs typeface="Arial" panose="020B0604020202020204" pitchFamily="34" charset="0"/>
                        </a:rPr>
                        <a:t>259.430766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200" b="0" u="none" strike="noStrike" dirty="0">
                          <a:effectLst/>
                          <a:latin typeface="Arial" panose="020B0604020202020204" pitchFamily="34" charset="0"/>
                          <a:cs typeface="Arial" panose="020B0604020202020204" pitchFamily="34" charset="0"/>
                        </a:rPr>
                        <a:t>27.37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65167942"/>
                  </a:ext>
                </a:extLst>
              </a:tr>
              <a:tr h="585345">
                <a:tc>
                  <a:txBody>
                    <a:bodyPr/>
                    <a:lstStyle/>
                    <a:p>
                      <a:pPr algn="l" fontAlgn="b"/>
                      <a:r>
                        <a:rPr lang="en-US" sz="1200" b="0" u="none" strike="noStrike" dirty="0">
                          <a:effectLst/>
                          <a:latin typeface="Arial" panose="020B0604020202020204" pitchFamily="34" charset="0"/>
                          <a:cs typeface="Arial" panose="020B0604020202020204" pitchFamily="34" charset="0"/>
                        </a:rPr>
                        <a:t>KEY LARGO</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200" b="0" u="none" strike="noStrike" dirty="0">
                          <a:effectLst/>
                          <a:latin typeface="Arial" panose="020B0604020202020204" pitchFamily="34" charset="0"/>
                          <a:cs typeface="Arial" panose="020B0604020202020204" pitchFamily="34" charset="0"/>
                        </a:rPr>
                        <a:t>FL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200" b="0" u="none" strike="noStrike" dirty="0">
                          <a:effectLst/>
                          <a:latin typeface="Arial" panose="020B0604020202020204" pitchFamily="34" charset="0"/>
                          <a:cs typeface="Arial" panose="020B0604020202020204" pitchFamily="34" charset="0"/>
                        </a:rPr>
                        <a:t>387220.269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200" b="0" u="none" strike="noStrike" dirty="0">
                          <a:effectLst/>
                          <a:latin typeface="Arial" panose="020B0604020202020204" pitchFamily="34" charset="0"/>
                          <a:cs typeface="Arial" panose="020B0604020202020204" pitchFamily="34" charset="0"/>
                        </a:rPr>
                        <a:t>75814.8278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US" sz="1200" b="0" u="none" strike="noStrike" dirty="0">
                          <a:effectLst/>
                          <a:latin typeface="Arial" panose="020B0604020202020204" pitchFamily="34" charset="0"/>
                          <a:cs typeface="Arial" panose="020B0604020202020204" pitchFamily="34" charset="0"/>
                        </a:rPr>
                        <a:t>19.58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903337466"/>
                  </a:ext>
                </a:extLst>
              </a:tr>
            </a:tbl>
          </a:graphicData>
        </a:graphic>
      </p:graphicFrame>
      <p:sp>
        <p:nvSpPr>
          <p:cNvPr id="3" name="Text Placeholder 4">
            <a:extLst>
              <a:ext uri="{FF2B5EF4-FFF2-40B4-BE49-F238E27FC236}">
                <a16:creationId xmlns:a16="http://schemas.microsoft.com/office/drawing/2014/main" id="{EFB4E0ED-74CE-437F-BC89-0A0CCF5140B6}"/>
              </a:ext>
            </a:extLst>
          </p:cNvPr>
          <p:cNvSpPr txBox="1">
            <a:spLocks/>
          </p:cNvSpPr>
          <p:nvPr/>
        </p:nvSpPr>
        <p:spPr>
          <a:xfrm>
            <a:off x="80357" y="91439"/>
            <a:ext cx="6420196" cy="388833"/>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9pPr>
          </a:lstStyle>
          <a:p>
            <a:r>
              <a:rPr lang="en-US" b="1" dirty="0"/>
              <a:t>Values and Pounds Low Variation</a:t>
            </a:r>
          </a:p>
        </p:txBody>
      </p:sp>
      <p:graphicFrame>
        <p:nvGraphicFramePr>
          <p:cNvPr id="6" name="Table 5">
            <a:extLst>
              <a:ext uri="{FF2B5EF4-FFF2-40B4-BE49-F238E27FC236}">
                <a16:creationId xmlns:a16="http://schemas.microsoft.com/office/drawing/2014/main" id="{29FBBD45-10AF-4742-BBC7-3EB47A5F1DC9}"/>
              </a:ext>
            </a:extLst>
          </p:cNvPr>
          <p:cNvGraphicFramePr>
            <a:graphicFrameLocks noGrp="1"/>
          </p:cNvGraphicFramePr>
          <p:nvPr>
            <p:extLst>
              <p:ext uri="{D42A27DB-BD31-4B8C-83A1-F6EECF244321}">
                <p14:modId xmlns:p14="http://schemas.microsoft.com/office/powerpoint/2010/main" val="2264975662"/>
              </p:ext>
            </p:extLst>
          </p:nvPr>
        </p:nvGraphicFramePr>
        <p:xfrm>
          <a:off x="164535" y="480272"/>
          <a:ext cx="4424090" cy="6119350"/>
        </p:xfrm>
        <a:graphic>
          <a:graphicData uri="http://schemas.openxmlformats.org/drawingml/2006/table">
            <a:tbl>
              <a:tblPr>
                <a:tableStyleId>{5C22544A-7EE6-4342-B048-85BDC9FD1C3A}</a:tableStyleId>
              </a:tblPr>
              <a:tblGrid>
                <a:gridCol w="884818">
                  <a:extLst>
                    <a:ext uri="{9D8B030D-6E8A-4147-A177-3AD203B41FA5}">
                      <a16:colId xmlns:a16="http://schemas.microsoft.com/office/drawing/2014/main" val="3334439399"/>
                    </a:ext>
                  </a:extLst>
                </a:gridCol>
                <a:gridCol w="884818">
                  <a:extLst>
                    <a:ext uri="{9D8B030D-6E8A-4147-A177-3AD203B41FA5}">
                      <a16:colId xmlns:a16="http://schemas.microsoft.com/office/drawing/2014/main" val="69473467"/>
                    </a:ext>
                  </a:extLst>
                </a:gridCol>
                <a:gridCol w="884818">
                  <a:extLst>
                    <a:ext uri="{9D8B030D-6E8A-4147-A177-3AD203B41FA5}">
                      <a16:colId xmlns:a16="http://schemas.microsoft.com/office/drawing/2014/main" val="3692113993"/>
                    </a:ext>
                  </a:extLst>
                </a:gridCol>
                <a:gridCol w="884818">
                  <a:extLst>
                    <a:ext uri="{9D8B030D-6E8A-4147-A177-3AD203B41FA5}">
                      <a16:colId xmlns:a16="http://schemas.microsoft.com/office/drawing/2014/main" val="1390000008"/>
                    </a:ext>
                  </a:extLst>
                </a:gridCol>
                <a:gridCol w="884818">
                  <a:extLst>
                    <a:ext uri="{9D8B030D-6E8A-4147-A177-3AD203B41FA5}">
                      <a16:colId xmlns:a16="http://schemas.microsoft.com/office/drawing/2014/main" val="1314317317"/>
                    </a:ext>
                  </a:extLst>
                </a:gridCol>
              </a:tblGrid>
              <a:tr h="441124">
                <a:tc>
                  <a:txBody>
                    <a:bodyPr/>
                    <a:lstStyle/>
                    <a:p>
                      <a:pPr algn="l" fontAlgn="b"/>
                      <a:r>
                        <a:rPr lang="en-US" sz="1000" u="none" strike="noStrike">
                          <a:effectLst/>
                        </a:rPr>
                        <a:t>dealer_city</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dirty="0" err="1">
                          <a:effectLst/>
                        </a:rPr>
                        <a:t>dealer_state</a:t>
                      </a:r>
                      <a:endParaRPr lang="en-US" sz="1000" b="0" i="0" u="none" strike="noStrike" dirty="0">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Mean_Total_Val</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SD_Total_Val</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Coefficient_of_Variation</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867640400"/>
                  </a:ext>
                </a:extLst>
              </a:tr>
              <a:tr h="296683">
                <a:tc>
                  <a:txBody>
                    <a:bodyPr/>
                    <a:lstStyle/>
                    <a:p>
                      <a:pPr algn="l" fontAlgn="b"/>
                      <a:r>
                        <a:rPr lang="en-US" sz="1000" u="none" strike="noStrike">
                          <a:effectLst/>
                        </a:rPr>
                        <a:t>GRAND ISLE</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LA</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13212030.8</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5271799.63</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39.9</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1489452674"/>
                  </a:ext>
                </a:extLst>
              </a:tr>
              <a:tr h="296683">
                <a:tc>
                  <a:txBody>
                    <a:bodyPr/>
                    <a:lstStyle/>
                    <a:p>
                      <a:pPr algn="l" fontAlgn="b"/>
                      <a:r>
                        <a:rPr lang="en-US" sz="1000" u="none" strike="noStrike">
                          <a:effectLst/>
                        </a:rPr>
                        <a:t>BOOTHVILLE</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LA</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7983917.86</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3086165.17</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38.65</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2743995272"/>
                  </a:ext>
                </a:extLst>
              </a:tr>
              <a:tr h="441124">
                <a:tc>
                  <a:txBody>
                    <a:bodyPr/>
                    <a:lstStyle/>
                    <a:p>
                      <a:pPr algn="l" fontAlgn="b"/>
                      <a:r>
                        <a:rPr lang="en-US" sz="1000" u="none" strike="noStrike">
                          <a:effectLst/>
                        </a:rPr>
                        <a:t>FORT MYERS BEACH</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FL</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14820950.9</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5604211.51</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37.81</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4174771658"/>
                  </a:ext>
                </a:extLst>
              </a:tr>
              <a:tr h="296683">
                <a:tc>
                  <a:txBody>
                    <a:bodyPr/>
                    <a:lstStyle/>
                    <a:p>
                      <a:pPr algn="l" fontAlgn="b"/>
                      <a:r>
                        <a:rPr lang="en-US" sz="1000" u="none" strike="noStrike">
                          <a:effectLst/>
                        </a:rPr>
                        <a:t>GALVESTON</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TX</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14856877.8</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5514270.71</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37.12</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161477999"/>
                  </a:ext>
                </a:extLst>
              </a:tr>
              <a:tr h="296683">
                <a:tc>
                  <a:txBody>
                    <a:bodyPr/>
                    <a:lstStyle/>
                    <a:p>
                      <a:pPr algn="l" fontAlgn="b"/>
                      <a:r>
                        <a:rPr lang="en-US" sz="1000" u="none" strike="noStrike">
                          <a:effectLst/>
                        </a:rPr>
                        <a:t>NAPLES</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FL</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2573032.32</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935058.081</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36.34</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2119357932"/>
                  </a:ext>
                </a:extLst>
              </a:tr>
              <a:tr h="296683">
                <a:tc>
                  <a:txBody>
                    <a:bodyPr/>
                    <a:lstStyle/>
                    <a:p>
                      <a:pPr algn="l" fontAlgn="b"/>
                      <a:r>
                        <a:rPr lang="en-US" sz="1000" u="none" strike="noStrike">
                          <a:effectLst/>
                        </a:rPr>
                        <a:t>RACELAND</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LA</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1321041.05</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479388.177</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36.29</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2279789306"/>
                  </a:ext>
                </a:extLst>
              </a:tr>
              <a:tr h="296683">
                <a:tc>
                  <a:txBody>
                    <a:bodyPr/>
                    <a:lstStyle/>
                    <a:p>
                      <a:pPr algn="l" fontAlgn="b"/>
                      <a:r>
                        <a:rPr lang="en-US" sz="1000" u="none" strike="noStrike">
                          <a:effectLst/>
                        </a:rPr>
                        <a:t>BAYSIDE</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TX</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1152.1</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406.161284</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35.25</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1466071300"/>
                  </a:ext>
                </a:extLst>
              </a:tr>
              <a:tr h="296683">
                <a:tc>
                  <a:txBody>
                    <a:bodyPr/>
                    <a:lstStyle/>
                    <a:p>
                      <a:pPr algn="l" fontAlgn="b"/>
                      <a:r>
                        <a:rPr lang="en-US" sz="1000" u="none" strike="noStrike">
                          <a:effectLst/>
                        </a:rPr>
                        <a:t>DUCK KEY</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FL</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917949.7</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321299.687</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35</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4200201237"/>
                  </a:ext>
                </a:extLst>
              </a:tr>
              <a:tr h="296683">
                <a:tc>
                  <a:txBody>
                    <a:bodyPr/>
                    <a:lstStyle/>
                    <a:p>
                      <a:pPr algn="l" fontAlgn="b"/>
                      <a:r>
                        <a:rPr lang="en-US" sz="1000" u="none" strike="noStrike">
                          <a:effectLst/>
                        </a:rPr>
                        <a:t>BILOXI</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MS</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21724962.8</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7589952.84</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34.94</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507296529"/>
                  </a:ext>
                </a:extLst>
              </a:tr>
              <a:tr h="296683">
                <a:tc>
                  <a:txBody>
                    <a:bodyPr/>
                    <a:lstStyle/>
                    <a:p>
                      <a:pPr algn="l" fontAlgn="b"/>
                      <a:r>
                        <a:rPr lang="en-US" sz="1000" u="none" strike="noStrike">
                          <a:effectLst/>
                        </a:rPr>
                        <a:t>CROWN POINT</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LA</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4855115.13</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1691959.87</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34.85</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425660655"/>
                  </a:ext>
                </a:extLst>
              </a:tr>
              <a:tr h="296683">
                <a:tc>
                  <a:txBody>
                    <a:bodyPr/>
                    <a:lstStyle/>
                    <a:p>
                      <a:pPr algn="l" fontAlgn="b"/>
                      <a:r>
                        <a:rPr lang="en-US" sz="1000" u="none" strike="noStrike">
                          <a:effectLst/>
                        </a:rPr>
                        <a:t>CLEARWATER</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FL</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975877.429</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332634.015</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34.09</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4145928803"/>
                  </a:ext>
                </a:extLst>
              </a:tr>
              <a:tr h="296683">
                <a:tc>
                  <a:txBody>
                    <a:bodyPr/>
                    <a:lstStyle/>
                    <a:p>
                      <a:pPr algn="l" fontAlgn="b"/>
                      <a:r>
                        <a:rPr lang="en-US" sz="1000" u="none" strike="noStrike">
                          <a:effectLst/>
                        </a:rPr>
                        <a:t>REDINGTON SHORES</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FL</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1246979.75</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421816.06</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33.83</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3613336207"/>
                  </a:ext>
                </a:extLst>
              </a:tr>
              <a:tr h="296683">
                <a:tc>
                  <a:txBody>
                    <a:bodyPr/>
                    <a:lstStyle/>
                    <a:p>
                      <a:pPr algn="l" fontAlgn="b"/>
                      <a:r>
                        <a:rPr lang="en-US" sz="1000" u="none" strike="noStrike">
                          <a:effectLst/>
                        </a:rPr>
                        <a:t>PORT ARTHUR</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TX</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42274703.2</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13580711</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32.12</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3007267569"/>
                  </a:ext>
                </a:extLst>
              </a:tr>
              <a:tr h="296683">
                <a:tc>
                  <a:txBody>
                    <a:bodyPr/>
                    <a:lstStyle/>
                    <a:p>
                      <a:pPr algn="l" fontAlgn="b"/>
                      <a:r>
                        <a:rPr lang="en-US" sz="1000" u="none" strike="noStrike">
                          <a:effectLst/>
                        </a:rPr>
                        <a:t>BAYOU LA BATRE</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AL</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44324629.7</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14163557.9</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31.95</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2831181893"/>
                  </a:ext>
                </a:extLst>
              </a:tr>
              <a:tr h="296683">
                <a:tc>
                  <a:txBody>
                    <a:bodyPr/>
                    <a:lstStyle/>
                    <a:p>
                      <a:pPr algn="l" fontAlgn="b"/>
                      <a:r>
                        <a:rPr lang="en-US" sz="1000" u="none" strike="noStrike">
                          <a:effectLst/>
                        </a:rPr>
                        <a:t>KEY LARGO</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FL</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2185388.41</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689151.974</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31.53</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4028494345"/>
                  </a:ext>
                </a:extLst>
              </a:tr>
              <a:tr h="441124">
                <a:tc>
                  <a:txBody>
                    <a:bodyPr/>
                    <a:lstStyle/>
                    <a:p>
                      <a:pPr algn="l" fontAlgn="b"/>
                      <a:r>
                        <a:rPr lang="en-US" sz="1000" u="none" strike="noStrike">
                          <a:effectLst/>
                        </a:rPr>
                        <a:t>BOLIVAR PENINSULA</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TX</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16433040</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4973069.87</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30.26</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3034690660"/>
                  </a:ext>
                </a:extLst>
              </a:tr>
              <a:tr h="296683">
                <a:tc>
                  <a:txBody>
                    <a:bodyPr/>
                    <a:lstStyle/>
                    <a:p>
                      <a:pPr algn="l" fontAlgn="b"/>
                      <a:r>
                        <a:rPr lang="en-US" sz="1000" u="none" strike="noStrike">
                          <a:effectLst/>
                        </a:rPr>
                        <a:t>CHAUVIN</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LA</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15854400.8</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4778718.88</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30.14</a:t>
                      </a:r>
                      <a:endParaRPr lang="en-US" sz="1000" b="0" i="0" u="none" strike="noStrike">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2966872863"/>
                  </a:ext>
                </a:extLst>
              </a:tr>
              <a:tr h="296683">
                <a:tc>
                  <a:txBody>
                    <a:bodyPr/>
                    <a:lstStyle/>
                    <a:p>
                      <a:pPr algn="l" fontAlgn="b"/>
                      <a:r>
                        <a:rPr lang="en-US" sz="1000" u="none" strike="noStrike" dirty="0">
                          <a:effectLst/>
                        </a:rPr>
                        <a:t>PALACIOS</a:t>
                      </a:r>
                      <a:endParaRPr lang="en-US" sz="1000" b="0" i="0" u="none" strike="noStrike" dirty="0">
                        <a:solidFill>
                          <a:srgbClr val="000000"/>
                        </a:solidFill>
                        <a:effectLst/>
                        <a:latin typeface="Calibri" panose="020F0502020204030204" pitchFamily="34" charset="0"/>
                      </a:endParaRPr>
                    </a:p>
                  </a:txBody>
                  <a:tcPr marL="8233" marR="8233" marT="8233" marB="0" anchor="b"/>
                </a:tc>
                <a:tc>
                  <a:txBody>
                    <a:bodyPr/>
                    <a:lstStyle/>
                    <a:p>
                      <a:pPr algn="l" fontAlgn="b"/>
                      <a:r>
                        <a:rPr lang="en-US" sz="1000" u="none" strike="noStrike">
                          <a:effectLst/>
                        </a:rPr>
                        <a:t>TX</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36234069.1</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a:effectLst/>
                        </a:rPr>
                        <a:t>9561976.82</a:t>
                      </a:r>
                      <a:endParaRPr lang="en-US" sz="1000" b="0" i="0" u="none" strike="noStrike">
                        <a:solidFill>
                          <a:srgbClr val="000000"/>
                        </a:solidFill>
                        <a:effectLst/>
                        <a:latin typeface="Calibri" panose="020F0502020204030204" pitchFamily="34" charset="0"/>
                      </a:endParaRPr>
                    </a:p>
                  </a:txBody>
                  <a:tcPr marL="8233" marR="8233" marT="8233" marB="0" anchor="b"/>
                </a:tc>
                <a:tc>
                  <a:txBody>
                    <a:bodyPr/>
                    <a:lstStyle/>
                    <a:p>
                      <a:pPr algn="r" fontAlgn="b"/>
                      <a:r>
                        <a:rPr lang="en-US" sz="1000" u="none" strike="noStrike" dirty="0">
                          <a:effectLst/>
                        </a:rPr>
                        <a:t>26.39</a:t>
                      </a:r>
                      <a:endParaRPr lang="en-US" sz="1000" b="0" i="0" u="none" strike="noStrike" dirty="0">
                        <a:solidFill>
                          <a:srgbClr val="000000"/>
                        </a:solidFill>
                        <a:effectLst/>
                        <a:latin typeface="Calibri" panose="020F0502020204030204" pitchFamily="34" charset="0"/>
                      </a:endParaRPr>
                    </a:p>
                  </a:txBody>
                  <a:tcPr marL="8233" marR="8233" marT="8233" marB="0" anchor="b"/>
                </a:tc>
                <a:extLst>
                  <a:ext uri="{0D108BD9-81ED-4DB2-BD59-A6C34878D82A}">
                    <a16:rowId xmlns:a16="http://schemas.microsoft.com/office/drawing/2014/main" val="2488918144"/>
                  </a:ext>
                </a:extLst>
              </a:tr>
            </a:tbl>
          </a:graphicData>
        </a:graphic>
      </p:graphicFrame>
      <p:pic>
        <p:nvPicPr>
          <p:cNvPr id="17" name="Content Placeholder 16">
            <a:extLst>
              <a:ext uri="{FF2B5EF4-FFF2-40B4-BE49-F238E27FC236}">
                <a16:creationId xmlns:a16="http://schemas.microsoft.com/office/drawing/2014/main" id="{DDD5B197-141B-4E84-AD35-36802F8077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5838" y="2839925"/>
            <a:ext cx="6875462" cy="2946626"/>
          </a:xfrm>
        </p:spPr>
      </p:pic>
    </p:spTree>
    <p:extLst>
      <p:ext uri="{BB962C8B-B14F-4D97-AF65-F5344CB8AC3E}">
        <p14:creationId xmlns:p14="http://schemas.microsoft.com/office/powerpoint/2010/main" val="125734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70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F0A80-2F87-4369-A3F2-4694AA023455}"/>
              </a:ext>
            </a:extLst>
          </p:cNvPr>
          <p:cNvSpPr>
            <a:spLocks noGrp="1"/>
          </p:cNvSpPr>
          <p:nvPr>
            <p:ph type="title"/>
          </p:nvPr>
        </p:nvSpPr>
        <p:spPr>
          <a:xfrm>
            <a:off x="266962" y="172575"/>
            <a:ext cx="11025434" cy="1125537"/>
          </a:xfrm>
        </p:spPr>
        <p:txBody>
          <a:bodyPr>
            <a:noAutofit/>
          </a:bodyPr>
          <a:lstStyle/>
          <a:p>
            <a:r>
              <a:rPr lang="en-US" sz="2400" b="1" dirty="0">
                <a:latin typeface="Aharoni"/>
              </a:rPr>
              <a:t>In early 2022, SSRG sought to fill the gaps in historic dealer data. Over the course of half a year, researchers have collected and cleaned fisheries landing data from the first year of available data, 1977, to 2013.</a:t>
            </a:r>
          </a:p>
        </p:txBody>
      </p:sp>
      <p:sp>
        <p:nvSpPr>
          <p:cNvPr id="5" name="Text Placeholder 4">
            <a:extLst>
              <a:ext uri="{FF2B5EF4-FFF2-40B4-BE49-F238E27FC236}">
                <a16:creationId xmlns:a16="http://schemas.microsoft.com/office/drawing/2014/main" id="{E8315C3E-FFE0-4B8C-A7FB-252CDB7836C9}"/>
              </a:ext>
            </a:extLst>
          </p:cNvPr>
          <p:cNvSpPr>
            <a:spLocks noGrp="1"/>
          </p:cNvSpPr>
          <p:nvPr>
            <p:ph type="body" idx="1"/>
          </p:nvPr>
        </p:nvSpPr>
        <p:spPr>
          <a:xfrm>
            <a:off x="489644" y="1533871"/>
            <a:ext cx="4649787" cy="576262"/>
          </a:xfrm>
        </p:spPr>
        <p:txBody>
          <a:bodyPr/>
          <a:lstStyle/>
          <a:p>
            <a:r>
              <a:rPr lang="en-US" b="1" dirty="0"/>
              <a:t>Overall data info: </a:t>
            </a:r>
          </a:p>
        </p:txBody>
      </p:sp>
      <p:sp>
        <p:nvSpPr>
          <p:cNvPr id="6" name="Content Placeholder 5">
            <a:extLst>
              <a:ext uri="{FF2B5EF4-FFF2-40B4-BE49-F238E27FC236}">
                <a16:creationId xmlns:a16="http://schemas.microsoft.com/office/drawing/2014/main" id="{BB07C8BC-A575-4DC8-898F-1DCF5F6D1CD8}"/>
              </a:ext>
            </a:extLst>
          </p:cNvPr>
          <p:cNvSpPr>
            <a:spLocks noGrp="1"/>
          </p:cNvSpPr>
          <p:nvPr>
            <p:ph sz="half" idx="2"/>
          </p:nvPr>
        </p:nvSpPr>
        <p:spPr>
          <a:xfrm>
            <a:off x="462271" y="2230667"/>
            <a:ext cx="4937655" cy="4133188"/>
          </a:xfrm>
        </p:spPr>
        <p:txBody>
          <a:bodyPr>
            <a:normAutofit lnSpcReduction="10000"/>
          </a:bodyPr>
          <a:lstStyle/>
          <a:p>
            <a:r>
              <a:rPr lang="en-US" sz="2800" dirty="0">
                <a:solidFill>
                  <a:schemeClr val="tx1"/>
                </a:solidFill>
              </a:rPr>
              <a:t>Dataset stitched together by Anthony </a:t>
            </a:r>
            <a:r>
              <a:rPr lang="en-US" sz="2800" dirty="0" err="1">
                <a:solidFill>
                  <a:schemeClr val="tx1"/>
                </a:solidFill>
              </a:rPr>
              <a:t>Mastitski</a:t>
            </a:r>
            <a:endParaRPr lang="en-US" sz="2800" dirty="0">
              <a:solidFill>
                <a:schemeClr val="tx1"/>
              </a:solidFill>
            </a:endParaRPr>
          </a:p>
          <a:p>
            <a:r>
              <a:rPr lang="en-US" sz="2800" dirty="0">
                <a:solidFill>
                  <a:schemeClr val="tx1"/>
                </a:solidFill>
              </a:rPr>
              <a:t>Goal: calculate fisheries engagement and reliance indicators</a:t>
            </a:r>
          </a:p>
          <a:p>
            <a:r>
              <a:rPr lang="en-US" sz="2800" dirty="0">
                <a:solidFill>
                  <a:schemeClr val="tx1"/>
                </a:solidFill>
              </a:rPr>
              <a:t>to determine how important are fisheries in a community</a:t>
            </a:r>
          </a:p>
          <a:p>
            <a:endParaRPr lang="en-US" dirty="0"/>
          </a:p>
        </p:txBody>
      </p:sp>
      <p:sp>
        <p:nvSpPr>
          <p:cNvPr id="7" name="Text Placeholder 6">
            <a:extLst>
              <a:ext uri="{FF2B5EF4-FFF2-40B4-BE49-F238E27FC236}">
                <a16:creationId xmlns:a16="http://schemas.microsoft.com/office/drawing/2014/main" id="{B853F089-0A88-48B5-8764-186803367534}"/>
              </a:ext>
            </a:extLst>
          </p:cNvPr>
          <p:cNvSpPr>
            <a:spLocks noGrp="1"/>
          </p:cNvSpPr>
          <p:nvPr>
            <p:ph type="body" sz="quarter" idx="3"/>
          </p:nvPr>
        </p:nvSpPr>
        <p:spPr>
          <a:xfrm>
            <a:off x="5680709" y="1476655"/>
            <a:ext cx="4665134" cy="576262"/>
          </a:xfrm>
        </p:spPr>
        <p:txBody>
          <a:bodyPr/>
          <a:lstStyle/>
          <a:p>
            <a:r>
              <a:rPr lang="en-US" b="1" dirty="0"/>
              <a:t>Data Sources</a:t>
            </a:r>
          </a:p>
        </p:txBody>
      </p:sp>
      <p:sp>
        <p:nvSpPr>
          <p:cNvPr id="8" name="Content Placeholder 7">
            <a:extLst>
              <a:ext uri="{FF2B5EF4-FFF2-40B4-BE49-F238E27FC236}">
                <a16:creationId xmlns:a16="http://schemas.microsoft.com/office/drawing/2014/main" id="{A3AB1C30-52DD-45E6-88F9-26D2067C24FB}"/>
              </a:ext>
            </a:extLst>
          </p:cNvPr>
          <p:cNvSpPr>
            <a:spLocks noGrp="1"/>
          </p:cNvSpPr>
          <p:nvPr>
            <p:ph sz="quarter" idx="4"/>
          </p:nvPr>
        </p:nvSpPr>
        <p:spPr>
          <a:xfrm>
            <a:off x="5680709" y="2241623"/>
            <a:ext cx="4929188" cy="4242303"/>
          </a:xfrm>
        </p:spPr>
        <p:txBody>
          <a:bodyPr>
            <a:normAutofit lnSpcReduction="10000"/>
          </a:bodyPr>
          <a:lstStyle/>
          <a:p>
            <a:r>
              <a:rPr lang="en-US" sz="2800" dirty="0">
                <a:solidFill>
                  <a:schemeClr val="tx1"/>
                </a:solidFill>
              </a:rPr>
              <a:t>Accumulative Landings System (ALS)</a:t>
            </a:r>
          </a:p>
          <a:p>
            <a:r>
              <a:rPr lang="en-US" sz="2800" dirty="0">
                <a:solidFill>
                  <a:schemeClr val="tx1"/>
                </a:solidFill>
              </a:rPr>
              <a:t>Gulf States Marine Fisheries Commission (GSMFC)</a:t>
            </a:r>
          </a:p>
          <a:p>
            <a:r>
              <a:rPr lang="en-US" sz="2800" dirty="0"/>
              <a:t>Shrimp data is extracted from NOAA-SEFSC Gulf Shrimp System. </a:t>
            </a:r>
          </a:p>
          <a:p>
            <a:endParaRPr lang="en-US" sz="2800" dirty="0">
              <a:solidFill>
                <a:schemeClr val="tx1"/>
              </a:solidFill>
            </a:endParaRPr>
          </a:p>
          <a:p>
            <a:endParaRPr lang="en-US" dirty="0"/>
          </a:p>
        </p:txBody>
      </p:sp>
    </p:spTree>
    <p:extLst>
      <p:ext uri="{BB962C8B-B14F-4D97-AF65-F5344CB8AC3E}">
        <p14:creationId xmlns:p14="http://schemas.microsoft.com/office/powerpoint/2010/main" val="138230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8315C3E-FFE0-4B8C-A7FB-252CDB7836C9}"/>
              </a:ext>
            </a:extLst>
          </p:cNvPr>
          <p:cNvSpPr>
            <a:spLocks noGrp="1"/>
          </p:cNvSpPr>
          <p:nvPr>
            <p:ph type="body" idx="1"/>
          </p:nvPr>
        </p:nvSpPr>
        <p:spPr>
          <a:xfrm>
            <a:off x="267859" y="125949"/>
            <a:ext cx="4649787" cy="576262"/>
          </a:xfrm>
        </p:spPr>
        <p:txBody>
          <a:bodyPr/>
          <a:lstStyle/>
          <a:p>
            <a:r>
              <a:rPr lang="en-US" b="1" dirty="0"/>
              <a:t>Overall data info: </a:t>
            </a:r>
          </a:p>
        </p:txBody>
      </p:sp>
      <p:sp>
        <p:nvSpPr>
          <p:cNvPr id="6" name="Content Placeholder 5">
            <a:extLst>
              <a:ext uri="{FF2B5EF4-FFF2-40B4-BE49-F238E27FC236}">
                <a16:creationId xmlns:a16="http://schemas.microsoft.com/office/drawing/2014/main" id="{BB07C8BC-A575-4DC8-898F-1DCF5F6D1CD8}"/>
              </a:ext>
            </a:extLst>
          </p:cNvPr>
          <p:cNvSpPr>
            <a:spLocks noGrp="1"/>
          </p:cNvSpPr>
          <p:nvPr>
            <p:ph sz="half" idx="2"/>
          </p:nvPr>
        </p:nvSpPr>
        <p:spPr>
          <a:xfrm>
            <a:off x="512261" y="785091"/>
            <a:ext cx="11167477" cy="5745018"/>
          </a:xfrm>
        </p:spPr>
        <p:txBody>
          <a:bodyPr>
            <a:normAutofit lnSpcReduction="10000"/>
          </a:bodyPr>
          <a:lstStyle/>
          <a:p>
            <a:r>
              <a:rPr lang="en-US" sz="2300" b="1" dirty="0">
                <a:solidFill>
                  <a:schemeClr val="tx1"/>
                </a:solidFill>
              </a:rPr>
              <a:t>Many states have transitioned in the last few decades to the Trip Ticket program</a:t>
            </a:r>
          </a:p>
          <a:p>
            <a:r>
              <a:rPr lang="en-US" sz="2300" b="1" dirty="0">
                <a:solidFill>
                  <a:schemeClr val="tx1"/>
                </a:solidFill>
              </a:rPr>
              <a:t>Historic fisheries landings data has not always been digitized in the transition process</a:t>
            </a:r>
          </a:p>
          <a:p>
            <a:r>
              <a:rPr lang="en-US" sz="2300" b="1" dirty="0">
                <a:solidFill>
                  <a:schemeClr val="tx1"/>
                </a:solidFill>
              </a:rPr>
              <a:t>The 2022 effort sought to fill gaps in the historic dealer data</a:t>
            </a:r>
          </a:p>
          <a:p>
            <a:r>
              <a:rPr lang="en-US" sz="2300" b="1" dirty="0">
                <a:solidFill>
                  <a:schemeClr val="tx1"/>
                </a:solidFill>
              </a:rPr>
              <a:t>All of the data was first downloaded – each year from 1977</a:t>
            </a:r>
          </a:p>
          <a:p>
            <a:r>
              <a:rPr lang="en-US" sz="2300" b="1" dirty="0">
                <a:solidFill>
                  <a:schemeClr val="tx1"/>
                </a:solidFill>
              </a:rPr>
              <a:t>Later years had more info on dealer names compared to early data so this later info was used to complete the dataset when possible</a:t>
            </a:r>
          </a:p>
          <a:p>
            <a:r>
              <a:rPr lang="en-US" sz="2300" b="1" dirty="0">
                <a:solidFill>
                  <a:schemeClr val="tx1"/>
                </a:solidFill>
              </a:rPr>
              <a:t>Data sources used for cross-reference: The Annual Interstate Certified Shellfish Shipper’s List, state business directories, online newspaper archives</a:t>
            </a:r>
          </a:p>
          <a:p>
            <a:r>
              <a:rPr lang="en-US" sz="2300" b="1" dirty="0">
                <a:solidFill>
                  <a:schemeClr val="tx1"/>
                </a:solidFill>
              </a:rPr>
              <a:t>All states were contacted to collect all digitized data available before Trip Ticket data collections. </a:t>
            </a:r>
          </a:p>
          <a:p>
            <a:r>
              <a:rPr lang="en-US" sz="2300" b="1" dirty="0">
                <a:solidFill>
                  <a:schemeClr val="tx1"/>
                </a:solidFill>
              </a:rPr>
              <a:t>Dataset contains info on:  year, state of landing, county, dealer code, species, pounds weight, ex-vessel value price (paid to the fishing vessel)</a:t>
            </a:r>
          </a:p>
          <a:p>
            <a:endParaRPr lang="en-US" dirty="0"/>
          </a:p>
          <a:p>
            <a:pPr marL="0" indent="0">
              <a:buNone/>
            </a:pPr>
            <a:endParaRPr lang="en-US" dirty="0"/>
          </a:p>
        </p:txBody>
      </p:sp>
    </p:spTree>
    <p:extLst>
      <p:ext uri="{BB962C8B-B14F-4D97-AF65-F5344CB8AC3E}">
        <p14:creationId xmlns:p14="http://schemas.microsoft.com/office/powerpoint/2010/main" val="4020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8315C3E-FFE0-4B8C-A7FB-252CDB7836C9}"/>
              </a:ext>
            </a:extLst>
          </p:cNvPr>
          <p:cNvSpPr>
            <a:spLocks noGrp="1"/>
          </p:cNvSpPr>
          <p:nvPr>
            <p:ph type="body" idx="1"/>
          </p:nvPr>
        </p:nvSpPr>
        <p:spPr>
          <a:xfrm>
            <a:off x="379095" y="425309"/>
            <a:ext cx="7168872" cy="576262"/>
          </a:xfrm>
        </p:spPr>
        <p:txBody>
          <a:bodyPr/>
          <a:lstStyle/>
          <a:p>
            <a:r>
              <a:rPr lang="en-US" sz="4000" b="1" dirty="0"/>
              <a:t>Trip Ticket Transition years </a:t>
            </a:r>
          </a:p>
        </p:txBody>
      </p:sp>
      <p:sp>
        <p:nvSpPr>
          <p:cNvPr id="6" name="Content Placeholder 5">
            <a:extLst>
              <a:ext uri="{FF2B5EF4-FFF2-40B4-BE49-F238E27FC236}">
                <a16:creationId xmlns:a16="http://schemas.microsoft.com/office/drawing/2014/main" id="{BB07C8BC-A575-4DC8-898F-1DCF5F6D1CD8}"/>
              </a:ext>
            </a:extLst>
          </p:cNvPr>
          <p:cNvSpPr>
            <a:spLocks noGrp="1"/>
          </p:cNvSpPr>
          <p:nvPr>
            <p:ph sz="half" idx="2"/>
          </p:nvPr>
        </p:nvSpPr>
        <p:spPr>
          <a:xfrm>
            <a:off x="2475344" y="1097279"/>
            <a:ext cx="6132947" cy="5488247"/>
          </a:xfrm>
        </p:spPr>
        <p:txBody>
          <a:bodyPr>
            <a:normAutofit/>
          </a:bodyPr>
          <a:lstStyle/>
          <a:p>
            <a:endParaRPr lang="en-US" dirty="0"/>
          </a:p>
          <a:p>
            <a:pPr>
              <a:lnSpc>
                <a:spcPct val="150000"/>
              </a:lnSpc>
            </a:pPr>
            <a:r>
              <a:rPr lang="en-US" sz="4800" b="1" dirty="0">
                <a:solidFill>
                  <a:schemeClr val="tx1"/>
                </a:solidFill>
              </a:rPr>
              <a:t>Florida – 1985</a:t>
            </a:r>
          </a:p>
          <a:p>
            <a:pPr>
              <a:lnSpc>
                <a:spcPct val="150000"/>
              </a:lnSpc>
            </a:pPr>
            <a:r>
              <a:rPr lang="en-US" sz="4800" b="1" dirty="0">
                <a:solidFill>
                  <a:schemeClr val="tx1"/>
                </a:solidFill>
              </a:rPr>
              <a:t>Louisiana - 1999</a:t>
            </a:r>
          </a:p>
          <a:p>
            <a:pPr>
              <a:lnSpc>
                <a:spcPct val="150000"/>
              </a:lnSpc>
            </a:pPr>
            <a:r>
              <a:rPr lang="en-US" sz="4800" b="1" dirty="0">
                <a:solidFill>
                  <a:schemeClr val="tx1"/>
                </a:solidFill>
              </a:rPr>
              <a:t>Alabama- 2000</a:t>
            </a:r>
          </a:p>
          <a:p>
            <a:pPr>
              <a:lnSpc>
                <a:spcPct val="150000"/>
              </a:lnSpc>
            </a:pPr>
            <a:r>
              <a:rPr lang="en-US" sz="4800" b="1" dirty="0">
                <a:solidFill>
                  <a:schemeClr val="tx1"/>
                </a:solidFill>
              </a:rPr>
              <a:t>Texas- 2007</a:t>
            </a:r>
          </a:p>
          <a:p>
            <a:pPr marL="0" indent="0">
              <a:lnSpc>
                <a:spcPct val="150000"/>
              </a:lnSpc>
              <a:buNone/>
            </a:pPr>
            <a:endParaRPr lang="en-US" sz="3200" dirty="0">
              <a:solidFill>
                <a:schemeClr val="tx1"/>
              </a:solidFill>
            </a:endParaRPr>
          </a:p>
          <a:p>
            <a:pPr marL="0" indent="0">
              <a:buNone/>
            </a:pPr>
            <a:endParaRPr lang="en-US" dirty="0"/>
          </a:p>
        </p:txBody>
      </p:sp>
      <p:sp>
        <p:nvSpPr>
          <p:cNvPr id="11" name="Content Placeholder 5">
            <a:extLst>
              <a:ext uri="{FF2B5EF4-FFF2-40B4-BE49-F238E27FC236}">
                <a16:creationId xmlns:a16="http://schemas.microsoft.com/office/drawing/2014/main" id="{8A93C960-B63F-489B-B088-2B4A849CA04A}"/>
              </a:ext>
            </a:extLst>
          </p:cNvPr>
          <p:cNvSpPr txBox="1">
            <a:spLocks/>
          </p:cNvSpPr>
          <p:nvPr/>
        </p:nvSpPr>
        <p:spPr>
          <a:xfrm>
            <a:off x="272563" y="4245207"/>
            <a:ext cx="11167477" cy="140543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endParaRPr lang="en-US" dirty="0"/>
          </a:p>
          <a:p>
            <a:endParaRPr lang="en-US" dirty="0"/>
          </a:p>
        </p:txBody>
      </p:sp>
      <p:sp>
        <p:nvSpPr>
          <p:cNvPr id="12" name="Content Placeholder 5">
            <a:extLst>
              <a:ext uri="{FF2B5EF4-FFF2-40B4-BE49-F238E27FC236}">
                <a16:creationId xmlns:a16="http://schemas.microsoft.com/office/drawing/2014/main" id="{CADA3563-EB74-4029-9646-955A9D7B5FB2}"/>
              </a:ext>
            </a:extLst>
          </p:cNvPr>
          <p:cNvSpPr txBox="1">
            <a:spLocks/>
          </p:cNvSpPr>
          <p:nvPr/>
        </p:nvSpPr>
        <p:spPr>
          <a:xfrm>
            <a:off x="379095" y="4644161"/>
            <a:ext cx="11167477" cy="21472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287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5">
            <a:extLst>
              <a:ext uri="{FF2B5EF4-FFF2-40B4-BE49-F238E27FC236}">
                <a16:creationId xmlns:a16="http://schemas.microsoft.com/office/drawing/2014/main" id="{CADA3563-EB74-4029-9646-955A9D7B5FB2}"/>
              </a:ext>
            </a:extLst>
          </p:cNvPr>
          <p:cNvSpPr txBox="1">
            <a:spLocks/>
          </p:cNvSpPr>
          <p:nvPr/>
        </p:nvSpPr>
        <p:spPr>
          <a:xfrm>
            <a:off x="379095" y="1228436"/>
            <a:ext cx="11167477" cy="488603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3200" dirty="0">
                <a:solidFill>
                  <a:schemeClr val="tx1"/>
                </a:solidFill>
              </a:rPr>
              <a:t>No digitized data before the Trip Ticket program for Texas and Louisiana </a:t>
            </a:r>
          </a:p>
          <a:p>
            <a:r>
              <a:rPr lang="en-US" sz="3200" dirty="0">
                <a:solidFill>
                  <a:schemeClr val="tx1"/>
                </a:solidFill>
              </a:rPr>
              <a:t>Uneven data availability can influence trends</a:t>
            </a:r>
          </a:p>
          <a:p>
            <a:r>
              <a:rPr lang="en-US" sz="3200" dirty="0">
                <a:solidFill>
                  <a:schemeClr val="tx1"/>
                </a:solidFill>
              </a:rPr>
              <a:t>Shrimp data seems to be most reliable</a:t>
            </a:r>
          </a:p>
          <a:p>
            <a:pPr marL="0" indent="0">
              <a:buNone/>
            </a:pPr>
            <a:endParaRPr lang="en-US" sz="3200" dirty="0"/>
          </a:p>
          <a:p>
            <a:pPr marL="0" indent="0">
              <a:buNone/>
            </a:pPr>
            <a:endParaRPr lang="en-US" sz="3200" dirty="0"/>
          </a:p>
          <a:p>
            <a:pPr marL="0" indent="0">
              <a:buNone/>
            </a:pPr>
            <a:endParaRPr lang="en-US" sz="3200" dirty="0"/>
          </a:p>
          <a:p>
            <a:pPr marL="0" indent="0">
              <a:buNone/>
            </a:pPr>
            <a:endParaRPr lang="en-US" dirty="0"/>
          </a:p>
          <a:p>
            <a:pPr marL="0" indent="0">
              <a:buNone/>
            </a:pPr>
            <a:endParaRPr lang="en-US" dirty="0"/>
          </a:p>
          <a:p>
            <a:endParaRPr lang="en-US" dirty="0"/>
          </a:p>
        </p:txBody>
      </p:sp>
      <p:sp>
        <p:nvSpPr>
          <p:cNvPr id="15" name="Text Placeholder 4">
            <a:extLst>
              <a:ext uri="{FF2B5EF4-FFF2-40B4-BE49-F238E27FC236}">
                <a16:creationId xmlns:a16="http://schemas.microsoft.com/office/drawing/2014/main" id="{B359E850-7857-44E4-8AC7-B0F4A7502A0F}"/>
              </a:ext>
            </a:extLst>
          </p:cNvPr>
          <p:cNvSpPr txBox="1">
            <a:spLocks/>
          </p:cNvSpPr>
          <p:nvPr/>
        </p:nvSpPr>
        <p:spPr>
          <a:xfrm>
            <a:off x="379095" y="299462"/>
            <a:ext cx="4649787"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j-lt"/>
                <a:ea typeface="+mj-ea"/>
                <a:cs typeface="+mj-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tx1"/>
                </a:solidFill>
                <a:latin typeface="+mj-lt"/>
                <a:ea typeface="+mj-ea"/>
                <a:cs typeface="+mj-cs"/>
              </a:defRPr>
            </a:lvl9pPr>
          </a:lstStyle>
          <a:p>
            <a:r>
              <a:rPr lang="en-US" b="1" dirty="0"/>
              <a:t>Limitations and Strengths</a:t>
            </a:r>
          </a:p>
        </p:txBody>
      </p:sp>
    </p:spTree>
    <p:extLst>
      <p:ext uri="{BB962C8B-B14F-4D97-AF65-F5344CB8AC3E}">
        <p14:creationId xmlns:p14="http://schemas.microsoft.com/office/powerpoint/2010/main" val="68463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EEE3E7-0CE2-4BDC-A3B7-5EDFBD31CD4F}"/>
              </a:ext>
            </a:extLst>
          </p:cNvPr>
          <p:cNvSpPr>
            <a:spLocks noGrp="1"/>
          </p:cNvSpPr>
          <p:nvPr>
            <p:ph type="title"/>
          </p:nvPr>
        </p:nvSpPr>
        <p:spPr>
          <a:xfrm>
            <a:off x="776263" y="441036"/>
            <a:ext cx="3401064" cy="1447800"/>
          </a:xfrm>
        </p:spPr>
        <p:txBody>
          <a:bodyPr/>
          <a:lstStyle/>
          <a:p>
            <a:r>
              <a:rPr lang="en-US" b="1" dirty="0"/>
              <a:t>Coefficient of Variation (CV)</a:t>
            </a:r>
          </a:p>
        </p:txBody>
      </p:sp>
      <p:sp>
        <p:nvSpPr>
          <p:cNvPr id="5" name="Content Placeholder 4">
            <a:extLst>
              <a:ext uri="{FF2B5EF4-FFF2-40B4-BE49-F238E27FC236}">
                <a16:creationId xmlns:a16="http://schemas.microsoft.com/office/drawing/2014/main" id="{B6A9093B-7049-4A77-9C11-4448102D1729}"/>
              </a:ext>
            </a:extLst>
          </p:cNvPr>
          <p:cNvSpPr>
            <a:spLocks noGrp="1"/>
          </p:cNvSpPr>
          <p:nvPr>
            <p:ph idx="1"/>
          </p:nvPr>
        </p:nvSpPr>
        <p:spPr/>
        <p:txBody>
          <a:bodyPr>
            <a:normAutofit fontScale="92500" lnSpcReduction="10000"/>
          </a:bodyPr>
          <a:lstStyle/>
          <a:p>
            <a:r>
              <a:rPr lang="en-US" dirty="0">
                <a:solidFill>
                  <a:schemeClr val="tx1"/>
                </a:solidFill>
              </a:rPr>
              <a:t>In practical terms, a CV value of 100.6 indicates that the variability in the total landed fish values for that city is substantial, and the mean may not be a reliable summary measure on its own. Analysts often use the CV to assess the relative dispersion or stability of a variable, and a higher CV suggests higher relative variability.</a:t>
            </a:r>
          </a:p>
          <a:p>
            <a:r>
              <a:rPr lang="en-US" dirty="0">
                <a:solidFill>
                  <a:schemeClr val="tx1"/>
                </a:solidFill>
              </a:rPr>
              <a:t>Note: When calculating the coefficient of variation (CV) for a city, the mean (average) is computed based on the values available for that specific city across the years where data is available. It doesn't consider data from other cities or years.</a:t>
            </a:r>
          </a:p>
        </p:txBody>
      </p:sp>
      <p:sp>
        <p:nvSpPr>
          <p:cNvPr id="6" name="Text Placeholder 5">
            <a:extLst>
              <a:ext uri="{FF2B5EF4-FFF2-40B4-BE49-F238E27FC236}">
                <a16:creationId xmlns:a16="http://schemas.microsoft.com/office/drawing/2014/main" id="{FBD02CD1-8642-40D1-86E5-3D75B263943C}"/>
              </a:ext>
            </a:extLst>
          </p:cNvPr>
          <p:cNvSpPr>
            <a:spLocks noGrp="1"/>
          </p:cNvSpPr>
          <p:nvPr>
            <p:ph type="body" sz="half" idx="2"/>
          </p:nvPr>
        </p:nvSpPr>
        <p:spPr>
          <a:xfrm>
            <a:off x="619245" y="2371898"/>
            <a:ext cx="3401063" cy="2895599"/>
          </a:xfrm>
        </p:spPr>
        <p:txBody>
          <a:bodyPr>
            <a:normAutofit/>
          </a:bodyPr>
          <a:lstStyle/>
          <a:p>
            <a:r>
              <a:rPr lang="en-US" sz="1800" b="1" dirty="0">
                <a:solidFill>
                  <a:schemeClr val="tx1"/>
                </a:solidFill>
              </a:rPr>
              <a:t>A measure of relative variability</a:t>
            </a:r>
          </a:p>
          <a:p>
            <a:r>
              <a:rPr lang="en-US" sz="1800" b="1" dirty="0">
                <a:solidFill>
                  <a:schemeClr val="tx1"/>
                </a:solidFill>
              </a:rPr>
              <a:t>Standard deviation / mean = %</a:t>
            </a:r>
          </a:p>
          <a:p>
            <a:r>
              <a:rPr lang="en-US" sz="1800" b="1" dirty="0">
                <a:solidFill>
                  <a:schemeClr val="tx1"/>
                </a:solidFill>
              </a:rPr>
              <a:t>A high CV = high variation in values; mean not a good measure </a:t>
            </a:r>
          </a:p>
        </p:txBody>
      </p:sp>
    </p:spTree>
    <p:extLst>
      <p:ext uri="{BB962C8B-B14F-4D97-AF65-F5344CB8AC3E}">
        <p14:creationId xmlns:p14="http://schemas.microsoft.com/office/powerpoint/2010/main" val="71253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EEE3E7-0CE2-4BDC-A3B7-5EDFBD31CD4F}"/>
              </a:ext>
            </a:extLst>
          </p:cNvPr>
          <p:cNvSpPr>
            <a:spLocks noGrp="1"/>
          </p:cNvSpPr>
          <p:nvPr>
            <p:ph type="title"/>
          </p:nvPr>
        </p:nvSpPr>
        <p:spPr>
          <a:xfrm>
            <a:off x="318451" y="291905"/>
            <a:ext cx="9317917" cy="538089"/>
          </a:xfrm>
        </p:spPr>
        <p:txBody>
          <a:bodyPr/>
          <a:lstStyle/>
          <a:p>
            <a:r>
              <a:rPr lang="en-US" b="1" dirty="0"/>
              <a:t>Coefficient of Variation (CV)</a:t>
            </a:r>
          </a:p>
        </p:txBody>
      </p:sp>
      <p:sp>
        <p:nvSpPr>
          <p:cNvPr id="5" name="Content Placeholder 4">
            <a:extLst>
              <a:ext uri="{FF2B5EF4-FFF2-40B4-BE49-F238E27FC236}">
                <a16:creationId xmlns:a16="http://schemas.microsoft.com/office/drawing/2014/main" id="{B6A9093B-7049-4A77-9C11-4448102D1729}"/>
              </a:ext>
            </a:extLst>
          </p:cNvPr>
          <p:cNvSpPr>
            <a:spLocks noGrp="1"/>
          </p:cNvSpPr>
          <p:nvPr>
            <p:ph idx="1"/>
          </p:nvPr>
        </p:nvSpPr>
        <p:spPr>
          <a:xfrm>
            <a:off x="318451" y="1100667"/>
            <a:ext cx="11554681" cy="5308600"/>
          </a:xfrm>
        </p:spPr>
        <p:txBody>
          <a:bodyPr>
            <a:normAutofit/>
          </a:bodyPr>
          <a:lstStyle/>
          <a:p>
            <a:pPr marL="0" indent="0">
              <a:buNone/>
            </a:pPr>
            <a:r>
              <a:rPr lang="en-US" dirty="0">
                <a:solidFill>
                  <a:schemeClr val="tx1"/>
                </a:solidFill>
              </a:rPr>
              <a:t>Low Variability: In many cases, a CV below 10% is considered relatively low variability. This implies that the standard deviation is small compared to the mean, suggesting that the values are closely clustered around the average.</a:t>
            </a:r>
          </a:p>
          <a:p>
            <a:pPr marL="0" indent="0">
              <a:buNone/>
            </a:pPr>
            <a:endParaRPr lang="en-US" dirty="0">
              <a:solidFill>
                <a:schemeClr val="tx1"/>
              </a:solidFill>
            </a:endParaRPr>
          </a:p>
          <a:p>
            <a:r>
              <a:rPr lang="en-US" dirty="0">
                <a:solidFill>
                  <a:schemeClr val="tx1"/>
                </a:solidFill>
              </a:rPr>
              <a:t>Moderate Variability: A CV between 10% and 30% is often considered moderate variability. It indicates a moderate level of dispersion around the mean.</a:t>
            </a:r>
          </a:p>
          <a:p>
            <a:r>
              <a:rPr lang="en-US" dirty="0">
                <a:solidFill>
                  <a:schemeClr val="tx1"/>
                </a:solidFill>
              </a:rPr>
              <a:t>High Variability: A CV above 30% is generally considered high variability. This suggests that the values are more spread out, and there is a substantial degree of fluctuation relative to the mean.</a:t>
            </a:r>
          </a:p>
          <a:p>
            <a:r>
              <a:rPr lang="en-US" dirty="0">
                <a:solidFill>
                  <a:schemeClr val="tx1"/>
                </a:solidFill>
              </a:rPr>
              <a:t>This is what where we need to have a conversation about how we will define high and low variability</a:t>
            </a:r>
          </a:p>
        </p:txBody>
      </p:sp>
    </p:spTree>
    <p:extLst>
      <p:ext uri="{BB962C8B-B14F-4D97-AF65-F5344CB8AC3E}">
        <p14:creationId xmlns:p14="http://schemas.microsoft.com/office/powerpoint/2010/main" val="3307364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8727BB2-C0AC-4E54-B157-039962F8140F}"/>
              </a:ext>
            </a:extLst>
          </p:cNvPr>
          <p:cNvPicPr>
            <a:picLocks noGrp="1" noChangeAspect="1"/>
          </p:cNvPicPr>
          <p:nvPr>
            <p:ph idx="1"/>
          </p:nvPr>
        </p:nvPicPr>
        <p:blipFill>
          <a:blip r:embed="rId2"/>
          <a:stretch>
            <a:fillRect/>
          </a:stretch>
        </p:blipFill>
        <p:spPr>
          <a:xfrm>
            <a:off x="471588" y="96548"/>
            <a:ext cx="4295775" cy="2466975"/>
          </a:xfrm>
          <a:prstGeom prst="rect">
            <a:avLst/>
          </a:prstGeom>
        </p:spPr>
      </p:pic>
      <p:sp>
        <p:nvSpPr>
          <p:cNvPr id="11" name="TextBox 10">
            <a:extLst>
              <a:ext uri="{FF2B5EF4-FFF2-40B4-BE49-F238E27FC236}">
                <a16:creationId xmlns:a16="http://schemas.microsoft.com/office/drawing/2014/main" id="{163185F8-FCFE-4A6F-88EC-3D2FB8ED7DC5}"/>
              </a:ext>
            </a:extLst>
          </p:cNvPr>
          <p:cNvSpPr txBox="1"/>
          <p:nvPr/>
        </p:nvSpPr>
        <p:spPr>
          <a:xfrm>
            <a:off x="74815" y="377824"/>
            <a:ext cx="377026" cy="369332"/>
          </a:xfrm>
          <a:prstGeom prst="rect">
            <a:avLst/>
          </a:prstGeom>
          <a:noFill/>
        </p:spPr>
        <p:txBody>
          <a:bodyPr wrap="none" rtlCol="0">
            <a:spAutoFit/>
          </a:bodyPr>
          <a:lstStyle/>
          <a:p>
            <a:r>
              <a:rPr lang="en-US" dirty="0"/>
              <a:t>1.</a:t>
            </a:r>
          </a:p>
        </p:txBody>
      </p:sp>
      <p:sp>
        <p:nvSpPr>
          <p:cNvPr id="12" name="TextBox 11">
            <a:extLst>
              <a:ext uri="{FF2B5EF4-FFF2-40B4-BE49-F238E27FC236}">
                <a16:creationId xmlns:a16="http://schemas.microsoft.com/office/drawing/2014/main" id="{338AF07A-7A51-4554-BCDA-51FB1D1E3F9F}"/>
              </a:ext>
            </a:extLst>
          </p:cNvPr>
          <p:cNvSpPr txBox="1"/>
          <p:nvPr/>
        </p:nvSpPr>
        <p:spPr>
          <a:xfrm>
            <a:off x="80890" y="2949227"/>
            <a:ext cx="377026" cy="369332"/>
          </a:xfrm>
          <a:prstGeom prst="rect">
            <a:avLst/>
          </a:prstGeom>
          <a:noFill/>
        </p:spPr>
        <p:txBody>
          <a:bodyPr wrap="none" rtlCol="0">
            <a:spAutoFit/>
          </a:bodyPr>
          <a:lstStyle/>
          <a:p>
            <a:r>
              <a:rPr lang="en-US" dirty="0"/>
              <a:t>2.</a:t>
            </a:r>
          </a:p>
        </p:txBody>
      </p:sp>
      <p:pic>
        <p:nvPicPr>
          <p:cNvPr id="13" name="Picture 12">
            <a:extLst>
              <a:ext uri="{FF2B5EF4-FFF2-40B4-BE49-F238E27FC236}">
                <a16:creationId xmlns:a16="http://schemas.microsoft.com/office/drawing/2014/main" id="{BC375488-0D61-4B43-96E3-871154B46858}"/>
              </a:ext>
            </a:extLst>
          </p:cNvPr>
          <p:cNvPicPr>
            <a:picLocks noChangeAspect="1"/>
          </p:cNvPicPr>
          <p:nvPr/>
        </p:nvPicPr>
        <p:blipFill>
          <a:blip r:embed="rId3"/>
          <a:stretch>
            <a:fillRect/>
          </a:stretch>
        </p:blipFill>
        <p:spPr>
          <a:xfrm>
            <a:off x="471588" y="2771343"/>
            <a:ext cx="4295775" cy="1771650"/>
          </a:xfrm>
          <a:prstGeom prst="rect">
            <a:avLst/>
          </a:prstGeom>
        </p:spPr>
      </p:pic>
      <p:sp>
        <p:nvSpPr>
          <p:cNvPr id="14" name="TextBox 13">
            <a:extLst>
              <a:ext uri="{FF2B5EF4-FFF2-40B4-BE49-F238E27FC236}">
                <a16:creationId xmlns:a16="http://schemas.microsoft.com/office/drawing/2014/main" id="{D6D7FD68-8079-4FE2-B3C0-9129ACFA50E7}"/>
              </a:ext>
            </a:extLst>
          </p:cNvPr>
          <p:cNvSpPr txBox="1"/>
          <p:nvPr/>
        </p:nvSpPr>
        <p:spPr>
          <a:xfrm>
            <a:off x="0" y="5151298"/>
            <a:ext cx="377026" cy="369332"/>
          </a:xfrm>
          <a:prstGeom prst="rect">
            <a:avLst/>
          </a:prstGeom>
          <a:noFill/>
        </p:spPr>
        <p:txBody>
          <a:bodyPr wrap="none" rtlCol="0">
            <a:spAutoFit/>
          </a:bodyPr>
          <a:lstStyle/>
          <a:p>
            <a:r>
              <a:rPr lang="en-US" dirty="0"/>
              <a:t>3.</a:t>
            </a:r>
          </a:p>
        </p:txBody>
      </p:sp>
      <p:pic>
        <p:nvPicPr>
          <p:cNvPr id="15" name="Picture 14">
            <a:extLst>
              <a:ext uri="{FF2B5EF4-FFF2-40B4-BE49-F238E27FC236}">
                <a16:creationId xmlns:a16="http://schemas.microsoft.com/office/drawing/2014/main" id="{8327B4E8-C6C7-41FF-BA6D-30B875FA2302}"/>
              </a:ext>
            </a:extLst>
          </p:cNvPr>
          <p:cNvPicPr>
            <a:picLocks noChangeAspect="1"/>
          </p:cNvPicPr>
          <p:nvPr/>
        </p:nvPicPr>
        <p:blipFill>
          <a:blip r:embed="rId4"/>
          <a:stretch>
            <a:fillRect/>
          </a:stretch>
        </p:blipFill>
        <p:spPr>
          <a:xfrm>
            <a:off x="377026" y="4750814"/>
            <a:ext cx="7877175" cy="1957558"/>
          </a:xfrm>
          <a:prstGeom prst="rect">
            <a:avLst/>
          </a:prstGeom>
        </p:spPr>
      </p:pic>
      <p:sp>
        <p:nvSpPr>
          <p:cNvPr id="16" name="TextBox 15">
            <a:extLst>
              <a:ext uri="{FF2B5EF4-FFF2-40B4-BE49-F238E27FC236}">
                <a16:creationId xmlns:a16="http://schemas.microsoft.com/office/drawing/2014/main" id="{F03C6498-AD20-41CD-A83D-549C3592EFCE}"/>
              </a:ext>
            </a:extLst>
          </p:cNvPr>
          <p:cNvSpPr txBox="1"/>
          <p:nvPr/>
        </p:nvSpPr>
        <p:spPr>
          <a:xfrm>
            <a:off x="8406601" y="5335964"/>
            <a:ext cx="3576628" cy="923330"/>
          </a:xfrm>
          <a:prstGeom prst="rect">
            <a:avLst/>
          </a:prstGeom>
          <a:noFill/>
        </p:spPr>
        <p:txBody>
          <a:bodyPr wrap="square" rtlCol="0">
            <a:spAutoFit/>
          </a:bodyPr>
          <a:lstStyle/>
          <a:p>
            <a:r>
              <a:rPr lang="en-US" dirty="0">
                <a:sym typeface="Wingdings" panose="05000000000000000000" pitchFamily="2" charset="2"/>
              </a:rPr>
              <a:t> This is a measure relative to the values landed in each city across 10 or more years</a:t>
            </a:r>
            <a:endParaRPr lang="en-US" dirty="0"/>
          </a:p>
        </p:txBody>
      </p:sp>
      <p:sp>
        <p:nvSpPr>
          <p:cNvPr id="17" name="TextBox 16">
            <a:extLst>
              <a:ext uri="{FF2B5EF4-FFF2-40B4-BE49-F238E27FC236}">
                <a16:creationId xmlns:a16="http://schemas.microsoft.com/office/drawing/2014/main" id="{D74307E6-D460-43FE-8D0D-CE0AFE25A254}"/>
              </a:ext>
            </a:extLst>
          </p:cNvPr>
          <p:cNvSpPr txBox="1"/>
          <p:nvPr/>
        </p:nvSpPr>
        <p:spPr>
          <a:xfrm>
            <a:off x="5003001" y="857097"/>
            <a:ext cx="3576628" cy="646331"/>
          </a:xfrm>
          <a:prstGeom prst="rect">
            <a:avLst/>
          </a:prstGeom>
          <a:noFill/>
        </p:spPr>
        <p:txBody>
          <a:bodyPr wrap="square" rtlCol="0">
            <a:spAutoFit/>
          </a:bodyPr>
          <a:lstStyle/>
          <a:p>
            <a:r>
              <a:rPr lang="en-US" dirty="0">
                <a:sym typeface="Wingdings" panose="05000000000000000000" pitchFamily="2" charset="2"/>
              </a:rPr>
              <a:t> Menhadens were excluded from the final analysis </a:t>
            </a:r>
            <a:endParaRPr lang="en-US" dirty="0"/>
          </a:p>
        </p:txBody>
      </p:sp>
    </p:spTree>
    <p:extLst>
      <p:ext uri="{BB962C8B-B14F-4D97-AF65-F5344CB8AC3E}">
        <p14:creationId xmlns:p14="http://schemas.microsoft.com/office/powerpoint/2010/main" val="173087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78A2F9-AC38-4E11-A9D9-1B25A579C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6428"/>
            <a:ext cx="12192000" cy="5225143"/>
          </a:xfrm>
          <a:prstGeom prst="rect">
            <a:avLst/>
          </a:prstGeom>
        </p:spPr>
      </p:pic>
    </p:spTree>
    <p:extLst>
      <p:ext uri="{BB962C8B-B14F-4D97-AF65-F5344CB8AC3E}">
        <p14:creationId xmlns:p14="http://schemas.microsoft.com/office/powerpoint/2010/main" val="1374522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1994</TotalTime>
  <Words>1424</Words>
  <Application>Microsoft Office PowerPoint</Application>
  <PresentationFormat>Widescreen</PresentationFormat>
  <Paragraphs>406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Aharoni</vt:lpstr>
      <vt:lpstr>Arial</vt:lpstr>
      <vt:lpstr>Calibri</vt:lpstr>
      <vt:lpstr>Century Gothic</vt:lpstr>
      <vt:lpstr>Wingdings</vt:lpstr>
      <vt:lpstr>Wingdings 3</vt:lpstr>
      <vt:lpstr>Ion</vt:lpstr>
      <vt:lpstr>Identifying Fishing Communities for a Longitudinal Analysis of Resilience</vt:lpstr>
      <vt:lpstr>In early 2022, SSRG sought to fill the gaps in historic dealer data. Over the course of half a year, researchers have collected and cleaned fisheries landing data from the first year of available data, 1977, to 2013.</vt:lpstr>
      <vt:lpstr>PowerPoint Presentation</vt:lpstr>
      <vt:lpstr>PowerPoint Presentation</vt:lpstr>
      <vt:lpstr>PowerPoint Presentation</vt:lpstr>
      <vt:lpstr>Coefficient of Variation (CV)</vt:lpstr>
      <vt:lpstr>Coefficient of Variation (CV)</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Fishing Communities for a Longitudinal Analysis of Resilience</dc:title>
  <dc:creator>Dumitrita S. Mic</dc:creator>
  <cp:lastModifiedBy>Dumitrita S. Mic</cp:lastModifiedBy>
  <cp:revision>26</cp:revision>
  <dcterms:created xsi:type="dcterms:W3CDTF">2023-12-03T11:14:23Z</dcterms:created>
  <dcterms:modified xsi:type="dcterms:W3CDTF">2023-12-04T20:28:51Z</dcterms:modified>
</cp:coreProperties>
</file>