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1058091"/>
            <a:ext cx="8144134" cy="3048688"/>
          </a:xfrm>
        </p:spPr>
        <p:txBody>
          <a:bodyPr/>
          <a:lstStyle/>
          <a:p>
            <a:pPr algn="ctr"/>
            <a:r>
              <a:rPr lang="en-US" dirty="0" smtClean="0"/>
              <a:t>CLUSTERING NEIGHBORHOOD FOR A NEW RESTAURANT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CAPSTONE DATASCIENCE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TORONTO’S NEIGHBORHOODS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Firstly, we explored all the neighborhoods in the city of Toronto, using the Latitude &amp; Longitude data, using Foursquare API to get the Restaurant venues available in Toronto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dataset is cleaned to get the unique venues for each Neighborhood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Neighborhood deduced is then visualized using the Folium tool.</a:t>
            </a:r>
          </a:p>
        </p:txBody>
      </p:sp>
    </p:spTree>
    <p:extLst>
      <p:ext uri="{BB962C8B-B14F-4D97-AF65-F5344CB8AC3E}">
        <p14:creationId xmlns:p14="http://schemas.microsoft.com/office/powerpoint/2010/main" val="3010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336872"/>
            <a:ext cx="5839096" cy="3998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are clustering the city of Toronto into a cluster of five. That is the value of k will be 5.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we use the K-Means Clustering to come up with 5 clusters in Toronto </a:t>
            </a:r>
            <a:r>
              <a:rPr lang="en-US" dirty="0" err="1"/>
              <a:t>woth</a:t>
            </a:r>
            <a:r>
              <a:rPr lang="en-US" dirty="0"/>
              <a:t> similar set of venues. We are going to explore each cluster based on various factors to differentiate the discriminating </a:t>
            </a:r>
            <a:r>
              <a:rPr lang="en-US" dirty="0" smtClean="0"/>
              <a:t>venue </a:t>
            </a:r>
            <a:r>
              <a:rPr lang="en-US" dirty="0"/>
              <a:t>categories that explicitly differentiate each cluster.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Neighborhoods with the maximum number of Restaurants in their surrounding will be selected for further exploration.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926016"/>
            <a:ext cx="624840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311382" cy="427293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K-means clustering is a type of unsupervised learning, which is used when you have unlabeled data (i.e., data without defined categories or groups).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goal of this algorithm is to find groups in the data, with the number of groups represented by the variable K.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algorithm works iteratively to assign each data point to one of K groups based on the features that are provided. Data points are clustered based on feature similarity.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results of the K-means clustering algorithm are:</a:t>
            </a:r>
          </a:p>
          <a:p>
            <a:pPr marL="0" indent="0" algn="just">
              <a:buNone/>
            </a:pPr>
            <a:r>
              <a:rPr lang="en-US" dirty="0" smtClean="0"/>
              <a:t>	The </a:t>
            </a:r>
            <a:r>
              <a:rPr lang="en-US" dirty="0"/>
              <a:t>centroids of the K clusters, which can be used to label new data Labels for the training data (each data point is assigned to a single cluster)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4 boroughs and 74 neighborhoods inside </a:t>
            </a:r>
            <a:r>
              <a:rPr lang="en-US" dirty="0" err="1"/>
              <a:t>geograpical</a:t>
            </a:r>
            <a:r>
              <a:rPr lang="en-US" dirty="0"/>
              <a:t> coordinate of 43.653963, -79.387207</a:t>
            </a:r>
            <a:r>
              <a:rPr lang="en-US" dirty="0" smtClean="0"/>
              <a:t>.</a:t>
            </a:r>
          </a:p>
          <a:p>
            <a:r>
              <a:rPr lang="en-US" dirty="0"/>
              <a:t>Based on our initial assumption of the cluster with maximum number of restaurants will have the best possibility to have a new restaurant due to the need in the area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Based on the resultant clusters it looks like Cluster 1 and Cluster 5 have higher number of </a:t>
            </a:r>
            <a:r>
              <a:rPr lang="en-US" dirty="0" err="1"/>
              <a:t>resturants</a:t>
            </a:r>
            <a:r>
              <a:rPr lang="en-US" dirty="0"/>
              <a:t> then rest of the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CLUSTERS THAT HAVE POTENTIAL FOR FURTHER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251" y="5536969"/>
            <a:ext cx="3049705" cy="914578"/>
          </a:xfrm>
        </p:spPr>
        <p:txBody>
          <a:bodyPr/>
          <a:lstStyle/>
          <a:p>
            <a:pPr algn="ctr"/>
            <a:r>
              <a:rPr lang="en-US" dirty="0" smtClean="0"/>
              <a:t>CLUSTER 1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r="254"/>
          <a:stretch>
            <a:fillRect/>
          </a:stretch>
        </p:blipFill>
        <p:spPr>
          <a:xfrm>
            <a:off x="470264" y="2081316"/>
            <a:ext cx="5551714" cy="3718593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1267096" y="5577839"/>
            <a:ext cx="3853543" cy="8737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9" r="22669"/>
          <a:stretch>
            <a:fillRect/>
          </a:stretch>
        </p:blipFill>
        <p:spPr>
          <a:xfrm>
            <a:off x="6123732" y="2111765"/>
            <a:ext cx="5277394" cy="3688144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30678" y="5381897"/>
            <a:ext cx="3063505" cy="1069650"/>
          </a:xfrm>
        </p:spPr>
        <p:txBody>
          <a:bodyPr/>
          <a:lstStyle/>
          <a:p>
            <a:pPr algn="ctr"/>
            <a:r>
              <a:rPr lang="en-US" dirty="0" smtClean="0"/>
              <a:t>CLUSTER 5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 OF TORONTO WITH CLUSTERED NEIGHBORHOODS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7" y="2336800"/>
            <a:ext cx="7929154" cy="4273006"/>
          </a:xfrm>
        </p:spPr>
      </p:pic>
    </p:spTree>
    <p:extLst>
      <p:ext uri="{BB962C8B-B14F-4D97-AF65-F5344CB8AC3E}">
        <p14:creationId xmlns:p14="http://schemas.microsoft.com/office/powerpoint/2010/main" val="9727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43513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final decision id in the Stakeholders and it is based on the Data scientist’s report and also putting into concern the following points:</a:t>
            </a:r>
          </a:p>
          <a:p>
            <a:pPr algn="just"/>
            <a:r>
              <a:rPr lang="en-US" dirty="0"/>
              <a:t>The final decision on the location will be in the hands of the stakeholders and this decision is based on various characteristics as follows:</a:t>
            </a:r>
          </a:p>
          <a:p>
            <a:pPr lvl="1" algn="just"/>
            <a:r>
              <a:rPr lang="en-US" dirty="0"/>
              <a:t>The levels of noise. For example the restaurant should not be in a place where the customers cannot eat in peace.</a:t>
            </a:r>
          </a:p>
          <a:p>
            <a:pPr lvl="1" algn="just"/>
            <a:r>
              <a:rPr lang="en-US" dirty="0" err="1"/>
              <a:t>THe</a:t>
            </a:r>
            <a:r>
              <a:rPr lang="en-US" dirty="0"/>
              <a:t> proximity to the major roads so that is easily commutable</a:t>
            </a:r>
          </a:p>
          <a:p>
            <a:pPr lvl="1" algn="just"/>
            <a:r>
              <a:rPr lang="en-US" dirty="0" err="1"/>
              <a:t>THe</a:t>
            </a:r>
            <a:r>
              <a:rPr lang="en-US" dirty="0"/>
              <a:t> real estate availability</a:t>
            </a:r>
          </a:p>
          <a:p>
            <a:pPr lvl="1" algn="just"/>
            <a:r>
              <a:rPr lang="en-US" dirty="0"/>
              <a:t>The attractiveness of the Location. The location of various trending hotspots and tourist places will welcome a lot of population on a </a:t>
            </a:r>
            <a:r>
              <a:rPr lang="en-US" dirty="0" smtClean="0"/>
              <a:t>daily </a:t>
            </a:r>
            <a:r>
              <a:rPr lang="en-US" dirty="0"/>
              <a:t>basis.</a:t>
            </a:r>
          </a:p>
          <a:p>
            <a:pPr lvl="1" algn="just"/>
            <a:r>
              <a:rPr lang="en-US" dirty="0"/>
              <a:t>Prices, Social and Economic dynamics of every Neighborhood.</a:t>
            </a:r>
          </a:p>
          <a:p>
            <a:pPr lvl="1" algn="just"/>
            <a:r>
              <a:rPr lang="en-US" dirty="0"/>
              <a:t>The availability of resources such as water also plays important role.</a:t>
            </a: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is a part of the Capstone </a:t>
            </a:r>
            <a:r>
              <a:rPr lang="en-US" dirty="0" smtClean="0"/>
              <a:t>Data science </a:t>
            </a:r>
            <a:r>
              <a:rPr lang="en-US" dirty="0"/>
              <a:t>course </a:t>
            </a:r>
            <a:r>
              <a:rPr lang="en-US" dirty="0" smtClean="0"/>
              <a:t>which is used to assess a real-world problem.</a:t>
            </a:r>
            <a:endParaRPr lang="en-US" dirty="0"/>
          </a:p>
          <a:p>
            <a:pPr algn="just"/>
            <a:r>
              <a:rPr lang="en-US" dirty="0"/>
              <a:t>This </a:t>
            </a:r>
            <a:r>
              <a:rPr lang="en-US" dirty="0" smtClean="0"/>
              <a:t>presentation includes the methods, analysis and the results of the study.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studying the location data of a place in order to know its suitability for opening a new restaurant. Specifically, this report will be targeted to stakeholders interested in opening an restaurant in Toronto, Canada.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TORONTO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 r="6693"/>
          <a:stretch>
            <a:fillRect/>
          </a:stretch>
        </p:blipFill>
        <p:spPr>
          <a:xfrm>
            <a:off x="6514253" y="2336873"/>
            <a:ext cx="5425849" cy="35993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571" y="2168434"/>
            <a:ext cx="5564778" cy="423236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Toronto is the provincial capital of Ontario.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Toronto </a:t>
            </a:r>
            <a:r>
              <a:rPr lang="en-US" dirty="0"/>
              <a:t>is an international </a:t>
            </a:r>
            <a:r>
              <a:rPr lang="en-US" dirty="0" err="1"/>
              <a:t>centre</a:t>
            </a:r>
            <a:r>
              <a:rPr lang="en-US" dirty="0"/>
              <a:t> of business, finance, arts, and culture, and is recognized as one of the most multicultural and cosmopolitan cities in the </a:t>
            </a:r>
            <a:r>
              <a:rPr lang="en-US" dirty="0" smtClean="0"/>
              <a:t>world.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diverse population of Toronto reflects its current and historical role as an important destination for immigrants to Canada.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data sources will be needed to extract/generate the required information:</a:t>
            </a:r>
          </a:p>
          <a:p>
            <a:r>
              <a:rPr lang="en-US" dirty="0"/>
              <a:t>Centers of candidate areas will be generated algorithmically and approximate addresses of centers of those areas will be obtained using 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://en.wikipedia.org/wiki/List_of_postal_codes_of_Canada:_M</a:t>
            </a:r>
            <a:endParaRPr lang="en-US" dirty="0"/>
          </a:p>
          <a:p>
            <a:r>
              <a:rPr lang="en-US" dirty="0"/>
              <a:t>Number of restaurants in the neighborhood and their type and location will be obtained using Foursquare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of Data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" b="1243"/>
          <a:stretch>
            <a:fillRect/>
          </a:stretch>
        </p:blipFill>
        <p:spPr>
          <a:xfrm>
            <a:off x="6766151" y="2336873"/>
            <a:ext cx="5425849" cy="39986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037805"/>
            <a:ext cx="5681288" cy="415398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first step in our analysis is to capture the Data source from the required Locations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Here </a:t>
            </a:r>
            <a:r>
              <a:rPr lang="en-US" sz="1800" dirty="0"/>
              <a:t>we are using 2 </a:t>
            </a:r>
            <a:r>
              <a:rPr lang="en-US" sz="1800" dirty="0" err="1"/>
              <a:t>datas</a:t>
            </a:r>
            <a:r>
              <a:rPr lang="en-US" sz="1800" dirty="0"/>
              <a:t>, one from Wikipedia and the other from </a:t>
            </a:r>
            <a:r>
              <a:rPr lang="en-US" sz="1800" dirty="0" err="1"/>
              <a:t>FoursquareAPI</a:t>
            </a:r>
            <a:r>
              <a:rPr lang="en-US" sz="1800" dirty="0"/>
              <a:t>. The data about the postal codes of Canada is obtained from Wikipedia by the help of a library package named as '</a:t>
            </a:r>
            <a:r>
              <a:rPr lang="en-US" sz="1800" dirty="0" err="1"/>
              <a:t>BeautifulSoup</a:t>
            </a:r>
            <a:r>
              <a:rPr lang="en-US" sz="1800" dirty="0"/>
              <a:t>'.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Then </a:t>
            </a:r>
            <a:r>
              <a:rPr lang="en-US" sz="1800" dirty="0"/>
              <a:t>the obtained Dataset is saved into a </a:t>
            </a:r>
            <a:r>
              <a:rPr lang="en-US" sz="1800" dirty="0" err="1"/>
              <a:t>dataframe</a:t>
            </a:r>
            <a:r>
              <a:rPr lang="en-US" sz="1800" dirty="0"/>
              <a:t> with three columns: Postal </a:t>
            </a:r>
            <a:r>
              <a:rPr lang="en-US" sz="1800" dirty="0" err="1"/>
              <a:t>Code,Borough</a:t>
            </a:r>
            <a:r>
              <a:rPr lang="en-US" sz="1800" dirty="0"/>
              <a:t> and Neighborhood. </a:t>
            </a:r>
            <a:r>
              <a:rPr lang="en-US" sz="1800" dirty="0" smtClean="0"/>
              <a:t>The 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 is given here.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52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2" b="1163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data is cleaned for any redundant value and the cleaned 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 is shown here.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85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COMBINING DIFFERENT DATA SOURCE AND SORTING NEIGHBORHOOD BASED ON LONGITUDE AND LATITUDE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459222" cy="3599316"/>
          </a:xfrm>
        </p:spPr>
        <p:txBody>
          <a:bodyPr/>
          <a:lstStyle/>
          <a:p>
            <a:pPr algn="just"/>
            <a:r>
              <a:rPr lang="en-US" dirty="0" smtClean="0"/>
              <a:t>The latitude and Longitude Data are obtained in the same way as the postal code data using a link.</a:t>
            </a:r>
          </a:p>
          <a:p>
            <a:pPr algn="just"/>
            <a:r>
              <a:rPr lang="en-US" dirty="0" smtClean="0"/>
              <a:t>This data is also converted into a data frame and this data  is merged along with the previously formed data frame. The figure is shown here.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65" y="2063930"/>
            <a:ext cx="5801535" cy="462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TORONTO'S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67336" cy="3599316"/>
          </a:xfrm>
        </p:spPr>
        <p:txBody>
          <a:bodyPr/>
          <a:lstStyle/>
          <a:p>
            <a:r>
              <a:rPr lang="en-US" dirty="0" err="1" smtClean="0"/>
              <a:t>sdhlisugalrkjbgae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048302"/>
            <a:ext cx="8869680" cy="45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95</TotalTime>
  <Words>816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CLUSTERING NEIGHBORHOOD FOR A NEW RESTAURANT</vt:lpstr>
      <vt:lpstr>INTRODUCTION</vt:lpstr>
      <vt:lpstr>PROBLEM STATEMENT</vt:lpstr>
      <vt:lpstr>TORONTO</vt:lpstr>
      <vt:lpstr>DATA DESCRIPTION</vt:lpstr>
      <vt:lpstr>Acquiring of Data</vt:lpstr>
      <vt:lpstr>Data Cleaning</vt:lpstr>
      <vt:lpstr> COMBINING DIFFERENT DATA SOURCE AND SORTING NEIGHBORHOOD BASED ON LONGITUDE AND LATITUDE</vt:lpstr>
      <vt:lpstr>EXPLORE THE TORONTO'S NEIGHBORHOODS</vt:lpstr>
      <vt:lpstr>EXPLORING TORONTO’S NEIGHBORHOODS</vt:lpstr>
      <vt:lpstr>CLUSTERING</vt:lpstr>
      <vt:lpstr>K-MEANS CLUSTERING</vt:lpstr>
      <vt:lpstr>RESULTS AND DISCUSSIONS</vt:lpstr>
      <vt:lpstr>CLUSTERS THAT HAVE POTENTIAL FOR FURTHER ANALYSIS</vt:lpstr>
      <vt:lpstr>MAP OF TORONTO WITH CLUSTERED NEIGHBORHOODS</vt:lpstr>
      <vt:lpstr>CONCLUSION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NEIGHBORHOOD FOR A NEW RESTAURANT</dc:title>
  <dc:creator>Suzanna Williams</dc:creator>
  <cp:lastModifiedBy>Suzanna Williams</cp:lastModifiedBy>
  <cp:revision>14</cp:revision>
  <dcterms:created xsi:type="dcterms:W3CDTF">2020-07-26T20:51:06Z</dcterms:created>
  <dcterms:modified xsi:type="dcterms:W3CDTF">2020-07-26T22:27:01Z</dcterms:modified>
</cp:coreProperties>
</file>