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sldIdLst>
    <p:sldId id="305" r:id="rId5"/>
    <p:sldId id="327" r:id="rId6"/>
    <p:sldId id="326" r:id="rId7"/>
    <p:sldId id="318" r:id="rId8"/>
    <p:sldId id="325" r:id="rId9"/>
    <p:sldId id="323" r:id="rId10"/>
    <p:sldId id="324" r:id="rId11"/>
    <p:sldId id="322" r:id="rId12"/>
    <p:sldId id="328" r:id="rId13"/>
    <p:sldId id="329" r:id="rId14"/>
    <p:sldId id="330" r:id="rId15"/>
    <p:sldId id="331" r:id="rId16"/>
    <p:sldId id="332" r:id="rId17"/>
    <p:sldId id="316" r:id="rId18"/>
    <p:sldId id="317" r:id="rId19"/>
    <p:sldId id="334" r:id="rId20"/>
    <p:sldId id="333" r:id="rId21"/>
    <p:sldId id="335" r:id="rId22"/>
    <p:sldId id="320" r:id="rId23"/>
    <p:sldId id="319" r:id="rId24"/>
    <p:sldId id="321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DBF6F-0BFA-47B2-AF25-79CC83C1DF82}" v="181" dt="2020-10-19T06:08:2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86108" autoAdjust="0"/>
  </p:normalViewPr>
  <p:slideViewPr>
    <p:cSldViewPr snapToGrid="0">
      <p:cViewPr>
        <p:scale>
          <a:sx n="80" d="100"/>
          <a:sy n="80" d="100"/>
        </p:scale>
        <p:origin x="178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C477C-4D1E-421B-AA75-B6700850AEB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FD24-BCFC-4184-AAC7-C47F3A90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Travel to the brain through the vasculature and treat strokes</a:t>
            </a:r>
          </a:p>
          <a:p>
            <a:r>
              <a:rPr lang="en-US" dirty="0"/>
              <a:t>Devices to treat stroke</a:t>
            </a:r>
            <a:br>
              <a:rPr lang="en-US" dirty="0"/>
            </a:br>
            <a:r>
              <a:rPr lang="en-US" dirty="0"/>
              <a:t>Clinical trial data</a:t>
            </a:r>
          </a:p>
          <a:p>
            <a:r>
              <a:rPr lang="en-US" dirty="0"/>
              <a:t>New to medical device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on medical devices or pharmaceuticals that is not collected as part of a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Demographic and medical data from patient level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on medical devices or pharmaceuticals that is not collected as part of a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Demographic and medical data from patient level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on medical devices or pharmaceuticals that is not collected as part of a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Demographic and medical data from patient level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on medical devices or pharmaceuticals that is not collected as part of a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Demographic and medical data from patient level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357K procedures for patients with the right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company logos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the counts </a:t>
            </a:r>
            <a:r>
              <a:rPr lang="en-US"/>
              <a:t>by manufacturer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ev</a:t>
            </a:r>
            <a:endParaRPr lang="en-US" dirty="0"/>
          </a:p>
          <a:p>
            <a:r>
              <a:rPr lang="en-US" sz="12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Trebuchet MS"/>
              </a:rPr>
              <a:t>Compare our product to the </a:t>
            </a:r>
            <a:r>
              <a:rPr lang="en-US" sz="12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Trebuchet MS"/>
              </a:rPr>
              <a:t>competition</a:t>
            </a:r>
            <a:r>
              <a:rPr lang="en-US" dirty="0" err="1"/>
              <a:t>idence</a:t>
            </a:r>
            <a:r>
              <a:rPr lang="en-US" dirty="0"/>
              <a:t> are we looking for in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0FD24-BCFC-4184-AAC7-C47F3A9077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" y="1623412"/>
            <a:ext cx="3817931" cy="1655497"/>
          </a:xfrm>
        </p:spPr>
        <p:txBody>
          <a:bodyPr>
            <a:normAutofit/>
          </a:bodyPr>
          <a:lstStyle/>
          <a:p>
            <a:r>
              <a:rPr lang="en-US" sz="4400" dirty="0"/>
              <a:t>Visualizing Real World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C05CB"/>
                </a:solidFill>
              </a:rPr>
              <a:t>Data Science Bootcamp 2020</a:t>
            </a:r>
          </a:p>
          <a:p>
            <a:r>
              <a:rPr lang="en-US" sz="1800" dirty="0">
                <a:solidFill>
                  <a:srgbClr val="FC05CB"/>
                </a:solidFill>
              </a:rPr>
              <a:t>Final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F905-C520-414D-8BF0-8E0E412D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64" y="816737"/>
            <a:ext cx="4483518" cy="52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D73F-D284-435F-9C62-1E76D7E8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373205" cy="1302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21E05-ECF1-4302-B286-5EA6A1B6734E}"/>
              </a:ext>
            </a:extLst>
          </p:cNvPr>
          <p:cNvSpPr txBox="1"/>
          <p:nvPr/>
        </p:nvSpPr>
        <p:spPr>
          <a:xfrm>
            <a:off x="1953491" y="2815935"/>
            <a:ext cx="900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patients who were treated for stroke in 2017</a:t>
            </a:r>
          </a:p>
        </p:txBody>
      </p:sp>
    </p:spTree>
    <p:extLst>
      <p:ext uri="{BB962C8B-B14F-4D97-AF65-F5344CB8AC3E}">
        <p14:creationId xmlns:p14="http://schemas.microsoft.com/office/powerpoint/2010/main" val="104323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821E05-ECF1-4302-B286-5EA6A1B6734E}"/>
              </a:ext>
            </a:extLst>
          </p:cNvPr>
          <p:cNvSpPr txBox="1"/>
          <p:nvPr/>
        </p:nvSpPr>
        <p:spPr>
          <a:xfrm>
            <a:off x="1953491" y="2815935"/>
            <a:ext cx="900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patients who were treated for stroke in 2017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devices in the hospital billing files for these patients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477AF9-73F5-450E-941C-5C30A4961EDF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9373205" cy="13023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422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821E05-ECF1-4302-B286-5EA6A1B6734E}"/>
              </a:ext>
            </a:extLst>
          </p:cNvPr>
          <p:cNvSpPr txBox="1"/>
          <p:nvPr/>
        </p:nvSpPr>
        <p:spPr>
          <a:xfrm>
            <a:off x="1953491" y="2815935"/>
            <a:ext cx="9008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patients who were treated for stroke in 2017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devices in the hospital billing files for these patients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Pull one year of follow-up data on diagnoses and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7284E-F90E-469D-BEB6-51822AE7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7" y="293934"/>
            <a:ext cx="9437426" cy="13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821E05-ECF1-4302-B286-5EA6A1B6734E}"/>
              </a:ext>
            </a:extLst>
          </p:cNvPr>
          <p:cNvSpPr txBox="1"/>
          <p:nvPr/>
        </p:nvSpPr>
        <p:spPr>
          <a:xfrm>
            <a:off x="1953491" y="2815935"/>
            <a:ext cx="9008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Identify patients who were treated for stroke in 2017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devices in the hospital billing files for these patients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Pull one year of follow-up data on diagnoses and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1CC0-F243-4ABF-848E-B49624ED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7" y="564098"/>
            <a:ext cx="9437426" cy="13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B8D297-6EA2-4565-9171-176F2CE7CC0A}"/>
              </a:ext>
            </a:extLst>
          </p:cNvPr>
          <p:cNvSpPr txBox="1"/>
          <p:nvPr/>
        </p:nvSpPr>
        <p:spPr>
          <a:xfrm>
            <a:off x="4000500" y="789709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Tools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70ECE-7355-4398-995F-47C9CF7A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803618"/>
            <a:ext cx="3304302" cy="17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D35B2-E546-45A5-8E25-95DF12A33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7" y="1803618"/>
            <a:ext cx="199072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E313B-D369-4AF0-83D6-A4694155E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784" y="1698913"/>
            <a:ext cx="2228851" cy="22288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CB9461-7DB6-4596-9156-CCA11FA6B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746" y="4389057"/>
            <a:ext cx="2854709" cy="6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8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06074-F499-4384-92C4-D01646C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986" y="492097"/>
            <a:ext cx="7213141" cy="1066689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Supervised Machine Learning Model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3600" dirty="0">
                <a:solidFill>
                  <a:srgbClr val="FFC000"/>
                </a:solidFill>
              </a:rPr>
              <a:t>to identify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10DDA-3BD2-4AC3-A19A-702DAFEE5117}"/>
              </a:ext>
            </a:extLst>
          </p:cNvPr>
          <p:cNvSpPr txBox="1"/>
          <p:nvPr/>
        </p:nvSpPr>
        <p:spPr>
          <a:xfrm>
            <a:off x="364482" y="3163715"/>
            <a:ext cx="229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Search the hospital charge description for SKU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FF0DC-507C-4722-81F4-8F196EC30D36}"/>
              </a:ext>
            </a:extLst>
          </p:cNvPr>
          <p:cNvSpPr txBox="1"/>
          <p:nvPr/>
        </p:nvSpPr>
        <p:spPr>
          <a:xfrm>
            <a:off x="3061851" y="3163715"/>
            <a:ext cx="229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a dataset with a flag variable for matching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97373-E96C-42C5-A1CD-21412E990A5B}"/>
              </a:ext>
            </a:extLst>
          </p:cNvPr>
          <p:cNvSpPr txBox="1"/>
          <p:nvPr/>
        </p:nvSpPr>
        <p:spPr>
          <a:xfrm>
            <a:off x="6064434" y="3163715"/>
            <a:ext cx="229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Split the dataset into train and test 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19CDA-80AC-4E67-B576-478F0CEF897B}"/>
              </a:ext>
            </a:extLst>
          </p:cNvPr>
          <p:cNvSpPr txBox="1"/>
          <p:nvPr/>
        </p:nvSpPr>
        <p:spPr>
          <a:xfrm>
            <a:off x="8855721" y="3163715"/>
            <a:ext cx="229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 and test the model</a:t>
            </a:r>
          </a:p>
        </p:txBody>
      </p:sp>
      <p:pic>
        <p:nvPicPr>
          <p:cNvPr id="9" name="Graphic 8" descr="Label">
            <a:extLst>
              <a:ext uri="{FF2B5EF4-FFF2-40B4-BE49-F238E27FC236}">
                <a16:creationId xmlns:a16="http://schemas.microsoft.com/office/drawing/2014/main" id="{5809FF9A-0265-48BA-8CF0-32942E6B5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77" y="2176228"/>
            <a:ext cx="914400" cy="914400"/>
          </a:xfrm>
          <a:prstGeom prst="rect">
            <a:avLst/>
          </a:prstGeom>
        </p:spPr>
      </p:pic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17CFF94B-8BEB-4D65-AE29-F9467079C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9393" y="2176228"/>
            <a:ext cx="914400" cy="914400"/>
          </a:xfrm>
          <a:prstGeom prst="rect">
            <a:avLst/>
          </a:prstGeom>
        </p:spPr>
      </p:pic>
      <p:pic>
        <p:nvPicPr>
          <p:cNvPr id="23" name="Graphic 22" descr="Decision chart">
            <a:extLst>
              <a:ext uri="{FF2B5EF4-FFF2-40B4-BE49-F238E27FC236}">
                <a16:creationId xmlns:a16="http://schemas.microsoft.com/office/drawing/2014/main" id="{F80A3CA0-3D31-4B0E-8820-04AD7EDDA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5429" y="2099177"/>
            <a:ext cx="914400" cy="914400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25FB53A0-C285-4B89-8616-8AB57F03D9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1465" y="2249315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8448D-0AB9-41D1-8E20-E7F7BDDB71FD}"/>
              </a:ext>
            </a:extLst>
          </p:cNvPr>
          <p:cNvSpPr txBox="1"/>
          <p:nvPr/>
        </p:nvSpPr>
        <p:spPr>
          <a:xfrm>
            <a:off x="3135260" y="5445753"/>
            <a:ext cx="62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3026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06074-F499-4384-92C4-D01646C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82" y="507468"/>
            <a:ext cx="10868091" cy="523220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Supervised Machine Learning Model to identify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19CDA-80AC-4E67-B576-478F0CEF897B}"/>
              </a:ext>
            </a:extLst>
          </p:cNvPr>
          <p:cNvSpPr txBox="1"/>
          <p:nvPr/>
        </p:nvSpPr>
        <p:spPr>
          <a:xfrm>
            <a:off x="7816630" y="5019718"/>
            <a:ext cx="229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Too many false positives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8448D-0AB9-41D1-8E20-E7F7BDDB71FD}"/>
              </a:ext>
            </a:extLst>
          </p:cNvPr>
          <p:cNvSpPr txBox="1"/>
          <p:nvPr/>
        </p:nvSpPr>
        <p:spPr>
          <a:xfrm>
            <a:off x="2984797" y="1007285"/>
            <a:ext cx="62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Logistic Regression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72EFE-7171-4CEF-AF79-330CAEED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0" y="1743467"/>
            <a:ext cx="4914193" cy="47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06074-F499-4384-92C4-D01646C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813" y="471316"/>
            <a:ext cx="7213141" cy="106668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Other methods used to find targets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FF0DC-507C-4722-81F4-8F196EC30D36}"/>
              </a:ext>
            </a:extLst>
          </p:cNvPr>
          <p:cNvSpPr txBox="1"/>
          <p:nvPr/>
        </p:nvSpPr>
        <p:spPr>
          <a:xfrm>
            <a:off x="2594658" y="3142582"/>
            <a:ext cx="229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Identify devices using regular expressions in SAS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97373-E96C-42C5-A1CD-21412E990A5B}"/>
              </a:ext>
            </a:extLst>
          </p:cNvPr>
          <p:cNvSpPr txBox="1"/>
          <p:nvPr/>
        </p:nvSpPr>
        <p:spPr>
          <a:xfrm>
            <a:off x="7300952" y="3163715"/>
            <a:ext cx="2296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Select rows where the Standard Charge Description equals “Microcatheters”</a:t>
            </a:r>
          </a:p>
        </p:txBody>
      </p:sp>
      <p:pic>
        <p:nvPicPr>
          <p:cNvPr id="5" name="Graphic 4" descr="Person with idea">
            <a:extLst>
              <a:ext uri="{FF2B5EF4-FFF2-40B4-BE49-F238E27FC236}">
                <a16:creationId xmlns:a16="http://schemas.microsoft.com/office/drawing/2014/main" id="{7747DF04-7387-4080-91A9-1FF0FAA84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3790" y="2228182"/>
            <a:ext cx="914400" cy="914400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9388DBA0-D798-431E-959F-F7D8FA97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1744" y="2228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06074-F499-4384-92C4-D01646C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813" y="471316"/>
            <a:ext cx="7213141" cy="106668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Final method used to find targets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FF0DC-507C-4722-81F4-8F196EC30D36}"/>
              </a:ext>
            </a:extLst>
          </p:cNvPr>
          <p:cNvSpPr txBox="1"/>
          <p:nvPr/>
        </p:nvSpPr>
        <p:spPr>
          <a:xfrm>
            <a:off x="7052358" y="2903591"/>
            <a:ext cx="2296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Identify devices using regular expressions in SAS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97373-E96C-42C5-A1CD-21412E990A5B}"/>
              </a:ext>
            </a:extLst>
          </p:cNvPr>
          <p:cNvSpPr txBox="1"/>
          <p:nvPr/>
        </p:nvSpPr>
        <p:spPr>
          <a:xfrm>
            <a:off x="2666607" y="2829193"/>
            <a:ext cx="2296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Select rows where the Standard Charge Description equals “Microcatheters”</a:t>
            </a:r>
          </a:p>
        </p:txBody>
      </p:sp>
      <p:pic>
        <p:nvPicPr>
          <p:cNvPr id="5" name="Graphic 4" descr="Person with idea">
            <a:extLst>
              <a:ext uri="{FF2B5EF4-FFF2-40B4-BE49-F238E27FC236}">
                <a16:creationId xmlns:a16="http://schemas.microsoft.com/office/drawing/2014/main" id="{7747DF04-7387-4080-91A9-1FF0FAA84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445" y="1893660"/>
            <a:ext cx="914400" cy="914400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9388DBA0-D798-431E-959F-F7D8FA97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9444" y="1989191"/>
            <a:ext cx="914400" cy="91440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4321198-5174-4954-8C74-3D4785A011C2}"/>
              </a:ext>
            </a:extLst>
          </p:cNvPr>
          <p:cNvSpPr/>
          <p:nvPr/>
        </p:nvSpPr>
        <p:spPr>
          <a:xfrm>
            <a:off x="5714143" y="3262745"/>
            <a:ext cx="548981" cy="561110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CDCACD7-C67A-41D7-866C-B006C3E5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0"/>
            <a:ext cx="1062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F70E-C486-481D-B0B7-60B12173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96" y="609600"/>
            <a:ext cx="9449406" cy="28194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Real World Data</a:t>
            </a:r>
            <a:br>
              <a:rPr lang="en-US" dirty="0"/>
            </a:br>
            <a:r>
              <a:rPr lang="en-US" dirty="0"/>
              <a:t>Device data that is not from a clinical trial that is used to generate evidence for regulatory purposes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6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8B35B-7548-4B40-AA35-F52A7174A69E}"/>
              </a:ext>
            </a:extLst>
          </p:cNvPr>
          <p:cNvSpPr txBox="1"/>
          <p:nvPr/>
        </p:nvSpPr>
        <p:spPr>
          <a:xfrm>
            <a:off x="6096000" y="3464223"/>
            <a:ext cx="5196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Buy anonymized hospital data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Find data on our devices and competitors’ devices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Compare and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52D25-1EDB-4589-BCF0-95246159CF23}"/>
              </a:ext>
            </a:extLst>
          </p:cNvPr>
          <p:cNvSpPr txBox="1"/>
          <p:nvPr/>
        </p:nvSpPr>
        <p:spPr>
          <a:xfrm>
            <a:off x="1008186" y="346788"/>
            <a:ext cx="362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Then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EE916-40D5-4775-863A-AA1E96791160}"/>
              </a:ext>
            </a:extLst>
          </p:cNvPr>
          <p:cNvSpPr txBox="1"/>
          <p:nvPr/>
        </p:nvSpPr>
        <p:spPr>
          <a:xfrm>
            <a:off x="6945925" y="346789"/>
            <a:ext cx="3862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Now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CD111-4123-4905-BDB2-333D8EBFE39D}"/>
              </a:ext>
            </a:extLst>
          </p:cNvPr>
          <p:cNvSpPr txBox="1"/>
          <p:nvPr/>
        </p:nvSpPr>
        <p:spPr>
          <a:xfrm>
            <a:off x="750278" y="3429000"/>
            <a:ext cx="3294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Ask a few surgeons if the device is working okay</a:t>
            </a:r>
            <a:endParaRPr lang="en-US" sz="4400" dirty="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05C8E743-8F93-4405-B2F0-541CE0289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786" y="1379864"/>
            <a:ext cx="1363027" cy="1363027"/>
          </a:xfrm>
          <a:prstGeom prst="rect">
            <a:avLst/>
          </a:prstGeom>
        </p:spPr>
      </p:pic>
      <p:pic>
        <p:nvPicPr>
          <p:cNvPr id="21" name="Graphic 20" descr="Send">
            <a:extLst>
              <a:ext uri="{FF2B5EF4-FFF2-40B4-BE49-F238E27FC236}">
                <a16:creationId xmlns:a16="http://schemas.microsoft.com/office/drawing/2014/main" id="{011B0A8E-C28F-4BE4-A31C-3D7F2A558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6099" y="1442228"/>
            <a:ext cx="1474175" cy="1474175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23E8063C-0803-4031-AAD9-9DE7BFA57B29}"/>
              </a:ext>
            </a:extLst>
          </p:cNvPr>
          <p:cNvSpPr/>
          <p:nvPr/>
        </p:nvSpPr>
        <p:spPr>
          <a:xfrm>
            <a:off x="8458200" y="4008676"/>
            <a:ext cx="316523" cy="410307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21DAB8-2354-4C31-BDA7-7DE3A1CB845F}"/>
              </a:ext>
            </a:extLst>
          </p:cNvPr>
          <p:cNvSpPr/>
          <p:nvPr/>
        </p:nvSpPr>
        <p:spPr>
          <a:xfrm>
            <a:off x="8453695" y="5490212"/>
            <a:ext cx="316523" cy="410307"/>
          </a:xfrm>
          <a:prstGeom prst="downArrow">
            <a:avLst>
              <a:gd name="adj1" fmla="val 50000"/>
              <a:gd name="adj2" fmla="val 38889"/>
            </a:avLst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707E-7278-4DC4-8143-B5261EDD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20" y="1213759"/>
            <a:ext cx="10009679" cy="1834241"/>
          </a:xfrm>
        </p:spPr>
        <p:txBody>
          <a:bodyPr/>
          <a:lstStyle/>
          <a:p>
            <a:r>
              <a:rPr lang="en-US" sz="3600" dirty="0"/>
              <a:t>Strict new regulations in Europe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No evidence		No label 	 	no selling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46A479-588B-4D98-82AB-1FE39416EEF2}"/>
              </a:ext>
            </a:extLst>
          </p:cNvPr>
          <p:cNvSpPr/>
          <p:nvPr/>
        </p:nvSpPr>
        <p:spPr>
          <a:xfrm>
            <a:off x="4787061" y="2664235"/>
            <a:ext cx="316523" cy="22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630C0-449C-4CA0-9FB9-8CF77D2B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25" y="3429000"/>
            <a:ext cx="3696396" cy="274686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880302A-CAAF-4BE6-8604-BDD3F76F07B8}"/>
              </a:ext>
            </a:extLst>
          </p:cNvPr>
          <p:cNvSpPr/>
          <p:nvPr/>
        </p:nvSpPr>
        <p:spPr>
          <a:xfrm>
            <a:off x="6930156" y="2656825"/>
            <a:ext cx="316523" cy="22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605-2D5F-443C-BDC6-B8BB0E5D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654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Premier Health Database</a:t>
            </a:r>
            <a:br>
              <a:rPr lang="en-US" dirty="0"/>
            </a:br>
            <a:r>
              <a:rPr lang="en-US" dirty="0"/>
              <a:t>2 TB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8AE0-BEE8-4206-94D7-92BCCCD3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4600"/>
            <a:ext cx="6870329" cy="15225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Features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Patients				Devices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BBF55-7F7A-42A0-B04A-2699FCE6D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6585" y="1856686"/>
            <a:ext cx="3990971" cy="97044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Targets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Retreatment, Stroke, Death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AF42C-CC03-49C1-9416-3BBCDE7BD9F5}"/>
              </a:ext>
            </a:extLst>
          </p:cNvPr>
          <p:cNvSpPr txBox="1"/>
          <p:nvPr/>
        </p:nvSpPr>
        <p:spPr>
          <a:xfrm>
            <a:off x="913794" y="3024553"/>
            <a:ext cx="249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4M Stroke Patients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0F383-007C-44D7-927D-1FF0C8DCD60D}"/>
              </a:ext>
            </a:extLst>
          </p:cNvPr>
          <p:cNvSpPr txBox="1"/>
          <p:nvPr/>
        </p:nvSpPr>
        <p:spPr>
          <a:xfrm>
            <a:off x="3787627" y="2996892"/>
            <a:ext cx="2303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Unknown</a:t>
            </a:r>
            <a:r>
              <a:rPr lang="en-US" sz="4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22D47-16E2-4415-A907-FDE7E554C88F}"/>
              </a:ext>
            </a:extLst>
          </p:cNvPr>
          <p:cNvSpPr txBox="1"/>
          <p:nvPr/>
        </p:nvSpPr>
        <p:spPr>
          <a:xfrm>
            <a:off x="8111762" y="3024553"/>
            <a:ext cx="249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1-year follow-up</a:t>
            </a:r>
          </a:p>
        </p:txBody>
      </p:sp>
    </p:spTree>
    <p:extLst>
      <p:ext uri="{BB962C8B-B14F-4D97-AF65-F5344CB8AC3E}">
        <p14:creationId xmlns:p14="http://schemas.microsoft.com/office/powerpoint/2010/main" val="243153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605-2D5F-443C-BDC6-B8BB0E5D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654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Premier Health Database</a:t>
            </a:r>
            <a:br>
              <a:rPr lang="en-US" dirty="0"/>
            </a:br>
            <a:r>
              <a:rPr lang="en-US" dirty="0"/>
              <a:t>2 TB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8AE0-BEE8-4206-94D7-92BCCCD3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4600"/>
            <a:ext cx="6870329" cy="15225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Features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Patients				Devices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BBF55-7F7A-42A0-B04A-2699FCE6D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6585" y="1856686"/>
            <a:ext cx="3990971" cy="97044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Targets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Retreatment, Stroke, Death</a:t>
            </a:r>
          </a:p>
        </p:txBody>
      </p:sp>
    </p:spTree>
    <p:extLst>
      <p:ext uri="{BB962C8B-B14F-4D97-AF65-F5344CB8AC3E}">
        <p14:creationId xmlns:p14="http://schemas.microsoft.com/office/powerpoint/2010/main" val="47741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605-2D5F-443C-BDC6-B8BB0E5D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654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Premier Health Database</a:t>
            </a:r>
            <a:br>
              <a:rPr lang="en-US" dirty="0"/>
            </a:br>
            <a:r>
              <a:rPr lang="en-US" dirty="0"/>
              <a:t>2 TB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8AE0-BEE8-4206-94D7-92BCCCD3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4600"/>
            <a:ext cx="6870329" cy="15225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Features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Patients				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4224-5007-44F1-9268-9CD6601F6D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0767" y="3034169"/>
            <a:ext cx="2758622" cy="13349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Match the diagnosis and the surgery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BBF55-7F7A-42A0-B04A-2699FCE6D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6585" y="1856686"/>
            <a:ext cx="3990971" cy="97044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Targets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Retreatment, Stroke, Death</a:t>
            </a:r>
          </a:p>
        </p:txBody>
      </p:sp>
    </p:spTree>
    <p:extLst>
      <p:ext uri="{BB962C8B-B14F-4D97-AF65-F5344CB8AC3E}">
        <p14:creationId xmlns:p14="http://schemas.microsoft.com/office/powerpoint/2010/main" val="42619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605-2D5F-443C-BDC6-B8BB0E5D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654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Premier Health Database</a:t>
            </a:r>
            <a:br>
              <a:rPr lang="en-US" dirty="0"/>
            </a:br>
            <a:r>
              <a:rPr lang="en-US" dirty="0"/>
              <a:t>2 TB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8AE0-BEE8-4206-94D7-92BCCCD3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4600"/>
            <a:ext cx="6870329" cy="15225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Features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Patients				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4224-5007-44F1-9268-9CD6601F6D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0767" y="3034169"/>
            <a:ext cx="2758622" cy="13349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Match the diagnosis and the surgery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D20D-7BF9-4FFE-8AE8-311505628E1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99389" y="3029843"/>
            <a:ext cx="2992457" cy="118274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See what devices they were charged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BBF55-7F7A-42A0-B04A-2699FCE6D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6585" y="1856686"/>
            <a:ext cx="3990971" cy="97044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Targets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Retreatment, Stroke, Death</a:t>
            </a:r>
          </a:p>
        </p:txBody>
      </p:sp>
    </p:spTree>
    <p:extLst>
      <p:ext uri="{BB962C8B-B14F-4D97-AF65-F5344CB8AC3E}">
        <p14:creationId xmlns:p14="http://schemas.microsoft.com/office/powerpoint/2010/main" val="13295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605-2D5F-443C-BDC6-B8BB0E5D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6540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Premier Health Database</a:t>
            </a:r>
            <a:br>
              <a:rPr lang="en-US" dirty="0"/>
            </a:br>
            <a:r>
              <a:rPr lang="en-US" dirty="0"/>
              <a:t>2 TB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8AE0-BEE8-4206-94D7-92BCCCD3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04600"/>
            <a:ext cx="6870329" cy="1522535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rgbClr val="FFC000"/>
                </a:solidFill>
              </a:rPr>
              <a:t>Features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Patients				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4224-5007-44F1-9268-9CD6601F6D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0767" y="3034169"/>
            <a:ext cx="2758622" cy="13349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Match the diagnosis and the surgery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CBD20D-7BF9-4FFE-8AE8-311505628E1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99389" y="3029843"/>
            <a:ext cx="2992457" cy="118274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See what devices they were charged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BBF55-7F7A-42A0-B04A-2699FCE6D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6585" y="1856686"/>
            <a:ext cx="3990971" cy="97044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Targets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Retreatment, Stroke, Death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C5251D-3B1E-4A56-9063-D6B0193F019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364861" y="3034169"/>
            <a:ext cx="3838566" cy="152253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Follow for a year for Safety and Effectiveness of Treatment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EC7B5-F813-4351-BA83-F7D14277292A}"/>
              </a:ext>
            </a:extLst>
          </p:cNvPr>
          <p:cNvSpPr txBox="1"/>
          <p:nvPr/>
        </p:nvSpPr>
        <p:spPr>
          <a:xfrm>
            <a:off x="1969204" y="5143499"/>
            <a:ext cx="207286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148K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F66B3-5F29-4DB4-931D-6FB2ACB4EA2B}"/>
              </a:ext>
            </a:extLst>
          </p:cNvPr>
          <p:cNvSpPr txBox="1"/>
          <p:nvPr/>
        </p:nvSpPr>
        <p:spPr>
          <a:xfrm>
            <a:off x="253229" y="5143498"/>
            <a:ext cx="188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4M stroke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818E9-C38B-4F28-9B75-C473E57D998D}"/>
              </a:ext>
            </a:extLst>
          </p:cNvPr>
          <p:cNvSpPr txBox="1"/>
          <p:nvPr/>
        </p:nvSpPr>
        <p:spPr>
          <a:xfrm>
            <a:off x="4115376" y="5143499"/>
            <a:ext cx="2426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1,466 microcatheters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3CA0-D716-443A-88DA-9F016201C700}"/>
              </a:ext>
            </a:extLst>
          </p:cNvPr>
          <p:cNvSpPr txBox="1"/>
          <p:nvPr/>
        </p:nvSpPr>
        <p:spPr>
          <a:xfrm>
            <a:off x="7973293" y="4928053"/>
            <a:ext cx="2426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 diagnoses and procedures per year</a:t>
            </a:r>
          </a:p>
        </p:txBody>
      </p:sp>
    </p:spTree>
    <p:extLst>
      <p:ext uri="{BB962C8B-B14F-4D97-AF65-F5344CB8AC3E}">
        <p14:creationId xmlns:p14="http://schemas.microsoft.com/office/powerpoint/2010/main" val="4124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94744E-3589-4EE5-A9E0-CFD6C350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559"/>
            <a:ext cx="12192000" cy="413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BD73F-D284-435F-9C62-1E76D7E8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225260" cy="2008909"/>
          </a:xfrm>
        </p:spPr>
        <p:txBody>
          <a:bodyPr>
            <a:normAutofit/>
          </a:bodyPr>
          <a:lstStyle/>
          <a:p>
            <a:r>
              <a:rPr lang="en-US" dirty="0"/>
              <a:t>Can we find the data we need?</a:t>
            </a:r>
            <a:br>
              <a:rPr lang="en-US" dirty="0"/>
            </a:br>
            <a:r>
              <a:rPr lang="en-US" dirty="0"/>
              <a:t>Microcatheters</a:t>
            </a:r>
          </a:p>
        </p:txBody>
      </p:sp>
    </p:spTree>
    <p:extLst>
      <p:ext uri="{BB962C8B-B14F-4D97-AF65-F5344CB8AC3E}">
        <p14:creationId xmlns:p14="http://schemas.microsoft.com/office/powerpoint/2010/main" val="250192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66C4B0870C04DA9C58EEC3F199830" ma:contentTypeVersion="14" ma:contentTypeDescription="Create a new document." ma:contentTypeScope="" ma:versionID="dac1dd35bfbfefee7fa227c0f377e473">
  <xsd:schema xmlns:xsd="http://www.w3.org/2001/XMLSchema" xmlns:xs="http://www.w3.org/2001/XMLSchema" xmlns:p="http://schemas.microsoft.com/office/2006/metadata/properties" xmlns:ns3="7f43509b-e308-4a72-add5-6a672a64e452" xmlns:ns4="6903e112-24ae-4e0c-a8de-e212f6bac158" targetNamespace="http://schemas.microsoft.com/office/2006/metadata/properties" ma:root="true" ma:fieldsID="ceab0b00cf6b1219942675972a3e219f" ns3:_="" ns4:_="">
    <xsd:import namespace="7f43509b-e308-4a72-add5-6a672a64e452"/>
    <xsd:import namespace="6903e112-24ae-4e0c-a8de-e212f6bac1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3509b-e308-4a72-add5-6a672a64e4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3e112-24ae-4e0c-a8de-e212f6bac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903e112-24ae-4e0c-a8de-e212f6bac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204102-FA30-4923-AF67-24B970307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3509b-e308-4a72-add5-6a672a64e452"/>
    <ds:schemaRef ds:uri="6903e112-24ae-4e0c-a8de-e212f6bac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6903e112-24ae-4e0c-a8de-e212f6bac158"/>
  </ds:schemaRefs>
</ds:datastoreItem>
</file>

<file path=customXml/itemProps3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124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Goudy Old Style</vt:lpstr>
      <vt:lpstr>Wingdings 2</vt:lpstr>
      <vt:lpstr>SlateVTI</vt:lpstr>
      <vt:lpstr>Visualizing Real World Data</vt:lpstr>
      <vt:lpstr> Real World Data Device data that is not from a clinical trial that is used to generate evidence for regulatory purposes </vt:lpstr>
      <vt:lpstr>Strict new regulations in Europe  No evidence  No label    no selling</vt:lpstr>
      <vt:lpstr>Premier Health Database 2 TB of data</vt:lpstr>
      <vt:lpstr>Premier Health Database 2 TB of data</vt:lpstr>
      <vt:lpstr>Premier Health Database 2 TB of data</vt:lpstr>
      <vt:lpstr>Premier Health Database 2 TB of data</vt:lpstr>
      <vt:lpstr>Premier Health Database 2 TB of data</vt:lpstr>
      <vt:lpstr>Can we find the data we need? Microcatheters</vt:lpstr>
      <vt:lpstr>Strategy</vt:lpstr>
      <vt:lpstr>PowerPoint Presentation</vt:lpstr>
      <vt:lpstr>PowerPoint Presentation</vt:lpstr>
      <vt:lpstr>PowerPoint Presentation</vt:lpstr>
      <vt:lpstr>PowerPoint Presentation</vt:lpstr>
      <vt:lpstr>Supervised Machine Learning Model to identify devices</vt:lpstr>
      <vt:lpstr>Supervised Machine Learning Model to identify devices</vt:lpstr>
      <vt:lpstr>Other methods used to find targets</vt:lpstr>
      <vt:lpstr>Final method used to find targets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2020-10-19T02:06:39Z</dcterms:created>
  <dcterms:modified xsi:type="dcterms:W3CDTF">2020-10-19T06:09:50Z</dcterms:modified>
</cp:coreProperties>
</file>