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4ADA02-C3F6-4DE5-B8A5-1D68763B388E}">
          <p14:sldIdLst>
            <p14:sldId id="256"/>
            <p14:sldId id="257"/>
            <p14:sldId id="258"/>
            <p14:sldId id="259"/>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64B7-1433-47B6-AF8C-5BCD8A03B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61A762-74E4-4D4B-9278-5B7B3F7A8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C764F1-8D3B-451C-B8F6-D2944FA9B0FE}"/>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7DAE2FA5-2629-454C-A7AB-E15D22E56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28693-C349-4BD4-A5AF-7B90AB8B5579}"/>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618018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619-1C90-4F28-BEC7-2F7CEF3B5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991F81-741E-41F7-A325-7EEEDBE6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B893A-8FC7-453B-BC91-266380E74193}"/>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5EC5326B-B5B5-4BD6-B336-F4DE8492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6D09A-2774-4DD1-9A3D-5325D6DD6131}"/>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262801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88C62-B437-4577-81C7-ED598C70E9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EECD4E-A2F9-48FE-9160-0681D59DA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44CF9-A284-43BF-927C-B99F0EDC5258}"/>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AD95B451-E14A-4F3C-A157-35B561834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1B067-B45E-438C-A9DB-241B718D2D57}"/>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0863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9500-A7F0-40CC-8908-7A5ACD6C6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7D494-8607-4970-A02A-63C0B9F01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F1C40-413D-4323-A8D7-726DF1B5C95A}"/>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239A8203-6F54-4950-A11A-22427E2B7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FC868-F58E-44DA-AED6-D480AB8BD7FF}"/>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280438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D5FD-EF15-4C8E-9CD8-2D0721E5F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833FF-72B3-415A-884F-60DAB0FBB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EB889-AD8F-47DC-A5C0-45941F1EFB23}"/>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689FCFB3-1BBB-49A2-B378-26272F5F4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0D416-C455-4D44-AAFF-4665D11BB022}"/>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11386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90AD-A4B3-4C5A-96C5-543F402BF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8C2B4-35E3-45E3-8608-B953D699B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38C53-E76E-4A9D-9FC2-ED8FD20113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87541A-34BF-4D56-A0FA-BB90DDDC5771}"/>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6" name="Footer Placeholder 5">
            <a:extLst>
              <a:ext uri="{FF2B5EF4-FFF2-40B4-BE49-F238E27FC236}">
                <a16:creationId xmlns:a16="http://schemas.microsoft.com/office/drawing/2014/main" id="{16DB8631-A8D5-4349-B949-B72B0CD3F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8BF456-AA99-41AD-91AE-0B9F66509B66}"/>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28688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7F73-33CA-47D0-8739-E88673735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A72EF-CCC6-4078-91F3-AA8A0A6EC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9427A1-F4EA-41D3-BAF4-110F80682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E9F42-FF2F-4E48-B4C3-62154164F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7A303-C291-498D-A864-A748D277DB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26E66-13FB-430A-8CF0-DB613E3F6352}"/>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8" name="Footer Placeholder 7">
            <a:extLst>
              <a:ext uri="{FF2B5EF4-FFF2-40B4-BE49-F238E27FC236}">
                <a16:creationId xmlns:a16="http://schemas.microsoft.com/office/drawing/2014/main" id="{9B58CBC8-9858-4AE3-929B-1F43EA39C2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C7294D-41FE-448B-806F-AF8EC00B9573}"/>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131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0DC6-953F-4716-9EBC-CC97995A5D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3BEE8-7D93-4EEF-AB6B-8DCE7F3E6C25}"/>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4" name="Footer Placeholder 3">
            <a:extLst>
              <a:ext uri="{FF2B5EF4-FFF2-40B4-BE49-F238E27FC236}">
                <a16:creationId xmlns:a16="http://schemas.microsoft.com/office/drawing/2014/main" id="{0556D09C-E2CE-4719-B08A-5DF0F8C72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D7CCF4-398A-4BBA-AC02-9522095A44D8}"/>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68142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EDA63-399F-414F-9D21-64D49F5329F3}"/>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3" name="Footer Placeholder 2">
            <a:extLst>
              <a:ext uri="{FF2B5EF4-FFF2-40B4-BE49-F238E27FC236}">
                <a16:creationId xmlns:a16="http://schemas.microsoft.com/office/drawing/2014/main" id="{4607C162-46DB-47E6-98E6-072C71DE8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95253-6B9A-41DB-BD13-8AF1B91170AC}"/>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19687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89F0-4259-430F-8C67-475EFFC37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983B54-3A29-442A-AF5D-1E63EC75B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52F8A5-2B9E-485E-A226-1D9DA6B62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A3171-90D0-4100-8B44-DBB0A9550F75}"/>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6" name="Footer Placeholder 5">
            <a:extLst>
              <a:ext uri="{FF2B5EF4-FFF2-40B4-BE49-F238E27FC236}">
                <a16:creationId xmlns:a16="http://schemas.microsoft.com/office/drawing/2014/main" id="{C748EAAC-FCDA-4A05-952B-B0D972040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D84F9-3E6F-47B3-AE1B-B06B8F25534A}"/>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91847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3A6A-40EF-4063-A2C0-2518393EF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9C01A4-D9FA-4E00-86D8-7012071AD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6FE6F-6D45-4AF3-97E4-CF3C87EE7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3F829-84A7-4D59-A8A7-6F05D7050490}"/>
              </a:ext>
            </a:extLst>
          </p:cNvPr>
          <p:cNvSpPr>
            <a:spLocks noGrp="1"/>
          </p:cNvSpPr>
          <p:nvPr>
            <p:ph type="dt" sz="half" idx="10"/>
          </p:nvPr>
        </p:nvSpPr>
        <p:spPr/>
        <p:txBody>
          <a:bodyPr/>
          <a:lstStyle/>
          <a:p>
            <a:fld id="{12CAD302-999A-4D2A-8245-C9072CA7BA3D}" type="datetimeFigureOut">
              <a:rPr lang="en-US" smtClean="0"/>
              <a:t>12/17/2019</a:t>
            </a:fld>
            <a:endParaRPr lang="en-US"/>
          </a:p>
        </p:txBody>
      </p:sp>
      <p:sp>
        <p:nvSpPr>
          <p:cNvPr id="6" name="Footer Placeholder 5">
            <a:extLst>
              <a:ext uri="{FF2B5EF4-FFF2-40B4-BE49-F238E27FC236}">
                <a16:creationId xmlns:a16="http://schemas.microsoft.com/office/drawing/2014/main" id="{C835BDDC-43FE-4D1A-B0DD-F43ED43C9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3418-6BE5-408C-BD63-FC2F2B95A097}"/>
              </a:ext>
            </a:extLst>
          </p:cNvPr>
          <p:cNvSpPr>
            <a:spLocks noGrp="1"/>
          </p:cNvSpPr>
          <p:nvPr>
            <p:ph type="sldNum" sz="quarter" idx="12"/>
          </p:nvPr>
        </p:nvSpPr>
        <p:spPr/>
        <p:txBody>
          <a:bodyPr/>
          <a:lstStyle/>
          <a:p>
            <a:fld id="{B36395F3-9E20-4428-AB7B-42BBC834FAE4}" type="slidenum">
              <a:rPr lang="en-US" smtClean="0"/>
              <a:t>‹#›</a:t>
            </a:fld>
            <a:endParaRPr lang="en-US"/>
          </a:p>
        </p:txBody>
      </p:sp>
    </p:spTree>
    <p:extLst>
      <p:ext uri="{BB962C8B-B14F-4D97-AF65-F5344CB8AC3E}">
        <p14:creationId xmlns:p14="http://schemas.microsoft.com/office/powerpoint/2010/main" val="32729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DE5AF-655A-4724-B66E-D53517356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B40D6-06A6-4B1A-A0BA-CC648E9C5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86CFD-EA1C-45C2-871C-78DFD8398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AD302-999A-4D2A-8245-C9072CA7BA3D}" type="datetimeFigureOut">
              <a:rPr lang="en-US" smtClean="0"/>
              <a:t>12/17/2019</a:t>
            </a:fld>
            <a:endParaRPr lang="en-US"/>
          </a:p>
        </p:txBody>
      </p:sp>
      <p:sp>
        <p:nvSpPr>
          <p:cNvPr id="5" name="Footer Placeholder 4">
            <a:extLst>
              <a:ext uri="{FF2B5EF4-FFF2-40B4-BE49-F238E27FC236}">
                <a16:creationId xmlns:a16="http://schemas.microsoft.com/office/drawing/2014/main" id="{ACC4C01F-D63A-41ED-8C2F-EB0289C77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798C52-014A-496E-9D35-DF6FB10FF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395F3-9E20-4428-AB7B-42BBC834FAE4}" type="slidenum">
              <a:rPr lang="en-US" smtClean="0"/>
              <a:t>‹#›</a:t>
            </a:fld>
            <a:endParaRPr lang="en-US"/>
          </a:p>
        </p:txBody>
      </p:sp>
      <p:sp>
        <p:nvSpPr>
          <p:cNvPr id="7" name="MSIPCMContentMarking" descr="{&quot;HashCode&quot;:777030729,&quot;Placement&quot;:&quot;Footer&quot;}">
            <a:extLst>
              <a:ext uri="{FF2B5EF4-FFF2-40B4-BE49-F238E27FC236}">
                <a16:creationId xmlns:a16="http://schemas.microsoft.com/office/drawing/2014/main" id="{87C81775-FD02-4896-A190-1B296EA047BA}"/>
              </a:ext>
            </a:extLst>
          </p:cNvPr>
          <p:cNvSpPr txBox="1"/>
          <p:nvPr userDrawn="1"/>
        </p:nvSpPr>
        <p:spPr>
          <a:xfrm>
            <a:off x="0" y="6629836"/>
            <a:ext cx="1045461" cy="228163"/>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Calibri" panose="020F0502020204030204" pitchFamily="34" charset="0"/>
              </a:rPr>
              <a:t>Sensitivity: Internal</a:t>
            </a:r>
          </a:p>
        </p:txBody>
      </p:sp>
    </p:spTree>
    <p:extLst>
      <p:ext uri="{BB962C8B-B14F-4D97-AF65-F5344CB8AC3E}">
        <p14:creationId xmlns:p14="http://schemas.microsoft.com/office/powerpoint/2010/main" val="43873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au-citi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F13A6-7B11-4BFE-B845-EF387C11E496}"/>
              </a:ext>
            </a:extLst>
          </p:cNvPr>
          <p:cNvSpPr>
            <a:spLocks noGrp="1"/>
          </p:cNvSpPr>
          <p:nvPr>
            <p:ph type="ctrTitle"/>
          </p:nvPr>
        </p:nvSpPr>
        <p:spPr>
          <a:xfrm>
            <a:off x="642257" y="4525347"/>
            <a:ext cx="6939722" cy="1737360"/>
          </a:xfrm>
        </p:spPr>
        <p:txBody>
          <a:bodyPr anchor="ctr">
            <a:normAutofit/>
          </a:bodyPr>
          <a:lstStyle/>
          <a:p>
            <a:pPr algn="r"/>
            <a:r>
              <a:rPr lang="en-US" sz="2900" dirty="0"/>
              <a:t>Data Science Final Capstone Project Presentation</a:t>
            </a:r>
            <a:br>
              <a:rPr lang="en-US" sz="2900" dirty="0"/>
            </a:br>
            <a:br>
              <a:rPr lang="en-US" sz="2900" dirty="0"/>
            </a:br>
            <a:r>
              <a:rPr lang="en-US" sz="2900" dirty="0"/>
              <a:t>17-Dec-2019</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314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77E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50CF8E-7B39-4759-B815-D5C01DDAA850}"/>
              </a:ext>
            </a:extLst>
          </p:cNvPr>
          <p:cNvPicPr>
            <a:picLocks noChangeAspect="1"/>
          </p:cNvPicPr>
          <p:nvPr/>
        </p:nvPicPr>
        <p:blipFill rotWithShape="1">
          <a:blip r:embed="rId2">
            <a:extLst>
              <a:ext uri="{28A0092B-C50C-407E-A947-70E740481C1C}">
                <a14:useLocalDpi xmlns:a14="http://schemas.microsoft.com/office/drawing/2010/main" val="0"/>
              </a:ext>
            </a:extLst>
          </a:blip>
          <a:srcRect r="-1" b="4922"/>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82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13">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0CF74DF-0DC6-41ED-A22E-2B6E8129DFC8}"/>
              </a:ext>
            </a:extLst>
          </p:cNvPr>
          <p:cNvSpPr>
            <a:spLocks noGrp="1"/>
          </p:cNvSpPr>
          <p:nvPr>
            <p:ph type="subTitle" idx="1"/>
          </p:nvPr>
        </p:nvSpPr>
        <p:spPr>
          <a:xfrm>
            <a:off x="5243170" y="3827321"/>
            <a:ext cx="6359955" cy="2869809"/>
          </a:xfrm>
        </p:spPr>
        <p:txBody>
          <a:bodyPr>
            <a:normAutofit/>
          </a:bodyPr>
          <a:lstStyle/>
          <a:p>
            <a:pPr algn="l"/>
            <a:r>
              <a:rPr lang="en-US" sz="2000" b="1" i="1" dirty="0">
                <a:solidFill>
                  <a:srgbClr val="FFFFFF"/>
                </a:solidFill>
              </a:rPr>
              <a:t>Conclusion</a:t>
            </a:r>
          </a:p>
          <a:p>
            <a:pPr algn="l"/>
            <a:endParaRPr lang="en-US" sz="2000" dirty="0">
              <a:solidFill>
                <a:srgbClr val="FFFFFF"/>
              </a:solidFill>
            </a:endParaRPr>
          </a:p>
          <a:p>
            <a:pPr marL="342900" indent="-342900" algn="l">
              <a:buFontTx/>
              <a:buChar char="-"/>
            </a:pPr>
            <a:r>
              <a:rPr lang="en-US" sz="2000" dirty="0">
                <a:solidFill>
                  <a:srgbClr val="FFFFFF"/>
                </a:solidFill>
              </a:rPr>
              <a:t>Finally choose high weights with cluster and venue.</a:t>
            </a:r>
          </a:p>
          <a:p>
            <a:pPr marL="342900" indent="-342900" algn="l">
              <a:buFontTx/>
              <a:buChar char="-"/>
            </a:pPr>
            <a:r>
              <a:rPr lang="en-US" sz="2000" dirty="0">
                <a:solidFill>
                  <a:srgbClr val="FFFFFF"/>
                </a:solidFill>
              </a:rPr>
              <a:t>Sydney city in New South Wales of Australia is the best to open Hotel and focus on near red circle such as Harrington street.</a:t>
            </a:r>
          </a:p>
          <a:p>
            <a:pPr algn="l"/>
            <a:endParaRPr lang="en-US" sz="2000" dirty="0">
              <a:solidFill>
                <a:srgbClr val="FFFFFF"/>
              </a:solidFill>
            </a:endParaRPr>
          </a:p>
          <a:p>
            <a:pPr algn="l"/>
            <a:endParaRPr lang="en-US" sz="2000" dirty="0">
              <a:solidFill>
                <a:srgbClr val="FFFFFF"/>
              </a:solidFill>
            </a:endParaRPr>
          </a:p>
        </p:txBody>
      </p:sp>
      <p:pic>
        <p:nvPicPr>
          <p:cNvPr id="4" name="Picture 3">
            <a:extLst>
              <a:ext uri="{FF2B5EF4-FFF2-40B4-BE49-F238E27FC236}">
                <a16:creationId xmlns:a16="http://schemas.microsoft.com/office/drawing/2014/main" id="{5949FF60-BB70-42D5-9CA1-3656978B4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723" y="3008220"/>
            <a:ext cx="1648572" cy="819101"/>
          </a:xfrm>
          <a:prstGeom prst="rect">
            <a:avLst/>
          </a:prstGeom>
        </p:spPr>
      </p:pic>
    </p:spTree>
    <p:extLst>
      <p:ext uri="{BB962C8B-B14F-4D97-AF65-F5344CB8AC3E}">
        <p14:creationId xmlns:p14="http://schemas.microsoft.com/office/powerpoint/2010/main" val="103841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CF74DF-0DC6-41ED-A22E-2B6E8129DFC8}"/>
              </a:ext>
            </a:extLst>
          </p:cNvPr>
          <p:cNvSpPr>
            <a:spLocks noGrp="1"/>
          </p:cNvSpPr>
          <p:nvPr>
            <p:ph type="subTitle" idx="1"/>
          </p:nvPr>
        </p:nvSpPr>
        <p:spPr>
          <a:xfrm>
            <a:off x="304801" y="355601"/>
            <a:ext cx="11463866" cy="6112932"/>
          </a:xfrm>
        </p:spPr>
        <p:txBody>
          <a:bodyPr>
            <a:normAutofit fontScale="92500" lnSpcReduction="20000"/>
          </a:bodyPr>
          <a:lstStyle/>
          <a:p>
            <a:pPr algn="l"/>
            <a:r>
              <a:rPr lang="en-US" b="1" i="1" dirty="0"/>
              <a:t>1) Business Understanding (Description of Problem)</a:t>
            </a:r>
          </a:p>
          <a:p>
            <a:pPr algn="l"/>
            <a:r>
              <a:rPr lang="en-US" dirty="0"/>
              <a:t>Problem is which city and street in Australia is the best to open Hotel?</a:t>
            </a:r>
          </a:p>
          <a:p>
            <a:pPr algn="l"/>
            <a:r>
              <a:rPr lang="en-US" dirty="0"/>
              <a:t>Background is that my client is a business man in Asia. And he would like to expand his business in another countries. So He would like to open Hotel but not sure in which city and location in Australia.</a:t>
            </a:r>
          </a:p>
          <a:p>
            <a:pPr marL="457200" indent="-457200">
              <a:buAutoNum type="arabicParenR"/>
            </a:pPr>
            <a:endParaRPr lang="en-US" dirty="0"/>
          </a:p>
          <a:p>
            <a:pPr algn="l"/>
            <a:r>
              <a:rPr lang="en-US" b="1" i="1" dirty="0"/>
              <a:t>2) Analytic Approach</a:t>
            </a:r>
          </a:p>
          <a:p>
            <a:pPr algn="l"/>
            <a:r>
              <a:rPr lang="en-US" dirty="0"/>
              <a:t>As per request of customer, we must find State, City and location where is the best for his business. Meanwhile need to collect data to look for the best location, Then his business would be successful.</a:t>
            </a:r>
          </a:p>
          <a:p>
            <a:pPr algn="l"/>
            <a:r>
              <a:rPr lang="en-US" dirty="0"/>
              <a:t>To support the business, the location must meet</a:t>
            </a:r>
          </a:p>
          <a:p>
            <a:pPr algn="l"/>
            <a:r>
              <a:rPr lang="en-US" dirty="0"/>
              <a:t>1) Population Density</a:t>
            </a:r>
          </a:p>
          <a:p>
            <a:pPr algn="l"/>
            <a:r>
              <a:rPr lang="en-US" dirty="0"/>
              <a:t>2) Transport</a:t>
            </a:r>
          </a:p>
          <a:p>
            <a:pPr algn="l"/>
            <a:r>
              <a:rPr lang="en-US" dirty="0"/>
              <a:t>3) Food</a:t>
            </a:r>
          </a:p>
          <a:p>
            <a:pPr algn="l"/>
            <a:r>
              <a:rPr lang="en-US" dirty="0"/>
              <a:t>4) Cafe</a:t>
            </a:r>
          </a:p>
          <a:p>
            <a:pPr algn="l"/>
            <a:r>
              <a:rPr lang="en-US" dirty="0"/>
              <a:t>5) Restaurant</a:t>
            </a:r>
          </a:p>
          <a:p>
            <a:pPr algn="l"/>
            <a:r>
              <a:rPr lang="en-US" dirty="0"/>
              <a:t>6) Park</a:t>
            </a:r>
          </a:p>
          <a:p>
            <a:pPr marL="457200" indent="-457200">
              <a:buAutoNum type="arabicParenR"/>
            </a:pPr>
            <a:endParaRPr lang="en-US" dirty="0"/>
          </a:p>
        </p:txBody>
      </p:sp>
    </p:spTree>
    <p:extLst>
      <p:ext uri="{BB962C8B-B14F-4D97-AF65-F5344CB8AC3E}">
        <p14:creationId xmlns:p14="http://schemas.microsoft.com/office/powerpoint/2010/main" val="105857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CF74DF-0DC6-41ED-A22E-2B6E8129DFC8}"/>
              </a:ext>
            </a:extLst>
          </p:cNvPr>
          <p:cNvSpPr>
            <a:spLocks noGrp="1"/>
          </p:cNvSpPr>
          <p:nvPr>
            <p:ph type="subTitle" idx="1"/>
          </p:nvPr>
        </p:nvSpPr>
        <p:spPr>
          <a:xfrm>
            <a:off x="304801" y="355601"/>
            <a:ext cx="11463866" cy="6112932"/>
          </a:xfrm>
        </p:spPr>
        <p:txBody>
          <a:bodyPr>
            <a:normAutofit/>
          </a:bodyPr>
          <a:lstStyle/>
          <a:p>
            <a:pPr algn="l"/>
            <a:r>
              <a:rPr lang="en-US" b="1" i="1" dirty="0"/>
              <a:t>3) Description of Data</a:t>
            </a:r>
          </a:p>
          <a:p>
            <a:pPr marL="457200" indent="-457200" algn="l">
              <a:buFont typeface="+mj-lt"/>
              <a:buAutoNum type="arabicPeriod"/>
            </a:pPr>
            <a:r>
              <a:rPr lang="en-US" dirty="0"/>
              <a:t>To solve the problem, we need the data</a:t>
            </a:r>
          </a:p>
          <a:p>
            <a:pPr marL="800100" lvl="1" indent="-342900" algn="l">
              <a:buFont typeface="Courier New" panose="02070309020205020404" pitchFamily="49" charset="0"/>
              <a:buChar char="o"/>
            </a:pPr>
            <a:r>
              <a:rPr lang="en-US" dirty="0"/>
              <a:t>data for all state and city with population density</a:t>
            </a:r>
          </a:p>
          <a:p>
            <a:pPr marL="800100" lvl="1" indent="-342900" algn="l">
              <a:buFont typeface="Courier New" panose="02070309020205020404" pitchFamily="49" charset="0"/>
              <a:buChar char="o"/>
            </a:pPr>
            <a:r>
              <a:rPr lang="en-US" dirty="0"/>
              <a:t>data for venues in each city</a:t>
            </a:r>
          </a:p>
          <a:p>
            <a:pPr marL="800100" lvl="1" indent="-342900" algn="l">
              <a:buFont typeface="Courier New" panose="02070309020205020404" pitchFamily="49" charset="0"/>
              <a:buChar char="o"/>
            </a:pPr>
            <a:r>
              <a:rPr lang="en-US" dirty="0"/>
              <a:t>data for venues in each locality in selected city</a:t>
            </a:r>
          </a:p>
          <a:p>
            <a:pPr marL="457200" indent="-457200" algn="l">
              <a:buFont typeface="+mj-lt"/>
              <a:buAutoNum type="arabicPeriod"/>
            </a:pPr>
            <a:r>
              <a:rPr lang="en-US" dirty="0"/>
              <a:t>Source of Data</a:t>
            </a:r>
          </a:p>
          <a:p>
            <a:pPr marL="800100" lvl="1" indent="-342900" algn="l">
              <a:buFont typeface="Courier New" panose="02070309020205020404" pitchFamily="49" charset="0"/>
              <a:buChar char="o"/>
            </a:pPr>
            <a:r>
              <a:rPr lang="en-US" dirty="0">
                <a:hlinkClick r:id="rId2"/>
              </a:rPr>
              <a:t>https://simplemaps.com/data/au-cities</a:t>
            </a:r>
            <a:endParaRPr lang="en-US" dirty="0"/>
          </a:p>
          <a:p>
            <a:pPr marL="800100" lvl="1" indent="-342900" algn="l">
              <a:buFont typeface="Courier New" panose="02070309020205020404" pitchFamily="49" charset="0"/>
              <a:buChar char="o"/>
            </a:pPr>
            <a:r>
              <a:rPr lang="en-US" dirty="0"/>
              <a:t>Import the csv file to get the population of Australia.</a:t>
            </a:r>
          </a:p>
          <a:p>
            <a:pPr marL="457200" indent="-457200" algn="l">
              <a:buFont typeface="+mj-lt"/>
              <a:buAutoNum type="arabicPeriod"/>
            </a:pPr>
            <a:r>
              <a:rPr lang="en-US" dirty="0"/>
              <a:t>Four Square API</a:t>
            </a:r>
          </a:p>
          <a:p>
            <a:pPr marL="800100" lvl="1" indent="-342900" algn="l">
              <a:buFont typeface="Courier New" panose="02070309020205020404" pitchFamily="49" charset="0"/>
              <a:buChar char="o"/>
            </a:pPr>
            <a:r>
              <a:rPr lang="en-US" dirty="0"/>
              <a:t>For Venues in City and in Each locality in selected city.</a:t>
            </a:r>
          </a:p>
          <a:p>
            <a:pPr lvl="1" algn="l"/>
            <a:endParaRPr lang="en-US" dirty="0"/>
          </a:p>
          <a:p>
            <a:pPr marL="457200" indent="-457200" algn="l">
              <a:buFont typeface="+mj-lt"/>
              <a:buAutoNum type="arabicPeriod"/>
            </a:pPr>
            <a:r>
              <a:rPr lang="en-US" dirty="0"/>
              <a:t>Data Description (How to use Data to solve the Problem?)</a:t>
            </a:r>
          </a:p>
          <a:p>
            <a:pPr marL="800100" lvl="1" indent="-342900" algn="l">
              <a:buFont typeface="Courier New" panose="02070309020205020404" pitchFamily="49" charset="0"/>
              <a:buChar char="o"/>
            </a:pPr>
            <a:r>
              <a:rPr lang="en-US" dirty="0"/>
              <a:t>By Using the data from world population site, firstly we choose most population state and city then will choose we can focus on and open Hotel in which location according to the data. Then by leveraging the Foursquare data, we will compare and try to find the best locality. Based on weights we will try to determine the Locality in similar way.</a:t>
            </a:r>
          </a:p>
          <a:p>
            <a:pPr marL="457200" indent="-457200">
              <a:buAutoNum type="arabicParenR"/>
            </a:pPr>
            <a:endParaRPr lang="en-US" dirty="0"/>
          </a:p>
        </p:txBody>
      </p:sp>
    </p:spTree>
    <p:extLst>
      <p:ext uri="{BB962C8B-B14F-4D97-AF65-F5344CB8AC3E}">
        <p14:creationId xmlns:p14="http://schemas.microsoft.com/office/powerpoint/2010/main" val="275440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330201" y="603504"/>
            <a:ext cx="5765800" cy="818896"/>
          </a:xfrm>
        </p:spPr>
        <p:txBody>
          <a:bodyPr vert="horz" lIns="91440" tIns="45720" rIns="91440" bIns="45720" rtlCol="0" anchor="b">
            <a:normAutofit/>
          </a:bodyPr>
          <a:lstStyle/>
          <a:p>
            <a:r>
              <a:rPr lang="en-US" sz="2400" b="1" dirty="0">
                <a:ea typeface="Tahoma" panose="020B0604030504040204" pitchFamily="34" charset="0"/>
                <a:cs typeface="Tahoma" panose="020B0604030504040204" pitchFamily="34" charset="0"/>
              </a:rPr>
              <a:t>Import Data with csv file for Australia Data Source</a:t>
            </a:r>
          </a:p>
        </p:txBody>
      </p:sp>
      <p:sp>
        <p:nvSpPr>
          <p:cNvPr id="4" name="Content Placeholder 3">
            <a:extLst>
              <a:ext uri="{FF2B5EF4-FFF2-40B4-BE49-F238E27FC236}">
                <a16:creationId xmlns:a16="http://schemas.microsoft.com/office/drawing/2014/main" id="{6650A26B-22BC-41DA-9AA6-199F3596092F}"/>
              </a:ext>
            </a:extLst>
          </p:cNvPr>
          <p:cNvSpPr>
            <a:spLocks noGrp="1"/>
          </p:cNvSpPr>
          <p:nvPr>
            <p:ph sz="half" idx="2"/>
          </p:nvPr>
        </p:nvSpPr>
        <p:spPr>
          <a:xfrm>
            <a:off x="330202" y="1642534"/>
            <a:ext cx="5579532" cy="4047066"/>
          </a:xfrm>
        </p:spPr>
        <p:txBody>
          <a:bodyPr vert="horz" lIns="91440" tIns="45720" rIns="91440" bIns="45720" rtlCol="0">
            <a:normAutofit/>
          </a:bodyPr>
          <a:lstStyle/>
          <a:p>
            <a:r>
              <a:rPr lang="en-US" sz="2000" dirty="0">
                <a:latin typeface="+mj-lt"/>
                <a:ea typeface="Tahoma" panose="020B0604030504040204" pitchFamily="34" charset="0"/>
                <a:cs typeface="Tahoma" panose="020B0604030504040204" pitchFamily="34" charset="0"/>
              </a:rPr>
              <a:t>1) Firstly import data with csv file</a:t>
            </a:r>
          </a:p>
          <a:p>
            <a:r>
              <a:rPr lang="en-US" sz="2000" dirty="0">
                <a:latin typeface="+mj-lt"/>
                <a:ea typeface="Tahoma" panose="020B0604030504040204" pitchFamily="34" charset="0"/>
                <a:cs typeface="Tahoma" panose="020B0604030504040204" pitchFamily="34" charset="0"/>
              </a:rPr>
              <a:t>2) Remove unnecessary column and updated the column name</a:t>
            </a:r>
          </a:p>
          <a:p>
            <a:r>
              <a:rPr lang="en-US" sz="2000" dirty="0">
                <a:latin typeface="+mj-lt"/>
                <a:ea typeface="Tahoma" panose="020B0604030504040204" pitchFamily="34" charset="0"/>
                <a:cs typeface="Tahoma" panose="020B0604030504040204" pitchFamily="34" charset="0"/>
              </a:rPr>
              <a:t>3) Choose the State with highest population</a:t>
            </a:r>
          </a:p>
        </p:txBody>
      </p:sp>
      <p:pic>
        <p:nvPicPr>
          <p:cNvPr id="6" name="Picture 5">
            <a:extLst>
              <a:ext uri="{FF2B5EF4-FFF2-40B4-BE49-F238E27FC236}">
                <a16:creationId xmlns:a16="http://schemas.microsoft.com/office/drawing/2014/main" id="{305111B6-F1C4-4FB8-BC43-75CA304770D4}"/>
              </a:ext>
            </a:extLst>
          </p:cNvPr>
          <p:cNvPicPr>
            <a:picLocks noChangeAspect="1"/>
          </p:cNvPicPr>
          <p:nvPr/>
        </p:nvPicPr>
        <p:blipFill>
          <a:blip r:embed="rId2"/>
          <a:stretch>
            <a:fillRect/>
          </a:stretch>
        </p:blipFill>
        <p:spPr>
          <a:xfrm>
            <a:off x="6095998" y="3180713"/>
            <a:ext cx="5892801" cy="1953804"/>
          </a:xfrm>
          <a:prstGeom prst="rect">
            <a:avLst/>
          </a:prstGeom>
        </p:spPr>
      </p:pic>
      <p:pic>
        <p:nvPicPr>
          <p:cNvPr id="15" name="Picture 14">
            <a:extLst>
              <a:ext uri="{FF2B5EF4-FFF2-40B4-BE49-F238E27FC236}">
                <a16:creationId xmlns:a16="http://schemas.microsoft.com/office/drawing/2014/main" id="{761BB663-4B79-4728-8571-D306AD6ECEAF}"/>
              </a:ext>
            </a:extLst>
          </p:cNvPr>
          <p:cNvPicPr>
            <a:picLocks noChangeAspect="1"/>
          </p:cNvPicPr>
          <p:nvPr/>
        </p:nvPicPr>
        <p:blipFill>
          <a:blip r:embed="rId3"/>
          <a:stretch>
            <a:fillRect/>
          </a:stretch>
        </p:blipFill>
        <p:spPr>
          <a:xfrm>
            <a:off x="6095999" y="725105"/>
            <a:ext cx="5892801" cy="2035027"/>
          </a:xfrm>
          <a:prstGeom prst="rect">
            <a:avLst/>
          </a:prstGeom>
        </p:spPr>
      </p:pic>
    </p:spTree>
    <p:extLst>
      <p:ext uri="{BB962C8B-B14F-4D97-AF65-F5344CB8AC3E}">
        <p14:creationId xmlns:p14="http://schemas.microsoft.com/office/powerpoint/2010/main" val="223508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838200" y="5600700"/>
            <a:ext cx="10515600" cy="563118"/>
          </a:xfrm>
          <a:prstGeom prst="ellipse">
            <a:avLst/>
          </a:prstGeom>
        </p:spPr>
        <p:txBody>
          <a:bodyPr vert="horz" lIns="91440" tIns="45720" rIns="91440" bIns="45720" rtlCol="0" anchor="b">
            <a:normAutofit fontScale="90000"/>
          </a:bodyPr>
          <a:lstStyle/>
          <a:p>
            <a:pPr algn="ctr"/>
            <a:r>
              <a:rPr lang="en-US" sz="2300" b="1" i="1" kern="1200" dirty="0">
                <a:solidFill>
                  <a:schemeClr val="tx1"/>
                </a:solidFill>
                <a:latin typeface="+mj-lt"/>
                <a:ea typeface="+mj-ea"/>
                <a:cs typeface="+mj-cs"/>
              </a:rPr>
              <a:t>Visualization - Drawing City Map of New South Wales State</a:t>
            </a:r>
            <a:endParaRPr lang="en-US" sz="2300" b="1"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17DA6D65-993E-40AC-8718-EF210F91A93A}"/>
              </a:ext>
            </a:extLst>
          </p:cNvPr>
          <p:cNvPicPr>
            <a:picLocks noChangeAspect="1"/>
          </p:cNvPicPr>
          <p:nvPr/>
        </p:nvPicPr>
        <p:blipFill rotWithShape="1">
          <a:blip r:embed="rId2"/>
          <a:srcRect t="3646" r="-1" b="-1"/>
          <a:stretch/>
        </p:blipFill>
        <p:spPr>
          <a:xfrm>
            <a:off x="948243" y="694182"/>
            <a:ext cx="10295514" cy="4811268"/>
          </a:xfrm>
          <a:prstGeom prst="rect">
            <a:avLst/>
          </a:prstGeom>
        </p:spPr>
      </p:pic>
    </p:spTree>
    <p:extLst>
      <p:ext uri="{BB962C8B-B14F-4D97-AF65-F5344CB8AC3E}">
        <p14:creationId xmlns:p14="http://schemas.microsoft.com/office/powerpoint/2010/main" val="129185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330202" y="674468"/>
            <a:ext cx="6816186" cy="493932"/>
          </a:xfrm>
        </p:spPr>
        <p:txBody>
          <a:bodyPr vert="horz" lIns="91440" tIns="45720" rIns="91440" bIns="45720" rtlCol="0" anchor="b">
            <a:normAutofit/>
          </a:bodyPr>
          <a:lstStyle/>
          <a:p>
            <a:r>
              <a:rPr lang="en-US" sz="2400" b="1" dirty="0">
                <a:ea typeface="Tahoma" panose="020B0604030504040204" pitchFamily="34" charset="0"/>
                <a:cs typeface="Tahoma" panose="020B0604030504040204" pitchFamily="34" charset="0"/>
              </a:rPr>
              <a:t>Finding Venues for all city and get particular city</a:t>
            </a:r>
          </a:p>
        </p:txBody>
      </p:sp>
      <p:sp>
        <p:nvSpPr>
          <p:cNvPr id="4" name="Content Placeholder 3">
            <a:extLst>
              <a:ext uri="{FF2B5EF4-FFF2-40B4-BE49-F238E27FC236}">
                <a16:creationId xmlns:a16="http://schemas.microsoft.com/office/drawing/2014/main" id="{6650A26B-22BC-41DA-9AA6-199F3596092F}"/>
              </a:ext>
            </a:extLst>
          </p:cNvPr>
          <p:cNvSpPr>
            <a:spLocks noGrp="1"/>
          </p:cNvSpPr>
          <p:nvPr>
            <p:ph sz="half" idx="2"/>
          </p:nvPr>
        </p:nvSpPr>
        <p:spPr>
          <a:xfrm>
            <a:off x="330202" y="1352550"/>
            <a:ext cx="11537948" cy="4337050"/>
          </a:xfrm>
        </p:spPr>
        <p:txBody>
          <a:bodyPr vert="horz" lIns="91440" tIns="45720" rIns="91440" bIns="45720" rtlCol="0">
            <a:normAutofit/>
          </a:bodyPr>
          <a:lstStyle/>
          <a:p>
            <a:r>
              <a:rPr lang="en-US" sz="2000" dirty="0">
                <a:latin typeface="+mj-lt"/>
                <a:ea typeface="Tahoma" panose="020B0604030504040204" pitchFamily="34" charset="0"/>
                <a:cs typeface="Tahoma" panose="020B0604030504040204" pitchFamily="34" charset="0"/>
              </a:rPr>
              <a:t>It has 49 cities and 124 Venue Category.</a:t>
            </a:r>
          </a:p>
          <a:p>
            <a:r>
              <a:rPr lang="en-US" sz="2000" dirty="0">
                <a:latin typeface="+mj-lt"/>
                <a:ea typeface="Tahoma" panose="020B0604030504040204" pitchFamily="34" charset="0"/>
                <a:cs typeface="Tahoma" panose="020B0604030504040204" pitchFamily="34" charset="0"/>
              </a:rPr>
              <a:t>Get the city with most population and related venues.</a:t>
            </a:r>
          </a:p>
          <a:p>
            <a:r>
              <a:rPr lang="en-US" sz="2000" dirty="0">
                <a:latin typeface="+mj-lt"/>
                <a:ea typeface="Tahoma" panose="020B0604030504040204" pitchFamily="34" charset="0"/>
                <a:cs typeface="Tahoma" panose="020B0604030504040204" pitchFamily="34" charset="0"/>
              </a:rPr>
              <a:t>Take Sydney with -33.861481 Lat and 151.205475 long location and its related 50 venues using Foursquare API</a:t>
            </a:r>
          </a:p>
          <a:p>
            <a:endParaRPr lang="en-US" sz="2000" dirty="0">
              <a:latin typeface="+mj-lt"/>
              <a:ea typeface="Tahoma" panose="020B0604030504040204" pitchFamily="34" charset="0"/>
              <a:cs typeface="Tahoma" panose="020B0604030504040204" pitchFamily="34" charset="0"/>
            </a:endParaRPr>
          </a:p>
          <a:p>
            <a:endParaRPr lang="en-US" sz="2000" dirty="0">
              <a:latin typeface="+mj-lt"/>
              <a:ea typeface="Tahoma" panose="020B0604030504040204" pitchFamily="34" charset="0"/>
              <a:cs typeface="Tahoma" panose="020B0604030504040204" pitchFamily="34" charset="0"/>
            </a:endParaRPr>
          </a:p>
          <a:p>
            <a:pPr marL="0" indent="0">
              <a:buNone/>
            </a:pPr>
            <a:endParaRPr lang="en-US" sz="2000" dirty="0">
              <a:latin typeface="+mj-lt"/>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66876FC-D4D0-49D8-99E7-FD8980C6D0DD}"/>
              </a:ext>
            </a:extLst>
          </p:cNvPr>
          <p:cNvPicPr>
            <a:picLocks noChangeAspect="1"/>
          </p:cNvPicPr>
          <p:nvPr/>
        </p:nvPicPr>
        <p:blipFill>
          <a:blip r:embed="rId2"/>
          <a:stretch>
            <a:fillRect/>
          </a:stretch>
        </p:blipFill>
        <p:spPr>
          <a:xfrm>
            <a:off x="330202" y="2872735"/>
            <a:ext cx="11264393" cy="2632715"/>
          </a:xfrm>
          <a:prstGeom prst="rect">
            <a:avLst/>
          </a:prstGeom>
        </p:spPr>
      </p:pic>
    </p:spTree>
    <p:extLst>
      <p:ext uri="{BB962C8B-B14F-4D97-AF65-F5344CB8AC3E}">
        <p14:creationId xmlns:p14="http://schemas.microsoft.com/office/powerpoint/2010/main" val="72517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838200" y="5600700"/>
            <a:ext cx="10515600" cy="563118"/>
          </a:xfrm>
          <a:prstGeom prst="ellipse">
            <a:avLst/>
          </a:prstGeom>
        </p:spPr>
        <p:txBody>
          <a:bodyPr vert="horz" lIns="91440" tIns="45720" rIns="91440" bIns="45720" rtlCol="0" anchor="b">
            <a:normAutofit fontScale="90000"/>
          </a:bodyPr>
          <a:lstStyle/>
          <a:p>
            <a:pPr algn="ctr"/>
            <a:r>
              <a:rPr lang="en-US" sz="2300" b="1" i="1" kern="1200" dirty="0">
                <a:solidFill>
                  <a:schemeClr val="tx1"/>
                </a:solidFill>
                <a:latin typeface="+mj-lt"/>
                <a:ea typeface="+mj-ea"/>
                <a:cs typeface="+mj-cs"/>
              </a:rPr>
              <a:t>Visualization - Drawing Sydney City Map of New South Wales State</a:t>
            </a:r>
            <a:endParaRPr lang="en-US" sz="2300" b="1"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22EC2396-A8CA-4DE2-AA4D-D30DC67E57D4}"/>
              </a:ext>
            </a:extLst>
          </p:cNvPr>
          <p:cNvPicPr>
            <a:picLocks noChangeAspect="1"/>
          </p:cNvPicPr>
          <p:nvPr/>
        </p:nvPicPr>
        <p:blipFill>
          <a:blip r:embed="rId2"/>
          <a:stretch>
            <a:fillRect/>
          </a:stretch>
        </p:blipFill>
        <p:spPr>
          <a:xfrm>
            <a:off x="2314575" y="694182"/>
            <a:ext cx="7562849" cy="4862088"/>
          </a:xfrm>
          <a:prstGeom prst="rect">
            <a:avLst/>
          </a:prstGeom>
        </p:spPr>
      </p:pic>
    </p:spTree>
    <p:extLst>
      <p:ext uri="{BB962C8B-B14F-4D97-AF65-F5344CB8AC3E}">
        <p14:creationId xmlns:p14="http://schemas.microsoft.com/office/powerpoint/2010/main" val="32969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dirty="0">
                <a:solidFill>
                  <a:srgbClr val="FFFFFF"/>
                </a:solidFill>
                <a:latin typeface="+mj-lt"/>
                <a:ea typeface="+mj-ea"/>
                <a:cs typeface="+mj-cs"/>
              </a:rPr>
              <a:t>Apply K-mean cluster for segmentation of venue category</a:t>
            </a:r>
          </a:p>
        </p:txBody>
      </p:sp>
      <p:pic>
        <p:nvPicPr>
          <p:cNvPr id="3" name="Picture 2">
            <a:extLst>
              <a:ext uri="{FF2B5EF4-FFF2-40B4-BE49-F238E27FC236}">
                <a16:creationId xmlns:a16="http://schemas.microsoft.com/office/drawing/2014/main" id="{D87EEAF4-3C47-42FC-8362-F80DE0F13504}"/>
              </a:ext>
            </a:extLst>
          </p:cNvPr>
          <p:cNvPicPr>
            <a:picLocks noChangeAspect="1"/>
          </p:cNvPicPr>
          <p:nvPr/>
        </p:nvPicPr>
        <p:blipFill>
          <a:blip r:embed="rId2"/>
          <a:stretch>
            <a:fillRect/>
          </a:stretch>
        </p:blipFill>
        <p:spPr>
          <a:xfrm>
            <a:off x="4252913" y="681039"/>
            <a:ext cx="7159643" cy="2347912"/>
          </a:xfrm>
          <a:prstGeom prst="rect">
            <a:avLst/>
          </a:prstGeom>
        </p:spPr>
      </p:pic>
      <p:pic>
        <p:nvPicPr>
          <p:cNvPr id="5" name="Picture 4">
            <a:extLst>
              <a:ext uri="{FF2B5EF4-FFF2-40B4-BE49-F238E27FC236}">
                <a16:creationId xmlns:a16="http://schemas.microsoft.com/office/drawing/2014/main" id="{3D229A15-E418-416F-9D9C-2635203D6754}"/>
              </a:ext>
            </a:extLst>
          </p:cNvPr>
          <p:cNvPicPr>
            <a:picLocks noChangeAspect="1"/>
          </p:cNvPicPr>
          <p:nvPr/>
        </p:nvPicPr>
        <p:blipFill>
          <a:blip r:embed="rId3"/>
          <a:stretch>
            <a:fillRect/>
          </a:stretch>
        </p:blipFill>
        <p:spPr>
          <a:xfrm>
            <a:off x="4252913" y="3543152"/>
            <a:ext cx="7005637" cy="2633809"/>
          </a:xfrm>
          <a:prstGeom prst="rect">
            <a:avLst/>
          </a:prstGeom>
        </p:spPr>
      </p:pic>
    </p:spTree>
    <p:extLst>
      <p:ext uri="{BB962C8B-B14F-4D97-AF65-F5344CB8AC3E}">
        <p14:creationId xmlns:p14="http://schemas.microsoft.com/office/powerpoint/2010/main" val="3906892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54B1-4B1F-478A-973E-32F237A74095}"/>
              </a:ext>
            </a:extLst>
          </p:cNvPr>
          <p:cNvSpPr>
            <a:spLocks noGrp="1"/>
          </p:cNvSpPr>
          <p:nvPr>
            <p:ph type="title"/>
          </p:nvPr>
        </p:nvSpPr>
        <p:spPr>
          <a:xfrm>
            <a:off x="838200" y="5600700"/>
            <a:ext cx="10515600" cy="563118"/>
          </a:xfrm>
          <a:prstGeom prst="ellipse">
            <a:avLst/>
          </a:prstGeom>
        </p:spPr>
        <p:txBody>
          <a:bodyPr vert="horz" lIns="91440" tIns="45720" rIns="91440" bIns="45720" rtlCol="0" anchor="b">
            <a:normAutofit fontScale="90000"/>
          </a:bodyPr>
          <a:lstStyle/>
          <a:p>
            <a:pPr algn="ctr"/>
            <a:r>
              <a:rPr lang="en-US" sz="2300" b="1" i="1" kern="1200" dirty="0">
                <a:solidFill>
                  <a:schemeClr val="tx1"/>
                </a:solidFill>
                <a:latin typeface="+mj-lt"/>
                <a:ea typeface="+mj-ea"/>
                <a:cs typeface="+mj-cs"/>
              </a:rPr>
              <a:t>Visualization - Drawing map near by Venue location to open Hotel</a:t>
            </a:r>
            <a:endParaRPr lang="en-US" sz="23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797F7FD-F929-44BE-B161-3DB048F2F522}"/>
              </a:ext>
            </a:extLst>
          </p:cNvPr>
          <p:cNvPicPr>
            <a:picLocks noChangeAspect="1"/>
          </p:cNvPicPr>
          <p:nvPr/>
        </p:nvPicPr>
        <p:blipFill>
          <a:blip r:embed="rId2"/>
          <a:stretch>
            <a:fillRect/>
          </a:stretch>
        </p:blipFill>
        <p:spPr>
          <a:xfrm>
            <a:off x="998067" y="840686"/>
            <a:ext cx="10355733" cy="4759778"/>
          </a:xfrm>
          <a:prstGeom prst="rect">
            <a:avLst/>
          </a:prstGeom>
        </p:spPr>
      </p:pic>
    </p:spTree>
    <p:extLst>
      <p:ext uri="{BB962C8B-B14F-4D97-AF65-F5344CB8AC3E}">
        <p14:creationId xmlns:p14="http://schemas.microsoft.com/office/powerpoint/2010/main" val="189985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456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Data Science Final Capstone Project Presentation  17-Dec-2019</vt:lpstr>
      <vt:lpstr>PowerPoint Presentation</vt:lpstr>
      <vt:lpstr>PowerPoint Presentation</vt:lpstr>
      <vt:lpstr>Import Data with csv file for Australia Data Source</vt:lpstr>
      <vt:lpstr>Visualization - Drawing City Map of New South Wales State</vt:lpstr>
      <vt:lpstr>Finding Venues for all city and get particular city</vt:lpstr>
      <vt:lpstr>Visualization - Drawing Sydney City Map of New South Wales State</vt:lpstr>
      <vt:lpstr>Apply K-mean cluster for segmentation of venue category</vt:lpstr>
      <vt:lpstr>Visualization - Drawing map near by Venue location to open Hotel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Capstone Project Presentation  17-Dec-2019</dc:title>
  <dc:creator>Wai Wai Lwin</dc:creator>
  <cp:lastModifiedBy>Wai Wai Lwin</cp:lastModifiedBy>
  <cp:revision>1</cp:revision>
  <dcterms:created xsi:type="dcterms:W3CDTF">2019-12-17T09:09:42Z</dcterms:created>
  <dcterms:modified xsi:type="dcterms:W3CDTF">2019-12-17T09:40:29Z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iteId">
    <vt:lpwstr>1676489c-5c72-46b7-ba63-9ab90c4aad44</vt:lpwstr>
  </property>
  <property fmtid="{D5CDD505-2E9C-101B-9397-08002B2CF9AE}" pid="4" name="MSIP_Label_f604d2c9-1577-460e-b668-57374a0216c3_Owner">
    <vt:lpwstr>waiwai.lwin@telenor.com.mm</vt:lpwstr>
  </property>
  <property fmtid="{D5CDD505-2E9C-101B-9397-08002B2CF9AE}" pid="5" name="MSIP_Label_f604d2c9-1577-460e-b668-57374a0216c3_SetDate">
    <vt:lpwstr>2019-12-17T09:10:10.1323277Z</vt:lpwstr>
  </property>
  <property fmtid="{D5CDD505-2E9C-101B-9397-08002B2CF9AE}" pid="6" name="MSIP_Label_f604d2c9-1577-460e-b668-57374a0216c3_Name">
    <vt:lpwstr>Internal</vt:lpwstr>
  </property>
  <property fmtid="{D5CDD505-2E9C-101B-9397-08002B2CF9AE}" pid="7" name="MSIP_Label_f604d2c9-1577-460e-b668-57374a0216c3_Application">
    <vt:lpwstr>Microsoft Azure Information Protection</vt:lpwstr>
  </property>
  <property fmtid="{D5CDD505-2E9C-101B-9397-08002B2CF9AE}" pid="8" name="MSIP_Label_f604d2c9-1577-460e-b668-57374a0216c3_Extended_MSFT_Method">
    <vt:lpwstr>Automatic</vt:lpwstr>
  </property>
  <property fmtid="{D5CDD505-2E9C-101B-9397-08002B2CF9AE}" pid="9" name="Sensitivity">
    <vt:lpwstr>Internal</vt:lpwstr>
  </property>
</Properties>
</file>