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5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D4E9-0230-7217-B1FD-7A01608E0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FC7AC-F075-D7D1-2F75-5ABF3560E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5623F-E84A-3E4E-69B8-4C6AE03B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C2C3-2519-4452-A67B-04F87008820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B352-4E96-2698-3BC5-68EA2B10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044B-CDC7-5DC6-9223-D38A5855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A23-BA3A-40E3-871C-02747D61F7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382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08D8-F643-3612-E9D5-3B3E9CC0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164FB-4A9A-2B9C-2362-D56681B0E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C43A6-EF68-0E9B-0686-32BA423F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C2C3-2519-4452-A67B-04F87008820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D7C0-F40A-E604-6A66-17D4D9C0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5F887-BF25-F83C-0EFB-1607A050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A23-BA3A-40E3-871C-02747D61F7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310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87B59-2A2F-6786-1321-76A2DE40F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420B8-EE0B-EEF2-6A0B-6E2D2904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11ED-39AA-DC36-7AB5-17B6E451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C2C3-2519-4452-A67B-04F87008820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61EA-C11A-3A85-4255-52EEE33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46CDB-976A-EF5C-E65E-E78CBA1F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A23-BA3A-40E3-871C-02747D61F7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609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005E-181D-3C80-B58B-EBB20C39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6461-F972-D50E-8A80-965D1E52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D8168-37B6-5AB3-1BA4-E93B8466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C2C3-2519-4452-A67B-04F87008820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DCC9F-DAFD-B12C-EAB3-E315C0D6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16C3-2BB7-1762-1977-0E170437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A23-BA3A-40E3-871C-02747D61F7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92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D5FC-BF52-B8F8-9485-4DB1405F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DF170-A8FC-C344-15D1-A26301D6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E4AD7-584C-62CF-5810-CEB7F752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C2C3-2519-4452-A67B-04F87008820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C241-2D0B-270A-5020-3DD47EEA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1B32-545F-7BEE-12B1-383965E0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A23-BA3A-40E3-871C-02747D61F7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347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6257-CC81-AF7C-1371-A4D01437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5BF9-4EB5-5DB1-2BBF-EA6818D91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6B61F-5C9C-2951-F1FE-48D5B7571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A4324-A24F-0C58-B5D7-6C267417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C2C3-2519-4452-A67B-04F87008820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23816-0C02-88A2-2A58-2D8FE917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6A860-C59A-EC97-E042-38887DFE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A23-BA3A-40E3-871C-02747D61F7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979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F73C-8199-ECD7-6F88-B420B097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2F7B0-58C3-D7CE-82BC-CD8D6D0D9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8B746-7A36-617B-F6B5-2F26CB01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61D89-7A09-12AF-8A1D-24194C15F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2B7FA-A599-2F92-D5E4-D3AAC74A6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87332-00C2-02E8-0310-370C310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C2C3-2519-4452-A67B-04F87008820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ADAF9-111F-F893-BFFB-43DAA678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5EDE8-9C1E-1D8E-F0E5-4EFC7500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A23-BA3A-40E3-871C-02747D61F7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111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E72E-17AC-F1E5-C702-DC7A30C4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E8B1C-A1CA-E5E5-4ADE-F95CC063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C2C3-2519-4452-A67B-04F87008820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D61E-2E9A-C953-9B02-EE57015B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0A2C-1A51-7D51-7234-EF56ACBD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A23-BA3A-40E3-871C-02747D61F7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762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4D308-A6B2-62C4-3613-30599ADD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C2C3-2519-4452-A67B-04F87008820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53466-D5FC-9A5B-5914-CB9F8EAA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2D6E4-0CFD-9639-8CD6-09923B33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A23-BA3A-40E3-871C-02747D61F7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4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5A8F-866A-191A-7F80-3A7B6A19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FD3D-D363-E8EB-2A89-C5C98311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3F25A-9B6A-06B2-E838-B51E2EE24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35239-9A51-19DC-D153-0A2601ED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C2C3-2519-4452-A67B-04F87008820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8CB6F-0151-6965-4414-BE4169A6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E8A69-2291-3570-2044-4D141AE1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A23-BA3A-40E3-871C-02747D61F7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868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97B1-166A-111D-D623-9B9350CE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A545D-A75C-0359-742E-84656CCBE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0F54A-96D4-D2BD-B45B-775FCD9CF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74DC-D97F-7429-FB90-CE696A74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C2C3-2519-4452-A67B-04F87008820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F06F0-C22D-21F8-BC6E-C14C108F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4D5C4-8C27-85C9-7FE1-AFFB1F6B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A23-BA3A-40E3-871C-02747D61F76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316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AFEA2-661C-7BB4-1EAF-F85C2443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6C0EE-F065-22D3-F9DF-2B2FA392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0A908-291E-DD71-077B-611A42F49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2C2C3-2519-4452-A67B-04F870088206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C005-F38A-141E-2CB0-AF5BE3B69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3A43A-AF99-172E-4D63-F400DF40A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8A23-BA3A-40E3-871C-02747D61F761}" type="slidenum">
              <a:rPr lang="en-ZA" smtClean="0"/>
              <a:t>‹#›</a:t>
            </a:fld>
            <a:endParaRPr lang="en-ZA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70AF2B97-4F54-5007-B148-6F0085EDE592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8282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31972-EA4D-5891-1DD7-E386DC0C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>
            <a:normAutofit/>
          </a:bodyPr>
          <a:lstStyle/>
          <a:p>
            <a:r>
              <a:rPr lang="en-ZA" sz="2800" dirty="0"/>
              <a:t>Insurance industry in Africa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15142B-3B83-9969-2158-34517FC0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940"/>
            <a:ext cx="10515600" cy="5021023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ZA" b="1" i="0" dirty="0">
                <a:solidFill>
                  <a:srgbClr val="0D0D0D"/>
                </a:solidFill>
                <a:effectLst/>
                <a:latin typeface="Söhne"/>
              </a:rPr>
              <a:t>1. Data</a:t>
            </a:r>
          </a:p>
          <a:p>
            <a:pPr algn="l"/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This section should present raw facts and statistics without interpretation.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b="1" i="0" dirty="0">
                <a:solidFill>
                  <a:srgbClr val="0D0D0D"/>
                </a:solidFill>
                <a:effectLst/>
                <a:latin typeface="Söhne"/>
              </a:rPr>
              <a:t>Global Context</a:t>
            </a: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: Represents &gt;1% of insured catastrophe losses worldwide.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b="1" i="0" dirty="0">
                <a:solidFill>
                  <a:srgbClr val="0D0D0D"/>
                </a:solidFill>
                <a:effectLst/>
                <a:latin typeface="Söhne"/>
              </a:rPr>
              <a:t>Population</a:t>
            </a: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: Home to 17% of the world's population.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b="1" i="0" dirty="0">
                <a:solidFill>
                  <a:srgbClr val="0D0D0D"/>
                </a:solidFill>
                <a:effectLst/>
                <a:latin typeface="Söhne"/>
              </a:rPr>
              <a:t>Market Size</a:t>
            </a: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: In 2017, the total value of insurance premiums was $45 billion U.S. dollars.</a:t>
            </a:r>
          </a:p>
          <a:p>
            <a:pPr algn="l"/>
            <a:r>
              <a:rPr lang="en-ZA" b="1" i="0" dirty="0">
                <a:solidFill>
                  <a:srgbClr val="0D0D0D"/>
                </a:solidFill>
                <a:effectLst/>
                <a:latin typeface="Söhne"/>
              </a:rPr>
              <a:t>2. Information</a:t>
            </a:r>
          </a:p>
          <a:p>
            <a:pPr algn="l"/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This area will interpret the data to provide more context, helping to understand what the data signifies.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b="1" i="0" dirty="0">
                <a:solidFill>
                  <a:srgbClr val="0D0D0D"/>
                </a:solidFill>
                <a:effectLst/>
                <a:latin typeface="Söhne"/>
              </a:rPr>
              <a:t>Affordability &amp; Market Penetration</a:t>
            </a: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: Discuss the affordability of insurance in relation to average incomes and economic conditions.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Average salary in South Africa is $2,088, contrasted with other regions.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Insurance costs relative to daily income (e.g., $25 per day equated to the cost of a simple cheeseburger at McDonald's).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b="1" i="0" dirty="0">
                <a:solidFill>
                  <a:srgbClr val="0D0D0D"/>
                </a:solidFill>
                <a:effectLst/>
                <a:latin typeface="Söhne"/>
              </a:rPr>
              <a:t>Economic Challenges</a:t>
            </a: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: Highlight economic challenges such as high unemployment rates (30%) and the proportion of the market earning below average wages.</a:t>
            </a:r>
          </a:p>
          <a:p>
            <a:pPr algn="l"/>
            <a:r>
              <a:rPr lang="en-ZA" b="1" i="0" dirty="0">
                <a:solidFill>
                  <a:srgbClr val="0D0D0D"/>
                </a:solidFill>
                <a:effectLst/>
                <a:latin typeface="Söhne"/>
              </a:rPr>
              <a:t>3. Knowledge</a:t>
            </a:r>
          </a:p>
          <a:p>
            <a:pPr algn="l"/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Draw conclusions and insights from the data and information provided, looking at strategic implications and opportunities.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b="1" i="0" dirty="0">
                <a:solidFill>
                  <a:srgbClr val="0D0D0D"/>
                </a:solidFill>
                <a:effectLst/>
                <a:latin typeface="Söhne"/>
              </a:rPr>
              <a:t>Target Marketing</a:t>
            </a: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: Identifying demographic groups who can afford and may need insurance.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Focus on those with higher stability in income and potential needs for insurance.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b="1" i="0" dirty="0">
                <a:solidFill>
                  <a:srgbClr val="0D0D0D"/>
                </a:solidFill>
                <a:effectLst/>
                <a:latin typeface="Söhne"/>
              </a:rPr>
              <a:t>Observations &amp; Problem Definition</a:t>
            </a: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: Discuss the core challenges in expanding insurance coverage and the specific problems that need addressing.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Why individuals are reluctant to spend on insurance for potential risks.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Strategies to enhance market penetration and acceptance.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b="1" i="0" dirty="0">
                <a:solidFill>
                  <a:srgbClr val="0D0D0D"/>
                </a:solidFill>
                <a:effectLst/>
                <a:latin typeface="Söhne"/>
              </a:rPr>
              <a:t>Innovative Tools</a:t>
            </a: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: Proposing tools or solutions that could increase value and penetration in the market.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b="0" i="0" dirty="0">
                <a:solidFill>
                  <a:srgbClr val="0D0D0D"/>
                </a:solidFill>
                <a:effectLst/>
                <a:latin typeface="Söhne"/>
              </a:rPr>
              <a:t>Developing affordable insurance products tailored to the needs and economic realities of various consumer segments.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486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Insurance industry in Africa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industry in Africa</dc:title>
  <dc:creator>Suzett Motsana, Vodacom</dc:creator>
  <cp:lastModifiedBy>Suzett Motsana, Vodacom</cp:lastModifiedBy>
  <cp:revision>1</cp:revision>
  <dcterms:created xsi:type="dcterms:W3CDTF">2024-04-12T17:26:03Z</dcterms:created>
  <dcterms:modified xsi:type="dcterms:W3CDTF">2024-04-12T17:58:28Z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2024-04-12T17:58:18Z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564ed71e-ee6b-4eea-9a12-b6e68a4bd82e</vt:lpwstr>
  </property>
  <property fmtid="{D5CDD505-2E9C-101B-9397-08002B2CF9AE}" pid="8" name="MSIP_Label_0359f705-2ba0-454b-9cfc-6ce5bcaac040_ContentBits">
    <vt:lpwstr>2</vt:lpwstr>
  </property>
</Properties>
</file>