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10920-A557-1049-ABA1-ABD0B14FD57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6867C3F-3357-4444-9B77-809B828C7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49A0F5D-6C7C-FE40-AAFA-CBEACD202734}"/>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5" name="页脚占位符 4">
            <a:extLst>
              <a:ext uri="{FF2B5EF4-FFF2-40B4-BE49-F238E27FC236}">
                <a16:creationId xmlns:a16="http://schemas.microsoft.com/office/drawing/2014/main" id="{6DFA3E13-0A4E-7146-AFF7-7D74BDB6291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4B14C23-BB67-4F4B-A872-30FB7C64BBE5}"/>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1073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64CD6-CF89-DE4B-847B-E3AAE89A7B6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916067D-86AA-F84E-BC0F-74E2ED06889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152FB55-A5B9-494A-B499-E971267DC36C}"/>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5" name="页脚占位符 4">
            <a:extLst>
              <a:ext uri="{FF2B5EF4-FFF2-40B4-BE49-F238E27FC236}">
                <a16:creationId xmlns:a16="http://schemas.microsoft.com/office/drawing/2014/main" id="{B55F0BB2-3AA3-2848-B184-A54C8B20F1A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75CE9-3D47-B241-A615-5BBD26164355}"/>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358829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233966-1B13-A84B-9CF2-06744F6D3CD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EF78A0C-3D71-0742-94C2-93A2978EDD3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002B29-691B-0B47-8034-002AF3832686}"/>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5" name="页脚占位符 4">
            <a:extLst>
              <a:ext uri="{FF2B5EF4-FFF2-40B4-BE49-F238E27FC236}">
                <a16:creationId xmlns:a16="http://schemas.microsoft.com/office/drawing/2014/main" id="{F3541DA8-7605-E046-BB1C-6E9D1A42BC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4990FDE-4F13-E941-981D-CADC84FC849B}"/>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80024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C35A1-D346-DF48-B9CA-398BFCE6622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05E516F-9D15-BB4D-B3C9-98B1773037A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2D65CC-EC94-5445-BFAF-176ECB374F0D}"/>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5" name="页脚占位符 4">
            <a:extLst>
              <a:ext uri="{FF2B5EF4-FFF2-40B4-BE49-F238E27FC236}">
                <a16:creationId xmlns:a16="http://schemas.microsoft.com/office/drawing/2014/main" id="{953A2C94-AD20-5C46-B477-24DEC4D7D30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8F9484-F1BC-ED47-B456-00D886B5DFFB}"/>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417161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60D9C-9F70-594D-82AE-F984ECA3593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63A6B13-A3F7-E24B-B8C3-5055AB3F6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22FBAF5-0476-7D4C-9977-4BC6DDD0F304}"/>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5" name="页脚占位符 4">
            <a:extLst>
              <a:ext uri="{FF2B5EF4-FFF2-40B4-BE49-F238E27FC236}">
                <a16:creationId xmlns:a16="http://schemas.microsoft.com/office/drawing/2014/main" id="{F8B2301D-9424-3B49-AAF8-1C564B4EE7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ED6C0D-8C17-8949-8797-60E7C158A61C}"/>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7139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45EF7-BB6C-5547-865B-39D394FC9E2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35E483B-36EB-5D43-8540-82A9F722F3C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3A71A79-19BC-2B4E-88CF-0CFB682402B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353BB99-82BE-7941-898A-C95D906F8742}"/>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6" name="页脚占位符 5">
            <a:extLst>
              <a:ext uri="{FF2B5EF4-FFF2-40B4-BE49-F238E27FC236}">
                <a16:creationId xmlns:a16="http://schemas.microsoft.com/office/drawing/2014/main" id="{34F93EC0-6088-214D-B447-E9BB69F811A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B06C2BD-EF50-864A-9D13-64874E583ACE}"/>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387388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34B6E-A79B-5249-850A-F13ED06F768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198D3BF-3C0A-2E42-A36A-1A9E1D6F2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35A64F9-7DE8-154D-84B9-5CBB98378A0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77F44A4-2123-844B-99B1-2DC3E5572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C8382B9-A7CA-714B-9325-6FBF692AAD6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0D8AD3A-4DA9-A340-9672-68C6B299B802}"/>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8" name="页脚占位符 7">
            <a:extLst>
              <a:ext uri="{FF2B5EF4-FFF2-40B4-BE49-F238E27FC236}">
                <a16:creationId xmlns:a16="http://schemas.microsoft.com/office/drawing/2014/main" id="{CC792282-1C24-6542-81E6-25921020728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CCFD05A-94FE-F144-8F66-21D0FB16C8E5}"/>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118269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B8817-3E08-1547-A083-C7391EC4A4A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C13C16E-EDB9-184D-B573-6888FD8DD63B}"/>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4" name="页脚占位符 3">
            <a:extLst>
              <a:ext uri="{FF2B5EF4-FFF2-40B4-BE49-F238E27FC236}">
                <a16:creationId xmlns:a16="http://schemas.microsoft.com/office/drawing/2014/main" id="{CB51AE88-70D2-9449-91CD-568D4841A5D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3B72E57-3AF4-874D-BF34-99D160D869D0}"/>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12715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07281D-2938-EC4B-8592-5FC71725D0E9}"/>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3" name="页脚占位符 2">
            <a:extLst>
              <a:ext uri="{FF2B5EF4-FFF2-40B4-BE49-F238E27FC236}">
                <a16:creationId xmlns:a16="http://schemas.microsoft.com/office/drawing/2014/main" id="{D2BFA42C-4980-EF4A-AC19-AC58EECB985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E6B79A9-67D2-6845-906D-F81ECA355393}"/>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3849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FC107-0916-7544-AFE0-8B468DF8BAC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62EBBDA-32DA-CC4D-AE96-EEEE15998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BA53FAA-2038-CF4F-A0F5-44EC6B040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B1717CA-EE59-B746-85DF-5B5C2ACB57F5}"/>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6" name="页脚占位符 5">
            <a:extLst>
              <a:ext uri="{FF2B5EF4-FFF2-40B4-BE49-F238E27FC236}">
                <a16:creationId xmlns:a16="http://schemas.microsoft.com/office/drawing/2014/main" id="{6D58F859-4EC7-D140-9A19-3A7FCE499C1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1661AC-AF9A-C14D-8F3D-D2A1E0AFFEB3}"/>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170570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734B0-23BE-504C-9F66-CB02906F1B2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4117B96-C87F-2C47-A0C0-00773A7A4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E99A6BE-490F-724C-906D-24A98D432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469395C-744E-404E-A4EA-D85B13BA5968}"/>
              </a:ext>
            </a:extLst>
          </p:cNvPr>
          <p:cNvSpPr>
            <a:spLocks noGrp="1"/>
          </p:cNvSpPr>
          <p:nvPr>
            <p:ph type="dt" sz="half" idx="10"/>
          </p:nvPr>
        </p:nvSpPr>
        <p:spPr/>
        <p:txBody>
          <a:bodyPr/>
          <a:lstStyle/>
          <a:p>
            <a:fld id="{940D3E74-4677-9A46-954F-1D40B8C05645}" type="datetimeFigureOut">
              <a:rPr kumimoji="1" lang="zh-CN" altLang="en-US" smtClean="0"/>
              <a:t>2020/7/5</a:t>
            </a:fld>
            <a:endParaRPr kumimoji="1" lang="zh-CN" altLang="en-US"/>
          </a:p>
        </p:txBody>
      </p:sp>
      <p:sp>
        <p:nvSpPr>
          <p:cNvPr id="6" name="页脚占位符 5">
            <a:extLst>
              <a:ext uri="{FF2B5EF4-FFF2-40B4-BE49-F238E27FC236}">
                <a16:creationId xmlns:a16="http://schemas.microsoft.com/office/drawing/2014/main" id="{01C36065-0366-0B40-86BF-BCB99B76FA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030D35-E0C1-7D46-9F14-460DC42C28A2}"/>
              </a:ext>
            </a:extLst>
          </p:cNvPr>
          <p:cNvSpPr>
            <a:spLocks noGrp="1"/>
          </p:cNvSpPr>
          <p:nvPr>
            <p:ph type="sldNum" sz="quarter" idx="12"/>
          </p:nvPr>
        </p:nvSpPr>
        <p:spPr/>
        <p:txBody>
          <a:body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16821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7842F4-0499-ED4A-918C-93ECDB8CB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8BE4DB-FBF7-8049-8493-A3EE8BA96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14F7311-4517-3743-8EA5-775F95B50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D3E74-4677-9A46-954F-1D40B8C05645}" type="datetimeFigureOut">
              <a:rPr kumimoji="1" lang="zh-CN" altLang="en-US" smtClean="0"/>
              <a:t>2020/7/5</a:t>
            </a:fld>
            <a:endParaRPr kumimoji="1" lang="zh-CN" altLang="en-US"/>
          </a:p>
        </p:txBody>
      </p:sp>
      <p:sp>
        <p:nvSpPr>
          <p:cNvPr id="5" name="页脚占位符 4">
            <a:extLst>
              <a:ext uri="{FF2B5EF4-FFF2-40B4-BE49-F238E27FC236}">
                <a16:creationId xmlns:a16="http://schemas.microsoft.com/office/drawing/2014/main" id="{E3B5D470-FFAA-3445-9CAE-3E11A3031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B4D0C41-D7C9-B24A-A01E-A064C7A94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185DC-F75F-DD4F-9FA2-1F8D7B6E10E6}" type="slidenum">
              <a:rPr kumimoji="1" lang="zh-CN" altLang="en-US" smtClean="0"/>
              <a:t>‹#›</a:t>
            </a:fld>
            <a:endParaRPr kumimoji="1" lang="zh-CN" altLang="en-US"/>
          </a:p>
        </p:txBody>
      </p:sp>
    </p:spTree>
    <p:extLst>
      <p:ext uri="{BB962C8B-B14F-4D97-AF65-F5344CB8AC3E}">
        <p14:creationId xmlns:p14="http://schemas.microsoft.com/office/powerpoint/2010/main" val="161859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C5562-F04E-1D44-B728-6B7068DDA45C}"/>
              </a:ext>
            </a:extLst>
          </p:cNvPr>
          <p:cNvSpPr>
            <a:spLocks noGrp="1"/>
          </p:cNvSpPr>
          <p:nvPr>
            <p:ph type="ctrTitle"/>
          </p:nvPr>
        </p:nvSpPr>
        <p:spPr/>
        <p:txBody>
          <a:bodyPr/>
          <a:lstStyle/>
          <a:p>
            <a:r>
              <a:rPr kumimoji="1" lang="zh-CN" altLang="en-US" dirty="0">
                <a:latin typeface="Microsoft YaHei" panose="020B0503020204020204" pitchFamily="34" charset="-122"/>
                <a:ea typeface="Microsoft YaHei" panose="020B0503020204020204" pitchFamily="34" charset="-122"/>
              </a:rPr>
              <a:t>光流法 </a:t>
            </a:r>
            <a:r>
              <a:rPr kumimoji="1" lang="en-US" altLang="zh-CN" dirty="0">
                <a:latin typeface="Microsoft YaHei" panose="020B0503020204020204" pitchFamily="34" charset="-122"/>
                <a:ea typeface="Microsoft YaHei" panose="020B0503020204020204" pitchFamily="34" charset="-122"/>
              </a:rPr>
              <a:t>-Px4flow</a:t>
            </a:r>
            <a:r>
              <a:rPr kumimoji="1" lang="zh-CN" altLang="en-US" dirty="0">
                <a:latin typeface="Microsoft YaHei" panose="020B0503020204020204" pitchFamily="34" charset="-122"/>
                <a:ea typeface="Microsoft YaHei" panose="020B0503020204020204" pitchFamily="34" charset="-122"/>
              </a:rPr>
              <a:t>原理</a:t>
            </a:r>
            <a:br>
              <a:rPr kumimoji="1" lang="zh-CN" altLang="en-US" dirty="0">
                <a:latin typeface="Microsoft YaHei" panose="020B0503020204020204" pitchFamily="34" charset="-122"/>
                <a:ea typeface="Microsoft YaHei" panose="020B0503020204020204" pitchFamily="34" charset="-122"/>
              </a:rPr>
            </a:br>
            <a:endParaRPr kumimoji="1" lang="zh-CN" altLang="en-US" dirty="0">
              <a:latin typeface="Microsoft YaHei" panose="020B0503020204020204" pitchFamily="34" charset="-122"/>
              <a:ea typeface="Microsoft YaHei" panose="020B0503020204020204" pitchFamily="34" charset="-122"/>
            </a:endParaRPr>
          </a:p>
        </p:txBody>
      </p:sp>
      <p:sp>
        <p:nvSpPr>
          <p:cNvPr id="3" name="副标题 2">
            <a:extLst>
              <a:ext uri="{FF2B5EF4-FFF2-40B4-BE49-F238E27FC236}">
                <a16:creationId xmlns:a16="http://schemas.microsoft.com/office/drawing/2014/main" id="{B9C359C7-4B0E-8943-BDA1-725752BAD9EF}"/>
              </a:ext>
            </a:extLst>
          </p:cNvPr>
          <p:cNvSpPr>
            <a:spLocks noGrp="1"/>
          </p:cNvSpPr>
          <p:nvPr>
            <p:ph type="subTitle" idx="1"/>
          </p:nvPr>
        </p:nvSpPr>
        <p:spPr/>
        <p:txBody>
          <a:bodyPr/>
          <a:lstStyle/>
          <a:p>
            <a:r>
              <a:rPr kumimoji="1" lang="zh-CN" altLang="en-US" dirty="0">
                <a:latin typeface="Microsoft YaHei" panose="020B0503020204020204" pitchFamily="34" charset="-122"/>
                <a:ea typeface="Microsoft YaHei" panose="020B0503020204020204" pitchFamily="34" charset="-122"/>
              </a:rPr>
              <a:t>苏智龙</a:t>
            </a:r>
          </a:p>
        </p:txBody>
      </p:sp>
    </p:spTree>
    <p:extLst>
      <p:ext uri="{BB962C8B-B14F-4D97-AF65-F5344CB8AC3E}">
        <p14:creationId xmlns:p14="http://schemas.microsoft.com/office/powerpoint/2010/main" val="402261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6" y="190295"/>
            <a:ext cx="6865883" cy="1325563"/>
          </a:xfrm>
        </p:spPr>
        <p:txBody>
          <a:bodyPr>
            <a:normAutofit/>
          </a:bodyPr>
          <a:lstStyle/>
          <a:p>
            <a:r>
              <a:rPr lang="en" altLang="zh-CN" dirty="0">
                <a:latin typeface="Microsoft YaHei" panose="020B0503020204020204" pitchFamily="34" charset="-122"/>
                <a:ea typeface="Microsoft YaHei" panose="020B0503020204020204" pitchFamily="34" charset="-122"/>
              </a:rPr>
              <a:t>px4flow</a:t>
            </a:r>
            <a:endParaRPr lang="zh-CN" altLang="en-US" dirty="0">
              <a:latin typeface="Microsoft YaHei" panose="020B0503020204020204" pitchFamily="34" charset="-122"/>
              <a:ea typeface="Microsoft YaHei" panose="020B0503020204020204" pitchFamily="34" charset="-122"/>
            </a:endParaRPr>
          </a:p>
        </p:txBody>
      </p:sp>
      <p:sp>
        <p:nvSpPr>
          <p:cNvPr id="4" name="内容占位符 5">
            <a:extLst>
              <a:ext uri="{FF2B5EF4-FFF2-40B4-BE49-F238E27FC236}">
                <a16:creationId xmlns:a16="http://schemas.microsoft.com/office/drawing/2014/main" id="{660031AC-F1C0-7042-8ACC-E3920108D42F}"/>
              </a:ext>
            </a:extLst>
          </p:cNvPr>
          <p:cNvSpPr txBox="1">
            <a:spLocks/>
          </p:cNvSpPr>
          <p:nvPr/>
        </p:nvSpPr>
        <p:spPr>
          <a:xfrm>
            <a:off x="764626" y="1629103"/>
            <a:ext cx="9356836" cy="767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YaHei" panose="020B0503020204020204" pitchFamily="34" charset="-122"/>
                <a:ea typeface="Microsoft YaHei" panose="020B0503020204020204" pitchFamily="34" charset="-122"/>
              </a:rPr>
              <a:t>在</a:t>
            </a:r>
            <a:r>
              <a:rPr lang="en-US" altLang="zh-CN" dirty="0">
                <a:latin typeface="Microsoft YaHei" panose="020B0503020204020204" pitchFamily="34" charset="-122"/>
                <a:ea typeface="Microsoft YaHei" panose="020B0503020204020204" pitchFamily="34" charset="-122"/>
              </a:rPr>
              <a:t>image2</a:t>
            </a:r>
            <a:r>
              <a:rPr lang="zh-CN" altLang="en-US" dirty="0">
                <a:latin typeface="Microsoft YaHei" panose="020B0503020204020204" pitchFamily="34" charset="-122"/>
                <a:ea typeface="Microsoft YaHei" panose="020B0503020204020204" pitchFamily="34" charset="-122"/>
              </a:rPr>
              <a:t>相同位置附近搜索</a:t>
            </a:r>
            <a:r>
              <a:rPr lang="en-US" altLang="zh-CN" dirty="0">
                <a:latin typeface="Microsoft YaHei" panose="020B0503020204020204" pitchFamily="34" charset="-122"/>
                <a:ea typeface="Microsoft YaHei" panose="020B0503020204020204" pitchFamily="34" charset="-122"/>
              </a:rPr>
              <a:t>SAD</a:t>
            </a:r>
            <a:r>
              <a:rPr lang="zh-CN" altLang="en-US" dirty="0">
                <a:latin typeface="Microsoft YaHei" panose="020B0503020204020204" pitchFamily="34" charset="-122"/>
                <a:ea typeface="Microsoft YaHei" panose="020B0503020204020204" pitchFamily="34" charset="-122"/>
              </a:rPr>
              <a:t>“距离”最近的块</a:t>
            </a:r>
            <a:endParaRPr lang="zh-CN" altLang="en-US" sz="2400" dirty="0">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83B98B35-C1F8-474E-B350-0D2FCBA9C826}"/>
              </a:ext>
            </a:extLst>
          </p:cNvPr>
          <p:cNvPicPr>
            <a:picLocks noChangeAspect="1"/>
          </p:cNvPicPr>
          <p:nvPr/>
        </p:nvPicPr>
        <p:blipFill>
          <a:blip r:embed="rId2"/>
          <a:stretch>
            <a:fillRect/>
          </a:stretch>
        </p:blipFill>
        <p:spPr>
          <a:xfrm>
            <a:off x="2247901" y="2105472"/>
            <a:ext cx="6675382" cy="4395177"/>
          </a:xfrm>
          <a:prstGeom prst="rect">
            <a:avLst/>
          </a:prstGeom>
        </p:spPr>
      </p:pic>
    </p:spTree>
    <p:extLst>
      <p:ext uri="{BB962C8B-B14F-4D97-AF65-F5344CB8AC3E}">
        <p14:creationId xmlns:p14="http://schemas.microsoft.com/office/powerpoint/2010/main" val="208393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6" y="190295"/>
            <a:ext cx="6865883" cy="1325563"/>
          </a:xfrm>
        </p:spPr>
        <p:txBody>
          <a:bodyPr>
            <a:normAutofit/>
          </a:bodyPr>
          <a:lstStyle/>
          <a:p>
            <a:r>
              <a:rPr lang="en" altLang="zh-CN" dirty="0">
                <a:latin typeface="Microsoft YaHei" panose="020B0503020204020204" pitchFamily="34" charset="-122"/>
                <a:ea typeface="Microsoft YaHei" panose="020B0503020204020204" pitchFamily="34" charset="-122"/>
              </a:rPr>
              <a:t>px4flow</a:t>
            </a:r>
            <a:endParaRPr lang="zh-CN" altLang="en-US" dirty="0">
              <a:latin typeface="Microsoft YaHei" panose="020B0503020204020204" pitchFamily="34" charset="-122"/>
              <a:ea typeface="Microsoft YaHei" panose="020B0503020204020204" pitchFamily="34" charset="-122"/>
            </a:endParaRPr>
          </a:p>
        </p:txBody>
      </p:sp>
      <p:sp>
        <p:nvSpPr>
          <p:cNvPr id="4" name="内容占位符 5">
            <a:extLst>
              <a:ext uri="{FF2B5EF4-FFF2-40B4-BE49-F238E27FC236}">
                <a16:creationId xmlns:a16="http://schemas.microsoft.com/office/drawing/2014/main" id="{660031AC-F1C0-7042-8ACC-E3920108D42F}"/>
              </a:ext>
            </a:extLst>
          </p:cNvPr>
          <p:cNvSpPr txBox="1">
            <a:spLocks/>
          </p:cNvSpPr>
          <p:nvPr/>
        </p:nvSpPr>
        <p:spPr>
          <a:xfrm>
            <a:off x="764626" y="1629103"/>
            <a:ext cx="9356836" cy="767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icrosoft YaHei" panose="020B0503020204020204" pitchFamily="34" charset="-122"/>
                <a:ea typeface="Microsoft YaHei" panose="020B0503020204020204" pitchFamily="34" charset="-122"/>
              </a:rPr>
              <a:t>当距离小于一个阈值，再以半像素寻找候选点周围半像素范围内的最佳匹配块。同时统计半像素偏移方向。</a:t>
            </a:r>
          </a:p>
        </p:txBody>
      </p:sp>
      <p:pic>
        <p:nvPicPr>
          <p:cNvPr id="5" name="图片 4">
            <a:extLst>
              <a:ext uri="{FF2B5EF4-FFF2-40B4-BE49-F238E27FC236}">
                <a16:creationId xmlns:a16="http://schemas.microsoft.com/office/drawing/2014/main" id="{535D9E7B-484D-AF48-B972-B897C9498400}"/>
              </a:ext>
            </a:extLst>
          </p:cNvPr>
          <p:cNvPicPr>
            <a:picLocks noChangeAspect="1"/>
          </p:cNvPicPr>
          <p:nvPr/>
        </p:nvPicPr>
        <p:blipFill>
          <a:blip r:embed="rId2"/>
          <a:stretch>
            <a:fillRect/>
          </a:stretch>
        </p:blipFill>
        <p:spPr>
          <a:xfrm>
            <a:off x="3747594" y="2410592"/>
            <a:ext cx="3390900" cy="4102100"/>
          </a:xfrm>
          <a:prstGeom prst="rect">
            <a:avLst/>
          </a:prstGeom>
        </p:spPr>
      </p:pic>
    </p:spTree>
    <p:extLst>
      <p:ext uri="{BB962C8B-B14F-4D97-AF65-F5344CB8AC3E}">
        <p14:creationId xmlns:p14="http://schemas.microsoft.com/office/powerpoint/2010/main" val="104081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6" y="190295"/>
            <a:ext cx="6865883" cy="1325563"/>
          </a:xfrm>
        </p:spPr>
        <p:txBody>
          <a:bodyPr>
            <a:normAutofit/>
          </a:bodyPr>
          <a:lstStyle/>
          <a:p>
            <a:r>
              <a:rPr lang="en" altLang="zh-CN" dirty="0">
                <a:latin typeface="Microsoft YaHei" panose="020B0503020204020204" pitchFamily="34" charset="-122"/>
                <a:ea typeface="Microsoft YaHei" panose="020B0503020204020204" pitchFamily="34" charset="-122"/>
              </a:rPr>
              <a:t>px4flow</a:t>
            </a:r>
            <a:endParaRPr lang="zh-CN" altLang="en-US" dirty="0">
              <a:latin typeface="Microsoft YaHei" panose="020B0503020204020204" pitchFamily="34" charset="-122"/>
              <a:ea typeface="Microsoft YaHei" panose="020B0503020204020204" pitchFamily="34" charset="-122"/>
            </a:endParaRPr>
          </a:p>
        </p:txBody>
      </p:sp>
      <p:sp>
        <p:nvSpPr>
          <p:cNvPr id="4" name="内容占位符 5">
            <a:extLst>
              <a:ext uri="{FF2B5EF4-FFF2-40B4-BE49-F238E27FC236}">
                <a16:creationId xmlns:a16="http://schemas.microsoft.com/office/drawing/2014/main" id="{660031AC-F1C0-7042-8ACC-E3920108D42F}"/>
              </a:ext>
            </a:extLst>
          </p:cNvPr>
          <p:cNvSpPr txBox="1">
            <a:spLocks/>
          </p:cNvSpPr>
          <p:nvPr/>
        </p:nvSpPr>
        <p:spPr>
          <a:xfrm>
            <a:off x="764626" y="1834101"/>
            <a:ext cx="9356836" cy="767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icrosoft YaHei" panose="020B0503020204020204" pitchFamily="34" charset="-122"/>
                <a:ea typeface="Microsoft YaHei" panose="020B0503020204020204" pitchFamily="34" charset="-122"/>
              </a:rPr>
              <a:t>当特征点数 </a:t>
            </a:r>
            <a:r>
              <a:rPr lang="en-US" altLang="zh-CN" sz="2400" dirty="0" err="1">
                <a:latin typeface="Microsoft YaHei" panose="020B0503020204020204" pitchFamily="34" charset="-122"/>
                <a:ea typeface="Microsoft YaHei" panose="020B0503020204020204" pitchFamily="34" charset="-122"/>
              </a:rPr>
              <a:t>meancount</a:t>
            </a:r>
            <a:r>
              <a:rPr lang="zh-CN" altLang="en-US" sz="2400" dirty="0">
                <a:latin typeface="Microsoft YaHei" panose="020B0503020204020204" pitchFamily="34" charset="-122"/>
                <a:ea typeface="Microsoft YaHei" panose="020B0503020204020204" pitchFamily="34" charset="-122"/>
              </a:rPr>
              <a:t> 超过</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时，从直方图中找到</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个方向中出现最多的方向作为纠正后的匹配点。</a:t>
            </a:r>
          </a:p>
        </p:txBody>
      </p:sp>
      <p:pic>
        <p:nvPicPr>
          <p:cNvPr id="7" name="图片 6">
            <a:extLst>
              <a:ext uri="{FF2B5EF4-FFF2-40B4-BE49-F238E27FC236}">
                <a16:creationId xmlns:a16="http://schemas.microsoft.com/office/drawing/2014/main" id="{31948F87-2DDD-C44D-A61A-15C71FCCD86B}"/>
              </a:ext>
            </a:extLst>
          </p:cNvPr>
          <p:cNvPicPr>
            <a:picLocks noChangeAspect="1"/>
          </p:cNvPicPr>
          <p:nvPr/>
        </p:nvPicPr>
        <p:blipFill>
          <a:blip r:embed="rId2"/>
          <a:stretch>
            <a:fillRect/>
          </a:stretch>
        </p:blipFill>
        <p:spPr>
          <a:xfrm>
            <a:off x="3799051" y="2919601"/>
            <a:ext cx="4062685" cy="3084082"/>
          </a:xfrm>
          <a:prstGeom prst="rect">
            <a:avLst/>
          </a:prstGeom>
        </p:spPr>
      </p:pic>
    </p:spTree>
    <p:extLst>
      <p:ext uri="{BB962C8B-B14F-4D97-AF65-F5344CB8AC3E}">
        <p14:creationId xmlns:p14="http://schemas.microsoft.com/office/powerpoint/2010/main" val="419150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6" y="190295"/>
            <a:ext cx="6865883" cy="1325563"/>
          </a:xfrm>
        </p:spPr>
        <p:txBody>
          <a:bodyPr>
            <a:normAutofit/>
          </a:bodyPr>
          <a:lstStyle/>
          <a:p>
            <a:r>
              <a:rPr lang="en" altLang="zh-CN" dirty="0">
                <a:latin typeface="Microsoft YaHei" panose="020B0503020204020204" pitchFamily="34" charset="-122"/>
                <a:ea typeface="Microsoft YaHei" panose="020B0503020204020204" pitchFamily="34" charset="-122"/>
              </a:rPr>
              <a:t>px4flow</a:t>
            </a:r>
            <a:endParaRPr lang="zh-CN" altLang="en-US" dirty="0">
              <a:latin typeface="Microsoft YaHei" panose="020B0503020204020204" pitchFamily="34" charset="-122"/>
              <a:ea typeface="Microsoft YaHei" panose="020B0503020204020204" pitchFamily="34" charset="-122"/>
            </a:endParaRPr>
          </a:p>
        </p:txBody>
      </p:sp>
      <p:sp>
        <p:nvSpPr>
          <p:cNvPr id="4" name="内容占位符 5">
            <a:extLst>
              <a:ext uri="{FF2B5EF4-FFF2-40B4-BE49-F238E27FC236}">
                <a16:creationId xmlns:a16="http://schemas.microsoft.com/office/drawing/2014/main" id="{660031AC-F1C0-7042-8ACC-E3920108D42F}"/>
              </a:ext>
            </a:extLst>
          </p:cNvPr>
          <p:cNvSpPr txBox="1">
            <a:spLocks/>
          </p:cNvSpPr>
          <p:nvPr/>
        </p:nvSpPr>
        <p:spPr>
          <a:xfrm>
            <a:off x="764626" y="1834100"/>
            <a:ext cx="9356836" cy="4104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进一步计算</a:t>
            </a:r>
            <a:endParaRPr lang="en-US" altLang="zh-CN" sz="24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滤波</a:t>
            </a:r>
            <a:endParaRPr lang="en-US" altLang="zh-CN" sz="2000" dirty="0">
              <a:latin typeface="Microsoft YaHei" panose="020B0503020204020204" pitchFamily="34" charset="-122"/>
              <a:ea typeface="Microsoft YaHei" panose="020B0503020204020204" pitchFamily="34" charset="-122"/>
            </a:endParaRPr>
          </a:p>
          <a:p>
            <a:pPr lvl="2"/>
            <a:endParaRPr lang="en-US" altLang="zh-CN" sz="16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直接平均</a:t>
            </a:r>
            <a:endParaRPr lang="en-US" altLang="zh-CN" sz="2000" dirty="0">
              <a:latin typeface="Microsoft YaHei" panose="020B0503020204020204" pitchFamily="34" charset="-122"/>
              <a:ea typeface="Microsoft YaHei" panose="020B0503020204020204" pitchFamily="34" charset="-122"/>
            </a:endParaRPr>
          </a:p>
          <a:p>
            <a:pPr marL="0" indent="0">
              <a:buNone/>
            </a:pP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使用陀螺仪数据进行角速度补偿（略）</a:t>
            </a:r>
          </a:p>
        </p:txBody>
      </p:sp>
    </p:spTree>
    <p:extLst>
      <p:ext uri="{BB962C8B-B14F-4D97-AF65-F5344CB8AC3E}">
        <p14:creationId xmlns:p14="http://schemas.microsoft.com/office/powerpoint/2010/main" val="2851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5936AE9-9AFC-2445-BDBE-B34E72A35F4E}"/>
              </a:ext>
            </a:extLst>
          </p:cNvPr>
          <p:cNvGrpSpPr/>
          <p:nvPr/>
        </p:nvGrpSpPr>
        <p:grpSpPr>
          <a:xfrm>
            <a:off x="1737710" y="1287463"/>
            <a:ext cx="8716580" cy="3020519"/>
            <a:chOff x="1583558" y="1498489"/>
            <a:chExt cx="8208823" cy="2625616"/>
          </a:xfrm>
        </p:grpSpPr>
        <p:pic>
          <p:nvPicPr>
            <p:cNvPr id="4" name="图片 3">
              <a:extLst>
                <a:ext uri="{FF2B5EF4-FFF2-40B4-BE49-F238E27FC236}">
                  <a16:creationId xmlns:a16="http://schemas.microsoft.com/office/drawing/2014/main" id="{B41F4F3A-A5D6-D74B-AC8C-F1046F9BFF07}"/>
                </a:ext>
              </a:extLst>
            </p:cNvPr>
            <p:cNvPicPr>
              <a:picLocks noChangeAspect="1"/>
            </p:cNvPicPr>
            <p:nvPr/>
          </p:nvPicPr>
          <p:blipFill>
            <a:blip r:embed="rId2"/>
            <a:stretch>
              <a:fillRect/>
            </a:stretch>
          </p:blipFill>
          <p:spPr>
            <a:xfrm>
              <a:off x="1583558" y="1498489"/>
              <a:ext cx="8208823" cy="2625616"/>
            </a:xfrm>
            <a:prstGeom prst="rect">
              <a:avLst/>
            </a:prstGeom>
          </p:spPr>
        </p:pic>
        <p:sp>
          <p:nvSpPr>
            <p:cNvPr id="5" name="矩形 4">
              <a:extLst>
                <a:ext uri="{FF2B5EF4-FFF2-40B4-BE49-F238E27FC236}">
                  <a16:creationId xmlns:a16="http://schemas.microsoft.com/office/drawing/2014/main" id="{77314D01-ACC2-0C4F-9AAB-EC77D9449169}"/>
                </a:ext>
              </a:extLst>
            </p:cNvPr>
            <p:cNvSpPr/>
            <p:nvPr/>
          </p:nvSpPr>
          <p:spPr>
            <a:xfrm>
              <a:off x="4572000" y="3584028"/>
              <a:ext cx="5220381" cy="430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838200" y="281042"/>
            <a:ext cx="10515600" cy="1325563"/>
          </a:xfrm>
        </p:spPr>
        <p:txBody>
          <a:bodyPr/>
          <a:lstStyle/>
          <a:p>
            <a:r>
              <a:rPr kumimoji="1" lang="zh-CN" altLang="en-US" dirty="0">
                <a:latin typeface="Microsoft YaHei" panose="020B0503020204020204" pitchFamily="34" charset="-122"/>
                <a:ea typeface="Microsoft YaHei" panose="020B0503020204020204" pitchFamily="34" charset="-122"/>
              </a:rPr>
              <a:t>基本原理</a:t>
            </a:r>
          </a:p>
        </p:txBody>
      </p:sp>
      <p:sp>
        <p:nvSpPr>
          <p:cNvPr id="3" name="内容占位符 2">
            <a:extLst>
              <a:ext uri="{FF2B5EF4-FFF2-40B4-BE49-F238E27FC236}">
                <a16:creationId xmlns:a16="http://schemas.microsoft.com/office/drawing/2014/main" id="{1FD27D94-3A2B-4C4D-8BF2-B5489F487EB8}"/>
              </a:ext>
            </a:extLst>
          </p:cNvPr>
          <p:cNvSpPr>
            <a:spLocks noGrp="1"/>
          </p:cNvSpPr>
          <p:nvPr>
            <p:ph idx="1"/>
          </p:nvPr>
        </p:nvSpPr>
        <p:spPr>
          <a:xfrm>
            <a:off x="1311166" y="4542495"/>
            <a:ext cx="9766737" cy="2431119"/>
          </a:xfrm>
        </p:spPr>
        <p:txBody>
          <a:bodyPr>
            <a:normAutofit/>
          </a:bodyPr>
          <a:lstStyle/>
          <a:p>
            <a:pPr marL="0" indent="0">
              <a:buNone/>
            </a:pPr>
            <a:r>
              <a:rPr lang="zh-CN" altLang="en-US" sz="3200" dirty="0">
                <a:latin typeface="Microsoft YaHei" panose="020B0503020204020204" pitchFamily="34" charset="-122"/>
                <a:ea typeface="Microsoft YaHei" panose="020B0503020204020204" pitchFamily="34" charset="-122"/>
              </a:rPr>
              <a:t>简单说来说</a:t>
            </a:r>
            <a:endParaRPr lang="en-US" altLang="zh-CN" sz="3200" dirty="0">
              <a:latin typeface="Microsoft YaHei" panose="020B0503020204020204" pitchFamily="34" charset="-122"/>
              <a:ea typeface="Microsoft YaHei" panose="020B0503020204020204" pitchFamily="34" charset="-122"/>
            </a:endParaRPr>
          </a:p>
          <a:p>
            <a:pPr marL="0" indent="0">
              <a:buNone/>
            </a:pPr>
            <a:r>
              <a:rPr lang="zh-CN" altLang="en-US" sz="3200" dirty="0">
                <a:latin typeface="Microsoft YaHei" panose="020B0503020204020204" pitchFamily="34" charset="-122"/>
                <a:ea typeface="Microsoft YaHei" panose="020B0503020204020204" pitchFamily="34" charset="-122"/>
              </a:rPr>
              <a:t>光流法的目的是找到灰度图中各像素在连续图像中的移动方向和速度。</a:t>
            </a:r>
          </a:p>
        </p:txBody>
      </p:sp>
    </p:spTree>
    <p:extLst>
      <p:ext uri="{BB962C8B-B14F-4D97-AF65-F5344CB8AC3E}">
        <p14:creationId xmlns:p14="http://schemas.microsoft.com/office/powerpoint/2010/main" val="324665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838200" y="281042"/>
            <a:ext cx="10515600" cy="1325563"/>
          </a:xfrm>
        </p:spPr>
        <p:txBody>
          <a:bodyPr/>
          <a:lstStyle/>
          <a:p>
            <a:r>
              <a:rPr lang="zh-CN" altLang="en-US" dirty="0">
                <a:latin typeface="Microsoft YaHei" panose="020B0503020204020204" pitchFamily="34" charset="-122"/>
                <a:ea typeface="Microsoft YaHei" panose="020B0503020204020204" pitchFamily="34" charset="-122"/>
              </a:rPr>
              <a:t>光流法的几个基本假设：</a:t>
            </a:r>
          </a:p>
        </p:txBody>
      </p:sp>
      <p:sp>
        <p:nvSpPr>
          <p:cNvPr id="3" name="内容占位符 2">
            <a:extLst>
              <a:ext uri="{FF2B5EF4-FFF2-40B4-BE49-F238E27FC236}">
                <a16:creationId xmlns:a16="http://schemas.microsoft.com/office/drawing/2014/main" id="{1FD27D94-3A2B-4C4D-8BF2-B5489F487EB8}"/>
              </a:ext>
            </a:extLst>
          </p:cNvPr>
          <p:cNvSpPr>
            <a:spLocks noGrp="1"/>
          </p:cNvSpPr>
          <p:nvPr>
            <p:ph idx="1"/>
          </p:nvPr>
        </p:nvSpPr>
        <p:spPr>
          <a:xfrm>
            <a:off x="1685596" y="2521224"/>
            <a:ext cx="8820807" cy="2431119"/>
          </a:xfrm>
        </p:spPr>
        <p:txBody>
          <a:bodyPr>
            <a:normAutofit/>
          </a:bodyPr>
          <a:lstStyle/>
          <a:p>
            <a:pPr marL="514350" indent="-514350">
              <a:buFont typeface="+mj-lt"/>
              <a:buAutoNum type="arabicPeriod"/>
            </a:pPr>
            <a:r>
              <a:rPr lang="zh-CN" altLang="en-US" dirty="0">
                <a:latin typeface="Microsoft YaHei" panose="020B0503020204020204" pitchFamily="34" charset="-122"/>
                <a:ea typeface="Microsoft YaHei" panose="020B0503020204020204" pitchFamily="34" charset="-122"/>
              </a:rPr>
              <a:t>相邻帧之间的亮度恒定；</a:t>
            </a:r>
          </a:p>
          <a:p>
            <a:pPr marL="514350" indent="-514350">
              <a:buFont typeface="+mj-lt"/>
              <a:buAutoNum type="arabicPeriod"/>
            </a:pPr>
            <a:r>
              <a:rPr lang="zh-CN" altLang="en-US" dirty="0">
                <a:latin typeface="Microsoft YaHei" panose="020B0503020204020204" pitchFamily="34" charset="-122"/>
                <a:ea typeface="Microsoft YaHei" panose="020B0503020204020204" pitchFamily="34" charset="-122"/>
              </a:rPr>
              <a:t>相邻视频帧的取帧时间连续，或者，相邻帧之间物体的运动比较“微小”；</a:t>
            </a:r>
          </a:p>
          <a:p>
            <a:pPr marL="514350" indent="-514350">
              <a:buFont typeface="+mj-lt"/>
              <a:buAutoNum type="arabicPeriod"/>
            </a:pPr>
            <a:r>
              <a:rPr lang="zh-CN" altLang="en-US" dirty="0">
                <a:latin typeface="Microsoft YaHei" panose="020B0503020204020204" pitchFamily="34" charset="-122"/>
                <a:ea typeface="Microsoft YaHei" panose="020B0503020204020204" pitchFamily="34" charset="-122"/>
              </a:rPr>
              <a:t>保持空间一致性；即，同一子图像的像素点具有相同的运动。</a:t>
            </a:r>
          </a:p>
          <a:p>
            <a:pPr marL="457200" indent="-457200">
              <a:buFont typeface="+mj-lt"/>
              <a:buAutoNum type="arabicPeriod"/>
            </a:pPr>
            <a:endParaRPr kumimoji="1" lang="zh-CN" alt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947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7" y="190295"/>
            <a:ext cx="4395952" cy="1325563"/>
          </a:xfrm>
        </p:spPr>
        <p:txBody>
          <a:bodyPr/>
          <a:lstStyle/>
          <a:p>
            <a:r>
              <a:rPr lang="zh-CN" altLang="en-US" b="1" dirty="0"/>
              <a:t>光流法的分类</a:t>
            </a:r>
            <a:endParaRPr lang="zh-CN" altLang="en-US" dirty="0">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1FD27D94-3A2B-4C4D-8BF2-B5489F487EB8}"/>
              </a:ext>
            </a:extLst>
          </p:cNvPr>
          <p:cNvSpPr>
            <a:spLocks noGrp="1"/>
          </p:cNvSpPr>
          <p:nvPr>
            <p:ph idx="1"/>
          </p:nvPr>
        </p:nvSpPr>
        <p:spPr>
          <a:xfrm>
            <a:off x="764627" y="2198688"/>
            <a:ext cx="10597056" cy="4659312"/>
          </a:xfrm>
        </p:spPr>
        <p:txBody>
          <a:bodyPr>
            <a:normAutofit lnSpcReduction="10000"/>
          </a:bodyPr>
          <a:lstStyle/>
          <a:p>
            <a:r>
              <a:rPr lang="en" altLang="zh-CN" sz="2400" dirty="0">
                <a:latin typeface="Microsoft YaHei" panose="020B0503020204020204" pitchFamily="34" charset="-122"/>
                <a:ea typeface="Microsoft YaHei" panose="020B0503020204020204" pitchFamily="34" charset="-122"/>
              </a:rPr>
              <a:t>Horn-</a:t>
            </a:r>
            <a:r>
              <a:rPr lang="en" altLang="zh-CN" sz="2400" dirty="0" err="1">
                <a:latin typeface="Microsoft YaHei" panose="020B0503020204020204" pitchFamily="34" charset="-122"/>
                <a:ea typeface="Microsoft YaHei" panose="020B0503020204020204" pitchFamily="34" charset="-122"/>
              </a:rPr>
              <a:t>Schunck</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HS</a:t>
            </a:r>
            <a:r>
              <a:rPr lang="zh-CN" altLang="en-US" sz="2400" dirty="0">
                <a:latin typeface="Microsoft YaHei" panose="020B0503020204020204" pitchFamily="34" charset="-122"/>
                <a:ea typeface="Microsoft YaHei" panose="020B0503020204020204" pitchFamily="34" charset="-122"/>
              </a:rPr>
              <a:t>）光流法</a:t>
            </a:r>
          </a:p>
          <a:p>
            <a:pPr marL="0" indent="0">
              <a:buNone/>
            </a:pPr>
            <a:r>
              <a:rPr lang="en" altLang="zh-CN" sz="2400" dirty="0">
                <a:latin typeface="Microsoft YaHei" panose="020B0503020204020204" pitchFamily="34" charset="-122"/>
                <a:ea typeface="Microsoft YaHei" panose="020B0503020204020204" pitchFamily="34" charset="-122"/>
              </a:rPr>
              <a:t>	Horn-</a:t>
            </a:r>
            <a:r>
              <a:rPr lang="en" altLang="zh-CN" sz="2400" dirty="0" err="1">
                <a:latin typeface="Microsoft YaHei" panose="020B0503020204020204" pitchFamily="34" charset="-122"/>
                <a:ea typeface="Microsoft YaHei" panose="020B0503020204020204" pitchFamily="34" charset="-122"/>
              </a:rPr>
              <a:t>Schunck</a:t>
            </a:r>
            <a:r>
              <a:rPr lang="zh-CN" altLang="en-US" sz="2400" dirty="0">
                <a:latin typeface="Microsoft YaHei" panose="020B0503020204020204" pitchFamily="34" charset="-122"/>
                <a:ea typeface="Microsoft YaHei" panose="020B0503020204020204" pitchFamily="34" charset="-122"/>
              </a:rPr>
              <a:t>光流法基于全局平滑假设，即运动物体内部的光流场是相同的，因此物体内部光流场的梯度应该为零，也就是说物体内部的光流场应当是平滑的，故得到一个二阶梯度为</a:t>
            </a:r>
            <a:r>
              <a:rPr lang="en-US" altLang="zh-CN" sz="2400" dirty="0">
                <a:latin typeface="Microsoft YaHei" panose="020B0503020204020204" pitchFamily="34" charset="-122"/>
                <a:ea typeface="Microsoft YaHei" panose="020B0503020204020204" pitchFamily="34" charset="-122"/>
              </a:rPr>
              <a:t>0</a:t>
            </a:r>
            <a:r>
              <a:rPr lang="zh-CN" altLang="en-US" sz="2400" dirty="0">
                <a:latin typeface="Microsoft YaHei" panose="020B0503020204020204" pitchFamily="34" charset="-122"/>
                <a:ea typeface="Microsoft YaHei" panose="020B0503020204020204" pitchFamily="34" charset="-122"/>
              </a:rPr>
              <a:t>的约束方程。</a:t>
            </a: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特点：</a:t>
            </a:r>
            <a:endParaRPr lang="en-US" altLang="zh-CN" sz="2400" dirty="0">
              <a:latin typeface="Microsoft YaHei" panose="020B0503020204020204" pitchFamily="34" charset="-122"/>
              <a:ea typeface="Microsoft YaHei" panose="020B0503020204020204" pitchFamily="34" charset="-122"/>
            </a:endParaRPr>
          </a:p>
          <a:p>
            <a:pPr marL="0" indent="0">
              <a:buNone/>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稠密光流，二阶导，计算量大</a:t>
            </a:r>
          </a:p>
          <a:p>
            <a:pPr marL="457200" indent="-457200">
              <a:buFont typeface="+mj-lt"/>
              <a:buAutoNum type="arabicPeriod"/>
            </a:pPr>
            <a:endParaRPr kumimoji="1" lang="zh-CN" altLang="en-US" sz="1800" dirty="0">
              <a:latin typeface="Microsoft YaHei" panose="020B0503020204020204" pitchFamily="34" charset="-122"/>
              <a:ea typeface="Microsoft YaHei" panose="020B0503020204020204" pitchFamily="34" charset="-122"/>
            </a:endParaRPr>
          </a:p>
        </p:txBody>
      </p:sp>
      <p:sp>
        <p:nvSpPr>
          <p:cNvPr id="4" name="标题 1">
            <a:extLst>
              <a:ext uri="{FF2B5EF4-FFF2-40B4-BE49-F238E27FC236}">
                <a16:creationId xmlns:a16="http://schemas.microsoft.com/office/drawing/2014/main" id="{752BD76E-70D4-A542-AF7B-5366589E8448}"/>
              </a:ext>
            </a:extLst>
          </p:cNvPr>
          <p:cNvSpPr txBox="1">
            <a:spLocks/>
          </p:cNvSpPr>
          <p:nvPr/>
        </p:nvSpPr>
        <p:spPr>
          <a:xfrm>
            <a:off x="691055" y="1353255"/>
            <a:ext cx="4185745" cy="845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Ø"/>
            </a:pPr>
            <a:r>
              <a:rPr lang="zh-CN" altLang="en-US" sz="3200" b="1" dirty="0"/>
              <a:t>基于梯度（微分法）</a:t>
            </a:r>
          </a:p>
        </p:txBody>
      </p:sp>
      <p:pic>
        <p:nvPicPr>
          <p:cNvPr id="6" name="图片 5">
            <a:extLst>
              <a:ext uri="{FF2B5EF4-FFF2-40B4-BE49-F238E27FC236}">
                <a16:creationId xmlns:a16="http://schemas.microsoft.com/office/drawing/2014/main" id="{27252C00-E57E-414F-827B-C17FE334FCF0}"/>
              </a:ext>
            </a:extLst>
          </p:cNvPr>
          <p:cNvPicPr>
            <a:picLocks noChangeAspect="1"/>
          </p:cNvPicPr>
          <p:nvPr/>
        </p:nvPicPr>
        <p:blipFill>
          <a:blip r:embed="rId2"/>
          <a:stretch>
            <a:fillRect/>
          </a:stretch>
        </p:blipFill>
        <p:spPr>
          <a:xfrm>
            <a:off x="3552496" y="3613944"/>
            <a:ext cx="3216166" cy="1828800"/>
          </a:xfrm>
          <a:prstGeom prst="rect">
            <a:avLst/>
          </a:prstGeom>
        </p:spPr>
      </p:pic>
    </p:spTree>
    <p:extLst>
      <p:ext uri="{BB962C8B-B14F-4D97-AF65-F5344CB8AC3E}">
        <p14:creationId xmlns:p14="http://schemas.microsoft.com/office/powerpoint/2010/main" val="54076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7" y="190295"/>
            <a:ext cx="4395952" cy="1325563"/>
          </a:xfrm>
        </p:spPr>
        <p:txBody>
          <a:bodyPr/>
          <a:lstStyle/>
          <a:p>
            <a:r>
              <a:rPr lang="zh-CN" altLang="en-US" dirty="0">
                <a:latin typeface="Microsoft YaHei" panose="020B0503020204020204" pitchFamily="34" charset="-122"/>
                <a:ea typeface="Microsoft YaHei" panose="020B0503020204020204" pitchFamily="34" charset="-122"/>
              </a:rPr>
              <a:t>光流法的分类</a:t>
            </a:r>
          </a:p>
        </p:txBody>
      </p:sp>
      <p:sp>
        <p:nvSpPr>
          <p:cNvPr id="3" name="内容占位符 2">
            <a:extLst>
              <a:ext uri="{FF2B5EF4-FFF2-40B4-BE49-F238E27FC236}">
                <a16:creationId xmlns:a16="http://schemas.microsoft.com/office/drawing/2014/main" id="{1FD27D94-3A2B-4C4D-8BF2-B5489F487EB8}"/>
              </a:ext>
            </a:extLst>
          </p:cNvPr>
          <p:cNvSpPr>
            <a:spLocks noGrp="1"/>
          </p:cNvSpPr>
          <p:nvPr>
            <p:ph idx="1"/>
          </p:nvPr>
        </p:nvSpPr>
        <p:spPr>
          <a:xfrm>
            <a:off x="764627" y="2198688"/>
            <a:ext cx="10597056" cy="4128540"/>
          </a:xfrm>
        </p:spPr>
        <p:txBody>
          <a:bodyPr>
            <a:normAutofit/>
          </a:bodyPr>
          <a:lstStyle/>
          <a:p>
            <a:r>
              <a:rPr lang="en" altLang="zh-CN" sz="2400" dirty="0">
                <a:latin typeface="Microsoft YaHei" panose="020B0503020204020204" pitchFamily="34" charset="-122"/>
                <a:ea typeface="Microsoft YaHei" panose="020B0503020204020204" pitchFamily="34" charset="-122"/>
              </a:rPr>
              <a:t>Lucas-</a:t>
            </a:r>
            <a:r>
              <a:rPr lang="en" altLang="zh-CN" sz="2400" dirty="0" err="1">
                <a:latin typeface="Microsoft YaHei" panose="020B0503020204020204" pitchFamily="34" charset="-122"/>
                <a:ea typeface="Microsoft YaHei" panose="020B0503020204020204" pitchFamily="34" charset="-122"/>
              </a:rPr>
              <a:t>Kanade</a:t>
            </a:r>
            <a:r>
              <a:rPr lang="zh-CN" altLang="en-US" sz="2400" dirty="0">
                <a:latin typeface="Microsoft YaHei" panose="020B0503020204020204" pitchFamily="34" charset="-122"/>
                <a:ea typeface="Microsoft YaHei" panose="020B0503020204020204" pitchFamily="34" charset="-122"/>
              </a:rPr>
              <a:t>光流法</a:t>
            </a:r>
          </a:p>
          <a:p>
            <a:pPr marL="0" indent="0">
              <a:buNone/>
            </a:pPr>
            <a:r>
              <a:rPr lang="en" altLang="zh-CN" sz="2400" dirty="0">
                <a:latin typeface="Microsoft YaHei" panose="020B0503020204020204" pitchFamily="34" charset="-122"/>
                <a:ea typeface="Microsoft YaHei" panose="020B0503020204020204" pitchFamily="34" charset="-122"/>
              </a:rPr>
              <a:t>	Lucas-</a:t>
            </a:r>
            <a:r>
              <a:rPr lang="en" altLang="zh-CN" sz="2400" dirty="0" err="1">
                <a:latin typeface="Microsoft YaHei" panose="020B0503020204020204" pitchFamily="34" charset="-122"/>
                <a:ea typeface="Microsoft YaHei" panose="020B0503020204020204" pitchFamily="34" charset="-122"/>
              </a:rPr>
              <a:t>Kanade</a:t>
            </a:r>
            <a:r>
              <a:rPr lang="zh-CN" altLang="en-US" sz="2400" dirty="0">
                <a:latin typeface="Microsoft YaHei" panose="020B0503020204020204" pitchFamily="34" charset="-122"/>
                <a:ea typeface="Microsoft YaHei" panose="020B0503020204020204" pitchFamily="34" charset="-122"/>
              </a:rPr>
              <a:t>算法认为：一个像素周围的相邻像素的光流场应该和中心的像素光流场一致。因此可以得到一系列等式，可以用最小二乘法求解。</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zh-CN" altLang="en-US"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特点：稀疏光流</a:t>
            </a: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p:txBody>
      </p:sp>
      <p:sp>
        <p:nvSpPr>
          <p:cNvPr id="4" name="标题 1">
            <a:extLst>
              <a:ext uri="{FF2B5EF4-FFF2-40B4-BE49-F238E27FC236}">
                <a16:creationId xmlns:a16="http://schemas.microsoft.com/office/drawing/2014/main" id="{752BD76E-70D4-A542-AF7B-5366589E8448}"/>
              </a:ext>
            </a:extLst>
          </p:cNvPr>
          <p:cNvSpPr txBox="1">
            <a:spLocks/>
          </p:cNvSpPr>
          <p:nvPr/>
        </p:nvSpPr>
        <p:spPr>
          <a:xfrm>
            <a:off x="691055" y="1353255"/>
            <a:ext cx="4185745" cy="845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Ø"/>
            </a:pPr>
            <a:r>
              <a:rPr lang="zh-CN" altLang="en-US" sz="3200" dirty="0">
                <a:latin typeface="Microsoft YaHei" panose="020B0503020204020204" pitchFamily="34" charset="-122"/>
                <a:ea typeface="Microsoft YaHei" panose="020B0503020204020204" pitchFamily="34" charset="-122"/>
              </a:rPr>
              <a:t>基于梯度（微分法）</a:t>
            </a:r>
          </a:p>
        </p:txBody>
      </p:sp>
      <p:pic>
        <p:nvPicPr>
          <p:cNvPr id="5" name="图片 4">
            <a:extLst>
              <a:ext uri="{FF2B5EF4-FFF2-40B4-BE49-F238E27FC236}">
                <a16:creationId xmlns:a16="http://schemas.microsoft.com/office/drawing/2014/main" id="{2B9AC261-AEDA-4148-B27E-F85EAE32A2CE}"/>
              </a:ext>
            </a:extLst>
          </p:cNvPr>
          <p:cNvPicPr>
            <a:picLocks noChangeAspect="1"/>
          </p:cNvPicPr>
          <p:nvPr/>
        </p:nvPicPr>
        <p:blipFill>
          <a:blip r:embed="rId2"/>
          <a:stretch>
            <a:fillRect/>
          </a:stretch>
        </p:blipFill>
        <p:spPr>
          <a:xfrm>
            <a:off x="3834961" y="3467221"/>
            <a:ext cx="2651236" cy="2037524"/>
          </a:xfrm>
          <a:prstGeom prst="rect">
            <a:avLst/>
          </a:prstGeom>
        </p:spPr>
      </p:pic>
    </p:spTree>
    <p:extLst>
      <p:ext uri="{BB962C8B-B14F-4D97-AF65-F5344CB8AC3E}">
        <p14:creationId xmlns:p14="http://schemas.microsoft.com/office/powerpoint/2010/main" val="58641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7" y="190295"/>
            <a:ext cx="4395952" cy="1325563"/>
          </a:xfrm>
        </p:spPr>
        <p:txBody>
          <a:bodyPr/>
          <a:lstStyle/>
          <a:p>
            <a:r>
              <a:rPr lang="zh-CN" altLang="en-US" dirty="0">
                <a:latin typeface="Microsoft YaHei" panose="020B0503020204020204" pitchFamily="34" charset="-122"/>
                <a:ea typeface="Microsoft YaHei" panose="020B0503020204020204" pitchFamily="34" charset="-122"/>
              </a:rPr>
              <a:t>光流法的分类</a:t>
            </a:r>
          </a:p>
        </p:txBody>
      </p:sp>
      <p:sp>
        <p:nvSpPr>
          <p:cNvPr id="3" name="内容占位符 2">
            <a:extLst>
              <a:ext uri="{FF2B5EF4-FFF2-40B4-BE49-F238E27FC236}">
                <a16:creationId xmlns:a16="http://schemas.microsoft.com/office/drawing/2014/main" id="{1FD27D94-3A2B-4C4D-8BF2-B5489F487EB8}"/>
              </a:ext>
            </a:extLst>
          </p:cNvPr>
          <p:cNvSpPr>
            <a:spLocks noGrp="1"/>
          </p:cNvSpPr>
          <p:nvPr>
            <p:ph idx="1"/>
          </p:nvPr>
        </p:nvSpPr>
        <p:spPr>
          <a:xfrm>
            <a:off x="1145627" y="3638018"/>
            <a:ext cx="9112469" cy="3029687"/>
          </a:xfrm>
        </p:spPr>
        <p:txBody>
          <a:bodyPr>
            <a:normAutofit/>
          </a:bodyPr>
          <a:lstStyle/>
          <a:p>
            <a:r>
              <a:rPr lang="en" altLang="zh-CN" sz="2000" dirty="0">
                <a:latin typeface="Microsoft YaHei" panose="020B0503020204020204" pitchFamily="34" charset="-122"/>
                <a:ea typeface="Microsoft YaHei" panose="020B0503020204020204" pitchFamily="34" charset="-122"/>
              </a:rPr>
              <a:t>SAD</a:t>
            </a:r>
            <a:r>
              <a:rPr lang="zh-CN" altLang="e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绝对误差和）</a:t>
            </a:r>
            <a:endParaRPr lang="en-US" altLang="zh-CN" sz="2000" dirty="0">
              <a:latin typeface="Microsoft YaHei" panose="020B0503020204020204" pitchFamily="34" charset="-122"/>
              <a:ea typeface="Microsoft YaHei" panose="020B0503020204020204" pitchFamily="34" charset="-122"/>
            </a:endParaRPr>
          </a:p>
          <a:p>
            <a:endParaRPr lang="zh-CN" altLang="en-US" sz="2000" dirty="0">
              <a:latin typeface="Microsoft YaHei" panose="020B0503020204020204" pitchFamily="34" charset="-122"/>
              <a:ea typeface="Microsoft YaHei" panose="020B0503020204020204" pitchFamily="34" charset="-122"/>
            </a:endParaRPr>
          </a:p>
          <a:p>
            <a:r>
              <a:rPr lang="en" altLang="zh-CN" sz="2000" dirty="0">
                <a:latin typeface="Microsoft YaHei" panose="020B0503020204020204" pitchFamily="34" charset="-122"/>
                <a:ea typeface="Microsoft YaHei" panose="020B0503020204020204" pitchFamily="34" charset="-122"/>
              </a:rPr>
              <a:t>MAD</a:t>
            </a:r>
            <a:r>
              <a:rPr lang="zh-CN" altLang="e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平均绝对差</a:t>
            </a:r>
            <a:r>
              <a:rPr lang="en-US" altLang="zh-CN" sz="2000" dirty="0">
                <a:latin typeface="Microsoft YaHei" panose="020B0503020204020204" pitchFamily="34" charset="-122"/>
                <a:ea typeface="Microsoft YaHei" panose="020B0503020204020204" pitchFamily="34" charset="-122"/>
              </a:rPr>
              <a:t>)</a:t>
            </a:r>
          </a:p>
          <a:p>
            <a:endParaRPr lang="en-US" altLang="zh-CN" sz="2000" dirty="0">
              <a:latin typeface="Microsoft YaHei" panose="020B0503020204020204" pitchFamily="34" charset="-122"/>
              <a:ea typeface="Microsoft YaHei" panose="020B0503020204020204" pitchFamily="34" charset="-122"/>
            </a:endParaRPr>
          </a:p>
          <a:p>
            <a:r>
              <a:rPr lang="en" altLang="zh-CN" sz="2000" dirty="0">
                <a:latin typeface="Microsoft YaHei" panose="020B0503020204020204" pitchFamily="34" charset="-122"/>
                <a:ea typeface="Microsoft YaHei" panose="020B0503020204020204" pitchFamily="34" charset="-122"/>
              </a:rPr>
              <a:t>SSD</a:t>
            </a:r>
            <a:r>
              <a:rPr lang="zh-CN" altLang="e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误差平方和）</a:t>
            </a:r>
            <a:endParaRPr lang="en-US" altLang="zh-CN" sz="2000" dirty="0">
              <a:latin typeface="Microsoft YaHei" panose="020B0503020204020204" pitchFamily="34" charset="-122"/>
              <a:ea typeface="Microsoft YaHei" panose="020B0503020204020204" pitchFamily="34" charset="-122"/>
            </a:endParaRPr>
          </a:p>
          <a:p>
            <a:endParaRPr lang="zh-CN" altLang="en-US" sz="2000" dirty="0">
              <a:latin typeface="Microsoft YaHei" panose="020B0503020204020204" pitchFamily="34" charset="-122"/>
              <a:ea typeface="Microsoft YaHei" panose="020B0503020204020204" pitchFamily="34" charset="-122"/>
            </a:endParaRPr>
          </a:p>
          <a:p>
            <a:r>
              <a:rPr lang="en" altLang="zh-CN" sz="2000" dirty="0">
                <a:latin typeface="Microsoft YaHei" panose="020B0503020204020204" pitchFamily="34" charset="-122"/>
                <a:ea typeface="Microsoft YaHei" panose="020B0503020204020204" pitchFamily="34" charset="-122"/>
              </a:rPr>
              <a:t>MSD</a:t>
            </a:r>
            <a:r>
              <a:rPr lang="zh-CN" altLang="e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平均误差平方和）</a:t>
            </a:r>
          </a:p>
        </p:txBody>
      </p:sp>
      <p:sp>
        <p:nvSpPr>
          <p:cNvPr id="4" name="标题 1">
            <a:extLst>
              <a:ext uri="{FF2B5EF4-FFF2-40B4-BE49-F238E27FC236}">
                <a16:creationId xmlns:a16="http://schemas.microsoft.com/office/drawing/2014/main" id="{752BD76E-70D4-A542-AF7B-5366589E8448}"/>
              </a:ext>
            </a:extLst>
          </p:cNvPr>
          <p:cNvSpPr txBox="1">
            <a:spLocks/>
          </p:cNvSpPr>
          <p:nvPr/>
        </p:nvSpPr>
        <p:spPr>
          <a:xfrm>
            <a:off x="764627" y="1162960"/>
            <a:ext cx="4185745" cy="845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Ø"/>
            </a:pPr>
            <a:r>
              <a:rPr lang="zh-CN" altLang="en-US" sz="3200" dirty="0">
                <a:latin typeface="Microsoft YaHei" panose="020B0503020204020204" pitchFamily="34" charset="-122"/>
                <a:ea typeface="Microsoft YaHei" panose="020B0503020204020204" pitchFamily="34" charset="-122"/>
              </a:rPr>
              <a:t>基于块匹配</a:t>
            </a:r>
          </a:p>
        </p:txBody>
      </p:sp>
      <p:sp>
        <p:nvSpPr>
          <p:cNvPr id="7" name="文本框 6">
            <a:extLst>
              <a:ext uri="{FF2B5EF4-FFF2-40B4-BE49-F238E27FC236}">
                <a16:creationId xmlns:a16="http://schemas.microsoft.com/office/drawing/2014/main" id="{F09F9695-0E90-6142-99AF-EB3866D80331}"/>
              </a:ext>
            </a:extLst>
          </p:cNvPr>
          <p:cNvSpPr txBox="1"/>
          <p:nvPr/>
        </p:nvSpPr>
        <p:spPr>
          <a:xfrm>
            <a:off x="1145627" y="1903291"/>
            <a:ext cx="9291145" cy="830997"/>
          </a:xfrm>
          <a:prstGeom prst="rect">
            <a:avLst/>
          </a:prstGeom>
          <a:noFill/>
        </p:spPr>
        <p:txBody>
          <a:bodyPr wrap="square" rtlCol="0">
            <a:spAutoFit/>
          </a:bodyPr>
          <a:lstStyle/>
          <a:p>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先找出原图中的特征点，再在待匹配的图中的同一个位置附近区域使用块匹配的方法寻找最匹配的块。</a:t>
            </a:r>
            <a:endParaRPr kumimoji="1" lang="zh-CN" altLang="en-US" sz="2400" dirty="0">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67CB77E5-F3F6-8848-B2D4-66CBC1E14199}"/>
              </a:ext>
            </a:extLst>
          </p:cNvPr>
          <p:cNvSpPr txBox="1"/>
          <p:nvPr/>
        </p:nvSpPr>
        <p:spPr>
          <a:xfrm>
            <a:off x="857905" y="3007872"/>
            <a:ext cx="2242922" cy="461665"/>
          </a:xfrm>
          <a:prstGeom prst="rect">
            <a:avLst/>
          </a:prstGeom>
          <a:noFill/>
        </p:spPr>
        <p:txBody>
          <a:bodyPr wrap="none" rtlCol="0">
            <a:spAutoFit/>
          </a:bodyPr>
          <a:lstStyle/>
          <a:p>
            <a:pPr marL="514350" indent="-514350">
              <a:buFont typeface="Arial" panose="020B0604020202020204" pitchFamily="34" charset="0"/>
              <a:buChar char="•"/>
            </a:pPr>
            <a:r>
              <a:rPr kumimoji="1" lang="zh-CN" altLang="en-US" sz="2400" dirty="0">
                <a:latin typeface="Microsoft YaHei" panose="020B0503020204020204" pitchFamily="34" charset="-122"/>
                <a:ea typeface="Microsoft YaHei" panose="020B0503020204020204" pitchFamily="34" charset="-122"/>
              </a:rPr>
              <a:t>常用块匹配</a:t>
            </a:r>
          </a:p>
        </p:txBody>
      </p:sp>
      <p:pic>
        <p:nvPicPr>
          <p:cNvPr id="9" name="图片 8">
            <a:extLst>
              <a:ext uri="{FF2B5EF4-FFF2-40B4-BE49-F238E27FC236}">
                <a16:creationId xmlns:a16="http://schemas.microsoft.com/office/drawing/2014/main" id="{6A34722A-6522-864B-908A-C96A0BCC8C9E}"/>
              </a:ext>
            </a:extLst>
          </p:cNvPr>
          <p:cNvPicPr>
            <a:picLocks noChangeAspect="1"/>
          </p:cNvPicPr>
          <p:nvPr/>
        </p:nvPicPr>
        <p:blipFill>
          <a:blip r:embed="rId2"/>
          <a:stretch>
            <a:fillRect/>
          </a:stretch>
        </p:blipFill>
        <p:spPr>
          <a:xfrm>
            <a:off x="4481785" y="4201842"/>
            <a:ext cx="4711700" cy="711200"/>
          </a:xfrm>
          <a:prstGeom prst="rect">
            <a:avLst/>
          </a:prstGeom>
        </p:spPr>
      </p:pic>
      <p:pic>
        <p:nvPicPr>
          <p:cNvPr id="10" name="图片 9">
            <a:extLst>
              <a:ext uri="{FF2B5EF4-FFF2-40B4-BE49-F238E27FC236}">
                <a16:creationId xmlns:a16="http://schemas.microsoft.com/office/drawing/2014/main" id="{D5A530AD-C440-0441-8D1C-0FD85850184F}"/>
              </a:ext>
            </a:extLst>
          </p:cNvPr>
          <p:cNvPicPr>
            <a:picLocks noChangeAspect="1"/>
          </p:cNvPicPr>
          <p:nvPr/>
        </p:nvPicPr>
        <p:blipFill>
          <a:blip r:embed="rId3"/>
          <a:stretch>
            <a:fillRect/>
          </a:stretch>
        </p:blipFill>
        <p:spPr>
          <a:xfrm>
            <a:off x="4502806" y="3419102"/>
            <a:ext cx="4152900" cy="698500"/>
          </a:xfrm>
          <a:prstGeom prst="rect">
            <a:avLst/>
          </a:prstGeom>
        </p:spPr>
      </p:pic>
      <p:pic>
        <p:nvPicPr>
          <p:cNvPr id="11" name="图片 10">
            <a:extLst>
              <a:ext uri="{FF2B5EF4-FFF2-40B4-BE49-F238E27FC236}">
                <a16:creationId xmlns:a16="http://schemas.microsoft.com/office/drawing/2014/main" id="{B860642C-5761-204C-ABDB-D6B083650B71}"/>
              </a:ext>
            </a:extLst>
          </p:cNvPr>
          <p:cNvPicPr>
            <a:picLocks noChangeAspect="1"/>
          </p:cNvPicPr>
          <p:nvPr/>
        </p:nvPicPr>
        <p:blipFill>
          <a:blip r:embed="rId4"/>
          <a:stretch>
            <a:fillRect/>
          </a:stretch>
        </p:blipFill>
        <p:spPr>
          <a:xfrm>
            <a:off x="4502806" y="5098923"/>
            <a:ext cx="4229100" cy="698500"/>
          </a:xfrm>
          <a:prstGeom prst="rect">
            <a:avLst/>
          </a:prstGeom>
        </p:spPr>
      </p:pic>
      <p:pic>
        <p:nvPicPr>
          <p:cNvPr id="12" name="图片 11">
            <a:extLst>
              <a:ext uri="{FF2B5EF4-FFF2-40B4-BE49-F238E27FC236}">
                <a16:creationId xmlns:a16="http://schemas.microsoft.com/office/drawing/2014/main" id="{187F0746-4548-514B-8A2D-EE37425147D1}"/>
              </a:ext>
            </a:extLst>
          </p:cNvPr>
          <p:cNvPicPr>
            <a:picLocks noChangeAspect="1"/>
          </p:cNvPicPr>
          <p:nvPr/>
        </p:nvPicPr>
        <p:blipFill>
          <a:blip r:embed="rId5"/>
          <a:stretch>
            <a:fillRect/>
          </a:stretch>
        </p:blipFill>
        <p:spPr>
          <a:xfrm>
            <a:off x="4502806" y="5883314"/>
            <a:ext cx="4826000" cy="698500"/>
          </a:xfrm>
          <a:prstGeom prst="rect">
            <a:avLst/>
          </a:prstGeom>
        </p:spPr>
      </p:pic>
    </p:spTree>
    <p:extLst>
      <p:ext uri="{BB962C8B-B14F-4D97-AF65-F5344CB8AC3E}">
        <p14:creationId xmlns:p14="http://schemas.microsoft.com/office/powerpoint/2010/main" val="92013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6" y="190295"/>
            <a:ext cx="6865883" cy="1325563"/>
          </a:xfrm>
        </p:spPr>
        <p:txBody>
          <a:bodyPr>
            <a:normAutofit/>
          </a:bodyPr>
          <a:lstStyle/>
          <a:p>
            <a:r>
              <a:rPr lang="en-US" altLang="zh-CN" dirty="0">
                <a:latin typeface="Microsoft YaHei" panose="020B0503020204020204" pitchFamily="34" charset="-122"/>
                <a:ea typeface="Microsoft YaHei" panose="020B0503020204020204" pitchFamily="34" charset="-122"/>
              </a:rPr>
              <a:t>OpenCV</a:t>
            </a:r>
            <a:r>
              <a:rPr lang="zh-CN" altLang="en-US" b="1" dirty="0"/>
              <a:t>中的光流法函数</a:t>
            </a:r>
            <a:endParaRPr lang="zh-CN" altLang="en-US" dirty="0">
              <a:latin typeface="Microsoft YaHei" panose="020B0503020204020204" pitchFamily="34" charset="-122"/>
              <a:ea typeface="Microsoft YaHei" panose="020B0503020204020204" pitchFamily="34" charset="-122"/>
            </a:endParaRPr>
          </a:p>
        </p:txBody>
      </p:sp>
      <p:sp>
        <p:nvSpPr>
          <p:cNvPr id="6" name="内容占位符 5">
            <a:extLst>
              <a:ext uri="{FF2B5EF4-FFF2-40B4-BE49-F238E27FC236}">
                <a16:creationId xmlns:a16="http://schemas.microsoft.com/office/drawing/2014/main" id="{EEDB18B0-6833-F042-A2B5-676C2B8A20D5}"/>
              </a:ext>
            </a:extLst>
          </p:cNvPr>
          <p:cNvSpPr>
            <a:spLocks noGrp="1"/>
          </p:cNvSpPr>
          <p:nvPr>
            <p:ph idx="1"/>
          </p:nvPr>
        </p:nvSpPr>
        <p:spPr>
          <a:xfrm>
            <a:off x="764626" y="1598489"/>
            <a:ext cx="10515600" cy="4659312"/>
          </a:xfrm>
        </p:spPr>
        <p:txBody>
          <a:bodyPr>
            <a:normAutofit fontScale="85000" lnSpcReduction="20000"/>
          </a:bodyPr>
          <a:lstStyle/>
          <a:p>
            <a:r>
              <a:rPr lang="en" altLang="zh-CN" b="1" dirty="0" err="1"/>
              <a:t>CalcOpticalFlowHS</a:t>
            </a:r>
            <a:endParaRPr lang="en" altLang="zh-CN" b="1" dirty="0"/>
          </a:p>
          <a:p>
            <a:pPr marL="0" indent="0">
              <a:buNone/>
            </a:pPr>
            <a:r>
              <a:rPr lang="en" altLang="zh-CN" dirty="0"/>
              <a:t>	HS</a:t>
            </a:r>
            <a:r>
              <a:rPr lang="zh-CN" altLang="en-US" dirty="0"/>
              <a:t>光流法的实现</a:t>
            </a:r>
          </a:p>
          <a:p>
            <a:r>
              <a:rPr lang="en" altLang="zh-CN" b="1" dirty="0" err="1"/>
              <a:t>calcOpticalFlowPyrLK</a:t>
            </a:r>
            <a:endParaRPr lang="en" altLang="zh-CN" b="1" dirty="0"/>
          </a:p>
          <a:p>
            <a:pPr marL="0" indent="0">
              <a:buNone/>
            </a:pPr>
            <a:r>
              <a:rPr lang="en-US" altLang="zh-CN" dirty="0"/>
              <a:t>	</a:t>
            </a:r>
            <a:r>
              <a:rPr lang="zh-CN" altLang="en-US" dirty="0"/>
              <a:t>基于图像金字塔的</a:t>
            </a:r>
            <a:r>
              <a:rPr lang="en" altLang="zh-CN" dirty="0"/>
              <a:t>Lucas-</a:t>
            </a:r>
            <a:r>
              <a:rPr lang="en" altLang="zh-CN" dirty="0" err="1"/>
              <a:t>Kanade</a:t>
            </a:r>
            <a:r>
              <a:rPr lang="zh-CN" altLang="en-US" dirty="0"/>
              <a:t>光流法的实现</a:t>
            </a:r>
          </a:p>
          <a:p>
            <a:r>
              <a:rPr lang="en" altLang="zh-CN" b="1" dirty="0" err="1"/>
              <a:t>CalcOpticalFlowBM</a:t>
            </a:r>
            <a:endParaRPr lang="en" altLang="zh-CN" b="1" dirty="0"/>
          </a:p>
          <a:p>
            <a:pPr marL="0" indent="0">
              <a:buNone/>
            </a:pPr>
            <a:r>
              <a:rPr lang="en-US" altLang="zh-CN" dirty="0"/>
              <a:t>	</a:t>
            </a:r>
            <a:r>
              <a:rPr lang="zh-CN" altLang="en-US" dirty="0"/>
              <a:t>通过块匹配的方法来计算光流</a:t>
            </a:r>
          </a:p>
          <a:p>
            <a:r>
              <a:rPr lang="en" altLang="zh-CN" b="1" dirty="0" err="1"/>
              <a:t>calcOpticalFlowFarneback</a:t>
            </a:r>
            <a:endParaRPr lang="en" altLang="zh-CN" b="1" dirty="0"/>
          </a:p>
          <a:p>
            <a:pPr marL="0" indent="0">
              <a:buNone/>
            </a:pPr>
            <a:r>
              <a:rPr lang="en-US" altLang="zh-CN" dirty="0"/>
              <a:t>	</a:t>
            </a:r>
            <a:r>
              <a:rPr lang="zh-CN" altLang="en-US" dirty="0"/>
              <a:t>用</a:t>
            </a:r>
            <a:r>
              <a:rPr lang="en" altLang="zh-CN" dirty="0"/>
              <a:t>Gunnar </a:t>
            </a:r>
            <a:r>
              <a:rPr lang="en" altLang="zh-CN" dirty="0" err="1"/>
              <a:t>Farneback</a:t>
            </a:r>
            <a:r>
              <a:rPr lang="en" altLang="zh-CN" dirty="0"/>
              <a:t> </a:t>
            </a:r>
            <a:r>
              <a:rPr lang="zh-CN" altLang="en-US" dirty="0"/>
              <a:t>的算法计算稠密光流（即图像上所有像素点的光流都计算出来）。</a:t>
            </a:r>
          </a:p>
          <a:p>
            <a:pPr marL="0" indent="0">
              <a:buNone/>
            </a:pPr>
            <a:r>
              <a:rPr lang="en-US" altLang="zh-CN" b="1" dirty="0"/>
              <a:t>	</a:t>
            </a:r>
            <a:r>
              <a:rPr lang="zh-CN" altLang="en-US" b="1" dirty="0"/>
              <a:t>论文</a:t>
            </a:r>
            <a:r>
              <a:rPr lang="zh-CN" altLang="en-US" dirty="0"/>
              <a:t>：</a:t>
            </a:r>
            <a:r>
              <a:rPr lang="en" altLang="zh-CN" dirty="0"/>
              <a:t>Two-Frame Motion Estimation Based on </a:t>
            </a:r>
            <a:r>
              <a:rPr lang="en" altLang="zh-CN" dirty="0" err="1"/>
              <a:t>PolynomialExpansion</a:t>
            </a:r>
            <a:endParaRPr lang="en" altLang="zh-CN" dirty="0"/>
          </a:p>
          <a:p>
            <a:r>
              <a:rPr lang="en" altLang="zh-CN" b="1" dirty="0" err="1"/>
              <a:t>calcOpticalFlowSF</a:t>
            </a:r>
            <a:endParaRPr lang="en" altLang="zh-CN" b="1" dirty="0"/>
          </a:p>
          <a:p>
            <a:pPr marL="0" indent="0">
              <a:buNone/>
            </a:pPr>
            <a:r>
              <a:rPr lang="en-US" altLang="zh-CN" b="1" dirty="0"/>
              <a:t>	</a:t>
            </a:r>
            <a:r>
              <a:rPr lang="zh-CN" altLang="en-US" b="1" dirty="0"/>
              <a:t>论文</a:t>
            </a:r>
            <a:r>
              <a:rPr lang="zh-CN" altLang="en-US" dirty="0"/>
              <a:t>：</a:t>
            </a:r>
            <a:r>
              <a:rPr lang="en" altLang="zh-CN" dirty="0" err="1"/>
              <a:t>SimpleFlow</a:t>
            </a:r>
            <a:r>
              <a:rPr lang="en" altLang="zh-CN" dirty="0"/>
              <a:t>: A Non-iterative, Sublinear Optical </a:t>
            </a:r>
            <a:r>
              <a:rPr lang="en" altLang="zh-CN" dirty="0" err="1"/>
              <a:t>FlowAlgorithm</a:t>
            </a:r>
            <a:endParaRPr lang="en" altLang="zh-CN" dirty="0"/>
          </a:p>
          <a:p>
            <a:endParaRPr lang="zh-CN" altLang="en-US" dirty="0"/>
          </a:p>
        </p:txBody>
      </p:sp>
    </p:spTree>
    <p:extLst>
      <p:ext uri="{BB962C8B-B14F-4D97-AF65-F5344CB8AC3E}">
        <p14:creationId xmlns:p14="http://schemas.microsoft.com/office/powerpoint/2010/main" val="334696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6" y="190295"/>
            <a:ext cx="6865883" cy="1325563"/>
          </a:xfrm>
        </p:spPr>
        <p:txBody>
          <a:bodyPr>
            <a:normAutofit/>
          </a:bodyPr>
          <a:lstStyle/>
          <a:p>
            <a:r>
              <a:rPr lang="en" altLang="zh-CN" dirty="0">
                <a:latin typeface="Microsoft YaHei" panose="020B0503020204020204" pitchFamily="34" charset="-122"/>
                <a:ea typeface="Microsoft YaHei" panose="020B0503020204020204" pitchFamily="34" charset="-122"/>
              </a:rPr>
              <a:t>px4flow</a:t>
            </a:r>
            <a:endParaRPr lang="zh-CN" altLang="en-US" dirty="0">
              <a:latin typeface="Microsoft YaHei" panose="020B0503020204020204" pitchFamily="34" charset="-122"/>
              <a:ea typeface="Microsoft YaHei" panose="020B0503020204020204" pitchFamily="34" charset="-122"/>
            </a:endParaRPr>
          </a:p>
        </p:txBody>
      </p:sp>
      <p:sp>
        <p:nvSpPr>
          <p:cNvPr id="6" name="内容占位符 5">
            <a:extLst>
              <a:ext uri="{FF2B5EF4-FFF2-40B4-BE49-F238E27FC236}">
                <a16:creationId xmlns:a16="http://schemas.microsoft.com/office/drawing/2014/main" id="{EEDB18B0-6833-F042-A2B5-676C2B8A20D5}"/>
              </a:ext>
            </a:extLst>
          </p:cNvPr>
          <p:cNvSpPr>
            <a:spLocks noGrp="1"/>
          </p:cNvSpPr>
          <p:nvPr>
            <p:ph idx="1"/>
          </p:nvPr>
        </p:nvSpPr>
        <p:spPr>
          <a:xfrm>
            <a:off x="764626" y="1598489"/>
            <a:ext cx="10515600" cy="4659312"/>
          </a:xfrm>
        </p:spPr>
        <p:txBody>
          <a:bodyPr>
            <a:normAutofit/>
          </a:bodyPr>
          <a:lstStyle/>
          <a:p>
            <a:pPr>
              <a:buFont typeface="Wingdings" pitchFamily="2" charset="2"/>
              <a:buChar char="Ø"/>
            </a:pPr>
            <a:r>
              <a:rPr lang="en" altLang="zh-CN" dirty="0" err="1">
                <a:latin typeface="Microsoft YaHei" panose="020B0503020204020204" pitchFamily="34" charset="-122"/>
                <a:ea typeface="Microsoft YaHei" panose="020B0503020204020204" pitchFamily="34" charset="-122"/>
              </a:rPr>
              <a:t>compute_flow</a:t>
            </a:r>
            <a:r>
              <a:rPr lang="zh-CN" altLang="en-US" dirty="0">
                <a:latin typeface="Microsoft YaHei" panose="020B0503020204020204" pitchFamily="34" charset="-122"/>
                <a:ea typeface="Microsoft YaHei" panose="020B0503020204020204" pitchFamily="34" charset="-122"/>
              </a:rPr>
              <a:t>函数</a:t>
            </a:r>
            <a:endParaRPr lang="en-US" altLang="zh-CN" dirty="0">
              <a:latin typeface="Microsoft YaHei" panose="020B0503020204020204" pitchFamily="34" charset="-122"/>
              <a:ea typeface="Microsoft YaHei" panose="020B0503020204020204" pitchFamily="34" charset="-122"/>
            </a:endParaRPr>
          </a:p>
          <a:p>
            <a:pPr marL="0" indent="0">
              <a:buNone/>
            </a:pPr>
            <a:endParaRPr lang="zh-CN" altLang="en-US"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参数：</a:t>
            </a:r>
            <a:endParaRPr lang="en-US" altLang="zh-CN" dirty="0">
              <a:latin typeface="Microsoft YaHei" panose="020B0503020204020204" pitchFamily="34" charset="-122"/>
              <a:ea typeface="Microsoft YaHei" panose="020B0503020204020204" pitchFamily="34" charset="-122"/>
            </a:endParaRPr>
          </a:p>
          <a:p>
            <a:pPr marL="0" indent="0">
              <a:buNone/>
            </a:pPr>
            <a:r>
              <a:rPr lang="en-US" altLang="zh-CN" i="1" dirty="0">
                <a:latin typeface="Microsoft YaHei" panose="020B0503020204020204" pitchFamily="34" charset="-122"/>
                <a:ea typeface="Microsoft YaHei" panose="020B0503020204020204" pitchFamily="34" charset="-122"/>
              </a:rPr>
              <a:t>	</a:t>
            </a:r>
            <a:r>
              <a:rPr lang="en" altLang="zh-CN" sz="2400" dirty="0">
                <a:latin typeface="Microsoft YaHei" panose="020B0503020204020204" pitchFamily="34" charset="-122"/>
                <a:ea typeface="Microsoft YaHei" panose="020B0503020204020204" pitchFamily="34" charset="-122"/>
              </a:rPr>
              <a:t>image1,image2,x_rate,y_rate,z_rate,*</a:t>
            </a:r>
            <a:r>
              <a:rPr lang="en" altLang="zh-CN" sz="2400" dirty="0" err="1">
                <a:latin typeface="Microsoft YaHei" panose="020B0503020204020204" pitchFamily="34" charset="-122"/>
                <a:ea typeface="Microsoft YaHei" panose="020B0503020204020204" pitchFamily="34" charset="-122"/>
              </a:rPr>
              <a:t>pixel_flow_x</a:t>
            </a:r>
            <a:r>
              <a:rPr lang="en" altLang="zh-CN" sz="2400" dirty="0">
                <a:latin typeface="Microsoft YaHei" panose="020B0503020204020204" pitchFamily="34" charset="-122"/>
                <a:ea typeface="Microsoft YaHei" panose="020B0503020204020204" pitchFamily="34" charset="-122"/>
              </a:rPr>
              <a:t>, *</a:t>
            </a:r>
            <a:r>
              <a:rPr lang="en" altLang="zh-CN" sz="2400" dirty="0" err="1">
                <a:latin typeface="Microsoft YaHei" panose="020B0503020204020204" pitchFamily="34" charset="-122"/>
                <a:ea typeface="Microsoft YaHei" panose="020B0503020204020204" pitchFamily="34" charset="-122"/>
              </a:rPr>
              <a:t>pixel_flow_y</a:t>
            </a:r>
            <a:endParaRPr lang="en" altLang="zh-CN" sz="2400" dirty="0">
              <a:latin typeface="Microsoft YaHei" panose="020B0503020204020204" pitchFamily="34" charset="-122"/>
              <a:ea typeface="Microsoft YaHei" panose="020B0503020204020204" pitchFamily="34" charset="-122"/>
            </a:endParaRPr>
          </a:p>
          <a:p>
            <a:pPr marL="0" indent="0">
              <a:buNone/>
            </a:pPr>
            <a:endParaRPr lang="en" altLang="zh-CN" sz="2400"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含义：</a:t>
            </a:r>
            <a:endParaRPr lang="en-US" altLang="zh-CN" dirty="0">
              <a:latin typeface="Microsoft YaHei" panose="020B0503020204020204" pitchFamily="34" charset="-122"/>
              <a:ea typeface="Microsoft YaHei" panose="020B0503020204020204" pitchFamily="34" charset="-122"/>
            </a:endParaRPr>
          </a:p>
          <a:p>
            <a:pPr marL="0" indent="0">
              <a:buNone/>
            </a:pPr>
            <a:r>
              <a:rPr lang="en-US"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图像</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，图像</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，绕</a:t>
            </a:r>
            <a:r>
              <a:rPr lang="en" altLang="zh-CN" sz="2400" dirty="0">
                <a:latin typeface="Microsoft YaHei" panose="020B0503020204020204" pitchFamily="34" charset="-122"/>
                <a:ea typeface="Microsoft YaHei" panose="020B0503020204020204" pitchFamily="34" charset="-122"/>
              </a:rPr>
              <a:t>x</a:t>
            </a:r>
            <a:r>
              <a:rPr lang="zh-CN" altLang="en-US" sz="2400" dirty="0">
                <a:latin typeface="Microsoft YaHei" panose="020B0503020204020204" pitchFamily="34" charset="-122"/>
                <a:ea typeface="Microsoft YaHei" panose="020B0503020204020204" pitchFamily="34" charset="-122"/>
              </a:rPr>
              <a:t>轴旋旋转速度，绕</a:t>
            </a:r>
            <a:r>
              <a:rPr lang="en" altLang="zh-CN" sz="2400" dirty="0">
                <a:latin typeface="Microsoft YaHei" panose="020B0503020204020204" pitchFamily="34" charset="-122"/>
                <a:ea typeface="Microsoft YaHei" panose="020B0503020204020204" pitchFamily="34" charset="-122"/>
              </a:rPr>
              <a:t>y</a:t>
            </a:r>
            <a:r>
              <a:rPr lang="zh-CN" altLang="en-US" sz="2400" dirty="0">
                <a:latin typeface="Microsoft YaHei" panose="020B0503020204020204" pitchFamily="34" charset="-122"/>
                <a:ea typeface="Microsoft YaHei" panose="020B0503020204020204" pitchFamily="34" charset="-122"/>
              </a:rPr>
              <a:t>轴旋转速度，</a:t>
            </a:r>
            <a:r>
              <a:rPr lang="en" altLang="zh-CN" sz="2400" dirty="0">
                <a:latin typeface="Microsoft YaHei" panose="020B0503020204020204" pitchFamily="34" charset="-122"/>
                <a:ea typeface="Microsoft YaHei" panose="020B0503020204020204" pitchFamily="34" charset="-122"/>
              </a:rPr>
              <a:t>x</a:t>
            </a:r>
            <a:r>
              <a:rPr lang="zh-CN" altLang="en-US" sz="2400" dirty="0">
                <a:latin typeface="Microsoft YaHei" panose="020B0503020204020204" pitchFamily="34" charset="-122"/>
                <a:ea typeface="Microsoft YaHei" panose="020B0503020204020204" pitchFamily="34" charset="-122"/>
              </a:rPr>
              <a:t>轴像素移动，</a:t>
            </a:r>
            <a:r>
              <a:rPr lang="en" altLang="zh-CN" sz="2400" dirty="0">
                <a:latin typeface="Microsoft YaHei" panose="020B0503020204020204" pitchFamily="34" charset="-122"/>
                <a:ea typeface="Microsoft YaHei" panose="020B0503020204020204" pitchFamily="34" charset="-122"/>
              </a:rPr>
              <a:t>y</a:t>
            </a:r>
            <a:r>
              <a:rPr lang="zh-CN" altLang="en-US" sz="2400" dirty="0">
                <a:latin typeface="Microsoft YaHei" panose="020B0503020204020204" pitchFamily="34" charset="-122"/>
                <a:ea typeface="Microsoft YaHei" panose="020B0503020204020204" pitchFamily="34" charset="-122"/>
              </a:rPr>
              <a:t>轴像素移动</a:t>
            </a:r>
            <a:endParaRPr lang="zh-CN" altLang="en-US" dirty="0">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4229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7CD-98EB-D34D-B9CA-FA4EE076D99F}"/>
              </a:ext>
            </a:extLst>
          </p:cNvPr>
          <p:cNvSpPr>
            <a:spLocks noGrp="1"/>
          </p:cNvSpPr>
          <p:nvPr>
            <p:ph type="title"/>
          </p:nvPr>
        </p:nvSpPr>
        <p:spPr>
          <a:xfrm>
            <a:off x="764626" y="190295"/>
            <a:ext cx="6865883" cy="1325563"/>
          </a:xfrm>
        </p:spPr>
        <p:txBody>
          <a:bodyPr>
            <a:normAutofit/>
          </a:bodyPr>
          <a:lstStyle/>
          <a:p>
            <a:r>
              <a:rPr lang="en" altLang="zh-CN" dirty="0">
                <a:latin typeface="Microsoft YaHei" panose="020B0503020204020204" pitchFamily="34" charset="-122"/>
                <a:ea typeface="Microsoft YaHei" panose="020B0503020204020204" pitchFamily="34" charset="-122"/>
              </a:rPr>
              <a:t>px4flow</a:t>
            </a:r>
            <a:endParaRPr lang="zh-CN" altLang="en-US" dirty="0">
              <a:latin typeface="Microsoft YaHei" panose="020B0503020204020204" pitchFamily="34" charset="-122"/>
              <a:ea typeface="Microsoft YaHei" panose="020B0503020204020204" pitchFamily="34" charset="-122"/>
            </a:endParaRPr>
          </a:p>
        </p:txBody>
      </p:sp>
      <p:sp>
        <p:nvSpPr>
          <p:cNvPr id="6" name="内容占位符 5">
            <a:extLst>
              <a:ext uri="{FF2B5EF4-FFF2-40B4-BE49-F238E27FC236}">
                <a16:creationId xmlns:a16="http://schemas.microsoft.com/office/drawing/2014/main" id="{EEDB18B0-6833-F042-A2B5-676C2B8A20D5}"/>
              </a:ext>
            </a:extLst>
          </p:cNvPr>
          <p:cNvSpPr>
            <a:spLocks noGrp="1"/>
          </p:cNvSpPr>
          <p:nvPr>
            <p:ph idx="1"/>
          </p:nvPr>
        </p:nvSpPr>
        <p:spPr>
          <a:xfrm>
            <a:off x="764626" y="1515858"/>
            <a:ext cx="10515600" cy="1059176"/>
          </a:xfrm>
        </p:spPr>
        <p:txBody>
          <a:bodyPr>
            <a:normAutofit/>
          </a:bodyPr>
          <a:lstStyle/>
          <a:p>
            <a:pPr marL="0" indent="0">
              <a:buNone/>
            </a:pPr>
            <a:r>
              <a:rPr lang="zh-CN" altLang="en-US" sz="2400" dirty="0">
                <a:latin typeface="Microsoft YaHei" panose="020B0503020204020204" pitchFamily="34" charset="-122"/>
                <a:ea typeface="Microsoft YaHei" panose="020B0503020204020204" pitchFamily="34" charset="-122"/>
              </a:rPr>
              <a:t>计算特征点使用了</a:t>
            </a:r>
            <a:r>
              <a:rPr lang="en" altLang="zh-CN" sz="2400" dirty="0" err="1">
                <a:latin typeface="Microsoft YaHei" panose="020B0503020204020204" pitchFamily="34" charset="-122"/>
                <a:ea typeface="Microsoft YaHei" panose="020B0503020204020204" pitchFamily="34" charset="-122"/>
              </a:rPr>
              <a:t>compute_diff</a:t>
            </a:r>
            <a:r>
              <a:rPr lang="en" altLang="zh-CN" sz="2400" dirty="0">
                <a:latin typeface="Microsoft YaHei" panose="020B0503020204020204" pitchFamily="34" charset="-122"/>
                <a:ea typeface="Microsoft YaHei" panose="020B0503020204020204" pitchFamily="34" charset="-122"/>
              </a:rPr>
              <a:t>(*image, </a:t>
            </a:r>
            <a:r>
              <a:rPr lang="en" altLang="zh-CN" sz="2400" dirty="0" err="1">
                <a:latin typeface="Microsoft YaHei" panose="020B0503020204020204" pitchFamily="34" charset="-122"/>
                <a:ea typeface="Microsoft YaHei" panose="020B0503020204020204" pitchFamily="34" charset="-122"/>
              </a:rPr>
              <a:t>offX</a:t>
            </a:r>
            <a:r>
              <a:rPr lang="en" altLang="zh-CN" sz="2400" dirty="0">
                <a:latin typeface="Microsoft YaHei" panose="020B0503020204020204" pitchFamily="34" charset="-122"/>
                <a:ea typeface="Microsoft YaHei" panose="020B0503020204020204" pitchFamily="34" charset="-122"/>
              </a:rPr>
              <a:t>, </a:t>
            </a:r>
            <a:r>
              <a:rPr lang="en" altLang="zh-CN" sz="2400" dirty="0" err="1">
                <a:latin typeface="Microsoft YaHei" panose="020B0503020204020204" pitchFamily="34" charset="-122"/>
                <a:ea typeface="Microsoft YaHei" panose="020B0503020204020204" pitchFamily="34" charset="-122"/>
              </a:rPr>
              <a:t>offY</a:t>
            </a:r>
            <a:r>
              <a:rPr lang="en" altLang="zh-CN" sz="2400" dirty="0">
                <a:latin typeface="Microsoft YaHei" panose="020B0503020204020204" pitchFamily="34" charset="-122"/>
                <a:ea typeface="Microsoft YaHei" panose="020B0503020204020204" pitchFamily="34" charset="-122"/>
              </a:rPr>
              <a:t>, </a:t>
            </a:r>
            <a:r>
              <a:rPr lang="en" altLang="zh-CN" sz="2400" dirty="0" err="1">
                <a:latin typeface="Microsoft YaHei" panose="020B0503020204020204" pitchFamily="34" charset="-122"/>
                <a:ea typeface="Microsoft YaHei" panose="020B0503020204020204" pitchFamily="34" charset="-122"/>
              </a:rPr>
              <a:t>row_size</a:t>
            </a:r>
            <a:r>
              <a:rPr lang="en"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函数，计算光流用的是</a:t>
            </a:r>
            <a:r>
              <a:rPr lang="en" altLang="zh-CN" sz="2400" dirty="0">
                <a:latin typeface="Microsoft YaHei" panose="020B0503020204020204" pitchFamily="34" charset="-122"/>
                <a:ea typeface="Microsoft YaHei" panose="020B0503020204020204" pitchFamily="34" charset="-122"/>
              </a:rPr>
              <a:t>SAD</a:t>
            </a:r>
            <a:r>
              <a:rPr lang="zh-CN" altLang="en-US" sz="2400" dirty="0">
                <a:latin typeface="Microsoft YaHei" panose="020B0503020204020204" pitchFamily="34" charset="-122"/>
                <a:ea typeface="Microsoft YaHei" panose="020B0503020204020204" pitchFamily="34" charset="-122"/>
              </a:rPr>
              <a:t>块匹配。</a:t>
            </a:r>
            <a:endParaRPr lang="en-US" altLang="zh-CN" sz="2400" dirty="0">
              <a:latin typeface="Microsoft YaHei" panose="020B0503020204020204" pitchFamily="34" charset="-122"/>
              <a:ea typeface="Microsoft YaHei" panose="020B0503020204020204" pitchFamily="34" charset="-122"/>
            </a:endParaRPr>
          </a:p>
          <a:p>
            <a:pPr marL="0" indent="0">
              <a:buNone/>
            </a:pPr>
            <a:endParaRPr lang="en-US" altLang="zh-CN" sz="2400" dirty="0">
              <a:latin typeface="Microsoft YaHei" panose="020B0503020204020204" pitchFamily="34" charset="-122"/>
              <a:ea typeface="Microsoft YaHei" panose="020B0503020204020204" pitchFamily="34" charset="-122"/>
            </a:endParaRPr>
          </a:p>
          <a:p>
            <a:pPr marL="0" indent="0">
              <a:buNone/>
            </a:pPr>
            <a:endParaRPr lang="zh-CN" altLang="en-US" sz="2400" dirty="0">
              <a:latin typeface="Microsoft YaHei" panose="020B0503020204020204" pitchFamily="34" charset="-122"/>
              <a:ea typeface="Microsoft YaHei" panose="020B0503020204020204" pitchFamily="34" charset="-122"/>
            </a:endParaRPr>
          </a:p>
        </p:txBody>
      </p:sp>
      <p:sp>
        <p:nvSpPr>
          <p:cNvPr id="4" name="内容占位符 5">
            <a:extLst>
              <a:ext uri="{FF2B5EF4-FFF2-40B4-BE49-F238E27FC236}">
                <a16:creationId xmlns:a16="http://schemas.microsoft.com/office/drawing/2014/main" id="{660031AC-F1C0-7042-8ACC-E3920108D42F}"/>
              </a:ext>
            </a:extLst>
          </p:cNvPr>
          <p:cNvSpPr txBox="1">
            <a:spLocks/>
          </p:cNvSpPr>
          <p:nvPr/>
        </p:nvSpPr>
        <p:spPr>
          <a:xfrm>
            <a:off x="764626" y="2575034"/>
            <a:ext cx="10515600" cy="1059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2400" dirty="0" err="1">
                <a:latin typeface="Microsoft YaHei" panose="020B0503020204020204" pitchFamily="34" charset="-122"/>
                <a:ea typeface="Microsoft YaHei" panose="020B0503020204020204" pitchFamily="34" charset="-122"/>
              </a:rPr>
              <a:t>compute_diff</a:t>
            </a:r>
            <a:r>
              <a:rPr lang="en" altLang="zh-CN" sz="2400" dirty="0">
                <a:latin typeface="Microsoft YaHei" panose="020B0503020204020204" pitchFamily="34" charset="-122"/>
                <a:ea typeface="Microsoft YaHei" panose="020B0503020204020204" pitchFamily="34" charset="-122"/>
              </a:rPr>
              <a:t>(*image, </a:t>
            </a:r>
            <a:r>
              <a:rPr lang="en" altLang="zh-CN" sz="2400" dirty="0" err="1">
                <a:latin typeface="Microsoft YaHei" panose="020B0503020204020204" pitchFamily="34" charset="-122"/>
                <a:ea typeface="Microsoft YaHei" panose="020B0503020204020204" pitchFamily="34" charset="-122"/>
              </a:rPr>
              <a:t>offX</a:t>
            </a:r>
            <a:r>
              <a:rPr lang="en" altLang="zh-CN" sz="2400" dirty="0">
                <a:latin typeface="Microsoft YaHei" panose="020B0503020204020204" pitchFamily="34" charset="-122"/>
                <a:ea typeface="Microsoft YaHei" panose="020B0503020204020204" pitchFamily="34" charset="-122"/>
              </a:rPr>
              <a:t>, </a:t>
            </a:r>
            <a:r>
              <a:rPr lang="en" altLang="zh-CN" sz="2400" dirty="0" err="1">
                <a:latin typeface="Microsoft YaHei" panose="020B0503020204020204" pitchFamily="34" charset="-122"/>
                <a:ea typeface="Microsoft YaHei" panose="020B0503020204020204" pitchFamily="34" charset="-122"/>
              </a:rPr>
              <a:t>offY</a:t>
            </a:r>
            <a:r>
              <a:rPr lang="en" altLang="zh-CN" sz="2400" dirty="0">
                <a:latin typeface="Microsoft YaHei" panose="020B0503020204020204" pitchFamily="34" charset="-122"/>
                <a:ea typeface="Microsoft YaHei" panose="020B0503020204020204" pitchFamily="34" charset="-122"/>
              </a:rPr>
              <a:t>, </a:t>
            </a:r>
            <a:r>
              <a:rPr lang="en" altLang="zh-CN" sz="2400" dirty="0" err="1">
                <a:latin typeface="Microsoft YaHei" panose="020B0503020204020204" pitchFamily="34" charset="-122"/>
                <a:ea typeface="Microsoft YaHei" panose="020B0503020204020204" pitchFamily="34" charset="-122"/>
              </a:rPr>
              <a:t>row_size</a:t>
            </a:r>
            <a:r>
              <a:rPr lang="en" altLang="zh-CN"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0" indent="0">
              <a:buFont typeface="Arial" panose="020B0604020202020204" pitchFamily="34" charset="0"/>
              <a:buNone/>
            </a:pPr>
            <a:endParaRPr lang="zh-CN" altLang="en-US" sz="2400" dirty="0">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4E8DF051-A699-5F4E-BA4E-C61F93656561}"/>
              </a:ext>
            </a:extLst>
          </p:cNvPr>
          <p:cNvPicPr>
            <a:picLocks noChangeAspect="1"/>
          </p:cNvPicPr>
          <p:nvPr/>
        </p:nvPicPr>
        <p:blipFill>
          <a:blip r:embed="rId2"/>
          <a:stretch>
            <a:fillRect/>
          </a:stretch>
        </p:blipFill>
        <p:spPr>
          <a:xfrm>
            <a:off x="2957568" y="3104622"/>
            <a:ext cx="5408667" cy="3319138"/>
          </a:xfrm>
          <a:prstGeom prst="rect">
            <a:avLst/>
          </a:prstGeom>
        </p:spPr>
      </p:pic>
    </p:spTree>
    <p:extLst>
      <p:ext uri="{BB962C8B-B14F-4D97-AF65-F5344CB8AC3E}">
        <p14:creationId xmlns:p14="http://schemas.microsoft.com/office/powerpoint/2010/main" val="26458531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607</Words>
  <Application>Microsoft Macintosh PowerPoint</Application>
  <PresentationFormat>宽屏</PresentationFormat>
  <Paragraphs>80</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Microsoft YaHei</vt:lpstr>
      <vt:lpstr>Arial</vt:lpstr>
      <vt:lpstr>Wingdings</vt:lpstr>
      <vt:lpstr>Office 主题​​</vt:lpstr>
      <vt:lpstr>光流法 -Px4flow原理 </vt:lpstr>
      <vt:lpstr>基本原理</vt:lpstr>
      <vt:lpstr>光流法的几个基本假设：</vt:lpstr>
      <vt:lpstr>光流法的分类</vt:lpstr>
      <vt:lpstr>光流法的分类</vt:lpstr>
      <vt:lpstr>光流法的分类</vt:lpstr>
      <vt:lpstr>OpenCV中的光流法函数</vt:lpstr>
      <vt:lpstr>px4flow</vt:lpstr>
      <vt:lpstr>px4flow</vt:lpstr>
      <vt:lpstr>px4flow</vt:lpstr>
      <vt:lpstr>px4flow</vt:lpstr>
      <vt:lpstr>px4flow</vt:lpstr>
      <vt:lpstr>px4flow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 zl</dc:creator>
  <cp:lastModifiedBy>su zl</cp:lastModifiedBy>
  <cp:revision>10</cp:revision>
  <dcterms:created xsi:type="dcterms:W3CDTF">2020-07-05T12:55:28Z</dcterms:created>
  <dcterms:modified xsi:type="dcterms:W3CDTF">2020-07-05T15:44:03Z</dcterms:modified>
</cp:coreProperties>
</file>