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7" r:id="rId2"/>
  </p:sldMasterIdLst>
  <p:notesMasterIdLst>
    <p:notesMasterId r:id="rId27"/>
  </p:notesMasterIdLst>
  <p:sldIdLst>
    <p:sldId id="256" r:id="rId3"/>
    <p:sldId id="257" r:id="rId4"/>
    <p:sldId id="258" r:id="rId5"/>
    <p:sldId id="281" r:id="rId6"/>
    <p:sldId id="261" r:id="rId7"/>
    <p:sldId id="259" r:id="rId8"/>
    <p:sldId id="282" r:id="rId9"/>
    <p:sldId id="283" r:id="rId10"/>
    <p:sldId id="284" r:id="rId11"/>
    <p:sldId id="285" r:id="rId12"/>
    <p:sldId id="286" r:id="rId13"/>
    <p:sldId id="287" r:id="rId14"/>
    <p:sldId id="288" r:id="rId15"/>
    <p:sldId id="289" r:id="rId16"/>
    <p:sldId id="290" r:id="rId17"/>
    <p:sldId id="291" r:id="rId18"/>
    <p:sldId id="278" r:id="rId19"/>
    <p:sldId id="279" r:id="rId20"/>
    <p:sldId id="280" r:id="rId21"/>
    <p:sldId id="265" r:id="rId22"/>
    <p:sldId id="266" r:id="rId23"/>
    <p:sldId id="269" r:id="rId24"/>
    <p:sldId id="272" r:id="rId25"/>
    <p:sldId id="277" r:id="rId26"/>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27"/>
    <p:restoredTop sz="93699"/>
  </p:normalViewPr>
  <p:slideViewPr>
    <p:cSldViewPr snapToGrid="0" snapToObjects="1">
      <p:cViewPr varScale="1">
        <p:scale>
          <a:sx n="65" d="100"/>
          <a:sy n="65" d="100"/>
        </p:scale>
        <p:origin x="-1026"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6D0CC-415D-4DD2-BACB-AF47ED3216EF}" type="datetimeFigureOut">
              <a:rPr lang="zh-CN" altLang="en-US" smtClean="0"/>
              <a:pPr/>
              <a:t>2020/4/10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15529-61F0-43B6-8B63-734E754ED802}" type="slidenum">
              <a:rPr lang="zh-CN" altLang="en-US" smtClean="0"/>
              <a:pPr/>
              <a:t>‹#›</a:t>
            </a:fld>
            <a:endParaRPr lang="zh-CN" altLang="en-US"/>
          </a:p>
        </p:txBody>
      </p:sp>
    </p:spTree>
    <p:extLst>
      <p:ext uri="{BB962C8B-B14F-4D97-AF65-F5344CB8AC3E}">
        <p14:creationId xmlns:p14="http://schemas.microsoft.com/office/powerpoint/2010/main" xmlns="" val="1907922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0" y="1"/>
            <a:ext cx="12192000" cy="19396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3"/>
          <p:cNvSpPr>
            <a:spLocks noGrp="1"/>
          </p:cNvSpPr>
          <p:nvPr>
            <p:ph type="body" sz="quarter" idx="10"/>
          </p:nvPr>
        </p:nvSpPr>
        <p:spPr>
          <a:xfrm>
            <a:off x="498765" y="3852285"/>
            <a:ext cx="11194472" cy="1714581"/>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sp>
        <p:nvSpPr>
          <p:cNvPr id="5" name="文本占位符 3"/>
          <p:cNvSpPr>
            <a:spLocks noGrp="1"/>
          </p:cNvSpPr>
          <p:nvPr>
            <p:ph type="body" sz="quarter" idx="11"/>
          </p:nvPr>
        </p:nvSpPr>
        <p:spPr>
          <a:xfrm>
            <a:off x="2597367" y="5677703"/>
            <a:ext cx="6997267" cy="331787"/>
          </a:xfrm>
          <a:prstGeom prst="rect">
            <a:avLst/>
          </a:prstGeom>
        </p:spPr>
        <p:txBody>
          <a:bodyPr/>
          <a:lstStyle>
            <a:lvl1pPr marL="0" indent="0" algn="ctr">
              <a:buNone/>
              <a:defRPr sz="1600" b="0">
                <a:solidFill>
                  <a:schemeClr val="accent1">
                    <a:lumMod val="50000"/>
                  </a:schemeClr>
                </a:solidFill>
              </a:defRPr>
            </a:lvl1pPr>
          </a:lstStyle>
          <a:p>
            <a:pPr lvl="0"/>
            <a:endParaRPr kumimoji="1" lang="zh-CN" altLang="en-US" dirty="0"/>
          </a:p>
        </p:txBody>
      </p:sp>
      <p:sp>
        <p:nvSpPr>
          <p:cNvPr id="6" name="文本占位符 3"/>
          <p:cNvSpPr>
            <a:spLocks noGrp="1"/>
          </p:cNvSpPr>
          <p:nvPr>
            <p:ph type="body" sz="quarter" idx="12"/>
          </p:nvPr>
        </p:nvSpPr>
        <p:spPr>
          <a:xfrm>
            <a:off x="2597367" y="6009490"/>
            <a:ext cx="6997267" cy="331787"/>
          </a:xfrm>
          <a:prstGeom prst="rect">
            <a:avLst/>
          </a:prstGeom>
        </p:spPr>
        <p:txBody>
          <a:bodyPr/>
          <a:lstStyle>
            <a:lvl1pPr marL="0" indent="0" algn="ctr">
              <a:buNone/>
              <a:defRPr sz="1600" b="0">
                <a:solidFill>
                  <a:schemeClr val="accent1">
                    <a:lumMod val="50000"/>
                  </a:schemeClr>
                </a:solidFill>
              </a:defRPr>
            </a:lvl1pPr>
          </a:lstStyle>
          <a:p>
            <a:pPr lvl="0"/>
            <a:endParaRPr kumimoji="1" lang="zh-CN" altLang="en-US"/>
          </a:p>
        </p:txBody>
      </p:sp>
      <p:cxnSp>
        <p:nvCxnSpPr>
          <p:cNvPr id="7" name="直接连接符 10"/>
          <p:cNvCxnSpPr/>
          <p:nvPr userDrawn="1"/>
        </p:nvCxnSpPr>
        <p:spPr>
          <a:xfrm>
            <a:off x="1947333" y="5566867"/>
            <a:ext cx="8280400"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图片占位符 8"/>
          <p:cNvSpPr>
            <a:spLocks noGrp="1"/>
          </p:cNvSpPr>
          <p:nvPr>
            <p:ph type="pic" sz="quarter" idx="13"/>
          </p:nvPr>
        </p:nvSpPr>
        <p:spPr>
          <a:xfrm>
            <a:off x="0" y="193964"/>
            <a:ext cx="12192000" cy="3326534"/>
          </a:xfrm>
          <a:prstGeom prst="rect">
            <a:avLst/>
          </a:prstGeom>
        </p:spPr>
        <p:txBody>
          <a:bodyPr/>
          <a:lstStyle>
            <a:lvl1pPr>
              <a:defRPr>
                <a:solidFill>
                  <a:schemeClr val="accent1">
                    <a:lumMod val="50000"/>
                  </a:schemeClr>
                </a:solidFill>
              </a:defRPr>
            </a:lvl1pPr>
          </a:lstStyle>
          <a:p>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5"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5"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3"/>
          <p:cNvSpPr>
            <a:spLocks noGrp="1"/>
          </p:cNvSpPr>
          <p:nvPr>
            <p:ph type="body" sz="quarter" idx="10"/>
          </p:nvPr>
        </p:nvSpPr>
        <p:spPr>
          <a:xfrm>
            <a:off x="2597367" y="541050"/>
            <a:ext cx="6997267" cy="747424"/>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cxnSp>
        <p:nvCxnSpPr>
          <p:cNvPr id="3" name="直接连接符 31"/>
          <p:cNvCxnSpPr/>
          <p:nvPr userDrawn="1"/>
        </p:nvCxnSpPr>
        <p:spPr>
          <a:xfrm>
            <a:off x="5250361" y="1286460"/>
            <a:ext cx="1680521"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1" hasCustomPrompt="1"/>
          </p:nvPr>
        </p:nvSpPr>
        <p:spPr>
          <a:xfrm>
            <a:off x="2597367"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2" hasCustomPrompt="1"/>
          </p:nvPr>
        </p:nvSpPr>
        <p:spPr>
          <a:xfrm>
            <a:off x="2597367" y="5569527"/>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7" name="直线连接符 6"/>
          <p:cNvCxnSpPr/>
          <p:nvPr userDrawn="1"/>
        </p:nvCxnSpPr>
        <p:spPr>
          <a:xfrm>
            <a:off x="2597367" y="1939636"/>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3"/>
          <p:cNvSpPr>
            <a:spLocks noGrp="1"/>
          </p:cNvSpPr>
          <p:nvPr>
            <p:ph type="body" sz="quarter" idx="13" hasCustomPrompt="1"/>
          </p:nvPr>
        </p:nvSpPr>
        <p:spPr>
          <a:xfrm>
            <a:off x="5229835"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9" name="文本占位符 3"/>
          <p:cNvSpPr>
            <a:spLocks noGrp="1"/>
          </p:cNvSpPr>
          <p:nvPr>
            <p:ph type="body" sz="quarter" idx="14" hasCustomPrompt="1"/>
          </p:nvPr>
        </p:nvSpPr>
        <p:spPr>
          <a:xfrm>
            <a:off x="5229834" y="5568804"/>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0" name="直线连接符 9"/>
          <p:cNvCxnSpPr/>
          <p:nvPr userDrawn="1"/>
        </p:nvCxnSpPr>
        <p:spPr>
          <a:xfrm>
            <a:off x="5229834" y="1938913"/>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3"/>
          <p:cNvSpPr>
            <a:spLocks noGrp="1"/>
          </p:cNvSpPr>
          <p:nvPr>
            <p:ph type="body" sz="quarter" idx="15" hasCustomPrompt="1"/>
          </p:nvPr>
        </p:nvSpPr>
        <p:spPr>
          <a:xfrm>
            <a:off x="7862303"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2" name="文本占位符 3"/>
          <p:cNvSpPr>
            <a:spLocks noGrp="1"/>
          </p:cNvSpPr>
          <p:nvPr>
            <p:ph type="body" sz="quarter" idx="16" hasCustomPrompt="1"/>
          </p:nvPr>
        </p:nvSpPr>
        <p:spPr>
          <a:xfrm>
            <a:off x="7862303" y="556808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3" name="直线连接符 12"/>
          <p:cNvCxnSpPr/>
          <p:nvPr userDrawn="1"/>
        </p:nvCxnSpPr>
        <p:spPr>
          <a:xfrm>
            <a:off x="7862303" y="193819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3"/>
          <p:cNvSpPr>
            <a:spLocks noGrp="1"/>
          </p:cNvSpPr>
          <p:nvPr>
            <p:ph type="body" sz="quarter" idx="10"/>
          </p:nvPr>
        </p:nvSpPr>
        <p:spPr>
          <a:xfrm>
            <a:off x="2597367" y="541050"/>
            <a:ext cx="6997267" cy="747424"/>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cxnSp>
        <p:nvCxnSpPr>
          <p:cNvPr id="3" name="直接连接符 31"/>
          <p:cNvCxnSpPr/>
          <p:nvPr userDrawn="1"/>
        </p:nvCxnSpPr>
        <p:spPr>
          <a:xfrm>
            <a:off x="5250361" y="1286460"/>
            <a:ext cx="1680521"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1" hasCustomPrompt="1"/>
          </p:nvPr>
        </p:nvSpPr>
        <p:spPr>
          <a:xfrm>
            <a:off x="1239110"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2" hasCustomPrompt="1"/>
          </p:nvPr>
        </p:nvSpPr>
        <p:spPr>
          <a:xfrm>
            <a:off x="1239110" y="5569527"/>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7" name="直线连接符 6"/>
          <p:cNvCxnSpPr/>
          <p:nvPr userDrawn="1"/>
        </p:nvCxnSpPr>
        <p:spPr>
          <a:xfrm>
            <a:off x="1239110" y="1939636"/>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3"/>
          <p:cNvSpPr>
            <a:spLocks noGrp="1"/>
          </p:cNvSpPr>
          <p:nvPr>
            <p:ph type="body" sz="quarter" idx="13" hasCustomPrompt="1"/>
          </p:nvPr>
        </p:nvSpPr>
        <p:spPr>
          <a:xfrm>
            <a:off x="3917313"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9" name="文本占位符 3"/>
          <p:cNvSpPr>
            <a:spLocks noGrp="1"/>
          </p:cNvSpPr>
          <p:nvPr>
            <p:ph type="body" sz="quarter" idx="14" hasCustomPrompt="1"/>
          </p:nvPr>
        </p:nvSpPr>
        <p:spPr>
          <a:xfrm>
            <a:off x="3917311" y="5568804"/>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0" name="直线连接符 9"/>
          <p:cNvCxnSpPr/>
          <p:nvPr userDrawn="1"/>
        </p:nvCxnSpPr>
        <p:spPr>
          <a:xfrm>
            <a:off x="3917311" y="1938913"/>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3"/>
          <p:cNvSpPr>
            <a:spLocks noGrp="1"/>
          </p:cNvSpPr>
          <p:nvPr>
            <p:ph type="body" sz="quarter" idx="15" hasCustomPrompt="1"/>
          </p:nvPr>
        </p:nvSpPr>
        <p:spPr>
          <a:xfrm>
            <a:off x="6595516"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2" name="文本占位符 3"/>
          <p:cNvSpPr>
            <a:spLocks noGrp="1"/>
          </p:cNvSpPr>
          <p:nvPr>
            <p:ph type="body" sz="quarter" idx="16" hasCustomPrompt="1"/>
          </p:nvPr>
        </p:nvSpPr>
        <p:spPr>
          <a:xfrm>
            <a:off x="6595516" y="556808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3" name="直线连接符 12"/>
          <p:cNvCxnSpPr/>
          <p:nvPr userDrawn="1"/>
        </p:nvCxnSpPr>
        <p:spPr>
          <a:xfrm>
            <a:off x="6595516" y="193819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文本占位符 3"/>
          <p:cNvSpPr>
            <a:spLocks noGrp="1"/>
          </p:cNvSpPr>
          <p:nvPr>
            <p:ph type="body" sz="quarter" idx="19" hasCustomPrompt="1"/>
          </p:nvPr>
        </p:nvSpPr>
        <p:spPr>
          <a:xfrm>
            <a:off x="9273718"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8" name="文本占位符 3"/>
          <p:cNvSpPr>
            <a:spLocks noGrp="1"/>
          </p:cNvSpPr>
          <p:nvPr>
            <p:ph type="body" sz="quarter" idx="20" hasCustomPrompt="1"/>
          </p:nvPr>
        </p:nvSpPr>
        <p:spPr>
          <a:xfrm>
            <a:off x="9273718" y="556735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9" name="直线连接符 18"/>
          <p:cNvCxnSpPr/>
          <p:nvPr userDrawn="1"/>
        </p:nvCxnSpPr>
        <p:spPr>
          <a:xfrm>
            <a:off x="9273718" y="193746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3"/>
          <p:cNvSpPr>
            <a:spLocks noGrp="1"/>
          </p:cNvSpPr>
          <p:nvPr>
            <p:ph type="body" sz="quarter" idx="10"/>
          </p:nvPr>
        </p:nvSpPr>
        <p:spPr>
          <a:xfrm>
            <a:off x="2597367" y="541050"/>
            <a:ext cx="6997267" cy="747424"/>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cxnSp>
        <p:nvCxnSpPr>
          <p:cNvPr id="3" name="直接连接符 31"/>
          <p:cNvCxnSpPr/>
          <p:nvPr userDrawn="1"/>
        </p:nvCxnSpPr>
        <p:spPr>
          <a:xfrm>
            <a:off x="5250361" y="1286460"/>
            <a:ext cx="1680521"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1" hasCustomPrompt="1"/>
          </p:nvPr>
        </p:nvSpPr>
        <p:spPr>
          <a:xfrm>
            <a:off x="906601"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2" hasCustomPrompt="1"/>
          </p:nvPr>
        </p:nvSpPr>
        <p:spPr>
          <a:xfrm>
            <a:off x="906601" y="5569527"/>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7" name="直线连接符 6"/>
          <p:cNvCxnSpPr/>
          <p:nvPr userDrawn="1"/>
        </p:nvCxnSpPr>
        <p:spPr>
          <a:xfrm>
            <a:off x="906601" y="1939636"/>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3"/>
          <p:cNvSpPr>
            <a:spLocks noGrp="1"/>
          </p:cNvSpPr>
          <p:nvPr>
            <p:ph type="body" sz="quarter" idx="13" hasCustomPrompt="1"/>
          </p:nvPr>
        </p:nvSpPr>
        <p:spPr>
          <a:xfrm>
            <a:off x="3074580"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9" name="文本占位符 3"/>
          <p:cNvSpPr>
            <a:spLocks noGrp="1"/>
          </p:cNvSpPr>
          <p:nvPr>
            <p:ph type="body" sz="quarter" idx="14" hasCustomPrompt="1"/>
          </p:nvPr>
        </p:nvSpPr>
        <p:spPr>
          <a:xfrm>
            <a:off x="3081143" y="5568804"/>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0" name="直线连接符 9"/>
          <p:cNvCxnSpPr/>
          <p:nvPr userDrawn="1"/>
        </p:nvCxnSpPr>
        <p:spPr>
          <a:xfrm>
            <a:off x="3081143" y="1938913"/>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3"/>
          <p:cNvSpPr>
            <a:spLocks noGrp="1"/>
          </p:cNvSpPr>
          <p:nvPr>
            <p:ph type="body" sz="quarter" idx="15" hasCustomPrompt="1"/>
          </p:nvPr>
        </p:nvSpPr>
        <p:spPr>
          <a:xfrm>
            <a:off x="5242559"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2" name="文本占位符 3"/>
          <p:cNvSpPr>
            <a:spLocks noGrp="1"/>
          </p:cNvSpPr>
          <p:nvPr>
            <p:ph type="body" sz="quarter" idx="16" hasCustomPrompt="1"/>
          </p:nvPr>
        </p:nvSpPr>
        <p:spPr>
          <a:xfrm>
            <a:off x="5235996" y="556808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3" name="直线连接符 12"/>
          <p:cNvCxnSpPr/>
          <p:nvPr userDrawn="1"/>
        </p:nvCxnSpPr>
        <p:spPr>
          <a:xfrm>
            <a:off x="5235996" y="193819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文本占位符 3"/>
          <p:cNvSpPr>
            <a:spLocks noGrp="1"/>
          </p:cNvSpPr>
          <p:nvPr>
            <p:ph type="body" sz="quarter" idx="17" hasCustomPrompt="1"/>
          </p:nvPr>
        </p:nvSpPr>
        <p:spPr>
          <a:xfrm>
            <a:off x="7410538"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5" name="文本占位符 3"/>
          <p:cNvSpPr>
            <a:spLocks noGrp="1"/>
          </p:cNvSpPr>
          <p:nvPr>
            <p:ph type="body" sz="quarter" idx="18" hasCustomPrompt="1"/>
          </p:nvPr>
        </p:nvSpPr>
        <p:spPr>
          <a:xfrm>
            <a:off x="7410538" y="556735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6" name="直线连接符 15"/>
          <p:cNvCxnSpPr/>
          <p:nvPr userDrawn="1"/>
        </p:nvCxnSpPr>
        <p:spPr>
          <a:xfrm>
            <a:off x="7410538" y="193746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文本占位符 3"/>
          <p:cNvSpPr>
            <a:spLocks noGrp="1"/>
          </p:cNvSpPr>
          <p:nvPr>
            <p:ph type="body" sz="quarter" idx="19" hasCustomPrompt="1"/>
          </p:nvPr>
        </p:nvSpPr>
        <p:spPr>
          <a:xfrm>
            <a:off x="9578518"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18" name="文本占位符 3"/>
          <p:cNvSpPr>
            <a:spLocks noGrp="1"/>
          </p:cNvSpPr>
          <p:nvPr>
            <p:ph type="body" sz="quarter" idx="20" hasCustomPrompt="1"/>
          </p:nvPr>
        </p:nvSpPr>
        <p:spPr>
          <a:xfrm>
            <a:off x="9578518" y="556735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9" name="直线连接符 18"/>
          <p:cNvCxnSpPr/>
          <p:nvPr userDrawn="1"/>
        </p:nvCxnSpPr>
        <p:spPr>
          <a:xfrm>
            <a:off x="9578518" y="193746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3"/>
          <p:cNvSpPr>
            <a:spLocks noGrp="1"/>
          </p:cNvSpPr>
          <p:nvPr>
            <p:ph type="body" sz="quarter" idx="10"/>
          </p:nvPr>
        </p:nvSpPr>
        <p:spPr>
          <a:xfrm>
            <a:off x="2597367" y="541050"/>
            <a:ext cx="6997267" cy="747424"/>
          </a:xfrm>
          <a:prstGeom prst="rect">
            <a:avLst/>
          </a:prstGeom>
        </p:spPr>
        <p:txBody>
          <a:bodyPr/>
          <a:lstStyle>
            <a:lvl1pPr marL="0" indent="0" algn="ctr">
              <a:buNone/>
              <a:defRPr sz="4800" b="1">
                <a:solidFill>
                  <a:schemeClr val="accent1">
                    <a:lumMod val="50000"/>
                  </a:schemeClr>
                </a:solidFill>
              </a:defRPr>
            </a:lvl1pPr>
          </a:lstStyle>
          <a:p>
            <a:pPr lvl="0"/>
            <a:endParaRPr kumimoji="1" lang="zh-CN" altLang="en-US" dirty="0"/>
          </a:p>
        </p:txBody>
      </p:sp>
      <p:cxnSp>
        <p:nvCxnSpPr>
          <p:cNvPr id="3" name="直接连接符 31"/>
          <p:cNvCxnSpPr/>
          <p:nvPr userDrawn="1"/>
        </p:nvCxnSpPr>
        <p:spPr>
          <a:xfrm>
            <a:off x="5250361" y="1286460"/>
            <a:ext cx="1680521" cy="0"/>
          </a:xfrm>
          <a:prstGeom prst="line">
            <a:avLst/>
          </a:prstGeom>
          <a:ln>
            <a:solidFill>
              <a:schemeClr val="accent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1" hasCustomPrompt="1"/>
          </p:nvPr>
        </p:nvSpPr>
        <p:spPr>
          <a:xfrm>
            <a:off x="684929"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2" hasCustomPrompt="1"/>
          </p:nvPr>
        </p:nvSpPr>
        <p:spPr>
          <a:xfrm>
            <a:off x="684929" y="5569527"/>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7" name="直线连接符 6"/>
          <p:cNvCxnSpPr/>
          <p:nvPr userDrawn="1"/>
        </p:nvCxnSpPr>
        <p:spPr>
          <a:xfrm>
            <a:off x="684929" y="1939636"/>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占位符 3"/>
          <p:cNvSpPr>
            <a:spLocks noGrp="1"/>
          </p:cNvSpPr>
          <p:nvPr>
            <p:ph type="body" sz="quarter" idx="13" hasCustomPrompt="1"/>
          </p:nvPr>
        </p:nvSpPr>
        <p:spPr>
          <a:xfrm>
            <a:off x="2548108" y="1938190"/>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9" name="文本占位符 3"/>
          <p:cNvSpPr>
            <a:spLocks noGrp="1"/>
          </p:cNvSpPr>
          <p:nvPr>
            <p:ph type="body" sz="quarter" idx="14" hasCustomPrompt="1"/>
          </p:nvPr>
        </p:nvSpPr>
        <p:spPr>
          <a:xfrm>
            <a:off x="2554671" y="5568804"/>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10" name="直线连接符 9"/>
          <p:cNvCxnSpPr/>
          <p:nvPr userDrawn="1"/>
        </p:nvCxnSpPr>
        <p:spPr>
          <a:xfrm>
            <a:off x="2554671" y="1938913"/>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占位符 3"/>
          <p:cNvSpPr>
            <a:spLocks noGrp="1"/>
          </p:cNvSpPr>
          <p:nvPr>
            <p:ph type="body" sz="quarter" idx="15" hasCustomPrompt="1"/>
          </p:nvPr>
        </p:nvSpPr>
        <p:spPr>
          <a:xfrm>
            <a:off x="4411287" y="1937467"/>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21" name="文本占位符 3"/>
          <p:cNvSpPr>
            <a:spLocks noGrp="1"/>
          </p:cNvSpPr>
          <p:nvPr>
            <p:ph type="body" sz="quarter" idx="16" hasCustomPrompt="1"/>
          </p:nvPr>
        </p:nvSpPr>
        <p:spPr>
          <a:xfrm>
            <a:off x="4411287" y="5568804"/>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22" name="直线连接符 21"/>
          <p:cNvCxnSpPr/>
          <p:nvPr userDrawn="1"/>
        </p:nvCxnSpPr>
        <p:spPr>
          <a:xfrm>
            <a:off x="4411287" y="1938913"/>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占位符 3"/>
          <p:cNvSpPr>
            <a:spLocks noGrp="1"/>
          </p:cNvSpPr>
          <p:nvPr>
            <p:ph type="body" sz="quarter" idx="17" hasCustomPrompt="1"/>
          </p:nvPr>
        </p:nvSpPr>
        <p:spPr>
          <a:xfrm>
            <a:off x="6274466" y="1937467"/>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24" name="文本占位符 3"/>
          <p:cNvSpPr>
            <a:spLocks noGrp="1"/>
          </p:cNvSpPr>
          <p:nvPr>
            <p:ph type="body" sz="quarter" idx="18" hasCustomPrompt="1"/>
          </p:nvPr>
        </p:nvSpPr>
        <p:spPr>
          <a:xfrm>
            <a:off x="6281029" y="556808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25" name="直线连接符 24"/>
          <p:cNvCxnSpPr/>
          <p:nvPr userDrawn="1"/>
        </p:nvCxnSpPr>
        <p:spPr>
          <a:xfrm>
            <a:off x="6281029" y="193819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文本占位符 3"/>
          <p:cNvSpPr>
            <a:spLocks noGrp="1"/>
          </p:cNvSpPr>
          <p:nvPr>
            <p:ph type="body" sz="quarter" idx="19" hasCustomPrompt="1"/>
          </p:nvPr>
        </p:nvSpPr>
        <p:spPr>
          <a:xfrm>
            <a:off x="8137645" y="1936744"/>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27" name="文本占位符 3"/>
          <p:cNvSpPr>
            <a:spLocks noGrp="1"/>
          </p:cNvSpPr>
          <p:nvPr>
            <p:ph type="body" sz="quarter" idx="20" hasCustomPrompt="1"/>
          </p:nvPr>
        </p:nvSpPr>
        <p:spPr>
          <a:xfrm>
            <a:off x="8137645" y="5568081"/>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28" name="直线连接符 27"/>
          <p:cNvCxnSpPr/>
          <p:nvPr userDrawn="1"/>
        </p:nvCxnSpPr>
        <p:spPr>
          <a:xfrm>
            <a:off x="8137645" y="1938190"/>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文本占位符 3"/>
          <p:cNvSpPr>
            <a:spLocks noGrp="1"/>
          </p:cNvSpPr>
          <p:nvPr>
            <p:ph type="body" sz="quarter" idx="21" hasCustomPrompt="1"/>
          </p:nvPr>
        </p:nvSpPr>
        <p:spPr>
          <a:xfrm>
            <a:off x="10000824" y="1936744"/>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30" name="文本占位符 3"/>
          <p:cNvSpPr>
            <a:spLocks noGrp="1"/>
          </p:cNvSpPr>
          <p:nvPr>
            <p:ph type="body" sz="quarter" idx="22" hasCustomPrompt="1"/>
          </p:nvPr>
        </p:nvSpPr>
        <p:spPr>
          <a:xfrm>
            <a:off x="10007387" y="556735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31" name="直线连接符 30"/>
          <p:cNvCxnSpPr/>
          <p:nvPr userDrawn="1"/>
        </p:nvCxnSpPr>
        <p:spPr>
          <a:xfrm>
            <a:off x="10007387" y="193746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0" y="1"/>
            <a:ext cx="12192000" cy="49876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1"/>
          </p:nvPr>
        </p:nvSpPr>
        <p:spPr>
          <a:xfrm>
            <a:off x="131258" y="83488"/>
            <a:ext cx="11949906" cy="304439"/>
          </a:xfrm>
          <a:prstGeom prst="rect">
            <a:avLst/>
          </a:prstGeom>
        </p:spPr>
        <p:txBody>
          <a:bodyPr/>
          <a:lstStyle>
            <a:lvl1pPr marL="0" indent="0" algn="l">
              <a:buNone/>
              <a:defRPr sz="1600" b="0">
                <a:solidFill>
                  <a:schemeClr val="bg1"/>
                </a:solidFill>
              </a:defRPr>
            </a:lvl1pPr>
          </a:lstStyle>
          <a:p>
            <a:pPr lvl="0"/>
            <a:endParaRPr kumimoji="1" lang="zh-CN" altLang="en-US" dirty="0"/>
          </a:p>
        </p:txBody>
      </p:sp>
      <p:sp>
        <p:nvSpPr>
          <p:cNvPr id="4" name="文本占位符 3"/>
          <p:cNvSpPr>
            <a:spLocks noGrp="1"/>
          </p:cNvSpPr>
          <p:nvPr>
            <p:ph type="body" sz="quarter" idx="12" hasCustomPrompt="1"/>
          </p:nvPr>
        </p:nvSpPr>
        <p:spPr>
          <a:xfrm>
            <a:off x="1128274" y="1577971"/>
            <a:ext cx="1732331" cy="1135350"/>
          </a:xfrm>
          <a:prstGeom prst="rect">
            <a:avLst/>
          </a:prstGeom>
        </p:spPr>
        <p:txBody>
          <a:bodyPr/>
          <a:lstStyle>
            <a:lvl1pPr marL="0" indent="0" algn="l">
              <a:buNone/>
              <a:defRPr sz="8800" b="1">
                <a:solidFill>
                  <a:schemeClr val="accent1">
                    <a:lumMod val="50000"/>
                  </a:schemeClr>
                </a:solidFill>
              </a:defRPr>
            </a:lvl1pPr>
          </a:lstStyle>
          <a:p>
            <a:pPr lvl="0"/>
            <a:r>
              <a:rPr kumimoji="1" lang="en-US" altLang="zh-CN" dirty="0"/>
              <a:t>00</a:t>
            </a:r>
            <a:endParaRPr kumimoji="1" lang="zh-CN" altLang="en-US" dirty="0"/>
          </a:p>
        </p:txBody>
      </p:sp>
      <p:sp>
        <p:nvSpPr>
          <p:cNvPr id="5" name="文本占位符 3"/>
          <p:cNvSpPr>
            <a:spLocks noGrp="1"/>
          </p:cNvSpPr>
          <p:nvPr>
            <p:ph type="body" sz="quarter" idx="13" hasCustomPrompt="1"/>
          </p:nvPr>
        </p:nvSpPr>
        <p:spPr>
          <a:xfrm>
            <a:off x="1128274" y="5209308"/>
            <a:ext cx="1732331" cy="415636"/>
          </a:xfrm>
          <a:prstGeom prst="rect">
            <a:avLst/>
          </a:prstGeom>
        </p:spPr>
        <p:txBody>
          <a:bodyPr/>
          <a:lstStyle>
            <a:lvl1pPr marL="0" indent="0" algn="l">
              <a:buNone/>
              <a:defRPr sz="2400" b="1">
                <a:solidFill>
                  <a:schemeClr val="accent1">
                    <a:lumMod val="50000"/>
                  </a:schemeClr>
                </a:solidFill>
              </a:defRPr>
            </a:lvl1pPr>
          </a:lstStyle>
          <a:p>
            <a:pPr lvl="0"/>
            <a:r>
              <a:rPr kumimoji="1" lang="en-US" altLang="zh-CN"/>
              <a:t>00</a:t>
            </a:r>
            <a:endParaRPr kumimoji="1" lang="zh-CN" altLang="en-US" dirty="0"/>
          </a:p>
        </p:txBody>
      </p:sp>
      <p:cxnSp>
        <p:nvCxnSpPr>
          <p:cNvPr id="6" name="直线连接符 5"/>
          <p:cNvCxnSpPr/>
          <p:nvPr userDrawn="1"/>
        </p:nvCxnSpPr>
        <p:spPr>
          <a:xfrm>
            <a:off x="1128274" y="1579417"/>
            <a:ext cx="0" cy="4045527"/>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图片占位符 8"/>
          <p:cNvSpPr>
            <a:spLocks noGrp="1"/>
          </p:cNvSpPr>
          <p:nvPr>
            <p:ph type="pic" sz="quarter" idx="14"/>
          </p:nvPr>
        </p:nvSpPr>
        <p:spPr>
          <a:xfrm>
            <a:off x="3685309" y="498764"/>
            <a:ext cx="8506691" cy="6359236"/>
          </a:xfrm>
          <a:prstGeom prst="rect">
            <a:avLst/>
          </a:prstGeom>
        </p:spPr>
        <p:txBody>
          <a:bodyPr/>
          <a:lstStyle>
            <a:lvl1pPr>
              <a:defRPr>
                <a:solidFill>
                  <a:schemeClr val="accent1">
                    <a:lumMod val="50000"/>
                  </a:schemeClr>
                </a:solidFill>
              </a:defRPr>
            </a:lvl1pPr>
          </a:lstStyle>
          <a:p>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userDrawn="1"/>
        </p:nvSpPr>
        <p:spPr>
          <a:xfrm>
            <a:off x="0" y="1"/>
            <a:ext cx="12192000" cy="49876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3"/>
          <p:cNvSpPr>
            <a:spLocks noGrp="1"/>
          </p:cNvSpPr>
          <p:nvPr>
            <p:ph type="body" sz="quarter" idx="11"/>
          </p:nvPr>
        </p:nvSpPr>
        <p:spPr>
          <a:xfrm>
            <a:off x="131258" y="83488"/>
            <a:ext cx="11949906" cy="304439"/>
          </a:xfrm>
          <a:prstGeom prst="rect">
            <a:avLst/>
          </a:prstGeom>
        </p:spPr>
        <p:txBody>
          <a:bodyPr/>
          <a:lstStyle>
            <a:lvl1pPr marL="0" indent="0" algn="l">
              <a:buNone/>
              <a:defRPr sz="1600" b="0">
                <a:solidFill>
                  <a:schemeClr val="bg1"/>
                </a:solidFill>
              </a:defRPr>
            </a:lvl1pPr>
          </a:lstStyle>
          <a:p>
            <a:pPr lvl="0"/>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5"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4400" dirty="0">
                <a:solidFill>
                  <a:schemeClr val="accent1">
                    <a:lumMod val="50000"/>
                  </a:schemeClr>
                </a:solidFill>
                <a:latin typeface="微软雅黑" pitchFamily="34" charset="-122"/>
                <a:ea typeface="微软雅黑" pitchFamily="34" charset="-122"/>
              </a:rPr>
              <a:t>中期报告</a:t>
            </a:r>
            <a:endParaRPr lang="en-US" altLang="zh-CN" sz="4400" dirty="0">
              <a:solidFill>
                <a:schemeClr val="accent1">
                  <a:lumMod val="50000"/>
                </a:schemeClr>
              </a:solidFill>
              <a:latin typeface="微软雅黑" pitchFamily="34" charset="-122"/>
              <a:ea typeface="微软雅黑" pitchFamily="34" charset="-122"/>
            </a:endParaRPr>
          </a:p>
          <a:p>
            <a:r>
              <a:rPr lang="zh-CN" altLang="en-US" sz="4400" dirty="0">
                <a:solidFill>
                  <a:schemeClr val="accent1">
                    <a:lumMod val="50000"/>
                  </a:schemeClr>
                </a:solidFill>
                <a:latin typeface="微软雅黑" pitchFamily="34" charset="-122"/>
                <a:ea typeface="微软雅黑" pitchFamily="34" charset="-122"/>
              </a:rPr>
              <a:t>网络与串口调试助手的设计与实现</a:t>
            </a:r>
            <a:endParaRPr lang="en-US" altLang="zh-CN" sz="4400" dirty="0">
              <a:solidFill>
                <a:schemeClr val="accent1">
                  <a:lumMod val="50000"/>
                </a:schemeClr>
              </a:solidFill>
              <a:latin typeface="微软雅黑" pitchFamily="34" charset="-122"/>
              <a:ea typeface="微软雅黑" pitchFamily="34" charset="-122"/>
            </a:endParaRPr>
          </a:p>
        </p:txBody>
      </p:sp>
      <p:sp>
        <p:nvSpPr>
          <p:cNvPr id="3" name="文本占位符 2"/>
          <p:cNvSpPr>
            <a:spLocks noGrp="1"/>
          </p:cNvSpPr>
          <p:nvPr>
            <p:ph type="body" sz="quarter" idx="11"/>
          </p:nvPr>
        </p:nvSpPr>
        <p:spPr/>
        <p:txBody>
          <a:bodyPr/>
          <a:lstStyle/>
          <a:p>
            <a:r>
              <a:rPr lang="zh-CN" altLang="en-US" dirty="0">
                <a:solidFill>
                  <a:schemeClr val="tx1">
                    <a:lumMod val="85000"/>
                    <a:lumOff val="15000"/>
                  </a:schemeClr>
                </a:solidFill>
                <a:latin typeface="微软雅黑" pitchFamily="34" charset="-122"/>
                <a:ea typeface="微软雅黑" pitchFamily="34" charset="-122"/>
              </a:rPr>
              <a:t>指导老师：徐林雪       </a:t>
            </a:r>
            <a:r>
              <a:rPr lang="en-US" altLang="zh-CN" dirty="0">
                <a:solidFill>
                  <a:schemeClr val="tx1">
                    <a:lumMod val="85000"/>
                    <a:lumOff val="15000"/>
                  </a:schemeClr>
                </a:solidFill>
                <a:latin typeface="微软雅黑" pitchFamily="34" charset="-122"/>
                <a:ea typeface="微软雅黑" pitchFamily="34" charset="-122"/>
              </a:rPr>
              <a:t> </a:t>
            </a:r>
            <a:r>
              <a:rPr lang="zh-CN" altLang="en-US" dirty="0">
                <a:solidFill>
                  <a:schemeClr val="tx1">
                    <a:lumMod val="85000"/>
                    <a:lumOff val="15000"/>
                  </a:schemeClr>
                </a:solidFill>
                <a:latin typeface="微软雅黑" pitchFamily="34" charset="-122"/>
                <a:ea typeface="微软雅黑" pitchFamily="34" charset="-122"/>
              </a:rPr>
              <a:t>答辩人：苏卓锐</a:t>
            </a:r>
          </a:p>
        </p:txBody>
      </p:sp>
      <p:pic>
        <p:nvPicPr>
          <p:cNvPr id="6" name="图片占位符 5"/>
          <p:cNvPicPr>
            <a:picLocks noGrp="1" noChangeAspect="1"/>
          </p:cNvPicPr>
          <p:nvPr>
            <p:ph type="pic" sz="quarter" idx="13"/>
          </p:nvPr>
        </p:nvPicPr>
        <p:blipFill>
          <a:blip r:embed="rId2">
            <a:extLst>
              <a:ext uri="{28A0092B-C50C-407E-A947-70E740481C1C}">
                <a14:useLocalDpi xmlns:a14="http://schemas.microsoft.com/office/drawing/2010/main" xmlns="" val="0"/>
              </a:ext>
            </a:extLst>
          </a:blip>
          <a:srcRect t="25729" b="25729"/>
          <a:stretch>
            <a:fillRect/>
          </a:stretch>
        </p:blipFill>
        <p:spPr/>
      </p:pic>
    </p:spTree>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04 </a:t>
            </a:r>
            <a:r>
              <a:rPr lang="zh-CN" altLang="en-US" dirty="0" smtClean="0"/>
              <a:t>架构设计</a:t>
            </a:r>
            <a:endParaRPr lang="zh-CN" altLang="en-US" dirty="0"/>
          </a:p>
        </p:txBody>
      </p:sp>
      <p:sp>
        <p:nvSpPr>
          <p:cNvPr id="3" name="TextBox 2"/>
          <p:cNvSpPr txBox="1"/>
          <p:nvPr/>
        </p:nvSpPr>
        <p:spPr>
          <a:xfrm>
            <a:off x="1359474" y="1352699"/>
            <a:ext cx="2236510" cy="670120"/>
          </a:xfrm>
          <a:prstGeom prst="rect">
            <a:avLst/>
          </a:prstGeom>
        </p:spPr>
        <p:txBody>
          <a:bodyPr wrap="none">
            <a:spAutoFit/>
          </a:bodyPr>
          <a:lstStyle/>
          <a:p>
            <a:pPr>
              <a:lnSpc>
                <a:spcPct val="130000"/>
              </a:lnSpc>
            </a:pPr>
            <a:r>
              <a:rPr lang="zh-CN" altLang="en-US" sz="3200" b="1" dirty="0" smtClean="0">
                <a:solidFill>
                  <a:schemeClr val="accent1">
                    <a:lumMod val="50000"/>
                  </a:schemeClr>
                </a:solidFill>
              </a:rPr>
              <a:t>架构设计：</a:t>
            </a:r>
            <a:endParaRPr lang="zh-CN" altLang="en-US" sz="3200" b="1" dirty="0">
              <a:solidFill>
                <a:schemeClr val="accent1">
                  <a:lumMod val="50000"/>
                </a:schemeClr>
              </a:solidFill>
            </a:endParaRPr>
          </a:p>
        </p:txBody>
      </p:sp>
      <p:sp>
        <p:nvSpPr>
          <p:cNvPr id="4" name="矩形 3"/>
          <p:cNvSpPr/>
          <p:nvPr/>
        </p:nvSpPr>
        <p:spPr>
          <a:xfrm>
            <a:off x="2477728" y="2831690"/>
            <a:ext cx="7728155" cy="1754326"/>
          </a:xfrm>
          <a:prstGeom prst="rect">
            <a:avLst/>
          </a:prstGeom>
        </p:spPr>
        <p:txBody>
          <a:bodyPr wrap="square">
            <a:spAutoFit/>
          </a:bodyPr>
          <a:lstStyle/>
          <a:p>
            <a:r>
              <a:rPr lang="en-US" altLang="zh-CN" dirty="0" smtClean="0"/>
              <a:t>       </a:t>
            </a:r>
            <a:r>
              <a:rPr lang="zh-CN" altLang="zh-CN" dirty="0" smtClean="0"/>
              <a:t>本软件包含了五个模块：</a:t>
            </a:r>
            <a:r>
              <a:rPr lang="en-US" altLang="zh-CN" dirty="0" smtClean="0"/>
              <a:t>TCP</a:t>
            </a:r>
            <a:r>
              <a:rPr lang="zh-CN" altLang="zh-CN" dirty="0" smtClean="0"/>
              <a:t>服务器设备、</a:t>
            </a:r>
            <a:r>
              <a:rPr lang="en-US" altLang="zh-CN" dirty="0" smtClean="0"/>
              <a:t>TCP</a:t>
            </a:r>
            <a:r>
              <a:rPr lang="zh-CN" altLang="zh-CN" dirty="0" smtClean="0"/>
              <a:t>客户端设备、</a:t>
            </a:r>
            <a:r>
              <a:rPr lang="en-US" altLang="zh-CN" dirty="0" smtClean="0"/>
              <a:t>UDP</a:t>
            </a:r>
            <a:r>
              <a:rPr lang="zh-CN" altLang="zh-CN" dirty="0" smtClean="0"/>
              <a:t>服务器设备、</a:t>
            </a:r>
            <a:r>
              <a:rPr lang="en-US" altLang="zh-CN" dirty="0" smtClean="0"/>
              <a:t>UDP</a:t>
            </a:r>
            <a:r>
              <a:rPr lang="zh-CN" altLang="zh-CN" dirty="0" smtClean="0"/>
              <a:t>客户端设备、串口设备。而为了用户能准确的分辨自己所创建的设备是哪种设备和设备的基本信息，我们有必要创建出设备区域模块和设备信息模块。而对调试功能来说，需要的是发送数据模块和接收数据模块。以上为软件的基本模块。而对于各项目而言，我们有必要设计一个公共系统模块来设置和显示系统信息和数据。</a:t>
            </a:r>
            <a:endParaRPr lang="zh-CN" altLang="en-US" dirty="0"/>
          </a:p>
        </p:txBody>
      </p:sp>
      <p:grpSp>
        <p:nvGrpSpPr>
          <p:cNvPr id="5" name="组 33"/>
          <p:cNvGrpSpPr/>
          <p:nvPr/>
        </p:nvGrpSpPr>
        <p:grpSpPr>
          <a:xfrm>
            <a:off x="917834" y="897296"/>
            <a:ext cx="441640" cy="1238109"/>
            <a:chOff x="1896871" y="915887"/>
            <a:chExt cx="441640" cy="1180161"/>
          </a:xfrm>
        </p:grpSpPr>
        <p:cxnSp>
          <p:nvCxnSpPr>
            <p:cNvPr id="6" name="直接连接符 43"/>
            <p:cNvCxnSpPr/>
            <p:nvPr/>
          </p:nvCxnSpPr>
          <p:spPr>
            <a:xfrm rot="11641273" flipH="1">
              <a:off x="1896871" y="915887"/>
              <a:ext cx="229920" cy="88815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7" name="矩形 6"/>
            <p:cNvSpPr/>
            <p:nvPr/>
          </p:nvSpPr>
          <p:spPr>
            <a:xfrm rot="12506567">
              <a:off x="1942100" y="985164"/>
              <a:ext cx="396411" cy="1110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04 </a:t>
            </a:r>
            <a:r>
              <a:rPr lang="zh-CN" altLang="en-US" dirty="0" smtClean="0"/>
              <a:t>架构设计</a:t>
            </a:r>
            <a:endParaRPr lang="zh-CN" altLang="en-US" dirty="0"/>
          </a:p>
        </p:txBody>
      </p:sp>
      <p:sp>
        <p:nvSpPr>
          <p:cNvPr id="3" name="TextBox 2"/>
          <p:cNvSpPr txBox="1"/>
          <p:nvPr/>
        </p:nvSpPr>
        <p:spPr>
          <a:xfrm>
            <a:off x="828532" y="1017639"/>
            <a:ext cx="2646878" cy="670120"/>
          </a:xfrm>
          <a:prstGeom prst="rect">
            <a:avLst/>
          </a:prstGeom>
        </p:spPr>
        <p:txBody>
          <a:bodyPr wrap="none">
            <a:spAutoFit/>
          </a:bodyPr>
          <a:lstStyle/>
          <a:p>
            <a:pPr>
              <a:lnSpc>
                <a:spcPct val="130000"/>
              </a:lnSpc>
            </a:pPr>
            <a:r>
              <a:rPr lang="zh-CN" altLang="en-US" sz="3200" b="1" dirty="0" smtClean="0">
                <a:solidFill>
                  <a:schemeClr val="accent1">
                    <a:lumMod val="50000"/>
                  </a:schemeClr>
                </a:solidFill>
              </a:rPr>
              <a:t>界面设计图：</a:t>
            </a:r>
            <a:endParaRPr lang="zh-CN" altLang="en-US" sz="3200" b="1" dirty="0">
              <a:solidFill>
                <a:schemeClr val="accent1">
                  <a:lumMod val="50000"/>
                </a:schemeClr>
              </a:solidFill>
            </a:endParaRPr>
          </a:p>
        </p:txBody>
      </p:sp>
      <p:sp>
        <p:nvSpPr>
          <p:cNvPr id="307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73" name="Object 1"/>
          <p:cNvGraphicFramePr>
            <a:graphicFrameLocks noChangeAspect="1"/>
          </p:cNvGraphicFramePr>
          <p:nvPr/>
        </p:nvGraphicFramePr>
        <p:xfrm>
          <a:off x="2443022" y="1896099"/>
          <a:ext cx="7792359" cy="4756375"/>
        </p:xfrm>
        <a:graphic>
          <a:graphicData uri="http://schemas.openxmlformats.org/presentationml/2006/ole">
            <p:oleObj spid="_x0000_s3073" r:id="rId3" imgW="7458196" imgH="5219706" progId="">
              <p:embed/>
            </p:oleObj>
          </a:graphicData>
        </a:graphic>
      </p:graphicFrame>
      <p:grpSp>
        <p:nvGrpSpPr>
          <p:cNvPr id="6" name="组 33"/>
          <p:cNvGrpSpPr/>
          <p:nvPr/>
        </p:nvGrpSpPr>
        <p:grpSpPr>
          <a:xfrm>
            <a:off x="386892" y="491894"/>
            <a:ext cx="441640" cy="1632475"/>
            <a:chOff x="1896871" y="915887"/>
            <a:chExt cx="441640" cy="1180161"/>
          </a:xfrm>
        </p:grpSpPr>
        <p:cxnSp>
          <p:nvCxnSpPr>
            <p:cNvPr id="7" name="直接连接符 43"/>
            <p:cNvCxnSpPr/>
            <p:nvPr/>
          </p:nvCxnSpPr>
          <p:spPr>
            <a:xfrm rot="11641273" flipH="1">
              <a:off x="1896871" y="915887"/>
              <a:ext cx="229920" cy="88815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8" name="矩形 7"/>
            <p:cNvSpPr/>
            <p:nvPr/>
          </p:nvSpPr>
          <p:spPr>
            <a:xfrm rot="12506567">
              <a:off x="1942100" y="985164"/>
              <a:ext cx="396411" cy="1110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04 </a:t>
            </a:r>
            <a:r>
              <a:rPr lang="zh-CN" altLang="en-US" dirty="0" smtClean="0"/>
              <a:t>架构设计</a:t>
            </a:r>
          </a:p>
          <a:p>
            <a:endParaRPr lang="zh-CN" altLang="en-US" dirty="0"/>
          </a:p>
        </p:txBody>
      </p:sp>
      <p:sp>
        <p:nvSpPr>
          <p:cNvPr id="3" name="TextBox 2"/>
          <p:cNvSpPr txBox="1"/>
          <p:nvPr/>
        </p:nvSpPr>
        <p:spPr>
          <a:xfrm>
            <a:off x="828532" y="1017639"/>
            <a:ext cx="2646878" cy="670120"/>
          </a:xfrm>
          <a:prstGeom prst="rect">
            <a:avLst/>
          </a:prstGeom>
        </p:spPr>
        <p:txBody>
          <a:bodyPr wrap="none">
            <a:spAutoFit/>
          </a:bodyPr>
          <a:lstStyle/>
          <a:p>
            <a:pPr>
              <a:lnSpc>
                <a:spcPct val="130000"/>
              </a:lnSpc>
            </a:pPr>
            <a:r>
              <a:rPr lang="zh-CN" altLang="en-US" sz="3200" b="1" dirty="0" smtClean="0">
                <a:solidFill>
                  <a:schemeClr val="accent1">
                    <a:lumMod val="50000"/>
                  </a:schemeClr>
                </a:solidFill>
              </a:rPr>
              <a:t>大致流程图：</a:t>
            </a:r>
            <a:endParaRPr lang="zh-CN" altLang="en-US" sz="3200" b="1" dirty="0">
              <a:solidFill>
                <a:schemeClr val="accent1">
                  <a:lumMod val="50000"/>
                </a:schemeClr>
              </a:solidFill>
            </a:endParaRPr>
          </a:p>
        </p:txBody>
      </p:sp>
      <p:sp>
        <p:nvSpPr>
          <p:cNvPr id="205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49" name="Object 1"/>
          <p:cNvGraphicFramePr>
            <a:graphicFrameLocks noChangeAspect="1"/>
          </p:cNvGraphicFramePr>
          <p:nvPr/>
        </p:nvGraphicFramePr>
        <p:xfrm>
          <a:off x="2713702" y="1017639"/>
          <a:ext cx="7104968" cy="5427406"/>
        </p:xfrm>
        <a:graphic>
          <a:graphicData uri="http://schemas.openxmlformats.org/presentationml/2006/ole">
            <p:oleObj spid="_x0000_s2049" r:id="rId3" imgW="4800628" imgH="3667048" progId="">
              <p:embed/>
            </p:oleObj>
          </a:graphicData>
        </a:graphic>
      </p:graphicFrame>
      <p:grpSp>
        <p:nvGrpSpPr>
          <p:cNvPr id="6" name="组 33"/>
          <p:cNvGrpSpPr/>
          <p:nvPr/>
        </p:nvGrpSpPr>
        <p:grpSpPr>
          <a:xfrm>
            <a:off x="386892" y="491894"/>
            <a:ext cx="441640" cy="1632475"/>
            <a:chOff x="1896871" y="915887"/>
            <a:chExt cx="441640" cy="1180161"/>
          </a:xfrm>
        </p:grpSpPr>
        <p:cxnSp>
          <p:nvCxnSpPr>
            <p:cNvPr id="7" name="直接连接符 43"/>
            <p:cNvCxnSpPr/>
            <p:nvPr/>
          </p:nvCxnSpPr>
          <p:spPr>
            <a:xfrm rot="11641273" flipH="1">
              <a:off x="1896871" y="915887"/>
              <a:ext cx="229920" cy="88815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8" name="矩形 7"/>
            <p:cNvSpPr/>
            <p:nvPr/>
          </p:nvSpPr>
          <p:spPr>
            <a:xfrm rot="12506567">
              <a:off x="1942100" y="985164"/>
              <a:ext cx="396411" cy="1110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04 </a:t>
            </a:r>
            <a:r>
              <a:rPr lang="zh-CN" altLang="en-US" dirty="0" smtClean="0"/>
              <a:t>架构设计</a:t>
            </a:r>
          </a:p>
          <a:p>
            <a:endParaRPr lang="zh-CN" altLang="en-US" dirty="0"/>
          </a:p>
        </p:txBody>
      </p:sp>
      <p:sp>
        <p:nvSpPr>
          <p:cNvPr id="3" name="TextBox 2"/>
          <p:cNvSpPr txBox="1"/>
          <p:nvPr/>
        </p:nvSpPr>
        <p:spPr>
          <a:xfrm>
            <a:off x="828532" y="1017639"/>
            <a:ext cx="2646878" cy="670120"/>
          </a:xfrm>
          <a:prstGeom prst="rect">
            <a:avLst/>
          </a:prstGeom>
        </p:spPr>
        <p:txBody>
          <a:bodyPr wrap="none">
            <a:spAutoFit/>
          </a:bodyPr>
          <a:lstStyle/>
          <a:p>
            <a:pPr>
              <a:lnSpc>
                <a:spcPct val="130000"/>
              </a:lnSpc>
            </a:pPr>
            <a:r>
              <a:rPr lang="zh-CN" altLang="en-US" sz="3200" b="1" dirty="0" smtClean="0">
                <a:solidFill>
                  <a:schemeClr val="accent1">
                    <a:lumMod val="50000"/>
                  </a:schemeClr>
                </a:solidFill>
              </a:rPr>
              <a:t>功能结构图：</a:t>
            </a:r>
            <a:endParaRPr lang="zh-CN" altLang="en-US" sz="3200" b="1" dirty="0">
              <a:solidFill>
                <a:schemeClr val="accent1">
                  <a:lumMod val="50000"/>
                </a:schemeClr>
              </a:solidFill>
            </a:endParaRPr>
          </a:p>
        </p:txBody>
      </p:sp>
      <p:sp>
        <p:nvSpPr>
          <p:cNvPr id="102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Object 1"/>
          <p:cNvGraphicFramePr>
            <a:graphicFrameLocks noChangeAspect="1"/>
          </p:cNvGraphicFramePr>
          <p:nvPr/>
        </p:nvGraphicFramePr>
        <p:xfrm>
          <a:off x="828532" y="2241755"/>
          <a:ext cx="10643175" cy="3760839"/>
        </p:xfrm>
        <a:graphic>
          <a:graphicData uri="http://schemas.openxmlformats.org/presentationml/2006/ole">
            <p:oleObj spid="_x0000_s1025" r:id="rId3" imgW="11306203" imgH="4000416" progId="">
              <p:embed/>
            </p:oleObj>
          </a:graphicData>
        </a:graphic>
      </p:graphicFrame>
      <p:grpSp>
        <p:nvGrpSpPr>
          <p:cNvPr id="6" name="组 33"/>
          <p:cNvGrpSpPr/>
          <p:nvPr/>
        </p:nvGrpSpPr>
        <p:grpSpPr>
          <a:xfrm>
            <a:off x="386892" y="609280"/>
            <a:ext cx="441640" cy="1632475"/>
            <a:chOff x="1896871" y="915887"/>
            <a:chExt cx="441640" cy="1180161"/>
          </a:xfrm>
        </p:grpSpPr>
        <p:cxnSp>
          <p:nvCxnSpPr>
            <p:cNvPr id="7" name="直接连接符 43"/>
            <p:cNvCxnSpPr/>
            <p:nvPr/>
          </p:nvCxnSpPr>
          <p:spPr>
            <a:xfrm rot="11641273" flipH="1">
              <a:off x="1896871" y="915887"/>
              <a:ext cx="229920" cy="88815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8" name="矩形 7"/>
            <p:cNvSpPr/>
            <p:nvPr/>
          </p:nvSpPr>
          <p:spPr>
            <a:xfrm rot="12506567">
              <a:off x="1942100" y="985164"/>
              <a:ext cx="396411" cy="1110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b="1" dirty="0" smtClean="0">
                <a:latin typeface="微软雅黑" pitchFamily="34" charset="-122"/>
                <a:ea typeface="微软雅黑" pitchFamily="34" charset="-122"/>
              </a:rPr>
              <a:t>中期报告 </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网络与串口调试助手的设计与实现</a:t>
            </a:r>
            <a:endParaRPr lang="en-US" altLang="zh-CN" b="1" dirty="0" smtClean="0">
              <a:latin typeface="微软雅黑" pitchFamily="34" charset="-122"/>
              <a:ea typeface="微软雅黑" pitchFamily="34" charset="-122"/>
            </a:endParaRPr>
          </a:p>
          <a:p>
            <a:endParaRPr lang="zh-CN" altLang="en-US" dirty="0"/>
          </a:p>
        </p:txBody>
      </p:sp>
      <p:sp>
        <p:nvSpPr>
          <p:cNvPr id="3" name="文本占位符 2"/>
          <p:cNvSpPr>
            <a:spLocks noGrp="1"/>
          </p:cNvSpPr>
          <p:nvPr>
            <p:ph type="body" sz="quarter" idx="12"/>
          </p:nvPr>
        </p:nvSpPr>
        <p:spPr/>
        <p:txBody>
          <a:bodyPr/>
          <a:lstStyle/>
          <a:p>
            <a:r>
              <a:rPr lang="en-US" altLang="zh-CN" dirty="0" smtClean="0"/>
              <a:t>05</a:t>
            </a:r>
            <a:endParaRPr lang="zh-CN" altLang="en-US" dirty="0"/>
          </a:p>
        </p:txBody>
      </p:sp>
      <p:sp>
        <p:nvSpPr>
          <p:cNvPr id="4" name="文本占位符 3"/>
          <p:cNvSpPr>
            <a:spLocks noGrp="1"/>
          </p:cNvSpPr>
          <p:nvPr>
            <p:ph type="body" sz="quarter" idx="13"/>
          </p:nvPr>
        </p:nvSpPr>
        <p:spPr/>
        <p:txBody>
          <a:bodyPr/>
          <a:lstStyle/>
          <a:p>
            <a:r>
              <a:rPr lang="zh-CN" altLang="en-US" dirty="0" smtClean="0"/>
              <a:t>过程设计</a:t>
            </a:r>
            <a:endParaRPr lang="zh-CN" altLang="en-US" dirty="0"/>
          </a:p>
        </p:txBody>
      </p:sp>
      <p:pic>
        <p:nvPicPr>
          <p:cNvPr id="6" name="图片占位符 5"/>
          <p:cNvPicPr>
            <a:picLocks noGrp="1" noChangeAspect="1"/>
          </p:cNvPicPr>
          <p:nvPr>
            <p:ph type="pic" sz="quarter" idx="14"/>
          </p:nvPr>
        </p:nvPicPr>
        <p:blipFill>
          <a:blip r:embed="rId2">
            <a:extLst>
              <a:ext uri="{28A0092B-C50C-407E-A947-70E740481C1C}">
                <a14:useLocalDpi xmlns:a14="http://schemas.microsoft.com/office/drawing/2010/main" xmlns="" val="0"/>
              </a:ext>
            </a:extLst>
          </a:blip>
          <a:srcRect l="12394" r="12394"/>
          <a:stretch>
            <a:fillRect/>
          </a:stretch>
        </p:blip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05 </a:t>
            </a:r>
            <a:r>
              <a:rPr lang="zh-CN" altLang="en-US" dirty="0" smtClean="0"/>
              <a:t>过程设计</a:t>
            </a:r>
          </a:p>
          <a:p>
            <a:endParaRPr lang="zh-CN" altLang="en-US" dirty="0"/>
          </a:p>
        </p:txBody>
      </p:sp>
      <p:sp>
        <p:nvSpPr>
          <p:cNvPr id="4" name="TextBox 3"/>
          <p:cNvSpPr txBox="1"/>
          <p:nvPr/>
        </p:nvSpPr>
        <p:spPr>
          <a:xfrm>
            <a:off x="914401" y="1592826"/>
            <a:ext cx="10692580" cy="4801314"/>
          </a:xfrm>
          <a:prstGeom prst="rect">
            <a:avLst/>
          </a:prstGeom>
          <a:noFill/>
        </p:spPr>
        <p:txBody>
          <a:bodyPr wrap="square" rtlCol="0">
            <a:spAutoFit/>
          </a:bodyPr>
          <a:lstStyle/>
          <a:p>
            <a:pPr lvl="0"/>
            <a:r>
              <a:rPr lang="en-US" altLang="zh-CN" dirty="0" smtClean="0"/>
              <a:t>1.</a:t>
            </a:r>
            <a:r>
              <a:rPr lang="zh-CN" altLang="zh-CN" dirty="0" smtClean="0"/>
              <a:t>软件有</a:t>
            </a:r>
            <a:r>
              <a:rPr lang="en-US" altLang="zh-CN" dirty="0" smtClean="0"/>
              <a:t>5</a:t>
            </a:r>
            <a:r>
              <a:rPr lang="zh-CN" altLang="zh-CN" dirty="0" smtClean="0"/>
              <a:t>种功能类似的设备类型，所以创建一个基类</a:t>
            </a:r>
            <a:r>
              <a:rPr lang="en-US" altLang="zh-CN" dirty="0" smtClean="0"/>
              <a:t>MyObject</a:t>
            </a:r>
            <a:r>
              <a:rPr lang="zh-CN" altLang="zh-CN" dirty="0" smtClean="0"/>
              <a:t>来让五种类型的设备继承来减少不必要的代码量。</a:t>
            </a:r>
          </a:p>
          <a:p>
            <a:pPr lvl="0"/>
            <a:r>
              <a:rPr lang="en-US" altLang="zh-CN" dirty="0" smtClean="0"/>
              <a:t>2.</a:t>
            </a:r>
            <a:r>
              <a:rPr lang="zh-CN" altLang="zh-CN" dirty="0" smtClean="0"/>
              <a:t>用</a:t>
            </a:r>
            <a:r>
              <a:rPr lang="en-US" altLang="zh-CN" dirty="0" smtClean="0"/>
              <a:t>QList&lt;ClassType&gt;</a:t>
            </a:r>
            <a:r>
              <a:rPr lang="zh-CN" altLang="zh-CN" dirty="0" smtClean="0"/>
              <a:t>链表来管理五种设备。通过泛型来控制设备类型。</a:t>
            </a:r>
          </a:p>
          <a:p>
            <a:pPr lvl="0"/>
            <a:r>
              <a:rPr lang="en-US" altLang="zh-CN" dirty="0" smtClean="0"/>
              <a:t>3.</a:t>
            </a:r>
            <a:r>
              <a:rPr lang="zh-CN" altLang="zh-CN" dirty="0" smtClean="0"/>
              <a:t>代码与控件之间的联系，不同页面代码与代码之间的联系，用</a:t>
            </a:r>
            <a:r>
              <a:rPr lang="en-US" altLang="zh-CN" dirty="0" smtClean="0"/>
              <a:t>Qt</a:t>
            </a:r>
            <a:r>
              <a:rPr lang="zh-CN" altLang="zh-CN" dirty="0" smtClean="0"/>
              <a:t>独有的一个方法信号与槽来实现。</a:t>
            </a:r>
          </a:p>
          <a:p>
            <a:pPr lvl="0"/>
            <a:r>
              <a:rPr lang="en-US" altLang="zh-CN" dirty="0" smtClean="0"/>
              <a:t>4.TCP</a:t>
            </a:r>
            <a:r>
              <a:rPr lang="zh-CN" altLang="zh-CN" dirty="0" smtClean="0"/>
              <a:t>服务器，创建一个</a:t>
            </a:r>
            <a:r>
              <a:rPr lang="en-US" altLang="zh-CN" dirty="0" smtClean="0"/>
              <a:t>tcpServer</a:t>
            </a:r>
            <a:r>
              <a:rPr lang="zh-CN" altLang="zh-CN" dirty="0" smtClean="0"/>
              <a:t>类用来实现</a:t>
            </a:r>
            <a:r>
              <a:rPr lang="en-US" altLang="zh-CN" dirty="0" smtClean="0"/>
              <a:t>TCP</a:t>
            </a:r>
            <a:r>
              <a:rPr lang="zh-CN" altLang="zh-CN" dirty="0" smtClean="0"/>
              <a:t>服务器，该类继承</a:t>
            </a:r>
            <a:r>
              <a:rPr lang="en-US" altLang="zh-CN" dirty="0" smtClean="0"/>
              <a:t>MyObject</a:t>
            </a:r>
            <a:r>
              <a:rPr lang="zh-CN" altLang="zh-CN" dirty="0" smtClean="0"/>
              <a:t>和</a:t>
            </a:r>
            <a:r>
              <a:rPr lang="en-US" altLang="zh-CN" dirty="0" smtClean="0"/>
              <a:t>QTcpServer</a:t>
            </a:r>
            <a:r>
              <a:rPr lang="zh-CN" altLang="zh-CN" dirty="0" smtClean="0"/>
              <a:t>。在创建一个类</a:t>
            </a:r>
            <a:r>
              <a:rPr lang="en-US" altLang="zh-CN" dirty="0" smtClean="0"/>
              <a:t>socketRun</a:t>
            </a:r>
            <a:r>
              <a:rPr lang="zh-CN" altLang="zh-CN" dirty="0" smtClean="0"/>
              <a:t>，用来实现多线程客户端的连接。</a:t>
            </a:r>
          </a:p>
          <a:p>
            <a:pPr lvl="0"/>
            <a:r>
              <a:rPr lang="en-US" altLang="zh-CN" dirty="0" smtClean="0"/>
              <a:t>5.</a:t>
            </a:r>
            <a:r>
              <a:rPr lang="zh-CN" altLang="zh-CN" dirty="0" smtClean="0"/>
              <a:t>创建一个类</a:t>
            </a:r>
            <a:r>
              <a:rPr lang="en-US" altLang="zh-CN" dirty="0" smtClean="0"/>
              <a:t>tcpServerManagement</a:t>
            </a:r>
            <a:r>
              <a:rPr lang="zh-CN" altLang="zh-CN" dirty="0" smtClean="0"/>
              <a:t>来管理</a:t>
            </a:r>
            <a:r>
              <a:rPr lang="en-US" altLang="zh-CN" dirty="0" smtClean="0"/>
              <a:t>TCP</a:t>
            </a:r>
            <a:r>
              <a:rPr lang="zh-CN" altLang="zh-CN" dirty="0" smtClean="0"/>
              <a:t>服务器，该类继承</a:t>
            </a:r>
            <a:r>
              <a:rPr lang="en-US" altLang="zh-CN" dirty="0" smtClean="0"/>
              <a:t>QObject</a:t>
            </a:r>
            <a:r>
              <a:rPr lang="zh-CN" altLang="zh-CN" dirty="0" smtClean="0"/>
              <a:t>。</a:t>
            </a:r>
          </a:p>
          <a:p>
            <a:pPr lvl="0"/>
            <a:r>
              <a:rPr lang="en-US" altLang="zh-CN" dirty="0" smtClean="0"/>
              <a:t>6.TCP</a:t>
            </a:r>
            <a:r>
              <a:rPr lang="zh-CN" altLang="zh-CN" dirty="0" smtClean="0"/>
              <a:t>客户端，创建一个</a:t>
            </a:r>
            <a:r>
              <a:rPr lang="en-US" altLang="zh-CN" dirty="0" smtClean="0"/>
              <a:t>tcpClient</a:t>
            </a:r>
            <a:r>
              <a:rPr lang="zh-CN" altLang="zh-CN" dirty="0" smtClean="0"/>
              <a:t>类用来实现</a:t>
            </a:r>
            <a:r>
              <a:rPr lang="en-US" altLang="zh-CN" dirty="0" smtClean="0"/>
              <a:t>TCP</a:t>
            </a:r>
            <a:r>
              <a:rPr lang="zh-CN" altLang="zh-CN" dirty="0" smtClean="0"/>
              <a:t>客户端，该类继承</a:t>
            </a:r>
            <a:r>
              <a:rPr lang="en-US" altLang="zh-CN" dirty="0" smtClean="0"/>
              <a:t>QObject</a:t>
            </a:r>
            <a:r>
              <a:rPr lang="zh-CN" altLang="zh-CN" dirty="0" smtClean="0"/>
              <a:t>和</a:t>
            </a:r>
            <a:r>
              <a:rPr lang="en-US" altLang="zh-CN" dirty="0" smtClean="0"/>
              <a:t>MyObject</a:t>
            </a:r>
            <a:r>
              <a:rPr lang="zh-CN" altLang="zh-CN" dirty="0" smtClean="0"/>
              <a:t>。</a:t>
            </a:r>
          </a:p>
          <a:p>
            <a:pPr lvl="0"/>
            <a:r>
              <a:rPr lang="en-US" altLang="zh-CN" dirty="0" smtClean="0"/>
              <a:t>7.UDP</a:t>
            </a:r>
            <a:r>
              <a:rPr lang="zh-CN" altLang="zh-CN" dirty="0" smtClean="0"/>
              <a:t>服务器，创建一个</a:t>
            </a:r>
            <a:r>
              <a:rPr lang="en-US" altLang="zh-CN" dirty="0" smtClean="0"/>
              <a:t>udpServer</a:t>
            </a:r>
            <a:r>
              <a:rPr lang="zh-CN" altLang="zh-CN" dirty="0" smtClean="0"/>
              <a:t>类用来实现</a:t>
            </a:r>
            <a:r>
              <a:rPr lang="en-US" altLang="zh-CN" dirty="0" smtClean="0"/>
              <a:t>UDP</a:t>
            </a:r>
            <a:r>
              <a:rPr lang="zh-CN" altLang="zh-CN" dirty="0" smtClean="0"/>
              <a:t>服务端，该类继承</a:t>
            </a:r>
            <a:r>
              <a:rPr lang="en-US" altLang="zh-CN" dirty="0" smtClean="0"/>
              <a:t>QObject</a:t>
            </a:r>
            <a:r>
              <a:rPr lang="zh-CN" altLang="zh-CN" dirty="0" smtClean="0"/>
              <a:t>和</a:t>
            </a:r>
            <a:r>
              <a:rPr lang="en-US" altLang="zh-CN" dirty="0" smtClean="0"/>
              <a:t>MyObject</a:t>
            </a:r>
            <a:r>
              <a:rPr lang="zh-CN" altLang="zh-CN" dirty="0" smtClean="0"/>
              <a:t>。</a:t>
            </a:r>
          </a:p>
          <a:p>
            <a:pPr lvl="0"/>
            <a:r>
              <a:rPr lang="en-US" altLang="zh-CN" dirty="0" smtClean="0"/>
              <a:t>8.UDP</a:t>
            </a:r>
            <a:r>
              <a:rPr lang="zh-CN" altLang="zh-CN" dirty="0" smtClean="0"/>
              <a:t>客户端，创建一个</a:t>
            </a:r>
            <a:r>
              <a:rPr lang="en-US" altLang="zh-CN" dirty="0" smtClean="0"/>
              <a:t>udpClient</a:t>
            </a:r>
            <a:r>
              <a:rPr lang="zh-CN" altLang="zh-CN" dirty="0" smtClean="0"/>
              <a:t>类用来实现</a:t>
            </a:r>
            <a:r>
              <a:rPr lang="en-US" altLang="zh-CN" dirty="0" smtClean="0"/>
              <a:t>UDP</a:t>
            </a:r>
            <a:r>
              <a:rPr lang="zh-CN" altLang="zh-CN" dirty="0" smtClean="0"/>
              <a:t>客户端，该类继承</a:t>
            </a:r>
            <a:r>
              <a:rPr lang="en-US" altLang="zh-CN" dirty="0" smtClean="0"/>
              <a:t>QObject</a:t>
            </a:r>
            <a:r>
              <a:rPr lang="zh-CN" altLang="zh-CN" dirty="0" smtClean="0"/>
              <a:t>和</a:t>
            </a:r>
            <a:r>
              <a:rPr lang="en-US" altLang="zh-CN" dirty="0" smtClean="0"/>
              <a:t>MyObject</a:t>
            </a:r>
            <a:r>
              <a:rPr lang="zh-CN" altLang="zh-CN" dirty="0" smtClean="0"/>
              <a:t>。</a:t>
            </a:r>
          </a:p>
          <a:p>
            <a:pPr lvl="0"/>
            <a:r>
              <a:rPr lang="en-US" altLang="zh-CN" dirty="0" smtClean="0"/>
              <a:t>9.</a:t>
            </a:r>
            <a:r>
              <a:rPr lang="zh-CN" altLang="zh-CN" dirty="0" smtClean="0"/>
              <a:t>串口，创建一个</a:t>
            </a:r>
            <a:r>
              <a:rPr lang="en-US" altLang="zh-CN" dirty="0" smtClean="0"/>
              <a:t>SerialPort</a:t>
            </a:r>
            <a:r>
              <a:rPr lang="zh-CN" altLang="zh-CN" dirty="0" smtClean="0"/>
              <a:t>类用来实现串口设备，该类继承</a:t>
            </a:r>
            <a:r>
              <a:rPr lang="en-US" altLang="zh-CN" dirty="0" smtClean="0"/>
              <a:t>QSerialPort</a:t>
            </a:r>
            <a:r>
              <a:rPr lang="zh-CN" altLang="zh-CN" dirty="0" smtClean="0"/>
              <a:t>和</a:t>
            </a:r>
            <a:r>
              <a:rPr lang="en-US" altLang="zh-CN" dirty="0" smtClean="0"/>
              <a:t>MyObject</a:t>
            </a:r>
            <a:r>
              <a:rPr lang="zh-CN" altLang="zh-CN" dirty="0" smtClean="0"/>
              <a:t>。</a:t>
            </a:r>
          </a:p>
          <a:p>
            <a:pPr lvl="0"/>
            <a:r>
              <a:rPr lang="en-US" altLang="zh-CN" dirty="0" smtClean="0"/>
              <a:t>10.</a:t>
            </a:r>
            <a:r>
              <a:rPr lang="zh-CN" altLang="zh-CN" dirty="0" smtClean="0"/>
              <a:t>在创建设备时会弹出一个相应的对话框来进行设备的创建，所以创建界面设计师界面：类</a:t>
            </a:r>
            <a:r>
              <a:rPr lang="en-US" altLang="zh-CN" dirty="0" smtClean="0"/>
              <a:t>createTcpClient</a:t>
            </a:r>
            <a:r>
              <a:rPr lang="zh-CN" altLang="zh-CN" dirty="0" smtClean="0"/>
              <a:t>、类</a:t>
            </a:r>
            <a:r>
              <a:rPr lang="en-US" altLang="zh-CN" dirty="0" smtClean="0"/>
              <a:t>createTcpServer2</a:t>
            </a:r>
            <a:r>
              <a:rPr lang="zh-CN" altLang="zh-CN" dirty="0" smtClean="0"/>
              <a:t>、类</a:t>
            </a:r>
            <a:r>
              <a:rPr lang="en-US" altLang="zh-CN" dirty="0" smtClean="0"/>
              <a:t>createUdpClient</a:t>
            </a:r>
            <a:r>
              <a:rPr lang="zh-CN" altLang="zh-CN" dirty="0" smtClean="0"/>
              <a:t>、类</a:t>
            </a:r>
            <a:r>
              <a:rPr lang="en-US" altLang="zh-CN" dirty="0" smtClean="0"/>
              <a:t>createUdpServer</a:t>
            </a:r>
            <a:r>
              <a:rPr lang="zh-CN" altLang="zh-CN" dirty="0" smtClean="0"/>
              <a:t>来进行设备的创建。</a:t>
            </a:r>
          </a:p>
          <a:p>
            <a:pPr lvl="0"/>
            <a:r>
              <a:rPr lang="en-US" altLang="zh-CN" dirty="0" smtClean="0"/>
              <a:t>11.</a:t>
            </a:r>
            <a:r>
              <a:rPr lang="zh-CN" altLang="zh-CN" dirty="0" smtClean="0"/>
              <a:t>设置界面，创建一个界面设计师界面</a:t>
            </a:r>
            <a:r>
              <a:rPr lang="en-US" altLang="zh-CN" dirty="0" smtClean="0"/>
              <a:t>SettingDialog</a:t>
            </a:r>
            <a:r>
              <a:rPr lang="zh-CN" altLang="zh-CN" dirty="0" smtClean="0"/>
              <a:t>类。</a:t>
            </a:r>
          </a:p>
          <a:p>
            <a:pPr lvl="0"/>
            <a:r>
              <a:rPr lang="en-US" altLang="zh-CN" dirty="0" smtClean="0"/>
              <a:t>12.</a:t>
            </a:r>
            <a:r>
              <a:rPr lang="zh-CN" altLang="zh-CN" dirty="0" smtClean="0"/>
              <a:t>功能详解界面，创建一个界面设计师界面</a:t>
            </a:r>
            <a:r>
              <a:rPr lang="en-US" altLang="zh-CN" dirty="0" smtClean="0"/>
              <a:t>HelpDialog</a:t>
            </a:r>
            <a:r>
              <a:rPr lang="zh-CN" altLang="zh-CN" dirty="0" smtClean="0"/>
              <a:t>类。</a:t>
            </a:r>
          </a:p>
          <a:p>
            <a:pPr lvl="0"/>
            <a:r>
              <a:rPr lang="en-US" altLang="zh-CN" dirty="0" smtClean="0"/>
              <a:t>13.</a:t>
            </a:r>
            <a:r>
              <a:rPr lang="zh-CN" altLang="zh-CN" dirty="0" smtClean="0"/>
              <a:t>公有类，创建一个类</a:t>
            </a:r>
            <a:r>
              <a:rPr lang="en-US" altLang="zh-CN" dirty="0" smtClean="0"/>
              <a:t>common</a:t>
            </a:r>
            <a:r>
              <a:rPr lang="zh-CN" altLang="zh-CN" dirty="0" smtClean="0"/>
              <a:t>，继承</a:t>
            </a:r>
            <a:r>
              <a:rPr lang="en-US" altLang="zh-CN" dirty="0" smtClean="0"/>
              <a:t>QTextEdit</a:t>
            </a:r>
            <a:r>
              <a:rPr lang="zh-CN" altLang="zh-CN" dirty="0" smtClean="0"/>
              <a:t>，重写键盘事件来进行限制输入。</a:t>
            </a:r>
          </a:p>
          <a:p>
            <a:endParaRPr lang="zh-CN" altLang="en-US" dirty="0"/>
          </a:p>
        </p:txBody>
      </p:sp>
      <p:sp>
        <p:nvSpPr>
          <p:cNvPr id="5" name="TextBox 4"/>
          <p:cNvSpPr txBox="1"/>
          <p:nvPr/>
        </p:nvSpPr>
        <p:spPr>
          <a:xfrm>
            <a:off x="474571" y="682579"/>
            <a:ext cx="2236510" cy="670120"/>
          </a:xfrm>
          <a:prstGeom prst="rect">
            <a:avLst/>
          </a:prstGeom>
        </p:spPr>
        <p:txBody>
          <a:bodyPr wrap="none">
            <a:spAutoFit/>
          </a:bodyPr>
          <a:lstStyle/>
          <a:p>
            <a:pPr>
              <a:lnSpc>
                <a:spcPct val="130000"/>
              </a:lnSpc>
            </a:pPr>
            <a:r>
              <a:rPr lang="zh-CN" altLang="en-US" sz="3200" b="1" dirty="0" smtClean="0">
                <a:solidFill>
                  <a:schemeClr val="accent1">
                    <a:lumMod val="50000"/>
                  </a:schemeClr>
                </a:solidFill>
              </a:rPr>
              <a:t>代码设计：</a:t>
            </a:r>
            <a:endParaRPr lang="zh-CN" altLang="en-US" sz="3200" b="1" dirty="0">
              <a:solidFill>
                <a:schemeClr val="accent1">
                  <a:lumMod val="50000"/>
                </a:schemeClr>
              </a:solidFill>
            </a:endParaRPr>
          </a:p>
        </p:txBody>
      </p:sp>
      <p:grpSp>
        <p:nvGrpSpPr>
          <p:cNvPr id="6" name="组 33"/>
          <p:cNvGrpSpPr/>
          <p:nvPr/>
        </p:nvGrpSpPr>
        <p:grpSpPr>
          <a:xfrm>
            <a:off x="131258" y="403332"/>
            <a:ext cx="343314" cy="1189494"/>
            <a:chOff x="1896871" y="915887"/>
            <a:chExt cx="441640" cy="1180161"/>
          </a:xfrm>
        </p:grpSpPr>
        <p:cxnSp>
          <p:nvCxnSpPr>
            <p:cNvPr id="7" name="直接连接符 43"/>
            <p:cNvCxnSpPr/>
            <p:nvPr/>
          </p:nvCxnSpPr>
          <p:spPr>
            <a:xfrm rot="11641273" flipH="1">
              <a:off x="1896871" y="915887"/>
              <a:ext cx="229920" cy="88815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8" name="矩形 7"/>
            <p:cNvSpPr/>
            <p:nvPr/>
          </p:nvSpPr>
          <p:spPr>
            <a:xfrm rot="12506567">
              <a:off x="1942100" y="985164"/>
              <a:ext cx="396411" cy="1110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b="1" dirty="0" smtClean="0">
                <a:latin typeface="微软雅黑" pitchFamily="34" charset="-122"/>
                <a:ea typeface="微软雅黑" pitchFamily="34" charset="-122"/>
              </a:rPr>
              <a:t>中期报告 </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网络与串口调试助手的设计与实现</a:t>
            </a:r>
            <a:endParaRPr lang="en-US" altLang="zh-CN" b="1" dirty="0" smtClean="0">
              <a:latin typeface="微软雅黑" pitchFamily="34" charset="-122"/>
              <a:ea typeface="微软雅黑" pitchFamily="34" charset="-122"/>
            </a:endParaRPr>
          </a:p>
          <a:p>
            <a:endParaRPr lang="zh-CN" altLang="en-US" dirty="0"/>
          </a:p>
        </p:txBody>
      </p:sp>
      <p:sp>
        <p:nvSpPr>
          <p:cNvPr id="3" name="文本占位符 2"/>
          <p:cNvSpPr>
            <a:spLocks noGrp="1"/>
          </p:cNvSpPr>
          <p:nvPr>
            <p:ph type="body" sz="quarter" idx="12"/>
          </p:nvPr>
        </p:nvSpPr>
        <p:spPr/>
        <p:txBody>
          <a:bodyPr/>
          <a:lstStyle/>
          <a:p>
            <a:r>
              <a:rPr lang="en-US" altLang="zh-CN" dirty="0" smtClean="0"/>
              <a:t>06</a:t>
            </a:r>
            <a:endParaRPr lang="zh-CN" altLang="en-US" dirty="0"/>
          </a:p>
        </p:txBody>
      </p:sp>
      <p:sp>
        <p:nvSpPr>
          <p:cNvPr id="4" name="文本占位符 3"/>
          <p:cNvSpPr>
            <a:spLocks noGrp="1"/>
          </p:cNvSpPr>
          <p:nvPr>
            <p:ph type="body" sz="quarter" idx="13"/>
          </p:nvPr>
        </p:nvSpPr>
        <p:spPr/>
        <p:txBody>
          <a:bodyPr/>
          <a:lstStyle/>
          <a:p>
            <a:r>
              <a:rPr lang="zh-CN" altLang="en-US" dirty="0" smtClean="0"/>
              <a:t>软件界面</a:t>
            </a:r>
            <a:endParaRPr lang="zh-CN" altLang="en-US" dirty="0"/>
          </a:p>
        </p:txBody>
      </p:sp>
      <p:pic>
        <p:nvPicPr>
          <p:cNvPr id="6" name="图片占位符 5"/>
          <p:cNvPicPr>
            <a:picLocks noGrp="1" noChangeAspect="1"/>
          </p:cNvPicPr>
          <p:nvPr>
            <p:ph type="pic" sz="quarter" idx="14"/>
          </p:nvPr>
        </p:nvPicPr>
        <p:blipFill>
          <a:blip r:embed="rId2">
            <a:extLst>
              <a:ext uri="{28A0092B-C50C-407E-A947-70E740481C1C}">
                <a14:useLocalDpi xmlns:a14="http://schemas.microsoft.com/office/drawing/2010/main" xmlns="" val="0"/>
              </a:ext>
            </a:extLst>
          </a:blip>
          <a:srcRect l="12394" r="12394"/>
          <a:stretch>
            <a:fillRect/>
          </a:stretch>
        </p:blip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06 </a:t>
            </a:r>
            <a:r>
              <a:rPr lang="zh-CN" altLang="en-US" dirty="0" smtClean="0"/>
              <a:t>软件界面</a:t>
            </a:r>
            <a:endParaRPr lang="zh-CN" altLang="en-US" dirty="0"/>
          </a:p>
        </p:txBody>
      </p:sp>
      <p:sp>
        <p:nvSpPr>
          <p:cNvPr id="4" name="矩形 3"/>
          <p:cNvSpPr/>
          <p:nvPr/>
        </p:nvSpPr>
        <p:spPr>
          <a:xfrm>
            <a:off x="5407754" y="635013"/>
            <a:ext cx="1107996" cy="525657"/>
          </a:xfrm>
          <a:prstGeom prst="rect">
            <a:avLst/>
          </a:prstGeom>
        </p:spPr>
        <p:txBody>
          <a:bodyPr wrap="none">
            <a:spAutoFit/>
          </a:bodyPr>
          <a:lstStyle/>
          <a:p>
            <a:pPr lvl="0">
              <a:lnSpc>
                <a:spcPct val="130000"/>
              </a:lnSpc>
            </a:pPr>
            <a:r>
              <a:rPr lang="zh-CN" altLang="en-US" sz="2400" b="1" dirty="0">
                <a:solidFill>
                  <a:schemeClr val="accent1">
                    <a:lumMod val="50000"/>
                  </a:schemeClr>
                </a:solidFill>
              </a:rPr>
              <a:t>主页面</a:t>
            </a:r>
            <a:endParaRPr lang="en-US" altLang="zh-CN" sz="2400" b="1" dirty="0">
              <a:solidFill>
                <a:schemeClr val="accent1">
                  <a:lumMod val="50000"/>
                </a:schemeClr>
              </a:solidFill>
            </a:endParaRPr>
          </a:p>
        </p:txBody>
      </p:sp>
      <p:pic>
        <p:nvPicPr>
          <p:cNvPr id="5" name="图片 4">
            <a:extLst>
              <a:ext uri="{FF2B5EF4-FFF2-40B4-BE49-F238E27FC236}">
                <a16:creationId xmlns:a16="http://schemas.microsoft.com/office/drawing/2014/main" xmlns="" id="{9502F0CA-C84A-4B12-9C99-479188E938E6}"/>
              </a:ext>
            </a:extLst>
          </p:cNvPr>
          <p:cNvPicPr>
            <a:picLocks noChangeAspect="1"/>
          </p:cNvPicPr>
          <p:nvPr/>
        </p:nvPicPr>
        <p:blipFill>
          <a:blip r:embed="rId2"/>
          <a:stretch>
            <a:fillRect/>
          </a:stretch>
        </p:blipFill>
        <p:spPr>
          <a:xfrm>
            <a:off x="1345109" y="1160671"/>
            <a:ext cx="9233285" cy="5613842"/>
          </a:xfrm>
          <a:prstGeom prst="rect">
            <a:avLst/>
          </a:prstGeom>
        </p:spPr>
      </p:pic>
    </p:spTree>
    <p:extLst>
      <p:ext uri="{BB962C8B-B14F-4D97-AF65-F5344CB8AC3E}">
        <p14:creationId xmlns:p14="http://schemas.microsoft.com/office/powerpoint/2010/main" xmlns="" val="2930373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06 </a:t>
            </a:r>
            <a:r>
              <a:rPr lang="zh-CN" altLang="en-US" dirty="0" smtClean="0"/>
              <a:t>软件界面</a:t>
            </a:r>
            <a:endParaRPr lang="zh-CN" altLang="en-US" dirty="0"/>
          </a:p>
        </p:txBody>
      </p:sp>
      <p:sp>
        <p:nvSpPr>
          <p:cNvPr id="4" name="矩形 3"/>
          <p:cNvSpPr/>
          <p:nvPr/>
        </p:nvSpPr>
        <p:spPr>
          <a:xfrm>
            <a:off x="5253865" y="503835"/>
            <a:ext cx="1415772" cy="525657"/>
          </a:xfrm>
          <a:prstGeom prst="rect">
            <a:avLst/>
          </a:prstGeom>
        </p:spPr>
        <p:txBody>
          <a:bodyPr wrap="none">
            <a:spAutoFit/>
          </a:bodyPr>
          <a:lstStyle/>
          <a:p>
            <a:pPr lvl="0">
              <a:lnSpc>
                <a:spcPct val="130000"/>
              </a:lnSpc>
            </a:pPr>
            <a:r>
              <a:rPr lang="zh-CN" altLang="en-US" sz="2400" b="1" dirty="0">
                <a:solidFill>
                  <a:schemeClr val="accent1">
                    <a:lumMod val="50000"/>
                  </a:schemeClr>
                </a:solidFill>
              </a:rPr>
              <a:t>创建设备</a:t>
            </a:r>
            <a:endParaRPr lang="en-US" altLang="zh-CN" sz="2400" b="1" dirty="0">
              <a:solidFill>
                <a:schemeClr val="accent1">
                  <a:lumMod val="50000"/>
                </a:schemeClr>
              </a:solidFill>
            </a:endParaRPr>
          </a:p>
        </p:txBody>
      </p:sp>
      <p:pic>
        <p:nvPicPr>
          <p:cNvPr id="3" name="图片 2">
            <a:extLst>
              <a:ext uri="{FF2B5EF4-FFF2-40B4-BE49-F238E27FC236}">
                <a16:creationId xmlns:a16="http://schemas.microsoft.com/office/drawing/2014/main" xmlns="" id="{502CA18B-A255-4AF2-8392-6AE12C465CEE}"/>
              </a:ext>
            </a:extLst>
          </p:cNvPr>
          <p:cNvPicPr>
            <a:picLocks noChangeAspect="1"/>
          </p:cNvPicPr>
          <p:nvPr/>
        </p:nvPicPr>
        <p:blipFill>
          <a:blip r:embed="rId2"/>
          <a:stretch>
            <a:fillRect/>
          </a:stretch>
        </p:blipFill>
        <p:spPr>
          <a:xfrm>
            <a:off x="1272913" y="1376524"/>
            <a:ext cx="3980952" cy="2590476"/>
          </a:xfrm>
          <a:prstGeom prst="rect">
            <a:avLst/>
          </a:prstGeom>
        </p:spPr>
      </p:pic>
      <p:pic>
        <p:nvPicPr>
          <p:cNvPr id="5" name="图片 4">
            <a:extLst>
              <a:ext uri="{FF2B5EF4-FFF2-40B4-BE49-F238E27FC236}">
                <a16:creationId xmlns:a16="http://schemas.microsoft.com/office/drawing/2014/main" xmlns="" id="{39845879-D66E-4EBD-BCE9-6695E5C5C674}"/>
              </a:ext>
            </a:extLst>
          </p:cNvPr>
          <p:cNvPicPr>
            <a:picLocks noChangeAspect="1"/>
          </p:cNvPicPr>
          <p:nvPr/>
        </p:nvPicPr>
        <p:blipFill>
          <a:blip r:embed="rId3"/>
          <a:stretch>
            <a:fillRect/>
          </a:stretch>
        </p:blipFill>
        <p:spPr>
          <a:xfrm>
            <a:off x="6669637" y="1414619"/>
            <a:ext cx="3971429" cy="2514286"/>
          </a:xfrm>
          <a:prstGeom prst="rect">
            <a:avLst/>
          </a:prstGeom>
        </p:spPr>
      </p:pic>
      <p:pic>
        <p:nvPicPr>
          <p:cNvPr id="6" name="图片 5">
            <a:extLst>
              <a:ext uri="{FF2B5EF4-FFF2-40B4-BE49-F238E27FC236}">
                <a16:creationId xmlns:a16="http://schemas.microsoft.com/office/drawing/2014/main" xmlns="" id="{EE174A54-5B0E-41CD-9CD3-4F696B6A5A19}"/>
              </a:ext>
            </a:extLst>
          </p:cNvPr>
          <p:cNvPicPr>
            <a:picLocks noChangeAspect="1"/>
          </p:cNvPicPr>
          <p:nvPr/>
        </p:nvPicPr>
        <p:blipFill>
          <a:blip r:embed="rId4"/>
          <a:stretch>
            <a:fillRect/>
          </a:stretch>
        </p:blipFill>
        <p:spPr>
          <a:xfrm>
            <a:off x="1282436" y="4233216"/>
            <a:ext cx="3971429" cy="2361905"/>
          </a:xfrm>
          <a:prstGeom prst="rect">
            <a:avLst/>
          </a:prstGeom>
        </p:spPr>
      </p:pic>
      <p:pic>
        <p:nvPicPr>
          <p:cNvPr id="7" name="图片 6">
            <a:extLst>
              <a:ext uri="{FF2B5EF4-FFF2-40B4-BE49-F238E27FC236}">
                <a16:creationId xmlns:a16="http://schemas.microsoft.com/office/drawing/2014/main" xmlns="" id="{D9C82321-3908-4014-A029-C3D6DBDE8939}"/>
              </a:ext>
            </a:extLst>
          </p:cNvPr>
          <p:cNvPicPr>
            <a:picLocks noChangeAspect="1"/>
          </p:cNvPicPr>
          <p:nvPr/>
        </p:nvPicPr>
        <p:blipFill>
          <a:blip r:embed="rId5"/>
          <a:stretch>
            <a:fillRect/>
          </a:stretch>
        </p:blipFill>
        <p:spPr>
          <a:xfrm>
            <a:off x="6669637" y="4162428"/>
            <a:ext cx="3980952" cy="2561905"/>
          </a:xfrm>
          <a:prstGeom prst="rect">
            <a:avLst/>
          </a:prstGeom>
        </p:spPr>
      </p:pic>
    </p:spTree>
    <p:extLst>
      <p:ext uri="{BB962C8B-B14F-4D97-AF65-F5344CB8AC3E}">
        <p14:creationId xmlns:p14="http://schemas.microsoft.com/office/powerpoint/2010/main" xmlns="" val="3027007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06 </a:t>
            </a:r>
            <a:r>
              <a:rPr lang="zh-CN" altLang="en-US" dirty="0" smtClean="0"/>
              <a:t>软件界面</a:t>
            </a:r>
            <a:endParaRPr lang="zh-CN" altLang="en-US" dirty="0"/>
          </a:p>
        </p:txBody>
      </p:sp>
      <p:sp>
        <p:nvSpPr>
          <p:cNvPr id="4" name="矩形 3"/>
          <p:cNvSpPr/>
          <p:nvPr/>
        </p:nvSpPr>
        <p:spPr>
          <a:xfrm>
            <a:off x="5080337" y="919537"/>
            <a:ext cx="2031325" cy="525657"/>
          </a:xfrm>
          <a:prstGeom prst="rect">
            <a:avLst/>
          </a:prstGeom>
        </p:spPr>
        <p:txBody>
          <a:bodyPr wrap="none">
            <a:spAutoFit/>
          </a:bodyPr>
          <a:lstStyle/>
          <a:p>
            <a:pPr lvl="0">
              <a:lnSpc>
                <a:spcPct val="130000"/>
              </a:lnSpc>
            </a:pPr>
            <a:r>
              <a:rPr lang="zh-CN" altLang="en-US" sz="2400" b="1" dirty="0">
                <a:solidFill>
                  <a:schemeClr val="accent1">
                    <a:lumMod val="50000"/>
                  </a:schemeClr>
                </a:solidFill>
              </a:rPr>
              <a:t>接收发送信息</a:t>
            </a:r>
            <a:endParaRPr lang="en-US" altLang="zh-CN" sz="2400" b="1" dirty="0">
              <a:solidFill>
                <a:schemeClr val="accent1">
                  <a:lumMod val="50000"/>
                </a:schemeClr>
              </a:solidFill>
            </a:endParaRPr>
          </a:p>
        </p:txBody>
      </p:sp>
      <p:pic>
        <p:nvPicPr>
          <p:cNvPr id="3" name="图片 2">
            <a:extLst>
              <a:ext uri="{FF2B5EF4-FFF2-40B4-BE49-F238E27FC236}">
                <a16:creationId xmlns:a16="http://schemas.microsoft.com/office/drawing/2014/main" xmlns="" id="{FB824CC9-FE8A-4E3B-9F8C-281836D5C705}"/>
              </a:ext>
            </a:extLst>
          </p:cNvPr>
          <p:cNvPicPr>
            <a:picLocks noChangeAspect="1"/>
          </p:cNvPicPr>
          <p:nvPr/>
        </p:nvPicPr>
        <p:blipFill>
          <a:blip r:embed="rId2"/>
          <a:stretch>
            <a:fillRect/>
          </a:stretch>
        </p:blipFill>
        <p:spPr>
          <a:xfrm>
            <a:off x="1692856" y="1445194"/>
            <a:ext cx="8806286" cy="5329318"/>
          </a:xfrm>
          <a:prstGeom prst="rect">
            <a:avLst/>
          </a:prstGeom>
        </p:spPr>
      </p:pic>
    </p:spTree>
    <p:extLst>
      <p:ext uri="{BB962C8B-B14F-4D97-AF65-F5344CB8AC3E}">
        <p14:creationId xmlns:p14="http://schemas.microsoft.com/office/powerpoint/2010/main" xmlns="" val="177784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a:t>
            </a:r>
          </a:p>
        </p:txBody>
      </p:sp>
      <p:sp>
        <p:nvSpPr>
          <p:cNvPr id="3" name="文本占位符 2"/>
          <p:cNvSpPr>
            <a:spLocks noGrp="1"/>
          </p:cNvSpPr>
          <p:nvPr>
            <p:ph type="body" sz="quarter" idx="11"/>
          </p:nvPr>
        </p:nvSpPr>
        <p:spPr/>
        <p:txBody>
          <a:bodyPr/>
          <a:lstStyle/>
          <a:p>
            <a:r>
              <a:rPr kumimoji="1" lang="en-US" altLang="zh-CN" sz="6000" dirty="0"/>
              <a:t>01</a:t>
            </a:r>
            <a:endParaRPr kumimoji="1" lang="zh-CN" altLang="en-US" sz="6000" dirty="0"/>
          </a:p>
        </p:txBody>
      </p:sp>
      <p:sp>
        <p:nvSpPr>
          <p:cNvPr id="5" name="文本占位符 4"/>
          <p:cNvSpPr>
            <a:spLocks noGrp="1"/>
          </p:cNvSpPr>
          <p:nvPr>
            <p:ph type="body" sz="quarter" idx="13"/>
          </p:nvPr>
        </p:nvSpPr>
        <p:spPr>
          <a:xfrm>
            <a:off x="2629027" y="1938190"/>
            <a:ext cx="1732331" cy="1135350"/>
          </a:xfrm>
        </p:spPr>
        <p:txBody>
          <a:bodyPr/>
          <a:lstStyle/>
          <a:p>
            <a:r>
              <a:rPr kumimoji="1" lang="en-US" altLang="zh-CN" sz="6000" dirty="0"/>
              <a:t>02</a:t>
            </a:r>
            <a:endParaRPr kumimoji="1" lang="zh-CN" altLang="en-US" sz="6000" dirty="0"/>
          </a:p>
        </p:txBody>
      </p:sp>
      <p:sp>
        <p:nvSpPr>
          <p:cNvPr id="7" name="文本占位符 6"/>
          <p:cNvSpPr>
            <a:spLocks noGrp="1"/>
          </p:cNvSpPr>
          <p:nvPr>
            <p:ph type="body" sz="quarter" idx="15"/>
          </p:nvPr>
        </p:nvSpPr>
        <p:spPr>
          <a:xfrm>
            <a:off x="3968128" y="1938190"/>
            <a:ext cx="1732331" cy="1135350"/>
          </a:xfrm>
        </p:spPr>
        <p:txBody>
          <a:bodyPr/>
          <a:lstStyle/>
          <a:p>
            <a:r>
              <a:rPr kumimoji="1" lang="en-US" altLang="zh-CN" sz="6000" dirty="0"/>
              <a:t>03</a:t>
            </a:r>
            <a:endParaRPr kumimoji="1" lang="zh-CN" altLang="en-US" sz="6000" dirty="0"/>
          </a:p>
        </p:txBody>
      </p:sp>
      <p:sp>
        <p:nvSpPr>
          <p:cNvPr id="9" name="文本占位符 8"/>
          <p:cNvSpPr>
            <a:spLocks noGrp="1"/>
          </p:cNvSpPr>
          <p:nvPr>
            <p:ph type="body" sz="quarter" idx="19"/>
          </p:nvPr>
        </p:nvSpPr>
        <p:spPr>
          <a:xfrm>
            <a:off x="5392345" y="1938190"/>
            <a:ext cx="1732331" cy="1135350"/>
          </a:xfrm>
        </p:spPr>
        <p:txBody>
          <a:bodyPr/>
          <a:lstStyle/>
          <a:p>
            <a:r>
              <a:rPr kumimoji="1" lang="en-US" altLang="zh-CN" sz="6000" dirty="0"/>
              <a:t>04</a:t>
            </a:r>
            <a:endParaRPr kumimoji="1" lang="zh-CN" altLang="en-US" sz="6000" dirty="0"/>
          </a:p>
        </p:txBody>
      </p:sp>
      <p:cxnSp>
        <p:nvCxnSpPr>
          <p:cNvPr id="14" name="直接连接符 13">
            <a:extLst>
              <a:ext uri="{FF2B5EF4-FFF2-40B4-BE49-F238E27FC236}">
                <a16:creationId xmlns:a16="http://schemas.microsoft.com/office/drawing/2014/main" xmlns="" id="{F9AB2799-933D-46B1-AD29-694F0EDBD913}"/>
              </a:ext>
            </a:extLst>
          </p:cNvPr>
          <p:cNvCxnSpPr/>
          <p:nvPr/>
        </p:nvCxnSpPr>
        <p:spPr>
          <a:xfrm>
            <a:off x="2597367" y="1938190"/>
            <a:ext cx="0" cy="4046973"/>
          </a:xfrm>
          <a:prstGeom prst="line">
            <a:avLst/>
          </a:prstGeom>
        </p:spPr>
        <p:style>
          <a:lnRef idx="2">
            <a:schemeClr val="accent5"/>
          </a:lnRef>
          <a:fillRef idx="0">
            <a:schemeClr val="accent5"/>
          </a:fillRef>
          <a:effectRef idx="1">
            <a:schemeClr val="accent5"/>
          </a:effectRef>
          <a:fontRef idx="minor">
            <a:schemeClr val="tx1"/>
          </a:fontRef>
        </p:style>
      </p:cxnSp>
      <p:cxnSp>
        <p:nvCxnSpPr>
          <p:cNvPr id="15" name="直接连接符 14">
            <a:extLst>
              <a:ext uri="{FF2B5EF4-FFF2-40B4-BE49-F238E27FC236}">
                <a16:creationId xmlns:a16="http://schemas.microsoft.com/office/drawing/2014/main" xmlns="" id="{D1141F99-B95D-48D9-9A73-670609716FD6}"/>
              </a:ext>
            </a:extLst>
          </p:cNvPr>
          <p:cNvCxnSpPr/>
          <p:nvPr/>
        </p:nvCxnSpPr>
        <p:spPr>
          <a:xfrm>
            <a:off x="5307229" y="1949442"/>
            <a:ext cx="0" cy="4046973"/>
          </a:xfrm>
          <a:prstGeom prst="line">
            <a:avLst/>
          </a:prstGeom>
        </p:spPr>
        <p:style>
          <a:lnRef idx="2">
            <a:schemeClr val="accent5"/>
          </a:lnRef>
          <a:fillRef idx="0">
            <a:schemeClr val="accent5"/>
          </a:fillRef>
          <a:effectRef idx="1">
            <a:schemeClr val="accent5"/>
          </a:effectRef>
          <a:fontRef idx="minor">
            <a:schemeClr val="tx1"/>
          </a:fontRef>
        </p:style>
      </p:cxnSp>
      <p:sp>
        <p:nvSpPr>
          <p:cNvPr id="19" name="文本框 18">
            <a:extLst>
              <a:ext uri="{FF2B5EF4-FFF2-40B4-BE49-F238E27FC236}">
                <a16:creationId xmlns:a16="http://schemas.microsoft.com/office/drawing/2014/main" xmlns="" id="{109F8933-A3A2-4246-A220-FE01F366F442}"/>
              </a:ext>
            </a:extLst>
          </p:cNvPr>
          <p:cNvSpPr txBox="1"/>
          <p:nvPr/>
        </p:nvSpPr>
        <p:spPr>
          <a:xfrm>
            <a:off x="1543096" y="3475199"/>
            <a:ext cx="615553" cy="1528624"/>
          </a:xfrm>
          <a:prstGeom prst="rect">
            <a:avLst/>
          </a:prstGeom>
          <a:noFill/>
        </p:spPr>
        <p:txBody>
          <a:bodyPr vert="eaVert" wrap="none" rtlCol="0">
            <a:spAutoFit/>
          </a:bodyPr>
          <a:lstStyle/>
          <a:p>
            <a:r>
              <a:rPr kumimoji="1" lang="zh-CN" altLang="en-US" sz="2800" b="1" dirty="0">
                <a:solidFill>
                  <a:schemeClr val="accent1">
                    <a:lumMod val="50000"/>
                  </a:schemeClr>
                </a:solidFill>
              </a:rPr>
              <a:t>背景意义</a:t>
            </a:r>
          </a:p>
        </p:txBody>
      </p:sp>
      <p:sp>
        <p:nvSpPr>
          <p:cNvPr id="21" name="文本框 20">
            <a:extLst>
              <a:ext uri="{FF2B5EF4-FFF2-40B4-BE49-F238E27FC236}">
                <a16:creationId xmlns:a16="http://schemas.microsoft.com/office/drawing/2014/main" xmlns="" id="{AF86C16F-FBB8-497B-8C09-05912050E2BC}"/>
              </a:ext>
            </a:extLst>
          </p:cNvPr>
          <p:cNvSpPr txBox="1"/>
          <p:nvPr/>
        </p:nvSpPr>
        <p:spPr>
          <a:xfrm>
            <a:off x="2935915" y="3475199"/>
            <a:ext cx="615553" cy="1528624"/>
          </a:xfrm>
          <a:prstGeom prst="rect">
            <a:avLst/>
          </a:prstGeom>
          <a:noFill/>
        </p:spPr>
        <p:txBody>
          <a:bodyPr vert="eaVert" wrap="none" rtlCol="0">
            <a:spAutoFit/>
          </a:bodyPr>
          <a:lstStyle/>
          <a:p>
            <a:r>
              <a:rPr kumimoji="1" lang="zh-CN" altLang="en-US" sz="2800" b="1" dirty="0">
                <a:solidFill>
                  <a:schemeClr val="accent1">
                    <a:lumMod val="50000"/>
                  </a:schemeClr>
                </a:solidFill>
              </a:rPr>
              <a:t>项</a:t>
            </a:r>
            <a:r>
              <a:rPr kumimoji="1" lang="zh-CN" altLang="en-US" sz="2800" b="1" dirty="0" smtClean="0">
                <a:solidFill>
                  <a:schemeClr val="accent1">
                    <a:lumMod val="50000"/>
                  </a:schemeClr>
                </a:solidFill>
              </a:rPr>
              <a:t>目进度</a:t>
            </a:r>
            <a:endParaRPr kumimoji="1" lang="zh-CN" altLang="en-US" sz="2800" b="1" dirty="0">
              <a:solidFill>
                <a:schemeClr val="accent1">
                  <a:lumMod val="50000"/>
                </a:schemeClr>
              </a:solidFill>
            </a:endParaRPr>
          </a:p>
        </p:txBody>
      </p:sp>
      <p:sp>
        <p:nvSpPr>
          <p:cNvPr id="22" name="文本框 21">
            <a:extLst>
              <a:ext uri="{FF2B5EF4-FFF2-40B4-BE49-F238E27FC236}">
                <a16:creationId xmlns:a16="http://schemas.microsoft.com/office/drawing/2014/main" xmlns="" id="{A01B29C6-4331-43F7-A3A6-FA50AA816056}"/>
              </a:ext>
            </a:extLst>
          </p:cNvPr>
          <p:cNvSpPr txBox="1"/>
          <p:nvPr/>
        </p:nvSpPr>
        <p:spPr>
          <a:xfrm>
            <a:off x="4291566" y="3475199"/>
            <a:ext cx="615553" cy="1528624"/>
          </a:xfrm>
          <a:prstGeom prst="rect">
            <a:avLst/>
          </a:prstGeom>
          <a:noFill/>
        </p:spPr>
        <p:txBody>
          <a:bodyPr vert="eaVert" wrap="none" rtlCol="0">
            <a:spAutoFit/>
          </a:bodyPr>
          <a:lstStyle/>
          <a:p>
            <a:r>
              <a:rPr kumimoji="1" lang="zh-CN" altLang="en-US" sz="2800" b="1" dirty="0">
                <a:solidFill>
                  <a:schemeClr val="accent1">
                    <a:lumMod val="50000"/>
                  </a:schemeClr>
                </a:solidFill>
              </a:rPr>
              <a:t>需求分析</a:t>
            </a:r>
          </a:p>
        </p:txBody>
      </p:sp>
      <p:sp>
        <p:nvSpPr>
          <p:cNvPr id="23" name="文本框 22">
            <a:extLst>
              <a:ext uri="{FF2B5EF4-FFF2-40B4-BE49-F238E27FC236}">
                <a16:creationId xmlns:a16="http://schemas.microsoft.com/office/drawing/2014/main" xmlns="" id="{8F173C70-FD02-4C2A-AA83-7BE9E3082282}"/>
              </a:ext>
            </a:extLst>
          </p:cNvPr>
          <p:cNvSpPr txBox="1"/>
          <p:nvPr/>
        </p:nvSpPr>
        <p:spPr>
          <a:xfrm>
            <a:off x="5630667" y="3475199"/>
            <a:ext cx="615553" cy="1528624"/>
          </a:xfrm>
          <a:prstGeom prst="rect">
            <a:avLst/>
          </a:prstGeom>
          <a:noFill/>
        </p:spPr>
        <p:txBody>
          <a:bodyPr vert="eaVert" wrap="none" rtlCol="0">
            <a:spAutoFit/>
          </a:bodyPr>
          <a:lstStyle/>
          <a:p>
            <a:r>
              <a:rPr kumimoji="1" lang="zh-CN" altLang="en-US" sz="2800" b="1" dirty="0">
                <a:solidFill>
                  <a:schemeClr val="accent1">
                    <a:lumMod val="50000"/>
                  </a:schemeClr>
                </a:solidFill>
              </a:rPr>
              <a:t>架构设计</a:t>
            </a:r>
          </a:p>
        </p:txBody>
      </p:sp>
      <p:cxnSp>
        <p:nvCxnSpPr>
          <p:cNvPr id="24" name="直接连接符 23">
            <a:extLst>
              <a:ext uri="{FF2B5EF4-FFF2-40B4-BE49-F238E27FC236}">
                <a16:creationId xmlns:a16="http://schemas.microsoft.com/office/drawing/2014/main" xmlns="" id="{44AD9742-B992-4F70-B247-FF888EEF22F4}"/>
              </a:ext>
            </a:extLst>
          </p:cNvPr>
          <p:cNvCxnSpPr/>
          <p:nvPr/>
        </p:nvCxnSpPr>
        <p:spPr>
          <a:xfrm>
            <a:off x="7888504" y="1949441"/>
            <a:ext cx="0" cy="4046973"/>
          </a:xfrm>
          <a:prstGeom prst="line">
            <a:avLst/>
          </a:prstGeom>
        </p:spPr>
        <p:style>
          <a:lnRef idx="2">
            <a:schemeClr val="accent5"/>
          </a:lnRef>
          <a:fillRef idx="0">
            <a:schemeClr val="accent5"/>
          </a:fillRef>
          <a:effectRef idx="1">
            <a:schemeClr val="accent5"/>
          </a:effectRef>
          <a:fontRef idx="minor">
            <a:schemeClr val="tx1"/>
          </a:fontRef>
        </p:style>
      </p:cxnSp>
      <p:sp>
        <p:nvSpPr>
          <p:cNvPr id="28" name="文本占位符 8">
            <a:extLst>
              <a:ext uri="{FF2B5EF4-FFF2-40B4-BE49-F238E27FC236}">
                <a16:creationId xmlns:a16="http://schemas.microsoft.com/office/drawing/2014/main" xmlns="" id="{87ECCB14-2BE7-4095-A13A-75DD3CB0A25C}"/>
              </a:ext>
            </a:extLst>
          </p:cNvPr>
          <p:cNvSpPr txBox="1">
            <a:spLocks/>
          </p:cNvSpPr>
          <p:nvPr/>
        </p:nvSpPr>
        <p:spPr>
          <a:xfrm>
            <a:off x="6640425" y="1949441"/>
            <a:ext cx="1732331" cy="1135350"/>
          </a:xfrm>
          <a:prstGeom prst="rect">
            <a:avLst/>
          </a:prstGeom>
        </p:spPr>
        <p:txBody>
          <a:bodyPr/>
          <a:lstStyle>
            <a:lvl1pPr marL="0" indent="0" algn="l" defTabSz="914400" rtl="0" eaLnBrk="1" latinLnBrk="0" hangingPunct="1">
              <a:lnSpc>
                <a:spcPct val="90000"/>
              </a:lnSpc>
              <a:spcBef>
                <a:spcPts val="1000"/>
              </a:spcBef>
              <a:buFont typeface="Arial" pitchFamily="34" charset="0"/>
              <a:buNone/>
              <a:defRPr sz="8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kumimoji="1" lang="en-US" altLang="zh-CN" sz="6000" dirty="0"/>
              <a:t>05</a:t>
            </a:r>
            <a:endParaRPr kumimoji="1" lang="zh-CN" altLang="en-US" sz="6000" dirty="0"/>
          </a:p>
        </p:txBody>
      </p:sp>
      <p:sp>
        <p:nvSpPr>
          <p:cNvPr id="29" name="文本占位符 8">
            <a:extLst>
              <a:ext uri="{FF2B5EF4-FFF2-40B4-BE49-F238E27FC236}">
                <a16:creationId xmlns:a16="http://schemas.microsoft.com/office/drawing/2014/main" xmlns="" id="{5CD2E4C9-729C-4C0D-877E-37EC1918A910}"/>
              </a:ext>
            </a:extLst>
          </p:cNvPr>
          <p:cNvSpPr txBox="1">
            <a:spLocks/>
          </p:cNvSpPr>
          <p:nvPr/>
        </p:nvSpPr>
        <p:spPr>
          <a:xfrm>
            <a:off x="7948678" y="1936021"/>
            <a:ext cx="1732331" cy="1135350"/>
          </a:xfrm>
          <a:prstGeom prst="rect">
            <a:avLst/>
          </a:prstGeom>
        </p:spPr>
        <p:txBody>
          <a:bodyPr/>
          <a:lstStyle>
            <a:lvl1pPr marL="0" indent="0" algn="l" defTabSz="914400" rtl="0" eaLnBrk="1" latinLnBrk="0" hangingPunct="1">
              <a:lnSpc>
                <a:spcPct val="90000"/>
              </a:lnSpc>
              <a:spcBef>
                <a:spcPts val="1000"/>
              </a:spcBef>
              <a:buFont typeface="Arial" pitchFamily="34" charset="0"/>
              <a:buNone/>
              <a:defRPr sz="8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kumimoji="1" lang="en-US" altLang="zh-CN" sz="6000" dirty="0"/>
              <a:t>06</a:t>
            </a:r>
            <a:endParaRPr kumimoji="1" lang="zh-CN" altLang="en-US" sz="6000" dirty="0"/>
          </a:p>
        </p:txBody>
      </p:sp>
      <p:sp>
        <p:nvSpPr>
          <p:cNvPr id="36" name="文本框 35">
            <a:extLst>
              <a:ext uri="{FF2B5EF4-FFF2-40B4-BE49-F238E27FC236}">
                <a16:creationId xmlns:a16="http://schemas.microsoft.com/office/drawing/2014/main" xmlns="" id="{93E35B13-947D-48E5-B9B0-B3FA9608C211}"/>
              </a:ext>
            </a:extLst>
          </p:cNvPr>
          <p:cNvSpPr txBox="1"/>
          <p:nvPr/>
        </p:nvSpPr>
        <p:spPr>
          <a:xfrm>
            <a:off x="6949514" y="3492823"/>
            <a:ext cx="615553" cy="1528624"/>
          </a:xfrm>
          <a:prstGeom prst="rect">
            <a:avLst/>
          </a:prstGeom>
          <a:noFill/>
        </p:spPr>
        <p:txBody>
          <a:bodyPr vert="eaVert" wrap="none" rtlCol="0">
            <a:spAutoFit/>
          </a:bodyPr>
          <a:lstStyle/>
          <a:p>
            <a:r>
              <a:rPr kumimoji="1" lang="zh-CN" altLang="en-US" sz="2800" b="1" dirty="0">
                <a:solidFill>
                  <a:schemeClr val="accent1">
                    <a:lumMod val="50000"/>
                  </a:schemeClr>
                </a:solidFill>
              </a:rPr>
              <a:t>过程设计</a:t>
            </a:r>
          </a:p>
        </p:txBody>
      </p:sp>
      <p:sp>
        <p:nvSpPr>
          <p:cNvPr id="37" name="文本框 36">
            <a:extLst>
              <a:ext uri="{FF2B5EF4-FFF2-40B4-BE49-F238E27FC236}">
                <a16:creationId xmlns:a16="http://schemas.microsoft.com/office/drawing/2014/main" xmlns="" id="{157C6CE2-DF43-44F7-AA66-349710AB2964}"/>
              </a:ext>
            </a:extLst>
          </p:cNvPr>
          <p:cNvSpPr txBox="1"/>
          <p:nvPr/>
        </p:nvSpPr>
        <p:spPr>
          <a:xfrm>
            <a:off x="8306061" y="3475199"/>
            <a:ext cx="615553" cy="1528624"/>
          </a:xfrm>
          <a:prstGeom prst="rect">
            <a:avLst/>
          </a:prstGeom>
          <a:noFill/>
        </p:spPr>
        <p:txBody>
          <a:bodyPr vert="eaVert" wrap="none" rtlCol="0">
            <a:spAutoFit/>
          </a:bodyPr>
          <a:lstStyle>
            <a:defPPr>
              <a:defRPr lang="zh-CN"/>
            </a:defPPr>
            <a:lvl1pPr>
              <a:defRPr kumimoji="1" sz="2800" b="1">
                <a:solidFill>
                  <a:schemeClr val="accent1">
                    <a:lumMod val="50000"/>
                  </a:schemeClr>
                </a:solidFill>
              </a:defRPr>
            </a:lvl1pPr>
          </a:lstStyle>
          <a:p>
            <a:r>
              <a:rPr lang="zh-CN" altLang="en-US" dirty="0"/>
              <a:t>软件界面</a:t>
            </a:r>
          </a:p>
        </p:txBody>
      </p:sp>
      <p:sp>
        <p:nvSpPr>
          <p:cNvPr id="38" name="文本占位符 8">
            <a:extLst>
              <a:ext uri="{FF2B5EF4-FFF2-40B4-BE49-F238E27FC236}">
                <a16:creationId xmlns:a16="http://schemas.microsoft.com/office/drawing/2014/main" xmlns="" id="{DD1BC1D7-77AC-40BD-9D6C-A8CA8145B49D}"/>
              </a:ext>
            </a:extLst>
          </p:cNvPr>
          <p:cNvSpPr txBox="1">
            <a:spLocks/>
          </p:cNvSpPr>
          <p:nvPr/>
        </p:nvSpPr>
        <p:spPr>
          <a:xfrm>
            <a:off x="9418301" y="1936021"/>
            <a:ext cx="1732331" cy="1135350"/>
          </a:xfrm>
          <a:prstGeom prst="rect">
            <a:avLst/>
          </a:prstGeom>
        </p:spPr>
        <p:txBody>
          <a:bodyPr/>
          <a:lstStyle>
            <a:lvl1pPr marL="0" indent="0" algn="l" defTabSz="914400" rtl="0" eaLnBrk="1" latinLnBrk="0" hangingPunct="1">
              <a:lnSpc>
                <a:spcPct val="90000"/>
              </a:lnSpc>
              <a:spcBef>
                <a:spcPts val="1000"/>
              </a:spcBef>
              <a:buFont typeface="Arial" pitchFamily="34" charset="0"/>
              <a:buNone/>
              <a:defRPr sz="8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kumimoji="1" lang="en-US" altLang="zh-CN" sz="6000" dirty="0"/>
              <a:t>07</a:t>
            </a:r>
            <a:endParaRPr kumimoji="1" lang="zh-CN" altLang="en-US" sz="6000" dirty="0"/>
          </a:p>
        </p:txBody>
      </p:sp>
      <p:sp>
        <p:nvSpPr>
          <p:cNvPr id="39" name="文本框 38">
            <a:extLst>
              <a:ext uri="{FF2B5EF4-FFF2-40B4-BE49-F238E27FC236}">
                <a16:creationId xmlns:a16="http://schemas.microsoft.com/office/drawing/2014/main" xmlns="" id="{AB7265F0-EF9C-43D3-9AD7-3C9A1E53A603}"/>
              </a:ext>
            </a:extLst>
          </p:cNvPr>
          <p:cNvSpPr txBox="1"/>
          <p:nvPr/>
        </p:nvSpPr>
        <p:spPr>
          <a:xfrm>
            <a:off x="9681009" y="3429000"/>
            <a:ext cx="615553" cy="1887696"/>
          </a:xfrm>
          <a:prstGeom prst="rect">
            <a:avLst/>
          </a:prstGeom>
          <a:noFill/>
        </p:spPr>
        <p:txBody>
          <a:bodyPr vert="eaVert" wrap="none" rtlCol="0">
            <a:spAutoFit/>
          </a:bodyPr>
          <a:lstStyle/>
          <a:p>
            <a:r>
              <a:rPr kumimoji="1" lang="zh-CN" altLang="en-US" sz="2800" b="1" dirty="0" smtClean="0">
                <a:solidFill>
                  <a:schemeClr val="accent1">
                    <a:lumMod val="50000"/>
                  </a:schemeClr>
                </a:solidFill>
              </a:rPr>
              <a:t>遇到的问题</a:t>
            </a:r>
            <a:endParaRPr kumimoji="1" lang="zh-CN" altLang="en-US" sz="2800" b="1" dirty="0">
              <a:solidFill>
                <a:schemeClr val="accent1">
                  <a:lumMod val="50000"/>
                </a:schemeClr>
              </a:solidFill>
            </a:endParaRPr>
          </a:p>
        </p:txBody>
      </p:sp>
      <p:cxnSp>
        <p:nvCxnSpPr>
          <p:cNvPr id="40" name="直接连接符 39">
            <a:extLst>
              <a:ext uri="{FF2B5EF4-FFF2-40B4-BE49-F238E27FC236}">
                <a16:creationId xmlns:a16="http://schemas.microsoft.com/office/drawing/2014/main" xmlns="" id="{0E400E93-8AE1-4B08-BA8F-11E6DE8B4E2C}"/>
              </a:ext>
            </a:extLst>
          </p:cNvPr>
          <p:cNvCxnSpPr/>
          <p:nvPr/>
        </p:nvCxnSpPr>
        <p:spPr>
          <a:xfrm>
            <a:off x="10584079" y="1936021"/>
            <a:ext cx="0" cy="4046973"/>
          </a:xfrm>
          <a:prstGeom prst="line">
            <a:avLst/>
          </a:prstGeom>
        </p:spPr>
        <p:style>
          <a:lnRef idx="2">
            <a:schemeClr val="accent5"/>
          </a:lnRef>
          <a:fillRef idx="0">
            <a:schemeClr val="accent5"/>
          </a:fillRef>
          <a:effectRef idx="1">
            <a:schemeClr val="accent5"/>
          </a:effectRef>
          <a:fontRef idx="minor">
            <a:schemeClr val="tx1"/>
          </a:fontRef>
        </p:style>
      </p:cxnSp>
      <p:sp>
        <p:nvSpPr>
          <p:cNvPr id="25" name="文本占位符 8">
            <a:extLst>
              <a:ext uri="{FF2B5EF4-FFF2-40B4-BE49-F238E27FC236}">
                <a16:creationId xmlns:a16="http://schemas.microsoft.com/office/drawing/2014/main" xmlns="" id="{DD1BC1D7-77AC-40BD-9D6C-A8CA8145B49D}"/>
              </a:ext>
            </a:extLst>
          </p:cNvPr>
          <p:cNvSpPr txBox="1">
            <a:spLocks/>
          </p:cNvSpPr>
          <p:nvPr/>
        </p:nvSpPr>
        <p:spPr>
          <a:xfrm>
            <a:off x="10584079" y="1936021"/>
            <a:ext cx="1732331" cy="1135350"/>
          </a:xfrm>
          <a:prstGeom prst="rect">
            <a:avLst/>
          </a:prstGeom>
        </p:spPr>
        <p:txBody>
          <a:bodyPr/>
          <a:lstStyle>
            <a:lvl1pPr marL="0" indent="0" algn="l" defTabSz="914400" rtl="0" eaLnBrk="1" latinLnBrk="0" hangingPunct="1">
              <a:lnSpc>
                <a:spcPct val="90000"/>
              </a:lnSpc>
              <a:spcBef>
                <a:spcPts val="1000"/>
              </a:spcBef>
              <a:buFont typeface="Arial" pitchFamily="34" charset="0"/>
              <a:buNone/>
              <a:defRPr sz="8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kumimoji="1" lang="en-US" altLang="zh-CN" sz="6000" dirty="0" smtClean="0"/>
              <a:t>08</a:t>
            </a:r>
            <a:endParaRPr kumimoji="1" lang="zh-CN" altLang="en-US" sz="6000" dirty="0"/>
          </a:p>
        </p:txBody>
      </p:sp>
      <p:sp>
        <p:nvSpPr>
          <p:cNvPr id="26" name="文本框 38">
            <a:extLst>
              <a:ext uri="{FF2B5EF4-FFF2-40B4-BE49-F238E27FC236}">
                <a16:creationId xmlns:a16="http://schemas.microsoft.com/office/drawing/2014/main" xmlns="" id="{AB7265F0-EF9C-43D3-9AD7-3C9A1E53A603}"/>
              </a:ext>
            </a:extLst>
          </p:cNvPr>
          <p:cNvSpPr txBox="1"/>
          <p:nvPr/>
        </p:nvSpPr>
        <p:spPr>
          <a:xfrm>
            <a:off x="10842855" y="3492823"/>
            <a:ext cx="615553" cy="2246769"/>
          </a:xfrm>
          <a:prstGeom prst="rect">
            <a:avLst/>
          </a:prstGeom>
          <a:noFill/>
        </p:spPr>
        <p:txBody>
          <a:bodyPr vert="eaVert" wrap="none" rtlCol="0">
            <a:spAutoFit/>
          </a:bodyPr>
          <a:lstStyle/>
          <a:p>
            <a:r>
              <a:rPr kumimoji="1" lang="zh-CN" altLang="en-US" sz="2800" b="1" dirty="0" smtClean="0">
                <a:solidFill>
                  <a:schemeClr val="accent1">
                    <a:lumMod val="50000"/>
                  </a:schemeClr>
                </a:solidFill>
              </a:rPr>
              <a:t>后续完成计划</a:t>
            </a:r>
            <a:endParaRPr kumimoji="1" lang="zh-CN" altLang="en-US" sz="2800" b="1" dirty="0">
              <a:solidFill>
                <a:schemeClr val="accent1">
                  <a:lumMod val="50000"/>
                </a:schemeClr>
              </a:solidFill>
            </a:endParaRPr>
          </a:p>
        </p:txBody>
      </p:sp>
      <p:cxnSp>
        <p:nvCxnSpPr>
          <p:cNvPr id="27" name="直接连接符 26">
            <a:extLst>
              <a:ext uri="{FF2B5EF4-FFF2-40B4-BE49-F238E27FC236}">
                <a16:creationId xmlns:a16="http://schemas.microsoft.com/office/drawing/2014/main" xmlns="" id="{0E400E93-8AE1-4B08-BA8F-11E6DE8B4E2C}"/>
              </a:ext>
            </a:extLst>
          </p:cNvPr>
          <p:cNvCxnSpPr/>
          <p:nvPr/>
        </p:nvCxnSpPr>
        <p:spPr>
          <a:xfrm>
            <a:off x="11648089" y="1936021"/>
            <a:ext cx="0" cy="4046973"/>
          </a:xfrm>
          <a:prstGeom prst="line">
            <a:avLst/>
          </a:prstGeom>
        </p:spPr>
        <p:style>
          <a:lnRef idx="2">
            <a:schemeClr val="accent5"/>
          </a:lnRef>
          <a:fillRef idx="0">
            <a:schemeClr val="accent5"/>
          </a:fillRef>
          <a:effectRef idx="1">
            <a:schemeClr val="accent5"/>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b="1" dirty="0">
                <a:latin typeface="微软雅黑" pitchFamily="34" charset="-122"/>
                <a:ea typeface="微软雅黑" pitchFamily="34" charset="-122"/>
              </a:rPr>
              <a:t>中期报告 </a:t>
            </a:r>
            <a:r>
              <a:rPr lang="en-US" altLang="zh-CN" b="1" dirty="0">
                <a:latin typeface="微软雅黑" pitchFamily="34" charset="-122"/>
                <a:ea typeface="微软雅黑" pitchFamily="34" charset="-122"/>
              </a:rPr>
              <a:t>| </a:t>
            </a:r>
            <a:r>
              <a:rPr lang="zh-CN" altLang="en-US" b="1" dirty="0" smtClean="0">
                <a:latin typeface="微软雅黑" pitchFamily="34" charset="-122"/>
                <a:ea typeface="微软雅黑" pitchFamily="34" charset="-122"/>
              </a:rPr>
              <a:t>网络与串口调试助手的设计与实现</a:t>
            </a:r>
            <a:endParaRPr lang="en-US" altLang="zh-CN" b="1" dirty="0">
              <a:latin typeface="微软雅黑" pitchFamily="34" charset="-122"/>
              <a:ea typeface="微软雅黑" pitchFamily="34" charset="-122"/>
            </a:endParaRPr>
          </a:p>
        </p:txBody>
      </p:sp>
      <p:sp>
        <p:nvSpPr>
          <p:cNvPr id="3" name="文本占位符 2"/>
          <p:cNvSpPr>
            <a:spLocks noGrp="1"/>
          </p:cNvSpPr>
          <p:nvPr>
            <p:ph type="body" sz="quarter" idx="12"/>
          </p:nvPr>
        </p:nvSpPr>
        <p:spPr/>
        <p:txBody>
          <a:bodyPr/>
          <a:lstStyle/>
          <a:p>
            <a:r>
              <a:rPr kumimoji="1" lang="en-US" altLang="zh-CN" dirty="0" smtClean="0"/>
              <a:t>07</a:t>
            </a:r>
            <a:endParaRPr kumimoji="1" lang="zh-CN" altLang="en-US" dirty="0"/>
          </a:p>
        </p:txBody>
      </p:sp>
      <p:sp>
        <p:nvSpPr>
          <p:cNvPr id="4" name="文本占位符 3"/>
          <p:cNvSpPr>
            <a:spLocks noGrp="1"/>
          </p:cNvSpPr>
          <p:nvPr>
            <p:ph type="body" sz="quarter" idx="13"/>
          </p:nvPr>
        </p:nvSpPr>
        <p:spPr/>
        <p:txBody>
          <a:bodyPr/>
          <a:lstStyle/>
          <a:p>
            <a:r>
              <a:rPr kumimoji="1" lang="zh-CN" altLang="en-US" dirty="0" smtClean="0"/>
              <a:t>遇到的问题</a:t>
            </a:r>
            <a:endParaRPr kumimoji="1" lang="zh-CN" altLang="en-US" dirty="0"/>
          </a:p>
        </p:txBody>
      </p:sp>
      <p:pic>
        <p:nvPicPr>
          <p:cNvPr id="6" name="图片占位符 5"/>
          <p:cNvPicPr>
            <a:picLocks noGrp="1" noChangeAspect="1"/>
          </p:cNvPicPr>
          <p:nvPr>
            <p:ph type="pic" sz="quarter" idx="14"/>
          </p:nvPr>
        </p:nvPicPr>
        <p:blipFill>
          <a:blip r:embed="rId2">
            <a:extLst>
              <a:ext uri="{28A0092B-C50C-407E-A947-70E740481C1C}">
                <a14:useLocalDpi xmlns:a14="http://schemas.microsoft.com/office/drawing/2010/main" xmlns="" val="0"/>
              </a:ext>
            </a:extLst>
          </a:blip>
          <a:srcRect l="12394" r="12394"/>
          <a:stretch>
            <a:fillRect/>
          </a:stretch>
        </p:blipFill>
        <p:spPr/>
      </p:pic>
    </p:spTree>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07 </a:t>
            </a:r>
            <a:r>
              <a:rPr lang="zh-CN" altLang="en-US" dirty="0"/>
              <a:t>遇到的问题</a:t>
            </a:r>
          </a:p>
        </p:txBody>
      </p:sp>
      <p:sp>
        <p:nvSpPr>
          <p:cNvPr id="345" name="环形箭头 344"/>
          <p:cNvSpPr/>
          <p:nvPr/>
        </p:nvSpPr>
        <p:spPr>
          <a:xfrm>
            <a:off x="1664098" y="816668"/>
            <a:ext cx="2718974" cy="2719387"/>
          </a:xfrm>
          <a:prstGeom prst="circularArrow">
            <a:avLst>
              <a:gd name="adj1" fmla="val 10980"/>
              <a:gd name="adj2" fmla="val 1142322"/>
              <a:gd name="adj3" fmla="val 4500000"/>
              <a:gd name="adj4" fmla="val 10800000"/>
              <a:gd name="adj5" fmla="val 12500"/>
            </a:avLst>
          </a:prstGeom>
          <a:solidFill>
            <a:schemeClr val="accent1">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6" name="任意多边形 4"/>
          <p:cNvSpPr/>
          <p:nvPr/>
        </p:nvSpPr>
        <p:spPr>
          <a:xfrm>
            <a:off x="2265081" y="1764926"/>
            <a:ext cx="1510881" cy="755259"/>
          </a:xfrm>
          <a:custGeom>
            <a:avLst/>
            <a:gdLst>
              <a:gd name="connsiteX0" fmla="*/ 0 w 1449298"/>
              <a:gd name="connsiteY0" fmla="*/ 0 h 724475"/>
              <a:gd name="connsiteX1" fmla="*/ 1449298 w 1449298"/>
              <a:gd name="connsiteY1" fmla="*/ 0 h 724475"/>
              <a:gd name="connsiteX2" fmla="*/ 1449298 w 1449298"/>
              <a:gd name="connsiteY2" fmla="*/ 724475 h 724475"/>
              <a:gd name="connsiteX3" fmla="*/ 0 w 1449298"/>
              <a:gd name="connsiteY3" fmla="*/ 724475 h 724475"/>
              <a:gd name="connsiteX4" fmla="*/ 0 w 1449298"/>
              <a:gd name="connsiteY4" fmla="*/ 0 h 72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298" h="724475">
                <a:moveTo>
                  <a:pt x="0" y="0"/>
                </a:moveTo>
                <a:lnTo>
                  <a:pt x="1449298" y="0"/>
                </a:lnTo>
                <a:lnTo>
                  <a:pt x="1449298" y="724475"/>
                </a:lnTo>
                <a:lnTo>
                  <a:pt x="0" y="7244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2000" b="1" kern="1200" dirty="0">
                <a:solidFill>
                  <a:schemeClr val="accent1">
                    <a:lumMod val="50000"/>
                  </a:schemeClr>
                </a:solidFill>
              </a:rPr>
              <a:t>？</a:t>
            </a:r>
          </a:p>
        </p:txBody>
      </p:sp>
      <p:sp>
        <p:nvSpPr>
          <p:cNvPr id="347" name="形状 346"/>
          <p:cNvSpPr/>
          <p:nvPr/>
        </p:nvSpPr>
        <p:spPr>
          <a:xfrm>
            <a:off x="908913" y="2379158"/>
            <a:ext cx="2718974" cy="2719387"/>
          </a:xfrm>
          <a:prstGeom prst="leftCircularArrow">
            <a:avLst>
              <a:gd name="adj1" fmla="val 10980"/>
              <a:gd name="adj2" fmla="val 1142322"/>
              <a:gd name="adj3" fmla="val 6300000"/>
              <a:gd name="adj4" fmla="val 18900000"/>
              <a:gd name="adj5" fmla="val 12500"/>
            </a:avLst>
          </a:prstGeom>
          <a:solidFill>
            <a:schemeClr val="accent1">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8" name="任意多边形 7"/>
          <p:cNvSpPr/>
          <p:nvPr/>
        </p:nvSpPr>
        <p:spPr>
          <a:xfrm>
            <a:off x="1512959" y="3369979"/>
            <a:ext cx="1510881" cy="755259"/>
          </a:xfrm>
          <a:custGeom>
            <a:avLst/>
            <a:gdLst>
              <a:gd name="connsiteX0" fmla="*/ 0 w 1449298"/>
              <a:gd name="connsiteY0" fmla="*/ 0 h 724475"/>
              <a:gd name="connsiteX1" fmla="*/ 1449298 w 1449298"/>
              <a:gd name="connsiteY1" fmla="*/ 0 h 724475"/>
              <a:gd name="connsiteX2" fmla="*/ 1449298 w 1449298"/>
              <a:gd name="connsiteY2" fmla="*/ 724475 h 724475"/>
              <a:gd name="connsiteX3" fmla="*/ 0 w 1449298"/>
              <a:gd name="connsiteY3" fmla="*/ 724475 h 724475"/>
              <a:gd name="connsiteX4" fmla="*/ 0 w 1449298"/>
              <a:gd name="connsiteY4" fmla="*/ 0 h 72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298" h="724475">
                <a:moveTo>
                  <a:pt x="0" y="0"/>
                </a:moveTo>
                <a:lnTo>
                  <a:pt x="1449298" y="0"/>
                </a:lnTo>
                <a:lnTo>
                  <a:pt x="1449298" y="724475"/>
                </a:lnTo>
                <a:lnTo>
                  <a:pt x="0" y="7244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zh-CN" altLang="en-US" sz="2000" b="1" dirty="0">
                <a:solidFill>
                  <a:schemeClr val="accent1">
                    <a:lumMod val="50000"/>
                  </a:schemeClr>
                </a:solidFill>
              </a:rPr>
              <a:t>问题总结</a:t>
            </a:r>
          </a:p>
        </p:txBody>
      </p:sp>
      <p:sp>
        <p:nvSpPr>
          <p:cNvPr id="349" name="空心弧 348"/>
          <p:cNvSpPr/>
          <p:nvPr/>
        </p:nvSpPr>
        <p:spPr>
          <a:xfrm>
            <a:off x="1857618" y="4128628"/>
            <a:ext cx="2336020" cy="2336956"/>
          </a:xfrm>
          <a:prstGeom prst="blockArc">
            <a:avLst>
              <a:gd name="adj1" fmla="val 13500000"/>
              <a:gd name="adj2" fmla="val 10800000"/>
              <a:gd name="adj3" fmla="val 12740"/>
            </a:avLst>
          </a:prstGeom>
          <a:solidFill>
            <a:schemeClr val="accent1">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0" name="任意多边形 10"/>
          <p:cNvSpPr/>
          <p:nvPr/>
        </p:nvSpPr>
        <p:spPr>
          <a:xfrm>
            <a:off x="2268655" y="4943768"/>
            <a:ext cx="1510881" cy="755259"/>
          </a:xfrm>
          <a:custGeom>
            <a:avLst/>
            <a:gdLst>
              <a:gd name="connsiteX0" fmla="*/ 0 w 1449298"/>
              <a:gd name="connsiteY0" fmla="*/ 0 h 724475"/>
              <a:gd name="connsiteX1" fmla="*/ 1449298 w 1449298"/>
              <a:gd name="connsiteY1" fmla="*/ 0 h 724475"/>
              <a:gd name="connsiteX2" fmla="*/ 1449298 w 1449298"/>
              <a:gd name="connsiteY2" fmla="*/ 724475 h 724475"/>
              <a:gd name="connsiteX3" fmla="*/ 0 w 1449298"/>
              <a:gd name="connsiteY3" fmla="*/ 724475 h 724475"/>
              <a:gd name="connsiteX4" fmla="*/ 0 w 1449298"/>
              <a:gd name="connsiteY4" fmla="*/ 0 h 72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298" h="724475">
                <a:moveTo>
                  <a:pt x="0" y="0"/>
                </a:moveTo>
                <a:lnTo>
                  <a:pt x="1449298" y="0"/>
                </a:lnTo>
                <a:lnTo>
                  <a:pt x="1449298" y="724475"/>
                </a:lnTo>
                <a:lnTo>
                  <a:pt x="0" y="7244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955" tIns="20955" rIns="20955" bIns="20955" numCol="1" spcCol="1270" anchor="ctr" anchorCtr="0">
            <a:noAutofit/>
          </a:bodyPr>
          <a:lstStyle/>
          <a:p>
            <a:pPr algn="ctr" defTabSz="1466850">
              <a:lnSpc>
                <a:spcPct val="90000"/>
              </a:lnSpc>
              <a:spcBef>
                <a:spcPct val="0"/>
              </a:spcBef>
              <a:spcAft>
                <a:spcPct val="35000"/>
              </a:spcAft>
            </a:pPr>
            <a:r>
              <a:rPr lang="zh-CN" altLang="en-US" sz="2000" b="1" dirty="0">
                <a:solidFill>
                  <a:schemeClr val="accent1">
                    <a:lumMod val="50000"/>
                  </a:schemeClr>
                </a:solidFill>
              </a:rPr>
              <a:t>？</a:t>
            </a:r>
          </a:p>
        </p:txBody>
      </p:sp>
      <p:sp>
        <p:nvSpPr>
          <p:cNvPr id="352" name="文本框 351"/>
          <p:cNvSpPr txBox="1"/>
          <p:nvPr/>
        </p:nvSpPr>
        <p:spPr>
          <a:xfrm>
            <a:off x="5311098" y="2137915"/>
            <a:ext cx="845103" cy="769441"/>
          </a:xfrm>
          <a:prstGeom prst="rect">
            <a:avLst/>
          </a:prstGeom>
          <a:noFill/>
        </p:spPr>
        <p:txBody>
          <a:bodyPr wrap="none" rtlCol="0">
            <a:spAutoFit/>
          </a:bodyPr>
          <a:lstStyle/>
          <a:p>
            <a:r>
              <a:rPr lang="en-US" altLang="zh-CN" sz="4400" dirty="0">
                <a:solidFill>
                  <a:schemeClr val="accent1">
                    <a:lumMod val="50000"/>
                  </a:schemeClr>
                </a:solidFill>
              </a:rPr>
              <a:t>01</a:t>
            </a:r>
            <a:endParaRPr lang="zh-CN" altLang="en-US" sz="4400" dirty="0">
              <a:solidFill>
                <a:schemeClr val="accent1">
                  <a:lumMod val="50000"/>
                </a:schemeClr>
              </a:solidFill>
            </a:endParaRPr>
          </a:p>
        </p:txBody>
      </p:sp>
      <p:grpSp>
        <p:nvGrpSpPr>
          <p:cNvPr id="353" name="组合 22"/>
          <p:cNvGrpSpPr/>
          <p:nvPr/>
        </p:nvGrpSpPr>
        <p:grpSpPr>
          <a:xfrm rot="11641273">
            <a:off x="5833131" y="2151495"/>
            <a:ext cx="353725" cy="1127475"/>
            <a:chOff x="10412" y="854555"/>
            <a:chExt cx="1615188" cy="5148312"/>
          </a:xfrm>
        </p:grpSpPr>
        <p:cxnSp>
          <p:nvCxnSpPr>
            <p:cNvPr id="354" name="直接连接符 23"/>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55" name="矩形 354"/>
            <p:cNvSpPr/>
            <p:nvPr/>
          </p:nvSpPr>
          <p:spPr>
            <a:xfrm rot="865294">
              <a:off x="10412" y="854555"/>
              <a:ext cx="1216950"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357" name="文本框 356"/>
          <p:cNvSpPr txBox="1"/>
          <p:nvPr/>
        </p:nvSpPr>
        <p:spPr>
          <a:xfrm>
            <a:off x="5311098" y="3744661"/>
            <a:ext cx="845103" cy="769441"/>
          </a:xfrm>
          <a:prstGeom prst="rect">
            <a:avLst/>
          </a:prstGeom>
          <a:noFill/>
        </p:spPr>
        <p:txBody>
          <a:bodyPr wrap="none" rtlCol="0">
            <a:spAutoFit/>
          </a:bodyPr>
          <a:lstStyle/>
          <a:p>
            <a:r>
              <a:rPr lang="en-US" altLang="zh-CN" sz="4400" dirty="0">
                <a:solidFill>
                  <a:schemeClr val="accent1">
                    <a:lumMod val="50000"/>
                  </a:schemeClr>
                </a:solidFill>
              </a:rPr>
              <a:t>02</a:t>
            </a:r>
            <a:endParaRPr lang="zh-CN" altLang="en-US" sz="4400" dirty="0">
              <a:solidFill>
                <a:schemeClr val="accent1">
                  <a:lumMod val="50000"/>
                </a:schemeClr>
              </a:solidFill>
            </a:endParaRPr>
          </a:p>
        </p:txBody>
      </p:sp>
      <p:grpSp>
        <p:nvGrpSpPr>
          <p:cNvPr id="358" name="组合 27"/>
          <p:cNvGrpSpPr/>
          <p:nvPr/>
        </p:nvGrpSpPr>
        <p:grpSpPr>
          <a:xfrm rot="11641273">
            <a:off x="5831270" y="3765586"/>
            <a:ext cx="415317" cy="1135269"/>
            <a:chOff x="-270831" y="818968"/>
            <a:chExt cx="1896431" cy="5183899"/>
          </a:xfrm>
        </p:grpSpPr>
        <p:cxnSp>
          <p:nvCxnSpPr>
            <p:cNvPr id="359" name="直接连接符 28"/>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60" name="矩形 359"/>
            <p:cNvSpPr/>
            <p:nvPr/>
          </p:nvSpPr>
          <p:spPr>
            <a:xfrm rot="865294">
              <a:off x="-270831" y="818968"/>
              <a:ext cx="1502696"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366" name="矩形 365"/>
          <p:cNvSpPr/>
          <p:nvPr/>
        </p:nvSpPr>
        <p:spPr>
          <a:xfrm>
            <a:off x="6289280" y="2085016"/>
            <a:ext cx="856325" cy="453457"/>
          </a:xfrm>
          <a:prstGeom prst="rect">
            <a:avLst/>
          </a:prstGeom>
        </p:spPr>
        <p:txBody>
          <a:bodyPr wrap="none">
            <a:spAutoFit/>
          </a:bodyPr>
          <a:lstStyle/>
          <a:p>
            <a:pPr lvl="0">
              <a:lnSpc>
                <a:spcPct val="130000"/>
              </a:lnSpc>
            </a:pPr>
            <a:r>
              <a:rPr lang="zh-CN" altLang="en-US" sz="2000" b="1" dirty="0">
                <a:solidFill>
                  <a:schemeClr val="accent1">
                    <a:lumMod val="50000"/>
                  </a:schemeClr>
                </a:solidFill>
              </a:rPr>
              <a:t>问题</a:t>
            </a:r>
            <a:r>
              <a:rPr lang="en-US" altLang="zh-CN" sz="2000" b="1" dirty="0">
                <a:solidFill>
                  <a:schemeClr val="accent1">
                    <a:lumMod val="50000"/>
                  </a:schemeClr>
                </a:solidFill>
              </a:rPr>
              <a:t>1</a:t>
            </a:r>
          </a:p>
        </p:txBody>
      </p:sp>
      <p:sp>
        <p:nvSpPr>
          <p:cNvPr id="367" name="矩形 366"/>
          <p:cNvSpPr/>
          <p:nvPr/>
        </p:nvSpPr>
        <p:spPr>
          <a:xfrm>
            <a:off x="6289280" y="3732186"/>
            <a:ext cx="856325" cy="453457"/>
          </a:xfrm>
          <a:prstGeom prst="rect">
            <a:avLst/>
          </a:prstGeom>
        </p:spPr>
        <p:txBody>
          <a:bodyPr wrap="none">
            <a:spAutoFit/>
          </a:bodyPr>
          <a:lstStyle/>
          <a:p>
            <a:pPr lvl="0">
              <a:lnSpc>
                <a:spcPct val="130000"/>
              </a:lnSpc>
            </a:pPr>
            <a:r>
              <a:rPr lang="zh-CN" altLang="en-US" sz="2000" b="1" dirty="0">
                <a:solidFill>
                  <a:schemeClr val="accent1">
                    <a:lumMod val="50000"/>
                  </a:schemeClr>
                </a:solidFill>
              </a:rPr>
              <a:t>问题</a:t>
            </a:r>
            <a:r>
              <a:rPr lang="en-US" altLang="zh-CN" sz="2000" b="1" dirty="0">
                <a:solidFill>
                  <a:schemeClr val="accent1">
                    <a:lumMod val="50000"/>
                  </a:schemeClr>
                </a:solidFill>
              </a:rPr>
              <a:t>2</a:t>
            </a:r>
          </a:p>
        </p:txBody>
      </p:sp>
      <p:sp>
        <p:nvSpPr>
          <p:cNvPr id="369" name="矩形 368"/>
          <p:cNvSpPr/>
          <p:nvPr/>
        </p:nvSpPr>
        <p:spPr>
          <a:xfrm>
            <a:off x="6309959" y="2517291"/>
            <a:ext cx="4279436" cy="923330"/>
          </a:xfrm>
          <a:prstGeom prst="rect">
            <a:avLst/>
          </a:prstGeom>
        </p:spPr>
        <p:txBody>
          <a:bodyPr wrap="square">
            <a:spAutoFit/>
          </a:bodyPr>
          <a:lstStyle/>
          <a:p>
            <a:pPr indent="457200"/>
            <a:r>
              <a:rPr lang="zh-CN" altLang="zh-CN" dirty="0"/>
              <a:t>随着功能代码的编写，需要</a:t>
            </a:r>
            <a:r>
              <a:rPr lang="zh-CN" altLang="en-US" dirty="0"/>
              <a:t>随时推翻之前的基本设计界面，根据需要的功能来设计软件界面。</a:t>
            </a:r>
            <a:endParaRPr lang="zh-CN" altLang="zh-CN" dirty="0"/>
          </a:p>
        </p:txBody>
      </p:sp>
      <p:sp>
        <p:nvSpPr>
          <p:cNvPr id="370" name="矩形 369"/>
          <p:cNvSpPr/>
          <p:nvPr/>
        </p:nvSpPr>
        <p:spPr>
          <a:xfrm>
            <a:off x="6309959" y="4216538"/>
            <a:ext cx="4279436" cy="1061381"/>
          </a:xfrm>
          <a:prstGeom prst="rect">
            <a:avLst/>
          </a:prstGeom>
        </p:spPr>
        <p:txBody>
          <a:bodyPr wrap="square">
            <a:spAutoFit/>
          </a:bodyPr>
          <a:lstStyle/>
          <a:p>
            <a:pPr indent="457200">
              <a:lnSpc>
                <a:spcPct val="120000"/>
              </a:lnSpc>
              <a:spcBef>
                <a:spcPts val="600"/>
              </a:spcBef>
            </a:pPr>
            <a:r>
              <a:rPr lang="zh-CN" altLang="en-US" dirty="0"/>
              <a:t>由于技术的缺陷，没有办法给串口加上实时监测的功能，只可以监测打开软件前的串口。</a:t>
            </a:r>
            <a:endParaRPr lang="en-US" altLang="zh-CN"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b="1" dirty="0">
                <a:latin typeface="微软雅黑" pitchFamily="34" charset="-122"/>
                <a:ea typeface="微软雅黑" pitchFamily="34" charset="-122"/>
              </a:rPr>
              <a:t>中期报告 </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网络与串口调试助手的设计与实现</a:t>
            </a:r>
            <a:endParaRPr lang="en-US" altLang="zh-CN" b="1" dirty="0">
              <a:latin typeface="微软雅黑" pitchFamily="34" charset="-122"/>
              <a:ea typeface="微软雅黑" pitchFamily="34" charset="-122"/>
            </a:endParaRPr>
          </a:p>
        </p:txBody>
      </p:sp>
      <p:sp>
        <p:nvSpPr>
          <p:cNvPr id="3" name="文本占位符 2"/>
          <p:cNvSpPr>
            <a:spLocks noGrp="1"/>
          </p:cNvSpPr>
          <p:nvPr>
            <p:ph type="body" sz="quarter" idx="12"/>
          </p:nvPr>
        </p:nvSpPr>
        <p:spPr/>
        <p:txBody>
          <a:bodyPr/>
          <a:lstStyle/>
          <a:p>
            <a:r>
              <a:rPr kumimoji="1" lang="en-US" altLang="zh-CN" dirty="0" smtClean="0"/>
              <a:t>08</a:t>
            </a:r>
            <a:endParaRPr kumimoji="1" lang="zh-CN" altLang="en-US" dirty="0"/>
          </a:p>
        </p:txBody>
      </p:sp>
      <p:sp>
        <p:nvSpPr>
          <p:cNvPr id="4" name="文本占位符 3"/>
          <p:cNvSpPr>
            <a:spLocks noGrp="1"/>
          </p:cNvSpPr>
          <p:nvPr>
            <p:ph type="body" sz="quarter" idx="13"/>
          </p:nvPr>
        </p:nvSpPr>
        <p:spPr>
          <a:xfrm>
            <a:off x="1128274" y="5209308"/>
            <a:ext cx="2139033" cy="415636"/>
          </a:xfrm>
        </p:spPr>
        <p:txBody>
          <a:bodyPr/>
          <a:lstStyle/>
          <a:p>
            <a:r>
              <a:rPr kumimoji="1" lang="zh-CN" altLang="en-US" dirty="0"/>
              <a:t>后续完成计划</a:t>
            </a:r>
          </a:p>
        </p:txBody>
      </p:sp>
      <p:pic>
        <p:nvPicPr>
          <p:cNvPr id="6" name="图片占位符 5"/>
          <p:cNvPicPr>
            <a:picLocks noGrp="1" noChangeAspect="1"/>
          </p:cNvPicPr>
          <p:nvPr>
            <p:ph type="pic" sz="quarter" idx="14"/>
          </p:nvPr>
        </p:nvPicPr>
        <p:blipFill>
          <a:blip r:embed="rId2">
            <a:extLst>
              <a:ext uri="{28A0092B-C50C-407E-A947-70E740481C1C}">
                <a14:useLocalDpi xmlns:a14="http://schemas.microsoft.com/office/drawing/2010/main" xmlns="" val="0"/>
              </a:ext>
            </a:extLst>
          </a:blip>
          <a:srcRect l="12394" r="12394"/>
          <a:stretch>
            <a:fillRect/>
          </a:stretch>
        </p:blipFill>
        <p:spPr/>
      </p:pic>
    </p:spTree>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08 </a:t>
            </a:r>
            <a:r>
              <a:rPr lang="zh-CN" altLang="en-US" dirty="0" smtClean="0"/>
              <a:t>后续完成计划</a:t>
            </a:r>
            <a:endParaRPr lang="zh-CN" altLang="en-US" dirty="0"/>
          </a:p>
        </p:txBody>
      </p:sp>
      <p:pic>
        <p:nvPicPr>
          <p:cNvPr id="3" name="图片 2"/>
          <p:cNvPicPr>
            <a:picLocks noChangeAspect="1"/>
          </p:cNvPicPr>
          <p:nvPr/>
        </p:nvPicPr>
        <p:blipFill rotWithShape="1">
          <a:blip r:embed="rId2">
            <a:extLst>
              <a:ext uri="{28A0092B-C50C-407E-A947-70E740481C1C}">
                <a14:useLocalDpi xmlns:a14="http://schemas.microsoft.com/office/drawing/2010/main" xmlns="" val="0"/>
              </a:ext>
            </a:extLst>
          </a:blip>
          <a:srcRect l="28917" r="28917"/>
          <a:stretch>
            <a:fillRect/>
          </a:stretch>
        </p:blipFill>
        <p:spPr>
          <a:xfrm>
            <a:off x="7362131" y="911084"/>
            <a:ext cx="3908234" cy="5210978"/>
          </a:xfrm>
          <a:prstGeom prst="rect">
            <a:avLst/>
          </a:prstGeom>
        </p:spPr>
      </p:pic>
      <p:sp>
        <p:nvSpPr>
          <p:cNvPr id="7" name="文本框 6"/>
          <p:cNvSpPr txBox="1"/>
          <p:nvPr/>
        </p:nvSpPr>
        <p:spPr>
          <a:xfrm>
            <a:off x="1134351" y="1473173"/>
            <a:ext cx="845103" cy="769441"/>
          </a:xfrm>
          <a:prstGeom prst="rect">
            <a:avLst/>
          </a:prstGeom>
          <a:noFill/>
        </p:spPr>
        <p:txBody>
          <a:bodyPr wrap="none" rtlCol="0">
            <a:spAutoFit/>
          </a:bodyPr>
          <a:lstStyle/>
          <a:p>
            <a:r>
              <a:rPr lang="en-US" altLang="zh-CN" sz="4400" dirty="0">
                <a:solidFill>
                  <a:schemeClr val="accent1">
                    <a:lumMod val="50000"/>
                  </a:schemeClr>
                </a:solidFill>
              </a:rPr>
              <a:t>01</a:t>
            </a:r>
            <a:endParaRPr lang="zh-CN" altLang="en-US" sz="4400" dirty="0">
              <a:solidFill>
                <a:schemeClr val="accent1">
                  <a:lumMod val="50000"/>
                </a:schemeClr>
              </a:solidFill>
            </a:endParaRPr>
          </a:p>
        </p:txBody>
      </p:sp>
      <p:grpSp>
        <p:nvGrpSpPr>
          <p:cNvPr id="8" name="组合 22"/>
          <p:cNvGrpSpPr/>
          <p:nvPr/>
        </p:nvGrpSpPr>
        <p:grpSpPr>
          <a:xfrm rot="11641273">
            <a:off x="1656384" y="1486753"/>
            <a:ext cx="353725" cy="1127475"/>
            <a:chOff x="10412" y="854555"/>
            <a:chExt cx="1615188" cy="5148312"/>
          </a:xfrm>
        </p:grpSpPr>
        <p:cxnSp>
          <p:nvCxnSpPr>
            <p:cNvPr id="9" name="直接连接符 23"/>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0" name="矩形 9"/>
            <p:cNvSpPr/>
            <p:nvPr/>
          </p:nvSpPr>
          <p:spPr>
            <a:xfrm rot="865294">
              <a:off x="10412" y="854555"/>
              <a:ext cx="1216950"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11" name="矩形 10"/>
          <p:cNvSpPr/>
          <p:nvPr/>
        </p:nvSpPr>
        <p:spPr>
          <a:xfrm>
            <a:off x="2112533" y="1420274"/>
            <a:ext cx="2236510" cy="492443"/>
          </a:xfrm>
          <a:prstGeom prst="rect">
            <a:avLst/>
          </a:prstGeom>
        </p:spPr>
        <p:txBody>
          <a:bodyPr wrap="none">
            <a:spAutoFit/>
          </a:bodyPr>
          <a:lstStyle/>
          <a:p>
            <a:pPr lvl="0">
              <a:lnSpc>
                <a:spcPct val="130000"/>
              </a:lnSpc>
            </a:pPr>
            <a:r>
              <a:rPr lang="zh-CN" altLang="en-US" sz="2000" b="1" dirty="0" smtClean="0">
                <a:solidFill>
                  <a:schemeClr val="accent1">
                    <a:lumMod val="50000"/>
                  </a:schemeClr>
                </a:solidFill>
              </a:rPr>
              <a:t>完</a:t>
            </a:r>
            <a:r>
              <a:rPr lang="zh-CN" altLang="en-US" sz="2000" b="1" dirty="0">
                <a:solidFill>
                  <a:schemeClr val="accent1">
                    <a:lumMod val="50000"/>
                  </a:schemeClr>
                </a:solidFill>
              </a:rPr>
              <a:t>成软</a:t>
            </a:r>
            <a:r>
              <a:rPr lang="zh-CN" altLang="en-US" sz="2000" b="1" dirty="0" smtClean="0">
                <a:solidFill>
                  <a:schemeClr val="accent1">
                    <a:lumMod val="50000"/>
                  </a:schemeClr>
                </a:solidFill>
              </a:rPr>
              <a:t>件编写测</a:t>
            </a:r>
            <a:r>
              <a:rPr lang="zh-CN" altLang="en-US" sz="2000" b="1" dirty="0">
                <a:solidFill>
                  <a:schemeClr val="accent1">
                    <a:lumMod val="50000"/>
                  </a:schemeClr>
                </a:solidFill>
              </a:rPr>
              <a:t>试</a:t>
            </a:r>
            <a:endParaRPr lang="en-US" altLang="zh-CN" sz="2000" b="1" dirty="0">
              <a:solidFill>
                <a:schemeClr val="accent1">
                  <a:lumMod val="50000"/>
                </a:schemeClr>
              </a:solidFill>
            </a:endParaRPr>
          </a:p>
        </p:txBody>
      </p:sp>
      <p:sp>
        <p:nvSpPr>
          <p:cNvPr id="12" name="矩形 11"/>
          <p:cNvSpPr/>
          <p:nvPr/>
        </p:nvSpPr>
        <p:spPr>
          <a:xfrm>
            <a:off x="2133212" y="1852549"/>
            <a:ext cx="4279436" cy="728982"/>
          </a:xfrm>
          <a:prstGeom prst="rect">
            <a:avLst/>
          </a:prstGeom>
        </p:spPr>
        <p:txBody>
          <a:bodyPr wrap="square">
            <a:spAutoFit/>
          </a:bodyPr>
          <a:lstStyle/>
          <a:p>
            <a:pPr indent="457200" fontAlgn="auto">
              <a:lnSpc>
                <a:spcPct val="120000"/>
              </a:lnSpc>
              <a:spcBef>
                <a:spcPts val="600"/>
              </a:spcBef>
              <a:extLst>
                <a:ext uri="{35155182-B16C-46BC-9424-99874614C6A1}">
                  <wpsdc:indentchars xmlns="" xmlns:wpsdc="http://www.wps.cn/officeDocument/2017/drawingmlCustomData" xmlns:lc="http://schemas.openxmlformats.org/drawingml/2006/lockedCanvas" val="200" checksum="3013784323"/>
                </a:ext>
              </a:extLst>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完成软件的整体测试，保证软件没有功能缺陷和重大</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Bug</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a:t>
            </a:r>
          </a:p>
        </p:txBody>
      </p:sp>
      <p:sp>
        <p:nvSpPr>
          <p:cNvPr id="15" name="文本框 14"/>
          <p:cNvSpPr txBox="1"/>
          <p:nvPr/>
        </p:nvSpPr>
        <p:spPr>
          <a:xfrm>
            <a:off x="1134350" y="2963663"/>
            <a:ext cx="845103" cy="769441"/>
          </a:xfrm>
          <a:prstGeom prst="rect">
            <a:avLst/>
          </a:prstGeom>
          <a:noFill/>
        </p:spPr>
        <p:txBody>
          <a:bodyPr wrap="none" rtlCol="0">
            <a:spAutoFit/>
          </a:bodyPr>
          <a:lstStyle/>
          <a:p>
            <a:r>
              <a:rPr lang="en-US" altLang="zh-CN" sz="4400" dirty="0">
                <a:solidFill>
                  <a:schemeClr val="accent1">
                    <a:lumMod val="50000"/>
                  </a:schemeClr>
                </a:solidFill>
              </a:rPr>
              <a:t>02</a:t>
            </a:r>
            <a:endParaRPr lang="zh-CN" altLang="en-US" sz="4400" dirty="0">
              <a:solidFill>
                <a:schemeClr val="accent1">
                  <a:lumMod val="50000"/>
                </a:schemeClr>
              </a:solidFill>
            </a:endParaRPr>
          </a:p>
        </p:txBody>
      </p:sp>
      <p:grpSp>
        <p:nvGrpSpPr>
          <p:cNvPr id="16" name="组合 22"/>
          <p:cNvGrpSpPr/>
          <p:nvPr/>
        </p:nvGrpSpPr>
        <p:grpSpPr>
          <a:xfrm rot="11641273">
            <a:off x="1656383" y="2977243"/>
            <a:ext cx="353725" cy="1127475"/>
            <a:chOff x="10412" y="854555"/>
            <a:chExt cx="1615188" cy="5148312"/>
          </a:xfrm>
        </p:grpSpPr>
        <p:cxnSp>
          <p:nvCxnSpPr>
            <p:cNvPr id="19" name="直接连接符 23"/>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3" name="矩形 22"/>
            <p:cNvSpPr/>
            <p:nvPr/>
          </p:nvSpPr>
          <p:spPr>
            <a:xfrm rot="865294">
              <a:off x="10412" y="854555"/>
              <a:ext cx="1216950"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17" name="矩形 16"/>
          <p:cNvSpPr/>
          <p:nvPr/>
        </p:nvSpPr>
        <p:spPr>
          <a:xfrm>
            <a:off x="2112532" y="2910764"/>
            <a:ext cx="1723549" cy="492443"/>
          </a:xfrm>
          <a:prstGeom prst="rect">
            <a:avLst/>
          </a:prstGeom>
        </p:spPr>
        <p:txBody>
          <a:bodyPr wrap="none">
            <a:spAutoFit/>
          </a:bodyPr>
          <a:lstStyle/>
          <a:p>
            <a:pPr lvl="0">
              <a:lnSpc>
                <a:spcPct val="130000"/>
              </a:lnSpc>
            </a:pPr>
            <a:r>
              <a:rPr lang="zh-CN" altLang="en-US" sz="2000" b="1" dirty="0">
                <a:solidFill>
                  <a:schemeClr val="accent1">
                    <a:lumMod val="50000"/>
                  </a:schemeClr>
                </a:solidFill>
              </a:rPr>
              <a:t>按时完成论文</a:t>
            </a:r>
            <a:endParaRPr lang="en-US" altLang="zh-CN" sz="2000" b="1" dirty="0">
              <a:solidFill>
                <a:schemeClr val="accent1">
                  <a:lumMod val="50000"/>
                </a:schemeClr>
              </a:solidFill>
            </a:endParaRPr>
          </a:p>
        </p:txBody>
      </p:sp>
      <p:sp>
        <p:nvSpPr>
          <p:cNvPr id="18" name="矩形 17"/>
          <p:cNvSpPr/>
          <p:nvPr/>
        </p:nvSpPr>
        <p:spPr>
          <a:xfrm>
            <a:off x="2133211" y="3343039"/>
            <a:ext cx="4279436" cy="728982"/>
          </a:xfrm>
          <a:prstGeom prst="rect">
            <a:avLst/>
          </a:prstGeom>
        </p:spPr>
        <p:txBody>
          <a:bodyPr wrap="square">
            <a:spAutoFit/>
          </a:bodyPr>
          <a:lstStyle/>
          <a:p>
            <a:pPr indent="457200">
              <a:lnSpc>
                <a:spcPct val="120000"/>
              </a:lnSpc>
              <a:spcBef>
                <a:spcPts val="600"/>
              </a:spcBef>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完成论文的剩余章节的书写并且保证格式的正确。</a:t>
            </a:r>
            <a:endParaRPr lang="en-US" altLang="zh-CN" dirty="0">
              <a:solidFill>
                <a:schemeClr val="tx1">
                  <a:lumMod val="85000"/>
                  <a:lumOff val="15000"/>
                </a:schemeClr>
              </a:solidFill>
              <a:latin typeface="+mj-ea"/>
            </a:endParaRPr>
          </a:p>
        </p:txBody>
      </p:sp>
      <p:sp>
        <p:nvSpPr>
          <p:cNvPr id="25" name="文本框 24"/>
          <p:cNvSpPr txBox="1"/>
          <p:nvPr/>
        </p:nvSpPr>
        <p:spPr>
          <a:xfrm>
            <a:off x="1134351" y="4415832"/>
            <a:ext cx="845103" cy="769441"/>
          </a:xfrm>
          <a:prstGeom prst="rect">
            <a:avLst/>
          </a:prstGeom>
          <a:noFill/>
        </p:spPr>
        <p:txBody>
          <a:bodyPr wrap="none" rtlCol="0">
            <a:spAutoFit/>
          </a:bodyPr>
          <a:lstStyle/>
          <a:p>
            <a:r>
              <a:rPr lang="en-US" altLang="zh-CN" sz="4400" dirty="0">
                <a:solidFill>
                  <a:schemeClr val="accent1">
                    <a:lumMod val="50000"/>
                  </a:schemeClr>
                </a:solidFill>
              </a:rPr>
              <a:t>03</a:t>
            </a:r>
            <a:endParaRPr lang="zh-CN" altLang="en-US" sz="4400" dirty="0">
              <a:solidFill>
                <a:schemeClr val="accent1">
                  <a:lumMod val="50000"/>
                </a:schemeClr>
              </a:solidFill>
            </a:endParaRPr>
          </a:p>
        </p:txBody>
      </p:sp>
      <p:grpSp>
        <p:nvGrpSpPr>
          <p:cNvPr id="26" name="组合 22"/>
          <p:cNvGrpSpPr/>
          <p:nvPr/>
        </p:nvGrpSpPr>
        <p:grpSpPr>
          <a:xfrm rot="11641273">
            <a:off x="1656384" y="4429412"/>
            <a:ext cx="353725" cy="1127475"/>
            <a:chOff x="10412" y="854555"/>
            <a:chExt cx="1615188" cy="5148312"/>
          </a:xfrm>
        </p:grpSpPr>
        <p:cxnSp>
          <p:nvCxnSpPr>
            <p:cNvPr id="29" name="直接连接符 23"/>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0" name="矩形 29"/>
            <p:cNvSpPr/>
            <p:nvPr/>
          </p:nvSpPr>
          <p:spPr>
            <a:xfrm rot="865294">
              <a:off x="10412" y="854555"/>
              <a:ext cx="1216950"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27" name="矩形 26"/>
          <p:cNvSpPr/>
          <p:nvPr/>
        </p:nvSpPr>
        <p:spPr>
          <a:xfrm>
            <a:off x="2112533" y="4362933"/>
            <a:ext cx="697627" cy="453457"/>
          </a:xfrm>
          <a:prstGeom prst="rect">
            <a:avLst/>
          </a:prstGeom>
        </p:spPr>
        <p:txBody>
          <a:bodyPr wrap="none">
            <a:spAutoFit/>
          </a:bodyPr>
          <a:lstStyle/>
          <a:p>
            <a:pPr lvl="0">
              <a:lnSpc>
                <a:spcPct val="130000"/>
              </a:lnSpc>
            </a:pPr>
            <a:r>
              <a:rPr lang="zh-CN" altLang="en-US" sz="2000" b="1" dirty="0">
                <a:solidFill>
                  <a:schemeClr val="accent1">
                    <a:lumMod val="50000"/>
                  </a:schemeClr>
                </a:solidFill>
              </a:rPr>
              <a:t>总结</a:t>
            </a:r>
            <a:endParaRPr lang="en-US" altLang="zh-CN" sz="2000" b="1" dirty="0">
              <a:solidFill>
                <a:schemeClr val="accent1">
                  <a:lumMod val="50000"/>
                </a:schemeClr>
              </a:solidFill>
            </a:endParaRPr>
          </a:p>
        </p:txBody>
      </p:sp>
      <p:sp>
        <p:nvSpPr>
          <p:cNvPr id="28" name="矩形 27"/>
          <p:cNvSpPr/>
          <p:nvPr/>
        </p:nvSpPr>
        <p:spPr>
          <a:xfrm>
            <a:off x="2133212" y="4795208"/>
            <a:ext cx="4279436" cy="396583"/>
          </a:xfrm>
          <a:prstGeom prst="rect">
            <a:avLst/>
          </a:prstGeom>
        </p:spPr>
        <p:txBody>
          <a:bodyPr wrap="square">
            <a:spAutoFit/>
          </a:bodyPr>
          <a:lstStyle/>
          <a:p>
            <a:pPr indent="457200" fontAlgn="auto">
              <a:lnSpc>
                <a:spcPct val="120000"/>
              </a:lnSpc>
              <a:spcBef>
                <a:spcPts val="600"/>
              </a:spcBef>
              <a:extLst>
                <a:ext uri="{35155182-B16C-46BC-9424-99874614C6A1}">
                  <wpsdc:indentchars xmlns="" xmlns:wpsdc="http://www.wps.cn/officeDocument/2017/drawingmlCustomData" xmlns:lc="http://schemas.openxmlformats.org/drawingml/2006/lockedCanvas" val="200" checksum="3013784323"/>
                </a:ext>
              </a:extLst>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做好毕业总结，完成毕业准备。</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latin typeface="微软雅黑" pitchFamily="34" charset="-122"/>
                <a:ea typeface="微软雅黑" pitchFamily="34" charset="-122"/>
              </a:rPr>
              <a:t>谢谢</a:t>
            </a:r>
            <a:endParaRPr lang="zh-CN" altLang="en-US" dirty="0">
              <a:latin typeface="微软雅黑" pitchFamily="34" charset="-122"/>
              <a:ea typeface="微软雅黑" pitchFamily="34" charset="-122"/>
            </a:endParaRPr>
          </a:p>
        </p:txBody>
      </p:sp>
      <p:sp>
        <p:nvSpPr>
          <p:cNvPr id="3" name="文本占位符 2"/>
          <p:cNvSpPr>
            <a:spLocks noGrp="1"/>
          </p:cNvSpPr>
          <p:nvPr>
            <p:ph type="body" sz="quarter" idx="11"/>
          </p:nvPr>
        </p:nvSpPr>
        <p:spPr/>
        <p:txBody>
          <a:bodyPr/>
          <a:lstStyle/>
          <a:p>
            <a:r>
              <a:rPr lang="zh-CN" altLang="en-US" dirty="0">
                <a:solidFill>
                  <a:schemeClr val="tx1">
                    <a:lumMod val="85000"/>
                    <a:lumOff val="15000"/>
                  </a:schemeClr>
                </a:solidFill>
                <a:latin typeface="微软雅黑" pitchFamily="34" charset="-122"/>
                <a:ea typeface="微软雅黑" pitchFamily="34" charset="-122"/>
              </a:rPr>
              <a:t>指导老师：徐林雪       答辩人：苏卓锐</a:t>
            </a:r>
          </a:p>
        </p:txBody>
      </p:sp>
      <p:pic>
        <p:nvPicPr>
          <p:cNvPr id="6" name="图片占位符 5"/>
          <p:cNvPicPr>
            <a:picLocks noGrp="1" noChangeAspect="1"/>
          </p:cNvPicPr>
          <p:nvPr>
            <p:ph type="pic" sz="quarter" idx="13"/>
          </p:nvPr>
        </p:nvPicPr>
        <p:blipFill>
          <a:blip r:embed="rId2">
            <a:extLst>
              <a:ext uri="{28A0092B-C50C-407E-A947-70E740481C1C}">
                <a14:useLocalDpi xmlns:a14="http://schemas.microsoft.com/office/drawing/2010/main" xmlns="" val="0"/>
              </a:ext>
            </a:extLst>
          </a:blip>
          <a:srcRect t="25729" b="25729"/>
          <a:stretch>
            <a:fillRect/>
          </a:stretch>
        </p:blipFill>
        <p:spPr/>
      </p:pic>
    </p:spTree>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b="1" dirty="0" smtClean="0">
                <a:latin typeface="微软雅黑" pitchFamily="34" charset="-122"/>
                <a:ea typeface="微软雅黑" pitchFamily="34" charset="-122"/>
              </a:rPr>
              <a:t>中期报告 </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网络与串口调试助手的设计与实现</a:t>
            </a:r>
            <a:endParaRPr lang="en-US" altLang="zh-CN" b="1" dirty="0">
              <a:latin typeface="微软雅黑" pitchFamily="34" charset="-122"/>
              <a:ea typeface="微软雅黑" pitchFamily="34" charset="-122"/>
            </a:endParaRPr>
          </a:p>
        </p:txBody>
      </p:sp>
      <p:sp>
        <p:nvSpPr>
          <p:cNvPr id="3" name="文本占位符 2"/>
          <p:cNvSpPr>
            <a:spLocks noGrp="1"/>
          </p:cNvSpPr>
          <p:nvPr>
            <p:ph type="body" sz="quarter" idx="12"/>
          </p:nvPr>
        </p:nvSpPr>
        <p:spPr/>
        <p:txBody>
          <a:bodyPr/>
          <a:lstStyle/>
          <a:p>
            <a:r>
              <a:rPr kumimoji="1" lang="en-US" altLang="zh-CN" dirty="0"/>
              <a:t>01</a:t>
            </a:r>
            <a:endParaRPr kumimoji="1" lang="zh-CN" altLang="en-US" dirty="0"/>
          </a:p>
        </p:txBody>
      </p:sp>
      <p:sp>
        <p:nvSpPr>
          <p:cNvPr id="4" name="文本占位符 3"/>
          <p:cNvSpPr>
            <a:spLocks noGrp="1"/>
          </p:cNvSpPr>
          <p:nvPr>
            <p:ph type="body" sz="quarter" idx="13"/>
          </p:nvPr>
        </p:nvSpPr>
        <p:spPr/>
        <p:txBody>
          <a:bodyPr/>
          <a:lstStyle/>
          <a:p>
            <a:r>
              <a:rPr kumimoji="1" lang="zh-CN" altLang="en-US" dirty="0" smtClean="0"/>
              <a:t>背景意义</a:t>
            </a:r>
            <a:endParaRPr kumimoji="1" lang="zh-CN" altLang="en-US" dirty="0"/>
          </a:p>
        </p:txBody>
      </p:sp>
      <p:pic>
        <p:nvPicPr>
          <p:cNvPr id="6" name="图片占位符 5"/>
          <p:cNvPicPr>
            <a:picLocks noGrp="1" noChangeAspect="1"/>
          </p:cNvPicPr>
          <p:nvPr>
            <p:ph type="pic" sz="quarter" idx="14"/>
          </p:nvPr>
        </p:nvPicPr>
        <p:blipFill>
          <a:blip r:embed="rId2">
            <a:extLst>
              <a:ext uri="{28A0092B-C50C-407E-A947-70E740481C1C}">
                <a14:useLocalDpi xmlns:a14="http://schemas.microsoft.com/office/drawing/2010/main" xmlns="" val="0"/>
              </a:ext>
            </a:extLst>
          </a:blip>
          <a:srcRect l="12394" r="12394"/>
          <a:stretch>
            <a:fillRect/>
          </a:stretch>
        </p:blipFill>
        <p:spPr/>
      </p:pic>
    </p:spTree>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01</a:t>
            </a:r>
            <a:r>
              <a:rPr lang="zh-CN" altLang="en-US" dirty="0" smtClean="0"/>
              <a:t>项目背景</a:t>
            </a:r>
            <a:endParaRPr lang="zh-CN" altLang="en-US" dirty="0"/>
          </a:p>
        </p:txBody>
      </p:sp>
      <p:sp>
        <p:nvSpPr>
          <p:cNvPr id="3" name="矩形 2"/>
          <p:cNvSpPr/>
          <p:nvPr/>
        </p:nvSpPr>
        <p:spPr>
          <a:xfrm>
            <a:off x="2403987" y="3082413"/>
            <a:ext cx="7639665" cy="1754326"/>
          </a:xfrm>
          <a:prstGeom prst="rect">
            <a:avLst/>
          </a:prstGeom>
        </p:spPr>
        <p:txBody>
          <a:bodyPr wrap="square">
            <a:spAutoFit/>
          </a:bodyPr>
          <a:lstStyle/>
          <a:p>
            <a:pPr indent="457200"/>
            <a:r>
              <a:rPr lang="zh-CN" altLang="en-US" dirty="0" smtClean="0"/>
              <a:t>随着计算机的普及与科技时代的到来，嵌入式系统也得到了空前的发展与应用。与此同时，很多嵌入式系统为了方便系统的调试以及适应互联网的发展与更高的用户需求，需要连接网络与串口。它们不仅可以作为一种嵌入式系统的调试手段，也是嵌入式系统与外界进行信息交流的一种手段。因此，如果有一个好的调试助手用于调试，许多事情将会变的事半功倍。</a:t>
            </a:r>
            <a:endParaRPr lang="zh-CN" altLang="zh-CN" dirty="0"/>
          </a:p>
        </p:txBody>
      </p:sp>
      <p:sp>
        <p:nvSpPr>
          <p:cNvPr id="4" name="矩形 3"/>
          <p:cNvSpPr/>
          <p:nvPr/>
        </p:nvSpPr>
        <p:spPr>
          <a:xfrm>
            <a:off x="1388324" y="1757657"/>
            <a:ext cx="2031325" cy="742319"/>
          </a:xfrm>
          <a:prstGeom prst="rect">
            <a:avLst/>
          </a:prstGeom>
        </p:spPr>
        <p:txBody>
          <a:bodyPr wrap="none">
            <a:spAutoFit/>
          </a:bodyPr>
          <a:lstStyle/>
          <a:p>
            <a:pPr lvl="0">
              <a:lnSpc>
                <a:spcPct val="130000"/>
              </a:lnSpc>
            </a:pPr>
            <a:r>
              <a:rPr lang="zh-CN" altLang="en-US" sz="3600" b="1" dirty="0">
                <a:solidFill>
                  <a:schemeClr val="accent1">
                    <a:lumMod val="50000"/>
                  </a:schemeClr>
                </a:solidFill>
              </a:rPr>
              <a:t>项</a:t>
            </a:r>
            <a:r>
              <a:rPr lang="zh-CN" altLang="en-US" sz="3600" b="1" dirty="0" smtClean="0">
                <a:solidFill>
                  <a:schemeClr val="accent1">
                    <a:lumMod val="50000"/>
                  </a:schemeClr>
                </a:solidFill>
              </a:rPr>
              <a:t>目背景</a:t>
            </a:r>
            <a:endParaRPr lang="en-US" altLang="zh-CN" sz="3600" b="1" dirty="0">
              <a:solidFill>
                <a:schemeClr val="accent1">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b="1" dirty="0" smtClean="0">
                <a:latin typeface="微软雅黑" pitchFamily="34" charset="-122"/>
                <a:ea typeface="微软雅黑" pitchFamily="34" charset="-122"/>
              </a:rPr>
              <a:t>中期报告 </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网络与串口调试助手的设计与实现</a:t>
            </a:r>
            <a:endParaRPr lang="en-US" altLang="zh-CN" b="1" dirty="0">
              <a:latin typeface="微软雅黑" pitchFamily="34" charset="-122"/>
              <a:ea typeface="微软雅黑" pitchFamily="34" charset="-122"/>
            </a:endParaRPr>
          </a:p>
        </p:txBody>
      </p:sp>
      <p:sp>
        <p:nvSpPr>
          <p:cNvPr id="3" name="文本占位符 2"/>
          <p:cNvSpPr>
            <a:spLocks noGrp="1"/>
          </p:cNvSpPr>
          <p:nvPr>
            <p:ph type="body" sz="quarter" idx="12"/>
          </p:nvPr>
        </p:nvSpPr>
        <p:spPr/>
        <p:txBody>
          <a:bodyPr/>
          <a:lstStyle/>
          <a:p>
            <a:r>
              <a:rPr kumimoji="1" lang="en-US" altLang="zh-CN" dirty="0"/>
              <a:t>02</a:t>
            </a:r>
            <a:endParaRPr kumimoji="1" lang="zh-CN" altLang="en-US" dirty="0"/>
          </a:p>
        </p:txBody>
      </p:sp>
      <p:sp>
        <p:nvSpPr>
          <p:cNvPr id="4" name="文本占位符 3"/>
          <p:cNvSpPr>
            <a:spLocks noGrp="1"/>
          </p:cNvSpPr>
          <p:nvPr>
            <p:ph type="body" sz="quarter" idx="13"/>
          </p:nvPr>
        </p:nvSpPr>
        <p:spPr/>
        <p:txBody>
          <a:bodyPr/>
          <a:lstStyle/>
          <a:p>
            <a:r>
              <a:rPr kumimoji="1" lang="zh-CN" altLang="en-US" dirty="0" smtClean="0"/>
              <a:t>项目进度</a:t>
            </a:r>
            <a:endParaRPr kumimoji="1" lang="zh-CN" altLang="en-US" dirty="0"/>
          </a:p>
        </p:txBody>
      </p:sp>
      <p:pic>
        <p:nvPicPr>
          <p:cNvPr id="6" name="图片占位符 5"/>
          <p:cNvPicPr>
            <a:picLocks noGrp="1" noChangeAspect="1"/>
          </p:cNvPicPr>
          <p:nvPr>
            <p:ph type="pic" sz="quarter" idx="14"/>
          </p:nvPr>
        </p:nvPicPr>
        <p:blipFill>
          <a:blip r:embed="rId2">
            <a:extLst>
              <a:ext uri="{28A0092B-C50C-407E-A947-70E740481C1C}">
                <a14:useLocalDpi xmlns:a14="http://schemas.microsoft.com/office/drawing/2010/main" xmlns="" val="0"/>
              </a:ext>
            </a:extLst>
          </a:blip>
          <a:srcRect l="12394" r="12394"/>
          <a:stretch>
            <a:fillRect/>
          </a:stretch>
        </p:blipFill>
        <p:spPr/>
      </p:pic>
    </p:spTree>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02 </a:t>
            </a:r>
            <a:r>
              <a:rPr lang="zh-CN" altLang="en-US" dirty="0"/>
              <a:t>项</a:t>
            </a:r>
            <a:r>
              <a:rPr lang="zh-CN" altLang="en-US" dirty="0" smtClean="0"/>
              <a:t>目进度</a:t>
            </a:r>
            <a:endParaRPr lang="zh-CN" altLang="en-US" dirty="0"/>
          </a:p>
        </p:txBody>
      </p:sp>
      <p:grpSp>
        <p:nvGrpSpPr>
          <p:cNvPr id="34" name="组 33"/>
          <p:cNvGrpSpPr/>
          <p:nvPr/>
        </p:nvGrpSpPr>
        <p:grpSpPr>
          <a:xfrm>
            <a:off x="2123405" y="1213964"/>
            <a:ext cx="441640" cy="1632475"/>
            <a:chOff x="1896871" y="915887"/>
            <a:chExt cx="441640" cy="1180161"/>
          </a:xfrm>
        </p:grpSpPr>
        <p:cxnSp>
          <p:nvCxnSpPr>
            <p:cNvPr id="6" name="直接连接符 43"/>
            <p:cNvCxnSpPr/>
            <p:nvPr/>
          </p:nvCxnSpPr>
          <p:spPr>
            <a:xfrm rot="11641273" flipH="1">
              <a:off x="1896871" y="915887"/>
              <a:ext cx="229920" cy="88815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7" name="矩形 6"/>
            <p:cNvSpPr/>
            <p:nvPr/>
          </p:nvSpPr>
          <p:spPr>
            <a:xfrm rot="12506567">
              <a:off x="1942100" y="985164"/>
              <a:ext cx="396411" cy="1110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23" name="矩形 22"/>
          <p:cNvSpPr/>
          <p:nvPr/>
        </p:nvSpPr>
        <p:spPr>
          <a:xfrm>
            <a:off x="2322184" y="1536318"/>
            <a:ext cx="2492990" cy="742319"/>
          </a:xfrm>
          <a:prstGeom prst="rect">
            <a:avLst/>
          </a:prstGeom>
        </p:spPr>
        <p:txBody>
          <a:bodyPr wrap="none">
            <a:spAutoFit/>
          </a:bodyPr>
          <a:lstStyle/>
          <a:p>
            <a:pPr lvl="0">
              <a:lnSpc>
                <a:spcPct val="130000"/>
              </a:lnSpc>
            </a:pPr>
            <a:r>
              <a:rPr lang="zh-CN" altLang="en-US" sz="3600" b="1" dirty="0">
                <a:solidFill>
                  <a:schemeClr val="accent1">
                    <a:lumMod val="50000"/>
                  </a:schemeClr>
                </a:solidFill>
              </a:rPr>
              <a:t>项</a:t>
            </a:r>
            <a:r>
              <a:rPr lang="zh-CN" altLang="en-US" sz="3600" b="1" dirty="0" smtClean="0">
                <a:solidFill>
                  <a:schemeClr val="accent1">
                    <a:lumMod val="50000"/>
                  </a:schemeClr>
                </a:solidFill>
              </a:rPr>
              <a:t>目进度：</a:t>
            </a:r>
            <a:endParaRPr lang="en-US" altLang="zh-CN" sz="3600" b="1" dirty="0">
              <a:solidFill>
                <a:schemeClr val="accent1">
                  <a:lumMod val="50000"/>
                </a:schemeClr>
              </a:solidFill>
            </a:endParaRPr>
          </a:p>
        </p:txBody>
      </p:sp>
      <p:sp>
        <p:nvSpPr>
          <p:cNvPr id="27" name="矩形 26"/>
          <p:cNvSpPr/>
          <p:nvPr/>
        </p:nvSpPr>
        <p:spPr>
          <a:xfrm>
            <a:off x="3425100" y="2846439"/>
            <a:ext cx="4612771" cy="2308324"/>
          </a:xfrm>
          <a:prstGeom prst="rect">
            <a:avLst/>
          </a:prstGeom>
        </p:spPr>
        <p:txBody>
          <a:bodyPr wrap="square">
            <a:spAutoFit/>
          </a:bodyPr>
          <a:lstStyle/>
          <a:p>
            <a:pPr indent="304800" fontAlgn="auto">
              <a:lnSpc>
                <a:spcPct val="150000"/>
              </a:lnSpc>
              <a:extLst>
                <a:ext uri="{35155182-B16C-46BC-9424-99874614C6A1}">
                  <wpsdc:indentchars xmlns="" xmlns:wpsdc="http://www.wps.cn/officeDocument/2017/drawingmlCustomData" xmlns:lc="http://schemas.openxmlformats.org/drawingml/2006/lockedCanvas" val="200" checksum="1077528236"/>
                </a:ext>
              </a:extLst>
            </a:pPr>
            <a:r>
              <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rPr>
              <a:t>1.</a:t>
            </a:r>
            <a:r>
              <a:rPr lang="zh-CN" altLang="en-US" sz="2400" dirty="0" smtClean="0">
                <a:solidFill>
                  <a:schemeClr val="tx1">
                    <a:lumMod val="95000"/>
                    <a:lumOff val="5000"/>
                  </a:schemeClr>
                </a:solidFill>
                <a:latin typeface="微软雅黑" panose="020B0503020204020204" pitchFamily="34" charset="-122"/>
                <a:ea typeface="微软雅黑" panose="020B0503020204020204" pitchFamily="34" charset="-122"/>
              </a:rPr>
              <a:t>已基本完成软件界面设计。</a:t>
            </a:r>
            <a:endPar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indent="304800" fontAlgn="auto">
              <a:lnSpc>
                <a:spcPct val="150000"/>
              </a:lnSpc>
              <a:extLst>
                <a:ext uri="{35155182-B16C-46BC-9424-99874614C6A1}">
                  <wpsdc:indentchars xmlns="" xmlns:wpsdc="http://www.wps.cn/officeDocument/2017/drawingmlCustomData" xmlns:lc="http://schemas.openxmlformats.org/drawingml/2006/lockedCanvas" val="200" checksum="1077528236"/>
                </a:ext>
              </a:extLst>
            </a:pPr>
            <a:r>
              <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rPr>
              <a:t>2.</a:t>
            </a:r>
            <a:r>
              <a:rPr lang="zh-CN" altLang="en-US" sz="2400" dirty="0" smtClean="0">
                <a:solidFill>
                  <a:schemeClr val="tx1">
                    <a:lumMod val="95000"/>
                    <a:lumOff val="5000"/>
                  </a:schemeClr>
                </a:solidFill>
                <a:latin typeface="微软雅黑" panose="020B0503020204020204" pitchFamily="34" charset="-122"/>
                <a:ea typeface="微软雅黑" panose="020B0503020204020204" pitchFamily="34" charset="-122"/>
              </a:rPr>
              <a:t>已基本实现软件所有功能。</a:t>
            </a:r>
            <a:endPar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indent="304800" fontAlgn="auto">
              <a:lnSpc>
                <a:spcPct val="150000"/>
              </a:lnSpc>
              <a:extLst>
                <a:ext uri="{35155182-B16C-46BC-9424-99874614C6A1}">
                  <wpsdc:indentchars xmlns="" xmlns:wpsdc="http://www.wps.cn/officeDocument/2017/drawingmlCustomData" xmlns:lc="http://schemas.openxmlformats.org/drawingml/2006/lockedCanvas" val="200" checksum="1077528236"/>
                </a:ext>
              </a:extLst>
            </a:pPr>
            <a:r>
              <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rPr>
              <a:t>3.</a:t>
            </a:r>
            <a:r>
              <a:rPr lang="zh-CN" altLang="en-US" sz="2400" dirty="0" smtClean="0">
                <a:solidFill>
                  <a:schemeClr val="tx1">
                    <a:lumMod val="95000"/>
                    <a:lumOff val="5000"/>
                  </a:schemeClr>
                </a:solidFill>
                <a:latin typeface="微软雅黑" panose="020B0503020204020204" pitchFamily="34" charset="-122"/>
                <a:ea typeface="微软雅黑" panose="020B0503020204020204" pitchFamily="34" charset="-122"/>
              </a:rPr>
              <a:t>论文完成了前七章。</a:t>
            </a:r>
            <a:endPar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indent="304800" fontAlgn="auto">
              <a:lnSpc>
                <a:spcPct val="150000"/>
              </a:lnSpc>
              <a:extLst>
                <a:ext uri="{35155182-B16C-46BC-9424-99874614C6A1}">
                  <wpsdc:indentchars xmlns="" xmlns:wpsdc="http://www.wps.cn/officeDocument/2017/drawingmlCustomData" xmlns:lc="http://schemas.openxmlformats.org/drawingml/2006/lockedCanvas" val="200" checksum="1077528236"/>
                </a:ext>
              </a:extLst>
            </a:pPr>
            <a:r>
              <a:rPr lang="en-US" altLang="zh-CN" sz="2400" dirty="0" smtClean="0">
                <a:solidFill>
                  <a:schemeClr val="tx1">
                    <a:lumMod val="95000"/>
                    <a:lumOff val="5000"/>
                  </a:schemeClr>
                </a:solidFill>
                <a:latin typeface="微软雅黑" panose="020B0503020204020204" pitchFamily="34" charset="-122"/>
                <a:ea typeface="微软雅黑" panose="020B0503020204020204" pitchFamily="34" charset="-122"/>
              </a:rPr>
              <a:t>4.</a:t>
            </a:r>
            <a:r>
              <a:rPr lang="zh-CN" altLang="en-US" sz="2400" dirty="0" smtClean="0">
                <a:solidFill>
                  <a:schemeClr val="tx1">
                    <a:lumMod val="95000"/>
                    <a:lumOff val="5000"/>
                  </a:schemeClr>
                </a:solidFill>
                <a:latin typeface="微软雅黑" panose="020B0503020204020204" pitchFamily="34" charset="-122"/>
                <a:ea typeface="微软雅黑" panose="020B0503020204020204" pitchFamily="34" charset="-122"/>
              </a:rPr>
              <a:t>自己简单检查论文格式。</a:t>
            </a:r>
            <a:endParaRPr lang="zh-CN" altLang="en-US" sz="2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b="1" dirty="0" smtClean="0">
                <a:latin typeface="微软雅黑" pitchFamily="34" charset="-122"/>
                <a:ea typeface="微软雅黑" pitchFamily="34" charset="-122"/>
              </a:rPr>
              <a:t>中期报告 </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网络与串口调试助手的设计与实现</a:t>
            </a:r>
            <a:endParaRPr lang="en-US" altLang="zh-CN" b="1" dirty="0" smtClean="0">
              <a:latin typeface="微软雅黑" pitchFamily="34" charset="-122"/>
              <a:ea typeface="微软雅黑" pitchFamily="34" charset="-122"/>
            </a:endParaRPr>
          </a:p>
          <a:p>
            <a:endParaRPr lang="zh-CN" altLang="en-US" dirty="0"/>
          </a:p>
        </p:txBody>
      </p:sp>
      <p:sp>
        <p:nvSpPr>
          <p:cNvPr id="3" name="文本占位符 2"/>
          <p:cNvSpPr>
            <a:spLocks noGrp="1"/>
          </p:cNvSpPr>
          <p:nvPr>
            <p:ph type="body" sz="quarter" idx="12"/>
          </p:nvPr>
        </p:nvSpPr>
        <p:spPr/>
        <p:txBody>
          <a:bodyPr/>
          <a:lstStyle/>
          <a:p>
            <a:r>
              <a:rPr lang="en-US" altLang="zh-CN" dirty="0" smtClean="0"/>
              <a:t>03</a:t>
            </a:r>
            <a:endParaRPr lang="zh-CN" altLang="en-US" dirty="0"/>
          </a:p>
        </p:txBody>
      </p:sp>
      <p:sp>
        <p:nvSpPr>
          <p:cNvPr id="4" name="文本占位符 3"/>
          <p:cNvSpPr>
            <a:spLocks noGrp="1"/>
          </p:cNvSpPr>
          <p:nvPr>
            <p:ph type="body" sz="quarter" idx="13"/>
          </p:nvPr>
        </p:nvSpPr>
        <p:spPr/>
        <p:txBody>
          <a:bodyPr/>
          <a:lstStyle/>
          <a:p>
            <a:r>
              <a:rPr lang="zh-CN" altLang="en-US" dirty="0" smtClean="0"/>
              <a:t>需求分析</a:t>
            </a:r>
            <a:endParaRPr lang="zh-CN" altLang="en-US" dirty="0"/>
          </a:p>
        </p:txBody>
      </p:sp>
      <p:pic>
        <p:nvPicPr>
          <p:cNvPr id="6" name="图片占位符 5"/>
          <p:cNvPicPr>
            <a:picLocks noGrp="1" noChangeAspect="1"/>
          </p:cNvPicPr>
          <p:nvPr>
            <p:ph type="pic" sz="quarter" idx="14"/>
          </p:nvPr>
        </p:nvPicPr>
        <p:blipFill>
          <a:blip r:embed="rId2">
            <a:extLst>
              <a:ext uri="{28A0092B-C50C-407E-A947-70E740481C1C}">
                <a14:useLocalDpi xmlns:a14="http://schemas.microsoft.com/office/drawing/2010/main" xmlns="" val="0"/>
              </a:ext>
            </a:extLst>
          </a:blip>
          <a:srcRect l="12394" r="12394"/>
          <a:stretch>
            <a:fillRect/>
          </a:stretch>
        </p:blip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smtClean="0"/>
              <a:t>03 </a:t>
            </a:r>
            <a:r>
              <a:rPr lang="zh-CN" altLang="en-US" dirty="0" smtClean="0"/>
              <a:t>需求分析</a:t>
            </a:r>
            <a:endParaRPr lang="zh-CN" altLang="en-US" dirty="0"/>
          </a:p>
        </p:txBody>
      </p:sp>
      <p:sp>
        <p:nvSpPr>
          <p:cNvPr id="3" name="矩形 2"/>
          <p:cNvSpPr/>
          <p:nvPr/>
        </p:nvSpPr>
        <p:spPr>
          <a:xfrm>
            <a:off x="2344992" y="1687759"/>
            <a:ext cx="7654413" cy="5355312"/>
          </a:xfrm>
          <a:prstGeom prst="rect">
            <a:avLst/>
          </a:prstGeom>
        </p:spPr>
        <p:txBody>
          <a:bodyPr wrap="square">
            <a:spAutoFit/>
          </a:bodyPr>
          <a:lstStyle/>
          <a:p>
            <a:r>
              <a:rPr lang="en-US" altLang="zh-CN" dirty="0" smtClean="0"/>
              <a:t>        </a:t>
            </a:r>
            <a:r>
              <a:rPr lang="zh-CN" altLang="zh-CN" dirty="0" smtClean="0"/>
              <a:t>本软件的立意是一款对</a:t>
            </a:r>
            <a:r>
              <a:rPr lang="en-US" altLang="zh-CN" dirty="0" smtClean="0"/>
              <a:t>TCP/UDP/</a:t>
            </a:r>
            <a:r>
              <a:rPr lang="zh-CN" altLang="zh-CN" dirty="0" smtClean="0"/>
              <a:t>串口的调试工具。该软件的面向对象为：网络应用的开发、测试、运维人员，调试设备的嵌入式工作者和学习网络通信的程序员。而调试的设备对象可为</a:t>
            </a:r>
            <a:r>
              <a:rPr lang="en-US" altLang="zh-CN" dirty="0" smtClean="0"/>
              <a:t>TCP</a:t>
            </a:r>
            <a:r>
              <a:rPr lang="zh-CN" altLang="zh-CN" dirty="0" smtClean="0"/>
              <a:t>服务器、</a:t>
            </a:r>
            <a:r>
              <a:rPr lang="en-US" altLang="zh-CN" dirty="0" smtClean="0"/>
              <a:t>TCP</a:t>
            </a:r>
            <a:r>
              <a:rPr lang="zh-CN" altLang="zh-CN" dirty="0" smtClean="0"/>
              <a:t>客户端、</a:t>
            </a:r>
            <a:r>
              <a:rPr lang="en-US" altLang="zh-CN" dirty="0" smtClean="0"/>
              <a:t>UDP</a:t>
            </a:r>
            <a:r>
              <a:rPr lang="zh-CN" altLang="zh-CN" dirty="0" smtClean="0"/>
              <a:t>服务器、</a:t>
            </a:r>
            <a:r>
              <a:rPr lang="en-US" altLang="zh-CN" dirty="0" smtClean="0"/>
              <a:t>UDP</a:t>
            </a:r>
            <a:r>
              <a:rPr lang="zh-CN" altLang="zh-CN" dirty="0" smtClean="0"/>
              <a:t>客户端、串口等设备。本软件作为调试助手，因此应具备作为调试助手的基本收发信息的功能</a:t>
            </a:r>
            <a:r>
              <a:rPr lang="zh-CN" altLang="en-US" dirty="0" smtClean="0"/>
              <a:t>和其他辅助调试的功能，如循环发送，</a:t>
            </a:r>
            <a:r>
              <a:rPr lang="en-US" altLang="zh-CN" dirty="0" smtClean="0"/>
              <a:t>Hex</a:t>
            </a:r>
            <a:r>
              <a:rPr lang="zh-CN" altLang="en-US" dirty="0" smtClean="0"/>
              <a:t>发送等。总结来说功能为以下几点：</a:t>
            </a:r>
            <a:endParaRPr lang="en-US" altLang="zh-CN" dirty="0" smtClean="0"/>
          </a:p>
          <a:p>
            <a:pPr lvl="0"/>
            <a:r>
              <a:rPr lang="en-US" altLang="zh-CN" dirty="0" smtClean="0"/>
              <a:t>      1.</a:t>
            </a:r>
            <a:r>
              <a:rPr lang="zh-CN" altLang="zh-CN" dirty="0" smtClean="0"/>
              <a:t>可创建和删除五种模式：</a:t>
            </a:r>
            <a:r>
              <a:rPr lang="en-US" altLang="zh-CN" dirty="0" smtClean="0"/>
              <a:t>TCP</a:t>
            </a:r>
            <a:r>
              <a:rPr lang="zh-CN" altLang="zh-CN" dirty="0" smtClean="0"/>
              <a:t>服务器、</a:t>
            </a:r>
            <a:r>
              <a:rPr lang="en-US" altLang="zh-CN" dirty="0" smtClean="0"/>
              <a:t>TCP</a:t>
            </a:r>
            <a:r>
              <a:rPr lang="zh-CN" altLang="zh-CN" dirty="0" smtClean="0"/>
              <a:t>客户端、</a:t>
            </a:r>
            <a:r>
              <a:rPr lang="en-US" altLang="zh-CN" dirty="0" smtClean="0"/>
              <a:t>UDP</a:t>
            </a:r>
            <a:r>
              <a:rPr lang="zh-CN" altLang="zh-CN" dirty="0" smtClean="0"/>
              <a:t>服务器、</a:t>
            </a:r>
            <a:r>
              <a:rPr lang="en-US" altLang="zh-CN" dirty="0" smtClean="0"/>
              <a:t>UDP</a:t>
            </a:r>
            <a:r>
              <a:rPr lang="zh-CN" altLang="zh-CN" dirty="0" smtClean="0"/>
              <a:t>客户端、串口。</a:t>
            </a:r>
          </a:p>
          <a:p>
            <a:pPr lvl="0"/>
            <a:r>
              <a:rPr lang="en-US" altLang="zh-CN" dirty="0" smtClean="0"/>
              <a:t>      2.</a:t>
            </a:r>
            <a:r>
              <a:rPr lang="zh-CN" altLang="zh-CN" dirty="0" smtClean="0"/>
              <a:t>可同时创建多设备。</a:t>
            </a:r>
          </a:p>
          <a:p>
            <a:pPr lvl="0"/>
            <a:r>
              <a:rPr lang="en-US" altLang="zh-CN" dirty="0" smtClean="0"/>
              <a:t>      3.ASCII/Hex</a:t>
            </a:r>
            <a:r>
              <a:rPr lang="zh-CN" altLang="zh-CN" dirty="0" smtClean="0"/>
              <a:t>模式发送数据。</a:t>
            </a:r>
          </a:p>
          <a:p>
            <a:pPr lvl="0"/>
            <a:r>
              <a:rPr lang="en-US" altLang="zh-CN" dirty="0" smtClean="0"/>
              <a:t>      4.[Hex]ASCII</a:t>
            </a:r>
            <a:r>
              <a:rPr lang="zh-CN" altLang="zh-CN" dirty="0" smtClean="0"/>
              <a:t>模式接收数据。</a:t>
            </a:r>
          </a:p>
          <a:p>
            <a:pPr lvl="0"/>
            <a:r>
              <a:rPr lang="en-US" altLang="zh-CN" dirty="0" smtClean="0"/>
              <a:t>      5.</a:t>
            </a:r>
            <a:r>
              <a:rPr lang="zh-CN" altLang="zh-CN" dirty="0" smtClean="0"/>
              <a:t>单次发送</a:t>
            </a:r>
            <a:r>
              <a:rPr lang="en-US" altLang="zh-CN" dirty="0" smtClean="0"/>
              <a:t>/</a:t>
            </a:r>
            <a:r>
              <a:rPr lang="zh-CN" altLang="zh-CN" dirty="0" smtClean="0"/>
              <a:t>定时多次发送。</a:t>
            </a:r>
          </a:p>
          <a:p>
            <a:pPr lvl="0"/>
            <a:r>
              <a:rPr lang="en-US" altLang="zh-CN" dirty="0" smtClean="0"/>
              <a:t>      6.</a:t>
            </a:r>
            <a:r>
              <a:rPr lang="zh-CN" altLang="zh-CN" dirty="0" smtClean="0"/>
              <a:t>时间戳显示。</a:t>
            </a:r>
          </a:p>
          <a:p>
            <a:pPr lvl="0"/>
            <a:r>
              <a:rPr lang="en-US" altLang="zh-CN" dirty="0" smtClean="0"/>
              <a:t>      7.</a:t>
            </a:r>
            <a:r>
              <a:rPr lang="zh-CN" altLang="zh-CN" dirty="0" smtClean="0"/>
              <a:t>清空数据显示框和清空发送框。</a:t>
            </a:r>
          </a:p>
          <a:p>
            <a:pPr lvl="0"/>
            <a:r>
              <a:rPr lang="en-US" altLang="zh-CN" dirty="0" smtClean="0"/>
              <a:t>      8.</a:t>
            </a:r>
            <a:r>
              <a:rPr lang="zh-CN" altLang="zh-CN" dirty="0" smtClean="0"/>
              <a:t>显示发送接收字节数和重置计数。</a:t>
            </a:r>
          </a:p>
          <a:p>
            <a:pPr lvl="0"/>
            <a:r>
              <a:rPr lang="en-US" altLang="zh-CN" dirty="0" smtClean="0"/>
              <a:t>      9.</a:t>
            </a:r>
            <a:r>
              <a:rPr lang="zh-CN" altLang="zh-CN" dirty="0" smtClean="0"/>
              <a:t>导入外部数据源文件。</a:t>
            </a:r>
          </a:p>
          <a:p>
            <a:pPr lvl="0"/>
            <a:r>
              <a:rPr lang="en-US" altLang="zh-CN" dirty="0" smtClean="0"/>
              <a:t>      10.</a:t>
            </a:r>
            <a:r>
              <a:rPr lang="zh-CN" altLang="zh-CN" dirty="0" smtClean="0"/>
              <a:t>导出数据到文件。</a:t>
            </a:r>
          </a:p>
          <a:p>
            <a:pPr lvl="0"/>
            <a:r>
              <a:rPr lang="en-US" altLang="zh-CN" dirty="0" smtClean="0"/>
              <a:t>      11.</a:t>
            </a:r>
            <a:r>
              <a:rPr lang="zh-CN" altLang="zh-CN" dirty="0" smtClean="0"/>
              <a:t>更改最大设备连接数。</a:t>
            </a:r>
          </a:p>
          <a:p>
            <a:endParaRPr lang="zh-CN" altLang="en-US" dirty="0"/>
          </a:p>
        </p:txBody>
      </p:sp>
      <p:sp>
        <p:nvSpPr>
          <p:cNvPr id="4" name="TextBox 3"/>
          <p:cNvSpPr txBox="1"/>
          <p:nvPr/>
        </p:nvSpPr>
        <p:spPr>
          <a:xfrm>
            <a:off x="1489587" y="1017639"/>
            <a:ext cx="2236510" cy="670120"/>
          </a:xfrm>
          <a:prstGeom prst="rect">
            <a:avLst/>
          </a:prstGeom>
        </p:spPr>
        <p:txBody>
          <a:bodyPr wrap="none">
            <a:spAutoFit/>
          </a:bodyPr>
          <a:lstStyle/>
          <a:p>
            <a:pPr>
              <a:lnSpc>
                <a:spcPct val="130000"/>
              </a:lnSpc>
            </a:pPr>
            <a:r>
              <a:rPr lang="zh-CN" altLang="en-US" sz="3200" b="1" dirty="0" smtClean="0">
                <a:solidFill>
                  <a:schemeClr val="accent1">
                    <a:lumMod val="50000"/>
                  </a:schemeClr>
                </a:solidFill>
              </a:rPr>
              <a:t>需求分析：</a:t>
            </a:r>
            <a:endParaRPr lang="zh-CN" altLang="en-US" sz="3200" b="1" dirty="0">
              <a:solidFill>
                <a:schemeClr val="accent1">
                  <a:lumMod val="50000"/>
                </a:schemeClr>
              </a:solidFill>
            </a:endParaRPr>
          </a:p>
        </p:txBody>
      </p:sp>
      <p:grpSp>
        <p:nvGrpSpPr>
          <p:cNvPr id="5" name="组 33"/>
          <p:cNvGrpSpPr/>
          <p:nvPr/>
        </p:nvGrpSpPr>
        <p:grpSpPr>
          <a:xfrm>
            <a:off x="981631" y="586062"/>
            <a:ext cx="441640" cy="1632475"/>
            <a:chOff x="1896871" y="915887"/>
            <a:chExt cx="441640" cy="1180161"/>
          </a:xfrm>
        </p:grpSpPr>
        <p:cxnSp>
          <p:nvCxnSpPr>
            <p:cNvPr id="6" name="直接连接符 43"/>
            <p:cNvCxnSpPr/>
            <p:nvPr/>
          </p:nvCxnSpPr>
          <p:spPr>
            <a:xfrm rot="11641273" flipH="1">
              <a:off x="1896871" y="915887"/>
              <a:ext cx="229920" cy="88815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useBgFill="1">
          <p:nvSpPr>
            <p:cNvPr id="7" name="矩形 6"/>
            <p:cNvSpPr/>
            <p:nvPr/>
          </p:nvSpPr>
          <p:spPr>
            <a:xfrm rot="12506567">
              <a:off x="1942100" y="985164"/>
              <a:ext cx="396411" cy="1110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b="1" dirty="0" smtClean="0">
                <a:latin typeface="微软雅黑" pitchFamily="34" charset="-122"/>
                <a:ea typeface="微软雅黑" pitchFamily="34" charset="-122"/>
              </a:rPr>
              <a:t>中期报告 </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网络与串口调试助手的设计与实现</a:t>
            </a:r>
            <a:endParaRPr lang="en-US" altLang="zh-CN" b="1" dirty="0" smtClean="0">
              <a:latin typeface="微软雅黑" pitchFamily="34" charset="-122"/>
              <a:ea typeface="微软雅黑" pitchFamily="34" charset="-122"/>
            </a:endParaRPr>
          </a:p>
          <a:p>
            <a:endParaRPr lang="zh-CN" altLang="en-US" dirty="0"/>
          </a:p>
        </p:txBody>
      </p:sp>
      <p:sp>
        <p:nvSpPr>
          <p:cNvPr id="3" name="文本占位符 2"/>
          <p:cNvSpPr>
            <a:spLocks noGrp="1"/>
          </p:cNvSpPr>
          <p:nvPr>
            <p:ph type="body" sz="quarter" idx="12"/>
          </p:nvPr>
        </p:nvSpPr>
        <p:spPr/>
        <p:txBody>
          <a:bodyPr/>
          <a:lstStyle/>
          <a:p>
            <a:r>
              <a:rPr lang="en-US" altLang="zh-CN" dirty="0" smtClean="0"/>
              <a:t>04</a:t>
            </a:r>
            <a:endParaRPr lang="zh-CN" altLang="en-US" dirty="0"/>
          </a:p>
        </p:txBody>
      </p:sp>
      <p:sp>
        <p:nvSpPr>
          <p:cNvPr id="4" name="文本占位符 3"/>
          <p:cNvSpPr>
            <a:spLocks noGrp="1"/>
          </p:cNvSpPr>
          <p:nvPr>
            <p:ph type="body" sz="quarter" idx="13"/>
          </p:nvPr>
        </p:nvSpPr>
        <p:spPr/>
        <p:txBody>
          <a:bodyPr/>
          <a:lstStyle/>
          <a:p>
            <a:r>
              <a:rPr lang="zh-CN" altLang="en-US" dirty="0" smtClean="0"/>
              <a:t>架构设计</a:t>
            </a:r>
            <a:endParaRPr lang="zh-CN" altLang="en-US" dirty="0"/>
          </a:p>
        </p:txBody>
      </p:sp>
      <p:pic>
        <p:nvPicPr>
          <p:cNvPr id="6" name="图片占位符 5"/>
          <p:cNvPicPr>
            <a:picLocks noGrp="1" noChangeAspect="1"/>
          </p:cNvPicPr>
          <p:nvPr>
            <p:ph type="pic" sz="quarter" idx="14"/>
          </p:nvPr>
        </p:nvPicPr>
        <p:blipFill>
          <a:blip r:embed="rId2">
            <a:extLst>
              <a:ext uri="{28A0092B-C50C-407E-A947-70E740481C1C}">
                <a14:useLocalDpi xmlns:a14="http://schemas.microsoft.com/office/drawing/2010/main" xmlns="" val="0"/>
              </a:ext>
            </a:extLst>
          </a:blip>
          <a:srcRect l="12394" r="12394"/>
          <a:stretch>
            <a:fillRect/>
          </a:stretch>
        </p:blipFill>
        <p:spPr/>
      </p:pic>
    </p:spTree>
  </p:cSld>
  <p:clrMapOvr>
    <a:masterClrMapping/>
  </p:clrMapOvr>
</p:sld>
</file>

<file path=ppt/theme/theme1.xml><?xml version="1.0" encoding="utf-8"?>
<a:theme xmlns:a="http://schemas.openxmlformats.org/drawingml/2006/main" name="模板页面">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429</TotalTime>
  <Words>1759</Words>
  <Application>Microsoft Office PowerPoint</Application>
  <PresentationFormat>自定义</PresentationFormat>
  <Paragraphs>119</Paragraphs>
  <Slides>24</Slides>
  <Notes>0</Notes>
  <HiddenSlides>0</HiddenSlides>
  <MMClips>0</MMClips>
  <ScaleCrop>false</ScaleCrop>
  <HeadingPairs>
    <vt:vector size="6" baseType="variant">
      <vt:variant>
        <vt:lpstr>主题</vt:lpstr>
      </vt:variant>
      <vt:variant>
        <vt:i4>2</vt:i4>
      </vt:variant>
      <vt:variant>
        <vt:lpstr>嵌入 OLE 服务器</vt:lpstr>
      </vt:variant>
      <vt:variant>
        <vt:i4>0</vt:i4>
      </vt:variant>
      <vt:variant>
        <vt:lpstr>幻灯片标题</vt:lpstr>
      </vt:variant>
      <vt:variant>
        <vt:i4>24</vt:i4>
      </vt:variant>
    </vt:vector>
  </HeadingPairs>
  <TitlesOfParts>
    <vt:vector size="26" baseType="lpstr">
      <vt:lpstr>模板页面</vt:lpstr>
      <vt:lpstr>OfficePLUS</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xbany</cp:lastModifiedBy>
  <cp:revision>108</cp:revision>
  <dcterms:created xsi:type="dcterms:W3CDTF">2015-08-18T02:51:00Z</dcterms:created>
  <dcterms:modified xsi:type="dcterms:W3CDTF">2020-04-10T13:09:57Z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