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1" r:id="rId7"/>
    <p:sldId id="262" r:id="rId8"/>
    <p:sldId id="278" r:id="rId9"/>
    <p:sldId id="279" r:id="rId10"/>
    <p:sldId id="280" r:id="rId11"/>
    <p:sldId id="265" r:id="rId12"/>
    <p:sldId id="266" r:id="rId13"/>
    <p:sldId id="269" r:id="rId14"/>
    <p:sldId id="272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/>
    <p:restoredTop sz="93699"/>
  </p:normalViewPr>
  <p:slideViewPr>
    <p:cSldViewPr snapToGrid="0" snapToObjects="1">
      <p:cViewPr varScale="1">
        <p:scale>
          <a:sx n="67" d="100"/>
          <a:sy n="67" d="100"/>
        </p:scale>
        <p:origin x="9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6D0CC-415D-4DD2-BACB-AF47ED3216EF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15529-61F0-43B6-8B63-734E754ED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2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1939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98765" y="3852285"/>
            <a:ext cx="11194472" cy="17145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597367" y="5677703"/>
            <a:ext cx="6997267" cy="331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597367" y="6009490"/>
            <a:ext cx="6997267" cy="331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cxnSp>
        <p:nvCxnSpPr>
          <p:cNvPr id="7" name="直接连接符 10"/>
          <p:cNvCxnSpPr/>
          <p:nvPr userDrawn="1"/>
        </p:nvCxnSpPr>
        <p:spPr>
          <a:xfrm>
            <a:off x="1947333" y="5566867"/>
            <a:ext cx="8280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193964"/>
            <a:ext cx="12192000" cy="3326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97367" y="541050"/>
            <a:ext cx="6997267" cy="7474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" name="直接连接符 31"/>
          <p:cNvCxnSpPr/>
          <p:nvPr userDrawn="1"/>
        </p:nvCxnSpPr>
        <p:spPr>
          <a:xfrm>
            <a:off x="5250361" y="1286460"/>
            <a:ext cx="168052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597367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597367" y="5569527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2597367" y="1939636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229835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5229834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5229834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7862303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7862303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 userDrawn="1"/>
        </p:nvCxnSpPr>
        <p:spPr>
          <a:xfrm>
            <a:off x="7862303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97367" y="541050"/>
            <a:ext cx="6997267" cy="7474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" name="直接连接符 31"/>
          <p:cNvCxnSpPr/>
          <p:nvPr userDrawn="1"/>
        </p:nvCxnSpPr>
        <p:spPr>
          <a:xfrm>
            <a:off x="5250361" y="1286460"/>
            <a:ext cx="168052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9110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1239110" y="5569527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1239110" y="1939636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17313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917311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3917311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6595516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6595516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 userDrawn="1"/>
        </p:nvCxnSpPr>
        <p:spPr>
          <a:xfrm>
            <a:off x="6595516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9273718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9273718" y="556735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9" name="直线连接符 18"/>
          <p:cNvCxnSpPr/>
          <p:nvPr userDrawn="1"/>
        </p:nvCxnSpPr>
        <p:spPr>
          <a:xfrm>
            <a:off x="9273718" y="193746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97367" y="541050"/>
            <a:ext cx="6997267" cy="7474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" name="直接连接符 31"/>
          <p:cNvCxnSpPr/>
          <p:nvPr userDrawn="1"/>
        </p:nvCxnSpPr>
        <p:spPr>
          <a:xfrm>
            <a:off x="5250361" y="1286460"/>
            <a:ext cx="168052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906601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906601" y="5569527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906601" y="1939636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074580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081143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3081143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59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5235996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 userDrawn="1"/>
        </p:nvCxnSpPr>
        <p:spPr>
          <a:xfrm>
            <a:off x="5235996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7410538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7410538" y="556735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6" name="直线连接符 15"/>
          <p:cNvCxnSpPr/>
          <p:nvPr userDrawn="1"/>
        </p:nvCxnSpPr>
        <p:spPr>
          <a:xfrm>
            <a:off x="7410538" y="193746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9578518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9578518" y="556735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9" name="直线连接符 18"/>
          <p:cNvCxnSpPr/>
          <p:nvPr userDrawn="1"/>
        </p:nvCxnSpPr>
        <p:spPr>
          <a:xfrm>
            <a:off x="9578518" y="193746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97367" y="541050"/>
            <a:ext cx="6997267" cy="7474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" name="直接连接符 31"/>
          <p:cNvCxnSpPr/>
          <p:nvPr userDrawn="1"/>
        </p:nvCxnSpPr>
        <p:spPr>
          <a:xfrm>
            <a:off x="5250361" y="1286460"/>
            <a:ext cx="168052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684929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84929" y="5569527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684929" y="1939636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548108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2554671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2554671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4411287" y="1937467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4411287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22" name="直线连接符 21"/>
          <p:cNvCxnSpPr/>
          <p:nvPr userDrawn="1"/>
        </p:nvCxnSpPr>
        <p:spPr>
          <a:xfrm>
            <a:off x="4411287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6274466" y="1937467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81029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 userDrawn="1"/>
        </p:nvCxnSpPr>
        <p:spPr>
          <a:xfrm>
            <a:off x="6281029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8137645" y="1936744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8137645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28" name="直线连接符 27"/>
          <p:cNvCxnSpPr/>
          <p:nvPr userDrawn="1"/>
        </p:nvCxnSpPr>
        <p:spPr>
          <a:xfrm>
            <a:off x="8137645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10000824" y="1936744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10007387" y="556735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31" name="直线连接符 30"/>
          <p:cNvCxnSpPr/>
          <p:nvPr userDrawn="1"/>
        </p:nvCxnSpPr>
        <p:spPr>
          <a:xfrm>
            <a:off x="10007387" y="193746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4987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31258" y="83488"/>
            <a:ext cx="11949906" cy="3044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1128274" y="1577971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1128274" y="520930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1128274" y="157941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3685309" y="498764"/>
            <a:ext cx="8506691" cy="63592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4987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31258" y="83488"/>
            <a:ext cx="11949906" cy="3044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中期报告</a:t>
            </a:r>
            <a:endParaRPr lang="en-US" altLang="zh-CN" sz="44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网络与串口调试助手的设计与实现</a:t>
            </a:r>
            <a:endParaRPr lang="en-US" altLang="zh-CN" sz="44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指导老师：徐林雪    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答辩人：苏卓锐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9" b="25729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中期报告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的洗车店管理系统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遇到的问题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12394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遇到的问题</a:t>
            </a:r>
          </a:p>
        </p:txBody>
      </p:sp>
      <p:sp>
        <p:nvSpPr>
          <p:cNvPr id="345" name="环形箭头 344"/>
          <p:cNvSpPr/>
          <p:nvPr/>
        </p:nvSpPr>
        <p:spPr>
          <a:xfrm>
            <a:off x="1664098" y="816668"/>
            <a:ext cx="2718974" cy="2719387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6" name="任意多边形 4"/>
          <p:cNvSpPr/>
          <p:nvPr/>
        </p:nvSpPr>
        <p:spPr>
          <a:xfrm>
            <a:off x="2265081" y="1764926"/>
            <a:ext cx="1510881" cy="755259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>
                <a:solidFill>
                  <a:schemeClr val="accent1">
                    <a:lumMod val="50000"/>
                  </a:schemeClr>
                </a:solidFill>
              </a:rPr>
              <a:t>？</a:t>
            </a:r>
          </a:p>
        </p:txBody>
      </p:sp>
      <p:sp>
        <p:nvSpPr>
          <p:cNvPr id="347" name="形状 346"/>
          <p:cNvSpPr/>
          <p:nvPr/>
        </p:nvSpPr>
        <p:spPr>
          <a:xfrm>
            <a:off x="908913" y="2379158"/>
            <a:ext cx="2718974" cy="2719387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8" name="任意多边形 7"/>
          <p:cNvSpPr/>
          <p:nvPr/>
        </p:nvSpPr>
        <p:spPr>
          <a:xfrm>
            <a:off x="1512959" y="3369979"/>
            <a:ext cx="1510881" cy="755259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问题总结</a:t>
            </a:r>
          </a:p>
        </p:txBody>
      </p:sp>
      <p:sp>
        <p:nvSpPr>
          <p:cNvPr id="349" name="空心弧 348"/>
          <p:cNvSpPr/>
          <p:nvPr/>
        </p:nvSpPr>
        <p:spPr>
          <a:xfrm>
            <a:off x="1857618" y="4128628"/>
            <a:ext cx="2336020" cy="2336956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0" name="任意多边形 10"/>
          <p:cNvSpPr/>
          <p:nvPr/>
        </p:nvSpPr>
        <p:spPr>
          <a:xfrm>
            <a:off x="2268655" y="4943768"/>
            <a:ext cx="1510881" cy="755259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？</a:t>
            </a:r>
          </a:p>
        </p:txBody>
      </p:sp>
      <p:sp>
        <p:nvSpPr>
          <p:cNvPr id="352" name="文本框 351"/>
          <p:cNvSpPr txBox="1"/>
          <p:nvPr/>
        </p:nvSpPr>
        <p:spPr>
          <a:xfrm>
            <a:off x="5311098" y="2137915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53" name="组合 22"/>
          <p:cNvGrpSpPr/>
          <p:nvPr/>
        </p:nvGrpSpPr>
        <p:grpSpPr>
          <a:xfrm rot="11641273">
            <a:off x="5833131" y="2151495"/>
            <a:ext cx="353725" cy="1127475"/>
            <a:chOff x="10412" y="854555"/>
            <a:chExt cx="1615188" cy="5148312"/>
          </a:xfrm>
        </p:grpSpPr>
        <p:cxnSp>
          <p:nvCxnSpPr>
            <p:cNvPr id="354" name="直接连接符 23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55" name="矩形 354"/>
            <p:cNvSpPr/>
            <p:nvPr/>
          </p:nvSpPr>
          <p:spPr>
            <a:xfrm rot="865294">
              <a:off x="10412" y="854555"/>
              <a:ext cx="1216950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57" name="文本框 356"/>
          <p:cNvSpPr txBox="1"/>
          <p:nvPr/>
        </p:nvSpPr>
        <p:spPr>
          <a:xfrm>
            <a:off x="5311098" y="3744661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58" name="组合 27"/>
          <p:cNvGrpSpPr/>
          <p:nvPr/>
        </p:nvGrpSpPr>
        <p:grpSpPr>
          <a:xfrm rot="11641273">
            <a:off x="5831270" y="3765586"/>
            <a:ext cx="415317" cy="1135269"/>
            <a:chOff x="-270831" y="818968"/>
            <a:chExt cx="1896431" cy="5183899"/>
          </a:xfrm>
        </p:grpSpPr>
        <p:cxnSp>
          <p:nvCxnSpPr>
            <p:cNvPr id="359" name="直接连接符 28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60" name="矩形 359"/>
            <p:cNvSpPr/>
            <p:nvPr/>
          </p:nvSpPr>
          <p:spPr>
            <a:xfrm rot="865294">
              <a:off x="-270831" y="818968"/>
              <a:ext cx="1502696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66" name="矩形 365"/>
          <p:cNvSpPr/>
          <p:nvPr/>
        </p:nvSpPr>
        <p:spPr>
          <a:xfrm>
            <a:off x="6289280" y="2085016"/>
            <a:ext cx="856325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问题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67" name="矩形 366"/>
          <p:cNvSpPr/>
          <p:nvPr/>
        </p:nvSpPr>
        <p:spPr>
          <a:xfrm>
            <a:off x="6289280" y="3732186"/>
            <a:ext cx="856325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问题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69" name="矩形 368"/>
          <p:cNvSpPr/>
          <p:nvPr/>
        </p:nvSpPr>
        <p:spPr>
          <a:xfrm>
            <a:off x="6309959" y="2517291"/>
            <a:ext cx="4279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/>
              <a:t>随着功能代码的编写，需要</a:t>
            </a:r>
            <a:r>
              <a:rPr lang="zh-CN" altLang="en-US" dirty="0"/>
              <a:t>随时推翻之前的基本设计界面，根据需要的功能来设计软件界面。</a:t>
            </a:r>
            <a:endParaRPr lang="zh-CN" altLang="zh-CN" dirty="0"/>
          </a:p>
        </p:txBody>
      </p:sp>
      <p:sp>
        <p:nvSpPr>
          <p:cNvPr id="370" name="矩形 369"/>
          <p:cNvSpPr/>
          <p:nvPr/>
        </p:nvSpPr>
        <p:spPr>
          <a:xfrm>
            <a:off x="6309959" y="4216538"/>
            <a:ext cx="4279436" cy="106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由于技术的缺陷，没有办法给串口加上实时监测的功能，只可以监测打开软件前的串口。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中期报告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的洗车店管理系统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128274" y="5209308"/>
            <a:ext cx="2139033" cy="415636"/>
          </a:xfrm>
        </p:spPr>
        <p:txBody>
          <a:bodyPr/>
          <a:lstStyle/>
          <a:p>
            <a:r>
              <a:rPr kumimoji="1" lang="zh-CN" altLang="en-US" dirty="0"/>
              <a:t>后续完成计划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12394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 </a:t>
            </a:r>
            <a:r>
              <a:rPr lang="zh-CN" altLang="en-US" dirty="0"/>
              <a:t>面临问题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7" r="28917"/>
          <a:stretch>
            <a:fillRect/>
          </a:stretch>
        </p:blipFill>
        <p:spPr>
          <a:xfrm>
            <a:off x="7362131" y="911084"/>
            <a:ext cx="3908234" cy="521097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34351" y="1473173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组合 22"/>
          <p:cNvGrpSpPr/>
          <p:nvPr/>
        </p:nvGrpSpPr>
        <p:grpSpPr>
          <a:xfrm rot="11641273">
            <a:off x="1656384" y="1486753"/>
            <a:ext cx="353725" cy="1127475"/>
            <a:chOff x="10412" y="854555"/>
            <a:chExt cx="1615188" cy="5148312"/>
          </a:xfrm>
        </p:grpSpPr>
        <p:cxnSp>
          <p:nvCxnSpPr>
            <p:cNvPr id="9" name="直接连接符 23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0" name="矩形 9"/>
            <p:cNvSpPr/>
            <p:nvPr/>
          </p:nvSpPr>
          <p:spPr>
            <a:xfrm rot="865294">
              <a:off x="10412" y="854555"/>
              <a:ext cx="1216950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2112533" y="1420274"/>
            <a:ext cx="2236510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按时完成软件测试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33212" y="1852549"/>
            <a:ext cx="4279436" cy="72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20000"/>
              </a:lnSpc>
              <a:spcBef>
                <a:spcPts val="600"/>
              </a:spcBef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3013784323"/>
                </a:ext>
              </a:extLs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完成软件的整体测试，保证软件没有功能缺陷和重大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34350" y="2963663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6" name="组合 22"/>
          <p:cNvGrpSpPr/>
          <p:nvPr/>
        </p:nvGrpSpPr>
        <p:grpSpPr>
          <a:xfrm rot="11641273">
            <a:off x="1656383" y="2977243"/>
            <a:ext cx="353725" cy="1127475"/>
            <a:chOff x="10412" y="854555"/>
            <a:chExt cx="1615188" cy="5148312"/>
          </a:xfrm>
        </p:grpSpPr>
        <p:cxnSp>
          <p:nvCxnSpPr>
            <p:cNvPr id="19" name="直接连接符 23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23" name="矩形 22"/>
            <p:cNvSpPr/>
            <p:nvPr/>
          </p:nvSpPr>
          <p:spPr>
            <a:xfrm rot="865294">
              <a:off x="10412" y="854555"/>
              <a:ext cx="1216950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2112532" y="2910764"/>
            <a:ext cx="17235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按时完成论文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33211" y="3343039"/>
            <a:ext cx="4279436" cy="72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完成论文的剩余章节的书写并且保证格式的正确。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34351" y="4415832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6" name="组合 22"/>
          <p:cNvGrpSpPr/>
          <p:nvPr/>
        </p:nvGrpSpPr>
        <p:grpSpPr>
          <a:xfrm rot="11641273">
            <a:off x="1656384" y="4429412"/>
            <a:ext cx="353725" cy="1127475"/>
            <a:chOff x="10412" y="854555"/>
            <a:chExt cx="1615188" cy="5148312"/>
          </a:xfrm>
        </p:grpSpPr>
        <p:cxnSp>
          <p:nvCxnSpPr>
            <p:cNvPr id="29" name="直接连接符 23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0" name="矩形 29"/>
            <p:cNvSpPr/>
            <p:nvPr/>
          </p:nvSpPr>
          <p:spPr>
            <a:xfrm rot="865294">
              <a:off x="10412" y="854555"/>
              <a:ext cx="1216950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2112533" y="4362933"/>
            <a:ext cx="697627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总结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33212" y="4795208"/>
            <a:ext cx="4279436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20000"/>
              </a:lnSpc>
              <a:spcBef>
                <a:spcPts val="600"/>
              </a:spcBef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3013784323"/>
                </a:ext>
              </a:extLs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做好毕业总结，完成毕业准备。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指导老师：徐林雪       答辩人：苏卓锐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9" b="25729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sz="6000" dirty="0"/>
              <a:t>01</a:t>
            </a:r>
            <a:endParaRPr kumimoji="1"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629027" y="1938190"/>
            <a:ext cx="1732331" cy="1135350"/>
          </a:xfrm>
        </p:spPr>
        <p:txBody>
          <a:bodyPr/>
          <a:lstStyle/>
          <a:p>
            <a:r>
              <a:rPr kumimoji="1" lang="en-US" altLang="zh-CN" sz="6000" dirty="0"/>
              <a:t>02</a:t>
            </a:r>
            <a:endParaRPr kumimoji="1" lang="zh-CN" altLang="en-US" sz="6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3968128" y="1938190"/>
            <a:ext cx="1732331" cy="1135350"/>
          </a:xfrm>
        </p:spPr>
        <p:txBody>
          <a:bodyPr/>
          <a:lstStyle/>
          <a:p>
            <a:r>
              <a:rPr kumimoji="1" lang="en-US" altLang="zh-CN" sz="6000" dirty="0"/>
              <a:t>03</a:t>
            </a:r>
            <a:endParaRPr kumimoji="1" lang="zh-CN" altLang="en-US" sz="60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5392345" y="1938190"/>
            <a:ext cx="1732331" cy="1135350"/>
          </a:xfrm>
        </p:spPr>
        <p:txBody>
          <a:bodyPr/>
          <a:lstStyle/>
          <a:p>
            <a:r>
              <a:rPr kumimoji="1" lang="en-US" altLang="zh-CN" sz="6000" dirty="0"/>
              <a:t>04</a:t>
            </a:r>
            <a:endParaRPr kumimoji="1" lang="zh-CN" altLang="en-US" sz="60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9AB2799-933D-46B1-AD29-694F0EDBD913}"/>
              </a:ext>
            </a:extLst>
          </p:cNvPr>
          <p:cNvCxnSpPr/>
          <p:nvPr/>
        </p:nvCxnSpPr>
        <p:spPr>
          <a:xfrm>
            <a:off x="2597367" y="1938190"/>
            <a:ext cx="0" cy="404697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1141F99-B95D-48D9-9A73-670609716FD6}"/>
              </a:ext>
            </a:extLst>
          </p:cNvPr>
          <p:cNvCxnSpPr/>
          <p:nvPr/>
        </p:nvCxnSpPr>
        <p:spPr>
          <a:xfrm>
            <a:off x="5307229" y="1949442"/>
            <a:ext cx="0" cy="404697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9F8933-A3A2-4246-A220-FE01F366F442}"/>
              </a:ext>
            </a:extLst>
          </p:cNvPr>
          <p:cNvSpPr txBox="1"/>
          <p:nvPr/>
        </p:nvSpPr>
        <p:spPr>
          <a:xfrm>
            <a:off x="1543096" y="3475199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背景意义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86C16F-FBB8-497B-8C09-05912050E2BC}"/>
              </a:ext>
            </a:extLst>
          </p:cNvPr>
          <p:cNvSpPr txBox="1"/>
          <p:nvPr/>
        </p:nvSpPr>
        <p:spPr>
          <a:xfrm>
            <a:off x="2935915" y="3475199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项目计划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01B29C6-4331-43F7-A3A6-FA50AA816056}"/>
              </a:ext>
            </a:extLst>
          </p:cNvPr>
          <p:cNvSpPr txBox="1"/>
          <p:nvPr/>
        </p:nvSpPr>
        <p:spPr>
          <a:xfrm>
            <a:off x="4291566" y="3475199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需求分析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173C70-FD02-4C2A-AA83-7BE9E3082282}"/>
              </a:ext>
            </a:extLst>
          </p:cNvPr>
          <p:cNvSpPr txBox="1"/>
          <p:nvPr/>
        </p:nvSpPr>
        <p:spPr>
          <a:xfrm>
            <a:off x="5630667" y="3475199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架构设计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4AD9742-B992-4F70-B247-FF888EEF22F4}"/>
              </a:ext>
            </a:extLst>
          </p:cNvPr>
          <p:cNvCxnSpPr/>
          <p:nvPr/>
        </p:nvCxnSpPr>
        <p:spPr>
          <a:xfrm>
            <a:off x="7888504" y="1949441"/>
            <a:ext cx="0" cy="404697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文本占位符 8">
            <a:extLst>
              <a:ext uri="{FF2B5EF4-FFF2-40B4-BE49-F238E27FC236}">
                <a16:creationId xmlns:a16="http://schemas.microsoft.com/office/drawing/2014/main" id="{87ECCB14-2BE7-4095-A13A-75DD3CB0A25C}"/>
              </a:ext>
            </a:extLst>
          </p:cNvPr>
          <p:cNvSpPr txBox="1">
            <a:spLocks/>
          </p:cNvSpPr>
          <p:nvPr/>
        </p:nvSpPr>
        <p:spPr>
          <a:xfrm>
            <a:off x="6640425" y="1949441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8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6000" dirty="0"/>
              <a:t>05</a:t>
            </a:r>
            <a:endParaRPr kumimoji="1" lang="zh-CN" altLang="en-US" sz="6000" dirty="0"/>
          </a:p>
        </p:txBody>
      </p:sp>
      <p:sp>
        <p:nvSpPr>
          <p:cNvPr id="29" name="文本占位符 8">
            <a:extLst>
              <a:ext uri="{FF2B5EF4-FFF2-40B4-BE49-F238E27FC236}">
                <a16:creationId xmlns:a16="http://schemas.microsoft.com/office/drawing/2014/main" id="{5CD2E4C9-729C-4C0D-877E-37EC1918A910}"/>
              </a:ext>
            </a:extLst>
          </p:cNvPr>
          <p:cNvSpPr txBox="1">
            <a:spLocks/>
          </p:cNvSpPr>
          <p:nvPr/>
        </p:nvSpPr>
        <p:spPr>
          <a:xfrm>
            <a:off x="7948678" y="1936021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8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6000" dirty="0"/>
              <a:t>06</a:t>
            </a:r>
            <a:endParaRPr kumimoji="1" lang="zh-CN" altLang="en-US" sz="6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E35B13-947D-48E5-B9B0-B3FA9608C211}"/>
              </a:ext>
            </a:extLst>
          </p:cNvPr>
          <p:cNvSpPr txBox="1"/>
          <p:nvPr/>
        </p:nvSpPr>
        <p:spPr>
          <a:xfrm>
            <a:off x="6949514" y="3492823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过程设计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57C6CE2-DF43-44F7-AA66-349710AB2964}"/>
              </a:ext>
            </a:extLst>
          </p:cNvPr>
          <p:cNvSpPr txBox="1"/>
          <p:nvPr/>
        </p:nvSpPr>
        <p:spPr>
          <a:xfrm>
            <a:off x="8306061" y="3475199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kumimoji="1" sz="2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软件界面</a:t>
            </a:r>
          </a:p>
        </p:txBody>
      </p:sp>
      <p:sp>
        <p:nvSpPr>
          <p:cNvPr id="38" name="文本占位符 8">
            <a:extLst>
              <a:ext uri="{FF2B5EF4-FFF2-40B4-BE49-F238E27FC236}">
                <a16:creationId xmlns:a16="http://schemas.microsoft.com/office/drawing/2014/main" id="{DD1BC1D7-77AC-40BD-9D6C-A8CA8145B49D}"/>
              </a:ext>
            </a:extLst>
          </p:cNvPr>
          <p:cNvSpPr txBox="1">
            <a:spLocks/>
          </p:cNvSpPr>
          <p:nvPr/>
        </p:nvSpPr>
        <p:spPr>
          <a:xfrm>
            <a:off x="9418301" y="1936021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8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6000" dirty="0"/>
              <a:t>07</a:t>
            </a:r>
            <a:endParaRPr kumimoji="1" lang="zh-CN" altLang="en-US" sz="6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B7265F0-EF9C-43D3-9AD7-3C9A1E53A603}"/>
              </a:ext>
            </a:extLst>
          </p:cNvPr>
          <p:cNvSpPr txBox="1"/>
          <p:nvPr/>
        </p:nvSpPr>
        <p:spPr>
          <a:xfrm>
            <a:off x="9681009" y="3429000"/>
            <a:ext cx="61555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下一步工作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E400E93-8AE1-4B08-BA8F-11E6DE8B4E2C}"/>
              </a:ext>
            </a:extLst>
          </p:cNvPr>
          <p:cNvCxnSpPr/>
          <p:nvPr/>
        </p:nvCxnSpPr>
        <p:spPr>
          <a:xfrm>
            <a:off x="10584079" y="1936021"/>
            <a:ext cx="0" cy="404697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中期报告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的洗车店管理系统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项目计划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12394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项目计划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10281" y="957808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1896871" y="915887"/>
            <a:ext cx="441640" cy="1180161"/>
            <a:chOff x="1896871" y="915887"/>
            <a:chExt cx="441640" cy="1180161"/>
          </a:xfrm>
        </p:grpSpPr>
        <p:cxnSp>
          <p:nvCxnSpPr>
            <p:cNvPr id="6" name="直接连接符 43"/>
            <p:cNvCxnSpPr/>
            <p:nvPr/>
          </p:nvCxnSpPr>
          <p:spPr>
            <a:xfrm rot="11641273" flipH="1">
              <a:off x="1896871" y="915887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7" name="矩形 6"/>
            <p:cNvSpPr/>
            <p:nvPr/>
          </p:nvSpPr>
          <p:spPr>
            <a:xfrm rot="12506567">
              <a:off x="1942100" y="985164"/>
              <a:ext cx="396411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310281" y="2996106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1896871" y="2954185"/>
            <a:ext cx="489199" cy="1192214"/>
            <a:chOff x="1896871" y="5217883"/>
            <a:chExt cx="489199" cy="1192214"/>
          </a:xfrm>
        </p:grpSpPr>
        <p:cxnSp>
          <p:nvCxnSpPr>
            <p:cNvPr id="21" name="直接连接符 72"/>
            <p:cNvCxnSpPr/>
            <p:nvPr/>
          </p:nvCxnSpPr>
          <p:spPr>
            <a:xfrm rot="11641273" flipH="1">
              <a:off x="1896871" y="5217883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22" name="矩形 21"/>
            <p:cNvSpPr/>
            <p:nvPr/>
          </p:nvSpPr>
          <p:spPr>
            <a:xfrm rot="12506567">
              <a:off x="1939046" y="5299213"/>
              <a:ext cx="447024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2322184" y="860841"/>
            <a:ext cx="800219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项目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22184" y="2942791"/>
            <a:ext cx="800219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论文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19937" y="1348537"/>
            <a:ext cx="8203481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fontAlgn="auto">
              <a:lnSpc>
                <a:spcPct val="150000"/>
              </a:lnSpc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1077528236"/>
                </a:ext>
              </a:extLst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1. 3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月下旬完成项目的需求分析，设计软件的图形界面。</a:t>
            </a:r>
          </a:p>
          <a:p>
            <a:pPr indent="304800" fontAlgn="auto">
              <a:lnSpc>
                <a:spcPct val="150000"/>
              </a:lnSpc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1077528236"/>
                </a:ext>
              </a:extLst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月上旬完成项目的基本框架编写，实现基本功能。</a:t>
            </a:r>
          </a:p>
          <a:p>
            <a:pPr indent="304800" fontAlgn="auto">
              <a:lnSpc>
                <a:spcPct val="150000"/>
              </a:lnSpc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1077528236"/>
                </a:ext>
              </a:extLst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月中旬完成项目的整体编写，实现所有功能。</a:t>
            </a:r>
          </a:p>
        </p:txBody>
      </p:sp>
      <p:sp>
        <p:nvSpPr>
          <p:cNvPr id="30" name="矩形 29"/>
          <p:cNvSpPr/>
          <p:nvPr/>
        </p:nvSpPr>
        <p:spPr>
          <a:xfrm>
            <a:off x="2519937" y="3433982"/>
            <a:ext cx="8203481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fontAlgn="auto">
              <a:lnSpc>
                <a:spcPct val="150000"/>
              </a:lnSpc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1077528236"/>
                </a:ext>
              </a:extLst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月上旬完成论文的前四章，包括</a:t>
            </a:r>
            <a:r>
              <a:rPr lang="zh-CN" altLang="zh-CN" sz="1600" dirty="0"/>
              <a:t>绪论、</a:t>
            </a:r>
            <a:r>
              <a:rPr lang="zh-CN" altLang="en-US" sz="1600" dirty="0"/>
              <a:t>开发技术概述、</a:t>
            </a:r>
            <a:r>
              <a:rPr lang="zh-CN" altLang="zh-CN" sz="1600" dirty="0"/>
              <a:t>需求分析、</a:t>
            </a:r>
            <a:r>
              <a:rPr lang="zh-CN" altLang="en-US" sz="1600" dirty="0"/>
              <a:t>软件</a:t>
            </a:r>
            <a:r>
              <a:rPr lang="zh-CN" altLang="zh-CN" sz="1600" dirty="0"/>
              <a:t>设计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304800" fontAlgn="auto">
              <a:lnSpc>
                <a:spcPct val="150000"/>
              </a:lnSpc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1077528236"/>
                </a:ext>
              </a:extLst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2. 4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月下旬完成论文的后两章，包括软件实现以及软件的测试。</a:t>
            </a:r>
          </a:p>
          <a:p>
            <a:pPr indent="304800" fontAlgn="auto">
              <a:lnSpc>
                <a:spcPct val="150000"/>
              </a:lnSpc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1077528236"/>
                </a:ext>
              </a:extLst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3. 5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月上旬完成论文的细节修改，内容以及格式的自主检查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中期报告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的洗车店管理系统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完成进度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12394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完成进度</a:t>
            </a:r>
          </a:p>
        </p:txBody>
      </p:sp>
      <p:cxnSp>
        <p:nvCxnSpPr>
          <p:cNvPr id="32" name="直接连接符 2"/>
          <p:cNvCxnSpPr/>
          <p:nvPr/>
        </p:nvCxnSpPr>
        <p:spPr>
          <a:xfrm>
            <a:off x="0" y="2076958"/>
            <a:ext cx="121920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19"/>
          <p:cNvSpPr/>
          <p:nvPr/>
        </p:nvSpPr>
        <p:spPr>
          <a:xfrm>
            <a:off x="983612" y="2076959"/>
            <a:ext cx="2175308" cy="1087655"/>
          </a:xfrm>
          <a:custGeom>
            <a:avLst/>
            <a:gdLst>
              <a:gd name="connsiteX0" fmla="*/ 0 w 2175308"/>
              <a:gd name="connsiteY0" fmla="*/ 0 h 1087655"/>
              <a:gd name="connsiteX1" fmla="*/ 2175308 w 2175308"/>
              <a:gd name="connsiteY1" fmla="*/ 0 h 1087655"/>
              <a:gd name="connsiteX2" fmla="*/ 1087654 w 2175308"/>
              <a:gd name="connsiteY2" fmla="*/ 1087655 h 1087655"/>
              <a:gd name="connsiteX3" fmla="*/ 0 w 2175308"/>
              <a:gd name="connsiteY3" fmla="*/ 0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308" h="1087655">
                <a:moveTo>
                  <a:pt x="0" y="0"/>
                </a:moveTo>
                <a:lnTo>
                  <a:pt x="2175308" y="0"/>
                </a:lnTo>
                <a:cubicBezTo>
                  <a:pt x="2175308" y="600695"/>
                  <a:pt x="1688349" y="1087655"/>
                  <a:pt x="1087654" y="1087655"/>
                </a:cubicBezTo>
                <a:cubicBezTo>
                  <a:pt x="486959" y="1087655"/>
                  <a:pt x="0" y="600695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 20"/>
          <p:cNvSpPr/>
          <p:nvPr/>
        </p:nvSpPr>
        <p:spPr>
          <a:xfrm flipH="1" flipV="1">
            <a:off x="5000093" y="989306"/>
            <a:ext cx="2175308" cy="1087655"/>
          </a:xfrm>
          <a:custGeom>
            <a:avLst/>
            <a:gdLst>
              <a:gd name="connsiteX0" fmla="*/ 0 w 2175308"/>
              <a:gd name="connsiteY0" fmla="*/ 0 h 1087655"/>
              <a:gd name="connsiteX1" fmla="*/ 2175308 w 2175308"/>
              <a:gd name="connsiteY1" fmla="*/ 0 h 1087655"/>
              <a:gd name="connsiteX2" fmla="*/ 1087654 w 2175308"/>
              <a:gd name="connsiteY2" fmla="*/ 1087655 h 1087655"/>
              <a:gd name="connsiteX3" fmla="*/ 0 w 2175308"/>
              <a:gd name="connsiteY3" fmla="*/ 0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308" h="1087655">
                <a:moveTo>
                  <a:pt x="0" y="0"/>
                </a:moveTo>
                <a:lnTo>
                  <a:pt x="2175308" y="0"/>
                </a:lnTo>
                <a:cubicBezTo>
                  <a:pt x="2175308" y="600695"/>
                  <a:pt x="1688349" y="1087655"/>
                  <a:pt x="1087654" y="1087655"/>
                </a:cubicBezTo>
                <a:cubicBezTo>
                  <a:pt x="486959" y="1087655"/>
                  <a:pt x="0" y="600695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 21"/>
          <p:cNvSpPr/>
          <p:nvPr/>
        </p:nvSpPr>
        <p:spPr>
          <a:xfrm>
            <a:off x="9016575" y="2076959"/>
            <a:ext cx="2175308" cy="1087655"/>
          </a:xfrm>
          <a:custGeom>
            <a:avLst/>
            <a:gdLst>
              <a:gd name="connsiteX0" fmla="*/ 0 w 2175308"/>
              <a:gd name="connsiteY0" fmla="*/ 0 h 1087655"/>
              <a:gd name="connsiteX1" fmla="*/ 2175308 w 2175308"/>
              <a:gd name="connsiteY1" fmla="*/ 0 h 1087655"/>
              <a:gd name="connsiteX2" fmla="*/ 1087654 w 2175308"/>
              <a:gd name="connsiteY2" fmla="*/ 1087655 h 1087655"/>
              <a:gd name="connsiteX3" fmla="*/ 0 w 2175308"/>
              <a:gd name="connsiteY3" fmla="*/ 0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308" h="1087655">
                <a:moveTo>
                  <a:pt x="0" y="0"/>
                </a:moveTo>
                <a:lnTo>
                  <a:pt x="2175308" y="0"/>
                </a:lnTo>
                <a:cubicBezTo>
                  <a:pt x="2175308" y="600695"/>
                  <a:pt x="1688349" y="1087655"/>
                  <a:pt x="1087654" y="1087655"/>
                </a:cubicBezTo>
                <a:cubicBezTo>
                  <a:pt x="486959" y="1087655"/>
                  <a:pt x="0" y="600695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78317" y="1061494"/>
            <a:ext cx="2030928" cy="20309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072283" y="1061494"/>
            <a:ext cx="2030928" cy="20309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109441" y="1061494"/>
            <a:ext cx="2030928" cy="20309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49159" y="3292864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0" name="组合 31"/>
          <p:cNvGrpSpPr/>
          <p:nvPr/>
        </p:nvGrpSpPr>
        <p:grpSpPr>
          <a:xfrm rot="11641273">
            <a:off x="1185449" y="3238576"/>
            <a:ext cx="246536" cy="1113914"/>
            <a:chOff x="499860" y="916478"/>
            <a:chExt cx="1125740" cy="5086389"/>
          </a:xfrm>
        </p:grpSpPr>
        <p:cxnSp>
          <p:nvCxnSpPr>
            <p:cNvPr id="53" name="直接连接符 37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54" name="矩形 53"/>
            <p:cNvSpPr/>
            <p:nvPr/>
          </p:nvSpPr>
          <p:spPr>
            <a:xfrm rot="865294">
              <a:off x="499860" y="916478"/>
              <a:ext cx="719665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55" name="矩形 54"/>
          <p:cNvSpPr/>
          <p:nvPr/>
        </p:nvSpPr>
        <p:spPr>
          <a:xfrm>
            <a:off x="1268769" y="3618267"/>
            <a:ext cx="3262432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实现了软件的所有功能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268768" y="4279252"/>
            <a:ext cx="26468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目前已经完成软件的编写，准备软件的功能测试。</a:t>
            </a:r>
            <a:endParaRPr lang="zh-CN" altLang="zh-CN" dirty="0"/>
          </a:p>
        </p:txBody>
      </p:sp>
      <p:sp>
        <p:nvSpPr>
          <p:cNvPr id="60" name="文本框 59"/>
          <p:cNvSpPr txBox="1"/>
          <p:nvPr/>
        </p:nvSpPr>
        <p:spPr>
          <a:xfrm>
            <a:off x="4418687" y="3292864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61" name="组合 46"/>
          <p:cNvGrpSpPr/>
          <p:nvPr/>
        </p:nvGrpSpPr>
        <p:grpSpPr>
          <a:xfrm rot="11641273">
            <a:off x="4954977" y="3238576"/>
            <a:ext cx="246536" cy="1113914"/>
            <a:chOff x="499860" y="916478"/>
            <a:chExt cx="1125740" cy="5086389"/>
          </a:xfrm>
        </p:grpSpPr>
        <p:cxnSp>
          <p:nvCxnSpPr>
            <p:cNvPr id="62" name="直接连接符 47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63" name="矩形 62"/>
            <p:cNvSpPr/>
            <p:nvPr/>
          </p:nvSpPr>
          <p:spPr>
            <a:xfrm rot="865294">
              <a:off x="499860" y="916478"/>
              <a:ext cx="719665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64" name="矩形 63"/>
          <p:cNvSpPr/>
          <p:nvPr/>
        </p:nvSpPr>
        <p:spPr>
          <a:xfrm>
            <a:off x="5038297" y="3618267"/>
            <a:ext cx="2646878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论文已完成前四章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516244" y="4279252"/>
            <a:ext cx="316893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1077528236"/>
                </a:ext>
              </a:extLst>
            </a:pPr>
            <a:r>
              <a:rPr lang="zh-CN" altLang="en-US" dirty="0"/>
              <a:t>论文已经初步完成前四章，并且对格式与内容进行了初步的自主检查。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8572314" y="3292864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7" name="组合 53"/>
          <p:cNvGrpSpPr/>
          <p:nvPr/>
        </p:nvGrpSpPr>
        <p:grpSpPr>
          <a:xfrm rot="11641273">
            <a:off x="9108604" y="3238576"/>
            <a:ext cx="246536" cy="1113914"/>
            <a:chOff x="499860" y="916478"/>
            <a:chExt cx="1125740" cy="5086389"/>
          </a:xfrm>
        </p:grpSpPr>
        <p:cxnSp>
          <p:nvCxnSpPr>
            <p:cNvPr id="88" name="直接连接符 54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89" name="矩形 88"/>
            <p:cNvSpPr/>
            <p:nvPr/>
          </p:nvSpPr>
          <p:spPr>
            <a:xfrm rot="865294">
              <a:off x="499860" y="916478"/>
              <a:ext cx="719665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矩形 89"/>
          <p:cNvSpPr/>
          <p:nvPr/>
        </p:nvSpPr>
        <p:spPr>
          <a:xfrm>
            <a:off x="9191924" y="3618267"/>
            <a:ext cx="326243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后续准备工作已经开始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940807" y="4279252"/>
            <a:ext cx="289799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1077528236"/>
                </a:ext>
              </a:extLst>
            </a:pPr>
            <a:r>
              <a:rPr lang="zh-CN" altLang="en-US" dirty="0"/>
              <a:t>合理规划时间，项目按计划继续进行编写，保质保量。</a:t>
            </a:r>
          </a:p>
        </p:txBody>
      </p:sp>
      <p:grpSp>
        <p:nvGrpSpPr>
          <p:cNvPr id="92" name="组合 22"/>
          <p:cNvGrpSpPr/>
          <p:nvPr/>
        </p:nvGrpSpPr>
        <p:grpSpPr>
          <a:xfrm>
            <a:off x="1696336" y="1756195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93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0" name="组合 22"/>
          <p:cNvGrpSpPr/>
          <p:nvPr/>
        </p:nvGrpSpPr>
        <p:grpSpPr>
          <a:xfrm>
            <a:off x="5711898" y="1756195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0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8" name="组合 22"/>
          <p:cNvGrpSpPr/>
          <p:nvPr/>
        </p:nvGrpSpPr>
        <p:grpSpPr>
          <a:xfrm>
            <a:off x="9727460" y="1756195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0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基本功能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407754" y="635013"/>
            <a:ext cx="1107996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主页面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02F0CA-C84A-4B12-9C99-479188E9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09" y="1160671"/>
            <a:ext cx="9233285" cy="56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7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基本功能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253865" y="503835"/>
            <a:ext cx="1415772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创建设备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2CA18B-A255-4AF2-8392-6AE12C46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13" y="1376524"/>
            <a:ext cx="3980952" cy="25904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845879-D66E-4EBD-BCE9-6695E5C5C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637" y="1414619"/>
            <a:ext cx="3971429" cy="25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174A54-5B0E-41CD-9CD3-4F696B6A5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436" y="4233216"/>
            <a:ext cx="3971429" cy="23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C82321-3908-4014-A029-C3D6DBDE8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637" y="4162428"/>
            <a:ext cx="3980952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0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基本功能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080337" y="919537"/>
            <a:ext cx="2031325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接收发送信息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824CC9-FE8A-4E3B-9F8C-281836D5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56" y="1445194"/>
            <a:ext cx="8806286" cy="53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49855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409</Words>
  <Application>Microsoft Office PowerPoint</Application>
  <PresentationFormat>宽屏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微软雅黑</vt:lpstr>
      <vt:lpstr>Arial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Windows User</cp:lastModifiedBy>
  <cp:revision>93</cp:revision>
  <dcterms:created xsi:type="dcterms:W3CDTF">2015-08-18T02:51:00Z</dcterms:created>
  <dcterms:modified xsi:type="dcterms:W3CDTF">2020-04-09T10:04:57Z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