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58" r:id="rId4"/>
    <p:sldId id="265" r:id="rId5"/>
    <p:sldId id="303" r:id="rId6"/>
    <p:sldId id="304" r:id="rId7"/>
    <p:sldId id="305" r:id="rId8"/>
    <p:sldId id="306" r:id="rId9"/>
    <p:sldId id="259" r:id="rId10"/>
    <p:sldId id="293" r:id="rId11"/>
    <p:sldId id="292" r:id="rId12"/>
  </p:sldIdLst>
  <p:sldSz cx="9144000" cy="5143500" type="screen16x9"/>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B58C"/>
    <a:srgbClr val="74BAA8"/>
    <a:srgbClr val="71A9BB"/>
    <a:srgbClr val="F8F8F8"/>
    <a:srgbClr val="FFFFCC"/>
    <a:srgbClr val="FFFFFF"/>
    <a:srgbClr val="5BAD80"/>
    <a:srgbClr val="88AB69"/>
    <a:srgbClr val="4AB654"/>
    <a:srgbClr val="5B9D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3349" autoAdjust="0"/>
  </p:normalViewPr>
  <p:slideViewPr>
    <p:cSldViewPr>
      <p:cViewPr varScale="1">
        <p:scale>
          <a:sx n="89" d="100"/>
          <a:sy n="89" d="100"/>
        </p:scale>
        <p:origin x="906" y="72"/>
      </p:cViewPr>
      <p:guideLst>
        <p:guide orient="horz" pos="1620"/>
        <p:guide pos="2880"/>
      </p:guideLst>
    </p:cSldViewPr>
  </p:slideViewPr>
  <p:outlineViewPr>
    <p:cViewPr>
      <p:scale>
        <a:sx n="33" d="100"/>
        <a:sy n="33" d="100"/>
      </p:scale>
      <p:origin x="0" y="-42"/>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75C00E-7E72-40CC-8B45-0D9DFC3BCF77}" type="datetimeFigureOut">
              <a:rPr lang="zh-CN" altLang="en-US" smtClean="0"/>
              <a:pPr/>
              <a:t>2020/3/20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5E9DD-BE3B-4A43-9E3B-8DD984CA93F6}" type="slidenum">
              <a:rPr lang="zh-CN" altLang="en-US" smtClean="0"/>
              <a:pPr/>
              <a:t>‹#›</a:t>
            </a:fld>
            <a:endParaRPr lang="zh-CN" altLang="en-US"/>
          </a:p>
        </p:txBody>
      </p:sp>
    </p:spTree>
    <p:extLst>
      <p:ext uri="{BB962C8B-B14F-4D97-AF65-F5344CB8AC3E}">
        <p14:creationId xmlns:p14="http://schemas.microsoft.com/office/powerpoint/2010/main" val="137837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1</a:t>
            </a:fld>
            <a:endParaRPr lang="zh-CN" altLang="en-US"/>
          </a:p>
        </p:txBody>
      </p:sp>
    </p:spTree>
    <p:extLst>
      <p:ext uri="{BB962C8B-B14F-4D97-AF65-F5344CB8AC3E}">
        <p14:creationId xmlns:p14="http://schemas.microsoft.com/office/powerpoint/2010/main" val="282659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10</a:t>
            </a:fld>
            <a:endParaRPr lang="zh-CN" altLang="en-US"/>
          </a:p>
        </p:txBody>
      </p:sp>
    </p:spTree>
    <p:extLst>
      <p:ext uri="{BB962C8B-B14F-4D97-AF65-F5344CB8AC3E}">
        <p14:creationId xmlns:p14="http://schemas.microsoft.com/office/powerpoint/2010/main" val="112832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ct val="0"/>
              </a:spcAft>
              <a:buClrTx/>
              <a:buSzTx/>
              <a:buFontTx/>
              <a:buNone/>
              <a:defRPr/>
            </a:pPr>
            <a:r>
              <a:rPr lang="zh-CN" altLang="en-US"/>
              <a:t>模板来自于风云办公 </a:t>
            </a:r>
            <a:r>
              <a:rPr lang="en-US" altLang="zh-CN" sz="12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www.ppt118.com</a:t>
            </a:r>
            <a:endParaRPr lang="zh-CN" altLang="en-US" sz="120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itchFamily="34" charset="0"/>
                <a:ea typeface="宋体" pitchFamily="2" charset="-122"/>
              </a:rPr>
              <a:pPr fontAlgn="base">
                <a:spcBef>
                  <a:spcPct val="0"/>
                </a:spcBef>
                <a:spcAft>
                  <a:spcPct val="0"/>
                </a:spcAft>
              </a:pPr>
              <a:t>11</a:t>
            </a:fld>
            <a:endParaRPr lang="zh-CN" altLang="en-US">
              <a:solidFill>
                <a:prstClr val="black"/>
              </a:solidFill>
              <a:latin typeface="Calibri" pitchFamily="34" charset="0"/>
              <a:ea typeface="宋体" pitchFamily="2" charset="-122"/>
            </a:endParaRPr>
          </a:p>
        </p:txBody>
      </p:sp>
    </p:spTree>
    <p:extLst>
      <p:ext uri="{BB962C8B-B14F-4D97-AF65-F5344CB8AC3E}">
        <p14:creationId xmlns:p14="http://schemas.microsoft.com/office/powerpoint/2010/main" val="2865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2</a:t>
            </a:fld>
            <a:endParaRPr lang="zh-CN" altLang="en-US"/>
          </a:p>
        </p:txBody>
      </p:sp>
    </p:spTree>
    <p:extLst>
      <p:ext uri="{BB962C8B-B14F-4D97-AF65-F5344CB8AC3E}">
        <p14:creationId xmlns:p14="http://schemas.microsoft.com/office/powerpoint/2010/main" val="1171753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3</a:t>
            </a:fld>
            <a:endParaRPr lang="zh-CN" altLang="en-US"/>
          </a:p>
        </p:txBody>
      </p:sp>
    </p:spTree>
    <p:extLst>
      <p:ext uri="{BB962C8B-B14F-4D97-AF65-F5344CB8AC3E}">
        <p14:creationId xmlns:p14="http://schemas.microsoft.com/office/powerpoint/2010/main" val="117175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4</a:t>
            </a:fld>
            <a:endParaRPr lang="zh-CN" altLang="en-US"/>
          </a:p>
        </p:txBody>
      </p:sp>
    </p:spTree>
    <p:extLst>
      <p:ext uri="{BB962C8B-B14F-4D97-AF65-F5344CB8AC3E}">
        <p14:creationId xmlns:p14="http://schemas.microsoft.com/office/powerpoint/2010/main" val="117175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5</a:t>
            </a:fld>
            <a:endParaRPr lang="zh-CN" altLang="en-US"/>
          </a:p>
        </p:txBody>
      </p:sp>
    </p:spTree>
    <p:extLst>
      <p:ext uri="{BB962C8B-B14F-4D97-AF65-F5344CB8AC3E}">
        <p14:creationId xmlns:p14="http://schemas.microsoft.com/office/powerpoint/2010/main" val="117954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6</a:t>
            </a:fld>
            <a:endParaRPr lang="zh-CN" altLang="en-US"/>
          </a:p>
        </p:txBody>
      </p:sp>
    </p:spTree>
    <p:extLst>
      <p:ext uri="{BB962C8B-B14F-4D97-AF65-F5344CB8AC3E}">
        <p14:creationId xmlns:p14="http://schemas.microsoft.com/office/powerpoint/2010/main" val="416379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7</a:t>
            </a:fld>
            <a:endParaRPr lang="zh-CN" altLang="en-US"/>
          </a:p>
        </p:txBody>
      </p:sp>
    </p:spTree>
    <p:extLst>
      <p:ext uri="{BB962C8B-B14F-4D97-AF65-F5344CB8AC3E}">
        <p14:creationId xmlns:p14="http://schemas.microsoft.com/office/powerpoint/2010/main" val="3266875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8</a:t>
            </a:fld>
            <a:endParaRPr lang="zh-CN" altLang="en-US"/>
          </a:p>
        </p:txBody>
      </p:sp>
    </p:spTree>
    <p:extLst>
      <p:ext uri="{BB962C8B-B14F-4D97-AF65-F5344CB8AC3E}">
        <p14:creationId xmlns:p14="http://schemas.microsoft.com/office/powerpoint/2010/main" val="33858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65E9DD-BE3B-4A43-9E3B-8DD984CA93F6}" type="slidenum">
              <a:rPr lang="zh-CN" altLang="en-US" smtClean="0"/>
              <a:pPr/>
              <a:t>9</a:t>
            </a:fld>
            <a:endParaRPr lang="zh-CN" altLang="en-US"/>
          </a:p>
        </p:txBody>
      </p:sp>
    </p:spTree>
    <p:extLst>
      <p:ext uri="{BB962C8B-B14F-4D97-AF65-F5344CB8AC3E}">
        <p14:creationId xmlns:p14="http://schemas.microsoft.com/office/powerpoint/2010/main" val="117175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rgbClr val="74BAA8"/>
        </a:solidFill>
        <a:effectLst/>
      </p:bgPr>
    </p:bg>
    <p:spTree>
      <p:nvGrpSpPr>
        <p:cNvPr id="1" name=""/>
        <p:cNvGrpSpPr/>
        <p:nvPr/>
      </p:nvGrpSpPr>
      <p:grpSpPr>
        <a:xfrm>
          <a:off x="0" y="0"/>
          <a:ext cx="0" cy="0"/>
          <a:chOff x="0" y="0"/>
          <a:chExt cx="0" cy="0"/>
        </a:xfrm>
      </p:grpSpPr>
      <p:sp>
        <p:nvSpPr>
          <p:cNvPr id="5" name="矩形 4"/>
          <p:cNvSpPr/>
          <p:nvPr userDrawn="1"/>
        </p:nvSpPr>
        <p:spPr>
          <a:xfrm>
            <a:off x="251520" y="699542"/>
            <a:ext cx="8640960" cy="4032448"/>
          </a:xfrm>
          <a:prstGeom prst="rect">
            <a:avLst/>
          </a:prstGeom>
          <a:solidFill>
            <a:schemeClr val="bg1"/>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2020/3/20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467544" y="699542"/>
            <a:ext cx="8280920" cy="3744416"/>
          </a:xfrm>
          <a:prstGeom prst="rect">
            <a:avLst/>
          </a:prstGeom>
          <a:solidFill>
            <a:schemeClr val="bg1"/>
          </a:solidFill>
          <a:ln>
            <a:solidFill>
              <a:srgbClr val="71A9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171344" y="2211710"/>
            <a:ext cx="4801314" cy="461665"/>
          </a:xfrm>
          <a:prstGeom prst="rect">
            <a:avLst/>
          </a:prstGeom>
        </p:spPr>
        <p:txBody>
          <a:bodyPr wrap="none">
            <a:spAutoFit/>
          </a:bodyPr>
          <a:lstStyle/>
          <a:p>
            <a:pPr algn="ctr"/>
            <a:r>
              <a:rPr lang="zh-CN" altLang="en-US" sz="2400" b="1" dirty="0">
                <a:solidFill>
                  <a:srgbClr val="71A9BB"/>
                </a:solidFill>
                <a:latin typeface="微软雅黑" panose="020B0503020204020204" pitchFamily="34" charset="-122"/>
                <a:ea typeface="微软雅黑" panose="020B0503020204020204" pitchFamily="34" charset="-122"/>
              </a:rPr>
              <a:t>网络与串口调试助手的设计与实现</a:t>
            </a:r>
          </a:p>
        </p:txBody>
      </p:sp>
      <p:sp>
        <p:nvSpPr>
          <p:cNvPr id="80" name="矩形 79"/>
          <p:cNvSpPr/>
          <p:nvPr/>
        </p:nvSpPr>
        <p:spPr>
          <a:xfrm>
            <a:off x="4913460" y="3524301"/>
            <a:ext cx="1800494" cy="369332"/>
          </a:xfrm>
          <a:prstGeom prst="rect">
            <a:avLst/>
          </a:prstGeom>
        </p:spPr>
        <p:txBody>
          <a:bodyPr wrap="none">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答辩人：苏卓锐</a:t>
            </a:r>
          </a:p>
        </p:txBody>
      </p:sp>
      <p:grpSp>
        <p:nvGrpSpPr>
          <p:cNvPr id="81" name="组合 80"/>
          <p:cNvGrpSpPr/>
          <p:nvPr/>
        </p:nvGrpSpPr>
        <p:grpSpPr>
          <a:xfrm>
            <a:off x="2201368" y="3509788"/>
            <a:ext cx="269111" cy="302545"/>
            <a:chOff x="2483768" y="1418162"/>
            <a:chExt cx="769903" cy="865556"/>
          </a:xfrm>
          <a:effectLst/>
        </p:grpSpPr>
        <p:sp>
          <p:nvSpPr>
            <p:cNvPr id="82" name="Oval 21"/>
            <p:cNvSpPr>
              <a:spLocks noChangeArrowheads="1"/>
            </p:cNvSpPr>
            <p:nvPr/>
          </p:nvSpPr>
          <p:spPr bwMode="auto">
            <a:xfrm>
              <a:off x="2659143" y="1418162"/>
              <a:ext cx="444835" cy="399207"/>
            </a:xfrm>
            <a:prstGeom prst="ellipse">
              <a:avLst/>
            </a:prstGeom>
            <a:solidFill>
              <a:srgbClr val="74BAA8"/>
            </a:solidFill>
            <a:ln>
              <a:solidFill>
                <a:srgbClr val="74BAA8"/>
              </a:solidFill>
            </a:ln>
            <a:effectLs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a:p>
          </p:txBody>
        </p:sp>
        <p:sp>
          <p:nvSpPr>
            <p:cNvPr id="83" name="Freeform 22"/>
            <p:cNvSpPr/>
            <p:nvPr/>
          </p:nvSpPr>
          <p:spPr bwMode="auto">
            <a:xfrm>
              <a:off x="2483768" y="1896569"/>
              <a:ext cx="769903" cy="387149"/>
            </a:xfrm>
            <a:custGeom>
              <a:avLst/>
              <a:gdLst>
                <a:gd name="T0" fmla="*/ 10 w 19"/>
                <a:gd name="T1" fmla="*/ 0 h 15"/>
                <a:gd name="T2" fmla="*/ 0 w 19"/>
                <a:gd name="T3" fmla="*/ 15 h 15"/>
                <a:gd name="T4" fmla="*/ 19 w 19"/>
                <a:gd name="T5" fmla="*/ 15 h 15"/>
                <a:gd name="T6" fmla="*/ 10 w 19"/>
                <a:gd name="T7" fmla="*/ 0 h 15"/>
              </a:gdLst>
              <a:ahLst/>
              <a:cxnLst>
                <a:cxn ang="0">
                  <a:pos x="T0" y="T1"/>
                </a:cxn>
                <a:cxn ang="0">
                  <a:pos x="T2" y="T3"/>
                </a:cxn>
                <a:cxn ang="0">
                  <a:pos x="T4" y="T5"/>
                </a:cxn>
                <a:cxn ang="0">
                  <a:pos x="T6" y="T7"/>
                </a:cxn>
              </a:cxnLst>
              <a:rect l="0" t="0" r="r" b="b"/>
              <a:pathLst>
                <a:path w="19" h="15">
                  <a:moveTo>
                    <a:pt x="10" y="0"/>
                  </a:moveTo>
                  <a:cubicBezTo>
                    <a:pt x="2" y="0"/>
                    <a:pt x="0" y="15"/>
                    <a:pt x="0" y="15"/>
                  </a:cubicBezTo>
                  <a:cubicBezTo>
                    <a:pt x="19" y="15"/>
                    <a:pt x="19" y="15"/>
                    <a:pt x="19" y="15"/>
                  </a:cubicBezTo>
                  <a:cubicBezTo>
                    <a:pt x="19" y="15"/>
                    <a:pt x="17" y="0"/>
                    <a:pt x="10" y="0"/>
                  </a:cubicBezTo>
                  <a:close/>
                </a:path>
              </a:pathLst>
            </a:custGeom>
            <a:solidFill>
              <a:srgbClr val="71A9BB"/>
            </a:solidFill>
            <a:ln>
              <a:solidFill>
                <a:srgbClr val="71A9BB"/>
              </a:solidFill>
            </a:ln>
            <a:effectLs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a:p>
          </p:txBody>
        </p:sp>
      </p:grpSp>
      <p:sp>
        <p:nvSpPr>
          <p:cNvPr id="84" name="矩形 83"/>
          <p:cNvSpPr/>
          <p:nvPr/>
        </p:nvSpPr>
        <p:spPr>
          <a:xfrm>
            <a:off x="2489400" y="3524301"/>
            <a:ext cx="2100255" cy="369332"/>
          </a:xfrm>
          <a:prstGeom prst="rect">
            <a:avLst/>
          </a:prstGeom>
        </p:spPr>
        <p:txBody>
          <a:bodyPr wrap="non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指导老师：徐林雪</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p>
        </p:txBody>
      </p:sp>
      <p:grpSp>
        <p:nvGrpSpPr>
          <p:cNvPr id="85" name="组合 84"/>
          <p:cNvGrpSpPr/>
          <p:nvPr/>
        </p:nvGrpSpPr>
        <p:grpSpPr>
          <a:xfrm>
            <a:off x="4721648" y="3502757"/>
            <a:ext cx="269111" cy="302545"/>
            <a:chOff x="2483768" y="1418162"/>
            <a:chExt cx="769903" cy="865556"/>
          </a:xfrm>
          <a:effectLst/>
        </p:grpSpPr>
        <p:sp>
          <p:nvSpPr>
            <p:cNvPr id="86" name="Oval 21"/>
            <p:cNvSpPr>
              <a:spLocks noChangeArrowheads="1"/>
            </p:cNvSpPr>
            <p:nvPr/>
          </p:nvSpPr>
          <p:spPr bwMode="auto">
            <a:xfrm>
              <a:off x="2659143" y="1418162"/>
              <a:ext cx="444835" cy="399207"/>
            </a:xfrm>
            <a:prstGeom prst="ellipse">
              <a:avLst/>
            </a:prstGeom>
            <a:solidFill>
              <a:srgbClr val="74BAA8"/>
            </a:solidFill>
            <a:ln>
              <a:solidFill>
                <a:srgbClr val="74BAA8"/>
              </a:solidFill>
            </a:ln>
            <a:effectLs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a:p>
          </p:txBody>
        </p:sp>
        <p:sp>
          <p:nvSpPr>
            <p:cNvPr id="87" name="Freeform 22"/>
            <p:cNvSpPr/>
            <p:nvPr/>
          </p:nvSpPr>
          <p:spPr bwMode="auto">
            <a:xfrm>
              <a:off x="2483768" y="1896569"/>
              <a:ext cx="769903" cy="387149"/>
            </a:xfrm>
            <a:custGeom>
              <a:avLst/>
              <a:gdLst>
                <a:gd name="T0" fmla="*/ 10 w 19"/>
                <a:gd name="T1" fmla="*/ 0 h 15"/>
                <a:gd name="T2" fmla="*/ 0 w 19"/>
                <a:gd name="T3" fmla="*/ 15 h 15"/>
                <a:gd name="T4" fmla="*/ 19 w 19"/>
                <a:gd name="T5" fmla="*/ 15 h 15"/>
                <a:gd name="T6" fmla="*/ 10 w 19"/>
                <a:gd name="T7" fmla="*/ 0 h 15"/>
              </a:gdLst>
              <a:ahLst/>
              <a:cxnLst>
                <a:cxn ang="0">
                  <a:pos x="T0" y="T1"/>
                </a:cxn>
                <a:cxn ang="0">
                  <a:pos x="T2" y="T3"/>
                </a:cxn>
                <a:cxn ang="0">
                  <a:pos x="T4" y="T5"/>
                </a:cxn>
                <a:cxn ang="0">
                  <a:pos x="T6" y="T7"/>
                </a:cxn>
              </a:cxnLst>
              <a:rect l="0" t="0" r="r" b="b"/>
              <a:pathLst>
                <a:path w="19" h="15">
                  <a:moveTo>
                    <a:pt x="10" y="0"/>
                  </a:moveTo>
                  <a:cubicBezTo>
                    <a:pt x="2" y="0"/>
                    <a:pt x="0" y="15"/>
                    <a:pt x="0" y="15"/>
                  </a:cubicBezTo>
                  <a:cubicBezTo>
                    <a:pt x="19" y="15"/>
                    <a:pt x="19" y="15"/>
                    <a:pt x="19" y="15"/>
                  </a:cubicBezTo>
                  <a:cubicBezTo>
                    <a:pt x="19" y="15"/>
                    <a:pt x="17" y="0"/>
                    <a:pt x="10" y="0"/>
                  </a:cubicBezTo>
                  <a:close/>
                </a:path>
              </a:pathLst>
            </a:custGeom>
            <a:solidFill>
              <a:srgbClr val="71A9BB"/>
            </a:solidFill>
            <a:ln>
              <a:solidFill>
                <a:srgbClr val="71A9BB"/>
              </a:solidFill>
            </a:ln>
            <a:effectLs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477778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nodeType="afterGroup">
                            <p:stCondLst>
                              <p:cond delay="1200"/>
                            </p:stCondLst>
                            <p:childTnLst>
                              <p:par>
                                <p:cTn id="13" presetID="42" presetClass="entr" presetSubtype="0" fill="hold"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1000"/>
                                        <p:tgtEl>
                                          <p:spTgt spid="81"/>
                                        </p:tgtEl>
                                      </p:cBhvr>
                                    </p:animEffect>
                                    <p:anim calcmode="lin" valueType="num">
                                      <p:cBhvr>
                                        <p:cTn id="16" dur="1000" fill="hold"/>
                                        <p:tgtEl>
                                          <p:spTgt spid="81"/>
                                        </p:tgtEl>
                                        <p:attrNameLst>
                                          <p:attrName>ppt_x</p:attrName>
                                        </p:attrNameLst>
                                      </p:cBhvr>
                                      <p:tavLst>
                                        <p:tav tm="0">
                                          <p:val>
                                            <p:strVal val="#ppt_x"/>
                                          </p:val>
                                        </p:tav>
                                        <p:tav tm="100000">
                                          <p:val>
                                            <p:strVal val="#ppt_x"/>
                                          </p:val>
                                        </p:tav>
                                      </p:tavLst>
                                    </p:anim>
                                    <p:anim calcmode="lin" valueType="num">
                                      <p:cBhvr>
                                        <p:cTn id="17" dur="1000" fill="hold"/>
                                        <p:tgtEl>
                                          <p:spTgt spid="81"/>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2200"/>
                            </p:stCondLst>
                            <p:childTnLst>
                              <p:par>
                                <p:cTn id="19" presetID="22" presetClass="entr" presetSubtype="8"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ipe(left)">
                                      <p:cBhvr>
                                        <p:cTn id="21" dur="500"/>
                                        <p:tgtEl>
                                          <p:spTgt spid="84"/>
                                        </p:tgtEl>
                                      </p:cBhvr>
                                    </p:animEffect>
                                  </p:childTnLst>
                                </p:cTn>
                              </p:par>
                            </p:childTnLst>
                          </p:cTn>
                        </p:par>
                        <p:par>
                          <p:cTn id="22" fill="hold" nodeType="afterGroup">
                            <p:stCondLst>
                              <p:cond delay="2700"/>
                            </p:stCondLst>
                            <p:childTnLst>
                              <p:par>
                                <p:cTn id="23" presetID="42" presetClass="entr" presetSubtype="0" fill="hold"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1000"/>
                                        <p:tgtEl>
                                          <p:spTgt spid="85"/>
                                        </p:tgtEl>
                                      </p:cBhvr>
                                    </p:animEffect>
                                    <p:anim calcmode="lin" valueType="num">
                                      <p:cBhvr>
                                        <p:cTn id="26" dur="1000" fill="hold"/>
                                        <p:tgtEl>
                                          <p:spTgt spid="85"/>
                                        </p:tgtEl>
                                        <p:attrNameLst>
                                          <p:attrName>ppt_x</p:attrName>
                                        </p:attrNameLst>
                                      </p:cBhvr>
                                      <p:tavLst>
                                        <p:tav tm="0">
                                          <p:val>
                                            <p:strVal val="#ppt_x"/>
                                          </p:val>
                                        </p:tav>
                                        <p:tav tm="100000">
                                          <p:val>
                                            <p:strVal val="#ppt_x"/>
                                          </p:val>
                                        </p:tav>
                                      </p:tavLst>
                                    </p:anim>
                                    <p:anim calcmode="lin" valueType="num">
                                      <p:cBhvr>
                                        <p:cTn id="27" dur="1000" fill="hold"/>
                                        <p:tgtEl>
                                          <p:spTgt spid="85"/>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3700"/>
                            </p:stCondLst>
                            <p:childTnLst>
                              <p:par>
                                <p:cTn id="29" presetID="22" presetClass="entr" presetSubtype="8" fill="hold" grpId="0" nodeType="after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wipe(left)">
                                      <p:cBhvr>
                                        <p:cTn id="3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80" grpId="0"/>
      <p:bldP spid="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右箭头 10"/>
          <p:cNvSpPr/>
          <p:nvPr/>
        </p:nvSpPr>
        <p:spPr>
          <a:xfrm rot="507548">
            <a:off x="442969" y="828773"/>
            <a:ext cx="570119" cy="759436"/>
          </a:xfrm>
          <a:prstGeom prst="rightArrow">
            <a:avLst/>
          </a:prstGeom>
          <a:solidFill>
            <a:srgbClr val="74BAA8"/>
          </a:solidFill>
          <a:ln>
            <a:solidFill>
              <a:srgbClr val="74BAA8"/>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grpSp>
        <p:nvGrpSpPr>
          <p:cNvPr id="13" name="组合 12"/>
          <p:cNvGrpSpPr/>
          <p:nvPr/>
        </p:nvGrpSpPr>
        <p:grpSpPr>
          <a:xfrm>
            <a:off x="1166655" y="526735"/>
            <a:ext cx="911558" cy="766505"/>
            <a:chOff x="1376317" y="1408576"/>
            <a:chExt cx="1899244" cy="1597025"/>
          </a:xfrm>
          <a:effectLst>
            <a:outerShdw blurRad="50800" dist="38100" dir="5400000" algn="t" rotWithShape="0">
              <a:prstClr val="black">
                <a:alpha val="40000"/>
              </a:prstClr>
            </a:outerShdw>
          </a:effectLst>
        </p:grpSpPr>
        <p:sp>
          <p:nvSpPr>
            <p:cNvPr id="14" name="Rectangle 6"/>
            <p:cNvSpPr>
              <a:spLocks noChangeArrowheads="1"/>
            </p:cNvSpPr>
            <p:nvPr/>
          </p:nvSpPr>
          <p:spPr bwMode="auto">
            <a:xfrm rot="9198256">
              <a:off x="1412126" y="1408576"/>
              <a:ext cx="1593850" cy="1597025"/>
            </a:xfrm>
            <a:prstGeom prst="rect">
              <a:avLst/>
            </a:prstGeom>
            <a:solidFill>
              <a:srgbClr val="71A9BB"/>
            </a:solidFill>
            <a:ln>
              <a:solidFill>
                <a:srgbClr val="71A9BB"/>
              </a:solidFill>
            </a:ln>
            <a:effectLst/>
          </p:spPr>
          <p:style>
            <a:lnRef idx="3">
              <a:schemeClr val="lt1"/>
            </a:lnRef>
            <a:fillRef idx="1">
              <a:schemeClr val="accent5"/>
            </a:fillRef>
            <a:effectRef idx="1">
              <a:schemeClr val="accent5"/>
            </a:effectRef>
            <a:fontRef idx="minor">
              <a:schemeClr val="lt1"/>
            </a:fontRef>
          </p:style>
          <p:txBody>
            <a:bodyPr wrap="none" lIns="0" tIns="0" rIns="0" bIns="0" anchor="ctr"/>
            <a:lstStyle>
              <a:defPPr>
                <a:defRPr lang="zh-CN"/>
              </a:defPPr>
              <a:lvl1pPr algn="l" rtl="0" fontAlgn="base">
                <a:spcBef>
                  <a:spcPct val="0"/>
                </a:spcBef>
                <a:spcAft>
                  <a:spcPct val="0"/>
                </a:spcAft>
                <a:defRPr u="sng"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Arial" pitchFamily="34" charset="0"/>
                  <a:ea typeface="宋体" pitchFamily="2" charset="-122"/>
                  <a:cs typeface="+mn-cs"/>
                </a:defRPr>
              </a:lvl5pPr>
              <a:lvl6pPr marL="2286000" algn="l" defTabSz="914400" rtl="0" eaLnBrk="1" latinLnBrk="0" hangingPunct="1">
                <a:defRPr u="sng" kern="1200">
                  <a:solidFill>
                    <a:schemeClr val="tx1"/>
                  </a:solidFill>
                  <a:latin typeface="Arial" pitchFamily="34" charset="0"/>
                  <a:ea typeface="宋体" pitchFamily="2" charset="-122"/>
                  <a:cs typeface="+mn-cs"/>
                </a:defRPr>
              </a:lvl6pPr>
              <a:lvl7pPr marL="2743200" algn="l" defTabSz="914400" rtl="0" eaLnBrk="1" latinLnBrk="0" hangingPunct="1">
                <a:defRPr u="sng" kern="1200">
                  <a:solidFill>
                    <a:schemeClr val="tx1"/>
                  </a:solidFill>
                  <a:latin typeface="Arial" pitchFamily="34" charset="0"/>
                  <a:ea typeface="宋体" pitchFamily="2" charset="-122"/>
                  <a:cs typeface="+mn-cs"/>
                </a:defRPr>
              </a:lvl7pPr>
              <a:lvl8pPr marL="3200400" algn="l" defTabSz="914400" rtl="0" eaLnBrk="1" latinLnBrk="0" hangingPunct="1">
                <a:defRPr u="sng" kern="1200">
                  <a:solidFill>
                    <a:schemeClr val="tx1"/>
                  </a:solidFill>
                  <a:latin typeface="Arial" pitchFamily="34" charset="0"/>
                  <a:ea typeface="宋体" pitchFamily="2" charset="-122"/>
                  <a:cs typeface="+mn-cs"/>
                </a:defRPr>
              </a:lvl8pPr>
              <a:lvl9pPr marL="3657600" algn="l" defTabSz="914400" rtl="0" eaLnBrk="1" latinLnBrk="0" hangingPunct="1">
                <a:defRPr u="sng" kern="1200">
                  <a:solidFill>
                    <a:schemeClr val="tx1"/>
                  </a:solidFill>
                  <a:latin typeface="Arial" pitchFamily="34" charset="0"/>
                  <a:ea typeface="宋体" pitchFamily="2" charset="-122"/>
                  <a:cs typeface="+mn-cs"/>
                </a:defRPr>
              </a:lvl9pPr>
            </a:lstStyle>
            <a:p>
              <a:endParaRPr lang="en-US" sz="1400">
                <a:solidFill>
                  <a:schemeClr val="bg1">
                    <a:lumMod val="50000"/>
                  </a:schemeClr>
                </a:solidFill>
              </a:endParaRPr>
            </a:p>
          </p:txBody>
        </p:sp>
        <p:sp>
          <p:nvSpPr>
            <p:cNvPr id="15" name="矩形 14"/>
            <p:cNvSpPr/>
            <p:nvPr/>
          </p:nvSpPr>
          <p:spPr>
            <a:xfrm>
              <a:off x="1376317" y="1746933"/>
              <a:ext cx="1899244" cy="961886"/>
            </a:xfrm>
            <a:prstGeom prst="rect">
              <a:avLst/>
            </a:prstGeom>
          </p:spPr>
          <p:txBody>
            <a:bodyPr wrap="square">
              <a:spAutoFit/>
            </a:bodyPr>
            <a:lstStyle/>
            <a:p>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模块</a:t>
              </a:r>
            </a:p>
          </p:txBody>
        </p:sp>
      </p:grpSp>
      <p:sp>
        <p:nvSpPr>
          <p:cNvPr id="17" name="矩形 16"/>
          <p:cNvSpPr/>
          <p:nvPr/>
        </p:nvSpPr>
        <p:spPr>
          <a:xfrm>
            <a:off x="1728129" y="84167"/>
            <a:ext cx="4500055" cy="523220"/>
          </a:xfrm>
          <a:prstGeom prst="rect">
            <a:avLst/>
          </a:prstGeom>
        </p:spPr>
        <p:txBody>
          <a:bodyPr wrap="square">
            <a:spAutoFit/>
          </a:bodyPr>
          <a:lstStyle/>
          <a:p>
            <a:pPr>
              <a:defRPr/>
            </a:pPr>
            <a:r>
              <a:rPr lang="zh-CN" altLang="en-US" sz="2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功能模块</a:t>
            </a:r>
            <a:endParaRPr lang="zh-CN" altLang="zh-CN" sz="2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8" name="组合 17"/>
          <p:cNvGrpSpPr/>
          <p:nvPr/>
        </p:nvGrpSpPr>
        <p:grpSpPr>
          <a:xfrm>
            <a:off x="323529" y="42899"/>
            <a:ext cx="1226356" cy="610301"/>
            <a:chOff x="1293285" y="1812192"/>
            <a:chExt cx="1933200" cy="962064"/>
          </a:xfrm>
        </p:grpSpPr>
        <p:grpSp>
          <p:nvGrpSpPr>
            <p:cNvPr id="19" name="组合 18"/>
            <p:cNvGrpSpPr/>
            <p:nvPr/>
          </p:nvGrpSpPr>
          <p:grpSpPr>
            <a:xfrm rot="21436854">
              <a:off x="1293285" y="1812192"/>
              <a:ext cx="1933200" cy="962064"/>
              <a:chOff x="790370" y="1946783"/>
              <a:chExt cx="1933200" cy="962064"/>
            </a:xfrm>
          </p:grpSpPr>
          <p:sp>
            <p:nvSpPr>
              <p:cNvPr id="26" name="等腰三角形 50"/>
              <p:cNvSpPr/>
              <p:nvPr/>
            </p:nvSpPr>
            <p:spPr>
              <a:xfrm rot="5591838">
                <a:off x="1275938" y="1461215"/>
                <a:ext cx="962064" cy="193320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等腰三角形 50"/>
              <p:cNvSpPr/>
              <p:nvPr/>
            </p:nvSpPr>
            <p:spPr>
              <a:xfrm rot="5591838">
                <a:off x="1304192" y="1663341"/>
                <a:ext cx="761903" cy="153099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solidFill>
                <a:srgbClr val="74BAA8"/>
              </a:solidFill>
              <a:ln>
                <a:solidFill>
                  <a:srgbClr val="74BAA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23" name="TextBox 13"/>
            <p:cNvSpPr txBox="1"/>
            <p:nvPr/>
          </p:nvSpPr>
          <p:spPr>
            <a:xfrm>
              <a:off x="1481145" y="1944850"/>
              <a:ext cx="1079618" cy="727758"/>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 name="Rectangle 2">
            <a:extLst>
              <a:ext uri="{FF2B5EF4-FFF2-40B4-BE49-F238E27FC236}">
                <a16:creationId xmlns:a16="http://schemas.microsoft.com/office/drawing/2014/main" id="{FE45B872-746B-458F-86A3-8A170CF22E57}"/>
              </a:ext>
            </a:extLst>
          </p:cNvPr>
          <p:cNvSpPr>
            <a:spLocks noChangeArrowheads="1"/>
          </p:cNvSpPr>
          <p:nvPr/>
        </p:nvSpPr>
        <p:spPr bwMode="auto">
          <a:xfrm>
            <a:off x="1127574" y="1141717"/>
            <a:ext cx="1082807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B9CA0CA2-4248-48E1-8A9A-173D01812181}"/>
              </a:ext>
            </a:extLst>
          </p:cNvPr>
          <p:cNvPicPr>
            <a:picLocks noChangeAspect="1"/>
          </p:cNvPicPr>
          <p:nvPr/>
        </p:nvPicPr>
        <p:blipFill>
          <a:blip r:embed="rId3"/>
          <a:stretch>
            <a:fillRect/>
          </a:stretch>
        </p:blipFill>
        <p:spPr>
          <a:xfrm>
            <a:off x="1069546" y="740052"/>
            <a:ext cx="7046931" cy="4007696"/>
          </a:xfrm>
          <a:prstGeom prst="rect">
            <a:avLst/>
          </a:prstGeom>
        </p:spPr>
      </p:pic>
    </p:spTree>
    <p:extLst>
      <p:ext uri="{BB962C8B-B14F-4D97-AF65-F5344CB8AC3E}">
        <p14:creationId xmlns:p14="http://schemas.microsoft.com/office/powerpoint/2010/main" val="784111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1636569"/>
            <a:ext cx="9143999"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ct val="0"/>
              </a:spcBef>
              <a:spcAft>
                <a:spcPct val="0"/>
              </a:spcAft>
              <a:defRPr/>
            </a:pP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297445873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rot="19279474">
            <a:off x="688727" y="1442514"/>
            <a:ext cx="1363870" cy="727385"/>
            <a:chOff x="1426649" y="1768278"/>
            <a:chExt cx="868175" cy="463019"/>
          </a:xfrm>
          <a:effectLst>
            <a:outerShdw blurRad="50800" dist="38100" dir="5400000" algn="t" rotWithShape="0">
              <a:prstClr val="black">
                <a:alpha val="40000"/>
              </a:prstClr>
            </a:outerShdw>
          </a:effectLst>
        </p:grpSpPr>
        <p:grpSp>
          <p:nvGrpSpPr>
            <p:cNvPr id="73" name="组合 72"/>
            <p:cNvGrpSpPr/>
            <p:nvPr/>
          </p:nvGrpSpPr>
          <p:grpSpPr>
            <a:xfrm rot="2288373">
              <a:off x="1426649" y="1799247"/>
              <a:ext cx="868175" cy="432050"/>
              <a:chOff x="835922" y="1275606"/>
              <a:chExt cx="868175" cy="432050"/>
            </a:xfrm>
          </p:grpSpPr>
          <p:sp>
            <p:nvSpPr>
              <p:cNvPr id="71" name="矩形 70"/>
              <p:cNvSpPr/>
              <p:nvPr/>
            </p:nvSpPr>
            <p:spPr>
              <a:xfrm>
                <a:off x="835922" y="1275606"/>
                <a:ext cx="495718" cy="432048"/>
              </a:xfrm>
              <a:prstGeom prst="rect">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5400000">
                <a:off x="1301844" y="1305404"/>
                <a:ext cx="432049" cy="372456"/>
              </a:xfrm>
              <a:prstGeom prst="triangle">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TextBox 77"/>
            <p:cNvSpPr txBox="1"/>
            <p:nvPr/>
          </p:nvSpPr>
          <p:spPr>
            <a:xfrm rot="2246592">
              <a:off x="1469130" y="1768278"/>
              <a:ext cx="684892" cy="372240"/>
            </a:xfrm>
            <a:prstGeom prst="rect">
              <a:avLst/>
            </a:prstGeom>
            <a:noFill/>
          </p:spPr>
          <p:txBody>
            <a:bodyPr wrap="square" rtlCol="0">
              <a:spAutoFit/>
            </a:bodyPr>
            <a:lstStyle/>
            <a:p>
              <a:r>
                <a:rPr lang="zh-CN" altLang="en-US" sz="3200" b="1">
                  <a:solidFill>
                    <a:schemeClr val="bg1"/>
                  </a:solidFill>
                  <a:latin typeface="微软雅黑" panose="020B0503020204020204" pitchFamily="34" charset="-122"/>
                  <a:ea typeface="微软雅黑" panose="020B0503020204020204" pitchFamily="34" charset="-122"/>
                </a:rPr>
                <a:t>目录 </a:t>
              </a:r>
            </a:p>
          </p:txBody>
        </p:sp>
      </p:grpSp>
      <p:sp>
        <p:nvSpPr>
          <p:cNvPr id="23" name="矩形 22"/>
          <p:cNvSpPr/>
          <p:nvPr/>
        </p:nvSpPr>
        <p:spPr>
          <a:xfrm>
            <a:off x="3494246" y="1294648"/>
            <a:ext cx="1869842" cy="461665"/>
          </a:xfrm>
          <a:prstGeom prst="rect">
            <a:avLst/>
          </a:prstGeom>
        </p:spPr>
        <p:txBody>
          <a:bodyPr wrap="square">
            <a:spAutoFit/>
          </a:bodyPr>
          <a:lstStyle/>
          <a:p>
            <a:pPr algn="ctr">
              <a:spcAft>
                <a:spcPct val="0"/>
              </a:spcAft>
              <a:defRPr/>
            </a:pPr>
            <a:r>
              <a:rPr lang="zh-CN" altLang="en-US" sz="24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rPr>
              <a:t>选题背景</a:t>
            </a:r>
            <a:endParaRPr lang="zh-CN" altLang="zh-CN" sz="24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a:xfrm>
            <a:off x="2915816" y="1871857"/>
            <a:ext cx="2952328" cy="461665"/>
          </a:xfrm>
          <a:prstGeom prst="rect">
            <a:avLst/>
          </a:prstGeom>
        </p:spPr>
        <p:txBody>
          <a:bodyPr wrap="square">
            <a:spAutoFit/>
          </a:bodyPr>
          <a:lstStyle/>
          <a:p>
            <a:pPr algn="ctr">
              <a:defRPr/>
            </a:pPr>
            <a:r>
              <a:rPr lang="zh-CN" altLang="en-US" sz="24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rPr>
              <a:t> 相关技术</a:t>
            </a:r>
            <a:endParaRPr lang="zh-CN" altLang="zh-CN" sz="24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p:cNvSpPr/>
          <p:nvPr/>
        </p:nvSpPr>
        <p:spPr>
          <a:xfrm>
            <a:off x="3096906" y="2485182"/>
            <a:ext cx="2699230" cy="461665"/>
          </a:xfrm>
          <a:prstGeom prst="rect">
            <a:avLst/>
          </a:prstGeom>
        </p:spPr>
        <p:txBody>
          <a:bodyPr wrap="square">
            <a:spAutoFit/>
          </a:bodyPr>
          <a:lstStyle/>
          <a:p>
            <a:pPr algn="ctr">
              <a:spcAft>
                <a:spcPct val="0"/>
              </a:spcAft>
              <a:defRPr/>
            </a:pPr>
            <a:r>
              <a:rPr lang="zh-CN" altLang="en-US" sz="24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4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3490652" y="3117382"/>
            <a:ext cx="1877030" cy="461665"/>
          </a:xfrm>
          <a:prstGeom prst="rect">
            <a:avLst/>
          </a:prstGeom>
        </p:spPr>
        <p:txBody>
          <a:bodyPr wrap="square">
            <a:spAutoFit/>
          </a:bodyPr>
          <a:lstStyle/>
          <a:p>
            <a:pPr algn="ctr">
              <a:spcAft>
                <a:spcPct val="0"/>
              </a:spcAft>
              <a:defRPr/>
            </a:pPr>
            <a:r>
              <a:rPr lang="zh-CN" altLang="en-US" sz="24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rPr>
              <a:t>功能模块</a:t>
            </a:r>
            <a:endParaRPr lang="zh-CN" altLang="zh-CN" sz="24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67" name="组合 66"/>
          <p:cNvGrpSpPr/>
          <p:nvPr/>
        </p:nvGrpSpPr>
        <p:grpSpPr>
          <a:xfrm rot="16200000">
            <a:off x="3101577" y="1295593"/>
            <a:ext cx="369332" cy="406076"/>
            <a:chOff x="2704955" y="1085554"/>
            <a:chExt cx="369332" cy="406076"/>
          </a:xfrm>
          <a:effectLst>
            <a:outerShdw blurRad="50800" dist="38100" dir="5400000" algn="t" rotWithShape="0">
              <a:prstClr val="black">
                <a:alpha val="40000"/>
              </a:prstClr>
            </a:outerShdw>
          </a:effectLst>
        </p:grpSpPr>
        <p:grpSp>
          <p:nvGrpSpPr>
            <p:cNvPr id="43" name="组合 42"/>
            <p:cNvGrpSpPr/>
            <p:nvPr/>
          </p:nvGrpSpPr>
          <p:grpSpPr>
            <a:xfrm rot="5400000">
              <a:off x="2690501" y="1122299"/>
              <a:ext cx="406076" cy="332586"/>
              <a:chOff x="835922" y="1275606"/>
              <a:chExt cx="868175" cy="432050"/>
            </a:xfrm>
          </p:grpSpPr>
          <p:sp>
            <p:nvSpPr>
              <p:cNvPr id="45" name="矩形 44"/>
              <p:cNvSpPr/>
              <p:nvPr/>
            </p:nvSpPr>
            <p:spPr>
              <a:xfrm>
                <a:off x="835922" y="1275606"/>
                <a:ext cx="495718" cy="432048"/>
              </a:xfrm>
              <a:prstGeom prst="rect">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5400000">
                <a:off x="1301844" y="1305404"/>
                <a:ext cx="432049" cy="372456"/>
              </a:xfrm>
              <a:prstGeom prst="triangle">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65"/>
            <p:cNvSpPr txBox="1"/>
            <p:nvPr/>
          </p:nvSpPr>
          <p:spPr>
            <a:xfrm rot="5400000">
              <a:off x="2741676" y="1075546"/>
              <a:ext cx="295890" cy="369332"/>
            </a:xfrm>
            <a:prstGeom prst="rect">
              <a:avLst/>
            </a:prstGeom>
            <a:noFill/>
          </p:spPr>
          <p:txBody>
            <a:bodyPr wrap="square" rtlCol="0">
              <a:spAutoFit/>
            </a:bodyPr>
            <a:lstStyle/>
            <a:p>
              <a:r>
                <a:rPr lang="en-US" altLang="zh-CN" b="1">
                  <a:solidFill>
                    <a:schemeClr val="bg1"/>
                  </a:solidFill>
                  <a:latin typeface="微软雅黑" panose="020B0503020204020204" pitchFamily="34" charset="-122"/>
                  <a:ea typeface="微软雅黑" panose="020B0503020204020204" pitchFamily="34" charset="-122"/>
                </a:rPr>
                <a:t>1</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rot="16200000">
            <a:off x="3101578" y="1894524"/>
            <a:ext cx="369332" cy="406076"/>
            <a:chOff x="2704955" y="1085554"/>
            <a:chExt cx="369332" cy="406076"/>
          </a:xfrm>
          <a:effectLst>
            <a:outerShdw blurRad="50800" dist="38100" dir="5400000" algn="t" rotWithShape="0">
              <a:prstClr val="black">
                <a:alpha val="40000"/>
              </a:prstClr>
            </a:outerShdw>
          </a:effectLst>
        </p:grpSpPr>
        <p:grpSp>
          <p:nvGrpSpPr>
            <p:cNvPr id="94" name="组合 93"/>
            <p:cNvGrpSpPr/>
            <p:nvPr/>
          </p:nvGrpSpPr>
          <p:grpSpPr>
            <a:xfrm rot="5400000">
              <a:off x="2690501" y="1122299"/>
              <a:ext cx="406076" cy="332586"/>
              <a:chOff x="835922" y="1275606"/>
              <a:chExt cx="868175" cy="432050"/>
            </a:xfrm>
          </p:grpSpPr>
          <p:sp>
            <p:nvSpPr>
              <p:cNvPr id="96" name="矩形 95"/>
              <p:cNvSpPr/>
              <p:nvPr/>
            </p:nvSpPr>
            <p:spPr>
              <a:xfrm>
                <a:off x="835922" y="1275606"/>
                <a:ext cx="495718" cy="432048"/>
              </a:xfrm>
              <a:prstGeom prst="rect">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rot="5400000">
                <a:off x="1301844" y="1305404"/>
                <a:ext cx="432049" cy="372456"/>
              </a:xfrm>
              <a:prstGeom prst="triangle">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TextBox 94"/>
            <p:cNvSpPr txBox="1"/>
            <p:nvPr/>
          </p:nvSpPr>
          <p:spPr>
            <a:xfrm rot="5400000">
              <a:off x="2741676" y="1075546"/>
              <a:ext cx="29589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rot="16200000">
            <a:off x="3103786" y="2501429"/>
            <a:ext cx="369332" cy="406076"/>
            <a:chOff x="2704955" y="1085554"/>
            <a:chExt cx="369332" cy="406076"/>
          </a:xfrm>
          <a:effectLst>
            <a:outerShdw blurRad="50800" dist="38100" dir="5400000" algn="t" rotWithShape="0">
              <a:prstClr val="black">
                <a:alpha val="40000"/>
              </a:prstClr>
            </a:outerShdw>
          </a:effectLst>
        </p:grpSpPr>
        <p:grpSp>
          <p:nvGrpSpPr>
            <p:cNvPr id="104" name="组合 103"/>
            <p:cNvGrpSpPr/>
            <p:nvPr/>
          </p:nvGrpSpPr>
          <p:grpSpPr>
            <a:xfrm rot="5400000">
              <a:off x="2690501" y="1122299"/>
              <a:ext cx="406076" cy="332586"/>
              <a:chOff x="835922" y="1275606"/>
              <a:chExt cx="868175" cy="432050"/>
            </a:xfrm>
          </p:grpSpPr>
          <p:sp>
            <p:nvSpPr>
              <p:cNvPr id="106" name="矩形 105"/>
              <p:cNvSpPr/>
              <p:nvPr/>
            </p:nvSpPr>
            <p:spPr>
              <a:xfrm>
                <a:off x="835922" y="1275606"/>
                <a:ext cx="495718" cy="432048"/>
              </a:xfrm>
              <a:prstGeom prst="rect">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等腰三角形 106"/>
              <p:cNvSpPr/>
              <p:nvPr/>
            </p:nvSpPr>
            <p:spPr>
              <a:xfrm rot="5400000">
                <a:off x="1301844" y="1305404"/>
                <a:ext cx="432049" cy="372456"/>
              </a:xfrm>
              <a:prstGeom prst="triangle">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TextBox 104"/>
            <p:cNvSpPr txBox="1"/>
            <p:nvPr/>
          </p:nvSpPr>
          <p:spPr>
            <a:xfrm rot="5400000">
              <a:off x="2741676" y="1075546"/>
              <a:ext cx="29589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rot="16200000">
            <a:off x="3104176" y="3149096"/>
            <a:ext cx="369332" cy="406076"/>
            <a:chOff x="2704955" y="1085554"/>
            <a:chExt cx="369332" cy="406076"/>
          </a:xfrm>
          <a:effectLst>
            <a:outerShdw blurRad="50800" dist="38100" dir="5400000" algn="t" rotWithShape="0">
              <a:prstClr val="black">
                <a:alpha val="40000"/>
              </a:prstClr>
            </a:outerShdw>
          </a:effectLst>
        </p:grpSpPr>
        <p:grpSp>
          <p:nvGrpSpPr>
            <p:cNvPr id="109" name="组合 108"/>
            <p:cNvGrpSpPr/>
            <p:nvPr/>
          </p:nvGrpSpPr>
          <p:grpSpPr>
            <a:xfrm rot="5400000">
              <a:off x="2690501" y="1122299"/>
              <a:ext cx="406076" cy="332586"/>
              <a:chOff x="835922" y="1275606"/>
              <a:chExt cx="868175" cy="432050"/>
            </a:xfrm>
          </p:grpSpPr>
          <p:sp>
            <p:nvSpPr>
              <p:cNvPr id="111" name="矩形 110"/>
              <p:cNvSpPr/>
              <p:nvPr/>
            </p:nvSpPr>
            <p:spPr>
              <a:xfrm>
                <a:off x="835922" y="1275606"/>
                <a:ext cx="495718" cy="432048"/>
              </a:xfrm>
              <a:prstGeom prst="rect">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p:nvPr/>
            </p:nvSpPr>
            <p:spPr>
              <a:xfrm rot="5400000">
                <a:off x="1301844" y="1305404"/>
                <a:ext cx="432049" cy="372456"/>
              </a:xfrm>
              <a:prstGeom prst="triangle">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TextBox 109"/>
            <p:cNvSpPr txBox="1"/>
            <p:nvPr/>
          </p:nvSpPr>
          <p:spPr>
            <a:xfrm rot="5400000">
              <a:off x="2741676" y="1075546"/>
              <a:ext cx="295890"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50700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9"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200" fill="hold"/>
                                        <p:tgtEl>
                                          <p:spTgt spid="67"/>
                                        </p:tgtEl>
                                        <p:attrNameLst>
                                          <p:attrName>ppt_x</p:attrName>
                                        </p:attrNameLst>
                                      </p:cBhvr>
                                      <p:tavLst>
                                        <p:tav tm="0">
                                          <p:val>
                                            <p:strVal val="#ppt_x"/>
                                          </p:val>
                                        </p:tav>
                                        <p:tav tm="100000">
                                          <p:val>
                                            <p:strVal val="#ppt_x"/>
                                          </p:val>
                                        </p:tav>
                                      </p:tavLst>
                                    </p:anim>
                                    <p:anim calcmode="lin" valueType="num">
                                      <p:cBhvr additive="base">
                                        <p:cTn id="13" dur="200" fill="hold"/>
                                        <p:tgtEl>
                                          <p:spTgt spid="67"/>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700"/>
                            </p:stCondLst>
                            <p:childTnLst>
                              <p:par>
                                <p:cTn id="15" presetID="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200" fill="hold"/>
                                        <p:tgtEl>
                                          <p:spTgt spid="93"/>
                                        </p:tgtEl>
                                        <p:attrNameLst>
                                          <p:attrName>ppt_x</p:attrName>
                                        </p:attrNameLst>
                                      </p:cBhvr>
                                      <p:tavLst>
                                        <p:tav tm="0">
                                          <p:val>
                                            <p:strVal val="#ppt_x"/>
                                          </p:val>
                                        </p:tav>
                                        <p:tav tm="100000">
                                          <p:val>
                                            <p:strVal val="#ppt_x"/>
                                          </p:val>
                                        </p:tav>
                                      </p:tavLst>
                                    </p:anim>
                                    <p:anim calcmode="lin" valueType="num">
                                      <p:cBhvr additive="base">
                                        <p:cTn id="18" dur="200" fill="hold"/>
                                        <p:tgtEl>
                                          <p:spTgt spid="93"/>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900"/>
                            </p:stCondLst>
                            <p:childTnLst>
                              <p:par>
                                <p:cTn id="20" presetID="2" presetClass="entr" presetSubtype="1" fill="hold" nodeType="afterEffect">
                                  <p:stCondLst>
                                    <p:cond delay="0"/>
                                  </p:stCondLst>
                                  <p:childTnLst>
                                    <p:set>
                                      <p:cBhvr>
                                        <p:cTn id="21" dur="1" fill="hold">
                                          <p:stCondLst>
                                            <p:cond delay="0"/>
                                          </p:stCondLst>
                                        </p:cTn>
                                        <p:tgtEl>
                                          <p:spTgt spid="103"/>
                                        </p:tgtEl>
                                        <p:attrNameLst>
                                          <p:attrName>style.visibility</p:attrName>
                                        </p:attrNameLst>
                                      </p:cBhvr>
                                      <p:to>
                                        <p:strVal val="visible"/>
                                      </p:to>
                                    </p:set>
                                    <p:anim calcmode="lin" valueType="num">
                                      <p:cBhvr additive="base">
                                        <p:cTn id="22" dur="200" fill="hold"/>
                                        <p:tgtEl>
                                          <p:spTgt spid="103"/>
                                        </p:tgtEl>
                                        <p:attrNameLst>
                                          <p:attrName>ppt_x</p:attrName>
                                        </p:attrNameLst>
                                      </p:cBhvr>
                                      <p:tavLst>
                                        <p:tav tm="0">
                                          <p:val>
                                            <p:strVal val="#ppt_x"/>
                                          </p:val>
                                        </p:tav>
                                        <p:tav tm="100000">
                                          <p:val>
                                            <p:strVal val="#ppt_x"/>
                                          </p:val>
                                        </p:tav>
                                      </p:tavLst>
                                    </p:anim>
                                    <p:anim calcmode="lin" valueType="num">
                                      <p:cBhvr additive="base">
                                        <p:cTn id="23" dur="200" fill="hold"/>
                                        <p:tgtEl>
                                          <p:spTgt spid="103"/>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1100"/>
                            </p:stCondLst>
                            <p:childTnLst>
                              <p:par>
                                <p:cTn id="25" presetID="2" presetClass="entr" presetSubtype="4" fill="hold" nodeType="after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additive="base">
                                        <p:cTn id="27" dur="200" fill="hold"/>
                                        <p:tgtEl>
                                          <p:spTgt spid="108"/>
                                        </p:tgtEl>
                                        <p:attrNameLst>
                                          <p:attrName>ppt_x</p:attrName>
                                        </p:attrNameLst>
                                      </p:cBhvr>
                                      <p:tavLst>
                                        <p:tav tm="0">
                                          <p:val>
                                            <p:strVal val="#ppt_x"/>
                                          </p:val>
                                        </p:tav>
                                        <p:tav tm="100000">
                                          <p:val>
                                            <p:strVal val="#ppt_x"/>
                                          </p:val>
                                        </p:tav>
                                      </p:tavLst>
                                    </p:anim>
                                    <p:anim calcmode="lin" valueType="num">
                                      <p:cBhvr additive="base">
                                        <p:cTn id="28" dur="200" fill="hold"/>
                                        <p:tgtEl>
                                          <p:spTgt spid="108"/>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300"/>
                            </p:stCondLst>
                            <p:childTnLst>
                              <p:par>
                                <p:cTn id="30" presetID="2" presetClass="entr" presetSubtype="4"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200" fill="hold"/>
                                        <p:tgtEl>
                                          <p:spTgt spid="23"/>
                                        </p:tgtEl>
                                        <p:attrNameLst>
                                          <p:attrName>ppt_x</p:attrName>
                                        </p:attrNameLst>
                                      </p:cBhvr>
                                      <p:tavLst>
                                        <p:tav tm="0">
                                          <p:val>
                                            <p:strVal val="#ppt_x"/>
                                          </p:val>
                                        </p:tav>
                                        <p:tav tm="100000">
                                          <p:val>
                                            <p:strVal val="#ppt_x"/>
                                          </p:val>
                                        </p:tav>
                                      </p:tavLst>
                                    </p:anim>
                                    <p:anim calcmode="lin" valueType="num">
                                      <p:cBhvr additive="base">
                                        <p:cTn id="33" dur="200" fill="hold"/>
                                        <p:tgtEl>
                                          <p:spTgt spid="2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200" fill="hold"/>
                                        <p:tgtEl>
                                          <p:spTgt spid="25"/>
                                        </p:tgtEl>
                                        <p:attrNameLst>
                                          <p:attrName>ppt_x</p:attrName>
                                        </p:attrNameLst>
                                      </p:cBhvr>
                                      <p:tavLst>
                                        <p:tav tm="0">
                                          <p:val>
                                            <p:strVal val="#ppt_x"/>
                                          </p:val>
                                        </p:tav>
                                        <p:tav tm="100000">
                                          <p:val>
                                            <p:strVal val="#ppt_x"/>
                                          </p:val>
                                        </p:tav>
                                      </p:tavLst>
                                    </p:anim>
                                    <p:anim calcmode="lin" valueType="num">
                                      <p:cBhvr additive="base">
                                        <p:cTn id="38" dur="200" fill="hold"/>
                                        <p:tgtEl>
                                          <p:spTgt spid="25"/>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1700"/>
                            </p:stCondLst>
                            <p:childTnLst>
                              <p:par>
                                <p:cTn id="40" presetID="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200" fill="hold"/>
                                        <p:tgtEl>
                                          <p:spTgt spid="27"/>
                                        </p:tgtEl>
                                        <p:attrNameLst>
                                          <p:attrName>ppt_x</p:attrName>
                                        </p:attrNameLst>
                                      </p:cBhvr>
                                      <p:tavLst>
                                        <p:tav tm="0">
                                          <p:val>
                                            <p:strVal val="#ppt_x"/>
                                          </p:val>
                                        </p:tav>
                                        <p:tav tm="100000">
                                          <p:val>
                                            <p:strVal val="#ppt_x"/>
                                          </p:val>
                                        </p:tav>
                                      </p:tavLst>
                                    </p:anim>
                                    <p:anim calcmode="lin" valueType="num">
                                      <p:cBhvr additive="base">
                                        <p:cTn id="43" dur="200" fill="hold"/>
                                        <p:tgtEl>
                                          <p:spTgt spid="27"/>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900"/>
                            </p:stCondLst>
                            <p:childTnLst>
                              <p:par>
                                <p:cTn id="45" presetID="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200" fill="hold"/>
                                        <p:tgtEl>
                                          <p:spTgt spid="28"/>
                                        </p:tgtEl>
                                        <p:attrNameLst>
                                          <p:attrName>ppt_x</p:attrName>
                                        </p:attrNameLst>
                                      </p:cBhvr>
                                      <p:tavLst>
                                        <p:tav tm="0">
                                          <p:val>
                                            <p:strVal val="#ppt_x"/>
                                          </p:val>
                                        </p:tav>
                                        <p:tav tm="100000">
                                          <p:val>
                                            <p:strVal val="#ppt_x"/>
                                          </p:val>
                                        </p:tav>
                                      </p:tavLst>
                                    </p:anim>
                                    <p:anim calcmode="lin" valueType="num">
                                      <p:cBhvr additive="base">
                                        <p:cTn id="48" dur="2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33474" y="1812192"/>
            <a:ext cx="2146569" cy="1068248"/>
            <a:chOff x="1293284" y="1812192"/>
            <a:chExt cx="1933199" cy="962064"/>
          </a:xfrm>
        </p:grpSpPr>
        <p:grpSp>
          <p:nvGrpSpPr>
            <p:cNvPr id="2" name="组合 1"/>
            <p:cNvGrpSpPr/>
            <p:nvPr/>
          </p:nvGrpSpPr>
          <p:grpSpPr>
            <a:xfrm rot="21436854">
              <a:off x="1293284" y="1812192"/>
              <a:ext cx="1933199" cy="962064"/>
              <a:chOff x="790370" y="1946783"/>
              <a:chExt cx="1933200" cy="962064"/>
            </a:xfrm>
          </p:grpSpPr>
          <p:sp>
            <p:nvSpPr>
              <p:cNvPr id="52" name="等腰三角形 50"/>
              <p:cNvSpPr/>
              <p:nvPr/>
            </p:nvSpPr>
            <p:spPr>
              <a:xfrm rot="5591838">
                <a:off x="1275938" y="1461215"/>
                <a:ext cx="962064" cy="193320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noFill/>
              <a:ln>
                <a:solidFill>
                  <a:srgbClr val="71A9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5591838">
                <a:off x="1304192" y="1663341"/>
                <a:ext cx="761903" cy="153099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solidFill>
                <a:srgbClr val="74BAA8"/>
              </a:solidFill>
              <a:ln>
                <a:solidFill>
                  <a:srgbClr val="74BAA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p:nvPr/>
          </p:nvSpPr>
          <p:spPr>
            <a:xfrm>
              <a:off x="1590676" y="1924654"/>
              <a:ext cx="1079620" cy="830997"/>
            </a:xfrm>
            <a:prstGeom prst="rect">
              <a:avLst/>
            </a:prstGeom>
            <a:noFill/>
          </p:spPr>
          <p:txBody>
            <a:bodyPr wrap="square" rtlCol="0">
              <a:spAutoFit/>
            </a:bodyPr>
            <a:lstStyle/>
            <a:p>
              <a:r>
                <a:rPr lang="en-US" altLang="zh-CN" sz="48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48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cxnSp>
        <p:nvCxnSpPr>
          <p:cNvPr id="55" name="直接连接符 54"/>
          <p:cNvCxnSpPr/>
          <p:nvPr/>
        </p:nvCxnSpPr>
        <p:spPr>
          <a:xfrm flipV="1">
            <a:off x="0" y="3126158"/>
            <a:ext cx="6732240" cy="2017342"/>
          </a:xfrm>
          <a:prstGeom prst="line">
            <a:avLst/>
          </a:prstGeom>
          <a:ln w="25400">
            <a:solidFill>
              <a:srgbClr val="71A9BB"/>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732240" y="3126158"/>
            <a:ext cx="2411760" cy="685357"/>
          </a:xfrm>
          <a:prstGeom prst="line">
            <a:avLst/>
          </a:prstGeom>
          <a:ln w="25400">
            <a:solidFill>
              <a:srgbClr val="71A9BB"/>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987824" y="1923678"/>
            <a:ext cx="3184450" cy="830997"/>
          </a:xfrm>
          <a:prstGeom prst="rect">
            <a:avLst/>
          </a:prstGeom>
        </p:spPr>
        <p:txBody>
          <a:bodyPr wrap="square">
            <a:spAutoFit/>
          </a:bodyPr>
          <a:lstStyle/>
          <a:p>
            <a:pPr algn="ctr">
              <a:spcAft>
                <a:spcPct val="0"/>
              </a:spcAft>
              <a:defRPr/>
            </a:pPr>
            <a:r>
              <a:rPr lang="zh-CN" altLang="en-US" sz="48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rPr>
              <a:t>选题背景</a:t>
            </a:r>
            <a:endParaRPr lang="zh-CN" altLang="zh-CN" sz="48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26233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3"/>
                                        </p:tgtEl>
                                        <p:attrNameLst>
                                          <p:attrName>ppt_y</p:attrName>
                                        </p:attrNameLst>
                                      </p:cBhvr>
                                      <p:tavLst>
                                        <p:tav tm="0">
                                          <p:val>
                                            <p:strVal val="#ppt_y"/>
                                          </p:val>
                                        </p:tav>
                                        <p:tav tm="100000">
                                          <p:val>
                                            <p:strVal val="#ppt_y"/>
                                          </p:val>
                                        </p:tav>
                                      </p:tavLst>
                                    </p:anim>
                                    <p:anim calcmode="lin" valueType="num">
                                      <p:cBhvr>
                                        <p:cTn id="14"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3"/>
                                        </p:tgtEl>
                                      </p:cBhvr>
                                    </p:animEffect>
                                  </p:childTnLst>
                                </p:cTn>
                              </p:par>
                              <p:par>
                                <p:cTn id="17" presetID="22" presetClass="entr" presetSubtype="8"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500"/>
                                        <p:tgtEl>
                                          <p:spTgt spid="55"/>
                                        </p:tgtEl>
                                      </p:cBhvr>
                                    </p:animEffect>
                                  </p:childTnLst>
                                </p:cTn>
                              </p:par>
                            </p:childTnLst>
                          </p:cTn>
                        </p:par>
                        <p:par>
                          <p:cTn id="20" fill="hold" nodeType="afterGroup">
                            <p:stCondLst>
                              <p:cond delay="1150"/>
                            </p:stCondLst>
                            <p:childTnLst>
                              <p:par>
                                <p:cTn id="21" presetID="22" presetClass="entr" presetSubtype="8"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63927" y="1473476"/>
            <a:ext cx="7327689" cy="2882006"/>
          </a:xfrm>
          <a:prstGeom prst="rect">
            <a:avLst/>
          </a:prstGeom>
          <a:noFill/>
          <a:ln w="12700">
            <a:solidFill>
              <a:srgbClr val="71A9B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zh-CN" altLang="en-US" dirty="0">
                <a:solidFill>
                  <a:schemeClr val="tx1"/>
                </a:solidFill>
              </a:rPr>
              <a:t>随着计算机的普及与科技时代的到来，嵌入式系统也得到了空前的发展与应用。与此同时，很多嵌入式系统为了方便系统的调试以及适应互联网的发展与更高的用户需求，需要连接网络与串口。它们不仅可以作为一种嵌入式系统的调试手段，也是嵌入式系统与外界进行信息交流的一种手段。因此，如果有一个好的调试助手用于调试，许多事情将会变的事半功倍。</a:t>
            </a:r>
            <a:endParaRPr lang="zh-CN" altLang="zh-CN" dirty="0">
              <a:solidFill>
                <a:schemeClr val="tx1"/>
              </a:solidFill>
            </a:endParaRPr>
          </a:p>
        </p:txBody>
      </p:sp>
      <p:sp>
        <p:nvSpPr>
          <p:cNvPr id="11" name="右箭头 10"/>
          <p:cNvSpPr/>
          <p:nvPr/>
        </p:nvSpPr>
        <p:spPr>
          <a:xfrm rot="507548">
            <a:off x="442969" y="828773"/>
            <a:ext cx="570119" cy="759436"/>
          </a:xfrm>
          <a:prstGeom prst="rightArrow">
            <a:avLst/>
          </a:prstGeom>
          <a:solidFill>
            <a:srgbClr val="74BAA8"/>
          </a:solidFill>
          <a:ln>
            <a:solidFill>
              <a:srgbClr val="74BAA8"/>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grpSp>
        <p:nvGrpSpPr>
          <p:cNvPr id="13" name="组合 12"/>
          <p:cNvGrpSpPr/>
          <p:nvPr/>
        </p:nvGrpSpPr>
        <p:grpSpPr>
          <a:xfrm>
            <a:off x="1166655" y="526735"/>
            <a:ext cx="911558" cy="766505"/>
            <a:chOff x="1376317" y="1408576"/>
            <a:chExt cx="1899244" cy="1597025"/>
          </a:xfrm>
          <a:effectLst>
            <a:outerShdw blurRad="50800" dist="38100" dir="5400000" algn="t" rotWithShape="0">
              <a:prstClr val="black">
                <a:alpha val="40000"/>
              </a:prstClr>
            </a:outerShdw>
          </a:effectLst>
        </p:grpSpPr>
        <p:sp>
          <p:nvSpPr>
            <p:cNvPr id="14" name="Rectangle 6"/>
            <p:cNvSpPr>
              <a:spLocks noChangeArrowheads="1"/>
            </p:cNvSpPr>
            <p:nvPr/>
          </p:nvSpPr>
          <p:spPr bwMode="auto">
            <a:xfrm rot="9198256">
              <a:off x="1412126" y="1408576"/>
              <a:ext cx="1593850" cy="1597025"/>
            </a:xfrm>
            <a:prstGeom prst="rect">
              <a:avLst/>
            </a:prstGeom>
            <a:solidFill>
              <a:srgbClr val="71A9BB"/>
            </a:solidFill>
            <a:ln>
              <a:solidFill>
                <a:srgbClr val="71A9BB"/>
              </a:solidFill>
            </a:ln>
            <a:effectLst/>
          </p:spPr>
          <p:style>
            <a:lnRef idx="3">
              <a:schemeClr val="lt1"/>
            </a:lnRef>
            <a:fillRef idx="1">
              <a:schemeClr val="accent5"/>
            </a:fillRef>
            <a:effectRef idx="1">
              <a:schemeClr val="accent5"/>
            </a:effectRef>
            <a:fontRef idx="minor">
              <a:schemeClr val="lt1"/>
            </a:fontRef>
          </p:style>
          <p:txBody>
            <a:bodyPr wrap="none" lIns="0" tIns="0" rIns="0" bIns="0" anchor="ctr"/>
            <a:lstStyle>
              <a:defPPr>
                <a:defRPr lang="zh-CN"/>
              </a:defPPr>
              <a:lvl1pPr algn="l" rtl="0" fontAlgn="base">
                <a:spcBef>
                  <a:spcPct val="0"/>
                </a:spcBef>
                <a:spcAft>
                  <a:spcPct val="0"/>
                </a:spcAft>
                <a:defRPr u="sng"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Arial" pitchFamily="34" charset="0"/>
                  <a:ea typeface="宋体" pitchFamily="2" charset="-122"/>
                  <a:cs typeface="+mn-cs"/>
                </a:defRPr>
              </a:lvl5pPr>
              <a:lvl6pPr marL="2286000" algn="l" defTabSz="914400" rtl="0" eaLnBrk="1" latinLnBrk="0" hangingPunct="1">
                <a:defRPr u="sng" kern="1200">
                  <a:solidFill>
                    <a:schemeClr val="tx1"/>
                  </a:solidFill>
                  <a:latin typeface="Arial" pitchFamily="34" charset="0"/>
                  <a:ea typeface="宋体" pitchFamily="2" charset="-122"/>
                  <a:cs typeface="+mn-cs"/>
                </a:defRPr>
              </a:lvl6pPr>
              <a:lvl7pPr marL="2743200" algn="l" defTabSz="914400" rtl="0" eaLnBrk="1" latinLnBrk="0" hangingPunct="1">
                <a:defRPr u="sng" kern="1200">
                  <a:solidFill>
                    <a:schemeClr val="tx1"/>
                  </a:solidFill>
                  <a:latin typeface="Arial" pitchFamily="34" charset="0"/>
                  <a:ea typeface="宋体" pitchFamily="2" charset="-122"/>
                  <a:cs typeface="+mn-cs"/>
                </a:defRPr>
              </a:lvl7pPr>
              <a:lvl8pPr marL="3200400" algn="l" defTabSz="914400" rtl="0" eaLnBrk="1" latinLnBrk="0" hangingPunct="1">
                <a:defRPr u="sng" kern="1200">
                  <a:solidFill>
                    <a:schemeClr val="tx1"/>
                  </a:solidFill>
                  <a:latin typeface="Arial" pitchFamily="34" charset="0"/>
                  <a:ea typeface="宋体" pitchFamily="2" charset="-122"/>
                  <a:cs typeface="+mn-cs"/>
                </a:defRPr>
              </a:lvl8pPr>
              <a:lvl9pPr marL="3657600" algn="l" defTabSz="914400" rtl="0" eaLnBrk="1" latinLnBrk="0" hangingPunct="1">
                <a:defRPr u="sng" kern="1200">
                  <a:solidFill>
                    <a:schemeClr val="tx1"/>
                  </a:solidFill>
                  <a:latin typeface="Arial" pitchFamily="34" charset="0"/>
                  <a:ea typeface="宋体" pitchFamily="2" charset="-122"/>
                  <a:cs typeface="+mn-cs"/>
                </a:defRPr>
              </a:lvl9pPr>
            </a:lstStyle>
            <a:p>
              <a:endParaRPr lang="en-US" sz="1400">
                <a:solidFill>
                  <a:schemeClr val="bg1">
                    <a:lumMod val="50000"/>
                  </a:schemeClr>
                </a:solidFill>
              </a:endParaRPr>
            </a:p>
          </p:txBody>
        </p:sp>
        <p:sp>
          <p:nvSpPr>
            <p:cNvPr id="15" name="矩形 14"/>
            <p:cNvSpPr/>
            <p:nvPr/>
          </p:nvSpPr>
          <p:spPr>
            <a:xfrm>
              <a:off x="1376317" y="1746933"/>
              <a:ext cx="1899244" cy="876781"/>
            </a:xfrm>
            <a:prstGeom prst="rect">
              <a:avLst/>
            </a:prstGeom>
          </p:spPr>
          <p:txBody>
            <a:bodyPr wrap="square">
              <a:spAutoFit/>
            </a:bodyPr>
            <a:lstStyle/>
            <a:p>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选题</a:t>
              </a:r>
            </a:p>
          </p:txBody>
        </p:sp>
      </p:grpSp>
      <p:sp>
        <p:nvSpPr>
          <p:cNvPr id="17" name="矩形 16"/>
          <p:cNvSpPr/>
          <p:nvPr/>
        </p:nvSpPr>
        <p:spPr>
          <a:xfrm>
            <a:off x="1728129" y="84167"/>
            <a:ext cx="4500055" cy="523220"/>
          </a:xfrm>
          <a:prstGeom prst="rect">
            <a:avLst/>
          </a:prstGeom>
        </p:spPr>
        <p:txBody>
          <a:bodyPr wrap="square">
            <a:spAutoFit/>
          </a:bodyPr>
          <a:lstStyle/>
          <a:p>
            <a:pPr>
              <a:defRPr/>
            </a:pPr>
            <a:r>
              <a:rPr lang="zh-CN" altLang="en-US" sz="2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选题背景</a:t>
            </a:r>
            <a:endParaRPr lang="zh-CN" altLang="zh-CN" sz="2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8" name="组合 17"/>
          <p:cNvGrpSpPr/>
          <p:nvPr/>
        </p:nvGrpSpPr>
        <p:grpSpPr>
          <a:xfrm>
            <a:off x="323529" y="42899"/>
            <a:ext cx="1226356" cy="610301"/>
            <a:chOff x="1293285" y="1812192"/>
            <a:chExt cx="1933200" cy="962064"/>
          </a:xfrm>
        </p:grpSpPr>
        <p:grpSp>
          <p:nvGrpSpPr>
            <p:cNvPr id="19" name="组合 18"/>
            <p:cNvGrpSpPr/>
            <p:nvPr/>
          </p:nvGrpSpPr>
          <p:grpSpPr>
            <a:xfrm rot="21436854">
              <a:off x="1293285" y="1812192"/>
              <a:ext cx="1933200" cy="962064"/>
              <a:chOff x="790370" y="1946783"/>
              <a:chExt cx="1933200" cy="962064"/>
            </a:xfrm>
          </p:grpSpPr>
          <p:sp>
            <p:nvSpPr>
              <p:cNvPr id="26" name="等腰三角形 50"/>
              <p:cNvSpPr/>
              <p:nvPr/>
            </p:nvSpPr>
            <p:spPr>
              <a:xfrm rot="5591838">
                <a:off x="1275938" y="1461215"/>
                <a:ext cx="962064" cy="193320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等腰三角形 50"/>
              <p:cNvSpPr/>
              <p:nvPr/>
            </p:nvSpPr>
            <p:spPr>
              <a:xfrm rot="5591838">
                <a:off x="1304192" y="1663341"/>
                <a:ext cx="761903" cy="153099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solidFill>
                <a:srgbClr val="74BAA8"/>
              </a:solidFill>
              <a:ln>
                <a:solidFill>
                  <a:srgbClr val="74BAA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23" name="TextBox 13"/>
            <p:cNvSpPr txBox="1"/>
            <p:nvPr/>
          </p:nvSpPr>
          <p:spPr>
            <a:xfrm>
              <a:off x="1481145" y="1944850"/>
              <a:ext cx="1079618" cy="727758"/>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70691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nodeType="afterGroup">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2500"/>
                            </p:stCondLst>
                            <p:childTnLst>
                              <p:par>
                                <p:cTn id="14" presetID="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059832" y="1681520"/>
            <a:ext cx="4176464" cy="830997"/>
          </a:xfrm>
          <a:prstGeom prst="rect">
            <a:avLst/>
          </a:prstGeom>
        </p:spPr>
        <p:txBody>
          <a:bodyPr wrap="square">
            <a:spAutoFit/>
          </a:bodyPr>
          <a:lstStyle/>
          <a:p>
            <a:pPr algn="ctr">
              <a:defRPr/>
            </a:pPr>
            <a:r>
              <a:rPr lang="zh-CN" altLang="en-US" sz="48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rPr>
              <a:t>相关技术</a:t>
            </a:r>
            <a:endParaRPr lang="zh-CN" altLang="zh-CN" sz="48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 name="组合 11"/>
          <p:cNvGrpSpPr/>
          <p:nvPr/>
        </p:nvGrpSpPr>
        <p:grpSpPr>
          <a:xfrm rot="20229100">
            <a:off x="1015782" y="1707349"/>
            <a:ext cx="2146569" cy="1068249"/>
            <a:chOff x="1293285" y="1812192"/>
            <a:chExt cx="1933200" cy="962064"/>
          </a:xfrm>
        </p:grpSpPr>
        <p:grpSp>
          <p:nvGrpSpPr>
            <p:cNvPr id="13" name="组合 12"/>
            <p:cNvGrpSpPr/>
            <p:nvPr/>
          </p:nvGrpSpPr>
          <p:grpSpPr>
            <a:xfrm rot="21436854">
              <a:off x="1293285" y="1812192"/>
              <a:ext cx="1933200" cy="962064"/>
              <a:chOff x="790370" y="1946783"/>
              <a:chExt cx="1933200" cy="962064"/>
            </a:xfrm>
          </p:grpSpPr>
          <p:sp>
            <p:nvSpPr>
              <p:cNvPr id="15" name="等腰三角形 50"/>
              <p:cNvSpPr/>
              <p:nvPr/>
            </p:nvSpPr>
            <p:spPr>
              <a:xfrm rot="5591838">
                <a:off x="1275938" y="1461215"/>
                <a:ext cx="962064" cy="193320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noFill/>
              <a:ln>
                <a:solidFill>
                  <a:srgbClr val="71A9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0"/>
              <p:cNvSpPr/>
              <p:nvPr/>
            </p:nvSpPr>
            <p:spPr>
              <a:xfrm rot="5591838">
                <a:off x="1304192" y="1663341"/>
                <a:ext cx="761903" cy="153099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solidFill>
                <a:srgbClr val="74BAA8"/>
              </a:solidFill>
              <a:ln>
                <a:solidFill>
                  <a:srgbClr val="74BAA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rot="21583784">
              <a:off x="1491214" y="1904348"/>
              <a:ext cx="1079620" cy="748395"/>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cxnSp>
        <p:nvCxnSpPr>
          <p:cNvPr id="24" name="直接连接符 23"/>
          <p:cNvCxnSpPr/>
          <p:nvPr/>
        </p:nvCxnSpPr>
        <p:spPr>
          <a:xfrm>
            <a:off x="1346109" y="3219822"/>
            <a:ext cx="7797891" cy="1923678"/>
          </a:xfrm>
          <a:prstGeom prst="line">
            <a:avLst/>
          </a:prstGeom>
          <a:ln w="25400">
            <a:solidFill>
              <a:srgbClr val="71A9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44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3"/>
                                        </p:tgtEl>
                                        <p:attrNameLst>
                                          <p:attrName>ppt_y</p:attrName>
                                        </p:attrNameLst>
                                      </p:cBhvr>
                                      <p:tavLst>
                                        <p:tav tm="0">
                                          <p:val>
                                            <p:strVal val="#ppt_y"/>
                                          </p:val>
                                        </p:tav>
                                        <p:tav tm="100000">
                                          <p:val>
                                            <p:strVal val="#ppt_y"/>
                                          </p:val>
                                        </p:tav>
                                      </p:tavLst>
                                    </p:anim>
                                    <p:anim calcmode="lin" valueType="num">
                                      <p:cBhvr>
                                        <p:cTn id="14"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3"/>
                                        </p:tgtEl>
                                      </p:cBhvr>
                                    </p:animEffect>
                                  </p:childTnLst>
                                </p:cTn>
                              </p:par>
                            </p:childTnLst>
                          </p:cTn>
                        </p:par>
                        <p:par>
                          <p:cTn id="17" fill="hold" nodeType="afterGroup">
                            <p:stCondLst>
                              <p:cond delay="1150"/>
                            </p:stCondLst>
                            <p:childTnLst>
                              <p:par>
                                <p:cTn id="18" presetID="22" presetClass="entr" presetSubtype="8"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835696" y="1131590"/>
            <a:ext cx="1842776" cy="1296144"/>
            <a:chOff x="1436474" y="1635646"/>
            <a:chExt cx="1668067" cy="1224136"/>
          </a:xfrm>
          <a:effectLst>
            <a:outerShdw blurRad="50800" dist="38100" dir="5400000" algn="t" rotWithShape="0">
              <a:prstClr val="black">
                <a:alpha val="40000"/>
              </a:prstClr>
            </a:outerShdw>
          </a:effectLst>
        </p:grpSpPr>
        <p:sp>
          <p:nvSpPr>
            <p:cNvPr id="49" name="菱形 48"/>
            <p:cNvSpPr/>
            <p:nvPr/>
          </p:nvSpPr>
          <p:spPr>
            <a:xfrm>
              <a:off x="1436474" y="1635646"/>
              <a:ext cx="1224136" cy="1224136"/>
            </a:xfrm>
            <a:prstGeom prst="diamond">
              <a:avLst/>
            </a:prstGeom>
            <a:solidFill>
              <a:srgbClr val="71A9BB"/>
            </a:solidFill>
            <a:ln>
              <a:solidFill>
                <a:srgbClr val="71A9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50" name="TextBox 49"/>
            <p:cNvSpPr txBox="1"/>
            <p:nvPr/>
          </p:nvSpPr>
          <p:spPr>
            <a:xfrm>
              <a:off x="1452549" y="2089437"/>
              <a:ext cx="1651992" cy="447808"/>
            </a:xfrm>
            <a:prstGeom prst="rect">
              <a:avLst/>
            </a:prstGeom>
            <a:noFill/>
          </p:spPr>
          <p:txBody>
            <a:bodyPr wrap="square" rtlCol="0">
              <a:spAutoFit/>
            </a:bodyPr>
            <a:lstStyle/>
            <a:p>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TCP/UDP</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4211960" y="1491630"/>
            <a:ext cx="1143713" cy="1093749"/>
            <a:chOff x="2065359" y="2258457"/>
            <a:chExt cx="1280056" cy="1224136"/>
          </a:xfrm>
          <a:effectLst>
            <a:outerShdw blurRad="50800" dist="38100" dir="5400000" algn="t" rotWithShape="0">
              <a:prstClr val="black">
                <a:alpha val="40000"/>
              </a:prstClr>
            </a:outerShdw>
          </a:effectLst>
        </p:grpSpPr>
        <p:sp>
          <p:nvSpPr>
            <p:cNvPr id="52" name="菱形 51"/>
            <p:cNvSpPr/>
            <p:nvPr/>
          </p:nvSpPr>
          <p:spPr>
            <a:xfrm>
              <a:off x="2065360" y="2258457"/>
              <a:ext cx="1224136" cy="1224136"/>
            </a:xfrm>
            <a:prstGeom prst="diamond">
              <a:avLst/>
            </a:prstGeom>
            <a:solidFill>
              <a:srgbClr val="74BAA8"/>
            </a:solidFill>
            <a:ln>
              <a:solidFill>
                <a:srgbClr val="74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53" name="TextBox 52"/>
            <p:cNvSpPr txBox="1"/>
            <p:nvPr/>
          </p:nvSpPr>
          <p:spPr>
            <a:xfrm>
              <a:off x="2065359" y="2659727"/>
              <a:ext cx="1280056" cy="447808"/>
            </a:xfrm>
            <a:prstGeom prst="rect">
              <a:avLst/>
            </a:prstGeom>
            <a:noFill/>
          </p:spPr>
          <p:txBody>
            <a:bodyPr wrap="square" rtlCol="0">
              <a:spAutoFit/>
            </a:bodyPr>
            <a:lstStyle/>
            <a:p>
              <a:pPr algn="ct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串口</a:t>
              </a:r>
            </a:p>
          </p:txBody>
        </p:sp>
      </p:grpSp>
      <p:grpSp>
        <p:nvGrpSpPr>
          <p:cNvPr id="54" name="组合 53"/>
          <p:cNvGrpSpPr/>
          <p:nvPr/>
        </p:nvGrpSpPr>
        <p:grpSpPr>
          <a:xfrm>
            <a:off x="6516216" y="1203598"/>
            <a:ext cx="1165756" cy="1093749"/>
            <a:chOff x="3290093" y="3021561"/>
            <a:chExt cx="1304727" cy="1224136"/>
          </a:xfrm>
          <a:effectLst>
            <a:outerShdw blurRad="50800" dist="38100" dir="5400000" algn="t" rotWithShape="0">
              <a:prstClr val="black">
                <a:alpha val="40000"/>
              </a:prstClr>
            </a:outerShdw>
          </a:effectLst>
        </p:grpSpPr>
        <p:sp>
          <p:nvSpPr>
            <p:cNvPr id="56" name="菱形 55"/>
            <p:cNvSpPr/>
            <p:nvPr/>
          </p:nvSpPr>
          <p:spPr>
            <a:xfrm>
              <a:off x="3290093" y="3021561"/>
              <a:ext cx="1224136" cy="1224136"/>
            </a:xfrm>
            <a:prstGeom prst="diamond">
              <a:avLst/>
            </a:prstGeom>
            <a:solidFill>
              <a:srgbClr val="71A9BB"/>
            </a:solidFill>
            <a:ln>
              <a:solidFill>
                <a:srgbClr val="71A9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57" name="TextBox 56"/>
            <p:cNvSpPr txBox="1"/>
            <p:nvPr/>
          </p:nvSpPr>
          <p:spPr>
            <a:xfrm>
              <a:off x="3370685" y="3424522"/>
              <a:ext cx="1224135" cy="447808"/>
            </a:xfrm>
            <a:prstGeom prst="rect">
              <a:avLst/>
            </a:prstGeom>
            <a:noFill/>
          </p:spPr>
          <p:txBody>
            <a:bodyPr wrap="square" rtlCol="0">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多线程</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61" name="TextBox 60"/>
          <p:cNvSpPr txBox="1"/>
          <p:nvPr/>
        </p:nvSpPr>
        <p:spPr>
          <a:xfrm>
            <a:off x="1619672" y="2715766"/>
            <a:ext cx="1620180" cy="890693"/>
          </a:xfrm>
          <a:prstGeom prst="rect">
            <a:avLst/>
          </a:prstGeom>
          <a:noFill/>
          <a:ln w="12700">
            <a:solidFill>
              <a:srgbClr val="3E7E92"/>
            </a:solidFill>
            <a:prstDash val="dash"/>
          </a:ln>
        </p:spPr>
        <p:txBody>
          <a:bodyPr wrap="square" rtlCol="0">
            <a:spAutoFit/>
          </a:bodyPr>
          <a:lstStyle/>
          <a:p>
            <a:pPr>
              <a:lnSpc>
                <a:spcPct val="150000"/>
              </a:lnSpc>
            </a:pPr>
            <a:r>
              <a:rPr lang="zh-CN" altLang="en-US" sz="1200" kern="100" dirty="0">
                <a:latin typeface="微软雅黑" panose="020B0503020204020204" pitchFamily="34" charset="-122"/>
                <a:ea typeface="微软雅黑" panose="020B0503020204020204" pitchFamily="34" charset="-122"/>
              </a:rPr>
              <a:t>使用</a:t>
            </a:r>
            <a:r>
              <a:rPr lang="en-US" altLang="zh-CN" sz="1200" kern="100" dirty="0">
                <a:latin typeface="微软雅黑" panose="020B0503020204020204" pitchFamily="34" charset="-122"/>
                <a:ea typeface="微软雅黑" panose="020B0503020204020204" pitchFamily="34" charset="-122"/>
              </a:rPr>
              <a:t>TCP/UDP</a:t>
            </a:r>
            <a:r>
              <a:rPr lang="zh-CN" altLang="en-US" sz="1200" kern="100" dirty="0">
                <a:latin typeface="微软雅黑" panose="020B0503020204020204" pitchFamily="34" charset="-122"/>
                <a:ea typeface="微软雅黑" panose="020B0503020204020204" pitchFamily="34" charset="-122"/>
              </a:rPr>
              <a:t>协议进行客户端与服务器的连接方式</a:t>
            </a:r>
          </a:p>
        </p:txBody>
      </p:sp>
      <p:sp>
        <p:nvSpPr>
          <p:cNvPr id="62" name="TextBox 61"/>
          <p:cNvSpPr txBox="1"/>
          <p:nvPr/>
        </p:nvSpPr>
        <p:spPr>
          <a:xfrm>
            <a:off x="3995936" y="2715766"/>
            <a:ext cx="1620180" cy="613694"/>
          </a:xfrm>
          <a:prstGeom prst="rect">
            <a:avLst/>
          </a:prstGeom>
          <a:noFill/>
          <a:ln w="12700">
            <a:solidFill>
              <a:srgbClr val="3E7E92"/>
            </a:solidFill>
            <a:prstDash val="dash"/>
          </a:ln>
        </p:spPr>
        <p:txBody>
          <a:bodyPr wrap="square" rtlCol="0">
            <a:spAutoFit/>
          </a:bodyPr>
          <a:lstStyle/>
          <a:p>
            <a:pPr>
              <a:lnSpc>
                <a:spcPct val="150000"/>
              </a:lnSpc>
            </a:pPr>
            <a:r>
              <a:rPr lang="zh-CN" altLang="en-US" sz="1200" kern="100" dirty="0">
                <a:latin typeface="微软雅黑" panose="020B0503020204020204" pitchFamily="34" charset="-122"/>
                <a:ea typeface="微软雅黑" panose="020B0503020204020204" pitchFamily="34" charset="-122"/>
              </a:rPr>
              <a:t>使用串口通信来与串口设备进行信息传输</a:t>
            </a:r>
          </a:p>
        </p:txBody>
      </p:sp>
      <p:sp>
        <p:nvSpPr>
          <p:cNvPr id="63" name="TextBox 62"/>
          <p:cNvSpPr txBox="1"/>
          <p:nvPr/>
        </p:nvSpPr>
        <p:spPr>
          <a:xfrm>
            <a:off x="6156176" y="2643758"/>
            <a:ext cx="1575175" cy="1200329"/>
          </a:xfrm>
          <a:prstGeom prst="rect">
            <a:avLst/>
          </a:prstGeom>
          <a:noFill/>
          <a:ln w="12700">
            <a:solidFill>
              <a:srgbClr val="3E7E92"/>
            </a:solidFill>
            <a:prstDash val="dash"/>
          </a:ln>
        </p:spPr>
        <p:txBody>
          <a:bodyPr wrap="square" rtlCol="0">
            <a:spAutoFit/>
          </a:bodyPr>
          <a:lstStyle/>
          <a:p>
            <a:pPr>
              <a:lnSpc>
                <a:spcPct val="150000"/>
              </a:lnSpc>
            </a:pPr>
            <a:r>
              <a:rPr lang="zh-CN" altLang="en-US" sz="1200" kern="100" dirty="0">
                <a:latin typeface="微软雅黑" panose="020B0503020204020204" pitchFamily="34" charset="-122"/>
                <a:ea typeface="微软雅黑" panose="020B0503020204020204" pitchFamily="34" charset="-122"/>
              </a:rPr>
              <a:t>使用多线程技术，来使软件中的</a:t>
            </a:r>
            <a:r>
              <a:rPr lang="en-US" altLang="zh-CN" sz="1200" kern="100" dirty="0">
                <a:latin typeface="微软雅黑" panose="020B0503020204020204" pitchFamily="34" charset="-122"/>
                <a:ea typeface="微软雅黑" panose="020B0503020204020204" pitchFamily="34" charset="-122"/>
              </a:rPr>
              <a:t>TCP</a:t>
            </a:r>
            <a:r>
              <a:rPr lang="zh-CN" altLang="en-US" sz="1200" kern="100" dirty="0">
                <a:latin typeface="微软雅黑" panose="020B0503020204020204" pitchFamily="34" charset="-122"/>
                <a:ea typeface="微软雅黑" panose="020B0503020204020204" pitchFamily="34" charset="-122"/>
              </a:rPr>
              <a:t>服务器可以同时连接多个用客户端</a:t>
            </a:r>
          </a:p>
        </p:txBody>
      </p:sp>
      <p:sp>
        <p:nvSpPr>
          <p:cNvPr id="27" name="矩形 26"/>
          <p:cNvSpPr/>
          <p:nvPr/>
        </p:nvSpPr>
        <p:spPr>
          <a:xfrm>
            <a:off x="1728129" y="84167"/>
            <a:ext cx="4500055" cy="523220"/>
          </a:xfrm>
          <a:prstGeom prst="rect">
            <a:avLst/>
          </a:prstGeom>
        </p:spPr>
        <p:txBody>
          <a:bodyPr wrap="square">
            <a:spAutoFit/>
          </a:bodyPr>
          <a:lstStyle/>
          <a:p>
            <a:pPr>
              <a:defRPr/>
            </a:pPr>
            <a:r>
              <a:rPr lang="zh-CN" altLang="en-US" sz="2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相关技术</a:t>
            </a:r>
            <a:endParaRPr lang="zh-CN" altLang="zh-CN" sz="2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8" name="组合 27"/>
          <p:cNvGrpSpPr/>
          <p:nvPr/>
        </p:nvGrpSpPr>
        <p:grpSpPr>
          <a:xfrm>
            <a:off x="323529" y="42899"/>
            <a:ext cx="1226356" cy="610301"/>
            <a:chOff x="1293285" y="1812192"/>
            <a:chExt cx="1933200" cy="962064"/>
          </a:xfrm>
        </p:grpSpPr>
        <p:grpSp>
          <p:nvGrpSpPr>
            <p:cNvPr id="29" name="组合 28"/>
            <p:cNvGrpSpPr/>
            <p:nvPr/>
          </p:nvGrpSpPr>
          <p:grpSpPr>
            <a:xfrm rot="21436854">
              <a:off x="1293285" y="1812192"/>
              <a:ext cx="1933200" cy="962064"/>
              <a:chOff x="790370" y="1946783"/>
              <a:chExt cx="1933200" cy="962064"/>
            </a:xfrm>
          </p:grpSpPr>
          <p:sp>
            <p:nvSpPr>
              <p:cNvPr id="31" name="等腰三角形 50"/>
              <p:cNvSpPr/>
              <p:nvPr/>
            </p:nvSpPr>
            <p:spPr>
              <a:xfrm rot="5591838">
                <a:off x="1275938" y="1461215"/>
                <a:ext cx="962064" cy="193320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2" name="等腰三角形 50"/>
              <p:cNvSpPr/>
              <p:nvPr/>
            </p:nvSpPr>
            <p:spPr>
              <a:xfrm rot="5591838">
                <a:off x="1304192" y="1663341"/>
                <a:ext cx="761903" cy="153099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solidFill>
                <a:srgbClr val="74BAA8"/>
              </a:solidFill>
              <a:ln>
                <a:solidFill>
                  <a:srgbClr val="74BAA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30" name="TextBox 13"/>
            <p:cNvSpPr txBox="1"/>
            <p:nvPr/>
          </p:nvSpPr>
          <p:spPr>
            <a:xfrm>
              <a:off x="1481145" y="1944850"/>
              <a:ext cx="1079618" cy="727758"/>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31438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800" decel="100000"/>
                                        <p:tgtEl>
                                          <p:spTgt spid="48"/>
                                        </p:tgtEl>
                                      </p:cBhvr>
                                    </p:animEffect>
                                    <p:anim calcmode="lin" valueType="num">
                                      <p:cBhvr>
                                        <p:cTn id="8" dur="800" decel="100000" fill="hold"/>
                                        <p:tgtEl>
                                          <p:spTgt spid="48"/>
                                        </p:tgtEl>
                                        <p:attrNameLst>
                                          <p:attrName>style.rotation</p:attrName>
                                        </p:attrNameLst>
                                      </p:cBhvr>
                                      <p:tavLst>
                                        <p:tav tm="0">
                                          <p:val>
                                            <p:fltVal val="-90"/>
                                          </p:val>
                                        </p:tav>
                                        <p:tav tm="100000">
                                          <p:val>
                                            <p:fltVal val="0"/>
                                          </p:val>
                                        </p:tav>
                                      </p:tavLst>
                                    </p:anim>
                                    <p:anim calcmode="lin" valueType="num">
                                      <p:cBhvr>
                                        <p:cTn id="9" dur="800" decel="100000" fill="hold"/>
                                        <p:tgtEl>
                                          <p:spTgt spid="48"/>
                                        </p:tgtEl>
                                        <p:attrNameLst>
                                          <p:attrName>ppt_x</p:attrName>
                                        </p:attrNameLst>
                                      </p:cBhvr>
                                      <p:tavLst>
                                        <p:tav tm="0">
                                          <p:val>
                                            <p:strVal val="#ppt_x+0.4"/>
                                          </p:val>
                                        </p:tav>
                                        <p:tav tm="100000">
                                          <p:val>
                                            <p:strVal val="#ppt_x-0.05"/>
                                          </p:val>
                                        </p:tav>
                                      </p:tavLst>
                                    </p:anim>
                                    <p:anim calcmode="lin" valueType="num">
                                      <p:cBhvr>
                                        <p:cTn id="10" dur="800" decel="100000" fill="hold"/>
                                        <p:tgtEl>
                                          <p:spTgt spid="4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8"/>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800" decel="100000"/>
                                        <p:tgtEl>
                                          <p:spTgt spid="51"/>
                                        </p:tgtEl>
                                      </p:cBhvr>
                                    </p:animEffect>
                                    <p:anim calcmode="lin" valueType="num">
                                      <p:cBhvr>
                                        <p:cTn id="16" dur="800" decel="100000" fill="hold"/>
                                        <p:tgtEl>
                                          <p:spTgt spid="51"/>
                                        </p:tgtEl>
                                        <p:attrNameLst>
                                          <p:attrName>style.rotation</p:attrName>
                                        </p:attrNameLst>
                                      </p:cBhvr>
                                      <p:tavLst>
                                        <p:tav tm="0">
                                          <p:val>
                                            <p:fltVal val="-90"/>
                                          </p:val>
                                        </p:tav>
                                        <p:tav tm="100000">
                                          <p:val>
                                            <p:fltVal val="0"/>
                                          </p:val>
                                        </p:tav>
                                      </p:tavLst>
                                    </p:anim>
                                    <p:anim calcmode="lin" valueType="num">
                                      <p:cBhvr>
                                        <p:cTn id="17" dur="800" decel="100000" fill="hold"/>
                                        <p:tgtEl>
                                          <p:spTgt spid="51"/>
                                        </p:tgtEl>
                                        <p:attrNameLst>
                                          <p:attrName>ppt_x</p:attrName>
                                        </p:attrNameLst>
                                      </p:cBhvr>
                                      <p:tavLst>
                                        <p:tav tm="0">
                                          <p:val>
                                            <p:strVal val="#ppt_x+0.4"/>
                                          </p:val>
                                        </p:tav>
                                        <p:tav tm="100000">
                                          <p:val>
                                            <p:strVal val="#ppt_x-0.05"/>
                                          </p:val>
                                        </p:tav>
                                      </p:tavLst>
                                    </p:anim>
                                    <p:anim calcmode="lin" valueType="num">
                                      <p:cBhvr>
                                        <p:cTn id="18" dur="800" decel="100000" fill="hold"/>
                                        <p:tgtEl>
                                          <p:spTgt spid="51"/>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1"/>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1"/>
                                        </p:tgtEl>
                                        <p:attrNameLst>
                                          <p:attrName>ppt_y</p:attrName>
                                        </p:attrNameLst>
                                      </p:cBhvr>
                                      <p:tavLst>
                                        <p:tav tm="0">
                                          <p:val>
                                            <p:strVal val="#ppt_y+0.1"/>
                                          </p:val>
                                        </p:tav>
                                        <p:tav tm="100000">
                                          <p:val>
                                            <p:strVal val="#ppt_y"/>
                                          </p:val>
                                        </p:tav>
                                      </p:tavLst>
                                    </p:anim>
                                  </p:childTnLst>
                                </p:cTn>
                              </p:par>
                            </p:childTnLst>
                          </p:cTn>
                        </p:par>
                        <p:par>
                          <p:cTn id="21" fill="hold" nodeType="afterGroup">
                            <p:stCondLst>
                              <p:cond delay="1000"/>
                            </p:stCondLst>
                            <p:childTnLst>
                              <p:par>
                                <p:cTn id="22" presetID="30" presetClass="entr" presetSubtype="0"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800" decel="100000"/>
                                        <p:tgtEl>
                                          <p:spTgt spid="54"/>
                                        </p:tgtEl>
                                      </p:cBhvr>
                                    </p:animEffect>
                                    <p:anim calcmode="lin" valueType="num">
                                      <p:cBhvr>
                                        <p:cTn id="25" dur="800" decel="100000" fill="hold"/>
                                        <p:tgtEl>
                                          <p:spTgt spid="54"/>
                                        </p:tgtEl>
                                        <p:attrNameLst>
                                          <p:attrName>style.rotation</p:attrName>
                                        </p:attrNameLst>
                                      </p:cBhvr>
                                      <p:tavLst>
                                        <p:tav tm="0">
                                          <p:val>
                                            <p:fltVal val="-90"/>
                                          </p:val>
                                        </p:tav>
                                        <p:tav tm="100000">
                                          <p:val>
                                            <p:fltVal val="0"/>
                                          </p:val>
                                        </p:tav>
                                      </p:tavLst>
                                    </p:anim>
                                    <p:anim calcmode="lin" valueType="num">
                                      <p:cBhvr>
                                        <p:cTn id="26" dur="800" decel="100000" fill="hold"/>
                                        <p:tgtEl>
                                          <p:spTgt spid="54"/>
                                        </p:tgtEl>
                                        <p:attrNameLst>
                                          <p:attrName>ppt_x</p:attrName>
                                        </p:attrNameLst>
                                      </p:cBhvr>
                                      <p:tavLst>
                                        <p:tav tm="0">
                                          <p:val>
                                            <p:strVal val="#ppt_x+0.4"/>
                                          </p:val>
                                        </p:tav>
                                        <p:tav tm="100000">
                                          <p:val>
                                            <p:strVal val="#ppt_x-0.05"/>
                                          </p:val>
                                        </p:tav>
                                      </p:tavLst>
                                    </p:anim>
                                    <p:anim calcmode="lin" valueType="num">
                                      <p:cBhvr>
                                        <p:cTn id="27" dur="800" decel="100000" fill="hold"/>
                                        <p:tgtEl>
                                          <p:spTgt spid="54"/>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54"/>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54"/>
                                        </p:tgtEl>
                                        <p:attrNameLst>
                                          <p:attrName>ppt_y</p:attrName>
                                        </p:attrNameLst>
                                      </p:cBhvr>
                                      <p:tavLst>
                                        <p:tav tm="0">
                                          <p:val>
                                            <p:strVal val="#ppt_y+0.1"/>
                                          </p:val>
                                        </p:tav>
                                        <p:tav tm="100000">
                                          <p:val>
                                            <p:strVal val="#ppt_y"/>
                                          </p:val>
                                        </p:tav>
                                      </p:tavLst>
                                    </p:anim>
                                  </p:childTnLst>
                                </p:cTn>
                              </p:par>
                            </p:childTnLst>
                          </p:cTn>
                        </p:par>
                        <p:par>
                          <p:cTn id="30" fill="hold" nodeType="afterGroup">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anim calcmode="lin" valueType="num">
                                      <p:cBhvr>
                                        <p:cTn id="34" dur="500" fill="hold"/>
                                        <p:tgtEl>
                                          <p:spTgt spid="61"/>
                                        </p:tgtEl>
                                        <p:attrNameLst>
                                          <p:attrName>ppt_x</p:attrName>
                                        </p:attrNameLst>
                                      </p:cBhvr>
                                      <p:tavLst>
                                        <p:tav tm="0">
                                          <p:val>
                                            <p:strVal val="#ppt_x"/>
                                          </p:val>
                                        </p:tav>
                                        <p:tav tm="100000">
                                          <p:val>
                                            <p:strVal val="#ppt_x"/>
                                          </p:val>
                                        </p:tav>
                                      </p:tavLst>
                                    </p:anim>
                                    <p:anim calcmode="lin" valueType="num">
                                      <p:cBhvr>
                                        <p:cTn id="35" dur="500" fill="hold"/>
                                        <p:tgtEl>
                                          <p:spTgt spid="61"/>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anim calcmode="lin" valueType="num">
                                      <p:cBhvr>
                                        <p:cTn id="40" dur="500" fill="hold"/>
                                        <p:tgtEl>
                                          <p:spTgt spid="62"/>
                                        </p:tgtEl>
                                        <p:attrNameLst>
                                          <p:attrName>ppt_x</p:attrName>
                                        </p:attrNameLst>
                                      </p:cBhvr>
                                      <p:tavLst>
                                        <p:tav tm="0">
                                          <p:val>
                                            <p:strVal val="#ppt_x"/>
                                          </p:val>
                                        </p:tav>
                                        <p:tav tm="100000">
                                          <p:val>
                                            <p:strVal val="#ppt_x"/>
                                          </p:val>
                                        </p:tav>
                                      </p:tavLst>
                                    </p:anim>
                                    <p:anim calcmode="lin" valueType="num">
                                      <p:cBhvr>
                                        <p:cTn id="41" dur="500" fill="hold"/>
                                        <p:tgtEl>
                                          <p:spTgt spid="62"/>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3000"/>
                            </p:stCondLst>
                            <p:childTnLst>
                              <p:par>
                                <p:cTn id="43" presetID="42" presetClass="entr" presetSubtype="0" fill="hold" grpId="0"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500"/>
                                        <p:tgtEl>
                                          <p:spTgt spid="63"/>
                                        </p:tgtEl>
                                      </p:cBhvr>
                                    </p:animEffect>
                                    <p:anim calcmode="lin" valueType="num">
                                      <p:cBhvr>
                                        <p:cTn id="46" dur="500" fill="hold"/>
                                        <p:tgtEl>
                                          <p:spTgt spid="63"/>
                                        </p:tgtEl>
                                        <p:attrNameLst>
                                          <p:attrName>ppt_x</p:attrName>
                                        </p:attrNameLst>
                                      </p:cBhvr>
                                      <p:tavLst>
                                        <p:tav tm="0">
                                          <p:val>
                                            <p:strVal val="#ppt_x"/>
                                          </p:val>
                                        </p:tav>
                                        <p:tav tm="100000">
                                          <p:val>
                                            <p:strVal val="#ppt_x"/>
                                          </p:val>
                                        </p:tav>
                                      </p:tavLst>
                                    </p:anim>
                                    <p:anim calcmode="lin" valueType="num">
                                      <p:cBhvr>
                                        <p:cTn id="47" dur="5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267744" y="1923678"/>
            <a:ext cx="5256584" cy="830997"/>
          </a:xfrm>
          <a:prstGeom prst="rect">
            <a:avLst/>
          </a:prstGeom>
        </p:spPr>
        <p:txBody>
          <a:bodyPr wrap="square">
            <a:spAutoFit/>
          </a:bodyPr>
          <a:lstStyle/>
          <a:p>
            <a:pPr algn="ctr">
              <a:defRPr/>
            </a:pPr>
            <a:r>
              <a:rPr lang="zh-CN" altLang="en-US" sz="48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48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 name="组合 11"/>
          <p:cNvGrpSpPr/>
          <p:nvPr/>
        </p:nvGrpSpPr>
        <p:grpSpPr>
          <a:xfrm rot="5400000">
            <a:off x="951441" y="1367774"/>
            <a:ext cx="2146569" cy="1242155"/>
            <a:chOff x="1293285" y="1655572"/>
            <a:chExt cx="1933200" cy="1118684"/>
          </a:xfrm>
        </p:grpSpPr>
        <p:grpSp>
          <p:nvGrpSpPr>
            <p:cNvPr id="13" name="组合 12"/>
            <p:cNvGrpSpPr/>
            <p:nvPr/>
          </p:nvGrpSpPr>
          <p:grpSpPr>
            <a:xfrm rot="21436854">
              <a:off x="1293285" y="1812192"/>
              <a:ext cx="1933200" cy="962064"/>
              <a:chOff x="790370" y="1946783"/>
              <a:chExt cx="1933200" cy="962064"/>
            </a:xfrm>
          </p:grpSpPr>
          <p:sp>
            <p:nvSpPr>
              <p:cNvPr id="15" name="等腰三角形 50"/>
              <p:cNvSpPr/>
              <p:nvPr/>
            </p:nvSpPr>
            <p:spPr>
              <a:xfrm rot="5591838">
                <a:off x="1275938" y="1461215"/>
                <a:ext cx="962064" cy="193320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noFill/>
              <a:ln>
                <a:solidFill>
                  <a:srgbClr val="71A9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0"/>
              <p:cNvSpPr/>
              <p:nvPr/>
            </p:nvSpPr>
            <p:spPr>
              <a:xfrm rot="5591838">
                <a:off x="1304192" y="1663341"/>
                <a:ext cx="761903" cy="153099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solidFill>
                <a:srgbClr val="74BAA8"/>
              </a:solidFill>
              <a:ln>
                <a:solidFill>
                  <a:srgbClr val="74BAA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rot="16200000">
              <a:off x="1432035" y="1821184"/>
              <a:ext cx="1079620" cy="748396"/>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cxnSp>
        <p:nvCxnSpPr>
          <p:cNvPr id="24" name="直接连接符 23"/>
          <p:cNvCxnSpPr/>
          <p:nvPr/>
        </p:nvCxnSpPr>
        <p:spPr>
          <a:xfrm>
            <a:off x="2046413" y="3118192"/>
            <a:ext cx="7097587" cy="2025308"/>
          </a:xfrm>
          <a:prstGeom prst="line">
            <a:avLst/>
          </a:prstGeom>
          <a:ln w="25400">
            <a:solidFill>
              <a:srgbClr val="71A9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85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3"/>
                                        </p:tgtEl>
                                        <p:attrNameLst>
                                          <p:attrName>ppt_y</p:attrName>
                                        </p:attrNameLst>
                                      </p:cBhvr>
                                      <p:tavLst>
                                        <p:tav tm="0">
                                          <p:val>
                                            <p:strVal val="#ppt_y"/>
                                          </p:val>
                                        </p:tav>
                                        <p:tav tm="100000">
                                          <p:val>
                                            <p:strVal val="#ppt_y"/>
                                          </p:val>
                                        </p:tav>
                                      </p:tavLst>
                                    </p:anim>
                                    <p:anim calcmode="lin" valueType="num">
                                      <p:cBhvr>
                                        <p:cTn id="14"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3"/>
                                        </p:tgtEl>
                                      </p:cBhvr>
                                    </p:animEffect>
                                  </p:childTnLst>
                                </p:cTn>
                              </p:par>
                            </p:childTnLst>
                          </p:cTn>
                        </p:par>
                        <p:par>
                          <p:cTn id="17" fill="hold" nodeType="afterGroup">
                            <p:stCondLst>
                              <p:cond delay="1150"/>
                            </p:stCondLst>
                            <p:childTnLst>
                              <p:par>
                                <p:cTn id="18" presetID="22" presetClass="entr" presetSubtype="8"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63927" y="1473476"/>
            <a:ext cx="7327689" cy="2882006"/>
          </a:xfrm>
          <a:prstGeom prst="rect">
            <a:avLst/>
          </a:prstGeom>
          <a:noFill/>
          <a:ln w="12700">
            <a:solidFill>
              <a:srgbClr val="71A9B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r>
              <a:rPr lang="zh-CN" altLang="en-US" dirty="0">
                <a:solidFill>
                  <a:schemeClr val="tx1"/>
                </a:solidFill>
              </a:rPr>
              <a:t>软件涉及到五个模块。</a:t>
            </a:r>
            <a:r>
              <a:rPr lang="en-US" altLang="zh-CN" dirty="0">
                <a:solidFill>
                  <a:schemeClr val="tx1"/>
                </a:solidFill>
              </a:rPr>
              <a:t>TCP</a:t>
            </a:r>
            <a:r>
              <a:rPr lang="zh-CN" altLang="en-US" dirty="0">
                <a:solidFill>
                  <a:schemeClr val="tx1"/>
                </a:solidFill>
              </a:rPr>
              <a:t>客户端、</a:t>
            </a:r>
            <a:r>
              <a:rPr lang="en-US" altLang="zh-CN" dirty="0">
                <a:solidFill>
                  <a:schemeClr val="tx1"/>
                </a:solidFill>
              </a:rPr>
              <a:t>TCP</a:t>
            </a:r>
            <a:r>
              <a:rPr lang="zh-CN" altLang="en-US" dirty="0">
                <a:solidFill>
                  <a:schemeClr val="tx1"/>
                </a:solidFill>
              </a:rPr>
              <a:t>服务器、</a:t>
            </a:r>
            <a:r>
              <a:rPr lang="en-US" altLang="zh-CN" dirty="0">
                <a:solidFill>
                  <a:schemeClr val="tx1"/>
                </a:solidFill>
              </a:rPr>
              <a:t>UDP</a:t>
            </a:r>
            <a:r>
              <a:rPr lang="zh-CN" altLang="en-US" dirty="0">
                <a:solidFill>
                  <a:schemeClr val="tx1"/>
                </a:solidFill>
              </a:rPr>
              <a:t>客户端、</a:t>
            </a:r>
            <a:r>
              <a:rPr lang="en-US" altLang="zh-CN" dirty="0">
                <a:solidFill>
                  <a:schemeClr val="tx1"/>
                </a:solidFill>
              </a:rPr>
              <a:t>UDP</a:t>
            </a:r>
            <a:r>
              <a:rPr lang="zh-CN" altLang="en-US" dirty="0">
                <a:solidFill>
                  <a:schemeClr val="tx1"/>
                </a:solidFill>
              </a:rPr>
              <a:t>服务端、串口。用户可以创建多个模块进行数据的接收与发送。在创建</a:t>
            </a:r>
            <a:r>
              <a:rPr lang="en-US" altLang="zh-CN" dirty="0">
                <a:solidFill>
                  <a:schemeClr val="tx1"/>
                </a:solidFill>
              </a:rPr>
              <a:t>TCP/UDP</a:t>
            </a:r>
            <a:r>
              <a:rPr lang="zh-CN" altLang="en-US" dirty="0">
                <a:solidFill>
                  <a:schemeClr val="tx1"/>
                </a:solidFill>
              </a:rPr>
              <a:t>模块时，通过输入对应的</a:t>
            </a:r>
            <a:r>
              <a:rPr lang="en-US" altLang="zh-CN" dirty="0">
                <a:solidFill>
                  <a:schemeClr val="tx1"/>
                </a:solidFill>
              </a:rPr>
              <a:t>IP</a:t>
            </a:r>
            <a:r>
              <a:rPr lang="zh-CN" altLang="en-US" dirty="0">
                <a:solidFill>
                  <a:schemeClr val="tx1"/>
                </a:solidFill>
              </a:rPr>
              <a:t>地址或端口号进行连接设置。在使用串口模块时，可以自动识别串口，通过设置波特率、数据位、校验、停止位来连接串口。所有模块可设置字符发送和十六进制发送。发送模式可选择发送一次和定时发送。可清空数据接收框，可保存数据到文件。</a:t>
            </a:r>
            <a:endParaRPr lang="zh-CN" altLang="zh-CN" dirty="0">
              <a:solidFill>
                <a:schemeClr val="tx1"/>
              </a:solidFill>
            </a:endParaRPr>
          </a:p>
        </p:txBody>
      </p:sp>
      <p:sp>
        <p:nvSpPr>
          <p:cNvPr id="11" name="右箭头 10"/>
          <p:cNvSpPr/>
          <p:nvPr/>
        </p:nvSpPr>
        <p:spPr>
          <a:xfrm rot="507548">
            <a:off x="442969" y="828773"/>
            <a:ext cx="570119" cy="759436"/>
          </a:xfrm>
          <a:prstGeom prst="rightArrow">
            <a:avLst/>
          </a:prstGeom>
          <a:solidFill>
            <a:srgbClr val="74BAA8"/>
          </a:solidFill>
          <a:ln>
            <a:solidFill>
              <a:srgbClr val="74BAA8"/>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grpSp>
        <p:nvGrpSpPr>
          <p:cNvPr id="13" name="组合 12"/>
          <p:cNvGrpSpPr/>
          <p:nvPr/>
        </p:nvGrpSpPr>
        <p:grpSpPr>
          <a:xfrm>
            <a:off x="1166655" y="526735"/>
            <a:ext cx="911558" cy="766505"/>
            <a:chOff x="1376317" y="1408576"/>
            <a:chExt cx="1899244" cy="1597025"/>
          </a:xfrm>
          <a:effectLst>
            <a:outerShdw blurRad="50800" dist="38100" dir="5400000" algn="t" rotWithShape="0">
              <a:prstClr val="black">
                <a:alpha val="40000"/>
              </a:prstClr>
            </a:outerShdw>
          </a:effectLst>
        </p:grpSpPr>
        <p:sp>
          <p:nvSpPr>
            <p:cNvPr id="14" name="Rectangle 6"/>
            <p:cNvSpPr>
              <a:spLocks noChangeArrowheads="1"/>
            </p:cNvSpPr>
            <p:nvPr/>
          </p:nvSpPr>
          <p:spPr bwMode="auto">
            <a:xfrm rot="9198256">
              <a:off x="1412126" y="1408576"/>
              <a:ext cx="1593850" cy="1597025"/>
            </a:xfrm>
            <a:prstGeom prst="rect">
              <a:avLst/>
            </a:prstGeom>
            <a:solidFill>
              <a:srgbClr val="71A9BB"/>
            </a:solidFill>
            <a:ln>
              <a:solidFill>
                <a:srgbClr val="71A9BB"/>
              </a:solidFill>
            </a:ln>
            <a:effectLst/>
          </p:spPr>
          <p:style>
            <a:lnRef idx="3">
              <a:schemeClr val="lt1"/>
            </a:lnRef>
            <a:fillRef idx="1">
              <a:schemeClr val="accent5"/>
            </a:fillRef>
            <a:effectRef idx="1">
              <a:schemeClr val="accent5"/>
            </a:effectRef>
            <a:fontRef idx="minor">
              <a:schemeClr val="lt1"/>
            </a:fontRef>
          </p:style>
          <p:txBody>
            <a:bodyPr wrap="none" lIns="0" tIns="0" rIns="0" bIns="0" anchor="ctr"/>
            <a:lstStyle>
              <a:defPPr>
                <a:defRPr lang="zh-CN"/>
              </a:defPPr>
              <a:lvl1pPr algn="l" rtl="0" fontAlgn="base">
                <a:spcBef>
                  <a:spcPct val="0"/>
                </a:spcBef>
                <a:spcAft>
                  <a:spcPct val="0"/>
                </a:spcAft>
                <a:defRPr u="sng"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u="sng"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u="sng"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u="sng"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u="sng" kern="1200">
                  <a:solidFill>
                    <a:schemeClr val="tx1"/>
                  </a:solidFill>
                  <a:latin typeface="Arial" pitchFamily="34" charset="0"/>
                  <a:ea typeface="宋体" pitchFamily="2" charset="-122"/>
                  <a:cs typeface="+mn-cs"/>
                </a:defRPr>
              </a:lvl5pPr>
              <a:lvl6pPr marL="2286000" algn="l" defTabSz="914400" rtl="0" eaLnBrk="1" latinLnBrk="0" hangingPunct="1">
                <a:defRPr u="sng" kern="1200">
                  <a:solidFill>
                    <a:schemeClr val="tx1"/>
                  </a:solidFill>
                  <a:latin typeface="Arial" pitchFamily="34" charset="0"/>
                  <a:ea typeface="宋体" pitchFamily="2" charset="-122"/>
                  <a:cs typeface="+mn-cs"/>
                </a:defRPr>
              </a:lvl6pPr>
              <a:lvl7pPr marL="2743200" algn="l" defTabSz="914400" rtl="0" eaLnBrk="1" latinLnBrk="0" hangingPunct="1">
                <a:defRPr u="sng" kern="1200">
                  <a:solidFill>
                    <a:schemeClr val="tx1"/>
                  </a:solidFill>
                  <a:latin typeface="Arial" pitchFamily="34" charset="0"/>
                  <a:ea typeface="宋体" pitchFamily="2" charset="-122"/>
                  <a:cs typeface="+mn-cs"/>
                </a:defRPr>
              </a:lvl7pPr>
              <a:lvl8pPr marL="3200400" algn="l" defTabSz="914400" rtl="0" eaLnBrk="1" latinLnBrk="0" hangingPunct="1">
                <a:defRPr u="sng" kern="1200">
                  <a:solidFill>
                    <a:schemeClr val="tx1"/>
                  </a:solidFill>
                  <a:latin typeface="Arial" pitchFamily="34" charset="0"/>
                  <a:ea typeface="宋体" pitchFamily="2" charset="-122"/>
                  <a:cs typeface="+mn-cs"/>
                </a:defRPr>
              </a:lvl8pPr>
              <a:lvl9pPr marL="3657600" algn="l" defTabSz="914400" rtl="0" eaLnBrk="1" latinLnBrk="0" hangingPunct="1">
                <a:defRPr u="sng" kern="1200">
                  <a:solidFill>
                    <a:schemeClr val="tx1"/>
                  </a:solidFill>
                  <a:latin typeface="Arial" pitchFamily="34" charset="0"/>
                  <a:ea typeface="宋体" pitchFamily="2" charset="-122"/>
                  <a:cs typeface="+mn-cs"/>
                </a:defRPr>
              </a:lvl9pPr>
            </a:lstStyle>
            <a:p>
              <a:endParaRPr lang="en-US" sz="1400">
                <a:solidFill>
                  <a:schemeClr val="bg1">
                    <a:lumMod val="50000"/>
                  </a:schemeClr>
                </a:solidFill>
              </a:endParaRPr>
            </a:p>
          </p:txBody>
        </p:sp>
        <p:sp>
          <p:nvSpPr>
            <p:cNvPr id="15" name="矩形 14"/>
            <p:cNvSpPr/>
            <p:nvPr/>
          </p:nvSpPr>
          <p:spPr>
            <a:xfrm>
              <a:off x="1376317" y="1746933"/>
              <a:ext cx="1899244" cy="961886"/>
            </a:xfrm>
            <a:prstGeom prst="rect">
              <a:avLst/>
            </a:prstGeom>
          </p:spPr>
          <p:txBody>
            <a:bodyPr wrap="square">
              <a:spAutoFit/>
            </a:bodyPr>
            <a:lstStyle/>
            <a:p>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简介</a:t>
              </a:r>
            </a:p>
          </p:txBody>
        </p:sp>
      </p:grpSp>
      <p:sp>
        <p:nvSpPr>
          <p:cNvPr id="17" name="矩形 16"/>
          <p:cNvSpPr/>
          <p:nvPr/>
        </p:nvSpPr>
        <p:spPr>
          <a:xfrm>
            <a:off x="1728129" y="84167"/>
            <a:ext cx="4500055" cy="523220"/>
          </a:xfrm>
          <a:prstGeom prst="rect">
            <a:avLst/>
          </a:prstGeom>
        </p:spPr>
        <p:txBody>
          <a:bodyPr wrap="square">
            <a:spAutoFit/>
          </a:bodyPr>
          <a:lstStyle/>
          <a:p>
            <a:pPr>
              <a:defRPr/>
            </a:pPr>
            <a:r>
              <a:rPr lang="zh-CN" altLang="en-US" sz="2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8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8" name="组合 17"/>
          <p:cNvGrpSpPr/>
          <p:nvPr/>
        </p:nvGrpSpPr>
        <p:grpSpPr>
          <a:xfrm>
            <a:off x="323529" y="42899"/>
            <a:ext cx="1226356" cy="610301"/>
            <a:chOff x="1293285" y="1812192"/>
            <a:chExt cx="1933200" cy="962064"/>
          </a:xfrm>
        </p:grpSpPr>
        <p:grpSp>
          <p:nvGrpSpPr>
            <p:cNvPr id="19" name="组合 18"/>
            <p:cNvGrpSpPr/>
            <p:nvPr/>
          </p:nvGrpSpPr>
          <p:grpSpPr>
            <a:xfrm rot="21436854">
              <a:off x="1293285" y="1812192"/>
              <a:ext cx="1933200" cy="962064"/>
              <a:chOff x="790370" y="1946783"/>
              <a:chExt cx="1933200" cy="962064"/>
            </a:xfrm>
          </p:grpSpPr>
          <p:sp>
            <p:nvSpPr>
              <p:cNvPr id="26" name="等腰三角形 50"/>
              <p:cNvSpPr/>
              <p:nvPr/>
            </p:nvSpPr>
            <p:spPr>
              <a:xfrm rot="5591838">
                <a:off x="1275938" y="1461215"/>
                <a:ext cx="962064" cy="193320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等腰三角形 50"/>
              <p:cNvSpPr/>
              <p:nvPr/>
            </p:nvSpPr>
            <p:spPr>
              <a:xfrm rot="5591838">
                <a:off x="1304192" y="1663341"/>
                <a:ext cx="761903" cy="153099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solidFill>
                <a:srgbClr val="74BAA8"/>
              </a:solidFill>
              <a:ln>
                <a:solidFill>
                  <a:srgbClr val="74BAA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23" name="TextBox 13"/>
            <p:cNvSpPr txBox="1"/>
            <p:nvPr/>
          </p:nvSpPr>
          <p:spPr>
            <a:xfrm>
              <a:off x="1481145" y="1944850"/>
              <a:ext cx="1079618" cy="727758"/>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80944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nodeType="afterGroup">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2500"/>
                            </p:stCondLst>
                            <p:childTnLst>
                              <p:par>
                                <p:cTn id="14" presetID="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267744" y="1923678"/>
            <a:ext cx="5256584" cy="830997"/>
          </a:xfrm>
          <a:prstGeom prst="rect">
            <a:avLst/>
          </a:prstGeom>
        </p:spPr>
        <p:txBody>
          <a:bodyPr wrap="square">
            <a:spAutoFit/>
          </a:bodyPr>
          <a:lstStyle/>
          <a:p>
            <a:pPr algn="ctr">
              <a:defRPr/>
            </a:pPr>
            <a:r>
              <a:rPr lang="zh-CN" altLang="en-US" sz="48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rPr>
              <a:t>功能模块</a:t>
            </a:r>
            <a:endParaRPr lang="zh-CN" altLang="zh-CN" sz="4800" b="1" kern="100" dirty="0">
              <a:solidFill>
                <a:srgbClr val="71A9BB"/>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 name="组合 11"/>
          <p:cNvGrpSpPr/>
          <p:nvPr/>
        </p:nvGrpSpPr>
        <p:grpSpPr>
          <a:xfrm rot="5400000">
            <a:off x="951441" y="1367774"/>
            <a:ext cx="2146569" cy="1242155"/>
            <a:chOff x="1293285" y="1655572"/>
            <a:chExt cx="1933200" cy="1118684"/>
          </a:xfrm>
        </p:grpSpPr>
        <p:grpSp>
          <p:nvGrpSpPr>
            <p:cNvPr id="13" name="组合 12"/>
            <p:cNvGrpSpPr/>
            <p:nvPr/>
          </p:nvGrpSpPr>
          <p:grpSpPr>
            <a:xfrm rot="21436854">
              <a:off x="1293285" y="1812192"/>
              <a:ext cx="1933200" cy="962064"/>
              <a:chOff x="790370" y="1946783"/>
              <a:chExt cx="1933200" cy="962064"/>
            </a:xfrm>
          </p:grpSpPr>
          <p:sp>
            <p:nvSpPr>
              <p:cNvPr id="15" name="等腰三角形 50"/>
              <p:cNvSpPr/>
              <p:nvPr/>
            </p:nvSpPr>
            <p:spPr>
              <a:xfrm rot="5591838">
                <a:off x="1275938" y="1461215"/>
                <a:ext cx="962064" cy="193320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noFill/>
              <a:ln>
                <a:solidFill>
                  <a:srgbClr val="71A9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0"/>
              <p:cNvSpPr/>
              <p:nvPr/>
            </p:nvSpPr>
            <p:spPr>
              <a:xfrm rot="5591838">
                <a:off x="1304192" y="1663341"/>
                <a:ext cx="761903" cy="1530990"/>
              </a:xfrm>
              <a:custGeom>
                <a:avLst/>
                <a:gdLst/>
                <a:ahLst/>
                <a:cxnLst/>
                <a:rect l="l" t="t" r="r" b="b"/>
                <a:pathLst>
                  <a:path w="876391" h="1761046">
                    <a:moveTo>
                      <a:pt x="3" y="755507"/>
                    </a:moveTo>
                    <a:lnTo>
                      <a:pt x="438197" y="0"/>
                    </a:lnTo>
                    <a:lnTo>
                      <a:pt x="876391" y="755507"/>
                    </a:lnTo>
                    <a:close/>
                    <a:moveTo>
                      <a:pt x="0" y="1761046"/>
                    </a:moveTo>
                    <a:lnTo>
                      <a:pt x="0" y="755508"/>
                    </a:lnTo>
                    <a:lnTo>
                      <a:pt x="876386" y="755507"/>
                    </a:lnTo>
                    <a:lnTo>
                      <a:pt x="876386" y="1761046"/>
                    </a:lnTo>
                    <a:close/>
                  </a:path>
                </a:pathLst>
              </a:custGeom>
              <a:solidFill>
                <a:srgbClr val="74BAA8"/>
              </a:solidFill>
              <a:ln>
                <a:solidFill>
                  <a:srgbClr val="74BAA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rot="16200000">
              <a:off x="1432035" y="1821184"/>
              <a:ext cx="1079620" cy="748396"/>
            </a:xfrm>
            <a:prstGeom prst="rect">
              <a:avLst/>
            </a:prstGeom>
            <a:noFill/>
          </p:spPr>
          <p:txBody>
            <a:bodyPr wrap="square" rtlCol="0">
              <a:spAutoFit/>
            </a:bodyPr>
            <a:lstStyle/>
            <a:p>
              <a:r>
                <a:rPr lang="en-US" altLang="zh-CN"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cxnSp>
        <p:nvCxnSpPr>
          <p:cNvPr id="24" name="直接连接符 23"/>
          <p:cNvCxnSpPr/>
          <p:nvPr/>
        </p:nvCxnSpPr>
        <p:spPr>
          <a:xfrm>
            <a:off x="2046413" y="3118192"/>
            <a:ext cx="7097587" cy="2025308"/>
          </a:xfrm>
          <a:prstGeom prst="line">
            <a:avLst/>
          </a:prstGeom>
          <a:ln w="25400">
            <a:solidFill>
              <a:srgbClr val="71A9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311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3"/>
                                        </p:tgtEl>
                                        <p:attrNameLst>
                                          <p:attrName>ppt_y</p:attrName>
                                        </p:attrNameLst>
                                      </p:cBhvr>
                                      <p:tavLst>
                                        <p:tav tm="0">
                                          <p:val>
                                            <p:strVal val="#ppt_y"/>
                                          </p:val>
                                        </p:tav>
                                        <p:tav tm="100000">
                                          <p:val>
                                            <p:strVal val="#ppt_y"/>
                                          </p:val>
                                        </p:tav>
                                      </p:tavLst>
                                    </p:anim>
                                    <p:anim calcmode="lin" valueType="num">
                                      <p:cBhvr>
                                        <p:cTn id="14"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3"/>
                                        </p:tgtEl>
                                      </p:cBhvr>
                                    </p:animEffect>
                                  </p:childTnLst>
                                </p:cTn>
                              </p:par>
                            </p:childTnLst>
                          </p:cTn>
                        </p:par>
                        <p:par>
                          <p:cTn id="17" fill="hold" nodeType="afterGroup">
                            <p:stCondLst>
                              <p:cond delay="1150"/>
                            </p:stCondLst>
                            <p:childTnLst>
                              <p:par>
                                <p:cTn id="18" presetID="22" presetClass="entr" presetSubtype="8"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ULTRA_SCORM_TRACKING_SLIDES" val="1"/>
</p:tagLst>
</file>

<file path=ppt/theme/theme1.xml><?xml version="1.0" encoding="utf-8"?>
<a:theme xmlns:a="http://schemas.openxmlformats.org/drawingml/2006/main" name="Office 主题">
  <a:themeElements>
    <a:clrScheme name="自定义 10">
      <a:dk1>
        <a:sysClr val="windowText" lastClr="000000"/>
      </a:dk1>
      <a:lt1>
        <a:sysClr val="window" lastClr="FFFFFF"/>
      </a:lt1>
      <a:dk2>
        <a:srgbClr val="373545"/>
      </a:dk2>
      <a:lt2>
        <a:srgbClr val="CEDBE6"/>
      </a:lt2>
      <a:accent1>
        <a:srgbClr val="C00000"/>
      </a:accent1>
      <a:accent2>
        <a:srgbClr val="C00000"/>
      </a:accent2>
      <a:accent3>
        <a:srgbClr val="C00000"/>
      </a:accent3>
      <a:accent4>
        <a:srgbClr val="C00000"/>
      </a:accent4>
      <a:accent5>
        <a:srgbClr val="C00000"/>
      </a:accent5>
      <a:accent6>
        <a:srgbClr val="C00000"/>
      </a:accent6>
      <a:hlink>
        <a:srgbClr val="C00000"/>
      </a:hlink>
      <a:folHlink>
        <a:srgbClr val="C000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337</Words>
  <Application>Microsoft Office PowerPoint</Application>
  <PresentationFormat>全屏显示(16:9)</PresentationFormat>
  <Paragraphs>52</Paragraphs>
  <Slides>11</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Windows User</cp:lastModifiedBy>
  <cp:revision>519</cp:revision>
  <dcterms:created xsi:type="dcterms:W3CDTF">2016-05-30T05:59:03Z</dcterms:created>
  <dcterms:modified xsi:type="dcterms:W3CDTF">2020-03-20T01:50:19Z</dcterms:modified>
</cp:coreProperties>
</file>