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300" r:id="rId2"/>
    <p:sldId id="301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hTTqx0HLCIG+S9P7cg2zROQrMrs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mian Oyo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B90E6C-2E8A-4BB7-BFAE-E66DD1F600B9}">
  <a:tblStyle styleId="{C4B90E6C-2E8A-4BB7-BFAE-E66DD1F600B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1DE5A0-81A7-4175-88BF-9D6B9140199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52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8D2C3E70-228D-2A4D-A25E-DC81BFCC7C4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 sz="6000" dirty="0"/>
              <a:t>New clustering-azimuth and WNN</a:t>
            </a:r>
          </a:p>
        </p:txBody>
      </p:sp>
    </p:spTree>
    <p:extLst>
      <p:ext uri="{BB962C8B-B14F-4D97-AF65-F5344CB8AC3E}">
        <p14:creationId xmlns:p14="http://schemas.microsoft.com/office/powerpoint/2010/main" val="167745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3CBE91ED-0D1B-984C-8912-CCABF41125FE}"/>
              </a:ext>
            </a:extLst>
          </p:cNvPr>
          <p:cNvSpPr txBox="1">
            <a:spLocks/>
          </p:cNvSpPr>
          <p:nvPr/>
        </p:nvSpPr>
        <p:spPr>
          <a:xfrm>
            <a:off x="1524000" y="336331"/>
            <a:ext cx="9144000" cy="3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 sz="3200" dirty="0"/>
              <a:t>Azimuth output-mapping all cells to reference PBMC identifies major cell subsets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BAA663E-3199-4E4F-9AD8-43BE4D5E5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9"/>
          <a:stretch/>
        </p:blipFill>
        <p:spPr>
          <a:xfrm>
            <a:off x="0" y="1878227"/>
            <a:ext cx="12192000" cy="33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6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5F0AF4-D383-9F45-AD95-2B0A67AAB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766119"/>
            <a:ext cx="3045941" cy="60918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6D58B5-6D6E-7C45-BE29-5C024A82702D}"/>
              </a:ext>
            </a:extLst>
          </p:cNvPr>
          <p:cNvSpPr txBox="1"/>
          <p:nvPr/>
        </p:nvSpPr>
        <p:spPr>
          <a:xfrm>
            <a:off x="1445741" y="458342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 naïve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5D567-1BFB-9947-824B-8AA498839727}"/>
              </a:ext>
            </a:extLst>
          </p:cNvPr>
          <p:cNvSpPr txBox="1"/>
          <p:nvPr/>
        </p:nvSpPr>
        <p:spPr>
          <a:xfrm>
            <a:off x="10420361" y="89010"/>
            <a:ext cx="18213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T0=Baseline</a:t>
            </a:r>
          </a:p>
          <a:p>
            <a:r>
              <a:rPr lang="en-US" dirty="0"/>
              <a:t>T1=Day5/6 </a:t>
            </a:r>
            <a:r>
              <a:rPr lang="en-US" dirty="0" err="1"/>
              <a:t>poCHMI</a:t>
            </a:r>
            <a:endParaRPr lang="en-US" dirty="0"/>
          </a:p>
          <a:p>
            <a:r>
              <a:rPr lang="en-US" dirty="0"/>
              <a:t>T2=Day112 </a:t>
            </a:r>
            <a:r>
              <a:rPr lang="en-US" dirty="0" err="1"/>
              <a:t>poCHMI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9E0AA27-5B5B-5C4C-B58A-0EB9D8D4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559" y="753761"/>
            <a:ext cx="3045941" cy="60918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805E52-E81A-D249-9D5F-DB5849A30C6C}"/>
              </a:ext>
            </a:extLst>
          </p:cNvPr>
          <p:cNvSpPr txBox="1"/>
          <p:nvPr/>
        </p:nvSpPr>
        <p:spPr>
          <a:xfrm>
            <a:off x="4917222" y="43888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CD4 TCM</a:t>
            </a:r>
          </a:p>
        </p:txBody>
      </p:sp>
    </p:spTree>
    <p:extLst>
      <p:ext uri="{BB962C8B-B14F-4D97-AF65-F5344CB8AC3E}">
        <p14:creationId xmlns:p14="http://schemas.microsoft.com/office/powerpoint/2010/main" val="346093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4EFD94-E6DA-1B49-BC06-16B3B0093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23" y="827674"/>
            <a:ext cx="3015164" cy="6030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222CA-822C-ED41-A639-57C80F5FD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500" y="827672"/>
            <a:ext cx="3015164" cy="60303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D9DE07-2C3A-AF44-9F1C-791143719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06" y="827674"/>
            <a:ext cx="3015163" cy="60303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CF5B30-D2B1-5945-8CD5-4558E767C8F5}"/>
              </a:ext>
            </a:extLst>
          </p:cNvPr>
          <p:cNvSpPr txBox="1"/>
          <p:nvPr/>
        </p:nvSpPr>
        <p:spPr>
          <a:xfrm>
            <a:off x="1445741" y="45834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72A2E-508A-C442-BD4D-FA7C7BA2DD05}"/>
              </a:ext>
            </a:extLst>
          </p:cNvPr>
          <p:cNvSpPr txBox="1"/>
          <p:nvPr/>
        </p:nvSpPr>
        <p:spPr>
          <a:xfrm>
            <a:off x="4460904" y="45834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cDC2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80284-2965-3141-B4C8-F258A1595830}"/>
              </a:ext>
            </a:extLst>
          </p:cNvPr>
          <p:cNvSpPr txBox="1"/>
          <p:nvPr/>
        </p:nvSpPr>
        <p:spPr>
          <a:xfrm>
            <a:off x="6781806" y="458342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-derived DC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244A40-6118-DB41-B679-746089D2B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2430" y="827672"/>
            <a:ext cx="3015164" cy="6030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63E480-210C-FD49-877E-FAF1E2055226}"/>
              </a:ext>
            </a:extLst>
          </p:cNvPr>
          <p:cNvSpPr txBox="1"/>
          <p:nvPr/>
        </p:nvSpPr>
        <p:spPr>
          <a:xfrm>
            <a:off x="10267870" y="45834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5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BC4DB4-8BCC-F542-A702-D15021CD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1" y="827672"/>
            <a:ext cx="3015164" cy="6030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17CA2B-35F1-6546-B6B2-93ADD750E127}"/>
              </a:ext>
            </a:extLst>
          </p:cNvPr>
          <p:cNvSpPr txBox="1"/>
          <p:nvPr/>
        </p:nvSpPr>
        <p:spPr>
          <a:xfrm>
            <a:off x="979510" y="437321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monocytes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6F7E8-07E3-5F44-BCF5-4566B2EA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591" y="827672"/>
            <a:ext cx="3015164" cy="6030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03B32-3AA1-6B4D-91A5-43855DFF1589}"/>
              </a:ext>
            </a:extLst>
          </p:cNvPr>
          <p:cNvSpPr txBox="1"/>
          <p:nvPr/>
        </p:nvSpPr>
        <p:spPr>
          <a:xfrm>
            <a:off x="4463184" y="437320"/>
            <a:ext cx="216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Non-classical monocytes</a:t>
            </a:r>
          </a:p>
        </p:txBody>
      </p:sp>
    </p:spTree>
    <p:extLst>
      <p:ext uri="{BB962C8B-B14F-4D97-AF65-F5344CB8AC3E}">
        <p14:creationId xmlns:p14="http://schemas.microsoft.com/office/powerpoint/2010/main" val="229743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A9CC9-B89F-9140-93A0-BECDDEA6FEA7}"/>
              </a:ext>
            </a:extLst>
          </p:cNvPr>
          <p:cNvSpPr txBox="1"/>
          <p:nvPr/>
        </p:nvSpPr>
        <p:spPr>
          <a:xfrm>
            <a:off x="173990" y="1025901"/>
            <a:ext cx="979627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Damian saw significant changes in mock between baseline and day 7 post challenge in hallmark </a:t>
            </a:r>
            <a:r>
              <a:rPr lang="en-US" dirty="0" err="1"/>
              <a:t>genesets</a:t>
            </a:r>
            <a:r>
              <a:rPr lang="en-US" dirty="0"/>
              <a:t>:</a:t>
            </a:r>
          </a:p>
          <a:p>
            <a:r>
              <a:rPr lang="en-US" dirty="0"/>
              <a:t>TNFA signaling (down)</a:t>
            </a:r>
          </a:p>
          <a:p>
            <a:r>
              <a:rPr lang="en-US" dirty="0"/>
              <a:t>IL6/JAK/STAT3 signaling (down)</a:t>
            </a:r>
          </a:p>
          <a:p>
            <a:r>
              <a:rPr lang="en-US" dirty="0"/>
              <a:t>Heme metabolism (up)</a:t>
            </a:r>
          </a:p>
          <a:p>
            <a:endParaRPr lang="en-US" dirty="0"/>
          </a:p>
          <a:p>
            <a:r>
              <a:rPr lang="en-US" dirty="0"/>
              <a:t>In new filtered cell clusters between baseline and day5/6 post challenge we see significant changes in hallmark </a:t>
            </a:r>
            <a:r>
              <a:rPr lang="en-US" dirty="0" err="1"/>
              <a:t>genesets</a:t>
            </a:r>
            <a:r>
              <a:rPr lang="en-US" dirty="0"/>
              <a:t>:</a:t>
            </a:r>
          </a:p>
          <a:p>
            <a:r>
              <a:rPr lang="en-US" dirty="0"/>
              <a:t>TNFA signaling:</a:t>
            </a:r>
          </a:p>
          <a:p>
            <a:r>
              <a:rPr lang="en-US" dirty="0"/>
              <a:t>	CD4 naïve (down)</a:t>
            </a:r>
          </a:p>
          <a:p>
            <a:r>
              <a:rPr lang="en-US" dirty="0"/>
              <a:t>	CD4 TCM (down)</a:t>
            </a:r>
          </a:p>
          <a:p>
            <a:r>
              <a:rPr lang="en-US" dirty="0"/>
              <a:t>	cDC2 (down)</a:t>
            </a:r>
          </a:p>
          <a:p>
            <a:r>
              <a:rPr lang="en-US" dirty="0"/>
              <a:t>	monocyte-derived DC (down)</a:t>
            </a:r>
          </a:p>
          <a:p>
            <a:r>
              <a:rPr lang="en-US" dirty="0"/>
              <a:t>	classical monocytes (up)</a:t>
            </a:r>
          </a:p>
          <a:p>
            <a:r>
              <a:rPr lang="en-US" dirty="0"/>
              <a:t>	non-classical monocytes (down)</a:t>
            </a:r>
          </a:p>
          <a:p>
            <a:endParaRPr lang="en-US" dirty="0"/>
          </a:p>
          <a:p>
            <a:r>
              <a:rPr lang="en-US" dirty="0"/>
              <a:t>IL6/JAK/STAT3 signaling:</a:t>
            </a:r>
          </a:p>
          <a:p>
            <a:r>
              <a:rPr lang="en-US" dirty="0"/>
              <a:t>	monocyte-derived DC (down)</a:t>
            </a:r>
          </a:p>
          <a:p>
            <a:r>
              <a:rPr lang="en-US" dirty="0"/>
              <a:t>	classical monocytes (up)</a:t>
            </a:r>
          </a:p>
          <a:p>
            <a:endParaRPr lang="en-US" dirty="0"/>
          </a:p>
          <a:p>
            <a:r>
              <a:rPr lang="en-US" dirty="0"/>
              <a:t>Heme metabolism:</a:t>
            </a:r>
          </a:p>
          <a:p>
            <a:r>
              <a:rPr lang="en-US" dirty="0"/>
              <a:t>	classical monocytes (up)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Google Shape;88;p1">
            <a:extLst>
              <a:ext uri="{FF2B5EF4-FFF2-40B4-BE49-F238E27FC236}">
                <a16:creationId xmlns:a16="http://schemas.microsoft.com/office/drawing/2014/main" id="{F59B0ECC-0A14-8C41-B8CE-BE0917143967}"/>
              </a:ext>
            </a:extLst>
          </p:cNvPr>
          <p:cNvSpPr txBox="1">
            <a:spLocks/>
          </p:cNvSpPr>
          <p:nvPr/>
        </p:nvSpPr>
        <p:spPr>
          <a:xfrm>
            <a:off x="0" y="336331"/>
            <a:ext cx="12265571" cy="3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6000"/>
            </a:pPr>
            <a:r>
              <a:rPr lang="en-US" sz="1600" b="1" dirty="0" err="1"/>
              <a:t>Pseudobulk</a:t>
            </a:r>
            <a:r>
              <a:rPr lang="en-US" sz="1600" b="1" dirty="0"/>
              <a:t> GSEA of </a:t>
            </a:r>
            <a:r>
              <a:rPr lang="en-US" sz="1600" b="1" dirty="0" err="1"/>
              <a:t>CITEseq</a:t>
            </a:r>
            <a:r>
              <a:rPr lang="en-US" sz="1600" b="1" dirty="0"/>
              <a:t> clusters identifies cell types potentially responsible for signatures observed in bulk transcriptomic GSEA</a:t>
            </a:r>
          </a:p>
        </p:txBody>
      </p:sp>
    </p:spTree>
    <p:extLst>
      <p:ext uri="{BB962C8B-B14F-4D97-AF65-F5344CB8AC3E}">
        <p14:creationId xmlns:p14="http://schemas.microsoft.com/office/powerpoint/2010/main" val="253410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46da4d3-ba20-4986-879c-49e262eff745}" enabled="1" method="Standard" siteId="{9f693e63-5e9e-4ced-98a4-8ab28f9d0c2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179</Words>
  <Application>Microsoft Macintosh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IMRAS MOCK CITEseq Data analysis</dc:title>
  <dc:creator>Du, Ying</dc:creator>
  <cp:lastModifiedBy>McDermott, Suzanne</cp:lastModifiedBy>
  <cp:revision>12</cp:revision>
  <dcterms:created xsi:type="dcterms:W3CDTF">2021-04-27T15:54:30Z</dcterms:created>
  <dcterms:modified xsi:type="dcterms:W3CDTF">2021-12-24T00:02:06Z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46da4d3-ba20-4986-879c-49e262eff745_Enabled">
    <vt:lpwstr>true</vt:lpwstr>
  </property>
  <property fmtid="{D5CDD505-2E9C-101B-9397-08002B2CF9AE}" pid="3" name="MSIP_Label_046da4d3-ba20-4986-879c-49e262eff745_SetDate">
    <vt:lpwstr>2021-04-27T15:55:33Z</vt:lpwstr>
  </property>
  <property fmtid="{D5CDD505-2E9C-101B-9397-08002B2CF9AE}" pid="4" name="MSIP_Label_046da4d3-ba20-4986-879c-49e262eff745_Method">
    <vt:lpwstr>Standard</vt:lpwstr>
  </property>
  <property fmtid="{D5CDD505-2E9C-101B-9397-08002B2CF9AE}" pid="5" name="MSIP_Label_046da4d3-ba20-4986-879c-49e262eff745_Name">
    <vt:lpwstr>Internal</vt:lpwstr>
  </property>
  <property fmtid="{D5CDD505-2E9C-101B-9397-08002B2CF9AE}" pid="6" name="MSIP_Label_046da4d3-ba20-4986-879c-49e262eff745_SiteId">
    <vt:lpwstr>9f693e63-5e9e-4ced-98a4-8ab28f9d0c2d</vt:lpwstr>
  </property>
  <property fmtid="{D5CDD505-2E9C-101B-9397-08002B2CF9AE}" pid="7" name="MSIP_Label_046da4d3-ba20-4986-879c-49e262eff745_ActionId">
    <vt:lpwstr>f9f3339b-90fb-4869-9608-8b0b914d5991</vt:lpwstr>
  </property>
  <property fmtid="{D5CDD505-2E9C-101B-9397-08002B2CF9AE}" pid="8" name="MSIP_Label_046da4d3-ba20-4986-879c-49e262eff745_ContentBits">
    <vt:lpwstr>0</vt:lpwstr>
  </property>
</Properties>
</file>